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Jaturat" charset="1" panose="00000000000000000000"/>
      <p:regular r:id="rId15"/>
    </p:embeddedFont>
    <p:embeddedFont>
      <p:font typeface="TT Lakes Neue" charset="1" panose="02010001040000080307"/>
      <p:regular r:id="rId16"/>
    </p:embeddedFont>
    <p:embeddedFont>
      <p:font typeface="Jaturat Medium" charset="1" panose="00000000000000000000"/>
      <p:regular r:id="rId17"/>
    </p:embeddedFont>
    <p:embeddedFont>
      <p:font typeface="TT Lakes Neue Bold" charset="1" panose="02010001040000080307"/>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12226"/>
        </a:solidFill>
      </p:bgPr>
    </p:bg>
    <p:spTree>
      <p:nvGrpSpPr>
        <p:cNvPr id="1" name=""/>
        <p:cNvGrpSpPr/>
        <p:nvPr/>
      </p:nvGrpSpPr>
      <p:grpSpPr>
        <a:xfrm>
          <a:off x="0" y="0"/>
          <a:ext cx="0" cy="0"/>
          <a:chOff x="0" y="0"/>
          <a:chExt cx="0" cy="0"/>
        </a:xfrm>
      </p:grpSpPr>
      <p:grpSp>
        <p:nvGrpSpPr>
          <p:cNvPr name="Group 2" id="2"/>
          <p:cNvGrpSpPr/>
          <p:nvPr/>
        </p:nvGrpSpPr>
        <p:grpSpPr>
          <a:xfrm rot="0">
            <a:off x="1472194" y="1731571"/>
            <a:ext cx="10014172" cy="6951921"/>
            <a:chOff x="0" y="0"/>
            <a:chExt cx="13352229" cy="9269228"/>
          </a:xfrm>
        </p:grpSpPr>
        <p:sp>
          <p:nvSpPr>
            <p:cNvPr name="TextBox 3" id="3"/>
            <p:cNvSpPr txBox="true"/>
            <p:nvPr/>
          </p:nvSpPr>
          <p:spPr>
            <a:xfrm rot="0">
              <a:off x="0" y="964928"/>
              <a:ext cx="13352229" cy="5667375"/>
            </a:xfrm>
            <a:prstGeom prst="rect">
              <a:avLst/>
            </a:prstGeom>
          </p:spPr>
          <p:txBody>
            <a:bodyPr anchor="t" rtlCol="false" tIns="0" lIns="0" bIns="0" rIns="0">
              <a:spAutoFit/>
            </a:bodyPr>
            <a:lstStyle/>
            <a:p>
              <a:pPr algn="ctr">
                <a:lnSpc>
                  <a:spcPts val="10559"/>
                </a:lnSpc>
              </a:pPr>
              <a:r>
                <a:rPr lang="en-US" sz="8799">
                  <a:solidFill>
                    <a:srgbClr val="FFFFFF"/>
                  </a:solidFill>
                  <a:latin typeface="Jaturat"/>
                </a:rPr>
                <a:t>SYSTEMATIC</a:t>
              </a:r>
            </a:p>
            <a:p>
              <a:pPr algn="ctr">
                <a:lnSpc>
                  <a:spcPts val="10559"/>
                </a:lnSpc>
              </a:pPr>
              <a:r>
                <a:rPr lang="en-US" sz="8799">
                  <a:solidFill>
                    <a:srgbClr val="FFFFFF"/>
                  </a:solidFill>
                  <a:latin typeface="Jaturat"/>
                </a:rPr>
                <a:t>LITERATURE</a:t>
              </a:r>
            </a:p>
            <a:p>
              <a:pPr algn="ctr">
                <a:lnSpc>
                  <a:spcPts val="10559"/>
                </a:lnSpc>
              </a:pPr>
              <a:r>
                <a:rPr lang="en-US" sz="8799">
                  <a:solidFill>
                    <a:srgbClr val="FFFFFF"/>
                  </a:solidFill>
                  <a:latin typeface="Jaturat"/>
                </a:rPr>
                <a:t>REVIEW</a:t>
              </a:r>
            </a:p>
          </p:txBody>
        </p:sp>
        <p:sp>
          <p:nvSpPr>
            <p:cNvPr name="TextBox 4" id="4"/>
            <p:cNvSpPr txBox="true"/>
            <p:nvPr/>
          </p:nvSpPr>
          <p:spPr>
            <a:xfrm rot="0">
              <a:off x="0" y="6990212"/>
              <a:ext cx="13352229" cy="2279015"/>
            </a:xfrm>
            <a:prstGeom prst="rect">
              <a:avLst/>
            </a:prstGeom>
          </p:spPr>
          <p:txBody>
            <a:bodyPr anchor="t" rtlCol="false" tIns="0" lIns="0" bIns="0" rIns="0">
              <a:spAutoFit/>
            </a:bodyPr>
            <a:lstStyle/>
            <a:p>
              <a:pPr algn="ctr">
                <a:lnSpc>
                  <a:spcPts val="4619"/>
                </a:lnSpc>
              </a:pPr>
              <a:r>
                <a:rPr lang="en-US" sz="3299">
                  <a:solidFill>
                    <a:srgbClr val="FFFFFF"/>
                  </a:solidFill>
                  <a:latin typeface="TT Lakes Neue"/>
                </a:rPr>
                <a:t>Jaclina-Iana Bulat,</a:t>
              </a:r>
            </a:p>
            <a:p>
              <a:pPr algn="ctr">
                <a:lnSpc>
                  <a:spcPts val="4619"/>
                </a:lnSpc>
              </a:pPr>
              <a:r>
                <a:rPr lang="en-US" sz="3299">
                  <a:solidFill>
                    <a:srgbClr val="FFFFFF"/>
                  </a:solidFill>
                  <a:latin typeface="TT Lakes Neue"/>
                </a:rPr>
                <a:t>Ovidiu Calota, </a:t>
              </a:r>
            </a:p>
            <a:p>
              <a:pPr algn="ctr">
                <a:lnSpc>
                  <a:spcPts val="4619"/>
                </a:lnSpc>
              </a:pPr>
              <a:r>
                <a:rPr lang="en-US" sz="3299">
                  <a:solidFill>
                    <a:srgbClr val="FFFFFF"/>
                  </a:solidFill>
                  <a:latin typeface="TT Lakes Neue"/>
                </a:rPr>
                <a:t>Leonardo Ciurcau</a:t>
              </a:r>
            </a:p>
          </p:txBody>
        </p:sp>
        <p:sp>
          <p:nvSpPr>
            <p:cNvPr name="TextBox 5" id="5"/>
            <p:cNvSpPr txBox="true"/>
            <p:nvPr/>
          </p:nvSpPr>
          <p:spPr>
            <a:xfrm rot="0">
              <a:off x="0" y="-66675"/>
              <a:ext cx="13352229" cy="729615"/>
            </a:xfrm>
            <a:prstGeom prst="rect">
              <a:avLst/>
            </a:prstGeom>
          </p:spPr>
          <p:txBody>
            <a:bodyPr anchor="t" rtlCol="false" tIns="0" lIns="0" bIns="0" rIns="0">
              <a:spAutoFit/>
            </a:bodyPr>
            <a:lstStyle/>
            <a:p>
              <a:pPr algn="ctr">
                <a:lnSpc>
                  <a:spcPts val="4620"/>
                </a:lnSpc>
              </a:pPr>
            </a:p>
          </p:txBody>
        </p:sp>
      </p:grpSp>
      <p:sp>
        <p:nvSpPr>
          <p:cNvPr name="Freeform 6" id="6"/>
          <p:cNvSpPr/>
          <p:nvPr/>
        </p:nvSpPr>
        <p:spPr>
          <a:xfrm flipH="false" flipV="false" rot="0">
            <a:off x="15705549" y="7726229"/>
            <a:ext cx="2560771" cy="2560771"/>
          </a:xfrm>
          <a:custGeom>
            <a:avLst/>
            <a:gdLst/>
            <a:ahLst/>
            <a:cxnLst/>
            <a:rect r="r" b="b" t="t" l="l"/>
            <a:pathLst>
              <a:path h="2560771" w="2560771">
                <a:moveTo>
                  <a:pt x="0" y="0"/>
                </a:moveTo>
                <a:lnTo>
                  <a:pt x="2560771" y="0"/>
                </a:lnTo>
                <a:lnTo>
                  <a:pt x="2560771" y="2560771"/>
                </a:lnTo>
                <a:lnTo>
                  <a:pt x="0" y="25607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144778" y="7726229"/>
            <a:ext cx="2560771" cy="2560771"/>
          </a:xfrm>
          <a:custGeom>
            <a:avLst/>
            <a:gdLst/>
            <a:ahLst/>
            <a:cxnLst/>
            <a:rect r="r" b="b" t="t" l="l"/>
            <a:pathLst>
              <a:path h="2560771" w="2560771">
                <a:moveTo>
                  <a:pt x="0" y="0"/>
                </a:moveTo>
                <a:lnTo>
                  <a:pt x="2560771" y="0"/>
                </a:lnTo>
                <a:lnTo>
                  <a:pt x="2560771" y="2560771"/>
                </a:lnTo>
                <a:lnTo>
                  <a:pt x="0" y="2560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144778" y="5165459"/>
            <a:ext cx="2560771" cy="2560771"/>
          </a:xfrm>
          <a:custGeom>
            <a:avLst/>
            <a:gdLst/>
            <a:ahLst/>
            <a:cxnLst/>
            <a:rect r="r" b="b" t="t" l="l"/>
            <a:pathLst>
              <a:path h="2560771" w="2560771">
                <a:moveTo>
                  <a:pt x="0" y="0"/>
                </a:moveTo>
                <a:lnTo>
                  <a:pt x="2560771" y="0"/>
                </a:lnTo>
                <a:lnTo>
                  <a:pt x="2560771" y="2560770"/>
                </a:lnTo>
                <a:lnTo>
                  <a:pt x="0" y="25607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144778" y="2583008"/>
            <a:ext cx="2560771" cy="2560771"/>
          </a:xfrm>
          <a:custGeom>
            <a:avLst/>
            <a:gdLst/>
            <a:ahLst/>
            <a:cxnLst/>
            <a:rect r="r" b="b" t="t" l="l"/>
            <a:pathLst>
              <a:path h="2560771" w="2560771">
                <a:moveTo>
                  <a:pt x="0" y="0"/>
                </a:moveTo>
                <a:lnTo>
                  <a:pt x="2560771" y="0"/>
                </a:lnTo>
                <a:lnTo>
                  <a:pt x="2560771" y="2560770"/>
                </a:lnTo>
                <a:lnTo>
                  <a:pt x="0" y="25607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5705549" y="2583008"/>
            <a:ext cx="2582451" cy="2582451"/>
          </a:xfrm>
          <a:custGeom>
            <a:avLst/>
            <a:gdLst/>
            <a:ahLst/>
            <a:cxnLst/>
            <a:rect r="r" b="b" t="t" l="l"/>
            <a:pathLst>
              <a:path h="2582451" w="2582451">
                <a:moveTo>
                  <a:pt x="0" y="0"/>
                </a:moveTo>
                <a:lnTo>
                  <a:pt x="2582451" y="0"/>
                </a:lnTo>
                <a:lnTo>
                  <a:pt x="2582451" y="2582451"/>
                </a:lnTo>
                <a:lnTo>
                  <a:pt x="0" y="25824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15705549" y="5143778"/>
            <a:ext cx="2582451" cy="2582451"/>
          </a:xfrm>
          <a:custGeom>
            <a:avLst/>
            <a:gdLst/>
            <a:ahLst/>
            <a:cxnLst/>
            <a:rect r="r" b="b" t="t" l="l"/>
            <a:pathLst>
              <a:path h="2582451" w="2582451">
                <a:moveTo>
                  <a:pt x="0" y="2582451"/>
                </a:moveTo>
                <a:lnTo>
                  <a:pt x="2582451" y="2582451"/>
                </a:lnTo>
                <a:lnTo>
                  <a:pt x="2582451" y="0"/>
                </a:lnTo>
                <a:lnTo>
                  <a:pt x="0" y="0"/>
                </a:lnTo>
                <a:lnTo>
                  <a:pt x="0" y="258245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3144778" y="0"/>
            <a:ext cx="2560771" cy="2560771"/>
          </a:xfrm>
          <a:custGeom>
            <a:avLst/>
            <a:gdLst/>
            <a:ahLst/>
            <a:cxnLst/>
            <a:rect r="r" b="b" t="t" l="l"/>
            <a:pathLst>
              <a:path h="2560771" w="2560771">
                <a:moveTo>
                  <a:pt x="0" y="0"/>
                </a:moveTo>
                <a:lnTo>
                  <a:pt x="2560771" y="0"/>
                </a:lnTo>
                <a:lnTo>
                  <a:pt x="2560771" y="2560771"/>
                </a:lnTo>
                <a:lnTo>
                  <a:pt x="0" y="256077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5704992" y="0"/>
            <a:ext cx="2583008" cy="2583008"/>
          </a:xfrm>
          <a:custGeom>
            <a:avLst/>
            <a:gdLst/>
            <a:ahLst/>
            <a:cxnLst/>
            <a:rect r="r" b="b" t="t" l="l"/>
            <a:pathLst>
              <a:path h="2583008" w="2583008">
                <a:moveTo>
                  <a:pt x="0" y="0"/>
                </a:moveTo>
                <a:lnTo>
                  <a:pt x="2583008" y="0"/>
                </a:lnTo>
                <a:lnTo>
                  <a:pt x="2583008" y="2583008"/>
                </a:lnTo>
                <a:lnTo>
                  <a:pt x="0" y="258300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12226"/>
        </a:solidFill>
      </p:bgPr>
    </p:bg>
    <p:spTree>
      <p:nvGrpSpPr>
        <p:cNvPr id="1" name=""/>
        <p:cNvGrpSpPr/>
        <p:nvPr/>
      </p:nvGrpSpPr>
      <p:grpSpPr>
        <a:xfrm>
          <a:off x="0" y="0"/>
          <a:ext cx="0" cy="0"/>
          <a:chOff x="0" y="0"/>
          <a:chExt cx="0" cy="0"/>
        </a:xfrm>
      </p:grpSpPr>
      <p:sp>
        <p:nvSpPr>
          <p:cNvPr name="TextBox 2" id="2"/>
          <p:cNvSpPr txBox="true"/>
          <p:nvPr/>
        </p:nvSpPr>
        <p:spPr>
          <a:xfrm rot="0">
            <a:off x="4541491" y="3541346"/>
            <a:ext cx="9205018" cy="1609725"/>
          </a:xfrm>
          <a:prstGeom prst="rect">
            <a:avLst/>
          </a:prstGeom>
        </p:spPr>
        <p:txBody>
          <a:bodyPr anchor="t" rtlCol="false" tIns="0" lIns="0" bIns="0" rIns="0">
            <a:spAutoFit/>
          </a:bodyPr>
          <a:lstStyle/>
          <a:p>
            <a:pPr algn="ctr">
              <a:lnSpc>
                <a:spcPts val="10199"/>
              </a:lnSpc>
            </a:pPr>
            <a:r>
              <a:rPr lang="en-US" sz="8499">
                <a:solidFill>
                  <a:srgbClr val="FFFFFF"/>
                </a:solidFill>
                <a:latin typeface="Jaturat Medium"/>
              </a:rPr>
              <a:t>FUZZ TESTING</a:t>
            </a:r>
          </a:p>
        </p:txBody>
      </p:sp>
      <p:sp>
        <p:nvSpPr>
          <p:cNvPr name="TextBox 3" id="3"/>
          <p:cNvSpPr txBox="true"/>
          <p:nvPr/>
        </p:nvSpPr>
        <p:spPr>
          <a:xfrm rot="0">
            <a:off x="4541491" y="5892214"/>
            <a:ext cx="9205018" cy="529590"/>
          </a:xfrm>
          <a:prstGeom prst="rect">
            <a:avLst/>
          </a:prstGeom>
        </p:spPr>
        <p:txBody>
          <a:bodyPr anchor="t" rtlCol="false" tIns="0" lIns="0" bIns="0" rIns="0">
            <a:spAutoFit/>
          </a:bodyPr>
          <a:lstStyle/>
          <a:p>
            <a:pPr algn="ctr">
              <a:lnSpc>
                <a:spcPts val="4289"/>
              </a:lnSpc>
            </a:pPr>
            <a:r>
              <a:rPr lang="en-US" sz="3299">
                <a:solidFill>
                  <a:srgbClr val="FFFFFF"/>
                </a:solidFill>
                <a:latin typeface="TT Lakes Neue"/>
              </a:rPr>
              <a:t>An automated software testing method</a:t>
            </a:r>
          </a:p>
        </p:txBody>
      </p:sp>
      <p:sp>
        <p:nvSpPr>
          <p:cNvPr name="AutoShape 4" id="4"/>
          <p:cNvSpPr/>
          <p:nvPr/>
        </p:nvSpPr>
        <p:spPr>
          <a:xfrm>
            <a:off x="8015484" y="5535930"/>
            <a:ext cx="2257033" cy="0"/>
          </a:xfrm>
          <a:prstGeom prst="line">
            <a:avLst/>
          </a:prstGeom>
          <a:ln cap="flat" w="9525">
            <a:solidFill>
              <a:srgbClr val="212226"/>
            </a:solidFill>
            <a:prstDash val="solid"/>
            <a:headEnd type="none" len="sm" w="sm"/>
            <a:tailEnd type="none" len="sm" w="sm"/>
          </a:ln>
        </p:spPr>
      </p:sp>
      <p:sp>
        <p:nvSpPr>
          <p:cNvPr name="Freeform 5" id="5"/>
          <p:cNvSpPr/>
          <p:nvPr/>
        </p:nvSpPr>
        <p:spPr>
          <a:xfrm flipH="false" flipV="false" rot="0">
            <a:off x="0" y="7715250"/>
            <a:ext cx="2571750" cy="2571750"/>
          </a:xfrm>
          <a:custGeom>
            <a:avLst/>
            <a:gdLst/>
            <a:ahLst/>
            <a:cxnLst/>
            <a:rect r="r" b="b" t="t" l="l"/>
            <a:pathLst>
              <a:path h="2571750" w="2571750">
                <a:moveTo>
                  <a:pt x="0" y="0"/>
                </a:moveTo>
                <a:lnTo>
                  <a:pt x="2571750" y="0"/>
                </a:lnTo>
                <a:lnTo>
                  <a:pt x="2571750" y="2571750"/>
                </a:lnTo>
                <a:lnTo>
                  <a:pt x="0" y="2571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716250" y="0"/>
            <a:ext cx="2571750" cy="2571750"/>
          </a:xfrm>
          <a:custGeom>
            <a:avLst/>
            <a:gdLst/>
            <a:ahLst/>
            <a:cxnLst/>
            <a:rect r="r" b="b" t="t" l="l"/>
            <a:pathLst>
              <a:path h="2571750" w="2571750">
                <a:moveTo>
                  <a:pt x="0" y="0"/>
                </a:moveTo>
                <a:lnTo>
                  <a:pt x="2571750" y="0"/>
                </a:lnTo>
                <a:lnTo>
                  <a:pt x="2571750" y="2571750"/>
                </a:lnTo>
                <a:lnTo>
                  <a:pt x="0" y="2571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5143500"/>
            <a:ext cx="2571750" cy="2571750"/>
          </a:xfrm>
          <a:custGeom>
            <a:avLst/>
            <a:gdLst/>
            <a:ahLst/>
            <a:cxnLst/>
            <a:rect r="r" b="b" t="t" l="l"/>
            <a:pathLst>
              <a:path h="2571750" w="2571750">
                <a:moveTo>
                  <a:pt x="0" y="0"/>
                </a:moveTo>
                <a:lnTo>
                  <a:pt x="2571750" y="0"/>
                </a:lnTo>
                <a:lnTo>
                  <a:pt x="2571750" y="2571750"/>
                </a:lnTo>
                <a:lnTo>
                  <a:pt x="0" y="25717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718184" y="2571750"/>
            <a:ext cx="2571750" cy="2571750"/>
          </a:xfrm>
          <a:custGeom>
            <a:avLst/>
            <a:gdLst/>
            <a:ahLst/>
            <a:cxnLst/>
            <a:rect r="r" b="b" t="t" l="l"/>
            <a:pathLst>
              <a:path h="2571750" w="2571750">
                <a:moveTo>
                  <a:pt x="0" y="0"/>
                </a:moveTo>
                <a:lnTo>
                  <a:pt x="2571750" y="0"/>
                </a:lnTo>
                <a:lnTo>
                  <a:pt x="2571750" y="2571750"/>
                </a:lnTo>
                <a:lnTo>
                  <a:pt x="0" y="25717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716250" y="7715250"/>
            <a:ext cx="2571750" cy="2571750"/>
          </a:xfrm>
          <a:custGeom>
            <a:avLst/>
            <a:gdLst/>
            <a:ahLst/>
            <a:cxnLst/>
            <a:rect r="r" b="b" t="t" l="l"/>
            <a:pathLst>
              <a:path h="2571750" w="2571750">
                <a:moveTo>
                  <a:pt x="0" y="0"/>
                </a:moveTo>
                <a:lnTo>
                  <a:pt x="2571750" y="0"/>
                </a:lnTo>
                <a:lnTo>
                  <a:pt x="2571750" y="2571750"/>
                </a:lnTo>
                <a:lnTo>
                  <a:pt x="0" y="25717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0" y="0"/>
            <a:ext cx="2571750" cy="2571750"/>
          </a:xfrm>
          <a:custGeom>
            <a:avLst/>
            <a:gdLst/>
            <a:ahLst/>
            <a:cxnLst/>
            <a:rect r="r" b="b" t="t" l="l"/>
            <a:pathLst>
              <a:path h="2571750" w="2571750">
                <a:moveTo>
                  <a:pt x="0" y="0"/>
                </a:moveTo>
                <a:lnTo>
                  <a:pt x="2571750" y="0"/>
                </a:lnTo>
                <a:lnTo>
                  <a:pt x="2571750" y="2571750"/>
                </a:lnTo>
                <a:lnTo>
                  <a:pt x="0" y="25717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0" y="2571750"/>
            <a:ext cx="2571750" cy="2571750"/>
          </a:xfrm>
          <a:custGeom>
            <a:avLst/>
            <a:gdLst/>
            <a:ahLst/>
            <a:cxnLst/>
            <a:rect r="r" b="b" t="t" l="l"/>
            <a:pathLst>
              <a:path h="2571750" w="2571750">
                <a:moveTo>
                  <a:pt x="0" y="0"/>
                </a:moveTo>
                <a:lnTo>
                  <a:pt x="2571750" y="0"/>
                </a:lnTo>
                <a:lnTo>
                  <a:pt x="2571750" y="2571750"/>
                </a:lnTo>
                <a:lnTo>
                  <a:pt x="0" y="25717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718184" y="5143500"/>
            <a:ext cx="2571750" cy="2571750"/>
          </a:xfrm>
          <a:custGeom>
            <a:avLst/>
            <a:gdLst/>
            <a:ahLst/>
            <a:cxnLst/>
            <a:rect r="r" b="b" t="t" l="l"/>
            <a:pathLst>
              <a:path h="2571750" w="2571750">
                <a:moveTo>
                  <a:pt x="0" y="0"/>
                </a:moveTo>
                <a:lnTo>
                  <a:pt x="2571750" y="0"/>
                </a:lnTo>
                <a:lnTo>
                  <a:pt x="2571750" y="2571750"/>
                </a:lnTo>
                <a:lnTo>
                  <a:pt x="0" y="257175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12226"/>
        </a:solidFill>
      </p:bgPr>
    </p:bg>
    <p:spTree>
      <p:nvGrpSpPr>
        <p:cNvPr id="1" name=""/>
        <p:cNvGrpSpPr/>
        <p:nvPr/>
      </p:nvGrpSpPr>
      <p:grpSpPr>
        <a:xfrm>
          <a:off x="0" y="0"/>
          <a:ext cx="0" cy="0"/>
          <a:chOff x="0" y="0"/>
          <a:chExt cx="0" cy="0"/>
        </a:xfrm>
      </p:grpSpPr>
      <p:grpSp>
        <p:nvGrpSpPr>
          <p:cNvPr name="Group 2" id="2"/>
          <p:cNvGrpSpPr/>
          <p:nvPr/>
        </p:nvGrpSpPr>
        <p:grpSpPr>
          <a:xfrm rot="0">
            <a:off x="1685243" y="397625"/>
            <a:ext cx="13799387" cy="3582620"/>
            <a:chOff x="0" y="0"/>
            <a:chExt cx="18399183" cy="4776827"/>
          </a:xfrm>
        </p:grpSpPr>
        <p:sp>
          <p:nvSpPr>
            <p:cNvPr name="TextBox 3" id="3"/>
            <p:cNvSpPr txBox="true"/>
            <p:nvPr/>
          </p:nvSpPr>
          <p:spPr>
            <a:xfrm rot="0">
              <a:off x="0" y="-247650"/>
              <a:ext cx="18399183" cy="4210050"/>
            </a:xfrm>
            <a:prstGeom prst="rect">
              <a:avLst/>
            </a:prstGeom>
          </p:spPr>
          <p:txBody>
            <a:bodyPr anchor="t" rtlCol="false" tIns="0" lIns="0" bIns="0" rIns="0">
              <a:spAutoFit/>
            </a:bodyPr>
            <a:lstStyle/>
            <a:p>
              <a:pPr algn="l">
                <a:lnSpc>
                  <a:spcPts val="7800"/>
                </a:lnSpc>
              </a:pPr>
              <a:r>
                <a:rPr lang="en-US" sz="6500">
                  <a:solidFill>
                    <a:srgbClr val="FFFFFF"/>
                  </a:solidFill>
                  <a:latin typeface="Jaturat Medium"/>
                </a:rPr>
                <a:t>EVALUATING FUZZ TESTING, FUZZ TESTING IN PRACTICE: OBSTACLES AND SOLUTIONS</a:t>
              </a:r>
            </a:p>
          </p:txBody>
        </p:sp>
        <p:sp>
          <p:nvSpPr>
            <p:cNvPr name="TextBox 4" id="4"/>
            <p:cNvSpPr txBox="true"/>
            <p:nvPr/>
          </p:nvSpPr>
          <p:spPr>
            <a:xfrm rot="0">
              <a:off x="0" y="4080232"/>
              <a:ext cx="18399183" cy="696595"/>
            </a:xfrm>
            <a:prstGeom prst="rect">
              <a:avLst/>
            </a:prstGeom>
          </p:spPr>
          <p:txBody>
            <a:bodyPr anchor="t" rtlCol="false" tIns="0" lIns="0" bIns="0" rIns="0">
              <a:spAutoFit/>
            </a:bodyPr>
            <a:lstStyle/>
            <a:p>
              <a:pPr algn="l">
                <a:lnSpc>
                  <a:spcPts val="4289"/>
                </a:lnSpc>
              </a:pPr>
            </a:p>
          </p:txBody>
        </p:sp>
      </p:grpSp>
      <p:sp>
        <p:nvSpPr>
          <p:cNvPr name="Freeform 5" id="5"/>
          <p:cNvSpPr/>
          <p:nvPr/>
        </p:nvSpPr>
        <p:spPr>
          <a:xfrm flipH="false" flipV="false" rot="0">
            <a:off x="16577917" y="1705992"/>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577917" y="5141454"/>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577917" y="8576917"/>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577917" y="0"/>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577917" y="3435462"/>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577917" y="6870925"/>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3838131"/>
            <a:ext cx="15112473" cy="2158365"/>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Evaluating Fuzz Testing: Critically examine the evaluation methodologies of fuzz testing, highlighting inconsistencies and proposing </a:t>
            </a:r>
            <a:r>
              <a:rPr lang="en-US" sz="3299">
                <a:solidFill>
                  <a:srgbClr val="FFFFFF"/>
                </a:solidFill>
                <a:latin typeface="TT Lakes Neue Bold"/>
              </a:rPr>
              <a:t>improvements to increase the robustness of these evaluations</a:t>
            </a:r>
            <a:r>
              <a:rPr lang="en-US" sz="3299">
                <a:solidFill>
                  <a:srgbClr val="FFFFFF"/>
                </a:solidFill>
                <a:latin typeface="TT Lakes Neue"/>
              </a:rPr>
              <a:t>, emphasizing the need for more rigorous and consistent experimental setups.</a:t>
            </a:r>
          </a:p>
        </p:txBody>
      </p:sp>
      <p:sp>
        <p:nvSpPr>
          <p:cNvPr name="TextBox 12" id="12"/>
          <p:cNvSpPr txBox="true"/>
          <p:nvPr/>
        </p:nvSpPr>
        <p:spPr>
          <a:xfrm rot="0">
            <a:off x="1028700" y="6361034"/>
            <a:ext cx="15112473" cy="2701290"/>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Fuzz Testing in Practice: Implemented at Huawei on their libmsg middleware, this approach adapted fuzz testing to address industrial software complexities. Despite encountering system configuration and build challenges, the tailored fuzz testing strategy identified </a:t>
            </a:r>
            <a:r>
              <a:rPr lang="en-US" sz="3299">
                <a:solidFill>
                  <a:srgbClr val="FFFFFF"/>
                </a:solidFill>
                <a:latin typeface="TT Lakes Neue Bold"/>
              </a:rPr>
              <a:t>nine previously unknown vulnerabilities</a:t>
            </a:r>
            <a:r>
              <a:rPr lang="en-US" sz="3299">
                <a:solidFill>
                  <a:srgbClr val="FFFFFF"/>
                </a:solidFill>
                <a:latin typeface="TT Lakes Neue"/>
              </a:rPr>
              <a:t>, demonstrating practical effectiveness.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12226"/>
        </a:solidFill>
      </p:bgPr>
    </p:bg>
    <p:spTree>
      <p:nvGrpSpPr>
        <p:cNvPr id="1" name=""/>
        <p:cNvGrpSpPr/>
        <p:nvPr/>
      </p:nvGrpSpPr>
      <p:grpSpPr>
        <a:xfrm>
          <a:off x="0" y="0"/>
          <a:ext cx="0" cy="0"/>
          <a:chOff x="0" y="0"/>
          <a:chExt cx="0" cy="0"/>
        </a:xfrm>
      </p:grpSpPr>
      <p:grpSp>
        <p:nvGrpSpPr>
          <p:cNvPr name="Group 2" id="2"/>
          <p:cNvGrpSpPr/>
          <p:nvPr/>
        </p:nvGrpSpPr>
        <p:grpSpPr>
          <a:xfrm rot="0">
            <a:off x="1669656" y="420829"/>
            <a:ext cx="13830560" cy="3582620"/>
            <a:chOff x="0" y="0"/>
            <a:chExt cx="18440747" cy="4776827"/>
          </a:xfrm>
        </p:grpSpPr>
        <p:sp>
          <p:nvSpPr>
            <p:cNvPr name="TextBox 3" id="3"/>
            <p:cNvSpPr txBox="true"/>
            <p:nvPr/>
          </p:nvSpPr>
          <p:spPr>
            <a:xfrm rot="0">
              <a:off x="0" y="-247650"/>
              <a:ext cx="18440747" cy="4210050"/>
            </a:xfrm>
            <a:prstGeom prst="rect">
              <a:avLst/>
            </a:prstGeom>
          </p:spPr>
          <p:txBody>
            <a:bodyPr anchor="t" rtlCol="false" tIns="0" lIns="0" bIns="0" rIns="0">
              <a:spAutoFit/>
            </a:bodyPr>
            <a:lstStyle/>
            <a:p>
              <a:pPr algn="l">
                <a:lnSpc>
                  <a:spcPts val="7800"/>
                </a:lnSpc>
              </a:pPr>
              <a:r>
                <a:rPr lang="en-US" sz="6500">
                  <a:solidFill>
                    <a:srgbClr val="FFFFFF"/>
                  </a:solidFill>
                  <a:latin typeface="Jaturat Medium"/>
                </a:rPr>
                <a:t>HYBRID FUZZ TESTING, AUTOMATED WHITEBOX FUZZ TESTING </a:t>
              </a:r>
            </a:p>
          </p:txBody>
        </p:sp>
        <p:sp>
          <p:nvSpPr>
            <p:cNvPr name="TextBox 4" id="4"/>
            <p:cNvSpPr txBox="true"/>
            <p:nvPr/>
          </p:nvSpPr>
          <p:spPr>
            <a:xfrm rot="0">
              <a:off x="0" y="4080232"/>
              <a:ext cx="18440747" cy="696595"/>
            </a:xfrm>
            <a:prstGeom prst="rect">
              <a:avLst/>
            </a:prstGeom>
          </p:spPr>
          <p:txBody>
            <a:bodyPr anchor="t" rtlCol="false" tIns="0" lIns="0" bIns="0" rIns="0">
              <a:spAutoFit/>
            </a:bodyPr>
            <a:lstStyle/>
            <a:p>
              <a:pPr algn="l">
                <a:lnSpc>
                  <a:spcPts val="4289"/>
                </a:lnSpc>
              </a:pPr>
            </a:p>
          </p:txBody>
        </p:sp>
      </p:grpSp>
      <p:sp>
        <p:nvSpPr>
          <p:cNvPr name="Freeform 5" id="5"/>
          <p:cNvSpPr/>
          <p:nvPr/>
        </p:nvSpPr>
        <p:spPr>
          <a:xfrm flipH="false" flipV="false" rot="0">
            <a:off x="16577917" y="1705992"/>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577917" y="5141454"/>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577917" y="8576917"/>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577917" y="0"/>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577917" y="3435462"/>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577917" y="6870925"/>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3658134"/>
            <a:ext cx="15112473" cy="2701290"/>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Brian S. Pak combines fuzz testing and symbolic execution in hybrid fuzz testing to uncover unique program paths and explore them with preconditioned random inputs. This method </a:t>
            </a:r>
            <a:r>
              <a:rPr lang="en-US" sz="3299">
                <a:solidFill>
                  <a:srgbClr val="FFFFFF"/>
                </a:solidFill>
                <a:latin typeface="TT Lakes Neue Bold"/>
              </a:rPr>
              <a:t>enhanced bug detection efficiency and achieved broader code coverage</a:t>
            </a:r>
            <a:r>
              <a:rPr lang="en-US" sz="3299">
                <a:solidFill>
                  <a:srgbClr val="FFFFFF"/>
                </a:solidFill>
                <a:latin typeface="TT Lakes Neue"/>
              </a:rPr>
              <a:t>, though specific datasets or results were not detailed in your summary.</a:t>
            </a:r>
          </a:p>
        </p:txBody>
      </p:sp>
      <p:sp>
        <p:nvSpPr>
          <p:cNvPr name="TextBox 12" id="12"/>
          <p:cNvSpPr txBox="true"/>
          <p:nvPr/>
        </p:nvSpPr>
        <p:spPr>
          <a:xfrm rot="0">
            <a:off x="1028700" y="6730668"/>
            <a:ext cx="15112473" cy="2701290"/>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This paper by Patrice Godefroid and colleagues focuses on integrating symbolic execution with traditional fuzzing to dynamically explore more execution paths. This approach, applied to complex software systems, </a:t>
            </a:r>
            <a:r>
              <a:rPr lang="en-US" sz="3299">
                <a:solidFill>
                  <a:srgbClr val="FFFFFF"/>
                </a:solidFill>
                <a:latin typeface="TT Lakes Neue Bold"/>
              </a:rPr>
              <a:t>significantly increased bug detection</a:t>
            </a:r>
            <a:r>
              <a:rPr lang="en-US" sz="3299">
                <a:solidFill>
                  <a:srgbClr val="FFFFFF"/>
                </a:solidFill>
                <a:latin typeface="TT Lakes Neue"/>
              </a:rPr>
              <a:t>, improving </a:t>
            </a:r>
            <a:r>
              <a:rPr lang="en-US" sz="3299">
                <a:solidFill>
                  <a:srgbClr val="FFFFFF"/>
                </a:solidFill>
                <a:latin typeface="TT Lakes Neue Bold"/>
              </a:rPr>
              <a:t>software security</a:t>
            </a:r>
            <a:r>
              <a:rPr lang="en-US" sz="3299">
                <a:solidFill>
                  <a:srgbClr val="FFFFFF"/>
                </a:solidFill>
                <a:latin typeface="TT Lakes Neue"/>
              </a:rPr>
              <a:t> and </a:t>
            </a:r>
            <a:r>
              <a:rPr lang="en-US" sz="3299">
                <a:solidFill>
                  <a:srgbClr val="FFFFFF"/>
                </a:solidFill>
                <a:latin typeface="TT Lakes Neue Bold"/>
              </a:rPr>
              <a:t>reliability</a:t>
            </a:r>
            <a:r>
              <a:rPr lang="en-US" sz="3299">
                <a:solidFill>
                  <a:srgbClr val="FFFFFF"/>
                </a:solidFill>
                <a:latin typeface="TT Lakes Neue"/>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12226"/>
        </a:solidFill>
      </p:bgPr>
    </p:bg>
    <p:spTree>
      <p:nvGrpSpPr>
        <p:cNvPr id="1" name=""/>
        <p:cNvGrpSpPr/>
        <p:nvPr/>
      </p:nvGrpSpPr>
      <p:grpSpPr>
        <a:xfrm>
          <a:off x="0" y="0"/>
          <a:ext cx="0" cy="0"/>
          <a:chOff x="0" y="0"/>
          <a:chExt cx="0" cy="0"/>
        </a:xfrm>
      </p:grpSpPr>
      <p:grpSp>
        <p:nvGrpSpPr>
          <p:cNvPr name="Group 2" id="2"/>
          <p:cNvGrpSpPr/>
          <p:nvPr/>
        </p:nvGrpSpPr>
        <p:grpSpPr>
          <a:xfrm rot="0">
            <a:off x="1669656" y="1028700"/>
            <a:ext cx="13830560" cy="1601420"/>
            <a:chOff x="0" y="0"/>
            <a:chExt cx="18440747" cy="2135227"/>
          </a:xfrm>
        </p:grpSpPr>
        <p:sp>
          <p:nvSpPr>
            <p:cNvPr name="TextBox 3" id="3"/>
            <p:cNvSpPr txBox="true"/>
            <p:nvPr/>
          </p:nvSpPr>
          <p:spPr>
            <a:xfrm rot="0">
              <a:off x="0" y="-247650"/>
              <a:ext cx="18440747" cy="1568450"/>
            </a:xfrm>
            <a:prstGeom prst="rect">
              <a:avLst/>
            </a:prstGeom>
          </p:spPr>
          <p:txBody>
            <a:bodyPr anchor="t" rtlCol="false" tIns="0" lIns="0" bIns="0" rIns="0">
              <a:spAutoFit/>
            </a:bodyPr>
            <a:lstStyle/>
            <a:p>
              <a:pPr algn="l">
                <a:lnSpc>
                  <a:spcPts val="7800"/>
                </a:lnSpc>
              </a:pPr>
              <a:r>
                <a:rPr lang="en-US" sz="6500">
                  <a:solidFill>
                    <a:srgbClr val="FFFFFF"/>
                  </a:solidFill>
                  <a:latin typeface="Jaturat Medium"/>
                </a:rPr>
                <a:t>DEEPHUNTER, FAIRFUZZ</a:t>
              </a:r>
            </a:p>
          </p:txBody>
        </p:sp>
        <p:sp>
          <p:nvSpPr>
            <p:cNvPr name="TextBox 4" id="4"/>
            <p:cNvSpPr txBox="true"/>
            <p:nvPr/>
          </p:nvSpPr>
          <p:spPr>
            <a:xfrm rot="0">
              <a:off x="0" y="1438632"/>
              <a:ext cx="18440747" cy="696595"/>
            </a:xfrm>
            <a:prstGeom prst="rect">
              <a:avLst/>
            </a:prstGeom>
          </p:spPr>
          <p:txBody>
            <a:bodyPr anchor="t" rtlCol="false" tIns="0" lIns="0" bIns="0" rIns="0">
              <a:spAutoFit/>
            </a:bodyPr>
            <a:lstStyle/>
            <a:p>
              <a:pPr algn="l">
                <a:lnSpc>
                  <a:spcPts val="4289"/>
                </a:lnSpc>
              </a:pPr>
            </a:p>
          </p:txBody>
        </p:sp>
      </p:grpSp>
      <p:sp>
        <p:nvSpPr>
          <p:cNvPr name="Freeform 5" id="5"/>
          <p:cNvSpPr/>
          <p:nvPr/>
        </p:nvSpPr>
        <p:spPr>
          <a:xfrm flipH="false" flipV="false" rot="0">
            <a:off x="16577917" y="1705992"/>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577917" y="5141454"/>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577917" y="8576917"/>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577917" y="0"/>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577917" y="3435462"/>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577917" y="6870925"/>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2532459"/>
            <a:ext cx="15112473" cy="3244215"/>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DeepHunter is a coverage-guided fuzz testing framework for Deep Neural Networks (DNNs), employing a metamorphic mutation strategy. It integrates multiple testing criteria and seed selection strategies, demonstrated on unspecified DNN models. The results showed a </a:t>
            </a:r>
            <a:r>
              <a:rPr lang="en-US" sz="3299">
                <a:solidFill>
                  <a:srgbClr val="FFFFFF"/>
                </a:solidFill>
                <a:latin typeface="TT Lakes Neue Bold"/>
              </a:rPr>
              <a:t>98% validity ratio in new tests</a:t>
            </a:r>
            <a:r>
              <a:rPr lang="en-US" sz="3299">
                <a:solidFill>
                  <a:srgbClr val="FFFFFF"/>
                </a:solidFill>
                <a:latin typeface="TT Lakes Neue"/>
              </a:rPr>
              <a:t>, indicating substantial increases in coverage and defect detection, especially during DNN quantization for platform migration.</a:t>
            </a:r>
          </a:p>
        </p:txBody>
      </p:sp>
      <p:sp>
        <p:nvSpPr>
          <p:cNvPr name="TextBox 12" id="12"/>
          <p:cNvSpPr txBox="true"/>
          <p:nvPr/>
        </p:nvSpPr>
        <p:spPr>
          <a:xfrm rot="0">
            <a:off x="1028700" y="6361034"/>
            <a:ext cx="15112473" cy="2701290"/>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Developed by Caroline Lemieux and Koushik Sen, FairFuzz enhances the American Fuzzy Lop (AFL) by focusing on rarely executed branches with a targeted mutation strategy. This approach led to higher branch coverage and sustained performance in tests, particularly effective in </a:t>
            </a:r>
            <a:r>
              <a:rPr lang="en-US" sz="3299">
                <a:solidFill>
                  <a:srgbClr val="FFFFFF"/>
                </a:solidFill>
                <a:latin typeface="TT Lakes Neue Bold"/>
              </a:rPr>
              <a:t>programs with complex conditional</a:t>
            </a:r>
            <a:r>
              <a:rPr lang="en-US" sz="3299">
                <a:solidFill>
                  <a:srgbClr val="FFFFFF"/>
                </a:solidFill>
                <a:latin typeface="TT Lakes Neue"/>
              </a:rPr>
              <a:t> structures.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12226"/>
        </a:solidFill>
      </p:bgPr>
    </p:bg>
    <p:spTree>
      <p:nvGrpSpPr>
        <p:cNvPr id="1" name=""/>
        <p:cNvGrpSpPr/>
        <p:nvPr/>
      </p:nvGrpSpPr>
      <p:grpSpPr>
        <a:xfrm>
          <a:off x="0" y="0"/>
          <a:ext cx="0" cy="0"/>
          <a:chOff x="0" y="0"/>
          <a:chExt cx="0" cy="0"/>
        </a:xfrm>
      </p:grpSpPr>
      <p:grpSp>
        <p:nvGrpSpPr>
          <p:cNvPr name="Group 2" id="2"/>
          <p:cNvGrpSpPr/>
          <p:nvPr/>
        </p:nvGrpSpPr>
        <p:grpSpPr>
          <a:xfrm rot="0">
            <a:off x="2228720" y="855042"/>
            <a:ext cx="13830560" cy="1601420"/>
            <a:chOff x="0" y="0"/>
            <a:chExt cx="18440747" cy="2135227"/>
          </a:xfrm>
        </p:grpSpPr>
        <p:sp>
          <p:nvSpPr>
            <p:cNvPr name="TextBox 3" id="3"/>
            <p:cNvSpPr txBox="true"/>
            <p:nvPr/>
          </p:nvSpPr>
          <p:spPr>
            <a:xfrm rot="0">
              <a:off x="0" y="-247650"/>
              <a:ext cx="18440747" cy="1568450"/>
            </a:xfrm>
            <a:prstGeom prst="rect">
              <a:avLst/>
            </a:prstGeom>
          </p:spPr>
          <p:txBody>
            <a:bodyPr anchor="t" rtlCol="false" tIns="0" lIns="0" bIns="0" rIns="0">
              <a:spAutoFit/>
            </a:bodyPr>
            <a:lstStyle/>
            <a:p>
              <a:pPr algn="l">
                <a:lnSpc>
                  <a:spcPts val="7800"/>
                </a:lnSpc>
              </a:pPr>
              <a:r>
                <a:rPr lang="en-US" sz="6500">
                  <a:solidFill>
                    <a:srgbClr val="FFFFFF"/>
                  </a:solidFill>
                  <a:latin typeface="Jaturat Medium"/>
                </a:rPr>
                <a:t>SECFUZZ, DLFUZZ</a:t>
              </a:r>
            </a:p>
          </p:txBody>
        </p:sp>
        <p:sp>
          <p:nvSpPr>
            <p:cNvPr name="TextBox 4" id="4"/>
            <p:cNvSpPr txBox="true"/>
            <p:nvPr/>
          </p:nvSpPr>
          <p:spPr>
            <a:xfrm rot="0">
              <a:off x="0" y="1438632"/>
              <a:ext cx="18440747" cy="696595"/>
            </a:xfrm>
            <a:prstGeom prst="rect">
              <a:avLst/>
            </a:prstGeom>
          </p:spPr>
          <p:txBody>
            <a:bodyPr anchor="t" rtlCol="false" tIns="0" lIns="0" bIns="0" rIns="0">
              <a:spAutoFit/>
            </a:bodyPr>
            <a:lstStyle/>
            <a:p>
              <a:pPr algn="l">
                <a:lnSpc>
                  <a:spcPts val="4289"/>
                </a:lnSpc>
              </a:pPr>
            </a:p>
          </p:txBody>
        </p:sp>
      </p:grpSp>
      <p:sp>
        <p:nvSpPr>
          <p:cNvPr name="Freeform 5" id="5"/>
          <p:cNvSpPr/>
          <p:nvPr/>
        </p:nvSpPr>
        <p:spPr>
          <a:xfrm flipH="false" flipV="false" rot="0">
            <a:off x="16577917" y="1705992"/>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577917" y="5141454"/>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577917" y="8576917"/>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577917" y="0"/>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577917" y="3435462"/>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577917" y="6870925"/>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2230311"/>
            <a:ext cx="15112473" cy="3244215"/>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SecFuzz, described by Tsankov, Torabi Dashti, and Basin, employs a modular fuzz-testing approach on security protocols that can handle encrypted traffic. Using actual protocol implementations, it mutates valid inputs while monitoring with dynamic memory analysis tools. A case study on the Internet Key Exchange (IKE) protocol uncovered </a:t>
            </a:r>
            <a:r>
              <a:rPr lang="en-US" sz="3299">
                <a:solidFill>
                  <a:srgbClr val="FFFFFF"/>
                </a:solidFill>
                <a:latin typeface="TT Lakes Neue Bold"/>
              </a:rPr>
              <a:t>new vulnerabilities</a:t>
            </a:r>
            <a:r>
              <a:rPr lang="en-US" sz="3299">
                <a:solidFill>
                  <a:srgbClr val="FFFFFF"/>
                </a:solidFill>
                <a:latin typeface="TT Lakes Neue"/>
              </a:rPr>
              <a:t>, demonstrating the efficacy of this method in real-world applications.</a:t>
            </a:r>
          </a:p>
        </p:txBody>
      </p:sp>
      <p:sp>
        <p:nvSpPr>
          <p:cNvPr name="TextBox 12" id="12"/>
          <p:cNvSpPr txBox="true"/>
          <p:nvPr/>
        </p:nvSpPr>
        <p:spPr>
          <a:xfrm rot="0">
            <a:off x="1028700" y="5737113"/>
            <a:ext cx="15112473" cy="3244215"/>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DLFuzz introduces a differential fuzzing framework to optimize neuron coverage and generate adversarial inputs for Deep Learning (DL) systems. This method iteratively mutates inputs to autonomously reveal incorrect behaviors. Tested on popular datasets such as MNIST and ImageNet, DLFuzz proved </a:t>
            </a:r>
            <a:r>
              <a:rPr lang="en-US" sz="3299">
                <a:solidFill>
                  <a:srgbClr val="FFFFFF"/>
                </a:solidFill>
                <a:latin typeface="TT Lakes Neue Bold"/>
              </a:rPr>
              <a:t>more efficient than DeepXplore</a:t>
            </a:r>
            <a:r>
              <a:rPr lang="en-US" sz="3299">
                <a:solidFill>
                  <a:srgbClr val="FFFFFF"/>
                </a:solidFill>
                <a:latin typeface="TT Lakes Neue"/>
              </a:rPr>
              <a:t> in generating adversarial examples, achieving higher neuron coverage with minimal perturbations.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12226"/>
        </a:solidFill>
      </p:bgPr>
    </p:bg>
    <p:spTree>
      <p:nvGrpSpPr>
        <p:cNvPr id="1" name=""/>
        <p:cNvGrpSpPr/>
        <p:nvPr/>
      </p:nvGrpSpPr>
      <p:grpSpPr>
        <a:xfrm>
          <a:off x="0" y="0"/>
          <a:ext cx="0" cy="0"/>
          <a:chOff x="0" y="0"/>
          <a:chExt cx="0" cy="0"/>
        </a:xfrm>
      </p:grpSpPr>
      <p:grpSp>
        <p:nvGrpSpPr>
          <p:cNvPr name="Group 2" id="2"/>
          <p:cNvGrpSpPr/>
          <p:nvPr/>
        </p:nvGrpSpPr>
        <p:grpSpPr>
          <a:xfrm rot="0">
            <a:off x="1669656" y="592280"/>
            <a:ext cx="13830560" cy="2592020"/>
            <a:chOff x="0" y="0"/>
            <a:chExt cx="18440747" cy="3456027"/>
          </a:xfrm>
        </p:grpSpPr>
        <p:sp>
          <p:nvSpPr>
            <p:cNvPr name="TextBox 3" id="3"/>
            <p:cNvSpPr txBox="true"/>
            <p:nvPr/>
          </p:nvSpPr>
          <p:spPr>
            <a:xfrm rot="0">
              <a:off x="0" y="-247650"/>
              <a:ext cx="18440747" cy="2889250"/>
            </a:xfrm>
            <a:prstGeom prst="rect">
              <a:avLst/>
            </a:prstGeom>
          </p:spPr>
          <p:txBody>
            <a:bodyPr anchor="t" rtlCol="false" tIns="0" lIns="0" bIns="0" rIns="0">
              <a:spAutoFit/>
            </a:bodyPr>
            <a:lstStyle/>
            <a:p>
              <a:pPr algn="l">
                <a:lnSpc>
                  <a:spcPts val="7800"/>
                </a:lnSpc>
              </a:pPr>
              <a:r>
                <a:rPr lang="en-US" sz="6500">
                  <a:solidFill>
                    <a:srgbClr val="FFFFFF"/>
                  </a:solidFill>
                  <a:latin typeface="Jaturat Medium"/>
                </a:rPr>
                <a:t>WHITEBOX FUZZ TESTING IN PRODUCTION, RFUZZ</a:t>
              </a:r>
            </a:p>
          </p:txBody>
        </p:sp>
        <p:sp>
          <p:nvSpPr>
            <p:cNvPr name="TextBox 4" id="4"/>
            <p:cNvSpPr txBox="true"/>
            <p:nvPr/>
          </p:nvSpPr>
          <p:spPr>
            <a:xfrm rot="0">
              <a:off x="0" y="2759432"/>
              <a:ext cx="18440747" cy="696595"/>
            </a:xfrm>
            <a:prstGeom prst="rect">
              <a:avLst/>
            </a:prstGeom>
          </p:spPr>
          <p:txBody>
            <a:bodyPr anchor="t" rtlCol="false" tIns="0" lIns="0" bIns="0" rIns="0">
              <a:spAutoFit/>
            </a:bodyPr>
            <a:lstStyle/>
            <a:p>
              <a:pPr algn="l">
                <a:lnSpc>
                  <a:spcPts val="4289"/>
                </a:lnSpc>
              </a:pPr>
            </a:p>
          </p:txBody>
        </p:sp>
      </p:grpSp>
      <p:sp>
        <p:nvSpPr>
          <p:cNvPr name="Freeform 5" id="5"/>
          <p:cNvSpPr/>
          <p:nvPr/>
        </p:nvSpPr>
        <p:spPr>
          <a:xfrm flipH="false" flipV="false" rot="0">
            <a:off x="16577917" y="1705992"/>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577917" y="5141454"/>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577917" y="8576917"/>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577917" y="0"/>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577917" y="3435462"/>
            <a:ext cx="1710083" cy="1710083"/>
          </a:xfrm>
          <a:custGeom>
            <a:avLst/>
            <a:gdLst/>
            <a:ahLst/>
            <a:cxnLst/>
            <a:rect r="r" b="b" t="t" l="l"/>
            <a:pathLst>
              <a:path h="1710083" w="1710083">
                <a:moveTo>
                  <a:pt x="0" y="0"/>
                </a:moveTo>
                <a:lnTo>
                  <a:pt x="1710083" y="0"/>
                </a:lnTo>
                <a:lnTo>
                  <a:pt x="1710083" y="1710084"/>
                </a:lnTo>
                <a:lnTo>
                  <a:pt x="0" y="17100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577917" y="6870925"/>
            <a:ext cx="1710083" cy="1710083"/>
          </a:xfrm>
          <a:custGeom>
            <a:avLst/>
            <a:gdLst/>
            <a:ahLst/>
            <a:cxnLst/>
            <a:rect r="r" b="b" t="t" l="l"/>
            <a:pathLst>
              <a:path h="1710083" w="1710083">
                <a:moveTo>
                  <a:pt x="0" y="0"/>
                </a:moveTo>
                <a:lnTo>
                  <a:pt x="1710083" y="0"/>
                </a:lnTo>
                <a:lnTo>
                  <a:pt x="1710083" y="1710083"/>
                </a:lnTo>
                <a:lnTo>
                  <a:pt x="0" y="1710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2581514"/>
            <a:ext cx="15112473" cy="3787140"/>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Microsoft implemented constraint-based whitebox fuzz testing, utilizing symbolic execution and constraint solving to generate new inputs for large Windows applications. The approach focused on identifying security vulnerabilities, especially during the development of Windows 7, using systems like SAGAN and JobCenter for management. </a:t>
            </a:r>
            <a:r>
              <a:rPr lang="en-US" sz="3299">
                <a:solidFill>
                  <a:srgbClr val="FFFFFF"/>
                </a:solidFill>
                <a:latin typeface="TT Lakes Neue Bold"/>
              </a:rPr>
              <a:t>Over 3.4 billion constraints were analyzed,</a:t>
            </a:r>
            <a:r>
              <a:rPr lang="en-US" sz="3299">
                <a:solidFill>
                  <a:srgbClr val="FFFFFF"/>
                </a:solidFill>
                <a:latin typeface="TT Lakes Neue"/>
              </a:rPr>
              <a:t> leading to the identification of many file fuzzing bugs, enhancing software security significantly.</a:t>
            </a:r>
          </a:p>
        </p:txBody>
      </p:sp>
      <p:sp>
        <p:nvSpPr>
          <p:cNvPr name="TextBox 12" id="12"/>
          <p:cNvSpPr txBox="true"/>
          <p:nvPr/>
        </p:nvSpPr>
        <p:spPr>
          <a:xfrm rot="0">
            <a:off x="1028700" y="6611541"/>
            <a:ext cx="15112473" cy="3244215"/>
          </a:xfrm>
          <a:prstGeom prst="rect">
            <a:avLst/>
          </a:prstGeom>
        </p:spPr>
        <p:txBody>
          <a:bodyPr anchor="t" rtlCol="false" tIns="0" lIns="0" bIns="0" rIns="0">
            <a:spAutoFit/>
          </a:bodyPr>
          <a:lstStyle/>
          <a:p>
            <a:pPr algn="l">
              <a:lnSpc>
                <a:spcPts val="4289"/>
              </a:lnSpc>
            </a:pPr>
            <a:r>
              <a:rPr lang="en-US" sz="3299">
                <a:solidFill>
                  <a:srgbClr val="FFFFFF"/>
                </a:solidFill>
                <a:latin typeface="TT Lakes Neue"/>
              </a:rPr>
              <a:t>The RFUZZ tool by researchers from UC Berkeley applies coverage-guided mutational fuzz testing to RTL circuits using FPGA-accelerated simulation. This method minimizes setup requirements and leverages FPGA speeds to efficiently verify designs from communication IPs to complex CPUs. The results demonstrate </a:t>
            </a:r>
            <a:r>
              <a:rPr lang="en-US" sz="3299">
                <a:solidFill>
                  <a:srgbClr val="FFFFFF"/>
                </a:solidFill>
                <a:latin typeface="TT Lakes Neue Bold"/>
              </a:rPr>
              <a:t>significant improvements in testing coverage</a:t>
            </a:r>
            <a:r>
              <a:rPr lang="en-US" sz="3299">
                <a:solidFill>
                  <a:srgbClr val="FFFFFF"/>
                </a:solidFill>
                <a:latin typeface="TT Lakes Neue"/>
              </a:rPr>
              <a:t> across various RTL designs.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12226"/>
        </a:solidFill>
      </p:bgPr>
    </p:bg>
    <p:spTree>
      <p:nvGrpSpPr>
        <p:cNvPr id="1" name=""/>
        <p:cNvGrpSpPr/>
        <p:nvPr/>
      </p:nvGrpSpPr>
      <p:grpSpPr>
        <a:xfrm>
          <a:off x="0" y="0"/>
          <a:ext cx="0" cy="0"/>
          <a:chOff x="0" y="0"/>
          <a:chExt cx="0" cy="0"/>
        </a:xfrm>
      </p:grpSpPr>
      <p:sp>
        <p:nvSpPr>
          <p:cNvPr name="Freeform 2" id="2"/>
          <p:cNvSpPr/>
          <p:nvPr/>
        </p:nvSpPr>
        <p:spPr>
          <a:xfrm flipH="false" flipV="false" rot="0">
            <a:off x="15727229" y="0"/>
            <a:ext cx="2560771" cy="2560771"/>
          </a:xfrm>
          <a:custGeom>
            <a:avLst/>
            <a:gdLst/>
            <a:ahLst/>
            <a:cxnLst/>
            <a:rect r="r" b="b" t="t" l="l"/>
            <a:pathLst>
              <a:path h="2560771" w="2560771">
                <a:moveTo>
                  <a:pt x="0" y="0"/>
                </a:moveTo>
                <a:lnTo>
                  <a:pt x="2560771" y="0"/>
                </a:lnTo>
                <a:lnTo>
                  <a:pt x="2560771" y="2560771"/>
                </a:lnTo>
                <a:lnTo>
                  <a:pt x="0" y="25607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27229" y="2582729"/>
            <a:ext cx="2560771" cy="2560771"/>
          </a:xfrm>
          <a:custGeom>
            <a:avLst/>
            <a:gdLst/>
            <a:ahLst/>
            <a:cxnLst/>
            <a:rect r="r" b="b" t="t" l="l"/>
            <a:pathLst>
              <a:path h="2560771" w="2560771">
                <a:moveTo>
                  <a:pt x="0" y="0"/>
                </a:moveTo>
                <a:lnTo>
                  <a:pt x="2560771" y="0"/>
                </a:lnTo>
                <a:lnTo>
                  <a:pt x="2560771" y="2560771"/>
                </a:lnTo>
                <a:lnTo>
                  <a:pt x="0" y="2560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27229" y="7726229"/>
            <a:ext cx="2560771" cy="2560771"/>
          </a:xfrm>
          <a:custGeom>
            <a:avLst/>
            <a:gdLst/>
            <a:ahLst/>
            <a:cxnLst/>
            <a:rect r="r" b="b" t="t" l="l"/>
            <a:pathLst>
              <a:path h="2560771" w="2560771">
                <a:moveTo>
                  <a:pt x="0" y="0"/>
                </a:moveTo>
                <a:lnTo>
                  <a:pt x="2560771" y="0"/>
                </a:lnTo>
                <a:lnTo>
                  <a:pt x="2560771" y="2560771"/>
                </a:lnTo>
                <a:lnTo>
                  <a:pt x="0" y="25607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727229" y="5143500"/>
            <a:ext cx="2560771" cy="2560771"/>
          </a:xfrm>
          <a:custGeom>
            <a:avLst/>
            <a:gdLst/>
            <a:ahLst/>
            <a:cxnLst/>
            <a:rect r="r" b="b" t="t" l="l"/>
            <a:pathLst>
              <a:path h="2560771" w="2560771">
                <a:moveTo>
                  <a:pt x="0" y="0"/>
                </a:moveTo>
                <a:lnTo>
                  <a:pt x="2560771" y="0"/>
                </a:lnTo>
                <a:lnTo>
                  <a:pt x="2560771" y="2560771"/>
                </a:lnTo>
                <a:lnTo>
                  <a:pt x="0" y="25607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028700" y="503207"/>
            <a:ext cx="13915298" cy="1914212"/>
            <a:chOff x="0" y="0"/>
            <a:chExt cx="18553731" cy="2552282"/>
          </a:xfrm>
        </p:grpSpPr>
        <p:sp>
          <p:nvSpPr>
            <p:cNvPr name="TextBox 7" id="7"/>
            <p:cNvSpPr txBox="true"/>
            <p:nvPr/>
          </p:nvSpPr>
          <p:spPr>
            <a:xfrm rot="0">
              <a:off x="0" y="-247650"/>
              <a:ext cx="18553731" cy="1568450"/>
            </a:xfrm>
            <a:prstGeom prst="rect">
              <a:avLst/>
            </a:prstGeom>
          </p:spPr>
          <p:txBody>
            <a:bodyPr anchor="t" rtlCol="false" tIns="0" lIns="0" bIns="0" rIns="0">
              <a:spAutoFit/>
            </a:bodyPr>
            <a:lstStyle/>
            <a:p>
              <a:pPr algn="l">
                <a:lnSpc>
                  <a:spcPts val="7800"/>
                </a:lnSpc>
              </a:pPr>
              <a:r>
                <a:rPr lang="en-US" sz="6500">
                  <a:solidFill>
                    <a:srgbClr val="FFFFFF"/>
                  </a:solidFill>
                  <a:latin typeface="Jaturat"/>
                </a:rPr>
                <a:t>KEY TAKEAWAYS</a:t>
              </a:r>
            </a:p>
          </p:txBody>
        </p:sp>
        <p:sp>
          <p:nvSpPr>
            <p:cNvPr name="TextBox 8" id="8"/>
            <p:cNvSpPr txBox="true"/>
            <p:nvPr/>
          </p:nvSpPr>
          <p:spPr>
            <a:xfrm rot="0">
              <a:off x="0" y="1855687"/>
              <a:ext cx="18553731" cy="696595"/>
            </a:xfrm>
            <a:prstGeom prst="rect">
              <a:avLst/>
            </a:prstGeom>
          </p:spPr>
          <p:txBody>
            <a:bodyPr anchor="t" rtlCol="false" tIns="0" lIns="0" bIns="0" rIns="0">
              <a:spAutoFit/>
            </a:bodyPr>
            <a:lstStyle/>
            <a:p>
              <a:pPr algn="l">
                <a:lnSpc>
                  <a:spcPts val="4289"/>
                </a:lnSpc>
              </a:pPr>
            </a:p>
          </p:txBody>
        </p:sp>
      </p:grpSp>
      <p:sp>
        <p:nvSpPr>
          <p:cNvPr name="TextBox 9" id="9"/>
          <p:cNvSpPr txBox="true"/>
          <p:nvPr/>
        </p:nvSpPr>
        <p:spPr>
          <a:xfrm rot="0">
            <a:off x="1028700" y="2651158"/>
            <a:ext cx="13915298" cy="7044690"/>
          </a:xfrm>
          <a:prstGeom prst="rect">
            <a:avLst/>
          </a:prstGeom>
        </p:spPr>
        <p:txBody>
          <a:bodyPr anchor="t" rtlCol="false" tIns="0" lIns="0" bIns="0" rIns="0">
            <a:spAutoFit/>
          </a:bodyPr>
          <a:lstStyle/>
          <a:p>
            <a:pPr algn="l" marL="712468" indent="-356234" lvl="1">
              <a:lnSpc>
                <a:spcPts val="4289"/>
              </a:lnSpc>
              <a:buFont typeface="Arial"/>
              <a:buChar char="•"/>
            </a:pPr>
            <a:r>
              <a:rPr lang="en-US" sz="3299">
                <a:solidFill>
                  <a:srgbClr val="FFFFFF"/>
                </a:solidFill>
                <a:latin typeface="TT Lakes Neue Bold"/>
              </a:rPr>
              <a:t>Advancements</a:t>
            </a:r>
            <a:r>
              <a:rPr lang="en-US" sz="3299">
                <a:solidFill>
                  <a:srgbClr val="FFFFFF"/>
                </a:solidFill>
                <a:latin typeface="TT Lakes Neue"/>
              </a:rPr>
              <a:t>: RFUZZ and DeepHunter significantly improved testing speed and coverage for both hardware and AI models.</a:t>
            </a:r>
          </a:p>
          <a:p>
            <a:pPr algn="l" marL="712468" indent="-356234" lvl="1">
              <a:lnSpc>
                <a:spcPts val="4289"/>
              </a:lnSpc>
              <a:buFont typeface="Arial"/>
              <a:buChar char="•"/>
            </a:pPr>
            <a:r>
              <a:rPr lang="en-US" sz="3299">
                <a:solidFill>
                  <a:srgbClr val="FFFFFF"/>
                </a:solidFill>
                <a:latin typeface="TT Lakes Neue Bold"/>
              </a:rPr>
              <a:t>Security</a:t>
            </a:r>
            <a:r>
              <a:rPr lang="en-US" sz="3299">
                <a:solidFill>
                  <a:srgbClr val="FFFFFF"/>
                </a:solidFill>
                <a:latin typeface="TT Lakes Neue"/>
              </a:rPr>
              <a:t>: Notable gains in vulnerability detection in Windows software and encrypted protocols.</a:t>
            </a:r>
          </a:p>
          <a:p>
            <a:pPr algn="l" marL="712468" indent="-356234" lvl="1">
              <a:lnSpc>
                <a:spcPts val="4289"/>
              </a:lnSpc>
              <a:buFont typeface="Arial"/>
              <a:buChar char="•"/>
            </a:pPr>
            <a:r>
              <a:rPr lang="en-US" sz="3299">
                <a:solidFill>
                  <a:srgbClr val="FFFFFF"/>
                </a:solidFill>
                <a:latin typeface="TT Lakes Neue Bold"/>
              </a:rPr>
              <a:t>Innovations</a:t>
            </a:r>
            <a:r>
              <a:rPr lang="en-US" sz="3299">
                <a:solidFill>
                  <a:srgbClr val="FFFFFF"/>
                </a:solidFill>
                <a:latin typeface="TT Lakes Neue"/>
              </a:rPr>
              <a:t>: Hybrid and Automated Whitebox Fuzz Testing demonstrated deeper bug detection capabilities.</a:t>
            </a:r>
          </a:p>
          <a:p>
            <a:pPr algn="l" marL="712468" indent="-356234" lvl="1">
              <a:lnSpc>
                <a:spcPts val="4289"/>
              </a:lnSpc>
              <a:buFont typeface="Arial"/>
              <a:buChar char="•"/>
            </a:pPr>
            <a:r>
              <a:rPr lang="en-US" sz="3299">
                <a:solidFill>
                  <a:srgbClr val="FFFFFF"/>
                </a:solidFill>
                <a:latin typeface="TT Lakes Neue Bold"/>
              </a:rPr>
              <a:t>Challenges</a:t>
            </a:r>
            <a:r>
              <a:rPr lang="en-US" sz="3299">
                <a:solidFill>
                  <a:srgbClr val="FFFFFF"/>
                </a:solidFill>
                <a:latin typeface="TT Lakes Neue"/>
              </a:rPr>
              <a:t>: Large-scale deployments at Microsoft showed the complexity of managing extensive fuzz testing operations.</a:t>
            </a:r>
          </a:p>
          <a:p>
            <a:pPr algn="l" marL="712468" indent="-356234" lvl="1">
              <a:lnSpc>
                <a:spcPts val="4289"/>
              </a:lnSpc>
              <a:buFont typeface="Arial"/>
              <a:buChar char="•"/>
            </a:pPr>
            <a:r>
              <a:rPr lang="en-US" sz="3299">
                <a:solidFill>
                  <a:srgbClr val="FFFFFF"/>
                </a:solidFill>
                <a:latin typeface="TT Lakes Neue Bold"/>
              </a:rPr>
              <a:t>Real-world Impact</a:t>
            </a:r>
            <a:r>
              <a:rPr lang="en-US" sz="3299">
                <a:solidFill>
                  <a:srgbClr val="FFFFFF"/>
                </a:solidFill>
                <a:latin typeface="TT Lakes Neue"/>
              </a:rPr>
              <a:t>: Huawei’s practical application underlined fuzz testing’s effectiveness in industry settings.</a:t>
            </a:r>
          </a:p>
          <a:p>
            <a:pPr algn="l" marL="712468" indent="-356234" lvl="1">
              <a:lnSpc>
                <a:spcPts val="4289"/>
              </a:lnSpc>
              <a:buFont typeface="Arial"/>
              <a:buChar char="•"/>
            </a:pPr>
            <a:r>
              <a:rPr lang="en-US" sz="3299">
                <a:solidFill>
                  <a:srgbClr val="FFFFFF"/>
                </a:solidFill>
                <a:latin typeface="TT Lakes Neue Bold"/>
              </a:rPr>
              <a:t>Future Directions</a:t>
            </a:r>
            <a:r>
              <a:rPr lang="en-US" sz="3299">
                <a:solidFill>
                  <a:srgbClr val="FFFFFF"/>
                </a:solidFill>
                <a:latin typeface="TT Lakes Neue"/>
              </a:rPr>
              <a:t>: Need for more rigorous evaluations highlighted to enhance tool robustness.</a:t>
            </a:r>
          </a:p>
          <a:p>
            <a:pPr algn="l">
              <a:lnSpc>
                <a:spcPts val="428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1222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0" y="7674429"/>
            <a:ext cx="2612571" cy="2612571"/>
          </a:xfrm>
          <a:custGeom>
            <a:avLst/>
            <a:gdLst/>
            <a:ahLst/>
            <a:cxnLst/>
            <a:rect r="r" b="b" t="t" l="l"/>
            <a:pathLst>
              <a:path h="2612571" w="2612571">
                <a:moveTo>
                  <a:pt x="0" y="0"/>
                </a:moveTo>
                <a:lnTo>
                  <a:pt x="2612571" y="0"/>
                </a:lnTo>
                <a:lnTo>
                  <a:pt x="2612571" y="2612571"/>
                </a:lnTo>
                <a:lnTo>
                  <a:pt x="0" y="26125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447564" y="7674429"/>
            <a:ext cx="2612571" cy="2612571"/>
          </a:xfrm>
          <a:custGeom>
            <a:avLst/>
            <a:gdLst/>
            <a:ahLst/>
            <a:cxnLst/>
            <a:rect r="r" b="b" t="t" l="l"/>
            <a:pathLst>
              <a:path h="2612571" w="2612571">
                <a:moveTo>
                  <a:pt x="0" y="0"/>
                </a:moveTo>
                <a:lnTo>
                  <a:pt x="2612572" y="0"/>
                </a:lnTo>
                <a:lnTo>
                  <a:pt x="2612572" y="2612571"/>
                </a:lnTo>
                <a:lnTo>
                  <a:pt x="0" y="26125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612571" y="7674429"/>
            <a:ext cx="2612571" cy="2612571"/>
          </a:xfrm>
          <a:custGeom>
            <a:avLst/>
            <a:gdLst/>
            <a:ahLst/>
            <a:cxnLst/>
            <a:rect r="r" b="b" t="t" l="l"/>
            <a:pathLst>
              <a:path h="2612571" w="2612571">
                <a:moveTo>
                  <a:pt x="0" y="0"/>
                </a:moveTo>
                <a:lnTo>
                  <a:pt x="2612572" y="0"/>
                </a:lnTo>
                <a:lnTo>
                  <a:pt x="2612572" y="2612571"/>
                </a:lnTo>
                <a:lnTo>
                  <a:pt x="0" y="26125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3060136" y="7674429"/>
            <a:ext cx="2612571" cy="2612571"/>
          </a:xfrm>
          <a:custGeom>
            <a:avLst/>
            <a:gdLst/>
            <a:ahLst/>
            <a:cxnLst/>
            <a:rect r="r" b="b" t="t" l="l"/>
            <a:pathLst>
              <a:path h="2612571" w="2612571">
                <a:moveTo>
                  <a:pt x="0" y="0"/>
                </a:moveTo>
                <a:lnTo>
                  <a:pt x="2612571" y="0"/>
                </a:lnTo>
                <a:lnTo>
                  <a:pt x="2612571" y="2612571"/>
                </a:lnTo>
                <a:lnTo>
                  <a:pt x="0" y="26125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7837714" y="7674429"/>
            <a:ext cx="2612571" cy="2612571"/>
          </a:xfrm>
          <a:custGeom>
            <a:avLst/>
            <a:gdLst/>
            <a:ahLst/>
            <a:cxnLst/>
            <a:rect r="r" b="b" t="t" l="l"/>
            <a:pathLst>
              <a:path h="2612571" w="2612571">
                <a:moveTo>
                  <a:pt x="0" y="0"/>
                </a:moveTo>
                <a:lnTo>
                  <a:pt x="2612572" y="0"/>
                </a:lnTo>
                <a:lnTo>
                  <a:pt x="2612572" y="2612571"/>
                </a:lnTo>
                <a:lnTo>
                  <a:pt x="0" y="26125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5225143" y="7674429"/>
            <a:ext cx="2612571" cy="2612571"/>
          </a:xfrm>
          <a:custGeom>
            <a:avLst/>
            <a:gdLst/>
            <a:ahLst/>
            <a:cxnLst/>
            <a:rect r="r" b="b" t="t" l="l"/>
            <a:pathLst>
              <a:path h="2612571" w="2612571">
                <a:moveTo>
                  <a:pt x="0" y="0"/>
                </a:moveTo>
                <a:lnTo>
                  <a:pt x="2612571" y="0"/>
                </a:lnTo>
                <a:lnTo>
                  <a:pt x="2612571" y="2612571"/>
                </a:lnTo>
                <a:lnTo>
                  <a:pt x="0" y="26125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5672707" y="7674429"/>
            <a:ext cx="2612571" cy="2612571"/>
          </a:xfrm>
          <a:custGeom>
            <a:avLst/>
            <a:gdLst/>
            <a:ahLst/>
            <a:cxnLst/>
            <a:rect r="r" b="b" t="t" l="l"/>
            <a:pathLst>
              <a:path h="2612571" w="2612571">
                <a:moveTo>
                  <a:pt x="0" y="0"/>
                </a:moveTo>
                <a:lnTo>
                  <a:pt x="2612572" y="0"/>
                </a:lnTo>
                <a:lnTo>
                  <a:pt x="2612572" y="2612571"/>
                </a:lnTo>
                <a:lnTo>
                  <a:pt x="0" y="26125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187319" y="3905250"/>
            <a:ext cx="15913361" cy="1238250"/>
          </a:xfrm>
          <a:prstGeom prst="rect">
            <a:avLst/>
          </a:prstGeom>
        </p:spPr>
        <p:txBody>
          <a:bodyPr anchor="t" rtlCol="false" tIns="0" lIns="0" bIns="0" rIns="0">
            <a:spAutoFit/>
          </a:bodyPr>
          <a:lstStyle/>
          <a:p>
            <a:pPr algn="ctr">
              <a:lnSpc>
                <a:spcPts val="7800"/>
              </a:lnSpc>
            </a:pPr>
            <a:r>
              <a:rPr lang="en-US" sz="6500">
                <a:solidFill>
                  <a:srgbClr val="FFFFFF"/>
                </a:solidFill>
                <a:latin typeface="Jaturat Medium"/>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DAGFConbtgg</dc:identifier>
  <dcterms:modified xsi:type="dcterms:W3CDTF">2011-08-01T06:04:30Z</dcterms:modified>
  <cp:revision>1</cp:revision>
  <dc:title>Systematic literature review</dc:title>
</cp:coreProperties>
</file>