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7" r:id="rId2"/>
    <p:sldId id="276" r:id="rId3"/>
    <p:sldId id="278" r:id="rId4"/>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0A7D1649-E3BB-401C-AFD5-583B7D3F7AE5}" type="datetimeFigureOut">
              <a:rPr lang="en-US" smtClean="0"/>
              <a:t>2/27/2025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1510962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7D1649-E3BB-401C-AFD5-583B7D3F7AE5}"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811284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smtClean="0"/>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A7D1649-E3BB-401C-AFD5-583B7D3F7AE5}"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18192068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smtClean="0"/>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4" name="Date Placeholder 3"/>
          <p:cNvSpPr>
            <a:spLocks noGrp="1"/>
          </p:cNvSpPr>
          <p:nvPr>
            <p:ph type="dt" sz="half" idx="10"/>
          </p:nvPr>
        </p:nvSpPr>
        <p:spPr/>
        <p:txBody>
          <a:bodyPr/>
          <a:lstStyle/>
          <a:p>
            <a:fld id="{0A7D1649-E3BB-401C-AFD5-583B7D3F7AE5}"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26351325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7D1649-E3BB-401C-AFD5-583B7D3F7AE5}"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11312973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A7D1649-E3BB-401C-AFD5-583B7D3F7AE5}"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1194732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0A7D1649-E3BB-401C-AFD5-583B7D3F7AE5}" type="datetimeFigureOut">
              <a:rPr lang="en-US" smtClean="0"/>
              <a:t>2/27/2025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3827365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0A7D1649-E3BB-401C-AFD5-583B7D3F7AE5}"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14300679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0A7D1649-E3BB-401C-AFD5-583B7D3F7AE5}"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910666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0A7D1649-E3BB-401C-AFD5-583B7D3F7AE5}"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17464909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A7D1649-E3BB-401C-AFD5-583B7D3F7AE5}" type="datetimeFigureOut">
              <a:rPr lang="en-US" smtClean="0"/>
              <a:t>2/27/2025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9534845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A7D1649-E3BB-401C-AFD5-583B7D3F7AE5}"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30154887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0A7D1649-E3BB-401C-AFD5-583B7D3F7AE5}" type="datetimeFigureOut">
              <a:rPr lang="en-US" smtClean="0"/>
              <a:t>2/27/2025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307972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A7D1649-E3BB-401C-AFD5-583B7D3F7AE5}" type="datetimeFigureOut">
              <a:rPr lang="en-US" smtClean="0"/>
              <a:t>2/27/2025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15304598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A7D1649-E3BB-401C-AFD5-583B7D3F7AE5}" type="datetimeFigureOut">
              <a:rPr lang="en-US" smtClean="0"/>
              <a:t>2/27/2025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31085698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7D1649-E3BB-401C-AFD5-583B7D3F7AE5}"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76796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smtClean="0"/>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0A7D1649-E3BB-401C-AFD5-583B7D3F7AE5}" type="datetimeFigureOut">
              <a:rPr lang="en-US" smtClean="0"/>
              <a:t>2/27/2025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B6F390AE-7F37-4489-BBED-C4D4CC9B92A7}" type="slidenum">
              <a:rPr lang="en-US" smtClean="0"/>
              <a:t>‹#›</a:t>
            </a:fld>
            <a:endParaRPr lang="en-US"/>
          </a:p>
        </p:txBody>
      </p:sp>
    </p:spTree>
    <p:extLst>
      <p:ext uri="{BB962C8B-B14F-4D97-AF65-F5344CB8AC3E}">
        <p14:creationId xmlns:p14="http://schemas.microsoft.com/office/powerpoint/2010/main" val="21889416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0A7D1649-E3BB-401C-AFD5-583B7D3F7AE5}" type="datetimeFigureOut">
              <a:rPr lang="en-US" smtClean="0"/>
              <a:t>2/27/2025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B6F390AE-7F37-4489-BBED-C4D4CC9B92A7}" type="slidenum">
              <a:rPr lang="en-US" smtClean="0"/>
              <a:t>‹#›</a:t>
            </a:fld>
            <a:endParaRPr lang="en-US"/>
          </a:p>
        </p:txBody>
      </p:sp>
    </p:spTree>
    <p:extLst>
      <p:ext uri="{BB962C8B-B14F-4D97-AF65-F5344CB8AC3E}">
        <p14:creationId xmlns:p14="http://schemas.microsoft.com/office/powerpoint/2010/main" val="7117777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80188" y="2961152"/>
            <a:ext cx="10575491" cy="2677648"/>
          </a:xfrm>
        </p:spPr>
        <p:txBody>
          <a:bodyPr/>
          <a:lstStyle/>
          <a:p>
            <a:pPr algn="ctr"/>
            <a:r>
              <a:rPr lang="en-US" sz="9600" b="1" dirty="0" smtClean="0"/>
              <a:t>CONTACT </a:t>
            </a:r>
            <a:br>
              <a:rPr lang="en-US" sz="9600" b="1" dirty="0" smtClean="0"/>
            </a:br>
            <a:r>
              <a:rPr lang="en-US" sz="9600" b="1" dirty="0" smtClean="0"/>
              <a:t>AND </a:t>
            </a:r>
            <a:br>
              <a:rPr lang="en-US" sz="9600" b="1" dirty="0" smtClean="0"/>
            </a:br>
            <a:r>
              <a:rPr lang="en-US" sz="9600" b="1" dirty="0" smtClean="0"/>
              <a:t>GOOD CONTACT</a:t>
            </a:r>
            <a:endParaRPr lang="en-US" sz="9600" b="1" dirty="0"/>
          </a:p>
        </p:txBody>
      </p:sp>
      <p:sp>
        <p:nvSpPr>
          <p:cNvPr id="5" name="Subtitle 4"/>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0989792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b="1" dirty="0" smtClean="0"/>
              <a:t>2. METHODS</a:t>
            </a:r>
            <a:endParaRPr lang="en-US" sz="8000" b="1" dirty="0"/>
          </a:p>
        </p:txBody>
      </p:sp>
      <p:sp>
        <p:nvSpPr>
          <p:cNvPr id="5" name="Content Placeholder 4"/>
          <p:cNvSpPr>
            <a:spLocks noGrp="1"/>
          </p:cNvSpPr>
          <p:nvPr>
            <p:ph sz="half" idx="1"/>
          </p:nvPr>
        </p:nvSpPr>
        <p:spPr>
          <a:xfrm>
            <a:off x="-483327" y="2312126"/>
            <a:ext cx="12670971" cy="2181497"/>
          </a:xfrm>
        </p:spPr>
        <p:txBody>
          <a:bodyPr>
            <a:noAutofit/>
          </a:bodyPr>
          <a:lstStyle/>
          <a:p>
            <a:pPr marL="457200" lvl="1" indent="0" algn="ctr" fontAlgn="base">
              <a:buNone/>
            </a:pPr>
            <a:r>
              <a:rPr lang="en-US" sz="4000" b="1" dirty="0" smtClean="0">
                <a:solidFill>
                  <a:srgbClr val="002060"/>
                </a:solidFill>
              </a:rPr>
              <a:t>A. MAKE </a:t>
            </a:r>
            <a:r>
              <a:rPr lang="en-US" sz="4000" b="1" dirty="0">
                <a:solidFill>
                  <a:srgbClr val="002060"/>
                </a:solidFill>
              </a:rPr>
              <a:t>PRESENCE KNOWN INTHE TARGET PLACE THROUGH AN ALL TEAM </a:t>
            </a:r>
            <a:r>
              <a:rPr lang="en-US" sz="4000" b="1" dirty="0" smtClean="0">
                <a:solidFill>
                  <a:srgbClr val="002060"/>
                </a:solidFill>
              </a:rPr>
              <a:t>FRIENDSHIP </a:t>
            </a:r>
            <a:r>
              <a:rPr lang="en-US" sz="4000" b="1" dirty="0">
                <a:solidFill>
                  <a:srgbClr val="002060"/>
                </a:solidFill>
              </a:rPr>
              <a:t>TOUR.</a:t>
            </a:r>
            <a:endParaRPr lang="en-US" sz="4000" b="1" dirty="0">
              <a:solidFill>
                <a:srgbClr val="002060"/>
              </a:solidFill>
            </a:endParaRPr>
          </a:p>
        </p:txBody>
      </p:sp>
      <p:sp>
        <p:nvSpPr>
          <p:cNvPr id="6" name="Content Placeholder 5"/>
          <p:cNvSpPr>
            <a:spLocks noGrp="1"/>
          </p:cNvSpPr>
          <p:nvPr>
            <p:ph sz="half" idx="2"/>
          </p:nvPr>
        </p:nvSpPr>
        <p:spPr>
          <a:xfrm>
            <a:off x="156753" y="3722914"/>
            <a:ext cx="11625943" cy="3707674"/>
          </a:xfrm>
        </p:spPr>
        <p:txBody>
          <a:bodyPr>
            <a:noAutofit/>
          </a:bodyPr>
          <a:lstStyle/>
          <a:p>
            <a:pPr marL="0" indent="0">
              <a:buNone/>
            </a:pPr>
            <a:r>
              <a:rPr lang="en-US" sz="4800" dirty="0">
                <a:solidFill>
                  <a:schemeClr val="tx1"/>
                </a:solidFill>
              </a:rPr>
              <a:t>This is also to  test openness of people, observe general reaction of town people to strangers, discern prejudices and </a:t>
            </a:r>
            <a:r>
              <a:rPr lang="en-US" sz="4800" dirty="0" smtClean="0">
                <a:solidFill>
                  <a:schemeClr val="tx1"/>
                </a:solidFill>
              </a:rPr>
              <a:t>resistance.</a:t>
            </a:r>
            <a:endParaRPr lang="en-US" sz="4800" dirty="0">
              <a:solidFill>
                <a:schemeClr val="tx1"/>
              </a:solidFill>
            </a:endParaRPr>
          </a:p>
        </p:txBody>
      </p:sp>
    </p:spTree>
    <p:extLst>
      <p:ext uri="{BB962C8B-B14F-4D97-AF65-F5344CB8AC3E}">
        <p14:creationId xmlns:p14="http://schemas.microsoft.com/office/powerpoint/2010/main" val="40751531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b="1" dirty="0" smtClean="0"/>
              <a:t>2. METHODS</a:t>
            </a:r>
            <a:endParaRPr lang="en-US" sz="8000" b="1" dirty="0"/>
          </a:p>
        </p:txBody>
      </p:sp>
      <p:sp>
        <p:nvSpPr>
          <p:cNvPr id="5" name="Content Placeholder 4"/>
          <p:cNvSpPr>
            <a:spLocks noGrp="1"/>
          </p:cNvSpPr>
          <p:nvPr>
            <p:ph sz="half" idx="1"/>
          </p:nvPr>
        </p:nvSpPr>
        <p:spPr>
          <a:xfrm>
            <a:off x="-1018903" y="2312126"/>
            <a:ext cx="13210903" cy="2181497"/>
          </a:xfrm>
        </p:spPr>
        <p:txBody>
          <a:bodyPr>
            <a:noAutofit/>
          </a:bodyPr>
          <a:lstStyle/>
          <a:p>
            <a:pPr marL="457200" lvl="1" indent="0" algn="ctr" fontAlgn="base">
              <a:buNone/>
            </a:pPr>
            <a:r>
              <a:rPr lang="en-US" sz="4000" b="1" dirty="0" smtClean="0">
                <a:solidFill>
                  <a:srgbClr val="002060"/>
                </a:solidFill>
              </a:rPr>
              <a:t>B. </a:t>
            </a:r>
            <a:r>
              <a:rPr lang="en-US" sz="4000" b="1" dirty="0">
                <a:solidFill>
                  <a:srgbClr val="002060"/>
                </a:solidFill>
              </a:rPr>
              <a:t>GETTING  GOODWILL OF THE KEY PEOPLE IN TOWN</a:t>
            </a:r>
            <a:endParaRPr lang="en-US" sz="4000" b="1" dirty="0">
              <a:solidFill>
                <a:srgbClr val="002060"/>
              </a:solidFill>
            </a:endParaRPr>
          </a:p>
        </p:txBody>
      </p:sp>
      <p:sp>
        <p:nvSpPr>
          <p:cNvPr id="6" name="Content Placeholder 5"/>
          <p:cNvSpPr>
            <a:spLocks noGrp="1"/>
          </p:cNvSpPr>
          <p:nvPr>
            <p:ph sz="half" idx="2"/>
          </p:nvPr>
        </p:nvSpPr>
        <p:spPr>
          <a:xfrm>
            <a:off x="-277312" y="3722914"/>
            <a:ext cx="11625943" cy="3707674"/>
          </a:xfrm>
        </p:spPr>
        <p:txBody>
          <a:bodyPr>
            <a:noAutofit/>
          </a:bodyPr>
          <a:lstStyle/>
          <a:p>
            <a:pPr marL="457200" lvl="1" indent="0" fontAlgn="base">
              <a:buNone/>
            </a:pPr>
            <a:r>
              <a:rPr lang="en-US" sz="5400" dirty="0" smtClean="0">
                <a:solidFill>
                  <a:schemeClr val="tx1"/>
                </a:solidFill>
              </a:rPr>
              <a:t>PIONEER PASTOR and FD (Field Director) make courtesy visit to  the city/town officials.</a:t>
            </a:r>
            <a:endParaRPr lang="en-US" sz="6600" dirty="0">
              <a:solidFill>
                <a:schemeClr val="tx1"/>
              </a:solidFill>
            </a:endParaRPr>
          </a:p>
        </p:txBody>
      </p:sp>
    </p:spTree>
    <p:extLst>
      <p:ext uri="{BB962C8B-B14F-4D97-AF65-F5344CB8AC3E}">
        <p14:creationId xmlns:p14="http://schemas.microsoft.com/office/powerpoint/2010/main" val="38546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b="1" dirty="0" smtClean="0"/>
              <a:t>2. METHODS</a:t>
            </a:r>
            <a:endParaRPr lang="en-US" sz="8000" b="1" dirty="0"/>
          </a:p>
        </p:txBody>
      </p:sp>
      <p:sp>
        <p:nvSpPr>
          <p:cNvPr id="5" name="Content Placeholder 4"/>
          <p:cNvSpPr>
            <a:spLocks noGrp="1"/>
          </p:cNvSpPr>
          <p:nvPr>
            <p:ph sz="half" idx="1"/>
          </p:nvPr>
        </p:nvSpPr>
        <p:spPr>
          <a:xfrm>
            <a:off x="-298015" y="2299063"/>
            <a:ext cx="13210903" cy="2181497"/>
          </a:xfrm>
        </p:spPr>
        <p:txBody>
          <a:bodyPr>
            <a:noAutofit/>
          </a:bodyPr>
          <a:lstStyle/>
          <a:p>
            <a:pPr marL="457200" lvl="1" indent="0" fontAlgn="base">
              <a:buNone/>
            </a:pPr>
            <a:r>
              <a:rPr lang="en-US" sz="5400" b="1" dirty="0">
                <a:solidFill>
                  <a:srgbClr val="002060"/>
                </a:solidFill>
              </a:rPr>
              <a:t>C</a:t>
            </a:r>
            <a:r>
              <a:rPr lang="en-US" sz="5400" b="1" dirty="0" smtClean="0">
                <a:solidFill>
                  <a:srgbClr val="002060"/>
                </a:solidFill>
              </a:rPr>
              <a:t>. </a:t>
            </a:r>
            <a:r>
              <a:rPr lang="en-US" sz="5400" b="1" dirty="0">
                <a:solidFill>
                  <a:srgbClr val="002060"/>
                </a:solidFill>
              </a:rPr>
              <a:t>OPERATION SATURATION</a:t>
            </a:r>
            <a:endParaRPr lang="en-US" sz="5400" b="1" dirty="0">
              <a:solidFill>
                <a:srgbClr val="002060"/>
              </a:solidFill>
            </a:endParaRPr>
          </a:p>
        </p:txBody>
      </p:sp>
      <p:sp>
        <p:nvSpPr>
          <p:cNvPr id="6" name="Content Placeholder 5"/>
          <p:cNvSpPr>
            <a:spLocks noGrp="1"/>
          </p:cNvSpPr>
          <p:nvPr>
            <p:ph sz="half" idx="2"/>
          </p:nvPr>
        </p:nvSpPr>
        <p:spPr>
          <a:xfrm>
            <a:off x="-298015" y="3245154"/>
            <a:ext cx="12569461" cy="3707674"/>
          </a:xfrm>
        </p:spPr>
        <p:txBody>
          <a:bodyPr>
            <a:noAutofit/>
          </a:bodyPr>
          <a:lstStyle/>
          <a:p>
            <a:pPr marL="457200" lvl="1" indent="0" fontAlgn="base">
              <a:buNone/>
            </a:pPr>
            <a:r>
              <a:rPr lang="en-US" sz="4400" dirty="0">
                <a:solidFill>
                  <a:schemeClr val="tx1"/>
                </a:solidFill>
              </a:rPr>
              <a:t>After determining area of ministry with the Pioneer Pastor, FD draws up a </a:t>
            </a:r>
            <a:r>
              <a:rPr lang="en-US" sz="4400" i="1" dirty="0">
                <a:solidFill>
                  <a:schemeClr val="tx1"/>
                </a:solidFill>
              </a:rPr>
              <a:t>systematic and comprehensive way to contact all kinds of people</a:t>
            </a:r>
            <a:r>
              <a:rPr lang="en-US" sz="4400" dirty="0">
                <a:solidFill>
                  <a:schemeClr val="tx1"/>
                </a:solidFill>
              </a:rPr>
              <a:t>: the rich &amp; poor, the young &amp; old, people from all walks of life.</a:t>
            </a:r>
            <a:endParaRPr lang="en-US" sz="19900" dirty="0">
              <a:solidFill>
                <a:schemeClr val="tx1"/>
              </a:solidFill>
            </a:endParaRPr>
          </a:p>
        </p:txBody>
      </p:sp>
    </p:spTree>
    <p:extLst>
      <p:ext uri="{BB962C8B-B14F-4D97-AF65-F5344CB8AC3E}">
        <p14:creationId xmlns:p14="http://schemas.microsoft.com/office/powerpoint/2010/main" val="3718452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b="1" dirty="0" smtClean="0"/>
              <a:t>2. METHODS</a:t>
            </a:r>
            <a:endParaRPr lang="en-US" sz="8000" b="1" dirty="0"/>
          </a:p>
        </p:txBody>
      </p:sp>
      <p:sp>
        <p:nvSpPr>
          <p:cNvPr id="5" name="Content Placeholder 4"/>
          <p:cNvSpPr>
            <a:spLocks noGrp="1"/>
          </p:cNvSpPr>
          <p:nvPr>
            <p:ph sz="half" idx="1"/>
          </p:nvPr>
        </p:nvSpPr>
        <p:spPr>
          <a:xfrm>
            <a:off x="-298015" y="2299063"/>
            <a:ext cx="13210903" cy="2181497"/>
          </a:xfrm>
        </p:spPr>
        <p:txBody>
          <a:bodyPr>
            <a:noAutofit/>
          </a:bodyPr>
          <a:lstStyle/>
          <a:p>
            <a:pPr marL="457200" lvl="1" indent="0" fontAlgn="base">
              <a:buNone/>
            </a:pPr>
            <a:r>
              <a:rPr lang="en-US" sz="4000" b="1" dirty="0">
                <a:solidFill>
                  <a:srgbClr val="002060"/>
                </a:solidFill>
              </a:rPr>
              <a:t>D</a:t>
            </a:r>
            <a:r>
              <a:rPr lang="en-US" sz="4000" b="1" dirty="0" smtClean="0">
                <a:solidFill>
                  <a:srgbClr val="002060"/>
                </a:solidFill>
              </a:rPr>
              <a:t>. </a:t>
            </a:r>
            <a:r>
              <a:rPr lang="en-US" sz="4000" b="1" dirty="0">
                <a:solidFill>
                  <a:srgbClr val="002060"/>
                </a:solidFill>
              </a:rPr>
              <a:t>GO WHEREVER AND WHENEVER </a:t>
            </a:r>
            <a:r>
              <a:rPr lang="en-US" sz="4000" b="1" dirty="0" smtClean="0">
                <a:solidFill>
                  <a:srgbClr val="002060"/>
                </a:solidFill>
              </a:rPr>
              <a:t>PEOPLE ARE</a:t>
            </a:r>
            <a:endParaRPr lang="en-US" sz="4000" b="1" dirty="0">
              <a:solidFill>
                <a:srgbClr val="002060"/>
              </a:solidFill>
            </a:endParaRPr>
          </a:p>
        </p:txBody>
      </p:sp>
      <p:sp>
        <p:nvSpPr>
          <p:cNvPr id="6" name="Content Placeholder 5"/>
          <p:cNvSpPr>
            <a:spLocks noGrp="1"/>
          </p:cNvSpPr>
          <p:nvPr>
            <p:ph sz="half" idx="2"/>
          </p:nvPr>
        </p:nvSpPr>
        <p:spPr>
          <a:xfrm>
            <a:off x="-298015" y="3245154"/>
            <a:ext cx="12569461" cy="3707674"/>
          </a:xfrm>
        </p:spPr>
        <p:txBody>
          <a:bodyPr>
            <a:noAutofit/>
          </a:bodyPr>
          <a:lstStyle/>
          <a:p>
            <a:pPr marL="457200" lvl="1" indent="0" fontAlgn="base">
              <a:buNone/>
            </a:pPr>
            <a:r>
              <a:rPr lang="en-US" sz="5400" dirty="0">
                <a:solidFill>
                  <a:schemeClr val="tx1"/>
                </a:solidFill>
              </a:rPr>
              <a:t>Take advantage of the normal life- style and schedule of the people: stores, market, at basketball courts, bus </a:t>
            </a:r>
            <a:r>
              <a:rPr lang="en-US" sz="5400" dirty="0" smtClean="0">
                <a:solidFill>
                  <a:schemeClr val="tx1"/>
                </a:solidFill>
              </a:rPr>
              <a:t>stations.</a:t>
            </a:r>
            <a:endParaRPr lang="en-US" sz="123400" dirty="0">
              <a:solidFill>
                <a:schemeClr val="tx1"/>
              </a:solidFill>
            </a:endParaRPr>
          </a:p>
        </p:txBody>
      </p:sp>
    </p:spTree>
    <p:extLst>
      <p:ext uri="{BB962C8B-B14F-4D97-AF65-F5344CB8AC3E}">
        <p14:creationId xmlns:p14="http://schemas.microsoft.com/office/powerpoint/2010/main" val="389656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b="1" dirty="0" smtClean="0"/>
              <a:t>2. METHODS</a:t>
            </a:r>
            <a:endParaRPr lang="en-US" sz="8000" b="1" dirty="0"/>
          </a:p>
        </p:txBody>
      </p:sp>
      <p:sp>
        <p:nvSpPr>
          <p:cNvPr id="5" name="Content Placeholder 4"/>
          <p:cNvSpPr>
            <a:spLocks noGrp="1"/>
          </p:cNvSpPr>
          <p:nvPr>
            <p:ph sz="half" idx="1"/>
          </p:nvPr>
        </p:nvSpPr>
        <p:spPr>
          <a:xfrm>
            <a:off x="-298015" y="2299063"/>
            <a:ext cx="13210903" cy="2181497"/>
          </a:xfrm>
        </p:spPr>
        <p:txBody>
          <a:bodyPr>
            <a:noAutofit/>
          </a:bodyPr>
          <a:lstStyle/>
          <a:p>
            <a:pPr marL="457200" lvl="1" indent="0" fontAlgn="base">
              <a:buNone/>
            </a:pPr>
            <a:r>
              <a:rPr lang="en-US" sz="4800" b="1" dirty="0" smtClean="0">
                <a:solidFill>
                  <a:srgbClr val="002060"/>
                </a:solidFill>
              </a:rPr>
              <a:t>E. WORKING SMART</a:t>
            </a:r>
            <a:endParaRPr lang="en-US" sz="4800" b="1" dirty="0">
              <a:solidFill>
                <a:srgbClr val="002060"/>
              </a:solidFill>
            </a:endParaRPr>
          </a:p>
        </p:txBody>
      </p:sp>
      <p:sp>
        <p:nvSpPr>
          <p:cNvPr id="6" name="Content Placeholder 5"/>
          <p:cNvSpPr>
            <a:spLocks noGrp="1"/>
          </p:cNvSpPr>
          <p:nvPr>
            <p:ph sz="half" idx="2"/>
          </p:nvPr>
        </p:nvSpPr>
        <p:spPr>
          <a:xfrm>
            <a:off x="-298015" y="3245154"/>
            <a:ext cx="12569461" cy="3707674"/>
          </a:xfrm>
        </p:spPr>
        <p:txBody>
          <a:bodyPr>
            <a:noAutofit/>
          </a:bodyPr>
          <a:lstStyle/>
          <a:p>
            <a:pPr marL="457200" lvl="1" indent="0" fontAlgn="base">
              <a:buNone/>
            </a:pPr>
            <a:r>
              <a:rPr lang="en-US" sz="4400" dirty="0">
                <a:solidFill>
                  <a:schemeClr val="tx1"/>
                </a:solidFill>
              </a:rPr>
              <a:t>Link  with people who are influencers, those who can lead you to more people: the  sponsor-type,   bridge-type, leaders of groups, heads of webs of relationships,  and unchurched Christians.   </a:t>
            </a:r>
          </a:p>
        </p:txBody>
      </p:sp>
    </p:spTree>
    <p:extLst>
      <p:ext uri="{BB962C8B-B14F-4D97-AF65-F5344CB8AC3E}">
        <p14:creationId xmlns:p14="http://schemas.microsoft.com/office/powerpoint/2010/main" val="1956645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b="1" dirty="0" smtClean="0"/>
              <a:t>2. METHODS</a:t>
            </a:r>
            <a:endParaRPr lang="en-US" sz="8000" b="1" dirty="0"/>
          </a:p>
        </p:txBody>
      </p:sp>
      <p:sp>
        <p:nvSpPr>
          <p:cNvPr id="5" name="Content Placeholder 4"/>
          <p:cNvSpPr>
            <a:spLocks noGrp="1"/>
          </p:cNvSpPr>
          <p:nvPr>
            <p:ph sz="half" idx="1"/>
          </p:nvPr>
        </p:nvSpPr>
        <p:spPr>
          <a:xfrm>
            <a:off x="-298015" y="2299063"/>
            <a:ext cx="13210903" cy="2181497"/>
          </a:xfrm>
        </p:spPr>
        <p:txBody>
          <a:bodyPr>
            <a:noAutofit/>
          </a:bodyPr>
          <a:lstStyle/>
          <a:p>
            <a:pPr marL="457200" lvl="1" indent="0" fontAlgn="base">
              <a:buNone/>
            </a:pPr>
            <a:r>
              <a:rPr lang="en-US" sz="4000" b="1" dirty="0">
                <a:solidFill>
                  <a:srgbClr val="002060"/>
                </a:solidFill>
              </a:rPr>
              <a:t>F</a:t>
            </a:r>
            <a:r>
              <a:rPr lang="en-US" sz="4000" b="1" dirty="0" smtClean="0">
                <a:solidFill>
                  <a:srgbClr val="002060"/>
                </a:solidFill>
              </a:rPr>
              <a:t>. </a:t>
            </a:r>
            <a:r>
              <a:rPr lang="en-US" sz="4000" b="1" dirty="0">
                <a:solidFill>
                  <a:srgbClr val="002060"/>
                </a:solidFill>
              </a:rPr>
              <a:t>NEEDS AND PEOPLE'S INTERESTS ARE OPPORUTNITIES FOR MINISTRY</a:t>
            </a:r>
            <a:endParaRPr lang="en-US" sz="4000" b="1" dirty="0">
              <a:solidFill>
                <a:srgbClr val="002060"/>
              </a:solidFill>
            </a:endParaRPr>
          </a:p>
        </p:txBody>
      </p:sp>
      <p:sp>
        <p:nvSpPr>
          <p:cNvPr id="6" name="Content Placeholder 5"/>
          <p:cNvSpPr>
            <a:spLocks noGrp="1"/>
          </p:cNvSpPr>
          <p:nvPr>
            <p:ph sz="half" idx="2"/>
          </p:nvPr>
        </p:nvSpPr>
        <p:spPr>
          <a:xfrm>
            <a:off x="-298015" y="3637040"/>
            <a:ext cx="12569461" cy="3707674"/>
          </a:xfrm>
        </p:spPr>
        <p:txBody>
          <a:bodyPr>
            <a:noAutofit/>
          </a:bodyPr>
          <a:lstStyle/>
          <a:p>
            <a:pPr marL="457200" lvl="1" indent="0" fontAlgn="base">
              <a:buNone/>
            </a:pPr>
            <a:r>
              <a:rPr lang="en-US" sz="6000" dirty="0">
                <a:solidFill>
                  <a:schemeClr val="tx1"/>
                </a:solidFill>
              </a:rPr>
              <a:t>Find a need &amp; fill it, find a hurt &amp; heal it, identify interests and meet it.</a:t>
            </a:r>
            <a:endParaRPr lang="en-US" sz="16600" dirty="0">
              <a:solidFill>
                <a:schemeClr val="tx1"/>
              </a:solidFill>
            </a:endParaRPr>
          </a:p>
        </p:txBody>
      </p:sp>
    </p:spTree>
    <p:extLst>
      <p:ext uri="{BB962C8B-B14F-4D97-AF65-F5344CB8AC3E}">
        <p14:creationId xmlns:p14="http://schemas.microsoft.com/office/powerpoint/2010/main" val="410337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6" presetClass="entr" presetSubtype="21" fill="hold" grpId="0" nodeType="clickEffect">
                                  <p:stCondLst>
                                    <p:cond delay="0"/>
                                  </p:stCondLst>
                                  <p:childTnLst>
                                    <p:set>
                                      <p:cBhvr>
                                        <p:cTn id="12" dur="1" fill="hold">
                                          <p:stCondLst>
                                            <p:cond delay="0"/>
                                          </p:stCondLst>
                                        </p:cTn>
                                        <p:tgtEl>
                                          <p:spTgt spid="6">
                                            <p:txEl>
                                              <p:pRg st="0" end="0"/>
                                            </p:txEl>
                                          </p:spTgt>
                                        </p:tgtEl>
                                        <p:attrNameLst>
                                          <p:attrName>style.visibility</p:attrName>
                                        </p:attrNameLst>
                                      </p:cBhvr>
                                      <p:to>
                                        <p:strVal val="visible"/>
                                      </p:to>
                                    </p:set>
                                    <p:animEffect transition="in" filter="barn(inVertical)">
                                      <p:cBhvr>
                                        <p:cTn id="13"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P spid="6"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type="subTitle" idx="1"/>
          </p:nvPr>
        </p:nvSpPr>
        <p:spPr>
          <a:xfrm>
            <a:off x="-313509" y="666205"/>
            <a:ext cx="11965578" cy="5695405"/>
          </a:xfrm>
        </p:spPr>
        <p:txBody>
          <a:bodyPr>
            <a:noAutofit/>
          </a:bodyPr>
          <a:lstStyle/>
          <a:p>
            <a:pPr marL="1257300" lvl="2" indent="-342900" algn="l" fontAlgn="base">
              <a:buFont typeface="+mj-lt"/>
              <a:buAutoNum type="arabicParenR"/>
            </a:pPr>
            <a:r>
              <a:rPr lang="en-US" sz="3200" dirty="0">
                <a:solidFill>
                  <a:schemeClr val="bg1"/>
                </a:solidFill>
              </a:rPr>
              <a:t>House visitation and prayer for the sick as avenue for reception.  </a:t>
            </a:r>
          </a:p>
          <a:p>
            <a:pPr marL="1257300" lvl="2" indent="-342900" algn="l" fontAlgn="base">
              <a:buFont typeface="+mj-lt"/>
              <a:buAutoNum type="arabicParenR"/>
            </a:pPr>
            <a:r>
              <a:rPr lang="en-US" sz="3200" dirty="0">
                <a:solidFill>
                  <a:schemeClr val="bg1"/>
                </a:solidFill>
              </a:rPr>
              <a:t>Practical and charismatic servanthood – offering a helping hand, like fetching water. </a:t>
            </a:r>
          </a:p>
          <a:p>
            <a:pPr marL="1257300" lvl="2" indent="-342900" algn="l" fontAlgn="base">
              <a:buFont typeface="+mj-lt"/>
              <a:buAutoNum type="arabicParenR"/>
            </a:pPr>
            <a:r>
              <a:rPr lang="en-US" sz="3200" dirty="0">
                <a:solidFill>
                  <a:schemeClr val="bg1"/>
                </a:solidFill>
              </a:rPr>
              <a:t>Prayer Meetings  - brief Charismatic-type open to people, usually by </a:t>
            </a:r>
            <a:r>
              <a:rPr lang="en-US" sz="3200" dirty="0" smtClean="0">
                <a:solidFill>
                  <a:schemeClr val="bg1"/>
                </a:solidFill>
              </a:rPr>
              <a:t>Pioneer Pastor. </a:t>
            </a:r>
            <a:endParaRPr lang="en-US" sz="3200" dirty="0">
              <a:solidFill>
                <a:schemeClr val="bg1"/>
              </a:solidFill>
            </a:endParaRPr>
          </a:p>
          <a:p>
            <a:pPr marL="1257300" lvl="2" indent="-342900" algn="l" fontAlgn="base">
              <a:buFont typeface="+mj-lt"/>
              <a:buAutoNum type="arabicParenR"/>
            </a:pPr>
            <a:r>
              <a:rPr lang="en-US" sz="3200" dirty="0">
                <a:solidFill>
                  <a:schemeClr val="bg1"/>
                </a:solidFill>
              </a:rPr>
              <a:t>Seminars on certain interests – Family Life, Values Formation, etc. </a:t>
            </a:r>
            <a:endParaRPr lang="en-US" sz="3200" dirty="0" smtClean="0">
              <a:solidFill>
                <a:schemeClr val="bg1"/>
              </a:solidFill>
            </a:endParaRPr>
          </a:p>
          <a:p>
            <a:pPr marL="1257300" lvl="2" indent="-342900" algn="l" fontAlgn="base">
              <a:buFont typeface="+mj-lt"/>
              <a:buAutoNum type="arabicParenR"/>
            </a:pPr>
            <a:r>
              <a:rPr lang="en-US" sz="3200" dirty="0" smtClean="0">
                <a:solidFill>
                  <a:schemeClr val="bg1"/>
                </a:solidFill>
              </a:rPr>
              <a:t>Public activities-</a:t>
            </a:r>
            <a:r>
              <a:rPr lang="en-US" sz="3200" dirty="0">
                <a:solidFill>
                  <a:schemeClr val="bg1"/>
                </a:solidFill>
              </a:rPr>
              <a:t>-   in street corners, plaza or any place where people gather</a:t>
            </a:r>
            <a:r>
              <a:rPr lang="en-US" sz="3200" dirty="0" smtClean="0">
                <a:solidFill>
                  <a:schemeClr val="bg1"/>
                </a:solidFill>
              </a:rPr>
              <a:t>.</a:t>
            </a:r>
            <a:endParaRPr lang="en-US" sz="3200" dirty="0">
              <a:solidFill>
                <a:schemeClr val="bg1"/>
              </a:solidFill>
            </a:endParaRPr>
          </a:p>
        </p:txBody>
      </p:sp>
    </p:spTree>
    <p:extLst>
      <p:ext uri="{BB962C8B-B14F-4D97-AF65-F5344CB8AC3E}">
        <p14:creationId xmlns:p14="http://schemas.microsoft.com/office/powerpoint/2010/main" val="2957957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xEl>
                                              <p:pRg st="4" end="4"/>
                                            </p:txEl>
                                          </p:spTgt>
                                        </p:tgtEl>
                                        <p:attrNameLst>
                                          <p:attrName>style.visibility</p:attrName>
                                        </p:attrNameLst>
                                      </p:cBhvr>
                                      <p:to>
                                        <p:strVal val="visible"/>
                                      </p:to>
                                    </p:set>
                                    <p:anim calcmode="lin" valueType="num">
                                      <p:cBhvr additive="base">
                                        <p:cTn id="31"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965" y="1195010"/>
            <a:ext cx="8825660" cy="1822514"/>
          </a:xfrm>
        </p:spPr>
        <p:txBody>
          <a:bodyPr/>
          <a:lstStyle/>
          <a:p>
            <a:pPr algn="ctr"/>
            <a:r>
              <a:rPr lang="en-US" sz="8000" b="1" u="sng" dirty="0"/>
              <a:t>CONTACT STEP</a:t>
            </a:r>
            <a:r>
              <a:rPr lang="en-US" sz="8000" b="1" u="sng" dirty="0" smtClean="0"/>
              <a:t>:</a:t>
            </a:r>
            <a:endParaRPr lang="en-US" sz="8000" dirty="0"/>
          </a:p>
        </p:txBody>
      </p:sp>
      <p:sp>
        <p:nvSpPr>
          <p:cNvPr id="3" name="Text Placeholder 2"/>
          <p:cNvSpPr>
            <a:spLocks noGrp="1"/>
          </p:cNvSpPr>
          <p:nvPr>
            <p:ph type="body" idx="1"/>
          </p:nvPr>
        </p:nvSpPr>
        <p:spPr>
          <a:xfrm>
            <a:off x="323046" y="4802896"/>
            <a:ext cx="11325498" cy="860400"/>
          </a:xfrm>
        </p:spPr>
        <p:txBody>
          <a:bodyPr>
            <a:noAutofit/>
          </a:bodyPr>
          <a:lstStyle/>
          <a:p>
            <a:pPr algn="ctr"/>
            <a:r>
              <a:rPr lang="en-US" sz="6000" b="1" dirty="0"/>
              <a:t>NEW GUIDELINES IN  IMPLEMENTING THE STRATEGY</a:t>
            </a:r>
            <a:endParaRPr lang="en-US" sz="16600" b="1" dirty="0"/>
          </a:p>
        </p:txBody>
      </p:sp>
    </p:spTree>
    <p:extLst>
      <p:ext uri="{BB962C8B-B14F-4D97-AF65-F5344CB8AC3E}">
        <p14:creationId xmlns:p14="http://schemas.microsoft.com/office/powerpoint/2010/main" val="20757203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8000" b="1" u="sng" dirty="0"/>
              <a:t>CONTACT STEP:</a:t>
            </a:r>
            <a:endParaRPr lang="en-US" sz="8000" b="1" dirty="0"/>
          </a:p>
        </p:txBody>
      </p:sp>
      <p:sp>
        <p:nvSpPr>
          <p:cNvPr id="6" name="Content Placeholder 5"/>
          <p:cNvSpPr>
            <a:spLocks noGrp="1"/>
          </p:cNvSpPr>
          <p:nvPr>
            <p:ph sz="half" idx="2"/>
          </p:nvPr>
        </p:nvSpPr>
        <p:spPr>
          <a:xfrm>
            <a:off x="-115135" y="2448320"/>
            <a:ext cx="12569461" cy="3707674"/>
          </a:xfrm>
        </p:spPr>
        <p:txBody>
          <a:bodyPr>
            <a:noAutofit/>
          </a:bodyPr>
          <a:lstStyle/>
          <a:p>
            <a:pPr marL="457200" lvl="1" indent="0" fontAlgn="base">
              <a:buNone/>
            </a:pPr>
            <a:r>
              <a:rPr lang="en-US" sz="8000" b="1" dirty="0" smtClean="0">
                <a:solidFill>
                  <a:schemeClr val="tx1"/>
                </a:solidFill>
              </a:rPr>
              <a:t>1. Getting </a:t>
            </a:r>
            <a:r>
              <a:rPr lang="en-US" sz="8000" b="1" dirty="0">
                <a:solidFill>
                  <a:schemeClr val="tx1"/>
                </a:solidFill>
              </a:rPr>
              <a:t>contacts is  NOT  </a:t>
            </a:r>
            <a:endParaRPr lang="en-US" sz="8000" b="1" dirty="0">
              <a:solidFill>
                <a:schemeClr val="tx1"/>
              </a:solidFill>
            </a:endParaRPr>
          </a:p>
          <a:p>
            <a:pPr marL="457200" lvl="1" indent="0" fontAlgn="base">
              <a:buNone/>
            </a:pPr>
            <a:r>
              <a:rPr lang="en-US" sz="8000" b="1" dirty="0" smtClean="0">
                <a:solidFill>
                  <a:schemeClr val="tx1"/>
                </a:solidFill>
              </a:rPr>
              <a:t>"</a:t>
            </a:r>
            <a:r>
              <a:rPr lang="en-US" sz="8000" b="1" dirty="0">
                <a:solidFill>
                  <a:schemeClr val="tx1"/>
                </a:solidFill>
              </a:rPr>
              <a:t>as soon as possible". </a:t>
            </a:r>
            <a:endParaRPr lang="en-US" sz="213200" b="1" dirty="0">
              <a:solidFill>
                <a:schemeClr val="tx1"/>
              </a:solidFill>
            </a:endParaRPr>
          </a:p>
        </p:txBody>
      </p:sp>
    </p:spTree>
    <p:extLst>
      <p:ext uri="{BB962C8B-B14F-4D97-AF65-F5344CB8AC3E}">
        <p14:creationId xmlns:p14="http://schemas.microsoft.com/office/powerpoint/2010/main" val="35872749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8000" b="1" u="sng" dirty="0"/>
              <a:t>CONTACT STEP:</a:t>
            </a:r>
            <a:endParaRPr lang="en-US" sz="8000" b="1" dirty="0"/>
          </a:p>
        </p:txBody>
      </p:sp>
      <p:sp>
        <p:nvSpPr>
          <p:cNvPr id="6" name="Content Placeholder 5"/>
          <p:cNvSpPr>
            <a:spLocks noGrp="1"/>
          </p:cNvSpPr>
          <p:nvPr>
            <p:ph sz="half" idx="2"/>
          </p:nvPr>
        </p:nvSpPr>
        <p:spPr>
          <a:xfrm>
            <a:off x="-115135" y="2448320"/>
            <a:ext cx="12569461" cy="3707674"/>
          </a:xfrm>
        </p:spPr>
        <p:txBody>
          <a:bodyPr>
            <a:noAutofit/>
          </a:bodyPr>
          <a:lstStyle/>
          <a:p>
            <a:pPr marL="457200" lvl="1" indent="0" fontAlgn="base">
              <a:buNone/>
            </a:pPr>
            <a:r>
              <a:rPr lang="en-US" sz="5400" b="1" dirty="0">
                <a:solidFill>
                  <a:schemeClr val="tx1"/>
                </a:solidFill>
              </a:rPr>
              <a:t>2</a:t>
            </a:r>
            <a:r>
              <a:rPr lang="en-US" sz="5400" b="1" dirty="0" smtClean="0">
                <a:solidFill>
                  <a:schemeClr val="tx1"/>
                </a:solidFill>
              </a:rPr>
              <a:t>. </a:t>
            </a:r>
            <a:r>
              <a:rPr lang="en-US" sz="5400" b="1" dirty="0">
                <a:solidFill>
                  <a:schemeClr val="tx1"/>
                </a:solidFill>
              </a:rPr>
              <a:t>Even with some survey info on hand, a THOROUGH OCULAR SURVEY </a:t>
            </a:r>
            <a:r>
              <a:rPr lang="en-US" sz="5400" b="1" dirty="0" smtClean="0">
                <a:solidFill>
                  <a:schemeClr val="tx1"/>
                </a:solidFill>
              </a:rPr>
              <a:t>should </a:t>
            </a:r>
            <a:r>
              <a:rPr lang="en-US" sz="5400" b="1" dirty="0">
                <a:solidFill>
                  <a:schemeClr val="tx1"/>
                </a:solidFill>
              </a:rPr>
              <a:t>be done to determine actual facts about the place and the people .</a:t>
            </a:r>
          </a:p>
        </p:txBody>
      </p:sp>
    </p:spTree>
    <p:extLst>
      <p:ext uri="{BB962C8B-B14F-4D97-AF65-F5344CB8AC3E}">
        <p14:creationId xmlns:p14="http://schemas.microsoft.com/office/powerpoint/2010/main" val="209269401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8000" b="1" dirty="0" smtClean="0"/>
              <a:t>MATEO 16:24</a:t>
            </a:r>
            <a:endParaRPr lang="en-US" sz="8000" b="1" dirty="0"/>
          </a:p>
        </p:txBody>
      </p:sp>
      <p:sp>
        <p:nvSpPr>
          <p:cNvPr id="3" name="Content Placeholder 2"/>
          <p:cNvSpPr>
            <a:spLocks noGrp="1"/>
          </p:cNvSpPr>
          <p:nvPr>
            <p:ph idx="1"/>
          </p:nvPr>
        </p:nvSpPr>
        <p:spPr>
          <a:xfrm>
            <a:off x="-182880" y="2416630"/>
            <a:ext cx="12544697" cy="4204062"/>
          </a:xfrm>
        </p:spPr>
        <p:txBody>
          <a:bodyPr>
            <a:noAutofit/>
          </a:bodyPr>
          <a:lstStyle/>
          <a:p>
            <a:pPr marL="0" indent="0" algn="ctr">
              <a:buNone/>
            </a:pPr>
            <a:r>
              <a:rPr lang="en-US" sz="5000" b="1" dirty="0" err="1">
                <a:solidFill>
                  <a:schemeClr val="tx1"/>
                </a:solidFill>
              </a:rPr>
              <a:t>Sinabi</a:t>
            </a:r>
            <a:r>
              <a:rPr lang="en-US" sz="5000" b="1" dirty="0">
                <a:solidFill>
                  <a:schemeClr val="tx1"/>
                </a:solidFill>
              </a:rPr>
              <a:t> </a:t>
            </a:r>
            <a:r>
              <a:rPr lang="en-US" sz="5000" b="1" dirty="0" err="1">
                <a:solidFill>
                  <a:schemeClr val="tx1"/>
                </a:solidFill>
              </a:rPr>
              <a:t>ni</a:t>
            </a:r>
            <a:r>
              <a:rPr lang="en-US" sz="5000" b="1" dirty="0">
                <a:solidFill>
                  <a:schemeClr val="tx1"/>
                </a:solidFill>
              </a:rPr>
              <a:t> Jesus </a:t>
            </a:r>
            <a:r>
              <a:rPr lang="en-US" sz="5000" b="1" dirty="0" err="1">
                <a:solidFill>
                  <a:schemeClr val="tx1"/>
                </a:solidFill>
              </a:rPr>
              <a:t>sa</a:t>
            </a:r>
            <a:r>
              <a:rPr lang="en-US" sz="5000" b="1" dirty="0">
                <a:solidFill>
                  <a:schemeClr val="tx1"/>
                </a:solidFill>
              </a:rPr>
              <a:t> </a:t>
            </a:r>
            <a:r>
              <a:rPr lang="en-US" sz="5000" b="1" dirty="0" err="1">
                <a:solidFill>
                  <a:schemeClr val="tx1"/>
                </a:solidFill>
              </a:rPr>
              <a:t>kanyang</a:t>
            </a:r>
            <a:r>
              <a:rPr lang="en-US" sz="5000" b="1" dirty="0">
                <a:solidFill>
                  <a:schemeClr val="tx1"/>
                </a:solidFill>
              </a:rPr>
              <a:t> </a:t>
            </a:r>
            <a:r>
              <a:rPr lang="en-US" sz="5000" b="1" dirty="0" err="1">
                <a:solidFill>
                  <a:schemeClr val="tx1"/>
                </a:solidFill>
              </a:rPr>
              <a:t>mga</a:t>
            </a:r>
            <a:r>
              <a:rPr lang="en-US" sz="5000" b="1" dirty="0">
                <a:solidFill>
                  <a:schemeClr val="tx1"/>
                </a:solidFill>
              </a:rPr>
              <a:t> </a:t>
            </a:r>
            <a:r>
              <a:rPr lang="en-US" sz="5000" b="1" dirty="0" err="1">
                <a:solidFill>
                  <a:schemeClr val="tx1"/>
                </a:solidFill>
              </a:rPr>
              <a:t>alagad</a:t>
            </a:r>
            <a:r>
              <a:rPr lang="en-US" sz="5000" b="1" dirty="0">
                <a:solidFill>
                  <a:schemeClr val="tx1"/>
                </a:solidFill>
              </a:rPr>
              <a:t>, “</a:t>
            </a:r>
            <a:r>
              <a:rPr lang="en-US" sz="5000" b="1" dirty="0" err="1">
                <a:solidFill>
                  <a:schemeClr val="tx1"/>
                </a:solidFill>
              </a:rPr>
              <a:t>Sinumang</a:t>
            </a:r>
            <a:r>
              <a:rPr lang="en-US" sz="5000" b="1" dirty="0">
                <a:solidFill>
                  <a:schemeClr val="tx1"/>
                </a:solidFill>
              </a:rPr>
              <a:t> </a:t>
            </a:r>
            <a:r>
              <a:rPr lang="en-US" sz="5000" b="1" dirty="0" err="1">
                <a:solidFill>
                  <a:schemeClr val="tx1"/>
                </a:solidFill>
              </a:rPr>
              <a:t>nagnanais</a:t>
            </a:r>
            <a:r>
              <a:rPr lang="en-US" sz="5000" b="1" dirty="0">
                <a:solidFill>
                  <a:schemeClr val="tx1"/>
                </a:solidFill>
              </a:rPr>
              <a:t> </a:t>
            </a:r>
            <a:r>
              <a:rPr lang="en-US" sz="5000" b="1" dirty="0" err="1">
                <a:solidFill>
                  <a:schemeClr val="tx1"/>
                </a:solidFill>
              </a:rPr>
              <a:t>sumunod</a:t>
            </a:r>
            <a:r>
              <a:rPr lang="en-US" sz="5000" b="1" dirty="0">
                <a:solidFill>
                  <a:schemeClr val="tx1"/>
                </a:solidFill>
              </a:rPr>
              <a:t> </a:t>
            </a:r>
            <a:r>
              <a:rPr lang="en-US" sz="5000" b="1" dirty="0" err="1">
                <a:solidFill>
                  <a:schemeClr val="tx1"/>
                </a:solidFill>
              </a:rPr>
              <a:t>sa</a:t>
            </a:r>
            <a:r>
              <a:rPr lang="en-US" sz="5000" b="1" dirty="0">
                <a:solidFill>
                  <a:schemeClr val="tx1"/>
                </a:solidFill>
              </a:rPr>
              <a:t> akin ay </a:t>
            </a:r>
            <a:r>
              <a:rPr lang="en-US" sz="5000" b="1" dirty="0" err="1">
                <a:solidFill>
                  <a:schemeClr val="tx1"/>
                </a:solidFill>
              </a:rPr>
              <a:t>kailangang</a:t>
            </a:r>
            <a:r>
              <a:rPr lang="en-US" sz="5000" b="1" dirty="0">
                <a:solidFill>
                  <a:schemeClr val="tx1"/>
                </a:solidFill>
              </a:rPr>
              <a:t> </a:t>
            </a:r>
            <a:r>
              <a:rPr lang="en-US" sz="5000" b="1" dirty="0" err="1">
                <a:solidFill>
                  <a:schemeClr val="tx1"/>
                </a:solidFill>
              </a:rPr>
              <a:t>itakwil</a:t>
            </a:r>
            <a:r>
              <a:rPr lang="en-US" sz="5000" b="1" dirty="0">
                <a:solidFill>
                  <a:schemeClr val="tx1"/>
                </a:solidFill>
              </a:rPr>
              <a:t> </a:t>
            </a:r>
            <a:r>
              <a:rPr lang="en-US" sz="5000" b="1" dirty="0" err="1">
                <a:solidFill>
                  <a:schemeClr val="tx1"/>
                </a:solidFill>
              </a:rPr>
              <a:t>ang</a:t>
            </a:r>
            <a:r>
              <a:rPr lang="en-US" sz="5000" b="1" dirty="0">
                <a:solidFill>
                  <a:schemeClr val="tx1"/>
                </a:solidFill>
              </a:rPr>
              <a:t> </a:t>
            </a:r>
            <a:r>
              <a:rPr lang="en-US" sz="5000" b="1" dirty="0" err="1">
                <a:solidFill>
                  <a:schemeClr val="tx1"/>
                </a:solidFill>
              </a:rPr>
              <a:t>kanyang</a:t>
            </a:r>
            <a:r>
              <a:rPr lang="en-US" sz="5000" b="1" dirty="0">
                <a:solidFill>
                  <a:schemeClr val="tx1"/>
                </a:solidFill>
              </a:rPr>
              <a:t> </a:t>
            </a:r>
            <a:r>
              <a:rPr lang="en-US" sz="5000" b="1" dirty="0" err="1">
                <a:solidFill>
                  <a:schemeClr val="tx1"/>
                </a:solidFill>
              </a:rPr>
              <a:t>sarili</a:t>
            </a:r>
            <a:r>
              <a:rPr lang="en-US" sz="5000" b="1" dirty="0">
                <a:solidFill>
                  <a:schemeClr val="tx1"/>
                </a:solidFill>
              </a:rPr>
              <a:t>, </a:t>
            </a:r>
            <a:r>
              <a:rPr lang="en-US" sz="5000" b="1" dirty="0" err="1">
                <a:solidFill>
                  <a:schemeClr val="tx1"/>
                </a:solidFill>
              </a:rPr>
              <a:t>pasanin</a:t>
            </a:r>
            <a:r>
              <a:rPr lang="en-US" sz="5000" b="1" dirty="0">
                <a:solidFill>
                  <a:schemeClr val="tx1"/>
                </a:solidFill>
              </a:rPr>
              <a:t> </a:t>
            </a:r>
            <a:r>
              <a:rPr lang="en-US" sz="5000" b="1" dirty="0" err="1">
                <a:solidFill>
                  <a:schemeClr val="tx1"/>
                </a:solidFill>
              </a:rPr>
              <a:t>ang</a:t>
            </a:r>
            <a:r>
              <a:rPr lang="en-US" sz="5000" b="1" dirty="0">
                <a:solidFill>
                  <a:schemeClr val="tx1"/>
                </a:solidFill>
              </a:rPr>
              <a:t> </a:t>
            </a:r>
            <a:r>
              <a:rPr lang="en-US" sz="5000" b="1" dirty="0" err="1">
                <a:solidFill>
                  <a:schemeClr val="tx1"/>
                </a:solidFill>
              </a:rPr>
              <a:t>kanyang</a:t>
            </a:r>
            <a:r>
              <a:rPr lang="en-US" sz="5000" b="1" dirty="0">
                <a:solidFill>
                  <a:schemeClr val="tx1"/>
                </a:solidFill>
              </a:rPr>
              <a:t> </a:t>
            </a:r>
            <a:r>
              <a:rPr lang="en-US" sz="5000" b="1" dirty="0" err="1">
                <a:solidFill>
                  <a:schemeClr val="tx1"/>
                </a:solidFill>
              </a:rPr>
              <a:t>krus</a:t>
            </a:r>
            <a:r>
              <a:rPr lang="en-US" sz="5000" b="1" dirty="0">
                <a:solidFill>
                  <a:schemeClr val="tx1"/>
                </a:solidFill>
              </a:rPr>
              <a:t>, at </a:t>
            </a:r>
            <a:r>
              <a:rPr lang="en-US" sz="5000" b="1" dirty="0" err="1">
                <a:solidFill>
                  <a:schemeClr val="tx1"/>
                </a:solidFill>
              </a:rPr>
              <a:t>sumunod</a:t>
            </a:r>
            <a:r>
              <a:rPr lang="en-US" sz="5000" b="1" dirty="0">
                <a:solidFill>
                  <a:schemeClr val="tx1"/>
                </a:solidFill>
              </a:rPr>
              <a:t> </a:t>
            </a:r>
            <a:r>
              <a:rPr lang="en-US" sz="5000" b="1" dirty="0" err="1">
                <a:solidFill>
                  <a:schemeClr val="tx1"/>
                </a:solidFill>
              </a:rPr>
              <a:t>sa</a:t>
            </a:r>
            <a:r>
              <a:rPr lang="en-US" sz="5000" b="1" dirty="0">
                <a:solidFill>
                  <a:schemeClr val="tx1"/>
                </a:solidFill>
              </a:rPr>
              <a:t> akin.</a:t>
            </a:r>
            <a:endParaRPr lang="en-US" sz="5000" b="1" dirty="0">
              <a:solidFill>
                <a:schemeClr val="tx1"/>
              </a:solidFill>
            </a:endParaRPr>
          </a:p>
        </p:txBody>
      </p:sp>
    </p:spTree>
    <p:extLst>
      <p:ext uri="{BB962C8B-B14F-4D97-AF65-F5344CB8AC3E}">
        <p14:creationId xmlns:p14="http://schemas.microsoft.com/office/powerpoint/2010/main" val="107904830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8000" b="1" u="sng" dirty="0"/>
              <a:t>CONTACT STEP:</a:t>
            </a:r>
            <a:endParaRPr lang="en-US" sz="8000" b="1" dirty="0"/>
          </a:p>
        </p:txBody>
      </p:sp>
      <p:sp>
        <p:nvSpPr>
          <p:cNvPr id="6" name="Content Placeholder 5"/>
          <p:cNvSpPr>
            <a:spLocks noGrp="1"/>
          </p:cNvSpPr>
          <p:nvPr>
            <p:ph sz="half" idx="2"/>
          </p:nvPr>
        </p:nvSpPr>
        <p:spPr>
          <a:xfrm>
            <a:off x="119996" y="2487508"/>
            <a:ext cx="12569461" cy="3707674"/>
          </a:xfrm>
        </p:spPr>
        <p:txBody>
          <a:bodyPr>
            <a:noAutofit/>
          </a:bodyPr>
          <a:lstStyle/>
          <a:p>
            <a:pPr lvl="0" fontAlgn="base">
              <a:buFont typeface="+mj-lt"/>
              <a:buAutoNum type="alphaLcParenR"/>
            </a:pPr>
            <a:r>
              <a:rPr lang="en-US" sz="3200" b="1" dirty="0" smtClean="0">
                <a:solidFill>
                  <a:schemeClr val="tx1"/>
                </a:solidFill>
              </a:rPr>
              <a:t>Where </a:t>
            </a:r>
            <a:r>
              <a:rPr lang="en-US" sz="3200" b="1" dirty="0">
                <a:solidFill>
                  <a:schemeClr val="tx1"/>
                </a:solidFill>
              </a:rPr>
              <a:t>the people are    </a:t>
            </a:r>
            <a:endParaRPr lang="en-US" sz="3600" b="1" dirty="0">
              <a:solidFill>
                <a:schemeClr val="tx1"/>
              </a:solidFill>
            </a:endParaRPr>
          </a:p>
          <a:p>
            <a:pPr lvl="0" fontAlgn="base">
              <a:buFont typeface="+mj-lt"/>
              <a:buAutoNum type="alphaLcParenR"/>
            </a:pPr>
            <a:r>
              <a:rPr lang="en-US" sz="3200" b="1" dirty="0" smtClean="0">
                <a:solidFill>
                  <a:schemeClr val="tx1"/>
                </a:solidFill>
              </a:rPr>
              <a:t>The  </a:t>
            </a:r>
            <a:r>
              <a:rPr lang="en-US" sz="3200" b="1" dirty="0">
                <a:solidFill>
                  <a:schemeClr val="tx1"/>
                </a:solidFill>
              </a:rPr>
              <a:t>culture, interests, uniqueness, life style, community life and patterns </a:t>
            </a:r>
            <a:endParaRPr lang="en-US" sz="3200" b="1" dirty="0">
              <a:solidFill>
                <a:schemeClr val="tx1"/>
              </a:solidFill>
            </a:endParaRPr>
          </a:p>
          <a:p>
            <a:pPr lvl="0" fontAlgn="base">
              <a:buFont typeface="+mj-lt"/>
              <a:buAutoNum type="alphaLcParenR"/>
            </a:pPr>
            <a:r>
              <a:rPr lang="en-US" sz="3200" b="1" dirty="0" smtClean="0">
                <a:solidFill>
                  <a:schemeClr val="tx1"/>
                </a:solidFill>
              </a:rPr>
              <a:t>Sections </a:t>
            </a:r>
            <a:r>
              <a:rPr lang="en-US" sz="3200" b="1" dirty="0">
                <a:solidFill>
                  <a:schemeClr val="tx1"/>
                </a:solidFill>
              </a:rPr>
              <a:t>of the area where you will goal to form  large groups   </a:t>
            </a:r>
            <a:endParaRPr lang="en-US" sz="3200" b="1" dirty="0">
              <a:solidFill>
                <a:schemeClr val="tx1"/>
              </a:solidFill>
            </a:endParaRPr>
          </a:p>
          <a:p>
            <a:pPr lvl="0" fontAlgn="base">
              <a:buFont typeface="+mj-lt"/>
              <a:buAutoNum type="alphaLcParenR"/>
            </a:pPr>
            <a:r>
              <a:rPr lang="en-US" sz="3200" b="1" dirty="0" smtClean="0">
                <a:solidFill>
                  <a:schemeClr val="tx1"/>
                </a:solidFill>
              </a:rPr>
              <a:t>Sectors </a:t>
            </a:r>
            <a:r>
              <a:rPr lang="en-US" sz="3200" b="1" dirty="0">
                <a:solidFill>
                  <a:schemeClr val="tx1"/>
                </a:solidFill>
              </a:rPr>
              <a:t>and groups  in the community  with whom you will goal to work with to get key people and form large groups </a:t>
            </a:r>
          </a:p>
        </p:txBody>
      </p:sp>
    </p:spTree>
    <p:extLst>
      <p:ext uri="{BB962C8B-B14F-4D97-AF65-F5344CB8AC3E}">
        <p14:creationId xmlns:p14="http://schemas.microsoft.com/office/powerpoint/2010/main" val="356740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 calcmode="lin" valueType="num">
                                      <p:cBhvr additive="base">
                                        <p:cTn id="7"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1" end="1"/>
                                            </p:txEl>
                                          </p:spTgt>
                                        </p:tgtEl>
                                        <p:attrNameLst>
                                          <p:attrName>style.visibility</p:attrName>
                                        </p:attrNameLst>
                                      </p:cBhvr>
                                      <p:to>
                                        <p:strVal val="visible"/>
                                      </p:to>
                                    </p:set>
                                    <p:anim calcmode="lin" valueType="num">
                                      <p:cBhvr additive="base">
                                        <p:cTn id="13"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2" end="2"/>
                                            </p:txEl>
                                          </p:spTgt>
                                        </p:tgtEl>
                                        <p:attrNameLst>
                                          <p:attrName>style.visibility</p:attrName>
                                        </p:attrNameLst>
                                      </p:cBhvr>
                                      <p:to>
                                        <p:strVal val="visible"/>
                                      </p:to>
                                    </p:set>
                                    <p:anim calcmode="lin" valueType="num">
                                      <p:cBhvr additive="base">
                                        <p:cTn id="19"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3" end="3"/>
                                            </p:txEl>
                                          </p:spTgt>
                                        </p:tgtEl>
                                        <p:attrNameLst>
                                          <p:attrName>style.visibility</p:attrName>
                                        </p:attrNameLst>
                                      </p:cBhvr>
                                      <p:to>
                                        <p:strVal val="visible"/>
                                      </p:to>
                                    </p:set>
                                    <p:anim calcmode="lin" valueType="num">
                                      <p:cBhvr additive="base">
                                        <p:cTn id="25"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8000" b="1" u="sng" dirty="0"/>
              <a:t>CONTACT STEP:</a:t>
            </a:r>
            <a:endParaRPr lang="en-US" sz="8000" b="1" dirty="0"/>
          </a:p>
        </p:txBody>
      </p:sp>
      <p:sp>
        <p:nvSpPr>
          <p:cNvPr id="6" name="Content Placeholder 5"/>
          <p:cNvSpPr>
            <a:spLocks noGrp="1"/>
          </p:cNvSpPr>
          <p:nvPr>
            <p:ph sz="half" idx="2"/>
          </p:nvPr>
        </p:nvSpPr>
        <p:spPr>
          <a:xfrm>
            <a:off x="133061" y="2435257"/>
            <a:ext cx="12058940" cy="3707674"/>
          </a:xfrm>
        </p:spPr>
        <p:txBody>
          <a:bodyPr>
            <a:noAutofit/>
          </a:bodyPr>
          <a:lstStyle/>
          <a:p>
            <a:pPr marL="0" lvl="0" indent="0" fontAlgn="base">
              <a:buNone/>
            </a:pPr>
            <a:r>
              <a:rPr lang="en-US" sz="4400" b="1" dirty="0" smtClean="0">
                <a:solidFill>
                  <a:schemeClr val="tx1"/>
                </a:solidFill>
              </a:rPr>
              <a:t>3. Determine </a:t>
            </a:r>
            <a:r>
              <a:rPr lang="en-US" sz="4400" b="1" dirty="0">
                <a:solidFill>
                  <a:schemeClr val="tx1"/>
                </a:solidFill>
              </a:rPr>
              <a:t>area of ministry </a:t>
            </a:r>
            <a:endParaRPr lang="en-US" sz="4800" b="1" dirty="0">
              <a:solidFill>
                <a:schemeClr val="tx1"/>
              </a:solidFill>
            </a:endParaRPr>
          </a:p>
          <a:p>
            <a:pPr marL="0" indent="0">
              <a:buNone/>
            </a:pPr>
            <a:r>
              <a:rPr lang="en-US" sz="4400" b="1" dirty="0" smtClean="0">
                <a:solidFill>
                  <a:schemeClr val="tx1"/>
                </a:solidFill>
              </a:rPr>
              <a:t>Identify strategic sections </a:t>
            </a:r>
            <a:r>
              <a:rPr lang="en-US" sz="4400" b="1" dirty="0">
                <a:solidFill>
                  <a:schemeClr val="tx1"/>
                </a:solidFill>
              </a:rPr>
              <a:t>of the area  </a:t>
            </a:r>
            <a:endParaRPr lang="en-US" sz="4800" b="1" dirty="0">
              <a:solidFill>
                <a:schemeClr val="tx1"/>
              </a:solidFill>
            </a:endParaRPr>
          </a:p>
          <a:p>
            <a:pPr marL="0" indent="0">
              <a:buNone/>
            </a:pPr>
            <a:r>
              <a:rPr lang="en-US" sz="4400" b="1" dirty="0">
                <a:solidFill>
                  <a:schemeClr val="tx1"/>
                </a:solidFill>
              </a:rPr>
              <a:t>Plan to target people from all over  the  area of ministry so that your core group members are well spread out in strategic parts   </a:t>
            </a:r>
            <a:endParaRPr lang="en-US" sz="4800" b="1" dirty="0">
              <a:solidFill>
                <a:schemeClr val="tx1"/>
              </a:solidFill>
            </a:endParaRPr>
          </a:p>
        </p:txBody>
      </p:sp>
    </p:spTree>
    <p:extLst>
      <p:ext uri="{BB962C8B-B14F-4D97-AF65-F5344CB8AC3E}">
        <p14:creationId xmlns:p14="http://schemas.microsoft.com/office/powerpoint/2010/main" val="5116554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8000" b="1" u="sng" dirty="0"/>
              <a:t>CONTACT STEP:</a:t>
            </a:r>
            <a:endParaRPr lang="en-US" sz="8000" b="1" dirty="0"/>
          </a:p>
        </p:txBody>
      </p:sp>
      <p:sp>
        <p:nvSpPr>
          <p:cNvPr id="6" name="Content Placeholder 5"/>
          <p:cNvSpPr>
            <a:spLocks noGrp="1"/>
          </p:cNvSpPr>
          <p:nvPr>
            <p:ph sz="half" idx="2"/>
          </p:nvPr>
        </p:nvSpPr>
        <p:spPr>
          <a:xfrm>
            <a:off x="117006" y="2304629"/>
            <a:ext cx="12058940" cy="3707674"/>
          </a:xfrm>
        </p:spPr>
        <p:txBody>
          <a:bodyPr>
            <a:noAutofit/>
          </a:bodyPr>
          <a:lstStyle/>
          <a:p>
            <a:pPr marL="0" lvl="0" indent="0" fontAlgn="base">
              <a:buNone/>
            </a:pPr>
            <a:r>
              <a:rPr lang="en-US" sz="3600" b="1" dirty="0" smtClean="0">
                <a:solidFill>
                  <a:schemeClr val="tx1"/>
                </a:solidFill>
              </a:rPr>
              <a:t>4. Consider   </a:t>
            </a:r>
            <a:endParaRPr lang="en-US" sz="4000" b="1" dirty="0">
              <a:solidFill>
                <a:schemeClr val="tx1"/>
              </a:solidFill>
            </a:endParaRPr>
          </a:p>
          <a:p>
            <a:pPr marL="800100" lvl="1" indent="-342900" fontAlgn="base">
              <a:buFont typeface="+mj-lt"/>
              <a:buAutoNum type="alphaLcParenR"/>
            </a:pPr>
            <a:r>
              <a:rPr lang="en-US" sz="3200" b="1" dirty="0">
                <a:solidFill>
                  <a:schemeClr val="tx1"/>
                </a:solidFill>
              </a:rPr>
              <a:t>What the pioneer pastor expressed the kind of new church he wants.  Be deliberate in efforts to get the kind of contacts that will help realize the goal of the </a:t>
            </a:r>
            <a:r>
              <a:rPr lang="en-US" sz="3200" b="1" dirty="0" smtClean="0">
                <a:solidFill>
                  <a:schemeClr val="tx1"/>
                </a:solidFill>
              </a:rPr>
              <a:t>PP </a:t>
            </a:r>
            <a:endParaRPr lang="en-US" sz="3600" b="1" dirty="0">
              <a:solidFill>
                <a:schemeClr val="tx1"/>
              </a:solidFill>
            </a:endParaRPr>
          </a:p>
          <a:p>
            <a:pPr marL="800100" lvl="1" indent="-342900" fontAlgn="base">
              <a:buFont typeface="+mj-lt"/>
              <a:buAutoNum type="alphaLcParenR"/>
            </a:pPr>
            <a:r>
              <a:rPr lang="en-US" sz="3200" b="1" dirty="0">
                <a:solidFill>
                  <a:schemeClr val="tx1"/>
                </a:solidFill>
              </a:rPr>
              <a:t>Proximity to the   would be  place of gathering of the new church.  </a:t>
            </a:r>
            <a:endParaRPr lang="en-US" sz="3600" b="1" dirty="0">
              <a:solidFill>
                <a:schemeClr val="tx1"/>
              </a:solidFill>
            </a:endParaRPr>
          </a:p>
          <a:p>
            <a:pPr marL="800100" lvl="1" indent="-342900" fontAlgn="base">
              <a:buFont typeface="+mj-lt"/>
              <a:buAutoNum type="alphaLcParenR"/>
            </a:pPr>
            <a:r>
              <a:rPr lang="en-US" sz="3200" b="1" dirty="0">
                <a:solidFill>
                  <a:schemeClr val="tx1"/>
                </a:solidFill>
              </a:rPr>
              <a:t>The housing of the team.  Need not be a hindrance to the work  </a:t>
            </a:r>
            <a:endParaRPr lang="en-US" sz="3600" b="1" dirty="0">
              <a:solidFill>
                <a:schemeClr val="tx1"/>
              </a:solidFill>
            </a:endParaRPr>
          </a:p>
        </p:txBody>
      </p:sp>
    </p:spTree>
    <p:extLst>
      <p:ext uri="{BB962C8B-B14F-4D97-AF65-F5344CB8AC3E}">
        <p14:creationId xmlns:p14="http://schemas.microsoft.com/office/powerpoint/2010/main" val="33574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 calcmode="lin" valueType="num">
                                      <p:cBhvr additive="base">
                                        <p:cTn id="7"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anim calcmode="lin" valueType="num">
                                      <p:cBhvr additive="base">
                                        <p:cTn id="13"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anim calcmode="lin" valueType="num">
                                      <p:cBhvr additive="base">
                                        <p:cTn id="19"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8000" b="1" u="sng" dirty="0"/>
              <a:t>CONTACT STEP:</a:t>
            </a:r>
            <a:endParaRPr lang="en-US" sz="8000" b="1" dirty="0"/>
          </a:p>
        </p:txBody>
      </p:sp>
      <p:sp>
        <p:nvSpPr>
          <p:cNvPr id="6" name="Content Placeholder 5"/>
          <p:cNvSpPr>
            <a:spLocks noGrp="1"/>
          </p:cNvSpPr>
          <p:nvPr>
            <p:ph sz="half" idx="2"/>
          </p:nvPr>
        </p:nvSpPr>
        <p:spPr>
          <a:xfrm>
            <a:off x="133060" y="2461383"/>
            <a:ext cx="12058940" cy="3707674"/>
          </a:xfrm>
        </p:spPr>
        <p:txBody>
          <a:bodyPr>
            <a:noAutofit/>
          </a:bodyPr>
          <a:lstStyle/>
          <a:p>
            <a:pPr marL="0" lvl="0" indent="0" fontAlgn="base">
              <a:buNone/>
            </a:pPr>
            <a:r>
              <a:rPr lang="en-US" sz="6000" b="1" dirty="0" smtClean="0">
                <a:solidFill>
                  <a:schemeClr val="tx1"/>
                </a:solidFill>
              </a:rPr>
              <a:t>5. Assess  </a:t>
            </a:r>
            <a:r>
              <a:rPr lang="en-US" sz="6000" b="1" dirty="0">
                <a:solidFill>
                  <a:schemeClr val="tx1"/>
                </a:solidFill>
              </a:rPr>
              <a:t>the team's resources and capacities in determining  contact methods.  Be creative, innovative.  </a:t>
            </a:r>
          </a:p>
        </p:txBody>
      </p:sp>
    </p:spTree>
    <p:extLst>
      <p:ext uri="{BB962C8B-B14F-4D97-AF65-F5344CB8AC3E}">
        <p14:creationId xmlns:p14="http://schemas.microsoft.com/office/powerpoint/2010/main" val="126637750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sz="8000" b="1" dirty="0" smtClean="0"/>
              <a:t>MATTHEW 16:24</a:t>
            </a:r>
            <a:endParaRPr lang="en-US" sz="8000" b="1" dirty="0"/>
          </a:p>
        </p:txBody>
      </p:sp>
      <p:sp>
        <p:nvSpPr>
          <p:cNvPr id="3" name="Content Placeholder 2"/>
          <p:cNvSpPr>
            <a:spLocks noGrp="1"/>
          </p:cNvSpPr>
          <p:nvPr>
            <p:ph idx="1"/>
          </p:nvPr>
        </p:nvSpPr>
        <p:spPr>
          <a:xfrm>
            <a:off x="-156754" y="2207622"/>
            <a:ext cx="12374880" cy="4204062"/>
          </a:xfrm>
        </p:spPr>
        <p:txBody>
          <a:bodyPr>
            <a:noAutofit/>
          </a:bodyPr>
          <a:lstStyle/>
          <a:p>
            <a:pPr marL="0" indent="0" algn="ctr">
              <a:buNone/>
            </a:pPr>
            <a:r>
              <a:rPr lang="en-US" sz="6000" b="1" dirty="0">
                <a:solidFill>
                  <a:schemeClr val="tx1"/>
                </a:solidFill>
              </a:rPr>
              <a:t>Then Jesus said to his disciples, “Whoever wants to be my disciple must deny themselves and take up their cross and follow me.</a:t>
            </a:r>
            <a:endParaRPr lang="en-US" sz="16600" b="1" dirty="0">
              <a:solidFill>
                <a:schemeClr val="tx1"/>
              </a:solidFill>
            </a:endParaRPr>
          </a:p>
        </p:txBody>
      </p:sp>
    </p:spTree>
    <p:extLst>
      <p:ext uri="{BB962C8B-B14F-4D97-AF65-F5344CB8AC3E}">
        <p14:creationId xmlns:p14="http://schemas.microsoft.com/office/powerpoint/2010/main" val="16811268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9600" b="1" dirty="0" smtClean="0"/>
              <a:t>CONTACT</a:t>
            </a:r>
            <a:endParaRPr lang="en-US" sz="9600" b="1" dirty="0"/>
          </a:p>
        </p:txBody>
      </p:sp>
      <p:sp>
        <p:nvSpPr>
          <p:cNvPr id="5" name="Content Placeholder 4"/>
          <p:cNvSpPr>
            <a:spLocks noGrp="1"/>
          </p:cNvSpPr>
          <p:nvPr>
            <p:ph idx="1"/>
          </p:nvPr>
        </p:nvSpPr>
        <p:spPr>
          <a:xfrm>
            <a:off x="287383" y="2338250"/>
            <a:ext cx="11652067" cy="4258492"/>
          </a:xfrm>
        </p:spPr>
        <p:txBody>
          <a:bodyPr>
            <a:noAutofit/>
          </a:bodyPr>
          <a:lstStyle/>
          <a:p>
            <a:pPr algn="just">
              <a:buFont typeface="Wingdings" panose="05000000000000000000" pitchFamily="2" charset="2"/>
              <a:buChar char="Ø"/>
            </a:pPr>
            <a:r>
              <a:rPr lang="en-US" sz="5400" dirty="0">
                <a:solidFill>
                  <a:schemeClr val="tx1"/>
                </a:solidFill>
              </a:rPr>
              <a:t>one who had initial exposure to the gospel through any of the evangelistic methods used whose response may be  positive or negative response.</a:t>
            </a:r>
            <a:endParaRPr lang="en-US" sz="5400" dirty="0">
              <a:solidFill>
                <a:schemeClr val="tx1"/>
              </a:solidFill>
            </a:endParaRPr>
          </a:p>
        </p:txBody>
      </p:sp>
    </p:spTree>
    <p:extLst>
      <p:ext uri="{BB962C8B-B14F-4D97-AF65-F5344CB8AC3E}">
        <p14:creationId xmlns:p14="http://schemas.microsoft.com/office/powerpoint/2010/main" val="1928517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sz="8000" b="1" dirty="0" smtClean="0"/>
              <a:t>GOOD CONTACT</a:t>
            </a:r>
            <a:endParaRPr lang="en-US" sz="8000" b="1" dirty="0"/>
          </a:p>
        </p:txBody>
      </p:sp>
      <p:sp>
        <p:nvSpPr>
          <p:cNvPr id="5" name="Content Placeholder 4"/>
          <p:cNvSpPr>
            <a:spLocks noGrp="1"/>
          </p:cNvSpPr>
          <p:nvPr>
            <p:ph idx="1"/>
          </p:nvPr>
        </p:nvSpPr>
        <p:spPr>
          <a:xfrm>
            <a:off x="287383" y="2338250"/>
            <a:ext cx="11652067" cy="4258492"/>
          </a:xfrm>
        </p:spPr>
        <p:txBody>
          <a:bodyPr>
            <a:noAutofit/>
          </a:bodyPr>
          <a:lstStyle/>
          <a:p>
            <a:pPr algn="just">
              <a:buFont typeface="Wingdings" panose="05000000000000000000" pitchFamily="2" charset="2"/>
              <a:buChar char="Ø"/>
            </a:pPr>
            <a:r>
              <a:rPr lang="en-US" sz="6600" dirty="0">
                <a:solidFill>
                  <a:schemeClr val="tx1"/>
                </a:solidFill>
              </a:rPr>
              <a:t>a contact who responded positively to a Bible study.</a:t>
            </a:r>
            <a:endParaRPr lang="en-US" sz="23900" dirty="0">
              <a:solidFill>
                <a:schemeClr val="tx1"/>
              </a:solidFill>
            </a:endParaRPr>
          </a:p>
        </p:txBody>
      </p:sp>
    </p:spTree>
    <p:extLst>
      <p:ext uri="{BB962C8B-B14F-4D97-AF65-F5344CB8AC3E}">
        <p14:creationId xmlns:p14="http://schemas.microsoft.com/office/powerpoint/2010/main" val="167366843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idx="4294967295"/>
          </p:nvPr>
        </p:nvSpPr>
        <p:spPr>
          <a:xfrm>
            <a:off x="274320" y="887821"/>
            <a:ext cx="11917680" cy="5970179"/>
          </a:xfrm>
        </p:spPr>
        <p:txBody>
          <a:bodyPr/>
          <a:lstStyle/>
          <a:p>
            <a:pPr lvl="0"/>
            <a:r>
              <a:rPr lang="en-US" sz="4000" dirty="0">
                <a:solidFill>
                  <a:schemeClr val="tx1"/>
                </a:solidFill>
              </a:rPr>
              <a:t>Contact - number of days to focus in getting contacts depends on the receptivity of the people.   If by the middle of the second week, the targeted number of converts is not reached, some of the team members can still be mobilized to get more new contacts. New contacts towards the end of the 3rd of the week are best to be those   invited by the new converts themselves. </a:t>
            </a:r>
            <a:endParaRPr lang="en-US" sz="4000" dirty="0">
              <a:solidFill>
                <a:schemeClr val="tx1"/>
              </a:solidFill>
            </a:endParaRPr>
          </a:p>
        </p:txBody>
      </p:sp>
    </p:spTree>
    <p:extLst>
      <p:ext uri="{BB962C8B-B14F-4D97-AF65-F5344CB8AC3E}">
        <p14:creationId xmlns:p14="http://schemas.microsoft.com/office/powerpoint/2010/main" val="31084988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72965" y="1195010"/>
            <a:ext cx="8825660" cy="1822514"/>
          </a:xfrm>
        </p:spPr>
        <p:txBody>
          <a:bodyPr/>
          <a:lstStyle/>
          <a:p>
            <a:pPr algn="ctr"/>
            <a:r>
              <a:rPr lang="en-US" sz="8000" b="1" u="sng" dirty="0"/>
              <a:t>CONTACT STEP</a:t>
            </a:r>
            <a:r>
              <a:rPr lang="en-US" sz="8000" b="1" u="sng" dirty="0" smtClean="0"/>
              <a:t>:</a:t>
            </a:r>
            <a:endParaRPr lang="en-US" sz="8000" dirty="0"/>
          </a:p>
        </p:txBody>
      </p:sp>
      <p:sp>
        <p:nvSpPr>
          <p:cNvPr id="3" name="Text Placeholder 2"/>
          <p:cNvSpPr>
            <a:spLocks noGrp="1"/>
          </p:cNvSpPr>
          <p:nvPr>
            <p:ph type="body" idx="1"/>
          </p:nvPr>
        </p:nvSpPr>
        <p:spPr>
          <a:xfrm>
            <a:off x="323046" y="5011904"/>
            <a:ext cx="11325498" cy="860400"/>
          </a:xfrm>
        </p:spPr>
        <p:txBody>
          <a:bodyPr>
            <a:noAutofit/>
          </a:bodyPr>
          <a:lstStyle/>
          <a:p>
            <a:pPr algn="ctr"/>
            <a:r>
              <a:rPr lang="en-US" sz="5400" b="1" i="1" u="sng" dirty="0"/>
              <a:t>Linking ourselves with the people</a:t>
            </a:r>
            <a:endParaRPr lang="en-US" sz="5400" b="1" dirty="0"/>
          </a:p>
        </p:txBody>
      </p:sp>
    </p:spTree>
    <p:extLst>
      <p:ext uri="{BB962C8B-B14F-4D97-AF65-F5344CB8AC3E}">
        <p14:creationId xmlns:p14="http://schemas.microsoft.com/office/powerpoint/2010/main" val="21675905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b="1" dirty="0" smtClean="0"/>
              <a:t>1. </a:t>
            </a:r>
            <a:r>
              <a:rPr lang="en-US" sz="8000" b="1" dirty="0"/>
              <a:t>OBJECTIVE</a:t>
            </a:r>
            <a:endParaRPr lang="en-US" sz="8000" b="1" dirty="0"/>
          </a:p>
        </p:txBody>
      </p:sp>
      <p:sp>
        <p:nvSpPr>
          <p:cNvPr id="5" name="Content Placeholder 4"/>
          <p:cNvSpPr>
            <a:spLocks noGrp="1"/>
          </p:cNvSpPr>
          <p:nvPr>
            <p:ph idx="1"/>
          </p:nvPr>
        </p:nvSpPr>
        <p:spPr>
          <a:xfrm>
            <a:off x="169817" y="2094047"/>
            <a:ext cx="11821885" cy="3416300"/>
          </a:xfrm>
        </p:spPr>
        <p:txBody>
          <a:bodyPr>
            <a:noAutofit/>
          </a:bodyPr>
          <a:lstStyle/>
          <a:p>
            <a:r>
              <a:rPr lang="en-US" sz="6000" b="1" dirty="0">
                <a:solidFill>
                  <a:schemeClr val="tx1"/>
                </a:solidFill>
              </a:rPr>
              <a:t>To lead people to commit to a bible </a:t>
            </a:r>
            <a:r>
              <a:rPr lang="en-US" sz="6000" b="1" dirty="0" smtClean="0">
                <a:solidFill>
                  <a:schemeClr val="tx1"/>
                </a:solidFill>
              </a:rPr>
              <a:t>study</a:t>
            </a:r>
          </a:p>
          <a:p>
            <a:r>
              <a:rPr lang="en-US" sz="6000" b="1" dirty="0">
                <a:solidFill>
                  <a:schemeClr val="tx1"/>
                </a:solidFill>
              </a:rPr>
              <a:t>Use the ideas taught on `How to Motivate People for Bible Study’</a:t>
            </a:r>
            <a:endParaRPr lang="en-US" sz="6000" b="1" dirty="0">
              <a:solidFill>
                <a:schemeClr val="tx1"/>
              </a:solidFill>
            </a:endParaRPr>
          </a:p>
        </p:txBody>
      </p:sp>
    </p:spTree>
    <p:extLst>
      <p:ext uri="{BB962C8B-B14F-4D97-AF65-F5344CB8AC3E}">
        <p14:creationId xmlns:p14="http://schemas.microsoft.com/office/powerpoint/2010/main" val="1343193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8000" b="1" dirty="0"/>
              <a:t>2</a:t>
            </a:r>
            <a:r>
              <a:rPr lang="en-US" sz="8000" b="1" dirty="0" smtClean="0"/>
              <a:t>. </a:t>
            </a:r>
            <a:r>
              <a:rPr lang="en-US" sz="8000" b="1" dirty="0"/>
              <a:t>METHODS</a:t>
            </a:r>
            <a:endParaRPr lang="en-US" sz="8000" b="1" dirty="0"/>
          </a:p>
        </p:txBody>
      </p:sp>
      <p:sp>
        <p:nvSpPr>
          <p:cNvPr id="5" name="Content Placeholder 4"/>
          <p:cNvSpPr>
            <a:spLocks noGrp="1"/>
          </p:cNvSpPr>
          <p:nvPr>
            <p:ph idx="1"/>
          </p:nvPr>
        </p:nvSpPr>
        <p:spPr>
          <a:xfrm>
            <a:off x="182880" y="2420619"/>
            <a:ext cx="11821885" cy="3416300"/>
          </a:xfrm>
        </p:spPr>
        <p:txBody>
          <a:bodyPr>
            <a:noAutofit/>
          </a:bodyPr>
          <a:lstStyle/>
          <a:p>
            <a:pPr marL="0" indent="0">
              <a:buNone/>
            </a:pPr>
            <a:r>
              <a:rPr lang="en-US" sz="5400" dirty="0">
                <a:solidFill>
                  <a:schemeClr val="tx1"/>
                </a:solidFill>
              </a:rPr>
              <a:t>SOS uses all possible means to get contacts. Applicability varies from place to place.  The team must have faith in God, creativity and sensitivity to the Holy Spirit. </a:t>
            </a:r>
            <a:endParaRPr lang="en-US" sz="19900" b="1" dirty="0">
              <a:solidFill>
                <a:schemeClr val="tx1"/>
              </a:solidFill>
            </a:endParaRPr>
          </a:p>
        </p:txBody>
      </p:sp>
    </p:spTree>
    <p:extLst>
      <p:ext uri="{BB962C8B-B14F-4D97-AF65-F5344CB8AC3E}">
        <p14:creationId xmlns:p14="http://schemas.microsoft.com/office/powerpoint/2010/main" val="175956968"/>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TM02900722[[fn=Ion Boardroom]]</Template>
  <TotalTime>56</TotalTime>
  <Words>725</Words>
  <Application>Microsoft Office PowerPoint</Application>
  <PresentationFormat>Widescreen</PresentationFormat>
  <Paragraphs>63</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Century Gothic</vt:lpstr>
      <vt:lpstr>Wingdings</vt:lpstr>
      <vt:lpstr>Wingdings 3</vt:lpstr>
      <vt:lpstr>Ion Boardroom</vt:lpstr>
      <vt:lpstr>CONTACT  AND  GOOD CONTACT</vt:lpstr>
      <vt:lpstr>MATEO 16:24</vt:lpstr>
      <vt:lpstr>MATTHEW 16:24</vt:lpstr>
      <vt:lpstr>CONTACT</vt:lpstr>
      <vt:lpstr>GOOD CONTACT</vt:lpstr>
      <vt:lpstr>Contact - number of days to focus in getting contacts depends on the receptivity of the people.   If by the middle of the second week, the targeted number of converts is not reached, some of the team members can still be mobilized to get more new contacts. New contacts towards the end of the 3rd of the week are best to be those   invited by the new converts themselves. </vt:lpstr>
      <vt:lpstr>CONTACT STEP:</vt:lpstr>
      <vt:lpstr>1. OBJECTIVE</vt:lpstr>
      <vt:lpstr>2. METHODS</vt:lpstr>
      <vt:lpstr>2. METHODS</vt:lpstr>
      <vt:lpstr>2. METHODS</vt:lpstr>
      <vt:lpstr>2. METHODS</vt:lpstr>
      <vt:lpstr>2. METHODS</vt:lpstr>
      <vt:lpstr>2. METHODS</vt:lpstr>
      <vt:lpstr>2. METHODS</vt:lpstr>
      <vt:lpstr>PowerPoint Presentation</vt:lpstr>
      <vt:lpstr>CONTACT STEP:</vt:lpstr>
      <vt:lpstr>CONTACT STEP:</vt:lpstr>
      <vt:lpstr>CONTACT STEP:</vt:lpstr>
      <vt:lpstr>CONTACT STEP:</vt:lpstr>
      <vt:lpstr>CONTACT STEP:</vt:lpstr>
      <vt:lpstr>CONTACT STEP:</vt:lpstr>
      <vt:lpstr>CONTACT STEP: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CONTACT</dc:title>
  <dc:creator>jojo</dc:creator>
  <cp:lastModifiedBy>jojo</cp:lastModifiedBy>
  <cp:revision>8</cp:revision>
  <dcterms:created xsi:type="dcterms:W3CDTF">2025-02-27T07:33:12Z</dcterms:created>
  <dcterms:modified xsi:type="dcterms:W3CDTF">2025-02-27T08:30:05Z</dcterms:modified>
</cp:coreProperties>
</file>