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59764-E5DB-43D8-A75E-B5A4B77B45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7C564E-5C41-4F26-B5E2-664649FE42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37F8456-8DB9-4B4E-B15E-57CA9D6C1D68}"/>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0535DBBB-EF9D-4B05-AFE7-FDA046115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6D66F0-C528-4AEB-A462-70AE4F769E4D}"/>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330645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15B36-85A1-4E58-B2B1-59ACA8069B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5D3E72B-EC25-43F6-A348-2B9E391653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FDCFA1-F661-4E3B-A304-F4969EF6ABE6}"/>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DA7A9A00-E37D-4494-A2AD-5C5AAC2FA3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18D02B-9569-49E8-B6EF-499236A42ABA}"/>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74607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FEC030-20A7-49CA-A51A-E32B5ED5D9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1E3565-F0BB-4A69-A774-7D0B59091B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DEFE68-62A5-4EBA-B631-1F22AA6BBF04}"/>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4F89078B-CF8F-40DB-9C00-DE895BDFC5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A0FCFE-6119-4098-AE51-A6E0A04FD641}"/>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263860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D5448-2473-4BC8-A90C-2E6A079904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A01AA9-5391-40E9-B134-8C92D1ED2B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19C37F-C0E4-455A-9030-2A97947E2627}"/>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AF6B1C90-C5B4-4662-91BF-41195E80FF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5018F7-6CBC-4B07-A48D-C296EEB54376}"/>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426540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B60A5-EF86-4B83-A671-376BC21B0B5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3D4138-294E-4CAC-B386-00FC070D9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710C0A-405A-436F-ADF0-C819C925C25B}"/>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95D15E3F-2438-4D1C-8CEA-F4DD2C0A34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D12C4E-E3D3-49DB-8368-AC4F5BD9B752}"/>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40621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2E7C6-D2BB-4730-964B-813CAAEC8B4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F584CC-E139-4E40-925E-BCD667C621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312763-5353-45BB-A84C-C49E4E1E8FD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954F2A-C9F6-4D33-8A91-40C7C0A93F51}"/>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2D4E1DD7-D159-4766-8A59-CB0A43D295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8E0D19-035A-469E-95F1-A1ACE186C6DE}"/>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171733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53990-36CB-443A-BCF5-FF8DB2D73A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DEF070-9E3F-4B79-B1D6-5439A27E0D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1DF1C6-3691-4E50-AB5B-3BA69787C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A5DAE2-288C-434D-9C9F-7A6B7ED6F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0B89DD-6CFD-430B-8239-36F2823000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2EFC19-8181-4A64-AD7A-0657D4AB85CF}"/>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8" name="页脚占位符 7">
            <a:extLst>
              <a:ext uri="{FF2B5EF4-FFF2-40B4-BE49-F238E27FC236}">
                <a16:creationId xmlns:a16="http://schemas.microsoft.com/office/drawing/2014/main" id="{ACB64A51-8C58-40CA-97C3-343BE703EF0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DD45DC-E055-40EE-B2B4-852C29DE6886}"/>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298529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F8847-EA98-4389-B79D-E20CBC14B8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70E29-BBC0-4280-8DE4-AEFE00437574}"/>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4" name="页脚占位符 3">
            <a:extLst>
              <a:ext uri="{FF2B5EF4-FFF2-40B4-BE49-F238E27FC236}">
                <a16:creationId xmlns:a16="http://schemas.microsoft.com/office/drawing/2014/main" id="{5FF8923F-D556-4B80-BECC-C574EE954E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C8B499E-7BED-466C-940F-2C444E7C9C9F}"/>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184158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AD1216-F72B-4A5F-9ECC-EAA308F7E9F4}"/>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3" name="页脚占位符 2">
            <a:extLst>
              <a:ext uri="{FF2B5EF4-FFF2-40B4-BE49-F238E27FC236}">
                <a16:creationId xmlns:a16="http://schemas.microsoft.com/office/drawing/2014/main" id="{C4EC68E5-0DCD-4AAC-8E5A-88010570CD3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A54500-1E3A-420F-9E55-E36410B447A3}"/>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41074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C713A-3A39-4839-988A-6F1CE9559F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10E6A4-11AA-45BD-B198-78719CD3C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5595F9-C1A5-4C8D-A774-166BD0980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21F9D8-2C51-4B93-AED0-4974191132A2}"/>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750EA743-A2CA-4344-9913-FB3E13CE18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0402AC-3E5C-49F3-AD15-E8D5938C5A98}"/>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23546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62FEF1-90FC-4ED3-92FC-5148CE2A14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BA54B7-6E1F-46E9-A7BA-160001578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1F4303-F82F-4C77-91EF-518CDB58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546AF7C-6588-4BAD-9EB2-04D8181A7818}"/>
              </a:ext>
            </a:extLst>
          </p:cNvPr>
          <p:cNvSpPr>
            <a:spLocks noGrp="1"/>
          </p:cNvSpPr>
          <p:nvPr>
            <p:ph type="dt" sz="half" idx="10"/>
          </p:nvPr>
        </p:nvSpPr>
        <p:spPr/>
        <p:txBody>
          <a:bodyPr/>
          <a:lstStyle/>
          <a:p>
            <a:fld id="{6AF46A4F-6DDB-4F59-A744-EF8998B5C9F5}" type="datetimeFigureOut">
              <a:rPr lang="zh-CN" altLang="en-US" smtClean="0"/>
              <a:t>2021/7/30</a:t>
            </a:fld>
            <a:endParaRPr lang="zh-CN" altLang="en-US"/>
          </a:p>
        </p:txBody>
      </p:sp>
      <p:sp>
        <p:nvSpPr>
          <p:cNvPr id="6" name="页脚占位符 5">
            <a:extLst>
              <a:ext uri="{FF2B5EF4-FFF2-40B4-BE49-F238E27FC236}">
                <a16:creationId xmlns:a16="http://schemas.microsoft.com/office/drawing/2014/main" id="{8C082925-6DD5-4582-8AFD-CBE9B7DD04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15DF1-E8CF-476C-8CD4-A71795F5B5EF}"/>
              </a:ext>
            </a:extLst>
          </p:cNvPr>
          <p:cNvSpPr>
            <a:spLocks noGrp="1"/>
          </p:cNvSpPr>
          <p:nvPr>
            <p:ph type="sldNum" sz="quarter" idx="12"/>
          </p:nvPr>
        </p:nvSpPr>
        <p:spPr/>
        <p:txBody>
          <a:body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322972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C04D930-0E23-4A54-9234-7C11291E0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64BA63-DED5-40E2-A679-377D6644D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06B1FD-D101-4F88-8355-4E2576C8A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46A4F-6DDB-4F59-A744-EF8998B5C9F5}" type="datetimeFigureOut">
              <a:rPr lang="zh-CN" altLang="en-US" smtClean="0"/>
              <a:t>2021/7/30</a:t>
            </a:fld>
            <a:endParaRPr lang="zh-CN" altLang="en-US"/>
          </a:p>
        </p:txBody>
      </p:sp>
      <p:sp>
        <p:nvSpPr>
          <p:cNvPr id="5" name="页脚占位符 4">
            <a:extLst>
              <a:ext uri="{FF2B5EF4-FFF2-40B4-BE49-F238E27FC236}">
                <a16:creationId xmlns:a16="http://schemas.microsoft.com/office/drawing/2014/main" id="{5D9534C3-3A6A-40F4-9E60-551012ED2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0C0053-5ED6-462F-B8A1-FAFF071937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FB314-0B91-4E84-B9CE-B80842EEA2F0}" type="slidenum">
              <a:rPr lang="zh-CN" altLang="en-US" smtClean="0"/>
              <a:t>‹#›</a:t>
            </a:fld>
            <a:endParaRPr lang="zh-CN" altLang="en-US"/>
          </a:p>
        </p:txBody>
      </p:sp>
    </p:spTree>
    <p:extLst>
      <p:ext uri="{BB962C8B-B14F-4D97-AF65-F5344CB8AC3E}">
        <p14:creationId xmlns:p14="http://schemas.microsoft.com/office/powerpoint/2010/main" val="226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81795-C1E8-4A06-922A-F4D0E139E4B2}"/>
              </a:ext>
            </a:extLst>
          </p:cNvPr>
          <p:cNvSpPr>
            <a:spLocks noGrp="1"/>
          </p:cNvSpPr>
          <p:nvPr>
            <p:ph type="ctrTitle"/>
          </p:nvPr>
        </p:nvSpPr>
        <p:spPr/>
        <p:txBody>
          <a:bodyPr/>
          <a:lstStyle/>
          <a:p>
            <a:r>
              <a:rPr lang="en-US" altLang="zh-CN" b="1" i="0" dirty="0">
                <a:solidFill>
                  <a:srgbClr val="000000"/>
                </a:solidFill>
                <a:effectLst/>
                <a:latin typeface="Helvetica Neue"/>
              </a:rPr>
              <a:t> Final Report of Capstone Project</a:t>
            </a:r>
          </a:p>
        </p:txBody>
      </p:sp>
      <p:sp>
        <p:nvSpPr>
          <p:cNvPr id="3" name="副标题 2">
            <a:extLst>
              <a:ext uri="{FF2B5EF4-FFF2-40B4-BE49-F238E27FC236}">
                <a16:creationId xmlns:a16="http://schemas.microsoft.com/office/drawing/2014/main" id="{197C83FF-14DD-4882-A1A4-629069E0F530}"/>
              </a:ext>
            </a:extLst>
          </p:cNvPr>
          <p:cNvSpPr>
            <a:spLocks noGrp="1"/>
          </p:cNvSpPr>
          <p:nvPr>
            <p:ph type="subTitle" idx="1"/>
          </p:nvPr>
        </p:nvSpPr>
        <p:spPr/>
        <p:txBody>
          <a:bodyPr/>
          <a:lstStyle/>
          <a:p>
            <a:r>
              <a:rPr lang="en-IN" altLang="zh-CN" sz="2400" b="1" dirty="0"/>
              <a:t>Finding a Better Place in Scarborough, Toronto</a:t>
            </a:r>
            <a:endParaRPr lang="en-IN" altLang="zh-CN" b="1" dirty="0"/>
          </a:p>
          <a:p>
            <a:endParaRPr lang="zh-CN" altLang="en-US" dirty="0"/>
          </a:p>
        </p:txBody>
      </p:sp>
    </p:spTree>
    <p:extLst>
      <p:ext uri="{BB962C8B-B14F-4D97-AF65-F5344CB8AC3E}">
        <p14:creationId xmlns:p14="http://schemas.microsoft.com/office/powerpoint/2010/main" val="404772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CF63C-8AB6-42C2-8320-A07B74A87997}"/>
              </a:ext>
            </a:extLst>
          </p:cNvPr>
          <p:cNvSpPr>
            <a:spLocks noGrp="1"/>
          </p:cNvSpPr>
          <p:nvPr>
            <p:ph type="title"/>
          </p:nvPr>
        </p:nvSpPr>
        <p:spPr/>
        <p:txBody>
          <a:bodyPr/>
          <a:lstStyle/>
          <a:p>
            <a:r>
              <a:rPr lang="en-US" altLang="zh-CN" b="1" i="0" dirty="0">
                <a:solidFill>
                  <a:srgbClr val="000000"/>
                </a:solidFill>
                <a:effectLst/>
                <a:latin typeface="Helvetica Neue"/>
              </a:rPr>
              <a:t>Results</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841E0016-A4BB-47CA-A602-87D4842B7792}"/>
              </a:ext>
            </a:extLst>
          </p:cNvPr>
          <p:cNvSpPr>
            <a:spLocks noGrp="1"/>
          </p:cNvSpPr>
          <p:nvPr>
            <p:ph idx="1"/>
          </p:nvPr>
        </p:nvSpPr>
        <p:spPr/>
        <p:txBody>
          <a:bodyPr/>
          <a:lstStyle/>
          <a:p>
            <a:r>
              <a:rPr lang="en-US" altLang="zh-CN" b="1" i="0" dirty="0">
                <a:solidFill>
                  <a:srgbClr val="000000"/>
                </a:solidFill>
                <a:effectLst/>
                <a:latin typeface="Helvetica Neue"/>
              </a:rPr>
              <a:t>Map of Clusters in Scarborough</a:t>
            </a:r>
          </a:p>
          <a:p>
            <a:endParaRPr lang="zh-CN" altLang="en-US" dirty="0"/>
          </a:p>
        </p:txBody>
      </p:sp>
      <p:pic>
        <p:nvPicPr>
          <p:cNvPr id="5" name="图片 4">
            <a:extLst>
              <a:ext uri="{FF2B5EF4-FFF2-40B4-BE49-F238E27FC236}">
                <a16:creationId xmlns:a16="http://schemas.microsoft.com/office/drawing/2014/main" id="{7D9DDC94-0C2D-4B07-B165-BB23676F1E45}"/>
              </a:ext>
            </a:extLst>
          </p:cNvPr>
          <p:cNvPicPr>
            <a:picLocks noChangeAspect="1"/>
          </p:cNvPicPr>
          <p:nvPr/>
        </p:nvPicPr>
        <p:blipFill>
          <a:blip r:embed="rId2"/>
          <a:stretch>
            <a:fillRect/>
          </a:stretch>
        </p:blipFill>
        <p:spPr>
          <a:xfrm>
            <a:off x="2530944" y="2365603"/>
            <a:ext cx="6934801" cy="4275190"/>
          </a:xfrm>
          <a:prstGeom prst="rect">
            <a:avLst/>
          </a:prstGeom>
        </p:spPr>
      </p:pic>
    </p:spTree>
    <p:extLst>
      <p:ext uri="{BB962C8B-B14F-4D97-AF65-F5344CB8AC3E}">
        <p14:creationId xmlns:p14="http://schemas.microsoft.com/office/powerpoint/2010/main" val="342275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8AC08-CBC5-4B1D-80E7-01C88AAD1DC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495A109-BD6E-43C0-84E0-62EB25D3AD41}"/>
              </a:ext>
            </a:extLst>
          </p:cNvPr>
          <p:cNvSpPr>
            <a:spLocks noGrp="1"/>
          </p:cNvSpPr>
          <p:nvPr>
            <p:ph idx="1"/>
          </p:nvPr>
        </p:nvSpPr>
        <p:spPr>
          <a:xfrm>
            <a:off x="722790" y="365125"/>
            <a:ext cx="10515600" cy="4351338"/>
          </a:xfrm>
        </p:spPr>
        <p:txBody>
          <a:bodyPr/>
          <a:lstStyle/>
          <a:p>
            <a:r>
              <a:rPr lang="en-US" altLang="zh-CN" b="1" i="0" dirty="0">
                <a:solidFill>
                  <a:srgbClr val="000000"/>
                </a:solidFill>
                <a:effectLst/>
                <a:latin typeface="Helvetica Neue"/>
              </a:rPr>
              <a:t>Average Housing Price by Clusters in Scarborough</a:t>
            </a:r>
            <a:endParaRPr lang="zh-CN" altLang="en-US" dirty="0"/>
          </a:p>
        </p:txBody>
      </p:sp>
      <p:pic>
        <p:nvPicPr>
          <p:cNvPr id="5" name="图片 4">
            <a:extLst>
              <a:ext uri="{FF2B5EF4-FFF2-40B4-BE49-F238E27FC236}">
                <a16:creationId xmlns:a16="http://schemas.microsoft.com/office/drawing/2014/main" id="{B8706FBC-802A-4747-9011-5B42AA396EE4}"/>
              </a:ext>
            </a:extLst>
          </p:cNvPr>
          <p:cNvPicPr>
            <a:picLocks noChangeAspect="1"/>
          </p:cNvPicPr>
          <p:nvPr/>
        </p:nvPicPr>
        <p:blipFill>
          <a:blip r:embed="rId2"/>
          <a:stretch>
            <a:fillRect/>
          </a:stretch>
        </p:blipFill>
        <p:spPr>
          <a:xfrm>
            <a:off x="3069497" y="923884"/>
            <a:ext cx="5822185" cy="5631668"/>
          </a:xfrm>
          <a:prstGeom prst="rect">
            <a:avLst/>
          </a:prstGeom>
        </p:spPr>
      </p:pic>
    </p:spTree>
    <p:extLst>
      <p:ext uri="{BB962C8B-B14F-4D97-AF65-F5344CB8AC3E}">
        <p14:creationId xmlns:p14="http://schemas.microsoft.com/office/powerpoint/2010/main" val="171911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5CAC-E1E1-40B8-94FE-AB408FCDEBDF}"/>
              </a:ext>
            </a:extLst>
          </p:cNvPr>
          <p:cNvSpPr>
            <a:spLocks noGrp="1"/>
          </p:cNvSpPr>
          <p:nvPr>
            <p:ph type="title"/>
          </p:nvPr>
        </p:nvSpPr>
        <p:spPr/>
        <p:txBody>
          <a:bodyPr/>
          <a:lstStyle/>
          <a:p>
            <a:endParaRPr lang="zh-CN" altLang="en-US"/>
          </a:p>
        </p:txBody>
      </p:sp>
      <p:sp>
        <p:nvSpPr>
          <p:cNvPr id="5" name="Rectangle 2">
            <a:extLst>
              <a:ext uri="{FF2B5EF4-FFF2-40B4-BE49-F238E27FC236}">
                <a16:creationId xmlns:a16="http://schemas.microsoft.com/office/drawing/2014/main" id="{7828395F-C249-4EFA-B6AF-308066E13FA7}"/>
              </a:ext>
            </a:extLst>
          </p:cNvPr>
          <p:cNvSpPr>
            <a:spLocks noGrp="1" noChangeArrowheads="1"/>
          </p:cNvSpPr>
          <p:nvPr>
            <p:ph idx="1"/>
          </p:nvPr>
        </p:nvSpPr>
        <p:spPr bwMode="auto">
          <a:xfrm>
            <a:off x="838200" y="365125"/>
            <a:ext cx="7612982"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Arial" panose="020B0604020202020204" pitchFamily="34" charset="0"/>
                <a:ea typeface="Helvetica Neue"/>
              </a:rPr>
              <a:t>School Ratings by Clusters in Scarborough</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21DB22CF-FFB2-43A0-A01C-C3AF8A277F87}"/>
              </a:ext>
            </a:extLst>
          </p:cNvPr>
          <p:cNvPicPr>
            <a:picLocks noChangeAspect="1"/>
          </p:cNvPicPr>
          <p:nvPr/>
        </p:nvPicPr>
        <p:blipFill>
          <a:blip r:embed="rId2"/>
          <a:stretch>
            <a:fillRect/>
          </a:stretch>
        </p:blipFill>
        <p:spPr>
          <a:xfrm>
            <a:off x="2480194" y="903734"/>
            <a:ext cx="5243014" cy="5639289"/>
          </a:xfrm>
          <a:prstGeom prst="rect">
            <a:avLst/>
          </a:prstGeom>
        </p:spPr>
      </p:pic>
    </p:spTree>
    <p:extLst>
      <p:ext uri="{BB962C8B-B14F-4D97-AF65-F5344CB8AC3E}">
        <p14:creationId xmlns:p14="http://schemas.microsoft.com/office/powerpoint/2010/main" val="48462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31502-41AD-482B-8EAB-A8E7F6F23B66}"/>
              </a:ext>
            </a:extLst>
          </p:cNvPr>
          <p:cNvSpPr>
            <a:spLocks noGrp="1"/>
          </p:cNvSpPr>
          <p:nvPr>
            <p:ph type="title"/>
          </p:nvPr>
        </p:nvSpPr>
        <p:spPr/>
        <p:txBody>
          <a:bodyPr/>
          <a:lstStyle/>
          <a:p>
            <a:r>
              <a:rPr lang="en-US" altLang="zh-CN" b="1" i="0" dirty="0">
                <a:solidFill>
                  <a:srgbClr val="000000"/>
                </a:solidFill>
                <a:effectLst/>
                <a:latin typeface="Helvetica Neue"/>
              </a:rPr>
              <a:t>Work Flow:</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2168942F-1F11-42E8-8917-E869E2A70912}"/>
              </a:ext>
            </a:extLst>
          </p:cNvPr>
          <p:cNvSpPr>
            <a:spLocks noGrp="1"/>
          </p:cNvSpPr>
          <p:nvPr>
            <p:ph idx="1"/>
          </p:nvPr>
        </p:nvSpPr>
        <p:spPr/>
        <p:txBody>
          <a:bodyPr/>
          <a:lstStyle/>
          <a:p>
            <a:r>
              <a:rPr lang="en-US" altLang="zh-CN" b="0" i="0" dirty="0">
                <a:solidFill>
                  <a:srgbClr val="000000"/>
                </a:solidFill>
                <a:effectLst/>
                <a:latin typeface="Helvetica Neue"/>
              </a:rPr>
              <a:t>Using credentials of Foursquare API features of near-by places of the neighborhoods would be mined. Due to http request limitations the number of places per neighborhood parameter would reasonably be set to 100 and the radius parameter would be set to 500.</a:t>
            </a:r>
            <a:endParaRPr lang="zh-CN" altLang="en-US" dirty="0"/>
          </a:p>
        </p:txBody>
      </p:sp>
      <p:sp>
        <p:nvSpPr>
          <p:cNvPr id="4" name="标题 1">
            <a:extLst>
              <a:ext uri="{FF2B5EF4-FFF2-40B4-BE49-F238E27FC236}">
                <a16:creationId xmlns:a16="http://schemas.microsoft.com/office/drawing/2014/main" id="{07FC8570-B622-444B-9293-59E0BBFB135D}"/>
              </a:ext>
            </a:extLst>
          </p:cNvPr>
          <p:cNvSpPr txBox="1">
            <a:spLocks/>
          </p:cNvSpPr>
          <p:nvPr/>
        </p:nvSpPr>
        <p:spPr>
          <a:xfrm>
            <a:off x="838200" y="347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spTree>
    <p:extLst>
      <p:ext uri="{BB962C8B-B14F-4D97-AF65-F5344CB8AC3E}">
        <p14:creationId xmlns:p14="http://schemas.microsoft.com/office/powerpoint/2010/main" val="37704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DFD08-6412-4111-B8B3-A877BC24FB7A}"/>
              </a:ext>
            </a:extLst>
          </p:cNvPr>
          <p:cNvSpPr>
            <a:spLocks noGrp="1"/>
          </p:cNvSpPr>
          <p:nvPr>
            <p:ph type="title"/>
          </p:nvPr>
        </p:nvSpPr>
        <p:spPr/>
        <p:txBody>
          <a:bodyPr/>
          <a:lstStyle/>
          <a:p>
            <a:r>
              <a:rPr lang="en-US" altLang="zh-CN" b="1" i="0" dirty="0">
                <a:solidFill>
                  <a:srgbClr val="000000"/>
                </a:solidFill>
                <a:effectLst/>
                <a:latin typeface="Helvetica Neue"/>
              </a:rPr>
              <a:t>The Location:</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D6E56606-5736-4B97-8DE8-A4EF18F8BD1C}"/>
              </a:ext>
            </a:extLst>
          </p:cNvPr>
          <p:cNvSpPr>
            <a:spLocks noGrp="1"/>
          </p:cNvSpPr>
          <p:nvPr>
            <p:ph idx="1"/>
          </p:nvPr>
        </p:nvSpPr>
        <p:spPr/>
        <p:txBody>
          <a:bodyPr/>
          <a:lstStyle/>
          <a:p>
            <a:r>
              <a:rPr lang="en-US" altLang="zh-CN" b="0" i="0" dirty="0">
                <a:solidFill>
                  <a:srgbClr val="000000"/>
                </a:solidFill>
                <a:effectLst/>
                <a:latin typeface="Helvetica Neue"/>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zh-CN" altLang="en-US" dirty="0"/>
          </a:p>
        </p:txBody>
      </p:sp>
    </p:spTree>
    <p:extLst>
      <p:ext uri="{BB962C8B-B14F-4D97-AF65-F5344CB8AC3E}">
        <p14:creationId xmlns:p14="http://schemas.microsoft.com/office/powerpoint/2010/main" val="237316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4CF83-3A89-498A-B601-6BD8E53F8FDF}"/>
              </a:ext>
            </a:extLst>
          </p:cNvPr>
          <p:cNvSpPr>
            <a:spLocks noGrp="1"/>
          </p:cNvSpPr>
          <p:nvPr>
            <p:ph type="title"/>
          </p:nvPr>
        </p:nvSpPr>
        <p:spPr/>
        <p:txBody>
          <a:bodyPr/>
          <a:lstStyle/>
          <a:p>
            <a:r>
              <a:rPr lang="en-US" altLang="zh-CN" b="1" i="0" dirty="0">
                <a:solidFill>
                  <a:srgbClr val="000000"/>
                </a:solidFill>
                <a:effectLst/>
                <a:latin typeface="Helvetica Neue"/>
              </a:rPr>
              <a:t>Foursquare API:</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1F4DED99-B55A-465C-BFDA-DA9D111238E5}"/>
              </a:ext>
            </a:extLst>
          </p:cNvPr>
          <p:cNvSpPr>
            <a:spLocks noGrp="1"/>
          </p:cNvSpPr>
          <p:nvPr>
            <p:ph idx="1"/>
          </p:nvPr>
        </p:nvSpPr>
        <p:spPr/>
        <p:txBody>
          <a:bodyPr/>
          <a:lstStyle/>
          <a:p>
            <a:pPr algn="l" rtl="0"/>
            <a:r>
              <a:rPr lang="en-US" altLang="zh-CN" dirty="0">
                <a:solidFill>
                  <a:srgbClr val="000000"/>
                </a:solidFill>
                <a:effectLst/>
              </a:rPr>
              <a:t>This project have used Four-square API as its prime data gathering source as it has a database of millions of places, especially their places API which provides the ability to perform location search, location sharing and details about a business.</a:t>
            </a:r>
          </a:p>
          <a:p>
            <a:br>
              <a:rPr lang="en-US" altLang="zh-CN" b="0" i="0" dirty="0">
                <a:solidFill>
                  <a:srgbClr val="000000"/>
                </a:solidFill>
                <a:effectLst/>
                <a:latin typeface="Helvetica Neue"/>
              </a:rPr>
            </a:br>
            <a:endParaRPr lang="zh-CN" altLang="en-US" dirty="0"/>
          </a:p>
        </p:txBody>
      </p:sp>
    </p:spTree>
    <p:extLst>
      <p:ext uri="{BB962C8B-B14F-4D97-AF65-F5344CB8AC3E}">
        <p14:creationId xmlns:p14="http://schemas.microsoft.com/office/powerpoint/2010/main" val="294290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16D65-9962-45A4-AED7-164230502A56}"/>
              </a:ext>
            </a:extLst>
          </p:cNvPr>
          <p:cNvSpPr>
            <a:spLocks noGrp="1"/>
          </p:cNvSpPr>
          <p:nvPr>
            <p:ph type="title"/>
          </p:nvPr>
        </p:nvSpPr>
        <p:spPr/>
        <p:txBody>
          <a:bodyPr/>
          <a:lstStyle/>
          <a:p>
            <a:r>
              <a:rPr lang="en-US" altLang="zh-CN" b="1" i="0" dirty="0">
                <a:solidFill>
                  <a:srgbClr val="000000"/>
                </a:solidFill>
                <a:effectLst/>
                <a:latin typeface="Helvetica Neue"/>
              </a:rPr>
              <a:t>Conclusion</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0E30C402-C62A-42E0-B5FF-500BF10A35D0}"/>
              </a:ext>
            </a:extLst>
          </p:cNvPr>
          <p:cNvSpPr>
            <a:spLocks noGrp="1"/>
          </p:cNvSpPr>
          <p:nvPr>
            <p:ph idx="1"/>
          </p:nvPr>
        </p:nvSpPr>
        <p:spPr/>
        <p:txBody>
          <a:bodyPr>
            <a:normAutofit fontScale="92500" lnSpcReduction="10000"/>
          </a:bodyPr>
          <a:lstStyle/>
          <a:p>
            <a:pPr algn="l"/>
            <a:r>
              <a:rPr lang="en-US" altLang="zh-CN" b="0" i="0" dirty="0">
                <a:solidFill>
                  <a:srgbClr val="000000"/>
                </a:solidFill>
                <a:effectLst/>
                <a:latin typeface="Helvetica Neue"/>
              </a:rPr>
              <a:t>In this project, using k-means cluster algorithm I separated the neighborhood into 10(Ten) different clusters and for 103 different </a:t>
            </a:r>
            <a:r>
              <a:rPr lang="en-US" altLang="zh-CN" b="0" i="0" dirty="0" err="1">
                <a:solidFill>
                  <a:srgbClr val="000000"/>
                </a:solidFill>
                <a:effectLst/>
                <a:latin typeface="Helvetica Neue"/>
              </a:rPr>
              <a:t>lattitude</a:t>
            </a:r>
            <a:r>
              <a:rPr lang="en-US" altLang="zh-CN" b="0" i="0" dirty="0">
                <a:solidFill>
                  <a:srgbClr val="000000"/>
                </a:solidFill>
                <a:effectLst/>
                <a:latin typeface="Helvetica Neue"/>
              </a:rPr>
              <a:t> and </a:t>
            </a:r>
            <a:r>
              <a:rPr lang="en-US" altLang="zh-CN" b="0" i="0" dirty="0" err="1">
                <a:solidFill>
                  <a:srgbClr val="000000"/>
                </a:solidFill>
                <a:effectLst/>
                <a:latin typeface="Helvetica Neue"/>
              </a:rPr>
              <a:t>logitude</a:t>
            </a:r>
            <a:r>
              <a:rPr lang="en-US" altLang="zh-CN" b="0" i="0" dirty="0">
                <a:solidFill>
                  <a:srgbClr val="000000"/>
                </a:solidFill>
                <a:effectLst/>
                <a:latin typeface="Helvetica Neue"/>
              </a:rPr>
              <a:t> from dataset, which have very-similar neighborhoods around them. Using the charts above results presented to a particular neighborhood based on average house prices and school rating have been made.</a:t>
            </a:r>
          </a:p>
          <a:p>
            <a:pPr algn="l"/>
            <a:r>
              <a:rPr lang="en-US" altLang="zh-CN" b="0" i="0" dirty="0">
                <a:solidFill>
                  <a:srgbClr val="000000"/>
                </a:solidFill>
                <a:effectLst/>
                <a:latin typeface="Helvetica Neue"/>
              </a:rPr>
              <a:t>I feel rewarded with the efforts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endParaRPr lang="zh-CN" altLang="en-US" dirty="0"/>
          </a:p>
        </p:txBody>
      </p:sp>
    </p:spTree>
    <p:extLst>
      <p:ext uri="{BB962C8B-B14F-4D97-AF65-F5344CB8AC3E}">
        <p14:creationId xmlns:p14="http://schemas.microsoft.com/office/powerpoint/2010/main" val="97438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E7461-1423-4E4F-89D0-F707B67118A9}"/>
              </a:ext>
            </a:extLst>
          </p:cNvPr>
          <p:cNvSpPr>
            <a:spLocks noGrp="1"/>
          </p:cNvSpPr>
          <p:nvPr>
            <p:ph type="title"/>
          </p:nvPr>
        </p:nvSpPr>
        <p:spPr/>
        <p:txBody>
          <a:bodyPr>
            <a:normAutofit fontScale="90000"/>
          </a:bodyPr>
          <a:lstStyle/>
          <a:p>
            <a:r>
              <a:rPr lang="en-US" altLang="zh-CN" b="1" i="0" dirty="0">
                <a:solidFill>
                  <a:srgbClr val="000000"/>
                </a:solidFill>
                <a:effectLst/>
                <a:latin typeface="Helvetica Neue"/>
              </a:rPr>
              <a:t>Libraries Which are Used to </a:t>
            </a:r>
            <a:r>
              <a:rPr lang="en-US" altLang="zh-CN" b="1" i="0" dirty="0" err="1">
                <a:solidFill>
                  <a:srgbClr val="000000"/>
                </a:solidFill>
                <a:effectLst/>
                <a:latin typeface="Helvetica Neue"/>
              </a:rPr>
              <a:t>Develope</a:t>
            </a:r>
            <a:r>
              <a:rPr lang="en-US" altLang="zh-CN" b="1" i="0" dirty="0">
                <a:solidFill>
                  <a:srgbClr val="000000"/>
                </a:solidFill>
                <a:effectLst/>
                <a:latin typeface="Helvetica Neue"/>
              </a:rPr>
              <a:t> the Project:</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67ABA054-DCD4-4081-863F-0AB57821CACD}"/>
              </a:ext>
            </a:extLst>
          </p:cNvPr>
          <p:cNvSpPr>
            <a:spLocks noGrp="1"/>
          </p:cNvSpPr>
          <p:nvPr>
            <p:ph idx="1"/>
          </p:nvPr>
        </p:nvSpPr>
        <p:spPr/>
        <p:txBody>
          <a:bodyPr>
            <a:normAutofit fontScale="92500" lnSpcReduction="20000"/>
          </a:bodyPr>
          <a:lstStyle/>
          <a:p>
            <a:pPr algn="l"/>
            <a:r>
              <a:rPr lang="en-US" altLang="zh-CN" b="0" i="0" dirty="0">
                <a:solidFill>
                  <a:srgbClr val="000000"/>
                </a:solidFill>
                <a:effectLst/>
                <a:latin typeface="Helvetica Neue"/>
              </a:rPr>
              <a:t>Pandas: For creating and manipulating </a:t>
            </a:r>
            <a:r>
              <a:rPr lang="en-US" altLang="zh-CN" b="0" i="0" dirty="0" err="1">
                <a:solidFill>
                  <a:srgbClr val="000000"/>
                </a:solidFill>
                <a:effectLst/>
                <a:latin typeface="Helvetica Neue"/>
              </a:rPr>
              <a:t>dataframes</a:t>
            </a:r>
            <a:r>
              <a:rPr lang="en-US" altLang="zh-CN" b="0" i="0" dirty="0">
                <a:solidFill>
                  <a:srgbClr val="000000"/>
                </a:solidFill>
                <a:effectLst/>
                <a:latin typeface="Helvetica Neue"/>
              </a:rPr>
              <a:t>.</a:t>
            </a:r>
          </a:p>
          <a:p>
            <a:pPr algn="l"/>
            <a:r>
              <a:rPr lang="en-US" altLang="zh-CN" b="0" i="0" dirty="0">
                <a:solidFill>
                  <a:srgbClr val="000000"/>
                </a:solidFill>
                <a:effectLst/>
                <a:latin typeface="Helvetica Neue"/>
              </a:rPr>
              <a:t>Folium: Python visualization library would be used to visualize the neighborhoods cluster distribution of using interactive leaflet map.</a:t>
            </a:r>
          </a:p>
          <a:p>
            <a:pPr algn="l"/>
            <a:r>
              <a:rPr lang="en-US" altLang="zh-CN" b="0" i="0" dirty="0">
                <a:solidFill>
                  <a:srgbClr val="000000"/>
                </a:solidFill>
                <a:effectLst/>
                <a:latin typeface="Helvetica Neue"/>
              </a:rPr>
              <a:t>Scikit Learn: For importing k-means clustering.</a:t>
            </a:r>
          </a:p>
          <a:p>
            <a:pPr algn="l"/>
            <a:r>
              <a:rPr lang="en-US" altLang="zh-CN" b="0" i="0" dirty="0">
                <a:solidFill>
                  <a:srgbClr val="000000"/>
                </a:solidFill>
                <a:effectLst/>
                <a:latin typeface="Helvetica Neue"/>
              </a:rPr>
              <a:t>JSON: Library to handle JSON files.</a:t>
            </a:r>
          </a:p>
          <a:p>
            <a:pPr algn="l"/>
            <a:r>
              <a:rPr lang="en-US" altLang="zh-CN" b="0" i="0" dirty="0">
                <a:solidFill>
                  <a:srgbClr val="000000"/>
                </a:solidFill>
                <a:effectLst/>
                <a:latin typeface="Helvetica Neue"/>
              </a:rPr>
              <a:t>XML: To separate data from presentation and XML stores data in plain text format.</a:t>
            </a:r>
          </a:p>
          <a:p>
            <a:pPr algn="l"/>
            <a:r>
              <a:rPr lang="en-US" altLang="zh-CN" b="0" i="0" dirty="0">
                <a:solidFill>
                  <a:srgbClr val="000000"/>
                </a:solidFill>
                <a:effectLst/>
                <a:latin typeface="Helvetica Neue"/>
              </a:rPr>
              <a:t>Geocoder: To retrieve Location Data.</a:t>
            </a:r>
          </a:p>
          <a:p>
            <a:pPr algn="l"/>
            <a:r>
              <a:rPr lang="en-US" altLang="zh-CN" b="0" i="0" dirty="0">
                <a:solidFill>
                  <a:srgbClr val="000000"/>
                </a:solidFill>
                <a:effectLst/>
                <a:latin typeface="Helvetica Neue"/>
              </a:rPr>
              <a:t>Beautiful Soup and Requests: To scrap and library to handle http requests.</a:t>
            </a:r>
          </a:p>
          <a:p>
            <a:pPr algn="l"/>
            <a:r>
              <a:rPr lang="en-US" altLang="zh-CN" b="0" i="0" dirty="0">
                <a:solidFill>
                  <a:srgbClr val="000000"/>
                </a:solidFill>
                <a:effectLst/>
                <a:latin typeface="Helvetica Neue"/>
              </a:rPr>
              <a:t>Matplotlib: Python Plotting Module.</a:t>
            </a:r>
          </a:p>
          <a:p>
            <a:endParaRPr lang="zh-CN" altLang="en-US" dirty="0"/>
          </a:p>
        </p:txBody>
      </p:sp>
    </p:spTree>
    <p:extLst>
      <p:ext uri="{BB962C8B-B14F-4D97-AF65-F5344CB8AC3E}">
        <p14:creationId xmlns:p14="http://schemas.microsoft.com/office/powerpoint/2010/main" val="405296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E1726-51B0-470A-847C-71F2E409DD8C}"/>
              </a:ext>
            </a:extLst>
          </p:cNvPr>
          <p:cNvSpPr>
            <a:spLocks noGrp="1"/>
          </p:cNvSpPr>
          <p:nvPr>
            <p:ph type="title"/>
          </p:nvPr>
        </p:nvSpPr>
        <p:spPr>
          <a:xfrm>
            <a:off x="2054441" y="3046181"/>
            <a:ext cx="10515600" cy="1325563"/>
          </a:xfrm>
        </p:spPr>
        <p:txBody>
          <a:bodyPr/>
          <a:lstStyle/>
          <a:p>
            <a:r>
              <a:rPr lang="en-US" altLang="zh-CN" b="1" dirty="0">
                <a:latin typeface="Algerian" panose="04020705040A02060702" pitchFamily="82" charset="0"/>
              </a:rPr>
              <a:t>Thanks for your listening</a:t>
            </a:r>
            <a:endParaRPr lang="zh-CN" altLang="en-US" b="1" dirty="0">
              <a:latin typeface="Algerian" panose="04020705040A02060702" pitchFamily="82" charset="0"/>
            </a:endParaRPr>
          </a:p>
        </p:txBody>
      </p:sp>
      <p:sp>
        <p:nvSpPr>
          <p:cNvPr id="3" name="内容占位符 2">
            <a:extLst>
              <a:ext uri="{FF2B5EF4-FFF2-40B4-BE49-F238E27FC236}">
                <a16:creationId xmlns:a16="http://schemas.microsoft.com/office/drawing/2014/main" id="{EAD702D3-CAB6-4028-8C59-862D8C71664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550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DA974-C6EB-46E9-8C12-7A28D3BA8569}"/>
              </a:ext>
            </a:extLst>
          </p:cNvPr>
          <p:cNvSpPr>
            <a:spLocks noGrp="1"/>
          </p:cNvSpPr>
          <p:nvPr>
            <p:ph type="title"/>
          </p:nvPr>
        </p:nvSpPr>
        <p:spPr/>
        <p:txBody>
          <a:bodyPr/>
          <a:lstStyle/>
          <a:p>
            <a:r>
              <a:rPr lang="en-IN" altLang="zh-CN" dirty="0"/>
              <a:t>INTRODUCTION</a:t>
            </a:r>
            <a:endParaRPr lang="zh-CN" altLang="en-US" dirty="0"/>
          </a:p>
        </p:txBody>
      </p:sp>
      <p:sp>
        <p:nvSpPr>
          <p:cNvPr id="3" name="内容占位符 2">
            <a:extLst>
              <a:ext uri="{FF2B5EF4-FFF2-40B4-BE49-F238E27FC236}">
                <a16:creationId xmlns:a16="http://schemas.microsoft.com/office/drawing/2014/main" id="{00FCEC42-0DE4-443A-9E8D-F223DC28DF4D}"/>
              </a:ext>
            </a:extLst>
          </p:cNvPr>
          <p:cNvSpPr>
            <a:spLocks noGrp="1"/>
          </p:cNvSpPr>
          <p:nvPr>
            <p:ph idx="1"/>
          </p:nvPr>
        </p:nvSpPr>
        <p:spPr/>
        <p:txBody>
          <a:bodyPr>
            <a:normAutofit lnSpcReduction="10000"/>
          </a:bodyPr>
          <a:lstStyle/>
          <a:p>
            <a:r>
              <a:rPr lang="en-US" altLang="zh-CN" b="1" i="0" dirty="0">
                <a:solidFill>
                  <a:srgbClr val="000000"/>
                </a:solidFill>
                <a:effectLst/>
                <a:latin typeface="Helvetica Neue"/>
              </a:rPr>
              <a:t>Target audiences and stakeholders: </a:t>
            </a:r>
            <a:r>
              <a:rPr lang="en-US" altLang="zh-CN" b="0" i="0" dirty="0">
                <a:solidFill>
                  <a:srgbClr val="000000"/>
                </a:solidFill>
                <a:effectLst/>
                <a:latin typeface="Helvetica Neue"/>
              </a:rPr>
              <a:t>Immigrants</a:t>
            </a:r>
            <a:endParaRPr lang="en-US" altLang="zh-CN" b="1" i="0" dirty="0">
              <a:solidFill>
                <a:srgbClr val="000000"/>
              </a:solidFill>
              <a:effectLst/>
              <a:latin typeface="Helvetica Neue"/>
            </a:endParaRPr>
          </a:p>
          <a:p>
            <a:r>
              <a:rPr lang="en-US" altLang="zh-CN" b="1" i="0" dirty="0">
                <a:solidFill>
                  <a:srgbClr val="000000"/>
                </a:solidFill>
                <a:effectLst/>
                <a:latin typeface="Helvetica Neue"/>
              </a:rPr>
              <a:t>Definition of my Business problem:</a:t>
            </a:r>
          </a:p>
          <a:p>
            <a:pPr lvl="1"/>
            <a:r>
              <a:rPr lang="en-US" altLang="zh-CN" b="0" i="0" dirty="0">
                <a:solidFill>
                  <a:srgbClr val="000000"/>
                </a:solidFill>
                <a:effectLst/>
                <a:latin typeface="Helvetica Neue"/>
              </a:rPr>
              <a:t>Lots of people are migrating to various states of Canada and needed lots of research for good housing prices and acceptable schools for their children. Finally, I will suggest a better </a:t>
            </a: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in a new city for the people who are shifting there. Sorted list of house in terms of housing prices in a ascending or descending order. Sorted list of schools in terms of location, fees, rating and reviews.</a:t>
            </a:r>
          </a:p>
          <a:p>
            <a:pPr lvl="1"/>
            <a:r>
              <a:rPr lang="en-US" altLang="zh-CN" b="0" i="0" dirty="0">
                <a:solidFill>
                  <a:srgbClr val="000000"/>
                </a:solidFill>
                <a:effectLst/>
                <a:latin typeface="Helvetica Neue"/>
              </a:rPr>
              <a:t>This project is for those people who are looking for better neighborhoods. For ease of accessing to Cafe, School, Super market, medical shops, grocery shops, mall, theatre, hospital, like minded people, etc.</a:t>
            </a:r>
            <a:endParaRPr lang="zh-CN" altLang="en-US" dirty="0"/>
          </a:p>
        </p:txBody>
      </p:sp>
    </p:spTree>
    <p:extLst>
      <p:ext uri="{BB962C8B-B14F-4D97-AF65-F5344CB8AC3E}">
        <p14:creationId xmlns:p14="http://schemas.microsoft.com/office/powerpoint/2010/main" val="275921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29F84-887C-4E44-ABE7-0F8E0908B700}"/>
              </a:ext>
            </a:extLst>
          </p:cNvPr>
          <p:cNvSpPr>
            <a:spLocks noGrp="1"/>
          </p:cNvSpPr>
          <p:nvPr>
            <p:ph type="title"/>
          </p:nvPr>
        </p:nvSpPr>
        <p:spPr>
          <a:xfrm>
            <a:off x="838200" y="951052"/>
            <a:ext cx="10515600" cy="1325563"/>
          </a:xfrm>
        </p:spPr>
        <p:txBody>
          <a:bodyPr/>
          <a:lstStyle/>
          <a:p>
            <a:r>
              <a:rPr lang="en-US" altLang="zh-CN" b="1" i="0" dirty="0">
                <a:solidFill>
                  <a:srgbClr val="000000"/>
                </a:solidFill>
                <a:effectLst/>
                <a:latin typeface="Helvetica Neue"/>
              </a:rPr>
              <a:t>The purpose of this Project:</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B698F753-4C3E-49EA-9979-0155466B0565}"/>
              </a:ext>
            </a:extLst>
          </p:cNvPr>
          <p:cNvSpPr>
            <a:spLocks noGrp="1"/>
          </p:cNvSpPr>
          <p:nvPr>
            <p:ph idx="1"/>
          </p:nvPr>
        </p:nvSpPr>
        <p:spPr/>
        <p:txBody>
          <a:bodyPr/>
          <a:lstStyle/>
          <a:p>
            <a:r>
              <a:rPr lang="en-US" altLang="zh-CN" b="0" i="0" dirty="0">
                <a:solidFill>
                  <a:srgbClr val="000000"/>
                </a:solidFill>
                <a:effectLst/>
                <a:latin typeface="Helvetica Neue"/>
              </a:rPr>
              <a:t>create an analysis of features for a people migrating to Scarborough to search a best </a:t>
            </a: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as a comparative analysis between </a:t>
            </a:r>
            <a:r>
              <a:rPr lang="en-US" altLang="zh-CN" b="0" i="0" dirty="0" err="1">
                <a:solidFill>
                  <a:srgbClr val="000000"/>
                </a:solidFill>
                <a:effectLst/>
                <a:latin typeface="Helvetica Neue"/>
              </a:rPr>
              <a:t>neighbourhoods</a:t>
            </a:r>
            <a:r>
              <a:rPr lang="en-US" altLang="zh-CN" b="0" i="0" dirty="0">
                <a:solidFill>
                  <a:srgbClr val="000000"/>
                </a:solidFill>
                <a:effectLst/>
                <a:latin typeface="Helvetica Neue"/>
              </a:rPr>
              <a:t>. It will help people in exploring better facilities around their </a:t>
            </a: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and making smart and efficient decision on selecting great </a:t>
            </a: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out of numbers of other </a:t>
            </a:r>
            <a:r>
              <a:rPr lang="en-US" altLang="zh-CN" b="0" i="0" dirty="0" err="1">
                <a:solidFill>
                  <a:srgbClr val="000000"/>
                </a:solidFill>
                <a:effectLst/>
                <a:latin typeface="Helvetica Neue"/>
              </a:rPr>
              <a:t>neighbourhoods</a:t>
            </a:r>
            <a:r>
              <a:rPr lang="en-US" altLang="zh-CN" b="0" i="0" dirty="0">
                <a:solidFill>
                  <a:srgbClr val="000000"/>
                </a:solidFill>
                <a:effectLst/>
                <a:latin typeface="Helvetica Neue"/>
              </a:rPr>
              <a:t> in Scarborough, Toronto.</a:t>
            </a:r>
            <a:endParaRPr lang="zh-CN" altLang="en-US" dirty="0"/>
          </a:p>
        </p:txBody>
      </p:sp>
    </p:spTree>
    <p:extLst>
      <p:ext uri="{BB962C8B-B14F-4D97-AF65-F5344CB8AC3E}">
        <p14:creationId xmlns:p14="http://schemas.microsoft.com/office/powerpoint/2010/main" val="417359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75635-BE23-48F7-837B-246DD1D316B1}"/>
              </a:ext>
            </a:extLst>
          </p:cNvPr>
          <p:cNvSpPr>
            <a:spLocks noGrp="1"/>
          </p:cNvSpPr>
          <p:nvPr>
            <p:ph type="title"/>
          </p:nvPr>
        </p:nvSpPr>
        <p:spPr/>
        <p:txBody>
          <a:bodyPr>
            <a:normAutofit fontScale="90000"/>
          </a:bodyPr>
          <a:lstStyle/>
          <a:p>
            <a:r>
              <a:rPr lang="en-US" altLang="zh-CN" b="1" i="0" dirty="0">
                <a:solidFill>
                  <a:srgbClr val="000000"/>
                </a:solidFill>
                <a:effectLst/>
                <a:latin typeface="Helvetica Neue"/>
              </a:rPr>
              <a:t>Data Link:</a:t>
            </a:r>
            <a:br>
              <a:rPr lang="en-US" altLang="zh-CN" b="1" i="0" dirty="0">
                <a:solidFill>
                  <a:srgbClr val="000000"/>
                </a:solidFill>
                <a:effectLst/>
                <a:latin typeface="Helvetica Neue"/>
              </a:rPr>
            </a:br>
            <a:r>
              <a:rPr lang="en-US" altLang="zh-CN" b="0" i="0" u="sng" dirty="0">
                <a:solidFill>
                  <a:srgbClr val="296EAA"/>
                </a:solidFill>
                <a:effectLst/>
                <a:latin typeface="Helvetica Neue"/>
                <a:hlinkClick r:id="rId2"/>
              </a:rPr>
              <a:t>https://en.wikipedia.org/wiki/List_of_postal_codes_of_Canada:_M</a:t>
            </a:r>
            <a:endParaRPr lang="zh-CN" altLang="en-US" dirty="0"/>
          </a:p>
        </p:txBody>
      </p:sp>
      <p:sp>
        <p:nvSpPr>
          <p:cNvPr id="3" name="内容占位符 2">
            <a:extLst>
              <a:ext uri="{FF2B5EF4-FFF2-40B4-BE49-F238E27FC236}">
                <a16:creationId xmlns:a16="http://schemas.microsoft.com/office/drawing/2014/main" id="{242EAB6E-19AB-4964-BDDE-838955AC40B6}"/>
              </a:ext>
            </a:extLst>
          </p:cNvPr>
          <p:cNvSpPr>
            <a:spLocks noGrp="1"/>
          </p:cNvSpPr>
          <p:nvPr>
            <p:ph idx="1"/>
          </p:nvPr>
        </p:nvSpPr>
        <p:spPr/>
        <p:txBody>
          <a:bodyPr/>
          <a:lstStyle/>
          <a:p>
            <a:r>
              <a:rPr lang="en-US" altLang="zh-CN" b="0" i="0" dirty="0">
                <a:solidFill>
                  <a:srgbClr val="000000"/>
                </a:solidFill>
                <a:effectLst/>
                <a:latin typeface="Helvetica Neue"/>
              </a:rPr>
              <a:t>In order to gain that information we will use "Foursquare" location information. Such information includes venue names, locations, menus and even photos. All the stated required information can be obtained through the API. For each </a:t>
            </a: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we have chosen the radius to be 100 meter.</a:t>
            </a:r>
            <a:endParaRPr lang="zh-CN" altLang="en-US" dirty="0"/>
          </a:p>
        </p:txBody>
      </p:sp>
    </p:spTree>
    <p:extLst>
      <p:ext uri="{BB962C8B-B14F-4D97-AF65-F5344CB8AC3E}">
        <p14:creationId xmlns:p14="http://schemas.microsoft.com/office/powerpoint/2010/main" val="1799743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85EB2-2B59-46B7-ADF7-4CA456D513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903EF72-468D-4BDE-9597-54499570883C}"/>
              </a:ext>
            </a:extLst>
          </p:cNvPr>
          <p:cNvSpPr>
            <a:spLocks noGrp="1"/>
          </p:cNvSpPr>
          <p:nvPr>
            <p:ph idx="1"/>
          </p:nvPr>
        </p:nvSpPr>
        <p:spPr/>
        <p:txBody>
          <a:bodyPr>
            <a:normAutofit lnSpcReduction="10000"/>
          </a:bodyPr>
          <a:lstStyle/>
          <a:p>
            <a:pPr algn="l"/>
            <a:r>
              <a:rPr lang="en-US" altLang="zh-CN" b="0" i="0" dirty="0">
                <a:solidFill>
                  <a:srgbClr val="000000"/>
                </a:solidFill>
                <a:effectLst/>
                <a:latin typeface="Helvetica Neue"/>
              </a:rPr>
              <a:t>The information obtained per venue includes:</a:t>
            </a:r>
          </a:p>
          <a:p>
            <a:pPr algn="l">
              <a:buFont typeface="+mj-lt"/>
              <a:buAutoNum type="arabicPeriod"/>
            </a:pPr>
            <a:r>
              <a:rPr lang="en-US" altLang="zh-CN" b="0" i="0" dirty="0" err="1">
                <a:solidFill>
                  <a:srgbClr val="000000"/>
                </a:solidFill>
                <a:effectLst/>
                <a:latin typeface="Helvetica Neue"/>
              </a:rPr>
              <a:t>Neighbourhood</a:t>
            </a:r>
            <a:endParaRPr lang="en-US" altLang="zh-CN" b="0" i="0" dirty="0">
              <a:solidFill>
                <a:srgbClr val="000000"/>
              </a:solidFill>
              <a:effectLst/>
              <a:latin typeface="Helvetica Neue"/>
            </a:endParaRPr>
          </a:p>
          <a:p>
            <a:pPr algn="l">
              <a:buFont typeface="+mj-lt"/>
              <a:buAutoNum type="arabicPeriod"/>
            </a:pP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Latitude</a:t>
            </a:r>
          </a:p>
          <a:p>
            <a:pPr algn="l">
              <a:buFont typeface="+mj-lt"/>
              <a:buAutoNum type="arabicPeriod"/>
            </a:pPr>
            <a:r>
              <a:rPr lang="en-US" altLang="zh-CN" b="0" i="0" dirty="0" err="1">
                <a:solidFill>
                  <a:srgbClr val="000000"/>
                </a:solidFill>
                <a:effectLst/>
                <a:latin typeface="Helvetica Neue"/>
              </a:rPr>
              <a:t>Neighbourhood</a:t>
            </a:r>
            <a:r>
              <a:rPr lang="en-US" altLang="zh-CN" b="0" i="0" dirty="0">
                <a:solidFill>
                  <a:srgbClr val="000000"/>
                </a:solidFill>
                <a:effectLst/>
                <a:latin typeface="Helvetica Neue"/>
              </a:rPr>
              <a:t> Longitude</a:t>
            </a:r>
          </a:p>
          <a:p>
            <a:pPr algn="l">
              <a:buFont typeface="+mj-lt"/>
              <a:buAutoNum type="arabicPeriod"/>
            </a:pPr>
            <a:r>
              <a:rPr lang="en-US" altLang="zh-CN" b="0" i="0" dirty="0">
                <a:solidFill>
                  <a:srgbClr val="000000"/>
                </a:solidFill>
                <a:effectLst/>
                <a:latin typeface="Helvetica Neue"/>
              </a:rPr>
              <a:t>Venue</a:t>
            </a:r>
          </a:p>
          <a:p>
            <a:pPr algn="l">
              <a:buFont typeface="+mj-lt"/>
              <a:buAutoNum type="arabicPeriod"/>
            </a:pPr>
            <a:r>
              <a:rPr lang="en-US" altLang="zh-CN" b="0" i="0" dirty="0">
                <a:solidFill>
                  <a:srgbClr val="000000"/>
                </a:solidFill>
                <a:effectLst/>
                <a:latin typeface="Helvetica Neue"/>
              </a:rPr>
              <a:t>Name of the venue e.g. the name of a store or restaurant</a:t>
            </a:r>
          </a:p>
          <a:p>
            <a:pPr algn="l">
              <a:buFont typeface="+mj-lt"/>
              <a:buAutoNum type="arabicPeriod"/>
            </a:pPr>
            <a:r>
              <a:rPr lang="en-US" altLang="zh-CN" b="0" i="0" dirty="0">
                <a:solidFill>
                  <a:srgbClr val="000000"/>
                </a:solidFill>
                <a:effectLst/>
                <a:latin typeface="Helvetica Neue"/>
              </a:rPr>
              <a:t>Venue Latitude</a:t>
            </a:r>
          </a:p>
          <a:p>
            <a:pPr algn="l">
              <a:buFont typeface="+mj-lt"/>
              <a:buAutoNum type="arabicPeriod"/>
            </a:pPr>
            <a:r>
              <a:rPr lang="en-US" altLang="zh-CN" b="0" i="0" dirty="0">
                <a:solidFill>
                  <a:srgbClr val="000000"/>
                </a:solidFill>
                <a:effectLst/>
                <a:latin typeface="Helvetica Neue"/>
              </a:rPr>
              <a:t>Venue Longitude</a:t>
            </a:r>
          </a:p>
          <a:p>
            <a:pPr algn="l">
              <a:buFont typeface="+mj-lt"/>
              <a:buAutoNum type="arabicPeriod"/>
            </a:pPr>
            <a:r>
              <a:rPr lang="en-US" altLang="zh-CN" b="0" i="0" dirty="0">
                <a:solidFill>
                  <a:srgbClr val="000000"/>
                </a:solidFill>
                <a:effectLst/>
                <a:latin typeface="Helvetica Neue"/>
              </a:rPr>
              <a:t>Venue Category</a:t>
            </a:r>
          </a:p>
          <a:p>
            <a:endParaRPr lang="zh-CN" altLang="en-US" dirty="0"/>
          </a:p>
        </p:txBody>
      </p:sp>
    </p:spTree>
    <p:extLst>
      <p:ext uri="{BB962C8B-B14F-4D97-AF65-F5344CB8AC3E}">
        <p14:creationId xmlns:p14="http://schemas.microsoft.com/office/powerpoint/2010/main" val="14120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9E07A-950D-4DA2-9F0D-019A5FB83951}"/>
              </a:ext>
            </a:extLst>
          </p:cNvPr>
          <p:cNvSpPr>
            <a:spLocks noGrp="1"/>
          </p:cNvSpPr>
          <p:nvPr>
            <p:ph type="title"/>
          </p:nvPr>
        </p:nvSpPr>
        <p:spPr/>
        <p:txBody>
          <a:bodyPr>
            <a:normAutofit/>
          </a:bodyPr>
          <a:lstStyle/>
          <a:p>
            <a:r>
              <a:rPr lang="en-US" altLang="zh-CN" b="1" i="0" dirty="0">
                <a:solidFill>
                  <a:srgbClr val="000000"/>
                </a:solidFill>
                <a:effectLst/>
                <a:latin typeface="Helvetica Neue"/>
              </a:rPr>
              <a:t>Methodology</a:t>
            </a:r>
            <a:br>
              <a:rPr lang="en-US" altLang="zh-CN" b="1" i="0" dirty="0">
                <a:solidFill>
                  <a:srgbClr val="000000"/>
                </a:solidFill>
                <a:effectLst/>
                <a:latin typeface="Helvetica Neue"/>
              </a:rPr>
            </a:br>
            <a:endParaRPr lang="zh-CN" altLang="en-US" dirty="0"/>
          </a:p>
        </p:txBody>
      </p:sp>
      <p:sp>
        <p:nvSpPr>
          <p:cNvPr id="3" name="内容占位符 2">
            <a:extLst>
              <a:ext uri="{FF2B5EF4-FFF2-40B4-BE49-F238E27FC236}">
                <a16:creationId xmlns:a16="http://schemas.microsoft.com/office/drawing/2014/main" id="{C6829469-AC21-4FE2-9E20-68879508351F}"/>
              </a:ext>
            </a:extLst>
          </p:cNvPr>
          <p:cNvSpPr>
            <a:spLocks noGrp="1"/>
          </p:cNvSpPr>
          <p:nvPr>
            <p:ph idx="1"/>
          </p:nvPr>
        </p:nvSpPr>
        <p:spPr/>
        <p:txBody>
          <a:bodyPr/>
          <a:lstStyle/>
          <a:p>
            <a:r>
              <a:rPr lang="en-US" altLang="zh-CN" b="1" i="0" dirty="0">
                <a:solidFill>
                  <a:srgbClr val="000000"/>
                </a:solidFill>
                <a:effectLst/>
                <a:latin typeface="Helvetica Neue"/>
              </a:rPr>
              <a:t>Clustering Approach:</a:t>
            </a:r>
            <a:br>
              <a:rPr lang="en-US" altLang="zh-CN" b="1" i="0" dirty="0">
                <a:solidFill>
                  <a:srgbClr val="000000"/>
                </a:solidFill>
                <a:effectLst/>
                <a:latin typeface="Helvetica Neue"/>
              </a:rPr>
            </a:br>
            <a:r>
              <a:rPr lang="en-US" altLang="zh-CN" b="0" i="0" dirty="0">
                <a:solidFill>
                  <a:srgbClr val="000000"/>
                </a:solidFill>
                <a:effectLst/>
                <a:latin typeface="Helvetica Neue"/>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zh-CN" altLang="en-US" dirty="0"/>
          </a:p>
        </p:txBody>
      </p:sp>
    </p:spTree>
    <p:extLst>
      <p:ext uri="{BB962C8B-B14F-4D97-AF65-F5344CB8AC3E}">
        <p14:creationId xmlns:p14="http://schemas.microsoft.com/office/powerpoint/2010/main" val="161184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10E00-1D06-4459-95D6-5491EC58E3D9}"/>
              </a:ext>
            </a:extLst>
          </p:cNvPr>
          <p:cNvSpPr>
            <a:spLocks noGrp="1"/>
          </p:cNvSpPr>
          <p:nvPr>
            <p:ph type="title"/>
          </p:nvPr>
        </p:nvSpPr>
        <p:spPr/>
        <p:txBody>
          <a:bodyPr/>
          <a:lstStyle/>
          <a:p>
            <a:r>
              <a:rPr lang="en-US" altLang="zh-CN" b="1" i="0" dirty="0">
                <a:solidFill>
                  <a:srgbClr val="000000"/>
                </a:solidFill>
                <a:effectLst/>
                <a:latin typeface="Helvetica Neue"/>
              </a:rPr>
              <a:t>Map of Scarborough</a:t>
            </a:r>
            <a:endParaRPr lang="zh-CN" altLang="en-US" dirty="0"/>
          </a:p>
        </p:txBody>
      </p:sp>
      <p:pic>
        <p:nvPicPr>
          <p:cNvPr id="5" name="内容占位符 4">
            <a:extLst>
              <a:ext uri="{FF2B5EF4-FFF2-40B4-BE49-F238E27FC236}">
                <a16:creationId xmlns:a16="http://schemas.microsoft.com/office/drawing/2014/main" id="{E227860D-B2C7-4CE3-9251-04F99D443C6D}"/>
              </a:ext>
            </a:extLst>
          </p:cNvPr>
          <p:cNvPicPr>
            <a:picLocks noGrp="1" noChangeAspect="1"/>
          </p:cNvPicPr>
          <p:nvPr>
            <p:ph idx="1"/>
          </p:nvPr>
        </p:nvPicPr>
        <p:blipFill>
          <a:blip r:embed="rId2"/>
          <a:stretch>
            <a:fillRect/>
          </a:stretch>
        </p:blipFill>
        <p:spPr>
          <a:xfrm>
            <a:off x="2674323" y="2012301"/>
            <a:ext cx="6843353" cy="3977985"/>
          </a:xfrm>
        </p:spPr>
      </p:pic>
    </p:spTree>
    <p:extLst>
      <p:ext uri="{BB962C8B-B14F-4D97-AF65-F5344CB8AC3E}">
        <p14:creationId xmlns:p14="http://schemas.microsoft.com/office/powerpoint/2010/main" val="36647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C4FF1F58-E708-4D3D-AA0D-FD7C292E0B45}"/>
              </a:ext>
            </a:extLst>
          </p:cNvPr>
          <p:cNvPicPr>
            <a:picLocks noGrp="1" noChangeAspect="1"/>
          </p:cNvPicPr>
          <p:nvPr>
            <p:ph idx="1"/>
          </p:nvPr>
        </p:nvPicPr>
        <p:blipFill>
          <a:blip r:embed="rId2"/>
          <a:stretch>
            <a:fillRect/>
          </a:stretch>
        </p:blipFill>
        <p:spPr>
          <a:xfrm>
            <a:off x="2110394" y="2199008"/>
            <a:ext cx="7971211" cy="3604572"/>
          </a:xfrm>
        </p:spPr>
      </p:pic>
      <p:sp>
        <p:nvSpPr>
          <p:cNvPr id="4" name="Rectangle 1">
            <a:extLst>
              <a:ext uri="{FF2B5EF4-FFF2-40B4-BE49-F238E27FC236}">
                <a16:creationId xmlns:a16="http://schemas.microsoft.com/office/drawing/2014/main" id="{AF71E952-21B1-45F7-A7FF-700D20377E0C}"/>
              </a:ext>
            </a:extLst>
          </p:cNvPr>
          <p:cNvSpPr>
            <a:spLocks noGrp="1" noChangeArrowheads="1"/>
          </p:cNvSpPr>
          <p:nvPr>
            <p:ph type="title"/>
          </p:nvPr>
        </p:nvSpPr>
        <p:spPr bwMode="auto">
          <a:xfrm>
            <a:off x="838200" y="366190"/>
            <a:ext cx="997888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000000"/>
                </a:solidFill>
                <a:effectLst/>
                <a:latin typeface="Arial" panose="020B0604020202020204" pitchFamily="34" charset="0"/>
                <a:ea typeface="Helvetica Neue"/>
              </a:rPr>
              <a:t>Using K-Means Clustering Approach</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35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14613-E86E-41F5-B75A-0EC75159ADF0}"/>
              </a:ext>
            </a:extLst>
          </p:cNvPr>
          <p:cNvSpPr>
            <a:spLocks noGrp="1"/>
          </p:cNvSpPr>
          <p:nvPr>
            <p:ph type="title"/>
          </p:nvPr>
        </p:nvSpPr>
        <p:spPr/>
        <p:txBody>
          <a:bodyPr/>
          <a:lstStyle/>
          <a:p>
            <a:r>
              <a:rPr lang="en-US" altLang="zh-CN" b="1" i="0" dirty="0">
                <a:solidFill>
                  <a:srgbClr val="000000"/>
                </a:solidFill>
                <a:effectLst/>
                <a:latin typeface="Helvetica Neue"/>
              </a:rPr>
              <a:t>Most Common venues near Neighborhood</a:t>
            </a:r>
            <a:endParaRPr lang="zh-CN" altLang="en-US" dirty="0"/>
          </a:p>
        </p:txBody>
      </p:sp>
      <p:pic>
        <p:nvPicPr>
          <p:cNvPr id="5" name="内容占位符 4">
            <a:extLst>
              <a:ext uri="{FF2B5EF4-FFF2-40B4-BE49-F238E27FC236}">
                <a16:creationId xmlns:a16="http://schemas.microsoft.com/office/drawing/2014/main" id="{42E47E69-2003-4E4A-84FE-268BDF6274D2}"/>
              </a:ext>
            </a:extLst>
          </p:cNvPr>
          <p:cNvPicPr>
            <a:picLocks noGrp="1" noChangeAspect="1"/>
          </p:cNvPicPr>
          <p:nvPr>
            <p:ph idx="1"/>
          </p:nvPr>
        </p:nvPicPr>
        <p:blipFill>
          <a:blip r:embed="rId2"/>
          <a:stretch>
            <a:fillRect/>
          </a:stretch>
        </p:blipFill>
        <p:spPr>
          <a:xfrm>
            <a:off x="2205653" y="1863699"/>
            <a:ext cx="7780694" cy="4275190"/>
          </a:xfrm>
        </p:spPr>
      </p:pic>
    </p:spTree>
    <p:extLst>
      <p:ext uri="{BB962C8B-B14F-4D97-AF65-F5344CB8AC3E}">
        <p14:creationId xmlns:p14="http://schemas.microsoft.com/office/powerpoint/2010/main" val="15575308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838</Words>
  <Application>Microsoft Office PowerPoint</Application>
  <PresentationFormat>宽屏</PresentationFormat>
  <Paragraphs>51</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Helvetica Neue</vt:lpstr>
      <vt:lpstr>等线</vt:lpstr>
      <vt:lpstr>等线 Light</vt:lpstr>
      <vt:lpstr>Algerian</vt:lpstr>
      <vt:lpstr>Arial</vt:lpstr>
      <vt:lpstr>Office 主题​​</vt:lpstr>
      <vt:lpstr> Final Report of Capstone Project</vt:lpstr>
      <vt:lpstr>INTRODUCTION</vt:lpstr>
      <vt:lpstr>The purpose of this Project: </vt:lpstr>
      <vt:lpstr>Data Link: https://en.wikipedia.org/wiki/List_of_postal_codes_of_Canada:_M</vt:lpstr>
      <vt:lpstr>PowerPoint 演示文稿</vt:lpstr>
      <vt:lpstr>Methodology </vt:lpstr>
      <vt:lpstr>Map of Scarborough</vt:lpstr>
      <vt:lpstr>Using K-Means Clustering Approach  </vt:lpstr>
      <vt:lpstr>Most Common venues near Neighborhood</vt:lpstr>
      <vt:lpstr>Results </vt:lpstr>
      <vt:lpstr>PowerPoint 演示文稿</vt:lpstr>
      <vt:lpstr>PowerPoint 演示文稿</vt:lpstr>
      <vt:lpstr>Work Flow: </vt:lpstr>
      <vt:lpstr>The Location: </vt:lpstr>
      <vt:lpstr>Foursquare API: </vt:lpstr>
      <vt:lpstr>Conclusion </vt:lpstr>
      <vt:lpstr>Libraries Which are Used to Develope the Project: </vt:lpstr>
      <vt:lpstr>Thanks for your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Report of Capstone Project</dc:title>
  <dc:creator>喜韬 乔</dc:creator>
  <cp:lastModifiedBy>喜韬 乔</cp:lastModifiedBy>
  <cp:revision>1</cp:revision>
  <dcterms:created xsi:type="dcterms:W3CDTF">2021-07-30T01:52:22Z</dcterms:created>
  <dcterms:modified xsi:type="dcterms:W3CDTF">2021-07-30T01:58:43Z</dcterms:modified>
</cp:coreProperties>
</file>