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7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8" r:id="rId6"/>
    <p:sldId id="279" r:id="rId7"/>
    <p:sldId id="269" r:id="rId8"/>
    <p:sldId id="270" r:id="rId9"/>
    <p:sldId id="267" r:id="rId10"/>
    <p:sldId id="277" r:id="rId11"/>
    <p:sldId id="281" r:id="rId12"/>
    <p:sldId id="273" r:id="rId13"/>
    <p:sldId id="275" r:id="rId14"/>
    <p:sldId id="276" r:id="rId15"/>
    <p:sldId id="274" r:id="rId16"/>
    <p:sldId id="283" r:id="rId17"/>
    <p:sldId id="284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BF379B-5D9C-412B-88D0-DC67EB11E659}">
          <p14:sldIdLst>
            <p14:sldId id="256"/>
            <p14:sldId id="257"/>
            <p14:sldId id="258"/>
            <p14:sldId id="271"/>
            <p14:sldId id="278"/>
            <p14:sldId id="279"/>
            <p14:sldId id="269"/>
            <p14:sldId id="270"/>
            <p14:sldId id="267"/>
            <p14:sldId id="277"/>
            <p14:sldId id="281"/>
            <p14:sldId id="273"/>
            <p14:sldId id="275"/>
            <p14:sldId id="276"/>
            <p14:sldId id="274"/>
            <p14:sldId id="283"/>
            <p14:sldId id="284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7AEB1-D980-4766-B775-01F37015BB3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5A196-7B62-4664-A039-D5BBBDAE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0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5A196-7B62-4664-A039-D5BBBDAEF7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5A196-7B62-4664-A039-D5BBBDAEF7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8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4E4A-602B-FEB6-0E7E-F3C63C7B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11EE-CC56-B188-C109-4E5116E78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105C-751E-81EE-362D-6F424B47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31CF-4E2C-4E0D-B320-A20C17CF71F7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184B-0544-972C-43F0-2AA058C9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9A0A-C77C-EE1B-0D93-4654CE95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7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0554-1383-6123-2006-10CCC49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69B0F-1810-9BF9-51AC-CAE8C237C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D6E5-3042-A894-E274-4365AF85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5EDB-19E2-46B5-BA5B-CF75C347B7BF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ED85-5AEB-950C-9014-9B82F96D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6CCE-8278-7C42-50C4-2E34B803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2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554AB-7827-BC3D-9594-69C0E3305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D3A8-8308-13E1-5D81-2EBA8174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FB9D-1149-5023-0F82-67F1FB17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7DE2-2972-4E62-9F77-59FAADD2C4E9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A4C7-05D8-7703-61A3-94328A6E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9B74-173F-CC15-3676-6F77A639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2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BD18-E23B-0053-F812-979A0CC7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D250-3F22-8CCA-A38E-E3D3D15F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1C11-E09F-27F1-AFC1-9AC20C10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F743-A5D6-403F-9E56-0F45DC0DFCA2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64E5-3222-AF07-063A-F5A9D9DB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E69C-9C36-0CE8-7175-13E6B6D8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9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5D66-01AE-653F-194B-2BED656C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2B61-0F55-96F9-D60F-E6CC6D49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D185-84E0-4D85-289B-D2EA9C5D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545-A32B-4394-A389-CDCFC12F8D10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7ABC-AF09-5CFB-789B-D34AD1D7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6173-3114-2CFE-A728-5A9109BF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7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9CC7-9BA7-0384-9445-395186B4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8DC3-22A2-C370-F073-A716F2AC3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D843C-A34B-B594-42F7-9CCB3C19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63352-FEB4-E5E5-1DE4-2BB83C7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4567-8C54-44C6-B4B9-B0CADB6B3525}" type="datetime1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7DD6-1D8C-DE85-0D8C-D05CC3AE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72E1C-0BBD-0C1B-6CEC-90B52689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38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0A7C-1CF4-CA90-D72C-DDF01D5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C5C1-E028-8F44-866A-10E77315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F7F5-4675-9020-6A40-F4CFD0D8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58AC9-A93A-F9D2-3084-54943C5A3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F3FB2-2713-85F4-A741-72B5BC4FF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92A98-C8FA-37CD-E65A-2AC532B6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C6EA-7045-4432-8343-E6C420C515AA}" type="datetime1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E66E9-2C82-47C3-119A-C4895828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1F15C-56BC-4661-1AC1-2964A3D3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662F-A730-5758-A138-C2629896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9CCC8-96EB-EA35-E170-D00A6430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0246-1EA9-4C4E-9839-D8F48663B111}" type="datetime1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AABAF-CF68-EA5E-EEB9-81D2F05E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70F09-406A-F098-4738-C4548728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6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7D9E2-963A-932D-B956-380743A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F4AF-284C-4B1D-BB8D-A4D9195259DF}" type="datetime1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D13C-07BA-4758-E3E6-8CA9E55F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6E025-711B-C2EA-FAE1-749032C1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2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C9BE-555E-2782-EA2B-61761A1D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D3EB-DF9D-E07F-62B0-D92C8AA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5B6E-1030-25AA-3AE7-7A19A3F96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7D8DE-7E62-BBED-81D2-3C3DA971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4FD3-481D-43C2-B4E7-F9F182AA7661}" type="datetime1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C3C81-7873-7AAE-9573-6395F522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DFF1-6C89-40C3-CC84-DFBD9394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0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2C9-B088-4293-299E-5E6A9DB9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589A5-90B4-2C8F-A4D3-988A7641B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2175F-BD10-AB6F-FE52-33DB8F8F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2ED9B-4132-1655-6F3B-08BFC3C2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3849-05E4-441F-9E6B-617EB1E838DB}" type="datetime1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A4C8-602D-8BDC-ED1B-823BDCE0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2022-23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B5228-2AE7-0D73-9C4C-C4ED2D2E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09160-76CC-3514-8790-5DB68D4A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D2B5-1E5E-42A6-5005-3BDD5275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70F3-31C1-D01A-0EA3-20013FE8E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4482-0F5F-45AB-B131-30AA26DB359B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17D5-E243-86A5-A0CF-D5BB7C760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65D-6A2B-D5A8-E3C7-FE70DF3DD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0281-AA44-47DE-A12A-EF7A9AB71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D59A762F-AB8A-5A2C-F775-C5ED9B08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962" y="2360262"/>
            <a:ext cx="9654073" cy="10687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>
                <a:solidFill>
                  <a:srgbClr val="03B518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Self-Adapting Kernel</a:t>
            </a:r>
            <a:r>
              <a:rPr lang="en-GB" sz="3200" b="1" dirty="0">
                <a:solidFill>
                  <a:srgbClr val="00206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GB" sz="1800" b="1" dirty="0">
                <a:solidFill>
                  <a:srgbClr val="03B518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(</a:t>
            </a:r>
            <a:r>
              <a:rPr lang="en-GB" sz="1800" dirty="0">
                <a:solidFill>
                  <a:srgbClr val="03B518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using</a:t>
            </a:r>
            <a:r>
              <a:rPr lang="en-GB" sz="1800" b="1" dirty="0">
                <a:solidFill>
                  <a:srgbClr val="03B518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Newton Semismooth Method)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38E185-EA2F-FAC3-7B55-102375D347D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71" y="236153"/>
            <a:ext cx="6168657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E748E-6952-70E2-11E6-8E36CE067776}"/>
              </a:ext>
            </a:extLst>
          </p:cNvPr>
          <p:cNvSpPr txBox="1"/>
          <p:nvPr/>
        </p:nvSpPr>
        <p:spPr>
          <a:xfrm>
            <a:off x="1897551" y="1500822"/>
            <a:ext cx="83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Project Work Phase-I [BCS685] Review-II </a:t>
            </a:r>
          </a:p>
          <a:p>
            <a:pPr algn="ctr"/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presentation on</a:t>
            </a:r>
            <a:endParaRPr lang="en-IN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BE3FA-080C-A0ED-8172-F34657E3C5A7}"/>
              </a:ext>
            </a:extLst>
          </p:cNvPr>
          <p:cNvSpPr txBox="1"/>
          <p:nvPr/>
        </p:nvSpPr>
        <p:spPr>
          <a:xfrm>
            <a:off x="1268962" y="4043326"/>
            <a:ext cx="4338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endParaRPr lang="en-IN" b="1" dirty="0"/>
          </a:p>
          <a:p>
            <a:r>
              <a:rPr lang="en-IN" dirty="0"/>
              <a:t>Kole Vaibhav 		[1EP22CS049]</a:t>
            </a:r>
          </a:p>
          <a:p>
            <a:r>
              <a:rPr lang="en-IN" dirty="0"/>
              <a:t>Vikash Langpoklakpam 	[1EP22CS121]</a:t>
            </a:r>
          </a:p>
          <a:p>
            <a:r>
              <a:rPr lang="en-IN" dirty="0"/>
              <a:t>Wani Furkan 		[1EP22CS124]</a:t>
            </a:r>
          </a:p>
          <a:p>
            <a:r>
              <a:rPr lang="en-IN" dirty="0"/>
              <a:t>M Chand S 		[1EP222CS056]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FAADA-43C7-92A8-3645-0E6F1F6C2693}"/>
              </a:ext>
            </a:extLst>
          </p:cNvPr>
          <p:cNvSpPr txBox="1"/>
          <p:nvPr/>
        </p:nvSpPr>
        <p:spPr>
          <a:xfrm>
            <a:off x="7921690" y="4166180"/>
            <a:ext cx="351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Arun Kumar S</a:t>
            </a:r>
          </a:p>
          <a:p>
            <a:r>
              <a:rPr lang="en-IN" dirty="0"/>
              <a:t>Professor</a:t>
            </a:r>
          </a:p>
          <a:p>
            <a:r>
              <a:rPr lang="en-IN" dirty="0"/>
              <a:t>Department of CSE, EPCET</a:t>
            </a:r>
          </a:p>
        </p:txBody>
      </p:sp>
    </p:spTree>
    <p:extLst>
      <p:ext uri="{BB962C8B-B14F-4D97-AF65-F5344CB8AC3E}">
        <p14:creationId xmlns:p14="http://schemas.microsoft.com/office/powerpoint/2010/main" val="117951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7F8247-AAC4-EFEA-3908-AD0FCE90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032E6B-013F-E51E-23E5-23EBC53B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0" y="1597306"/>
            <a:ext cx="10807151" cy="45104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0710A4-3FF3-DAFE-8ABE-45258C97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5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558DDA-4D01-E463-C07C-4CB873B54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49" y="303245"/>
            <a:ext cx="8089501" cy="6251510"/>
          </a:xfrm>
        </p:spPr>
      </p:pic>
    </p:spTree>
    <p:extLst>
      <p:ext uri="{BB962C8B-B14F-4D97-AF65-F5344CB8AC3E}">
        <p14:creationId xmlns:p14="http://schemas.microsoft.com/office/powerpoint/2010/main" val="18196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F3E-8948-B4D8-F525-FE8505A1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975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Hardware and Software Requirement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5A8F-50C2-53A4-BC7A-F93F6EF6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289755"/>
          </a:xfrm>
        </p:spPr>
        <p:txBody>
          <a:bodyPr>
            <a:noAutofit/>
          </a:bodyPr>
          <a:lstStyle/>
          <a:p>
            <a:pPr marL="6350" marR="756285" indent="-6350">
              <a:spcAft>
                <a:spcPts val="1780"/>
              </a:spcAft>
              <a:buNone/>
            </a:pPr>
            <a:endParaRPr lang="en-IN" sz="22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756285" indent="-6350">
              <a:spcAft>
                <a:spcPts val="1780"/>
              </a:spcAft>
              <a:buNone/>
            </a:pPr>
            <a:r>
              <a:rPr lang="en-I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</a:t>
            </a:r>
          </a:p>
          <a:p>
            <a:pPr marL="0" marR="756285" lvl="0" indent="0" algn="l" fontAlgn="base">
              <a:spcAft>
                <a:spcPts val="75"/>
              </a:spcAft>
              <a:buClr>
                <a:schemeClr val="tx1"/>
              </a:buClr>
              <a:buSzPts val="1150"/>
              <a:buNone/>
            </a:pPr>
            <a:r>
              <a:rPr lang="en-IN" sz="2200" b="1" u="none" strike="noStrike" kern="100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200" u="none" strike="noStrike" kern="100" dirty="0"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756285" lvl="0" indent="-342900" algn="l" fontAlgn="base">
              <a:spcAft>
                <a:spcPts val="580"/>
              </a:spcAft>
              <a:buClr>
                <a:schemeClr val="tx1">
                  <a:lumMod val="95000"/>
                </a:schemeClr>
              </a:buClr>
              <a:buSzPts val="1150"/>
              <a:buFont typeface="Courier New" panose="02070309020205020404" pitchFamily="49" charset="0"/>
              <a:buChar char="o"/>
            </a:pPr>
            <a:r>
              <a:rPr lang="en-IN" sz="2200" u="none" strike="noStrike" kern="100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 Computer with x86 Processor Architecture </a:t>
            </a:r>
          </a:p>
          <a:p>
            <a:pPr marL="342900" marR="756285" lvl="0" indent="-342900" algn="l" fontAlgn="base">
              <a:spcAft>
                <a:spcPts val="15"/>
              </a:spcAft>
              <a:buClr>
                <a:schemeClr val="tx1">
                  <a:lumMod val="95000"/>
                </a:schemeClr>
              </a:buClr>
              <a:buSzPts val="1150"/>
              <a:buFont typeface="Courier New" panose="02070309020205020404" pitchFamily="49" charset="0"/>
              <a:buChar char="o"/>
            </a:pPr>
            <a:r>
              <a:rPr lang="en-IN" sz="2200" u="none" strike="noStrike" kern="100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Graphics Card with minimum 8 CUDA cores and 8 GB GDDR6 memory </a:t>
            </a:r>
          </a:p>
          <a:p>
            <a:pPr marL="6350" marR="756285" indent="-6350" algn="just">
              <a:spcAft>
                <a:spcPts val="585"/>
              </a:spcAft>
              <a:buNone/>
            </a:pP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756285" lvl="0" indent="0" algn="l" fontAlgn="base">
              <a:spcAft>
                <a:spcPts val="75"/>
              </a:spcAft>
              <a:buClr>
                <a:schemeClr val="tx1"/>
              </a:buClr>
              <a:buSzPts val="1150"/>
              <a:buNone/>
            </a:pPr>
            <a:r>
              <a:rPr lang="en-IN" sz="2200" b="1" u="none" strike="noStrike" kern="100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Devices </a:t>
            </a:r>
            <a:endParaRPr lang="en-IN" sz="2200" u="none" strike="noStrike" kern="100" dirty="0"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756285" lvl="0" indent="-342900" algn="l">
              <a:spcAft>
                <a:spcPts val="75"/>
              </a:spcAft>
              <a:buFont typeface="Courier New" panose="02070309020205020404" pitchFamily="49" charset="0"/>
              <a:buChar char="o"/>
            </a:pP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Keyboard </a:t>
            </a:r>
          </a:p>
          <a:p>
            <a:pPr marL="342900" marR="756285" lvl="0" indent="-342900" algn="l">
              <a:spcAft>
                <a:spcPts val="75"/>
              </a:spcAft>
              <a:buFont typeface="Courier New" panose="02070309020205020404" pitchFamily="49" charset="0"/>
              <a:buChar char="o"/>
            </a:pP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Mouse</a:t>
            </a:r>
          </a:p>
        </p:txBody>
      </p:sp>
    </p:spTree>
    <p:extLst>
      <p:ext uri="{BB962C8B-B14F-4D97-AF65-F5344CB8AC3E}">
        <p14:creationId xmlns:p14="http://schemas.microsoft.com/office/powerpoint/2010/main" val="112466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9AE9-E22D-478E-C1E1-8C22757D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331389"/>
          </a:xfrm>
        </p:spPr>
        <p:txBody>
          <a:bodyPr>
            <a:normAutofit fontScale="25000" lnSpcReduction="20000"/>
          </a:bodyPr>
          <a:lstStyle/>
          <a:p>
            <a:pPr marL="6350" marR="756285" indent="-6350">
              <a:lnSpc>
                <a:spcPct val="120000"/>
              </a:lnSpc>
              <a:spcAft>
                <a:spcPts val="1770"/>
              </a:spcAft>
              <a:buNone/>
            </a:pPr>
            <a:r>
              <a:rPr lang="en-IN" sz="8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</a:t>
            </a:r>
          </a:p>
          <a:p>
            <a:pPr marL="0" marR="756285" lvl="0" indent="0" algn="l">
              <a:lnSpc>
                <a:spcPct val="120000"/>
              </a:lnSpc>
              <a:spcAft>
                <a:spcPts val="590"/>
              </a:spcAft>
              <a:buNone/>
            </a:pPr>
            <a:r>
              <a:rPr lang="en-IN" sz="8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</a:t>
            </a:r>
            <a:endParaRPr lang="en-IN" sz="8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56285" lvl="0" indent="-342900" algn="l">
              <a:lnSpc>
                <a:spcPct val="120000"/>
              </a:lnSpc>
              <a:spcAft>
                <a:spcPts val="780"/>
              </a:spcAft>
              <a:buFont typeface="Courier New" panose="02070309020205020404" pitchFamily="49" charset="0"/>
              <a:buChar char="o"/>
            </a:pPr>
            <a:r>
              <a:rPr lang="en-IN" sz="8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 Linux (rolling release) with Virtualization for Kernel Testing</a:t>
            </a:r>
            <a:r>
              <a:rPr lang="en-IN" sz="8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756285" lvl="0" indent="0" algn="l">
              <a:lnSpc>
                <a:spcPct val="120000"/>
              </a:lnSpc>
              <a:spcAft>
                <a:spcPts val="780"/>
              </a:spcAft>
              <a:buNone/>
            </a:pPr>
            <a:r>
              <a:rPr lang="en-IN" sz="8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590"/>
              </a:spcAft>
              <a:buFont typeface="Courier New" panose="02070309020205020404" pitchFamily="49" charset="0"/>
              <a:buChar char="o"/>
            </a:pPr>
            <a:r>
              <a:rPr lang="en-IN" sz="8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Assembly [x86 architecture]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590"/>
              </a:spcAft>
              <a:buFont typeface="Courier New" panose="02070309020205020404" pitchFamily="49" charset="0"/>
              <a:buChar char="o"/>
            </a:pPr>
            <a:r>
              <a:rPr lang="en-IN" sz="8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Rust for memory safety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590"/>
              </a:spcAft>
              <a:buFont typeface="Courier New" panose="02070309020205020404" pitchFamily="49" charset="0"/>
              <a:buChar char="o"/>
            </a:pPr>
            <a:r>
              <a:rPr lang="en-IN" sz="8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[99] for bare-metal programming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590"/>
              </a:spcAft>
              <a:buFont typeface="Courier New" panose="02070309020205020404" pitchFamily="49" charset="0"/>
              <a:buChar char="o"/>
            </a:pPr>
            <a:r>
              <a:rPr lang="en-IN" sz="8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for model training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590"/>
              </a:spcAft>
              <a:buFont typeface="Courier New" panose="02070309020205020404" pitchFamily="49" charset="0"/>
              <a:buChar char="o"/>
            </a:pPr>
            <a:r>
              <a:rPr lang="en-IN" sz="8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 Lite for running AI model on Kernel</a:t>
            </a:r>
          </a:p>
          <a:p>
            <a:pPr marL="0" marR="756285" indent="0" algn="l">
              <a:lnSpc>
                <a:spcPct val="120000"/>
              </a:lnSpc>
              <a:spcAft>
                <a:spcPts val="1200"/>
              </a:spcAft>
              <a:buNone/>
            </a:pPr>
            <a:r>
              <a:rPr lang="en-IN" sz="8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9499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0F9F-800B-4646-1564-794E8308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755"/>
            <a:ext cx="10515600" cy="5459208"/>
          </a:xfrm>
        </p:spPr>
        <p:txBody>
          <a:bodyPr/>
          <a:lstStyle/>
          <a:p>
            <a:pPr marL="0" marR="788035" lvl="0" indent="0" algn="l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Environment/Filter</a:t>
            </a:r>
            <a:endParaRPr lang="en-IN" sz="2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56285" lvl="0" indent="-342900" algn="l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Code, </a:t>
            </a:r>
            <a:r>
              <a:rPr lang="en-IN" sz="2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NeoVim</a:t>
            </a: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Emacs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NASM for Assembly Compilation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Rustc</a:t>
            </a: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Rust Compilation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GCC 11.0+, LLVM 14.0+, and Clang 16.0+ for C Compilation and Testing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185"/>
              </a:spcAft>
              <a:buFont typeface="Courier New" panose="02070309020205020404" pitchFamily="49" charset="0"/>
              <a:buChar char="o"/>
            </a:pP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GNU Make 4.4 for automated building, testing and general-purpose compilation </a:t>
            </a:r>
          </a:p>
          <a:p>
            <a:pPr marL="342900" marR="756285" lvl="0" indent="-342900" algn="l">
              <a:lnSpc>
                <a:spcPct val="120000"/>
              </a:lnSpc>
              <a:spcAft>
                <a:spcPts val="1190"/>
              </a:spcAft>
              <a:buFont typeface="Courier New" panose="02070309020205020404" pitchFamily="49" charset="0"/>
              <a:buChar char="o"/>
            </a:pPr>
            <a:r>
              <a:rPr lang="en-IN" sz="2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Q-Emu and VirtualBox for OS emulation 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3753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FCE-0CD3-96F8-5D70-E24FC602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35" y="-33544"/>
            <a:ext cx="10515600" cy="11400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Timeline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3FDDAC6-FEDE-3107-967C-B056456280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4632" y="1108710"/>
          <a:ext cx="11039168" cy="464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1314054113"/>
                    </a:ext>
                  </a:extLst>
                </a:gridCol>
                <a:gridCol w="950168">
                  <a:extLst>
                    <a:ext uri="{9D8B030D-6E8A-4147-A177-3AD203B41FA5}">
                      <a16:colId xmlns:a16="http://schemas.microsoft.com/office/drawing/2014/main" val="2994715561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179370980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3594933874"/>
                    </a:ext>
                  </a:extLst>
                </a:gridCol>
                <a:gridCol w="1071717">
                  <a:extLst>
                    <a:ext uri="{9D8B030D-6E8A-4147-A177-3AD203B41FA5}">
                      <a16:colId xmlns:a16="http://schemas.microsoft.com/office/drawing/2014/main" val="3330447925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3001623634"/>
                    </a:ext>
                  </a:extLst>
                </a:gridCol>
                <a:gridCol w="1042220">
                  <a:extLst>
                    <a:ext uri="{9D8B030D-6E8A-4147-A177-3AD203B41FA5}">
                      <a16:colId xmlns:a16="http://schemas.microsoft.com/office/drawing/2014/main" val="70768775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1873920801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530160200"/>
                    </a:ext>
                  </a:extLst>
                </a:gridCol>
                <a:gridCol w="744794">
                  <a:extLst>
                    <a:ext uri="{9D8B030D-6E8A-4147-A177-3AD203B41FA5}">
                      <a16:colId xmlns:a16="http://schemas.microsoft.com/office/drawing/2014/main" val="368465908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MARCH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APRIL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JULY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40156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  <a:p>
                      <a:r>
                        <a:rPr lang="en-US" dirty="0"/>
                        <a:t>SPECIFICATION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2053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0328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03373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9726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3469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257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SPANNING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0724003"/>
                  </a:ext>
                </a:extLst>
              </a:tr>
            </a:tbl>
          </a:graphicData>
        </a:graphic>
      </p:graphicFrame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6163BB0-5FB6-B2C3-A2D3-F0CF82507A1D}"/>
              </a:ext>
            </a:extLst>
          </p:cNvPr>
          <p:cNvSpPr/>
          <p:nvPr/>
        </p:nvSpPr>
        <p:spPr>
          <a:xfrm>
            <a:off x="2595716" y="1742817"/>
            <a:ext cx="1779639" cy="48463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35E4195E-8339-64BD-F319-48F3D4BE0778}"/>
              </a:ext>
            </a:extLst>
          </p:cNvPr>
          <p:cNvSpPr/>
          <p:nvPr/>
        </p:nvSpPr>
        <p:spPr>
          <a:xfrm>
            <a:off x="4567084" y="2342119"/>
            <a:ext cx="1818967" cy="48463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B62E843-528C-2455-44A7-4BD4A68DD1F9}"/>
              </a:ext>
            </a:extLst>
          </p:cNvPr>
          <p:cNvSpPr/>
          <p:nvPr/>
        </p:nvSpPr>
        <p:spPr>
          <a:xfrm>
            <a:off x="5142270" y="2944368"/>
            <a:ext cx="2387533" cy="48463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8343A13-08B5-EEEC-E46A-E3019D02B4CF}"/>
              </a:ext>
            </a:extLst>
          </p:cNvPr>
          <p:cNvSpPr/>
          <p:nvPr/>
        </p:nvSpPr>
        <p:spPr>
          <a:xfrm>
            <a:off x="5402424" y="3495025"/>
            <a:ext cx="3072982" cy="48463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CAE57C43-D81C-55FE-6634-AC8FABD6EB8E}"/>
              </a:ext>
            </a:extLst>
          </p:cNvPr>
          <p:cNvSpPr/>
          <p:nvPr/>
        </p:nvSpPr>
        <p:spPr>
          <a:xfrm>
            <a:off x="7632191" y="4040871"/>
            <a:ext cx="2013253" cy="48463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E60FED03-01AF-0F32-AFFD-E5613C233FFB}"/>
              </a:ext>
            </a:extLst>
          </p:cNvPr>
          <p:cNvSpPr/>
          <p:nvPr/>
        </p:nvSpPr>
        <p:spPr>
          <a:xfrm>
            <a:off x="8610599" y="4652764"/>
            <a:ext cx="1929581" cy="48463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C716AC9F-8935-1B0C-9B55-AEA0EAE9D32B}"/>
              </a:ext>
            </a:extLst>
          </p:cNvPr>
          <p:cNvSpPr/>
          <p:nvPr/>
        </p:nvSpPr>
        <p:spPr>
          <a:xfrm>
            <a:off x="9645444" y="5210358"/>
            <a:ext cx="1592827" cy="48463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F3E6DD-5AF2-1EAF-5054-0CD2E7558BCB}"/>
              </a:ext>
            </a:extLst>
          </p:cNvPr>
          <p:cNvSpPr txBox="1"/>
          <p:nvPr/>
        </p:nvSpPr>
        <p:spPr>
          <a:xfrm>
            <a:off x="130628" y="121299"/>
            <a:ext cx="359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~</a:t>
            </a:r>
            <a:r>
              <a:rPr lang="en-US" sz="1600" dirty="0" err="1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iso@root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 Hello, World!</a:t>
            </a:r>
            <a:endParaRPr lang="en-IN" sz="16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91778-58CF-F379-25C8-2E2572FE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C7569DD-5DA9-C292-F1B3-9A095FA8C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204" y="1087409"/>
            <a:ext cx="1331166" cy="1331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F44BEE-E999-2854-A620-CAAFBE4D2C7C}"/>
              </a:ext>
            </a:extLst>
          </p:cNvPr>
          <p:cNvSpPr txBox="1"/>
          <p:nvPr/>
        </p:nvSpPr>
        <p:spPr>
          <a:xfrm>
            <a:off x="5306007" y="162124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Assembly [stub file]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BB59B-7E51-020D-6EE2-16B31A04E31A}"/>
              </a:ext>
            </a:extLst>
          </p:cNvPr>
          <p:cNvSpPr txBox="1"/>
          <p:nvPr/>
        </p:nvSpPr>
        <p:spPr>
          <a:xfrm>
            <a:off x="5306007" y="319301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 [Bootloader]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3D036D-F051-8545-F9C0-9A4D43F2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93" y="2721820"/>
            <a:ext cx="1069940" cy="118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FC01D5F-066F-759A-6686-70ACE459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3" y="4439426"/>
            <a:ext cx="1133687" cy="11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4C5FE-9588-E575-8DE5-45426BCEC005}"/>
              </a:ext>
            </a:extLst>
          </p:cNvPr>
          <p:cNvSpPr txBox="1"/>
          <p:nvPr/>
        </p:nvSpPr>
        <p:spPr>
          <a:xfrm>
            <a:off x="5306007" y="4775089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Rust [OS Takeover and Logic]</a:t>
            </a:r>
          </a:p>
        </p:txBody>
      </p:sp>
    </p:spTree>
    <p:extLst>
      <p:ext uri="{BB962C8B-B14F-4D97-AF65-F5344CB8AC3E}">
        <p14:creationId xmlns:p14="http://schemas.microsoft.com/office/powerpoint/2010/main" val="148498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489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477" y="1396181"/>
            <a:ext cx="8809704" cy="47807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Optimization: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 localized AI model to learn user behavior and optimize resource allocation in real-time.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Memory Management</a:t>
            </a:r>
            <a:r>
              <a:rPr lang="en-US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memory demands and enhances data handling for reduced latency.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Scheduling: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Dynamically manages workloads to prevent bottlenecks and improve efficiency. </a:t>
            </a:r>
          </a:p>
          <a:p>
            <a:pPr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Caching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Keeps frequently used data accessible, minimizing unnecessary swaps. </a:t>
            </a:r>
          </a:p>
          <a:p>
            <a:pPr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Includes an ML inference engine, decision engine, and memory scheduler API for seamless performances. </a:t>
            </a:r>
          </a:p>
          <a:p>
            <a:pPr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5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29B9-6A45-192F-6262-B1C1F11B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910"/>
            <a:ext cx="10515600" cy="1423712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IN" sz="7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50E9E-FF07-CB21-7519-440FF4C08882}"/>
              </a:ext>
            </a:extLst>
          </p:cNvPr>
          <p:cNvSpPr txBox="1"/>
          <p:nvPr/>
        </p:nvSpPr>
        <p:spPr>
          <a:xfrm>
            <a:off x="363894" y="1492898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3,000</a:t>
            </a:r>
            <a:r>
              <a:rPr lang="en-US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+ Lines of Code</a:t>
            </a:r>
            <a:endParaRPr lang="en-IN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3CC2C-9726-C983-87FF-29BB5B9CCFD4}"/>
              </a:ext>
            </a:extLst>
          </p:cNvPr>
          <p:cNvSpPr txBox="1"/>
          <p:nvPr/>
        </p:nvSpPr>
        <p:spPr>
          <a:xfrm>
            <a:off x="363894" y="1862230"/>
            <a:ext cx="426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Rust [system control]</a:t>
            </a:r>
            <a:endParaRPr lang="en-IN" sz="2800" dirty="0">
              <a:solidFill>
                <a:schemeClr val="bg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4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248698"/>
            <a:ext cx="10515600" cy="53979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/>
              <a:t>Domain: Operating System and Kernel Optimization.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Focuses on implementing machine learning techniques to self-optimizing kernel for better resource management and overall system improvement.</a:t>
            </a:r>
          </a:p>
          <a:p>
            <a:pPr algn="just">
              <a:buNone/>
            </a:pPr>
            <a:r>
              <a:rPr lang="en-US" sz="2200" b="1" dirty="0"/>
              <a:t>Project Overview: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/>
              <a:t>Title</a:t>
            </a:r>
            <a:r>
              <a:rPr lang="en-US" sz="2200" dirty="0"/>
              <a:t>: </a:t>
            </a:r>
            <a:r>
              <a:rPr lang="en-US" sz="2200" b="1" dirty="0"/>
              <a:t>Self-Optimizing Kernel Using Semismooth Newton Method </a:t>
            </a:r>
            <a:endParaRPr 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Develop an adaptive, self-optimizing kernel scheduler that utilizes machine learning to dynamically manage system resources.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AI-Driven Scheduling that learns system behavior and adjusts CPU scheduling in real-time.</a:t>
            </a:r>
            <a:r>
              <a:rPr lang="en-US" sz="2000" dirty="0"/>
              <a:t> </a:t>
            </a:r>
          </a:p>
          <a:p>
            <a:pPr marL="36900" indent="0" algn="just">
              <a:buNone/>
            </a:pPr>
            <a:r>
              <a:rPr lang="en-US" sz="2200" b="1" dirty="0"/>
              <a:t>Significance: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/>
              <a:t>Feedback</a:t>
            </a:r>
            <a:r>
              <a:rPr lang="en-US" sz="2200" dirty="0"/>
              <a:t>: I</a:t>
            </a:r>
            <a:r>
              <a:rPr lang="en-US" sz="2000" dirty="0"/>
              <a:t>ntegrates real-time feedback with predictive analysis</a:t>
            </a:r>
            <a:r>
              <a:rPr lang="en-US" sz="22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/>
              <a:t>Real-Time Adaptation:</a:t>
            </a:r>
            <a:r>
              <a:rPr lang="en-US" sz="2200" dirty="0"/>
              <a:t> Responds dynamically to changing workload conditions.</a:t>
            </a:r>
          </a:p>
          <a:p>
            <a:pPr marL="36900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4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697" y="1396181"/>
            <a:ext cx="8986684" cy="457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Traditional operating system schedulers rely on </a:t>
            </a:r>
            <a:r>
              <a:rPr lang="en-US" sz="2200" b="1" dirty="0"/>
              <a:t>static algorithms and heuristics</a:t>
            </a:r>
            <a:r>
              <a:rPr lang="en-US" sz="2200" dirty="0"/>
              <a:t> that struggle to efficiently allocate resources in </a:t>
            </a:r>
            <a:r>
              <a:rPr lang="en-US" sz="2200" b="1" dirty="0"/>
              <a:t>modern computing environments</a:t>
            </a:r>
            <a:r>
              <a:rPr lang="en-US" sz="2200" dirty="0"/>
              <a:t>. As hardware architectures and workloads become increasingly complex, these schedulers face several limitations :</a:t>
            </a:r>
          </a:p>
          <a:p>
            <a:pPr algn="just"/>
            <a:r>
              <a:rPr lang="en-US" sz="2200" b="1" dirty="0"/>
              <a:t>Static Scheduling Policies:</a:t>
            </a:r>
            <a:r>
              <a:rPr lang="en-US" sz="2200" dirty="0"/>
              <a:t> Fixed rules limit adaptability to real-time workload changes. </a:t>
            </a:r>
          </a:p>
          <a:p>
            <a:pPr algn="just"/>
            <a:r>
              <a:rPr lang="en-US" sz="2200" b="1" dirty="0"/>
              <a:t>Inefficient Resource Utilization:</a:t>
            </a:r>
            <a:r>
              <a:rPr lang="en-US" sz="2200" dirty="0"/>
              <a:t> Traditional scheduling does not optimize CPU usage, leading to bottlenecks. </a:t>
            </a:r>
          </a:p>
          <a:p>
            <a:pPr algn="just"/>
            <a:r>
              <a:rPr lang="en-US" sz="2200" b="1" dirty="0"/>
              <a:t>Lack of Intelligent Adaptation:</a:t>
            </a:r>
            <a:r>
              <a:rPr lang="en-US" sz="2200" dirty="0"/>
              <a:t> Conventional schedulers cannot learn and improve based on execution patterns. </a:t>
            </a:r>
          </a:p>
          <a:p>
            <a:pPr algn="just"/>
            <a:r>
              <a:rPr lang="en-US" sz="2200" b="1" dirty="0"/>
              <a:t>High Energy Consumption:</a:t>
            </a:r>
            <a:r>
              <a:rPr lang="en-US" sz="2200" dirty="0"/>
              <a:t> Poorly optimized scheduling increases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7679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076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5E9E05-CFFA-1A1D-72E5-8F87FA7CE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700281"/>
              </p:ext>
            </p:extLst>
          </p:nvPr>
        </p:nvGraphicFramePr>
        <p:xfrm>
          <a:off x="375181" y="678917"/>
          <a:ext cx="11441638" cy="5500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3994">
                  <a:extLst>
                    <a:ext uri="{9D8B030D-6E8A-4147-A177-3AD203B41FA5}">
                      <a16:colId xmlns:a16="http://schemas.microsoft.com/office/drawing/2014/main" val="566093894"/>
                    </a:ext>
                  </a:extLst>
                </a:gridCol>
                <a:gridCol w="1736791">
                  <a:extLst>
                    <a:ext uri="{9D8B030D-6E8A-4147-A177-3AD203B41FA5}">
                      <a16:colId xmlns:a16="http://schemas.microsoft.com/office/drawing/2014/main" val="1528084431"/>
                    </a:ext>
                  </a:extLst>
                </a:gridCol>
                <a:gridCol w="993885">
                  <a:extLst>
                    <a:ext uri="{9D8B030D-6E8A-4147-A177-3AD203B41FA5}">
                      <a16:colId xmlns:a16="http://schemas.microsoft.com/office/drawing/2014/main" val="106883859"/>
                    </a:ext>
                  </a:extLst>
                </a:gridCol>
                <a:gridCol w="2619935">
                  <a:extLst>
                    <a:ext uri="{9D8B030D-6E8A-4147-A177-3AD203B41FA5}">
                      <a16:colId xmlns:a16="http://schemas.microsoft.com/office/drawing/2014/main" val="32544505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2869785964"/>
                    </a:ext>
                  </a:extLst>
                </a:gridCol>
                <a:gridCol w="2074607">
                  <a:extLst>
                    <a:ext uri="{9D8B030D-6E8A-4147-A177-3AD203B41FA5}">
                      <a16:colId xmlns:a16="http://schemas.microsoft.com/office/drawing/2014/main" val="2973263350"/>
                    </a:ext>
                  </a:extLst>
                </a:gridCol>
              </a:tblGrid>
              <a:tr h="555499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Author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Title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Year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Description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Merits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Demerits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3432"/>
                  </a:ext>
                </a:extLst>
              </a:tr>
              <a:tr h="23843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 Qin, Z. Song, and R. Zhang,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General Algorithm for Solving Rank-one Matrix Sensing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simplified Gradient Descent speeds up matrix reconstruction, cutting load times and boosting AI efficiency in Quantum Systems and ML.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method offers improved convergence rates and scalability for large-scale optimal transport problems. 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algorithm's specialized nature may limit its use in other kernel optimizations, requiring customization for better integration.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4999"/>
                  </a:ext>
                </a:extLst>
              </a:tr>
              <a:tr h="2424803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Z. Song, J. Yin, and L. Zhang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Solving Attention Kernel Regression Problem via Pre-conditioner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model retains a long-term context window to predict memory usage and adapt to user workflows without relying on a database.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Pre-conditioning enhances convergence, stability, and memory in kernel regression.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pre-conditioner's effectiveness depends on data and kernel characteristics, with poorly formatted data reducing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8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3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6FCCB-2FD9-0D94-582A-FD3B8FB18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019-B61E-199A-CE4B-31ADC04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07691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B25CB2-F74D-6620-7288-552898842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416778"/>
              </p:ext>
            </p:extLst>
          </p:nvPr>
        </p:nvGraphicFramePr>
        <p:xfrm>
          <a:off x="375181" y="746676"/>
          <a:ext cx="11441638" cy="5364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3994">
                  <a:extLst>
                    <a:ext uri="{9D8B030D-6E8A-4147-A177-3AD203B41FA5}">
                      <a16:colId xmlns:a16="http://schemas.microsoft.com/office/drawing/2014/main" val="566093894"/>
                    </a:ext>
                  </a:extLst>
                </a:gridCol>
                <a:gridCol w="1736791">
                  <a:extLst>
                    <a:ext uri="{9D8B030D-6E8A-4147-A177-3AD203B41FA5}">
                      <a16:colId xmlns:a16="http://schemas.microsoft.com/office/drawing/2014/main" val="1528084431"/>
                    </a:ext>
                  </a:extLst>
                </a:gridCol>
                <a:gridCol w="993885">
                  <a:extLst>
                    <a:ext uri="{9D8B030D-6E8A-4147-A177-3AD203B41FA5}">
                      <a16:colId xmlns:a16="http://schemas.microsoft.com/office/drawing/2014/main" val="106883859"/>
                    </a:ext>
                  </a:extLst>
                </a:gridCol>
                <a:gridCol w="2619935">
                  <a:extLst>
                    <a:ext uri="{9D8B030D-6E8A-4147-A177-3AD203B41FA5}">
                      <a16:colId xmlns:a16="http://schemas.microsoft.com/office/drawing/2014/main" val="32544505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2869785964"/>
                    </a:ext>
                  </a:extLst>
                </a:gridCol>
                <a:gridCol w="2074607">
                  <a:extLst>
                    <a:ext uri="{9D8B030D-6E8A-4147-A177-3AD203B41FA5}">
                      <a16:colId xmlns:a16="http://schemas.microsoft.com/office/drawing/2014/main" val="2973263350"/>
                    </a:ext>
                  </a:extLst>
                </a:gridCol>
              </a:tblGrid>
              <a:tr h="555499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Author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Title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Year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Description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Merits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Demerits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3432"/>
                  </a:ext>
                </a:extLst>
              </a:tr>
              <a:tr h="23843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 Lin, M.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Cuturi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M. I. Jordan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Specialized Semismooth Newton Method for Kernel-Based Optimal Transport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model maintains a long-term context window to predict memory usage and adapt to user workflows without relying on a database.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versatile algorithm enhances computational efficiency and integrates easily into various rank-one matrix sensing problems.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algorithm's generality may lead to suboptimal performance in cases requiring tailored solutions.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4999"/>
                  </a:ext>
                </a:extLst>
              </a:tr>
              <a:tr h="24248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 Oppermann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Writing an OS in Rust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Rust's memory safety and strong typing enhance kernel stability, reducing vulnerabilities compared to traditional C-based OS development.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 ensures memory safety, enhances concurrency, and supports modern hardware for a safer, maintainable kernel.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strict borrow checker and no standard library in bare-metal development add complexity, requiring custom abstractions..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8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06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75D3-2AED-B742-22C1-590A39EB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E5E4-4BCC-7907-3A76-6BD2917F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07691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ECDF37-D948-7814-2DBD-EDF71BACB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003883"/>
              </p:ext>
            </p:extLst>
          </p:nvPr>
        </p:nvGraphicFramePr>
        <p:xfrm>
          <a:off x="375181" y="709828"/>
          <a:ext cx="11441638" cy="29484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3994">
                  <a:extLst>
                    <a:ext uri="{9D8B030D-6E8A-4147-A177-3AD203B41FA5}">
                      <a16:colId xmlns:a16="http://schemas.microsoft.com/office/drawing/2014/main" val="566093894"/>
                    </a:ext>
                  </a:extLst>
                </a:gridCol>
                <a:gridCol w="1736791">
                  <a:extLst>
                    <a:ext uri="{9D8B030D-6E8A-4147-A177-3AD203B41FA5}">
                      <a16:colId xmlns:a16="http://schemas.microsoft.com/office/drawing/2014/main" val="1528084431"/>
                    </a:ext>
                  </a:extLst>
                </a:gridCol>
                <a:gridCol w="993885">
                  <a:extLst>
                    <a:ext uri="{9D8B030D-6E8A-4147-A177-3AD203B41FA5}">
                      <a16:colId xmlns:a16="http://schemas.microsoft.com/office/drawing/2014/main" val="106883859"/>
                    </a:ext>
                  </a:extLst>
                </a:gridCol>
                <a:gridCol w="2619935">
                  <a:extLst>
                    <a:ext uri="{9D8B030D-6E8A-4147-A177-3AD203B41FA5}">
                      <a16:colId xmlns:a16="http://schemas.microsoft.com/office/drawing/2014/main" val="32544505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2869785964"/>
                    </a:ext>
                  </a:extLst>
                </a:gridCol>
                <a:gridCol w="2074607">
                  <a:extLst>
                    <a:ext uri="{9D8B030D-6E8A-4147-A177-3AD203B41FA5}">
                      <a16:colId xmlns:a16="http://schemas.microsoft.com/office/drawing/2014/main" val="2973263350"/>
                    </a:ext>
                  </a:extLst>
                </a:gridCol>
              </a:tblGrid>
              <a:tr h="555499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Author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Title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Year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Description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Merits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Demerits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3432"/>
                  </a:ext>
                </a:extLst>
              </a:tr>
              <a:tr h="23929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Corporation.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Intel® 64 and IA-32 Architectures Software Developer’s Manual.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Intel® 64 and IA-32 architectures provide a robust OS execution environment with backward compatibility and advanced optimizations.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manual details system architecture, aiding kernel and bootloader development..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architecture's complexity and features create a steep learning curve, requiring effort to optimize interactions and avoid bottlenecks.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39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690" y="1317524"/>
            <a:ext cx="9271820" cy="48594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/>
              <a:t>Traditional operating system kernels rely on </a:t>
            </a:r>
            <a:r>
              <a:rPr lang="en-US" sz="2200" b="1" dirty="0"/>
              <a:t>static scheduling algorithms</a:t>
            </a:r>
            <a:r>
              <a:rPr lang="en-US" sz="2200" dirty="0"/>
              <a:t> and </a:t>
            </a:r>
            <a:r>
              <a:rPr lang="en-US" sz="2200" b="1" dirty="0"/>
              <a:t>fixed heuristics</a:t>
            </a:r>
            <a:r>
              <a:rPr lang="en-US" sz="2200" dirty="0"/>
              <a:t> to manage system resources such as CPU scheduling, memory allocation, and process prioritization. </a:t>
            </a:r>
          </a:p>
          <a:p>
            <a:pPr>
              <a:buNone/>
            </a:pPr>
            <a:r>
              <a:rPr lang="en-US" sz="2200" b="1" dirty="0"/>
              <a:t>Limitation: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Static Scheduling &amp; Lack of Adaptability: </a:t>
            </a:r>
            <a:r>
              <a:rPr lang="en-US" sz="2200" dirty="0"/>
              <a:t>They cannot adjust scheduling policies based on real-time system performance.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IN" sz="2200" b="1" dirty="0"/>
              <a:t>Inefficient Resource Utilization:</a:t>
            </a:r>
            <a:r>
              <a:rPr lang="en-US" sz="2200" b="1" dirty="0"/>
              <a:t> </a:t>
            </a:r>
            <a:r>
              <a:rPr lang="en-US" sz="2200" dirty="0"/>
              <a:t>CPU, memory, and I/O management are </a:t>
            </a:r>
            <a:r>
              <a:rPr lang="en-US" sz="2200" b="1" dirty="0"/>
              <a:t>reactive</a:t>
            </a:r>
            <a:r>
              <a:rPr lang="en-US" sz="2200" dirty="0"/>
              <a:t> rather than </a:t>
            </a:r>
            <a:r>
              <a:rPr lang="en-US" sz="2200" b="1" dirty="0"/>
              <a:t>predictive</a:t>
            </a:r>
            <a:r>
              <a:rPr lang="en-US" sz="2200" dirty="0"/>
              <a:t>, leading to inefficiencies.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IN" sz="2200" b="1" dirty="0"/>
              <a:t>High Latency &amp; Energy Consumption</a:t>
            </a:r>
            <a:r>
              <a:rPr lang="en-IN" sz="2200" dirty="0"/>
              <a:t>:</a:t>
            </a:r>
            <a:r>
              <a:rPr lang="en-US" sz="2200" dirty="0"/>
              <a:t> Static algorithms do not optimize power consumption, leading to </a:t>
            </a:r>
            <a:r>
              <a:rPr lang="en-US" sz="2200" b="1" dirty="0"/>
              <a:t>higher energy use</a:t>
            </a:r>
            <a:r>
              <a:rPr lang="en-US" sz="2200" dirty="0"/>
              <a:t>.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IN" sz="2200" b="1" dirty="0"/>
              <a:t>Lack of AI-Driven Optimization:</a:t>
            </a:r>
            <a:r>
              <a:rPr lang="en-US" sz="2200" b="1" dirty="0"/>
              <a:t> </a:t>
            </a:r>
            <a:r>
              <a:rPr lang="en-US" sz="2200" dirty="0"/>
              <a:t>They lack </a:t>
            </a:r>
            <a:r>
              <a:rPr lang="en-US" sz="2200" b="1" dirty="0"/>
              <a:t>self-learning capabilities</a:t>
            </a:r>
            <a:r>
              <a:rPr lang="en-US" sz="2200" dirty="0"/>
              <a:t> to predict future workloads and optimize scheduling accordingly.</a:t>
            </a:r>
          </a:p>
        </p:txBody>
      </p:sp>
    </p:spTree>
    <p:extLst>
      <p:ext uri="{BB962C8B-B14F-4D97-AF65-F5344CB8AC3E}">
        <p14:creationId xmlns:p14="http://schemas.microsoft.com/office/powerpoint/2010/main" val="57188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368" y="653144"/>
            <a:ext cx="9714271" cy="579431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The proposed system introduces a </a:t>
            </a:r>
            <a:r>
              <a:rPr lang="en-US" sz="2200" b="1" dirty="0"/>
              <a:t>self-optimizing kernel</a:t>
            </a:r>
            <a:r>
              <a:rPr lang="en-US" sz="2200" dirty="0"/>
              <a:t> that dynamically adapts to workload changes using </a:t>
            </a:r>
            <a:r>
              <a:rPr lang="en-US" sz="2200" b="1" dirty="0"/>
              <a:t>machine learning (ML) inference</a:t>
            </a:r>
            <a:r>
              <a:rPr lang="en-US" sz="2200" dirty="0"/>
              <a:t> and </a:t>
            </a:r>
            <a:r>
              <a:rPr lang="en-US" sz="2200" b="1" dirty="0"/>
              <a:t>automated decision-making</a:t>
            </a:r>
            <a:r>
              <a:rPr lang="en-US" sz="2200" dirty="0"/>
              <a:t>, overcoming the limitations of traditional static kernel designs.</a:t>
            </a:r>
          </a:p>
          <a:p>
            <a:pPr algn="just">
              <a:buNone/>
            </a:pPr>
            <a:r>
              <a:rPr lang="en-US" sz="2200" b="1" dirty="0"/>
              <a:t>Key Enhancements Over Traditional Systems: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Self-Learning Scheduler - </a:t>
            </a:r>
            <a:r>
              <a:rPr lang="en-US" sz="2200" dirty="0"/>
              <a:t>Continuously monitors system behavior and adjusts scheduling in real-time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 Predictive Resource Management - </a:t>
            </a:r>
            <a:r>
              <a:rPr lang="en-US" sz="2200" dirty="0"/>
              <a:t>Anticipates memory and CPU needs before they occur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 Automated Decision Making</a:t>
            </a:r>
            <a:r>
              <a:rPr lang="en-US" sz="2200" dirty="0"/>
              <a:t> - Intelligently allocates CPU time based on application importance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 Optimized Performance &amp; Energy Efficiency -</a:t>
            </a:r>
            <a:r>
              <a:rPr lang="en-US" sz="2200" dirty="0"/>
              <a:t> Intelligently balances workloads across CPU cores reducing energy consumption by allocating only necessary resources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712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497742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200" dirty="0"/>
              <a:t>The primary objective of this project is </a:t>
            </a:r>
            <a:r>
              <a:rPr lang="en-IN" sz="2200" dirty="0"/>
              <a:t>to implement: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Smart Memory Management: </a:t>
            </a:r>
            <a:r>
              <a:rPr lang="en-US" sz="2200" dirty="0"/>
              <a:t>Optimize memory allocation, caching, and RAM usage based on real-time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AI-Powered Optimization: </a:t>
            </a:r>
            <a:r>
              <a:rPr lang="en-US" sz="2200" dirty="0"/>
              <a:t>Use a localized AI model to learn user behavior and enhance resource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Faster Performance</a:t>
            </a:r>
            <a:r>
              <a:rPr lang="en-US" sz="2200" dirty="0"/>
              <a:t>: Reduce delays, prevent unnecessary swaps, and speed up data access.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Intelligent Scheduling: </a:t>
            </a:r>
            <a:r>
              <a:rPr lang="en-US" sz="2200" dirty="0"/>
              <a:t>Replace fixed memory policies with adaptive AI-driven decision-making.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Long-Term Adaptability: </a:t>
            </a:r>
            <a:r>
              <a:rPr lang="en-US" sz="2200" dirty="0"/>
              <a:t>Continuously improve system efficiency without manual adjustments.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0533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1296</TotalTime>
  <Words>1192</Words>
  <Application>Microsoft Office PowerPoint</Application>
  <PresentationFormat>Widescreen</PresentationFormat>
  <Paragraphs>164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Introduction</vt:lpstr>
      <vt:lpstr>Problem Statement</vt:lpstr>
      <vt:lpstr>Literature Survey </vt:lpstr>
      <vt:lpstr> </vt:lpstr>
      <vt:lpstr> </vt:lpstr>
      <vt:lpstr>Existing System</vt:lpstr>
      <vt:lpstr>Proposed System</vt:lpstr>
      <vt:lpstr>Objectives</vt:lpstr>
      <vt:lpstr>System Architecture</vt:lpstr>
      <vt:lpstr>PowerPoint Presentation</vt:lpstr>
      <vt:lpstr>Proposed Hardware and Software Requirement</vt:lpstr>
      <vt:lpstr>PowerPoint Presentation</vt:lpstr>
      <vt:lpstr>PowerPoint Presentation</vt:lpstr>
      <vt:lpstr>Project Work Timeline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POINT COLLEGE OF ENGINEERING AND TECHNOLOGY                DEPARTMENT COMPUTER SCIENCE AND ENGINEERINGT</dc:title>
  <dc:creator>admin</dc:creator>
  <cp:lastModifiedBy>Honey Sahu</cp:lastModifiedBy>
  <cp:revision>42</cp:revision>
  <dcterms:created xsi:type="dcterms:W3CDTF">2021-05-07T16:54:36Z</dcterms:created>
  <dcterms:modified xsi:type="dcterms:W3CDTF">2025-05-10T02:34:26Z</dcterms:modified>
</cp:coreProperties>
</file>