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2"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p:scale>
          <a:sx n="66" d="100"/>
          <a:sy n="66" d="100"/>
        </p:scale>
        <p:origin x="600" y="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5/26/2023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5/26/2023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5/26/2023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5/26/2023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5/26/2023</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5/26/2023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5/26/2023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5/26/2023</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5/26/2023</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5/26/2023</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5/26/2023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5/26/2023</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hotscripts.com/category/php/" TargetMode="External"/><Relationship Id="rId2" Type="http://schemas.openxmlformats.org/officeDocument/2006/relationships/hyperlink" Target="http://en.wikipedia.org/wiki/PHP" TargetMode="External"/><Relationship Id="rId1" Type="http://schemas.openxmlformats.org/officeDocument/2006/relationships/slideLayout" Target="../slideLayouts/slideLayout4.xml"/><Relationship Id="rId5" Type="http://schemas.openxmlformats.org/officeDocument/2006/relationships/hyperlink" Target="http://www.w3schools.com/" TargetMode="External"/><Relationship Id="rId4" Type="http://schemas.openxmlformats.org/officeDocument/2006/relationships/hyperlink" Target="http://www.mysql.com/click.php?e=3505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389" y="1318660"/>
            <a:ext cx="6400800" cy="2528102"/>
          </a:xfrm>
        </p:spPr>
        <p:txBody>
          <a:bodyPr>
            <a:normAutofit/>
          </a:bodyPr>
          <a:lstStyle/>
          <a:p>
            <a:r>
              <a:rPr lang="en-US" sz="4400" b="1" dirty="0">
                <a:solidFill>
                  <a:schemeClr val="tx2"/>
                </a:solidFill>
              </a:rPr>
              <a:t>ONLINE BLOOD AND ORGAN FINDER</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16" y="119212"/>
            <a:ext cx="6400800" cy="890881"/>
          </a:xfrm>
        </p:spPr>
        <p:txBody>
          <a:bodyPr>
            <a:normAutofit/>
          </a:bodyPr>
          <a:lstStyle/>
          <a:p>
            <a:r>
              <a:rPr lang="en-US" sz="2400" b="1" dirty="0" smtClean="0">
                <a:solidFill>
                  <a:schemeClr val="tx2"/>
                </a:solidFill>
                <a:latin typeface="Times New Roman" panose="02020603050405020304" pitchFamily="18" charset="0"/>
                <a:cs typeface="Times New Roman" panose="02020603050405020304" pitchFamily="18" charset="0"/>
              </a:rPr>
              <a:t>Methodologies Used</a:t>
            </a:r>
            <a:endParaRPr lang="en-IN" sz="2400" dirty="0">
              <a:solidFill>
                <a:schemeClr val="tx2"/>
              </a:solidFill>
            </a:endParaRPr>
          </a:p>
        </p:txBody>
      </p:sp>
      <p:sp>
        <p:nvSpPr>
          <p:cNvPr id="4" name="Subtitle 3"/>
          <p:cNvSpPr>
            <a:spLocks noGrp="1"/>
          </p:cNvSpPr>
          <p:nvPr>
            <p:ph type="subTitle" idx="1"/>
          </p:nvPr>
        </p:nvSpPr>
        <p:spPr>
          <a:xfrm>
            <a:off x="0" y="1084520"/>
            <a:ext cx="8050619" cy="5433237"/>
          </a:xfrm>
        </p:spPr>
        <p:txBody>
          <a:bodyPr>
            <a:normAutofit/>
          </a:bodyPr>
          <a:lstStyle/>
          <a:p>
            <a:endParaRPr lang="en-US" sz="2000" dirty="0" smtClean="0"/>
          </a:p>
          <a:p>
            <a:r>
              <a:rPr lang="en-US" sz="2000" dirty="0" smtClean="0">
                <a:solidFill>
                  <a:schemeClr val="tx2"/>
                </a:solidFill>
              </a:rPr>
              <a:t>         Agile </a:t>
            </a:r>
            <a:r>
              <a:rPr lang="en-US" sz="2000" dirty="0">
                <a:solidFill>
                  <a:schemeClr val="tx2"/>
                </a:solidFill>
              </a:rPr>
              <a:t>is a project management approach developed as a more flexible and efficient way to get products to market. The word 'agile' refers to the ability to move quickly and easily. Therefore, an Agile approach enables project teams to adapt faster and easier compared to other project </a:t>
            </a:r>
            <a:r>
              <a:rPr lang="en-US" sz="2000" dirty="0" smtClean="0">
                <a:solidFill>
                  <a:schemeClr val="tx2"/>
                </a:solidFill>
              </a:rPr>
              <a:t>methodologies</a:t>
            </a:r>
          </a:p>
          <a:p>
            <a:endParaRPr lang="en-US" sz="2000" dirty="0">
              <a:solidFill>
                <a:schemeClr val="tx2"/>
              </a:solidFill>
            </a:endParaRPr>
          </a:p>
          <a:p>
            <a:pPr algn="just"/>
            <a:r>
              <a:rPr lang="en-US" b="1" dirty="0">
                <a:solidFill>
                  <a:schemeClr val="tx2"/>
                </a:solidFill>
                <a:latin typeface="Times New Roman" panose="02020603050405020304" pitchFamily="18" charset="0"/>
                <a:cs typeface="Times New Roman" panose="02020603050405020304" pitchFamily="18" charset="0"/>
              </a:rPr>
              <a:t>Phases of Agile model</a:t>
            </a:r>
          </a:p>
          <a:p>
            <a:pPr marL="800100" lvl="1" indent="-342900" algn="jus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Requirement Gathering</a:t>
            </a:r>
          </a:p>
          <a:p>
            <a:pPr marL="800100" lvl="1" indent="-342900" algn="jus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Design the requirements</a:t>
            </a:r>
          </a:p>
          <a:p>
            <a:pPr marL="800100" lvl="1" indent="-342900" algn="jus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Construction or Iterations</a:t>
            </a:r>
          </a:p>
          <a:p>
            <a:pPr marL="800100" lvl="1" indent="-342900" algn="jus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Testing and Quality assurance</a:t>
            </a:r>
          </a:p>
          <a:p>
            <a:pPr marL="800100" lvl="1" indent="-342900" algn="jus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Deployment </a:t>
            </a:r>
          </a:p>
          <a:p>
            <a:pPr marL="800100" lvl="1" indent="-342900" algn="jus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Feedback</a:t>
            </a:r>
            <a:endParaRPr lang="en-IN" dirty="0">
              <a:solidFill>
                <a:schemeClr val="tx2"/>
              </a:solidFill>
            </a:endParaRPr>
          </a:p>
          <a:p>
            <a:endParaRPr lang="en-US" sz="2000" dirty="0" smtClean="0"/>
          </a:p>
          <a:p>
            <a:endParaRPr lang="en-US" sz="2000" dirty="0"/>
          </a:p>
          <a:p>
            <a:endParaRPr lang="en-IN" sz="2000" dirty="0"/>
          </a:p>
        </p:txBody>
      </p:sp>
    </p:spTree>
    <p:extLst>
      <p:ext uri="{BB962C8B-B14F-4D97-AF65-F5344CB8AC3E}">
        <p14:creationId xmlns:p14="http://schemas.microsoft.com/office/powerpoint/2010/main" val="21970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139" y="693018"/>
            <a:ext cx="6400800" cy="1058779"/>
          </a:xfrm>
        </p:spPr>
        <p:txBody>
          <a:bodyPr>
            <a:normAutofit fontScale="90000"/>
          </a:bodyPr>
          <a:lstStyle/>
          <a:p>
            <a:r>
              <a:rPr lang="en-US" sz="3200" b="1" dirty="0" smtClean="0">
                <a:solidFill>
                  <a:schemeClr val="tx2"/>
                </a:solidFill>
                <a:latin typeface="Times New Roman" panose="02020603050405020304" pitchFamily="18" charset="0"/>
                <a:cs typeface="Times New Roman" panose="02020603050405020304" pitchFamily="18" charset="0"/>
              </a:rPr>
              <a:t>Implementation part</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US" dirty="0"/>
          </a:p>
        </p:txBody>
      </p:sp>
      <p:sp>
        <p:nvSpPr>
          <p:cNvPr id="4" name="Subtitle 3"/>
          <p:cNvSpPr>
            <a:spLocks noGrp="1"/>
          </p:cNvSpPr>
          <p:nvPr>
            <p:ph type="subTitle" idx="1"/>
          </p:nvPr>
        </p:nvSpPr>
        <p:spPr>
          <a:xfrm>
            <a:off x="891139" y="1963553"/>
            <a:ext cx="6400800" cy="3927107"/>
          </a:xfrm>
        </p:spPr>
        <p:txBody>
          <a:bodyPr>
            <a:normAutofit/>
          </a:bodyPr>
          <a:lstStyle/>
          <a:p>
            <a:pPr marL="342900" indent="-342900">
              <a:buFont typeface="Arial" panose="020B0604020202020204" pitchFamily="34" charset="0"/>
              <a:buChar char="•"/>
            </a:pPr>
            <a:r>
              <a:rPr lang="en-IN" sz="2000" dirty="0" smtClean="0">
                <a:solidFill>
                  <a:schemeClr val="tx2"/>
                </a:solidFill>
              </a:rPr>
              <a:t>Admin Login</a:t>
            </a:r>
          </a:p>
          <a:p>
            <a:pPr marL="342900" indent="-342900">
              <a:buFont typeface="Arial" panose="020B0604020202020204" pitchFamily="34" charset="0"/>
              <a:buChar char="•"/>
            </a:pPr>
            <a:r>
              <a:rPr lang="en-IN" sz="2000" dirty="0" smtClean="0">
                <a:solidFill>
                  <a:schemeClr val="tx2"/>
                </a:solidFill>
              </a:rPr>
              <a:t>Add Blood Donor</a:t>
            </a:r>
          </a:p>
          <a:p>
            <a:pPr marL="342900" indent="-342900">
              <a:buFont typeface="Arial" panose="020B0604020202020204" pitchFamily="34" charset="0"/>
              <a:buChar char="•"/>
            </a:pPr>
            <a:r>
              <a:rPr lang="en-IN" sz="2000" dirty="0" smtClean="0">
                <a:solidFill>
                  <a:schemeClr val="tx2"/>
                </a:solidFill>
              </a:rPr>
              <a:t>Add Organ Donor</a:t>
            </a:r>
          </a:p>
          <a:p>
            <a:pPr marL="342900" indent="-342900">
              <a:buFont typeface="Arial" panose="020B0604020202020204" pitchFamily="34" charset="0"/>
              <a:buChar char="•"/>
            </a:pPr>
            <a:r>
              <a:rPr lang="en-IN" sz="2000" dirty="0" smtClean="0">
                <a:solidFill>
                  <a:schemeClr val="tx2"/>
                </a:solidFill>
              </a:rPr>
              <a:t>User Registration </a:t>
            </a:r>
          </a:p>
          <a:p>
            <a:pPr marL="342900" indent="-342900">
              <a:buFont typeface="Arial" panose="020B0604020202020204" pitchFamily="34" charset="0"/>
              <a:buChar char="•"/>
            </a:pPr>
            <a:r>
              <a:rPr lang="en-IN" sz="2000" dirty="0" smtClean="0">
                <a:solidFill>
                  <a:schemeClr val="tx2"/>
                </a:solidFill>
              </a:rPr>
              <a:t>User Login</a:t>
            </a:r>
          </a:p>
          <a:p>
            <a:pPr marL="342900" indent="-342900">
              <a:buFont typeface="Arial" panose="020B0604020202020204" pitchFamily="34" charset="0"/>
              <a:buChar char="•"/>
            </a:pPr>
            <a:r>
              <a:rPr lang="en-IN" sz="2000" dirty="0" smtClean="0">
                <a:solidFill>
                  <a:schemeClr val="tx2"/>
                </a:solidFill>
              </a:rPr>
              <a:t>Search Blood Donor</a:t>
            </a:r>
          </a:p>
          <a:p>
            <a:pPr marL="342900" indent="-342900">
              <a:buFont typeface="Arial" panose="020B0604020202020204" pitchFamily="34" charset="0"/>
              <a:buChar char="•"/>
            </a:pPr>
            <a:r>
              <a:rPr lang="en-IN" sz="2000" dirty="0" smtClean="0">
                <a:solidFill>
                  <a:schemeClr val="tx2"/>
                </a:solidFill>
              </a:rPr>
              <a:t>Search Organ Donor</a:t>
            </a:r>
            <a:endParaRPr lang="en-IN" sz="2000" dirty="0">
              <a:solidFill>
                <a:schemeClr val="tx2"/>
              </a:solidFill>
            </a:endParaRPr>
          </a:p>
        </p:txBody>
      </p:sp>
    </p:spTree>
    <p:extLst>
      <p:ext uri="{BB962C8B-B14F-4D97-AF65-F5344CB8AC3E}">
        <p14:creationId xmlns:p14="http://schemas.microsoft.com/office/powerpoint/2010/main" val="28961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2520" y="1199815"/>
            <a:ext cx="6400800" cy="657860"/>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Future Scope </a:t>
            </a:r>
            <a:endParaRPr lang="en-IN" sz="3200" dirty="0">
              <a:solidFill>
                <a:schemeClr val="tx2"/>
              </a:solidFill>
            </a:endParaRPr>
          </a:p>
        </p:txBody>
      </p:sp>
      <p:sp>
        <p:nvSpPr>
          <p:cNvPr id="4" name="Subtitle 3"/>
          <p:cNvSpPr>
            <a:spLocks noGrp="1"/>
          </p:cNvSpPr>
          <p:nvPr>
            <p:ph type="subTitle" idx="1"/>
          </p:nvPr>
        </p:nvSpPr>
        <p:spPr>
          <a:xfrm>
            <a:off x="1112520" y="2762451"/>
            <a:ext cx="6400800" cy="1600200"/>
          </a:xfrm>
        </p:spPr>
        <p:txBody>
          <a:bodyPr/>
          <a:lstStyle/>
          <a:p>
            <a:pPr marL="342900" marR="86995" lvl="0" indent="-342900" fontAlgn="base">
              <a:lnSpc>
                <a:spcPct val="107000"/>
              </a:lnSpc>
              <a:spcAft>
                <a:spcPts val="505"/>
              </a:spcAft>
              <a:buClr>
                <a:srgbClr val="000000"/>
              </a:buClr>
              <a:buSzPts val="14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Arial" panose="020B0604020202020204" pitchFamily="34" charset="0"/>
                <a:cs typeface="Mangal" panose="02040503050203030202" pitchFamily="18" charset="0"/>
              </a:rPr>
              <a:t>We can live the project to any institute.</a:t>
            </a:r>
          </a:p>
          <a:p>
            <a:pPr marL="342900" marR="86995" lvl="0" indent="-342900" fontAlgn="base">
              <a:lnSpc>
                <a:spcPct val="107000"/>
              </a:lnSpc>
              <a:spcAft>
                <a:spcPts val="505"/>
              </a:spcAft>
              <a:buClr>
                <a:srgbClr val="000000"/>
              </a:buClr>
              <a:buSzPts val="14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Arial" panose="020B0604020202020204" pitchFamily="34" charset="0"/>
                <a:cs typeface="Mangal" panose="02040503050203030202" pitchFamily="18" charset="0"/>
              </a:rPr>
              <a:t>We can develop the mobile application.      </a:t>
            </a:r>
            <a:endParaRPr lang="en-IN" dirty="0">
              <a:solidFill>
                <a:srgbClr val="000000"/>
              </a:solidFill>
              <a:uFill>
                <a:solidFill>
                  <a:srgbClr val="000000"/>
                </a:solidFill>
              </a:uFill>
              <a:latin typeface="Times New Roman" panose="02020603050405020304" pitchFamily="18" charset="0"/>
              <a:ea typeface="Arial" panose="020B0604020202020204" pitchFamily="34" charset="0"/>
              <a:cs typeface="Mangal" panose="02040503050203030202" pitchFamily="18" charset="0"/>
            </a:endParaRPr>
          </a:p>
        </p:txBody>
      </p:sp>
    </p:spTree>
    <p:extLst>
      <p:ext uri="{BB962C8B-B14F-4D97-AF65-F5344CB8AC3E}">
        <p14:creationId xmlns:p14="http://schemas.microsoft.com/office/powerpoint/2010/main" val="39054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630" y="259881"/>
            <a:ext cx="6400800" cy="477921"/>
          </a:xfrm>
        </p:spPr>
        <p:txBody>
          <a:bodyPr>
            <a:normAutofit/>
          </a:bodyPr>
          <a:lstStyle/>
          <a:p>
            <a:r>
              <a:rPr lang="en-US" sz="2800" b="1" dirty="0" smtClean="0">
                <a:solidFill>
                  <a:schemeClr val="tx2"/>
                </a:solidFill>
              </a:rPr>
              <a:t>Screen shots and designed website </a:t>
            </a:r>
            <a:endParaRPr lang="en-IN" sz="2800" b="1" dirty="0">
              <a:solidFill>
                <a:schemeClr val="tx2"/>
              </a:solidFill>
            </a:endParaRPr>
          </a:p>
        </p:txBody>
      </p:sp>
      <p:pic>
        <p:nvPicPr>
          <p:cNvPr id="8" name="Picture 7"/>
          <p:cNvPicPr>
            <a:picLocks noChangeAspect="1"/>
          </p:cNvPicPr>
          <p:nvPr/>
        </p:nvPicPr>
        <p:blipFill>
          <a:blip r:embed="rId2"/>
          <a:stretch>
            <a:fillRect/>
          </a:stretch>
        </p:blipFill>
        <p:spPr>
          <a:xfrm>
            <a:off x="4132656" y="1071121"/>
            <a:ext cx="3518452" cy="2364105"/>
          </a:xfrm>
          <a:prstGeom prst="rect">
            <a:avLst/>
          </a:prstGeom>
        </p:spPr>
      </p:pic>
      <p:sp>
        <p:nvSpPr>
          <p:cNvPr id="4" name="Subtitle 3"/>
          <p:cNvSpPr>
            <a:spLocks noGrp="1"/>
          </p:cNvSpPr>
          <p:nvPr>
            <p:ph type="subTitle" idx="1"/>
          </p:nvPr>
        </p:nvSpPr>
        <p:spPr>
          <a:xfrm>
            <a:off x="0" y="997628"/>
            <a:ext cx="7961243" cy="5492624"/>
          </a:xfrm>
        </p:spPr>
        <p:txBody>
          <a:bodyPr/>
          <a:lstStyle/>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34" y="997628"/>
            <a:ext cx="3422827" cy="2437599"/>
          </a:xfrm>
          <a:prstGeom prst="rect">
            <a:avLst/>
          </a:prstGeom>
        </p:spPr>
      </p:pic>
    </p:spTree>
    <p:extLst>
      <p:ext uri="{BB962C8B-B14F-4D97-AF65-F5344CB8AC3E}">
        <p14:creationId xmlns:p14="http://schemas.microsoft.com/office/powerpoint/2010/main" val="383261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389" y="1318660"/>
            <a:ext cx="6400800" cy="2528102"/>
          </a:xfrm>
        </p:spPr>
        <p:txBody>
          <a:bodyPr>
            <a:normAutofit/>
          </a:bodyPr>
          <a:lstStyle/>
          <a:p>
            <a:r>
              <a:rPr lang="en-US" sz="4400" b="1" dirty="0"/>
              <a:t>ONLINE BLOOD AND ORGAN FINDER</a:t>
            </a:r>
          </a:p>
        </p:txBody>
      </p:sp>
    </p:spTree>
    <p:extLst>
      <p:ext uri="{BB962C8B-B14F-4D97-AF65-F5344CB8AC3E}">
        <p14:creationId xmlns:p14="http://schemas.microsoft.com/office/powerpoint/2010/main" val="374348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259" y="1199816"/>
            <a:ext cx="6400800" cy="638610"/>
          </a:xfrm>
        </p:spPr>
        <p:txBody>
          <a:bodyPr>
            <a:normAutofit fontScale="90000"/>
          </a:bodyPr>
          <a:lstStyle/>
          <a:p>
            <a:r>
              <a:rPr lang="en-US" sz="3200" b="1" dirty="0" smtClean="0">
                <a:solidFill>
                  <a:schemeClr val="tx2"/>
                </a:solidFill>
              </a:rPr>
              <a:t>Conclusion</a:t>
            </a:r>
            <a:r>
              <a:rPr lang="en-US" dirty="0" smtClean="0"/>
              <a:t> </a:t>
            </a:r>
            <a:endParaRPr lang="en-IN" dirty="0"/>
          </a:p>
        </p:txBody>
      </p:sp>
      <p:sp>
        <p:nvSpPr>
          <p:cNvPr id="4" name="Subtitle 3"/>
          <p:cNvSpPr>
            <a:spLocks noGrp="1"/>
          </p:cNvSpPr>
          <p:nvPr>
            <p:ph type="subTitle" idx="1"/>
          </p:nvPr>
        </p:nvSpPr>
        <p:spPr>
          <a:xfrm>
            <a:off x="558265" y="2541070"/>
            <a:ext cx="8133348" cy="1600200"/>
          </a:xfrm>
        </p:spPr>
        <p:txBody>
          <a:bodyPr>
            <a:normAutofit/>
          </a:bodyPr>
          <a:lstStyle/>
          <a:p>
            <a:pPr marL="3175" marR="1028700" indent="-6350" algn="just">
              <a:lnSpc>
                <a:spcPct val="112000"/>
              </a:lnSpc>
              <a:spcAft>
                <a:spcPts val="20"/>
              </a:spcAft>
            </a:pPr>
            <a:r>
              <a:rPr lang="en-IN" sz="2000" dirty="0">
                <a:solidFill>
                  <a:srgbClr val="000000"/>
                </a:solidFill>
                <a:latin typeface="Times New Roman" panose="02020603050405020304" pitchFamily="18" charset="0"/>
                <a:ea typeface="Times New Roman" panose="02020603050405020304" pitchFamily="18" charset="0"/>
              </a:rPr>
              <a:t>As per the synopsis we will implement  </a:t>
            </a:r>
            <a:r>
              <a:rPr lang="en-IN" sz="2000" dirty="0" smtClean="0">
                <a:solidFill>
                  <a:srgbClr val="000000"/>
                </a:solidFill>
                <a:latin typeface="Times New Roman" panose="02020603050405020304" pitchFamily="18" charset="0"/>
                <a:ea typeface="Times New Roman" panose="02020603050405020304" pitchFamily="18" charset="0"/>
              </a:rPr>
              <a:t>Online Blood And Organ Finder with </a:t>
            </a:r>
            <a:r>
              <a:rPr lang="en-IN" sz="2000" dirty="0">
                <a:solidFill>
                  <a:srgbClr val="000000"/>
                </a:solidFill>
                <a:latin typeface="Times New Roman" panose="02020603050405020304" pitchFamily="18" charset="0"/>
                <a:ea typeface="Times New Roman" panose="02020603050405020304" pitchFamily="18" charset="0"/>
              </a:rPr>
              <a:t>all the modules like Admin login, </a:t>
            </a:r>
            <a:r>
              <a:rPr lang="en-IN" sz="2000" dirty="0" smtClean="0">
                <a:solidFill>
                  <a:srgbClr val="000000"/>
                </a:solidFill>
                <a:latin typeface="Times New Roman" panose="02020603050405020304" pitchFamily="18" charset="0"/>
                <a:ea typeface="Times New Roman" panose="02020603050405020304" pitchFamily="18" charset="0"/>
              </a:rPr>
              <a:t>Add blood donor, Add organ donor, User </a:t>
            </a:r>
            <a:r>
              <a:rPr lang="en-IN" sz="2000" dirty="0">
                <a:solidFill>
                  <a:srgbClr val="000000"/>
                </a:solidFill>
                <a:latin typeface="Times New Roman" panose="02020603050405020304" pitchFamily="18" charset="0"/>
                <a:ea typeface="Times New Roman" panose="02020603050405020304" pitchFamily="18" charset="0"/>
              </a:rPr>
              <a:t>registration, </a:t>
            </a:r>
            <a:r>
              <a:rPr lang="en-IN" sz="2000" dirty="0" smtClean="0">
                <a:solidFill>
                  <a:srgbClr val="000000"/>
                </a:solidFill>
                <a:latin typeface="Times New Roman" panose="02020603050405020304" pitchFamily="18" charset="0"/>
                <a:ea typeface="Times New Roman" panose="02020603050405020304" pitchFamily="18" charset="0"/>
              </a:rPr>
              <a:t>User Search blood donor, Search organ donor </a:t>
            </a:r>
            <a:r>
              <a:rPr lang="en-IN" sz="2000" dirty="0">
                <a:solidFill>
                  <a:srgbClr val="000000"/>
                </a:solidFill>
                <a:latin typeface="Times New Roman" panose="02020603050405020304" pitchFamily="18" charset="0"/>
                <a:ea typeface="Times New Roman" panose="02020603050405020304" pitchFamily="18" charset="0"/>
              </a:rPr>
              <a:t>Apply for </a:t>
            </a:r>
            <a:r>
              <a:rPr lang="en-IN" sz="2000" dirty="0" smtClean="0">
                <a:solidFill>
                  <a:srgbClr val="000000"/>
                </a:solidFill>
                <a:latin typeface="Times New Roman" panose="02020603050405020304" pitchFamily="18" charset="0"/>
                <a:ea typeface="Times New Roman" panose="02020603050405020304" pitchFamily="18" charset="0"/>
              </a:rPr>
              <a:t>blood groups. </a:t>
            </a:r>
            <a:endParaRPr lang="en-IN" sz="20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39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1" y="0"/>
            <a:ext cx="6400800" cy="683394"/>
          </a:xfrm>
        </p:spPr>
        <p:txBody>
          <a:bodyPr>
            <a:normAutofit/>
          </a:bodyPr>
          <a:lstStyle/>
          <a:p>
            <a:pPr>
              <a:lnSpc>
                <a:spcPct val="107000"/>
              </a:lnSpc>
              <a:spcAft>
                <a:spcPts val="800"/>
              </a:spcAft>
            </a:pPr>
            <a:r>
              <a:rPr lang="en-IN" sz="3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BIBLIOGRAPHY:-</a:t>
            </a:r>
            <a:endParaRPr lang="en-IN" sz="3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ubtitle 3"/>
          <p:cNvSpPr>
            <a:spLocks noGrp="1"/>
          </p:cNvSpPr>
          <p:nvPr>
            <p:ph type="subTitle" idx="1"/>
          </p:nvPr>
        </p:nvSpPr>
        <p:spPr>
          <a:xfrm>
            <a:off x="0" y="1828801"/>
            <a:ext cx="8460606" cy="3089708"/>
          </a:xfrm>
        </p:spPr>
        <p:txBody>
          <a:bodyPr>
            <a:normAutofit fontScale="25000" lnSpcReduction="20000"/>
          </a:bodyPr>
          <a:lstStyle/>
          <a:p>
            <a:pPr marL="542290" algn="just">
              <a:lnSpc>
                <a:spcPct val="107000"/>
              </a:lnSpc>
              <a:spcAft>
                <a:spcPts val="800"/>
              </a:spcAft>
            </a:pPr>
            <a:r>
              <a:rPr lang="en-IN" sz="3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Books:-</a:t>
            </a:r>
            <a:endParaRPr lang="en-IN" sz="3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07000"/>
              </a:lnSpc>
              <a:spcAft>
                <a:spcPts val="800"/>
              </a:spcAft>
            </a:pP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[1] </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Web</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Programming”,</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by</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Chris</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Bates</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Wiley</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Dreamtech</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India</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2</a:t>
            </a:r>
            <a:r>
              <a:rPr lang="en-US" sz="6200" baseline="30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nd</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Edition</a:t>
            </a:r>
            <a:r>
              <a:rPr lang="en-US" sz="6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endParaRPr lang="en-IN"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685800" algn="just">
              <a:lnSpc>
                <a:spcPct val="107000"/>
              </a:lnSpc>
              <a:spcAft>
                <a:spcPts val="800"/>
              </a:spcAft>
            </a:pPr>
            <a:r>
              <a:rPr lang="en-IN"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[2] “Software Engineering”, Ian Somerville, Sixth Edition, Pearson Education Ltd.</a:t>
            </a:r>
          </a:p>
          <a:p>
            <a:pPr marL="685800" algn="just">
              <a:lnSpc>
                <a:spcPct val="107000"/>
              </a:lnSpc>
              <a:spcAft>
                <a:spcPts val="800"/>
              </a:spcAft>
            </a:pPr>
            <a:r>
              <a:rPr lang="en-IN"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[3] “HTML Complete References” Easy steps to develop web pages.</a:t>
            </a:r>
          </a:p>
          <a:p>
            <a:pPr marL="685800" algn="just">
              <a:lnSpc>
                <a:spcPct val="107000"/>
              </a:lnSpc>
              <a:spcAft>
                <a:spcPts val="800"/>
              </a:spcAft>
            </a:pPr>
            <a:r>
              <a:rPr lang="en-IN" sz="6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[4] “PHP Complete Reference”</a:t>
            </a:r>
          </a:p>
          <a:p>
            <a:pPr algn="just">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542290" algn="just">
              <a:lnSpc>
                <a:spcPct val="150000"/>
              </a:lnSpc>
              <a:spcAft>
                <a:spcPts val="800"/>
              </a:spcAft>
            </a:pPr>
            <a:r>
              <a:rPr lang="en-US" sz="8000" b="1" dirty="0" smtClean="0">
                <a:latin typeface="Times New Roman" panose="02020603050405020304" pitchFamily="18" charset="0"/>
                <a:cs typeface="Times New Roman" panose="02020603050405020304" pitchFamily="18" charset="0"/>
              </a:rPr>
              <a:t>.</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63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78" y="519763"/>
            <a:ext cx="8046720" cy="1480503"/>
          </a:xfrm>
        </p:spPr>
        <p:txBody>
          <a:bodyPr>
            <a:normAutofit/>
          </a:bodyPr>
          <a:lstStyle/>
          <a:p>
            <a:r>
              <a:rPr lang="en-IN"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Websites:-</a:t>
            </a:r>
            <a:r>
              <a:rPr lang="en-IN" dirty="0" smtClean="0">
                <a:latin typeface="Times New Roman" panose="02020603050405020304" pitchFamily="18" charset="0"/>
                <a:ea typeface="Calibri" panose="020F0502020204030204" pitchFamily="34" charset="0"/>
                <a:cs typeface="Times New Roman" panose="02020603050405020304" pitchFamily="18" charset="0"/>
              </a:rPr>
              <a:t/>
            </a:r>
            <a:br>
              <a:rPr lang="en-IN" dirty="0" smtClean="0">
                <a:latin typeface="Times New Roman" panose="02020603050405020304" pitchFamily="18" charset="0"/>
                <a:ea typeface="Calibri" panose="020F0502020204030204" pitchFamily="34" charset="0"/>
                <a:cs typeface="Times New Roman" panose="02020603050405020304" pitchFamily="18" charset="0"/>
              </a:rPr>
            </a:br>
            <a:r>
              <a:rPr lang="en-IN" dirty="0" smtClean="0"/>
              <a:t/>
            </a:r>
            <a:br>
              <a:rPr lang="en-IN" dirty="0" smtClean="0"/>
            </a:br>
            <a:endParaRPr lang="en-IN" dirty="0"/>
          </a:p>
        </p:txBody>
      </p:sp>
      <p:sp>
        <p:nvSpPr>
          <p:cNvPr id="5" name="Text Placeholder 4"/>
          <p:cNvSpPr>
            <a:spLocks noGrp="1"/>
          </p:cNvSpPr>
          <p:nvPr>
            <p:ph type="body" idx="1"/>
          </p:nvPr>
        </p:nvSpPr>
        <p:spPr>
          <a:xfrm>
            <a:off x="563878" y="2000267"/>
            <a:ext cx="8046718" cy="2783489"/>
          </a:xfrm>
        </p:spPr>
        <p:txBody>
          <a:bodyPr>
            <a:normAutofit/>
          </a:bodyPr>
          <a:lstStyle/>
          <a:p>
            <a:pPr indent="457200" algn="just">
              <a:lnSpc>
                <a:spcPct val="150000"/>
              </a:lnSpc>
            </a:pPr>
            <a:r>
              <a:rPr lang="en-IN" sz="2200" dirty="0" smtClean="0">
                <a:solidFill>
                  <a:schemeClr val="tx2"/>
                </a:solidFill>
                <a:latin typeface="Times New Roman" panose="02020603050405020304" pitchFamily="18" charset="0"/>
                <a:cs typeface="Times New Roman" panose="02020603050405020304" pitchFamily="18" charset="0"/>
              </a:rPr>
              <a:t>       [1] </a:t>
            </a:r>
            <a:r>
              <a:rPr lang="en-IN" sz="2200" u="sng" dirty="0" smtClean="0">
                <a:solidFill>
                  <a:schemeClr val="tx2"/>
                </a:solidFill>
                <a:latin typeface="Times New Roman" panose="02020603050405020304" pitchFamily="18" charset="0"/>
                <a:cs typeface="Times New Roman" panose="02020603050405020304" pitchFamily="18" charset="0"/>
                <a:hlinkClick r:id="rId2"/>
              </a:rPr>
              <a:t>http://en.wikipedia.o</a:t>
            </a:r>
            <a:r>
              <a:rPr lang="en-IN" sz="2200" u="sng" spc="-65" dirty="0" smtClean="0">
                <a:solidFill>
                  <a:schemeClr val="tx2"/>
                </a:solidFill>
                <a:latin typeface="Times New Roman" panose="02020603050405020304" pitchFamily="18" charset="0"/>
                <a:cs typeface="Times New Roman" panose="02020603050405020304" pitchFamily="18" charset="0"/>
                <a:hlinkClick r:id="rId2"/>
              </a:rPr>
              <a:t>r</a:t>
            </a:r>
            <a:r>
              <a:rPr lang="en-IN" sz="2200" u="sng" dirty="0" smtClean="0">
                <a:solidFill>
                  <a:schemeClr val="tx2"/>
                </a:solidFill>
                <a:latin typeface="Times New Roman" panose="02020603050405020304" pitchFamily="18" charset="0"/>
                <a:cs typeface="Times New Roman" panose="02020603050405020304" pitchFamily="18" charset="0"/>
                <a:hlinkClick r:id="rId2"/>
              </a:rPr>
              <a:t>g/wiki/PHP</a:t>
            </a:r>
            <a:r>
              <a:rPr lang="en-IN" sz="2200" b="1" u="sng" dirty="0" smtClean="0">
                <a:solidFill>
                  <a:schemeClr val="tx2"/>
                </a:solidFill>
                <a:latin typeface="Times New Roman" panose="02020603050405020304" pitchFamily="18" charset="0"/>
                <a:cs typeface="Times New Roman" panose="02020603050405020304" pitchFamily="18" charset="0"/>
              </a:rPr>
              <a:t> </a:t>
            </a:r>
            <a:r>
              <a:rPr lang="en-US" sz="2200" dirty="0" smtClean="0">
                <a:solidFill>
                  <a:schemeClr val="tx2"/>
                </a:solidFill>
                <a:latin typeface="Times New Roman" panose="02020603050405020304" pitchFamily="18" charset="0"/>
                <a:cs typeface="Times New Roman" panose="02020603050405020304" pitchFamily="18" charset="0"/>
              </a:rPr>
              <a:t>for</a:t>
            </a:r>
            <a:r>
              <a:rPr lang="en-US" sz="2200" b="1" dirty="0" smtClean="0">
                <a:solidFill>
                  <a:schemeClr val="tx2"/>
                </a:solidFill>
                <a:latin typeface="Times New Roman" panose="02020603050405020304" pitchFamily="18" charset="0"/>
                <a:cs typeface="Times New Roman" panose="02020603050405020304" pitchFamily="18" charset="0"/>
              </a:rPr>
              <a:t> </a:t>
            </a:r>
            <a:r>
              <a:rPr lang="en-US" sz="2200" dirty="0" smtClean="0">
                <a:solidFill>
                  <a:schemeClr val="tx2"/>
                </a:solidFill>
                <a:latin typeface="Times New Roman" panose="02020603050405020304" pitchFamily="18" charset="0"/>
                <a:cs typeface="Times New Roman" panose="02020603050405020304" pitchFamily="18" charset="0"/>
              </a:rPr>
              <a:t>Php</a:t>
            </a:r>
            <a:r>
              <a:rPr lang="en-US" sz="2200" b="1" dirty="0" smtClean="0">
                <a:solidFill>
                  <a:schemeClr val="tx2"/>
                </a:solidFill>
                <a:latin typeface="Times New Roman" panose="02020603050405020304" pitchFamily="18" charset="0"/>
                <a:cs typeface="Times New Roman" panose="02020603050405020304" pitchFamily="18" charset="0"/>
              </a:rPr>
              <a:t>.</a:t>
            </a:r>
            <a:endParaRPr lang="en-IN" sz="2200" dirty="0" smtClean="0">
              <a:solidFill>
                <a:schemeClr val="tx2"/>
              </a:solidFill>
              <a:latin typeface="Times New Roman" panose="02020603050405020304" pitchFamily="18" charset="0"/>
              <a:cs typeface="Times New Roman" panose="02020603050405020304" pitchFamily="18" charset="0"/>
            </a:endParaRPr>
          </a:p>
          <a:p>
            <a:pPr indent="457200" algn="just">
              <a:lnSpc>
                <a:spcPct val="150000"/>
              </a:lnSpc>
            </a:pPr>
            <a:r>
              <a:rPr lang="en-IN" sz="2200" spc="-30" dirty="0" smtClean="0">
                <a:solidFill>
                  <a:schemeClr val="tx2"/>
                </a:solidFill>
                <a:latin typeface="Times New Roman" panose="02020603050405020304" pitchFamily="18" charset="0"/>
                <a:cs typeface="Times New Roman" panose="02020603050405020304" pitchFamily="18" charset="0"/>
              </a:rPr>
              <a:t>	[2] </a:t>
            </a:r>
            <a:r>
              <a:rPr lang="en-IN" sz="2200" u="sng" spc="-30" dirty="0" smtClean="0">
                <a:solidFill>
                  <a:schemeClr val="tx2"/>
                </a:solidFill>
                <a:latin typeface="Times New Roman" panose="02020603050405020304" pitchFamily="18" charset="0"/>
                <a:cs typeface="Times New Roman" panose="02020603050405020304" pitchFamily="18" charset="0"/>
                <a:hlinkClick r:id="rId3"/>
              </a:rPr>
              <a:t>http://ww</a:t>
            </a:r>
            <a:r>
              <a:rPr lang="en-IN" sz="2200" u="sng" spc="-115" dirty="0" smtClean="0">
                <a:solidFill>
                  <a:schemeClr val="tx2"/>
                </a:solidFill>
                <a:latin typeface="Times New Roman" panose="02020603050405020304" pitchFamily="18" charset="0"/>
                <a:cs typeface="Times New Roman" panose="02020603050405020304" pitchFamily="18" charset="0"/>
                <a:hlinkClick r:id="rId3"/>
              </a:rPr>
              <a:t>w</a:t>
            </a:r>
            <a:r>
              <a:rPr lang="en-IN" sz="2200" u="sng" spc="-30" dirty="0" smtClean="0">
                <a:solidFill>
                  <a:schemeClr val="tx2"/>
                </a:solidFill>
                <a:latin typeface="Times New Roman" panose="02020603050405020304" pitchFamily="18" charset="0"/>
                <a:cs typeface="Times New Roman" panose="02020603050405020304" pitchFamily="18" charset="0"/>
                <a:hlinkClick r:id="rId3"/>
              </a:rPr>
              <a:t>.hotscripts.com/category</a:t>
            </a:r>
            <a:r>
              <a:rPr lang="en-IN" sz="2200" u="sng" spc="-25" dirty="0" smtClean="0">
                <a:solidFill>
                  <a:schemeClr val="tx2"/>
                </a:solidFill>
                <a:latin typeface="Times New Roman" panose="02020603050405020304" pitchFamily="18" charset="0"/>
                <a:cs typeface="Times New Roman" panose="02020603050405020304" pitchFamily="18" charset="0"/>
                <a:hlinkClick r:id="rId3"/>
              </a:rPr>
              <a:t>/</a:t>
            </a:r>
            <a:r>
              <a:rPr lang="en-IN" sz="2200" u="sng" spc="-35" dirty="0" smtClean="0">
                <a:solidFill>
                  <a:schemeClr val="tx2"/>
                </a:solidFill>
                <a:latin typeface="Times New Roman" panose="02020603050405020304" pitchFamily="18" charset="0"/>
                <a:cs typeface="Times New Roman" panose="02020603050405020304" pitchFamily="18" charset="0"/>
                <a:hlinkClick r:id="rId3"/>
              </a:rPr>
              <a:t>ph</a:t>
            </a:r>
            <a:r>
              <a:rPr lang="en-IN" sz="2200" u="sng" spc="-30" dirty="0" smtClean="0">
                <a:solidFill>
                  <a:schemeClr val="tx2"/>
                </a:solidFill>
                <a:latin typeface="Times New Roman" panose="02020603050405020304" pitchFamily="18" charset="0"/>
                <a:cs typeface="Times New Roman" panose="02020603050405020304" pitchFamily="18" charset="0"/>
                <a:hlinkClick r:id="rId3"/>
              </a:rPr>
              <a:t>p</a:t>
            </a:r>
            <a:r>
              <a:rPr lang="en-IN" sz="2200" u="sng" dirty="0" smtClean="0">
                <a:solidFill>
                  <a:schemeClr val="tx2"/>
                </a:solidFill>
                <a:latin typeface="Times New Roman" panose="02020603050405020304" pitchFamily="18" charset="0"/>
                <a:cs typeface="Times New Roman" panose="02020603050405020304" pitchFamily="18" charset="0"/>
                <a:hlinkClick r:id="rId3"/>
              </a:rPr>
              <a:t>/</a:t>
            </a:r>
            <a:r>
              <a:rPr lang="en-IN" sz="2200" spc="-30" dirty="0" smtClean="0">
                <a:solidFill>
                  <a:schemeClr val="tx2"/>
                </a:solidFill>
                <a:latin typeface="Times New Roman" panose="02020603050405020304" pitchFamily="18" charset="0"/>
                <a:cs typeface="Times New Roman" panose="02020603050405020304" pitchFamily="18" charset="0"/>
              </a:rPr>
              <a:t> for Php</a:t>
            </a:r>
            <a:endParaRPr lang="en-IN" sz="2200" dirty="0" smtClean="0">
              <a:solidFill>
                <a:schemeClr val="tx2"/>
              </a:solidFill>
              <a:latin typeface="Times New Roman" panose="02020603050405020304" pitchFamily="18" charset="0"/>
              <a:cs typeface="Times New Roman" panose="02020603050405020304" pitchFamily="18" charset="0"/>
            </a:endParaRPr>
          </a:p>
          <a:p>
            <a:pPr indent="457200" algn="just">
              <a:lnSpc>
                <a:spcPct val="150000"/>
              </a:lnSpc>
            </a:pPr>
            <a:r>
              <a:rPr lang="en-IN" sz="2200" spc="-25" dirty="0" smtClean="0">
                <a:solidFill>
                  <a:schemeClr val="tx2"/>
                </a:solidFill>
                <a:latin typeface="Times New Roman" panose="02020603050405020304" pitchFamily="18" charset="0"/>
                <a:cs typeface="Times New Roman" panose="02020603050405020304" pitchFamily="18" charset="0"/>
              </a:rPr>
              <a:t>	[3] </a:t>
            </a:r>
            <a:r>
              <a:rPr lang="en-IN" sz="2200" u="sng" spc="-25" dirty="0" smtClean="0">
                <a:solidFill>
                  <a:schemeClr val="tx2"/>
                </a:solidFill>
                <a:latin typeface="Times New Roman" panose="02020603050405020304" pitchFamily="18" charset="0"/>
                <a:cs typeface="Times New Roman" panose="02020603050405020304" pitchFamily="18" charset="0"/>
                <a:hlinkClick r:id="rId4"/>
              </a:rPr>
              <a:t>http://ww</a:t>
            </a:r>
            <a:r>
              <a:rPr lang="en-IN" sz="2200" u="sng" spc="-115" dirty="0" smtClean="0">
                <a:solidFill>
                  <a:schemeClr val="tx2"/>
                </a:solidFill>
                <a:latin typeface="Times New Roman" panose="02020603050405020304" pitchFamily="18" charset="0"/>
                <a:cs typeface="Times New Roman" panose="02020603050405020304" pitchFamily="18" charset="0"/>
                <a:hlinkClick r:id="rId4"/>
              </a:rPr>
              <a:t>w</a:t>
            </a:r>
            <a:r>
              <a:rPr lang="en-IN" sz="2200" u="sng" spc="-15" dirty="0" smtClean="0">
                <a:solidFill>
                  <a:schemeClr val="tx2"/>
                </a:solidFill>
                <a:latin typeface="Times New Roman" panose="02020603050405020304" pitchFamily="18" charset="0"/>
                <a:cs typeface="Times New Roman" panose="02020603050405020304" pitchFamily="18" charset="0"/>
                <a:hlinkClick r:id="rId4"/>
              </a:rPr>
              <a:t>.</a:t>
            </a:r>
            <a:r>
              <a:rPr lang="en-IN" sz="2200" u="sng" spc="-25" dirty="0" smtClean="0">
                <a:solidFill>
                  <a:schemeClr val="tx2"/>
                </a:solidFill>
                <a:latin typeface="Times New Roman" panose="02020603050405020304" pitchFamily="18" charset="0"/>
                <a:cs typeface="Times New Roman" panose="02020603050405020304" pitchFamily="18" charset="0"/>
                <a:hlinkClick r:id="rId4"/>
              </a:rPr>
              <a:t>mysq</a:t>
            </a:r>
            <a:r>
              <a:rPr lang="en-IN" sz="2200" u="sng" spc="-30" dirty="0" smtClean="0">
                <a:solidFill>
                  <a:schemeClr val="tx2"/>
                </a:solidFill>
                <a:latin typeface="Times New Roman" panose="02020603050405020304" pitchFamily="18" charset="0"/>
                <a:cs typeface="Times New Roman" panose="02020603050405020304" pitchFamily="18" charset="0"/>
                <a:hlinkClick r:id="rId4"/>
              </a:rPr>
              <a:t>l</a:t>
            </a:r>
            <a:r>
              <a:rPr lang="en-IN" sz="2200" u="sng" spc="-25" dirty="0" smtClean="0">
                <a:solidFill>
                  <a:schemeClr val="tx2"/>
                </a:solidFill>
                <a:latin typeface="Times New Roman" panose="02020603050405020304" pitchFamily="18" charset="0"/>
                <a:cs typeface="Times New Roman" panose="02020603050405020304" pitchFamily="18" charset="0"/>
                <a:hlinkClick r:id="rId4"/>
              </a:rPr>
              <a:t>.com/click.php?e=35050</a:t>
            </a:r>
            <a:r>
              <a:rPr lang="en-IN" sz="2200" spc="-25" dirty="0" smtClean="0">
                <a:solidFill>
                  <a:schemeClr val="tx2"/>
                </a:solidFill>
                <a:latin typeface="Times New Roman" panose="02020603050405020304" pitchFamily="18" charset="0"/>
                <a:cs typeface="Times New Roman" panose="02020603050405020304" pitchFamily="18" charset="0"/>
              </a:rPr>
              <a:t> for MySQL.</a:t>
            </a:r>
            <a:endParaRPr lang="en-IN" sz="2200" dirty="0" smtClean="0">
              <a:solidFill>
                <a:schemeClr val="tx2"/>
              </a:solidFill>
              <a:latin typeface="Times New Roman" panose="02020603050405020304" pitchFamily="18" charset="0"/>
              <a:cs typeface="Times New Roman" panose="02020603050405020304" pitchFamily="18" charset="0"/>
            </a:endParaRPr>
          </a:p>
          <a:p>
            <a:pPr indent="457200" algn="just">
              <a:lnSpc>
                <a:spcPct val="150000"/>
              </a:lnSpc>
            </a:pPr>
            <a:r>
              <a:rPr lang="en-IN" sz="2200" dirty="0" smtClean="0">
                <a:solidFill>
                  <a:schemeClr val="tx2"/>
                </a:solidFill>
                <a:latin typeface="Times New Roman" panose="02020603050405020304" pitchFamily="18" charset="0"/>
                <a:cs typeface="Times New Roman" panose="02020603050405020304" pitchFamily="18" charset="0"/>
              </a:rPr>
              <a:t>	[4] </a:t>
            </a:r>
            <a:r>
              <a:rPr lang="en-IN" sz="2200" u="sng" dirty="0" smtClean="0">
                <a:solidFill>
                  <a:schemeClr val="tx2"/>
                </a:solidFill>
                <a:latin typeface="Times New Roman" panose="02020603050405020304" pitchFamily="18" charset="0"/>
                <a:cs typeface="Times New Roman" panose="02020603050405020304" pitchFamily="18" charset="0"/>
                <a:hlinkClick r:id="rId5"/>
              </a:rPr>
              <a:t>http://www.w3schools.com</a:t>
            </a:r>
            <a:r>
              <a:rPr lang="en-US" sz="2200" b="1" dirty="0" smtClean="0">
                <a:solidFill>
                  <a:schemeClr val="tx2"/>
                </a:solidFill>
                <a:latin typeface="Times New Roman" panose="02020603050405020304" pitchFamily="18" charset="0"/>
                <a:cs typeface="Times New Roman" panose="02020603050405020304" pitchFamily="18" charset="0"/>
              </a:rPr>
              <a:t> </a:t>
            </a:r>
            <a:r>
              <a:rPr lang="en-US" sz="2200" dirty="0" smtClean="0">
                <a:solidFill>
                  <a:schemeClr val="tx2"/>
                </a:solidFill>
                <a:latin typeface="Times New Roman" panose="02020603050405020304" pitchFamily="18" charset="0"/>
                <a:cs typeface="Times New Roman" panose="02020603050405020304" pitchFamily="18" charset="0"/>
              </a:rPr>
              <a:t>for information on HTML</a:t>
            </a:r>
            <a:r>
              <a:rPr lang="en-US" sz="2200" b="1" dirty="0" smtClean="0">
                <a:solidFill>
                  <a:schemeClr val="tx2"/>
                </a:solidFill>
                <a:latin typeface="Times New Roman" panose="02020603050405020304" pitchFamily="18" charset="0"/>
                <a:cs typeface="Times New Roman" panose="02020603050405020304" pitchFamily="18" charset="0"/>
              </a:rPr>
              <a:t>.</a:t>
            </a:r>
            <a:endParaRPr lang="en-IN" sz="2200" dirty="0" smtClean="0">
              <a:solidFill>
                <a:schemeClr val="tx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83" y="288759"/>
            <a:ext cx="6400800" cy="747427"/>
          </a:xfrm>
        </p:spPr>
        <p:txBody>
          <a:bodyPr/>
          <a:lstStyle/>
          <a:p>
            <a:r>
              <a:rPr lang="en-US" dirty="0" smtClean="0">
                <a:solidFill>
                  <a:schemeClr val="tx2"/>
                </a:solidFill>
              </a:rPr>
              <a:t>Introduction</a:t>
            </a:r>
            <a:endParaRPr lang="en-US" dirty="0">
              <a:solidFill>
                <a:schemeClr val="tx2"/>
              </a:solidFill>
            </a:endParaRPr>
          </a:p>
        </p:txBody>
      </p:sp>
      <p:sp>
        <p:nvSpPr>
          <p:cNvPr id="4" name="Subtitle 3"/>
          <p:cNvSpPr>
            <a:spLocks noGrp="1"/>
          </p:cNvSpPr>
          <p:nvPr>
            <p:ph type="subTitle" idx="1"/>
          </p:nvPr>
        </p:nvSpPr>
        <p:spPr>
          <a:xfrm>
            <a:off x="221382" y="1925053"/>
            <a:ext cx="8056344" cy="3830854"/>
          </a:xfrm>
        </p:spPr>
        <p:txBody>
          <a:bodyPr>
            <a:normAutofit/>
          </a:bodyPr>
          <a:lstStyle/>
          <a:p>
            <a:pPr marL="342900" lvl="0" indent="-342900">
              <a:buFont typeface="Wingdings" panose="05000000000000000000" pitchFamily="2" charset="2"/>
              <a:buChar char="q"/>
            </a:pPr>
            <a:r>
              <a:rPr lang="en-IN" sz="2000" dirty="0">
                <a:solidFill>
                  <a:schemeClr val="tx2"/>
                </a:solidFill>
                <a:latin typeface="Times New Roman" panose="02020603050405020304" pitchFamily="18" charset="0"/>
                <a:cs typeface="Times New Roman" panose="02020603050405020304" pitchFamily="18" charset="0"/>
              </a:rPr>
              <a:t>Blood transfusion safety remains an important public health concern in Oman. The availability of blood products of all blood types and the provision of its safety ensure public trust of its excellent healthcare system.</a:t>
            </a:r>
          </a:p>
          <a:p>
            <a:pPr marL="342900" lvl="0" indent="-342900">
              <a:buFont typeface="Wingdings" panose="05000000000000000000" pitchFamily="2" charset="2"/>
              <a:buChar char="q"/>
            </a:pPr>
            <a:endParaRPr lang="en-IN" sz="2000"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IN" sz="2000" dirty="0" smtClean="0">
                <a:solidFill>
                  <a:schemeClr val="tx2"/>
                </a:solidFill>
                <a:latin typeface="Times New Roman" panose="02020603050405020304" pitchFamily="18" charset="0"/>
                <a:cs typeface="Times New Roman" panose="02020603050405020304" pitchFamily="18" charset="0"/>
              </a:rPr>
              <a:t>The </a:t>
            </a:r>
            <a:r>
              <a:rPr lang="en-IN" sz="2000" dirty="0">
                <a:solidFill>
                  <a:schemeClr val="tx2"/>
                </a:solidFill>
                <a:latin typeface="Times New Roman" panose="02020603050405020304" pitchFamily="18" charset="0"/>
                <a:cs typeface="Times New Roman" panose="02020603050405020304" pitchFamily="18" charset="0"/>
              </a:rPr>
              <a:t>Online Organ Donation Management System (OODMS) is developed mainly for general hospitals (GH), clinics and other health centres to manage the donor registration and user maintenance.</a:t>
            </a:r>
          </a:p>
          <a:p>
            <a:endParaRPr lang="en-US" dirty="0">
              <a:solidFill>
                <a:schemeClr val="tx2"/>
              </a:solidFill>
            </a:endParaRPr>
          </a:p>
        </p:txBody>
      </p:sp>
    </p:spTree>
    <p:extLst>
      <p:ext uri="{BB962C8B-B14F-4D97-AF65-F5344CB8AC3E}">
        <p14:creationId xmlns:p14="http://schemas.microsoft.com/office/powerpoint/2010/main" val="55604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3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- 7</a:t>
            </a:r>
            <a:endParaRPr lang="en-US"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endParaRPr lang="en-US"/>
          </a:p>
        </p:txBody>
      </p:sp>
      <p:sp>
        <p:nvSpPr>
          <p:cNvPr id="6" name="Picture Placeholder 5"/>
          <p:cNvSpPr>
            <a:spLocks noGrp="1"/>
          </p:cNvSpPr>
          <p:nvPr>
            <p:ph type="pic" idx="13"/>
          </p:nvPr>
        </p:nvSpPr>
        <p:spPr/>
      </p:sp>
      <p:sp>
        <p:nvSpPr>
          <p:cNvPr id="11" name="Text Placeholder 10"/>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888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634" y="1267192"/>
            <a:ext cx="6868426" cy="898491"/>
          </a:xfrm>
        </p:spPr>
        <p:txBody>
          <a:bodyPr/>
          <a:lstStyle/>
          <a:p>
            <a:r>
              <a:rPr lang="en-IN" b="1" dirty="0">
                <a:solidFill>
                  <a:schemeClr val="tx2"/>
                </a:solidFill>
                <a:latin typeface="Times New Roman" panose="02020603050405020304" pitchFamily="18" charset="0"/>
                <a:cs typeface="Times New Roman" panose="02020603050405020304" pitchFamily="18" charset="0"/>
              </a:rPr>
              <a:t>Abstract:</a:t>
            </a:r>
            <a:endParaRPr lang="en-US" b="1" dirty="0">
              <a:solidFill>
                <a:schemeClr val="tx2"/>
              </a:solidFill>
            </a:endParaRPr>
          </a:p>
        </p:txBody>
      </p:sp>
      <p:sp>
        <p:nvSpPr>
          <p:cNvPr id="4" name="Subtitle 3"/>
          <p:cNvSpPr>
            <a:spLocks noGrp="1"/>
          </p:cNvSpPr>
          <p:nvPr>
            <p:ph type="subTitle" idx="1"/>
          </p:nvPr>
        </p:nvSpPr>
        <p:spPr>
          <a:xfrm>
            <a:off x="86627" y="2935705"/>
            <a:ext cx="8537609" cy="2993457"/>
          </a:xfrm>
        </p:spPr>
        <p:txBody>
          <a:bodyPr>
            <a:normAutofit/>
          </a:bodyPr>
          <a:lstStyle/>
          <a:p>
            <a:r>
              <a:rPr lang="en-IN" sz="2000" dirty="0">
                <a:solidFill>
                  <a:schemeClr val="tx2"/>
                </a:solidFill>
                <a:latin typeface="Times IN"/>
              </a:rPr>
              <a:t>The purpose of this project is create "Online Blood Organ Finder". In this project those user are interested to donate the blood and organ then first needs to register to with all the details like name, phone number, city, blood group organ etc. Then those users want blood  and organ they can search  on our portal, city wise, blood group wise, organ wise then user will get details of this donate and this will help to the contact. To implement this project we will use Full Stack languages.  </a:t>
            </a:r>
          </a:p>
          <a:p>
            <a:endParaRPr lang="en-IN" dirty="0"/>
          </a:p>
        </p:txBody>
      </p:sp>
    </p:spTree>
    <p:extLst>
      <p:ext uri="{BB962C8B-B14F-4D97-AF65-F5344CB8AC3E}">
        <p14:creationId xmlns:p14="http://schemas.microsoft.com/office/powerpoint/2010/main" val="251029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 y="490889"/>
            <a:ext cx="8566484" cy="760395"/>
          </a:xfrm>
        </p:spPr>
        <p:txBody>
          <a:bodyPr>
            <a:normAutofit/>
          </a:bodyPr>
          <a:lstStyle/>
          <a:p>
            <a:r>
              <a:rPr lang="en-IN" sz="3200" b="1" dirty="0">
                <a:solidFill>
                  <a:schemeClr val="tx2"/>
                </a:solidFill>
              </a:rPr>
              <a:t>Literature </a:t>
            </a:r>
            <a:r>
              <a:rPr lang="en-IN" sz="3200" b="1" dirty="0" smtClean="0">
                <a:solidFill>
                  <a:schemeClr val="tx2"/>
                </a:solidFill>
              </a:rPr>
              <a:t>survey</a:t>
            </a:r>
            <a:r>
              <a:rPr lang="en-IN" sz="3200" b="1" dirty="0">
                <a:solidFill>
                  <a:schemeClr val="tx2"/>
                </a:solidFill>
              </a:rPr>
              <a:t>:-</a:t>
            </a:r>
            <a:endParaRPr lang="en-US" sz="3200" b="1" dirty="0">
              <a:solidFill>
                <a:schemeClr val="tx2"/>
              </a:solidFill>
            </a:endParaRPr>
          </a:p>
        </p:txBody>
      </p:sp>
      <p:sp>
        <p:nvSpPr>
          <p:cNvPr id="4" name="Subtitle 3"/>
          <p:cNvSpPr>
            <a:spLocks noGrp="1"/>
          </p:cNvSpPr>
          <p:nvPr>
            <p:ph type="subTitle" idx="1"/>
          </p:nvPr>
        </p:nvSpPr>
        <p:spPr>
          <a:xfrm>
            <a:off x="212558" y="1636294"/>
            <a:ext cx="7959290" cy="3859732"/>
          </a:xfrm>
        </p:spPr>
        <p:txBody>
          <a:bodyPr>
            <a:normAutofit fontScale="92500" lnSpcReduction="10000"/>
          </a:bodyPr>
          <a:lstStyle/>
          <a:p>
            <a:pPr marL="457200" lvl="0" indent="-457200">
              <a:buFont typeface="Wingdings" panose="05000000000000000000" pitchFamily="2" charset="2"/>
              <a:buChar char="q"/>
            </a:pPr>
            <a:r>
              <a:rPr lang="en-IN" sz="2200" b="1" dirty="0">
                <a:solidFill>
                  <a:schemeClr val="tx2"/>
                </a:solidFill>
                <a:latin typeface="Times New Roman" panose="02020603050405020304" pitchFamily="18" charset="0"/>
                <a:cs typeface="Times New Roman" panose="02020603050405020304" pitchFamily="18" charset="0"/>
              </a:rPr>
              <a:t>Existing system: - </a:t>
            </a:r>
            <a:r>
              <a:rPr lang="en-IN" sz="2200" dirty="0">
                <a:solidFill>
                  <a:schemeClr val="tx2"/>
                </a:solidFill>
                <a:latin typeface="Times New Roman" panose="02020603050405020304" pitchFamily="18" charset="0"/>
                <a:cs typeface="Times New Roman" panose="02020603050405020304" pitchFamily="18" charset="0"/>
              </a:rPr>
              <a:t>As per my survey in current market there is no online register folder to find the blood donor or organ donor easily</a:t>
            </a:r>
            <a:r>
              <a:rPr lang="en-IN" sz="2200" b="1" dirty="0">
                <a:solidFill>
                  <a:schemeClr val="tx2"/>
                </a:solidFill>
                <a:latin typeface="Times New Roman" panose="02020603050405020304" pitchFamily="18" charset="0"/>
                <a:cs typeface="Times New Roman" panose="02020603050405020304" pitchFamily="18" charset="0"/>
              </a:rPr>
              <a:t> </a:t>
            </a:r>
            <a:r>
              <a:rPr lang="en-IN" sz="2200" dirty="0">
                <a:solidFill>
                  <a:schemeClr val="tx2"/>
                </a:solidFill>
                <a:latin typeface="Times New Roman" panose="02020603050405020304" pitchFamily="18" charset="0"/>
                <a:cs typeface="Times New Roman" panose="02020603050405020304" pitchFamily="18" charset="0"/>
              </a:rPr>
              <a:t>to take the blood we need to visit blood banks and take the bloods and for this user waste more time.</a:t>
            </a:r>
          </a:p>
          <a:p>
            <a:pPr lvl="0"/>
            <a:endParaRPr lang="en-IN" sz="2200" b="1" dirty="0" smtClean="0">
              <a:solidFill>
                <a:schemeClr val="tx2"/>
              </a:solidFill>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q"/>
            </a:pPr>
            <a:r>
              <a:rPr lang="en-IN" sz="2200" b="1" dirty="0" smtClean="0">
                <a:solidFill>
                  <a:schemeClr val="tx2"/>
                </a:solidFill>
                <a:latin typeface="Times New Roman" panose="02020603050405020304" pitchFamily="18" charset="0"/>
                <a:cs typeface="Times New Roman" panose="02020603050405020304" pitchFamily="18" charset="0"/>
              </a:rPr>
              <a:t> </a:t>
            </a:r>
            <a:r>
              <a:rPr lang="en-IN" sz="2200" b="1" dirty="0">
                <a:solidFill>
                  <a:schemeClr val="tx2"/>
                </a:solidFill>
                <a:latin typeface="Times New Roman" panose="02020603050405020304" pitchFamily="18" charset="0"/>
                <a:cs typeface="Times New Roman" panose="02020603050405020304" pitchFamily="18" charset="0"/>
              </a:rPr>
              <a:t>Proposed System: - </a:t>
            </a:r>
            <a:r>
              <a:rPr lang="en-IN" sz="2200" dirty="0">
                <a:solidFill>
                  <a:schemeClr val="tx2"/>
                </a:solidFill>
                <a:latin typeface="Times New Roman" panose="02020603050405020304" pitchFamily="18" charset="0"/>
                <a:cs typeface="Times New Roman" panose="02020603050405020304" pitchFamily="18" charset="0"/>
              </a:rPr>
              <a:t>The purpose of this project is create "online          blood and organ finder”. In this project those user are interested to donate the blood and organ then first needs to register to with all the details like name, phone number, city, blood group organ etc. Then those users want blood  and organ they can search  on our portal, city wise, blood group wise, organ wise then user will get details of this donate and this will help to the contact. To implement this project we will use Full Stack languages</a:t>
            </a:r>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57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624" y="169912"/>
            <a:ext cx="6400800" cy="677111"/>
          </a:xfrm>
        </p:spPr>
        <p:txBody>
          <a:bodyPr>
            <a:normAutofit/>
          </a:bodyPr>
          <a:lstStyle/>
          <a:p>
            <a:r>
              <a:rPr lang="en-IN" sz="3200" b="1" dirty="0">
                <a:solidFill>
                  <a:schemeClr val="tx2"/>
                </a:solidFill>
              </a:rPr>
              <a:t>Requirements:</a:t>
            </a:r>
            <a:endParaRPr lang="en-US" sz="3200" b="1" dirty="0">
              <a:solidFill>
                <a:schemeClr val="tx2"/>
              </a:solidFill>
            </a:endParaRPr>
          </a:p>
        </p:txBody>
      </p:sp>
      <p:sp>
        <p:nvSpPr>
          <p:cNvPr id="4" name="Subtitle 3"/>
          <p:cNvSpPr>
            <a:spLocks noGrp="1"/>
          </p:cNvSpPr>
          <p:nvPr>
            <p:ph type="subTitle" idx="1"/>
          </p:nvPr>
        </p:nvSpPr>
        <p:spPr>
          <a:xfrm>
            <a:off x="128752" y="1082564"/>
            <a:ext cx="8332076" cy="5465381"/>
          </a:xfrm>
        </p:spPr>
        <p:txBody>
          <a:bodyPr>
            <a:normAutofit/>
          </a:bodyPr>
          <a:lstStyle/>
          <a:p>
            <a:r>
              <a:rPr lang="en-IN" sz="2000" b="1" dirty="0" smtClean="0">
                <a:latin typeface="Times IN"/>
              </a:rPr>
              <a:t>  </a:t>
            </a:r>
            <a:r>
              <a:rPr lang="en-IN" sz="2000" b="1" dirty="0" smtClean="0">
                <a:solidFill>
                  <a:schemeClr val="tx2"/>
                </a:solidFill>
                <a:latin typeface="Times IN"/>
              </a:rPr>
              <a:t>Requirements </a:t>
            </a:r>
            <a:r>
              <a:rPr lang="en-IN" sz="2000" b="1" dirty="0">
                <a:solidFill>
                  <a:schemeClr val="tx2"/>
                </a:solidFill>
                <a:latin typeface="Times IN"/>
              </a:rPr>
              <a:t>for developing:- </a:t>
            </a:r>
            <a:endParaRPr lang="en-IN" sz="2000" dirty="0">
              <a:solidFill>
                <a:schemeClr val="tx2"/>
              </a:solidFill>
              <a:latin typeface="Times IN"/>
            </a:endParaRPr>
          </a:p>
          <a:p>
            <a:pPr marL="269875" lvl="0" indent="-269875">
              <a:buFont typeface="Arial" panose="020B0604020202020204" pitchFamily="34" charset="0"/>
              <a:buChar char="•"/>
            </a:pPr>
            <a:r>
              <a:rPr lang="en-IN" sz="2200" dirty="0" smtClean="0">
                <a:solidFill>
                  <a:schemeClr val="tx2"/>
                </a:solidFill>
                <a:latin typeface="Times New Roman" panose="02020603050405020304" pitchFamily="18" charset="0"/>
                <a:cs typeface="Times New Roman" panose="02020603050405020304" pitchFamily="18" charset="0"/>
              </a:rPr>
              <a:t>Average </a:t>
            </a:r>
            <a:r>
              <a:rPr lang="en-IN" sz="2200" dirty="0">
                <a:solidFill>
                  <a:schemeClr val="tx2"/>
                </a:solidFill>
                <a:latin typeface="Times New Roman" panose="02020603050405020304" pitchFamily="18" charset="0"/>
                <a:cs typeface="Times New Roman" panose="02020603050405020304" pitchFamily="18" charset="0"/>
              </a:rPr>
              <a:t>I3 processor.</a:t>
            </a:r>
          </a:p>
          <a:p>
            <a:pPr marL="269875" lvl="0" indent="-269875">
              <a:buFont typeface="Arial" panose="020B0604020202020204" pitchFamily="34" charset="0"/>
              <a:buChar char="•"/>
            </a:pPr>
            <a:r>
              <a:rPr lang="en-IN" sz="2200" dirty="0">
                <a:solidFill>
                  <a:schemeClr val="tx2"/>
                </a:solidFill>
                <a:latin typeface="Times New Roman" panose="02020603050405020304" pitchFamily="18" charset="0"/>
                <a:cs typeface="Times New Roman" panose="02020603050405020304" pitchFamily="18" charset="0"/>
              </a:rPr>
              <a:t>Average 4GB RAM.</a:t>
            </a:r>
          </a:p>
          <a:p>
            <a:pPr marL="269875" lvl="0" indent="-269875">
              <a:buFont typeface="Arial" panose="020B0604020202020204" pitchFamily="34" charset="0"/>
              <a:buChar char="•"/>
            </a:pPr>
            <a:r>
              <a:rPr lang="en-IN" sz="2200" dirty="0">
                <a:solidFill>
                  <a:schemeClr val="tx2"/>
                </a:solidFill>
                <a:latin typeface="Times New Roman" panose="02020603050405020304" pitchFamily="18" charset="0"/>
                <a:cs typeface="Times New Roman" panose="02020603050405020304" pitchFamily="18" charset="0"/>
              </a:rPr>
              <a:t>Average 512GB hard disk</a:t>
            </a:r>
            <a:r>
              <a:rPr lang="en-IN" dirty="0" smtClean="0">
                <a:solidFill>
                  <a:schemeClr val="tx2"/>
                </a:solidFill>
                <a:latin typeface="Times New Roman" panose="02020603050405020304" pitchFamily="18" charset="0"/>
                <a:cs typeface="Times New Roman" panose="02020603050405020304" pitchFamily="18" charset="0"/>
              </a:rPr>
              <a:t>.</a:t>
            </a:r>
          </a:p>
          <a:p>
            <a:pPr defTabSz="179388">
              <a:lnSpc>
                <a:spcPct val="107000"/>
              </a:lnSpc>
              <a:spcAft>
                <a:spcPts val="800"/>
              </a:spcAft>
            </a:pP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defTabSz="179388">
              <a:lnSpc>
                <a:spcPct val="107000"/>
              </a:lnSpc>
              <a:spcAft>
                <a:spcPts val="800"/>
              </a:spcAft>
            </a:pPr>
            <a:r>
              <a:rPr lang="en-IN"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Software </a:t>
            </a:r>
            <a:r>
              <a:rPr lang="en-IN"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requirement for development:-</a:t>
            </a:r>
            <a:endParaRPr lang="en-IN"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OS (Window’s, MAC, Linux</a:t>
            </a:r>
            <a:r>
              <a:rPr lang="en-IN" sz="2000"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XAMP Server.</a:t>
            </a:r>
            <a:endParaRPr lang="en-IN" sz="2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VS Code.</a:t>
            </a:r>
            <a:endParaRPr lang="en-IN" sz="2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Chrome. </a:t>
            </a:r>
          </a:p>
          <a:p>
            <a:pPr lvl="0"/>
            <a:endParaRPr lang="en-IN" dirty="0" smtClean="0">
              <a:latin typeface="Times New Roman" panose="02020603050405020304" pitchFamily="18" charset="0"/>
              <a:cs typeface="Times New Roman" panose="02020603050405020304" pitchFamily="18" charset="0"/>
            </a:endParaRPr>
          </a:p>
          <a:p>
            <a:pPr marL="269875" lvl="0" indent="-269875">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843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17" y="336331"/>
            <a:ext cx="7830207" cy="1177159"/>
          </a:xfrm>
        </p:spPr>
        <p:txBody>
          <a:bodyPr>
            <a:normAutofit/>
          </a:bodyPr>
          <a:lstStyle/>
          <a:p>
            <a:r>
              <a:rPr lang="en-IN" sz="2400" b="1" dirty="0" smtClean="0">
                <a:solidFill>
                  <a:schemeClr val="tx2"/>
                </a:solidFill>
              </a:rPr>
              <a:t>Hardware requirement for deployment:- </a:t>
            </a:r>
            <a:r>
              <a:rPr lang="en-US" dirty="0" smtClean="0">
                <a:solidFill>
                  <a:schemeClr val="tx2"/>
                </a:solidFill>
              </a:rPr>
              <a:t/>
            </a:r>
            <a:br>
              <a:rPr lang="en-US" dirty="0" smtClean="0">
                <a:solidFill>
                  <a:schemeClr val="tx2"/>
                </a:solidFill>
              </a:rPr>
            </a:br>
            <a:endParaRPr lang="en-IN" dirty="0">
              <a:solidFill>
                <a:schemeClr val="tx2"/>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304800" y="1114097"/>
            <a:ext cx="7746123" cy="5549462"/>
          </a:xfrm>
        </p:spPr>
        <p:txBody>
          <a:bodyPr>
            <a:normAutofit/>
          </a:bodyPr>
          <a:lstStyle/>
          <a:p>
            <a:pPr marL="342900" lvl="0" indent="-342900">
              <a:buFont typeface="Arial" panose="020B0604020202020204" pitchFamily="34" charset="0"/>
              <a:buChar char="•"/>
            </a:pPr>
            <a:r>
              <a:rPr lang="en-US" sz="2000" dirty="0" smtClean="0">
                <a:solidFill>
                  <a:schemeClr val="tx2"/>
                </a:solidFill>
                <a:latin typeface="Times New Roman" panose="02020603050405020304" pitchFamily="18" charset="0"/>
                <a:cs typeface="Times New Roman" panose="02020603050405020304" pitchFamily="18" charset="0"/>
              </a:rPr>
              <a:t>Average I3 processor.</a:t>
            </a:r>
            <a:endParaRPr lang="en-IN" sz="2000"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solidFill>
                  <a:schemeClr val="tx2"/>
                </a:solidFill>
                <a:latin typeface="Times New Roman" panose="02020603050405020304" pitchFamily="18" charset="0"/>
                <a:cs typeface="Times New Roman" panose="02020603050405020304" pitchFamily="18" charset="0"/>
              </a:rPr>
              <a:t>Average 2GB RAM.</a:t>
            </a:r>
            <a:endParaRPr lang="en-IN" sz="2000" dirty="0" smtClean="0">
              <a:solidFill>
                <a:schemeClr val="tx2"/>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solidFill>
                  <a:schemeClr val="tx2"/>
                </a:solidFill>
                <a:latin typeface="Times New Roman" panose="02020603050405020304" pitchFamily="18" charset="0"/>
                <a:cs typeface="Times New Roman" panose="02020603050405020304" pitchFamily="18" charset="0"/>
              </a:rPr>
              <a:t>Average 256GB storage.</a:t>
            </a:r>
          </a:p>
          <a:p>
            <a:pPr lvl="0"/>
            <a:endParaRPr lang="en-IN" sz="2800" b="1" dirty="0" smtClean="0">
              <a:solidFill>
                <a:schemeClr val="tx2"/>
              </a:solidFill>
            </a:endParaRPr>
          </a:p>
          <a:p>
            <a:pPr lvl="0"/>
            <a:r>
              <a:rPr lang="en-IN" b="1" dirty="0" smtClean="0">
                <a:solidFill>
                  <a:schemeClr val="tx2"/>
                </a:solidFill>
              </a:rPr>
              <a:t>Software </a:t>
            </a:r>
            <a:r>
              <a:rPr lang="en-IN" b="1" dirty="0">
                <a:solidFill>
                  <a:schemeClr val="tx2"/>
                </a:solidFill>
              </a:rPr>
              <a:t>requirement for deployment</a:t>
            </a:r>
            <a:r>
              <a:rPr lang="en-IN" b="1" dirty="0" smtClean="0">
                <a:solidFill>
                  <a:schemeClr val="tx2"/>
                </a:solidFill>
              </a:rPr>
              <a:t>:-</a:t>
            </a:r>
          </a:p>
          <a:p>
            <a:pPr lvl="0"/>
            <a:r>
              <a:rPr lang="en-IN" sz="2000" dirty="0" smtClean="0">
                <a:solidFill>
                  <a:schemeClr val="tx2"/>
                </a:solidFill>
              </a:rPr>
              <a:t>  • OS.</a:t>
            </a:r>
            <a:r>
              <a:rPr lang="en-IN" sz="2000" dirty="0">
                <a:solidFill>
                  <a:schemeClr val="tx2"/>
                </a:solidFill>
              </a:rPr>
              <a:t/>
            </a:r>
            <a:br>
              <a:rPr lang="en-IN" sz="2000" dirty="0">
                <a:solidFill>
                  <a:schemeClr val="tx2"/>
                </a:solidFill>
              </a:rPr>
            </a:br>
            <a:r>
              <a:rPr lang="en-IN" sz="2000" dirty="0" smtClean="0">
                <a:solidFill>
                  <a:schemeClr val="tx2"/>
                </a:solidFill>
              </a:rPr>
              <a:t>  • </a:t>
            </a:r>
            <a:r>
              <a:rPr lang="en-IN" sz="2000" dirty="0">
                <a:solidFill>
                  <a:schemeClr val="tx2"/>
                </a:solidFill>
              </a:rPr>
              <a:t>Chrome.</a:t>
            </a:r>
            <a:endParaRPr lang="en-IN" sz="2000" b="1" dirty="0" smtClean="0">
              <a:solidFill>
                <a:schemeClr val="tx2"/>
              </a:solidFill>
            </a:endParaRPr>
          </a:p>
          <a:p>
            <a:pPr lvl="0"/>
            <a:r>
              <a:rPr lang="en-IN" dirty="0" smtClean="0">
                <a:solidFill>
                  <a:schemeClr val="tx2"/>
                </a:solidFill>
              </a:rPr>
              <a:t>  </a:t>
            </a:r>
          </a:p>
          <a:p>
            <a:pPr lvl="0"/>
            <a:r>
              <a:rPr lang="en-IN" b="1" dirty="0" smtClean="0">
                <a:solidFill>
                  <a:schemeClr val="tx2"/>
                </a:solidFill>
              </a:rPr>
              <a:t>Language </a:t>
            </a:r>
            <a:r>
              <a:rPr lang="en-IN" b="1" dirty="0">
                <a:solidFill>
                  <a:schemeClr val="tx2"/>
                </a:solidFill>
              </a:rPr>
              <a:t>used or technology</a:t>
            </a:r>
            <a:r>
              <a:rPr lang="en-IN" b="1" dirty="0" smtClean="0">
                <a:solidFill>
                  <a:schemeClr val="tx2"/>
                </a:solidFill>
              </a:rPr>
              <a:t>:-</a:t>
            </a:r>
            <a:r>
              <a:rPr lang="en-IN" sz="2000" dirty="0">
                <a:solidFill>
                  <a:schemeClr val="tx2"/>
                </a:solidFill>
              </a:rPr>
              <a:t/>
            </a:r>
            <a:br>
              <a:rPr lang="en-IN" sz="2000" dirty="0">
                <a:solidFill>
                  <a:schemeClr val="tx2"/>
                </a:solidFill>
              </a:rPr>
            </a:br>
            <a:r>
              <a:rPr lang="en-IN" sz="2000" dirty="0" smtClean="0">
                <a:solidFill>
                  <a:schemeClr val="tx2"/>
                </a:solidFill>
              </a:rPr>
              <a:t>  </a:t>
            </a:r>
            <a:r>
              <a:rPr lang="en-US" sz="2000" dirty="0" smtClean="0">
                <a:solidFill>
                  <a:schemeClr val="tx2"/>
                </a:solidFill>
              </a:rPr>
              <a:t>• Content </a:t>
            </a:r>
            <a:r>
              <a:rPr lang="en-US" sz="2000" dirty="0">
                <a:solidFill>
                  <a:schemeClr val="tx2"/>
                </a:solidFill>
              </a:rPr>
              <a:t>language (client side language)(html, </a:t>
            </a:r>
            <a:r>
              <a:rPr lang="en-US" sz="2000" dirty="0" err="1">
                <a:solidFill>
                  <a:schemeClr val="tx2"/>
                </a:solidFill>
              </a:rPr>
              <a:t>css</a:t>
            </a:r>
            <a:r>
              <a:rPr lang="en-US" sz="2000" dirty="0">
                <a:solidFill>
                  <a:schemeClr val="tx2"/>
                </a:solidFill>
              </a:rPr>
              <a:t>, bootstrap, </a:t>
            </a:r>
            <a:r>
              <a:rPr lang="en-US" sz="2000" dirty="0" err="1">
                <a:solidFill>
                  <a:schemeClr val="tx2"/>
                </a:solidFill>
              </a:rPr>
              <a:t>js</a:t>
            </a:r>
            <a:r>
              <a:rPr lang="en-US" sz="2000" dirty="0">
                <a:solidFill>
                  <a:schemeClr val="tx2"/>
                </a:solidFill>
              </a:rPr>
              <a:t>).</a:t>
            </a:r>
            <a:r>
              <a:rPr lang="en-IN" sz="2000" dirty="0">
                <a:solidFill>
                  <a:schemeClr val="tx2"/>
                </a:solidFill>
              </a:rPr>
              <a:t/>
            </a:r>
            <a:br>
              <a:rPr lang="en-IN" sz="2000" dirty="0">
                <a:solidFill>
                  <a:schemeClr val="tx2"/>
                </a:solidFill>
              </a:rPr>
            </a:br>
            <a:r>
              <a:rPr lang="en-IN" sz="2000" dirty="0" smtClean="0">
                <a:solidFill>
                  <a:schemeClr val="tx2"/>
                </a:solidFill>
              </a:rPr>
              <a:t>  </a:t>
            </a:r>
            <a:r>
              <a:rPr lang="en-US" sz="2000" dirty="0" smtClean="0">
                <a:solidFill>
                  <a:schemeClr val="tx2"/>
                </a:solidFill>
              </a:rPr>
              <a:t>• </a:t>
            </a:r>
            <a:r>
              <a:rPr lang="en-US" sz="2000" dirty="0">
                <a:solidFill>
                  <a:schemeClr val="tx2"/>
                </a:solidFill>
              </a:rPr>
              <a:t>Backend (server side language) (php).</a:t>
            </a:r>
            <a:r>
              <a:rPr lang="en-IN" sz="2000" dirty="0">
                <a:solidFill>
                  <a:schemeClr val="tx2"/>
                </a:solidFill>
              </a:rPr>
              <a:t/>
            </a:r>
            <a:br>
              <a:rPr lang="en-IN" sz="2000" dirty="0">
                <a:solidFill>
                  <a:schemeClr val="tx2"/>
                </a:solidFill>
              </a:rPr>
            </a:br>
            <a:r>
              <a:rPr lang="en-IN" sz="2000" dirty="0" smtClean="0">
                <a:solidFill>
                  <a:schemeClr val="tx2"/>
                </a:solidFill>
              </a:rPr>
              <a:t>  </a:t>
            </a:r>
            <a:r>
              <a:rPr lang="en-US" sz="2000" dirty="0" smtClean="0">
                <a:solidFill>
                  <a:schemeClr val="tx2"/>
                </a:solidFill>
              </a:rPr>
              <a:t>• </a:t>
            </a:r>
            <a:r>
              <a:rPr lang="en-US" sz="2000" dirty="0">
                <a:solidFill>
                  <a:schemeClr val="tx2"/>
                </a:solidFill>
              </a:rPr>
              <a:t>Database (my </a:t>
            </a:r>
            <a:r>
              <a:rPr lang="en-US" sz="2000" dirty="0" err="1">
                <a:solidFill>
                  <a:schemeClr val="tx2"/>
                </a:solidFill>
              </a:rPr>
              <a:t>sql</a:t>
            </a:r>
            <a:r>
              <a:rPr lang="en-US" sz="2000" dirty="0">
                <a:solidFill>
                  <a:schemeClr val="tx2"/>
                </a:solidFill>
              </a:rPr>
              <a:t>).</a:t>
            </a:r>
            <a:endParaRPr lang="en-IN" sz="2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0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746" y="735724"/>
            <a:ext cx="6400800" cy="754002"/>
          </a:xfrm>
        </p:spPr>
        <p:txBody>
          <a:bodyPr>
            <a:normAutofit/>
          </a:bodyPr>
          <a:lstStyle/>
          <a:p>
            <a:r>
              <a:rPr lang="en-IN" sz="3200" b="1" dirty="0">
                <a:solidFill>
                  <a:schemeClr val="tx2"/>
                </a:solidFill>
              </a:rPr>
              <a:t>Advantages</a:t>
            </a:r>
            <a:endParaRPr lang="en-US" sz="3200" b="1" dirty="0">
              <a:solidFill>
                <a:schemeClr val="tx2"/>
              </a:solidFill>
            </a:endParaRPr>
          </a:p>
        </p:txBody>
      </p:sp>
      <p:sp>
        <p:nvSpPr>
          <p:cNvPr id="4" name="Subtitle 3"/>
          <p:cNvSpPr>
            <a:spLocks noGrp="1"/>
          </p:cNvSpPr>
          <p:nvPr>
            <p:ph type="subTitle" idx="1"/>
          </p:nvPr>
        </p:nvSpPr>
        <p:spPr>
          <a:xfrm>
            <a:off x="1137746" y="2343808"/>
            <a:ext cx="8100848" cy="3436882"/>
          </a:xfrm>
        </p:spPr>
        <p:txBody>
          <a:bodyPr>
            <a:noAutofit/>
          </a:bodyPr>
          <a:lstStyle/>
          <a:p>
            <a:pPr marL="342900" lvl="0" indent="-342900">
              <a:buFont typeface="Arial" panose="020B0604020202020204" pitchFamily="34" charset="0"/>
              <a:buChar char="•"/>
            </a:pPr>
            <a:r>
              <a:rPr lang="en-IN" sz="2000" dirty="0">
                <a:solidFill>
                  <a:schemeClr val="tx2"/>
                </a:solidFill>
              </a:rPr>
              <a:t>Reduce </a:t>
            </a:r>
            <a:r>
              <a:rPr lang="en-IN" sz="2000" dirty="0" smtClean="0">
                <a:solidFill>
                  <a:schemeClr val="tx2"/>
                </a:solidFill>
              </a:rPr>
              <a:t>time.</a:t>
            </a:r>
          </a:p>
          <a:p>
            <a:pPr marL="342900" lvl="0" indent="-342900">
              <a:buFont typeface="Arial" panose="020B0604020202020204" pitchFamily="34" charset="0"/>
              <a:buChar char="•"/>
            </a:pPr>
            <a:r>
              <a:rPr lang="en-IN" sz="2000" dirty="0" smtClean="0">
                <a:solidFill>
                  <a:schemeClr val="tx2"/>
                </a:solidFill>
              </a:rPr>
              <a:t>Reduce </a:t>
            </a:r>
            <a:r>
              <a:rPr lang="en-IN" sz="2000" dirty="0">
                <a:solidFill>
                  <a:schemeClr val="tx2"/>
                </a:solidFill>
              </a:rPr>
              <a:t>the manual work.</a:t>
            </a:r>
          </a:p>
          <a:p>
            <a:pPr marL="342900" lvl="0" indent="-342900">
              <a:buFont typeface="Arial" panose="020B0604020202020204" pitchFamily="34" charset="0"/>
              <a:buChar char="•"/>
            </a:pPr>
            <a:r>
              <a:rPr lang="en-IN" sz="2000" dirty="0">
                <a:solidFill>
                  <a:schemeClr val="tx2"/>
                </a:solidFill>
              </a:rPr>
              <a:t>Easily to use.</a:t>
            </a:r>
          </a:p>
          <a:p>
            <a:pPr marL="342900" lvl="0" indent="-342900">
              <a:buFont typeface="Arial" panose="020B0604020202020204" pitchFamily="34" charset="0"/>
              <a:buChar char="•"/>
            </a:pPr>
            <a:r>
              <a:rPr lang="en-IN" sz="2000" dirty="0">
                <a:solidFill>
                  <a:schemeClr val="tx2"/>
                </a:solidFill>
              </a:rPr>
              <a:t>Access from any location.</a:t>
            </a:r>
          </a:p>
          <a:p>
            <a:pPr marL="342900" lvl="0" indent="-342900">
              <a:buFont typeface="Arial" panose="020B0604020202020204" pitchFamily="34" charset="0"/>
              <a:buChar char="•"/>
            </a:pPr>
            <a:r>
              <a:rPr lang="en-IN" sz="2000" dirty="0">
                <a:solidFill>
                  <a:schemeClr val="tx2"/>
                </a:solidFill>
              </a:rPr>
              <a:t>No wastage of money.</a:t>
            </a:r>
          </a:p>
        </p:txBody>
      </p:sp>
    </p:spTree>
    <p:extLst>
      <p:ext uri="{BB962C8B-B14F-4D97-AF65-F5344CB8AC3E}">
        <p14:creationId xmlns:p14="http://schemas.microsoft.com/office/powerpoint/2010/main" val="186273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63262" y="86825"/>
            <a:ext cx="6400800" cy="638388"/>
          </a:xfrm>
        </p:spPr>
        <p:txBody>
          <a:bodyPr>
            <a:normAutofit/>
          </a:bodyPr>
          <a:lstStyle/>
          <a:p>
            <a:r>
              <a:rPr lang="en-US" sz="3200" b="1" dirty="0">
                <a:solidFill>
                  <a:schemeClr val="tx2"/>
                </a:solidFill>
              </a:rPr>
              <a:t>Data Flow Diagram </a:t>
            </a:r>
            <a:endParaRPr lang="en-IN" sz="3200" b="1" dirty="0">
              <a:solidFill>
                <a:schemeClr val="tx2"/>
              </a:solidFill>
            </a:endParaRPr>
          </a:p>
        </p:txBody>
      </p:sp>
      <p:sp>
        <p:nvSpPr>
          <p:cNvPr id="5" name="Subtitle 4"/>
          <p:cNvSpPr>
            <a:spLocks noGrp="1"/>
          </p:cNvSpPr>
          <p:nvPr>
            <p:ph type="subTitle" idx="1"/>
          </p:nvPr>
        </p:nvSpPr>
        <p:spPr>
          <a:xfrm>
            <a:off x="105103" y="798786"/>
            <a:ext cx="7958959" cy="6059214"/>
          </a:xfrm>
        </p:spPr>
        <p:txBody>
          <a:bodyPr/>
          <a:lstStyle/>
          <a:p>
            <a:endParaRPr lang="en-IN" dirty="0"/>
          </a:p>
        </p:txBody>
      </p:sp>
      <p:pic>
        <p:nvPicPr>
          <p:cNvPr id="6" name="Picture 5" descr="https://lowcqpubon.us-06.visual-paradigm.com/rest/diagrams/projects/clipboard/1_7c_A6hGFYDwCHWHb?dummy=byeJ6hGESbD8yQJq"/>
          <p:cNvPicPr/>
          <p:nvPr/>
        </p:nvPicPr>
        <p:blipFill>
          <a:blip r:embed="rId2">
            <a:extLst>
              <a:ext uri="{28A0092B-C50C-407E-A947-70E740481C1C}">
                <a14:useLocalDpi xmlns:a14="http://schemas.microsoft.com/office/drawing/2010/main" val="0"/>
              </a:ext>
            </a:extLst>
          </a:blip>
          <a:srcRect/>
          <a:stretch>
            <a:fillRect/>
          </a:stretch>
        </p:blipFill>
        <p:spPr bwMode="auto">
          <a:xfrm>
            <a:off x="0" y="798786"/>
            <a:ext cx="8064062" cy="6059214"/>
          </a:xfrm>
          <a:prstGeom prst="rect">
            <a:avLst/>
          </a:prstGeom>
          <a:noFill/>
          <a:ln>
            <a:noFill/>
          </a:ln>
        </p:spPr>
      </p:pic>
    </p:spTree>
    <p:extLst>
      <p:ext uri="{BB962C8B-B14F-4D97-AF65-F5344CB8AC3E}">
        <p14:creationId xmlns:p14="http://schemas.microsoft.com/office/powerpoint/2010/main" val="264229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8779" y="0"/>
            <a:ext cx="6400800" cy="785533"/>
          </a:xfrm>
        </p:spPr>
        <p:txBody>
          <a:bodyPr>
            <a:normAutofit/>
          </a:bodyPr>
          <a:lstStyle/>
          <a:p>
            <a:r>
              <a:rPr lang="en-US" sz="3200" b="1" dirty="0">
                <a:solidFill>
                  <a:schemeClr val="tx2"/>
                </a:solidFill>
              </a:rPr>
              <a:t>Use Case Diagram </a:t>
            </a:r>
          </a:p>
        </p:txBody>
      </p:sp>
      <p:sp>
        <p:nvSpPr>
          <p:cNvPr id="4" name="Subtitle 3"/>
          <p:cNvSpPr>
            <a:spLocks noGrp="1"/>
          </p:cNvSpPr>
          <p:nvPr>
            <p:ph type="subTitle" idx="1"/>
          </p:nvPr>
        </p:nvSpPr>
        <p:spPr>
          <a:xfrm>
            <a:off x="255180" y="914400"/>
            <a:ext cx="7783033" cy="5943600"/>
          </a:xfrm>
        </p:spPr>
        <p:txBody>
          <a:bodyPr/>
          <a:lstStyle/>
          <a:p>
            <a:endParaRPr lang="en-IN" dirty="0"/>
          </a:p>
        </p:txBody>
      </p:sp>
      <p:pic>
        <p:nvPicPr>
          <p:cNvPr id="7" name="Picture 6"/>
          <p:cNvPicPr/>
          <p:nvPr/>
        </p:nvPicPr>
        <p:blipFill>
          <a:blip r:embed="rId2"/>
          <a:stretch>
            <a:fillRect/>
          </a:stretch>
        </p:blipFill>
        <p:spPr>
          <a:xfrm>
            <a:off x="494412" y="1027832"/>
            <a:ext cx="7304568" cy="5716735"/>
          </a:xfrm>
          <a:prstGeom prst="rect">
            <a:avLst/>
          </a:prstGeom>
        </p:spPr>
      </p:pic>
    </p:spTree>
    <p:extLst>
      <p:ext uri="{BB962C8B-B14F-4D97-AF65-F5344CB8AC3E}">
        <p14:creationId xmlns:p14="http://schemas.microsoft.com/office/powerpoint/2010/main" val="427316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703</Words>
  <Application>Microsoft Office PowerPoint</Application>
  <PresentationFormat>Widescreen</PresentationFormat>
  <Paragraphs>85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 Antiqua</vt:lpstr>
      <vt:lpstr>Calibri</vt:lpstr>
      <vt:lpstr>Mangal</vt:lpstr>
      <vt:lpstr>Times IN</vt:lpstr>
      <vt:lpstr>Times New Roman</vt:lpstr>
      <vt:lpstr>Wingdings</vt:lpstr>
      <vt:lpstr>Sales Direction 16X9</vt:lpstr>
      <vt:lpstr>ONLINE BLOOD AND ORGAN FINDER</vt:lpstr>
      <vt:lpstr>Introduction</vt:lpstr>
      <vt:lpstr>Abstract:</vt:lpstr>
      <vt:lpstr>Literature survey:-</vt:lpstr>
      <vt:lpstr>Requirements:</vt:lpstr>
      <vt:lpstr>Hardware requirement for deployment:-  </vt:lpstr>
      <vt:lpstr>Advantages</vt:lpstr>
      <vt:lpstr>Data Flow Diagram </vt:lpstr>
      <vt:lpstr>Use Case Diagram </vt:lpstr>
      <vt:lpstr>Methodologies Used</vt:lpstr>
      <vt:lpstr>Implementation part </vt:lpstr>
      <vt:lpstr>Future Scope </vt:lpstr>
      <vt:lpstr>Screen shots and designed website </vt:lpstr>
      <vt:lpstr>ONLINE BLOOD AND ORGAN FINDER</vt:lpstr>
      <vt:lpstr>Conclusion </vt:lpstr>
      <vt:lpstr>BIBLIOGRAPHY:-</vt:lpstr>
      <vt:lpstr>       Websites:-  </vt:lpstr>
      <vt:lpstr>Add a Slide Title - 3</vt:lpstr>
      <vt:lpstr>Add a Slide Title - 4</vt:lpstr>
      <vt:lpstr>PowerPoint Presentation</vt:lpstr>
      <vt:lpstr>Add a Slide Title - 5</vt:lpstr>
      <vt:lpstr>Add a Slide Title - 6</vt:lpstr>
      <vt:lpstr>Add a Slide Title - 7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BLOOD AND ORGAN FINDER</dc:title>
  <dc:creator>Riya Khot</dc:creator>
  <cp:lastModifiedBy>Riya Khot</cp:lastModifiedBy>
  <cp:revision>23</cp:revision>
  <dcterms:created xsi:type="dcterms:W3CDTF">2023-05-26T16:47:31Z</dcterms:created>
  <dcterms:modified xsi:type="dcterms:W3CDTF">2023-05-26T20:45:48Z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