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10"/>
  </p:notesMasterIdLst>
  <p:handoutMasterIdLst>
    <p:handoutMasterId r:id="rId11"/>
  </p:handoutMasterIdLst>
  <p:sldIdLst>
    <p:sldId id="765" r:id="rId5"/>
    <p:sldId id="766" r:id="rId6"/>
    <p:sldId id="768" r:id="rId7"/>
    <p:sldId id="769" r:id="rId8"/>
    <p:sldId id="767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TheSans UHH" panose="020B060402020202020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C3A1F-FD61-48BB-8216-DE866573C34D}" v="183" dt="2023-12-17T15:44:42.644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6327" autoAdjust="0"/>
  </p:normalViewPr>
  <p:slideViewPr>
    <p:cSldViewPr snapToObjects="1">
      <p:cViewPr varScale="1">
        <p:scale>
          <a:sx n="117" d="100"/>
          <a:sy n="117" d="100"/>
        </p:scale>
        <p:origin x="210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F33C3A1F-FD61-48BB-8216-DE866573C34D}"/>
    <pc:docChg chg="undo custSel addSld modSld">
      <pc:chgData name="Mitulbhai Nandlal Akbari" userId="0cec19f74f8cc2c8" providerId="LiveId" clId="{F33C3A1F-FD61-48BB-8216-DE866573C34D}" dt="2023-12-17T15:46:32.099" v="333" actId="20577"/>
      <pc:docMkLst>
        <pc:docMk/>
      </pc:docMkLst>
      <pc:sldChg chg="modSp mod">
        <pc:chgData name="Mitulbhai Nandlal Akbari" userId="0cec19f74f8cc2c8" providerId="LiveId" clId="{F33C3A1F-FD61-48BB-8216-DE866573C34D}" dt="2023-12-10T22:07:41.569" v="21" actId="20577"/>
        <pc:sldMkLst>
          <pc:docMk/>
          <pc:sldMk cId="1766244999" sldId="765"/>
        </pc:sldMkLst>
        <pc:spChg chg="mod">
          <ac:chgData name="Mitulbhai Nandlal Akbari" userId="0cec19f74f8cc2c8" providerId="LiveId" clId="{F33C3A1F-FD61-48BB-8216-DE866573C34D}" dt="2023-12-10T22:07:41.569" v="21" actId="20577"/>
          <ac:spMkLst>
            <pc:docMk/>
            <pc:sldMk cId="1766244999" sldId="765"/>
            <ac:spMk id="17" creationId="{5280EDE2-5184-0D7A-258D-03073F499780}"/>
          </ac:spMkLst>
        </pc:spChg>
      </pc:sldChg>
      <pc:sldChg chg="modSp mod modAnim">
        <pc:chgData name="Mitulbhai Nandlal Akbari" userId="0cec19f74f8cc2c8" providerId="LiveId" clId="{F33C3A1F-FD61-48BB-8216-DE866573C34D}" dt="2023-12-17T15:43:25.898" v="261" actId="1076"/>
        <pc:sldMkLst>
          <pc:docMk/>
          <pc:sldMk cId="567938468" sldId="766"/>
        </pc:sldMkLst>
        <pc:spChg chg="mod">
          <ac:chgData name="Mitulbhai Nandlal Akbari" userId="0cec19f74f8cc2c8" providerId="LiveId" clId="{F33C3A1F-FD61-48BB-8216-DE866573C34D}" dt="2023-12-17T15:43:14.657" v="260" actId="20577"/>
          <ac:spMkLst>
            <pc:docMk/>
            <pc:sldMk cId="567938468" sldId="766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3:25.898" v="261" actId="1076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delAnim modAnim">
        <pc:chgData name="Mitulbhai Nandlal Akbari" userId="0cec19f74f8cc2c8" providerId="LiveId" clId="{F33C3A1F-FD61-48BB-8216-DE866573C34D}" dt="2023-12-17T15:37:49.248" v="72" actId="1076"/>
        <pc:sldMkLst>
          <pc:docMk/>
          <pc:sldMk cId="1333698561" sldId="767"/>
        </pc:sldMkLst>
        <pc:picChg chg="add mod">
          <ac:chgData name="Mitulbhai Nandlal Akbari" userId="0cec19f74f8cc2c8" providerId="LiveId" clId="{F33C3A1F-FD61-48BB-8216-DE866573C34D}" dt="2023-12-17T15:37:49.248" v="72" actId="1076"/>
          <ac:picMkLst>
            <pc:docMk/>
            <pc:sldMk cId="1333698561" sldId="767"/>
            <ac:picMk id="3" creationId="{0F206494-6C68-22FD-B641-C795E8E420D4}"/>
          </ac:picMkLst>
        </pc:picChg>
        <pc:picChg chg="del">
          <ac:chgData name="Mitulbhai Nandlal Akbari" userId="0cec19f74f8cc2c8" providerId="LiveId" clId="{F33C3A1F-FD61-48BB-8216-DE866573C34D}" dt="2023-12-17T15:27:52.772" v="35" actId="478"/>
          <ac:picMkLst>
            <pc:docMk/>
            <pc:sldMk cId="1333698561" sldId="767"/>
            <ac:picMk id="7" creationId="{8ACECE4D-A62C-1BC6-54BE-209A394735E8}"/>
          </ac:picMkLst>
        </pc:picChg>
      </pc:sldChg>
      <pc:sldChg chg="addSp delSp modSp add mod modClrScheme delAnim modAnim chgLayout">
        <pc:chgData name="Mitulbhai Nandlal Akbari" userId="0cec19f74f8cc2c8" providerId="LiveId" clId="{F33C3A1F-FD61-48BB-8216-DE866573C34D}" dt="2023-12-17T15:41:16.737" v="125"/>
        <pc:sldMkLst>
          <pc:docMk/>
          <pc:sldMk cId="1026889657" sldId="768"/>
        </pc:sldMkLst>
        <pc:spChg chg="add del mod ord">
          <ac:chgData name="Mitulbhai Nandlal Akbari" userId="0cec19f74f8cc2c8" providerId="LiveId" clId="{F33C3A1F-FD61-48BB-8216-DE866573C34D}" dt="2023-12-17T15:36:32.723" v="61"/>
          <ac:spMkLst>
            <pc:docMk/>
            <pc:sldMk cId="1026889657" sldId="768"/>
            <ac:spMk id="2" creationId="{CC3A4FFB-CFD4-75A3-A48E-4AF08942D351}"/>
          </ac:spMkLst>
        </pc:spChg>
        <pc:spChg chg="del mod">
          <ac:chgData name="Mitulbhai Nandlal Akbari" userId="0cec19f74f8cc2c8" providerId="LiveId" clId="{F33C3A1F-FD61-48BB-8216-DE866573C34D}" dt="2023-12-17T15:35:58.639" v="51" actId="478"/>
          <ac:spMkLst>
            <pc:docMk/>
            <pc:sldMk cId="1026889657" sldId="768"/>
            <ac:spMk id="4" creationId="{680CDB41-E0F1-B8CD-8BAB-490F49256EFD}"/>
          </ac:spMkLst>
        </pc:spChg>
        <pc:spChg chg="mod ord">
          <ac:chgData name="Mitulbhai Nandlal Akbari" userId="0cec19f74f8cc2c8" providerId="LiveId" clId="{F33C3A1F-FD61-48BB-8216-DE866573C34D}" dt="2023-12-17T15:41:16.737" v="125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45" creationId="{31E790E4-0AF1-2147-3EF0-DDF17542DDF5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0" creationId="{50D82448-B95A-A66B-105D-4443E7121799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2" creationId="{41395C50-BFA7-BF07-CB09-3857FB7571E5}"/>
          </ac:spMkLst>
        </pc:spChg>
        <pc:graphicFrameChg chg="del">
          <ac:chgData name="Mitulbhai Nandlal Akbari" userId="0cec19f74f8cc2c8" providerId="LiveId" clId="{F33C3A1F-FD61-48BB-8216-DE866573C34D}" dt="2023-12-17T15:35:45.645" v="44" actId="478"/>
          <ac:graphicFrameMkLst>
            <pc:docMk/>
            <pc:sldMk cId="1026889657" sldId="768"/>
            <ac:graphicFrameMk id="3" creationId="{9503C3B4-D23B-7405-7482-B80A39610361}"/>
          </ac:graphicFrameMkLst>
        </pc:graphicFrameChg>
        <pc:picChg chg="add mod ord">
          <ac:chgData name="Mitulbhai Nandlal Akbari" userId="0cec19f74f8cc2c8" providerId="LiveId" clId="{F33C3A1F-FD61-48BB-8216-DE866573C34D}" dt="2023-12-17T15:37:32.668" v="70" actId="14100"/>
          <ac:picMkLst>
            <pc:docMk/>
            <pc:sldMk cId="1026889657" sldId="768"/>
            <ac:picMk id="5" creationId="{84819148-A985-469D-0591-6E6428A3DB76}"/>
          </ac:picMkLst>
        </pc:picChg>
      </pc:sldChg>
      <pc:sldChg chg="modSp add mod">
        <pc:chgData name="Mitulbhai Nandlal Akbari" userId="0cec19f74f8cc2c8" providerId="LiveId" clId="{F33C3A1F-FD61-48BB-8216-DE866573C34D}" dt="2023-12-17T15:46:32.099" v="333" actId="20577"/>
        <pc:sldMkLst>
          <pc:docMk/>
          <pc:sldMk cId="4153125319" sldId="769"/>
        </pc:sldMkLst>
        <pc:spChg chg="mod">
          <ac:chgData name="Mitulbhai Nandlal Akbari" userId="0cec19f74f8cc2c8" providerId="LiveId" clId="{F33C3A1F-FD61-48BB-8216-DE866573C34D}" dt="2023-12-17T15:44:42.643" v="283" actId="20577"/>
          <ac:spMkLst>
            <pc:docMk/>
            <pc:sldMk cId="4153125319" sldId="769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6:32.099" v="333" actId="20577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17.12.2023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17.12.2023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Homework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Problem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3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Crank</a:t>
            </a:r>
            <a:r>
              <a:rPr lang="de-DE" dirty="0">
                <a:solidFill>
                  <a:srgbClr val="E2001A"/>
                </a:solidFill>
              </a:rPr>
              <a:t>-Nicolson </a:t>
            </a:r>
            <a:r>
              <a:rPr lang="de-DE" dirty="0" err="1">
                <a:solidFill>
                  <a:srgbClr val="E2001A"/>
                </a:solidFill>
              </a:rPr>
              <a:t>algorithm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35B34-7E75-794A-CB4C-2F3222B0C990}"/>
              </a:ext>
            </a:extLst>
          </p:cNvPr>
          <p:cNvSpPr txBox="1"/>
          <p:nvPr/>
        </p:nvSpPr>
        <p:spPr>
          <a:xfrm>
            <a:off x="899592" y="1799345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Solve computationally the 1D time-dependent Schrödinger equation for a particle in an infinite potential well using the Crank-Nicolson algorithm.</a:t>
            </a:r>
            <a:endParaRPr lang="de-DE" sz="1200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en-GB" sz="90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>
                    <a:lumMod val="50000"/>
                  </a:schemeClr>
                </a:solidFill>
              </a:rPr>
              <a:t>- Prof. Dr. Daria </a:t>
            </a:r>
            <a:r>
              <a:rPr lang="de-DE" sz="1100" b="1" dirty="0" err="1">
                <a:solidFill>
                  <a:schemeClr val="tx1">
                    <a:lumMod val="50000"/>
                  </a:schemeClr>
                </a:solidFill>
              </a:rPr>
              <a:t>Gorelova</a:t>
            </a:r>
            <a:endParaRPr lang="en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7DDB6-BA77-88A0-5D7F-AFDC2DEFF8F1}"/>
                  </a:ext>
                </a:extLst>
              </p:cNvPr>
              <p:cNvSpPr txBox="1"/>
              <p:nvPr/>
            </p:nvSpPr>
            <p:spPr>
              <a:xfrm>
                <a:off x="899592" y="2758214"/>
                <a:ext cx="6696744" cy="804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The initial wave function is the Gaussian wave packet that is localized in the </a:t>
                </a:r>
                <a:r>
                  <a:rPr lang="en-GB" sz="1200" dirty="0" err="1"/>
                  <a:t>center</a:t>
                </a:r>
                <a:r>
                  <a:rPr lang="en-GB" sz="1200" dirty="0"/>
                  <a:t> of the box.</a:t>
                </a:r>
              </a:p>
              <a:p>
                <a:pPr algn="ctr"/>
                <a:endParaRPr lang="en-GB" sz="1200" dirty="0"/>
              </a:p>
              <a:p>
                <a:pPr algn="ctr"/>
                <a:r>
                  <a:rPr lang="el-GR" sz="1200" i="0" dirty="0">
                    <a:latin typeface="+mj-lt"/>
                  </a:rPr>
                  <a:t>ψ(x, 0) 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m:rPr>
                            <m:nor/>
                          </m:rPr>
                          <a:rPr lang="el-GR" sz="1200" dirty="0"/>
                          <m:t>(</m:t>
                        </m:r>
                        <m:r>
                          <m:rPr>
                            <m:nor/>
                          </m:rPr>
                          <a:rPr lang="el-GR" sz="1200" dirty="0"/>
                          <m:t>σ</m:t>
                        </m:r>
                        <m:r>
                          <m:rPr>
                            <m:nor/>
                          </m:rPr>
                          <a:rPr lang="el-GR" sz="1200" dirty="0"/>
                          <m:t> ∗ √(2</m:t>
                        </m:r>
                        <m:r>
                          <m:rPr>
                            <m:nor/>
                          </m:rPr>
                          <a:rPr lang="el-GR" sz="1200" dirty="0"/>
                          <m:t>π</m:t>
                        </m:r>
                        <m:r>
                          <m:rPr>
                            <m:nor/>
                          </m:rPr>
                          <a:rPr lang="el-GR" sz="1200" dirty="0"/>
                          <m:t>))</m:t>
                        </m:r>
                      </m:den>
                    </m:f>
                  </m:oMath>
                </a14:m>
                <a:r>
                  <a:rPr lang="el-GR" sz="1200" i="0" dirty="0">
                    <a:latin typeface="+mj-lt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1200" dirty="0"/>
                          <m:t>(</m:t>
                        </m:r>
                        <m:r>
                          <m:rPr>
                            <m:nor/>
                          </m:rPr>
                          <a:rPr lang="el-GR" sz="1200" dirty="0"/>
                          <m:t>ikx</m:t>
                        </m:r>
                        <m:r>
                          <m:rPr>
                            <m:nor/>
                          </m:rPr>
                          <a:rPr lang="de-DE" sz="1200" dirty="0"/>
                          <m:t>)</m:t>
                        </m:r>
                      </m:sup>
                    </m:sSup>
                    <m:sSup>
                      <m:sSupPr>
                        <m:ctrlPr>
                          <a:rPr lang="el-GR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l-G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sz="1200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sz="1200" dirty="0"/>
                          <m:t>/ (</m:t>
                        </m:r>
                        <m:sSup>
                          <m:sSupPr>
                            <m:ctrlPr>
                              <a:rPr lang="el-G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l-GR" sz="1200" dirty="0"/>
                              <m:t>σ</m:t>
                            </m:r>
                          </m:e>
                          <m:sup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sz="1200" dirty="0"/>
                          <m:t>)</m:t>
                        </m:r>
                      </m:sup>
                    </m:sSup>
                  </m:oMath>
                </a14:m>
                <a:r>
                  <a:rPr lang="el-GR" sz="1200" i="0" dirty="0">
                    <a:latin typeface="+mj-lt"/>
                  </a:rPr>
                  <a:t> </a:t>
                </a:r>
                <a:endParaRPr lang="en-DE" sz="12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7DDB6-BA77-88A0-5D7F-AFDC2DEF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58214"/>
                <a:ext cx="6696744" cy="804516"/>
              </a:xfrm>
              <a:prstGeom prst="rect">
                <a:avLst/>
              </a:prstGeom>
              <a:blipFill>
                <a:blip r:embed="rId2"/>
                <a:stretch>
                  <a:fillRect t="-758" b="-30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Crank</a:t>
            </a:r>
            <a:r>
              <a:rPr lang="de-DE" dirty="0">
                <a:solidFill>
                  <a:srgbClr val="E2001A"/>
                </a:solidFill>
              </a:rPr>
              <a:t>-Nicolson </a:t>
            </a:r>
            <a:r>
              <a:rPr lang="de-DE" dirty="0" err="1">
                <a:solidFill>
                  <a:srgbClr val="E2001A"/>
                </a:solidFill>
              </a:rPr>
              <a:t>algorithm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03C3B4-D23B-7405-7482-B80A39610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01574"/>
              </p:ext>
            </p:extLst>
          </p:nvPr>
        </p:nvGraphicFramePr>
        <p:xfrm>
          <a:off x="899592" y="2067694"/>
          <a:ext cx="6600564" cy="185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03438">
                  <a:extLst>
                    <a:ext uri="{9D8B030D-6E8A-4147-A177-3AD203B41FA5}">
                      <a16:colId xmlns:a16="http://schemas.microsoft.com/office/drawing/2014/main" val="1390856320"/>
                    </a:ext>
                  </a:extLst>
                </a:gridCol>
                <a:gridCol w="3197126">
                  <a:extLst>
                    <a:ext uri="{9D8B030D-6E8A-4147-A177-3AD203B41FA5}">
                      <a16:colId xmlns:a16="http://schemas.microsoft.com/office/drawing/2014/main" val="516507234"/>
                    </a:ext>
                  </a:extLst>
                </a:gridCol>
              </a:tblGrid>
              <a:tr h="164346">
                <a:tc>
                  <a:txBody>
                    <a:bodyPr/>
                    <a:lstStyle/>
                    <a:p>
                      <a:r>
                        <a:rPr lang="de-DE" sz="1000" dirty="0"/>
                        <a:t>Parameters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Values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96900"/>
                  </a:ext>
                </a:extLst>
              </a:tr>
              <a:tr h="164346">
                <a:tc>
                  <a:txBody>
                    <a:bodyPr/>
                    <a:lstStyle/>
                    <a:p>
                      <a:r>
                        <a:rPr lang="de-DE" sz="1000" dirty="0"/>
                        <a:t>total time </a:t>
                      </a:r>
                      <a:r>
                        <a:rPr lang="de-DE" sz="1000" dirty="0" err="1"/>
                        <a:t>period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30 </a:t>
                      </a:r>
                      <a:r>
                        <a:rPr lang="de-DE" sz="1000" dirty="0" err="1"/>
                        <a:t>fs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54681"/>
                  </a:ext>
                </a:extLst>
              </a:tr>
              <a:tr h="198006">
                <a:tc>
                  <a:txBody>
                    <a:bodyPr/>
                    <a:lstStyle/>
                    <a:p>
                      <a:r>
                        <a:rPr lang="de-DE" sz="1000" dirty="0" err="1"/>
                        <a:t>sigma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parameter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for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gaussian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wave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function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</a:t>
                      </a:r>
                      <a:r>
                        <a:rPr lang="de-DE" sz="1000" dirty="0"/>
                        <a:t>0^10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95532"/>
                  </a:ext>
                </a:extLst>
              </a:tr>
              <a:tr h="267063">
                <a:tc>
                  <a:txBody>
                    <a:bodyPr/>
                    <a:lstStyle/>
                    <a:p>
                      <a:r>
                        <a:rPr lang="en-GB" sz="1000" dirty="0"/>
                        <a:t>total length of 1D space(x coordinate)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100</a:t>
                      </a:r>
                      <a:r>
                        <a:rPr lang="de-DE" sz="1000" dirty="0"/>
                        <a:t> A°</a:t>
                      </a:r>
                      <a:endParaRPr lang="en-DE" sz="1000" dirty="0"/>
                    </a:p>
                    <a:p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04432"/>
                  </a:ext>
                </a:extLst>
              </a:tr>
              <a:tr h="198006">
                <a:tc>
                  <a:txBody>
                    <a:bodyPr/>
                    <a:lstStyle/>
                    <a:p>
                      <a:r>
                        <a:rPr lang="en-GB" sz="1000" dirty="0"/>
                        <a:t>wave vector for the wavefunction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 </a:t>
                      </a:r>
                      <a:r>
                        <a:rPr lang="en-GB" sz="1000" dirty="0"/>
                        <a:t>rad/A°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17987"/>
                  </a:ext>
                </a:extLst>
              </a:tr>
              <a:tr h="205090">
                <a:tc>
                  <a:txBody>
                    <a:bodyPr/>
                    <a:lstStyle/>
                    <a:p>
                      <a:r>
                        <a:rPr lang="de-DE" sz="1000" dirty="0" err="1"/>
                        <a:t>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particle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9.1e-19 kg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30215"/>
                  </a:ext>
                </a:extLst>
              </a:tr>
              <a:tr h="164346">
                <a:tc>
                  <a:txBody>
                    <a:bodyPr/>
                    <a:lstStyle/>
                    <a:p>
                      <a:r>
                        <a:rPr lang="de-DE" sz="1000" dirty="0" err="1"/>
                        <a:t>coordinate_of_potential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150 A°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86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0CDB41-E0F1-B8CD-8BAB-490F49256EFD}"/>
              </a:ext>
            </a:extLst>
          </p:cNvPr>
          <p:cNvSpPr txBox="1"/>
          <p:nvPr/>
        </p:nvSpPr>
        <p:spPr>
          <a:xfrm>
            <a:off x="899593" y="915850"/>
            <a:ext cx="660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latin typeface="TheSans UHH" panose="020B0502050302020203" pitchFamily="34" charset="77"/>
              </a:rPr>
              <a:t>Here </a:t>
            </a:r>
            <a:r>
              <a:rPr lang="de-DE" sz="1600" dirty="0" err="1">
                <a:latin typeface="TheSans UHH" panose="020B0502050302020203" pitchFamily="34" charset="77"/>
              </a:rPr>
              <a:t>are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some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of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the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paraameters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used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for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generating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wavefunction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propogation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animation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without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step</a:t>
            </a:r>
            <a:r>
              <a:rPr lang="de-DE" sz="1600" dirty="0">
                <a:latin typeface="TheSans UHH" panose="020B0502050302020203" pitchFamily="34" charset="77"/>
              </a:rPr>
              <a:t> potential. And </a:t>
            </a:r>
            <a:r>
              <a:rPr lang="de-DE" sz="1600" dirty="0" err="1">
                <a:latin typeface="TheSans UHH" panose="020B0502050302020203" pitchFamily="34" charset="77"/>
              </a:rPr>
              <a:t>it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behaves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as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expected</a:t>
            </a:r>
            <a:r>
              <a:rPr lang="de-DE" sz="1600" dirty="0">
                <a:latin typeface="TheSans UHH" panose="020B0502050302020203" pitchFamily="34" charset="77"/>
              </a:rPr>
              <a:t>.</a:t>
            </a:r>
            <a:endParaRPr lang="en-DE" sz="16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9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Crank</a:t>
            </a:r>
            <a:r>
              <a:rPr lang="de-DE" dirty="0">
                <a:solidFill>
                  <a:srgbClr val="E2001A"/>
                </a:solidFill>
              </a:rPr>
              <a:t>-Nicolson </a:t>
            </a:r>
            <a:r>
              <a:rPr lang="de-DE" dirty="0" err="1">
                <a:solidFill>
                  <a:srgbClr val="E2001A"/>
                </a:solidFill>
              </a:rPr>
              <a:t>algorithm</a:t>
            </a:r>
            <a:endParaRPr lang="de-DE" b="1" kern="1200" dirty="0"/>
          </a:p>
        </p:txBody>
      </p:sp>
      <p:pic>
        <p:nvPicPr>
          <p:cNvPr id="5" name="Particle_in_a_box_without_step_potential (1)" descr="A graph of energy and energy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84819148-A985-469D-0591-6E6428A3DB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39574" y="915909"/>
            <a:ext cx="5664851" cy="3744073"/>
          </a:xfrm>
          <a:prstGeom prst="rect">
            <a:avLst/>
          </a:prstGeom>
          <a:noFill/>
        </p:spPr>
      </p:pic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Crank</a:t>
            </a:r>
            <a:r>
              <a:rPr lang="de-DE" dirty="0">
                <a:solidFill>
                  <a:srgbClr val="E2001A"/>
                </a:solidFill>
              </a:rPr>
              <a:t>-Nicolson </a:t>
            </a:r>
            <a:r>
              <a:rPr lang="de-DE" dirty="0" err="1">
                <a:solidFill>
                  <a:srgbClr val="E2001A"/>
                </a:solidFill>
              </a:rPr>
              <a:t>algorithm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03C3B4-D23B-7405-7482-B80A39610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40414"/>
              </p:ext>
            </p:extLst>
          </p:nvPr>
        </p:nvGraphicFramePr>
        <p:xfrm>
          <a:off x="779748" y="1707654"/>
          <a:ext cx="6528556" cy="2590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66309">
                  <a:extLst>
                    <a:ext uri="{9D8B030D-6E8A-4147-A177-3AD203B41FA5}">
                      <a16:colId xmlns:a16="http://schemas.microsoft.com/office/drawing/2014/main" val="1390856320"/>
                    </a:ext>
                  </a:extLst>
                </a:gridCol>
                <a:gridCol w="3162247">
                  <a:extLst>
                    <a:ext uri="{9D8B030D-6E8A-4147-A177-3AD203B41FA5}">
                      <a16:colId xmlns:a16="http://schemas.microsoft.com/office/drawing/2014/main" val="516507234"/>
                    </a:ext>
                  </a:extLst>
                </a:gridCol>
              </a:tblGrid>
              <a:tr h="237203">
                <a:tc>
                  <a:txBody>
                    <a:bodyPr/>
                    <a:lstStyle/>
                    <a:p>
                      <a:r>
                        <a:rPr lang="de-DE" sz="1000" dirty="0"/>
                        <a:t>Parameters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Values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96900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de-DE" sz="1000" dirty="0"/>
                        <a:t>total time </a:t>
                      </a:r>
                      <a:r>
                        <a:rPr lang="de-DE" sz="1000" dirty="0" err="1"/>
                        <a:t>period</a:t>
                      </a:r>
                      <a:r>
                        <a:rPr lang="de-DE" sz="1000" dirty="0"/>
                        <a:t> (</a:t>
                      </a:r>
                      <a:r>
                        <a:rPr lang="de-DE" sz="1000" dirty="0" err="1"/>
                        <a:t>fs</a:t>
                      </a:r>
                      <a:r>
                        <a:rPr lang="de-DE" sz="1000" dirty="0"/>
                        <a:t>)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30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54681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de-DE" sz="1000" dirty="0" err="1"/>
                        <a:t>sigma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parameter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for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gaussian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wave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function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</a:t>
                      </a:r>
                      <a:r>
                        <a:rPr lang="de-DE" sz="1000" dirty="0"/>
                        <a:t>0^10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95532"/>
                  </a:ext>
                </a:extLst>
              </a:tr>
              <a:tr h="385455">
                <a:tc>
                  <a:txBody>
                    <a:bodyPr/>
                    <a:lstStyle/>
                    <a:p>
                      <a:r>
                        <a:rPr lang="en-GB" sz="1000" dirty="0"/>
                        <a:t>total length of 1D space(x coordinate)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100</a:t>
                      </a:r>
                      <a:r>
                        <a:rPr lang="de-DE" sz="1000" dirty="0"/>
                        <a:t> A°</a:t>
                      </a:r>
                      <a:endParaRPr lang="en-DE" sz="1000" dirty="0"/>
                    </a:p>
                    <a:p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04432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en-GB" sz="1000" dirty="0"/>
                        <a:t>wave vector for the wavefunction (rad/A°)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17987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de-DE" sz="1000" dirty="0" err="1"/>
                        <a:t>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particle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9.1e-19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30215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en-GB" sz="1000" dirty="0"/>
                        <a:t>position of the step potential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50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19243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coordinate_of_potential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150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86806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de-DE" sz="1000" dirty="0" err="1"/>
                        <a:t>height_of_step_potential</a:t>
                      </a:r>
                      <a:r>
                        <a:rPr lang="de-DE" sz="1000" dirty="0"/>
                        <a:t>(in eV)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38146"/>
                  </a:ext>
                </a:extLst>
              </a:tr>
              <a:tr h="237203">
                <a:tc>
                  <a:txBody>
                    <a:bodyPr/>
                    <a:lstStyle/>
                    <a:p>
                      <a:r>
                        <a:rPr lang="en-GB" sz="1000" dirty="0"/>
                        <a:t>width of step potential </a:t>
                      </a:r>
                      <a:r>
                        <a:rPr lang="en-GB" sz="1000"/>
                        <a:t>in A°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145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0CDB41-E0F1-B8CD-8BAB-490F49256EFD}"/>
              </a:ext>
            </a:extLst>
          </p:cNvPr>
          <p:cNvSpPr txBox="1"/>
          <p:nvPr/>
        </p:nvSpPr>
        <p:spPr>
          <a:xfrm>
            <a:off x="775725" y="1087378"/>
            <a:ext cx="660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latin typeface="TheSans UHH" panose="020B0502050302020203" pitchFamily="34" charset="77"/>
              </a:rPr>
              <a:t>Here </a:t>
            </a:r>
            <a:r>
              <a:rPr lang="de-DE" sz="1600" dirty="0" err="1">
                <a:latin typeface="TheSans UHH" panose="020B0502050302020203" pitchFamily="34" charset="77"/>
              </a:rPr>
              <a:t>are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some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of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the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parameters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used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for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generating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animation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with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step</a:t>
            </a:r>
            <a:r>
              <a:rPr lang="de-DE" sz="1600" dirty="0">
                <a:latin typeface="TheSans UHH" panose="020B0502050302020203" pitchFamily="34" charset="77"/>
              </a:rPr>
              <a:t> potential. </a:t>
            </a:r>
            <a:endParaRPr lang="en-DE" sz="16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31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2BAC-51D7-BFE3-FED5-424DA3F7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Crank</a:t>
            </a:r>
            <a:r>
              <a:rPr lang="de-DE" dirty="0">
                <a:solidFill>
                  <a:srgbClr val="E2001A"/>
                </a:solidFill>
              </a:rPr>
              <a:t>-Nicolson </a:t>
            </a:r>
            <a:r>
              <a:rPr lang="de-DE" dirty="0" err="1">
                <a:solidFill>
                  <a:srgbClr val="E2001A"/>
                </a:solidFill>
              </a:rPr>
              <a:t>algorithm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94A-CFFA-C346-5C41-E337FE86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Particle_in_a_box (1)">
            <a:hlinkClick r:id="" action="ppaction://media"/>
            <a:extLst>
              <a:ext uri="{FF2B5EF4-FFF2-40B4-BE49-F238E27FC236}">
                <a16:creationId xmlns:a16="http://schemas.microsoft.com/office/drawing/2014/main" id="{0F206494-6C68-22FD-B641-C795E8E420D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3668" y="915343"/>
            <a:ext cx="5976664" cy="37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2(28-11-2023)</Template>
  <TotalTime>52</TotalTime>
  <Words>257</Words>
  <Application>Microsoft Office PowerPoint</Application>
  <PresentationFormat>On-screen Show (16:9)</PresentationFormat>
  <Paragraphs>53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TheSans UHH</vt:lpstr>
      <vt:lpstr>Arial</vt:lpstr>
      <vt:lpstr>Wingdings</vt:lpstr>
      <vt:lpstr>Benutzerdefiniertes Design</vt:lpstr>
      <vt:lpstr>Crank-Nicolson algorithm</vt:lpstr>
      <vt:lpstr>Crank-Nicolson algorithm</vt:lpstr>
      <vt:lpstr>Crank-Nicolson algorithm</vt:lpstr>
      <vt:lpstr>Crank-Nicolson algorithm</vt:lpstr>
      <vt:lpstr>Crank-Nicolson algorithm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Crank-Nicolson algorithm</dc:title>
  <dc:subject/>
  <dc:creator>Mitulbhai Nandlal Akbari</dc:creator>
  <cp:keywords/>
  <dc:description/>
  <cp:lastModifiedBy>Mitulbhai Nandlal Akbari</cp:lastModifiedBy>
  <cp:revision>1</cp:revision>
  <dcterms:created xsi:type="dcterms:W3CDTF">2023-12-10T21:37:09Z</dcterms:created>
  <dcterms:modified xsi:type="dcterms:W3CDTF">2023-12-17T15:46:32Z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