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zh-TW"/>
    </a:defPPr>
    <a:lvl1pPr marL="0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22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43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464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285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107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928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750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571" algn="l" defTabSz="3507643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94660"/>
  </p:normalViewPr>
  <p:slideViewPr>
    <p:cSldViewPr snapToGrid="0">
      <p:cViewPr>
        <p:scale>
          <a:sx n="25" d="100"/>
          <a:sy n="25" d="100"/>
        </p:scale>
        <p:origin x="928" y="-3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9T08:50:29.9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0,'46227'0,"-13832"0,-32366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9T08:51:03.8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0,'46227'0,"-13832"0,-32366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29T08:51:14.9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0,'46227'0,"-13832"0,-32366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B084E-C4CF-495D-910E-7D746754E4D5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D70F1-6003-4C93-8528-9AD73CD18B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018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70F1-6003-4C93-8528-9AD73CD18BA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751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7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21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41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09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6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226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01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298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15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60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68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CC157-F66A-437C-B6ED-086BD129F51C}" type="datetimeFigureOut">
              <a:rPr lang="zh-TW" altLang="en-US" smtClean="0"/>
              <a:t>2024/12/30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AFF2-4C29-446B-9F53-2F9EB3AD692D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0" y="-115172"/>
            <a:ext cx="30294274" cy="431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6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eg"/><Relationship Id="rId20" Type="http://schemas.openxmlformats.org/officeDocument/2006/relationships/customXml" Target="../ink/ink1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customXml" Target="../ink/ink3.xml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23" Type="http://schemas.openxmlformats.org/officeDocument/2006/relationships/customXml" Target="../ink/ink2.xml"/><Relationship Id="rId28" Type="http://schemas.openxmlformats.org/officeDocument/2006/relationships/image" Target="../media/image23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圖片 49">
            <a:extLst>
              <a:ext uri="{FF2B5EF4-FFF2-40B4-BE49-F238E27FC236}">
                <a16:creationId xmlns:a16="http://schemas.microsoft.com/office/drawing/2014/main" id="{4C41ACD5-E574-4F5C-8187-6019C764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52" y="36477633"/>
            <a:ext cx="6269705" cy="5202992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BA54CD94-1649-4BA6-9249-2E166E272F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966" b="7632"/>
          <a:stretch/>
        </p:blipFill>
        <p:spPr>
          <a:xfrm>
            <a:off x="474663" y="1079500"/>
            <a:ext cx="2877561" cy="1695451"/>
          </a:xfrm>
          <a:prstGeom prst="rect">
            <a:avLst/>
          </a:prstGeom>
        </p:spPr>
      </p:pic>
      <p:sp>
        <p:nvSpPr>
          <p:cNvPr id="3" name="標題版面配置區 1">
            <a:extLst>
              <a:ext uri="{FF2B5EF4-FFF2-40B4-BE49-F238E27FC236}">
                <a16:creationId xmlns:a16="http://schemas.microsoft.com/office/drawing/2014/main" id="{B4BEE182-C979-44FB-9A8E-903EB1493778}"/>
              </a:ext>
            </a:extLst>
          </p:cNvPr>
          <p:cNvSpPr txBox="1">
            <a:spLocks/>
          </p:cNvSpPr>
          <p:nvPr/>
        </p:nvSpPr>
        <p:spPr bwMode="auto">
          <a:xfrm>
            <a:off x="5137580" y="3441212"/>
            <a:ext cx="20000051" cy="4698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7639" tIns="208820" rIns="417639" bIns="208820" anchor="ctr"/>
          <a:lstStyle>
            <a:lvl1pPr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4175125" eaLnBrk="0" fontAlgn="base" hangingPunct="0">
              <a:spcBef>
                <a:spcPct val="0"/>
              </a:spcBef>
              <a:spcAft>
                <a:spcPct val="0"/>
              </a:spcAft>
              <a:defRPr kumimoji="1" sz="8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kumimoji="0" lang="zh-TW" altLang="en-US" sz="9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基於物聯網之智慧無人載具車隊</a:t>
            </a:r>
            <a:endParaRPr kumimoji="0" lang="en-US" altLang="zh-TW" sz="9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0" lang="zh-TW" altLang="en-US" sz="96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跟隨與溝通技術 </a:t>
            </a:r>
            <a:endParaRPr kumimoji="0" lang="en-US" altLang="zh-TW" sz="96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80000"/>
              </a:lnSpc>
            </a:pPr>
            <a:r>
              <a:rPr kumimoji="0" lang="en-US" altLang="zh-TW" sz="107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作者： 黃宇成、陳芃偉、張彤翰、李澤言、張敏奕</a:t>
            </a:r>
            <a:endParaRPr kumimoji="0" lang="en-US" altLang="zh-TW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eaLnBrk="1" hangingPunct="1">
              <a:lnSpc>
                <a:spcPct val="80000"/>
              </a:lnSpc>
            </a:pPr>
            <a:r>
              <a:rPr kumimoji="0"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指導教授：林苑婷 </a:t>
            </a:r>
            <a:endParaRPr kumimoji="0"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2A3D255-D72F-4993-9506-856FDC0B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0314" y="5270011"/>
            <a:ext cx="3384550" cy="18546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101508" tIns="50754" rIns="101508" bIns="50754"/>
          <a:lstStyle/>
          <a:p>
            <a:pPr algn="ctr" defTabSz="4176713">
              <a:spcBef>
                <a:spcPct val="50000"/>
              </a:spcBef>
              <a:defRPr/>
            </a:pP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第十八組</a:t>
            </a:r>
            <a:endParaRPr kumimoji="0" lang="en-US" altLang="zh-TW" sz="9600" b="1" dirty="0">
              <a:effectLst>
                <a:outerShdw blurRad="38100" dist="38100" dir="2700000" algn="tl">
                  <a:srgbClr val="C0C0C0"/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A94993CC-3208-4EF4-9371-8DF9901177B7}"/>
              </a:ext>
            </a:extLst>
          </p:cNvPr>
          <p:cNvSpPr/>
          <p:nvPr/>
        </p:nvSpPr>
        <p:spPr>
          <a:xfrm>
            <a:off x="906280" y="7685688"/>
            <a:ext cx="4866244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專題簡介</a:t>
            </a:r>
            <a:endParaRPr kumimoji="0" lang="en-US" altLang="zh-TW" sz="4800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0FDF4BA-560F-4B92-8230-3E9F1EF7FBFC}"/>
              </a:ext>
            </a:extLst>
          </p:cNvPr>
          <p:cNvSpPr txBox="1"/>
          <p:nvPr/>
        </p:nvSpPr>
        <p:spPr>
          <a:xfrm>
            <a:off x="906280" y="8844705"/>
            <a:ext cx="27915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現今無人自動跟隨機器人之協作方案，多須倚靠伺服器之指引與控制，會受到場地範圍限制，並且遇到大面積場域需大量伺服器建設成本。因此本專題目標將在設計一套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無須伺服器連接的多機器人跟隨協作方案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，並且用於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多種不同型態載具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之間的跟隨協作中。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46464CD-B55C-4C91-841B-67866E7E35EF}"/>
              </a:ext>
            </a:extLst>
          </p:cNvPr>
          <p:cNvSpPr txBox="1"/>
          <p:nvPr/>
        </p:nvSpPr>
        <p:spPr>
          <a:xfrm>
            <a:off x="906278" y="9946856"/>
            <a:ext cx="135207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專題研究目標 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因應問題，本專題將利用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人工智慧影像辨識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，及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單晶片運算控制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技術，施作用於室外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多障礙路面之視覺跟隨協作機器人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A552FCE-183D-4BE3-9963-6445F7BE574A}"/>
              </a:ext>
            </a:extLst>
          </p:cNvPr>
          <p:cNvSpPr txBox="1"/>
          <p:nvPr/>
        </p:nvSpPr>
        <p:spPr>
          <a:xfrm>
            <a:off x="15124783" y="9945857"/>
            <a:ext cx="1334241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畢業專題目標 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應用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，設計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不同種載具之間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之路徑跟隨方案，在本地端實現多台智慧機器人之間的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跟隨溝通系統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646EEB-CBBC-466B-9BA1-9DC8C0B72054}"/>
              </a:ext>
            </a:extLst>
          </p:cNvPr>
          <p:cNvSpPr/>
          <p:nvPr/>
        </p:nvSpPr>
        <p:spPr>
          <a:xfrm>
            <a:off x="919100" y="12527675"/>
            <a:ext cx="6454466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硬體設計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一號車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D02253B5-2E91-429B-B9D6-694D8AC12C6B}"/>
              </a:ext>
            </a:extLst>
          </p:cNvPr>
          <p:cNvSpPr/>
          <p:nvPr/>
        </p:nvSpPr>
        <p:spPr>
          <a:xfrm>
            <a:off x="15137605" y="12527675"/>
            <a:ext cx="6454466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硬體設計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號車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E28B63-5E86-40FD-BE6A-CFDEF8A8286E}"/>
              </a:ext>
            </a:extLst>
          </p:cNvPr>
          <p:cNvSpPr txBox="1"/>
          <p:nvPr/>
        </p:nvSpPr>
        <p:spPr>
          <a:xfrm>
            <a:off x="919100" y="13732152"/>
            <a:ext cx="135207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越野車載具設計 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獨立式雙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臂四輪傳動避震系統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Rack-and-Pinion Steering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轉向系統 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車輛轉向 與 縱向運動 模擬分析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0932A84-C7FE-482E-AD84-D90F4E63C4F5}"/>
              </a:ext>
            </a:extLst>
          </p:cNvPr>
          <p:cNvSpPr txBox="1"/>
          <p:nvPr/>
        </p:nvSpPr>
        <p:spPr>
          <a:xfrm>
            <a:off x="919099" y="16404289"/>
            <a:ext cx="1334241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目標識別與跟隨控制 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AMB82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YOLOV7-tiny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辨識模型 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利用辨識圖框 計算最佳跟隨距離 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紅外線夜間辨識功能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475BDDF-B2F0-4BF4-B8A2-7963F072D647}"/>
              </a:ext>
            </a:extLst>
          </p:cNvPr>
          <p:cNvSpPr txBox="1"/>
          <p:nvPr/>
        </p:nvSpPr>
        <p:spPr>
          <a:xfrm>
            <a:off x="15373142" y="13807930"/>
            <a:ext cx="68879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麥克納姆輪載具設計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驅動電路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24V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驅動電路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麥克納姆輪半徑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5CM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預計附載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3KG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1593AAF-DDFE-493D-88BB-6CDE30AC2541}"/>
              </a:ext>
            </a:extLst>
          </p:cNvPr>
          <p:cNvSpPr/>
          <p:nvPr/>
        </p:nvSpPr>
        <p:spPr>
          <a:xfrm>
            <a:off x="829907" y="19596664"/>
            <a:ext cx="11668491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影像辨識精度提升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距離估測校正改善</a:t>
            </a:r>
            <a:endParaRPr kumimoji="0" lang="en-US" altLang="zh-TW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8775BF-9EDA-4FCF-8D2B-151562E22A6B}"/>
              </a:ext>
            </a:extLst>
          </p:cNvPr>
          <p:cNvSpPr txBox="1"/>
          <p:nvPr/>
        </p:nvSpPr>
        <p:spPr>
          <a:xfrm>
            <a:off x="829908" y="20897975"/>
            <a:ext cx="679657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校正作法改善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將直接補償法改用線性回歸，使不同距離會有不同校正值。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不同階數觀察其表現，取用平均誤差最小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階線性回歸。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EC8187AD-833C-4C69-A152-443CFD080827}"/>
              </a:ext>
            </a:extLst>
          </p:cNvPr>
          <p:cNvSpPr/>
          <p:nvPr/>
        </p:nvSpPr>
        <p:spPr>
          <a:xfrm>
            <a:off x="919099" y="24920306"/>
            <a:ext cx="28181951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跟隨策略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lang="zh-TW" altLang="en-US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紀錄校正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角度</a:t>
            </a:r>
            <a:endParaRPr kumimoji="0" lang="en-US" altLang="zh-TW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C9B6794-070B-4B4B-82F1-148311B83C33}"/>
              </a:ext>
            </a:extLst>
          </p:cNvPr>
          <p:cNvSpPr txBox="1"/>
          <p:nvPr/>
        </p:nvSpPr>
        <p:spPr>
          <a:xfrm>
            <a:off x="15137605" y="20608383"/>
            <a:ext cx="771115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車體運行速度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使用線性回歸法，紀錄轉速和距離資料，推算車輪有效半徑，用於計算車體速度。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3DA60EE-2867-4637-89B9-74081F4EA87B}"/>
              </a:ext>
            </a:extLst>
          </p:cNvPr>
          <p:cNvSpPr txBox="1"/>
          <p:nvPr/>
        </p:nvSpPr>
        <p:spPr>
          <a:xfrm>
            <a:off x="15137604" y="23113047"/>
            <a:ext cx="135207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實驗結果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一號車有效半徑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4.336cm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、二號車有效半徑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5.449cm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481F687-A066-4B03-83DF-DF385A39E4E5}"/>
              </a:ext>
            </a:extLst>
          </p:cNvPr>
          <p:cNvSpPr txBox="1"/>
          <p:nvPr/>
        </p:nvSpPr>
        <p:spPr>
          <a:xfrm>
            <a:off x="785342" y="25907040"/>
            <a:ext cx="7018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角度估算</a:t>
            </a:r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磁力計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在進行角度估算時，會遭受硬磁與軟磁干擾，使用橢球擬和方法校正磁力計。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11CE854-C89E-40B9-8A06-97CCE814FFD1}"/>
              </a:ext>
            </a:extLst>
          </p:cNvPr>
          <p:cNvSpPr txBox="1"/>
          <p:nvPr/>
        </p:nvSpPr>
        <p:spPr>
          <a:xfrm>
            <a:off x="7731370" y="25829055"/>
            <a:ext cx="65515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角度估算</a:t>
            </a:r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陀螺儀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使用磁力計與陀螺儀互補濾波，降低陀螺儀長時間下角度飄移。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FB071B5-DF8A-46A7-BF0E-AF34173C6C9D}"/>
              </a:ext>
            </a:extLst>
          </p:cNvPr>
          <p:cNvSpPr txBox="1"/>
          <p:nvPr/>
        </p:nvSpPr>
        <p:spPr>
          <a:xfrm>
            <a:off x="14682301" y="25885261"/>
            <a:ext cx="69650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角度估算</a:t>
            </a:r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加速度計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當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IMU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傾斜時，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XY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平面分量會改變造成誤差，使用加速度計計算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Roll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Pitch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修正。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A2CFC58-36C6-47FE-B83B-A7D23F9705F3}"/>
              </a:ext>
            </a:extLst>
          </p:cNvPr>
          <p:cNvSpPr/>
          <p:nvPr/>
        </p:nvSpPr>
        <p:spPr>
          <a:xfrm>
            <a:off x="926745" y="34213294"/>
            <a:ext cx="5616344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WIFI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物聯網實作</a:t>
            </a:r>
            <a:endParaRPr kumimoji="0" lang="en-US" altLang="zh-TW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6BE0D93-F440-4ACD-AC66-692420D320FC}"/>
              </a:ext>
            </a:extLst>
          </p:cNvPr>
          <p:cNvSpPr txBox="1"/>
          <p:nvPr/>
        </p:nvSpPr>
        <p:spPr>
          <a:xfrm>
            <a:off x="7005031" y="35214441"/>
            <a:ext cx="66369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傳輸格式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code: 0~9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循環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握手訊息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yaw:  IMU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讀取之偏擺角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speed: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車體運行速度</a:t>
            </a:r>
            <a:endParaRPr lang="zh-TW" altLang="en-US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CC29597-1D01-481D-AA2A-903035E9FE8F}"/>
              </a:ext>
            </a:extLst>
          </p:cNvPr>
          <p:cNvSpPr txBox="1"/>
          <p:nvPr/>
        </p:nvSpPr>
        <p:spPr>
          <a:xfrm>
            <a:off x="520047" y="35285573"/>
            <a:ext cx="6141207" cy="902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傳輸流程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FC6C163-1263-4384-8559-436483E22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25" y="5457924"/>
            <a:ext cx="130378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34D7E8-B14E-43D6-B7A0-7A7B02838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 r="8500"/>
          <a:stretch/>
        </p:blipFill>
        <p:spPr bwMode="auto">
          <a:xfrm>
            <a:off x="8058821" y="20744727"/>
            <a:ext cx="5206949" cy="357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AD745F73-0D3E-40F7-81E1-64FAA5A26C15}"/>
              </a:ext>
            </a:extLst>
          </p:cNvPr>
          <p:cNvSpPr/>
          <p:nvPr/>
        </p:nvSpPr>
        <p:spPr>
          <a:xfrm>
            <a:off x="15116481" y="19651365"/>
            <a:ext cx="6679510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跟隨策略</a:t>
            </a:r>
            <a:r>
              <a:rPr kumimoji="0" lang="en-US" altLang="zh-TW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紀錄速度</a:t>
            </a:r>
            <a:endParaRPr kumimoji="0" lang="en-US" altLang="zh-TW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E9025D42-F070-4F32-A32A-2B6F18FA2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6762" y="19433303"/>
            <a:ext cx="5201055" cy="4144448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D0D01CC-A6CA-4824-9382-0E61035DB6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7" b="3657"/>
          <a:stretch/>
        </p:blipFill>
        <p:spPr bwMode="auto">
          <a:xfrm>
            <a:off x="1750626" y="28661484"/>
            <a:ext cx="4578821" cy="433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圖片 40">
            <a:extLst>
              <a:ext uri="{FF2B5EF4-FFF2-40B4-BE49-F238E27FC236}">
                <a16:creationId xmlns:a16="http://schemas.microsoft.com/office/drawing/2014/main" id="{02E340B1-E1A8-4D08-92ED-94CE3BBD8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5783" y="28440599"/>
            <a:ext cx="6070004" cy="4550769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1681A0BC-EDE2-4D82-A8F7-F07B5A624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45693" y="29371165"/>
            <a:ext cx="6576349" cy="3662843"/>
          </a:xfrm>
          <a:prstGeom prst="rect">
            <a:avLst/>
          </a:prstGeom>
        </p:spPr>
      </p:pic>
      <p:pic>
        <p:nvPicPr>
          <p:cNvPr id="46" name="圖片 45">
            <a:extLst>
              <a:ext uri="{FF2B5EF4-FFF2-40B4-BE49-F238E27FC236}">
                <a16:creationId xmlns:a16="http://schemas.microsoft.com/office/drawing/2014/main" id="{0CB41CD7-A1E1-4478-A156-08CBF70CD3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91893" y="34758720"/>
            <a:ext cx="2308308" cy="3500179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091FD32-6D88-4696-994B-3C8B372B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8468" y="28829751"/>
            <a:ext cx="7110686" cy="403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CF3F3391-7F3D-42E1-AD0A-7C460A483B43}"/>
              </a:ext>
            </a:extLst>
          </p:cNvPr>
          <p:cNvSpPr txBox="1"/>
          <p:nvPr/>
        </p:nvSpPr>
        <p:spPr>
          <a:xfrm>
            <a:off x="21725845" y="25885261"/>
            <a:ext cx="7249529" cy="902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最終角度校正結果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7A7C605-1784-456B-BB99-4AB075877B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45984" y="12601836"/>
            <a:ext cx="4421024" cy="6010807"/>
          </a:xfrm>
          <a:prstGeom prst="rect">
            <a:avLst/>
          </a:pr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BCEC64C0-3184-4ECC-AE97-2C706F2A6E2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9819" y="39295707"/>
            <a:ext cx="4609063" cy="3059798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4CEE872B-17F3-46DD-A0CB-A57B563F8E0B}"/>
              </a:ext>
            </a:extLst>
          </p:cNvPr>
          <p:cNvSpPr txBox="1"/>
          <p:nvPr/>
        </p:nvSpPr>
        <p:spPr>
          <a:xfrm>
            <a:off x="6969216" y="38114413"/>
            <a:ext cx="6636910" cy="902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天線延遲測試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5766841-10A7-49D1-AC0F-214D9C9B26D2}"/>
              </a:ext>
            </a:extLst>
          </p:cNvPr>
          <p:cNvSpPr/>
          <p:nvPr/>
        </p:nvSpPr>
        <p:spPr>
          <a:xfrm>
            <a:off x="15234442" y="34228965"/>
            <a:ext cx="6151550" cy="109085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最終成果</a:t>
            </a:r>
            <a:r>
              <a:rPr lang="zh-TW" altLang="en-US" sz="4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與未來展望</a:t>
            </a:r>
            <a:endParaRPr kumimoji="0" lang="en-US" altLang="zh-TW" sz="4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9" name="圖片 58">
            <a:extLst>
              <a:ext uri="{FF2B5EF4-FFF2-40B4-BE49-F238E27FC236}">
                <a16:creationId xmlns:a16="http://schemas.microsoft.com/office/drawing/2014/main" id="{CFE96D65-5945-4540-9D8C-044328946E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4" y="5449184"/>
            <a:ext cx="1303784" cy="1800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E7059E01-B4E6-432C-983C-D1BC32F649E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788" y="5457924"/>
            <a:ext cx="1303784" cy="1800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39F6CAB1-86DD-49C4-AB3D-F4A5F9E3008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51" y="5444192"/>
            <a:ext cx="1303784" cy="1800000"/>
          </a:xfrm>
          <a:prstGeom prst="rect">
            <a:avLst/>
          </a:prstGeom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B95F6B39-DF50-421A-B37B-93CEF3C79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/>
          <a:stretch/>
        </p:blipFill>
        <p:spPr bwMode="auto">
          <a:xfrm>
            <a:off x="6082462" y="5457924"/>
            <a:ext cx="140733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圖片 66">
            <a:extLst>
              <a:ext uri="{FF2B5EF4-FFF2-40B4-BE49-F238E27FC236}">
                <a16:creationId xmlns:a16="http://schemas.microsoft.com/office/drawing/2014/main" id="{091DCF2F-1447-4B11-A5B8-ABA4B42EB01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159312" y="26787438"/>
            <a:ext cx="2307888" cy="23078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筆跡 75">
                <a:extLst>
                  <a:ext uri="{FF2B5EF4-FFF2-40B4-BE49-F238E27FC236}">
                    <a16:creationId xmlns:a16="http://schemas.microsoft.com/office/drawing/2014/main" id="{F11BB5F4-F8E8-49ED-A26E-C36567D1B8A9}"/>
                  </a:ext>
                </a:extLst>
              </p14:cNvPr>
              <p14:cNvContentPartPr/>
              <p14:nvPr/>
            </p14:nvContentPartPr>
            <p14:xfrm>
              <a:off x="829906" y="12232230"/>
              <a:ext cx="28314817" cy="360"/>
            </p14:xfrm>
          </p:contentPart>
        </mc:Choice>
        <mc:Fallback xmlns="">
          <p:pic>
            <p:nvPicPr>
              <p:cNvPr id="76" name="筆跡 75">
                <a:extLst>
                  <a:ext uri="{FF2B5EF4-FFF2-40B4-BE49-F238E27FC236}">
                    <a16:creationId xmlns:a16="http://schemas.microsoft.com/office/drawing/2014/main" id="{F11BB5F4-F8E8-49ED-A26E-C36567D1B8A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3906" y="12196230"/>
                <a:ext cx="2838645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7" name="筆跡 76">
                <a:extLst>
                  <a:ext uri="{FF2B5EF4-FFF2-40B4-BE49-F238E27FC236}">
                    <a16:creationId xmlns:a16="http://schemas.microsoft.com/office/drawing/2014/main" id="{B04C566C-9569-4E3E-973D-84EC298298CA}"/>
                  </a:ext>
                </a:extLst>
              </p14:cNvPr>
              <p14:cNvContentPartPr/>
              <p14:nvPr/>
            </p14:nvContentPartPr>
            <p14:xfrm>
              <a:off x="829906" y="19371072"/>
              <a:ext cx="28314817" cy="360"/>
            </p14:xfrm>
          </p:contentPart>
        </mc:Choice>
        <mc:Fallback xmlns="">
          <p:pic>
            <p:nvPicPr>
              <p:cNvPr id="77" name="筆跡 76">
                <a:extLst>
                  <a:ext uri="{FF2B5EF4-FFF2-40B4-BE49-F238E27FC236}">
                    <a16:creationId xmlns:a16="http://schemas.microsoft.com/office/drawing/2014/main" id="{B04C566C-9569-4E3E-973D-84EC298298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3906" y="19335072"/>
                <a:ext cx="2838645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8" name="筆跡 77">
                <a:extLst>
                  <a:ext uri="{FF2B5EF4-FFF2-40B4-BE49-F238E27FC236}">
                    <a16:creationId xmlns:a16="http://schemas.microsoft.com/office/drawing/2014/main" id="{7CC26E25-B4AD-44AE-856C-71F2E3C64BFC}"/>
                  </a:ext>
                </a:extLst>
              </p14:cNvPr>
              <p14:cNvContentPartPr/>
              <p14:nvPr/>
            </p14:nvContentPartPr>
            <p14:xfrm>
              <a:off x="520047" y="33826946"/>
              <a:ext cx="28314817" cy="360"/>
            </p14:xfrm>
          </p:contentPart>
        </mc:Choice>
        <mc:Fallback>
          <p:pic>
            <p:nvPicPr>
              <p:cNvPr id="78" name="筆跡 77">
                <a:extLst>
                  <a:ext uri="{FF2B5EF4-FFF2-40B4-BE49-F238E27FC236}">
                    <a16:creationId xmlns:a16="http://schemas.microsoft.com/office/drawing/2014/main" id="{7CC26E25-B4AD-44AE-856C-71F2E3C64BF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047" y="33790946"/>
                <a:ext cx="28386457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71" name="圖片 70">
            <a:extLst>
              <a:ext uri="{FF2B5EF4-FFF2-40B4-BE49-F238E27FC236}">
                <a16:creationId xmlns:a16="http://schemas.microsoft.com/office/drawing/2014/main" id="{B891F084-4B07-4EA5-9FCB-59B0F468055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1289153" y="16131868"/>
            <a:ext cx="4349407" cy="3138180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70D0B775-7C5A-4DB3-9710-25F74F90510D}"/>
              </a:ext>
            </a:extLst>
          </p:cNvPr>
          <p:cNvSpPr txBox="1"/>
          <p:nvPr/>
        </p:nvSpPr>
        <p:spPr>
          <a:xfrm>
            <a:off x="15245588" y="16367635"/>
            <a:ext cx="70135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行進控制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將前進速度與前進角度轉換到與輪胎驅動方向相同坐標系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E76628F-34D2-4D4A-896F-BAAF154B216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5449791" y="16412041"/>
            <a:ext cx="3651260" cy="1522033"/>
          </a:xfrm>
          <a:prstGeom prst="rect">
            <a:avLst/>
          </a:prstGeom>
        </p:spPr>
      </p:pic>
      <p:sp>
        <p:nvSpPr>
          <p:cNvPr id="55" name="文字方塊 54">
            <a:extLst>
              <a:ext uri="{FF2B5EF4-FFF2-40B4-BE49-F238E27FC236}">
                <a16:creationId xmlns:a16="http://schemas.microsoft.com/office/drawing/2014/main" id="{F7BE6BDF-64DE-4F13-B0AB-217ADD4EBFF7}"/>
              </a:ext>
            </a:extLst>
          </p:cNvPr>
          <p:cNvSpPr txBox="1"/>
          <p:nvPr/>
        </p:nvSpPr>
        <p:spPr>
          <a:xfrm>
            <a:off x="25350610" y="18072215"/>
            <a:ext cx="4218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輪胎半徑     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前進速度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l-G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θ: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前進角度 </a:t>
            </a:r>
            <a:r>
              <a:rPr lang="el-G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ω_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L,</a:t>
            </a:r>
            <a:r>
              <a:rPr lang="el-GR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ω_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 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角速度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8478FDA2-BC48-4E56-A9B5-5A66BFF9F25B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t="9320"/>
          <a:stretch/>
        </p:blipFill>
        <p:spPr>
          <a:xfrm>
            <a:off x="23273259" y="12446138"/>
            <a:ext cx="4462608" cy="317761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9A2AD26-69A1-4B6C-B277-667B7586102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l="3191" t="8715" r="5894"/>
          <a:stretch/>
        </p:blipFill>
        <p:spPr>
          <a:xfrm>
            <a:off x="25009102" y="34106064"/>
            <a:ext cx="4469873" cy="5610102"/>
          </a:xfrm>
          <a:prstGeom prst="rect">
            <a:avLst/>
          </a:prstGeom>
        </p:spPr>
      </p:pic>
      <p:sp>
        <p:nvSpPr>
          <p:cNvPr id="60" name="文字方塊 59">
            <a:extLst>
              <a:ext uri="{FF2B5EF4-FFF2-40B4-BE49-F238E27FC236}">
                <a16:creationId xmlns:a16="http://schemas.microsoft.com/office/drawing/2014/main" id="{EE44F0ED-F547-4E19-B8DF-E6B7B3273A74}"/>
              </a:ext>
            </a:extLst>
          </p:cNvPr>
          <p:cNvSpPr txBox="1"/>
          <p:nvPr/>
        </p:nvSpPr>
        <p:spPr>
          <a:xfrm>
            <a:off x="15261152" y="35501120"/>
            <a:ext cx="9315887" cy="5807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我們利用線性回歸計算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有效半徑推估車體速度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，並使用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IMU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感測器中的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磁力計與加速度計進行互補濾波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角度估算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，達成精準的路徑紀錄。並將速度與角度數據，推導至麥克納姆輪之各輪轉速，並且利用</a:t>
            </a:r>
            <a:r>
              <a:rPr lang="en-US" altLang="zh-TW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WIFI</a:t>
            </a:r>
            <a:r>
              <a:rPr lang="zh-TW" altLang="en-US" sz="3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物聯網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，成功實作兩種車輛之間的協作跟隨。未來希望能夠大幅降低天線延遲問題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403BAC86-78C7-4531-AFED-9B7066503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1150" y="38453946"/>
            <a:ext cx="5062159" cy="379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文字方塊 67">
            <a:extLst>
              <a:ext uri="{FF2B5EF4-FFF2-40B4-BE49-F238E27FC236}">
                <a16:creationId xmlns:a16="http://schemas.microsoft.com/office/drawing/2014/main" id="{708C5222-B7B1-42FB-A7EE-F29D5559EEA2}"/>
              </a:ext>
            </a:extLst>
          </p:cNvPr>
          <p:cNvSpPr txBox="1"/>
          <p:nvPr/>
        </p:nvSpPr>
        <p:spPr>
          <a:xfrm>
            <a:off x="10248462" y="18623391"/>
            <a:ext cx="3016067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一號車視覺跟隨</a:t>
            </a: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AD15F60-CDB6-4350-B088-DF71521687AB}"/>
              </a:ext>
            </a:extLst>
          </p:cNvPr>
          <p:cNvSpPr txBox="1"/>
          <p:nvPr/>
        </p:nvSpPr>
        <p:spPr>
          <a:xfrm>
            <a:off x="23473440" y="15408813"/>
            <a:ext cx="4330239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二號車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SOLIDWORKS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</a:t>
            </a: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CCCC4A0-96EA-4C0B-BE6F-4DD52333DD01}"/>
              </a:ext>
            </a:extLst>
          </p:cNvPr>
          <p:cNvSpPr txBox="1"/>
          <p:nvPr/>
        </p:nvSpPr>
        <p:spPr>
          <a:xfrm>
            <a:off x="8803022" y="24239199"/>
            <a:ext cx="3718545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線性回歸結果比較圖</a:t>
            </a: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F3FCA613-65AE-47C6-81E8-C526570790B2}"/>
              </a:ext>
            </a:extLst>
          </p:cNvPr>
          <p:cNvSpPr txBox="1"/>
          <p:nvPr/>
        </p:nvSpPr>
        <p:spPr>
          <a:xfrm>
            <a:off x="1970906" y="33106015"/>
            <a:ext cx="3547196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橢求教正圖</a:t>
            </a: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08B623EA-E579-4823-98BB-38BB9B7C4E41}"/>
              </a:ext>
            </a:extLst>
          </p:cNvPr>
          <p:cNvSpPr txBox="1"/>
          <p:nvPr/>
        </p:nvSpPr>
        <p:spPr>
          <a:xfrm>
            <a:off x="9061296" y="33046843"/>
            <a:ext cx="3498977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角度飄移比較圖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3F88BCC4-0E8A-4C18-AC77-61AC75566330}"/>
              </a:ext>
            </a:extLst>
          </p:cNvPr>
          <p:cNvSpPr txBox="1"/>
          <p:nvPr/>
        </p:nvSpPr>
        <p:spPr>
          <a:xfrm>
            <a:off x="23301578" y="28310757"/>
            <a:ext cx="3498977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實測影片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4452894-4336-4B24-9B80-FBA4A2D67659}"/>
              </a:ext>
            </a:extLst>
          </p:cNvPr>
          <p:cNvSpPr txBox="1"/>
          <p:nvPr/>
        </p:nvSpPr>
        <p:spPr>
          <a:xfrm>
            <a:off x="15826038" y="32995935"/>
            <a:ext cx="3777806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補償比較圖</a:t>
            </a: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9E3C4DA4-6323-4A4E-8A2A-0629B5B9BA91}"/>
              </a:ext>
            </a:extLst>
          </p:cNvPr>
          <p:cNvSpPr txBox="1"/>
          <p:nvPr/>
        </p:nvSpPr>
        <p:spPr>
          <a:xfrm>
            <a:off x="23923253" y="33146269"/>
            <a:ext cx="3498977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最終校正成果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BD2106E-56D2-4758-8887-08CCC7BB7AC0}"/>
              </a:ext>
            </a:extLst>
          </p:cNvPr>
          <p:cNvSpPr txBox="1"/>
          <p:nvPr/>
        </p:nvSpPr>
        <p:spPr>
          <a:xfrm>
            <a:off x="11611879" y="41358677"/>
            <a:ext cx="3498977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天線延遲測試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716FEF4-41C9-4E67-A139-9AEC700E034C}"/>
              </a:ext>
            </a:extLst>
          </p:cNvPr>
          <p:cNvSpPr txBox="1"/>
          <p:nvPr/>
        </p:nvSpPr>
        <p:spPr>
          <a:xfrm>
            <a:off x="23779286" y="23502839"/>
            <a:ext cx="3718545" cy="578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有效半徑線性回歸圖</a:t>
            </a:r>
          </a:p>
        </p:txBody>
      </p:sp>
    </p:spTree>
    <p:extLst>
      <p:ext uri="{BB962C8B-B14F-4D97-AF65-F5344CB8AC3E}">
        <p14:creationId xmlns:p14="http://schemas.microsoft.com/office/powerpoint/2010/main" val="329606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652</Words>
  <Application>Microsoft Office PowerPoint</Application>
  <PresentationFormat>自訂</PresentationFormat>
  <Paragraphs>66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wanling</dc:creator>
  <cp:lastModifiedBy>黃宇成 (110303515)</cp:lastModifiedBy>
  <cp:revision>36</cp:revision>
  <dcterms:created xsi:type="dcterms:W3CDTF">2023-11-28T10:01:58Z</dcterms:created>
  <dcterms:modified xsi:type="dcterms:W3CDTF">2024-12-29T21:42:30Z</dcterms:modified>
</cp:coreProperties>
</file>