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73" r:id="rId3"/>
    <p:sldId id="257" r:id="rId4"/>
    <p:sldId id="258" r:id="rId5"/>
    <p:sldId id="263" r:id="rId6"/>
    <p:sldId id="259" r:id="rId7"/>
    <p:sldId id="266" r:id="rId8"/>
    <p:sldId id="260" r:id="rId9"/>
    <p:sldId id="264" r:id="rId10"/>
    <p:sldId id="261" r:id="rId11"/>
    <p:sldId id="283" r:id="rId12"/>
    <p:sldId id="285" r:id="rId13"/>
    <p:sldId id="287" r:id="rId14"/>
    <p:sldId id="265" r:id="rId15"/>
    <p:sldId id="286" r:id="rId16"/>
    <p:sldId id="267" r:id="rId17"/>
    <p:sldId id="262" r:id="rId18"/>
    <p:sldId id="268" r:id="rId19"/>
    <p:sldId id="269" r:id="rId20"/>
    <p:sldId id="271" r:id="rId21"/>
    <p:sldId id="288" r:id="rId22"/>
    <p:sldId id="289" r:id="rId23"/>
    <p:sldId id="290" r:id="rId24"/>
    <p:sldId id="274" r:id="rId25"/>
    <p:sldId id="272" r:id="rId26"/>
    <p:sldId id="275" r:id="rId27"/>
    <p:sldId id="291" r:id="rId28"/>
    <p:sldId id="277" r:id="rId29"/>
    <p:sldId id="278" r:id="rId30"/>
    <p:sldId id="292" r:id="rId31"/>
    <p:sldId id="279" r:id="rId32"/>
    <p:sldId id="293" r:id="rId33"/>
    <p:sldId id="281" r:id="rId34"/>
    <p:sldId id="294" r:id="rId35"/>
    <p:sldId id="295" r:id="rId36"/>
    <p:sldId id="282" r:id="rId37"/>
    <p:sldId id="296" r:id="rId38"/>
    <p:sldId id="298" r:id="rId39"/>
    <p:sldId id="297" r:id="rId40"/>
    <p:sldId id="299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4"/>
    <p:restoredTop sz="94802"/>
  </p:normalViewPr>
  <p:slideViewPr>
    <p:cSldViewPr snapToGrid="0">
      <p:cViewPr>
        <p:scale>
          <a:sx n="130" d="100"/>
          <a:sy n="130" d="100"/>
        </p:scale>
        <p:origin x="17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EA7CF-0AAF-8845-AC1B-2F49ACF8608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D321-4B9D-A54E-97D6-FEA18F04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44F0-B35B-092A-8D58-642DA307B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8B897-A4BD-E4A6-7241-E67485343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6AF9A-AB7F-6C5A-893C-8EC9C0BFE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7C59B-9A04-8D8C-159E-E80E5432C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1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63EE0-7314-C0E3-E414-A77BF4B4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C4842-5812-BD3C-B155-406E9F1B3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0BE64-DC69-2A39-AD63-B88950421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070F6-80ED-68D1-F1FF-6964D4DDB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C1BCC-1ACD-0080-846E-B2A7068F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A1FEA-63FF-5FDB-C5C8-D22C0FAB9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0D945-A6AF-ABB0-C1E0-714A2B7F7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48F0E-1E64-BCA7-4160-716274F02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7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CBF8D-52CD-9966-8598-73384E4BC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015D2-8354-004E-764D-FDCAEE368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22B8E-3249-CC7B-F1CA-4A4CF8AD4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E8E14-D0A4-4C69-A552-A42CCC93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0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67AA1-6468-BDA8-1BCE-3F299ED3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8D870-21F4-C810-A116-D5A7075B8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1A23BF-2662-1B55-45E8-3661807CD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318E1-B4F7-8877-0CD5-D242BD97E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94FA3-4FE1-676B-4438-013F641B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205EB-B5B5-843D-2972-1290D9452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AB303-15B0-3F82-42C8-E4683A031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C0190-A4A3-3FDB-CDA8-32F9166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3BBE2-53E9-035C-96E8-D909BDC0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86A9A8-A7FD-F746-604B-75FB27806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18A75-FCE7-C9AD-54B8-08040C63A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44359-2A22-5DBC-8692-A9AEFAB1A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3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235C7-29F1-CE2E-721B-DE761025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26EAF-B188-A491-5189-6F25001F90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2BF93F-CAFE-4DA2-850B-BE28EF2A8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1694-EA86-0F1D-5B7B-889D74EA4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3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have code for all of these steps, but I will focus a bit heavier on the data analyzing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F4A37-6ECB-3337-F0F7-112741654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78613-4FC0-A607-BD5C-E5D068EBC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06AD5-AABD-E001-FC3E-1C0EE20D1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21524-9D1C-AFFF-23C6-111AA4668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790CE-EF84-0BFF-6922-473A6F57D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6C09A-A1A3-CB9A-75A2-4D41153E0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F1CFB-5BCD-5741-7584-D6FCD76CA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5112-52C4-854A-9FC3-84E4DE84A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1C9E6-CB24-1B5B-6213-0EF78E2E2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71C55-E885-D62A-4FEF-21C50CA37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C8721-6822-75FC-186F-5F13108DA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3857E-3281-FC50-F761-D816CC810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8B37-2EAC-96CF-661F-F4C35E37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2BCEA-145A-606B-6B17-5AFA2CED7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8E8D4-02A7-AB7B-B4DF-0A17AB2FF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52CBC-901F-78B5-50D1-4631C5A60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2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your statistical methods to reflect your question and be a test of your hypothesis – not the other way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6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6B456-5DAD-7550-06A1-74622B18B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93079-3CF1-3033-C5AC-8D029E1129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1C129-F3E9-0556-3783-7B86B0DE1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your statistical methods to reflect your question and be a test of your hypothesis – not the other way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C0053-7C65-3BF1-3D14-EC96747D3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4994-055E-16A4-5ACC-D5F0E0BAD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0F945-C7E0-12D0-4E13-8D92FBB99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DC2A-26F2-536B-A938-E7136EE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5064-F249-B677-298F-2C784DC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31C4-ADE4-8B5A-B833-62FCEC8A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4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4BAD-5F57-25E2-AD25-5FC03DFD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0D527-7E1C-8214-B962-16A23635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BF3A-4A47-42E2-E6C1-53563A6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96B3-96E5-D5EC-84EB-4BCD7E29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E25B-AA96-61C3-53ED-A98BDFC2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C9E0B-57F4-0545-2757-16A5DCBA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58C29-6A8B-1BF6-0AE6-D1C19F192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B519-AA43-DC76-650E-525466F3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4A58-4B13-497F-0F76-A80AD656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259D-CA39-D357-78E3-CAB5C38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882B-4D10-278A-7906-E8D0EE92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7E7B-C3D2-73F0-943B-25F5E90F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A7A1-45CE-4563-9F38-3855DE29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A36C-33D0-2728-DA57-47902BE4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F340-41C0-5C32-B787-8AA9DE4A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A932-2E1F-B280-6D9C-B830CFFE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A5935-0991-E8CF-AE3B-F0D5131B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FF84-5D93-E45B-645C-B28EC623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435-D66C-3BA4-12B1-535F6CEA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B996-6FAE-3E27-073A-4B17DF4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02C0-283A-E62C-B495-5F07BC06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BAB4-5D49-705D-AF8E-C987CD9A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C9B5F-038D-0701-817D-93DED1BA1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8F6FF-80E1-1F62-9ADE-960876A7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1E79-04BD-F5B8-DD77-3BFB5953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1C1D-911F-D2F4-0091-85107408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3C76-FCB0-2ADB-EBE3-BAEDFE81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F6684-47D0-4357-A166-D7ADE6C4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8FE13-E503-0223-C227-65191A6B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D511-CB5B-A428-BFAC-A282EAA14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2DB44-A5EE-0023-F952-3CFD0BC34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D7858-0751-589F-F974-0A1409C5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0109-CE55-8D1A-183D-E3178612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62A5B-8471-902B-2439-E7067D6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3E4C-6D5B-8A1B-74D1-091E6D1B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F8265-801A-0892-137D-702756A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6FEC-50A4-5EBE-9945-310E36BD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CD2CE-D087-DE44-2765-D47B6856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EF626-3BE4-ECD2-9508-1C0BB480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4F8E5-0225-A35D-8619-B32BB8D5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3426-055C-939F-9FD2-72E51A0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F55-C117-AA55-6F07-EAD0E7C4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1611-C824-ADB5-B83C-7FA4A167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2171C-91A2-2272-8F5C-F1E7DF926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019A6-0D8D-194B-BBD0-50ED6E5A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1450E-DD6A-FA8E-2D30-35C8309B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7CDE6-37FE-B464-B9EF-F518C374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C468-676C-D908-3B5A-D59E58EE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99629-E3E5-F8B1-7066-B10352A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3FEE5-6C2C-46AE-67C6-3CB740C2A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088E-B072-3EE3-E1B8-F24DAD9A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FE90-2D36-CCC2-F04D-CAB1C105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C38B-3864-63ED-4874-AA93FC4A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22375-7EC8-2F89-4FD1-8C86C7B7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260E-4D02-F2C1-6BF2-DF3565AC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21F7-F9A3-484F-7F7E-C218DEC41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94A0-DA3F-7DB6-9AE7-4C5D4144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6FDD-D74B-6489-063A-6F541DE84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md.libcal.com/event/12988014" TargetMode="External"/><Relationship Id="rId2" Type="http://schemas.openxmlformats.org/officeDocument/2006/relationships/hyperlink" Target="https://umd.libcal.com/calendar/events/?cid=18601&amp;t=d&amp;d=0000-00-00&amp;cal=18601&amp;ct=65687&amp;inc=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umd.libcal.com/event/12988054" TargetMode="External"/><Relationship Id="rId4" Type="http://schemas.openxmlformats.org/officeDocument/2006/relationships/hyperlink" Target="https://umd.libcal.com/event/1302380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zeleny.net/anadat-r/doku.php/en:ordina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zeleny.net/anadat-r/doku.php/en:ordin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E208-FB21-DB1C-EDDA-F397C3DF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1EC59-92F7-4F85-1D04-D55FC7325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Gruner Lab Meeting</a:t>
            </a:r>
          </a:p>
          <a:p>
            <a:r>
              <a:rPr lang="en-US" dirty="0"/>
              <a:t>October 4, 2024</a:t>
            </a:r>
          </a:p>
        </p:txBody>
      </p:sp>
    </p:spTree>
    <p:extLst>
      <p:ext uri="{BB962C8B-B14F-4D97-AF65-F5344CB8AC3E}">
        <p14:creationId xmlns:p14="http://schemas.microsoft.com/office/powerpoint/2010/main" val="334523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D803D5-B19E-8437-704D-2294E80C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8ABDB08-6E1F-2A29-A871-1B23C98A16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057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years of data</a:t>
            </a:r>
          </a:p>
          <a:p>
            <a:r>
              <a:rPr lang="en-US" dirty="0"/>
              <a:t>3 treatments in each year (High grazing, low grazing, and no grazing)</a:t>
            </a:r>
          </a:p>
          <a:p>
            <a:r>
              <a:rPr lang="en-US" dirty="0"/>
              <a:t>3 replicate blocks at each site</a:t>
            </a:r>
          </a:p>
          <a:p>
            <a:r>
              <a:rPr lang="en-US" dirty="0"/>
              <a:t>45 plots total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AE8FC1-3D7F-D9D4-77A3-CD737FD5BEA6}"/>
              </a:ext>
            </a:extLst>
          </p:cNvPr>
          <p:cNvGrpSpPr/>
          <p:nvPr/>
        </p:nvGrpSpPr>
        <p:grpSpPr>
          <a:xfrm>
            <a:off x="3062288" y="3543300"/>
            <a:ext cx="9129712" cy="3429001"/>
            <a:chOff x="920584" y="4290742"/>
            <a:chExt cx="7953870" cy="26484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1FD0A3-1DAA-85D4-0B47-81734C59620B}"/>
                </a:ext>
              </a:extLst>
            </p:cNvPr>
            <p:cNvGrpSpPr/>
            <p:nvPr/>
          </p:nvGrpSpPr>
          <p:grpSpPr>
            <a:xfrm>
              <a:off x="3892676" y="4290742"/>
              <a:ext cx="2286000" cy="2286000"/>
              <a:chOff x="3785694" y="1450144"/>
              <a:chExt cx="2286000" cy="2286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1E3C94-A0BC-31AD-DB89-1F05B056CD0D}"/>
                  </a:ext>
                </a:extLst>
              </p:cNvPr>
              <p:cNvSpPr/>
              <p:nvPr/>
            </p:nvSpPr>
            <p:spPr>
              <a:xfrm>
                <a:off x="3785694" y="1450144"/>
                <a:ext cx="2286000" cy="2286000"/>
              </a:xfrm>
              <a:prstGeom prst="rect">
                <a:avLst/>
              </a:prstGeom>
              <a:solidFill>
                <a:srgbClr val="A5AC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Destock Grazing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BD7B50A-65F6-17E4-2ADE-E43D07D53B82}"/>
                  </a:ext>
                </a:extLst>
              </p:cNvPr>
              <p:cNvSpPr/>
              <p:nvPr/>
            </p:nvSpPr>
            <p:spPr>
              <a:xfrm>
                <a:off x="3970767" y="1687914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3857295-FC00-CF2B-11CF-1C32659EEB61}"/>
                  </a:ext>
                </a:extLst>
              </p:cNvPr>
              <p:cNvSpPr/>
              <p:nvPr/>
            </p:nvSpPr>
            <p:spPr>
              <a:xfrm>
                <a:off x="5338472" y="168010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07BE36-E079-3D2C-B2EF-D9F97D85BFFB}"/>
                  </a:ext>
                </a:extLst>
              </p:cNvPr>
              <p:cNvSpPr/>
              <p:nvPr/>
            </p:nvSpPr>
            <p:spPr>
              <a:xfrm>
                <a:off x="3891082" y="2751569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7098D2-161A-EB6D-90D5-35087E57566B}"/>
                  </a:ext>
                </a:extLst>
              </p:cNvPr>
              <p:cNvSpPr/>
              <p:nvPr/>
            </p:nvSpPr>
            <p:spPr>
              <a:xfrm>
                <a:off x="4651001" y="2242874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8330A4E-31EF-DC01-2F58-164A962ABB02}"/>
                  </a:ext>
                </a:extLst>
              </p:cNvPr>
              <p:cNvSpPr/>
              <p:nvPr/>
            </p:nvSpPr>
            <p:spPr>
              <a:xfrm>
                <a:off x="5303258" y="2751569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F46A61-D97F-DB09-7CE7-E949E4834B58}"/>
                </a:ext>
              </a:extLst>
            </p:cNvPr>
            <p:cNvGrpSpPr/>
            <p:nvPr/>
          </p:nvGrpSpPr>
          <p:grpSpPr>
            <a:xfrm>
              <a:off x="920584" y="4290742"/>
              <a:ext cx="7953870" cy="2648499"/>
              <a:chOff x="-8590" y="4091830"/>
              <a:chExt cx="7953870" cy="264849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CD9872-4273-96AB-8FC3-8844826D33E9}"/>
                  </a:ext>
                </a:extLst>
              </p:cNvPr>
              <p:cNvSpPr txBox="1"/>
              <p:nvPr/>
            </p:nvSpPr>
            <p:spPr>
              <a:xfrm>
                <a:off x="1418808" y="6340219"/>
                <a:ext cx="7072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30 m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1C0E7CC-616F-BE03-EC3F-6F4DADBAF1DB}"/>
                  </a:ext>
                </a:extLst>
              </p:cNvPr>
              <p:cNvGrpSpPr/>
              <p:nvPr/>
            </p:nvGrpSpPr>
            <p:grpSpPr>
              <a:xfrm>
                <a:off x="-8590" y="4091830"/>
                <a:ext cx="7953870" cy="2324629"/>
                <a:chOff x="-8590" y="4091830"/>
                <a:chExt cx="7953870" cy="232462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2B23A1C-F1AB-0D16-6386-2476AB8BD64D}"/>
                    </a:ext>
                  </a:extLst>
                </p:cNvPr>
                <p:cNvSpPr/>
                <p:nvPr/>
              </p:nvSpPr>
              <p:spPr>
                <a:xfrm>
                  <a:off x="5249502" y="4091830"/>
                  <a:ext cx="2286000" cy="2286000"/>
                </a:xfrm>
                <a:prstGeom prst="rect">
                  <a:avLst/>
                </a:prstGeom>
                <a:solidFill>
                  <a:srgbClr val="646D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High Impact Grazing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66CBC95-7B87-D966-E13D-233A35D2E70E}"/>
                    </a:ext>
                  </a:extLst>
                </p:cNvPr>
                <p:cNvSpPr txBox="1"/>
                <p:nvPr/>
              </p:nvSpPr>
              <p:spPr>
                <a:xfrm>
                  <a:off x="7520164" y="6016349"/>
                  <a:ext cx="4251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x3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7426248-3D00-606A-23E4-30AFBC83CC63}"/>
                    </a:ext>
                  </a:extLst>
                </p:cNvPr>
                <p:cNvSpPr/>
                <p:nvPr/>
              </p:nvSpPr>
              <p:spPr>
                <a:xfrm>
                  <a:off x="5441455" y="4377897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3759BA5-2269-1130-26F1-DF6A23443B07}"/>
                    </a:ext>
                  </a:extLst>
                </p:cNvPr>
                <p:cNvSpPr/>
                <p:nvPr/>
              </p:nvSpPr>
              <p:spPr>
                <a:xfrm>
                  <a:off x="6809160" y="4370084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2E2DF70-49E3-56DE-4749-7B5DCF873871}"/>
                    </a:ext>
                  </a:extLst>
                </p:cNvPr>
                <p:cNvSpPr/>
                <p:nvPr/>
              </p:nvSpPr>
              <p:spPr>
                <a:xfrm>
                  <a:off x="5361770" y="5441552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DF53A57-61AC-F011-1B6C-4CFC01958063}"/>
                    </a:ext>
                  </a:extLst>
                </p:cNvPr>
                <p:cNvSpPr/>
                <p:nvPr/>
              </p:nvSpPr>
              <p:spPr>
                <a:xfrm>
                  <a:off x="6121689" y="4932857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C679FE5-3277-76A8-13C2-7F46594B8301}"/>
                    </a:ext>
                  </a:extLst>
                </p:cNvPr>
                <p:cNvSpPr/>
                <p:nvPr/>
              </p:nvSpPr>
              <p:spPr>
                <a:xfrm>
                  <a:off x="6773946" y="5441552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6110A03-EFF2-62B1-F47E-0F50FE8CEE26}"/>
                    </a:ext>
                  </a:extLst>
                </p:cNvPr>
                <p:cNvSpPr txBox="1"/>
                <p:nvPr/>
              </p:nvSpPr>
              <p:spPr>
                <a:xfrm>
                  <a:off x="-8590" y="5097872"/>
                  <a:ext cx="7072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40 m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7E16D3-8A56-0D87-D95B-FE130277E8DD}"/>
                </a:ext>
              </a:extLst>
            </p:cNvPr>
            <p:cNvGrpSpPr/>
            <p:nvPr/>
          </p:nvGrpSpPr>
          <p:grpSpPr>
            <a:xfrm>
              <a:off x="1607698" y="4290742"/>
              <a:ext cx="2286000" cy="2286000"/>
              <a:chOff x="5253330" y="30992"/>
              <a:chExt cx="2286000" cy="2286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B3E8C9-DC8D-4E36-DCF9-7BE99085C72A}"/>
                  </a:ext>
                </a:extLst>
              </p:cNvPr>
              <p:cNvSpPr/>
              <p:nvPr/>
            </p:nvSpPr>
            <p:spPr>
              <a:xfrm>
                <a:off x="5253330" y="30992"/>
                <a:ext cx="2286000" cy="2286000"/>
              </a:xfrm>
              <a:prstGeom prst="rect">
                <a:avLst/>
              </a:prstGeom>
              <a:solidFill>
                <a:srgbClr val="B5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Cattle Removal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67FF31-88AA-BF93-DBAE-57F8F1293107}"/>
                  </a:ext>
                </a:extLst>
              </p:cNvPr>
              <p:cNvSpPr/>
              <p:nvPr/>
            </p:nvSpPr>
            <p:spPr>
              <a:xfrm>
                <a:off x="5438403" y="235280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 m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7EA2E5-8A3D-71C4-1CED-3F97D5F0D539}"/>
                  </a:ext>
                </a:extLst>
              </p:cNvPr>
              <p:cNvSpPr/>
              <p:nvPr/>
            </p:nvSpPr>
            <p:spPr>
              <a:xfrm>
                <a:off x="5358718" y="1298935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17BA58-C533-75BF-5CFB-93F009FA066F}"/>
                  </a:ext>
                </a:extLst>
              </p:cNvPr>
              <p:cNvSpPr/>
              <p:nvPr/>
            </p:nvSpPr>
            <p:spPr>
              <a:xfrm>
                <a:off x="6118637" y="790240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925F7D-2D8D-9F4F-4A93-A70E81EBFBC0}"/>
                  </a:ext>
                </a:extLst>
              </p:cNvPr>
              <p:cNvSpPr/>
              <p:nvPr/>
            </p:nvSpPr>
            <p:spPr>
              <a:xfrm>
                <a:off x="6770894" y="1298935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EDA00C-B485-BDC4-B03E-4E0441A19FB3}"/>
                  </a:ext>
                </a:extLst>
              </p:cNvPr>
              <p:cNvSpPr/>
              <p:nvPr/>
            </p:nvSpPr>
            <p:spPr>
              <a:xfrm>
                <a:off x="6763633" y="182916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4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1A00E-1167-C651-C198-1CC11F774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26BF-B19D-6ABD-85D5-EE6B8572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pic>
        <p:nvPicPr>
          <p:cNvPr id="9" name="Content Placeholder 8" descr="A screenshot of a table&#10;&#10;Description automatically generated">
            <a:extLst>
              <a:ext uri="{FF2B5EF4-FFF2-40B4-BE49-F238E27FC236}">
                <a16:creationId xmlns:a16="http://schemas.microsoft.com/office/drawing/2014/main" id="{6CF36115-76FF-4E67-4B8D-E27C63D5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5" y="101954"/>
            <a:ext cx="7029450" cy="6654091"/>
          </a:xfrm>
        </p:spPr>
      </p:pic>
    </p:spTree>
    <p:extLst>
      <p:ext uri="{BB962C8B-B14F-4D97-AF65-F5344CB8AC3E}">
        <p14:creationId xmlns:p14="http://schemas.microsoft.com/office/powerpoint/2010/main" val="179575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783A9-8CAD-DA59-C36A-47C66A19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0EBF-A39C-C5A7-F0DE-086B7EB1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869DEB-ED9F-A551-F46E-899BFC7D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 Intro &amp;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Importing and cleaning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going through today but annotated code is available in </a:t>
            </a:r>
            <a:r>
              <a:rPr lang="en-US" dirty="0" err="1"/>
              <a:t>Boxbox</a:t>
            </a:r>
            <a:r>
              <a:rPr lang="en-US" dirty="0"/>
              <a:t>-group-</a:t>
            </a:r>
            <a:r>
              <a:rPr lang="en-US" dirty="0" err="1"/>
              <a:t>grunerlab</a:t>
            </a:r>
            <a:r>
              <a:rPr lang="en-US" dirty="0"/>
              <a:t>/ GRUNERLAB/ R Studio Workshop/ </a:t>
            </a:r>
            <a:r>
              <a:rPr lang="en-US" dirty="0" err="1"/>
              <a:t>GrunerLab_RWorkshop</a:t>
            </a:r>
            <a:r>
              <a:rPr lang="en-US" dirty="0"/>
              <a:t>/ 01_GrunerLab_RWorkshop_DataCleaning.R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Calculating Community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Modeling Changes in Community Metrics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F1580A2-44EF-5B02-B574-08E08419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734" y="3775396"/>
            <a:ext cx="5201265" cy="3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4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E364-BC02-613C-1CF3-B565DFF5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Install &amp; load packages and read in data</a:t>
            </a:r>
            <a:br>
              <a:rPr lang="en-US" dirty="0"/>
            </a:br>
            <a:r>
              <a:rPr lang="en-US" sz="3200" dirty="0"/>
              <a:t>Lines 1-31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66FB5D-9675-CEFB-42A4-9C1167B73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1480"/>
            <a:ext cx="8521085" cy="563348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920F646-4F83-F003-CA02-2D7A83811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0" y="1628058"/>
            <a:ext cx="46355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18B8F-3693-02DB-7572-B6C30AB4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16B3-5A76-7D2A-80B7-4027A45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6FD734-BF7A-FE90-CF26-B761EAF3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 Intro &amp;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Importing and cleaning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Absolute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Relative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Richness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Evenness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Diversity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Modeling Changes in Community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8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B289-E6EF-ECA1-4BDF-89653326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7" y="279528"/>
            <a:ext cx="2709583" cy="2689814"/>
          </a:xfrm>
        </p:spPr>
        <p:txBody>
          <a:bodyPr>
            <a:normAutofit/>
          </a:bodyPr>
          <a:lstStyle/>
          <a:p>
            <a:r>
              <a:rPr lang="en-US" sz="4000" dirty="0"/>
              <a:t>Calculate Community Metrics</a:t>
            </a:r>
            <a:br>
              <a:rPr lang="en-US" sz="3200" dirty="0"/>
            </a:br>
            <a:r>
              <a:rPr lang="en-US" sz="3200" dirty="0"/>
              <a:t>Lines 35 - 68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996E36A-3B79-B1FC-F8D9-DEDA2E0B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90" y="58993"/>
            <a:ext cx="9243984" cy="67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6B99E-6870-BD93-B92D-63305C307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77A2-AD40-5C21-69F8-A900279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F59956-D572-F696-93CA-4CBA85C3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 Intro &amp;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Importing and cleaning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Calculating Community Metrics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Modeling Changes in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model structure to choose? What test to run?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Checking for normality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Running the models &amp; assessing model fit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6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5051-E782-0B9C-FC8D-7F49E8EB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1CAC-199C-8EBE-CC27-051B0A4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lvl="1"/>
            <a:r>
              <a:rPr lang="en-US" dirty="0"/>
              <a:t>How does the arthropod community change with grazing intensity?</a:t>
            </a:r>
          </a:p>
          <a:p>
            <a:pPr lvl="2"/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hypothesized that as grazing intensified, arthropod richness and abundance would decrease because mixed-grass prairie has relatively low productivity, leading to higher competition for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1957-59A3-DF6A-67D5-F22C689B0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A73F-EC52-CCB1-3722-D4E181C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9544-192C-8D1F-DA7E-BA322294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lvl="1"/>
            <a:r>
              <a:rPr lang="en-US" dirty="0"/>
              <a:t>How does the arthropod community change with grazing intensity?</a:t>
            </a:r>
          </a:p>
          <a:p>
            <a:pPr lvl="2"/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hypothesized that as grazing intensified, arthropod richness and abundance would decrease because mixed-grass prairie has relatively low productivity, leading to higher competition for resources.</a:t>
            </a:r>
          </a:p>
          <a:p>
            <a:pPr lvl="1"/>
            <a:r>
              <a:rPr lang="en-US" dirty="0"/>
              <a:t>Does the arthropod community change from year to year with grazing intensity?</a:t>
            </a:r>
          </a:p>
          <a:p>
            <a:pPr lvl="2"/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hypothesized that this pattern would be most apparent in years where precipitation is lower due to a reduction in annual net primary productivity leading to higher competition between herbivore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1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C516-07C3-BCCF-88FA-A231DDB24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62B8-1525-B2E2-E2BE-62599EE6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80C4-6679-7625-7FD0-6E3E8D55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103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 have discrete and continuous variables depending on our question</a:t>
            </a:r>
          </a:p>
        </p:txBody>
      </p:sp>
    </p:spTree>
    <p:extLst>
      <p:ext uri="{BB962C8B-B14F-4D97-AF65-F5344CB8AC3E}">
        <p14:creationId xmlns:p14="http://schemas.microsoft.com/office/powerpoint/2010/main" val="18758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ECBA-1FAB-D9F3-3A4C-D1CD569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UMD Workshops 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4A92-7CB6-4F37-7FA2-0AEC16D3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3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UMD Library offers data science workshops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Intro to ArcGIS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Wednesday Oct 9, 12:00-1:30</a:t>
            </a:r>
          </a:p>
          <a:p>
            <a:r>
              <a:rPr lang="en-US" dirty="0">
                <a:hlinkClick r:id="rId4"/>
              </a:rPr>
              <a:t>Data Mining with R</a:t>
            </a:r>
            <a:endParaRPr lang="en-US" dirty="0"/>
          </a:p>
          <a:p>
            <a:pPr lvl="1"/>
            <a:r>
              <a:rPr lang="en-US" dirty="0"/>
              <a:t>Tuesday Oct 15, 11:00-12:30</a:t>
            </a:r>
          </a:p>
          <a:p>
            <a:r>
              <a:rPr lang="en-US" dirty="0">
                <a:hlinkClick r:id="rId5"/>
              </a:rPr>
              <a:t>Intro to Spatial Statistics</a:t>
            </a:r>
            <a:endParaRPr lang="en-US" dirty="0"/>
          </a:p>
          <a:p>
            <a:pPr lvl="1"/>
            <a:r>
              <a:rPr lang="en-US" dirty="0"/>
              <a:t>Friday Oct 18, 12:00 – 1:30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CF92E97D-F358-8116-F675-017620EF2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512" y="1334626"/>
            <a:ext cx="6448488" cy="53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6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52B29-9D5B-B456-3463-3C22B9E2A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C829-884B-442F-C73A-D21AFAE9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839F-E0A7-46C5-7D0C-BB340815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103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</p:txBody>
      </p:sp>
    </p:spTree>
    <p:extLst>
      <p:ext uri="{BB962C8B-B14F-4D97-AF65-F5344CB8AC3E}">
        <p14:creationId xmlns:p14="http://schemas.microsoft.com/office/powerpoint/2010/main" val="165492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257B4-0A56-053C-BAD8-07F51FC5B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2ED0-0A97-2EBE-A835-CAF6C680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4417-F62C-2EC4-F742-0F10EB62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1036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Independence of Observations: is there a relationship between your observations or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Homogeneity of Variance (Homoscedasticity): is the variation among your different groups (treatments) relatively similar?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Normality of Data: do your data follow a normal distribution?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53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9EA5E-3918-6A5F-0DD1-694680CF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A246-2083-317B-EA8F-58411E8A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4646-73DA-21AB-C966-0BD53791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1036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Independence of Observations: is there a relationship between your observations or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Homogeneity of Variance (Homoscedasticity): is the variation among your different groups (treatments) relatively similar?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Normality of Data: do your data follow a normal distribution?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5D479-5858-7763-FC3F-5C5EC00396C7}"/>
              </a:ext>
            </a:extLst>
          </p:cNvPr>
          <p:cNvSpPr txBox="1"/>
          <p:nvPr/>
        </p:nvSpPr>
        <p:spPr>
          <a:xfrm>
            <a:off x="838200" y="6064250"/>
            <a:ext cx="10515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the answer to any of these 3 questions is yes, then you either need to correct for it, or use a non-parametric test</a:t>
            </a:r>
          </a:p>
        </p:txBody>
      </p:sp>
    </p:spTree>
    <p:extLst>
      <p:ext uri="{BB962C8B-B14F-4D97-AF65-F5344CB8AC3E}">
        <p14:creationId xmlns:p14="http://schemas.microsoft.com/office/powerpoint/2010/main" val="256341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C870-006F-7405-CC85-D8791DBE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Model Assumptions</a:t>
            </a:r>
            <a:br>
              <a:rPr lang="en-US" dirty="0"/>
            </a:br>
            <a:r>
              <a:rPr lang="en-US" sz="3200" dirty="0"/>
              <a:t>Lines 71-94</a:t>
            </a:r>
            <a:endParaRPr lang="en-US" dirty="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ADE3EB1-F5C7-1706-84AC-51EA2ECE8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2996"/>
          <a:stretch/>
        </p:blipFill>
        <p:spPr>
          <a:xfrm>
            <a:off x="141857" y="2271593"/>
            <a:ext cx="11908285" cy="2456082"/>
          </a:xfrm>
        </p:spPr>
      </p:pic>
    </p:spTree>
    <p:extLst>
      <p:ext uri="{BB962C8B-B14F-4D97-AF65-F5344CB8AC3E}">
        <p14:creationId xmlns:p14="http://schemas.microsoft.com/office/powerpoint/2010/main" val="112058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C64A5-E587-9B95-E6ED-84391AA3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2870-746F-A8F1-2EBE-BA0101F6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739E-4137-89B3-E7CC-ECD8996B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Independence of Observations: is there a relationship between your observations or variables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Homogeneity of Variance (Homoscedasticity): is the variation among your different groups (treatments) relatively similar?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Normality of Data: do your data follow a normal distribution?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36872-4985-CCBF-210F-6443F1B32C0F}"/>
              </a:ext>
            </a:extLst>
          </p:cNvPr>
          <p:cNvSpPr txBox="1"/>
          <p:nvPr/>
        </p:nvSpPr>
        <p:spPr>
          <a:xfrm>
            <a:off x="838200" y="6064250"/>
            <a:ext cx="10515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the answer to any of these 3 questions is yes, then you either need to correct for it, or use a non-parametric test</a:t>
            </a:r>
          </a:p>
        </p:txBody>
      </p:sp>
    </p:spTree>
    <p:extLst>
      <p:ext uri="{BB962C8B-B14F-4D97-AF65-F5344CB8AC3E}">
        <p14:creationId xmlns:p14="http://schemas.microsoft.com/office/powerpoint/2010/main" val="305868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547E2-5FF2-30CD-9F9B-7C8554E91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B7B7-36E3-BAD6-4595-D186824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18673-F0DC-964F-9C59-81F83859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a test that answers your questions and meets your needs</a:t>
            </a:r>
          </a:p>
        </p:txBody>
      </p:sp>
    </p:spTree>
    <p:extLst>
      <p:ext uri="{BB962C8B-B14F-4D97-AF65-F5344CB8AC3E}">
        <p14:creationId xmlns:p14="http://schemas.microsoft.com/office/powerpoint/2010/main" val="4252230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05D8A-C7BF-D2EE-60C0-82C9963B0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10E-A212-7E50-1CED-20F15A08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Ecological Stats Tests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DE702D-6FB9-BC38-10A1-FFB15629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ANOVA or Linear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ANOVA (</a:t>
            </a:r>
            <a:r>
              <a:rPr lang="en-US" b="0" i="0" u="none" strike="noStrike" dirty="0" err="1">
                <a:solidFill>
                  <a:srgbClr val="0C0D0E"/>
                </a:solidFill>
                <a:effectLst/>
                <a:latin typeface="-apple-system"/>
              </a:rPr>
              <a:t>aov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) is doing sequential sum of squares (Type I) – data are categorical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Linear Model (</a:t>
            </a:r>
            <a:r>
              <a:rPr lang="en-US" b="0" i="0" u="none" strike="noStrike" dirty="0" err="1">
                <a:solidFill>
                  <a:srgbClr val="0C0D0E"/>
                </a:solidFill>
                <a:effectLst/>
                <a:latin typeface="-apple-system"/>
              </a:rPr>
              <a:t>lm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) is doing adjusted sum of squares (Type II) – data are continuous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 (a few types)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Ordination analyses (PCA, RDA, NMDS, CCA,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457200" lvl="1" indent="0">
              <a:buNone/>
            </a:pPr>
            <a:r>
              <a:rPr lang="en-US" dirty="0"/>
              <a:t>not going over this today but this is a good brief overview of the differences: </a:t>
            </a:r>
            <a:r>
              <a:rPr lang="en-US" dirty="0">
                <a:hlinkClick r:id="rId3"/>
              </a:rPr>
              <a:t>https://www.davidzeleny.net/anadat-r/doku.php/en:ordination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13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F5045-72F9-8BFC-AD43-4B1B587F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49C7-A380-09AB-DF02-6777BDD7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Ecological Stats Tests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61A86B-971C-555D-2723-50984636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ANOVA </a:t>
            </a:r>
            <a:r>
              <a:rPr lang="en-US" dirty="0"/>
              <a:t>or Linear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C0D0E"/>
                </a:solidFill>
                <a:effectLst/>
                <a:latin typeface="-apple-system"/>
              </a:rPr>
              <a:t>ANOVA (</a:t>
            </a:r>
            <a:r>
              <a:rPr lang="en-US" b="1" i="0" u="none" strike="noStrike" dirty="0" err="1">
                <a:solidFill>
                  <a:srgbClr val="0C0D0E"/>
                </a:solidFill>
                <a:effectLst/>
                <a:latin typeface="-apple-system"/>
              </a:rPr>
              <a:t>aov</a:t>
            </a:r>
            <a:r>
              <a:rPr lang="en-US" b="1" i="0" u="none" strike="noStrike" dirty="0">
                <a:solidFill>
                  <a:srgbClr val="0C0D0E"/>
                </a:solidFill>
                <a:effectLst/>
                <a:latin typeface="-apple-system"/>
              </a:rPr>
              <a:t>) is doing sequential sum of squares (Type I) – data are categorical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Linear Model (</a:t>
            </a:r>
            <a:r>
              <a:rPr lang="en-US" b="0" i="0" u="none" strike="noStrike" dirty="0" err="1">
                <a:solidFill>
                  <a:srgbClr val="0C0D0E"/>
                </a:solidFill>
                <a:effectLst/>
                <a:latin typeface="-apple-system"/>
              </a:rPr>
              <a:t>lm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) is doing adjusted sum of squares (Type II) – data are continuous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Regression (a few types)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Ordination analyses (PCA, RDA, NMDS, CCA,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457200" lvl="1" indent="0">
              <a:buNone/>
            </a:pPr>
            <a:r>
              <a:rPr lang="en-US" dirty="0"/>
              <a:t>not going over this today but this is a good brief overview of the differences: </a:t>
            </a:r>
            <a:r>
              <a:rPr lang="en-US" dirty="0">
                <a:hlinkClick r:id="rId3"/>
              </a:rPr>
              <a:t>https://www.davidzeleny.net/anadat-r/doku.php/en:ordination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48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7EBB-BE71-5015-ACBD-A468AEA7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E0C71F12-6FC9-3913-69DB-2FB6CE098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</p:spPr>
      </p:pic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BA1F253D-C353-1754-4F27-AA36E1EF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415D7-CD01-511C-9F33-AB98686EC033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2552-3402-95F7-C427-7016EC68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3100" dirty="0"/>
              <a:t>Does the arthropod community change with grazing intensity?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3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F3CE9-4F18-7921-EAD0-A5912534F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FBF929FE-E222-1AB8-1732-FA6B2B92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52" y="1790992"/>
            <a:ext cx="8281095" cy="4107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CBA96-2926-7243-EA17-E039BC4D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3100" dirty="0"/>
              <a:t>Does the arthropod community change with grazing intensity?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B04BD-CA8D-796F-13CC-AA5B6FB75856}"/>
              </a:ext>
            </a:extLst>
          </p:cNvPr>
          <p:cNvSpPr/>
          <p:nvPr/>
        </p:nvSpPr>
        <p:spPr>
          <a:xfrm>
            <a:off x="2128685" y="3200402"/>
            <a:ext cx="3259392" cy="737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0213A-77AD-29F0-D82E-729B5CFED455}"/>
              </a:ext>
            </a:extLst>
          </p:cNvPr>
          <p:cNvSpPr txBox="1"/>
          <p:nvPr/>
        </p:nvSpPr>
        <p:spPr>
          <a:xfrm>
            <a:off x="0" y="5939491"/>
            <a:ext cx="65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D7C4D-76D6-FCDD-B386-2D7F8EF6BBC2}"/>
              </a:ext>
            </a:extLst>
          </p:cNvPr>
          <p:cNvSpPr/>
          <p:nvPr/>
        </p:nvSpPr>
        <p:spPr>
          <a:xfrm>
            <a:off x="4154131" y="4269165"/>
            <a:ext cx="1593913" cy="1413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B716-A1F5-0623-BD6B-1A64F600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all in different learning stages</a:t>
            </a:r>
          </a:p>
        </p:txBody>
      </p:sp>
      <p:pic>
        <p:nvPicPr>
          <p:cNvPr id="5" name="Content Placeholder 4" descr="A colorful pie chart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C0679BFB-DFC6-34C1-1292-9E80BCC86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1724" b="6767"/>
          <a:stretch/>
        </p:blipFill>
        <p:spPr>
          <a:xfrm>
            <a:off x="0" y="1360133"/>
            <a:ext cx="5839511" cy="4947657"/>
          </a:xfrm>
        </p:spPr>
      </p:pic>
      <p:pic>
        <p:nvPicPr>
          <p:cNvPr id="9" name="Content Placeholder 4" descr="A colorful pie chart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AAE0B39D-6F9B-E4F0-0041-690FBC7D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623" t="25137" r="5734" b="30393"/>
          <a:stretch/>
        </p:blipFill>
        <p:spPr>
          <a:xfrm>
            <a:off x="0" y="5159486"/>
            <a:ext cx="2928938" cy="16985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9673C-8F42-DF70-C837-EC1CF6B92379}"/>
              </a:ext>
            </a:extLst>
          </p:cNvPr>
          <p:cNvGrpSpPr/>
          <p:nvPr/>
        </p:nvGrpSpPr>
        <p:grpSpPr>
          <a:xfrm>
            <a:off x="5839511" y="1441990"/>
            <a:ext cx="6352489" cy="5429488"/>
            <a:chOff x="5839510" y="1693898"/>
            <a:chExt cx="6352489" cy="5429488"/>
          </a:xfrm>
        </p:grpSpPr>
        <p:pic>
          <p:nvPicPr>
            <p:cNvPr id="7" name="Picture 6" descr="A pie chart with a triangle and a triangle in the middle&#10;&#10;Description automatically generated">
              <a:extLst>
                <a:ext uri="{FF2B5EF4-FFF2-40B4-BE49-F238E27FC236}">
                  <a16:creationId xmlns:a16="http://schemas.microsoft.com/office/drawing/2014/main" id="{2320B267-6B9E-F0E7-1E7E-6E094703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5711" b="10968"/>
            <a:stretch/>
          </p:blipFill>
          <p:spPr>
            <a:xfrm>
              <a:off x="5839510" y="1693898"/>
              <a:ext cx="6352489" cy="4755369"/>
            </a:xfrm>
            <a:prstGeom prst="rect">
              <a:avLst/>
            </a:prstGeom>
          </p:spPr>
        </p:pic>
        <p:pic>
          <p:nvPicPr>
            <p:cNvPr id="10" name="Picture 9" descr="A pie chart with a triangle and a triangle in the middle&#10;&#10;Description automatically generated">
              <a:extLst>
                <a:ext uri="{FF2B5EF4-FFF2-40B4-BE49-F238E27FC236}">
                  <a16:creationId xmlns:a16="http://schemas.microsoft.com/office/drawing/2014/main" id="{29B76CA4-5986-CB32-4461-EF5BBB384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2125" t="23605" r="4179" b="36052"/>
            <a:stretch/>
          </p:blipFill>
          <p:spPr>
            <a:xfrm>
              <a:off x="5858509" y="5397915"/>
              <a:ext cx="3157245" cy="172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349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369-1BB0-12F7-CF55-542856DD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266267"/>
            <a:ext cx="10515600" cy="1325563"/>
          </a:xfrm>
        </p:spPr>
        <p:txBody>
          <a:bodyPr/>
          <a:lstStyle/>
          <a:p>
            <a:r>
              <a:rPr lang="en-US" dirty="0"/>
              <a:t>Basic ANOVA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9CA70-8AF7-9B78-92C3-56EF83AA0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90688"/>
            <a:ext cx="12192000" cy="1447981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0730288-0293-7643-30E4-57600ADF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7527"/>
            <a:ext cx="12163862" cy="23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1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F4CB0-3DA5-C5CB-ACD1-7D287B59E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question&#10;&#10;Description automatically generated">
            <a:extLst>
              <a:ext uri="{FF2B5EF4-FFF2-40B4-BE49-F238E27FC236}">
                <a16:creationId xmlns:a16="http://schemas.microsoft.com/office/drawing/2014/main" id="{6DE1525D-EAE9-ECE2-3B97-F7B7E8FF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24" y="2411753"/>
            <a:ext cx="7885471" cy="39116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9E877C-EDC2-9661-AA1D-98818D90F90A}"/>
              </a:ext>
            </a:extLst>
          </p:cNvPr>
          <p:cNvSpPr/>
          <p:nvPr/>
        </p:nvSpPr>
        <p:spPr>
          <a:xfrm>
            <a:off x="8358171" y="3664236"/>
            <a:ext cx="3608438" cy="1756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327F8-CE22-DFD6-4C62-F4C385BF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3100" dirty="0"/>
              <a:t>Does the arthropod community change with grazing intensity?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7918-CAB9-C6B1-5626-3AB18B0AE712}"/>
              </a:ext>
            </a:extLst>
          </p:cNvPr>
          <p:cNvSpPr txBox="1"/>
          <p:nvPr/>
        </p:nvSpPr>
        <p:spPr>
          <a:xfrm>
            <a:off x="0" y="5939491"/>
            <a:ext cx="65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29043-5FBF-8D5C-2CAF-6F90E7DF516D}"/>
              </a:ext>
            </a:extLst>
          </p:cNvPr>
          <p:cNvSpPr txBox="1"/>
          <p:nvPr/>
        </p:nvSpPr>
        <p:spPr>
          <a:xfrm>
            <a:off x="64229" y="1595376"/>
            <a:ext cx="59001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BUT if we want to add any random factors into our model then we need to run a more complicated regression</a:t>
            </a:r>
          </a:p>
        </p:txBody>
      </p:sp>
    </p:spTree>
    <p:extLst>
      <p:ext uri="{BB962C8B-B14F-4D97-AF65-F5344CB8AC3E}">
        <p14:creationId xmlns:p14="http://schemas.microsoft.com/office/powerpoint/2010/main" val="262828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C15A-E8A1-B740-FC7D-0F601BC9B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374C-A703-5EDE-9443-7DDF8F68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266267"/>
            <a:ext cx="10515600" cy="1325563"/>
          </a:xfrm>
        </p:spPr>
        <p:txBody>
          <a:bodyPr/>
          <a:lstStyle/>
          <a:p>
            <a:r>
              <a:rPr lang="en-US" dirty="0"/>
              <a:t>Linear Regression to include Random Factors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EBAC59-1DE7-2043-9AF5-421770DE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52" y="1329609"/>
            <a:ext cx="8989163" cy="27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26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985F1-6F5F-049A-0A0E-E029CC369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2008-CCB8-4899-CDD5-EAF0CEA0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2800" dirty="0"/>
              <a:t>Does the arthropod community change with grazing intensity?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A6DE4-4BB8-E1A4-D56F-744A5E94A753}"/>
              </a:ext>
            </a:extLst>
          </p:cNvPr>
          <p:cNvSpPr txBox="1"/>
          <p:nvPr/>
        </p:nvSpPr>
        <p:spPr>
          <a:xfrm>
            <a:off x="0" y="5939491"/>
            <a:ext cx="65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 </a:t>
            </a:r>
          </a:p>
        </p:txBody>
      </p:sp>
      <p:pic>
        <p:nvPicPr>
          <p:cNvPr id="14" name="Picture 13" descr="A diagram of a question&#10;&#10;Description automatically generated">
            <a:extLst>
              <a:ext uri="{FF2B5EF4-FFF2-40B4-BE49-F238E27FC236}">
                <a16:creationId xmlns:a16="http://schemas.microsoft.com/office/drawing/2014/main" id="{25ECCC1A-C7E2-9F05-3E6E-6AB52BC0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1" y="2457920"/>
            <a:ext cx="7885471" cy="39116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C9F8DE-82DE-0E97-FD7B-613141E1889A}"/>
              </a:ext>
            </a:extLst>
          </p:cNvPr>
          <p:cNvSpPr/>
          <p:nvPr/>
        </p:nvSpPr>
        <p:spPr>
          <a:xfrm>
            <a:off x="8219768" y="3710403"/>
            <a:ext cx="3608438" cy="1756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397F1-4452-6316-55BC-BF3A326A5389}"/>
              </a:ext>
            </a:extLst>
          </p:cNvPr>
          <p:cNvSpPr txBox="1"/>
          <p:nvPr/>
        </p:nvSpPr>
        <p:spPr>
          <a:xfrm>
            <a:off x="51939" y="1503043"/>
            <a:ext cx="58326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After we run all of these models, we can choose the best model based on AIC scores</a:t>
            </a:r>
          </a:p>
        </p:txBody>
      </p:sp>
    </p:spTree>
    <p:extLst>
      <p:ext uri="{BB962C8B-B14F-4D97-AF65-F5344CB8AC3E}">
        <p14:creationId xmlns:p14="http://schemas.microsoft.com/office/powerpoint/2010/main" val="1452625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CEB6B-F823-A2CF-DD0A-4E6697D5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FAFF-A41B-A667-39B5-67C039CA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266267"/>
            <a:ext cx="10515600" cy="1325563"/>
          </a:xfrm>
        </p:spPr>
        <p:txBody>
          <a:bodyPr/>
          <a:lstStyle/>
          <a:p>
            <a:r>
              <a:rPr lang="en-US" dirty="0"/>
              <a:t>Compare AIC Scores of Models: Which is best?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60F77-BBE3-0792-3BD3-26582D8A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91830"/>
            <a:ext cx="9701248" cy="935060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AA5BE0C-9588-31D5-269B-21DF9B10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21010"/>
            <a:ext cx="10016963" cy="16035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A1667D-25AE-7C1D-288F-7A18DAED418B}"/>
              </a:ext>
            </a:extLst>
          </p:cNvPr>
          <p:cNvSpPr/>
          <p:nvPr/>
        </p:nvSpPr>
        <p:spPr>
          <a:xfrm>
            <a:off x="199101" y="4198374"/>
            <a:ext cx="2317957" cy="226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9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6A7C-D389-AD3D-5BAD-FDF8C658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C6BE-4DB6-800F-8FDF-82AA3350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266267"/>
            <a:ext cx="10515600" cy="1325563"/>
          </a:xfrm>
        </p:spPr>
        <p:txBody>
          <a:bodyPr/>
          <a:lstStyle/>
          <a:p>
            <a:r>
              <a:rPr lang="en-US" dirty="0"/>
              <a:t>Compare AIC Scores of Models: Which is best?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A6045-3CA6-A037-2A69-399F442F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91830"/>
            <a:ext cx="9701248" cy="935060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6BC1C0D9-00D6-A283-46BF-DE3E99A1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21010"/>
            <a:ext cx="10016963" cy="16035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60295F-249C-1AB0-5510-B1162FA5310E}"/>
              </a:ext>
            </a:extLst>
          </p:cNvPr>
          <p:cNvSpPr/>
          <p:nvPr/>
        </p:nvSpPr>
        <p:spPr>
          <a:xfrm>
            <a:off x="199101" y="4198374"/>
            <a:ext cx="2317957" cy="226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60121-5CE7-1CA3-31D9-063D218BDECE}"/>
              </a:ext>
            </a:extLst>
          </p:cNvPr>
          <p:cNvSpPr txBox="1"/>
          <p:nvPr/>
        </p:nvSpPr>
        <p:spPr>
          <a:xfrm>
            <a:off x="747251" y="6273225"/>
            <a:ext cx="1157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 the same thing for Richness and evenness (Lines 135*176)</a:t>
            </a:r>
          </a:p>
        </p:txBody>
      </p:sp>
    </p:spTree>
    <p:extLst>
      <p:ext uri="{BB962C8B-B14F-4D97-AF65-F5344CB8AC3E}">
        <p14:creationId xmlns:p14="http://schemas.microsoft.com/office/powerpoint/2010/main" val="2558636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79849-0F0E-0960-C144-E4453014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63F7F25E-6390-1830-45A6-CB0691AA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6" y="1690688"/>
            <a:ext cx="7885471" cy="3911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F9E67-5E17-8357-5F7E-F5EA4A6F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2800" dirty="0"/>
              <a:t>Does the arthropod community change from year to year with grazing intensity?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1932-E903-18BA-E223-434DDC11D33F}"/>
              </a:ext>
            </a:extLst>
          </p:cNvPr>
          <p:cNvSpPr txBox="1"/>
          <p:nvPr/>
        </p:nvSpPr>
        <p:spPr>
          <a:xfrm>
            <a:off x="0" y="5530737"/>
            <a:ext cx="6555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</a:t>
            </a:r>
          </a:p>
          <a:p>
            <a:r>
              <a:rPr lang="en-US" sz="2800" dirty="0"/>
              <a:t>&amp; year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FF346-5B49-52F7-A5BD-2CE2A8F9763B}"/>
              </a:ext>
            </a:extLst>
          </p:cNvPr>
          <p:cNvSpPr/>
          <p:nvPr/>
        </p:nvSpPr>
        <p:spPr>
          <a:xfrm>
            <a:off x="6322143" y="2943171"/>
            <a:ext cx="3608438" cy="1756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9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9D3EE4-E12C-4BCE-BA83-04A8BD38A291}"/>
              </a:ext>
            </a:extLst>
          </p:cNvPr>
          <p:cNvSpPr txBox="1"/>
          <p:nvPr/>
        </p:nvSpPr>
        <p:spPr>
          <a:xfrm>
            <a:off x="0" y="6200487"/>
            <a:ext cx="1157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 the same thing for Richness and evenness (Lines 197*227)</a:t>
            </a:r>
          </a:p>
        </p:txBody>
      </p:sp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DBE482-E5B1-93A1-4EA3-BC66BCB1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875"/>
            <a:ext cx="7847421" cy="282231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18B16C0-4F6A-633A-4F57-4742525C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2800" dirty="0"/>
              <a:t>Does the arthropod community change from year to year with grazing intensity?</a:t>
            </a:r>
          </a:p>
        </p:txBody>
      </p:sp>
      <p:pic>
        <p:nvPicPr>
          <p:cNvPr id="17" name="Picture 16" descr="A computer screen with numbers and text&#10;&#10;Description automatically generated">
            <a:extLst>
              <a:ext uri="{FF2B5EF4-FFF2-40B4-BE49-F238E27FC236}">
                <a16:creationId xmlns:a16="http://schemas.microsoft.com/office/drawing/2014/main" id="{BD10BF38-66F4-2499-4DC0-8B63240C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19" y="2900516"/>
            <a:ext cx="5945081" cy="3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8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FF74B-A106-D54B-4A91-17F3B5B58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83CF52A-C239-23A6-13EE-6C8CA54C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2800" dirty="0"/>
              <a:t>Does the arthropod community change from year to year with grazing intensity?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2B3A3-44B6-6A28-4F39-7843D524DC1C}"/>
              </a:ext>
            </a:extLst>
          </p:cNvPr>
          <p:cNvSpPr txBox="1"/>
          <p:nvPr/>
        </p:nvSpPr>
        <p:spPr>
          <a:xfrm>
            <a:off x="0" y="6488668"/>
            <a:ext cx="643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a post-hoc test to see which years are different for diversity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A7150B-CF29-97F7-E020-B5510991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84" y="1690688"/>
            <a:ext cx="7594600" cy="3797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2F3E10-9D35-E32F-A21A-4C3E2ACE48EF}"/>
              </a:ext>
            </a:extLst>
          </p:cNvPr>
          <p:cNvSpPr/>
          <p:nvPr/>
        </p:nvSpPr>
        <p:spPr>
          <a:xfrm>
            <a:off x="1002890" y="4011561"/>
            <a:ext cx="4572000" cy="1150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2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21C9-CF1D-E786-9F07-DFE51514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RESULTS VISUALIZED!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E961-DDA7-C7A0-8502-E1756ECC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Workshop Inspiration</a:t>
            </a:r>
          </a:p>
        </p:txBody>
      </p:sp>
      <p:pic>
        <p:nvPicPr>
          <p:cNvPr id="1026" name="Picture 2" descr="Forms response chart. Question title: What information would be most useful for you during a 1 hour R workshop? (select as many options as apply). Number of responses: 7 responses.">
            <a:extLst>
              <a:ext uri="{FF2B5EF4-FFF2-40B4-BE49-F238E27FC236}">
                <a16:creationId xmlns:a16="http://schemas.microsoft.com/office/drawing/2014/main" id="{CF5283AA-9D1C-6321-B506-BA126442C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935074"/>
            <a:ext cx="9686925" cy="49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7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6BD3B-E792-C61D-F4B4-201046B7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03C0-1BEF-0FA7-B05A-2E7F19E6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9" y="365125"/>
            <a:ext cx="6381137" cy="608483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Does the arthropod community change with grazing intensity?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NO!</a:t>
            </a:r>
            <a:endParaRPr 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8F0BF66-49F5-AC98-73B6-F3B6A75C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93" y="365125"/>
            <a:ext cx="5223388" cy="6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76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19D6D-8078-214B-A299-A9A6227B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A886-0AF9-1931-155D-10E3269C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9" y="365125"/>
            <a:ext cx="6381137" cy="608483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Does the arthropod community change from year to year with grazing intensity?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YES - sometimes</a:t>
            </a:r>
            <a:endParaRPr lang="en-US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333A84D4-2D1F-124B-E537-C3D75511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24" y="64574"/>
            <a:ext cx="5607376" cy="6728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2426F3-2237-2C0C-ACF7-B6337DE1BAB8}"/>
              </a:ext>
            </a:extLst>
          </p:cNvPr>
          <p:cNvSpPr txBox="1"/>
          <p:nvPr/>
        </p:nvSpPr>
        <p:spPr>
          <a:xfrm>
            <a:off x="1" y="5879691"/>
            <a:ext cx="638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here you would want to decide whether to graph just year to year differences or year &amp; grazing differences then put stats on the figure</a:t>
            </a:r>
          </a:p>
        </p:txBody>
      </p:sp>
    </p:spTree>
    <p:extLst>
      <p:ext uri="{BB962C8B-B14F-4D97-AF65-F5344CB8AC3E}">
        <p14:creationId xmlns:p14="http://schemas.microsoft.com/office/powerpoint/2010/main" val="24171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49535-029F-BC7A-D0F9-DDDF9B68F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C8A3-1CCC-D389-7409-627A6107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Workshop Inspiration</a:t>
            </a:r>
          </a:p>
        </p:txBody>
      </p:sp>
      <p:pic>
        <p:nvPicPr>
          <p:cNvPr id="1026" name="Picture 2" descr="Forms response chart. Question title: What information would be most useful for you during a 1 hour R workshop? (select as many options as apply). Number of responses: 7 responses.">
            <a:extLst>
              <a:ext uri="{FF2B5EF4-FFF2-40B4-BE49-F238E27FC236}">
                <a16:creationId xmlns:a16="http://schemas.microsoft.com/office/drawing/2014/main" id="{D83A041E-BDBA-209F-1D57-AFDC9371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935074"/>
            <a:ext cx="9686925" cy="49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DFA6DA-2FF5-909B-3FB0-71B73AD41188}"/>
              </a:ext>
            </a:extLst>
          </p:cNvPr>
          <p:cNvSpPr/>
          <p:nvPr/>
        </p:nvSpPr>
        <p:spPr>
          <a:xfrm>
            <a:off x="1252537" y="4714875"/>
            <a:ext cx="9863138" cy="671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8CB-EEFA-B45B-EDE8-6056A388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B90CB-466D-6431-204F-6C11DBFC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Intro &amp;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Importing and cleaning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Community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 Changes in Community Metrics</a:t>
            </a:r>
          </a:p>
        </p:txBody>
      </p:sp>
    </p:spTree>
    <p:extLst>
      <p:ext uri="{BB962C8B-B14F-4D97-AF65-F5344CB8AC3E}">
        <p14:creationId xmlns:p14="http://schemas.microsoft.com/office/powerpoint/2010/main" val="30612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19CCF-2387-08ED-12B6-E042F8B97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4EA-96F6-4B5E-1F00-1DAB6A5E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BD022-2E69-F159-227F-C55A1100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Intro &amp;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Importing and cleaning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Calculating Community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Modeling Changes in Community Metrics</a:t>
            </a:r>
          </a:p>
        </p:txBody>
      </p:sp>
    </p:spTree>
    <p:extLst>
      <p:ext uri="{BB962C8B-B14F-4D97-AF65-F5344CB8AC3E}">
        <p14:creationId xmlns:p14="http://schemas.microsoft.com/office/powerpoint/2010/main" val="168690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7C36-FCC5-2E38-7155-910948E2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58265" cy="3380965"/>
          </a:xfrm>
        </p:spPr>
        <p:txBody>
          <a:bodyPr>
            <a:normAutofit/>
          </a:bodyPr>
          <a:lstStyle/>
          <a:p>
            <a:r>
              <a:rPr lang="en-US" dirty="0"/>
              <a:t>How does grazing affect arthropod communities?</a:t>
            </a:r>
          </a:p>
        </p:txBody>
      </p:sp>
      <p:pic>
        <p:nvPicPr>
          <p:cNvPr id="9" name="Content Placeholder 8" descr="A screenshot of a table&#10;&#10;Description automatically generated">
            <a:extLst>
              <a:ext uri="{FF2B5EF4-FFF2-40B4-BE49-F238E27FC236}">
                <a16:creationId xmlns:a16="http://schemas.microsoft.com/office/drawing/2014/main" id="{A697190D-9243-BCC5-291F-1ADF3AEF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5" y="101954"/>
            <a:ext cx="7029450" cy="6654091"/>
          </a:xfrm>
        </p:spPr>
      </p:pic>
    </p:spTree>
    <p:extLst>
      <p:ext uri="{BB962C8B-B14F-4D97-AF65-F5344CB8AC3E}">
        <p14:creationId xmlns:p14="http://schemas.microsoft.com/office/powerpoint/2010/main" val="317759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56E8C-C717-1885-1366-8C35274F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1E87565-4938-AB01-71AF-42FA579B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23" y="0"/>
            <a:ext cx="722017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E3F963-5098-1615-883B-C6E31753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9742B-6048-6C39-6507-F9579222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years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8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1624</Words>
  <Application>Microsoft Macintosh PowerPoint</Application>
  <PresentationFormat>Widescreen</PresentationFormat>
  <Paragraphs>180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-apple-system</vt:lpstr>
      <vt:lpstr>Aptos</vt:lpstr>
      <vt:lpstr>Aptos Display</vt:lpstr>
      <vt:lpstr>Arial</vt:lpstr>
      <vt:lpstr>Calibri</vt:lpstr>
      <vt:lpstr>Wingdings</vt:lpstr>
      <vt:lpstr>Office Theme</vt:lpstr>
      <vt:lpstr>R Workshop</vt:lpstr>
      <vt:lpstr>Free UMD Workshops Coming Up</vt:lpstr>
      <vt:lpstr>We’re all in different learning stages</vt:lpstr>
      <vt:lpstr>Today’s Workshop Inspiration</vt:lpstr>
      <vt:lpstr>Today’s Workshop Inspiration</vt:lpstr>
      <vt:lpstr>Workshop Outline</vt:lpstr>
      <vt:lpstr>Workshop Outline</vt:lpstr>
      <vt:lpstr>How does grazing affect arthropod communities?</vt:lpstr>
      <vt:lpstr>Data Structure</vt:lpstr>
      <vt:lpstr>Data Structure</vt:lpstr>
      <vt:lpstr>Data Structure</vt:lpstr>
      <vt:lpstr>Workshop Outline</vt:lpstr>
      <vt:lpstr>Install &amp; load packages and read in data Lines 1-31</vt:lpstr>
      <vt:lpstr>Workshop Outline</vt:lpstr>
      <vt:lpstr>Calculate Community Metrics Lines 35 - 68</vt:lpstr>
      <vt:lpstr>Workshop Outline</vt:lpstr>
      <vt:lpstr>Identifying what model to use…</vt:lpstr>
      <vt:lpstr>Identifying what model to use…</vt:lpstr>
      <vt:lpstr>Identifying what model to use…</vt:lpstr>
      <vt:lpstr>Identifying what model to use…</vt:lpstr>
      <vt:lpstr>Identifying what model to use…</vt:lpstr>
      <vt:lpstr>Identifying what model to use…</vt:lpstr>
      <vt:lpstr>Checking Model Assumptions Lines 71-94</vt:lpstr>
      <vt:lpstr>Identifying what model to use…</vt:lpstr>
      <vt:lpstr>Identifying what model to use…</vt:lpstr>
      <vt:lpstr>Common Ecological Stats Tests</vt:lpstr>
      <vt:lpstr>Common Ecological Stats Tests</vt:lpstr>
      <vt:lpstr>Apply this to our questions:  Does the arthropod community change with grazing intensity?</vt:lpstr>
      <vt:lpstr>Apply this to our questions:  Does the arthropod community change with grazing intensity?</vt:lpstr>
      <vt:lpstr>Basic ANOVA</vt:lpstr>
      <vt:lpstr>Apply this to our questions:  Does the arthropod community change with grazing intensity?</vt:lpstr>
      <vt:lpstr>Linear Regression to include Random Factors</vt:lpstr>
      <vt:lpstr>Apply this to our questions:  Does the arthropod community change with grazing intensity?</vt:lpstr>
      <vt:lpstr>Compare AIC Scores of Models: Which is best?</vt:lpstr>
      <vt:lpstr>Compare AIC Scores of Models: Which is best?</vt:lpstr>
      <vt:lpstr>Apply this to our questions:  Does the arthropod community change from year to year with grazing intensity?</vt:lpstr>
      <vt:lpstr>Apply this to our questions:  Does the arthropod community change from year to year with grazing intensity?</vt:lpstr>
      <vt:lpstr>Apply this to our questions:  Does the arthropod community change from year to year with grazing intensity?</vt:lpstr>
      <vt:lpstr>RESULTS VISUALIZED!</vt:lpstr>
      <vt:lpstr>Does the arthropod community change with grazing intensity?  NO!</vt:lpstr>
      <vt:lpstr>Does the arthropod community change from year to year with grazing intensity?  YES - sometimes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Kathryn J Bloodworth</dc:creator>
  <cp:lastModifiedBy>Kathryn J Bloodworth</cp:lastModifiedBy>
  <cp:revision>5</cp:revision>
  <dcterms:created xsi:type="dcterms:W3CDTF">2024-09-30T14:24:07Z</dcterms:created>
  <dcterms:modified xsi:type="dcterms:W3CDTF">2024-10-03T21:52:56Z</dcterms:modified>
</cp:coreProperties>
</file>