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3" r:id="rId3"/>
    <p:sldId id="257" r:id="rId4"/>
    <p:sldId id="258" r:id="rId5"/>
    <p:sldId id="263" r:id="rId6"/>
    <p:sldId id="259" r:id="rId7"/>
    <p:sldId id="266" r:id="rId8"/>
    <p:sldId id="260" r:id="rId9"/>
    <p:sldId id="264" r:id="rId10"/>
    <p:sldId id="261" r:id="rId11"/>
    <p:sldId id="265" r:id="rId12"/>
    <p:sldId id="267" r:id="rId13"/>
    <p:sldId id="262" r:id="rId14"/>
    <p:sldId id="268" r:id="rId15"/>
    <p:sldId id="270" r:id="rId16"/>
    <p:sldId id="269" r:id="rId17"/>
    <p:sldId id="271" r:id="rId18"/>
    <p:sldId id="274" r:id="rId19"/>
    <p:sldId id="272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5"/>
    <p:restoredTop sz="94630"/>
  </p:normalViewPr>
  <p:slideViewPr>
    <p:cSldViewPr snapToGrid="0">
      <p:cViewPr>
        <p:scale>
          <a:sx n="87" d="100"/>
          <a:sy n="87" d="100"/>
        </p:scale>
        <p:origin x="23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EA7CF-0AAF-8845-AC1B-2F49ACF8608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D321-4B9D-A54E-97D6-FEA18F04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8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68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144F0-B35B-092A-8D58-642DA307B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E8B897-A4BD-E4A6-7241-E674853435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D6AF9A-AB7F-6C5A-893C-8EC9C0BFE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7C59B-9A04-8D8C-159E-E80E5432CD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15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63EE0-7314-C0E3-E414-A77BF4B41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5C4842-5812-BD3C-B155-406E9F1B34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D0BE64-DC69-2A39-AD63-B88950421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070F6-80ED-68D1-F1FF-6964D4DDB3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74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67AA1-6468-BDA8-1BCE-3F299ED38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8D870-21F4-C810-A116-D5A7075B82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1A23BF-2662-1B55-45E8-3661807CDE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318E1-B4F7-8877-0CD5-D242BD97E0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1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94FA3-4FE1-676B-4438-013F641B9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4205EB-B5B5-843D-2972-1290D94528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8AB303-15B0-3F82-42C8-E4683A031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C0190-A4A3-3FDB-CDA8-32F9166EE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88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3BBE2-53E9-035C-96E8-D909BDC0B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86A9A8-A7FD-F746-604B-75FB278065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E18A75-FCE7-C9AD-54B8-08040C63A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44359-2A22-5DBC-8692-A9AEFAB1AA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3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have code for all of these steps, but I will focus a bit heavier on the data analyzing portion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24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6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F4A37-6ECB-3337-F0F7-112741654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878613-4FC0-A607-BD5C-E5D068EBC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606AD5-AABD-E001-FC3E-1C0EE20D1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21524-9D1C-AFFF-23C6-111AA46681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1C9E6-CB24-1B5B-6213-0EF78E2E2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271C55-E885-D62A-4FEF-21C50CA37B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5C8721-6822-75FC-186F-5F13108DA3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3857E-3281-FC50-F761-D816CC8105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22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98B37-2EAC-96CF-661F-F4C35E375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92BCEA-145A-606B-6B17-5AFA2CED72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08E8D4-02A7-AB7B-B4DF-0A17AB2FF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52CBC-901F-78B5-50D1-4631C5A60B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42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want your statistical methods to reflect your question and be a test of your hypothesis – not the other way around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65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6B456-5DAD-7550-06A1-74622B18B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893079-3CF1-3033-C5AC-8D029E1129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E1C129-F3E9-0556-3783-7B86B0DE1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want your statistical methods to reflect your question and be a test of your hypothesis – not the other way around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C0053-7C65-3BF1-3D14-EC96747D3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90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3237D-5A42-DA1B-738A-9DF96334A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6C4495-BE61-E71B-32E2-22389081AC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22CFFC-D9A6-7775-111D-2F5B2530D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want your statistical methods to reflect your question and be a test of your hypothesis – not the other way around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F968A-70F0-B0C9-48AF-2B63720F1C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4994-055E-16A4-5ACC-D5F0E0BAD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0F945-C7E0-12D0-4E13-8D92FBB99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4DC2A-26F2-536B-A938-E7136EE5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5064-F249-B677-298F-2C784DC8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831C4-ADE4-8B5A-B833-62FCEC8A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4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4BAD-5F57-25E2-AD25-5FC03DFD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0D527-7E1C-8214-B962-16A236353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7BF3A-4A47-42E2-E6C1-53563A6C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296B3-96E5-D5EC-84EB-4BCD7E29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CE25B-AA96-61C3-53ED-A98BDFC2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4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C9E0B-57F4-0545-2757-16A5DCBA6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58C29-6A8B-1BF6-0AE6-D1C19F192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BB519-AA43-DC76-650E-525466F3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24A58-4B13-497F-0F76-A80AD656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1259D-CA39-D357-78E3-CAB5C381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882B-4D10-278A-7906-E8D0EE92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67E7B-C3D2-73F0-943B-25F5E90FF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DA7A1-45CE-4563-9F38-3855DE29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0A36C-33D0-2728-DA57-47902BE4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3F340-41C0-5C32-B787-8AA9DE4A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3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A932-2E1F-B280-6D9C-B830CFFE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A5935-0991-E8CF-AE3B-F0D5131BF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8FF84-5D93-E45B-645C-B28EC623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435-D66C-3BA4-12B1-535F6CEA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2B996-6FAE-3E27-073A-4B17DF4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0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02C0-283A-E62C-B495-5F07BC06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1BAB4-5D49-705D-AF8E-C987CD9A1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C9B5F-038D-0701-817D-93DED1BA1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8F6FF-80E1-1F62-9ADE-960876A7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81E79-04BD-F5B8-DD77-3BFB5953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41C1D-911F-D2F4-0091-85107408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2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3C76-FCB0-2ADB-EBE3-BAEDFE81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F6684-47D0-4357-A166-D7ADE6C4A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8FE13-E503-0223-C227-65191A6BB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FD511-CB5B-A428-BFAC-A282EAA14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2DB44-A5EE-0023-F952-3CFD0BC34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D7858-0751-589F-F974-0A1409C5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00109-CE55-8D1A-183D-E3178612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62A5B-8471-902B-2439-E7067D67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3E4C-6D5B-8A1B-74D1-091E6D1B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F8265-801A-0892-137D-702756A6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56FEC-50A4-5EBE-9945-310E36BD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CD2CE-D087-DE44-2765-D47B6856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EF626-3BE4-ECD2-9508-1C0BB480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4F8E5-0225-A35D-8619-B32BB8D5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43426-055C-939F-9FD2-72E51A0C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4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F55-C117-AA55-6F07-EAD0E7C4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1611-C824-ADB5-B83C-7FA4A167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2171C-91A2-2272-8F5C-F1E7DF926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019A6-0D8D-194B-BBD0-50ED6E5A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1450E-DD6A-FA8E-2D30-35C8309B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7CDE6-37FE-B464-B9EF-F518C374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C468-676C-D908-3B5A-D59E58EE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99629-E3E5-F8B1-7066-B10352A84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3FEE5-6C2C-46AE-67C6-3CB740C2A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3088E-B072-3EE3-E1B8-F24DAD9A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3FE90-2D36-CCC2-F04D-CAB1C105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2C38B-3864-63ED-4874-AA93FC4A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1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22375-7EC8-2F89-4FD1-8C86C7B7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3260E-4D02-F2C1-6BF2-DF3565AC4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C21F7-F9A3-484F-7F7E-C218DEC41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894A0-DA3F-7DB6-9AE7-4C5D41446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66FDD-D74B-6489-063A-6F541DE84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0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md.libcal.com/event/12988014" TargetMode="External"/><Relationship Id="rId2" Type="http://schemas.openxmlformats.org/officeDocument/2006/relationships/hyperlink" Target="https://umd.libcal.com/calendar/events/?cid=18601&amp;t=d&amp;d=0000-00-00&amp;cal=18601&amp;ct=65687&amp;inc=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umd.libcal.com/event/12988054" TargetMode="External"/><Relationship Id="rId4" Type="http://schemas.openxmlformats.org/officeDocument/2006/relationships/hyperlink" Target="https://umd.libcal.com/event/13023808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vidzeleny.net/anadat-r/doku.php/en:ordinati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E208-FB21-DB1C-EDDA-F397C3DF7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1EC59-92F7-4F85-1D04-D55FC7325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Gruner Lab Meeting</a:t>
            </a:r>
          </a:p>
          <a:p>
            <a:r>
              <a:rPr lang="en-US" dirty="0"/>
              <a:t>October 4, 2024</a:t>
            </a:r>
          </a:p>
        </p:txBody>
      </p:sp>
    </p:spTree>
    <p:extLst>
      <p:ext uri="{BB962C8B-B14F-4D97-AF65-F5344CB8AC3E}">
        <p14:creationId xmlns:p14="http://schemas.microsoft.com/office/powerpoint/2010/main" val="334523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D803D5-B19E-8437-704D-2294E80C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8ABDB08-6E1F-2A29-A871-1B23C98A16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0577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 years of data</a:t>
            </a:r>
          </a:p>
          <a:p>
            <a:r>
              <a:rPr lang="en-US" dirty="0"/>
              <a:t>3 treatments in each year (High grazing, low grazing, and no grazing)</a:t>
            </a:r>
          </a:p>
          <a:p>
            <a:r>
              <a:rPr lang="en-US" dirty="0"/>
              <a:t>3 replicate blocks at each site</a:t>
            </a:r>
          </a:p>
          <a:p>
            <a:r>
              <a:rPr lang="en-US" dirty="0"/>
              <a:t>45 plots total</a:t>
            </a: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AE8FC1-3D7F-D9D4-77A3-CD737FD5BEA6}"/>
              </a:ext>
            </a:extLst>
          </p:cNvPr>
          <p:cNvGrpSpPr/>
          <p:nvPr/>
        </p:nvGrpSpPr>
        <p:grpSpPr>
          <a:xfrm>
            <a:off x="3062288" y="3543300"/>
            <a:ext cx="9129712" cy="3429001"/>
            <a:chOff x="920584" y="4290742"/>
            <a:chExt cx="7953870" cy="26484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51FD0A3-1DAA-85D4-0B47-81734C59620B}"/>
                </a:ext>
              </a:extLst>
            </p:cNvPr>
            <p:cNvGrpSpPr/>
            <p:nvPr/>
          </p:nvGrpSpPr>
          <p:grpSpPr>
            <a:xfrm>
              <a:off x="3892676" y="4290742"/>
              <a:ext cx="2286000" cy="2286000"/>
              <a:chOff x="3785694" y="1450144"/>
              <a:chExt cx="2286000" cy="2286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01E3C94-A0BC-31AD-DB89-1F05B056CD0D}"/>
                  </a:ext>
                </a:extLst>
              </p:cNvPr>
              <p:cNvSpPr/>
              <p:nvPr/>
            </p:nvSpPr>
            <p:spPr>
              <a:xfrm>
                <a:off x="3785694" y="1450144"/>
                <a:ext cx="2286000" cy="2286000"/>
              </a:xfrm>
              <a:prstGeom prst="rect">
                <a:avLst/>
              </a:prstGeom>
              <a:solidFill>
                <a:srgbClr val="A5AC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Destock Grazing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BD7B50A-65F6-17E4-2ADE-E43D07D53B82}"/>
                  </a:ext>
                </a:extLst>
              </p:cNvPr>
              <p:cNvSpPr/>
              <p:nvPr/>
            </p:nvSpPr>
            <p:spPr>
              <a:xfrm>
                <a:off x="3970767" y="1687914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3857295-FC00-CF2B-11CF-1C32659EEB61}"/>
                  </a:ext>
                </a:extLst>
              </p:cNvPr>
              <p:cNvSpPr/>
              <p:nvPr/>
            </p:nvSpPr>
            <p:spPr>
              <a:xfrm>
                <a:off x="5338472" y="1680101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607BE36-E079-3D2C-B2EF-D9F97D85BFFB}"/>
                  </a:ext>
                </a:extLst>
              </p:cNvPr>
              <p:cNvSpPr/>
              <p:nvPr/>
            </p:nvSpPr>
            <p:spPr>
              <a:xfrm>
                <a:off x="3891082" y="2751569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7098D2-161A-EB6D-90D5-35087E57566B}"/>
                  </a:ext>
                </a:extLst>
              </p:cNvPr>
              <p:cNvSpPr/>
              <p:nvPr/>
            </p:nvSpPr>
            <p:spPr>
              <a:xfrm>
                <a:off x="4651001" y="2242874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8330A4E-31EF-DC01-2F58-164A962ABB02}"/>
                  </a:ext>
                </a:extLst>
              </p:cNvPr>
              <p:cNvSpPr/>
              <p:nvPr/>
            </p:nvSpPr>
            <p:spPr>
              <a:xfrm>
                <a:off x="5303258" y="2751569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F46A61-D97F-DB09-7CE7-E949E4834B58}"/>
                </a:ext>
              </a:extLst>
            </p:cNvPr>
            <p:cNvGrpSpPr/>
            <p:nvPr/>
          </p:nvGrpSpPr>
          <p:grpSpPr>
            <a:xfrm>
              <a:off x="920584" y="4290742"/>
              <a:ext cx="7953870" cy="2648499"/>
              <a:chOff x="-8590" y="4091830"/>
              <a:chExt cx="7953870" cy="264849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CD9872-4273-96AB-8FC3-8844826D33E9}"/>
                  </a:ext>
                </a:extLst>
              </p:cNvPr>
              <p:cNvSpPr txBox="1"/>
              <p:nvPr/>
            </p:nvSpPr>
            <p:spPr>
              <a:xfrm>
                <a:off x="1418808" y="6340219"/>
                <a:ext cx="7072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30 m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1C0E7CC-616F-BE03-EC3F-6F4DADBAF1DB}"/>
                  </a:ext>
                </a:extLst>
              </p:cNvPr>
              <p:cNvGrpSpPr/>
              <p:nvPr/>
            </p:nvGrpSpPr>
            <p:grpSpPr>
              <a:xfrm>
                <a:off x="-8590" y="4091830"/>
                <a:ext cx="7953870" cy="2324629"/>
                <a:chOff x="-8590" y="4091830"/>
                <a:chExt cx="7953870" cy="2324629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2B23A1C-F1AB-0D16-6386-2476AB8BD64D}"/>
                    </a:ext>
                  </a:extLst>
                </p:cNvPr>
                <p:cNvSpPr/>
                <p:nvPr/>
              </p:nvSpPr>
              <p:spPr>
                <a:xfrm>
                  <a:off x="5249502" y="4091830"/>
                  <a:ext cx="2286000" cy="2286000"/>
                </a:xfrm>
                <a:prstGeom prst="rect">
                  <a:avLst/>
                </a:prstGeom>
                <a:solidFill>
                  <a:srgbClr val="646D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High Impact Grazing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66CBC95-7B87-D966-E13D-233A35D2E70E}"/>
                    </a:ext>
                  </a:extLst>
                </p:cNvPr>
                <p:cNvSpPr txBox="1"/>
                <p:nvPr/>
              </p:nvSpPr>
              <p:spPr>
                <a:xfrm>
                  <a:off x="7520164" y="6016349"/>
                  <a:ext cx="42511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x3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7426248-3D00-606A-23E4-30AFBC83CC63}"/>
                    </a:ext>
                  </a:extLst>
                </p:cNvPr>
                <p:cNvSpPr/>
                <p:nvPr/>
              </p:nvSpPr>
              <p:spPr>
                <a:xfrm>
                  <a:off x="5441455" y="4377897"/>
                  <a:ext cx="457200" cy="4572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3759BA5-2269-1130-26F1-DF6A23443B07}"/>
                    </a:ext>
                  </a:extLst>
                </p:cNvPr>
                <p:cNvSpPr/>
                <p:nvPr/>
              </p:nvSpPr>
              <p:spPr>
                <a:xfrm>
                  <a:off x="6809160" y="4370084"/>
                  <a:ext cx="457200" cy="4572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2E2DF70-49E3-56DE-4749-7B5DCF873871}"/>
                    </a:ext>
                  </a:extLst>
                </p:cNvPr>
                <p:cNvSpPr/>
                <p:nvPr/>
              </p:nvSpPr>
              <p:spPr>
                <a:xfrm>
                  <a:off x="5361770" y="5441552"/>
                  <a:ext cx="457200" cy="4572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DF53A57-61AC-F011-1B6C-4CFC01958063}"/>
                    </a:ext>
                  </a:extLst>
                </p:cNvPr>
                <p:cNvSpPr/>
                <p:nvPr/>
              </p:nvSpPr>
              <p:spPr>
                <a:xfrm>
                  <a:off x="6121689" y="4932857"/>
                  <a:ext cx="457200" cy="4572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C679FE5-3277-76A8-13C2-7F46594B8301}"/>
                    </a:ext>
                  </a:extLst>
                </p:cNvPr>
                <p:cNvSpPr/>
                <p:nvPr/>
              </p:nvSpPr>
              <p:spPr>
                <a:xfrm>
                  <a:off x="6773946" y="5441552"/>
                  <a:ext cx="457200" cy="4572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6110A03-EFF2-62B1-F47E-0F50FE8CEE26}"/>
                    </a:ext>
                  </a:extLst>
                </p:cNvPr>
                <p:cNvSpPr txBox="1"/>
                <p:nvPr/>
              </p:nvSpPr>
              <p:spPr>
                <a:xfrm>
                  <a:off x="-8590" y="5097872"/>
                  <a:ext cx="70724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40 m</a:t>
                  </a: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B7E16D3-8A56-0D87-D95B-FE130277E8DD}"/>
                </a:ext>
              </a:extLst>
            </p:cNvPr>
            <p:cNvGrpSpPr/>
            <p:nvPr/>
          </p:nvGrpSpPr>
          <p:grpSpPr>
            <a:xfrm>
              <a:off x="1607698" y="4290742"/>
              <a:ext cx="2286000" cy="2286000"/>
              <a:chOff x="5253330" y="30992"/>
              <a:chExt cx="2286000" cy="2286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2B3E8C9-DC8D-4E36-DCF9-7BE99085C72A}"/>
                  </a:ext>
                </a:extLst>
              </p:cNvPr>
              <p:cNvSpPr/>
              <p:nvPr/>
            </p:nvSpPr>
            <p:spPr>
              <a:xfrm>
                <a:off x="5253330" y="30992"/>
                <a:ext cx="2286000" cy="2286000"/>
              </a:xfrm>
              <a:prstGeom prst="rect">
                <a:avLst/>
              </a:prstGeom>
              <a:solidFill>
                <a:srgbClr val="B5AD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Cattle Removal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467FF31-88AA-BF93-DBAE-57F8F1293107}"/>
                  </a:ext>
                </a:extLst>
              </p:cNvPr>
              <p:cNvSpPr/>
              <p:nvPr/>
            </p:nvSpPr>
            <p:spPr>
              <a:xfrm>
                <a:off x="5438403" y="235280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1 m</a:t>
                </a:r>
                <a:r>
                  <a:rPr lang="en-US" sz="1100" baseline="30000" dirty="0">
                    <a:solidFill>
                      <a:schemeClr val="tx1"/>
                    </a:solidFill>
                  </a:rPr>
                  <a:t>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C7EA2E5-8A3D-71C4-1CED-3F97D5F0D539}"/>
                  </a:ext>
                </a:extLst>
              </p:cNvPr>
              <p:cNvSpPr/>
              <p:nvPr/>
            </p:nvSpPr>
            <p:spPr>
              <a:xfrm>
                <a:off x="5358718" y="1298935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217BA58-C533-75BF-5CFB-93F009FA066F}"/>
                  </a:ext>
                </a:extLst>
              </p:cNvPr>
              <p:cNvSpPr/>
              <p:nvPr/>
            </p:nvSpPr>
            <p:spPr>
              <a:xfrm>
                <a:off x="6118637" y="790240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A925F7D-2D8D-9F4F-4A93-A70E81EBFBC0}"/>
                  </a:ext>
                </a:extLst>
              </p:cNvPr>
              <p:cNvSpPr/>
              <p:nvPr/>
            </p:nvSpPr>
            <p:spPr>
              <a:xfrm>
                <a:off x="6770894" y="1298935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EDA00C-B485-BDC4-B03E-4E0441A19FB3}"/>
                  </a:ext>
                </a:extLst>
              </p:cNvPr>
              <p:cNvSpPr/>
              <p:nvPr/>
            </p:nvSpPr>
            <p:spPr>
              <a:xfrm>
                <a:off x="6763633" y="182916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941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18B8F-3693-02DB-7572-B6C30AB43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16B3-5A76-7D2A-80B7-4027A45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6FD734-BF7A-FE90-CF26-B761EAF34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Data Intro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Importing and cleaning data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Not going through today but annotated code is available in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Boxbox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-group-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grunerlab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 GRUNERLAB/ R Studio Workshop/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GrunerLab_RWorkshop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 01_GrunerLab_RWorkshop_DataCleaning.R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Calculating Community Metrics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Absolute Abundance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Relative Abundance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Richness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Evenness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Diversity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Modeling Changes in Community Metrics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What model structure to choose? What test to run?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80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6B99E-6870-BD93-B92D-63305C307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77A2-AD40-5C21-69F8-A9002795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F59956-D572-F696-93CA-4CBA85C3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Data Intro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Importing and cleaning data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Not going through today but annotated code is available in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Boxbox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-group-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grunerlab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 GRUNERLAB/ R Studio Workshop/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GrunerLab_RWorkshop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 01_GrunerLab_RWorkshop_DataCleaning.R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Calculating Community Metrics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Absolute Abundance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Relative Abundance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Richness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Evenness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Diversity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Modeling Changes in Community Metrics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model structure to choose? What test to run?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Checking for normality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Running the models &amp; assessing model fit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6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5051-E782-0B9C-FC8D-7F49E8EB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what model to 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B1CAC-199C-8EBE-CC27-051B0A44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 your question &amp; hypotheses (ideally before collecting data…) </a:t>
            </a:r>
          </a:p>
          <a:p>
            <a:pPr lvl="1"/>
            <a:r>
              <a:rPr lang="en-US" dirty="0"/>
              <a:t>How does the arthropod community change with grazing intensity?</a:t>
            </a:r>
          </a:p>
          <a:p>
            <a:pPr lvl="2"/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hypothesized that as grazing intensified, arthropod richness and abundance would decrease because mixed-grass prairie has relatively low productivity, leading to higher competition for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54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91957-59A3-DF6A-67D5-F22C689B0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A73F-EC52-CCB1-3722-D4E181CA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what model to 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29544-192C-8D1F-DA7E-BA3222946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 your question &amp; hypotheses (ideally before collecting data…) </a:t>
            </a:r>
          </a:p>
          <a:p>
            <a:pPr lvl="1"/>
            <a:r>
              <a:rPr lang="en-US" dirty="0"/>
              <a:t>How does the arthropod community change with grazing intensity?</a:t>
            </a:r>
          </a:p>
          <a:p>
            <a:pPr lvl="2"/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hypothesized that as grazing intensified, arthropod richness and abundance would decrease because mixed-grass prairie has relatively low productivity, leading to higher competition for resources.</a:t>
            </a:r>
          </a:p>
          <a:p>
            <a:pPr lvl="1"/>
            <a:r>
              <a:rPr lang="en-US" dirty="0"/>
              <a:t>Does the arthropod community change from year to year with grazing intensity?</a:t>
            </a:r>
          </a:p>
          <a:p>
            <a:pPr lvl="2"/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 hypothesized that this pattern would be most apparent in years where precipitation is lower due to a reduction in annual net primary productivity leading to higher competition between herbivore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10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FC063-3FC3-700B-7913-3219A8D2C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7249-56E6-B25F-5F88-A0CF2784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what model to 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85693-0392-F88A-4C61-D45F2A512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 your question &amp; hypotheses (ideally before collecting data…) </a:t>
            </a:r>
          </a:p>
          <a:p>
            <a:pPr lvl="1"/>
            <a:r>
              <a:rPr lang="en-US" dirty="0"/>
              <a:t>How does the arthropod community change with grazing intensity?</a:t>
            </a:r>
          </a:p>
          <a:p>
            <a:pPr lvl="2"/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hypothesized that as grazing intensified, arthropod richness and abundance would decrease because mixed-grass prairie has relatively low productivity, leading to higher competition for resources.</a:t>
            </a:r>
          </a:p>
          <a:p>
            <a:pPr lvl="1"/>
            <a:r>
              <a:rPr lang="en-US" dirty="0"/>
              <a:t>Does the arthropod community change from year to year with grazing intensity?</a:t>
            </a:r>
          </a:p>
          <a:p>
            <a:pPr lvl="2"/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 hypothesized that this pattern would be most apparent in years where precipitation is lower due to a reduction in annual net primary productivity leading to higher competition between herbivore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12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0C516-07C3-BCCF-88FA-A231DDB24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62B8-1525-B2E2-E2BE-62599EE6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what model to 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280C4-6679-7625-7FD0-6E3E8D555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2019" cy="41036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 your question &amp; hypotheses (ideally before collecting data…)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Assess your variable types (binary response variables vs. continuous vs. discrete etc.)</a:t>
            </a:r>
          </a:p>
        </p:txBody>
      </p:sp>
    </p:spTree>
    <p:extLst>
      <p:ext uri="{BB962C8B-B14F-4D97-AF65-F5344CB8AC3E}">
        <p14:creationId xmlns:p14="http://schemas.microsoft.com/office/powerpoint/2010/main" val="1875809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52B29-9D5B-B456-3463-3C22B9E2A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C829-884B-442F-C73A-D21AFAE9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what model to 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F839F-E0A7-46C5-7D0C-BB340815B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2019" cy="410368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 your question &amp; hypotheses (ideally before collecting data…)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Assess your variable types (binary response variables vs. continuous vs. discrete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Decide if you can use parametric testing or if you need a non-parametric test (</a:t>
            </a:r>
            <a:r>
              <a:rPr lang="en-US" i="1" dirty="0"/>
              <a:t>i.e. </a:t>
            </a:r>
            <a:r>
              <a:rPr lang="en-US" dirty="0"/>
              <a:t>do your data abide by the assumptions of parametric testing)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Independence of Observations: is there a relationship between your observations or variables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Homogeneity of Variance (Homoscedasticity): is the variation among your different groups (treatments) relatively similar?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Normality of Data: do your data follow a normal distribution? 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0AF9C-B237-AAE5-21DC-807AA8904B68}"/>
              </a:ext>
            </a:extLst>
          </p:cNvPr>
          <p:cNvSpPr txBox="1"/>
          <p:nvPr/>
        </p:nvSpPr>
        <p:spPr>
          <a:xfrm>
            <a:off x="838200" y="6064250"/>
            <a:ext cx="105156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If the answer to any of these 3 questions is yes, then you either need to correct for it, or use a non-parametric test</a:t>
            </a:r>
          </a:p>
        </p:txBody>
      </p:sp>
    </p:spTree>
    <p:extLst>
      <p:ext uri="{BB962C8B-B14F-4D97-AF65-F5344CB8AC3E}">
        <p14:creationId xmlns:p14="http://schemas.microsoft.com/office/powerpoint/2010/main" val="1654925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C64A5-E587-9B95-E6ED-84391AA38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2870-746F-A8F1-2EBE-BA0101F6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what model to 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9739E-4137-89B3-E7CC-ECD8996BA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4535" cy="410368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 your question &amp; hypotheses (ideally before collecting data…)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Assess your variable types (binary response variables vs. continuous vs. discrete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Decide if you can use parametric testing or if you need a non-parametric test (</a:t>
            </a:r>
            <a:r>
              <a:rPr lang="en-US" i="1" dirty="0"/>
              <a:t>i.e. </a:t>
            </a:r>
            <a:r>
              <a:rPr lang="en-US" dirty="0"/>
              <a:t>do your data abide by the assumptions of parametric testing)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Independence of Observations: is there a relationship between your observations or variables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Homogeneity of Variance (Homoscedasticity): is the variation among your different groups (treatments) relatively similar?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Normality of Data: do your data follow a normal distribution? 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36872-4985-CCBF-210F-6443F1B32C0F}"/>
              </a:ext>
            </a:extLst>
          </p:cNvPr>
          <p:cNvSpPr txBox="1"/>
          <p:nvPr/>
        </p:nvSpPr>
        <p:spPr>
          <a:xfrm>
            <a:off x="838200" y="6064250"/>
            <a:ext cx="105156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If the answer to any of these 3 questions is yes, then you either need to correct for it, or use a non-parametric test</a:t>
            </a:r>
          </a:p>
        </p:txBody>
      </p:sp>
    </p:spTree>
    <p:extLst>
      <p:ext uri="{BB962C8B-B14F-4D97-AF65-F5344CB8AC3E}">
        <p14:creationId xmlns:p14="http://schemas.microsoft.com/office/powerpoint/2010/main" val="305868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547E2-5FF2-30CD-9F9B-7C8554E91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B7B7-36E3-BAD6-4595-D186824B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what model to use…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E18673-F0DC-964F-9C59-81F83859A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4535" cy="41036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 your question &amp; hypotheses (ideally before collecting data…)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Assess your variable types (binary response variables vs. continuous vs. discrete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Decide if you can use parametric testing or if you need a non-parametric test (</a:t>
            </a:r>
            <a:r>
              <a:rPr lang="en-US" i="1" dirty="0"/>
              <a:t>i.e. </a:t>
            </a:r>
            <a:r>
              <a:rPr lang="en-US" dirty="0"/>
              <a:t>do your data abide by the assumptions of parametric testing)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a test that answers your questions and meets your needs</a:t>
            </a:r>
          </a:p>
        </p:txBody>
      </p:sp>
    </p:spTree>
    <p:extLst>
      <p:ext uri="{BB962C8B-B14F-4D97-AF65-F5344CB8AC3E}">
        <p14:creationId xmlns:p14="http://schemas.microsoft.com/office/powerpoint/2010/main" val="425223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ECBA-1FAB-D9F3-3A4C-D1CD5691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UMD Workshops Coming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D4A92-7CB6-4F37-7FA2-0AEC16D39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31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UMD Library offers data science workshops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Intro to ArcGIS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Wednesday Oct 9, 12:00-1:30</a:t>
            </a:r>
          </a:p>
          <a:p>
            <a:r>
              <a:rPr lang="en-US" dirty="0">
                <a:hlinkClick r:id="rId4"/>
              </a:rPr>
              <a:t>Data Mining with R</a:t>
            </a:r>
            <a:endParaRPr lang="en-US" dirty="0"/>
          </a:p>
          <a:p>
            <a:pPr lvl="1"/>
            <a:r>
              <a:rPr lang="en-US" dirty="0"/>
              <a:t>Tuesday Oct 15, 11:00-12:30</a:t>
            </a:r>
          </a:p>
          <a:p>
            <a:r>
              <a:rPr lang="en-US" dirty="0">
                <a:hlinkClick r:id="rId5"/>
              </a:rPr>
              <a:t>Intro to Spatial Statistics</a:t>
            </a:r>
            <a:endParaRPr lang="en-US" dirty="0"/>
          </a:p>
          <a:p>
            <a:pPr lvl="1"/>
            <a:r>
              <a:rPr lang="en-US" dirty="0"/>
              <a:t>Friday Oct 18, 12:00 – 1:30</a:t>
            </a:r>
          </a:p>
        </p:txBody>
      </p:sp>
      <p:pic>
        <p:nvPicPr>
          <p:cNvPr id="5" name="Picture 4" descr="A screenshot of a web page&#10;&#10;Description automatically generated">
            <a:extLst>
              <a:ext uri="{FF2B5EF4-FFF2-40B4-BE49-F238E27FC236}">
                <a16:creationId xmlns:a16="http://schemas.microsoft.com/office/drawing/2014/main" id="{CF92E97D-F358-8116-F675-017620EF2F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3512" y="1334626"/>
            <a:ext cx="6448488" cy="533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6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05D8A-C7BF-D2EE-60C0-82C9963B0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B10E-A212-7E50-1CED-20F15A08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Ecological Stats Tests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DE702D-6FB9-BC38-10A1-FFB15629F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4535" cy="41036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T-tests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ANOVA or Linear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C0D0E"/>
                </a:solidFill>
                <a:effectLst/>
                <a:latin typeface="-apple-system"/>
              </a:rPr>
              <a:t>ANOVA (</a:t>
            </a:r>
            <a:r>
              <a:rPr lang="en-US" b="0" i="0" u="none" strike="noStrike" dirty="0" err="1">
                <a:solidFill>
                  <a:srgbClr val="0C0D0E"/>
                </a:solidFill>
                <a:effectLst/>
                <a:latin typeface="-apple-system"/>
              </a:rPr>
              <a:t>aov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-apple-system"/>
              </a:rPr>
              <a:t>) is doing sequential sum of squares (Type I) – data are balanced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C0D0E"/>
                </a:solidFill>
                <a:effectLst/>
                <a:latin typeface="-apple-system"/>
              </a:rPr>
              <a:t>Linear Model (</a:t>
            </a:r>
            <a:r>
              <a:rPr lang="en-US" b="0" i="0" u="none" strike="noStrike" dirty="0" err="1">
                <a:solidFill>
                  <a:srgbClr val="0C0D0E"/>
                </a:solidFill>
                <a:effectLst/>
                <a:latin typeface="-apple-system"/>
              </a:rPr>
              <a:t>lm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-apple-system"/>
              </a:rPr>
              <a:t>) is doing adjusted sum of squares (Type II) – data are not balanced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Regression (a few types)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Ordination analyses (PCA, RDA, NMDS, CCA,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457200" lvl="1" indent="0">
              <a:buNone/>
            </a:pPr>
            <a:r>
              <a:rPr lang="en-US" dirty="0"/>
              <a:t>not going over this today but this is a good brief overview of the differences: </a:t>
            </a:r>
            <a:r>
              <a:rPr lang="en-US" dirty="0">
                <a:hlinkClick r:id="rId3"/>
              </a:rPr>
              <a:t>https://www.davidzeleny.net/anadat-r/doku.php/en:ordination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13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FA9604A-8273-3C05-B075-2E85F2B0167B}"/>
              </a:ext>
            </a:extLst>
          </p:cNvPr>
          <p:cNvSpPr txBox="1"/>
          <p:nvPr/>
        </p:nvSpPr>
        <p:spPr>
          <a:xfrm>
            <a:off x="8377083" y="5383161"/>
            <a:ext cx="1135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(Binary)</a:t>
            </a:r>
          </a:p>
        </p:txBody>
      </p:sp>
      <p:pic>
        <p:nvPicPr>
          <p:cNvPr id="10" name="Content Placeholder 4" descr="A table with text on it&#10;&#10;Description automatically generated">
            <a:extLst>
              <a:ext uri="{FF2B5EF4-FFF2-40B4-BE49-F238E27FC236}">
                <a16:creationId xmlns:a16="http://schemas.microsoft.com/office/drawing/2014/main" id="{C36F9B78-F7F2-E6D5-CA93-CC5AC6DB5B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38" t="5776" r="14895"/>
          <a:stretch/>
        </p:blipFill>
        <p:spPr>
          <a:xfrm>
            <a:off x="6028562" y="1828755"/>
            <a:ext cx="5832667" cy="4926776"/>
          </a:xfrm>
          <a:prstGeom prst="rect">
            <a:avLst/>
          </a:prstGeom>
        </p:spPr>
      </p:pic>
      <p:pic>
        <p:nvPicPr>
          <p:cNvPr id="11" name="Picture 10" descr="A diagram of a question&#10;&#10;Description automatically generated">
            <a:extLst>
              <a:ext uri="{FF2B5EF4-FFF2-40B4-BE49-F238E27FC236}">
                <a16:creationId xmlns:a16="http://schemas.microsoft.com/office/drawing/2014/main" id="{FF152767-0597-7D8B-A8E8-3894FC3C9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0392"/>
            <a:ext cx="6028562" cy="299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77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7EBB-BE71-5015-ACBD-A468AEA7E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able with text on it&#10;&#10;Description automatically generated">
            <a:extLst>
              <a:ext uri="{FF2B5EF4-FFF2-40B4-BE49-F238E27FC236}">
                <a16:creationId xmlns:a16="http://schemas.microsoft.com/office/drawing/2014/main" id="{E0C71F12-6FC9-3913-69DB-2FB6CE098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8438" t="5776" r="14895"/>
          <a:stretch/>
        </p:blipFill>
        <p:spPr>
          <a:xfrm>
            <a:off x="6028562" y="1828755"/>
            <a:ext cx="5832667" cy="4926776"/>
          </a:xfrm>
        </p:spPr>
      </p:pic>
      <p:pic>
        <p:nvPicPr>
          <p:cNvPr id="6" name="Picture 5" descr="A diagram of a question&#10;&#10;Description automatically generated">
            <a:extLst>
              <a:ext uri="{FF2B5EF4-FFF2-40B4-BE49-F238E27FC236}">
                <a16:creationId xmlns:a16="http://schemas.microsoft.com/office/drawing/2014/main" id="{BA1F253D-C353-1754-4F27-AA36E1EF3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0392"/>
            <a:ext cx="6028562" cy="29905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6415D7-CD01-511C-9F33-AB98686EC033}"/>
              </a:ext>
            </a:extLst>
          </p:cNvPr>
          <p:cNvSpPr txBox="1"/>
          <p:nvPr/>
        </p:nvSpPr>
        <p:spPr>
          <a:xfrm>
            <a:off x="8377083" y="5383161"/>
            <a:ext cx="1135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(Binary)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32552-3402-95F7-C427-7016EC68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Apply this to our questions: </a:t>
            </a:r>
            <a:br>
              <a:rPr lang="en-US" dirty="0"/>
            </a:br>
            <a:r>
              <a:rPr lang="en-US" sz="3100" dirty="0"/>
              <a:t>How does the arthropod community change with grazing intensity?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34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F3CE9-4F18-7921-EAD0-A5912534F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able with text on it&#10;&#10;Description automatically generated">
            <a:extLst>
              <a:ext uri="{FF2B5EF4-FFF2-40B4-BE49-F238E27FC236}">
                <a16:creationId xmlns:a16="http://schemas.microsoft.com/office/drawing/2014/main" id="{1B244CD7-5337-C8E6-D5AE-794610764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8438" t="5776" r="14895"/>
          <a:stretch/>
        </p:blipFill>
        <p:spPr>
          <a:xfrm>
            <a:off x="6028562" y="1828755"/>
            <a:ext cx="5832667" cy="4926776"/>
          </a:xfrm>
        </p:spPr>
      </p:pic>
      <p:pic>
        <p:nvPicPr>
          <p:cNvPr id="6" name="Picture 5" descr="A diagram of a question&#10;&#10;Description automatically generated">
            <a:extLst>
              <a:ext uri="{FF2B5EF4-FFF2-40B4-BE49-F238E27FC236}">
                <a16:creationId xmlns:a16="http://schemas.microsoft.com/office/drawing/2014/main" id="{FBF929FE-E222-1AB8-1732-FA6B2B92B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0392"/>
            <a:ext cx="6028562" cy="29905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35D4C-4A33-9D78-591D-199551460B95}"/>
              </a:ext>
            </a:extLst>
          </p:cNvPr>
          <p:cNvSpPr txBox="1"/>
          <p:nvPr/>
        </p:nvSpPr>
        <p:spPr>
          <a:xfrm>
            <a:off x="8377083" y="5383161"/>
            <a:ext cx="1135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(Binary)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CBA96-2926-7243-EA17-E039BC4D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Apply this to our questions: </a:t>
            </a:r>
            <a:br>
              <a:rPr lang="en-US" dirty="0"/>
            </a:br>
            <a:r>
              <a:rPr lang="en-US" sz="3100" dirty="0"/>
              <a:t>How does the arthropod community change with grazing intensity?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DB04BD-CA8D-796F-13CC-AA5B6FB75856}"/>
              </a:ext>
            </a:extLst>
          </p:cNvPr>
          <p:cNvSpPr/>
          <p:nvPr/>
        </p:nvSpPr>
        <p:spPr>
          <a:xfrm>
            <a:off x="73743" y="3583860"/>
            <a:ext cx="2462981" cy="737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B611C0-8384-B138-6A1A-94DDF1C2F9D5}"/>
              </a:ext>
            </a:extLst>
          </p:cNvPr>
          <p:cNvSpPr/>
          <p:nvPr/>
        </p:nvSpPr>
        <p:spPr>
          <a:xfrm>
            <a:off x="6163440" y="3219686"/>
            <a:ext cx="5576276" cy="9541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0213A-77AD-29F0-D82E-729B5CFED455}"/>
              </a:ext>
            </a:extLst>
          </p:cNvPr>
          <p:cNvSpPr txBox="1"/>
          <p:nvPr/>
        </p:nvSpPr>
        <p:spPr>
          <a:xfrm>
            <a:off x="0" y="5939491"/>
            <a:ext cx="6555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groups are:</a:t>
            </a:r>
          </a:p>
          <a:p>
            <a:r>
              <a:rPr lang="en-US" sz="2800" dirty="0"/>
              <a:t>high grazing, low grazing, and no grazing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1D7C4D-76D6-FCDD-B386-2D7F8EF6BBC2}"/>
              </a:ext>
            </a:extLst>
          </p:cNvPr>
          <p:cNvSpPr/>
          <p:nvPr/>
        </p:nvSpPr>
        <p:spPr>
          <a:xfrm>
            <a:off x="1568247" y="4467328"/>
            <a:ext cx="1204451" cy="10780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24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F4CB0-3DA5-C5CB-ACD1-7D287B59E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able with text on it&#10;&#10;Description automatically generated">
            <a:extLst>
              <a:ext uri="{FF2B5EF4-FFF2-40B4-BE49-F238E27FC236}">
                <a16:creationId xmlns:a16="http://schemas.microsoft.com/office/drawing/2014/main" id="{B2D6A3E4-0310-35BD-768B-945E15574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8438" t="5776" r="14895"/>
          <a:stretch/>
        </p:blipFill>
        <p:spPr>
          <a:xfrm>
            <a:off x="6028562" y="1828755"/>
            <a:ext cx="5832667" cy="4926776"/>
          </a:xfrm>
        </p:spPr>
      </p:pic>
      <p:pic>
        <p:nvPicPr>
          <p:cNvPr id="6" name="Picture 5" descr="A diagram of a question&#10;&#10;Description automatically generated">
            <a:extLst>
              <a:ext uri="{FF2B5EF4-FFF2-40B4-BE49-F238E27FC236}">
                <a16:creationId xmlns:a16="http://schemas.microsoft.com/office/drawing/2014/main" id="{DDB6AED5-1801-7EA1-85A8-D4D541B91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0392"/>
            <a:ext cx="6028562" cy="29905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9EA43B-C423-1BEC-6BEC-2C8936975836}"/>
              </a:ext>
            </a:extLst>
          </p:cNvPr>
          <p:cNvSpPr txBox="1"/>
          <p:nvPr/>
        </p:nvSpPr>
        <p:spPr>
          <a:xfrm>
            <a:off x="8377083" y="5383161"/>
            <a:ext cx="1135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(Binary)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327F8-CE22-DFD6-4C62-F4C385BF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Apply this to our questions: </a:t>
            </a:r>
            <a:br>
              <a:rPr lang="en-US" dirty="0"/>
            </a:br>
            <a:r>
              <a:rPr lang="en-US" sz="3100" dirty="0"/>
              <a:t>How does the arthropod community change with grazing intensity?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7918-CAB9-C6B1-5626-3AB18B0AE712}"/>
              </a:ext>
            </a:extLst>
          </p:cNvPr>
          <p:cNvSpPr txBox="1"/>
          <p:nvPr/>
        </p:nvSpPr>
        <p:spPr>
          <a:xfrm>
            <a:off x="0" y="5939491"/>
            <a:ext cx="6555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groups are:</a:t>
            </a:r>
          </a:p>
          <a:p>
            <a:r>
              <a:rPr lang="en-US" sz="2800" dirty="0"/>
              <a:t>high grazing, low grazing, and no grazing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29043-5FBF-8D5C-2CAF-6F90E7DF516D}"/>
              </a:ext>
            </a:extLst>
          </p:cNvPr>
          <p:cNvSpPr txBox="1"/>
          <p:nvPr/>
        </p:nvSpPr>
        <p:spPr>
          <a:xfrm>
            <a:off x="838200" y="1777062"/>
            <a:ext cx="4852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if we want to add any random factors into our model then we need to run a more complicated regression</a:t>
            </a:r>
          </a:p>
        </p:txBody>
      </p:sp>
    </p:spTree>
    <p:extLst>
      <p:ext uri="{BB962C8B-B14F-4D97-AF65-F5344CB8AC3E}">
        <p14:creationId xmlns:p14="http://schemas.microsoft.com/office/powerpoint/2010/main" val="262828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3A04D-AF9C-FF2A-D4B3-755FBBB95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able with text on it&#10;&#10;Description automatically generated">
            <a:extLst>
              <a:ext uri="{FF2B5EF4-FFF2-40B4-BE49-F238E27FC236}">
                <a16:creationId xmlns:a16="http://schemas.microsoft.com/office/drawing/2014/main" id="{9B813DD0-7FB3-2F80-C650-B643B1E94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8438" t="5776" r="14895"/>
          <a:stretch/>
        </p:blipFill>
        <p:spPr>
          <a:xfrm>
            <a:off x="6028562" y="1828755"/>
            <a:ext cx="5832667" cy="4926776"/>
          </a:xfrm>
        </p:spPr>
      </p:pic>
      <p:pic>
        <p:nvPicPr>
          <p:cNvPr id="6" name="Picture 5" descr="A diagram of a question&#10;&#10;Description automatically generated">
            <a:extLst>
              <a:ext uri="{FF2B5EF4-FFF2-40B4-BE49-F238E27FC236}">
                <a16:creationId xmlns:a16="http://schemas.microsoft.com/office/drawing/2014/main" id="{B7F5CDF3-5F5F-B138-B5EA-1987AE81B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0392"/>
            <a:ext cx="6028562" cy="29905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E76503-A3FB-11C6-8CCD-8DE54F0FB004}"/>
              </a:ext>
            </a:extLst>
          </p:cNvPr>
          <p:cNvSpPr txBox="1"/>
          <p:nvPr/>
        </p:nvSpPr>
        <p:spPr>
          <a:xfrm>
            <a:off x="8377083" y="5383161"/>
            <a:ext cx="1135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(Binary)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1AE83-6DDB-3DE2-49DD-ED88ACFC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Apply this to our questions: </a:t>
            </a:r>
            <a:br>
              <a:rPr lang="en-US" dirty="0"/>
            </a:br>
            <a:r>
              <a:rPr lang="en-US" sz="2800" dirty="0"/>
              <a:t>Does the arthropod community change from year to year with grazing intensity?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40509-6F35-10A9-60E4-640B7D924D10}"/>
              </a:ext>
            </a:extLst>
          </p:cNvPr>
          <p:cNvSpPr txBox="1"/>
          <p:nvPr/>
        </p:nvSpPr>
        <p:spPr>
          <a:xfrm>
            <a:off x="0" y="5939491"/>
            <a:ext cx="6555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groups are:</a:t>
            </a:r>
          </a:p>
          <a:p>
            <a:r>
              <a:rPr lang="en-US" sz="2800" dirty="0"/>
              <a:t>high grazing, low grazing, and no grazing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68A948-64F4-C720-5FE1-A622B059EDAE}"/>
              </a:ext>
            </a:extLst>
          </p:cNvPr>
          <p:cNvSpPr/>
          <p:nvPr/>
        </p:nvSpPr>
        <p:spPr>
          <a:xfrm>
            <a:off x="3185652" y="3656631"/>
            <a:ext cx="2698954" cy="1343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14C420-8C8F-1A78-7BFA-346F41351713}"/>
              </a:ext>
            </a:extLst>
          </p:cNvPr>
          <p:cNvSpPr/>
          <p:nvPr/>
        </p:nvSpPr>
        <p:spPr>
          <a:xfrm>
            <a:off x="6095999" y="4227325"/>
            <a:ext cx="5765229" cy="772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2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B716-A1F5-0623-BD6B-1A64F600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all in different learning stages</a:t>
            </a:r>
          </a:p>
        </p:txBody>
      </p:sp>
      <p:pic>
        <p:nvPicPr>
          <p:cNvPr id="5" name="Content Placeholder 4" descr="A colorful pie chart with numbers and a few words&#10;&#10;Description automatically generated with medium confidence">
            <a:extLst>
              <a:ext uri="{FF2B5EF4-FFF2-40B4-BE49-F238E27FC236}">
                <a16:creationId xmlns:a16="http://schemas.microsoft.com/office/drawing/2014/main" id="{C0679BFB-DFC6-34C1-1292-9E80BCC86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1724" b="6767"/>
          <a:stretch/>
        </p:blipFill>
        <p:spPr>
          <a:xfrm>
            <a:off x="0" y="1360133"/>
            <a:ext cx="5839511" cy="4947657"/>
          </a:xfrm>
        </p:spPr>
      </p:pic>
      <p:pic>
        <p:nvPicPr>
          <p:cNvPr id="9" name="Content Placeholder 4" descr="A colorful pie chart with numbers and a few words&#10;&#10;Description automatically generated with medium confidence">
            <a:extLst>
              <a:ext uri="{FF2B5EF4-FFF2-40B4-BE49-F238E27FC236}">
                <a16:creationId xmlns:a16="http://schemas.microsoft.com/office/drawing/2014/main" id="{AAE0B39D-6F9B-E4F0-0041-690FBC7D15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623" t="25137" r="5734" b="30393"/>
          <a:stretch/>
        </p:blipFill>
        <p:spPr>
          <a:xfrm>
            <a:off x="0" y="5159486"/>
            <a:ext cx="2928938" cy="169851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079673C-8F42-DF70-C837-EC1CF6B92379}"/>
              </a:ext>
            </a:extLst>
          </p:cNvPr>
          <p:cNvGrpSpPr/>
          <p:nvPr/>
        </p:nvGrpSpPr>
        <p:grpSpPr>
          <a:xfrm>
            <a:off x="5839511" y="1441990"/>
            <a:ext cx="6352489" cy="5429488"/>
            <a:chOff x="5839510" y="1693898"/>
            <a:chExt cx="6352489" cy="5429488"/>
          </a:xfrm>
        </p:grpSpPr>
        <p:pic>
          <p:nvPicPr>
            <p:cNvPr id="7" name="Picture 6" descr="A pie chart with a triangle and a triangle in the middle&#10;&#10;Description automatically generated">
              <a:extLst>
                <a:ext uri="{FF2B5EF4-FFF2-40B4-BE49-F238E27FC236}">
                  <a16:creationId xmlns:a16="http://schemas.microsoft.com/office/drawing/2014/main" id="{2320B267-6B9E-F0E7-1E7E-6E0947031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45711" b="10968"/>
            <a:stretch/>
          </p:blipFill>
          <p:spPr>
            <a:xfrm>
              <a:off x="5839510" y="1693898"/>
              <a:ext cx="6352489" cy="4755369"/>
            </a:xfrm>
            <a:prstGeom prst="rect">
              <a:avLst/>
            </a:prstGeom>
          </p:spPr>
        </p:pic>
        <p:pic>
          <p:nvPicPr>
            <p:cNvPr id="10" name="Picture 9" descr="A pie chart with a triangle and a triangle in the middle&#10;&#10;Description automatically generated">
              <a:extLst>
                <a:ext uri="{FF2B5EF4-FFF2-40B4-BE49-F238E27FC236}">
                  <a16:creationId xmlns:a16="http://schemas.microsoft.com/office/drawing/2014/main" id="{29B76CA4-5986-CB32-4461-EF5BBB384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2125" t="23605" r="4179" b="36052"/>
            <a:stretch/>
          </p:blipFill>
          <p:spPr>
            <a:xfrm>
              <a:off x="5858509" y="5397915"/>
              <a:ext cx="3157245" cy="1725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534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E961-DDA7-C7A0-8502-E1756ECC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Workshop Inspiration</a:t>
            </a:r>
          </a:p>
        </p:txBody>
      </p:sp>
      <p:pic>
        <p:nvPicPr>
          <p:cNvPr id="1026" name="Picture 2" descr="Forms response chart. Question title: What information would be most useful for you during a 1 hour R workshop? (select as many options as apply). Number of responses: 7 responses.">
            <a:extLst>
              <a:ext uri="{FF2B5EF4-FFF2-40B4-BE49-F238E27FC236}">
                <a16:creationId xmlns:a16="http://schemas.microsoft.com/office/drawing/2014/main" id="{CF5283AA-9D1C-6321-B506-BA126442C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7" y="1935074"/>
            <a:ext cx="9686925" cy="492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4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49535-029F-BC7A-D0F9-DDDF9B68F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C8A3-1CCC-D389-7409-627A6107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Workshop Inspiration</a:t>
            </a:r>
          </a:p>
        </p:txBody>
      </p:sp>
      <p:pic>
        <p:nvPicPr>
          <p:cNvPr id="1026" name="Picture 2" descr="Forms response chart. Question title: What information would be most useful for you during a 1 hour R workshop? (select as many options as apply). Number of responses: 7 responses.">
            <a:extLst>
              <a:ext uri="{FF2B5EF4-FFF2-40B4-BE49-F238E27FC236}">
                <a16:creationId xmlns:a16="http://schemas.microsoft.com/office/drawing/2014/main" id="{D83A041E-BDBA-209F-1D57-AFDC93711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7" y="1935074"/>
            <a:ext cx="9686925" cy="492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DFA6DA-2FF5-909B-3FB0-71B73AD41188}"/>
              </a:ext>
            </a:extLst>
          </p:cNvPr>
          <p:cNvSpPr/>
          <p:nvPr/>
        </p:nvSpPr>
        <p:spPr>
          <a:xfrm>
            <a:off x="1252537" y="4714875"/>
            <a:ext cx="9863138" cy="671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6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38CB-EEFA-B45B-EDE8-6056A388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AB90CB-466D-6431-204F-6C11DBFC5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Importing and cleaning data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Not going through today but annotated code is available in </a:t>
            </a:r>
            <a:r>
              <a:rPr lang="en-US" dirty="0" err="1"/>
              <a:t>Boxbox</a:t>
            </a:r>
            <a:r>
              <a:rPr lang="en-US" dirty="0"/>
              <a:t>-group-</a:t>
            </a:r>
            <a:r>
              <a:rPr lang="en-US" dirty="0" err="1"/>
              <a:t>grunerlab</a:t>
            </a:r>
            <a:r>
              <a:rPr lang="en-US" dirty="0"/>
              <a:t>/ GRUNERLAB/ R Studio Workshop/ </a:t>
            </a:r>
            <a:r>
              <a:rPr lang="en-US" dirty="0" err="1"/>
              <a:t>GrunerLab_RWorkshop</a:t>
            </a:r>
            <a:r>
              <a:rPr lang="en-US" dirty="0"/>
              <a:t>/ 01_GrunerLab_RWorkshop_DataCleaning.R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Calculating Community Metrics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Absolute Abundance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Relative Abundance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Richness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Evenness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Diversity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Modeling Changes in Community Metrics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model structure to choose? What test to run?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3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19CCF-2387-08ED-12B6-E042F8B97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D4EA-96F6-4B5E-1F00-1DAB6A5E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0BD022-2E69-F159-227F-C55A1100A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Importing and cleaning data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Not going through today but annotated code is available in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Boxbox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-group-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grunerlab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 GRUNERLAB/ R Studio Workshop/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GrunerLab_RWorkshop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 01_GrunerLab_RWorkshop_DataCleaning.R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Calculating Community Metrics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Absolute Abundance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Relative Abundance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Richness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Evenness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Diversity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Modeling Changes in Community Metrics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What model structure to choose? What test to run?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0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7C36-FCC5-2E38-7155-910948E2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pic>
        <p:nvPicPr>
          <p:cNvPr id="9" name="Content Placeholder 8" descr="A screenshot of a table&#10;&#10;Description automatically generated">
            <a:extLst>
              <a:ext uri="{FF2B5EF4-FFF2-40B4-BE49-F238E27FC236}">
                <a16:creationId xmlns:a16="http://schemas.microsoft.com/office/drawing/2014/main" id="{A697190D-9243-BCC5-291F-1ADF3AEF7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625" y="101954"/>
            <a:ext cx="7029450" cy="6654091"/>
          </a:xfrm>
        </p:spPr>
      </p:pic>
    </p:spTree>
    <p:extLst>
      <p:ext uri="{BB962C8B-B14F-4D97-AF65-F5344CB8AC3E}">
        <p14:creationId xmlns:p14="http://schemas.microsoft.com/office/powerpoint/2010/main" val="317759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56E8C-C717-1885-1366-8C35274F2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1E87565-4938-AB01-71AF-42FA579B7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823" y="0"/>
            <a:ext cx="722017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E3F963-5098-1615-883B-C6E31753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9742B-6048-6C39-6507-F95792226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years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8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1355</Words>
  <Application>Microsoft Macintosh PowerPoint</Application>
  <PresentationFormat>Widescreen</PresentationFormat>
  <Paragraphs>162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-apple-system</vt:lpstr>
      <vt:lpstr>Aptos</vt:lpstr>
      <vt:lpstr>Aptos Display</vt:lpstr>
      <vt:lpstr>Arial</vt:lpstr>
      <vt:lpstr>Calibri</vt:lpstr>
      <vt:lpstr>Wingdings</vt:lpstr>
      <vt:lpstr>Office Theme</vt:lpstr>
      <vt:lpstr>R Workshop</vt:lpstr>
      <vt:lpstr>Free UMD Workshops Coming Up</vt:lpstr>
      <vt:lpstr>We’re all in different learning stages</vt:lpstr>
      <vt:lpstr>Today’s Workshop Inspiration</vt:lpstr>
      <vt:lpstr>Today’s Workshop Inspiration</vt:lpstr>
      <vt:lpstr>Workshop Outline</vt:lpstr>
      <vt:lpstr>Workshop Outline</vt:lpstr>
      <vt:lpstr>Data Structure</vt:lpstr>
      <vt:lpstr>Data Structure</vt:lpstr>
      <vt:lpstr>Data Structure</vt:lpstr>
      <vt:lpstr>Workshop Outline</vt:lpstr>
      <vt:lpstr>Workshop Outline</vt:lpstr>
      <vt:lpstr>Identifying what model to use…</vt:lpstr>
      <vt:lpstr>Identifying what model to use…</vt:lpstr>
      <vt:lpstr>Identifying what model to use…</vt:lpstr>
      <vt:lpstr>Identifying what model to use…</vt:lpstr>
      <vt:lpstr>Identifying what model to use…</vt:lpstr>
      <vt:lpstr>Identifying what model to use…</vt:lpstr>
      <vt:lpstr>Identifying what model to use…</vt:lpstr>
      <vt:lpstr>Common Ecological Stats Tests</vt:lpstr>
      <vt:lpstr>PowerPoint Presentation</vt:lpstr>
      <vt:lpstr>Apply this to our questions:  How does the arthropod community change with grazing intensity?</vt:lpstr>
      <vt:lpstr>Apply this to our questions:  How does the arthropod community change with grazing intensity?</vt:lpstr>
      <vt:lpstr>Apply this to our questions:  How does the arthropod community change with grazing intensity?</vt:lpstr>
      <vt:lpstr>Apply this to our questions:  Does the arthropod community change from year to year with grazing intensity?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Kathryn J Bloodworth</dc:creator>
  <cp:lastModifiedBy>Kathryn J Bloodworth</cp:lastModifiedBy>
  <cp:revision>2</cp:revision>
  <dcterms:created xsi:type="dcterms:W3CDTF">2024-09-30T14:24:07Z</dcterms:created>
  <dcterms:modified xsi:type="dcterms:W3CDTF">2024-10-01T14:02:46Z</dcterms:modified>
</cp:coreProperties>
</file>