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58d6b8e333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58d6b8e33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e4d5447b1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e4d5447b1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cannot have a pie chart, it doesn’t make sense for this figure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e49850dad4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e49850dad4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8d6b8e333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8d6b8e333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e4d5447b1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e4d5447b1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e49850dad4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1e49850dad4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e49850dad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e49850dad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 Do List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Complete tasks on your own figure slides </a:t>
            </a:r>
            <a:endParaRPr/>
          </a:p>
          <a:p>
            <a:pPr indent="-342900" lvl="0" marL="457200" rtl="0" algn="l">
              <a:spcBef>
                <a:spcPts val="0"/>
              </a:spcBef>
              <a:spcAft>
                <a:spcPts val="0"/>
              </a:spcAft>
              <a:buSzPts val="1800"/>
              <a:buChar char="●"/>
            </a:pPr>
            <a:r>
              <a:rPr lang="en"/>
              <a:t>Clean up code and push to github (and let Kathryn know)</a:t>
            </a:r>
            <a:endParaRPr/>
          </a:p>
          <a:p>
            <a:pPr indent="-317500" lvl="1" marL="914400" rtl="0" algn="l">
              <a:spcBef>
                <a:spcPts val="0"/>
              </a:spcBef>
              <a:spcAft>
                <a:spcPts val="0"/>
              </a:spcAft>
              <a:buSzPts val="1400"/>
              <a:buChar char="○"/>
            </a:pPr>
            <a:r>
              <a:rPr lang="en"/>
              <a:t>Take out any unnecessary code </a:t>
            </a:r>
            <a:endParaRPr/>
          </a:p>
          <a:p>
            <a:pPr indent="-342900" lvl="0" marL="457200" rtl="0" algn="l">
              <a:spcBef>
                <a:spcPts val="0"/>
              </a:spcBef>
              <a:spcAft>
                <a:spcPts val="0"/>
              </a:spcAft>
              <a:buSzPts val="1800"/>
              <a:buChar char="●"/>
            </a:pPr>
            <a:r>
              <a:rPr lang="en"/>
              <a:t>Make all figures look the same (Kathryn)</a:t>
            </a:r>
            <a:endParaRPr/>
          </a:p>
          <a:p>
            <a:pPr indent="-342900" lvl="0" marL="457200" rtl="0" algn="l">
              <a:spcBef>
                <a:spcPts val="0"/>
              </a:spcBef>
              <a:spcAft>
                <a:spcPts val="0"/>
              </a:spcAft>
              <a:buSzPts val="1800"/>
              <a:buChar char="●"/>
            </a:pPr>
            <a:r>
              <a:rPr lang="en"/>
              <a:t>Make maps (Smriti)</a:t>
            </a:r>
            <a:endParaRPr/>
          </a:p>
          <a:p>
            <a:pPr indent="-317500" lvl="1" marL="914400" rtl="0" algn="l">
              <a:spcBef>
                <a:spcPts val="0"/>
              </a:spcBef>
              <a:spcAft>
                <a:spcPts val="0"/>
              </a:spcAft>
              <a:buSzPts val="1400"/>
              <a:buChar char="○"/>
            </a:pPr>
            <a:r>
              <a:rPr lang="en"/>
              <a:t>Map with:</a:t>
            </a:r>
            <a:endParaRPr/>
          </a:p>
          <a:p>
            <a:pPr indent="-317500" lvl="2" marL="1371600" rtl="0" algn="l">
              <a:spcBef>
                <a:spcPts val="0"/>
              </a:spcBef>
              <a:spcAft>
                <a:spcPts val="0"/>
              </a:spcAft>
              <a:buSzPts val="1400"/>
              <a:buChar char="■"/>
            </a:pPr>
            <a:r>
              <a:rPr lang="en"/>
              <a:t>Colored point for every species included in figure 2a (with connecting lines)</a:t>
            </a:r>
            <a:endParaRPr/>
          </a:p>
          <a:p>
            <a:pPr indent="-317500" lvl="2" marL="1371600" rtl="0" algn="l">
              <a:spcBef>
                <a:spcPts val="0"/>
              </a:spcBef>
              <a:spcAft>
                <a:spcPts val="0"/>
              </a:spcAft>
              <a:buSzPts val="1400"/>
              <a:buChar char="■"/>
            </a:pPr>
            <a:r>
              <a:rPr lang="en"/>
              <a:t>Different colored point for every species included in figure 2b (with connecting lines)</a:t>
            </a:r>
            <a:endParaRPr/>
          </a:p>
          <a:p>
            <a:pPr indent="-317500" lvl="2" marL="1371600" rtl="0" algn="l">
              <a:spcBef>
                <a:spcPts val="0"/>
              </a:spcBef>
              <a:spcAft>
                <a:spcPts val="0"/>
              </a:spcAft>
              <a:buSzPts val="1400"/>
              <a:buChar char="■"/>
            </a:pPr>
            <a:r>
              <a:rPr lang="en"/>
              <a:t>Different colored points for every species in figure 3</a:t>
            </a:r>
            <a:endParaRPr/>
          </a:p>
          <a:p>
            <a:pPr indent="-342900" lvl="0" marL="457200" rtl="0" algn="l">
              <a:spcBef>
                <a:spcPts val="0"/>
              </a:spcBef>
              <a:spcAft>
                <a:spcPts val="0"/>
              </a:spcAft>
              <a:buSzPts val="1800"/>
              <a:buChar char="●"/>
            </a:pPr>
            <a:r>
              <a:rPr lang="en"/>
              <a:t>Complete writing tasks (on LegumeMetaAnalysis_PaperOutline)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4190275" y="152400"/>
            <a:ext cx="4838702" cy="4838702"/>
          </a:xfrm>
          <a:prstGeom prst="rect">
            <a:avLst/>
          </a:prstGeom>
          <a:noFill/>
          <a:ln>
            <a:noFill/>
          </a:ln>
        </p:spPr>
      </p:pic>
      <p:sp>
        <p:nvSpPr>
          <p:cNvPr id="67" name="Google Shape;67;p15"/>
          <p:cNvSpPr txBox="1"/>
          <p:nvPr/>
        </p:nvSpPr>
        <p:spPr>
          <a:xfrm>
            <a:off x="165450" y="152400"/>
            <a:ext cx="3909900" cy="493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t>Figure 1</a:t>
            </a:r>
            <a:endParaRPr b="1"/>
          </a:p>
          <a:p>
            <a:pPr indent="0" lvl="0" marL="0" rtl="0" algn="l">
              <a:spcBef>
                <a:spcPts val="0"/>
              </a:spcBef>
              <a:spcAft>
                <a:spcPts val="0"/>
              </a:spcAft>
              <a:buNone/>
            </a:pPr>
            <a:r>
              <a:rPr b="1" lang="en"/>
              <a:t>Question 1</a:t>
            </a:r>
            <a:r>
              <a:rPr lang="en"/>
              <a:t>: Do species that are globally native have a different strain richness than those that are introduced somewhere in the world? (regardless of where the </a:t>
            </a:r>
            <a:r>
              <a:rPr lang="en"/>
              <a:t>samples</a:t>
            </a:r>
            <a:r>
              <a:rPr lang="en"/>
              <a:t> were collected, this is the global plant status)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lm(log(strain_richness) ~ global_plant_status</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Averaged across gene regions and papers (one number for each plant species; plant species are our “replicates” in this analysis)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Idea: </a:t>
            </a:r>
            <a:r>
              <a:rPr lang="en"/>
              <a:t>What is the general trait of plants that are successful in non native areas</a:t>
            </a:r>
            <a:endParaRPr/>
          </a:p>
          <a:p>
            <a:pPr indent="0" lvl="0" marL="0" rtl="0" algn="l">
              <a:spcBef>
                <a:spcPts val="0"/>
              </a:spcBef>
              <a:spcAft>
                <a:spcPts val="0"/>
              </a:spcAft>
              <a:buNone/>
            </a:pPr>
            <a:r>
              <a:rPr b="1" lang="en"/>
              <a:t>Results:</a:t>
            </a:r>
            <a:endParaRPr b="1"/>
          </a:p>
          <a:p>
            <a:pPr indent="-317500" lvl="0" marL="457200" rtl="0" algn="l">
              <a:spcBef>
                <a:spcPts val="0"/>
              </a:spcBef>
              <a:spcAft>
                <a:spcPts val="0"/>
              </a:spcAft>
              <a:buSzPts val="1400"/>
              <a:buChar char="-"/>
            </a:pPr>
            <a:r>
              <a:rPr lang="en"/>
              <a:t>Globally legume species that have been introduced associate with more </a:t>
            </a:r>
            <a:r>
              <a:rPr lang="en"/>
              <a:t>rhizobial</a:t>
            </a:r>
            <a:r>
              <a:rPr lang="en"/>
              <a:t> strains than those who are not non-native anywhere in the world.</a:t>
            </a:r>
            <a:endParaRPr/>
          </a:p>
          <a:p>
            <a:pPr indent="-317500" lvl="0" marL="457200" rtl="0" algn="l">
              <a:spcBef>
                <a:spcPts val="0"/>
              </a:spcBef>
              <a:spcAft>
                <a:spcPts val="0"/>
              </a:spcAft>
              <a:buSzPts val="1400"/>
              <a:buChar char="-"/>
            </a:pPr>
            <a:r>
              <a:rPr lang="en"/>
              <a:t>Gives evidence for non-native legumes being more generalists which might promote their ability to succeed outside of their native range</a:t>
            </a:r>
            <a:endParaRPr/>
          </a:p>
        </p:txBody>
      </p:sp>
      <p:sp>
        <p:nvSpPr>
          <p:cNvPr id="68" name="Google Shape;68;p15"/>
          <p:cNvSpPr txBox="1"/>
          <p:nvPr/>
        </p:nvSpPr>
        <p:spPr>
          <a:xfrm>
            <a:off x="5148850" y="315125"/>
            <a:ext cx="12819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baseline="-25000" lang="en"/>
              <a:t>1,350</a:t>
            </a:r>
            <a:r>
              <a:rPr lang="en"/>
              <a:t>=6.8909</a:t>
            </a:r>
            <a:endParaRPr/>
          </a:p>
          <a:p>
            <a:pPr indent="0" lvl="0" marL="0" rtl="0" algn="l">
              <a:spcBef>
                <a:spcPts val="0"/>
              </a:spcBef>
              <a:spcAft>
                <a:spcPts val="0"/>
              </a:spcAft>
              <a:buNone/>
            </a:pPr>
            <a:r>
              <a:rPr lang="en"/>
              <a:t>p=0.0090***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112375"/>
            <a:ext cx="9004800" cy="90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3: Subset of Data: comparing within the same study</a:t>
            </a:r>
            <a:endParaRPr/>
          </a:p>
        </p:txBody>
      </p:sp>
      <p:sp>
        <p:nvSpPr>
          <p:cNvPr id="74" name="Google Shape;74;p16"/>
          <p:cNvSpPr/>
          <p:nvPr/>
        </p:nvSpPr>
        <p:spPr>
          <a:xfrm>
            <a:off x="1161900" y="963850"/>
            <a:ext cx="6820200" cy="37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6"/>
          <p:cNvSpPr/>
          <p:nvPr/>
        </p:nvSpPr>
        <p:spPr>
          <a:xfrm>
            <a:off x="1235550" y="1030425"/>
            <a:ext cx="3177900" cy="3647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6"/>
          <p:cNvSpPr/>
          <p:nvPr/>
        </p:nvSpPr>
        <p:spPr>
          <a:xfrm>
            <a:off x="4569300" y="1030425"/>
            <a:ext cx="3336600" cy="3647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6"/>
          <p:cNvSpPr txBox="1"/>
          <p:nvPr/>
        </p:nvSpPr>
        <p:spPr>
          <a:xfrm rot="-1032">
            <a:off x="962999" y="4670176"/>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Native</a:t>
            </a:r>
            <a:endParaRPr/>
          </a:p>
        </p:txBody>
      </p:sp>
      <p:sp>
        <p:nvSpPr>
          <p:cNvPr id="78" name="Google Shape;78;p16"/>
          <p:cNvSpPr txBox="1"/>
          <p:nvPr/>
        </p:nvSpPr>
        <p:spPr>
          <a:xfrm rot="-5400863">
            <a:off x="-418373" y="2541550"/>
            <a:ext cx="23913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Number of Strains</a:t>
            </a:r>
            <a:endParaRPr/>
          </a:p>
          <a:p>
            <a:pPr indent="0" lvl="0" marL="0" rtl="0" algn="ctr">
              <a:spcBef>
                <a:spcPts val="0"/>
              </a:spcBef>
              <a:spcAft>
                <a:spcPts val="0"/>
              </a:spcAft>
              <a:buNone/>
            </a:pPr>
            <a:r>
              <a:rPr lang="en"/>
              <a:t> (per individual plant)</a:t>
            </a:r>
            <a:endParaRPr/>
          </a:p>
        </p:txBody>
      </p:sp>
      <p:sp>
        <p:nvSpPr>
          <p:cNvPr id="79" name="Google Shape;79;p16"/>
          <p:cNvSpPr txBox="1"/>
          <p:nvPr/>
        </p:nvSpPr>
        <p:spPr>
          <a:xfrm rot="-1032">
            <a:off x="2415449" y="4690826"/>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Non-Native</a:t>
            </a:r>
            <a:endParaRPr/>
          </a:p>
        </p:txBody>
      </p:sp>
      <p:sp>
        <p:nvSpPr>
          <p:cNvPr id="80" name="Google Shape;80;p16"/>
          <p:cNvSpPr txBox="1"/>
          <p:nvPr/>
        </p:nvSpPr>
        <p:spPr>
          <a:xfrm>
            <a:off x="1235550" y="954225"/>
            <a:ext cx="3177900" cy="3694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AutoNum type="alphaUcPeriod"/>
            </a:pPr>
            <a:r>
              <a:rPr lang="en" sz="1200"/>
              <a:t>Across species within one site</a:t>
            </a:r>
            <a:endParaRPr sz="1200"/>
          </a:p>
          <a:p>
            <a:pPr indent="0" lvl="0" marL="0" rtl="0" algn="l">
              <a:spcBef>
                <a:spcPts val="0"/>
              </a:spcBef>
              <a:spcAft>
                <a:spcPts val="0"/>
              </a:spcAft>
              <a:buNone/>
            </a:pPr>
            <a:r>
              <a:rPr lang="en" sz="1200"/>
              <a:t>(</a:t>
            </a:r>
            <a:r>
              <a:rPr lang="en" sz="1200">
                <a:solidFill>
                  <a:schemeClr val="dk1"/>
                </a:solidFill>
              </a:rPr>
              <a:t>violin or boxplot)</a:t>
            </a:r>
            <a:endParaRPr sz="1200"/>
          </a:p>
          <a:p>
            <a:pPr indent="0" lvl="0" marL="0" rtl="0" algn="l">
              <a:spcBef>
                <a:spcPts val="0"/>
              </a:spcBef>
              <a:spcAft>
                <a:spcPts val="0"/>
              </a:spcAft>
              <a:buNone/>
            </a:pPr>
            <a:r>
              <a:rPr lang="en" sz="1200"/>
              <a:t>Model 1:</a:t>
            </a:r>
            <a:endParaRPr sz="1200"/>
          </a:p>
          <a:p>
            <a:pPr indent="0" lvl="0" marL="0" rtl="0" algn="l">
              <a:spcBef>
                <a:spcPts val="0"/>
              </a:spcBef>
              <a:spcAft>
                <a:spcPts val="0"/>
              </a:spcAft>
              <a:buNone/>
            </a:pPr>
            <a:r>
              <a:rPr lang="en" sz="1200"/>
              <a:t>Strain# ~ plant status*growth form</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Random Effects:</a:t>
            </a:r>
            <a:endParaRPr sz="1200"/>
          </a:p>
          <a:p>
            <a:pPr indent="-304800" lvl="0" marL="457200" rtl="0" algn="l">
              <a:spcBef>
                <a:spcPts val="0"/>
              </a:spcBef>
              <a:spcAft>
                <a:spcPts val="0"/>
              </a:spcAft>
              <a:buSzPts val="1200"/>
              <a:buChar char="●"/>
            </a:pPr>
            <a:r>
              <a:rPr lang="en" sz="1200"/>
              <a:t>Study</a:t>
            </a:r>
            <a:endParaRPr sz="1200"/>
          </a:p>
          <a:p>
            <a:pPr indent="-304800" lvl="0" marL="457200" rtl="0" algn="l">
              <a:spcBef>
                <a:spcPts val="0"/>
              </a:spcBef>
              <a:spcAft>
                <a:spcPts val="0"/>
              </a:spcAft>
              <a:buSzPts val="1200"/>
              <a:buChar char="●"/>
            </a:pPr>
            <a:r>
              <a:rPr lang="en" sz="1200"/>
              <a:t>Species</a:t>
            </a:r>
            <a:endParaRPr sz="1200"/>
          </a:p>
          <a:p>
            <a:pPr indent="-304800" lvl="0" marL="457200" rtl="0" algn="l">
              <a:spcBef>
                <a:spcPts val="0"/>
              </a:spcBef>
              <a:spcAft>
                <a:spcPts val="0"/>
              </a:spcAft>
              <a:buSzPts val="1200"/>
              <a:buChar char="●"/>
            </a:pPr>
            <a:r>
              <a:rPr lang="en" sz="1200"/>
              <a:t>Number of nodules collected(?)</a:t>
            </a:r>
            <a:endParaRPr sz="1200"/>
          </a:p>
          <a:p>
            <a:pPr indent="-304800" lvl="0" marL="457200" rtl="0" algn="l">
              <a:spcBef>
                <a:spcPts val="0"/>
              </a:spcBef>
              <a:spcAft>
                <a:spcPts val="0"/>
              </a:spcAft>
              <a:buSzPts val="1200"/>
              <a:buChar char="●"/>
            </a:pPr>
            <a:r>
              <a:rPr lang="en" sz="1200"/>
              <a:t>Number of plant collected(?)</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Model 2: lifespan instead of growth from (check data first)</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Include on Figure:</a:t>
            </a:r>
            <a:br>
              <a:rPr lang="en" sz="1200"/>
            </a:br>
            <a:r>
              <a:rPr lang="en" sz="1200"/>
              <a:t>N, </a:t>
            </a:r>
            <a:r>
              <a:rPr lang="en" sz="1200">
                <a:solidFill>
                  <a:schemeClr val="dk1"/>
                </a:solidFill>
              </a:rPr>
              <a:t>percent of strain overlap (include n number and CI)</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Kathryn</a:t>
            </a:r>
            <a:endParaRPr sz="1200">
              <a:solidFill>
                <a:schemeClr val="dk1"/>
              </a:solidFill>
            </a:endParaRPr>
          </a:p>
        </p:txBody>
      </p:sp>
      <p:sp>
        <p:nvSpPr>
          <p:cNvPr id="81" name="Google Shape;81;p16"/>
          <p:cNvSpPr txBox="1"/>
          <p:nvPr/>
        </p:nvSpPr>
        <p:spPr>
          <a:xfrm rot="-1032">
            <a:off x="4512374" y="4659851"/>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Native</a:t>
            </a:r>
            <a:endParaRPr/>
          </a:p>
        </p:txBody>
      </p:sp>
      <p:sp>
        <p:nvSpPr>
          <p:cNvPr id="82" name="Google Shape;82;p16"/>
          <p:cNvSpPr txBox="1"/>
          <p:nvPr/>
        </p:nvSpPr>
        <p:spPr>
          <a:xfrm rot="-1032">
            <a:off x="5964824" y="4680501"/>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Non-Native</a:t>
            </a:r>
            <a:endParaRPr/>
          </a:p>
        </p:txBody>
      </p:sp>
      <p:sp>
        <p:nvSpPr>
          <p:cNvPr id="83" name="Google Shape;83;p16"/>
          <p:cNvSpPr/>
          <p:nvPr/>
        </p:nvSpPr>
        <p:spPr>
          <a:xfrm>
            <a:off x="5330700" y="4152925"/>
            <a:ext cx="120000" cy="120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6"/>
          <p:cNvSpPr/>
          <p:nvPr/>
        </p:nvSpPr>
        <p:spPr>
          <a:xfrm>
            <a:off x="6903825" y="4108775"/>
            <a:ext cx="120000" cy="120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5" name="Google Shape;85;p16"/>
          <p:cNvCxnSpPr>
            <a:stCxn id="86" idx="5"/>
            <a:endCxn id="87" idx="3"/>
          </p:cNvCxnSpPr>
          <p:nvPr/>
        </p:nvCxnSpPr>
        <p:spPr>
          <a:xfrm flipH="1" rot="10800000">
            <a:off x="5433126" y="3982651"/>
            <a:ext cx="1488300" cy="44100"/>
          </a:xfrm>
          <a:prstGeom prst="straightConnector1">
            <a:avLst/>
          </a:prstGeom>
          <a:noFill/>
          <a:ln cap="flat" cmpd="sng" w="9525">
            <a:solidFill>
              <a:schemeClr val="dk2"/>
            </a:solidFill>
            <a:prstDash val="solid"/>
            <a:round/>
            <a:headEnd len="med" w="med" type="none"/>
            <a:tailEnd len="med" w="med" type="none"/>
          </a:ln>
        </p:spPr>
      </p:cxnSp>
      <p:cxnSp>
        <p:nvCxnSpPr>
          <p:cNvPr id="88" name="Google Shape;88;p16"/>
          <p:cNvCxnSpPr>
            <a:endCxn id="84" idx="7"/>
          </p:cNvCxnSpPr>
          <p:nvPr/>
        </p:nvCxnSpPr>
        <p:spPr>
          <a:xfrm flipH="1" rot="10800000">
            <a:off x="5406951" y="4126349"/>
            <a:ext cx="1599300" cy="98400"/>
          </a:xfrm>
          <a:prstGeom prst="straightConnector1">
            <a:avLst/>
          </a:prstGeom>
          <a:noFill/>
          <a:ln cap="flat" cmpd="sng" w="9525">
            <a:solidFill>
              <a:schemeClr val="dk2"/>
            </a:solidFill>
            <a:prstDash val="solid"/>
            <a:round/>
            <a:headEnd len="med" w="med" type="none"/>
            <a:tailEnd len="med" w="med" type="none"/>
          </a:ln>
        </p:spPr>
      </p:cxnSp>
      <p:pic>
        <p:nvPicPr>
          <p:cNvPr id="89" name="Google Shape;89;p16"/>
          <p:cNvPicPr preferRelativeResize="0"/>
          <p:nvPr/>
        </p:nvPicPr>
        <p:blipFill>
          <a:blip r:embed="rId3">
            <a:alphaModFix/>
          </a:blip>
          <a:stretch>
            <a:fillRect/>
          </a:stretch>
        </p:blipFill>
        <p:spPr>
          <a:xfrm>
            <a:off x="0" y="0"/>
            <a:ext cx="9144000" cy="5143500"/>
          </a:xfrm>
          <a:prstGeom prst="rect">
            <a:avLst/>
          </a:prstGeom>
          <a:noFill/>
          <a:ln>
            <a:noFill/>
          </a:ln>
        </p:spPr>
      </p:pic>
      <p:pic>
        <p:nvPicPr>
          <p:cNvPr id="90" name="Google Shape;90;p16"/>
          <p:cNvPicPr preferRelativeResize="0"/>
          <p:nvPr/>
        </p:nvPicPr>
        <p:blipFill>
          <a:blip r:embed="rId4">
            <a:alphaModFix/>
          </a:blip>
          <a:stretch>
            <a:fillRect/>
          </a:stretch>
        </p:blipFill>
        <p:spPr>
          <a:xfrm>
            <a:off x="152400" y="152400"/>
            <a:ext cx="9144000" cy="5143500"/>
          </a:xfrm>
          <a:prstGeom prst="rect">
            <a:avLst/>
          </a:prstGeom>
          <a:noFill/>
          <a:ln>
            <a:noFill/>
          </a:ln>
        </p:spPr>
      </p:pic>
      <p:pic>
        <p:nvPicPr>
          <p:cNvPr id="91" name="Google Shape;91;p16"/>
          <p:cNvPicPr preferRelativeResize="0"/>
          <p:nvPr/>
        </p:nvPicPr>
        <p:blipFill>
          <a:blip r:embed="rId5">
            <a:alphaModFix/>
          </a:blip>
          <a:stretch>
            <a:fillRect/>
          </a:stretch>
        </p:blipFill>
        <p:spPr>
          <a:xfrm>
            <a:off x="474725" y="0"/>
            <a:ext cx="9144000" cy="5143500"/>
          </a:xfrm>
          <a:prstGeom prst="rect">
            <a:avLst/>
          </a:prstGeom>
          <a:noFill/>
          <a:ln>
            <a:noFill/>
          </a:ln>
        </p:spPr>
      </p:pic>
      <p:sp>
        <p:nvSpPr>
          <p:cNvPr id="92" name="Google Shape;92;p16"/>
          <p:cNvSpPr txBox="1"/>
          <p:nvPr/>
        </p:nvSpPr>
        <p:spPr>
          <a:xfrm>
            <a:off x="46850" y="0"/>
            <a:ext cx="8865300" cy="4389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0"/>
              </a:spcBef>
              <a:spcAft>
                <a:spcPts val="0"/>
              </a:spcAft>
              <a:buNone/>
            </a:pPr>
            <a:r>
              <a:rPr b="1" lang="en" sz="1200"/>
              <a:t>Figure 2 A</a:t>
            </a:r>
            <a:endParaRPr b="1" sz="1200"/>
          </a:p>
          <a:p>
            <a:pPr indent="0" lvl="0" marL="0" rtl="0" algn="l">
              <a:lnSpc>
                <a:spcPct val="107916"/>
              </a:lnSpc>
              <a:spcBef>
                <a:spcPts val="0"/>
              </a:spcBef>
              <a:spcAft>
                <a:spcPts val="0"/>
              </a:spcAft>
              <a:buNone/>
            </a:pPr>
            <a:r>
              <a:rPr lang="en" sz="1100">
                <a:solidFill>
                  <a:schemeClr val="dk1"/>
                </a:solidFill>
                <a:latin typeface="Calibri"/>
                <a:ea typeface="Calibri"/>
                <a:cs typeface="Calibri"/>
                <a:sym typeface="Calibri"/>
              </a:rPr>
              <a:t>Question 2a Are non-native legumes utilizing the same rhizobial strains as they do in their native range?</a:t>
            </a:r>
            <a:endParaRPr sz="1100">
              <a:solidFill>
                <a:schemeClr val="dk1"/>
              </a:solidFill>
              <a:latin typeface="Calibri"/>
              <a:ea typeface="Calibri"/>
              <a:cs typeface="Calibri"/>
              <a:sym typeface="Calibri"/>
            </a:endParaRPr>
          </a:p>
          <a:p>
            <a:pPr indent="-298450" lvl="1" marL="914400" rtl="0" algn="l">
              <a:lnSpc>
                <a:spcPct val="107916"/>
              </a:lnSpc>
              <a:spcBef>
                <a:spcPts val="0"/>
              </a:spcBef>
              <a:spcAft>
                <a:spcPts val="800"/>
              </a:spcAft>
              <a:buClr>
                <a:schemeClr val="dk1"/>
              </a:buClr>
              <a:buSzPts val="1100"/>
              <a:buFont typeface="Calibri"/>
              <a:buAutoNum type="alphaLcPeriod"/>
            </a:pPr>
            <a:r>
              <a:rPr lang="en" sz="1100">
                <a:solidFill>
                  <a:schemeClr val="dk1"/>
                </a:solidFill>
                <a:latin typeface="Calibri"/>
                <a:ea typeface="Calibri"/>
                <a:cs typeface="Calibri"/>
                <a:sym typeface="Calibri"/>
              </a:rPr>
              <a:t>Home vs away (within the same study)</a:t>
            </a:r>
            <a:endParaRPr/>
          </a:p>
        </p:txBody>
      </p:sp>
      <p:sp>
        <p:nvSpPr>
          <p:cNvPr id="93" name="Google Shape;93;p16"/>
          <p:cNvSpPr txBox="1"/>
          <p:nvPr/>
        </p:nvSpPr>
        <p:spPr>
          <a:xfrm>
            <a:off x="46850" y="2320825"/>
            <a:ext cx="4175700" cy="19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t>Idea: </a:t>
            </a:r>
            <a:r>
              <a:rPr lang="en" sz="1200"/>
              <a:t>Home/Away (Following the idea that species that occur outside of native range associate with more rhizobial species, do we see a difference if those plants are in their native vs. non native range)</a:t>
            </a:r>
            <a:endParaRPr sz="1200"/>
          </a:p>
          <a:p>
            <a:pPr indent="0" lvl="0" marL="0" rtl="0" algn="l">
              <a:spcBef>
                <a:spcPts val="0"/>
              </a:spcBef>
              <a:spcAft>
                <a:spcPts val="0"/>
              </a:spcAft>
              <a:buNone/>
            </a:pPr>
            <a:r>
              <a:rPr b="1" lang="en" sz="1200"/>
              <a:t>Results:</a:t>
            </a:r>
            <a:endParaRPr b="1" sz="1200"/>
          </a:p>
          <a:p>
            <a:pPr indent="-304800" lvl="0" marL="457200" rtl="0" algn="l">
              <a:spcBef>
                <a:spcPts val="0"/>
              </a:spcBef>
              <a:spcAft>
                <a:spcPts val="0"/>
              </a:spcAft>
              <a:buSzPts val="1200"/>
              <a:buChar char="-"/>
            </a:pPr>
            <a:r>
              <a:rPr lang="en" sz="1200"/>
              <a:t>Overall, regardless of whether plants are in their native or non-native range there is no </a:t>
            </a:r>
            <a:r>
              <a:rPr lang="en" sz="1200"/>
              <a:t>difference</a:t>
            </a:r>
            <a:r>
              <a:rPr lang="en" sz="1200"/>
              <a:t> in species richness </a:t>
            </a:r>
            <a:endParaRPr sz="1200"/>
          </a:p>
          <a:p>
            <a:pPr indent="-304800" lvl="0" marL="457200" rtl="0" algn="l">
              <a:spcBef>
                <a:spcPts val="0"/>
              </a:spcBef>
              <a:spcAft>
                <a:spcPts val="0"/>
              </a:spcAft>
              <a:buSzPts val="1200"/>
              <a:buChar char="-"/>
            </a:pPr>
            <a:r>
              <a:rPr lang="en" sz="1200"/>
              <a:t>Follows idea that this higher strain richness is a key trait of non-native plants (no matter where that plant grows, it is going to have higher strain richness)</a:t>
            </a:r>
            <a:endParaRPr sz="1200"/>
          </a:p>
          <a:p>
            <a:pPr indent="-304800" lvl="0" marL="457200" rtl="0" algn="l">
              <a:spcBef>
                <a:spcPts val="0"/>
              </a:spcBef>
              <a:spcAft>
                <a:spcPts val="0"/>
              </a:spcAft>
              <a:buSzPts val="1200"/>
              <a:buChar char="-"/>
            </a:pPr>
            <a:r>
              <a:rPr lang="en" sz="1200"/>
              <a:t>But there is a difference based on plant species</a:t>
            </a:r>
            <a:endParaRPr sz="1200"/>
          </a:p>
          <a:p>
            <a:pPr indent="0" lvl="0" marL="0" rtl="0" algn="l">
              <a:spcBef>
                <a:spcPts val="0"/>
              </a:spcBef>
              <a:spcAft>
                <a:spcPts val="0"/>
              </a:spcAft>
              <a:buNone/>
            </a:pPr>
            <a:r>
              <a:rPr b="1" lang="en" sz="1200"/>
              <a:t>To Do:</a:t>
            </a:r>
            <a:endParaRPr b="1" sz="1200"/>
          </a:p>
          <a:p>
            <a:pPr indent="-304800" lvl="0" marL="457200" rtl="0" algn="l">
              <a:spcBef>
                <a:spcPts val="0"/>
              </a:spcBef>
              <a:spcAft>
                <a:spcPts val="0"/>
              </a:spcAft>
              <a:buSzPts val="1200"/>
              <a:buChar char="●"/>
            </a:pPr>
            <a:r>
              <a:rPr lang="en" sz="1200"/>
              <a:t>Add pie chart of overall percent novel vs familiar strains in corner and then also mini-pie charts next to each species</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2a.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sz="1800"/>
          </a:p>
        </p:txBody>
      </p:sp>
      <p:pic>
        <p:nvPicPr>
          <p:cNvPr id="99" name="Google Shape;99;p17"/>
          <p:cNvPicPr preferRelativeResize="0"/>
          <p:nvPr/>
        </p:nvPicPr>
        <p:blipFill>
          <a:blip r:embed="rId3">
            <a:alphaModFix/>
          </a:blip>
          <a:stretch>
            <a:fillRect/>
          </a:stretch>
        </p:blipFill>
        <p:spPr>
          <a:xfrm>
            <a:off x="3272350" y="151550"/>
            <a:ext cx="6792845" cy="3820975"/>
          </a:xfrm>
          <a:prstGeom prst="rect">
            <a:avLst/>
          </a:prstGeom>
          <a:noFill/>
          <a:ln>
            <a:noFill/>
          </a:ln>
        </p:spPr>
      </p:pic>
      <p:sp>
        <p:nvSpPr>
          <p:cNvPr id="100" name="Google Shape;100;p17"/>
          <p:cNvSpPr txBox="1"/>
          <p:nvPr/>
        </p:nvSpPr>
        <p:spPr>
          <a:xfrm>
            <a:off x="55775" y="1078600"/>
            <a:ext cx="4401300" cy="39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t>To Do:</a:t>
            </a:r>
            <a:endParaRPr sz="1200"/>
          </a:p>
          <a:p>
            <a:pPr indent="-304800" lvl="0" marL="457200" rtl="0" algn="l">
              <a:spcBef>
                <a:spcPts val="0"/>
              </a:spcBef>
              <a:spcAft>
                <a:spcPts val="0"/>
              </a:spcAft>
              <a:buSzPts val="1200"/>
              <a:buChar char="-"/>
            </a:pPr>
            <a:r>
              <a:rPr lang="en" sz="1200"/>
              <a:t>Make this into a pie-chart and add to figure in slide 3 (split out by species &amp; average in corner)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Idea: Of the total number of strains that non natives are associating with, how many are strains that they associated with in their native range compared to how many are novel associations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Results: </a:t>
            </a:r>
            <a:endParaRPr sz="1200"/>
          </a:p>
          <a:p>
            <a:pPr indent="-304800" lvl="0" marL="457200" rtl="0" algn="l">
              <a:spcBef>
                <a:spcPts val="0"/>
              </a:spcBef>
              <a:spcAft>
                <a:spcPts val="0"/>
              </a:spcAft>
              <a:buSzPts val="1200"/>
              <a:buChar char="-"/>
            </a:pPr>
            <a:r>
              <a:rPr lang="en" sz="1200"/>
              <a:t>C. scoparius associated with fewer strains in its non-native range compared to its native range and it had more novel strains</a:t>
            </a:r>
            <a:endParaRPr sz="1200"/>
          </a:p>
          <a:p>
            <a:pPr indent="-304800" lvl="0" marL="457200" rtl="0" algn="l">
              <a:spcBef>
                <a:spcPts val="0"/>
              </a:spcBef>
              <a:spcAft>
                <a:spcPts val="0"/>
              </a:spcAft>
              <a:buSzPts val="1200"/>
              <a:buChar char="-"/>
            </a:pPr>
            <a:r>
              <a:rPr lang="en" sz="1200"/>
              <a:t>There is a lot of </a:t>
            </a:r>
            <a:r>
              <a:rPr lang="en" sz="1200"/>
              <a:t>variability</a:t>
            </a:r>
            <a:r>
              <a:rPr lang="en" sz="1200"/>
              <a:t> across species - </a:t>
            </a:r>
            <a:r>
              <a:rPr lang="en" sz="1200"/>
              <a:t>patterns are species specific</a:t>
            </a:r>
            <a:endParaRPr sz="1200"/>
          </a:p>
          <a:p>
            <a:pPr indent="-304800" lvl="0" marL="457200" rtl="0" algn="l">
              <a:spcBef>
                <a:spcPts val="0"/>
              </a:spcBef>
              <a:spcAft>
                <a:spcPts val="0"/>
              </a:spcAft>
              <a:buSzPts val="1200"/>
              <a:buChar char="-"/>
            </a:pPr>
            <a:r>
              <a:rPr lang="en" sz="1200"/>
              <a:t>Maybe the plants that can associate with more novel species can be more successful in non-native ranges? OR plants that can somehow find their familiar strains outside of their range are also successful (are they bringing their symbionts with them? Or are they able to find them in the new area?)</a:t>
            </a:r>
            <a:endParaRPr sz="1200"/>
          </a:p>
          <a:p>
            <a:pPr indent="0" lvl="0" marL="0" rtl="0" algn="l">
              <a:spcBef>
                <a:spcPts val="0"/>
              </a:spcBef>
              <a:spcAft>
                <a:spcPts val="0"/>
              </a:spcAft>
              <a:buNone/>
            </a:pPr>
            <a:r>
              <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pic>
        <p:nvPicPr>
          <p:cNvPr id="105" name="Google Shape;105;p18"/>
          <p:cNvPicPr preferRelativeResize="0"/>
          <p:nvPr/>
        </p:nvPicPr>
        <p:blipFill>
          <a:blip r:embed="rId3">
            <a:alphaModFix/>
          </a:blip>
          <a:stretch>
            <a:fillRect/>
          </a:stretch>
        </p:blipFill>
        <p:spPr>
          <a:xfrm>
            <a:off x="4828375" y="84273"/>
            <a:ext cx="4166073" cy="4166073"/>
          </a:xfrm>
          <a:prstGeom prst="rect">
            <a:avLst/>
          </a:prstGeom>
          <a:noFill/>
          <a:ln>
            <a:noFill/>
          </a:ln>
        </p:spPr>
      </p:pic>
      <p:sp>
        <p:nvSpPr>
          <p:cNvPr id="106" name="Google Shape;106;p18"/>
          <p:cNvSpPr txBox="1"/>
          <p:nvPr/>
        </p:nvSpPr>
        <p:spPr>
          <a:xfrm>
            <a:off x="5419575" y="163550"/>
            <a:ext cx="12819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baseline="-25000" lang="en"/>
              <a:t>1,18</a:t>
            </a:r>
            <a:r>
              <a:rPr lang="en"/>
              <a:t>=0.0453</a:t>
            </a:r>
            <a:endParaRPr/>
          </a:p>
          <a:p>
            <a:pPr indent="0" lvl="0" marL="0" rtl="0" algn="l">
              <a:spcBef>
                <a:spcPts val="0"/>
              </a:spcBef>
              <a:spcAft>
                <a:spcPts val="0"/>
              </a:spcAft>
              <a:buNone/>
            </a:pPr>
            <a:r>
              <a:rPr lang="en"/>
              <a:t>p=0.8339</a:t>
            </a:r>
            <a:endParaRPr/>
          </a:p>
        </p:txBody>
      </p:sp>
      <p:sp>
        <p:nvSpPr>
          <p:cNvPr id="107" name="Google Shape;107;p18"/>
          <p:cNvSpPr txBox="1"/>
          <p:nvPr/>
        </p:nvSpPr>
        <p:spPr>
          <a:xfrm>
            <a:off x="85450" y="82925"/>
            <a:ext cx="4791900" cy="497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300"/>
              <a:t>Figure 2b</a:t>
            </a:r>
            <a:endParaRPr b="1" sz="1300"/>
          </a:p>
          <a:p>
            <a:pPr indent="0" lvl="0" marL="0" rtl="0" algn="l">
              <a:spcBef>
                <a:spcPts val="0"/>
              </a:spcBef>
              <a:spcAft>
                <a:spcPts val="0"/>
              </a:spcAft>
              <a:buNone/>
            </a:pPr>
            <a:r>
              <a:rPr b="1" lang="en" sz="1300"/>
              <a:t>Question 2b</a:t>
            </a:r>
            <a:r>
              <a:rPr lang="en" sz="1300"/>
              <a:t>: home and away comparison across studies (same species, different studies; excluded Smriti’s Fig 2a studies)</a:t>
            </a:r>
            <a:endParaRPr sz="1300"/>
          </a:p>
          <a:p>
            <a:pPr indent="0" lvl="0" marL="0" rtl="0" algn="l">
              <a:spcBef>
                <a:spcPts val="0"/>
              </a:spcBef>
              <a:spcAft>
                <a:spcPts val="0"/>
              </a:spcAft>
              <a:buNone/>
            </a:pPr>
            <a:r>
              <a:t/>
            </a:r>
            <a:endParaRPr sz="1300"/>
          </a:p>
          <a:p>
            <a:pPr indent="0" lvl="0" marL="0" rtl="0" algn="l">
              <a:spcBef>
                <a:spcPts val="0"/>
              </a:spcBef>
              <a:spcAft>
                <a:spcPts val="0"/>
              </a:spcAft>
              <a:buClr>
                <a:schemeClr val="dk1"/>
              </a:buClr>
              <a:buSzPts val="1100"/>
              <a:buFont typeface="Arial"/>
              <a:buNone/>
            </a:pPr>
            <a:r>
              <a:rPr lang="en" sz="1300"/>
              <a:t>lmer(log(strain_richness) ~ plant_status +</a:t>
            </a:r>
            <a:endParaRPr sz="1300"/>
          </a:p>
          <a:p>
            <a:pPr indent="0" lvl="0" marL="0" rtl="0" algn="l">
              <a:spcBef>
                <a:spcPts val="0"/>
              </a:spcBef>
              <a:spcAft>
                <a:spcPts val="0"/>
              </a:spcAft>
              <a:buClr>
                <a:schemeClr val="dk1"/>
              </a:buClr>
              <a:buSzPts val="1100"/>
              <a:buFont typeface="Arial"/>
              <a:buNone/>
            </a:pPr>
            <a:r>
              <a:rPr lang="en" sz="1300"/>
              <a:t>                                           (1|clean_name)</a:t>
            </a:r>
            <a:endParaRPr sz="1300"/>
          </a:p>
          <a:p>
            <a:pPr indent="0" lvl="0" marL="0" rtl="0" algn="l">
              <a:spcBef>
                <a:spcPts val="0"/>
              </a:spcBef>
              <a:spcAft>
                <a:spcPts val="0"/>
              </a:spcAft>
              <a:buClr>
                <a:schemeClr val="dk1"/>
              </a:buClr>
              <a:buSzPts val="1100"/>
              <a:buFont typeface="Arial"/>
              <a:buNone/>
            </a:pPr>
            <a:r>
              <a:rPr lang="en" sz="1300"/>
              <a:t>                                                                                       </a:t>
            </a:r>
            <a:endParaRPr sz="1300"/>
          </a:p>
          <a:p>
            <a:pPr indent="0" lvl="0" marL="0" rtl="0" algn="l">
              <a:spcBef>
                <a:spcPts val="0"/>
              </a:spcBef>
              <a:spcAft>
                <a:spcPts val="0"/>
              </a:spcAft>
              <a:buNone/>
            </a:pPr>
            <a:r>
              <a:rPr lang="en" sz="1300"/>
              <a:t>Only includes 16S gene region and papers (one number for each plant species; plant species are our “replicates” in this analysis)</a:t>
            </a:r>
            <a:endParaRPr sz="1300"/>
          </a:p>
          <a:p>
            <a:pPr indent="0" lvl="0" marL="0" rtl="0" algn="l">
              <a:spcBef>
                <a:spcPts val="0"/>
              </a:spcBef>
              <a:spcAft>
                <a:spcPts val="0"/>
              </a:spcAft>
              <a:buNone/>
            </a:pPr>
            <a:r>
              <a:t/>
            </a:r>
            <a:endParaRPr sz="1300"/>
          </a:p>
          <a:p>
            <a:pPr indent="0" lvl="0" marL="0" rtl="0" algn="l">
              <a:spcBef>
                <a:spcPts val="0"/>
              </a:spcBef>
              <a:spcAft>
                <a:spcPts val="0"/>
              </a:spcAft>
              <a:buNone/>
            </a:pPr>
            <a:r>
              <a:rPr lang="en" sz="1300"/>
              <a:t>Idea: scaling out across papers </a:t>
            </a:r>
            <a:endParaRPr sz="1300"/>
          </a:p>
          <a:p>
            <a:pPr indent="0" lvl="0" marL="0" rtl="0" algn="l">
              <a:spcBef>
                <a:spcPts val="0"/>
              </a:spcBef>
              <a:spcAft>
                <a:spcPts val="0"/>
              </a:spcAft>
              <a:buNone/>
            </a:pPr>
            <a:r>
              <a:rPr lang="en" sz="1300"/>
              <a:t>Results:</a:t>
            </a:r>
            <a:endParaRPr sz="1300"/>
          </a:p>
          <a:p>
            <a:pPr indent="-311150" lvl="0" marL="457200" rtl="0" algn="l">
              <a:spcBef>
                <a:spcPts val="0"/>
              </a:spcBef>
              <a:spcAft>
                <a:spcPts val="0"/>
              </a:spcAft>
              <a:buSzPts val="1300"/>
              <a:buChar char="-"/>
            </a:pPr>
            <a:r>
              <a:rPr lang="en" sz="1300"/>
              <a:t>Some species lose/increase strains when they get to non-native range, most stay the same</a:t>
            </a:r>
            <a:endParaRPr sz="1300"/>
          </a:p>
          <a:p>
            <a:pPr indent="-311150" lvl="0" marL="457200" rtl="0" algn="l">
              <a:spcBef>
                <a:spcPts val="0"/>
              </a:spcBef>
              <a:spcAft>
                <a:spcPts val="0"/>
              </a:spcAft>
              <a:buSzPts val="1300"/>
              <a:buChar char="-"/>
            </a:pPr>
            <a:r>
              <a:rPr lang="en" sz="1300"/>
              <a:t>Only 6 species where people explicitly ask this question (fig 2a) and when we scale out across papers we find supporting evidence for the pattern that non natives associate with the same number of strains in their native and non native range</a:t>
            </a:r>
            <a:endParaRPr sz="1300"/>
          </a:p>
          <a:p>
            <a:pPr indent="0" lvl="0" marL="0" rtl="0" algn="l">
              <a:spcBef>
                <a:spcPts val="0"/>
              </a:spcBef>
              <a:spcAft>
                <a:spcPts val="0"/>
              </a:spcAft>
              <a:buNone/>
            </a:pPr>
            <a:r>
              <a:rPr lang="en" sz="1300"/>
              <a:t>To Do:</a:t>
            </a:r>
            <a:endParaRPr sz="1300"/>
          </a:p>
          <a:p>
            <a:pPr indent="-311150" lvl="0" marL="457200" rtl="0" algn="l">
              <a:spcBef>
                <a:spcPts val="0"/>
              </a:spcBef>
              <a:spcAft>
                <a:spcPts val="0"/>
              </a:spcAft>
              <a:buSzPts val="1300"/>
              <a:buChar char="-"/>
            </a:pPr>
            <a:r>
              <a:rPr lang="en" sz="1300"/>
              <a:t>Pull accession numbers</a:t>
            </a:r>
            <a:endParaRPr sz="1300"/>
          </a:p>
          <a:p>
            <a:pPr indent="-311150" lvl="0" marL="457200" rtl="0" algn="l">
              <a:spcBef>
                <a:spcPts val="0"/>
              </a:spcBef>
              <a:spcAft>
                <a:spcPts val="0"/>
              </a:spcAft>
              <a:buSzPts val="1300"/>
              <a:buChar char="-"/>
            </a:pPr>
            <a:r>
              <a:rPr lang="en" sz="1300"/>
              <a:t>Pull data</a:t>
            </a:r>
            <a:endParaRPr sz="1300"/>
          </a:p>
          <a:p>
            <a:pPr indent="-311150" lvl="0" marL="457200" rtl="0" algn="l">
              <a:spcBef>
                <a:spcPts val="0"/>
              </a:spcBef>
              <a:spcAft>
                <a:spcPts val="0"/>
              </a:spcAft>
              <a:buSzPts val="1300"/>
              <a:buChar char="-"/>
            </a:pPr>
            <a:r>
              <a:rPr lang="en" sz="1300"/>
              <a:t>Make pie chart comparing what proportion of are familiar vs. novel</a:t>
            </a:r>
            <a:endParaRPr sz="1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pic>
        <p:nvPicPr>
          <p:cNvPr id="112" name="Google Shape;112;p19"/>
          <p:cNvPicPr preferRelativeResize="0"/>
          <p:nvPr/>
        </p:nvPicPr>
        <p:blipFill>
          <a:blip r:embed="rId3">
            <a:alphaModFix/>
          </a:blip>
          <a:stretch>
            <a:fillRect/>
          </a:stretch>
        </p:blipFill>
        <p:spPr>
          <a:xfrm>
            <a:off x="4388775" y="845525"/>
            <a:ext cx="4207800" cy="4207800"/>
          </a:xfrm>
          <a:prstGeom prst="rect">
            <a:avLst/>
          </a:prstGeom>
          <a:noFill/>
          <a:ln>
            <a:noFill/>
          </a:ln>
        </p:spPr>
      </p:pic>
      <p:sp>
        <p:nvSpPr>
          <p:cNvPr id="113" name="Google Shape;113;p19"/>
          <p:cNvSpPr txBox="1"/>
          <p:nvPr/>
        </p:nvSpPr>
        <p:spPr>
          <a:xfrm>
            <a:off x="4867775" y="845525"/>
            <a:ext cx="1454700" cy="7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a:t>
            </a:r>
            <a:r>
              <a:rPr baseline="-25000" lang="en"/>
              <a:t>1,54.24 </a:t>
            </a:r>
            <a:r>
              <a:rPr lang="en"/>
              <a:t>= 0.2027</a:t>
            </a:r>
            <a:endParaRPr/>
          </a:p>
          <a:p>
            <a:pPr indent="0" lvl="0" marL="0" rtl="0" algn="l">
              <a:spcBef>
                <a:spcPts val="0"/>
              </a:spcBef>
              <a:spcAft>
                <a:spcPts val="0"/>
              </a:spcAft>
              <a:buNone/>
            </a:pPr>
            <a:r>
              <a:rPr lang="en"/>
              <a:t>p = 0.65</a:t>
            </a:r>
            <a:endParaRPr/>
          </a:p>
        </p:txBody>
      </p:sp>
      <p:sp>
        <p:nvSpPr>
          <p:cNvPr id="114" name="Google Shape;114;p19"/>
          <p:cNvSpPr txBox="1"/>
          <p:nvPr/>
        </p:nvSpPr>
        <p:spPr>
          <a:xfrm>
            <a:off x="0" y="45325"/>
            <a:ext cx="4207800" cy="50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Figure 3</a:t>
            </a:r>
            <a:endParaRPr/>
          </a:p>
          <a:p>
            <a:pPr indent="0" lvl="0" marL="0" rtl="0" algn="l">
              <a:spcBef>
                <a:spcPts val="0"/>
              </a:spcBef>
              <a:spcAft>
                <a:spcPts val="0"/>
              </a:spcAft>
              <a:buNone/>
            </a:pPr>
            <a:r>
              <a:rPr lang="en"/>
              <a:t>Question 3:</a:t>
            </a:r>
            <a:r>
              <a:rPr lang="en"/>
              <a:t> Do species that are non-native in a given area associate with the same number of rhizobial symbionts as those that are </a:t>
            </a:r>
            <a:r>
              <a:rPr lang="en"/>
              <a:t>native</a:t>
            </a:r>
            <a:r>
              <a:rPr lang="en"/>
              <a:t> in the same area?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lmer(data = Native_NonNative_Fig1, strain_richness_TF ~ paper_plant_status + (1|paper_id))</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Averaged across gene regions within a paper</a:t>
            </a:r>
            <a:endParaRPr/>
          </a:p>
          <a:p>
            <a:pPr indent="0" lvl="0" marL="0" rtl="0" algn="l">
              <a:spcBef>
                <a:spcPts val="0"/>
              </a:spcBef>
              <a:spcAft>
                <a:spcPts val="0"/>
              </a:spcAft>
              <a:buNone/>
            </a:pPr>
            <a:r>
              <a:t/>
            </a:r>
            <a:endParaRPr sz="1300"/>
          </a:p>
          <a:p>
            <a:pPr indent="0" lvl="0" marL="0" rtl="0" algn="l">
              <a:spcBef>
                <a:spcPts val="0"/>
              </a:spcBef>
              <a:spcAft>
                <a:spcPts val="0"/>
              </a:spcAft>
              <a:buNone/>
            </a:pPr>
            <a:r>
              <a:rPr lang="en" sz="1300"/>
              <a:t>Idea: when species leave their range, do they associate with the same number of rhizobial strains as natives in the new range</a:t>
            </a:r>
            <a:endParaRPr sz="1300"/>
          </a:p>
          <a:p>
            <a:pPr indent="0" lvl="0" marL="0" rtl="0" algn="l">
              <a:spcBef>
                <a:spcPts val="0"/>
              </a:spcBef>
              <a:spcAft>
                <a:spcPts val="0"/>
              </a:spcAft>
              <a:buNone/>
            </a:pPr>
            <a:r>
              <a:rPr lang="en" sz="1300"/>
              <a:t>Results:</a:t>
            </a:r>
            <a:endParaRPr sz="1300"/>
          </a:p>
          <a:p>
            <a:pPr indent="-311150" lvl="0" marL="457200" rtl="0" algn="l">
              <a:spcBef>
                <a:spcPts val="0"/>
              </a:spcBef>
              <a:spcAft>
                <a:spcPts val="0"/>
              </a:spcAft>
              <a:buSzPts val="1300"/>
              <a:buChar char="-"/>
            </a:pPr>
            <a:r>
              <a:rPr lang="en" sz="1300"/>
              <a:t>Non-natives associate with the same number of rhizobial strains as natives in a given area though the spread is much greater for non-natives</a:t>
            </a:r>
            <a:endParaRPr sz="1300"/>
          </a:p>
          <a:p>
            <a:pPr indent="0" lvl="0" marL="0" rtl="0" algn="l">
              <a:spcBef>
                <a:spcPts val="0"/>
              </a:spcBef>
              <a:spcAft>
                <a:spcPts val="0"/>
              </a:spcAft>
              <a:buNone/>
            </a:pPr>
            <a:r>
              <a:rPr lang="en" sz="1300"/>
              <a:t>Anticipated Results:</a:t>
            </a:r>
            <a:endParaRPr sz="1300"/>
          </a:p>
          <a:p>
            <a:pPr indent="-311150" lvl="0" marL="457200" rtl="0" algn="l">
              <a:spcBef>
                <a:spcPts val="0"/>
              </a:spcBef>
              <a:spcAft>
                <a:spcPts val="0"/>
              </a:spcAft>
              <a:buSzPts val="1300"/>
              <a:buChar char="-"/>
            </a:pPr>
            <a:r>
              <a:rPr lang="en" sz="1300"/>
              <a:t>There should be ~50/50 overlap between novel and familiar strains for non-natives</a:t>
            </a:r>
            <a:endParaRPr sz="1300"/>
          </a:p>
          <a:p>
            <a:pPr indent="0" lvl="0" marL="0" rtl="0" algn="l">
              <a:spcBef>
                <a:spcPts val="0"/>
              </a:spcBef>
              <a:spcAft>
                <a:spcPts val="0"/>
              </a:spcAft>
              <a:buNone/>
            </a:pPr>
            <a:r>
              <a:rPr lang="en" sz="1300"/>
              <a:t>To Do:</a:t>
            </a:r>
            <a:endParaRPr sz="1300"/>
          </a:p>
          <a:p>
            <a:pPr indent="-311150" lvl="0" marL="457200" rtl="0" algn="l">
              <a:spcBef>
                <a:spcPts val="0"/>
              </a:spcBef>
              <a:spcAft>
                <a:spcPts val="0"/>
              </a:spcAft>
              <a:buSzPts val="1300"/>
              <a:buChar char="-"/>
            </a:pPr>
            <a:r>
              <a:rPr lang="en" sz="1300"/>
              <a:t>Extract overlap data</a:t>
            </a:r>
            <a:endParaRPr sz="1300"/>
          </a:p>
          <a:p>
            <a:pPr indent="-311150" lvl="0" marL="457200" rtl="0" algn="l">
              <a:spcBef>
                <a:spcPts val="0"/>
              </a:spcBef>
              <a:spcAft>
                <a:spcPts val="0"/>
              </a:spcAft>
              <a:buSzPts val="1300"/>
              <a:buChar char="-"/>
            </a:pPr>
            <a:r>
              <a:rPr lang="en" sz="1300"/>
              <a:t>Create pie chart in corner of figure</a:t>
            </a:r>
            <a:endParaRPr sz="13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311700" y="112375"/>
            <a:ext cx="9004800" cy="905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Question 2: Subset of Data: comparing within the same study</a:t>
            </a:r>
            <a:endParaRPr/>
          </a:p>
        </p:txBody>
      </p:sp>
      <p:sp>
        <p:nvSpPr>
          <p:cNvPr id="120" name="Google Shape;120;p20"/>
          <p:cNvSpPr/>
          <p:nvPr/>
        </p:nvSpPr>
        <p:spPr>
          <a:xfrm>
            <a:off x="1161900" y="963850"/>
            <a:ext cx="6820200" cy="375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0"/>
          <p:cNvSpPr/>
          <p:nvPr/>
        </p:nvSpPr>
        <p:spPr>
          <a:xfrm>
            <a:off x="1235550" y="1030425"/>
            <a:ext cx="3177900" cy="3647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0"/>
          <p:cNvSpPr/>
          <p:nvPr/>
        </p:nvSpPr>
        <p:spPr>
          <a:xfrm>
            <a:off x="4569300" y="1030425"/>
            <a:ext cx="3336600" cy="3647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0"/>
          <p:cNvSpPr txBox="1"/>
          <p:nvPr/>
        </p:nvSpPr>
        <p:spPr>
          <a:xfrm rot="-1032">
            <a:off x="962999" y="4670176"/>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Native</a:t>
            </a:r>
            <a:endParaRPr/>
          </a:p>
        </p:txBody>
      </p:sp>
      <p:sp>
        <p:nvSpPr>
          <p:cNvPr id="124" name="Google Shape;124;p20"/>
          <p:cNvSpPr txBox="1"/>
          <p:nvPr/>
        </p:nvSpPr>
        <p:spPr>
          <a:xfrm rot="-5400863">
            <a:off x="-418373" y="2541550"/>
            <a:ext cx="2391300" cy="604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Number of Strains</a:t>
            </a:r>
            <a:endParaRPr/>
          </a:p>
          <a:p>
            <a:pPr indent="0" lvl="0" marL="0" rtl="0" algn="ctr">
              <a:spcBef>
                <a:spcPts val="0"/>
              </a:spcBef>
              <a:spcAft>
                <a:spcPts val="0"/>
              </a:spcAft>
              <a:buNone/>
            </a:pPr>
            <a:r>
              <a:rPr lang="en"/>
              <a:t> (per individual plant)</a:t>
            </a:r>
            <a:endParaRPr/>
          </a:p>
        </p:txBody>
      </p:sp>
      <p:sp>
        <p:nvSpPr>
          <p:cNvPr id="125" name="Google Shape;125;p20"/>
          <p:cNvSpPr txBox="1"/>
          <p:nvPr/>
        </p:nvSpPr>
        <p:spPr>
          <a:xfrm rot="-1032">
            <a:off x="2415449" y="4690826"/>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Non-Native</a:t>
            </a:r>
            <a:endParaRPr/>
          </a:p>
        </p:txBody>
      </p:sp>
      <p:sp>
        <p:nvSpPr>
          <p:cNvPr id="126" name="Google Shape;126;p20"/>
          <p:cNvSpPr txBox="1"/>
          <p:nvPr/>
        </p:nvSpPr>
        <p:spPr>
          <a:xfrm>
            <a:off x="4588325" y="1030425"/>
            <a:ext cx="31779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B/C.  Within a species across its range (averaged across studies)</a:t>
            </a:r>
            <a:endParaRPr sz="1100"/>
          </a:p>
          <a:p>
            <a:pPr indent="0" lvl="0" marL="0" rtl="0" algn="l">
              <a:spcBef>
                <a:spcPts val="0"/>
              </a:spcBef>
              <a:spcAft>
                <a:spcPts val="0"/>
              </a:spcAft>
              <a:buNone/>
            </a:pPr>
            <a:r>
              <a:rPr lang="en" sz="1100"/>
              <a:t>B. Include all studies where we can genetically compare minus studies from panel A </a:t>
            </a:r>
            <a:r>
              <a:rPr lang="en" sz="1100">
                <a:solidFill>
                  <a:schemeClr val="dk1"/>
                </a:solidFill>
              </a:rPr>
              <a:t>(NMDS, are they the same strains?)</a:t>
            </a:r>
            <a:endParaRPr sz="1100"/>
          </a:p>
          <a:p>
            <a:pPr indent="0" lvl="0" marL="0" rtl="0" algn="l">
              <a:spcBef>
                <a:spcPts val="0"/>
              </a:spcBef>
              <a:spcAft>
                <a:spcPts val="0"/>
              </a:spcAft>
              <a:buNone/>
            </a:pPr>
            <a:r>
              <a:rPr lang="en" sz="1100"/>
              <a:t>C. </a:t>
            </a:r>
            <a:r>
              <a:rPr lang="en" sz="1100">
                <a:solidFill>
                  <a:schemeClr val="dk1"/>
                </a:solidFill>
              </a:rPr>
              <a:t>Include all studies, regardless of genetic region (put gene region in random effect)</a:t>
            </a:r>
            <a:endParaRPr sz="1100"/>
          </a:p>
          <a:p>
            <a:pPr indent="0" lvl="0" marL="0" rtl="0" algn="l">
              <a:spcBef>
                <a:spcPts val="0"/>
              </a:spcBef>
              <a:spcAft>
                <a:spcPts val="0"/>
              </a:spcAft>
              <a:buClr>
                <a:schemeClr val="dk1"/>
              </a:buClr>
              <a:buSzPts val="1100"/>
              <a:buFont typeface="Arial"/>
              <a:buNone/>
            </a:pPr>
            <a:r>
              <a:rPr lang="en" sz="1100">
                <a:solidFill>
                  <a:schemeClr val="dk1"/>
                </a:solidFill>
              </a:rPr>
              <a:t>Model 1:</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Strain# ~ plant status*growth form</a:t>
            </a:r>
            <a:endParaRPr sz="1100">
              <a:solidFill>
                <a:schemeClr val="dk1"/>
              </a:solidFill>
            </a:endParaRPr>
          </a:p>
          <a:p>
            <a:pPr indent="0" lvl="0" marL="0" rtl="0" algn="l">
              <a:spcBef>
                <a:spcPts val="0"/>
              </a:spcBef>
              <a:spcAft>
                <a:spcPts val="0"/>
              </a:spcAft>
              <a:buNone/>
            </a:pPr>
            <a:r>
              <a:rPr lang="en" sz="1100">
                <a:solidFill>
                  <a:schemeClr val="dk1"/>
                </a:solidFill>
              </a:rPr>
              <a:t>Random Effects: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Species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Number of nodules collected(?)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Number of plant collected(?)</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Model 2: lifespan instead of growth from (check data first)</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Include on Figure:</a:t>
            </a:r>
            <a:endParaRPr sz="1100">
              <a:solidFill>
                <a:schemeClr val="dk1"/>
              </a:solidFill>
            </a:endParaRPr>
          </a:p>
          <a:p>
            <a:pPr indent="0" lvl="0" marL="0" rtl="0" algn="l">
              <a:spcBef>
                <a:spcPts val="0"/>
              </a:spcBef>
              <a:spcAft>
                <a:spcPts val="0"/>
              </a:spcAft>
              <a:buNone/>
            </a:pPr>
            <a:r>
              <a:rPr lang="en" sz="1100">
                <a:solidFill>
                  <a:schemeClr val="dk1"/>
                </a:solidFill>
              </a:rPr>
              <a:t>One dot for each species </a:t>
            </a:r>
            <a:endParaRPr sz="1100">
              <a:solidFill>
                <a:schemeClr val="dk1"/>
              </a:solidFill>
            </a:endParaRPr>
          </a:p>
          <a:p>
            <a:pPr indent="0" lvl="0" marL="0" rtl="0" algn="l">
              <a:spcBef>
                <a:spcPts val="0"/>
              </a:spcBef>
              <a:spcAft>
                <a:spcPts val="0"/>
              </a:spcAft>
              <a:buNone/>
            </a:pPr>
            <a:r>
              <a:rPr lang="en" sz="1100">
                <a:solidFill>
                  <a:schemeClr val="dk1"/>
                </a:solidFill>
              </a:rPr>
              <a:t>N, average percent of strain overlap (include n number and CI) - consider coloring dots by % overlap</a:t>
            </a:r>
            <a:endParaRPr sz="1100">
              <a:solidFill>
                <a:schemeClr val="dk1"/>
              </a:solidFill>
            </a:endParaRPr>
          </a:p>
          <a:p>
            <a:pPr indent="0" lvl="0" marL="0" rtl="0" algn="l">
              <a:spcBef>
                <a:spcPts val="0"/>
              </a:spcBef>
              <a:spcAft>
                <a:spcPts val="0"/>
              </a:spcAft>
              <a:buClr>
                <a:schemeClr val="dk1"/>
              </a:buClr>
              <a:buSzPts val="1100"/>
              <a:buFont typeface="Arial"/>
              <a:buNone/>
            </a:pPr>
            <a:r>
              <a:rPr lang="en" sz="1100">
                <a:solidFill>
                  <a:schemeClr val="dk1"/>
                </a:solidFill>
              </a:rPr>
              <a:t>Kim</a:t>
            </a:r>
            <a:endParaRPr sz="1100">
              <a:solidFill>
                <a:schemeClr val="dk1"/>
              </a:solidFill>
            </a:endParaRPr>
          </a:p>
        </p:txBody>
      </p:sp>
      <p:sp>
        <p:nvSpPr>
          <p:cNvPr id="127" name="Google Shape;127;p20"/>
          <p:cNvSpPr txBox="1"/>
          <p:nvPr/>
        </p:nvSpPr>
        <p:spPr>
          <a:xfrm>
            <a:off x="1235550" y="1030425"/>
            <a:ext cx="3177900" cy="327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100"/>
              <a:t>A</a:t>
            </a:r>
            <a:r>
              <a:rPr lang="en" sz="1100"/>
              <a:t>. Within a species across its range</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solidFill>
                  <a:schemeClr val="dk1"/>
                </a:solidFill>
              </a:rPr>
              <a:t>Model 1:</a:t>
            </a:r>
            <a:endParaRPr sz="1100">
              <a:solidFill>
                <a:schemeClr val="dk1"/>
              </a:solidFill>
            </a:endParaRPr>
          </a:p>
          <a:p>
            <a:pPr indent="0" lvl="0" marL="0" rtl="0" algn="l">
              <a:spcBef>
                <a:spcPts val="0"/>
              </a:spcBef>
              <a:spcAft>
                <a:spcPts val="0"/>
              </a:spcAft>
              <a:buNone/>
            </a:pPr>
            <a:r>
              <a:rPr lang="en" sz="1100">
                <a:solidFill>
                  <a:schemeClr val="dk1"/>
                </a:solidFill>
              </a:rPr>
              <a:t>Strain# ~ plant status*growth form</a:t>
            </a:r>
            <a:endParaRPr sz="1100">
              <a:solidFill>
                <a:schemeClr val="dk1"/>
              </a:solidFill>
            </a:endParaRPr>
          </a:p>
          <a:p>
            <a:pPr indent="0" lvl="0" marL="0" rtl="0" algn="l">
              <a:spcBef>
                <a:spcPts val="0"/>
              </a:spcBef>
              <a:spcAft>
                <a:spcPts val="0"/>
              </a:spcAft>
              <a:buNone/>
            </a:pPr>
            <a:r>
              <a:rPr lang="en" sz="1100">
                <a:solidFill>
                  <a:schemeClr val="dk1"/>
                </a:solidFill>
              </a:rPr>
              <a:t>Random Effects: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Study</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Species</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Number of nodules collected(?)</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Number of plant collected(?)</a:t>
            </a:r>
            <a:endParaRPr sz="1100">
              <a:solidFill>
                <a:schemeClr val="dk1"/>
              </a:solidFill>
            </a:endParaRPr>
          </a:p>
          <a:p>
            <a:pPr indent="0" lvl="0" marL="0" rtl="0" algn="l">
              <a:spcBef>
                <a:spcPts val="0"/>
              </a:spcBef>
              <a:spcAft>
                <a:spcPts val="0"/>
              </a:spcAft>
              <a:buNone/>
            </a:pPr>
            <a:r>
              <a:rPr lang="en" sz="1100">
                <a:solidFill>
                  <a:schemeClr val="dk1"/>
                </a:solidFill>
              </a:rPr>
              <a:t>Model 2: lifespan instead of growth from (check data first)</a:t>
            </a:r>
            <a:endParaRPr sz="1100">
              <a:solidFill>
                <a:schemeClr val="dk1"/>
              </a:solidFill>
            </a:endParaRPr>
          </a:p>
          <a:p>
            <a:pPr indent="0" lvl="0" marL="0" rtl="0" algn="l">
              <a:spcBef>
                <a:spcPts val="0"/>
              </a:spcBef>
              <a:spcAft>
                <a:spcPts val="0"/>
              </a:spcAft>
              <a:buNone/>
            </a:pPr>
            <a:r>
              <a:rPr lang="en" sz="1100">
                <a:solidFill>
                  <a:schemeClr val="dk1"/>
                </a:solidFill>
              </a:rPr>
              <a:t>Include on Figure:</a:t>
            </a:r>
            <a:endParaRPr sz="1100">
              <a:solidFill>
                <a:schemeClr val="dk1"/>
              </a:solidFill>
            </a:endParaRPr>
          </a:p>
          <a:p>
            <a:pPr indent="0" lvl="0" marL="0" rtl="0" algn="l">
              <a:spcBef>
                <a:spcPts val="0"/>
              </a:spcBef>
              <a:spcAft>
                <a:spcPts val="0"/>
              </a:spcAft>
              <a:buNone/>
            </a:pPr>
            <a:r>
              <a:rPr lang="en" sz="1100">
                <a:solidFill>
                  <a:schemeClr val="dk1"/>
                </a:solidFill>
              </a:rPr>
              <a:t>One dot for each species</a:t>
            </a:r>
            <a:br>
              <a:rPr lang="en" sz="1100">
                <a:solidFill>
                  <a:schemeClr val="dk1"/>
                </a:solidFill>
              </a:rPr>
            </a:br>
            <a:r>
              <a:rPr lang="en" sz="1100">
                <a:solidFill>
                  <a:schemeClr val="dk1"/>
                </a:solidFill>
              </a:rPr>
              <a:t>N, average percent of strain overlap (include n number and CI) - consider coloring dots by % overlap</a:t>
            </a:r>
            <a:endParaRPr sz="1100">
              <a:solidFill>
                <a:schemeClr val="dk1"/>
              </a:solidFill>
            </a:endParaRPr>
          </a:p>
          <a:p>
            <a:pPr indent="0" lvl="0" marL="0" rtl="0" algn="l">
              <a:spcBef>
                <a:spcPts val="0"/>
              </a:spcBef>
              <a:spcAft>
                <a:spcPts val="0"/>
              </a:spcAft>
              <a:buNone/>
            </a:pPr>
            <a:r>
              <a:rPr lang="en" sz="1100">
                <a:solidFill>
                  <a:schemeClr val="dk1"/>
                </a:solidFill>
              </a:rPr>
              <a:t>Smriti</a:t>
            </a:r>
            <a:endParaRPr sz="1100">
              <a:solidFill>
                <a:schemeClr val="dk1"/>
              </a:solidFill>
            </a:endParaRPr>
          </a:p>
          <a:p>
            <a:pPr indent="0" lvl="0" marL="0" rtl="0" algn="l">
              <a:spcBef>
                <a:spcPts val="0"/>
              </a:spcBef>
              <a:spcAft>
                <a:spcPts val="0"/>
              </a:spcAft>
              <a:buNone/>
            </a:pPr>
            <a:r>
              <a:t/>
            </a:r>
            <a:endParaRPr>
              <a:solidFill>
                <a:schemeClr val="dk1"/>
              </a:solidFill>
            </a:endParaRPr>
          </a:p>
        </p:txBody>
      </p:sp>
      <p:sp>
        <p:nvSpPr>
          <p:cNvPr id="128" name="Google Shape;128;p20"/>
          <p:cNvSpPr txBox="1"/>
          <p:nvPr/>
        </p:nvSpPr>
        <p:spPr>
          <a:xfrm rot="-1032">
            <a:off x="4512374" y="4659851"/>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Native</a:t>
            </a:r>
            <a:endParaRPr/>
          </a:p>
        </p:txBody>
      </p:sp>
      <p:sp>
        <p:nvSpPr>
          <p:cNvPr id="129" name="Google Shape;129;p20"/>
          <p:cNvSpPr txBox="1"/>
          <p:nvPr/>
        </p:nvSpPr>
        <p:spPr>
          <a:xfrm rot="-1032">
            <a:off x="5964824" y="4680501"/>
            <a:ext cx="1998000" cy="506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t>Non-Native</a:t>
            </a:r>
            <a:endParaRPr/>
          </a:p>
        </p:txBody>
      </p:sp>
      <p:sp>
        <p:nvSpPr>
          <p:cNvPr id="130" name="Google Shape;130;p20"/>
          <p:cNvSpPr/>
          <p:nvPr/>
        </p:nvSpPr>
        <p:spPr>
          <a:xfrm>
            <a:off x="5330700" y="4152925"/>
            <a:ext cx="120000" cy="120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20"/>
          <p:cNvSpPr/>
          <p:nvPr/>
        </p:nvSpPr>
        <p:spPr>
          <a:xfrm>
            <a:off x="5330700" y="3924325"/>
            <a:ext cx="120000" cy="120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0"/>
          <p:cNvSpPr/>
          <p:nvPr/>
        </p:nvSpPr>
        <p:spPr>
          <a:xfrm>
            <a:off x="6903825" y="4108775"/>
            <a:ext cx="120000" cy="120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0"/>
          <p:cNvSpPr/>
          <p:nvPr/>
        </p:nvSpPr>
        <p:spPr>
          <a:xfrm>
            <a:off x="6903825" y="3880175"/>
            <a:ext cx="120000" cy="120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4" name="Google Shape;134;p20"/>
          <p:cNvCxnSpPr>
            <a:stCxn id="131" idx="5"/>
            <a:endCxn id="133" idx="3"/>
          </p:cNvCxnSpPr>
          <p:nvPr/>
        </p:nvCxnSpPr>
        <p:spPr>
          <a:xfrm flipH="1" rot="10800000">
            <a:off x="5433126" y="3982651"/>
            <a:ext cx="1488300" cy="44100"/>
          </a:xfrm>
          <a:prstGeom prst="straightConnector1">
            <a:avLst/>
          </a:prstGeom>
          <a:noFill/>
          <a:ln cap="flat" cmpd="sng" w="9525">
            <a:solidFill>
              <a:schemeClr val="dk2"/>
            </a:solidFill>
            <a:prstDash val="solid"/>
            <a:round/>
            <a:headEnd len="med" w="med" type="none"/>
            <a:tailEnd len="med" w="med" type="none"/>
          </a:ln>
        </p:spPr>
      </p:cxnSp>
      <p:cxnSp>
        <p:nvCxnSpPr>
          <p:cNvPr id="135" name="Google Shape;135;p20"/>
          <p:cNvCxnSpPr>
            <a:endCxn id="132" idx="7"/>
          </p:cNvCxnSpPr>
          <p:nvPr/>
        </p:nvCxnSpPr>
        <p:spPr>
          <a:xfrm flipH="1" rot="10800000">
            <a:off x="5406951" y="4126349"/>
            <a:ext cx="1599300" cy="98400"/>
          </a:xfrm>
          <a:prstGeom prst="straightConnector1">
            <a:avLst/>
          </a:prstGeom>
          <a:noFill/>
          <a:ln cap="flat" cmpd="sng" w="9525">
            <a:solidFill>
              <a:schemeClr val="dk2"/>
            </a:solidFill>
            <a:prstDash val="solid"/>
            <a:round/>
            <a:headEnd len="med" w="med" type="none"/>
            <a:tailEnd len="med" w="med" type="none"/>
          </a:ln>
        </p:spPr>
      </p:cxnSp>
      <p:sp>
        <p:nvSpPr>
          <p:cNvPr id="136" name="Google Shape;136;p20"/>
          <p:cNvSpPr/>
          <p:nvPr/>
        </p:nvSpPr>
        <p:spPr>
          <a:xfrm>
            <a:off x="1749300" y="4305325"/>
            <a:ext cx="120000" cy="120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0"/>
          <p:cNvSpPr/>
          <p:nvPr/>
        </p:nvSpPr>
        <p:spPr>
          <a:xfrm>
            <a:off x="1749300" y="4076725"/>
            <a:ext cx="120000" cy="120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20"/>
          <p:cNvSpPr/>
          <p:nvPr/>
        </p:nvSpPr>
        <p:spPr>
          <a:xfrm>
            <a:off x="3322425" y="4261175"/>
            <a:ext cx="120000" cy="120000"/>
          </a:xfrm>
          <a:prstGeom prst="ellipse">
            <a:avLst/>
          </a:prstGeom>
          <a:solidFill>
            <a:srgbClr val="FF00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20"/>
          <p:cNvSpPr/>
          <p:nvPr/>
        </p:nvSpPr>
        <p:spPr>
          <a:xfrm>
            <a:off x="3322425" y="4032575"/>
            <a:ext cx="120000" cy="120000"/>
          </a:xfrm>
          <a:prstGeom prst="ellipse">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0" name="Google Shape;140;p20"/>
          <p:cNvCxnSpPr>
            <a:stCxn id="137" idx="5"/>
            <a:endCxn id="139" idx="3"/>
          </p:cNvCxnSpPr>
          <p:nvPr/>
        </p:nvCxnSpPr>
        <p:spPr>
          <a:xfrm flipH="1" rot="10800000">
            <a:off x="1851726" y="4135051"/>
            <a:ext cx="1488300" cy="441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p20"/>
          <p:cNvCxnSpPr>
            <a:endCxn id="138" idx="7"/>
          </p:cNvCxnSpPr>
          <p:nvPr/>
        </p:nvCxnSpPr>
        <p:spPr>
          <a:xfrm flipH="1" rot="10800000">
            <a:off x="1825551" y="4278749"/>
            <a:ext cx="1599300" cy="984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