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43"/>
  </p:notesMasterIdLst>
  <p:sldIdLst>
    <p:sldId id="446" r:id="rId4"/>
    <p:sldId id="351" r:id="rId5"/>
    <p:sldId id="422" r:id="rId6"/>
    <p:sldId id="447" r:id="rId7"/>
    <p:sldId id="448" r:id="rId8"/>
    <p:sldId id="449" r:id="rId9"/>
    <p:sldId id="421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50" r:id="rId18"/>
    <p:sldId id="451" r:id="rId19"/>
    <p:sldId id="453" r:id="rId20"/>
    <p:sldId id="454" r:id="rId21"/>
    <p:sldId id="452" r:id="rId22"/>
    <p:sldId id="430" r:id="rId23"/>
    <p:sldId id="431" r:id="rId24"/>
    <p:sldId id="433" r:id="rId25"/>
    <p:sldId id="455" r:id="rId26"/>
    <p:sldId id="436" r:id="rId27"/>
    <p:sldId id="435" r:id="rId28"/>
    <p:sldId id="456" r:id="rId29"/>
    <p:sldId id="457" r:id="rId30"/>
    <p:sldId id="458" r:id="rId31"/>
    <p:sldId id="437" r:id="rId32"/>
    <p:sldId id="438" r:id="rId33"/>
    <p:sldId id="441" r:id="rId34"/>
    <p:sldId id="460" r:id="rId35"/>
    <p:sldId id="461" r:id="rId36"/>
    <p:sldId id="462" r:id="rId37"/>
    <p:sldId id="442" r:id="rId38"/>
    <p:sldId id="465" r:id="rId39"/>
    <p:sldId id="466" r:id="rId40"/>
    <p:sldId id="463" r:id="rId41"/>
    <p:sldId id="4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2/ZEYzoSPo5O2mvQJBypA==" hashData="pvZosSF49hEYGCePJnHyvdcfDPdM/Uvej0kRpP3l2J1BULnti0fXOmXV7eVnyIy68cv8wJLEddPdmJ05oyxxK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3716" autoAdjust="0"/>
  </p:normalViewPr>
  <p:slideViewPr>
    <p:cSldViewPr>
      <p:cViewPr varScale="1">
        <p:scale>
          <a:sx n="66" d="100"/>
          <a:sy n="66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09-Oct-19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Char char="q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  </a:t>
            </a:r>
            <a:fld id="{0DFAFC65-7612-4714-8C31-D331BBD2B88A}" type="slidenum"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r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Darshan </a:t>
            </a:r>
            <a:r>
              <a:rPr lang="da-DK" sz="1600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600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0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2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15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50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17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8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0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900"/>
              </a:spcBef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10: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PL/SQL Concepts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4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39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6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4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900"/>
              </a:spcBef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10: </a:t>
            </a:r>
            <a:r>
              <a:rPr lang="en-US" dirty="0" smtClean="0">
                <a:solidFill>
                  <a:prstClr val="white"/>
                </a:solidFill>
              </a:rPr>
              <a:t>PL/SQL Concepts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04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12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4305300" cy="556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8126"/>
            <a:ext cx="4305300" cy="5555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5: </a:t>
            </a:r>
            <a:r>
              <a:rPr lang="en-US" dirty="0" smtClean="0">
                <a:solidFill>
                  <a:prstClr val="white"/>
                </a:solidFill>
              </a:rPr>
              <a:t>Query Processing &amp; Optimization</a:t>
            </a:r>
            <a:endParaRPr lang="da-DK" noProof="1" smtClean="0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6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1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079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6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05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39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3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4305300" cy="556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8126"/>
            <a:ext cx="4305300" cy="5555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10: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PL/SQL Concepts</a:t>
            </a:r>
            <a:endParaRPr lang="da-DK" sz="1800" kern="1200" noProof="1" smtClean="0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9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9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Prof. </a:t>
              </a:r>
              <a:r>
                <a:rPr lang="en-US" sz="2000" b="1" dirty="0" err="1" smtClean="0">
                  <a:solidFill>
                    <a:prstClr val="black"/>
                  </a:solidFill>
                </a:rPr>
                <a:t>Firoz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A. </a:t>
              </a:r>
              <a:r>
                <a:rPr lang="en-US" sz="2000" b="1" dirty="0" err="1" smtClean="0">
                  <a:solidFill>
                    <a:prstClr val="black"/>
                  </a:solidFill>
                </a:rPr>
                <a:t>Sherasiya</a:t>
              </a:r>
              <a:endParaRPr lang="en-US" sz="2000" b="1" dirty="0" smtClean="0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     9879879861</a:t>
              </a:r>
              <a:endParaRPr lang="en-US" dirty="0">
                <a:solidFill>
                  <a:prstClr val="black"/>
                </a:solidFill>
              </a:endParaRPr>
            </a:p>
            <a:p>
              <a:r>
                <a:rPr lang="en-US" dirty="0">
                  <a:solidFill>
                    <a:prstClr val="black"/>
                  </a:solidFill>
                </a:rPr>
                <a:t>    </a:t>
              </a:r>
              <a:r>
                <a:rPr lang="en-US" dirty="0" smtClean="0">
                  <a:solidFill>
                    <a:prstClr val="black"/>
                  </a:solidFill>
                </a:rPr>
                <a:t> firoz.sherasiya@darshan.ac.in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F39C1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3130703</a:t>
                  </a:r>
                  <a:endParaRPr lang="en-US" sz="2000" b="1" dirty="0">
                    <a:solidFill>
                      <a:prstClr val="white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  <a:p>
                  <a:r>
                    <a:rPr lang="en-US" sz="2000" b="1" dirty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Database Management Systems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315222"/>
                <a:ext cx="41881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>
                    <a:solidFill>
                      <a:prstClr val="white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Unit-10</a:t>
                </a:r>
              </a:p>
              <a:p>
                <a:r>
                  <a:rPr lang="en-US" sz="4000" b="1" dirty="0">
                    <a:solidFill>
                      <a:prstClr val="white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PL/SQL Concepts</a:t>
                </a:r>
                <a:endParaRPr lang="en-US" sz="4400" b="1" dirty="0">
                  <a:solidFill>
                    <a:prstClr val="white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8" name="Picture 4" descr="https://cdn5.vectorstock.com/i/1000x1000/21/59/dbms-database-management-system-computer-data-vector-821215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6324600" y="1761199"/>
            <a:ext cx="2819400" cy="262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</a:t>
            </a:r>
            <a:r>
              <a:rPr lang="en-US" dirty="0" smtClean="0"/>
              <a:t>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 </a:t>
            </a:r>
            <a:r>
              <a:rPr lang="en-US" dirty="0"/>
              <a:t>indicates the beginning of the body of the </a:t>
            </a:r>
            <a:r>
              <a:rPr lang="en-US" dirty="0" smtClean="0"/>
              <a:t>procedure.</a:t>
            </a:r>
          </a:p>
          <a:p>
            <a:pPr algn="just"/>
            <a:r>
              <a:rPr lang="en-US" dirty="0" err="1" smtClean="0"/>
              <a:t>sql_statement</a:t>
            </a:r>
            <a:r>
              <a:rPr lang="en-US" dirty="0" smtClean="0"/>
              <a:t> contains the SQL query. (select, insert, update or delete)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syntax within the brackets [ ] indicates that they are optional. </a:t>
            </a:r>
          </a:p>
          <a:p>
            <a:pPr algn="just"/>
            <a:r>
              <a:rPr lang="en-US" dirty="0"/>
              <a:t>By using CREATE OR REPLACE together the procedure is created if it does not exist and if it exists then it is replaced with the current 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execute a </a:t>
            </a:r>
            <a:r>
              <a:rPr lang="en-US" dirty="0" smtClean="0"/>
              <a:t>stored procedure?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ways to execute a </a:t>
            </a:r>
            <a:r>
              <a:rPr lang="en-US" dirty="0" smtClean="0"/>
              <a:t>procedure.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/>
              <a:t>the SQL prompt.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Syntax</a:t>
            </a:r>
            <a:r>
              <a:rPr lang="en-US" dirty="0" smtClean="0"/>
              <a:t>: EXECUTE </a:t>
            </a:r>
            <a:r>
              <a:rPr lang="en-US" dirty="0"/>
              <a:t>[or EXEC] </a:t>
            </a:r>
            <a:r>
              <a:rPr lang="en-US" dirty="0" err="1"/>
              <a:t>procedure_name</a:t>
            </a:r>
            <a:r>
              <a:rPr lang="en-US" dirty="0"/>
              <a:t> (parameter); 	</a:t>
            </a: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Within </a:t>
            </a:r>
            <a:r>
              <a:rPr lang="en-US" dirty="0"/>
              <a:t>another </a:t>
            </a:r>
            <a:r>
              <a:rPr lang="en-US" dirty="0" smtClean="0"/>
              <a:t>procedure: </a:t>
            </a:r>
            <a:r>
              <a:rPr lang="en-US" dirty="0"/>
              <a:t>simply use the procedure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procedure_name</a:t>
            </a:r>
            <a:r>
              <a:rPr lang="en-US" dirty="0" smtClean="0"/>
              <a:t> </a:t>
            </a:r>
            <a:r>
              <a:rPr lang="en-US" dirty="0"/>
              <a:t>(parameter);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0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Security</a:t>
            </a:r>
            <a:r>
              <a:rPr lang="en-US" dirty="0"/>
              <a:t>:- We can </a:t>
            </a:r>
            <a:r>
              <a:rPr lang="en-US" b="1" dirty="0">
                <a:solidFill>
                  <a:srgbClr val="C00000"/>
                </a:solidFill>
              </a:rPr>
              <a:t>improve security </a:t>
            </a:r>
            <a:r>
              <a:rPr lang="en-US" dirty="0"/>
              <a:t>by giving rights to selected persons only.</a:t>
            </a:r>
          </a:p>
          <a:p>
            <a:pPr algn="just"/>
            <a:r>
              <a:rPr lang="en-US" b="1" dirty="0" smtClean="0"/>
              <a:t>Faster </a:t>
            </a:r>
            <a:r>
              <a:rPr lang="en-US" b="1" dirty="0"/>
              <a:t>Execution</a:t>
            </a:r>
            <a:r>
              <a:rPr lang="en-US" dirty="0"/>
              <a:t>:- It is </a:t>
            </a:r>
            <a:r>
              <a:rPr lang="en-US" b="1" dirty="0">
                <a:solidFill>
                  <a:srgbClr val="C00000"/>
                </a:solidFill>
              </a:rPr>
              <a:t>precompiled</a:t>
            </a:r>
            <a:r>
              <a:rPr lang="en-US" dirty="0"/>
              <a:t> so </a:t>
            </a:r>
            <a:r>
              <a:rPr lang="en-US" b="1" dirty="0">
                <a:solidFill>
                  <a:srgbClr val="C00000"/>
                </a:solidFill>
              </a:rPr>
              <a:t>compilation</a:t>
            </a:r>
            <a:r>
              <a:rPr lang="en-US" dirty="0"/>
              <a:t> of procedure is </a:t>
            </a:r>
            <a:r>
              <a:rPr lang="en-US" b="1" dirty="0">
                <a:solidFill>
                  <a:srgbClr val="C00000"/>
                </a:solidFill>
              </a:rPr>
              <a:t>not required every time </a:t>
            </a:r>
            <a:r>
              <a:rPr lang="en-US" dirty="0"/>
              <a:t>you call it.</a:t>
            </a:r>
          </a:p>
          <a:p>
            <a:pPr algn="just"/>
            <a:r>
              <a:rPr lang="en-US" b="1" dirty="0" smtClean="0"/>
              <a:t>Sharing </a:t>
            </a:r>
            <a:r>
              <a:rPr lang="en-US" b="1" dirty="0"/>
              <a:t>of code</a:t>
            </a:r>
            <a:r>
              <a:rPr lang="en-US" dirty="0"/>
              <a:t>:- Once procedure is created and stored, it can be </a:t>
            </a:r>
            <a:r>
              <a:rPr lang="en-US" b="1" dirty="0">
                <a:solidFill>
                  <a:srgbClr val="C00000"/>
                </a:solidFill>
              </a:rPr>
              <a:t>used by more than one user</a:t>
            </a:r>
            <a:r>
              <a:rPr lang="en-US" dirty="0"/>
              <a:t>. </a:t>
            </a:r>
          </a:p>
          <a:p>
            <a:pPr algn="just"/>
            <a:r>
              <a:rPr lang="en-US" b="1" dirty="0" smtClean="0"/>
              <a:t>Productivity</a:t>
            </a:r>
            <a:r>
              <a:rPr lang="en-US" dirty="0"/>
              <a:t>:- Code written in procedure is </a:t>
            </a:r>
            <a:r>
              <a:rPr lang="en-US" b="1" dirty="0">
                <a:solidFill>
                  <a:srgbClr val="C00000"/>
                </a:solidFill>
              </a:rPr>
              <a:t>shared by all programmers</a:t>
            </a:r>
            <a:r>
              <a:rPr lang="en-US" dirty="0"/>
              <a:t>. This eliminates redundant coding by multiple programmers so overall improvement in productivity.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CREATE </a:t>
            </a:r>
            <a:r>
              <a:rPr lang="en-US" dirty="0" smtClean="0"/>
              <a:t>[OR ALTER] </a:t>
            </a:r>
            <a:r>
              <a:rPr lang="en-US" dirty="0"/>
              <a:t>PROCEDURE </a:t>
            </a:r>
            <a:r>
              <a:rPr lang="en-US" dirty="0" err="1"/>
              <a:t>get_studentname_by_id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@id </a:t>
            </a:r>
            <a:r>
              <a:rPr lang="en-US" dirty="0" err="1" smtClean="0"/>
              <a:t>int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AS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200" dirty="0" smtClean="0"/>
              <a:t>SELECT </a:t>
            </a:r>
            <a:r>
              <a:rPr lang="en-US" sz="2200" dirty="0" err="1" smtClean="0"/>
              <a:t>studentname</a:t>
            </a:r>
            <a:r>
              <a:rPr lang="en-US" sz="2200" dirty="0" smtClean="0"/>
              <a:t> FROM student WHERE </a:t>
            </a:r>
            <a:r>
              <a:rPr lang="en-US" sz="2200" dirty="0" err="1"/>
              <a:t>studentID</a:t>
            </a:r>
            <a:r>
              <a:rPr lang="en-US" sz="2200" dirty="0"/>
              <a:t> = </a:t>
            </a:r>
            <a:r>
              <a:rPr lang="en-US" sz="2200" dirty="0" smtClean="0"/>
              <a:t>@id</a:t>
            </a:r>
            <a:r>
              <a:rPr lang="en-US" sz="2200" dirty="0"/>
              <a:t>;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endParaRPr lang="en-US" dirty="0"/>
          </a:p>
          <a:p>
            <a:pPr algn="just"/>
            <a:r>
              <a:rPr lang="en-US" b="1" dirty="0"/>
              <a:t>Execute</a:t>
            </a:r>
            <a:r>
              <a:rPr lang="en-US" dirty="0"/>
              <a:t>:-	</a:t>
            </a:r>
            <a:r>
              <a:rPr lang="en-US" dirty="0" smtClean="0"/>
              <a:t>EXEC </a:t>
            </a:r>
            <a:r>
              <a:rPr lang="en-US" dirty="0" err="1" smtClean="0"/>
              <a:t>get_studentname_by_id</a:t>
            </a:r>
            <a:r>
              <a:rPr lang="en-US" dirty="0" smtClean="0"/>
              <a:t> 10</a:t>
            </a:r>
            <a:r>
              <a:rPr lang="en-US" dirty="0"/>
              <a:t>				</a:t>
            </a:r>
            <a:endParaRPr lang="en-US" dirty="0" smtClean="0"/>
          </a:p>
          <a:p>
            <a:pPr algn="just"/>
            <a:r>
              <a:rPr lang="en-US" b="1" dirty="0" smtClean="0"/>
              <a:t>Explanation</a:t>
            </a:r>
            <a:r>
              <a:rPr lang="en-US" dirty="0" smtClean="0"/>
              <a:t>:- </a:t>
            </a:r>
            <a:r>
              <a:rPr lang="en-US" dirty="0"/>
              <a:t>Above procedure gives the name of student whose id is 10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3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trigger is a </a:t>
            </a:r>
            <a:r>
              <a:rPr lang="en-US" b="1" dirty="0">
                <a:solidFill>
                  <a:srgbClr val="C00000"/>
                </a:solidFill>
              </a:rPr>
              <a:t>PL/SQL block </a:t>
            </a:r>
            <a:r>
              <a:rPr lang="en-US" dirty="0"/>
              <a:t>structure which is </a:t>
            </a:r>
            <a:r>
              <a:rPr lang="en-US" b="1" dirty="0">
                <a:solidFill>
                  <a:srgbClr val="C00000"/>
                </a:solidFill>
              </a:rPr>
              <a:t>triggered (executed) automatically when DML statements </a:t>
            </a:r>
            <a:r>
              <a:rPr lang="en-US" dirty="0"/>
              <a:t>like Insert, Delete, and Update is </a:t>
            </a:r>
            <a:r>
              <a:rPr lang="en-US" b="1" dirty="0">
                <a:solidFill>
                  <a:srgbClr val="C00000"/>
                </a:solidFill>
              </a:rPr>
              <a:t>executed on a table</a:t>
            </a:r>
            <a:r>
              <a:rPr lang="en-US" dirty="0"/>
              <a:t>.</a:t>
            </a:r>
          </a:p>
          <a:p>
            <a:pPr algn="just"/>
            <a:r>
              <a:rPr lang="en-IN" dirty="0"/>
              <a:t>In SQL Server we can create the following 3 types of triggers: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Data Definition Language (DDL) </a:t>
            </a:r>
            <a:r>
              <a:rPr lang="en-IN" dirty="0" smtClean="0"/>
              <a:t>triggers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Data Manipulation Language (DML) triggers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Logon </a:t>
            </a:r>
            <a:r>
              <a:rPr lang="en-IN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Definition Language (DDL)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 SQL Server we can </a:t>
            </a:r>
            <a:r>
              <a:rPr lang="en-IN" b="1" dirty="0">
                <a:solidFill>
                  <a:srgbClr val="C00000"/>
                </a:solidFill>
              </a:rPr>
              <a:t>create triggers on DDL statements (like CREATE, ALTER and DROP)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certain system-defined Stored Procedures that does DDL-like operations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Data Manipulation Language (DML)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 SQL Server we can </a:t>
            </a:r>
            <a:r>
              <a:rPr lang="en-IN" b="1" dirty="0">
                <a:solidFill>
                  <a:srgbClr val="C00000"/>
                </a:solidFill>
              </a:rPr>
              <a:t>create triggers on DML statements (like INSERT, UPDATE and DELETE)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Stored Procedures that do DML-like operations</a:t>
            </a:r>
            <a:r>
              <a:rPr lang="en-IN" dirty="0"/>
              <a:t>. DML Triggers are of two types</a:t>
            </a:r>
            <a:r>
              <a:rPr lang="en-IN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After trigger (using FOR/AFTER CLAUSE</a:t>
            </a:r>
            <a:r>
              <a:rPr lang="en-IN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Instead of </a:t>
            </a:r>
            <a:r>
              <a:rPr lang="en-IN" dirty="0" smtClean="0"/>
              <a:t>trigger </a:t>
            </a:r>
            <a:r>
              <a:rPr lang="en-IN" dirty="0"/>
              <a:t>(using INSTEAD OF CLAUSE)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Data Manipulation Language (DML)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DML Triggers are of two types.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After </a:t>
            </a:r>
            <a:r>
              <a:rPr lang="en-IN" sz="2400" dirty="0"/>
              <a:t>trigger (using FOR/AFTER CLAUSE) : </a:t>
            </a:r>
            <a:r>
              <a:rPr lang="en-IN" sz="2400" dirty="0" smtClean="0"/>
              <a:t>After triggers are </a:t>
            </a:r>
            <a:r>
              <a:rPr lang="en-IN" sz="2400" b="1" dirty="0" smtClean="0">
                <a:solidFill>
                  <a:srgbClr val="C00000"/>
                </a:solidFill>
              </a:rPr>
              <a:t>executed after completing </a:t>
            </a:r>
            <a:r>
              <a:rPr lang="en-IN" sz="2400" b="1" dirty="0">
                <a:solidFill>
                  <a:srgbClr val="C00000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execution of DML statements</a:t>
            </a:r>
            <a:r>
              <a:rPr lang="en-IN" sz="2400" dirty="0" smtClean="0"/>
              <a:t>.</a:t>
            </a:r>
          </a:p>
          <a:p>
            <a:pPr lvl="1"/>
            <a:r>
              <a:rPr lang="en-IN" sz="2400" dirty="0" smtClean="0"/>
              <a:t>	Example</a:t>
            </a:r>
            <a:r>
              <a:rPr lang="en-IN" sz="2400" dirty="0"/>
              <a:t>: If you insert a record/row into a table then the </a:t>
            </a:r>
            <a:r>
              <a:rPr lang="en-IN" sz="2400" dirty="0" smtClean="0"/>
              <a:t>	trigger 	related/associated </a:t>
            </a:r>
            <a:r>
              <a:rPr lang="en-IN" sz="2400" dirty="0"/>
              <a:t>with the insert event on this table </a:t>
            </a:r>
            <a:r>
              <a:rPr lang="en-IN" sz="2400" dirty="0" smtClean="0"/>
              <a:t>	will executed only after inserting the record into that table. </a:t>
            </a:r>
          </a:p>
          <a:p>
            <a:pPr lvl="1"/>
            <a:r>
              <a:rPr lang="en-IN" sz="2400" dirty="0"/>
              <a:t>	</a:t>
            </a:r>
            <a:r>
              <a:rPr lang="en-IN" sz="2400" dirty="0" smtClean="0"/>
              <a:t>If </a:t>
            </a:r>
            <a:r>
              <a:rPr lang="en-IN" sz="2400" dirty="0"/>
              <a:t>the </a:t>
            </a:r>
            <a:r>
              <a:rPr lang="en-IN" sz="2400" dirty="0" smtClean="0"/>
              <a:t>record/row </a:t>
            </a:r>
            <a:r>
              <a:rPr lang="en-IN" sz="2400" dirty="0"/>
              <a:t>insertion fails, SQL Server will not </a:t>
            </a:r>
            <a:r>
              <a:rPr lang="en-IN" sz="2400" dirty="0" smtClean="0"/>
              <a:t>execute 	the after trigger</a:t>
            </a:r>
            <a:r>
              <a:rPr lang="en-IN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Data Manipulation Language (DML)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DML Triggers are of two types.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IN" sz="2400" dirty="0"/>
              <a:t>Instead of Trigger (using INSTEAD OF CLAUSE) : </a:t>
            </a:r>
            <a:r>
              <a:rPr lang="en-IN" sz="2400" dirty="0" smtClean="0"/>
              <a:t>Instead </a:t>
            </a:r>
            <a:r>
              <a:rPr lang="en-IN" sz="2400" dirty="0"/>
              <a:t>of </a:t>
            </a:r>
            <a:r>
              <a:rPr lang="en-IN" sz="2400" dirty="0" smtClean="0"/>
              <a:t>trigger are </a:t>
            </a:r>
            <a:r>
              <a:rPr lang="en-IN" sz="2400" b="1" dirty="0" smtClean="0">
                <a:solidFill>
                  <a:srgbClr val="C00000"/>
                </a:solidFill>
              </a:rPr>
              <a:t>executed before starts </a:t>
            </a:r>
            <a:r>
              <a:rPr lang="en-IN" sz="2400" b="1" dirty="0">
                <a:solidFill>
                  <a:srgbClr val="C00000"/>
                </a:solidFill>
              </a:rPr>
              <a:t>the execution of </a:t>
            </a:r>
            <a:r>
              <a:rPr lang="en-IN" sz="2400" b="1" dirty="0" smtClean="0">
                <a:solidFill>
                  <a:srgbClr val="C00000"/>
                </a:solidFill>
              </a:rPr>
              <a:t>DML statements</a:t>
            </a:r>
            <a:r>
              <a:rPr lang="en-IN" sz="2400" dirty="0" smtClean="0"/>
              <a:t>. </a:t>
            </a:r>
          </a:p>
          <a:p>
            <a:pPr lvl="1"/>
            <a:r>
              <a:rPr lang="en-IN" sz="2400" dirty="0"/>
              <a:t>An </a:t>
            </a:r>
            <a:r>
              <a:rPr lang="en-IN" sz="2400" dirty="0" smtClean="0"/>
              <a:t>instead </a:t>
            </a:r>
            <a:r>
              <a:rPr lang="en-IN" sz="2400" dirty="0"/>
              <a:t>of</a:t>
            </a:r>
            <a:r>
              <a:rPr lang="en-IN" sz="2400" dirty="0" smtClean="0"/>
              <a:t> </a:t>
            </a:r>
            <a:r>
              <a:rPr lang="en-IN" sz="2400" dirty="0"/>
              <a:t>trigger </a:t>
            </a:r>
            <a:r>
              <a:rPr lang="en-IN" sz="2400" b="1" dirty="0" smtClean="0">
                <a:solidFill>
                  <a:srgbClr val="C00000"/>
                </a:solidFill>
              </a:rPr>
              <a:t>allows us to </a:t>
            </a:r>
            <a:r>
              <a:rPr lang="en-IN" sz="2400" b="1" dirty="0">
                <a:solidFill>
                  <a:srgbClr val="C00000"/>
                </a:solidFill>
              </a:rPr>
              <a:t>skip an INSERT, DELETE, or UPDATE statement </a:t>
            </a:r>
            <a:r>
              <a:rPr lang="en-IN" sz="2400" dirty="0"/>
              <a:t>to a table </a:t>
            </a:r>
            <a:r>
              <a:rPr lang="en-IN" sz="2400" dirty="0" smtClean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execute other statements </a:t>
            </a:r>
            <a:r>
              <a:rPr lang="en-IN" sz="2400" dirty="0"/>
              <a:t>defined in the trigger instead. The </a:t>
            </a:r>
            <a:r>
              <a:rPr lang="en-IN" sz="2400" b="1" dirty="0">
                <a:solidFill>
                  <a:srgbClr val="C00000"/>
                </a:solidFill>
              </a:rPr>
              <a:t>actual insert, delete, or update operation does not occur at all</a:t>
            </a:r>
            <a:r>
              <a:rPr lang="en-IN" sz="2400" dirty="0"/>
              <a:t>.</a:t>
            </a:r>
            <a:endParaRPr lang="en-IN" sz="2400" dirty="0" smtClean="0"/>
          </a:p>
          <a:p>
            <a:pPr lvl="1"/>
            <a:r>
              <a:rPr lang="en-IN" sz="2400" dirty="0" smtClean="0"/>
              <a:t>Example</a:t>
            </a:r>
            <a:r>
              <a:rPr lang="en-IN" sz="2400" dirty="0"/>
              <a:t>: If you insert a record/row into a table then the </a:t>
            </a:r>
            <a:r>
              <a:rPr lang="en-IN" sz="2400" dirty="0" smtClean="0"/>
              <a:t>trigger </a:t>
            </a:r>
            <a:r>
              <a:rPr lang="en-IN" sz="2400" dirty="0"/>
              <a:t>related/associated with the insert event on </a:t>
            </a:r>
            <a:r>
              <a:rPr lang="en-IN" sz="2400" dirty="0" smtClean="0"/>
              <a:t>this table will be executed before </a:t>
            </a:r>
            <a:r>
              <a:rPr lang="en-IN" sz="2400" dirty="0"/>
              <a:t>inserting the record into that table</a:t>
            </a:r>
            <a:r>
              <a:rPr lang="en-IN" sz="2400" dirty="0" smtClean="0"/>
              <a:t>. </a:t>
            </a:r>
          </a:p>
          <a:p>
            <a:pPr lvl="1"/>
            <a:r>
              <a:rPr lang="en-IN" sz="2400" dirty="0" smtClean="0"/>
              <a:t>If </a:t>
            </a:r>
            <a:r>
              <a:rPr lang="en-IN" sz="2400" dirty="0"/>
              <a:t>the record/row </a:t>
            </a:r>
            <a:r>
              <a:rPr lang="en-IN" sz="2400" dirty="0" smtClean="0"/>
              <a:t>insertion </a:t>
            </a:r>
            <a:r>
              <a:rPr lang="en-IN" sz="2400" dirty="0"/>
              <a:t>fails, SQL Server will </a:t>
            </a:r>
            <a:r>
              <a:rPr lang="en-IN" sz="2400" dirty="0" smtClean="0"/>
              <a:t>execute the </a:t>
            </a:r>
            <a:r>
              <a:rPr lang="en-IN" sz="2400" dirty="0"/>
              <a:t>Instead of Trigger.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2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Logon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This type of trigger is </a:t>
            </a:r>
            <a:r>
              <a:rPr lang="en-IN" dirty="0" smtClean="0"/>
              <a:t>executed against </a:t>
            </a:r>
            <a:r>
              <a:rPr lang="en-IN" dirty="0"/>
              <a:t>a LOGON event before a user session is established to the SQL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Stored Procedures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Database Triggers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Cursors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When </a:t>
            </a:r>
            <a:r>
              <a:rPr lang="en-US" dirty="0"/>
              <a:t>triggers can be used,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change in one table, we want to update other table.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update derived columns whose values change based on other </a:t>
            </a:r>
            <a:r>
              <a:rPr lang="en-US" dirty="0" smtClean="0"/>
              <a:t>columns.</a:t>
            </a:r>
          </a:p>
          <a:p>
            <a:pPr lvl="1"/>
            <a:r>
              <a:rPr lang="en-US" dirty="0" smtClean="0"/>
              <a:t>Logging.</a:t>
            </a:r>
          </a:p>
          <a:p>
            <a:pPr lvl="1"/>
            <a:r>
              <a:rPr lang="en-US" dirty="0" smtClean="0"/>
              <a:t>Enforce </a:t>
            </a:r>
            <a:r>
              <a:rPr lang="en-US" dirty="0"/>
              <a:t>business rules.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(syntax)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[OR ALTER] TRIGGER </a:t>
            </a:r>
            <a:r>
              <a:rPr lang="en-US" dirty="0" err="1"/>
              <a:t>trigger_name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ON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{ FOR | </a:t>
            </a:r>
            <a:r>
              <a:rPr lang="en-US" dirty="0"/>
              <a:t>AFTER </a:t>
            </a:r>
            <a:r>
              <a:rPr lang="en-US" dirty="0" smtClean="0"/>
              <a:t>| </a:t>
            </a:r>
            <a:r>
              <a:rPr lang="en-US" dirty="0"/>
              <a:t>INSTEAD </a:t>
            </a:r>
            <a:r>
              <a:rPr lang="en-US" dirty="0" smtClean="0"/>
              <a:t>OF 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 { [ INSERT ] [ , ] [ UPDATE ] [ , ] [ DELETE ] 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BEGIN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Executable </a:t>
            </a:r>
            <a:r>
              <a:rPr lang="en-US" dirty="0"/>
              <a:t>statements  </a:t>
            </a:r>
          </a:p>
          <a:p>
            <a:pPr marL="0" indent="0">
              <a:buNone/>
            </a:pPr>
            <a:r>
              <a:rPr lang="en-US" dirty="0" smtClean="0"/>
              <a:t>	END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[OR </a:t>
            </a:r>
            <a:r>
              <a:rPr lang="en-US" dirty="0" smtClean="0"/>
              <a:t>ALTER </a:t>
            </a:r>
            <a:r>
              <a:rPr lang="en-US" dirty="0"/>
              <a:t>] TRIGGER </a:t>
            </a:r>
            <a:r>
              <a:rPr lang="en-US" dirty="0" err="1"/>
              <a:t>trigger_name</a:t>
            </a:r>
            <a:r>
              <a:rPr lang="en-US" dirty="0"/>
              <a:t>:-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clause creates a trigger with the given name or overwrites an existing trigger. </a:t>
            </a:r>
          </a:p>
          <a:p>
            <a:pPr algn="just"/>
            <a:r>
              <a:rPr lang="en-US" dirty="0" smtClean="0"/>
              <a:t>ON </a:t>
            </a:r>
            <a:r>
              <a:rPr lang="en-US" dirty="0" err="1" smtClean="0"/>
              <a:t>table_name</a:t>
            </a:r>
            <a:r>
              <a:rPr lang="en-US" dirty="0" smtClean="0"/>
              <a:t>:- </a:t>
            </a:r>
            <a:endParaRPr lang="en-US" dirty="0"/>
          </a:p>
          <a:p>
            <a:pPr lvl="1"/>
            <a:r>
              <a:rPr lang="en-US" dirty="0"/>
              <a:t>This clause identifies the name of the table or view to which the trigger is related.</a:t>
            </a:r>
          </a:p>
          <a:p>
            <a:r>
              <a:rPr lang="en-US" dirty="0"/>
              <a:t>{ FOR | AFTER | INSTEAD OF </a:t>
            </a:r>
            <a:r>
              <a:rPr lang="en-US" dirty="0" smtClean="0"/>
              <a:t>}:- </a:t>
            </a:r>
            <a:endParaRPr lang="en-US" dirty="0"/>
          </a:p>
          <a:p>
            <a:pPr lvl="1"/>
            <a:r>
              <a:rPr lang="en-US" dirty="0"/>
              <a:t>This clause indicates at what time the trigger should be fired. Before </a:t>
            </a:r>
            <a:r>
              <a:rPr lang="en-US" dirty="0" smtClean="0"/>
              <a:t>executing DML statements or </a:t>
            </a:r>
            <a:r>
              <a:rPr lang="en-US" dirty="0"/>
              <a:t>after executing DML statements</a:t>
            </a:r>
            <a:r>
              <a:rPr lang="en-US" dirty="0" smtClean="0"/>
              <a:t>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{ [ INSERT ] [ , ] [ UPDATE ] [ , ] [ DELETE ] } :-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clause determines on which kind of statement the trigger should be fired. </a:t>
            </a:r>
            <a:endParaRPr lang="en-US" dirty="0" smtClean="0"/>
          </a:p>
          <a:p>
            <a:pPr lvl="1"/>
            <a:r>
              <a:rPr lang="en-US" dirty="0" smtClean="0"/>
              <a:t>Either </a:t>
            </a:r>
            <a:r>
              <a:rPr lang="en-US" dirty="0"/>
              <a:t>on insert or update or delete or combination of any or all.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than one statement can be used together separated by </a:t>
            </a:r>
            <a:r>
              <a:rPr lang="en-US" dirty="0" smtClean="0"/>
              <a:t>comma. </a:t>
            </a:r>
            <a:r>
              <a:rPr lang="en-US" dirty="0"/>
              <a:t>The trigger gets fired at all the specified triggering event. </a:t>
            </a:r>
          </a:p>
        </p:txBody>
      </p:sp>
    </p:spTree>
    <p:extLst>
      <p:ext uri="{BB962C8B-B14F-4D97-AF65-F5344CB8AC3E}">
        <p14:creationId xmlns:p14="http://schemas.microsoft.com/office/powerpoint/2010/main" val="41482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Trigger to display a message when we perform insert operation on student table.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CREATE TRIGGER </a:t>
            </a:r>
            <a:r>
              <a:rPr lang="en-IN" dirty="0" err="1" smtClean="0"/>
              <a:t>student_msg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on Student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AFTER INSERT	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AS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BEGIN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 ‘Record inserted successfully'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END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OUTPUT</a:t>
            </a:r>
            <a:r>
              <a:rPr lang="en-US" dirty="0"/>
              <a:t>:- Trigger is created.</a:t>
            </a:r>
          </a:p>
          <a:p>
            <a:pPr algn="just"/>
            <a:r>
              <a:rPr lang="en-US" dirty="0" smtClean="0"/>
              <a:t>Now </a:t>
            </a:r>
            <a:r>
              <a:rPr lang="en-US" dirty="0"/>
              <a:t>when you perform insert operation on </a:t>
            </a:r>
            <a:r>
              <a:rPr lang="en-US" dirty="0" smtClean="0"/>
              <a:t>student </a:t>
            </a:r>
            <a:r>
              <a:rPr lang="en-US" dirty="0"/>
              <a:t>table.</a:t>
            </a:r>
          </a:p>
          <a:p>
            <a:pPr algn="just"/>
            <a:r>
              <a:rPr lang="en-US" dirty="0"/>
              <a:t>SQL:&gt;   Insert into </a:t>
            </a:r>
            <a:r>
              <a:rPr lang="en-US" dirty="0" smtClean="0"/>
              <a:t>student values (101, ‘Raj’, ‘CE’);</a:t>
            </a:r>
            <a:r>
              <a:rPr lang="en-US" dirty="0"/>
              <a:t>		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displays following message </a:t>
            </a:r>
            <a:r>
              <a:rPr lang="en-US" dirty="0" smtClean="0"/>
              <a:t>after executing insert </a:t>
            </a:r>
            <a:r>
              <a:rPr lang="en-US" dirty="0"/>
              <a:t>statement.</a:t>
            </a:r>
          </a:p>
          <a:p>
            <a:pPr algn="just"/>
            <a:r>
              <a:rPr lang="en-US" b="1" dirty="0"/>
              <a:t>Output</a:t>
            </a:r>
            <a:r>
              <a:rPr lang="en-US" dirty="0"/>
              <a:t>:- </a:t>
            </a:r>
            <a:r>
              <a:rPr lang="en-IN" dirty="0"/>
              <a:t>Record inserted successfully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get message that </a:t>
            </a:r>
            <a:r>
              <a:rPr lang="en-US" dirty="0" smtClean="0"/>
              <a:t>“</a:t>
            </a:r>
            <a:r>
              <a:rPr lang="en-IN" dirty="0"/>
              <a:t>Record inserted successfully</a:t>
            </a:r>
            <a:r>
              <a:rPr lang="en-US" dirty="0" smtClean="0"/>
              <a:t>” </a:t>
            </a:r>
            <a:r>
              <a:rPr lang="en-US" dirty="0"/>
              <a:t>it indicates that trigger has executed </a:t>
            </a:r>
            <a:r>
              <a:rPr lang="en-US" dirty="0" smtClean="0"/>
              <a:t>after the </a:t>
            </a:r>
            <a:r>
              <a:rPr lang="en-US" dirty="0"/>
              <a:t>insertion </a:t>
            </a:r>
            <a:r>
              <a:rPr lang="en-US" dirty="0" smtClean="0"/>
              <a:t>operation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Trigger to display a message when we perform </a:t>
            </a:r>
            <a:r>
              <a:rPr lang="en-US" dirty="0" smtClean="0"/>
              <a:t>insert, update or delete </a:t>
            </a:r>
            <a:r>
              <a:rPr lang="en-US" dirty="0"/>
              <a:t>operation on student table.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CREATE TRIGGER </a:t>
            </a:r>
            <a:r>
              <a:rPr lang="en-IN" dirty="0" err="1" smtClean="0"/>
              <a:t>student_msg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on Student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AFTER INSERT, UPDATE, DELETE	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AS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BEGIN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print ‘One record is affected'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END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OUTPUT</a:t>
            </a:r>
            <a:r>
              <a:rPr lang="en-US" dirty="0"/>
              <a:t>:- Trigger is created.</a:t>
            </a:r>
          </a:p>
          <a:p>
            <a:pPr algn="just"/>
            <a:r>
              <a:rPr lang="en-US" dirty="0" smtClean="0"/>
              <a:t>Now </a:t>
            </a:r>
            <a:r>
              <a:rPr lang="en-US" dirty="0"/>
              <a:t>when you perform </a:t>
            </a:r>
            <a:r>
              <a:rPr lang="en-US" dirty="0" smtClean="0"/>
              <a:t>insert, update or delete </a:t>
            </a:r>
            <a:r>
              <a:rPr lang="en-US" dirty="0"/>
              <a:t>operation on </a:t>
            </a:r>
            <a:r>
              <a:rPr lang="en-US" dirty="0" smtClean="0"/>
              <a:t>student </a:t>
            </a:r>
            <a:r>
              <a:rPr lang="en-US" dirty="0"/>
              <a:t>table.</a:t>
            </a:r>
          </a:p>
          <a:p>
            <a:pPr algn="just"/>
            <a:r>
              <a:rPr lang="en-US" dirty="0"/>
              <a:t>SQL:&gt;   Insert into </a:t>
            </a:r>
            <a:r>
              <a:rPr lang="en-US" dirty="0" smtClean="0"/>
              <a:t>student values (102, ‘Raj’, ‘CE’); OR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 </a:t>
            </a:r>
            <a:r>
              <a:rPr lang="en-US" sz="2400" dirty="0" smtClean="0"/>
              <a:t>Update </a:t>
            </a:r>
            <a:r>
              <a:rPr lang="en-US" sz="2400" dirty="0"/>
              <a:t>student set </a:t>
            </a:r>
            <a:r>
              <a:rPr lang="en-US" sz="2400" dirty="0" err="1"/>
              <a:t>Dept</a:t>
            </a:r>
            <a:r>
              <a:rPr lang="en-US" sz="2400" dirty="0"/>
              <a:t>=‘EC’ where </a:t>
            </a:r>
            <a:r>
              <a:rPr lang="en-US" sz="2400" dirty="0" err="1"/>
              <a:t>Rno</a:t>
            </a:r>
            <a:r>
              <a:rPr lang="en-US" sz="2400" dirty="0"/>
              <a:t>=101 OR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Delete </a:t>
            </a:r>
            <a:r>
              <a:rPr lang="en-US" sz="2400" dirty="0"/>
              <a:t>from student where </a:t>
            </a:r>
            <a:r>
              <a:rPr lang="en-US" sz="2400" dirty="0" err="1"/>
              <a:t>Rno</a:t>
            </a:r>
            <a:r>
              <a:rPr lang="en-US" sz="2400" dirty="0"/>
              <a:t>=101</a:t>
            </a:r>
            <a:r>
              <a:rPr lang="en-US" dirty="0"/>
              <a:t>		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displays following message </a:t>
            </a:r>
            <a:r>
              <a:rPr lang="en-US" dirty="0" smtClean="0"/>
              <a:t>after </a:t>
            </a:r>
            <a:r>
              <a:rPr lang="en-US" dirty="0"/>
              <a:t>executing </a:t>
            </a:r>
            <a:r>
              <a:rPr lang="en-US" dirty="0" smtClean="0"/>
              <a:t>insert, </a:t>
            </a:r>
            <a:r>
              <a:rPr lang="en-US" dirty="0"/>
              <a:t>update or delete statement.</a:t>
            </a:r>
          </a:p>
          <a:p>
            <a:pPr algn="just"/>
            <a:r>
              <a:rPr lang="en-US" b="1" dirty="0"/>
              <a:t>Output</a:t>
            </a:r>
            <a:r>
              <a:rPr lang="en-US" dirty="0"/>
              <a:t>:- </a:t>
            </a:r>
            <a:r>
              <a:rPr lang="en-IN" dirty="0"/>
              <a:t>One record is affected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get message that </a:t>
            </a:r>
            <a:r>
              <a:rPr lang="en-US" dirty="0" smtClean="0"/>
              <a:t>“</a:t>
            </a:r>
            <a:r>
              <a:rPr lang="en-IN" dirty="0"/>
              <a:t>One record is affected</a:t>
            </a:r>
            <a:r>
              <a:rPr lang="en-US" dirty="0" smtClean="0"/>
              <a:t>” </a:t>
            </a:r>
            <a:r>
              <a:rPr lang="en-US" dirty="0"/>
              <a:t>it indicates that trigger has executed </a:t>
            </a:r>
            <a:r>
              <a:rPr lang="en-US" dirty="0" smtClean="0"/>
              <a:t>after the </a:t>
            </a:r>
            <a:r>
              <a:rPr lang="en-US" dirty="0"/>
              <a:t>insertion </a:t>
            </a:r>
            <a:r>
              <a:rPr lang="en-US" dirty="0" smtClean="0"/>
              <a:t>operation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1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Trigger to </a:t>
            </a:r>
            <a:r>
              <a:rPr lang="en-US" dirty="0" smtClean="0"/>
              <a:t>insert history into Audit table when we perform insert operation on student table.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CREATE </a:t>
            </a:r>
            <a:r>
              <a:rPr lang="en-IN" dirty="0"/>
              <a:t>TRIGGER</a:t>
            </a:r>
            <a:r>
              <a:rPr lang="en-IN" dirty="0" smtClean="0"/>
              <a:t> </a:t>
            </a:r>
            <a:r>
              <a:rPr lang="en-IN" dirty="0" err="1" smtClean="0"/>
              <a:t>tgr_student_forinsert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ON Student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FOR INSERT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AS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BEGIN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DECLARE @id </a:t>
            </a:r>
            <a:r>
              <a:rPr lang="en-IN" dirty="0" err="1"/>
              <a:t>int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SELECT @</a:t>
            </a:r>
            <a:r>
              <a:rPr lang="en-IN" dirty="0" err="1" smtClean="0"/>
              <a:t>rno</a:t>
            </a:r>
            <a:r>
              <a:rPr lang="en-IN" dirty="0" smtClean="0"/>
              <a:t>= </a:t>
            </a:r>
            <a:r>
              <a:rPr lang="en-IN" dirty="0" err="1"/>
              <a:t>rno</a:t>
            </a:r>
            <a:r>
              <a:rPr lang="en-IN" dirty="0"/>
              <a:t> from </a:t>
            </a:r>
            <a:r>
              <a:rPr lang="en-IN" dirty="0" smtClean="0"/>
              <a:t>INSERTED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INSERT INTO Audit VALUES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('New student with </a:t>
            </a:r>
            <a:r>
              <a:rPr lang="en-IN" dirty="0" err="1"/>
              <a:t>rno</a:t>
            </a:r>
            <a:r>
              <a:rPr lang="en-IN" dirty="0" smtClean="0"/>
              <a:t>=‘ + cast(@</a:t>
            </a:r>
            <a:r>
              <a:rPr lang="en-IN" dirty="0" err="1" smtClean="0"/>
              <a:t>rno</a:t>
            </a:r>
            <a:r>
              <a:rPr lang="en-IN" dirty="0" smtClean="0"/>
              <a:t> </a:t>
            </a:r>
            <a:r>
              <a:rPr lang="en-IN" dirty="0"/>
              <a:t>as </a:t>
            </a:r>
            <a:r>
              <a:rPr lang="en-IN" dirty="0" err="1"/>
              <a:t>varchar</a:t>
            </a:r>
            <a:r>
              <a:rPr lang="en-IN" dirty="0"/>
              <a:t>(10</a:t>
            </a:r>
            <a:r>
              <a:rPr lang="en-IN" dirty="0" smtClean="0"/>
              <a:t>)) +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'is added </a:t>
            </a:r>
            <a:r>
              <a:rPr lang="en-IN" dirty="0" smtClean="0"/>
              <a:t>on‘ +  cast(</a:t>
            </a:r>
            <a:r>
              <a:rPr lang="en-IN" dirty="0" err="1" smtClean="0"/>
              <a:t>getdate</a:t>
            </a:r>
            <a:r>
              <a:rPr lang="en-IN" dirty="0"/>
              <a:t>() as </a:t>
            </a:r>
            <a:r>
              <a:rPr lang="en-IN" dirty="0" err="1"/>
              <a:t>varchar</a:t>
            </a:r>
            <a:r>
              <a:rPr lang="en-IN" dirty="0"/>
              <a:t>(50)))</a:t>
            </a:r>
          </a:p>
          <a:p>
            <a:pPr marL="0" indent="0">
              <a:buNone/>
            </a:pPr>
            <a:r>
              <a:rPr lang="en-IN" dirty="0" smtClean="0"/>
              <a:t>	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5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Cursors </a:t>
            </a:r>
            <a:r>
              <a:rPr lang="en-US" dirty="0"/>
              <a:t>are database </a:t>
            </a:r>
            <a:r>
              <a:rPr lang="en-US" b="1" dirty="0">
                <a:solidFill>
                  <a:srgbClr val="C00000"/>
                </a:solidFill>
              </a:rPr>
              <a:t>objects used to traverse the results of a select SQL query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temporary work area created in the system memory </a:t>
            </a:r>
            <a:r>
              <a:rPr lang="en-US" dirty="0"/>
              <a:t>when a select SQL statement is executed.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temporary work area is </a:t>
            </a:r>
            <a:r>
              <a:rPr lang="en-US" b="1" dirty="0">
                <a:solidFill>
                  <a:srgbClr val="C00000"/>
                </a:solidFill>
              </a:rPr>
              <a:t>used to store the data retrieved </a:t>
            </a:r>
            <a:r>
              <a:rPr lang="en-US" dirty="0"/>
              <a:t>from the database, and manipulate this data.</a:t>
            </a:r>
          </a:p>
          <a:p>
            <a:pPr algn="just"/>
            <a:r>
              <a:rPr lang="en-US" dirty="0" smtClean="0"/>
              <a:t>It </a:t>
            </a:r>
            <a:r>
              <a:rPr lang="en-US" b="1" dirty="0">
                <a:solidFill>
                  <a:srgbClr val="C00000"/>
                </a:solidFill>
              </a:rPr>
              <a:t>points to a certain location </a:t>
            </a:r>
            <a:r>
              <a:rPr lang="en-US" dirty="0"/>
              <a:t>within a record set and allow the operator to move forward (and sometimes backward, depending upon the cursor type).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rgbClr val="C00000"/>
                </a:solidFill>
              </a:rPr>
              <a:t>process only one record at a time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set of rows the cursor holds which is called the active set (active data set).</a:t>
            </a:r>
          </a:p>
          <a:p>
            <a:pPr algn="just"/>
            <a:r>
              <a:rPr lang="en-US" dirty="0" smtClean="0"/>
              <a:t>Cursors </a:t>
            </a:r>
            <a:r>
              <a:rPr lang="en-US" dirty="0"/>
              <a:t>are often criticized for their high overhead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1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Advantages of PL/SQL</a:t>
            </a:r>
            <a:endParaRPr lang="en-US" sz="4400" b="1" kern="1200" dirty="0">
              <a:solidFill>
                <a:schemeClr val="tx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Block structure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PL/SQL </a:t>
            </a:r>
            <a:r>
              <a:rPr lang="en-US" dirty="0"/>
              <a:t>consist of block of code, which can be nested within each other.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block forms a unit of a task or a logical module. </a:t>
            </a:r>
            <a:endParaRPr lang="en-US" dirty="0" smtClean="0"/>
          </a:p>
          <a:p>
            <a:pPr lvl="1"/>
            <a:r>
              <a:rPr lang="en-US" dirty="0" smtClean="0"/>
              <a:t>PL/SQL </a:t>
            </a:r>
            <a:r>
              <a:rPr lang="en-US" dirty="0"/>
              <a:t>blocks can be stored in the database and reused.</a:t>
            </a:r>
          </a:p>
          <a:p>
            <a:pPr algn="just"/>
            <a:r>
              <a:rPr lang="en-US" b="1" dirty="0"/>
              <a:t>Procedural language capability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PL/SQL </a:t>
            </a:r>
            <a:r>
              <a:rPr lang="en-US" dirty="0"/>
              <a:t>consist of procedural constructs such as conditional statements (if, if else, nested if, else if ladder) and loops (for, while, do while</a:t>
            </a:r>
            <a:r>
              <a:rPr lang="en-US" dirty="0" smtClean="0"/>
              <a:t>).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Better performance: </a:t>
            </a:r>
            <a:endParaRPr lang="en-US" sz="2400" b="1" dirty="0" smtClean="0"/>
          </a:p>
          <a:p>
            <a:pPr lvl="1"/>
            <a:r>
              <a:rPr lang="en-US" dirty="0"/>
              <a:t>PL/SQL engine processes multiple SQL statements simultaneously as a single block, thereby reducing network traffic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Error handling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PL/SQL handles errors or exceptions effectively during the execution of PL/SQL program. </a:t>
            </a:r>
          </a:p>
          <a:p>
            <a:pPr lvl="1"/>
            <a:r>
              <a:rPr lang="en-US" dirty="0"/>
              <a:t>Once an exception is caught, specific action can be taken depending upon the type of the exception or it can be displayed to the user with message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0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There are two types of cursors in PL/SQL: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Implicit cursors: </a:t>
            </a:r>
            <a:endParaRPr lang="en-US" sz="1800" dirty="0"/>
          </a:p>
          <a:p>
            <a:pPr lvl="2" algn="just"/>
            <a:r>
              <a:rPr lang="en-US" dirty="0"/>
              <a:t>These are </a:t>
            </a:r>
            <a:r>
              <a:rPr lang="en-US" b="1" dirty="0">
                <a:solidFill>
                  <a:srgbClr val="C00000"/>
                </a:solidFill>
              </a:rPr>
              <a:t>created by default by </a:t>
            </a:r>
            <a:r>
              <a:rPr lang="en-US" b="1" dirty="0" smtClean="0">
                <a:solidFill>
                  <a:srgbClr val="C00000"/>
                </a:solidFill>
              </a:rPr>
              <a:t>SQL itself </a:t>
            </a:r>
            <a:r>
              <a:rPr lang="en-US" dirty="0"/>
              <a:t>when DML statements like, insert, update, and delete statements are executed.</a:t>
            </a:r>
            <a:endParaRPr lang="en-US" sz="1600" dirty="0"/>
          </a:p>
          <a:p>
            <a:pPr lvl="2" algn="just"/>
            <a:r>
              <a:rPr lang="en-US" dirty="0"/>
              <a:t>They are also </a:t>
            </a:r>
            <a:r>
              <a:rPr lang="en-US" b="1" dirty="0">
                <a:solidFill>
                  <a:srgbClr val="C00000"/>
                </a:solidFill>
              </a:rPr>
              <a:t>created when a SELECT statement returns just one row</a:t>
            </a:r>
            <a:r>
              <a:rPr lang="en-US" dirty="0" smtClean="0"/>
              <a:t>.</a:t>
            </a:r>
            <a:endParaRPr lang="en-US" sz="1600" dirty="0"/>
          </a:p>
          <a:p>
            <a:pPr lvl="2" algn="just"/>
            <a:r>
              <a:rPr lang="en-US" dirty="0"/>
              <a:t>We </a:t>
            </a:r>
            <a:r>
              <a:rPr lang="en-US" b="1" dirty="0">
                <a:solidFill>
                  <a:srgbClr val="C00000"/>
                </a:solidFill>
              </a:rPr>
              <a:t>cannot use implicit cursors for user defined work</a:t>
            </a:r>
            <a:r>
              <a:rPr lang="en-US" dirty="0"/>
              <a:t>.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Explicit cursors: </a:t>
            </a:r>
            <a:endParaRPr lang="en-US" sz="1800" dirty="0"/>
          </a:p>
          <a:p>
            <a:pPr lvl="2" algn="just"/>
            <a:r>
              <a:rPr lang="en-US" dirty="0"/>
              <a:t>Explicit cursors are </a:t>
            </a:r>
            <a:r>
              <a:rPr lang="en-US" b="1" dirty="0">
                <a:solidFill>
                  <a:srgbClr val="C00000"/>
                </a:solidFill>
              </a:rPr>
              <a:t>user defined cursors written by the developer</a:t>
            </a:r>
            <a:r>
              <a:rPr lang="en-US" dirty="0"/>
              <a:t>.</a:t>
            </a:r>
            <a:endParaRPr lang="en-US" sz="1600" dirty="0"/>
          </a:p>
          <a:p>
            <a:pPr lvl="2" algn="just"/>
            <a:r>
              <a:rPr lang="en-US" dirty="0"/>
              <a:t>They can be </a:t>
            </a:r>
            <a:r>
              <a:rPr lang="en-US" b="1" dirty="0">
                <a:solidFill>
                  <a:srgbClr val="C00000"/>
                </a:solidFill>
              </a:rPr>
              <a:t>created when a SELECT statement returns more than one row</a:t>
            </a:r>
            <a:r>
              <a:rPr lang="en-US" dirty="0" smtClean="0"/>
              <a:t>.</a:t>
            </a:r>
            <a:endParaRPr lang="en-US" sz="1600" dirty="0"/>
          </a:p>
          <a:p>
            <a:pPr lvl="2" algn="just"/>
            <a:r>
              <a:rPr lang="en-US" dirty="0"/>
              <a:t>Even though the cursor stores multiple records, only one record can be processed at a time, which is called as current </a:t>
            </a:r>
            <a:r>
              <a:rPr lang="en-US" dirty="0" smtClean="0"/>
              <a:t>row.</a:t>
            </a:r>
            <a:endParaRPr lang="en-US" sz="1600" dirty="0"/>
          </a:p>
          <a:p>
            <a:pPr lvl="2" algn="just"/>
            <a:r>
              <a:rPr lang="en-US" dirty="0" smtClean="0"/>
              <a:t>When </a:t>
            </a:r>
            <a:r>
              <a:rPr lang="en-US" dirty="0"/>
              <a:t>you fetch a row, the current row position moves to next row.</a:t>
            </a:r>
          </a:p>
        </p:txBody>
      </p:sp>
    </p:spTree>
    <p:extLst>
      <p:ext uri="{BB962C8B-B14F-4D97-AF65-F5344CB8AC3E}">
        <p14:creationId xmlns:p14="http://schemas.microsoft.com/office/powerpoint/2010/main" val="8702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manage explicit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Declare Cursor</a:t>
            </a:r>
            <a:r>
              <a:rPr lang="en-IN" dirty="0"/>
              <a:t>: A </a:t>
            </a:r>
            <a:r>
              <a:rPr lang="en-IN" b="1" dirty="0">
                <a:solidFill>
                  <a:srgbClr val="C00000"/>
                </a:solidFill>
              </a:rPr>
              <a:t>cursor is declared by defining the SQL statement that returns a result set</a:t>
            </a:r>
            <a:r>
              <a:rPr lang="en-IN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Open</a:t>
            </a:r>
            <a:r>
              <a:rPr lang="en-IN" dirty="0"/>
              <a:t>: A </a:t>
            </a:r>
            <a:r>
              <a:rPr lang="en-IN" b="1" dirty="0">
                <a:solidFill>
                  <a:srgbClr val="C00000"/>
                </a:solidFill>
              </a:rPr>
              <a:t>Cursor is opened and populated by executing the SQL statement defined by the cursor</a:t>
            </a:r>
            <a:r>
              <a:rPr lang="en-IN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Fetch</a:t>
            </a:r>
            <a:r>
              <a:rPr lang="en-IN" dirty="0"/>
              <a:t>: When the cursor is opened, </a:t>
            </a:r>
            <a:r>
              <a:rPr lang="en-IN" b="1" dirty="0">
                <a:solidFill>
                  <a:srgbClr val="C00000"/>
                </a:solidFill>
              </a:rPr>
              <a:t>rows can be fetched from the cursor one by one or in a block to perform data manipulation</a:t>
            </a:r>
            <a:r>
              <a:rPr lang="en-IN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Close</a:t>
            </a:r>
            <a:r>
              <a:rPr lang="en-IN" dirty="0"/>
              <a:t>: </a:t>
            </a:r>
            <a:r>
              <a:rPr lang="en-IN" b="1" dirty="0">
                <a:solidFill>
                  <a:srgbClr val="C00000"/>
                </a:solidFill>
              </a:rPr>
              <a:t>After data manipulation, close the cursor explicitly</a:t>
            </a:r>
            <a:r>
              <a:rPr lang="en-IN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dirty="0"/>
              <a:t>Deallocate</a:t>
            </a:r>
            <a:r>
              <a:rPr lang="en-IN" dirty="0"/>
              <a:t>: Finally, </a:t>
            </a:r>
            <a:r>
              <a:rPr lang="en-IN" b="1" dirty="0">
                <a:solidFill>
                  <a:srgbClr val="C00000"/>
                </a:solidFill>
              </a:rPr>
              <a:t>delete the cursor definition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release all the system resources associated with the cursor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xplicit </a:t>
            </a:r>
            <a:r>
              <a:rPr lang="en-US" dirty="0"/>
              <a:t>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An explicit cursor is defined in the declaration section of the PL/SQL Block.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is created on a SELECT Statement which returns more than one row. A suitable name for the cursor.</a:t>
            </a:r>
          </a:p>
          <a:p>
            <a:pPr algn="just"/>
            <a:r>
              <a:rPr lang="en-IN" dirty="0" smtClean="0"/>
              <a:t>General </a:t>
            </a:r>
            <a:r>
              <a:rPr lang="en-IN" dirty="0"/>
              <a:t>syntax for creating a cursor</a:t>
            </a:r>
            <a:r>
              <a:rPr lang="en-IN" dirty="0" smtClean="0"/>
              <a:t>:</a:t>
            </a:r>
          </a:p>
          <a:p>
            <a:pPr marL="457200" lvl="1" indent="0">
              <a:buNone/>
            </a:pPr>
            <a:r>
              <a:rPr lang="en-IN" dirty="0" smtClean="0"/>
              <a:t>	CURSOR </a:t>
            </a:r>
            <a:r>
              <a:rPr lang="en-IN" dirty="0" err="1"/>
              <a:t>cursor_name</a:t>
            </a:r>
            <a:r>
              <a:rPr lang="en-IN" dirty="0"/>
              <a:t> IS </a:t>
            </a:r>
            <a:r>
              <a:rPr lang="en-IN" dirty="0" err="1"/>
              <a:t>select_statement</a:t>
            </a:r>
            <a:r>
              <a:rPr lang="en-IN" dirty="0"/>
              <a:t>;</a:t>
            </a:r>
          </a:p>
          <a:p>
            <a:pPr lvl="1"/>
            <a:r>
              <a:rPr lang="en-IN" dirty="0" err="1" smtClean="0"/>
              <a:t>cursor_name</a:t>
            </a:r>
            <a:r>
              <a:rPr lang="en-IN" dirty="0" smtClean="0"/>
              <a:t> </a:t>
            </a:r>
            <a:r>
              <a:rPr lang="en-IN" dirty="0"/>
              <a:t>– A suitable name for the cursor.</a:t>
            </a:r>
          </a:p>
          <a:p>
            <a:pPr lvl="1"/>
            <a:r>
              <a:rPr lang="en-IN" dirty="0" err="1"/>
              <a:t>select_statement</a:t>
            </a:r>
            <a:r>
              <a:rPr lang="en-IN" dirty="0"/>
              <a:t> – A select query which returns multiple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</a:t>
            </a:r>
            <a:r>
              <a:rPr lang="en-IN" dirty="0" smtClean="0"/>
              <a:t>explicit cursor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There are four steps in using an Explicit Cursor.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 smtClean="0">
                <a:solidFill>
                  <a:srgbClr val="C00000"/>
                </a:solidFill>
              </a:rPr>
              <a:t>DECLARE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C00000"/>
                </a:solidFill>
              </a:rPr>
              <a:t>the cursor </a:t>
            </a:r>
            <a:r>
              <a:rPr lang="en-IN" dirty="0"/>
              <a:t>in the Declaration section.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OPEN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the cursor </a:t>
            </a:r>
            <a:r>
              <a:rPr lang="en-IN" dirty="0"/>
              <a:t>in the Execution Section.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FETCH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the data from the cursor</a:t>
            </a:r>
            <a:r>
              <a:rPr lang="en-IN" dirty="0"/>
              <a:t> into PL/SQL variables or records in the Execution Section.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CLOSE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the cursor </a:t>
            </a:r>
            <a:r>
              <a:rPr lang="en-IN" dirty="0"/>
              <a:t>in the Execution Section before you end the PL/SQL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of explicit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DECLARE variables;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	records</a:t>
            </a:r>
            <a:r>
              <a:rPr lang="en-IN" dirty="0"/>
              <a:t>;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	create </a:t>
            </a:r>
            <a:r>
              <a:rPr lang="en-IN" dirty="0"/>
              <a:t>a cursor;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	BEGIN 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OPEN cursor; </a:t>
            </a:r>
          </a:p>
          <a:p>
            <a:pPr marL="0" indent="0" algn="just">
              <a:buNone/>
            </a:pPr>
            <a:r>
              <a:rPr lang="en-IN" dirty="0"/>
              <a:t>FETCH cursor;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	process </a:t>
            </a:r>
            <a:r>
              <a:rPr lang="en-IN" dirty="0"/>
              <a:t>the records;</a:t>
            </a:r>
          </a:p>
          <a:p>
            <a:pPr marL="0" indent="0" algn="just">
              <a:buNone/>
            </a:pPr>
            <a:r>
              <a:rPr lang="en-IN" dirty="0" smtClean="0"/>
              <a:t> </a:t>
            </a:r>
            <a:r>
              <a:rPr lang="en-IN" dirty="0"/>
              <a:t>CLOSE cursor; </a:t>
            </a:r>
          </a:p>
          <a:p>
            <a:pPr marL="0" indent="0" algn="just">
              <a:buNone/>
            </a:pPr>
            <a:r>
              <a:rPr lang="en-IN" dirty="0" smtClean="0"/>
              <a:t>	END</a:t>
            </a:r>
            <a:r>
              <a:rPr lang="en-IN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Cursor to insert record from student table to student1 table if branch is CE.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DECLARE @</a:t>
            </a:r>
            <a:r>
              <a:rPr lang="en-US" dirty="0" err="1"/>
              <a:t>rno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@name </a:t>
            </a:r>
            <a:r>
              <a:rPr lang="en-US" dirty="0" err="1"/>
              <a:t>varchar</a:t>
            </a:r>
            <a:r>
              <a:rPr lang="en-US" dirty="0"/>
              <a:t>(50),@branch </a:t>
            </a:r>
            <a:r>
              <a:rPr lang="en-US" dirty="0" err="1"/>
              <a:t>varchar</a:t>
            </a:r>
            <a:r>
              <a:rPr lang="en-US" dirty="0"/>
              <a:t>(50);</a:t>
            </a:r>
          </a:p>
          <a:p>
            <a:pPr marL="0" indent="0">
              <a:buNone/>
            </a:pPr>
            <a:r>
              <a:rPr lang="en-US" dirty="0" smtClean="0"/>
              <a:t>DECLARE </a:t>
            </a:r>
            <a:r>
              <a:rPr lang="en-US" dirty="0" err="1"/>
              <a:t>cursor_student</a:t>
            </a:r>
            <a:r>
              <a:rPr lang="en-US" dirty="0"/>
              <a:t> CURSOR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SELECT </a:t>
            </a:r>
            <a:r>
              <a:rPr lang="en-US" dirty="0" err="1"/>
              <a:t>rno</a:t>
            </a:r>
            <a:r>
              <a:rPr lang="en-US" dirty="0"/>
              <a:t>, name, </a:t>
            </a:r>
            <a:r>
              <a:rPr lang="en-US" dirty="0" smtClean="0"/>
              <a:t>branch FROM </a:t>
            </a:r>
            <a:r>
              <a:rPr lang="en-US" dirty="0"/>
              <a:t>student;</a:t>
            </a:r>
          </a:p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 err="1"/>
              <a:t>cursor_student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FETCH </a:t>
            </a:r>
            <a:r>
              <a:rPr lang="en-US" dirty="0"/>
              <a:t>NEXT FROM </a:t>
            </a:r>
            <a:r>
              <a:rPr lang="en-US" dirty="0" err="1"/>
              <a:t>cursor_student</a:t>
            </a:r>
            <a:r>
              <a:rPr lang="en-US" dirty="0"/>
              <a:t> INTO </a:t>
            </a:r>
            <a:r>
              <a:rPr lang="en-US" dirty="0" smtClean="0"/>
              <a:t>@</a:t>
            </a:r>
            <a:r>
              <a:rPr lang="en-US" dirty="0" err="1"/>
              <a:t>rno</a:t>
            </a:r>
            <a:r>
              <a:rPr lang="en-US" dirty="0"/>
              <a:t>, @name, @branch;</a:t>
            </a:r>
          </a:p>
          <a:p>
            <a:pPr marL="0" indent="0">
              <a:buNone/>
            </a:pPr>
            <a:r>
              <a:rPr lang="en-US" dirty="0" smtClean="0"/>
              <a:t>	WHILE </a:t>
            </a:r>
            <a:r>
              <a:rPr lang="en-US" dirty="0"/>
              <a:t>@@FETCH_STATUS = 0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(@branch='CE')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INSERT INTO </a:t>
            </a:r>
            <a:r>
              <a:rPr lang="en-US" dirty="0"/>
              <a:t>student1 values (@</a:t>
            </a:r>
            <a:r>
              <a:rPr lang="en-US" dirty="0" err="1"/>
              <a:t>rno</a:t>
            </a:r>
            <a:r>
              <a:rPr lang="en-US" dirty="0"/>
              <a:t>, @name, @branch)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FETCH </a:t>
            </a:r>
            <a:r>
              <a:rPr lang="en-US" dirty="0"/>
              <a:t>NEXT FROM </a:t>
            </a:r>
            <a:r>
              <a:rPr lang="en-US" dirty="0" err="1"/>
              <a:t>cursor_student</a:t>
            </a:r>
            <a:r>
              <a:rPr lang="en-US" dirty="0"/>
              <a:t> INTO </a:t>
            </a:r>
            <a:r>
              <a:rPr lang="en-US" dirty="0" smtClean="0"/>
              <a:t>@</a:t>
            </a:r>
            <a:r>
              <a:rPr lang="en-US" dirty="0" err="1"/>
              <a:t>rno</a:t>
            </a:r>
            <a:r>
              <a:rPr lang="en-US" dirty="0"/>
              <a:t>, @name, @branch;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CLOSE </a:t>
            </a:r>
            <a:r>
              <a:rPr lang="en-US" dirty="0" err="1"/>
              <a:t>cursor_student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DEALLOCATE </a:t>
            </a:r>
            <a:r>
              <a:rPr lang="en-US" dirty="0" err="1"/>
              <a:t>cursor_student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 to update SPI (SPI=SPI-7) if SPI remains greater than or equal to ZERO after update.</a:t>
            </a:r>
          </a:p>
          <a:p>
            <a:pPr marL="0" indent="0">
              <a:buNone/>
            </a:pPr>
            <a:r>
              <a:rPr lang="en-US" dirty="0"/>
              <a:t>DECLARE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 err="1"/>
              <a:t>rno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@</a:t>
            </a:r>
            <a:r>
              <a:rPr lang="en-US" dirty="0" err="1"/>
              <a:t>spi</a:t>
            </a:r>
            <a:r>
              <a:rPr lang="en-US" dirty="0"/>
              <a:t> decimal(8,2);</a:t>
            </a:r>
          </a:p>
          <a:p>
            <a:pPr marL="0" indent="0">
              <a:buNone/>
            </a:pPr>
            <a:r>
              <a:rPr lang="en-US" dirty="0"/>
              <a:t>DECLARE </a:t>
            </a:r>
            <a:r>
              <a:rPr lang="en-US" dirty="0" err="1"/>
              <a:t>cursor_student</a:t>
            </a:r>
            <a:r>
              <a:rPr lang="en-US" dirty="0"/>
              <a:t> </a:t>
            </a:r>
            <a:r>
              <a:rPr lang="en-US" dirty="0" smtClean="0"/>
              <a:t>CURSOR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SELECT 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 smtClean="0"/>
              <a:t>spi</a:t>
            </a:r>
            <a:r>
              <a:rPr lang="en-US" dirty="0" smtClean="0"/>
              <a:t> FROM </a:t>
            </a:r>
            <a:r>
              <a:rPr lang="en-US" dirty="0"/>
              <a:t>student;</a:t>
            </a:r>
          </a:p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cursor_student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FETCH NEXT FROM </a:t>
            </a:r>
            <a:r>
              <a:rPr lang="en-US" dirty="0" err="1"/>
              <a:t>cursor_student</a:t>
            </a:r>
            <a:r>
              <a:rPr lang="en-US" dirty="0"/>
              <a:t> INTO </a:t>
            </a:r>
            <a:r>
              <a:rPr lang="en-US" dirty="0" smtClean="0"/>
              <a:t>@</a:t>
            </a:r>
            <a:r>
              <a:rPr lang="en-US" dirty="0" err="1"/>
              <a:t>rno</a:t>
            </a:r>
            <a:r>
              <a:rPr lang="en-US" dirty="0"/>
              <a:t>, @</a:t>
            </a:r>
            <a:r>
              <a:rPr lang="en-US" dirty="0" err="1"/>
              <a:t>spi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WHILE @@FETCH_STATUS =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/>
              <a:t>cursor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Cursor to update SPI (SPI=SPI-7) if SPI remains greater than or equal to ZERO after update.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set @</a:t>
            </a:r>
            <a:r>
              <a:rPr lang="en-US" dirty="0" err="1"/>
              <a:t>spi</a:t>
            </a:r>
            <a:r>
              <a:rPr lang="en-US" dirty="0"/>
              <a:t>=@spi-7</a:t>
            </a:r>
          </a:p>
          <a:p>
            <a:pPr marL="0" indent="0">
              <a:buNone/>
            </a:pPr>
            <a:r>
              <a:rPr lang="en-US" dirty="0"/>
              <a:t>	if (@</a:t>
            </a:r>
            <a:r>
              <a:rPr lang="en-US" dirty="0" err="1"/>
              <a:t>spi</a:t>
            </a:r>
            <a:r>
              <a:rPr lang="en-US" dirty="0"/>
              <a:t>&lt;0)</a:t>
            </a:r>
          </a:p>
          <a:p>
            <a:pPr marL="0" indent="0">
              <a:buNone/>
            </a:pPr>
            <a:r>
              <a:rPr lang="en-US" dirty="0"/>
              <a:t>		print 'SPI must be greater than 0'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update student </a:t>
            </a:r>
            <a:r>
              <a:rPr lang="en-US" dirty="0" smtClean="0"/>
              <a:t>set </a:t>
            </a:r>
            <a:r>
              <a:rPr lang="en-US" dirty="0" err="1"/>
              <a:t>spi</a:t>
            </a:r>
            <a:r>
              <a:rPr lang="en-US" dirty="0"/>
              <a:t>=@</a:t>
            </a:r>
            <a:r>
              <a:rPr lang="en-US" dirty="0" err="1" smtClean="0"/>
              <a:t>spi</a:t>
            </a:r>
            <a:r>
              <a:rPr lang="en-US" dirty="0" smtClean="0"/>
              <a:t> where </a:t>
            </a:r>
            <a:r>
              <a:rPr lang="en-US" dirty="0" err="1"/>
              <a:t>rno</a:t>
            </a:r>
            <a:r>
              <a:rPr lang="en-US" dirty="0"/>
              <a:t>=@</a:t>
            </a:r>
            <a:r>
              <a:rPr lang="en-US" dirty="0" err="1"/>
              <a:t>rno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FETCH NEXT FROM </a:t>
            </a:r>
            <a:r>
              <a:rPr lang="en-US" dirty="0" err="1"/>
              <a:t>cursor_student</a:t>
            </a:r>
            <a:r>
              <a:rPr lang="en-US" dirty="0"/>
              <a:t> INTO </a:t>
            </a:r>
            <a:r>
              <a:rPr lang="en-US" dirty="0" smtClean="0"/>
              <a:t>@</a:t>
            </a:r>
            <a:r>
              <a:rPr lang="en-US" dirty="0" err="1"/>
              <a:t>rno</a:t>
            </a:r>
            <a:r>
              <a:rPr lang="en-US" dirty="0"/>
              <a:t>, @</a:t>
            </a:r>
            <a:r>
              <a:rPr lang="en-US" dirty="0" err="1" smtClean="0"/>
              <a:t>spi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CLOSE </a:t>
            </a:r>
            <a:r>
              <a:rPr lang="en-US" dirty="0" err="1"/>
              <a:t>cursor_student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DEALLOCATE </a:t>
            </a:r>
            <a:r>
              <a:rPr lang="en-US" dirty="0" err="1"/>
              <a:t>cursor_student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89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asked in GTU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/>
              <a:t>Write a PL/SQL block to print the sum of Numbers from 1 to 100.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Write a PL/SQL block to print the given number is prime or not</a:t>
            </a:r>
            <a:r>
              <a:rPr lang="en-IN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Write a PL/SQL program for inserting even numbers in EVEN table and odd number in ODD table from number 1 to 50.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Explain Cursor in </a:t>
            </a:r>
            <a:r>
              <a:rPr lang="en-IN" dirty="0" smtClean="0"/>
              <a:t>PL/SQL.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Explain stored procedure with proper example</a:t>
            </a:r>
            <a:r>
              <a:rPr lang="en-IN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What are triggers? Explain the advantages and the needs of triggers.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asked in GTU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7"/>
            </a:pPr>
            <a:r>
              <a:rPr lang="en-IN" dirty="0"/>
              <a:t>Write a PL/SQL block using explicit cursor that will display the customer name, the fixed deposit number and the fixed deposit amount of the first 5 customers holding the highest amount in fixed deposits</a:t>
            </a:r>
            <a:r>
              <a:rPr lang="en-IN" dirty="0" smtClean="0"/>
              <a:t>. Use </a:t>
            </a:r>
            <a:r>
              <a:rPr lang="en-IN" dirty="0"/>
              <a:t>following </a:t>
            </a:r>
            <a:r>
              <a:rPr lang="en-IN" dirty="0" err="1" smtClean="0"/>
              <a:t>database:cust_mstr</a:t>
            </a:r>
            <a:r>
              <a:rPr lang="en-IN" dirty="0" smtClean="0"/>
              <a:t>(</a:t>
            </a:r>
            <a:r>
              <a:rPr lang="en-IN" dirty="0" err="1" smtClean="0"/>
              <a:t>custno</a:t>
            </a:r>
            <a:r>
              <a:rPr lang="en-IN" dirty="0"/>
              <a:t>, name, occupation</a:t>
            </a:r>
            <a:r>
              <a:rPr lang="en-IN" dirty="0" smtClean="0"/>
              <a:t>) </a:t>
            </a:r>
            <a:r>
              <a:rPr lang="en-IN" dirty="0" err="1" smtClean="0"/>
              <a:t>fd_dtls</a:t>
            </a:r>
            <a:r>
              <a:rPr lang="en-IN" dirty="0" smtClean="0"/>
              <a:t>(</a:t>
            </a:r>
            <a:r>
              <a:rPr lang="en-IN" dirty="0" err="1" smtClean="0"/>
              <a:t>fd_ser_no</a:t>
            </a:r>
            <a:r>
              <a:rPr lang="en-IN" dirty="0"/>
              <a:t>, </a:t>
            </a:r>
            <a:r>
              <a:rPr lang="en-IN" dirty="0" err="1"/>
              <a:t>fd_no</a:t>
            </a:r>
            <a:r>
              <a:rPr lang="en-IN" dirty="0"/>
              <a:t>, type, period, </a:t>
            </a:r>
            <a:r>
              <a:rPr lang="en-IN" dirty="0" err="1"/>
              <a:t>opndt</a:t>
            </a:r>
            <a:r>
              <a:rPr lang="en-IN" dirty="0"/>
              <a:t>, </a:t>
            </a:r>
            <a:r>
              <a:rPr lang="en-IN" dirty="0" err="1"/>
              <a:t>duedt</a:t>
            </a:r>
            <a:r>
              <a:rPr lang="en-IN" dirty="0"/>
              <a:t>, </a:t>
            </a:r>
            <a:r>
              <a:rPr lang="en-IN" dirty="0" err="1"/>
              <a:t>amt</a:t>
            </a:r>
            <a:r>
              <a:rPr lang="en-IN" dirty="0"/>
              <a:t>, </a:t>
            </a:r>
            <a:r>
              <a:rPr lang="en-IN" dirty="0" err="1"/>
              <a:t>dueamt</a:t>
            </a:r>
            <a:r>
              <a:rPr lang="en-IN" dirty="0" smtClean="0"/>
              <a:t>) </a:t>
            </a:r>
            <a:r>
              <a:rPr lang="en-IN" dirty="0" err="1" smtClean="0"/>
              <a:t>acct_fd_cust_dtls</a:t>
            </a:r>
            <a:r>
              <a:rPr lang="en-IN" dirty="0" smtClean="0"/>
              <a:t>(</a:t>
            </a:r>
            <a:r>
              <a:rPr lang="en-IN" dirty="0" err="1" smtClean="0"/>
              <a:t>acct_fd_no</a:t>
            </a:r>
            <a:r>
              <a:rPr lang="en-IN" dirty="0"/>
              <a:t>, </a:t>
            </a:r>
            <a:r>
              <a:rPr lang="en-IN" dirty="0" err="1"/>
              <a:t>custno</a:t>
            </a:r>
            <a:r>
              <a:rPr lang="en-IN" dirty="0" smtClean="0"/>
              <a:t>)</a:t>
            </a:r>
            <a:endParaRPr lang="en-IN" dirty="0"/>
          </a:p>
          <a:p>
            <a:pPr marL="457200" indent="-457200" algn="just">
              <a:buFont typeface="+mj-lt"/>
              <a:buAutoNum type="arabicPeriod" startAt="7"/>
            </a:pPr>
            <a:r>
              <a:rPr lang="en-IN" dirty="0" smtClean="0"/>
              <a:t>A </a:t>
            </a:r>
            <a:r>
              <a:rPr lang="en-IN" dirty="0"/>
              <a:t>stored function is created to perform the </a:t>
            </a:r>
            <a:r>
              <a:rPr lang="en-IN" dirty="0" err="1"/>
              <a:t>acct_no</a:t>
            </a:r>
            <a:r>
              <a:rPr lang="en-IN" dirty="0"/>
              <a:t> check operation. </a:t>
            </a:r>
            <a:r>
              <a:rPr lang="en-IN" dirty="0" err="1"/>
              <a:t>f_ChkAcctNo</a:t>
            </a:r>
            <a:r>
              <a:rPr lang="en-IN" dirty="0"/>
              <a:t>() is the name of function which accepts a variable </a:t>
            </a:r>
            <a:r>
              <a:rPr lang="en-IN" dirty="0" err="1"/>
              <a:t>acct_no</a:t>
            </a:r>
            <a:r>
              <a:rPr lang="en-IN" dirty="0"/>
              <a:t> from the user and returns value 0 if </a:t>
            </a:r>
            <a:r>
              <a:rPr lang="en-IN" dirty="0" err="1"/>
              <a:t>acct_no</a:t>
            </a:r>
            <a:r>
              <a:rPr lang="en-IN" dirty="0"/>
              <a:t> does not exist or 1 if </a:t>
            </a:r>
            <a:r>
              <a:rPr lang="en-IN" dirty="0" err="1"/>
              <a:t>acct_no</a:t>
            </a:r>
            <a:r>
              <a:rPr lang="en-IN" dirty="0"/>
              <a:t> </a:t>
            </a:r>
            <a:r>
              <a:rPr lang="en-IN" dirty="0" err="1"/>
              <a:t>exists.Write</a:t>
            </a:r>
            <a:r>
              <a:rPr lang="en-IN" dirty="0"/>
              <a:t> a PL/SQL block that performs transaction(i.e., deposit/withdrawal) on account. If account exists, change balance depending on the transaction amount to be deposited or withdrawal. Assume account table with fields – account number, name, type and balance</a:t>
            </a:r>
            <a:r>
              <a:rPr lang="en-IN" dirty="0" smtClean="0"/>
              <a:t>.</a:t>
            </a:r>
            <a:endParaRPr lang="en-US" dirty="0"/>
          </a:p>
          <a:p>
            <a:pPr marL="457200" indent="-457200" algn="just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SQL, a VIEW is a </a:t>
            </a:r>
            <a:r>
              <a:rPr lang="en-US" b="1" dirty="0" smtClean="0">
                <a:solidFill>
                  <a:srgbClr val="C00000"/>
                </a:solidFill>
              </a:rPr>
              <a:t>virtual </a:t>
            </a:r>
            <a:r>
              <a:rPr lang="en-US" b="1" dirty="0">
                <a:solidFill>
                  <a:srgbClr val="C00000"/>
                </a:solidFill>
              </a:rPr>
              <a:t>relation based on the result-set of a SELECT statement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view contains rows and columns, just like a real table. The fields in a view are fields from one or more real tables in the database.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some cases, we can modify a view and present the data as if the data were coming from a single table.</a:t>
            </a:r>
          </a:p>
          <a:p>
            <a:pPr algn="just"/>
            <a:r>
              <a:rPr lang="en-US" dirty="0"/>
              <a:t>Syntax:-</a:t>
            </a:r>
          </a:p>
          <a:p>
            <a:pPr marL="0" indent="0" algn="just">
              <a:buNone/>
            </a:pPr>
            <a:r>
              <a:rPr lang="en-US" dirty="0" smtClean="0"/>
              <a:t>	CREATE </a:t>
            </a:r>
            <a:r>
              <a:rPr lang="en-US" dirty="0"/>
              <a:t>VIEW </a:t>
            </a:r>
            <a:r>
              <a:rPr lang="en-US" dirty="0" err="1"/>
              <a:t>view_name</a:t>
            </a:r>
            <a:r>
              <a:rPr lang="en-US" dirty="0"/>
              <a:t> AS</a:t>
            </a:r>
          </a:p>
          <a:p>
            <a:pPr marL="0" indent="0" algn="just">
              <a:buNone/>
            </a:pPr>
            <a:r>
              <a:rPr lang="en-US" dirty="0" smtClean="0"/>
              <a:t>	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 algn="just">
              <a:buNone/>
            </a:pPr>
            <a:r>
              <a:rPr lang="en-US" dirty="0" smtClean="0"/>
              <a:t>	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WHERE </a:t>
            </a:r>
            <a:r>
              <a:rPr lang="en-US" dirty="0"/>
              <a:t>condition;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Consider the CUSTOMERS table having the following records</a:t>
            </a:r>
            <a:r>
              <a:rPr lang="en-US" dirty="0" smtClean="0"/>
              <a:t>: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algn="just"/>
            <a:r>
              <a:rPr lang="en-US" dirty="0" smtClean="0"/>
              <a:t>We create a view that contain </a:t>
            </a:r>
            <a:r>
              <a:rPr lang="en-US" dirty="0"/>
              <a:t>customer name and age from CUSTOMERS table:</a:t>
            </a:r>
          </a:p>
          <a:p>
            <a:pPr lvl="0"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66390"/>
              </p:ext>
            </p:extLst>
          </p:nvPr>
        </p:nvGraphicFramePr>
        <p:xfrm>
          <a:off x="533400" y="1600200"/>
          <a:ext cx="5105399" cy="245364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777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01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26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378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69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ID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NAME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AGE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CITY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SALARY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/>
                        <a:t>1</a:t>
                      </a:r>
                      <a:endParaRPr lang="en-US" sz="20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Ramesh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/>
                        <a:t>32</a:t>
                      </a:r>
                      <a:endParaRPr 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Ahmedabad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20000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/>
                        <a:t>2</a:t>
                      </a:r>
                      <a:endParaRPr lang="en-US" sz="20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Karan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/>
                        <a:t>35</a:t>
                      </a:r>
                      <a:endParaRPr 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Rajkot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15000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/>
                        <a:t>3</a:t>
                      </a:r>
                      <a:endParaRPr lang="en-US" sz="20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/>
                        <a:t>Mayur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/>
                        <a:t>30</a:t>
                      </a:r>
                      <a:endParaRPr 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/>
                        <a:t>Surat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22000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/>
                        <a:t>4</a:t>
                      </a:r>
                      <a:endParaRPr lang="en-US" sz="20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/>
                        <a:t>Dipak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35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/>
                        <a:t>Rajkot</a:t>
                      </a:r>
                      <a:endParaRPr 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20000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/>
                        <a:t>5</a:t>
                      </a:r>
                      <a:endParaRPr lang="en-US" sz="20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/>
                        <a:t>Nilesh</a:t>
                      </a:r>
                      <a:endParaRPr 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38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/>
                        <a:t>Surat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29000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/>
                        <a:t>6</a:t>
                      </a:r>
                      <a:endParaRPr lang="en-US" sz="20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/>
                        <a:t>Kalpesh</a:t>
                      </a:r>
                      <a:endParaRPr 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/>
                        <a:t>37</a:t>
                      </a:r>
                      <a:endParaRPr lang="en-US"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Ahmedabad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26000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6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marL="0" indent="0">
              <a:buNone/>
            </a:pPr>
            <a:r>
              <a:rPr lang="en-US" dirty="0" smtClean="0"/>
              <a:t>	CREATE </a:t>
            </a:r>
            <a:r>
              <a:rPr lang="en-US" dirty="0"/>
              <a:t>VIEW CUSTOMERS_VIEW AS</a:t>
            </a:r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/>
              <a:t>name, age</a:t>
            </a:r>
          </a:p>
          <a:p>
            <a:pPr marL="0" indent="0">
              <a:buNone/>
            </a:pPr>
            <a:r>
              <a:rPr lang="en-US" dirty="0" smtClean="0"/>
              <a:t>	FROM  </a:t>
            </a:r>
            <a:r>
              <a:rPr lang="en-US" dirty="0"/>
              <a:t>CUSTOMERS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Now, you can query CUSTOMERS_VIEW in similar way as you query an actual table. Following is the example:</a:t>
            </a:r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/>
              <a:t>* FROM CUSTOMERS_VIEW;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90170"/>
              </p:ext>
            </p:extLst>
          </p:nvPr>
        </p:nvGraphicFramePr>
        <p:xfrm>
          <a:off x="6858000" y="1008743"/>
          <a:ext cx="1649159" cy="245364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018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Ramesh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Karan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Mayur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Dipak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Nilesh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Kalpesh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Stored procedure</a:t>
            </a:r>
            <a:endParaRPr lang="en-US" sz="4400" b="1" kern="1200" dirty="0">
              <a:solidFill>
                <a:schemeClr val="tx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stored procedure (</a:t>
            </a:r>
            <a:r>
              <a:rPr lang="en-US" dirty="0" err="1"/>
              <a:t>proc</a:t>
            </a:r>
            <a:r>
              <a:rPr lang="en-US" dirty="0"/>
              <a:t>) is a </a:t>
            </a:r>
            <a:r>
              <a:rPr lang="en-US" b="1" dirty="0">
                <a:solidFill>
                  <a:srgbClr val="C00000"/>
                </a:solidFill>
              </a:rPr>
              <a:t>group of PL/SQL statements that performs specific task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procedure has two parts, </a:t>
            </a:r>
            <a:r>
              <a:rPr lang="en-US" b="1" dirty="0">
                <a:solidFill>
                  <a:srgbClr val="C00000"/>
                </a:solidFill>
              </a:rPr>
              <a:t>header and body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header consists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name of the procedure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/>
              <a:t> passed to the procedure.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body consists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declaration section, execution section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exception section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procedure </a:t>
            </a:r>
            <a:r>
              <a:rPr lang="en-US" b="1" dirty="0">
                <a:solidFill>
                  <a:srgbClr val="C00000"/>
                </a:solidFill>
              </a:rPr>
              <a:t>may or may not return any value</a:t>
            </a:r>
            <a:r>
              <a:rPr lang="en-US" dirty="0"/>
              <a:t>. A procedure may return more than one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Stored procedure (Syntax)</a:t>
            </a:r>
            <a:endParaRPr lang="en-US" sz="4000" b="1" kern="1200" dirty="0">
              <a:solidFill>
                <a:schemeClr val="tx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CREATE </a:t>
            </a:r>
            <a:r>
              <a:rPr lang="en-US" dirty="0"/>
              <a:t>[OR REPLACE] PROCEDURE </a:t>
            </a:r>
            <a:r>
              <a:rPr lang="en-US" dirty="0" err="1" smtClean="0"/>
              <a:t>procedure_name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list of parameters] </a:t>
            </a:r>
          </a:p>
          <a:p>
            <a:pPr marL="0" indent="0" algn="just">
              <a:buNone/>
            </a:pPr>
            <a:r>
              <a:rPr lang="en-US" dirty="0" smtClean="0"/>
              <a:t>	AS   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sql_statement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2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</a:t>
            </a:r>
            <a:r>
              <a:rPr lang="en-US" dirty="0" smtClean="0"/>
              <a:t>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Create</a:t>
            </a:r>
            <a:r>
              <a:rPr lang="en-US" dirty="0"/>
              <a:t>:-It will create a procedure.</a:t>
            </a:r>
          </a:p>
          <a:p>
            <a:pPr algn="just"/>
            <a:r>
              <a:rPr lang="en-US" b="1" dirty="0" smtClean="0">
                <a:ea typeface="Open Sans Semibold" panose="020B0706030804020204" pitchFamily="34" charset="0"/>
                <a:cs typeface="Open Sans Semibold" panose="020B0706030804020204" pitchFamily="34" charset="0"/>
              </a:rPr>
              <a:t>Replace </a:t>
            </a:r>
            <a:r>
              <a:rPr lang="en-US" dirty="0" smtClean="0"/>
              <a:t>:- </a:t>
            </a:r>
            <a:r>
              <a:rPr lang="en-US" dirty="0"/>
              <a:t>It will re-create a procedure if it already exists.</a:t>
            </a:r>
          </a:p>
          <a:p>
            <a:pPr algn="just"/>
            <a:r>
              <a:rPr lang="en-US" dirty="0"/>
              <a:t>We can pass parameters to the procedures in three ways.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IN-parameters</a:t>
            </a:r>
            <a:r>
              <a:rPr lang="en-US" dirty="0"/>
              <a:t>: - These types of parameters are used to send values to stored </a:t>
            </a:r>
            <a:r>
              <a:rPr lang="en-US" dirty="0" smtClean="0"/>
              <a:t>procedures.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OUT-parameters</a:t>
            </a:r>
            <a:r>
              <a:rPr lang="en-US" dirty="0"/>
              <a:t>: - These types of parameters are used to get values from stored procedures. This is similar to a return type in functions but procedure can return values for more than one parameters.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IN </a:t>
            </a:r>
            <a:r>
              <a:rPr lang="en-US" b="1" dirty="0"/>
              <a:t>OUT-parameters</a:t>
            </a:r>
            <a:r>
              <a:rPr lang="en-US" dirty="0"/>
              <a:t>: - This type of parameter allows us to pass values into a procedure and get output values from the procedure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5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46214</TotalTime>
  <Words>2150</Words>
  <Application>Microsoft Office PowerPoint</Application>
  <PresentationFormat>On-screen Show (4:3)</PresentationFormat>
  <Paragraphs>339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Open Sans</vt:lpstr>
      <vt:lpstr>Open Sans Bold</vt:lpstr>
      <vt:lpstr>Open Sans Extrabold</vt:lpstr>
      <vt:lpstr>Open Sans Light</vt:lpstr>
      <vt:lpstr>Open Sans Semibold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Topics to be covered</vt:lpstr>
      <vt:lpstr>Advantages of PL/SQL</vt:lpstr>
      <vt:lpstr>View</vt:lpstr>
      <vt:lpstr>Example of view</vt:lpstr>
      <vt:lpstr>Example of view</vt:lpstr>
      <vt:lpstr>Stored procedure</vt:lpstr>
      <vt:lpstr>Stored procedure (Syntax)</vt:lpstr>
      <vt:lpstr>Stored procedure </vt:lpstr>
      <vt:lpstr>Stored procedure </vt:lpstr>
      <vt:lpstr>How to execute a stored procedure?</vt:lpstr>
      <vt:lpstr>Advantages of stored procedure</vt:lpstr>
      <vt:lpstr>Example of stored procedure</vt:lpstr>
      <vt:lpstr>Database triggers</vt:lpstr>
      <vt:lpstr>Data Definition Language (DDL) triggers</vt:lpstr>
      <vt:lpstr>Data Manipulation Language (DML) triggers</vt:lpstr>
      <vt:lpstr>Data Manipulation Language (DML) triggers</vt:lpstr>
      <vt:lpstr>Data Manipulation Language (DML) triggers</vt:lpstr>
      <vt:lpstr>Logon triggers</vt:lpstr>
      <vt:lpstr>Database triggers</vt:lpstr>
      <vt:lpstr>Triggers (syntax)</vt:lpstr>
      <vt:lpstr>Triggers</vt:lpstr>
      <vt:lpstr>Triggers</vt:lpstr>
      <vt:lpstr>Example of triggers</vt:lpstr>
      <vt:lpstr>Example of triggers</vt:lpstr>
      <vt:lpstr>Example of triggers</vt:lpstr>
      <vt:lpstr>Example of triggers</vt:lpstr>
      <vt:lpstr>Example of triggers</vt:lpstr>
      <vt:lpstr>Cursor</vt:lpstr>
      <vt:lpstr>Types of cursor</vt:lpstr>
      <vt:lpstr>Steps to manage explicit cursor</vt:lpstr>
      <vt:lpstr>Explicit cursor</vt:lpstr>
      <vt:lpstr>How to use explicit cursor?</vt:lpstr>
      <vt:lpstr>Syntax of explicit cursor</vt:lpstr>
      <vt:lpstr>Example of cursor</vt:lpstr>
      <vt:lpstr>Example of cursor</vt:lpstr>
      <vt:lpstr>Example of cursor (Cont…)</vt:lpstr>
      <vt:lpstr>Questions asked in GTU</vt:lpstr>
      <vt:lpstr>Questions asked in GTU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</cp:lastModifiedBy>
  <cp:revision>3292</cp:revision>
  <dcterms:created xsi:type="dcterms:W3CDTF">2013-05-17T03:00:03Z</dcterms:created>
  <dcterms:modified xsi:type="dcterms:W3CDTF">2019-10-09T03:37:54Z</dcterms:modified>
</cp:coreProperties>
</file>