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4"/>
  </p:notesMasterIdLst>
  <p:sldIdLst>
    <p:sldId id="309" r:id="rId2"/>
    <p:sldId id="292" r:id="rId3"/>
    <p:sldId id="310" r:id="rId4"/>
    <p:sldId id="311" r:id="rId5"/>
    <p:sldId id="420" r:id="rId6"/>
    <p:sldId id="312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33" r:id="rId15"/>
    <p:sldId id="430" r:id="rId16"/>
    <p:sldId id="429" r:id="rId17"/>
    <p:sldId id="431" r:id="rId18"/>
    <p:sldId id="432" r:id="rId19"/>
    <p:sldId id="436" r:id="rId20"/>
    <p:sldId id="434" r:id="rId21"/>
    <p:sldId id="435" r:id="rId22"/>
    <p:sldId id="437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9" r:id="rId42"/>
    <p:sldId id="457" r:id="rId43"/>
    <p:sldId id="460" r:id="rId44"/>
    <p:sldId id="458" r:id="rId45"/>
    <p:sldId id="461" r:id="rId46"/>
    <p:sldId id="463" r:id="rId47"/>
    <p:sldId id="462" r:id="rId48"/>
    <p:sldId id="464" r:id="rId49"/>
    <p:sldId id="465" r:id="rId50"/>
    <p:sldId id="466" r:id="rId51"/>
    <p:sldId id="467" r:id="rId52"/>
    <p:sldId id="468" r:id="rId53"/>
    <p:sldId id="469" r:id="rId54"/>
    <p:sldId id="470" r:id="rId55"/>
    <p:sldId id="471" r:id="rId56"/>
    <p:sldId id="472" r:id="rId57"/>
    <p:sldId id="473" r:id="rId58"/>
    <p:sldId id="474" r:id="rId59"/>
    <p:sldId id="475" r:id="rId60"/>
    <p:sldId id="476" r:id="rId61"/>
    <p:sldId id="478" r:id="rId62"/>
    <p:sldId id="477" r:id="rId63"/>
    <p:sldId id="479" r:id="rId64"/>
    <p:sldId id="480" r:id="rId65"/>
    <p:sldId id="481" r:id="rId66"/>
    <p:sldId id="482" r:id="rId67"/>
    <p:sldId id="483" r:id="rId68"/>
    <p:sldId id="484" r:id="rId69"/>
    <p:sldId id="486" r:id="rId70"/>
    <p:sldId id="485" r:id="rId71"/>
    <p:sldId id="487" r:id="rId72"/>
    <p:sldId id="488" r:id="rId73"/>
    <p:sldId id="489" r:id="rId74"/>
    <p:sldId id="491" r:id="rId75"/>
    <p:sldId id="492" r:id="rId76"/>
    <p:sldId id="493" r:id="rId77"/>
    <p:sldId id="490" r:id="rId78"/>
    <p:sldId id="494" r:id="rId79"/>
    <p:sldId id="495" r:id="rId80"/>
    <p:sldId id="496" r:id="rId81"/>
    <p:sldId id="497" r:id="rId82"/>
    <p:sldId id="387" r:id="rId83"/>
  </p:sldIdLst>
  <p:sldSz cx="12192000" cy="6858000"/>
  <p:notesSz cx="6858000" cy="9144000"/>
  <p:embeddedFontLst>
    <p:embeddedFont>
      <p:font typeface="Helvetica" panose="020B0604020202020204" pitchFamily="34" charset="0"/>
      <p:regular r:id="rId85"/>
      <p:bold r:id="rId86"/>
      <p:italic r:id="rId87"/>
      <p:boldItalic r:id="rId88"/>
    </p:embeddedFont>
    <p:embeddedFont>
      <p:font typeface="Roboto Condensed" panose="020B0604020202020204" charset="0"/>
      <p:regular r:id="rId89"/>
      <p:bold r:id="rId90"/>
      <p:italic r:id="rId91"/>
      <p:boldItalic r:id="rId92"/>
    </p:embeddedFont>
    <p:embeddedFont>
      <p:font typeface="Calibri" panose="020F0502020204030204" pitchFamily="34" charset="0"/>
      <p:regular r:id="rId93"/>
      <p:bold r:id="rId94"/>
      <p:italic r:id="rId95"/>
      <p:boldItalic r:id="rId96"/>
    </p:embeddedFont>
    <p:embeddedFont>
      <p:font typeface="Wingdings 3" panose="05040102010807070707" pitchFamily="18" charset="2"/>
      <p:regular r:id="rId97"/>
    </p:embeddedFont>
    <p:embeddedFont>
      <p:font typeface="Roboto Condensed Light" panose="020B0604020202020204" charset="0"/>
      <p:regular r:id="rId98"/>
      <p:italic r:id="rId99"/>
    </p:embeddedFont>
    <p:embeddedFont>
      <p:font typeface="Segoe UI Black" panose="020B0A02040204020203" pitchFamily="34" charset="0"/>
      <p:bold r:id="rId100"/>
      <p:boldItalic r:id="rId101"/>
    </p:embeddedFont>
    <p:embeddedFont>
      <p:font typeface="ＭＳ Ｐゴシック" panose="020B0600070205080204" pitchFamily="34" charset="-128"/>
      <p:regular r:id="rId102"/>
    </p:embeddedFont>
    <p:embeddedFont>
      <p:font typeface="Wingdings 2" panose="05020102010507070707" pitchFamily="18" charset="2"/>
      <p:regular r:id="rId10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yBTRoxLM2oz4usCWz+hXA==" hashData="aYJN/JahDDQVU6K/KyT512dlaGpYNjT6LLem7Y/YDV6mFKrjJ/UHe51cXOibxqgQLUQB8XTfINE66S5CAKVki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70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8.fntdata"/><Relationship Id="rId5" Type="http://schemas.openxmlformats.org/officeDocument/2006/relationships/slide" Target="slides/slide4.xml"/><Relationship Id="rId90" Type="http://schemas.openxmlformats.org/officeDocument/2006/relationships/font" Target="fonts/font6.fntdata"/><Relationship Id="rId95" Type="http://schemas.openxmlformats.org/officeDocument/2006/relationships/font" Target="fonts/font1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font" Target="fonts/font10.fntdata"/><Relationship Id="rId99" Type="http://schemas.openxmlformats.org/officeDocument/2006/relationships/font" Target="fonts/font15.fntdata"/><Relationship Id="rId10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3.fntdata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6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9.fntdata"/><Relationship Id="rId98" Type="http://schemas.openxmlformats.org/officeDocument/2006/relationships/font" Target="fonts/font1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Relational Query Languages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Relational Query Languages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Relational Query Languages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Relational Query Languages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may have one or more attributes</a:t>
            </a:r>
            <a:r>
              <a:rPr lang="en-US" dirty="0"/>
              <a:t>.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accent6"/>
                </a:solidFill>
              </a:rPr>
              <a:t>only one primary key </a:t>
            </a:r>
            <a:r>
              <a:rPr lang="en-US" dirty="0"/>
              <a:t>in the relation (table).</a:t>
            </a:r>
          </a:p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attribute value cannot be </a:t>
            </a:r>
            <a:r>
              <a:rPr lang="en-US" b="1" dirty="0" smtClean="0">
                <a:solidFill>
                  <a:schemeClr val="accent6"/>
                </a:solidFill>
              </a:rPr>
              <a:t>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Generally, the </a:t>
            </a:r>
            <a:r>
              <a:rPr lang="en-US" b="1" dirty="0">
                <a:solidFill>
                  <a:schemeClr val="accent6"/>
                </a:solidFill>
              </a:rPr>
              <a:t>value of a primary key attribute does not 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</a:t>
            </a:r>
            <a:r>
              <a:rPr lang="en-US" b="1" dirty="0">
                <a:solidFill>
                  <a:schemeClr val="accent6"/>
                </a:solidFill>
              </a:rPr>
              <a:t>used to link two relations </a:t>
            </a:r>
            <a:r>
              <a:rPr lang="en-US" dirty="0"/>
              <a:t>(tables).</a:t>
            </a:r>
          </a:p>
          <a:p>
            <a:r>
              <a:rPr lang="en-US" dirty="0"/>
              <a:t>A foreign key is an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or collection of attributes in one table that </a:t>
            </a:r>
            <a:r>
              <a:rPr lang="en-US" b="1" dirty="0">
                <a:solidFill>
                  <a:schemeClr val="accent6"/>
                </a:solidFill>
              </a:rPr>
              <a:t>refers to the primary key in another table</a:t>
            </a:r>
            <a:r>
              <a:rPr lang="en-US" dirty="0"/>
              <a:t>.</a:t>
            </a:r>
          </a:p>
          <a:p>
            <a:r>
              <a:rPr lang="en-US" dirty="0"/>
              <a:t>A table containing the foreign key is called the child table, and the table containing the primary key is called the parent table.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700730"/>
              </p:ext>
            </p:extLst>
          </p:nvPr>
        </p:nvGraphicFramePr>
        <p:xfrm>
          <a:off x="807723" y="4396609"/>
          <a:ext cx="3955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11156"/>
              </p:ext>
            </p:extLst>
          </p:nvPr>
        </p:nvGraphicFramePr>
        <p:xfrm>
          <a:off x="5327404" y="4433537"/>
          <a:ext cx="4096704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6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2718"/>
                <a:gridCol w="158781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32264"/>
              </p:ext>
            </p:extLst>
          </p:nvPr>
        </p:nvGraphicFramePr>
        <p:xfrm>
          <a:off x="808803" y="40329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709466"/>
              </p:ext>
            </p:extLst>
          </p:nvPr>
        </p:nvGraphicFramePr>
        <p:xfrm>
          <a:off x="5326106" y="406928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762000" y="2991725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021999" y="3104269"/>
            <a:ext cx="6432683" cy="1284851"/>
          </a:xfrm>
          <a:prstGeom prst="curvedDownArrow">
            <a:avLst>
              <a:gd name="adj1" fmla="val 0"/>
              <a:gd name="adj2" fmla="val 17484"/>
              <a:gd name="adj3" fmla="val 172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90041" y="3005793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8209"/>
              </p:ext>
            </p:extLst>
          </p:nvPr>
        </p:nvGraphicFramePr>
        <p:xfrm>
          <a:off x="131178" y="886760"/>
          <a:ext cx="119296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9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0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018782"/>
              </p:ext>
            </p:extLst>
          </p:nvPr>
        </p:nvGraphicFramePr>
        <p:xfrm>
          <a:off x="131178" y="1349289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rows/records/tuples from a relation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508413"/>
              </p:ext>
            </p:extLst>
          </p:nvPr>
        </p:nvGraphicFramePr>
        <p:xfrm>
          <a:off x="131179" y="1802357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columns from a relation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64506"/>
              </p:ext>
            </p:extLst>
          </p:nvPr>
        </p:nvGraphicFramePr>
        <p:xfrm>
          <a:off x="131180" y="2259474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Product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each tuples of both relations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21862"/>
              </p:ext>
            </p:extLst>
          </p:nvPr>
        </p:nvGraphicFramePr>
        <p:xfrm>
          <a:off x="131181" y="2718703"/>
          <a:ext cx="1192964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data or records from two or more tables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Join / Inner Join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Join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1. Left Outer Join          2. Right Outer Join          3. Full Outer Join       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444334"/>
              </p:ext>
            </p:extLst>
          </p:nvPr>
        </p:nvGraphicFramePr>
        <p:xfrm>
          <a:off x="131180" y="4094287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the results of two queries into a single result.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         2. Intersection          3. Minus / Set-difference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871671"/>
              </p:ext>
            </p:extLst>
          </p:nvPr>
        </p:nvGraphicFramePr>
        <p:xfrm>
          <a:off x="131181" y="4925062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one relation by another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78647"/>
              </p:ext>
            </p:extLst>
          </p:nvPr>
        </p:nvGraphicFramePr>
        <p:xfrm>
          <a:off x="131182" y="5388331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a column or a table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Selection Operator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 smtClean="0"/>
              <a:t>σ</a:t>
            </a:r>
            <a:r>
              <a:rPr lang="en-US" dirty="0" smtClean="0"/>
              <a:t> (Sigma</a:t>
            </a:r>
            <a:r>
              <a:rPr lang="en-US" dirty="0"/>
              <a:t>)</a:t>
            </a:r>
          </a:p>
          <a:p>
            <a:r>
              <a:rPr lang="en-US" dirty="0"/>
              <a:t>Notation: </a:t>
            </a:r>
            <a:r>
              <a:rPr lang="el-GR" sz="3600" dirty="0" smtClean="0"/>
              <a:t>σ</a:t>
            </a:r>
            <a:r>
              <a:rPr lang="en-US" sz="3600" dirty="0" smtClean="0"/>
              <a:t> </a:t>
            </a:r>
            <a:r>
              <a:rPr lang="en-US" sz="3600" i="1" baseline="-25000" dirty="0" smtClean="0"/>
              <a:t>condition</a:t>
            </a:r>
            <a:r>
              <a:rPr lang="en-US" sz="3600" dirty="0" smtClean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79172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97837"/>
              </p:ext>
            </p:extLst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375012"/>
              </p:ext>
            </p:extLst>
          </p:nvPr>
        </p:nvGraphicFramePr>
        <p:xfrm>
          <a:off x="1612995" y="3137916"/>
          <a:ext cx="55851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85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45884"/>
              </p:ext>
            </p:extLst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657009"/>
              </p:ext>
            </p:extLst>
          </p:nvPr>
        </p:nvGraphicFramePr>
        <p:xfrm>
          <a:off x="9153253" y="295110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83880"/>
              </p:ext>
            </p:extLst>
          </p:nvPr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688525"/>
              </p:ext>
            </p:extLst>
          </p:nvPr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 </a:t>
            </a:r>
            <a:r>
              <a:rPr lang="en-US" dirty="0"/>
              <a:t>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 smtClean="0"/>
              <a:t>condition </a:t>
            </a:r>
            <a:r>
              <a:rPr lang="en-US" sz="3200" dirty="0" smtClean="0"/>
              <a:t>(</a:t>
            </a:r>
            <a:r>
              <a:rPr lang="en-US" sz="3200" dirty="0"/>
              <a:t>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06021"/>
              </p:ext>
            </p:extLst>
          </p:nvPr>
        </p:nvGraphicFramePr>
        <p:xfrm>
          <a:off x="419937" y="201926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71825"/>
              </p:ext>
            </p:extLst>
          </p:nvPr>
        </p:nvGraphicFramePr>
        <p:xfrm>
          <a:off x="419937" y="165564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457975"/>
            <a:ext cx="9326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59946"/>
              </p:ext>
            </p:extLst>
          </p:nvPr>
        </p:nvGraphicFramePr>
        <p:xfrm>
          <a:off x="419937" y="106999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52236"/>
              </p:ext>
            </p:extLst>
          </p:nvPr>
        </p:nvGraphicFramePr>
        <p:xfrm>
          <a:off x="1518866" y="1061102"/>
          <a:ext cx="8383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3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having SPI more than</a:t>
                      </a:r>
                      <a:r>
                        <a:rPr lang="en-US" sz="20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827642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98785"/>
              </p:ext>
            </p:extLst>
          </p:nvPr>
        </p:nvGraphicFramePr>
        <p:xfrm>
          <a:off x="419937" y="44396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61497"/>
              </p:ext>
            </p:extLst>
          </p:nvPr>
        </p:nvGraphicFramePr>
        <p:xfrm>
          <a:off x="419937" y="539213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173502"/>
              </p:ext>
            </p:extLst>
          </p:nvPr>
        </p:nvGraphicFramePr>
        <p:xfrm>
          <a:off x="419937" y="502852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80428"/>
              </p:ext>
            </p:extLst>
          </p:nvPr>
        </p:nvGraphicFramePr>
        <p:xfrm>
          <a:off x="1434641" y="4243374"/>
          <a:ext cx="30594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59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 </a:t>
            </a:r>
            <a:r>
              <a:rPr lang="en-US" dirty="0"/>
              <a:t>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 smtClean="0"/>
              <a:t>condition </a:t>
            </a:r>
            <a:r>
              <a:rPr lang="en-US" sz="3200" dirty="0" smtClean="0"/>
              <a:t>(</a:t>
            </a:r>
            <a:r>
              <a:rPr lang="en-US" sz="3200" dirty="0"/>
              <a:t>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90292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7909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95923"/>
              </p:ext>
            </p:extLst>
          </p:nvPr>
        </p:nvGraphicFramePr>
        <p:xfrm>
          <a:off x="1518866" y="924622"/>
          <a:ext cx="694944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9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either “CI” or “ME”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83232"/>
              </p:ext>
            </p:extLst>
          </p:nvPr>
        </p:nvGraphicFramePr>
        <p:xfrm>
          <a:off x="419937" y="5187419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06892"/>
              </p:ext>
            </p:extLst>
          </p:nvPr>
        </p:nvGraphicFramePr>
        <p:xfrm>
          <a:off x="1434641" y="4038654"/>
          <a:ext cx="3543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43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Branch=‘CI’ V Branch=‘ME’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 </a:t>
            </a:r>
            <a:r>
              <a:rPr lang="en-US" dirty="0"/>
              <a:t>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 smtClean="0"/>
              <a:t>condition </a:t>
            </a:r>
            <a:r>
              <a:rPr lang="en-US" sz="3200" dirty="0" smtClean="0"/>
              <a:t>(</a:t>
            </a:r>
            <a:r>
              <a:rPr lang="en-US" sz="3200" dirty="0"/>
              <a:t>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854964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37192"/>
              </p:ext>
            </p:extLst>
          </p:nvPr>
        </p:nvGraphicFramePr>
        <p:xfrm>
          <a:off x="1518866" y="924622"/>
          <a:ext cx="60312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31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whose SPI between 7 and 9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22459"/>
              </p:ext>
            </p:extLst>
          </p:nvPr>
        </p:nvGraphicFramePr>
        <p:xfrm>
          <a:off x="419937" y="518741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913630"/>
              </p:ext>
            </p:extLst>
          </p:nvPr>
        </p:nvGraphicFramePr>
        <p:xfrm>
          <a:off x="1434641" y="4038654"/>
          <a:ext cx="25561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61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SPI&lt;9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</a:t>
            </a:r>
            <a:r>
              <a:rPr lang="en-US" dirty="0" smtClean="0"/>
              <a:t>the relational </a:t>
            </a:r>
            <a:r>
              <a:rPr lang="en-US" dirty="0"/>
              <a:t>algebra for the </a:t>
            </a:r>
            <a:r>
              <a:rPr lang="en-US" dirty="0" smtClean="0"/>
              <a:t>student </a:t>
            </a:r>
            <a:r>
              <a:rPr lang="en-US" dirty="0"/>
              <a:t>table.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the detail of students whose </a:t>
            </a:r>
            <a:r>
              <a:rPr lang="en-US" dirty="0" err="1"/>
              <a:t>RollNo</a:t>
            </a:r>
            <a:r>
              <a:rPr lang="en-US" dirty="0"/>
              <a:t> is less than 104.</a:t>
            </a:r>
          </a:p>
          <a:p>
            <a:pPr lvl="1"/>
            <a:r>
              <a:rPr lang="en-US" dirty="0"/>
              <a:t>Display the detail of students having SPI more than 8.</a:t>
            </a:r>
          </a:p>
          <a:p>
            <a:pPr lvl="1"/>
            <a:r>
              <a:rPr lang="en-US" dirty="0"/>
              <a:t>Display the detail of students belongs to “CE” </a:t>
            </a:r>
            <a:r>
              <a:rPr lang="en-US" dirty="0" smtClean="0"/>
              <a:t>Branch </a:t>
            </a:r>
            <a:r>
              <a:rPr lang="en-US" dirty="0"/>
              <a:t>having SPI less than 8.</a:t>
            </a:r>
          </a:p>
          <a:p>
            <a:pPr lvl="1"/>
            <a:r>
              <a:rPr lang="en-US" dirty="0"/>
              <a:t>Display the detail of students belongs to either “CE” or “ME” Branch.</a:t>
            </a:r>
          </a:p>
          <a:p>
            <a:pPr lvl="1"/>
            <a:r>
              <a:rPr lang="en-US" dirty="0"/>
              <a:t>Display the detail of students whose SPI between 6 and 9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10420"/>
              </p:ext>
            </p:extLst>
          </p:nvPr>
        </p:nvGraphicFramePr>
        <p:xfrm>
          <a:off x="8555408" y="11732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the detail of all employee.</a:t>
            </a:r>
          </a:p>
          <a:p>
            <a:pPr lvl="1"/>
            <a:r>
              <a:rPr lang="en-US" dirty="0"/>
              <a:t>Display the detail of employee whose </a:t>
            </a:r>
            <a:r>
              <a:rPr lang="en-US" dirty="0" smtClean="0"/>
              <a:t>Salary </a:t>
            </a:r>
            <a:r>
              <a:rPr lang="en-US" dirty="0"/>
              <a:t>more than 10000.</a:t>
            </a:r>
          </a:p>
          <a:p>
            <a:pPr lvl="1"/>
            <a:r>
              <a:rPr lang="en-US" dirty="0"/>
              <a:t>Display the detail of employee belongs to “HR”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having </a:t>
            </a:r>
            <a:r>
              <a:rPr lang="en-US" dirty="0" smtClean="0"/>
              <a:t>Salary </a:t>
            </a:r>
            <a:r>
              <a:rPr lang="en-US" dirty="0"/>
              <a:t>more than 20000.</a:t>
            </a:r>
          </a:p>
          <a:p>
            <a:pPr lvl="1"/>
            <a:r>
              <a:rPr lang="en-US" dirty="0"/>
              <a:t>Display the detail of employee belongs to either “HR” or “Admin” </a:t>
            </a:r>
            <a:r>
              <a:rPr lang="en-US" dirty="0" smtClean="0"/>
              <a:t>Dept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detail of employee whose </a:t>
            </a:r>
            <a:r>
              <a:rPr lang="en-US" dirty="0" smtClean="0"/>
              <a:t>Salary </a:t>
            </a:r>
            <a:r>
              <a:rPr lang="en-US"/>
              <a:t>between </a:t>
            </a:r>
            <a:r>
              <a:rPr lang="en-US" smtClean="0"/>
              <a:t>10000 </a:t>
            </a:r>
            <a:r>
              <a:rPr lang="en-US" dirty="0"/>
              <a:t>and 25000 and belongs to “HR” </a:t>
            </a:r>
            <a:r>
              <a:rPr lang="en-US" dirty="0" smtClean="0"/>
              <a:t>Dept</a:t>
            </a:r>
            <a:r>
              <a:rPr lang="en-US" dirty="0"/>
              <a:t>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81625"/>
              </p:ext>
            </p:extLst>
          </p:nvPr>
        </p:nvGraphicFramePr>
        <p:xfrm>
          <a:off x="8586785" y="3759584"/>
          <a:ext cx="3320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Structure 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Relational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Key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Relational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Algebra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Fundamental 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perators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Syntax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Selection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Projection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Cross Product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OR Cartesian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Product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Joins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Division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Rename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Aggregate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Source and Commercial DBMS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Projection Operator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 smtClean="0"/>
              <a:t>∏</a:t>
            </a:r>
            <a:r>
              <a:rPr lang="en-US" dirty="0" smtClean="0"/>
              <a:t> (Pi)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sz="2800" dirty="0" smtClean="0"/>
              <a:t>∏</a:t>
            </a:r>
            <a:r>
              <a:rPr lang="en-US" sz="3600" dirty="0" smtClean="0"/>
              <a:t> </a:t>
            </a:r>
            <a:r>
              <a:rPr lang="en-US" sz="3600" i="1" baseline="-25000" dirty="0"/>
              <a:t>attribute set</a:t>
            </a:r>
            <a:r>
              <a:rPr lang="en-US" sz="3600" dirty="0" smtClean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 smtClean="0">
                <a:solidFill>
                  <a:schemeClr val="accent6"/>
                </a:solidFill>
              </a:rPr>
              <a:t>Selects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6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of a relation.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removes duplicate tuples </a:t>
            </a:r>
            <a:r>
              <a:rPr lang="en-US" dirty="0"/>
              <a:t>(records) from the result.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751653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386872"/>
            <a:ext cx="6035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06314"/>
              </p:ext>
            </p:extLst>
          </p:nvPr>
        </p:nvGraphicFramePr>
        <p:xfrm>
          <a:off x="514066" y="299888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874799"/>
              </p:ext>
            </p:extLst>
          </p:nvPr>
        </p:nvGraphicFramePr>
        <p:xfrm>
          <a:off x="1612995" y="2989999"/>
          <a:ext cx="5140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0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735265" y="3383660"/>
            <a:ext cx="4114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68273"/>
              </p:ext>
            </p:extLst>
          </p:nvPr>
        </p:nvGraphicFramePr>
        <p:xfrm>
          <a:off x="7735265" y="299567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722054"/>
              </p:ext>
            </p:extLst>
          </p:nvPr>
        </p:nvGraphicFramePr>
        <p:xfrm>
          <a:off x="8745294" y="2803185"/>
          <a:ext cx="3289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9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31048"/>
              </p:ext>
            </p:extLst>
          </p:nvPr>
        </p:nvGraphicFramePr>
        <p:xfrm>
          <a:off x="7735265" y="4203650"/>
          <a:ext cx="25742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534913"/>
              </p:ext>
            </p:extLst>
          </p:nvPr>
        </p:nvGraphicFramePr>
        <p:xfrm>
          <a:off x="7735265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</a:t>
            </a:r>
            <a:r>
              <a:rPr lang="en-US" dirty="0" smtClean="0"/>
              <a:t>the relational </a:t>
            </a:r>
            <a:r>
              <a:rPr lang="en-US" dirty="0"/>
              <a:t>algebra for the </a:t>
            </a:r>
            <a:r>
              <a:rPr lang="en-US" dirty="0" smtClean="0"/>
              <a:t>student </a:t>
            </a:r>
            <a:r>
              <a:rPr lang="en-US" dirty="0"/>
              <a:t>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 smtClean="0"/>
              <a:t>RollNo</a:t>
            </a:r>
            <a:r>
              <a:rPr lang="en-US" dirty="0" smtClean="0"/>
              <a:t>, </a:t>
            </a:r>
            <a:r>
              <a:rPr lang="en-US" dirty="0"/>
              <a:t>N</a:t>
            </a:r>
            <a:r>
              <a:rPr lang="en-US" dirty="0" smtClean="0"/>
              <a:t>ame </a:t>
            </a:r>
            <a:r>
              <a:rPr lang="en-US" dirty="0"/>
              <a:t>and SPI of all students.</a:t>
            </a:r>
          </a:p>
          <a:p>
            <a:pPr lvl="1"/>
            <a:r>
              <a:rPr lang="en-US" dirty="0"/>
              <a:t>Display </a:t>
            </a:r>
            <a:r>
              <a:rPr lang="en-US" dirty="0" smtClean="0"/>
              <a:t>Name </a:t>
            </a:r>
            <a:r>
              <a:rPr lang="en-US" dirty="0"/>
              <a:t>and SPI of all students.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students.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branches.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85785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71843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 smtClean="0"/>
              <a:t>EmpID</a:t>
            </a:r>
            <a:r>
              <a:rPr lang="en-US" dirty="0" smtClean="0"/>
              <a:t> with Name of </a:t>
            </a:r>
            <a:r>
              <a:rPr lang="en-US" dirty="0"/>
              <a:t>all </a:t>
            </a:r>
            <a:r>
              <a:rPr lang="en-US" dirty="0" smtClean="0"/>
              <a:t>employee.</a:t>
            </a:r>
            <a:endParaRPr lang="en-US" dirty="0"/>
          </a:p>
          <a:p>
            <a:pPr lvl="1"/>
            <a:r>
              <a:rPr lang="en-US" dirty="0"/>
              <a:t>Display </a:t>
            </a: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Salary </a:t>
            </a:r>
            <a:r>
              <a:rPr lang="en-US" dirty="0"/>
              <a:t>of all employee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employee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</a:t>
            </a:r>
            <a:r>
              <a:rPr lang="en-US" dirty="0" smtClean="0"/>
              <a:t>departments.</a:t>
            </a:r>
            <a:endParaRPr lang="en-US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721689"/>
              </p:ext>
            </p:extLst>
          </p:nvPr>
        </p:nvGraphicFramePr>
        <p:xfrm>
          <a:off x="8586785" y="37595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24230"/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14422"/>
              </p:ext>
            </p:extLst>
          </p:nvPr>
        </p:nvGraphicFramePr>
        <p:xfrm>
          <a:off x="406490" y="20924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09908"/>
              </p:ext>
            </p:extLst>
          </p:nvPr>
        </p:nvGraphicFramePr>
        <p:xfrm>
          <a:off x="406490" y="17288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450502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542329"/>
              </p:ext>
            </p:extLst>
          </p:nvPr>
        </p:nvGraphicFramePr>
        <p:xfrm>
          <a:off x="406490" y="106251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995523"/>
              </p:ext>
            </p:extLst>
          </p:nvPr>
        </p:nvGraphicFramePr>
        <p:xfrm>
          <a:off x="1505419" y="1053629"/>
          <a:ext cx="591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15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&amp;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791832"/>
            <a:ext cx="3474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49199"/>
              </p:ext>
            </p:extLst>
          </p:nvPr>
        </p:nvGraphicFramePr>
        <p:xfrm>
          <a:off x="406490" y="440384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23710"/>
              </p:ext>
            </p:extLst>
          </p:nvPr>
        </p:nvGraphicFramePr>
        <p:xfrm>
          <a:off x="1416519" y="4211357"/>
          <a:ext cx="24403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0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80008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126190"/>
              </p:ext>
            </p:extLst>
          </p:nvPr>
        </p:nvGraphicFramePr>
        <p:xfrm>
          <a:off x="6221975" y="44121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207100"/>
              </p:ext>
            </p:extLst>
          </p:nvPr>
        </p:nvGraphicFramePr>
        <p:xfrm>
          <a:off x="7232004" y="4219612"/>
          <a:ext cx="4705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056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90205"/>
              </p:ext>
            </p:extLst>
          </p:nvPr>
        </p:nvGraphicFramePr>
        <p:xfrm>
          <a:off x="6221975" y="5416688"/>
          <a:ext cx="257429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492150"/>
              </p:ext>
            </p:extLst>
          </p:nvPr>
        </p:nvGraphicFramePr>
        <p:xfrm>
          <a:off x="6221975" y="5053075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888001"/>
              </p:ext>
            </p:extLst>
          </p:nvPr>
        </p:nvGraphicFramePr>
        <p:xfrm>
          <a:off x="410369" y="5408810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89398"/>
              </p:ext>
            </p:extLst>
          </p:nvPr>
        </p:nvGraphicFramePr>
        <p:xfrm>
          <a:off x="410369" y="5045197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776755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33399"/>
              </p:ext>
            </p:extLst>
          </p:nvPr>
        </p:nvGraphicFramePr>
        <p:xfrm>
          <a:off x="1505419" y="917149"/>
          <a:ext cx="71202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0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 students whose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8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576206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849753"/>
              </p:ext>
            </p:extLst>
          </p:nvPr>
        </p:nvGraphicFramePr>
        <p:xfrm>
          <a:off x="1416519" y="4047581"/>
          <a:ext cx="1922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2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636311"/>
            <a:ext cx="48463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671602"/>
              </p:ext>
            </p:extLst>
          </p:nvPr>
        </p:nvGraphicFramePr>
        <p:xfrm>
          <a:off x="6221975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75951"/>
              </p:ext>
            </p:extLst>
          </p:nvPr>
        </p:nvGraphicFramePr>
        <p:xfrm>
          <a:off x="7232004" y="4055836"/>
          <a:ext cx="392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9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47589"/>
              </p:ext>
            </p:extLst>
          </p:nvPr>
        </p:nvGraphicFramePr>
        <p:xfrm>
          <a:off x="6221975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Mitesh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Nilesh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768197"/>
              </p:ext>
            </p:extLst>
          </p:nvPr>
        </p:nvGraphicFramePr>
        <p:xfrm>
          <a:off x="6221975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04875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46832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0698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350983"/>
              </p:ext>
            </p:extLst>
          </p:nvPr>
        </p:nvGraphicFramePr>
        <p:xfrm>
          <a:off x="1505419" y="917149"/>
          <a:ext cx="96840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84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 students who belongs to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“CE”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7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31171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547834"/>
              </p:ext>
            </p:extLst>
          </p:nvPr>
        </p:nvGraphicFramePr>
        <p:xfrm>
          <a:off x="1416519" y="4047581"/>
          <a:ext cx="30070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0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662417" y="4636311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680626"/>
              </p:ext>
            </p:extLst>
          </p:nvPr>
        </p:nvGraphicFramePr>
        <p:xfrm>
          <a:off x="5662417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0076"/>
              </p:ext>
            </p:extLst>
          </p:nvPr>
        </p:nvGraphicFramePr>
        <p:xfrm>
          <a:off x="6672446" y="4055836"/>
          <a:ext cx="50707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707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855901"/>
              </p:ext>
            </p:extLst>
          </p:nvPr>
        </p:nvGraphicFramePr>
        <p:xfrm>
          <a:off x="5662417" y="5184672"/>
          <a:ext cx="224726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33568"/>
              </p:ext>
            </p:extLst>
          </p:nvPr>
        </p:nvGraphicFramePr>
        <p:xfrm>
          <a:off x="5662417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694489"/>
              </p:ext>
            </p:extLst>
          </p:nvPr>
        </p:nvGraphicFramePr>
        <p:xfrm>
          <a:off x="410369" y="5176794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46832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1064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625176"/>
              </p:ext>
            </p:extLst>
          </p:nvPr>
        </p:nvGraphicFramePr>
        <p:xfrm>
          <a:off x="1505419" y="917149"/>
          <a:ext cx="1010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06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students along 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 belong to either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or “CI”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041147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14715"/>
              </p:ext>
            </p:extLst>
          </p:nvPr>
        </p:nvGraphicFramePr>
        <p:xfrm>
          <a:off x="1416519" y="4047581"/>
          <a:ext cx="35340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34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539591" y="4636311"/>
            <a:ext cx="6126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85992"/>
              </p:ext>
            </p:extLst>
          </p:nvPr>
        </p:nvGraphicFramePr>
        <p:xfrm>
          <a:off x="5539591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086927"/>
              </p:ext>
            </p:extLst>
          </p:nvPr>
        </p:nvGraphicFramePr>
        <p:xfrm>
          <a:off x="6549620" y="4055836"/>
          <a:ext cx="51914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1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417036"/>
              </p:ext>
            </p:extLst>
          </p:nvPr>
        </p:nvGraphicFramePr>
        <p:xfrm>
          <a:off x="5539591" y="5184672"/>
          <a:ext cx="169608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Mitesh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Nilesh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198953"/>
              </p:ext>
            </p:extLst>
          </p:nvPr>
        </p:nvGraphicFramePr>
        <p:xfrm>
          <a:off x="5539591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94137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8138760" cy="2531790"/>
          </a:xfrm>
        </p:spPr>
        <p:txBody>
          <a:bodyPr/>
          <a:lstStyle/>
          <a:p>
            <a:r>
              <a:rPr lang="en-US" dirty="0"/>
              <a:t>Write down </a:t>
            </a:r>
            <a:r>
              <a:rPr lang="en-US" dirty="0" smtClean="0"/>
              <a:t>the relational </a:t>
            </a:r>
            <a:r>
              <a:rPr lang="en-US" dirty="0"/>
              <a:t>algebra for the </a:t>
            </a:r>
            <a:r>
              <a:rPr lang="en-US" dirty="0" smtClean="0"/>
              <a:t>student </a:t>
            </a:r>
            <a:r>
              <a:rPr lang="en-US" dirty="0"/>
              <a:t>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 smtClean="0"/>
              <a:t>Rollno</a:t>
            </a:r>
            <a:r>
              <a:rPr lang="en-US" dirty="0"/>
              <a:t>, </a:t>
            </a:r>
            <a:r>
              <a:rPr lang="en-US" dirty="0" smtClean="0"/>
              <a:t>Name </a:t>
            </a:r>
            <a:r>
              <a:rPr lang="en-US" dirty="0"/>
              <a:t>and SPI of all students belongs to “CE” </a:t>
            </a:r>
            <a:r>
              <a:rPr lang="en-US" dirty="0" smtClean="0"/>
              <a:t>Branch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 the </a:t>
            </a:r>
            <a:r>
              <a:rPr lang="en-US" dirty="0" smtClean="0"/>
              <a:t>Name </a:t>
            </a:r>
            <a:r>
              <a:rPr lang="en-US" dirty="0"/>
              <a:t>of students with their </a:t>
            </a:r>
            <a:r>
              <a:rPr lang="en-US" dirty="0" smtClean="0"/>
              <a:t>Branch </a:t>
            </a:r>
            <a:r>
              <a:rPr lang="en-US" dirty="0"/>
              <a:t>whose SPI is more than 8 and belongs to “CE” </a:t>
            </a:r>
            <a:r>
              <a:rPr lang="en-US" dirty="0" smtClean="0"/>
              <a:t>Branch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 the </a:t>
            </a:r>
            <a:r>
              <a:rPr lang="en-US" dirty="0" smtClean="0"/>
              <a:t>Name </a:t>
            </a:r>
            <a:r>
              <a:rPr lang="en-US" dirty="0"/>
              <a:t>of students along with their </a:t>
            </a:r>
            <a:r>
              <a:rPr lang="en-US" dirty="0" smtClean="0"/>
              <a:t>Branch </a:t>
            </a:r>
            <a:r>
              <a:rPr lang="en-US" dirty="0"/>
              <a:t>and SPI who belongs to either “CE” or “ME” </a:t>
            </a:r>
            <a:r>
              <a:rPr lang="en-US" dirty="0" smtClean="0"/>
              <a:t>Branch </a:t>
            </a:r>
            <a:r>
              <a:rPr lang="en-US" dirty="0"/>
              <a:t>and having SPI more than  8.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students with their </a:t>
            </a:r>
            <a:r>
              <a:rPr lang="en-US" dirty="0" smtClean="0"/>
              <a:t>Branch </a:t>
            </a:r>
            <a:r>
              <a:rPr lang="en-US" dirty="0"/>
              <a:t>name whose SPI between 7 and 9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85785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71843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belong to </a:t>
            </a:r>
            <a:r>
              <a:rPr lang="en-US" dirty="0" smtClean="0"/>
              <a:t>“HR”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and having salary more than </a:t>
            </a:r>
            <a:r>
              <a:rPr lang="en-US" dirty="0" smtClean="0"/>
              <a:t>20000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</a:t>
            </a:r>
            <a:r>
              <a:rPr lang="en-US" dirty="0" smtClean="0"/>
              <a:t>“Admin” </a:t>
            </a:r>
            <a:r>
              <a:rPr lang="en-US" dirty="0"/>
              <a:t>and </a:t>
            </a:r>
            <a:r>
              <a:rPr lang="en-US" dirty="0" smtClean="0"/>
              <a:t>“HR” </a:t>
            </a:r>
            <a:r>
              <a:rPr lang="en-US" dirty="0" err="1" smtClean="0"/>
              <a:t>Dept’s</a:t>
            </a:r>
            <a:r>
              <a:rPr lang="en-US" dirty="0" smtClean="0"/>
              <a:t> employee.</a:t>
            </a:r>
            <a:endParaRPr lang="en-US" dirty="0"/>
          </a:p>
          <a:p>
            <a:pPr lvl="1"/>
            <a:r>
              <a:rPr lang="en-US" dirty="0"/>
              <a:t>List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with their </a:t>
            </a:r>
            <a:r>
              <a:rPr lang="en-US" dirty="0" smtClean="0"/>
              <a:t>Salary </a:t>
            </a:r>
            <a:r>
              <a:rPr lang="en-US" dirty="0"/>
              <a:t>who belongs to </a:t>
            </a:r>
            <a:r>
              <a:rPr lang="en-US" dirty="0" smtClean="0"/>
              <a:t>“HR” </a:t>
            </a:r>
            <a:r>
              <a:rPr lang="en-US" dirty="0"/>
              <a:t>or </a:t>
            </a:r>
            <a:r>
              <a:rPr lang="en-US" dirty="0" smtClean="0"/>
              <a:t>“Admin”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having salary more than </a:t>
            </a:r>
            <a:r>
              <a:rPr lang="en-US" dirty="0" smtClean="0"/>
              <a:t>15000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along with their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name whose salary between </a:t>
            </a:r>
            <a:r>
              <a:rPr lang="en-US" dirty="0" smtClean="0"/>
              <a:t>15000 </a:t>
            </a:r>
            <a:r>
              <a:rPr lang="en-US"/>
              <a:t>and </a:t>
            </a:r>
            <a:r>
              <a:rPr lang="en-US" smtClean="0"/>
              <a:t>30000</a:t>
            </a:r>
            <a:r>
              <a:rPr lang="en-US" dirty="0"/>
              <a:t>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92729"/>
              </p:ext>
            </p:extLst>
          </p:nvPr>
        </p:nvGraphicFramePr>
        <p:xfrm>
          <a:off x="8586785" y="38103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24230"/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28104"/>
              </p:ext>
            </p:extLst>
          </p:nvPr>
        </p:nvGraphicFramePr>
        <p:xfrm>
          <a:off x="8586785" y="34467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95235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>
                <a:solidFill>
                  <a:schemeClr val="tx2"/>
                </a:solidFill>
              </a:rPr>
              <a:t>Cartesian Product / Cross Product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 smtClean="0"/>
              <a:t>X</a:t>
            </a:r>
            <a:r>
              <a:rPr lang="en-US" dirty="0" smtClean="0"/>
              <a:t> (Cross)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 smtClean="0"/>
              <a:t>X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</a:t>
            </a:r>
            <a:r>
              <a:rPr lang="en-US" dirty="0"/>
              <a:t>X </a:t>
            </a:r>
            <a:r>
              <a:rPr lang="en-US" i="1" dirty="0" smtClean="0">
                <a:sym typeface="Symbol" pitchFamily="18" charset="2"/>
              </a:rPr>
              <a:t>Algebra-2</a:t>
            </a:r>
            <a:endParaRPr lang="en-US" dirty="0" smtClean="0"/>
          </a:p>
          <a:p>
            <a:r>
              <a:rPr lang="en-US" dirty="0" smtClean="0"/>
              <a:t>Operation: It will </a:t>
            </a:r>
            <a:r>
              <a:rPr lang="en-US" b="1" dirty="0">
                <a:solidFill>
                  <a:schemeClr val="accent6"/>
                </a:solidFill>
              </a:rPr>
              <a:t>multiply each tuples </a:t>
            </a:r>
            <a:r>
              <a:rPr lang="en-US" dirty="0"/>
              <a:t>of Relation-1 to each tuples of Relation-2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Attributes of Resultant Relation =  Attributes of R1 + Attributes of R2</a:t>
            </a:r>
          </a:p>
          <a:p>
            <a:pPr lvl="1"/>
            <a:r>
              <a:rPr lang="en-US" dirty="0"/>
              <a:t>Tuples of Resultant Relation = Tuples of R1 * Tuples of </a:t>
            </a:r>
            <a:r>
              <a:rPr lang="en-US" dirty="0" smtClean="0"/>
              <a:t>R2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071269"/>
              </p:ext>
            </p:extLst>
          </p:nvPr>
        </p:nvGraphicFramePr>
        <p:xfrm>
          <a:off x="514066" y="4284332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17455"/>
              </p:ext>
            </p:extLst>
          </p:nvPr>
        </p:nvGraphicFramePr>
        <p:xfrm>
          <a:off x="514066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3505654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52233"/>
              </p:ext>
            </p:extLst>
          </p:nvPr>
        </p:nvGraphicFramePr>
        <p:xfrm>
          <a:off x="514066" y="311766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934159"/>
              </p:ext>
            </p:extLst>
          </p:nvPr>
        </p:nvGraphicFramePr>
        <p:xfrm>
          <a:off x="1612995" y="310878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3502442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07335"/>
              </p:ext>
            </p:extLst>
          </p:nvPr>
        </p:nvGraphicFramePr>
        <p:xfrm>
          <a:off x="7735265" y="31144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96186"/>
              </p:ext>
            </p:extLst>
          </p:nvPr>
        </p:nvGraphicFramePr>
        <p:xfrm>
          <a:off x="8745294" y="3023567"/>
          <a:ext cx="2243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3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725200"/>
              </p:ext>
            </p:extLst>
          </p:nvPr>
        </p:nvGraphicFramePr>
        <p:xfrm>
          <a:off x="7112965" y="4284332"/>
          <a:ext cx="48540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7155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5393"/>
                <a:gridCol w="5220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981654"/>
              </p:ext>
            </p:extLst>
          </p:nvPr>
        </p:nvGraphicFramePr>
        <p:xfrm>
          <a:off x="7112965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774800"/>
              </p:ext>
            </p:extLst>
          </p:nvPr>
        </p:nvGraphicFramePr>
        <p:xfrm>
          <a:off x="4217717" y="4293292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269411"/>
              </p:ext>
            </p:extLst>
          </p:nvPr>
        </p:nvGraphicFramePr>
        <p:xfrm>
          <a:off x="4217717" y="392967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19939" y="4307175"/>
            <a:ext cx="1352356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10210800" y="4307175"/>
            <a:ext cx="1238250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44458" y="494138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33155" y="526904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44458" y="4941383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33155" y="4941383"/>
            <a:ext cx="1373631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472930" y="5664818"/>
            <a:ext cx="6483071" cy="872599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If both relations have some attribute with the same name, it can be distinguished by combing </a:t>
            </a:r>
            <a:r>
              <a:rPr lang="en-IN" b="1" dirty="0">
                <a:solidFill>
                  <a:schemeClr val="accent6"/>
                </a:solidFill>
              </a:rPr>
              <a:t>relation-</a:t>
            </a:r>
            <a:r>
              <a:rPr lang="en-IN" b="1" dirty="0" err="1">
                <a:solidFill>
                  <a:schemeClr val="accent6"/>
                </a:solidFill>
              </a:rPr>
              <a:t>name.attribute</a:t>
            </a:r>
            <a:r>
              <a:rPr lang="en-IN" b="1" dirty="0">
                <a:solidFill>
                  <a:schemeClr val="accent6"/>
                </a:solidFill>
              </a:rPr>
              <a:t>-name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Structure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Databases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</a:t>
            </a:r>
            <a:r>
              <a:rPr lang="en-US" dirty="0" smtClean="0"/>
              <a:t>Product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82873"/>
              </p:ext>
            </p:extLst>
          </p:nvPr>
        </p:nvGraphicFramePr>
        <p:xfrm>
          <a:off x="673720" y="1889466"/>
          <a:ext cx="298418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95310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3803827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04287"/>
              </p:ext>
            </p:extLst>
          </p:nvPr>
        </p:nvGraphicFramePr>
        <p:xfrm>
          <a:off x="673720" y="341584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96229"/>
              </p:ext>
            </p:extLst>
          </p:nvPr>
        </p:nvGraphicFramePr>
        <p:xfrm>
          <a:off x="1672863" y="3215182"/>
          <a:ext cx="5478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SPI, BL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016597"/>
              </p:ext>
            </p:extLst>
          </p:nvPr>
        </p:nvGraphicFramePr>
        <p:xfrm>
          <a:off x="673720" y="4338964"/>
          <a:ext cx="540846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/>
                <a:gridCol w="551180"/>
                <a:gridCol w="471339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1615"/>
              </p:ext>
            </p:extLst>
          </p:nvPr>
        </p:nvGraphicFramePr>
        <p:xfrm>
          <a:off x="673720" y="397535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08203"/>
              </p:ext>
            </p:extLst>
          </p:nvPr>
        </p:nvGraphicFramePr>
        <p:xfrm>
          <a:off x="4377371" y="1898426"/>
          <a:ext cx="233330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51180"/>
                <a:gridCol w="473393"/>
                <a:gridCol w="69246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 smtClean="0">
                <a:solidFill>
                  <a:schemeClr val="tx1"/>
                </a:solidFill>
              </a:rPr>
              <a:t>Consider only </a:t>
            </a:r>
            <a:r>
              <a:rPr lang="en-IN" dirty="0" smtClean="0">
                <a:solidFill>
                  <a:schemeClr val="tx2"/>
                </a:solidFill>
              </a:rPr>
              <a:t>selected attributes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– </a:t>
            </a:r>
            <a:r>
              <a:rPr lang="en-IN" dirty="0" err="1" smtClean="0"/>
              <a:t>RNo</a:t>
            </a:r>
            <a:r>
              <a:rPr lang="en-IN" dirty="0" smtClean="0"/>
              <a:t>, Name and Branch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Result – </a:t>
            </a:r>
            <a:r>
              <a:rPr lang="en-IN" dirty="0" err="1" smtClean="0"/>
              <a:t>RNo</a:t>
            </a:r>
            <a:r>
              <a:rPr lang="en-IN" dirty="0" smtClean="0"/>
              <a:t>, SPI and BL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</a:t>
            </a:r>
            <a:r>
              <a:rPr lang="en-US" dirty="0" smtClean="0"/>
              <a:t>Product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356274"/>
              </p:ext>
            </p:extLst>
          </p:nvPr>
        </p:nvGraphicFramePr>
        <p:xfrm>
          <a:off x="673720" y="1889466"/>
          <a:ext cx="298418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Dhara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02697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4529542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35201"/>
              </p:ext>
            </p:extLst>
          </p:nvPr>
        </p:nvGraphicFramePr>
        <p:xfrm>
          <a:off x="673720" y="41415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3600"/>
              </p:ext>
            </p:extLst>
          </p:nvPr>
        </p:nvGraphicFramePr>
        <p:xfrm>
          <a:off x="1672863" y="3940897"/>
          <a:ext cx="54835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35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Sem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=3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BL&lt;1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93339"/>
              </p:ext>
            </p:extLst>
          </p:nvPr>
        </p:nvGraphicFramePr>
        <p:xfrm>
          <a:off x="673720" y="5064679"/>
          <a:ext cx="66525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1262380"/>
                <a:gridCol w="551180"/>
                <a:gridCol w="473393"/>
                <a:gridCol w="69246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047291"/>
              </p:ext>
            </p:extLst>
          </p:nvPr>
        </p:nvGraphicFramePr>
        <p:xfrm>
          <a:off x="673720" y="470106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607438"/>
              </p:ext>
            </p:extLst>
          </p:nvPr>
        </p:nvGraphicFramePr>
        <p:xfrm>
          <a:off x="4377371" y="1898426"/>
          <a:ext cx="23333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51180"/>
                <a:gridCol w="473393"/>
                <a:gridCol w="69246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 smtClean="0">
                <a:solidFill>
                  <a:schemeClr val="tx1"/>
                </a:solidFill>
              </a:rPr>
              <a:t>Consider only </a:t>
            </a:r>
            <a:r>
              <a:rPr lang="en-IN" dirty="0" smtClean="0">
                <a:solidFill>
                  <a:schemeClr val="tx2"/>
                </a:solidFill>
              </a:rPr>
              <a:t>selected tuples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</a:t>
            </a:r>
            <a:r>
              <a:rPr lang="en-IN" dirty="0"/>
              <a:t>– Branch=‘CE’ and </a:t>
            </a:r>
            <a:r>
              <a:rPr lang="en-IN" dirty="0" err="1"/>
              <a:t>Sem</a:t>
            </a:r>
            <a:r>
              <a:rPr lang="en-IN" dirty="0"/>
              <a:t>=3</a:t>
            </a:r>
            <a:endParaRPr lang="en-IN" dirty="0" smtClean="0"/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Result </a:t>
            </a:r>
            <a:r>
              <a:rPr lang="en-IN" dirty="0"/>
              <a:t>– SPI&gt;7 and BL&lt;1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3720" y="2285208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673720" y="3121785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4360890" y="2712720"/>
            <a:ext cx="2340161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  <p:bldP spid="19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Natural Join / Inner Join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</a:t>
            </a:r>
            <a:r>
              <a:rPr lang="en-US" dirty="0"/>
              <a:t>Join /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dirty="0" smtClean="0"/>
              <a:t>Operation: </a:t>
            </a:r>
            <a:r>
              <a:rPr lang="en-US" dirty="0"/>
              <a:t>Natural join will </a:t>
            </a:r>
            <a:r>
              <a:rPr lang="en-US" b="1" dirty="0">
                <a:solidFill>
                  <a:schemeClr val="accent6"/>
                </a:solidFill>
              </a:rPr>
              <a:t>retrieve consistent data </a:t>
            </a:r>
            <a:r>
              <a:rPr lang="en-US" dirty="0"/>
              <a:t>from multiple relations.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combines records </a:t>
            </a:r>
            <a:r>
              <a:rPr lang="en-US" dirty="0"/>
              <a:t>from different relations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 rot="5400000">
            <a:off x="1513892" y="918062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 rot="5400000">
            <a:off x="3489132" y="137539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 rot="5400000">
            <a:off x="7385786" y="135393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114431"/>
              </p:ext>
            </p:extLst>
          </p:nvPr>
        </p:nvGraphicFramePr>
        <p:xfrm>
          <a:off x="482870" y="3517418"/>
          <a:ext cx="73152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0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4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761036"/>
              </p:ext>
            </p:extLst>
          </p:nvPr>
        </p:nvGraphicFramePr>
        <p:xfrm>
          <a:off x="482870" y="3975185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performs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Cartesian Product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014909"/>
              </p:ext>
            </p:extLst>
          </p:nvPr>
        </p:nvGraphicFramePr>
        <p:xfrm>
          <a:off x="486227" y="3058477"/>
          <a:ext cx="41516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51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Steps performed in Natural Join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531104"/>
              </p:ext>
            </p:extLst>
          </p:nvPr>
        </p:nvGraphicFramePr>
        <p:xfrm>
          <a:off x="482872" y="4371279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deletes inconsistent tuples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7913"/>
              </p:ext>
            </p:extLst>
          </p:nvPr>
        </p:nvGraphicFramePr>
        <p:xfrm>
          <a:off x="482872" y="4765173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duplicate attributes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6" name="Picture 2" descr="Image result for natural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97" y="3148875"/>
            <a:ext cx="3474720" cy="22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/ Inner 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79561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29886"/>
              </p:ext>
            </p:extLst>
          </p:nvPr>
        </p:nvGraphicFramePr>
        <p:xfrm>
          <a:off x="514066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927664"/>
              </p:ext>
            </p:extLst>
          </p:nvPr>
        </p:nvGraphicFramePr>
        <p:xfrm>
          <a:off x="1612995" y="99270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730503"/>
              </p:ext>
            </p:extLst>
          </p:nvPr>
        </p:nvGraphicFramePr>
        <p:xfrm>
          <a:off x="8745294" y="988458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283099"/>
              </p:ext>
            </p:extLst>
          </p:nvPr>
        </p:nvGraphicFramePr>
        <p:xfrm>
          <a:off x="7754651" y="1911580"/>
          <a:ext cx="2867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0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68338"/>
              </p:ext>
            </p:extLst>
          </p:nvPr>
        </p:nvGraphicFramePr>
        <p:xfrm>
          <a:off x="4217717" y="1920540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94342"/>
              </p:ext>
            </p:extLst>
          </p:nvPr>
        </p:nvGraphicFramePr>
        <p:xfrm>
          <a:off x="4217717" y="1556927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802177" y="10612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29342" y="3695354"/>
            <a:ext cx="10424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55990"/>
              </p:ext>
            </p:extLst>
          </p:nvPr>
        </p:nvGraphicFramePr>
        <p:xfrm>
          <a:off x="529342" y="3307369"/>
          <a:ext cx="348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89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Steps performed in Natural Join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914693"/>
              </p:ext>
            </p:extLst>
          </p:nvPr>
        </p:nvGraphicFramePr>
        <p:xfrm>
          <a:off x="529342" y="4230491"/>
          <a:ext cx="49371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08023"/>
              </p:ext>
            </p:extLst>
          </p:nvPr>
        </p:nvGraphicFramePr>
        <p:xfrm>
          <a:off x="529342" y="3866878"/>
          <a:ext cx="29864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6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Step:1 Perform 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Cross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Product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6406"/>
              </p:ext>
            </p:extLst>
          </p:nvPr>
        </p:nvGraphicFramePr>
        <p:xfrm>
          <a:off x="5847300" y="4222470"/>
          <a:ext cx="49371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89377"/>
              </p:ext>
            </p:extLst>
          </p:nvPr>
        </p:nvGraphicFramePr>
        <p:xfrm>
          <a:off x="5847300" y="3858857"/>
          <a:ext cx="351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16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Step:2 </a:t>
                      </a:r>
                      <a:r>
                        <a:rPr lang="en-US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inconsistent tuples</a:t>
                      </a:r>
                      <a:endParaRPr lang="en-US" sz="18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049940"/>
              </p:ext>
            </p:extLst>
          </p:nvPr>
        </p:nvGraphicFramePr>
        <p:xfrm>
          <a:off x="5855874" y="5507981"/>
          <a:ext cx="28968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929945"/>
              </p:ext>
            </p:extLst>
          </p:nvPr>
        </p:nvGraphicFramePr>
        <p:xfrm>
          <a:off x="5855874" y="5144368"/>
          <a:ext cx="42151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15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Step:3 </a:t>
                      </a:r>
                      <a:r>
                        <a:rPr lang="en-US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from duplicate</a:t>
                      </a:r>
                      <a:endParaRPr lang="en-US" sz="18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000" dirty="0" smtClean="0"/>
              <a:t>To </a:t>
            </a:r>
            <a:r>
              <a:rPr lang="en-US" sz="2000" dirty="0"/>
              <a:t>perform a </a:t>
            </a:r>
            <a:r>
              <a:rPr lang="en-US" sz="2000" dirty="0" smtClean="0"/>
              <a:t>Natural Join </a:t>
            </a:r>
            <a:r>
              <a:rPr lang="en-US" sz="2000" dirty="0"/>
              <a:t>there must be </a:t>
            </a:r>
            <a:r>
              <a:rPr lang="en-US" sz="20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0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3602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/ Inner 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59835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BID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524140"/>
              </p:ext>
            </p:extLst>
          </p:nvPr>
        </p:nvGraphicFramePr>
        <p:xfrm>
          <a:off x="514066" y="154796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351004"/>
              </p:ext>
            </p:extLst>
          </p:nvPr>
        </p:nvGraphicFramePr>
        <p:xfrm>
          <a:off x="1612995" y="992701"/>
          <a:ext cx="52787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8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Branch and Faculty.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51572"/>
              </p:ext>
            </p:extLst>
          </p:nvPr>
        </p:nvGraphicFramePr>
        <p:xfrm>
          <a:off x="8745294" y="988455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(Branch)      (Faculty)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9703"/>
              </p:ext>
            </p:extLst>
          </p:nvPr>
        </p:nvGraphicFramePr>
        <p:xfrm>
          <a:off x="7754651" y="1911580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/>
                <a:gridCol w="863918"/>
                <a:gridCol w="69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718"/>
                <a:gridCol w="87026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148941"/>
              </p:ext>
            </p:extLst>
          </p:nvPr>
        </p:nvGraphicFramePr>
        <p:xfrm>
          <a:off x="4217717" y="192054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/>
                <a:gridCol w="870268"/>
                <a:gridCol w="54891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52312"/>
              </p:ext>
            </p:extLst>
          </p:nvPr>
        </p:nvGraphicFramePr>
        <p:xfrm>
          <a:off x="4217717" y="155692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732327" y="10596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 smtClean="0"/>
              <a:t>To </a:t>
            </a:r>
            <a:r>
              <a:rPr lang="en-US" sz="2800" dirty="0"/>
              <a:t>perform a </a:t>
            </a:r>
            <a:r>
              <a:rPr lang="en-US" sz="2800" dirty="0" smtClean="0"/>
              <a:t>Natural Join </a:t>
            </a:r>
            <a:r>
              <a:rPr lang="en-US" sz="2800" dirty="0"/>
              <a:t>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18391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 relational </a:t>
            </a:r>
            <a:r>
              <a:rPr lang="en-US" dirty="0" smtClean="0"/>
              <a:t>algebra </a:t>
            </a:r>
            <a:r>
              <a:rPr lang="en-US" dirty="0"/>
              <a:t>for the following </a:t>
            </a:r>
            <a:r>
              <a:rPr lang="en-US" dirty="0" smtClean="0"/>
              <a:t>tables/relations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7204" y="3579111"/>
            <a:ext cx="11521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151301"/>
              </p:ext>
            </p:extLst>
          </p:nvPr>
        </p:nvGraphicFramePr>
        <p:xfrm>
          <a:off x="297204" y="31911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039807"/>
              </p:ext>
            </p:extLst>
          </p:nvPr>
        </p:nvGraphicFramePr>
        <p:xfrm>
          <a:off x="1396133" y="3182238"/>
          <a:ext cx="10581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81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 to “CE” department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7204" y="4263570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07466"/>
              </p:ext>
            </p:extLst>
          </p:nvPr>
        </p:nvGraphicFramePr>
        <p:xfrm>
          <a:off x="297204" y="38755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311127"/>
              </p:ext>
            </p:extLst>
          </p:nvPr>
        </p:nvGraphicFramePr>
        <p:xfrm>
          <a:off x="1307233" y="3746595"/>
          <a:ext cx="18672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7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954580"/>
              </p:ext>
            </p:extLst>
          </p:nvPr>
        </p:nvGraphicFramePr>
        <p:xfrm>
          <a:off x="2952862" y="3685923"/>
          <a:ext cx="5594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946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=‘CE’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(Student      (Department      Academic)))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5236246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6822158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6267" y="54053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286110"/>
              </p:ext>
            </p:extLst>
          </p:nvPr>
        </p:nvGraphicFramePr>
        <p:xfrm>
          <a:off x="296267" y="50173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23925"/>
              </p:ext>
            </p:extLst>
          </p:nvPr>
        </p:nvGraphicFramePr>
        <p:xfrm>
          <a:off x="1395196" y="5008453"/>
          <a:ext cx="83807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07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name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whose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guide is “A. J. Shah”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96267" y="608978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51154"/>
              </p:ext>
            </p:extLst>
          </p:nvPr>
        </p:nvGraphicFramePr>
        <p:xfrm>
          <a:off x="296267" y="5701800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590887"/>
              </p:ext>
            </p:extLst>
          </p:nvPr>
        </p:nvGraphicFramePr>
        <p:xfrm>
          <a:off x="1306296" y="5572810"/>
          <a:ext cx="15147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47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46864"/>
              </p:ext>
            </p:extLst>
          </p:nvPr>
        </p:nvGraphicFramePr>
        <p:xfrm>
          <a:off x="2643315" y="5512138"/>
          <a:ext cx="519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9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=‘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A.J.Shah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(Student      (Guide      Faculty)))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AutoShape 11"/>
          <p:cNvSpPr>
            <a:spLocks noChangeArrowheads="1"/>
          </p:cNvSpPr>
          <p:nvPr/>
        </p:nvSpPr>
        <p:spPr bwMode="auto">
          <a:xfrm rot="5400000">
            <a:off x="5418824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5400000">
            <a:off x="6414186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83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Write </a:t>
            </a:r>
            <a:r>
              <a:rPr lang="en-US" dirty="0"/>
              <a:t>down relational </a:t>
            </a:r>
            <a:r>
              <a:rPr lang="en-US" dirty="0" smtClean="0"/>
              <a:t>algebra </a:t>
            </a:r>
            <a:r>
              <a:rPr lang="en-US" dirty="0"/>
              <a:t>for the following </a:t>
            </a:r>
            <a:r>
              <a:rPr lang="en-US" dirty="0" smtClean="0"/>
              <a:t>tables/relations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</a:t>
            </a:r>
            <a:r>
              <a:rPr lang="en-US" dirty="0" smtClean="0"/>
              <a:t>)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having </a:t>
            </a:r>
            <a:r>
              <a:rPr lang="en-US" sz="2200" dirty="0">
                <a:solidFill>
                  <a:schemeClr val="tx2"/>
                </a:solidFill>
              </a:rPr>
              <a:t>backlog 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salary</a:t>
            </a:r>
            <a:r>
              <a:rPr lang="en-US" sz="2200" dirty="0"/>
              <a:t>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tx2"/>
                </a:solidFill>
              </a:rPr>
              <a:t>belongs to “CE” department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all faculties </a:t>
            </a:r>
            <a:r>
              <a:rPr lang="en-US" sz="2200" dirty="0"/>
              <a:t>of </a:t>
            </a:r>
            <a:r>
              <a:rPr lang="en-US" sz="2200" dirty="0">
                <a:solidFill>
                  <a:schemeClr val="tx2"/>
                </a:solidFill>
              </a:rPr>
              <a:t>“CE” and “ME” department </a:t>
            </a:r>
            <a:r>
              <a:rPr lang="en-US" sz="2200" dirty="0"/>
              <a:t>whose </a:t>
            </a:r>
            <a:r>
              <a:rPr lang="en-US" sz="2200" dirty="0">
                <a:solidFill>
                  <a:schemeClr val="tx2"/>
                </a:solidFill>
              </a:rPr>
              <a:t>salary is more than 50000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 smtClean="0">
                <a:solidFill>
                  <a:schemeClr val="tx2"/>
                </a:solidFill>
              </a:rPr>
              <a:t>students name </a:t>
            </a:r>
            <a:r>
              <a:rPr lang="en-US" sz="2200" dirty="0" smtClean="0"/>
              <a:t>with </a:t>
            </a:r>
            <a:r>
              <a:rPr lang="en-US" sz="2200" dirty="0"/>
              <a:t>their </a:t>
            </a:r>
            <a:r>
              <a:rPr lang="en-US" sz="2200" dirty="0">
                <a:solidFill>
                  <a:schemeClr val="tx2"/>
                </a:solidFill>
              </a:rPr>
              <a:t>project name </a:t>
            </a:r>
            <a:r>
              <a:rPr lang="en-US" sz="2200" dirty="0"/>
              <a:t>of all </a:t>
            </a:r>
            <a:r>
              <a:rPr lang="en-US" sz="2200" dirty="0">
                <a:solidFill>
                  <a:schemeClr val="tx2"/>
                </a:solidFill>
              </a:rPr>
              <a:t>“CE” department’s </a:t>
            </a:r>
            <a:r>
              <a:rPr lang="en-US" sz="2200" dirty="0"/>
              <a:t>students whose </a:t>
            </a:r>
            <a:r>
              <a:rPr lang="en-US" sz="2200" dirty="0">
                <a:solidFill>
                  <a:schemeClr val="tx2"/>
                </a:solidFill>
              </a:rPr>
              <a:t>guide is “Z.Z. Patel”</a:t>
            </a:r>
            <a:r>
              <a:rPr lang="en-US" sz="2200" dirty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who belongs to </a:t>
            </a:r>
            <a:r>
              <a:rPr lang="en-US" sz="2200" dirty="0">
                <a:solidFill>
                  <a:schemeClr val="tx2"/>
                </a:solidFill>
              </a:rPr>
              <a:t>“CE” department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tough “CPU”</a:t>
            </a:r>
            <a:r>
              <a:rPr lang="en-US" sz="2200" dirty="0"/>
              <a:t> subject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doing </a:t>
            </a:r>
            <a:r>
              <a:rPr lang="en-US" sz="2200" dirty="0">
                <a:solidFill>
                  <a:schemeClr val="tx2"/>
                </a:solidFill>
              </a:rPr>
              <a:t>project “</a:t>
            </a:r>
            <a:r>
              <a:rPr lang="en-US" sz="2200" dirty="0" err="1">
                <a:solidFill>
                  <a:schemeClr val="tx2"/>
                </a:solidFill>
              </a:rPr>
              <a:t>Hackathon</a:t>
            </a:r>
            <a:r>
              <a:rPr lang="en-US" sz="2200" dirty="0">
                <a:solidFill>
                  <a:schemeClr val="tx2"/>
                </a:solidFill>
              </a:rPr>
              <a:t>” </a:t>
            </a:r>
            <a:r>
              <a:rPr lang="en-US" sz="2200" dirty="0"/>
              <a:t>under </a:t>
            </a:r>
            <a:r>
              <a:rPr lang="en-US" sz="2200" dirty="0">
                <a:solidFill>
                  <a:schemeClr val="tx2"/>
                </a:solidFill>
              </a:rPr>
              <a:t>guide “I. I. Shah”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8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Outer Join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>
                <a:solidFill>
                  <a:schemeClr val="accent6"/>
                </a:solidFill>
              </a:rPr>
              <a:t>natural join some records are missing</a:t>
            </a:r>
            <a:r>
              <a:rPr lang="en-US" dirty="0"/>
              <a:t>, if we </a:t>
            </a:r>
            <a:r>
              <a:rPr lang="en-US" b="1" dirty="0">
                <a:solidFill>
                  <a:schemeClr val="accent6"/>
                </a:solidFill>
              </a:rPr>
              <a:t>want that missing records </a:t>
            </a:r>
            <a:r>
              <a:rPr lang="en-US" dirty="0"/>
              <a:t>than we have to </a:t>
            </a:r>
            <a:r>
              <a:rPr lang="en-US" b="1" dirty="0">
                <a:solidFill>
                  <a:schemeClr val="accent6"/>
                </a:solidFill>
              </a:rPr>
              <a:t>use outer join</a:t>
            </a:r>
            <a:r>
              <a:rPr lang="en-US" dirty="0" smtClean="0"/>
              <a:t>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920338"/>
              </p:ext>
            </p:extLst>
          </p:nvPr>
        </p:nvGraphicFramePr>
        <p:xfrm>
          <a:off x="964130" y="2248123"/>
          <a:ext cx="411498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Outer Join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81884"/>
              </p:ext>
            </p:extLst>
          </p:nvPr>
        </p:nvGraphicFramePr>
        <p:xfrm>
          <a:off x="964130" y="2705890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76917"/>
              </p:ext>
            </p:extLst>
          </p:nvPr>
        </p:nvGraphicFramePr>
        <p:xfrm>
          <a:off x="967487" y="1789182"/>
          <a:ext cx="33642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64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Three types of Outer Join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671639"/>
              </p:ext>
            </p:extLst>
          </p:nvPr>
        </p:nvGraphicFramePr>
        <p:xfrm>
          <a:off x="964132" y="3101984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185318"/>
              </p:ext>
            </p:extLst>
          </p:nvPr>
        </p:nvGraphicFramePr>
        <p:xfrm>
          <a:off x="964132" y="3495878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 smtClean="0"/>
              <a:t>To </a:t>
            </a:r>
            <a:r>
              <a:rPr lang="en-US" sz="2800" dirty="0"/>
              <a:t>perform a </a:t>
            </a:r>
            <a:r>
              <a:rPr lang="en-US" sz="2800" dirty="0" smtClean="0"/>
              <a:t>Outer Join </a:t>
            </a:r>
            <a:r>
              <a:rPr lang="en-US" sz="2800" dirty="0"/>
              <a:t>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4517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Relational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420" y="84820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25458"/>
              </p:ext>
            </p:extLst>
          </p:nvPr>
        </p:nvGraphicFramePr>
        <p:xfrm>
          <a:off x="2300748" y="1928173"/>
          <a:ext cx="4238626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6805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Semester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986696"/>
              </p:ext>
            </p:extLst>
          </p:nvPr>
        </p:nvGraphicFramePr>
        <p:xfrm>
          <a:off x="2300690" y="15590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57" y="3140055"/>
            <a:ext cx="12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or</a:t>
            </a:r>
          </a:p>
          <a:p>
            <a:r>
              <a:rPr lang="en-US" dirty="0" smtClean="0"/>
              <a:t>Tuples or Records </a:t>
            </a:r>
            <a:r>
              <a:rPr lang="en-US" b="1" dirty="0" smtClean="0">
                <a:solidFill>
                  <a:srgbClr val="C00000"/>
                </a:solidFill>
              </a:rPr>
              <a:t>(7)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>
            <a:off x="2757890" y="1253825"/>
            <a:ext cx="1655489" cy="67101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3379" y="1253825"/>
            <a:ext cx="1870561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3379" y="1253825"/>
            <a:ext cx="1029186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13378" y="1253825"/>
            <a:ext cx="2" cy="6903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43915" y="1253825"/>
            <a:ext cx="869464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1461745" y="2509098"/>
            <a:ext cx="834883" cy="10926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1461745" y="2948940"/>
            <a:ext cx="834883" cy="6527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1461745" y="3360420"/>
            <a:ext cx="834883" cy="2413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461745" y="3601720"/>
            <a:ext cx="834883" cy="208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1461745" y="3601720"/>
            <a:ext cx="834883" cy="589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5799" y="8726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</a:t>
            </a:r>
            <a:r>
              <a:rPr lang="en-US" b="1" dirty="0" smtClean="0">
                <a:solidFill>
                  <a:srgbClr val="C00000"/>
                </a:solidFill>
              </a:rPr>
              <a:t>(5)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49298" y="5400794"/>
            <a:ext cx="9601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1778" y="51932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Degree = No of columns </a:t>
            </a:r>
            <a:r>
              <a:rPr lang="en-US" b="1" dirty="0" smtClean="0">
                <a:solidFill>
                  <a:srgbClr val="C00000"/>
                </a:solidFill>
              </a:rPr>
              <a:t>(5)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579113" y="3607184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Cardinality = No of tuples </a:t>
            </a:r>
            <a:r>
              <a:rPr lang="en-US" sz="1600" b="1" dirty="0" smtClean="0">
                <a:solidFill>
                  <a:srgbClr val="C00000"/>
                </a:solidFill>
              </a:rPr>
              <a:t>(7)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1461745" y="3601720"/>
            <a:ext cx="834883" cy="14532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62118" y="5400794"/>
            <a:ext cx="7315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22767" y="2345489"/>
            <a:ext cx="592722" cy="339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29730" y="5193463"/>
            <a:ext cx="585759" cy="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6478" y="5638800"/>
            <a:ext cx="63093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Domain</a:t>
            </a:r>
            <a:r>
              <a:rPr lang="en-US" dirty="0"/>
              <a:t> is a set of </a:t>
            </a:r>
            <a:r>
              <a:rPr lang="en-US" b="1" dirty="0">
                <a:solidFill>
                  <a:schemeClr val="accent6"/>
                </a:solidFill>
              </a:rPr>
              <a:t>all possible unique values </a:t>
            </a:r>
            <a:r>
              <a:rPr lang="en-US" dirty="0"/>
              <a:t>for a specific column.</a:t>
            </a:r>
          </a:p>
          <a:p>
            <a:pPr algn="l"/>
            <a:r>
              <a:rPr lang="en-US" dirty="0"/>
              <a:t>Domain of Branch attribute is (CE, CI, ME, EE)</a:t>
            </a:r>
          </a:p>
        </p:txBody>
      </p:sp>
      <p:cxnSp>
        <p:nvCxnSpPr>
          <p:cNvPr id="28" name="Straight Arrow Connector 27"/>
          <p:cNvCxnSpPr>
            <a:stCxn id="8" idx="3"/>
          </p:cNvCxnSpPr>
          <p:nvPr/>
        </p:nvCxnSpPr>
        <p:spPr>
          <a:xfrm>
            <a:off x="1461745" y="3601720"/>
            <a:ext cx="834883" cy="9931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697" y="1753504"/>
            <a:ext cx="1620000" cy="787344"/>
          </a:xfrm>
          <a:prstGeom prst="roundRect">
            <a:avLst>
              <a:gd name="adj" fmla="val 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Title of column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6628" y="2147176"/>
            <a:ext cx="540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86939" y="92645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Table (Relation)</a:t>
            </a:r>
            <a:r>
              <a:rPr lang="en-US" dirty="0"/>
              <a:t>: A database object that holds a collection of data for a specific topic. </a:t>
            </a:r>
            <a:endParaRPr lang="en-US" dirty="0" smtClean="0"/>
          </a:p>
          <a:p>
            <a:pPr algn="l"/>
            <a:r>
              <a:rPr lang="en-US" dirty="0" smtClean="0"/>
              <a:t>Table </a:t>
            </a:r>
            <a:r>
              <a:rPr lang="en-US" dirty="0"/>
              <a:t>consist of rows and columns.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86939" y="218998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Column (Attribute)</a:t>
            </a:r>
            <a:r>
              <a:rPr lang="en-US" dirty="0"/>
              <a:t>: The vertical component of a table. A column has a name and a particular data type; e.g. </a:t>
            </a:r>
            <a:r>
              <a:rPr lang="en-US" dirty="0" err="1"/>
              <a:t>varchar</a:t>
            </a:r>
            <a:r>
              <a:rPr lang="en-US" dirty="0"/>
              <a:t>, decimal, integer, </a:t>
            </a:r>
            <a:r>
              <a:rPr lang="en-US" dirty="0" err="1"/>
              <a:t>datetime</a:t>
            </a:r>
            <a:r>
              <a:rPr lang="en-US" dirty="0"/>
              <a:t> etc.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86939" y="345351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Record (Tuple)</a:t>
            </a:r>
            <a:r>
              <a:rPr lang="en-US" dirty="0"/>
              <a:t>: The horizontal component of a table, consisting of a sequence of values, one for each column of the table. It is also known as row.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86939" y="4717042"/>
            <a:ext cx="4789122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dirty="0"/>
              <a:t>A database consists of a collection of tables (relations), each having a unique name.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2" grpId="0"/>
      <p:bldP spid="27" grpId="0" animBg="1"/>
      <p:bldP spid="2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 smtClean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the left relation </a:t>
            </a:r>
            <a:r>
              <a:rPr lang="en-US" dirty="0"/>
              <a:t>even through there is no matching tuple in the right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right relation will be </a:t>
            </a:r>
            <a:r>
              <a:rPr lang="en-US" b="1" dirty="0">
                <a:solidFill>
                  <a:schemeClr val="accent6"/>
                </a:solidFill>
              </a:rPr>
              <a:t>padded with </a:t>
            </a:r>
            <a:r>
              <a:rPr lang="en-US" b="1" dirty="0" smtClean="0">
                <a:solidFill>
                  <a:schemeClr val="accent6"/>
                </a:solidFill>
              </a:rPr>
              <a:t>NULL </a:t>
            </a:r>
            <a:r>
              <a:rPr lang="en-US" dirty="0" smtClean="0"/>
              <a:t>in </a:t>
            </a:r>
            <a:r>
              <a:rPr lang="en-US" dirty="0"/>
              <a:t>resultant relation.</a:t>
            </a:r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60503" y="958694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42430" y="1420437"/>
            <a:ext cx="320358" cy="182881"/>
            <a:chOff x="2758122" y="2441257"/>
            <a:chExt cx="320358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354639" y="1420437"/>
            <a:ext cx="320358" cy="182881"/>
            <a:chOff x="2758122" y="2441257"/>
            <a:chExt cx="320358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85212"/>
              </p:ext>
            </p:extLst>
          </p:nvPr>
        </p:nvGraphicFramePr>
        <p:xfrm>
          <a:off x="1612995" y="3178860"/>
          <a:ext cx="55152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15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9623"/>
              </p:ext>
            </p:extLst>
          </p:nvPr>
        </p:nvGraphicFramePr>
        <p:xfrm>
          <a:off x="8143224" y="4244594"/>
          <a:ext cx="32953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10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3882435"/>
            <a:ext cx="2371477" cy="155585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59" name="Flowchart: Collate 5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</a:t>
            </a:r>
            <a:r>
              <a:rPr lang="en-US" dirty="0" smtClean="0"/>
              <a:t>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174402"/>
              </p:ext>
            </p:extLst>
          </p:nvPr>
        </p:nvGraphicFramePr>
        <p:xfrm>
          <a:off x="1442514" y="990652"/>
          <a:ext cx="8709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9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804146"/>
              </p:ext>
            </p:extLst>
          </p:nvPr>
        </p:nvGraphicFramePr>
        <p:xfrm>
          <a:off x="1366677" y="3607528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349570"/>
              </p:ext>
            </p:extLst>
          </p:nvPr>
        </p:nvGraphicFramePr>
        <p:xfrm>
          <a:off x="343585" y="4873874"/>
          <a:ext cx="241712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210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  <a:gridCol w="4733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191175"/>
              </p:ext>
            </p:extLst>
          </p:nvPr>
        </p:nvGraphicFramePr>
        <p:xfrm>
          <a:off x="2931161" y="3720878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4076762" y="3832098"/>
            <a:ext cx="320358" cy="182881"/>
            <a:chOff x="2758122" y="2441257"/>
            <a:chExt cx="320358" cy="182881"/>
          </a:xfrm>
        </p:grpSpPr>
        <p:sp>
          <p:nvSpPr>
            <p:cNvPr id="44" name="Flowchart: Collate 4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3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right relation</a:t>
            </a:r>
            <a:r>
              <a:rPr lang="en-US" dirty="0"/>
              <a:t> even through there is no matching tuple in the left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left relation will be </a:t>
            </a:r>
            <a:r>
              <a:rPr lang="en-US" b="1" dirty="0">
                <a:solidFill>
                  <a:schemeClr val="accent6"/>
                </a:solidFill>
              </a:rPr>
              <a:t>padded with </a:t>
            </a:r>
            <a:r>
              <a:rPr lang="en-US" b="1" dirty="0" smtClean="0">
                <a:solidFill>
                  <a:schemeClr val="accent6"/>
                </a:solidFill>
              </a:rPr>
              <a:t>NULL </a:t>
            </a:r>
            <a:r>
              <a:rPr lang="en-US" dirty="0" smtClean="0"/>
              <a:t>in </a:t>
            </a:r>
            <a:r>
              <a:rPr lang="en-US" dirty="0"/>
              <a:t>resultant relation.</a:t>
            </a:r>
          </a:p>
          <a:p>
            <a:pPr lvl="1"/>
            <a:endParaRPr lang="en-US" dirty="0" smtClean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021688"/>
              </p:ext>
            </p:extLst>
          </p:nvPr>
        </p:nvGraphicFramePr>
        <p:xfrm>
          <a:off x="1612995" y="3178860"/>
          <a:ext cx="5635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35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862445"/>
              </p:ext>
            </p:extLst>
          </p:nvPr>
        </p:nvGraphicFramePr>
        <p:xfrm>
          <a:off x="8143224" y="42445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49276" y="971028"/>
            <a:ext cx="321467" cy="182881"/>
            <a:chOff x="3048000" y="2819400"/>
            <a:chExt cx="321467" cy="182881"/>
          </a:xfrm>
        </p:grpSpPr>
        <p:sp>
          <p:nvSpPr>
            <p:cNvPr id="41" name="Flowchart: Collate 40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65004" y="1432500"/>
            <a:ext cx="321467" cy="182881"/>
            <a:chOff x="3048000" y="2819400"/>
            <a:chExt cx="321467" cy="182881"/>
          </a:xfrm>
        </p:grpSpPr>
        <p:sp>
          <p:nvSpPr>
            <p:cNvPr id="45" name="Flowchart: Collate 4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99655" y="1431426"/>
            <a:ext cx="321467" cy="182881"/>
            <a:chOff x="3048000" y="2819400"/>
            <a:chExt cx="321467" cy="182881"/>
          </a:xfrm>
        </p:grpSpPr>
        <p:sp>
          <p:nvSpPr>
            <p:cNvPr id="57" name="Flowchart: Collate 56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65" name="Flowchart: Collate 6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69" name="Flowchart: Collate 68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435"/>
            <a:ext cx="2368296" cy="15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7840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270843"/>
              </p:ext>
            </p:extLst>
          </p:nvPr>
        </p:nvGraphicFramePr>
        <p:xfrm>
          <a:off x="1442514" y="990652"/>
          <a:ext cx="8829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9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77851"/>
              </p:ext>
            </p:extLst>
          </p:nvPr>
        </p:nvGraphicFramePr>
        <p:xfrm>
          <a:off x="1366677" y="356718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337388"/>
              </p:ext>
            </p:extLst>
          </p:nvPr>
        </p:nvGraphicFramePr>
        <p:xfrm>
          <a:off x="343585" y="4873874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  <a:gridCol w="4733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953594"/>
              </p:ext>
            </p:extLst>
          </p:nvPr>
        </p:nvGraphicFramePr>
        <p:xfrm>
          <a:off x="2931161" y="369398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6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 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both of the relations</a:t>
            </a:r>
            <a:r>
              <a:rPr lang="en-US" dirty="0"/>
              <a:t>. It also pads null values whenever required. (Left outer join + Right outer join)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accent6"/>
                </a:solidFill>
              </a:rPr>
              <a:t>padded with </a:t>
            </a:r>
            <a:r>
              <a:rPr lang="en-US" b="1" dirty="0" smtClean="0">
                <a:solidFill>
                  <a:schemeClr val="accent6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/>
              <a:t>in resultant relation.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96501"/>
              </p:ext>
            </p:extLst>
          </p:nvPr>
        </p:nvGraphicFramePr>
        <p:xfrm>
          <a:off x="1612995" y="3178860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337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15675"/>
              </p:ext>
            </p:extLst>
          </p:nvPr>
        </p:nvGraphicFramePr>
        <p:xfrm>
          <a:off x="9153253" y="3173032"/>
          <a:ext cx="248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86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03859"/>
              </p:ext>
            </p:extLst>
          </p:nvPr>
        </p:nvGraphicFramePr>
        <p:xfrm>
          <a:off x="8143224" y="4244594"/>
          <a:ext cx="32985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421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623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018230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34578" y="952905"/>
            <a:ext cx="457836" cy="182881"/>
            <a:chOff x="2803842" y="3246119"/>
            <a:chExt cx="457836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443094" y="1425330"/>
            <a:ext cx="457836" cy="182881"/>
            <a:chOff x="2803842" y="3246119"/>
            <a:chExt cx="457836" cy="182881"/>
          </a:xfrm>
        </p:grpSpPr>
        <p:sp>
          <p:nvSpPr>
            <p:cNvPr id="60" name="Flowchart: Collate 59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530500" y="1425330"/>
            <a:ext cx="457836" cy="182881"/>
            <a:chOff x="2803842" y="3246119"/>
            <a:chExt cx="457836" cy="182881"/>
          </a:xfrm>
        </p:grpSpPr>
        <p:sp>
          <p:nvSpPr>
            <p:cNvPr id="77" name="Flowchart: Collate 76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83" name="Flowchart: Collate 82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69662" y="5981457"/>
            <a:ext cx="457836" cy="182881"/>
            <a:chOff x="2803842" y="3246119"/>
            <a:chExt cx="457836" cy="182881"/>
          </a:xfrm>
        </p:grpSpPr>
        <p:sp>
          <p:nvSpPr>
            <p:cNvPr id="89" name="Flowchart: Collate 88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200"/>
            <a:ext cx="2368296" cy="1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183723"/>
              </p:ext>
            </p:extLst>
          </p:nvPr>
        </p:nvGraphicFramePr>
        <p:xfrm>
          <a:off x="1442514" y="990652"/>
          <a:ext cx="8676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6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74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879321"/>
              </p:ext>
            </p:extLst>
          </p:nvPr>
        </p:nvGraphicFramePr>
        <p:xfrm>
          <a:off x="1366677" y="359716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849047"/>
              </p:ext>
            </p:extLst>
          </p:nvPr>
        </p:nvGraphicFramePr>
        <p:xfrm>
          <a:off x="343585" y="4873874"/>
          <a:ext cx="242030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2421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  <a:gridCol w="4733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711989"/>
              </p:ext>
            </p:extLst>
          </p:nvPr>
        </p:nvGraphicFramePr>
        <p:xfrm>
          <a:off x="2931161" y="372396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045549" y="3835880"/>
            <a:ext cx="457836" cy="182881"/>
            <a:chOff x="2803842" y="3246119"/>
            <a:chExt cx="457836" cy="182881"/>
          </a:xfrm>
        </p:grpSpPr>
        <p:sp>
          <p:nvSpPr>
            <p:cNvPr id="38" name="Flowchart: Collate 3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Set Operators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b="1" dirty="0">
                <a:solidFill>
                  <a:schemeClr val="accent6"/>
                </a:solidFill>
              </a:rPr>
              <a:t>combine the results of two or more queries </a:t>
            </a:r>
            <a:r>
              <a:rPr lang="en-US" dirty="0"/>
              <a:t>into a single result.</a:t>
            </a:r>
            <a:endParaRPr lang="en-US" dirty="0" smtClean="0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06426"/>
              </p:ext>
            </p:extLst>
          </p:nvPr>
        </p:nvGraphicFramePr>
        <p:xfrm>
          <a:off x="964130" y="2248123"/>
          <a:ext cx="43893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908931"/>
              </p:ext>
            </p:extLst>
          </p:nvPr>
        </p:nvGraphicFramePr>
        <p:xfrm>
          <a:off x="964130" y="2705890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329483"/>
              </p:ext>
            </p:extLst>
          </p:nvPr>
        </p:nvGraphicFramePr>
        <p:xfrm>
          <a:off x="967487" y="1789182"/>
          <a:ext cx="377539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Three types of Set Operators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55729"/>
              </p:ext>
            </p:extLst>
          </p:nvPr>
        </p:nvGraphicFramePr>
        <p:xfrm>
          <a:off x="964132" y="3101984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 / Intersection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924578"/>
              </p:ext>
            </p:extLst>
          </p:nvPr>
        </p:nvGraphicFramePr>
        <p:xfrm>
          <a:off x="964132" y="3495878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/ Set 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−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4066" y="4755248"/>
            <a:ext cx="1042416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Both queries should have </a:t>
            </a:r>
            <a:r>
              <a:rPr lang="en-US" sz="2800" b="1" dirty="0">
                <a:solidFill>
                  <a:schemeClr val="accent6"/>
                </a:solidFill>
              </a:rPr>
              <a:t>same (equal) number of columns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Corresponding </a:t>
            </a:r>
            <a:r>
              <a:rPr lang="en-US" sz="2800" b="1" dirty="0">
                <a:solidFill>
                  <a:schemeClr val="accent6"/>
                </a:solidFill>
              </a:rPr>
              <a:t>attributes should have the same data </a:t>
            </a:r>
            <a:r>
              <a:rPr lang="en-US" sz="2800" b="1" dirty="0" smtClean="0">
                <a:solidFill>
                  <a:schemeClr val="accent6"/>
                </a:solidFill>
              </a:rPr>
              <a:t>type </a:t>
            </a:r>
            <a:r>
              <a:rPr lang="en-US" sz="2800" dirty="0"/>
              <a:t>or</a:t>
            </a:r>
            <a:r>
              <a:rPr lang="en-US" sz="2800" b="1" dirty="0" smtClean="0">
                <a:solidFill>
                  <a:schemeClr val="accent6"/>
                </a:solidFill>
              </a:rPr>
              <a:t> domain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14066" y="4595182"/>
            <a:ext cx="10012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648608"/>
              </p:ext>
            </p:extLst>
          </p:nvPr>
        </p:nvGraphicFramePr>
        <p:xfrm>
          <a:off x="514066" y="4207197"/>
          <a:ext cx="133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788225"/>
              </p:ext>
            </p:extLst>
          </p:nvPr>
        </p:nvGraphicFramePr>
        <p:xfrm>
          <a:off x="1858288" y="4198309"/>
          <a:ext cx="88204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0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will take two or more queries as input, which must be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union-compatible.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48" y="1206428"/>
            <a:ext cx="548640" cy="663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perform Set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97419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55892"/>
              </p:ext>
            </p:extLst>
          </p:nvPr>
        </p:nvGraphicFramePr>
        <p:xfrm>
          <a:off x="265854" y="1837688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259447"/>
              </p:ext>
            </p:extLst>
          </p:nvPr>
        </p:nvGraphicFramePr>
        <p:xfrm>
          <a:off x="265854" y="147407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385996"/>
              </p:ext>
            </p:extLst>
          </p:nvPr>
        </p:nvGraphicFramePr>
        <p:xfrm>
          <a:off x="3099765" y="1837688"/>
          <a:ext cx="199167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229797"/>
              </p:ext>
            </p:extLst>
          </p:nvPr>
        </p:nvGraphicFramePr>
        <p:xfrm>
          <a:off x="3099765" y="1474075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394720"/>
              </p:ext>
            </p:extLst>
          </p:nvPr>
        </p:nvGraphicFramePr>
        <p:xfrm>
          <a:off x="6413806" y="1843208"/>
          <a:ext cx="20345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515031"/>
              </p:ext>
            </p:extLst>
          </p:nvPr>
        </p:nvGraphicFramePr>
        <p:xfrm>
          <a:off x="641380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481213"/>
              </p:ext>
            </p:extLst>
          </p:nvPr>
        </p:nvGraphicFramePr>
        <p:xfrm>
          <a:off x="9207376" y="1843208"/>
          <a:ext cx="22631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959340"/>
              </p:ext>
            </p:extLst>
          </p:nvPr>
        </p:nvGraphicFramePr>
        <p:xfrm>
          <a:off x="920737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>
            <a:off x="5158144" y="2498657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5640" y="1317406"/>
            <a:ext cx="7589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444144"/>
              </p:ext>
            </p:extLst>
          </p:nvPr>
        </p:nvGraphicFramePr>
        <p:xfrm>
          <a:off x="255640" y="929421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044098"/>
              </p:ext>
            </p:extLst>
          </p:nvPr>
        </p:nvGraphicFramePr>
        <p:xfrm>
          <a:off x="1796810" y="920533"/>
          <a:ext cx="61995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99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queries should have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same (equal) number of columns.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1" y="4034791"/>
            <a:ext cx="548640" cy="66368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301690"/>
              </p:ext>
            </p:extLst>
          </p:nvPr>
        </p:nvGraphicFramePr>
        <p:xfrm>
          <a:off x="270337" y="466605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22408"/>
              </p:ext>
            </p:extLst>
          </p:nvPr>
        </p:nvGraphicFramePr>
        <p:xfrm>
          <a:off x="270337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622157"/>
              </p:ext>
            </p:extLst>
          </p:nvPr>
        </p:nvGraphicFramePr>
        <p:xfrm>
          <a:off x="3104248" y="4666051"/>
          <a:ext cx="277463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DF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107093"/>
              </p:ext>
            </p:extLst>
          </p:nvPr>
        </p:nvGraphicFramePr>
        <p:xfrm>
          <a:off x="3104248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281027"/>
              </p:ext>
            </p:extLst>
          </p:nvPr>
        </p:nvGraphicFramePr>
        <p:xfrm>
          <a:off x="6418289" y="467157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72594"/>
              </p:ext>
            </p:extLst>
          </p:nvPr>
        </p:nvGraphicFramePr>
        <p:xfrm>
          <a:off x="641828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06097"/>
              </p:ext>
            </p:extLst>
          </p:nvPr>
        </p:nvGraphicFramePr>
        <p:xfrm>
          <a:off x="9211859" y="4671571"/>
          <a:ext cx="255555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38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51573"/>
              </p:ext>
            </p:extLst>
          </p:nvPr>
        </p:nvGraphicFramePr>
        <p:xfrm>
          <a:off x="921185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16200000">
            <a:off x="5162627" y="5327020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0123" y="4145769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91223"/>
              </p:ext>
            </p:extLst>
          </p:nvPr>
        </p:nvGraphicFramePr>
        <p:xfrm>
          <a:off x="260123" y="3757784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27813"/>
              </p:ext>
            </p:extLst>
          </p:nvPr>
        </p:nvGraphicFramePr>
        <p:xfrm>
          <a:off x="1801293" y="3748896"/>
          <a:ext cx="602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9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Corresponding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 should have the same data type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4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Operators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8006" y="1470177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870678"/>
              </p:ext>
            </p:extLst>
          </p:nvPr>
        </p:nvGraphicFramePr>
        <p:xfrm>
          <a:off x="338006" y="10821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931036"/>
              </p:ext>
            </p:extLst>
          </p:nvPr>
        </p:nvGraphicFramePr>
        <p:xfrm>
          <a:off x="1436935" y="1073304"/>
          <a:ext cx="56946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4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following  tables are compatible or not: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006" y="1720182"/>
            <a:ext cx="11399292" cy="44107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</a:t>
            </a:r>
            <a:r>
              <a:rPr lang="en-US" sz="2000" dirty="0" err="1"/>
              <a:t>PhoneNumber</a:t>
            </a:r>
            <a:r>
              <a:rPr lang="en-US" sz="2000" dirty="0"/>
              <a:t>(number))</a:t>
            </a:r>
          </a:p>
          <a:p>
            <a:pPr marL="569913" indent="-457200" algn="l">
              <a:buFont typeface="Roboto Condensed" panose="02000000000000000000" pitchFamily="2" charset="0"/>
              <a:buChar char="Χ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3 attributes but </a:t>
            </a:r>
            <a:r>
              <a:rPr lang="en-US" sz="2000" b="1" dirty="0"/>
              <a:t>third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DOB(date))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3 attributes and of same data type</a:t>
            </a:r>
            <a:r>
              <a:rPr lang="en-US" sz="2000" dirty="0" smtClean="0"/>
              <a:t>.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Person (</a:t>
            </a:r>
            <a:r>
              <a:rPr lang="en-US" sz="2000" dirty="0" err="1"/>
              <a:t>PersonID</a:t>
            </a:r>
            <a:r>
              <a:rPr lang="en-US" sz="2000" dirty="0"/>
              <a:t>, Name, Address, Hobby)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Professor (</a:t>
            </a:r>
            <a:r>
              <a:rPr lang="en-US" sz="2000" dirty="0" err="1"/>
              <a:t>ProfessorID</a:t>
            </a:r>
            <a:r>
              <a:rPr lang="en-US" sz="2000" dirty="0"/>
              <a:t>, Name, </a:t>
            </a:r>
            <a:r>
              <a:rPr lang="en-US" sz="2000" dirty="0" err="1" smtClean="0"/>
              <a:t>OfficeAddress</a:t>
            </a:r>
            <a:r>
              <a:rPr lang="en-US" sz="2000" dirty="0" smtClean="0"/>
              <a:t>, </a:t>
            </a:r>
            <a:r>
              <a:rPr lang="en-US" sz="2000" dirty="0"/>
              <a:t>Salary)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</a:t>
            </a:r>
            <a:r>
              <a:rPr lang="en-US" sz="2000" dirty="0" smtClean="0"/>
              <a:t>have 4 attributes but </a:t>
            </a:r>
            <a:r>
              <a:rPr lang="en-US" sz="2000" b="1" dirty="0" smtClean="0"/>
              <a:t>forth attributes datatype is different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2713" algn="l"/>
            <a:endParaRPr lang="en-US" sz="2000" dirty="0"/>
          </a:p>
          <a:p>
            <a:pPr marL="112713" algn="l"/>
            <a:r>
              <a:rPr lang="en-US" sz="2000" dirty="0" smtClean="0"/>
              <a:t>                                                            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</a:t>
            </a:r>
            <a:r>
              <a:rPr lang="en-US" sz="2000" dirty="0" smtClean="0"/>
              <a:t>2 </a:t>
            </a:r>
            <a:r>
              <a:rPr lang="en-US" sz="2000" dirty="0"/>
              <a:t>attributes and of same data type.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335143"/>
              </p:ext>
            </p:extLst>
          </p:nvPr>
        </p:nvGraphicFramePr>
        <p:xfrm>
          <a:off x="1040349" y="5104424"/>
          <a:ext cx="27117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1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Address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(Person)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274066"/>
              </p:ext>
            </p:extLst>
          </p:nvPr>
        </p:nvGraphicFramePr>
        <p:xfrm>
          <a:off x="5627340" y="5104424"/>
          <a:ext cx="34690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9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OfficeAddress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(Professor)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148861"/>
              </p:ext>
            </p:extLst>
          </p:nvPr>
        </p:nvGraphicFramePr>
        <p:xfrm>
          <a:off x="4325693" y="5134904"/>
          <a:ext cx="3797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7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Key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 </a:t>
            </a:r>
            <a:r>
              <a:rPr lang="en-US" dirty="0"/>
              <a:t>U</a:t>
            </a:r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 </a:t>
            </a:r>
            <a:r>
              <a:rPr lang="en-US" dirty="0"/>
              <a:t>U</a:t>
            </a:r>
            <a:r>
              <a:rPr lang="en-US" dirty="0" smtClean="0"/>
              <a:t>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</a:t>
            </a:r>
            <a:r>
              <a:rPr lang="en-US" dirty="0"/>
              <a:t>U</a:t>
            </a:r>
            <a:r>
              <a:rPr lang="en-US" i="1" dirty="0" smtClean="0">
                <a:sym typeface="Symbol" pitchFamily="18" charset="2"/>
              </a:rPr>
              <a:t>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It displays all the tuples/records belonging to the first </a:t>
            </a:r>
            <a:r>
              <a:rPr lang="en-US" dirty="0" smtClean="0"/>
              <a:t>relation (left relation) </a:t>
            </a:r>
            <a:r>
              <a:rPr lang="en-US" dirty="0"/>
              <a:t>or the second relation </a:t>
            </a:r>
            <a:r>
              <a:rPr lang="en-US" dirty="0" smtClean="0"/>
              <a:t>(right </a:t>
            </a:r>
            <a:r>
              <a:rPr lang="en-US" dirty="0"/>
              <a:t>relation) </a:t>
            </a:r>
            <a:r>
              <a:rPr lang="en-US" dirty="0" smtClean="0"/>
              <a:t>or </a:t>
            </a:r>
            <a:r>
              <a:rPr lang="en-US" dirty="0"/>
              <a:t>both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also </a:t>
            </a:r>
            <a:r>
              <a:rPr lang="en-US" dirty="0">
                <a:solidFill>
                  <a:schemeClr val="tx2"/>
                </a:solidFill>
              </a:rPr>
              <a:t>eliminates duplicate tuples</a:t>
            </a:r>
            <a:r>
              <a:rPr lang="en-US" dirty="0"/>
              <a:t> (tuples present in both relations appear once).</a:t>
            </a:r>
            <a:endParaRPr lang="en-US" dirty="0" smtClean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080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768067"/>
              </p:ext>
            </p:extLst>
          </p:nvPr>
        </p:nvGraphicFramePr>
        <p:xfrm>
          <a:off x="1612995" y="3133890"/>
          <a:ext cx="514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6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Union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662748"/>
              </p:ext>
            </p:extLst>
          </p:nvPr>
        </p:nvGraphicFramePr>
        <p:xfrm>
          <a:off x="9153253" y="3128062"/>
          <a:ext cx="27673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7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560083"/>
              </p:ext>
            </p:extLst>
          </p:nvPr>
        </p:nvGraphicFramePr>
        <p:xfrm>
          <a:off x="8143224" y="4019744"/>
          <a:ext cx="18288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Manoj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457587"/>
            <a:ext cx="1143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27884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92275"/>
              </p:ext>
            </p:extLst>
          </p:nvPr>
        </p:nvGraphicFramePr>
        <p:xfrm>
          <a:off x="1601827" y="6060714"/>
          <a:ext cx="104778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77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Union operator.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</a:t>
            </a:r>
            <a:r>
              <a:rPr lang="en-US" dirty="0" smtClean="0"/>
              <a:t>Intersection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 </a:t>
            </a:r>
            <a:r>
              <a:rPr lang="en-US" b="1" dirty="0" smtClean="0"/>
              <a:t>∩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 </a:t>
            </a:r>
            <a:r>
              <a:rPr lang="en-US" b="1" dirty="0" smtClean="0"/>
              <a:t>∩</a:t>
            </a:r>
            <a:r>
              <a:rPr lang="en-US" dirty="0" smtClean="0"/>
              <a:t>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</a:t>
            </a:r>
            <a:r>
              <a:rPr lang="en-US" b="1" dirty="0" smtClean="0"/>
              <a:t>∩</a:t>
            </a:r>
            <a:r>
              <a:rPr lang="en-US" i="1" dirty="0" smtClean="0">
                <a:sym typeface="Symbol" pitchFamily="18" charset="2"/>
              </a:rPr>
              <a:t>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It displays all the tuples/records </a:t>
            </a:r>
            <a:r>
              <a:rPr lang="en-US" dirty="0" smtClean="0"/>
              <a:t>belonging to both relations. OR</a:t>
            </a:r>
          </a:p>
          <a:p>
            <a:pPr lvl="1"/>
            <a:r>
              <a:rPr lang="en-US" dirty="0"/>
              <a:t>It displays all the tuples/records</a:t>
            </a:r>
            <a:r>
              <a:rPr lang="en-US" dirty="0" smtClean="0"/>
              <a:t> </a:t>
            </a:r>
            <a:r>
              <a:rPr lang="en-US" dirty="0"/>
              <a:t>which are common from both </a:t>
            </a:r>
            <a:r>
              <a:rPr lang="en-US" dirty="0" smtClean="0"/>
              <a:t>relations.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675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906542"/>
              </p:ext>
            </p:extLst>
          </p:nvPr>
        </p:nvGraphicFramePr>
        <p:xfrm>
          <a:off x="1612995" y="3133890"/>
          <a:ext cx="57661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61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Intersection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34314"/>
              </p:ext>
            </p:extLst>
          </p:nvPr>
        </p:nvGraphicFramePr>
        <p:xfrm>
          <a:off x="9153253" y="3128062"/>
          <a:ext cx="28054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5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730690"/>
              </p:ext>
            </p:extLst>
          </p:nvPr>
        </p:nvGraphicFramePr>
        <p:xfrm>
          <a:off x="8143224" y="4019744"/>
          <a:ext cx="182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457587"/>
            <a:ext cx="11155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27884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945928"/>
              </p:ext>
            </p:extLst>
          </p:nvPr>
        </p:nvGraphicFramePr>
        <p:xfrm>
          <a:off x="1601827" y="6060714"/>
          <a:ext cx="102254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25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Intersection.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Minus/ Set difference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 −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 </a:t>
            </a:r>
            <a:r>
              <a:rPr lang="en-US" dirty="0" smtClean="0"/>
              <a:t>−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</a:t>
            </a:r>
            <a:r>
              <a:rPr lang="en-US" dirty="0" smtClean="0"/>
              <a:t>−</a:t>
            </a:r>
            <a:r>
              <a:rPr lang="en-US" i="1" dirty="0" smtClean="0">
                <a:sym typeface="Symbol" pitchFamily="18" charset="2"/>
              </a:rPr>
              <a:t>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</a:t>
            </a:r>
            <a:r>
              <a:rPr lang="en-US" dirty="0" smtClean="0"/>
              <a:t>but not in </a:t>
            </a:r>
            <a:r>
              <a:rPr lang="en-US" dirty="0"/>
              <a:t>the second relation (right relation</a:t>
            </a:r>
            <a:r>
              <a:rPr lang="en-US" dirty="0" smtClean="0"/>
              <a:t>).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59585"/>
              </p:ext>
            </p:extLst>
          </p:nvPr>
        </p:nvGraphicFramePr>
        <p:xfrm>
          <a:off x="1612995" y="3133890"/>
          <a:ext cx="59788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7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Set difference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377822"/>
              </p:ext>
            </p:extLst>
          </p:nvPr>
        </p:nvGraphicFramePr>
        <p:xfrm>
          <a:off x="9153253" y="3128062"/>
          <a:ext cx="27498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−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24890"/>
              </p:ext>
            </p:extLst>
          </p:nvPr>
        </p:nvGraphicFramePr>
        <p:xfrm>
          <a:off x="8143224" y="4019744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457587"/>
            <a:ext cx="11338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27884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18489"/>
              </p:ext>
            </p:extLst>
          </p:nvPr>
        </p:nvGraphicFramePr>
        <p:xfrm>
          <a:off x="1601827" y="6060714"/>
          <a:ext cx="10438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Set difference.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−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dirty="0" smtClean="0"/>
              <a:t> Operators Example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50159"/>
              </p:ext>
            </p:extLst>
          </p:nvPr>
        </p:nvGraphicFramePr>
        <p:xfrm>
          <a:off x="2025745" y="1143952"/>
          <a:ext cx="64725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72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either employee or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029798"/>
              </p:ext>
            </p:extLst>
          </p:nvPr>
        </p:nvGraphicFramePr>
        <p:xfrm>
          <a:off x="926816" y="4665726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Operators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543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613755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as well as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86278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</a:t>
            </a:r>
            <a:r>
              <a:rPr lang="en-US" dirty="0" smtClean="0"/>
              <a:t> </a:t>
            </a:r>
            <a:r>
              <a:rPr lang="en-US" dirty="0"/>
              <a:t>Operators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01904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but not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60971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760129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</a:t>
            </a:r>
            <a:r>
              <a:rPr lang="en-US" dirty="0" smtClean="0"/>
              <a:t> </a:t>
            </a:r>
            <a:r>
              <a:rPr lang="en-US" dirty="0"/>
              <a:t>Operators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480104"/>
              </p:ext>
            </p:extLst>
          </p:nvPr>
        </p:nvGraphicFramePr>
        <p:xfrm>
          <a:off x="2025745" y="1143952"/>
          <a:ext cx="63423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42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but not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70140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83406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Operators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53875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15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61678"/>
              </p:ext>
            </p:extLst>
          </p:nvPr>
        </p:nvGraphicFramePr>
        <p:xfrm>
          <a:off x="1523603" y="3459653"/>
          <a:ext cx="46485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8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422765"/>
              </p:ext>
            </p:extLst>
          </p:nvPr>
        </p:nvGraphicFramePr>
        <p:xfrm>
          <a:off x="1532242" y="4110813"/>
          <a:ext cx="57550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55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44345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423601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Operators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53875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60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493008"/>
              </p:ext>
            </p:extLst>
          </p:nvPr>
        </p:nvGraphicFramePr>
        <p:xfrm>
          <a:off x="1523603" y="3459653"/>
          <a:ext cx="4748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8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903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14613"/>
              </p:ext>
            </p:extLst>
          </p:nvPr>
        </p:nvGraphicFramePr>
        <p:xfrm>
          <a:off x="1532242" y="4110813"/>
          <a:ext cx="5855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5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377557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521214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 smtClean="0">
                <a:solidFill>
                  <a:schemeClr val="tx2"/>
                </a:solidFill>
              </a:rPr>
              <a:t>Division Operator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 key is a set of one or more </a:t>
            </a:r>
            <a:r>
              <a:rPr lang="en-US" b="1" dirty="0">
                <a:solidFill>
                  <a:schemeClr val="accent6"/>
                </a:solidFill>
              </a:rPr>
              <a:t>attributes whose values uniquely identifies each record</a:t>
            </a:r>
            <a:r>
              <a:rPr lang="en-US" dirty="0"/>
              <a:t> within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808605"/>
              </p:ext>
            </p:extLst>
          </p:nvPr>
        </p:nvGraphicFramePr>
        <p:xfrm>
          <a:off x="2663819" y="2977039"/>
          <a:ext cx="582162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2958206"/>
            <a:ext cx="1584961" cy="3310128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1874737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Super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2962971"/>
            <a:ext cx="2363327" cy="3320166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1874737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</a:t>
            </a:r>
            <a:r>
              <a:rPr lang="en-US" sz="2000" dirty="0" smtClean="0">
                <a:solidFill>
                  <a:schemeClr val="tx1"/>
                </a:solidFill>
              </a:rPr>
              <a:t>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63832" y="1873201"/>
            <a:ext cx="183600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Super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(SPI, Name, BL)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870669" y="1679787"/>
            <a:ext cx="822325" cy="1118347"/>
          </a:xfrm>
          <a:prstGeom prst="mathMultiply">
            <a:avLst>
              <a:gd name="adj1" fmla="val 5659"/>
            </a:avLst>
          </a:prstGeom>
          <a:solidFill>
            <a:srgbClr val="B84742"/>
          </a:solidFill>
          <a:ln w="25400" cap="flat" cmpd="sng" algn="ctr">
            <a:solidFill>
              <a:srgbClr val="B8474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÷</a:t>
            </a:r>
            <a:r>
              <a:rPr lang="en-US" dirty="0" smtClean="0"/>
              <a:t> (Division)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/>
              <a:t>÷ </a:t>
            </a:r>
            <a:r>
              <a:rPr lang="en-US" i="1" dirty="0" smtClean="0">
                <a:sym typeface="Symbol" pitchFamily="18" charset="2"/>
              </a:rPr>
              <a:t>Relation2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Algebra1 </a:t>
            </a:r>
            <a:r>
              <a:rPr lang="en-US" dirty="0"/>
              <a:t>÷ </a:t>
            </a:r>
            <a:r>
              <a:rPr lang="en-US" i="1" dirty="0" smtClean="0">
                <a:sym typeface="Symbol" pitchFamily="18" charset="2"/>
              </a:rPr>
              <a:t>Algebra2</a:t>
            </a:r>
            <a:endParaRPr lang="en-US" dirty="0" smtClean="0"/>
          </a:p>
          <a:p>
            <a:r>
              <a:rPr lang="en-US" dirty="0"/>
              <a:t>Condition: </a:t>
            </a:r>
            <a:endParaRPr lang="en-US" dirty="0" smtClean="0"/>
          </a:p>
          <a:p>
            <a:pPr lvl="1"/>
            <a:r>
              <a:rPr lang="en-US" dirty="0" smtClean="0"/>
              <a:t>Attributes </a:t>
            </a:r>
            <a:r>
              <a:rPr lang="en-US" dirty="0"/>
              <a:t>of relation2/algebra2 must be a </a:t>
            </a:r>
            <a:r>
              <a:rPr lang="en-US" dirty="0" smtClean="0"/>
              <a:t>proper </a:t>
            </a:r>
            <a:r>
              <a:rPr lang="en-US" dirty="0"/>
              <a:t>subset of attributes of </a:t>
            </a:r>
            <a:r>
              <a:rPr lang="en-US" dirty="0" smtClean="0"/>
              <a:t>relation1/algebra1.</a:t>
            </a:r>
            <a:endParaRPr lang="en-US" dirty="0"/>
          </a:p>
          <a:p>
            <a:r>
              <a:rPr lang="en-US" dirty="0" smtClean="0"/>
              <a:t>Operation:</a:t>
            </a:r>
          </a:p>
          <a:p>
            <a:pPr lvl="1"/>
            <a:r>
              <a:rPr lang="en-US" dirty="0"/>
              <a:t>The output of the division operator will have attributes = </a:t>
            </a:r>
          </a:p>
          <a:p>
            <a:pPr marL="457200" lvl="1" indent="0">
              <a:buNone/>
            </a:pPr>
            <a:r>
              <a:rPr lang="en-US" dirty="0" smtClean="0"/>
              <a:t>		All </a:t>
            </a:r>
            <a:r>
              <a:rPr lang="en-US" dirty="0"/>
              <a:t>attributes of relation1  –  All attributes of relation2</a:t>
            </a:r>
          </a:p>
          <a:p>
            <a:pPr lvl="1"/>
            <a:r>
              <a:rPr lang="en-US" dirty="0"/>
              <a:t>The output of the division operator will have tuples = </a:t>
            </a:r>
          </a:p>
          <a:p>
            <a:pPr marL="457200" lvl="1" indent="0">
              <a:buNone/>
            </a:pPr>
            <a:r>
              <a:rPr lang="en-US" dirty="0" smtClean="0"/>
              <a:t>		Tuples </a:t>
            </a:r>
            <a:r>
              <a:rPr lang="en-US" dirty="0"/>
              <a:t>in relation1, which are associated with the all tuples </a:t>
            </a:r>
            <a:r>
              <a:rPr lang="en-US" dirty="0" smtClean="0"/>
              <a:t>of relation2.</a:t>
            </a:r>
          </a:p>
        </p:txBody>
      </p:sp>
    </p:spTree>
    <p:extLst>
      <p:ext uri="{BB962C8B-B14F-4D97-AF65-F5344CB8AC3E}">
        <p14:creationId xmlns:p14="http://schemas.microsoft.com/office/powerpoint/2010/main" val="588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05641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286193"/>
              </p:ext>
            </p:extLst>
          </p:nvPr>
        </p:nvGraphicFramePr>
        <p:xfrm>
          <a:off x="1387507" y="890553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Division operation between Student and Subject.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48591"/>
              </p:ext>
            </p:extLst>
          </p:nvPr>
        </p:nvGraphicFramePr>
        <p:xfrm>
          <a:off x="309044" y="1831013"/>
          <a:ext cx="1821498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363416"/>
              </p:ext>
            </p:extLst>
          </p:nvPr>
        </p:nvGraphicFramePr>
        <p:xfrm>
          <a:off x="2991398" y="1827601"/>
          <a:ext cx="1143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017785"/>
              </p:ext>
            </p:extLst>
          </p:nvPr>
        </p:nvGraphicFramePr>
        <p:xfrm>
          <a:off x="2991398" y="146398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767171" y="129889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21848"/>
              </p:ext>
            </p:extLst>
          </p:nvPr>
        </p:nvGraphicFramePr>
        <p:xfrm>
          <a:off x="7767171" y="91091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64820"/>
              </p:ext>
            </p:extLst>
          </p:nvPr>
        </p:nvGraphicFramePr>
        <p:xfrm>
          <a:off x="7767171" y="1791090"/>
          <a:ext cx="11430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83461"/>
              </p:ext>
            </p:extLst>
          </p:nvPr>
        </p:nvGraphicFramePr>
        <p:xfrm>
          <a:off x="7767171" y="14274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60996"/>
              </p:ext>
            </p:extLst>
          </p:nvPr>
        </p:nvGraphicFramePr>
        <p:xfrm>
          <a:off x="8776658" y="896943"/>
          <a:ext cx="2441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1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(Subject)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Operator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0230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982463"/>
              </p:ext>
            </p:extLst>
          </p:nvPr>
        </p:nvGraphicFramePr>
        <p:xfrm>
          <a:off x="349176" y="1604336"/>
          <a:ext cx="1369060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6105"/>
                <a:gridCol w="782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S4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069477"/>
              </p:ext>
            </p:extLst>
          </p:nvPr>
        </p:nvGraphicFramePr>
        <p:xfrm>
          <a:off x="349176" y="124072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124796" y="372468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3639"/>
              </p:ext>
            </p:extLst>
          </p:nvPr>
        </p:nvGraphicFramePr>
        <p:xfrm>
          <a:off x="2124796" y="333669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380985"/>
              </p:ext>
            </p:extLst>
          </p:nvPr>
        </p:nvGraphicFramePr>
        <p:xfrm>
          <a:off x="3134825" y="324580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(B1)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578125"/>
              </p:ext>
            </p:extLst>
          </p:nvPr>
        </p:nvGraphicFramePr>
        <p:xfrm>
          <a:off x="2134366" y="4266730"/>
          <a:ext cx="128016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9677"/>
              </p:ext>
            </p:extLst>
          </p:nvPr>
        </p:nvGraphicFramePr>
        <p:xfrm>
          <a:off x="2134366" y="390311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807904"/>
              </p:ext>
            </p:extLst>
          </p:nvPr>
        </p:nvGraphicFramePr>
        <p:xfrm>
          <a:off x="2136038" y="1613296"/>
          <a:ext cx="78295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866286"/>
              </p:ext>
            </p:extLst>
          </p:nvPr>
        </p:nvGraphicFramePr>
        <p:xfrm>
          <a:off x="2136038" y="124968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647562" y="373103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143467"/>
              </p:ext>
            </p:extLst>
          </p:nvPr>
        </p:nvGraphicFramePr>
        <p:xfrm>
          <a:off x="4647562" y="33430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784639"/>
              </p:ext>
            </p:extLst>
          </p:nvPr>
        </p:nvGraphicFramePr>
        <p:xfrm>
          <a:off x="5657591" y="325215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(B2)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531868"/>
              </p:ext>
            </p:extLst>
          </p:nvPr>
        </p:nvGraphicFramePr>
        <p:xfrm>
          <a:off x="4657132" y="4273080"/>
          <a:ext cx="12801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502120"/>
              </p:ext>
            </p:extLst>
          </p:nvPr>
        </p:nvGraphicFramePr>
        <p:xfrm>
          <a:off x="4657132" y="39094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682430"/>
              </p:ext>
            </p:extLst>
          </p:nvPr>
        </p:nvGraphicFramePr>
        <p:xfrm>
          <a:off x="4658804" y="161964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58396"/>
              </p:ext>
            </p:extLst>
          </p:nvPr>
        </p:nvGraphicFramePr>
        <p:xfrm>
          <a:off x="4658804" y="125603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7156946" y="3729446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553401"/>
              </p:ext>
            </p:extLst>
          </p:nvPr>
        </p:nvGraphicFramePr>
        <p:xfrm>
          <a:off x="7156946" y="334146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81704"/>
              </p:ext>
            </p:extLst>
          </p:nvPr>
        </p:nvGraphicFramePr>
        <p:xfrm>
          <a:off x="8166975" y="3250571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(B3)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174248"/>
              </p:ext>
            </p:extLst>
          </p:nvPr>
        </p:nvGraphicFramePr>
        <p:xfrm>
          <a:off x="7166516" y="4271496"/>
          <a:ext cx="12801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784077"/>
              </p:ext>
            </p:extLst>
          </p:nvPr>
        </p:nvGraphicFramePr>
        <p:xfrm>
          <a:off x="7166516" y="39078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413298"/>
              </p:ext>
            </p:extLst>
          </p:nvPr>
        </p:nvGraphicFramePr>
        <p:xfrm>
          <a:off x="7168188" y="1618062"/>
          <a:ext cx="78295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8987"/>
              </p:ext>
            </p:extLst>
          </p:nvPr>
        </p:nvGraphicFramePr>
        <p:xfrm>
          <a:off x="7168188" y="1254449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9660436" y="372944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70518"/>
              </p:ext>
            </p:extLst>
          </p:nvPr>
        </p:nvGraphicFramePr>
        <p:xfrm>
          <a:off x="9660436" y="334145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5569"/>
              </p:ext>
            </p:extLst>
          </p:nvPr>
        </p:nvGraphicFramePr>
        <p:xfrm>
          <a:off x="10670465" y="325056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(B4)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314956"/>
              </p:ext>
            </p:extLst>
          </p:nvPr>
        </p:nvGraphicFramePr>
        <p:xfrm>
          <a:off x="9670006" y="4271490"/>
          <a:ext cx="128016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47323"/>
              </p:ext>
            </p:extLst>
          </p:nvPr>
        </p:nvGraphicFramePr>
        <p:xfrm>
          <a:off x="9670006" y="39078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288054"/>
              </p:ext>
            </p:extLst>
          </p:nvPr>
        </p:nvGraphicFramePr>
        <p:xfrm>
          <a:off x="9671678" y="161805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4340"/>
              </p:ext>
            </p:extLst>
          </p:nvPr>
        </p:nvGraphicFramePr>
        <p:xfrm>
          <a:off x="9671678" y="125444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720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647829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59598"/>
              </p:ext>
            </p:extLst>
          </p:nvPr>
        </p:nvGraphicFramePr>
        <p:xfrm>
          <a:off x="1387507" y="890553"/>
          <a:ext cx="63011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1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doing a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in all technologies.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3118"/>
              </p:ext>
            </p:extLst>
          </p:nvPr>
        </p:nvGraphicFramePr>
        <p:xfrm>
          <a:off x="309044" y="1831013"/>
          <a:ext cx="2774316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7568"/>
                <a:gridCol w="13004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3002"/>
              </p:ext>
            </p:extLst>
          </p:nvPr>
        </p:nvGraphicFramePr>
        <p:xfrm>
          <a:off x="3996926" y="1827601"/>
          <a:ext cx="187198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1500"/>
                <a:gridCol w="13004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300746"/>
              </p:ext>
            </p:extLst>
          </p:nvPr>
        </p:nvGraphicFramePr>
        <p:xfrm>
          <a:off x="3996926" y="145636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989336" y="4495487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303532"/>
              </p:ext>
            </p:extLst>
          </p:nvPr>
        </p:nvGraphicFramePr>
        <p:xfrm>
          <a:off x="3989336" y="41075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35113"/>
              </p:ext>
            </p:extLst>
          </p:nvPr>
        </p:nvGraphicFramePr>
        <p:xfrm>
          <a:off x="3989336" y="4987680"/>
          <a:ext cx="1143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566860"/>
              </p:ext>
            </p:extLst>
          </p:nvPr>
        </p:nvGraphicFramePr>
        <p:xfrm>
          <a:off x="3989336" y="46240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743754"/>
              </p:ext>
            </p:extLst>
          </p:nvPr>
        </p:nvGraphicFramePr>
        <p:xfrm>
          <a:off x="4999335" y="3977327"/>
          <a:ext cx="5093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93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Name, Technology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(Project)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 smtClean="0">
                <a:solidFill>
                  <a:schemeClr val="tx2"/>
                </a:solidFill>
              </a:rPr>
              <a:t>Rename Operator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2800" dirty="0" smtClean="0"/>
              <a:t>ρ</a:t>
            </a:r>
            <a:r>
              <a:rPr lang="en-US" dirty="0" smtClean="0"/>
              <a:t> (Rho)</a:t>
            </a:r>
            <a:endParaRPr lang="en-US" dirty="0"/>
          </a:p>
          <a:p>
            <a:r>
              <a:rPr lang="en-US" dirty="0"/>
              <a:t>Notation: </a:t>
            </a:r>
            <a:r>
              <a:rPr lang="el-GR" sz="2800" dirty="0" smtClean="0">
                <a:sym typeface="Symbol" pitchFamily="18" charset="2"/>
              </a:rPr>
              <a:t>ρ</a:t>
            </a:r>
            <a:r>
              <a:rPr lang="en-US" i="1" baseline="-25000" dirty="0" smtClean="0">
                <a:sym typeface="Symbol" pitchFamily="18" charset="2"/>
              </a:rPr>
              <a:t>A (X1,X2….</a:t>
            </a:r>
            <a:r>
              <a:rPr lang="en-US" i="1" baseline="-25000" dirty="0" err="1" smtClean="0">
                <a:sym typeface="Symbol" pitchFamily="18" charset="2"/>
              </a:rPr>
              <a:t>Xn</a:t>
            </a:r>
            <a:r>
              <a:rPr lang="en-US" i="1" baseline="-25000" dirty="0" smtClean="0">
                <a:sym typeface="Symbol" pitchFamily="18" charset="2"/>
              </a:rPr>
              <a:t>)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Relation)</a:t>
            </a:r>
            <a:endParaRPr lang="en-US" dirty="0" smtClean="0"/>
          </a:p>
          <a:p>
            <a:r>
              <a:rPr lang="en-US" dirty="0" smtClean="0"/>
              <a:t>Operation:</a:t>
            </a:r>
          </a:p>
          <a:p>
            <a:pPr lvl="1"/>
            <a:r>
              <a:rPr lang="en-US" dirty="0"/>
              <a:t>The rename operation is used to </a:t>
            </a:r>
            <a:r>
              <a:rPr lang="en-US" b="1" dirty="0">
                <a:solidFill>
                  <a:schemeClr val="accent6"/>
                </a:solidFill>
              </a:rPr>
              <a:t>rename the output </a:t>
            </a:r>
            <a:r>
              <a:rPr lang="en-US" b="1" dirty="0" smtClean="0">
                <a:solidFill>
                  <a:schemeClr val="accent6"/>
                </a:solidFill>
              </a:rPr>
              <a:t>relation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result </a:t>
            </a:r>
            <a:r>
              <a:rPr lang="en-US" dirty="0"/>
              <a:t>of </a:t>
            </a:r>
            <a:r>
              <a:rPr lang="en-US" dirty="0" smtClean="0"/>
              <a:t>rename operator are </a:t>
            </a:r>
            <a:r>
              <a:rPr lang="en-US" dirty="0"/>
              <a:t>also relations </a:t>
            </a:r>
            <a:r>
              <a:rPr lang="en-US" dirty="0" smtClean="0"/>
              <a:t>with new name.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original relation name can not be changed </a:t>
            </a:r>
            <a:r>
              <a:rPr lang="en-US" dirty="0"/>
              <a:t>when we perform rename operation on any relation</a:t>
            </a:r>
            <a:r>
              <a:rPr lang="en-US" dirty="0" smtClean="0"/>
              <a:t>.</a:t>
            </a:r>
          </a:p>
          <a:p>
            <a:r>
              <a:rPr lang="en-US" dirty="0"/>
              <a:t>How to use: 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 </a:t>
            </a:r>
            <a:r>
              <a:rPr lang="en-US" dirty="0"/>
              <a:t>(E)		</a:t>
            </a:r>
          </a:p>
          <a:p>
            <a:pPr marL="457200" lvl="1" indent="0">
              <a:buNone/>
            </a:pPr>
            <a:r>
              <a:rPr lang="en-US" dirty="0" smtClean="0"/>
              <a:t>	Returns </a:t>
            </a:r>
            <a:r>
              <a:rPr lang="en-US" dirty="0"/>
              <a:t>a relation E under a new name X.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A1, A2. …,An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 smtClean="0"/>
              <a:t>	Returns </a:t>
            </a:r>
            <a:r>
              <a:rPr lang="en-US" dirty="0"/>
              <a:t>a relation E with the attributes renamed to A1, A2, …., An.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x(A1, A2. …,An)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 smtClean="0"/>
              <a:t>	Returns </a:t>
            </a:r>
            <a:r>
              <a:rPr lang="en-US" dirty="0"/>
              <a:t>a relation E under a new name X with the attributes renamed to A1, A2, …., An.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8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12456"/>
              </p:ext>
            </p:extLst>
          </p:nvPr>
        </p:nvGraphicFramePr>
        <p:xfrm>
          <a:off x="639131" y="1854493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551659"/>
              </p:ext>
            </p:extLst>
          </p:nvPr>
        </p:nvGraphicFramePr>
        <p:xfrm>
          <a:off x="639131" y="1483260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52949" y="4085721"/>
            <a:ext cx="2697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74290"/>
              </p:ext>
            </p:extLst>
          </p:nvPr>
        </p:nvGraphicFramePr>
        <p:xfrm>
          <a:off x="652949" y="36977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333060"/>
              </p:ext>
            </p:extLst>
          </p:nvPr>
        </p:nvGraphicFramePr>
        <p:xfrm>
          <a:off x="1662978" y="3606846"/>
          <a:ext cx="18227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53949"/>
              </p:ext>
            </p:extLst>
          </p:nvPr>
        </p:nvGraphicFramePr>
        <p:xfrm>
          <a:off x="645126" y="472106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0008"/>
              </p:ext>
            </p:extLst>
          </p:nvPr>
        </p:nvGraphicFramePr>
        <p:xfrm>
          <a:off x="645126" y="434983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170921"/>
              </p:ext>
            </p:extLst>
          </p:nvPr>
        </p:nvGraphicFramePr>
        <p:xfrm>
          <a:off x="4836492" y="184427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14791"/>
              </p:ext>
            </p:extLst>
          </p:nvPr>
        </p:nvGraphicFramePr>
        <p:xfrm>
          <a:off x="4836492" y="147304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850310" y="4075502"/>
            <a:ext cx="3977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658650"/>
              </p:ext>
            </p:extLst>
          </p:nvPr>
        </p:nvGraphicFramePr>
        <p:xfrm>
          <a:off x="4850310" y="368751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95008"/>
              </p:ext>
            </p:extLst>
          </p:nvPr>
        </p:nvGraphicFramePr>
        <p:xfrm>
          <a:off x="5860339" y="3596627"/>
          <a:ext cx="31515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51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SPI)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782997"/>
              </p:ext>
            </p:extLst>
          </p:nvPr>
        </p:nvGraphicFramePr>
        <p:xfrm>
          <a:off x="4842487" y="4710845"/>
          <a:ext cx="287591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14735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025375"/>
              </p:ext>
            </p:extLst>
          </p:nvPr>
        </p:nvGraphicFramePr>
        <p:xfrm>
          <a:off x="4842487" y="4339612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57461"/>
              </p:ext>
            </p:extLst>
          </p:nvPr>
        </p:nvGraphicFramePr>
        <p:xfrm>
          <a:off x="645126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145595"/>
              </p:ext>
            </p:extLst>
          </p:nvPr>
        </p:nvGraphicFramePr>
        <p:xfrm>
          <a:off x="1746595" y="871064"/>
          <a:ext cx="18227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652949" y="1335264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604279"/>
              </p:ext>
            </p:extLst>
          </p:nvPr>
        </p:nvGraphicFramePr>
        <p:xfrm>
          <a:off x="4851111" y="93902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95062"/>
              </p:ext>
            </p:extLst>
          </p:nvPr>
        </p:nvGraphicFramePr>
        <p:xfrm>
          <a:off x="5952580" y="855754"/>
          <a:ext cx="245141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14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4858934" y="1319954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097276"/>
            <a:ext cx="5394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164672"/>
              </p:ext>
            </p:extLst>
          </p:nvPr>
        </p:nvGraphicFramePr>
        <p:xfrm>
          <a:off x="373605" y="370929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133716"/>
              </p:ext>
            </p:extLst>
          </p:nvPr>
        </p:nvGraphicFramePr>
        <p:xfrm>
          <a:off x="1383634" y="3618401"/>
          <a:ext cx="46120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12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 </a:t>
                      </a:r>
                      <a:r>
                        <a:rPr lang="en-US" sz="2400" b="0" i="1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125999"/>
              </p:ext>
            </p:extLst>
          </p:nvPr>
        </p:nvGraphicFramePr>
        <p:xfrm>
          <a:off x="365782" y="4732619"/>
          <a:ext cx="231838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147351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42138"/>
              </p:ext>
            </p:extLst>
          </p:nvPr>
        </p:nvGraphicFramePr>
        <p:xfrm>
          <a:off x="365782" y="436138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19886"/>
              </p:ext>
            </p:extLst>
          </p:nvPr>
        </p:nvGraphicFramePr>
        <p:xfrm>
          <a:off x="1446792" y="871064"/>
          <a:ext cx="424688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46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 and attributes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both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59358"/>
              </p:ext>
            </p:extLst>
          </p:nvPr>
        </p:nvGraphicFramePr>
        <p:xfrm>
          <a:off x="6298384" y="189852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464790"/>
              </p:ext>
            </p:extLst>
          </p:nvPr>
        </p:nvGraphicFramePr>
        <p:xfrm>
          <a:off x="6298384" y="152729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6312202" y="4129756"/>
            <a:ext cx="3749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657151"/>
              </p:ext>
            </p:extLst>
          </p:nvPr>
        </p:nvGraphicFramePr>
        <p:xfrm>
          <a:off x="6312202" y="37417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30153"/>
              </p:ext>
            </p:extLst>
          </p:nvPr>
        </p:nvGraphicFramePr>
        <p:xfrm>
          <a:off x="7322231" y="3650881"/>
          <a:ext cx="28133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13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/ 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407557"/>
              </p:ext>
            </p:extLst>
          </p:nvPr>
        </p:nvGraphicFramePr>
        <p:xfrm>
          <a:off x="6304379" y="4765099"/>
          <a:ext cx="26203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14735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011015"/>
              </p:ext>
            </p:extLst>
          </p:nvPr>
        </p:nvGraphicFramePr>
        <p:xfrm>
          <a:off x="6304379" y="439386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67984"/>
              </p:ext>
            </p:extLst>
          </p:nvPr>
        </p:nvGraphicFramePr>
        <p:xfrm>
          <a:off x="6283920" y="96141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238676"/>
              </p:ext>
            </p:extLst>
          </p:nvPr>
        </p:nvGraphicFramePr>
        <p:xfrm>
          <a:off x="7385389" y="878144"/>
          <a:ext cx="36674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67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particular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5166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93654" y="1336737"/>
            <a:ext cx="4617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222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04762"/>
              </p:ext>
            </p:extLst>
          </p:nvPr>
        </p:nvGraphicFramePr>
        <p:xfrm>
          <a:off x="373605" y="378424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92199"/>
              </p:ext>
            </p:extLst>
          </p:nvPr>
        </p:nvGraphicFramePr>
        <p:xfrm>
          <a:off x="1383634" y="355844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60960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0155" y="1364762"/>
            <a:ext cx="4023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611530"/>
              </p:ext>
            </p:extLst>
          </p:nvPr>
        </p:nvGraphicFramePr>
        <p:xfrm>
          <a:off x="7060155" y="9767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059648"/>
              </p:ext>
            </p:extLst>
          </p:nvPr>
        </p:nvGraphicFramePr>
        <p:xfrm>
          <a:off x="7052332" y="1866755"/>
          <a:ext cx="5013644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/>
                <a:gridCol w="965518"/>
                <a:gridCol w="760730"/>
                <a:gridCol w="784543"/>
                <a:gridCol w="957580"/>
                <a:gridCol w="7527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769139"/>
              </p:ext>
            </p:extLst>
          </p:nvPr>
        </p:nvGraphicFramePr>
        <p:xfrm>
          <a:off x="7052332" y="1495522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/>
                <a:gridCol w="965518"/>
                <a:gridCol w="760730"/>
                <a:gridCol w="784543"/>
                <a:gridCol w="957580"/>
                <a:gridCol w="7527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8824234" y="1865853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254256"/>
              </p:ext>
            </p:extLst>
          </p:nvPr>
        </p:nvGraphicFramePr>
        <p:xfrm>
          <a:off x="8058303" y="902802"/>
          <a:ext cx="30943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94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11328674" y="1865852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628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60008"/>
              </p:ext>
            </p:extLst>
          </p:nvPr>
        </p:nvGraphicFramePr>
        <p:xfrm>
          <a:off x="373605" y="378830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129928"/>
              </p:ext>
            </p:extLst>
          </p:nvPr>
        </p:nvGraphicFramePr>
        <p:xfrm>
          <a:off x="1383634" y="356250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041607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/>
                <a:gridCol w="965518"/>
                <a:gridCol w="760730"/>
                <a:gridCol w="784543"/>
                <a:gridCol w="957580"/>
                <a:gridCol w="7527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739984"/>
              </p:ext>
            </p:extLst>
          </p:nvPr>
        </p:nvGraphicFramePr>
        <p:xfrm>
          <a:off x="6241384" y="1359126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9991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2141494" y="4711953"/>
            <a:ext cx="732147" cy="1645920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subset of a super key</a:t>
            </a:r>
            <a:r>
              <a:rPr lang="en-US" dirty="0"/>
              <a:t>.</a:t>
            </a:r>
          </a:p>
          <a:p>
            <a:r>
              <a:rPr lang="en-US" dirty="0"/>
              <a:t>A candidate key is a single attribute or the least combination of attributes that uniquely identifies each record in the table. </a:t>
            </a:r>
          </a:p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super key for which no proper subset is a super key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Every candidate key is a super key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every super key is not a candidate key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4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007102"/>
              </p:ext>
            </p:extLst>
          </p:nvPr>
        </p:nvGraphicFramePr>
        <p:xfrm>
          <a:off x="6241384" y="1376059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037570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378906" y="4305396"/>
            <a:ext cx="8321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00351"/>
              </p:ext>
            </p:extLst>
          </p:nvPr>
        </p:nvGraphicFramePr>
        <p:xfrm>
          <a:off x="378906" y="391741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066145"/>
              </p:ext>
            </p:extLst>
          </p:nvPr>
        </p:nvGraphicFramePr>
        <p:xfrm>
          <a:off x="1388935" y="3691611"/>
          <a:ext cx="748855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88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∏</a:t>
                      </a:r>
                      <a:r>
                        <a:rPr lang="en-US" sz="4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CPI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r>
                        <a:rPr lang="en-US" sz="3200" b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− ∏</a:t>
                      </a:r>
                      <a:r>
                        <a:rPr lang="en-US" sz="32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57887"/>
              </p:ext>
            </p:extLst>
          </p:nvPr>
        </p:nvGraphicFramePr>
        <p:xfrm>
          <a:off x="1469633" y="447144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71131"/>
              </p:ext>
            </p:extLst>
          </p:nvPr>
        </p:nvGraphicFramePr>
        <p:xfrm>
          <a:off x="1477456" y="4834338"/>
          <a:ext cx="109728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372846"/>
              </p:ext>
            </p:extLst>
          </p:nvPr>
        </p:nvGraphicFramePr>
        <p:xfrm>
          <a:off x="3528082" y="44757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00533"/>
              </p:ext>
            </p:extLst>
          </p:nvPr>
        </p:nvGraphicFramePr>
        <p:xfrm>
          <a:off x="3535905" y="48386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3120" y="518284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−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49247" y="520033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graphicFrame>
        <p:nvGraphicFramePr>
          <p:cNvPr id="5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72073"/>
              </p:ext>
            </p:extLst>
          </p:nvPr>
        </p:nvGraphicFramePr>
        <p:xfrm>
          <a:off x="5569241" y="448055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683057"/>
              </p:ext>
            </p:extLst>
          </p:nvPr>
        </p:nvGraphicFramePr>
        <p:xfrm>
          <a:off x="5577064" y="4843443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>
                <a:solidFill>
                  <a:schemeClr val="tx2"/>
                </a:solidFill>
              </a:rPr>
              <a:t>Aggregate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altLang="en-US" sz="3200" i="1" dirty="0">
                <a:latin typeface="+mj-lt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or </a:t>
            </a:r>
            <a:r>
              <a:rPr lang="en-US" sz="2800" dirty="0">
                <a:latin typeface="+mj-lt"/>
              </a:rPr>
              <a:t>G </a:t>
            </a:r>
            <a:endParaRPr lang="en-US" sz="2800" dirty="0" smtClean="0">
              <a:latin typeface="+mj-lt"/>
            </a:endParaRP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altLang="en-US" sz="2800" i="1" dirty="0">
                <a:sym typeface="Symbol" panose="05050102010706020507" pitchFamily="18" charset="2"/>
              </a:rPr>
              <a:t>g </a:t>
            </a:r>
            <a:r>
              <a:rPr lang="en-US" i="1" baseline="-25000" dirty="0" smtClean="0">
                <a:sym typeface="Symbol" pitchFamily="18" charset="2"/>
              </a:rPr>
              <a:t>function-name(column</a:t>
            </a:r>
            <a:r>
              <a:rPr lang="en-US" i="1" baseline="-25000" dirty="0">
                <a:sym typeface="Symbol" pitchFamily="18" charset="2"/>
              </a:rPr>
              <a:t>), function-name(column</a:t>
            </a:r>
            <a:r>
              <a:rPr lang="en-US" i="1" baseline="-25000" dirty="0" smtClean="0">
                <a:sym typeface="Symbol" pitchFamily="18" charset="2"/>
              </a:rPr>
              <a:t>), …, </a:t>
            </a:r>
            <a:r>
              <a:rPr lang="en-US" i="1" baseline="-25000" dirty="0">
                <a:sym typeface="Symbol" pitchFamily="18" charset="2"/>
              </a:rPr>
              <a:t>function-name(column</a:t>
            </a:r>
            <a:r>
              <a:rPr lang="en-US" i="1" baseline="-25000" dirty="0" smtClean="0">
                <a:sym typeface="Symbol" pitchFamily="18" charset="2"/>
              </a:rPr>
              <a:t>)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Relation)</a:t>
            </a:r>
            <a:endParaRPr lang="en-US" dirty="0" smtClean="0"/>
          </a:p>
          <a:p>
            <a:r>
              <a:rPr lang="en-US" dirty="0" smtClean="0"/>
              <a:t>Operation: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takes a more than one value </a:t>
            </a:r>
            <a:r>
              <a:rPr lang="en-US" dirty="0"/>
              <a:t>as input and </a:t>
            </a:r>
            <a:r>
              <a:rPr lang="en-US" b="1" dirty="0">
                <a:solidFill>
                  <a:schemeClr val="accent6"/>
                </a:solidFill>
              </a:rPr>
              <a:t>returns a single value </a:t>
            </a:r>
            <a:r>
              <a:rPr lang="en-US" dirty="0"/>
              <a:t>as output (result).</a:t>
            </a:r>
            <a:endParaRPr lang="en-US" dirty="0" smtClean="0"/>
          </a:p>
          <a:p>
            <a:r>
              <a:rPr lang="en-US" dirty="0"/>
              <a:t>Aggregate functions are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Sum (It </a:t>
            </a:r>
            <a:r>
              <a:rPr lang="en-US" b="1" dirty="0">
                <a:solidFill>
                  <a:schemeClr val="accent6"/>
                </a:solidFill>
              </a:rPr>
              <a:t>returns the sum (addition) </a:t>
            </a:r>
            <a:r>
              <a:rPr lang="en-US" dirty="0"/>
              <a:t>of the values of a column.)</a:t>
            </a:r>
          </a:p>
          <a:p>
            <a:pPr lvl="1"/>
            <a:r>
              <a:rPr lang="en-US" dirty="0"/>
              <a:t>Max (It </a:t>
            </a:r>
            <a:r>
              <a:rPr lang="en-US" b="1" dirty="0">
                <a:solidFill>
                  <a:schemeClr val="accent6"/>
                </a:solidFill>
              </a:rPr>
              <a:t>returns the maximum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/>
              <a:t>Min (It </a:t>
            </a:r>
            <a:r>
              <a:rPr lang="en-US" b="1" dirty="0">
                <a:solidFill>
                  <a:schemeClr val="accent6"/>
                </a:solidFill>
              </a:rPr>
              <a:t>returns the minimum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(It </a:t>
            </a:r>
            <a:r>
              <a:rPr lang="en-US" b="1" dirty="0">
                <a:solidFill>
                  <a:schemeClr val="accent6"/>
                </a:solidFill>
              </a:rPr>
              <a:t>returns the average </a:t>
            </a:r>
            <a:r>
              <a:rPr lang="en-US" dirty="0"/>
              <a:t>of the values for a column.) </a:t>
            </a:r>
          </a:p>
          <a:p>
            <a:pPr lvl="1"/>
            <a:r>
              <a:rPr lang="en-US" dirty="0"/>
              <a:t>Count (It </a:t>
            </a:r>
            <a:r>
              <a:rPr lang="en-US" b="1" dirty="0">
                <a:solidFill>
                  <a:schemeClr val="accent6"/>
                </a:solidFill>
              </a:rPr>
              <a:t>returns total number </a:t>
            </a:r>
            <a:r>
              <a:rPr lang="en-US" dirty="0"/>
              <a:t>of values in a given column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Functions Example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218493"/>
              </p:ext>
            </p:extLst>
          </p:nvPr>
        </p:nvGraphicFramePr>
        <p:xfrm>
          <a:off x="317151" y="1281848"/>
          <a:ext cx="4143375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1011555"/>
                <a:gridCol w="878205"/>
                <a:gridCol w="1106805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Ramesh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Mahesh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Reeta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Rohit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Chetan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Rakesh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97650"/>
              </p:ext>
            </p:extLst>
          </p:nvPr>
        </p:nvGraphicFramePr>
        <p:xfrm>
          <a:off x="317151" y="9106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781437" y="144551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82488"/>
              </p:ext>
            </p:extLst>
          </p:nvPr>
        </p:nvGraphicFramePr>
        <p:xfrm>
          <a:off x="4781437" y="10575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427415"/>
              </p:ext>
            </p:extLst>
          </p:nvPr>
        </p:nvGraphicFramePr>
        <p:xfrm>
          <a:off x="5880366" y="104863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sum of CPI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781437" y="207282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76401"/>
              </p:ext>
            </p:extLst>
          </p:nvPr>
        </p:nvGraphicFramePr>
        <p:xfrm>
          <a:off x="4781437" y="16848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948834"/>
              </p:ext>
            </p:extLst>
          </p:nvPr>
        </p:nvGraphicFramePr>
        <p:xfrm>
          <a:off x="5791466" y="1555845"/>
          <a:ext cx="211328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3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sum(CPI)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58019"/>
              </p:ext>
            </p:extLst>
          </p:nvPr>
        </p:nvGraphicFramePr>
        <p:xfrm>
          <a:off x="10407941" y="10826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195857"/>
              </p:ext>
            </p:extLst>
          </p:nvPr>
        </p:nvGraphicFramePr>
        <p:xfrm>
          <a:off x="10415764" y="14455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781437" y="283616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665125"/>
              </p:ext>
            </p:extLst>
          </p:nvPr>
        </p:nvGraphicFramePr>
        <p:xfrm>
          <a:off x="4781437" y="244817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936542"/>
              </p:ext>
            </p:extLst>
          </p:nvPr>
        </p:nvGraphicFramePr>
        <p:xfrm>
          <a:off x="5880366" y="243928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maximum &amp; minimum CPI.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4781437" y="3463470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13558"/>
              </p:ext>
            </p:extLst>
          </p:nvPr>
        </p:nvGraphicFramePr>
        <p:xfrm>
          <a:off x="4781437" y="30754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12247"/>
              </p:ext>
            </p:extLst>
          </p:nvPr>
        </p:nvGraphicFramePr>
        <p:xfrm>
          <a:off x="5791466" y="2946495"/>
          <a:ext cx="27546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54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max(CPI), min(CPI)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095779"/>
              </p:ext>
            </p:extLst>
          </p:nvPr>
        </p:nvGraphicFramePr>
        <p:xfrm>
          <a:off x="10407941" y="247326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144173"/>
              </p:ext>
            </p:extLst>
          </p:nvPr>
        </p:nvGraphicFramePr>
        <p:xfrm>
          <a:off x="10415764" y="2836161"/>
          <a:ext cx="119126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749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4773817" y="4188711"/>
            <a:ext cx="4206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89442"/>
              </p:ext>
            </p:extLst>
          </p:nvPr>
        </p:nvGraphicFramePr>
        <p:xfrm>
          <a:off x="4773817" y="38007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856103"/>
              </p:ext>
            </p:extLst>
          </p:nvPr>
        </p:nvGraphicFramePr>
        <p:xfrm>
          <a:off x="5872746" y="3791838"/>
          <a:ext cx="32848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48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the number of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773817" y="4816020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92771"/>
              </p:ext>
            </p:extLst>
          </p:nvPr>
        </p:nvGraphicFramePr>
        <p:xfrm>
          <a:off x="4773817" y="44280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28125"/>
              </p:ext>
            </p:extLst>
          </p:nvPr>
        </p:nvGraphicFramePr>
        <p:xfrm>
          <a:off x="5783846" y="4299045"/>
          <a:ext cx="22259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25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224043"/>
              </p:ext>
            </p:extLst>
          </p:nvPr>
        </p:nvGraphicFramePr>
        <p:xfrm>
          <a:off x="10400321" y="38258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93192"/>
              </p:ext>
            </p:extLst>
          </p:nvPr>
        </p:nvGraphicFramePr>
        <p:xfrm>
          <a:off x="10408144" y="41887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4773817" y="5526021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469601"/>
              </p:ext>
            </p:extLst>
          </p:nvPr>
        </p:nvGraphicFramePr>
        <p:xfrm>
          <a:off x="4773817" y="513803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063179"/>
              </p:ext>
            </p:extLst>
          </p:nvPr>
        </p:nvGraphicFramePr>
        <p:xfrm>
          <a:off x="5872746" y="5129148"/>
          <a:ext cx="41405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40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average of CPI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4773817" y="615333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740395"/>
              </p:ext>
            </p:extLst>
          </p:nvPr>
        </p:nvGraphicFramePr>
        <p:xfrm>
          <a:off x="4773817" y="57653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152880"/>
              </p:ext>
            </p:extLst>
          </p:nvPr>
        </p:nvGraphicFramePr>
        <p:xfrm>
          <a:off x="5783846" y="5636355"/>
          <a:ext cx="20656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65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05405"/>
              </p:ext>
            </p:extLst>
          </p:nvPr>
        </p:nvGraphicFramePr>
        <p:xfrm>
          <a:off x="10400321" y="516312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628746"/>
              </p:ext>
            </p:extLst>
          </p:nvPr>
        </p:nvGraphicFramePr>
        <p:xfrm>
          <a:off x="10408144" y="552602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8.11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2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Algebra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relational algebras for the following  table:</a:t>
            </a:r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Managers (person-name, manager-name)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who </a:t>
            </a:r>
            <a:r>
              <a:rPr lang="en-US" dirty="0">
                <a:solidFill>
                  <a:schemeClr val="tx2"/>
                </a:solidFill>
              </a:rPr>
              <a:t>work for “TCS”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cities</a:t>
            </a:r>
            <a:r>
              <a:rPr lang="en-US" dirty="0"/>
              <a:t> of residence of all employees who </a:t>
            </a:r>
            <a:r>
              <a:rPr lang="en-US" dirty="0">
                <a:solidFill>
                  <a:schemeClr val="tx2"/>
                </a:solidFill>
              </a:rPr>
              <a:t>work for “Infosys”.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 of residence of all employees </a:t>
            </a:r>
            <a:r>
              <a:rPr lang="en-US" dirty="0">
                <a:solidFill>
                  <a:schemeClr val="tx2"/>
                </a:solidFill>
              </a:rPr>
              <a:t>who work for “ITC”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earn more than $10,000 </a:t>
            </a:r>
            <a:r>
              <a:rPr lang="en-US" dirty="0"/>
              <a:t>per annum.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in this database who </a:t>
            </a:r>
            <a:r>
              <a:rPr lang="en-US" dirty="0">
                <a:solidFill>
                  <a:schemeClr val="tx2"/>
                </a:solidFill>
              </a:rPr>
              <a:t>live in the same city as the company </a:t>
            </a:r>
            <a:r>
              <a:rPr lang="en-US" dirty="0"/>
              <a:t>for which they work.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</a:t>
            </a:r>
            <a:r>
              <a:rPr lang="en-US" dirty="0">
                <a:solidFill>
                  <a:schemeClr val="tx2"/>
                </a:solidFill>
              </a:rPr>
              <a:t>working in “TCS” </a:t>
            </a:r>
            <a:r>
              <a:rPr lang="en-US" dirty="0"/>
              <a:t>who </a:t>
            </a:r>
            <a:r>
              <a:rPr lang="en-US" dirty="0">
                <a:solidFill>
                  <a:schemeClr val="tx2"/>
                </a:solidFill>
              </a:rPr>
              <a:t>earn more than 25000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less than 40000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</a:t>
            </a:r>
            <a:r>
              <a:rPr lang="en-US" dirty="0">
                <a:solidFill>
                  <a:schemeClr val="tx2"/>
                </a:solidFill>
              </a:rPr>
              <a:t>whose manager is “Ajay Patel”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salary is more than 50000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with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company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manager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staying in “Rajkot” and working in “Ahmedabad”.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chemeClr val="tx2"/>
                </a:solidFill>
              </a:rPr>
              <a:t>maximum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minimum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of all employee.</a:t>
            </a:r>
          </a:p>
          <a:p>
            <a:pPr lvl="1"/>
            <a:r>
              <a:rPr lang="en-US" dirty="0"/>
              <a:t>Find out the </a:t>
            </a:r>
            <a:r>
              <a:rPr lang="en-US" dirty="0">
                <a:solidFill>
                  <a:schemeClr val="tx2"/>
                </a:solidFill>
              </a:rPr>
              <a:t>total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employee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1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6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Open Source and Commercial DBMS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and Commercial DBMS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458123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Open Source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Commercial DBMS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500860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DBMS, which is available in the market at </a:t>
                      </a:r>
                      <a:r>
                        <a:rPr lang="en-US" sz="2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free of cost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DBMS, which is available in the market at a </a:t>
                      </a:r>
                      <a:r>
                        <a:rPr lang="en-US" sz="2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certain price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121523"/>
              </p:ext>
            </p:extLst>
          </p:nvPr>
        </p:nvGraphicFramePr>
        <p:xfrm>
          <a:off x="131178" y="2319178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code of open source DBMS product can be viewed, shared or modified by the community.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code of commercial DBMS product can not be view, share or modify by the community.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502256"/>
              </p:ext>
            </p:extLst>
          </p:nvPr>
        </p:nvGraphicFramePr>
        <p:xfrm>
          <a:off x="131180" y="3136782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</a:t>
                      </a:r>
                      <a:r>
                        <a:rPr lang="en-US" sz="2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chances of malfunctioning with code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source code is open.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is high and code is not accessible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unauthorized person.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131839"/>
              </p:ext>
            </p:extLst>
          </p:nvPr>
        </p:nvGraphicFramePr>
        <p:xfrm>
          <a:off x="131180" y="3959117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fr-FR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fr-FR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MySQL, </a:t>
                      </a:r>
                      <a:r>
                        <a:rPr lang="fr-FR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fr-FR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lang="fr-FR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Examples: Microsoft SQL Server, IBM Db2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GTU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Super key, Primary key, Candidate key and Alternate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following Relational Algebra Operation with example.</a:t>
            </a:r>
          </a:p>
          <a:p>
            <a:pPr marL="973138" lvl="1" indent="-430213">
              <a:buFont typeface="+mj-lt"/>
              <a:buAutoNum type="romanUcPeriod"/>
            </a:pPr>
            <a:r>
              <a:rPr lang="en-US" dirty="0"/>
              <a:t>Selection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Projection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Cross Product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Joins (Inner Join, Outer Joins)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Rename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 smtClean="0"/>
              <a:t>Division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 smtClean="0"/>
              <a:t>Set operators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different aggregate functions with example.</a:t>
            </a:r>
          </a:p>
        </p:txBody>
      </p:sp>
    </p:spTree>
    <p:extLst>
      <p:ext uri="{BB962C8B-B14F-4D97-AF65-F5344CB8AC3E}">
        <p14:creationId xmlns:p14="http://schemas.microsoft.com/office/powerpoint/2010/main" val="430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</a:t>
            </a:r>
            <a:r>
              <a:rPr lang="en-US" dirty="0" smtClean="0"/>
              <a:t>GTU </a:t>
            </a:r>
            <a:r>
              <a:rPr lang="en-US" dirty="0" smtClean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employee (</a:t>
            </a:r>
            <a:r>
              <a:rPr lang="en-US" u="sng" dirty="0" err="1"/>
              <a:t>ssn</a:t>
            </a:r>
            <a:r>
              <a:rPr lang="en-US" dirty="0"/>
              <a:t>, name, </a:t>
            </a:r>
            <a:r>
              <a:rPr lang="en-US" dirty="0" err="1"/>
              <a:t>dno</a:t>
            </a:r>
            <a:r>
              <a:rPr lang="en-US" dirty="0"/>
              <a:t>, salary, hobby, gender)</a:t>
            </a:r>
          </a:p>
          <a:p>
            <a:pPr lvl="2"/>
            <a:r>
              <a:rPr lang="en-US" dirty="0"/>
              <a:t>department (</a:t>
            </a:r>
            <a:r>
              <a:rPr lang="en-US" u="sng" dirty="0" err="1"/>
              <a:t>dno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budget, location, </a:t>
            </a:r>
            <a:r>
              <a:rPr lang="en-US" dirty="0" err="1"/>
              <a:t>mgrssn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works_on</a:t>
            </a:r>
            <a:r>
              <a:rPr lang="en-US" dirty="0"/>
              <a:t> (</a:t>
            </a:r>
            <a:r>
              <a:rPr lang="en-US" u="sng" dirty="0" err="1"/>
              <a:t>ssn</a:t>
            </a:r>
            <a:r>
              <a:rPr lang="en-US" dirty="0"/>
              <a:t>, </a:t>
            </a:r>
            <a:r>
              <a:rPr lang="en-US" u="sng" dirty="0" err="1"/>
              <a:t>pno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project (</a:t>
            </a:r>
            <a:r>
              <a:rPr lang="en-US" u="sng" dirty="0" err="1"/>
              <a:t>pno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budget, location, goal)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pairs of employee names and the project numbers they work 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out department number, department name and department budget.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projects that Raj Yadav works on by project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the names of employees who supervise themselves.</a:t>
            </a:r>
          </a:p>
        </p:txBody>
      </p:sp>
    </p:spTree>
    <p:extLst>
      <p:ext uri="{BB962C8B-B14F-4D97-AF65-F5344CB8AC3E}">
        <p14:creationId xmlns:p14="http://schemas.microsoft.com/office/powerpoint/2010/main" val="32636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</a:t>
            </a:r>
            <a:r>
              <a:rPr lang="en-US" dirty="0" smtClean="0"/>
              <a:t>GTU </a:t>
            </a:r>
            <a:r>
              <a:rPr lang="en-US" dirty="0" smtClean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course (</a:t>
            </a:r>
            <a:r>
              <a:rPr lang="en-US" u="sng" dirty="0"/>
              <a:t>course-id</a:t>
            </a:r>
            <a:r>
              <a:rPr lang="en-US" dirty="0"/>
              <a:t>, title, </a:t>
            </a:r>
            <a:r>
              <a:rPr lang="en-US" dirty="0" err="1"/>
              <a:t>dept_name</a:t>
            </a:r>
            <a:r>
              <a:rPr lang="en-US" dirty="0"/>
              <a:t>, credits)</a:t>
            </a:r>
          </a:p>
          <a:p>
            <a:pPr lvl="2"/>
            <a:r>
              <a:rPr lang="en-US" dirty="0"/>
              <a:t>instructor (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dept_name</a:t>
            </a:r>
            <a:r>
              <a:rPr lang="en-US" dirty="0"/>
              <a:t>, salary)</a:t>
            </a:r>
          </a:p>
          <a:p>
            <a:pPr lvl="2"/>
            <a:r>
              <a:rPr lang="en-US" dirty="0"/>
              <a:t>section (</a:t>
            </a:r>
            <a:r>
              <a:rPr lang="en-US" u="sng" dirty="0"/>
              <a:t>course-id</a:t>
            </a:r>
            <a:r>
              <a:rPr lang="en-US" dirty="0"/>
              <a:t>, </a:t>
            </a:r>
            <a:r>
              <a:rPr lang="en-US" u="sng" dirty="0"/>
              <a:t>sec-id</a:t>
            </a:r>
            <a:r>
              <a:rPr lang="en-US" dirty="0"/>
              <a:t>, semester, year, building, </a:t>
            </a:r>
            <a:r>
              <a:rPr lang="en-US" dirty="0" err="1"/>
              <a:t>room_no</a:t>
            </a:r>
            <a:r>
              <a:rPr lang="en-US" dirty="0"/>
              <a:t>, </a:t>
            </a:r>
            <a:r>
              <a:rPr lang="en-US" dirty="0" err="1"/>
              <a:t>time_slot_id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teaches (</a:t>
            </a:r>
            <a:r>
              <a:rPr lang="en-US" u="sng" dirty="0"/>
              <a:t>id</a:t>
            </a:r>
            <a:r>
              <a:rPr lang="en-US" dirty="0"/>
              <a:t>, course-id, sec-id, semester, year)</a:t>
            </a:r>
          </a:p>
          <a:p>
            <a:pPr marL="858838" lvl="1" indent="-458788">
              <a:buFont typeface="+mj-lt"/>
              <a:buAutoNum type="romanUcPeriod"/>
            </a:pPr>
            <a:r>
              <a:rPr lang="en-US" dirty="0"/>
              <a:t>Find the name of all instructors in the physics department.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all the courses taught in the fall 2009 semester but not in Spring semester.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names of all instructors in the Comp. Sci. department together with the course titles of all the courses that the instructors teach.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average salary in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42871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is a </a:t>
            </a:r>
            <a:r>
              <a:rPr lang="en-US" b="1" dirty="0">
                <a:solidFill>
                  <a:schemeClr val="accent6"/>
                </a:solidFill>
              </a:rPr>
              <a:t>candidate key that is chosen by database designer </a:t>
            </a:r>
            <a:r>
              <a:rPr lang="en-US" dirty="0"/>
              <a:t>to identify tuples uniquely 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Primary Key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</a:t>
            </a:r>
            <a:r>
              <a:rPr lang="en-US" dirty="0" smtClean="0"/>
              <a:t>GTU </a:t>
            </a:r>
            <a:r>
              <a:rPr lang="en-US" dirty="0" smtClean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Consider the following </a:t>
            </a:r>
            <a:r>
              <a:rPr lang="en-US" dirty="0" smtClean="0"/>
              <a:t>relations and write an relational algebra:</a:t>
            </a:r>
          </a:p>
          <a:p>
            <a:pPr lvl="2"/>
            <a:r>
              <a:rPr lang="en-US" dirty="0"/>
              <a:t>EMP (</a:t>
            </a:r>
            <a:r>
              <a:rPr lang="en-US" u="sng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jobtitle</a:t>
            </a:r>
            <a:r>
              <a:rPr lang="en-US" dirty="0"/>
              <a:t>, </a:t>
            </a:r>
            <a:r>
              <a:rPr lang="en-US" dirty="0" err="1"/>
              <a:t>managerno</a:t>
            </a:r>
            <a:r>
              <a:rPr lang="en-US" dirty="0"/>
              <a:t>, </a:t>
            </a:r>
            <a:r>
              <a:rPr lang="en-US" dirty="0" err="1"/>
              <a:t>hiredate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commission, </a:t>
            </a:r>
            <a:r>
              <a:rPr lang="en-US" dirty="0" err="1"/>
              <a:t>deptno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DEPT (</a:t>
            </a:r>
            <a:r>
              <a:rPr lang="en-US" u="sng" dirty="0" err="1"/>
              <a:t>deptno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location)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Employees working in the department number10, 20, 30 only.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Employees whose names start with letter A or letter a.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Employees along with their department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Employees who are working in Smith's department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Employees who get salary more than Allen’s salary.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Display </a:t>
            </a:r>
            <a:r>
              <a:rPr lang="en-US" dirty="0"/>
              <a:t>employees who are getting maximum salary in each department.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list of employees whose hire date is on or before </a:t>
            </a:r>
            <a:r>
              <a:rPr lang="en-US" dirty="0" smtClean="0"/>
              <a:t>1-April-18.</a:t>
            </a:r>
          </a:p>
          <a:p>
            <a:pPr marL="312738" indent="-457200">
              <a:buFont typeface="+mj-lt"/>
              <a:buAutoNum type="arabicPeriod" startAt="7"/>
            </a:pPr>
            <a:r>
              <a:rPr lang="en-US" dirty="0"/>
              <a:t>Consider the relational database given </a:t>
            </a:r>
            <a:r>
              <a:rPr lang="en-US" dirty="0" smtClean="0"/>
              <a:t>below and give </a:t>
            </a:r>
            <a:r>
              <a:rPr lang="en-US" dirty="0"/>
              <a:t>an expression in the relational </a:t>
            </a:r>
            <a:r>
              <a:rPr lang="en-US" dirty="0" smtClean="0"/>
              <a:t>algebra:</a:t>
            </a:r>
            <a:endParaRPr lang="en-US" dirty="0"/>
          </a:p>
          <a:p>
            <a:pPr lvl="2"/>
            <a:r>
              <a:rPr lang="en-US" dirty="0"/>
              <a:t>Employee (person-name, street, city) , Works (person-name, company-name, salary)</a:t>
            </a:r>
          </a:p>
          <a:p>
            <a:pPr lvl="2"/>
            <a:r>
              <a:rPr lang="en-US" dirty="0"/>
              <a:t>Company (company-name, city) , 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 of all employees in this database who live in the same city as the company for which they work.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names, street address, and cities of residence of all employees who work for HCL and earn more than $10,000 per annum.</a:t>
            </a:r>
          </a:p>
        </p:txBody>
      </p:sp>
    </p:spTree>
    <p:extLst>
      <p:ext uri="{BB962C8B-B14F-4D97-AF65-F5344CB8AC3E}">
        <p14:creationId xmlns:p14="http://schemas.microsoft.com/office/powerpoint/2010/main" val="3076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</a:t>
            </a:r>
            <a:r>
              <a:rPr lang="en-US" dirty="0" smtClean="0"/>
              <a:t>GTU </a:t>
            </a:r>
            <a:r>
              <a:rPr lang="en-US" dirty="0" smtClean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 startAt="8"/>
            </a:pPr>
            <a:r>
              <a:rPr lang="en-US" dirty="0"/>
              <a:t>The relational database schema is given </a:t>
            </a:r>
            <a:r>
              <a:rPr lang="en-US" dirty="0" smtClean="0"/>
              <a:t>below and write </a:t>
            </a:r>
            <a:r>
              <a:rPr lang="en-US" dirty="0"/>
              <a:t>the relational algebra expressions for the given queries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 of all employees who work for First Bank Corporation.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 and cities of residence of all employees who work for First Bank Corporation.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names, street address, and cities of residence of all employees who work for First Bank Corporation and earn more than $10,000 per annum.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 of all employees in this database who do not work for First Bank Corporation.</a:t>
            </a:r>
          </a:p>
        </p:txBody>
      </p:sp>
    </p:spTree>
    <p:extLst>
      <p:ext uri="{BB962C8B-B14F-4D97-AF65-F5344CB8AC3E}">
        <p14:creationId xmlns:p14="http://schemas.microsoft.com/office/powerpoint/2010/main" val="21203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35998" cy="290081"/>
          </a:xfrm>
        </p:spPr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pic>
        <p:nvPicPr>
          <p:cNvPr id="3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key is a </a:t>
            </a:r>
            <a:r>
              <a:rPr lang="en-US" b="1" dirty="0">
                <a:solidFill>
                  <a:schemeClr val="accent6"/>
                </a:solidFill>
              </a:rPr>
              <a:t>candidate key that is not chosen by database designer </a:t>
            </a:r>
            <a:r>
              <a:rPr lang="en-US" dirty="0"/>
              <a:t>to identify tuples uniquely in a relation.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Primary Key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7362748" y="2688362"/>
            <a:ext cx="1645920" cy="468000"/>
          </a:xfrm>
          <a:prstGeom prst="wedgeRoundRectCallout">
            <a:avLst>
              <a:gd name="adj1" fmla="val -68526"/>
              <a:gd name="adj2" fmla="val 11708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Alternate Key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7091</Words>
  <Application>Microsoft Office PowerPoint</Application>
  <PresentationFormat>Widescreen</PresentationFormat>
  <Paragraphs>2634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Helvetica</vt:lpstr>
      <vt:lpstr>Roboto Condensed</vt:lpstr>
      <vt:lpstr>Calibri</vt:lpstr>
      <vt:lpstr>Wingdings</vt:lpstr>
      <vt:lpstr>Wingdings 3</vt:lpstr>
      <vt:lpstr>Roboto Condensed Light</vt:lpstr>
      <vt:lpstr>Arial</vt:lpstr>
      <vt:lpstr>Symbol</vt:lpstr>
      <vt:lpstr>Segoe UI Black</vt:lpstr>
      <vt:lpstr>ＭＳ Ｐゴシック</vt:lpstr>
      <vt:lpstr>Wingdings 2</vt:lpstr>
      <vt:lpstr>Office Theme</vt:lpstr>
      <vt:lpstr>Unit-3  Relational Query Languages</vt:lpstr>
      <vt:lpstr>PowerPoint Presentation</vt:lpstr>
      <vt:lpstr>Structure of Relational Databases </vt:lpstr>
      <vt:lpstr>Structure of Relational Databases</vt:lpstr>
      <vt:lpstr>Key </vt:lpstr>
      <vt:lpstr>Super Key</vt:lpstr>
      <vt:lpstr>Candidate Key</vt:lpstr>
      <vt:lpstr>Primary Key</vt:lpstr>
      <vt:lpstr>Alternate Key</vt:lpstr>
      <vt:lpstr>Primary Key rules</vt:lpstr>
      <vt:lpstr>Foreign Key</vt:lpstr>
      <vt:lpstr>Relational Algebra Operations</vt:lpstr>
      <vt:lpstr>Relational Algebra Operations</vt:lpstr>
      <vt:lpstr>Relational Algebra Operations Selection Operator</vt:lpstr>
      <vt:lpstr>Selection Operator</vt:lpstr>
      <vt:lpstr>Selection Operator [σ condition (Relation)]</vt:lpstr>
      <vt:lpstr>Selection Operator [σ condition (Relation)]</vt:lpstr>
      <vt:lpstr>Selection Operator [σ condition (Relation)]</vt:lpstr>
      <vt:lpstr>Exercise</vt:lpstr>
      <vt:lpstr>Relational Algebra Operations Projection Operator</vt:lpstr>
      <vt:lpstr>Projection Operator</vt:lpstr>
      <vt:lpstr>Exercise</vt:lpstr>
      <vt:lpstr>Combined Projection &amp; Selection Operation</vt:lpstr>
      <vt:lpstr>Combined Projection &amp; Selection Operation</vt:lpstr>
      <vt:lpstr>Combined Projection &amp; Selection Operation</vt:lpstr>
      <vt:lpstr>Combined Projection &amp; Selection Operation</vt:lpstr>
      <vt:lpstr>Exercise</vt:lpstr>
      <vt:lpstr>Relational Algebra Operations Cartesian Product / Cross Product</vt:lpstr>
      <vt:lpstr>Cartesian Product / Cross Product</vt:lpstr>
      <vt:lpstr>Cartesian Product / Cross Product Example</vt:lpstr>
      <vt:lpstr>Cartesian Product / Cross Product Example</vt:lpstr>
      <vt:lpstr>Relational Algebra Operations Natural Join / Inner Join</vt:lpstr>
      <vt:lpstr>Natural Join / Inner Join</vt:lpstr>
      <vt:lpstr>Natural Join / Inner Join Example</vt:lpstr>
      <vt:lpstr>Natural Join / Inner Join Example</vt:lpstr>
      <vt:lpstr>Write down relational algebra for the following tables/relations</vt:lpstr>
      <vt:lpstr>Exercise: Write down relational algebra for the following tables/relations</vt:lpstr>
      <vt:lpstr>Relational Algebra Operations Outer Join</vt:lpstr>
      <vt:lpstr>Outer Join</vt:lpstr>
      <vt:lpstr>Left Outer Join</vt:lpstr>
      <vt:lpstr>Left Outer Join Example</vt:lpstr>
      <vt:lpstr>Right Outer Join</vt:lpstr>
      <vt:lpstr>Right Outer Join Example</vt:lpstr>
      <vt:lpstr>Full Outer Join</vt:lpstr>
      <vt:lpstr>Full Outer Join Example</vt:lpstr>
      <vt:lpstr>Relational Algebra Operations Set Operators</vt:lpstr>
      <vt:lpstr>Set Operators</vt:lpstr>
      <vt:lpstr>Conditions to perform Set Operators</vt:lpstr>
      <vt:lpstr>Set Operators [Exercise]</vt:lpstr>
      <vt:lpstr>Union Operator</vt:lpstr>
      <vt:lpstr>Intersect/ Intersection Operator</vt:lpstr>
      <vt:lpstr>Minus/ Set difference Operator</vt:lpstr>
      <vt:lpstr>Union Operators Example </vt:lpstr>
      <vt:lpstr>Intersect/ Intersection Operators Example </vt:lpstr>
      <vt:lpstr>Minus/ Set difference Operators Example </vt:lpstr>
      <vt:lpstr>Minus/ Set difference Operators Example </vt:lpstr>
      <vt:lpstr>Set Operators [Exercise]</vt:lpstr>
      <vt:lpstr>Set Operators [Exercise]</vt:lpstr>
      <vt:lpstr>Relational Algebra Operations Division Operator</vt:lpstr>
      <vt:lpstr>Division Operator</vt:lpstr>
      <vt:lpstr>Division Operator Example</vt:lpstr>
      <vt:lpstr>Division Operator Example</vt:lpstr>
      <vt:lpstr>Division Operator Example</vt:lpstr>
      <vt:lpstr>Relational Algebra Operations Rename Operator</vt:lpstr>
      <vt:lpstr>Rename Operator</vt:lpstr>
      <vt:lpstr>Rename Operator Example</vt:lpstr>
      <vt:lpstr>Rename Operator Example</vt:lpstr>
      <vt:lpstr>Rename Operator Example</vt:lpstr>
      <vt:lpstr>Rename Operator Example</vt:lpstr>
      <vt:lpstr>Rename Operator Example</vt:lpstr>
      <vt:lpstr>Relational Algebra Operations Aggregate Functions</vt:lpstr>
      <vt:lpstr>Aggregate Functions</vt:lpstr>
      <vt:lpstr>Aggregate Functions Example</vt:lpstr>
      <vt:lpstr>Relational Algebra [Exercise] </vt:lpstr>
      <vt:lpstr> Open Source and Commercial DBMS</vt:lpstr>
      <vt:lpstr>Open Source and Commercial DBMS</vt:lpstr>
      <vt:lpstr>Questions asked in GTU</vt:lpstr>
      <vt:lpstr>Questions asked in GTU [Relational Algebra]</vt:lpstr>
      <vt:lpstr>Questions asked in GTU [Relational Algebra]</vt:lpstr>
      <vt:lpstr>Questions asked in GTU [Relational Algebra]</vt:lpstr>
      <vt:lpstr>Questions asked in GTU [Relational Algebra]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CEFAS</cp:lastModifiedBy>
  <cp:revision>911</cp:revision>
  <dcterms:created xsi:type="dcterms:W3CDTF">2020-05-01T05:09:15Z</dcterms:created>
  <dcterms:modified xsi:type="dcterms:W3CDTF">2020-08-18T04:54:52Z</dcterms:modified>
</cp:coreProperties>
</file>