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93" r:id="rId2"/>
  </p:sldMasterIdLst>
  <p:notesMasterIdLst>
    <p:notesMasterId r:id="rId88"/>
  </p:notesMasterIdLst>
  <p:sldIdLst>
    <p:sldId id="309" r:id="rId3"/>
    <p:sldId id="292" r:id="rId4"/>
    <p:sldId id="310" r:id="rId5"/>
    <p:sldId id="312" r:id="rId6"/>
    <p:sldId id="498" r:id="rId7"/>
    <p:sldId id="499" r:id="rId8"/>
    <p:sldId id="501" r:id="rId9"/>
    <p:sldId id="500" r:id="rId10"/>
    <p:sldId id="506" r:id="rId11"/>
    <p:sldId id="421" r:id="rId12"/>
    <p:sldId id="502" r:id="rId13"/>
    <p:sldId id="422" r:id="rId14"/>
    <p:sldId id="423" r:id="rId15"/>
    <p:sldId id="507" r:id="rId16"/>
    <p:sldId id="508" r:id="rId17"/>
    <p:sldId id="509" r:id="rId18"/>
    <p:sldId id="510" r:id="rId19"/>
    <p:sldId id="511" r:id="rId20"/>
    <p:sldId id="512" r:id="rId21"/>
    <p:sldId id="513" r:id="rId22"/>
    <p:sldId id="514" r:id="rId23"/>
    <p:sldId id="515" r:id="rId24"/>
    <p:sldId id="516" r:id="rId25"/>
    <p:sldId id="517" r:id="rId26"/>
    <p:sldId id="518" r:id="rId27"/>
    <p:sldId id="520" r:id="rId28"/>
    <p:sldId id="519" r:id="rId29"/>
    <p:sldId id="521" r:id="rId30"/>
    <p:sldId id="524" r:id="rId31"/>
    <p:sldId id="527" r:id="rId32"/>
    <p:sldId id="525" r:id="rId33"/>
    <p:sldId id="529" r:id="rId34"/>
    <p:sldId id="528" r:id="rId35"/>
    <p:sldId id="530" r:id="rId36"/>
    <p:sldId id="531" r:id="rId37"/>
    <p:sldId id="532" r:id="rId38"/>
    <p:sldId id="533" r:id="rId39"/>
    <p:sldId id="534" r:id="rId40"/>
    <p:sldId id="535" r:id="rId41"/>
    <p:sldId id="536" r:id="rId42"/>
    <p:sldId id="537" r:id="rId43"/>
    <p:sldId id="538" r:id="rId44"/>
    <p:sldId id="539" r:id="rId45"/>
    <p:sldId id="540" r:id="rId46"/>
    <p:sldId id="541" r:id="rId47"/>
    <p:sldId id="542" r:id="rId48"/>
    <p:sldId id="543" r:id="rId49"/>
    <p:sldId id="544" r:id="rId50"/>
    <p:sldId id="546" r:id="rId51"/>
    <p:sldId id="547" r:id="rId52"/>
    <p:sldId id="548" r:id="rId53"/>
    <p:sldId id="549" r:id="rId54"/>
    <p:sldId id="550" r:id="rId55"/>
    <p:sldId id="551" r:id="rId56"/>
    <p:sldId id="552" r:id="rId57"/>
    <p:sldId id="553" r:id="rId58"/>
    <p:sldId id="554" r:id="rId59"/>
    <p:sldId id="557" r:id="rId60"/>
    <p:sldId id="558" r:id="rId61"/>
    <p:sldId id="559" r:id="rId62"/>
    <p:sldId id="560" r:id="rId63"/>
    <p:sldId id="561" r:id="rId64"/>
    <p:sldId id="564" r:id="rId65"/>
    <p:sldId id="565" r:id="rId66"/>
    <p:sldId id="566" r:id="rId67"/>
    <p:sldId id="567" r:id="rId68"/>
    <p:sldId id="568" r:id="rId69"/>
    <p:sldId id="569" r:id="rId70"/>
    <p:sldId id="570" r:id="rId71"/>
    <p:sldId id="571" r:id="rId72"/>
    <p:sldId id="572" r:id="rId73"/>
    <p:sldId id="573" r:id="rId74"/>
    <p:sldId id="574" r:id="rId75"/>
    <p:sldId id="576" r:id="rId76"/>
    <p:sldId id="577" r:id="rId77"/>
    <p:sldId id="578" r:id="rId78"/>
    <p:sldId id="579" r:id="rId79"/>
    <p:sldId id="580" r:id="rId80"/>
    <p:sldId id="581" r:id="rId81"/>
    <p:sldId id="583" r:id="rId82"/>
    <p:sldId id="582" r:id="rId83"/>
    <p:sldId id="584" r:id="rId84"/>
    <p:sldId id="585" r:id="rId85"/>
    <p:sldId id="586" r:id="rId86"/>
    <p:sldId id="387" r:id="rId87"/>
  </p:sldIdLst>
  <p:sldSz cx="12192000" cy="6858000"/>
  <p:notesSz cx="6858000" cy="9144000"/>
  <p:embeddedFontLst>
    <p:embeddedFont>
      <p:font typeface="Calibri" panose="020F0502020204030204" pitchFamily="34" charset="0"/>
      <p:regular r:id="rId89"/>
      <p:bold r:id="rId90"/>
      <p:italic r:id="rId91"/>
      <p:boldItalic r:id="rId92"/>
    </p:embeddedFont>
    <p:embeddedFont>
      <p:font typeface="MS LineDraw" panose="020B0604020202020204"/>
      <p:regular r:id="rId93"/>
    </p:embeddedFont>
    <p:embeddedFont>
      <p:font typeface="Roboto Condensed Light" panose="02000000000000000000" pitchFamily="2" charset="0"/>
      <p:regular r:id="rId94"/>
      <p:italic r:id="rId95"/>
    </p:embeddedFont>
    <p:embeddedFont>
      <p:font typeface="Iconic Symbols Ext" panose="020B0604020202020204"/>
      <p:regular r:id="rId96"/>
    </p:embeddedFont>
    <p:embeddedFont>
      <p:font typeface="Wingdings 3" panose="05040102010807070707" pitchFamily="18" charset="2"/>
      <p:regular r:id="rId97"/>
    </p:embeddedFont>
    <p:embeddedFont>
      <p:font typeface="Segoe UI Black" panose="020B0A02040204020203" pitchFamily="34" charset="0"/>
      <p:bold r:id="rId98"/>
      <p:boldItalic r:id="rId99"/>
    </p:embeddedFont>
    <p:embeddedFont>
      <p:font typeface="Wingdings 2" panose="05020102010507070707" pitchFamily="18" charset="2"/>
      <p:regular r:id="rId100"/>
    </p:embeddedFont>
    <p:embeddedFont>
      <p:font typeface="Roboto Condensed" panose="02000000000000000000" pitchFamily="2" charset="0"/>
      <p:regular r:id="rId101"/>
      <p:bold r:id="rId102"/>
      <p:italic r:id="rId103"/>
      <p:boldItalic r:id="rId104"/>
    </p:embeddedFont>
    <p:embeddedFont>
      <p:font typeface="Monotype Sorts" panose="020B0604020202020204"/>
      <p:regular r:id="rId10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szuZLe35W5vPfpBDnwzvUw==" hashData="/IvIHvk/OxNpEIIZq0eOjVPv3amWpfgQE5P5Roag978RoAyYaUnQ9R+34m75QzCyyWarxWMZ0eZuO190TXdsLA=="/>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1B92"/>
    <a:srgbClr val="673BB7"/>
    <a:srgbClr val="607D8B"/>
    <a:srgbClr val="ED524F"/>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16" autoAdjust="0"/>
    <p:restoredTop sz="94660"/>
  </p:normalViewPr>
  <p:slideViewPr>
    <p:cSldViewPr snapToGrid="0">
      <p:cViewPr varScale="1">
        <p:scale>
          <a:sx n="92" d="100"/>
          <a:sy n="92" d="100"/>
        </p:scale>
        <p:origin x="19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1.fntdata"/><Relationship Id="rId16" Type="http://schemas.openxmlformats.org/officeDocument/2006/relationships/slide" Target="slides/slide14.xml"/><Relationship Id="rId107" Type="http://schemas.openxmlformats.org/officeDocument/2006/relationships/viewProps" Target="viewProp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font" Target="fonts/font14.fntdata"/><Relationship Id="rId5" Type="http://schemas.openxmlformats.org/officeDocument/2006/relationships/slide" Target="slides/slide3.xml"/><Relationship Id="rId90" Type="http://schemas.openxmlformats.org/officeDocument/2006/relationships/font" Target="fonts/font2.fntdata"/><Relationship Id="rId95" Type="http://schemas.openxmlformats.org/officeDocument/2006/relationships/font" Target="fonts/font7.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font" Target="fonts/font15.fntdata"/><Relationship Id="rId108" Type="http://schemas.openxmlformats.org/officeDocument/2006/relationships/theme" Target="theme/theme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font" Target="fonts/font3.fntdata"/><Relationship Id="rId96"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font" Target="fonts/font6.fntdata"/><Relationship Id="rId99" Type="http://schemas.openxmlformats.org/officeDocument/2006/relationships/font" Target="fonts/font11.fntdata"/><Relationship Id="rId101"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ableStyles" Target="tableStyle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9.fntdata"/><Relationship Id="rId104" Type="http://schemas.openxmlformats.org/officeDocument/2006/relationships/font" Target="fonts/font16.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4.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font" Target="fonts/font12.fntdata"/><Relationship Id="rId105" Type="http://schemas.openxmlformats.org/officeDocument/2006/relationships/font" Target="fonts/font17.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font" Target="fonts/font5.fntdata"/><Relationship Id="rId98" Type="http://schemas.openxmlformats.org/officeDocument/2006/relationships/font" Target="fonts/font10.fntdata"/><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12/9/2020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2.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3.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e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6.png"/><Relationship Id="rId4" Type="http://schemas.microsoft.com/office/2007/relationships/hdphoto" Target="../media/hdphoto2.wdp"/></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2.png"/><Relationship Id="rId9" Type="http://schemas.microsoft.com/office/2007/relationships/hdphoto" Target="../media/hdphoto1.wdp"/></Relationships>
</file>

<file path=ppt/slideLayouts/_rels/slideLayout3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4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3.jpeg"/><Relationship Id="rId4" Type="http://schemas.openxmlformats.org/officeDocument/2006/relationships/image" Target="../media/image3.png"/><Relationship Id="rId9" Type="http://schemas.microsoft.com/office/2007/relationships/hdphoto" Target="../media/hdphoto1.wdp"/></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4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 xmlns:a16="http://schemas.microsoft.com/office/drawing/2014/main"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34"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07803" y="2089594"/>
            <a:ext cx="2880000" cy="267881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5"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53395" y="1794986"/>
            <a:ext cx="2880000" cy="2678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62591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Firoz</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Sherasiya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#3130703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4 – Relational Database Design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8" name="Hexagon 37"/>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9" name="TextBox 38"/>
          <p:cNvSpPr txBox="1"/>
          <p:nvPr userDrawn="1"/>
        </p:nvSpPr>
        <p:spPr>
          <a:xfrm>
            <a:off x="5014038" y="2239638"/>
            <a:ext cx="2052165" cy="1938992"/>
          </a:xfrm>
          <a:prstGeom prst="rect">
            <a:avLst/>
          </a:prstGeom>
          <a:noFill/>
        </p:spPr>
        <p:txBody>
          <a:bodyPr wrap="none" rtlCol="0">
            <a:spAutoFit/>
          </a:bodyPr>
          <a:lstStyle/>
          <a:p>
            <a:pPr algn="ctr"/>
            <a:r>
              <a:rPr lang="en-US" sz="6000" b="1" i="1" dirty="0" smtClean="0"/>
              <a:t>Thank</a:t>
            </a:r>
          </a:p>
          <a:p>
            <a:pPr algn="ctr"/>
            <a:r>
              <a:rPr lang="en-US" sz="6000" b="1" i="1" dirty="0" smtClean="0"/>
              <a:t>You</a:t>
            </a:r>
            <a:endParaRPr lang="en-US" sz="6000" b="1" i="1" dirty="0"/>
          </a:p>
        </p:txBody>
      </p:sp>
      <p:sp>
        <p:nvSpPr>
          <p:cNvPr id="41" name="Rectangle 40"/>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2" name="Rectangle 41"/>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586190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22152795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Prof. </a:t>
            </a:r>
            <a:r>
              <a:rPr lang="en-US" dirty="0" err="1" smtClean="0">
                <a:solidFill>
                  <a:srgbClr val="212121">
                    <a:lumMod val="90000"/>
                    <a:lumOff val="10000"/>
                  </a:srgbClr>
                </a:solidFill>
                <a:latin typeface="Roboto Condensed Light" panose="02000000000000000000" pitchFamily="2" charset="0"/>
                <a:ea typeface="Roboto Condensed Light" panose="02000000000000000000" pitchFamily="2" charset="0"/>
              </a:rPr>
              <a:t>Firoz</a:t>
            </a:r>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 A </a:t>
            </a:r>
            <a:r>
              <a:rPr lang="en-US" dirty="0" err="1" smtClean="0">
                <a:solidFill>
                  <a:srgbClr val="212121">
                    <a:lumMod val="90000"/>
                    <a:lumOff val="10000"/>
                  </a:srgbClr>
                </a:solidFill>
                <a:latin typeface="Roboto Condensed Light" panose="02000000000000000000" pitchFamily="2" charset="0"/>
                <a:ea typeface="Roboto Condensed Light" panose="02000000000000000000" pitchFamily="2" charset="0"/>
              </a:rPr>
              <a:t>Sherasiya</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#3130703 </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a:t>
            </a:r>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DBMS)   </a:t>
            </a:r>
            <a:r>
              <a:rPr lang="en-US" dirty="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Unit </a:t>
            </a:r>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3 </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a:t>
            </a:r>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Relational Query Languages</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rgbClr val="212121">
                    <a:lumMod val="90000"/>
                    <a:lumOff val="10000"/>
                  </a:srgbClr>
                </a:solidFill>
              </a:rPr>
              <a:pPr/>
              <a:t>‹#›</a:t>
            </a:fld>
            <a:endParaRPr lang="en-US" b="1" dirty="0">
              <a:solidFill>
                <a:srgbClr val="212121">
                  <a:lumMod val="90000"/>
                  <a:lumOff val="10000"/>
                </a:srgbClr>
              </a:solidFill>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219808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Prof. </a:t>
            </a:r>
            <a:r>
              <a:rPr lang="en-US" dirty="0" err="1" smtClean="0">
                <a:solidFill>
                  <a:srgbClr val="212121">
                    <a:lumMod val="90000"/>
                    <a:lumOff val="10000"/>
                  </a:srgbClr>
                </a:solidFill>
                <a:latin typeface="Roboto Condensed Light" panose="02000000000000000000" pitchFamily="2" charset="0"/>
                <a:ea typeface="Roboto Condensed Light" panose="02000000000000000000" pitchFamily="2" charset="0"/>
              </a:rPr>
              <a:t>Firoz</a:t>
            </a:r>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 A </a:t>
            </a:r>
            <a:r>
              <a:rPr lang="en-US" dirty="0" err="1" smtClean="0">
                <a:solidFill>
                  <a:srgbClr val="212121">
                    <a:lumMod val="90000"/>
                    <a:lumOff val="10000"/>
                  </a:srgbClr>
                </a:solidFill>
                <a:latin typeface="Roboto Condensed Light" panose="02000000000000000000" pitchFamily="2" charset="0"/>
                <a:ea typeface="Roboto Condensed Light" panose="02000000000000000000" pitchFamily="2" charset="0"/>
              </a:rPr>
              <a:t>Sherasiya</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#3130703 (DBMS)   </a:t>
            </a:r>
            <a:r>
              <a:rPr lang="en-US" dirty="0" smtClean="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   Unit 3 – Relational Query Languages</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rgbClr val="212121">
                    <a:lumMod val="90000"/>
                    <a:lumOff val="10000"/>
                  </a:srgbClr>
                </a:solidFill>
              </a:rPr>
              <a:pPr/>
              <a:t>‹#›</a:t>
            </a:fld>
            <a:endParaRPr lang="en-US" b="1" dirty="0">
              <a:solidFill>
                <a:srgbClr val="212121">
                  <a:lumMod val="90000"/>
                  <a:lumOff val="10000"/>
                </a:srgbClr>
              </a:solidFill>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67845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Prof. </a:t>
            </a:r>
            <a:r>
              <a:rPr lang="en-US" dirty="0" err="1" smtClean="0">
                <a:solidFill>
                  <a:srgbClr val="212121">
                    <a:lumMod val="90000"/>
                    <a:lumOff val="10000"/>
                  </a:srgbClr>
                </a:solidFill>
                <a:latin typeface="Roboto Condensed Light" panose="02000000000000000000" pitchFamily="2" charset="0"/>
                <a:ea typeface="Roboto Condensed Light" panose="02000000000000000000" pitchFamily="2" charset="0"/>
              </a:rPr>
              <a:t>Firoz</a:t>
            </a:r>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 A </a:t>
            </a:r>
            <a:r>
              <a:rPr lang="en-US" dirty="0" err="1" smtClean="0">
                <a:solidFill>
                  <a:srgbClr val="212121">
                    <a:lumMod val="90000"/>
                    <a:lumOff val="10000"/>
                  </a:srgbClr>
                </a:solidFill>
                <a:latin typeface="Roboto Condensed Light" panose="02000000000000000000" pitchFamily="2" charset="0"/>
                <a:ea typeface="Roboto Condensed Light" panose="02000000000000000000" pitchFamily="2" charset="0"/>
              </a:rPr>
              <a:t>Sherasiya</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#3130703 (DBMS)   </a:t>
            </a:r>
            <a:r>
              <a:rPr lang="en-US" dirty="0" smtClean="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   Unit 3 – Relational Query Languages</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rgbClr val="212121">
                    <a:lumMod val="90000"/>
                    <a:lumOff val="10000"/>
                  </a:srgbClr>
                </a:solidFill>
              </a:rPr>
              <a:pPr/>
              <a:t>‹#›</a:t>
            </a:fld>
            <a:endParaRPr lang="en-US" b="1" dirty="0">
              <a:solidFill>
                <a:srgbClr val="212121">
                  <a:lumMod val="90000"/>
                  <a:lumOff val="10000"/>
                </a:srgbClr>
              </a:solidFill>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14470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grpSp>
        <p:nvGrpSpPr>
          <p:cNvPr id="9" name="Group 8">
            <a:extLst>
              <a:ext uri="{FF2B5EF4-FFF2-40B4-BE49-F238E27FC236}">
                <a16:creationId xmlns:a16="http://schemas.microsoft.com/office/drawing/2014/main" xmlns=""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xmlns=""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xmlns=""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0"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spTree>
    <p:extLst>
      <p:ext uri="{BB962C8B-B14F-4D97-AF65-F5344CB8AC3E}">
        <p14:creationId xmlns:p14="http://schemas.microsoft.com/office/powerpoint/2010/main" val="334895176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Prof. Jay R </a:t>
            </a:r>
            <a:r>
              <a:rPr lang="en-US" dirty="0" err="1">
                <a:solidFill>
                  <a:srgbClr val="212121">
                    <a:lumMod val="90000"/>
                    <a:lumOff val="10000"/>
                  </a:srgbClr>
                </a:solidFill>
                <a:latin typeface="Roboto Condensed Light" panose="02000000000000000000" pitchFamily="2" charset="0"/>
                <a:ea typeface="Roboto Condensed Light" panose="02000000000000000000" pitchFamily="2" charset="0"/>
              </a:rPr>
              <a:t>Dhamsaniya</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#3130006 (PS)   </a:t>
            </a:r>
            <a:r>
              <a:rPr lang="en-US" dirty="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rgbClr val="212121">
                    <a:lumMod val="90000"/>
                    <a:lumOff val="10000"/>
                  </a:srgbClr>
                </a:solidFill>
              </a:rPr>
              <a:pPr/>
              <a:t>‹#›</a:t>
            </a:fld>
            <a:endParaRPr lang="en-US" b="1" dirty="0">
              <a:solidFill>
                <a:srgbClr val="212121">
                  <a:lumMod val="90000"/>
                  <a:lumOff val="10000"/>
                </a:srgbClr>
              </a:solidFill>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xmlns=""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94042577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Prof. Jay R </a:t>
            </a:r>
            <a:r>
              <a:rPr lang="en-US" dirty="0" err="1">
                <a:solidFill>
                  <a:srgbClr val="212121">
                    <a:lumMod val="90000"/>
                    <a:lumOff val="10000"/>
                  </a:srgbClr>
                </a:solidFill>
                <a:latin typeface="Roboto Condensed Light" panose="02000000000000000000" pitchFamily="2" charset="0"/>
                <a:ea typeface="Roboto Condensed Light" panose="02000000000000000000" pitchFamily="2" charset="0"/>
              </a:rPr>
              <a:t>Dhamsaniya</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#3130006 (PS)   </a:t>
            </a:r>
            <a:r>
              <a:rPr lang="en-US" dirty="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rgbClr val="212121">
                    <a:lumMod val="90000"/>
                    <a:lumOff val="10000"/>
                  </a:srgbClr>
                </a:solidFill>
              </a:rPr>
              <a:pPr/>
              <a:t>‹#›</a:t>
            </a:fld>
            <a:endParaRPr lang="en-US" b="1" dirty="0">
              <a:solidFill>
                <a:srgbClr val="212121">
                  <a:lumMod val="90000"/>
                  <a:lumOff val="10000"/>
                </a:srgbClr>
              </a:solidFill>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xmlns=""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3395595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Firoz</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Sherasiya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#3130703 (DBMS)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4 – Relational Database Design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Prof. Jay R </a:t>
            </a:r>
            <a:r>
              <a:rPr lang="en-US" dirty="0" err="1">
                <a:solidFill>
                  <a:srgbClr val="212121">
                    <a:lumMod val="90000"/>
                    <a:lumOff val="10000"/>
                  </a:srgbClr>
                </a:solidFill>
                <a:latin typeface="Roboto Condensed Light" panose="02000000000000000000" pitchFamily="2" charset="0"/>
                <a:ea typeface="Roboto Condensed Light" panose="02000000000000000000" pitchFamily="2" charset="0"/>
              </a:rPr>
              <a:t>Dhamsaniya</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#3130006 (PS)   </a:t>
            </a:r>
            <a:r>
              <a:rPr lang="en-US" dirty="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rgbClr val="212121">
                    <a:lumMod val="90000"/>
                    <a:lumOff val="10000"/>
                  </a:srgbClr>
                </a:solidFill>
              </a:rPr>
              <a:pPr/>
              <a:t>‹#›</a:t>
            </a:fld>
            <a:endParaRPr lang="en-US" b="1" dirty="0">
              <a:solidFill>
                <a:srgbClr val="212121">
                  <a:lumMod val="90000"/>
                  <a:lumOff val="10000"/>
                </a:srgbClr>
              </a:solidFill>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xmlns=""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4047537704"/>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590057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297910739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985353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20529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322688447"/>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12177545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34"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07803" y="2089594"/>
            <a:ext cx="2880000" cy="267881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5"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53395" y="1794986"/>
            <a:ext cx="2880000" cy="2678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42746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endParaRPr lang="en-US" dirty="0">
              <a:solidFill>
                <a:srgbClr val="212121"/>
              </a:solidFill>
            </a:endParaRPr>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85820176"/>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endParaRPr lang="en-US" dirty="0">
              <a:solidFill>
                <a:srgbClr val="212121"/>
              </a:solidFill>
            </a:endParaRPr>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9750412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Firoz</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Sherasiya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#3130703 (DBMS)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4 – Relational Database Design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endParaRPr lang="en-US" dirty="0">
              <a:solidFill>
                <a:srgbClr val="212121"/>
              </a:solidFill>
            </a:endParaRPr>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283973526"/>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endParaRPr lang="en-US" dirty="0">
              <a:solidFill>
                <a:srgbClr val="212121"/>
              </a:solidFill>
            </a:endParaRPr>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15364555"/>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endParaRPr lang="en-US" dirty="0">
              <a:solidFill>
                <a:srgbClr val="212121"/>
              </a:solidFill>
            </a:endParaRPr>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25595939"/>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endParaRPr lang="en-US" dirty="0">
              <a:solidFill>
                <a:srgbClr val="212121"/>
              </a:solidFill>
            </a:endParaRPr>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17622926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Title Slide - Maroo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8" name="Hexagon 37"/>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rgbClr val="212121"/>
              </a:solidFill>
            </a:endParaRPr>
          </a:p>
        </p:txBody>
      </p:sp>
      <p:sp>
        <p:nvSpPr>
          <p:cNvPr id="39" name="TextBox 38"/>
          <p:cNvSpPr txBox="1"/>
          <p:nvPr userDrawn="1"/>
        </p:nvSpPr>
        <p:spPr>
          <a:xfrm>
            <a:off x="5014038" y="2239638"/>
            <a:ext cx="2052165" cy="1938992"/>
          </a:xfrm>
          <a:prstGeom prst="rect">
            <a:avLst/>
          </a:prstGeom>
          <a:noFill/>
        </p:spPr>
        <p:txBody>
          <a:bodyPr wrap="none" rtlCol="0">
            <a:spAutoFit/>
          </a:bodyPr>
          <a:lstStyle/>
          <a:p>
            <a:pPr algn="ctr"/>
            <a:r>
              <a:rPr lang="en-US" sz="6000" b="1" i="1" dirty="0" smtClean="0">
                <a:solidFill>
                  <a:srgbClr val="212121"/>
                </a:solidFill>
              </a:rPr>
              <a:t>Thank</a:t>
            </a:r>
          </a:p>
          <a:p>
            <a:pPr algn="ctr"/>
            <a:r>
              <a:rPr lang="en-US" sz="6000" b="1" i="1" dirty="0" smtClean="0">
                <a:solidFill>
                  <a:srgbClr val="212121"/>
                </a:solidFill>
              </a:rPr>
              <a:t>You</a:t>
            </a:r>
            <a:endParaRPr lang="en-US" sz="6000" b="1" i="1" dirty="0">
              <a:solidFill>
                <a:srgbClr val="212121"/>
              </a:solidFill>
            </a:endParaRPr>
          </a:p>
        </p:txBody>
      </p:sp>
      <p:sp>
        <p:nvSpPr>
          <p:cNvPr id="41" name="Rectangle 40"/>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prstClr val="white"/>
              </a:solidFill>
            </a:endParaRPr>
          </a:p>
        </p:txBody>
      </p:sp>
      <p:sp>
        <p:nvSpPr>
          <p:cNvPr id="42" name="Rectangle 41"/>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91294412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grpSp>
        <p:nvGrpSpPr>
          <p:cNvPr id="9" name="Group 8">
            <a:extLst>
              <a:ext uri="{FF2B5EF4-FFF2-40B4-BE49-F238E27FC236}">
                <a16:creationId xmlns="" xmlns:a16="http://schemas.microsoft.com/office/drawing/2014/main"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 xmlns:a16="http://schemas.microsoft.com/office/drawing/2014/main"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 xmlns:a16="http://schemas.microsoft.com/office/drawing/2014/main"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20016929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 xmlns:a16="http://schemas.microsoft.com/office/drawing/2014/main"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 xmlns:a16="http://schemas.microsoft.com/office/drawing/2014/main"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 xmlns:a16="http://schemas.microsoft.com/office/drawing/2014/main"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2.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12/9/2020</a:t>
            </a:fld>
            <a:endParaRPr lang="en-US"/>
          </a:p>
        </p:txBody>
      </p:sp>
      <p:sp>
        <p:nvSpPr>
          <p:cNvPr id="5" name="Footer Placeholder 4">
            <a:extLst>
              <a:ext uri="{FF2B5EF4-FFF2-40B4-BE49-F238E27FC236}">
                <a16:creationId xmlns=""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2" r:id="rId2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solidFill>
                  <a:srgbClr val="212121">
                    <a:tint val="75000"/>
                  </a:srgbClr>
                </a:solidFill>
              </a:rPr>
              <a:pPr/>
              <a:t>12/9/2020</a:t>
            </a:fld>
            <a:endParaRPr lang="en-US">
              <a:solidFill>
                <a:srgbClr val="212121">
                  <a:tint val="75000"/>
                </a:srgbClr>
              </a:solidFill>
            </a:endParaRPr>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212121">
                  <a:tint val="75000"/>
                </a:srgbClr>
              </a:solidFill>
            </a:endParaRPr>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solidFill>
                  <a:srgbClr val="212121">
                    <a:tint val="75000"/>
                  </a:srgbClr>
                </a:solidFill>
              </a:rPr>
              <a:pPr/>
              <a:t>‹#›</a:t>
            </a:fld>
            <a:endParaRPr lang="en-US">
              <a:solidFill>
                <a:srgbClr val="212121">
                  <a:tint val="75000"/>
                </a:srgbClr>
              </a:solidFill>
            </a:endParaRPr>
          </a:p>
        </p:txBody>
      </p:sp>
    </p:spTree>
    <p:extLst>
      <p:ext uri="{BB962C8B-B14F-4D97-AF65-F5344CB8AC3E}">
        <p14:creationId xmlns:p14="http://schemas.microsoft.com/office/powerpoint/2010/main" val="379109246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03F305CB-DBE2-45D5-8D0B-92106F27C4BB}"/>
              </a:ext>
            </a:extLst>
          </p:cNvPr>
          <p:cNvSpPr>
            <a:spLocks noGrp="1"/>
          </p:cNvSpPr>
          <p:nvPr>
            <p:ph type="ctrTitle"/>
          </p:nvPr>
        </p:nvSpPr>
        <p:spPr>
          <a:xfrm>
            <a:off x="559490" y="1122364"/>
            <a:ext cx="7035300" cy="2992436"/>
          </a:xfrm>
        </p:spPr>
        <p:txBody>
          <a:bodyPr/>
          <a:lstStyle/>
          <a:p>
            <a:r>
              <a:rPr lang="en-US" sz="4800" b="0" dirty="0" smtClean="0">
                <a:latin typeface="Roboto Condensed Light" panose="02000000000000000000" pitchFamily="2" charset="0"/>
                <a:ea typeface="Roboto Condensed Light" panose="02000000000000000000" pitchFamily="2" charset="0"/>
              </a:rPr>
              <a:t>Unit-4</a:t>
            </a:r>
            <a:r>
              <a:rPr lang="en-US" dirty="0" smtClean="0"/>
              <a:t> </a:t>
            </a:r>
            <a:r>
              <a:rPr lang="en-US" dirty="0"/>
              <a:t/>
            </a:r>
            <a:br>
              <a:rPr lang="en-US" dirty="0"/>
            </a:br>
            <a:r>
              <a:rPr lang="en-US" dirty="0"/>
              <a:t>Relational Database Design</a:t>
            </a:r>
          </a:p>
        </p:txBody>
      </p:sp>
      <p:sp>
        <p:nvSpPr>
          <p:cNvPr id="10" name="Text Placeholder 9">
            <a:extLst>
              <a:ext uri="{FF2B5EF4-FFF2-40B4-BE49-F238E27FC236}">
                <a16:creationId xmlns="" xmlns:a16="http://schemas.microsoft.com/office/drawing/2014/main" id="{4F27F027-AAC9-4C88-B3AF-3C4A20BDDDA6}"/>
              </a:ext>
            </a:extLst>
          </p:cNvPr>
          <p:cNvSpPr>
            <a:spLocks noGrp="1"/>
          </p:cNvSpPr>
          <p:nvPr>
            <p:ph type="body" sz="quarter" idx="11"/>
          </p:nvPr>
        </p:nvSpPr>
        <p:spPr/>
        <p:txBody>
          <a:bodyPr/>
          <a:lstStyle/>
          <a:p>
            <a:r>
              <a:rPr lang="en-US" dirty="0" smtClean="0"/>
              <a:t>firoz.sherasiya@darshan.ac.in</a:t>
            </a:r>
            <a:endParaRPr lang="en-US" dirty="0"/>
          </a:p>
        </p:txBody>
      </p:sp>
      <p:sp>
        <p:nvSpPr>
          <p:cNvPr id="11" name="Text Placeholder 10">
            <a:extLst>
              <a:ext uri="{FF2B5EF4-FFF2-40B4-BE49-F238E27FC236}">
                <a16:creationId xmlns="" xmlns:a16="http://schemas.microsoft.com/office/drawing/2014/main" id="{59B646FF-BD32-4C5A-94AF-AC4347EADA2E}"/>
              </a:ext>
            </a:extLst>
          </p:cNvPr>
          <p:cNvSpPr>
            <a:spLocks noGrp="1"/>
          </p:cNvSpPr>
          <p:nvPr>
            <p:ph type="body" sz="quarter" idx="12"/>
          </p:nvPr>
        </p:nvSpPr>
        <p:spPr/>
        <p:txBody>
          <a:bodyPr/>
          <a:lstStyle/>
          <a:p>
            <a:r>
              <a:rPr lang="en-US" dirty="0" smtClean="0"/>
              <a:t>9879879861</a:t>
            </a:r>
            <a:endParaRPr lang="en-US" dirty="0"/>
          </a:p>
        </p:txBody>
      </p:sp>
      <p:sp>
        <p:nvSpPr>
          <p:cNvPr id="12" name="Text Placeholder 11">
            <a:extLst>
              <a:ext uri="{FF2B5EF4-FFF2-40B4-BE49-F238E27FC236}">
                <a16:creationId xmlns="" xmlns:a16="http://schemas.microsoft.com/office/drawing/2014/main" id="{915CF252-06A8-43C0-BB69-DA7109EA62D1}"/>
              </a:ext>
            </a:extLst>
          </p:cNvPr>
          <p:cNvSpPr>
            <a:spLocks noGrp="1"/>
          </p:cNvSpPr>
          <p:nvPr>
            <p:ph type="body" sz="quarter" idx="13"/>
          </p:nvPr>
        </p:nvSpPr>
        <p:spPr/>
        <p:txBody>
          <a:bodyPr/>
          <a:lstStyle/>
          <a:p>
            <a:r>
              <a:rPr lang="en-US" dirty="0"/>
              <a:t>Computer Engineering </a:t>
            </a:r>
            <a:r>
              <a:rPr lang="en-US" dirty="0" smtClean="0"/>
              <a:t>Department</a:t>
            </a:r>
            <a:endParaRPr lang="en-US" dirty="0"/>
          </a:p>
        </p:txBody>
      </p:sp>
      <p:sp>
        <p:nvSpPr>
          <p:cNvPr id="13" name="Text Placeholder 12">
            <a:extLst>
              <a:ext uri="{FF2B5EF4-FFF2-40B4-BE49-F238E27FC236}">
                <a16:creationId xmlns="" xmlns:a16="http://schemas.microsoft.com/office/drawing/2014/main" id="{89F5B5F8-350F-4941-B9DE-36BF8B014803}"/>
              </a:ext>
            </a:extLst>
          </p:cNvPr>
          <p:cNvSpPr>
            <a:spLocks noGrp="1"/>
          </p:cNvSpPr>
          <p:nvPr>
            <p:ph type="body" sz="quarter" idx="14"/>
          </p:nvPr>
        </p:nvSpPr>
        <p:spPr/>
        <p:txBody>
          <a:bodyPr/>
          <a:lstStyle/>
          <a:p>
            <a:r>
              <a:rPr lang="en-US" dirty="0"/>
              <a:t>Prof. </a:t>
            </a:r>
            <a:r>
              <a:rPr lang="en-US" dirty="0" err="1" smtClean="0"/>
              <a:t>Firoz</a:t>
            </a:r>
            <a:r>
              <a:rPr lang="en-US" dirty="0" smtClean="0"/>
              <a:t> A </a:t>
            </a:r>
            <a:r>
              <a:rPr lang="en-US" dirty="0" err="1" smtClean="0"/>
              <a:t>Sherasiya</a:t>
            </a:r>
            <a:endParaRPr lang="en-US" dirty="0"/>
          </a:p>
        </p:txBody>
      </p:sp>
      <p:sp>
        <p:nvSpPr>
          <p:cNvPr id="14" name="Text Placeholder 13">
            <a:extLst>
              <a:ext uri="{FF2B5EF4-FFF2-40B4-BE49-F238E27FC236}">
                <a16:creationId xmlns="" xmlns:a16="http://schemas.microsoft.com/office/drawing/2014/main" id="{E2AD8B6E-51EA-4A15-8752-4F221E5E02C5}"/>
              </a:ext>
            </a:extLst>
          </p:cNvPr>
          <p:cNvSpPr>
            <a:spLocks noGrp="1"/>
          </p:cNvSpPr>
          <p:nvPr>
            <p:ph type="body" sz="quarter" idx="16"/>
          </p:nvPr>
        </p:nvSpPr>
        <p:spPr/>
        <p:txBody>
          <a:bodyPr/>
          <a:lstStyle/>
          <a:p>
            <a:r>
              <a:rPr lang="en-US" b="1" dirty="0"/>
              <a:t>Database Management Systems </a:t>
            </a:r>
            <a:r>
              <a:rPr lang="en-US" dirty="0">
                <a:latin typeface="Roboto Condensed Light" panose="02000000000000000000" pitchFamily="2" charset="0"/>
                <a:ea typeface="Roboto Condensed Light" panose="02000000000000000000" pitchFamily="2" charset="0"/>
              </a:rPr>
              <a:t>(DBMS)</a:t>
            </a:r>
          </a:p>
          <a:p>
            <a:r>
              <a:rPr lang="en-US" dirty="0"/>
              <a:t>GTU # 3130703</a:t>
            </a:r>
          </a:p>
        </p:txBody>
      </p:sp>
      <p:pic>
        <p:nvPicPr>
          <p:cNvPr id="2" name="Picture Placeholder 1"/>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600834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Armstrong's axioms </a:t>
            </a:r>
            <a:r>
              <a:rPr lang="en-US" dirty="0" smtClean="0"/>
              <a:t>OR Inference </a:t>
            </a:r>
            <a:r>
              <a:rPr lang="en-US" dirty="0"/>
              <a:t>rules</a:t>
            </a:r>
          </a:p>
        </p:txBody>
      </p:sp>
      <p:sp>
        <p:nvSpPr>
          <p:cNvPr id="3" name="Content Placeholder 2"/>
          <p:cNvSpPr>
            <a:spLocks noGrp="1"/>
          </p:cNvSpPr>
          <p:nvPr>
            <p:ph idx="1"/>
          </p:nvPr>
        </p:nvSpPr>
        <p:spPr/>
        <p:txBody>
          <a:bodyPr/>
          <a:lstStyle/>
          <a:p>
            <a:r>
              <a:rPr lang="en-US" dirty="0"/>
              <a:t>Armstrong's axioms are a set of rules used to infer (derive) all </a:t>
            </a:r>
            <a:r>
              <a:rPr lang="en-US" dirty="0" smtClean="0"/>
              <a:t>the functional </a:t>
            </a:r>
            <a:r>
              <a:rPr lang="en-US" dirty="0"/>
              <a:t>dependencies on a relational database.</a:t>
            </a:r>
          </a:p>
          <a:p>
            <a:endParaRPr lang="en-US" dirty="0"/>
          </a:p>
        </p:txBody>
      </p:sp>
      <p:sp>
        <p:nvSpPr>
          <p:cNvPr id="16" name="Rounded Rectangle 15"/>
          <p:cNvSpPr/>
          <p:nvPr/>
        </p:nvSpPr>
        <p:spPr>
          <a:xfrm>
            <a:off x="497360" y="2048659"/>
            <a:ext cx="2880000" cy="82296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rmAutofit/>
          </a:bodyPr>
          <a:lstStyle/>
          <a:p>
            <a:pPr lvl="1" indent="-346075" algn="just">
              <a:lnSpc>
                <a:spcPct val="90000"/>
              </a:lnSpc>
              <a:spcBef>
                <a:spcPts val="500"/>
              </a:spcBef>
              <a:buClr>
                <a:schemeClr val="accent6"/>
              </a:buClr>
              <a:buFont typeface="Wingdings 3" panose="05040102010807070707" pitchFamily="18" charset="2"/>
              <a:buChar char=""/>
            </a:pPr>
            <a:r>
              <a:rPr lang="en-US" sz="2000" dirty="0"/>
              <a:t>If B is a subset of A </a:t>
            </a:r>
            <a:endParaRPr lang="en-US" sz="2000" dirty="0" smtClean="0"/>
          </a:p>
          <a:p>
            <a:pPr lvl="2" indent="-346075" algn="just">
              <a:lnSpc>
                <a:spcPct val="90000"/>
              </a:lnSpc>
              <a:spcBef>
                <a:spcPts val="500"/>
              </a:spcBef>
              <a:buClr>
                <a:schemeClr val="accent6"/>
              </a:buClr>
              <a:buFont typeface="Wingdings 3" panose="05040102010807070707" pitchFamily="18" charset="2"/>
              <a:buChar char=""/>
            </a:pPr>
            <a:r>
              <a:rPr lang="en-US" sz="2000" dirty="0" smtClean="0"/>
              <a:t>then </a:t>
            </a:r>
            <a:r>
              <a:rPr lang="en-US" sz="2000" dirty="0"/>
              <a:t>A </a:t>
            </a:r>
            <a:r>
              <a:rPr lang="en-US" sz="2000" dirty="0" smtClean="0">
                <a:latin typeface="Calibri" panose="020F0502020204030204" pitchFamily="34" charset="0"/>
              </a:rPr>
              <a:t>→ </a:t>
            </a:r>
            <a:r>
              <a:rPr lang="en-US" sz="2000" dirty="0" smtClean="0"/>
              <a:t>B</a:t>
            </a:r>
            <a:endParaRPr lang="en-US" sz="2000" dirty="0"/>
          </a:p>
        </p:txBody>
      </p:sp>
      <p:sp>
        <p:nvSpPr>
          <p:cNvPr id="17" name="Rounded Rectangle 16"/>
          <p:cNvSpPr/>
          <p:nvPr/>
        </p:nvSpPr>
        <p:spPr>
          <a:xfrm>
            <a:off x="497360" y="1616660"/>
            <a:ext cx="118872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smtClean="0">
                <a:solidFill>
                  <a:schemeClr val="lt1"/>
                </a:solidFill>
              </a:rPr>
              <a:t>Reflexivity</a:t>
            </a:r>
            <a:endParaRPr lang="en-US" dirty="0">
              <a:solidFill>
                <a:schemeClr val="lt1"/>
              </a:solidFill>
            </a:endParaRPr>
          </a:p>
        </p:txBody>
      </p:sp>
      <p:sp>
        <p:nvSpPr>
          <p:cNvPr id="20" name="Rounded Rectangle 19"/>
          <p:cNvSpPr/>
          <p:nvPr/>
        </p:nvSpPr>
        <p:spPr>
          <a:xfrm>
            <a:off x="4587450" y="2048659"/>
            <a:ext cx="2880000" cy="82296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rmAutofit/>
          </a:bodyPr>
          <a:lstStyle/>
          <a:p>
            <a:pPr lvl="1" indent="-346075" algn="just">
              <a:lnSpc>
                <a:spcPct val="90000"/>
              </a:lnSpc>
              <a:spcBef>
                <a:spcPts val="500"/>
              </a:spcBef>
              <a:buClr>
                <a:schemeClr val="accent6"/>
              </a:buClr>
              <a:buFont typeface="Wingdings 3" panose="05040102010807070707" pitchFamily="18" charset="2"/>
              <a:buChar char=""/>
            </a:pPr>
            <a:r>
              <a:rPr lang="en-US" sz="2000" dirty="0"/>
              <a:t>If A </a:t>
            </a:r>
            <a:r>
              <a:rPr lang="en-US" sz="2000" dirty="0">
                <a:latin typeface="Calibri" panose="020F0502020204030204" pitchFamily="34" charset="0"/>
              </a:rPr>
              <a:t>→ </a:t>
            </a:r>
            <a:r>
              <a:rPr lang="en-US" sz="2000" dirty="0" smtClean="0"/>
              <a:t>B </a:t>
            </a:r>
          </a:p>
          <a:p>
            <a:pPr lvl="2" indent="-346075" algn="just">
              <a:lnSpc>
                <a:spcPct val="90000"/>
              </a:lnSpc>
              <a:spcBef>
                <a:spcPts val="500"/>
              </a:spcBef>
              <a:buClr>
                <a:schemeClr val="accent6"/>
              </a:buClr>
              <a:buFont typeface="Wingdings 3" panose="05040102010807070707" pitchFamily="18" charset="2"/>
              <a:buChar char=""/>
            </a:pPr>
            <a:r>
              <a:rPr lang="en-US" sz="2000" dirty="0" smtClean="0"/>
              <a:t>then AC </a:t>
            </a:r>
            <a:r>
              <a:rPr lang="en-US" sz="2000" dirty="0" smtClean="0">
                <a:latin typeface="Calibri" panose="020F0502020204030204" pitchFamily="34" charset="0"/>
              </a:rPr>
              <a:t>→ </a:t>
            </a:r>
            <a:r>
              <a:rPr lang="en-US" sz="2000" dirty="0" smtClean="0"/>
              <a:t>BC</a:t>
            </a:r>
            <a:endParaRPr lang="en-US" sz="2000" dirty="0"/>
          </a:p>
        </p:txBody>
      </p:sp>
      <p:sp>
        <p:nvSpPr>
          <p:cNvPr id="21" name="Rounded Rectangle 20"/>
          <p:cNvSpPr/>
          <p:nvPr/>
        </p:nvSpPr>
        <p:spPr>
          <a:xfrm>
            <a:off x="4587450" y="1616660"/>
            <a:ext cx="146304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a:solidFill>
                  <a:schemeClr val="lt1"/>
                </a:solidFill>
              </a:rPr>
              <a:t>Augmentation</a:t>
            </a:r>
          </a:p>
        </p:txBody>
      </p:sp>
      <p:sp>
        <p:nvSpPr>
          <p:cNvPr id="32" name="Rounded Rectangle 31"/>
          <p:cNvSpPr/>
          <p:nvPr/>
        </p:nvSpPr>
        <p:spPr>
          <a:xfrm>
            <a:off x="497360" y="3719514"/>
            <a:ext cx="2880000" cy="82296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rmAutofit/>
          </a:bodyPr>
          <a:lstStyle/>
          <a:p>
            <a:pPr lvl="1" indent="-346075" algn="just">
              <a:lnSpc>
                <a:spcPct val="90000"/>
              </a:lnSpc>
              <a:spcBef>
                <a:spcPts val="500"/>
              </a:spcBef>
              <a:buClr>
                <a:schemeClr val="accent6"/>
              </a:buClr>
              <a:buFont typeface="Wingdings 3" panose="05040102010807070707" pitchFamily="18" charset="2"/>
              <a:buChar char=""/>
            </a:pPr>
            <a:r>
              <a:rPr lang="en-US" sz="2000" dirty="0"/>
              <a:t>If A </a:t>
            </a:r>
            <a:r>
              <a:rPr lang="en-US" sz="2000" dirty="0">
                <a:latin typeface="Calibri" panose="020F0502020204030204" pitchFamily="34" charset="0"/>
              </a:rPr>
              <a:t>→ </a:t>
            </a:r>
            <a:r>
              <a:rPr lang="en-US" sz="2000" dirty="0" smtClean="0"/>
              <a:t>B and B </a:t>
            </a:r>
            <a:r>
              <a:rPr lang="en-US" sz="2000" dirty="0">
                <a:latin typeface="Calibri" panose="020F0502020204030204" pitchFamily="34" charset="0"/>
              </a:rPr>
              <a:t>→ </a:t>
            </a:r>
            <a:r>
              <a:rPr lang="en-US" sz="2000" dirty="0" smtClean="0"/>
              <a:t>C </a:t>
            </a:r>
          </a:p>
          <a:p>
            <a:pPr lvl="2" indent="-346075" algn="just">
              <a:lnSpc>
                <a:spcPct val="90000"/>
              </a:lnSpc>
              <a:spcBef>
                <a:spcPts val="500"/>
              </a:spcBef>
              <a:buClr>
                <a:schemeClr val="accent6"/>
              </a:buClr>
              <a:buFont typeface="Wingdings 3" panose="05040102010807070707" pitchFamily="18" charset="2"/>
              <a:buChar char=""/>
            </a:pPr>
            <a:r>
              <a:rPr lang="en-US" sz="2000" dirty="0" smtClean="0"/>
              <a:t>then </a:t>
            </a:r>
            <a:r>
              <a:rPr lang="en-US" sz="2000" dirty="0"/>
              <a:t>A </a:t>
            </a:r>
            <a:r>
              <a:rPr lang="en-US" sz="2000" dirty="0" smtClean="0">
                <a:latin typeface="Calibri" panose="020F0502020204030204" pitchFamily="34" charset="0"/>
              </a:rPr>
              <a:t>→ </a:t>
            </a:r>
            <a:r>
              <a:rPr lang="en-US" sz="2000" dirty="0" smtClean="0"/>
              <a:t>C</a:t>
            </a:r>
            <a:endParaRPr lang="en-US" sz="2000" dirty="0"/>
          </a:p>
        </p:txBody>
      </p:sp>
      <p:sp>
        <p:nvSpPr>
          <p:cNvPr id="33" name="Rounded Rectangle 32"/>
          <p:cNvSpPr/>
          <p:nvPr/>
        </p:nvSpPr>
        <p:spPr>
          <a:xfrm>
            <a:off x="497360" y="3287515"/>
            <a:ext cx="118872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a:solidFill>
                  <a:schemeClr val="lt1"/>
                </a:solidFill>
              </a:rPr>
              <a:t>Transitivity</a:t>
            </a:r>
          </a:p>
        </p:txBody>
      </p:sp>
      <p:sp>
        <p:nvSpPr>
          <p:cNvPr id="24" name="Rounded Rectangle 23"/>
          <p:cNvSpPr/>
          <p:nvPr/>
        </p:nvSpPr>
        <p:spPr>
          <a:xfrm>
            <a:off x="4587450" y="3719514"/>
            <a:ext cx="2880000" cy="82296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rmAutofit/>
          </a:bodyPr>
          <a:lstStyle/>
          <a:p>
            <a:pPr lvl="1" indent="-346075" algn="just">
              <a:lnSpc>
                <a:spcPct val="90000"/>
              </a:lnSpc>
              <a:spcBef>
                <a:spcPts val="500"/>
              </a:spcBef>
              <a:buClr>
                <a:schemeClr val="accent6"/>
              </a:buClr>
              <a:buFont typeface="Wingdings 3" panose="05040102010807070707" pitchFamily="18" charset="2"/>
              <a:buChar char=""/>
            </a:pPr>
            <a:r>
              <a:rPr lang="en-US" sz="2000" dirty="0"/>
              <a:t>If A </a:t>
            </a:r>
            <a:r>
              <a:rPr lang="en-US" sz="2000" dirty="0">
                <a:latin typeface="Calibri" panose="020F0502020204030204" pitchFamily="34" charset="0"/>
              </a:rPr>
              <a:t>→ </a:t>
            </a:r>
            <a:r>
              <a:rPr lang="en-US" sz="2000" dirty="0"/>
              <a:t>B and </a:t>
            </a:r>
            <a:r>
              <a:rPr lang="en-US" sz="2000" dirty="0" smtClean="0"/>
              <a:t>BD </a:t>
            </a:r>
            <a:r>
              <a:rPr lang="en-US" sz="2000" dirty="0">
                <a:latin typeface="Calibri" panose="020F0502020204030204" pitchFamily="34" charset="0"/>
              </a:rPr>
              <a:t>→ </a:t>
            </a:r>
            <a:r>
              <a:rPr lang="en-US" sz="2000" dirty="0"/>
              <a:t>C </a:t>
            </a:r>
          </a:p>
          <a:p>
            <a:pPr lvl="2" indent="-346075" algn="just">
              <a:lnSpc>
                <a:spcPct val="90000"/>
              </a:lnSpc>
              <a:spcBef>
                <a:spcPts val="500"/>
              </a:spcBef>
              <a:buClr>
                <a:schemeClr val="accent6"/>
              </a:buClr>
              <a:buFont typeface="Wingdings 3" panose="05040102010807070707" pitchFamily="18" charset="2"/>
              <a:buChar char=""/>
            </a:pPr>
            <a:r>
              <a:rPr lang="en-US" sz="2000" dirty="0"/>
              <a:t>then </a:t>
            </a:r>
            <a:r>
              <a:rPr lang="en-US" sz="2000" dirty="0" smtClean="0"/>
              <a:t>AD </a:t>
            </a:r>
            <a:r>
              <a:rPr lang="en-US" sz="2000" dirty="0">
                <a:latin typeface="Calibri" panose="020F0502020204030204" pitchFamily="34" charset="0"/>
              </a:rPr>
              <a:t>→ </a:t>
            </a:r>
            <a:r>
              <a:rPr lang="en-US" sz="2000" dirty="0"/>
              <a:t>C</a:t>
            </a:r>
          </a:p>
        </p:txBody>
      </p:sp>
      <p:sp>
        <p:nvSpPr>
          <p:cNvPr id="25" name="Rounded Rectangle 24"/>
          <p:cNvSpPr/>
          <p:nvPr/>
        </p:nvSpPr>
        <p:spPr>
          <a:xfrm>
            <a:off x="4587450" y="3287515"/>
            <a:ext cx="192024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a:solidFill>
                  <a:schemeClr val="lt1"/>
                </a:solidFill>
              </a:rPr>
              <a:t>Pseudo Transitivity</a:t>
            </a:r>
          </a:p>
        </p:txBody>
      </p:sp>
      <p:sp>
        <p:nvSpPr>
          <p:cNvPr id="26" name="Rounded Rectangle 25"/>
          <p:cNvSpPr/>
          <p:nvPr/>
        </p:nvSpPr>
        <p:spPr>
          <a:xfrm>
            <a:off x="8677540" y="2048659"/>
            <a:ext cx="2880000" cy="4572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rmAutofit lnSpcReduction="10000"/>
          </a:bodyPr>
          <a:lstStyle/>
          <a:p>
            <a:pPr lvl="1" indent="-346075" algn="just">
              <a:lnSpc>
                <a:spcPct val="90000"/>
              </a:lnSpc>
              <a:spcBef>
                <a:spcPts val="500"/>
              </a:spcBef>
              <a:buClr>
                <a:schemeClr val="accent6"/>
              </a:buClr>
              <a:buFont typeface="Wingdings 3" panose="05040102010807070707" pitchFamily="18" charset="2"/>
              <a:buChar char=""/>
            </a:pPr>
            <a:r>
              <a:rPr lang="en-US" sz="2000" dirty="0"/>
              <a:t>If A </a:t>
            </a:r>
            <a:r>
              <a:rPr lang="en-US" sz="2000" dirty="0">
                <a:latin typeface="Calibri" panose="020F0502020204030204" pitchFamily="34" charset="0"/>
              </a:rPr>
              <a:t>→ </a:t>
            </a:r>
            <a:r>
              <a:rPr lang="en-US" sz="2000" dirty="0" smtClean="0"/>
              <a:t>A</a:t>
            </a:r>
          </a:p>
        </p:txBody>
      </p:sp>
      <p:sp>
        <p:nvSpPr>
          <p:cNvPr id="27" name="Rounded Rectangle 26"/>
          <p:cNvSpPr/>
          <p:nvPr/>
        </p:nvSpPr>
        <p:spPr>
          <a:xfrm>
            <a:off x="8677540" y="1616660"/>
            <a:ext cx="192024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a:solidFill>
                  <a:schemeClr val="lt1"/>
                </a:solidFill>
              </a:rPr>
              <a:t>Self-determination</a:t>
            </a:r>
          </a:p>
        </p:txBody>
      </p:sp>
      <p:sp>
        <p:nvSpPr>
          <p:cNvPr id="28" name="Rounded Rectangle 27"/>
          <p:cNvSpPr/>
          <p:nvPr/>
        </p:nvSpPr>
        <p:spPr>
          <a:xfrm>
            <a:off x="8677540" y="3719514"/>
            <a:ext cx="2880000" cy="82296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rmAutofit fontScale="85000" lnSpcReduction="20000"/>
          </a:bodyPr>
          <a:lstStyle/>
          <a:p>
            <a:pPr lvl="1" indent="-346075" algn="just">
              <a:lnSpc>
                <a:spcPct val="90000"/>
              </a:lnSpc>
              <a:spcBef>
                <a:spcPts val="500"/>
              </a:spcBef>
              <a:buClr>
                <a:schemeClr val="accent6"/>
              </a:buClr>
              <a:buFont typeface="Wingdings 3" panose="05040102010807070707" pitchFamily="18" charset="2"/>
              <a:buChar char=""/>
            </a:pPr>
            <a:r>
              <a:rPr lang="en-US" sz="2000" dirty="0"/>
              <a:t>If A </a:t>
            </a:r>
            <a:r>
              <a:rPr lang="en-US" sz="2000" dirty="0">
                <a:latin typeface="Calibri" panose="020F0502020204030204" pitchFamily="34" charset="0"/>
              </a:rPr>
              <a:t>→ </a:t>
            </a:r>
            <a:r>
              <a:rPr lang="en-US" sz="2000" dirty="0" smtClean="0"/>
              <a:t>BC </a:t>
            </a:r>
          </a:p>
          <a:p>
            <a:pPr lvl="2" indent="-346075" algn="just">
              <a:lnSpc>
                <a:spcPct val="90000"/>
              </a:lnSpc>
              <a:spcBef>
                <a:spcPts val="500"/>
              </a:spcBef>
              <a:buClr>
                <a:schemeClr val="accent6"/>
              </a:buClr>
              <a:buFont typeface="Wingdings 3" panose="05040102010807070707" pitchFamily="18" charset="2"/>
              <a:buChar char=""/>
            </a:pPr>
            <a:r>
              <a:rPr lang="en-US" sz="2000" dirty="0" smtClean="0"/>
              <a:t>then </a:t>
            </a:r>
            <a:r>
              <a:rPr lang="en-US" sz="2000" dirty="0"/>
              <a:t>A </a:t>
            </a:r>
            <a:r>
              <a:rPr lang="en-US" sz="2000" dirty="0" smtClean="0">
                <a:latin typeface="Calibri" panose="020F0502020204030204" pitchFamily="34" charset="0"/>
              </a:rPr>
              <a:t>→ </a:t>
            </a:r>
            <a:r>
              <a:rPr lang="en-US" sz="2000" dirty="0" smtClean="0"/>
              <a:t>B and </a:t>
            </a:r>
            <a:r>
              <a:rPr lang="en-US" sz="2000" dirty="0"/>
              <a:t>A </a:t>
            </a:r>
            <a:r>
              <a:rPr lang="en-US" sz="2000" dirty="0">
                <a:latin typeface="Calibri" panose="020F0502020204030204" pitchFamily="34" charset="0"/>
              </a:rPr>
              <a:t>→ </a:t>
            </a:r>
            <a:r>
              <a:rPr lang="en-US" sz="2000" dirty="0" smtClean="0"/>
              <a:t>C</a:t>
            </a:r>
            <a:endParaRPr lang="en-US" sz="2000" dirty="0"/>
          </a:p>
        </p:txBody>
      </p:sp>
      <p:sp>
        <p:nvSpPr>
          <p:cNvPr id="29" name="Rounded Rectangle 28"/>
          <p:cNvSpPr/>
          <p:nvPr/>
        </p:nvSpPr>
        <p:spPr>
          <a:xfrm>
            <a:off x="8677540" y="3287515"/>
            <a:ext cx="155448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a:solidFill>
                  <a:schemeClr val="lt1"/>
                </a:solidFill>
              </a:rPr>
              <a:t>Decomposition</a:t>
            </a:r>
          </a:p>
        </p:txBody>
      </p:sp>
      <p:sp>
        <p:nvSpPr>
          <p:cNvPr id="30" name="Rounded Rectangle 29"/>
          <p:cNvSpPr/>
          <p:nvPr/>
        </p:nvSpPr>
        <p:spPr>
          <a:xfrm>
            <a:off x="497360" y="5360989"/>
            <a:ext cx="2880000" cy="82296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rmAutofit/>
          </a:bodyPr>
          <a:lstStyle/>
          <a:p>
            <a:pPr lvl="1" indent="-346075" algn="just">
              <a:lnSpc>
                <a:spcPct val="90000"/>
              </a:lnSpc>
              <a:spcBef>
                <a:spcPts val="500"/>
              </a:spcBef>
              <a:buClr>
                <a:schemeClr val="accent6"/>
              </a:buClr>
              <a:buFont typeface="Wingdings 3" panose="05040102010807070707" pitchFamily="18" charset="2"/>
              <a:buChar char=""/>
            </a:pPr>
            <a:r>
              <a:rPr lang="en-US" sz="2000" dirty="0"/>
              <a:t>If A </a:t>
            </a:r>
            <a:r>
              <a:rPr lang="en-US" sz="2000" dirty="0">
                <a:latin typeface="Calibri" panose="020F0502020204030204" pitchFamily="34" charset="0"/>
              </a:rPr>
              <a:t>→ </a:t>
            </a:r>
            <a:r>
              <a:rPr lang="en-US" sz="2000" dirty="0"/>
              <a:t>B and </a:t>
            </a:r>
            <a:r>
              <a:rPr lang="en-US" sz="2000" dirty="0" smtClean="0"/>
              <a:t>A </a:t>
            </a:r>
            <a:r>
              <a:rPr lang="en-US" sz="2000" dirty="0">
                <a:latin typeface="Calibri" panose="020F0502020204030204" pitchFamily="34" charset="0"/>
              </a:rPr>
              <a:t>→ </a:t>
            </a:r>
            <a:r>
              <a:rPr lang="en-US" sz="2000" dirty="0"/>
              <a:t>C </a:t>
            </a:r>
          </a:p>
          <a:p>
            <a:pPr lvl="2" indent="-346075" algn="just">
              <a:lnSpc>
                <a:spcPct val="90000"/>
              </a:lnSpc>
              <a:spcBef>
                <a:spcPts val="500"/>
              </a:spcBef>
              <a:buClr>
                <a:schemeClr val="accent6"/>
              </a:buClr>
              <a:buFont typeface="Wingdings 3" panose="05040102010807070707" pitchFamily="18" charset="2"/>
              <a:buChar char=""/>
            </a:pPr>
            <a:r>
              <a:rPr lang="en-US" sz="2000" dirty="0"/>
              <a:t>then </a:t>
            </a:r>
            <a:r>
              <a:rPr lang="en-US" sz="2000" dirty="0" smtClean="0"/>
              <a:t>A </a:t>
            </a:r>
            <a:r>
              <a:rPr lang="en-US" sz="2000" dirty="0">
                <a:latin typeface="Calibri" panose="020F0502020204030204" pitchFamily="34" charset="0"/>
              </a:rPr>
              <a:t>→ </a:t>
            </a:r>
            <a:r>
              <a:rPr lang="en-US" sz="2000" dirty="0"/>
              <a:t>B</a:t>
            </a:r>
            <a:r>
              <a:rPr lang="en-US" sz="2000" dirty="0" smtClean="0"/>
              <a:t>C</a:t>
            </a:r>
            <a:endParaRPr lang="en-US" sz="2000" dirty="0"/>
          </a:p>
        </p:txBody>
      </p:sp>
      <p:sp>
        <p:nvSpPr>
          <p:cNvPr id="31" name="Rounded Rectangle 30"/>
          <p:cNvSpPr/>
          <p:nvPr/>
        </p:nvSpPr>
        <p:spPr>
          <a:xfrm>
            <a:off x="497360" y="4928990"/>
            <a:ext cx="73152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a:solidFill>
                  <a:schemeClr val="lt1"/>
                </a:solidFill>
              </a:rPr>
              <a:t>Union</a:t>
            </a:r>
          </a:p>
        </p:txBody>
      </p:sp>
      <p:sp>
        <p:nvSpPr>
          <p:cNvPr id="36" name="Rounded Rectangle 35"/>
          <p:cNvSpPr/>
          <p:nvPr/>
        </p:nvSpPr>
        <p:spPr>
          <a:xfrm>
            <a:off x="4587450" y="5360989"/>
            <a:ext cx="2880000" cy="82296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rmAutofit/>
          </a:bodyPr>
          <a:lstStyle/>
          <a:p>
            <a:pPr lvl="1" indent="-346075" algn="just">
              <a:lnSpc>
                <a:spcPct val="90000"/>
              </a:lnSpc>
              <a:spcBef>
                <a:spcPts val="500"/>
              </a:spcBef>
              <a:buClr>
                <a:schemeClr val="accent6"/>
              </a:buClr>
              <a:buFont typeface="Wingdings 3" panose="05040102010807070707" pitchFamily="18" charset="2"/>
              <a:buChar char=""/>
            </a:pPr>
            <a:r>
              <a:rPr lang="en-US" sz="2000" dirty="0"/>
              <a:t>If A </a:t>
            </a:r>
            <a:r>
              <a:rPr lang="en-US" sz="2000" dirty="0">
                <a:latin typeface="Calibri" panose="020F0502020204030204" pitchFamily="34" charset="0"/>
              </a:rPr>
              <a:t>→ </a:t>
            </a:r>
            <a:r>
              <a:rPr lang="en-US" sz="2000" dirty="0"/>
              <a:t>B and </a:t>
            </a:r>
            <a:r>
              <a:rPr lang="en-US" sz="2000" dirty="0" smtClean="0"/>
              <a:t>C </a:t>
            </a:r>
            <a:r>
              <a:rPr lang="en-US" sz="2000" dirty="0">
                <a:latin typeface="Calibri" panose="020F0502020204030204" pitchFamily="34" charset="0"/>
              </a:rPr>
              <a:t>→ </a:t>
            </a:r>
            <a:r>
              <a:rPr lang="en-US" sz="2000" dirty="0" smtClean="0"/>
              <a:t>D </a:t>
            </a:r>
            <a:endParaRPr lang="en-US" sz="2000" dirty="0"/>
          </a:p>
          <a:p>
            <a:pPr lvl="2" indent="-346075" algn="just">
              <a:lnSpc>
                <a:spcPct val="90000"/>
              </a:lnSpc>
              <a:spcBef>
                <a:spcPts val="500"/>
              </a:spcBef>
              <a:buClr>
                <a:schemeClr val="accent6"/>
              </a:buClr>
              <a:buFont typeface="Wingdings 3" panose="05040102010807070707" pitchFamily="18" charset="2"/>
              <a:buChar char=""/>
            </a:pPr>
            <a:r>
              <a:rPr lang="en-US" sz="2000" dirty="0"/>
              <a:t>then </a:t>
            </a:r>
            <a:r>
              <a:rPr lang="en-US" sz="2000" dirty="0" smtClean="0"/>
              <a:t>AC </a:t>
            </a:r>
            <a:r>
              <a:rPr lang="en-US" sz="2000" dirty="0">
                <a:latin typeface="Calibri" panose="020F0502020204030204" pitchFamily="34" charset="0"/>
              </a:rPr>
              <a:t>→ </a:t>
            </a:r>
            <a:r>
              <a:rPr lang="en-US" sz="2000" dirty="0" smtClean="0"/>
              <a:t>BD</a:t>
            </a:r>
            <a:endParaRPr lang="en-US" sz="2000" dirty="0"/>
          </a:p>
        </p:txBody>
      </p:sp>
      <p:sp>
        <p:nvSpPr>
          <p:cNvPr id="37" name="Rounded Rectangle 36"/>
          <p:cNvSpPr/>
          <p:nvPr/>
        </p:nvSpPr>
        <p:spPr>
          <a:xfrm>
            <a:off x="4587450" y="4928990"/>
            <a:ext cx="137160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a:solidFill>
                  <a:schemeClr val="lt1"/>
                </a:solidFill>
              </a:rPr>
              <a:t>Composition</a:t>
            </a:r>
          </a:p>
        </p:txBody>
      </p:sp>
    </p:spTree>
    <p:extLst>
      <p:ext uri="{BB962C8B-B14F-4D97-AF65-F5344CB8AC3E}">
        <p14:creationId xmlns:p14="http://schemas.microsoft.com/office/powerpoint/2010/main" val="315442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500"/>
                                        <p:tgtEl>
                                          <p:spTgt spid="3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fade">
                                      <p:cBhvr>
                                        <p:cTn id="7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 grpId="0" animBg="1"/>
      <p:bldP spid="21" grpId="0" animBg="1"/>
      <p:bldP spid="32" grpId="0" animBg="1"/>
      <p:bldP spid="33" grpId="0" animBg="1"/>
      <p:bldP spid="24" grpId="0" animBg="1"/>
      <p:bldP spid="25" grpId="0" animBg="1"/>
      <p:bldP spid="26" grpId="0" animBg="1"/>
      <p:bldP spid="27" grpId="0" animBg="1"/>
      <p:bldP spid="28" grpId="0" animBg="1"/>
      <p:bldP spid="29" grpId="0" animBg="1"/>
      <p:bldP spid="30" grpId="0" animBg="1"/>
      <p:bldP spid="31" grpId="0" animBg="1"/>
      <p:bldP spid="36" grpId="0" animBg="1"/>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gradFill flip="none" rotWithShape="1">
                  <a:gsLst>
                    <a:gs pos="10000">
                      <a:schemeClr val="accent6">
                        <a:lumMod val="50000"/>
                      </a:schemeClr>
                    </a:gs>
                    <a:gs pos="100000">
                      <a:schemeClr val="accent6"/>
                    </a:gs>
                  </a:gsLst>
                  <a:lin ang="0" scaled="1"/>
                  <a:tileRect/>
                </a:gradFill>
              </a:rPr>
              <a:t>Closure </a:t>
            </a:r>
            <a:r>
              <a:rPr lang="en-US" dirty="0">
                <a:gradFill flip="none" rotWithShape="1">
                  <a:gsLst>
                    <a:gs pos="10000">
                      <a:schemeClr val="accent6">
                        <a:lumMod val="50000"/>
                      </a:schemeClr>
                    </a:gs>
                    <a:gs pos="100000">
                      <a:schemeClr val="accent6"/>
                    </a:gs>
                  </a:gsLst>
                  <a:lin ang="0" scaled="1"/>
                  <a:tileRect/>
                </a:gradFill>
              </a:rPr>
              <a:t>of a set of </a:t>
            </a:r>
            <a:r>
              <a:rPr lang="en-US" dirty="0" smtClean="0">
                <a:gradFill flip="none" rotWithShape="1">
                  <a:gsLst>
                    <a:gs pos="10000">
                      <a:schemeClr val="accent6">
                        <a:lumMod val="50000"/>
                      </a:schemeClr>
                    </a:gs>
                    <a:gs pos="100000">
                      <a:schemeClr val="accent6"/>
                    </a:gs>
                  </a:gsLst>
                  <a:lin ang="0" scaled="1"/>
                  <a:tileRect/>
                </a:gradFill>
              </a:rPr>
              <a:t>FDs</a:t>
            </a:r>
            <a:endParaRPr lang="en-US"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smtClean="0"/>
              <a:t>Section – 2</a:t>
            </a:r>
          </a:p>
          <a:p>
            <a:endParaRPr lang="en-US" dirty="0"/>
          </a:p>
        </p:txBody>
      </p:sp>
    </p:spTree>
    <p:extLst>
      <p:ext uri="{BB962C8B-B14F-4D97-AF65-F5344CB8AC3E}">
        <p14:creationId xmlns:p14="http://schemas.microsoft.com/office/powerpoint/2010/main" val="11479545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closure of a set of FDs</a:t>
            </a:r>
            <a:r>
              <a:rPr lang="en-US" dirty="0" smtClean="0"/>
              <a:t>?</a:t>
            </a:r>
            <a:endParaRPr lang="en-US" dirty="0"/>
          </a:p>
        </p:txBody>
      </p:sp>
      <p:sp>
        <p:nvSpPr>
          <p:cNvPr id="3" name="Content Placeholder 2"/>
          <p:cNvSpPr>
            <a:spLocks noGrp="1"/>
          </p:cNvSpPr>
          <p:nvPr>
            <p:ph idx="1"/>
          </p:nvPr>
        </p:nvSpPr>
        <p:spPr/>
        <p:txBody>
          <a:bodyPr/>
          <a:lstStyle/>
          <a:p>
            <a:r>
              <a:rPr lang="en-US" dirty="0"/>
              <a:t>Given a set F set of functional dependencies, there are certain other </a:t>
            </a:r>
            <a:r>
              <a:rPr lang="en-US" b="1" dirty="0">
                <a:solidFill>
                  <a:schemeClr val="accent6"/>
                </a:solidFill>
              </a:rPr>
              <a:t>functional dependencies that are logically implied by F</a:t>
            </a:r>
            <a:r>
              <a:rPr lang="en-US" dirty="0"/>
              <a:t>.</a:t>
            </a:r>
          </a:p>
          <a:p>
            <a:r>
              <a:rPr lang="en-US" dirty="0"/>
              <a:t>E.g.:  F = {A </a:t>
            </a:r>
            <a:r>
              <a:rPr lang="en-US" dirty="0" smtClean="0">
                <a:latin typeface="Calibri" panose="020F0502020204030204" pitchFamily="34" charset="0"/>
              </a:rPr>
              <a:t>→ </a:t>
            </a:r>
            <a:r>
              <a:rPr lang="en-US" dirty="0" smtClean="0"/>
              <a:t>B </a:t>
            </a:r>
            <a:r>
              <a:rPr lang="en-US" dirty="0"/>
              <a:t>and  B </a:t>
            </a:r>
            <a:r>
              <a:rPr lang="en-US" dirty="0">
                <a:latin typeface="Calibri" panose="020F0502020204030204" pitchFamily="34" charset="0"/>
              </a:rPr>
              <a:t>→</a:t>
            </a:r>
            <a:r>
              <a:rPr lang="en-US" dirty="0" smtClean="0"/>
              <a:t> </a:t>
            </a:r>
            <a:r>
              <a:rPr lang="en-US" dirty="0"/>
              <a:t>C},  then we can infer that A </a:t>
            </a:r>
            <a:r>
              <a:rPr lang="en-US" dirty="0">
                <a:latin typeface="Calibri" panose="020F0502020204030204" pitchFamily="34" charset="0"/>
              </a:rPr>
              <a:t>→</a:t>
            </a:r>
            <a:r>
              <a:rPr lang="en-US" dirty="0" smtClean="0"/>
              <a:t> C (by transitivity rule)</a:t>
            </a:r>
            <a:endParaRPr lang="en-US" dirty="0"/>
          </a:p>
          <a:p>
            <a:r>
              <a:rPr lang="en-US" dirty="0"/>
              <a:t>The set of </a:t>
            </a:r>
            <a:r>
              <a:rPr lang="en-US" b="1" dirty="0">
                <a:solidFill>
                  <a:schemeClr val="accent6"/>
                </a:solidFill>
              </a:rPr>
              <a:t>functional dependencies (FDs) that is logically implied by F </a:t>
            </a:r>
            <a:r>
              <a:rPr lang="en-US" dirty="0"/>
              <a:t>is called the closure of F</a:t>
            </a:r>
            <a:r>
              <a:rPr lang="en-US" dirty="0" smtClean="0"/>
              <a:t>.</a:t>
            </a:r>
            <a:endParaRPr lang="en-US" dirty="0"/>
          </a:p>
          <a:p>
            <a:r>
              <a:rPr lang="en-US" dirty="0"/>
              <a:t>It is denoted by </a:t>
            </a:r>
            <a:r>
              <a:rPr lang="en-US" b="1" dirty="0">
                <a:solidFill>
                  <a:schemeClr val="accent6"/>
                </a:solidFill>
              </a:rPr>
              <a:t>F</a:t>
            </a:r>
            <a:r>
              <a:rPr lang="en-US" b="1" baseline="30000" dirty="0">
                <a:solidFill>
                  <a:schemeClr val="accent6"/>
                </a:solidFill>
              </a:rPr>
              <a:t>+</a:t>
            </a:r>
            <a:r>
              <a:rPr lang="en-US" dirty="0"/>
              <a:t>.</a:t>
            </a:r>
          </a:p>
        </p:txBody>
      </p:sp>
    </p:spTree>
    <p:extLst>
      <p:ext uri="{BB962C8B-B14F-4D97-AF65-F5344CB8AC3E}">
        <p14:creationId xmlns:p14="http://schemas.microsoft.com/office/powerpoint/2010/main" val="210017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 of a set of </a:t>
            </a:r>
            <a:r>
              <a:rPr lang="en-US" dirty="0" smtClean="0"/>
              <a:t>FDs </a:t>
            </a:r>
            <a:r>
              <a:rPr lang="en-US" dirty="0">
                <a:solidFill>
                  <a:schemeClr val="tx1">
                    <a:lumMod val="50000"/>
                    <a:lumOff val="50000"/>
                  </a:schemeClr>
                </a:solidFill>
              </a:rPr>
              <a:t>[</a:t>
            </a:r>
            <a:r>
              <a:rPr lang="en-US" dirty="0" smtClean="0">
                <a:solidFill>
                  <a:schemeClr val="tx1">
                    <a:lumMod val="50000"/>
                    <a:lumOff val="50000"/>
                  </a:schemeClr>
                </a:solidFill>
              </a:rPr>
              <a:t>Example]</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18" name="Content Placeholder 2"/>
          <p:cNvSpPr txBox="1">
            <a:spLocks/>
          </p:cNvSpPr>
          <p:nvPr/>
        </p:nvSpPr>
        <p:spPr>
          <a:xfrm>
            <a:off x="130025" y="857555"/>
            <a:ext cx="11932920" cy="18288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US" dirty="0" smtClean="0"/>
              <a:t>Suppose we are given a relation schema </a:t>
            </a:r>
            <a:r>
              <a:rPr lang="en-US" b="1" dirty="0" smtClean="0">
                <a:solidFill>
                  <a:schemeClr val="accent6"/>
                </a:solidFill>
              </a:rPr>
              <a:t>R(A,B,C,G,H,I)</a:t>
            </a:r>
            <a:r>
              <a:rPr lang="en-US" dirty="0" smtClean="0"/>
              <a:t> and the set of functional dependencies are:</a:t>
            </a:r>
          </a:p>
          <a:p>
            <a:pPr lvl="1">
              <a:buClr>
                <a:schemeClr val="tx1"/>
              </a:buClr>
            </a:pPr>
            <a:r>
              <a:rPr lang="en-US" sz="2400" b="1" dirty="0">
                <a:solidFill>
                  <a:schemeClr val="accent6"/>
                </a:solidFill>
              </a:rPr>
              <a:t>F = (A </a:t>
            </a:r>
            <a:r>
              <a:rPr lang="en-US" sz="2400" b="1" dirty="0" smtClean="0">
                <a:solidFill>
                  <a:schemeClr val="accent6"/>
                </a:solidFill>
                <a:latin typeface="Calibri" panose="020F0502020204030204" pitchFamily="34" charset="0"/>
              </a:rPr>
              <a:t>→</a:t>
            </a:r>
            <a:r>
              <a:rPr lang="en-US" sz="2400" b="1" dirty="0" smtClean="0">
                <a:solidFill>
                  <a:schemeClr val="accent6"/>
                </a:solidFill>
              </a:rPr>
              <a:t> </a:t>
            </a:r>
            <a:r>
              <a:rPr lang="en-US" sz="2400" b="1" dirty="0">
                <a:solidFill>
                  <a:schemeClr val="accent6"/>
                </a:solidFill>
              </a:rPr>
              <a:t>B,  A </a:t>
            </a:r>
            <a:r>
              <a:rPr lang="en-US" sz="2400" b="1" dirty="0">
                <a:solidFill>
                  <a:schemeClr val="accent6"/>
                </a:solidFill>
                <a:latin typeface="Calibri" panose="020F0502020204030204" pitchFamily="34" charset="0"/>
              </a:rPr>
              <a:t>→</a:t>
            </a:r>
            <a:r>
              <a:rPr lang="en-US" sz="2400" b="1" dirty="0" smtClean="0">
                <a:solidFill>
                  <a:schemeClr val="accent6"/>
                </a:solidFill>
              </a:rPr>
              <a:t> </a:t>
            </a:r>
            <a:r>
              <a:rPr lang="en-US" sz="2400" b="1" dirty="0">
                <a:solidFill>
                  <a:schemeClr val="accent6"/>
                </a:solidFill>
              </a:rPr>
              <a:t>C,  CG </a:t>
            </a:r>
            <a:r>
              <a:rPr lang="en-US" sz="2400" b="1" dirty="0">
                <a:solidFill>
                  <a:schemeClr val="accent6"/>
                </a:solidFill>
                <a:latin typeface="Calibri" panose="020F0502020204030204" pitchFamily="34" charset="0"/>
              </a:rPr>
              <a:t>→</a:t>
            </a:r>
            <a:r>
              <a:rPr lang="en-US" sz="2400" b="1" dirty="0" smtClean="0">
                <a:solidFill>
                  <a:schemeClr val="accent6"/>
                </a:solidFill>
              </a:rPr>
              <a:t> </a:t>
            </a:r>
            <a:r>
              <a:rPr lang="en-US" sz="2400" b="1" dirty="0">
                <a:solidFill>
                  <a:schemeClr val="accent6"/>
                </a:solidFill>
              </a:rPr>
              <a:t>H,  CG </a:t>
            </a:r>
            <a:r>
              <a:rPr lang="en-US" sz="2400" b="1" dirty="0">
                <a:solidFill>
                  <a:schemeClr val="accent6"/>
                </a:solidFill>
                <a:latin typeface="Calibri" panose="020F0502020204030204" pitchFamily="34" charset="0"/>
              </a:rPr>
              <a:t>→</a:t>
            </a:r>
            <a:r>
              <a:rPr lang="en-US" sz="2400" b="1" dirty="0" smtClean="0">
                <a:solidFill>
                  <a:schemeClr val="accent6"/>
                </a:solidFill>
              </a:rPr>
              <a:t> </a:t>
            </a:r>
            <a:r>
              <a:rPr lang="en-US" sz="2400" b="1" dirty="0">
                <a:solidFill>
                  <a:schemeClr val="accent6"/>
                </a:solidFill>
              </a:rPr>
              <a:t>I,  B </a:t>
            </a:r>
            <a:r>
              <a:rPr lang="en-US" sz="2400" b="1" dirty="0">
                <a:solidFill>
                  <a:schemeClr val="accent6"/>
                </a:solidFill>
                <a:latin typeface="Calibri" panose="020F0502020204030204" pitchFamily="34" charset="0"/>
              </a:rPr>
              <a:t>→</a:t>
            </a:r>
            <a:r>
              <a:rPr lang="en-US" sz="2400" b="1" dirty="0" smtClean="0">
                <a:solidFill>
                  <a:schemeClr val="accent6"/>
                </a:solidFill>
              </a:rPr>
              <a:t> </a:t>
            </a:r>
            <a:r>
              <a:rPr lang="en-US" sz="2400" b="1" dirty="0">
                <a:solidFill>
                  <a:schemeClr val="accent6"/>
                </a:solidFill>
              </a:rPr>
              <a:t>H)</a:t>
            </a:r>
          </a:p>
          <a:p>
            <a:pPr marL="342900" lvl="1" indent="-342900">
              <a:lnSpc>
                <a:spcPct val="150000"/>
              </a:lnSpc>
              <a:buFont typeface="Wingdings" panose="05000000000000000000" pitchFamily="2" charset="2"/>
              <a:buChar char="§"/>
            </a:pPr>
            <a:r>
              <a:rPr lang="en-US" sz="2400" dirty="0" smtClean="0"/>
              <a:t>The functional dependency </a:t>
            </a:r>
            <a:r>
              <a:rPr lang="en-US" sz="2400" b="1" dirty="0">
                <a:solidFill>
                  <a:schemeClr val="accent6"/>
                </a:solidFill>
              </a:rPr>
              <a:t>A </a:t>
            </a:r>
            <a:r>
              <a:rPr lang="en-US" sz="2400" b="1" dirty="0">
                <a:solidFill>
                  <a:schemeClr val="accent6"/>
                </a:solidFill>
                <a:latin typeface="Calibri" panose="020F0502020204030204" pitchFamily="34" charset="0"/>
              </a:rPr>
              <a:t>→</a:t>
            </a:r>
            <a:r>
              <a:rPr lang="en-US" sz="2400" b="1" dirty="0" smtClean="0">
                <a:solidFill>
                  <a:schemeClr val="accent6"/>
                </a:solidFill>
              </a:rPr>
              <a:t> </a:t>
            </a:r>
            <a:r>
              <a:rPr lang="en-US" sz="2400" b="1" dirty="0">
                <a:solidFill>
                  <a:schemeClr val="accent6"/>
                </a:solidFill>
              </a:rPr>
              <a:t>H </a:t>
            </a:r>
            <a:r>
              <a:rPr lang="en-US" sz="2400" dirty="0" smtClean="0"/>
              <a:t>is logical implied. </a:t>
            </a:r>
          </a:p>
          <a:p>
            <a:pPr lvl="1"/>
            <a:endParaRPr lang="en-US" dirty="0">
              <a:solidFill>
                <a:srgbClr val="C00000"/>
              </a:solidFill>
            </a:endParaRPr>
          </a:p>
        </p:txBody>
      </p:sp>
      <p:sp>
        <p:nvSpPr>
          <p:cNvPr id="19" name="Content Placeholder 2"/>
          <p:cNvSpPr txBox="1">
            <a:spLocks/>
          </p:cNvSpPr>
          <p:nvPr/>
        </p:nvSpPr>
        <p:spPr>
          <a:xfrm>
            <a:off x="2760598" y="3666063"/>
            <a:ext cx="1463040" cy="109728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a:solidFill>
                  <a:schemeClr val="accent6"/>
                </a:solidFill>
                <a:latin typeface="+mn-lt"/>
                <a:ea typeface="+mn-ea"/>
                <a:cs typeface="+mn-cs"/>
              </a:rPr>
              <a:t>A </a:t>
            </a:r>
            <a:r>
              <a:rPr lang="en-US" sz="2400" b="1" dirty="0">
                <a:solidFill>
                  <a:schemeClr val="accent6"/>
                </a:solidFill>
                <a:latin typeface="Calibri" panose="020F0502020204030204" pitchFamily="34" charset="0"/>
              </a:rPr>
              <a:t>→</a:t>
            </a:r>
            <a:r>
              <a:rPr lang="en-US" sz="2400" b="1" dirty="0" smtClean="0">
                <a:solidFill>
                  <a:schemeClr val="accent6"/>
                </a:solidFill>
                <a:latin typeface="+mn-lt"/>
                <a:ea typeface="+mn-ea"/>
                <a:cs typeface="+mn-cs"/>
              </a:rPr>
              <a:t> </a:t>
            </a:r>
            <a:r>
              <a:rPr lang="en-US" sz="2400" b="1" dirty="0">
                <a:solidFill>
                  <a:schemeClr val="accent6"/>
                </a:solidFill>
                <a:latin typeface="+mn-lt"/>
                <a:ea typeface="+mn-ea"/>
                <a:cs typeface="+mn-cs"/>
              </a:rPr>
              <a:t>B </a:t>
            </a:r>
          </a:p>
          <a:p>
            <a:pPr marL="0" lvl="1" indent="0" algn="ctr">
              <a:buClr>
                <a:schemeClr val="tx1"/>
              </a:buClr>
              <a:buNone/>
            </a:pPr>
            <a:r>
              <a:rPr lang="en-US" sz="2400" b="1" dirty="0">
                <a:solidFill>
                  <a:schemeClr val="accent6"/>
                </a:solidFill>
                <a:latin typeface="+mn-lt"/>
                <a:ea typeface="+mn-ea"/>
                <a:cs typeface="+mn-cs"/>
              </a:rPr>
              <a:t>B </a:t>
            </a:r>
            <a:r>
              <a:rPr lang="en-US" sz="2400" b="1" dirty="0">
                <a:solidFill>
                  <a:schemeClr val="accent6"/>
                </a:solidFill>
                <a:latin typeface="Calibri" panose="020F0502020204030204" pitchFamily="34" charset="0"/>
              </a:rPr>
              <a:t>→</a:t>
            </a:r>
            <a:r>
              <a:rPr lang="en-US" sz="2400" b="1" dirty="0" smtClean="0">
                <a:solidFill>
                  <a:schemeClr val="accent6"/>
                </a:solidFill>
                <a:latin typeface="+mn-lt"/>
                <a:ea typeface="+mn-ea"/>
                <a:cs typeface="+mn-cs"/>
              </a:rPr>
              <a:t> </a:t>
            </a:r>
            <a:r>
              <a:rPr lang="en-US" sz="2400" b="1" dirty="0">
                <a:solidFill>
                  <a:schemeClr val="accent6"/>
                </a:solidFill>
                <a:latin typeface="+mn-lt"/>
                <a:ea typeface="+mn-ea"/>
                <a:cs typeface="+mn-cs"/>
              </a:rPr>
              <a:t>H</a:t>
            </a:r>
          </a:p>
        </p:txBody>
      </p:sp>
      <p:sp>
        <p:nvSpPr>
          <p:cNvPr id="20" name="TextBox 19"/>
          <p:cNvSpPr txBox="1"/>
          <p:nvPr/>
        </p:nvSpPr>
        <p:spPr>
          <a:xfrm>
            <a:off x="2852038" y="3204398"/>
            <a:ext cx="1280160" cy="461665"/>
          </a:xfrm>
          <a:prstGeom prst="rect">
            <a:avLst/>
          </a:prstGeom>
          <a:noFill/>
          <a:ln>
            <a:solidFill>
              <a:schemeClr val="bg1">
                <a:lumMod val="65000"/>
              </a:schemeClr>
            </a:solidFill>
          </a:ln>
        </p:spPr>
        <p:txBody>
          <a:bodyPr wrap="square" rtlCol="0" anchor="ctr" anchorCtr="0">
            <a:spAutoFit/>
          </a:bodyPr>
          <a:lstStyle/>
          <a:p>
            <a:pPr algn="ctr"/>
            <a:r>
              <a:rPr lang="en-US" sz="2400" dirty="0" smtClean="0"/>
              <a:t>We have</a:t>
            </a:r>
            <a:endParaRPr lang="en-US" sz="2400" dirty="0"/>
          </a:p>
        </p:txBody>
      </p:sp>
      <p:sp>
        <p:nvSpPr>
          <p:cNvPr id="21" name="TextBox 20"/>
          <p:cNvSpPr txBox="1"/>
          <p:nvPr/>
        </p:nvSpPr>
        <p:spPr>
          <a:xfrm>
            <a:off x="5036207" y="3986103"/>
            <a:ext cx="2103120" cy="457200"/>
          </a:xfrm>
          <a:prstGeom prst="rect">
            <a:avLst/>
          </a:prstGeom>
          <a:solidFill>
            <a:schemeClr val="bg1">
              <a:lumMod val="85000"/>
            </a:schemeClr>
          </a:solidFill>
          <a:ln>
            <a:solidFill>
              <a:schemeClr val="bg1">
                <a:lumMod val="65000"/>
              </a:schemeClr>
            </a:solidFill>
          </a:ln>
        </p:spPr>
        <p:txBody>
          <a:bodyPr wrap="square" rtlCol="0" anchor="ctr">
            <a:spAutoFit/>
          </a:bodyPr>
          <a:lstStyle/>
          <a:p>
            <a:pPr algn="ctr"/>
            <a:r>
              <a:rPr lang="en-US" sz="2400" dirty="0" smtClean="0"/>
              <a:t>Transitivity rule</a:t>
            </a:r>
            <a:endParaRPr lang="en-US" sz="2400" dirty="0"/>
          </a:p>
        </p:txBody>
      </p:sp>
      <p:sp>
        <p:nvSpPr>
          <p:cNvPr id="22" name="Content Placeholder 2"/>
          <p:cNvSpPr txBox="1">
            <a:spLocks/>
          </p:cNvSpPr>
          <p:nvPr/>
        </p:nvSpPr>
        <p:spPr>
          <a:xfrm>
            <a:off x="7951896" y="3940383"/>
            <a:ext cx="1463040" cy="54864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a:solidFill>
                  <a:schemeClr val="accent6"/>
                </a:solidFill>
                <a:latin typeface="+mn-lt"/>
                <a:ea typeface="+mn-ea"/>
                <a:cs typeface="+mn-cs"/>
              </a:rPr>
              <a:t>A </a:t>
            </a:r>
            <a:r>
              <a:rPr lang="en-US" sz="2400" b="1" dirty="0">
                <a:solidFill>
                  <a:schemeClr val="accent6"/>
                </a:solidFill>
                <a:latin typeface="Calibri" panose="020F0502020204030204" pitchFamily="34" charset="0"/>
              </a:rPr>
              <a:t>→</a:t>
            </a:r>
            <a:r>
              <a:rPr lang="en-US" sz="2400" b="1" dirty="0" smtClean="0">
                <a:solidFill>
                  <a:schemeClr val="accent6"/>
                </a:solidFill>
                <a:latin typeface="+mn-lt"/>
                <a:ea typeface="+mn-ea"/>
                <a:cs typeface="+mn-cs"/>
              </a:rPr>
              <a:t> </a:t>
            </a:r>
            <a:r>
              <a:rPr lang="en-US" sz="2400" b="1" dirty="0">
                <a:solidFill>
                  <a:schemeClr val="accent6"/>
                </a:solidFill>
                <a:latin typeface="+mn-lt"/>
                <a:ea typeface="+mn-ea"/>
                <a:cs typeface="+mn-cs"/>
              </a:rPr>
              <a:t>H</a:t>
            </a:r>
          </a:p>
        </p:txBody>
      </p:sp>
      <p:cxnSp>
        <p:nvCxnSpPr>
          <p:cNvPr id="23" name="Straight Arrow Connector 22"/>
          <p:cNvCxnSpPr>
            <a:stCxn id="19" idx="3"/>
            <a:endCxn id="21" idx="1"/>
          </p:cNvCxnSpPr>
          <p:nvPr/>
        </p:nvCxnSpPr>
        <p:spPr>
          <a:xfrm>
            <a:off x="4223638" y="4214703"/>
            <a:ext cx="81256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139327" y="4214703"/>
            <a:ext cx="81256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558928" y="2006390"/>
            <a:ext cx="77724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768978" y="1999830"/>
            <a:ext cx="77724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1559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bg/>
                                          </p:spTgt>
                                        </p:tgtEl>
                                        <p:attrNameLst>
                                          <p:attrName>style.visibility</p:attrName>
                                        </p:attrNameLst>
                                      </p:cBhvr>
                                      <p:to>
                                        <p:strVal val="visible"/>
                                      </p:to>
                                    </p:set>
                                    <p:animEffect transition="in" filter="fade">
                                      <p:cBhvr>
                                        <p:cTn id="7" dur="500"/>
                                        <p:tgtEl>
                                          <p:spTgt spid="18">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Effect transition="in" filter="fade">
                                      <p:cBhvr>
                                        <p:cTn id="13" dur="500"/>
                                        <p:tgtEl>
                                          <p:spTgt spid="1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xEl>
                                              <p:pRg st="2" end="2"/>
                                            </p:txEl>
                                          </p:spTgt>
                                        </p:tgtEl>
                                        <p:attrNameLst>
                                          <p:attrName>style.visibility</p:attrName>
                                        </p:attrNameLst>
                                      </p:cBhvr>
                                      <p:to>
                                        <p:strVal val="visible"/>
                                      </p:to>
                                    </p:set>
                                    <p:animEffect transition="in" filter="fade">
                                      <p:cBhvr>
                                        <p:cTn id="16" dur="500"/>
                                        <p:tgtEl>
                                          <p:spTgt spid="1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22" presetClass="entr" presetSubtype="8"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left)">
                                      <p:cBhvr>
                                        <p:cTn id="4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nimBg="1"/>
      <p:bldP spid="19" grpId="0" animBg="1"/>
      <p:bldP spid="20" grpId="0" animBg="1"/>
      <p:bldP spid="21" grpId="0" animBg="1"/>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 of a set of </a:t>
            </a:r>
            <a:r>
              <a:rPr lang="en-US" dirty="0" smtClean="0"/>
              <a:t>FDs </a:t>
            </a:r>
            <a:r>
              <a:rPr lang="en-US" dirty="0">
                <a:solidFill>
                  <a:schemeClr val="tx1">
                    <a:lumMod val="50000"/>
                    <a:lumOff val="50000"/>
                  </a:schemeClr>
                </a:solidFill>
              </a:rPr>
              <a:t>[</a:t>
            </a:r>
            <a:r>
              <a:rPr lang="en-US" dirty="0" smtClean="0">
                <a:solidFill>
                  <a:schemeClr val="tx1">
                    <a:lumMod val="50000"/>
                    <a:lumOff val="50000"/>
                  </a:schemeClr>
                </a:solidFill>
              </a:rPr>
              <a:t>Example]</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18" name="Content Placeholder 2"/>
          <p:cNvSpPr txBox="1">
            <a:spLocks/>
          </p:cNvSpPr>
          <p:nvPr/>
        </p:nvSpPr>
        <p:spPr>
          <a:xfrm>
            <a:off x="130025" y="857555"/>
            <a:ext cx="11932920" cy="18288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US" dirty="0" smtClean="0"/>
              <a:t>Suppose we are given a relation schema </a:t>
            </a:r>
            <a:r>
              <a:rPr lang="en-US" b="1" dirty="0" smtClean="0">
                <a:solidFill>
                  <a:schemeClr val="accent6"/>
                </a:solidFill>
              </a:rPr>
              <a:t>R(A,B,C,G,H,I)</a:t>
            </a:r>
            <a:r>
              <a:rPr lang="en-US" dirty="0" smtClean="0"/>
              <a:t> and the set of functional dependencies are:</a:t>
            </a:r>
          </a:p>
          <a:p>
            <a:pPr lvl="1">
              <a:buClr>
                <a:schemeClr val="tx1"/>
              </a:buClr>
            </a:pPr>
            <a:r>
              <a:rPr lang="en-US" sz="2400" b="1" dirty="0" smtClean="0">
                <a:solidFill>
                  <a:schemeClr val="accent6"/>
                </a:solidFill>
              </a:rPr>
              <a:t>F = (</a:t>
            </a:r>
            <a:r>
              <a:rPr lang="pt-BR" sz="2400" b="1" dirty="0">
                <a:solidFill>
                  <a:schemeClr val="accent6"/>
                </a:solidFill>
              </a:rPr>
              <a:t>A </a:t>
            </a:r>
            <a:r>
              <a:rPr lang="en-US" sz="2400" b="1" dirty="0">
                <a:solidFill>
                  <a:schemeClr val="accent6"/>
                </a:solidFill>
                <a:latin typeface="Calibri" panose="020F0502020204030204" pitchFamily="34" charset="0"/>
              </a:rPr>
              <a:t>→</a:t>
            </a:r>
            <a:r>
              <a:rPr lang="pt-BR" sz="2400" b="1" dirty="0" smtClean="0">
                <a:solidFill>
                  <a:schemeClr val="accent6"/>
                </a:solidFill>
              </a:rPr>
              <a:t> </a:t>
            </a:r>
            <a:r>
              <a:rPr lang="pt-BR" sz="2400" b="1" dirty="0">
                <a:solidFill>
                  <a:schemeClr val="accent6"/>
                </a:solidFill>
              </a:rPr>
              <a:t>B,  A </a:t>
            </a:r>
            <a:r>
              <a:rPr lang="en-US" sz="2400" b="1" dirty="0">
                <a:solidFill>
                  <a:schemeClr val="accent6"/>
                </a:solidFill>
                <a:latin typeface="Calibri" panose="020F0502020204030204" pitchFamily="34" charset="0"/>
              </a:rPr>
              <a:t>→</a:t>
            </a:r>
            <a:r>
              <a:rPr lang="pt-BR" sz="2400" b="1" dirty="0" smtClean="0">
                <a:solidFill>
                  <a:schemeClr val="accent6"/>
                </a:solidFill>
              </a:rPr>
              <a:t> </a:t>
            </a:r>
            <a:r>
              <a:rPr lang="pt-BR" sz="2400" b="1" dirty="0">
                <a:solidFill>
                  <a:schemeClr val="accent6"/>
                </a:solidFill>
              </a:rPr>
              <a:t>C,  CG </a:t>
            </a:r>
            <a:r>
              <a:rPr lang="en-US" sz="2400" b="1" dirty="0">
                <a:solidFill>
                  <a:schemeClr val="accent6"/>
                </a:solidFill>
                <a:latin typeface="Calibri" panose="020F0502020204030204" pitchFamily="34" charset="0"/>
              </a:rPr>
              <a:t>→</a:t>
            </a:r>
            <a:r>
              <a:rPr lang="pt-BR" sz="2400" b="1" dirty="0" smtClean="0">
                <a:solidFill>
                  <a:schemeClr val="accent6"/>
                </a:solidFill>
              </a:rPr>
              <a:t> </a:t>
            </a:r>
            <a:r>
              <a:rPr lang="pt-BR" sz="2400" b="1" dirty="0">
                <a:solidFill>
                  <a:schemeClr val="accent6"/>
                </a:solidFill>
              </a:rPr>
              <a:t>H,  CG </a:t>
            </a:r>
            <a:r>
              <a:rPr lang="en-US" sz="2400" b="1" dirty="0">
                <a:solidFill>
                  <a:schemeClr val="accent6"/>
                </a:solidFill>
                <a:latin typeface="Calibri" panose="020F0502020204030204" pitchFamily="34" charset="0"/>
              </a:rPr>
              <a:t>→</a:t>
            </a:r>
            <a:r>
              <a:rPr lang="pt-BR" sz="2400" b="1" dirty="0" smtClean="0">
                <a:solidFill>
                  <a:schemeClr val="accent6"/>
                </a:solidFill>
              </a:rPr>
              <a:t> </a:t>
            </a:r>
            <a:r>
              <a:rPr lang="pt-BR" sz="2400" b="1" dirty="0">
                <a:solidFill>
                  <a:schemeClr val="accent6"/>
                </a:solidFill>
              </a:rPr>
              <a:t>I,  B </a:t>
            </a:r>
            <a:r>
              <a:rPr lang="en-US" sz="2400" b="1" dirty="0">
                <a:solidFill>
                  <a:schemeClr val="accent6"/>
                </a:solidFill>
                <a:latin typeface="Calibri" panose="020F0502020204030204" pitchFamily="34" charset="0"/>
              </a:rPr>
              <a:t>→</a:t>
            </a:r>
            <a:r>
              <a:rPr lang="pt-BR" sz="2400" b="1" dirty="0" smtClean="0">
                <a:solidFill>
                  <a:schemeClr val="accent6"/>
                </a:solidFill>
              </a:rPr>
              <a:t> H</a:t>
            </a:r>
            <a:r>
              <a:rPr lang="en-US" sz="2400" b="1" dirty="0" smtClean="0">
                <a:solidFill>
                  <a:schemeClr val="accent6"/>
                </a:solidFill>
              </a:rPr>
              <a:t>)</a:t>
            </a:r>
          </a:p>
          <a:p>
            <a:pPr marL="342900" lvl="1" indent="-342900">
              <a:lnSpc>
                <a:spcPct val="150000"/>
              </a:lnSpc>
              <a:buFont typeface="Wingdings" panose="05000000000000000000" pitchFamily="2" charset="2"/>
              <a:buChar char="§"/>
            </a:pPr>
            <a:r>
              <a:rPr lang="en-US" sz="2400" dirty="0" smtClean="0"/>
              <a:t>The functional dependency </a:t>
            </a:r>
            <a:r>
              <a:rPr lang="en-US" sz="2400" b="1" dirty="0" smtClean="0">
                <a:solidFill>
                  <a:schemeClr val="accent6"/>
                </a:solidFill>
              </a:rPr>
              <a:t>CG </a:t>
            </a:r>
            <a:r>
              <a:rPr lang="en-US" sz="2400" b="1" dirty="0" smtClean="0">
                <a:solidFill>
                  <a:schemeClr val="accent6"/>
                </a:solidFill>
                <a:latin typeface="Calibri" panose="020F0502020204030204" pitchFamily="34" charset="0"/>
              </a:rPr>
              <a:t>→</a:t>
            </a:r>
            <a:r>
              <a:rPr lang="en-US" sz="2400" b="1" dirty="0" smtClean="0">
                <a:solidFill>
                  <a:schemeClr val="accent6"/>
                </a:solidFill>
              </a:rPr>
              <a:t> HI </a:t>
            </a:r>
            <a:r>
              <a:rPr lang="en-US" sz="2400" dirty="0" smtClean="0"/>
              <a:t>is logical implied. </a:t>
            </a:r>
          </a:p>
          <a:p>
            <a:pPr lvl="1"/>
            <a:endParaRPr lang="en-US" dirty="0">
              <a:solidFill>
                <a:srgbClr val="C00000"/>
              </a:solidFill>
            </a:endParaRPr>
          </a:p>
        </p:txBody>
      </p:sp>
      <p:sp>
        <p:nvSpPr>
          <p:cNvPr id="19" name="Content Placeholder 2"/>
          <p:cNvSpPr txBox="1">
            <a:spLocks/>
          </p:cNvSpPr>
          <p:nvPr/>
        </p:nvSpPr>
        <p:spPr>
          <a:xfrm>
            <a:off x="2760598" y="3666063"/>
            <a:ext cx="1463040" cy="109728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smtClean="0">
                <a:solidFill>
                  <a:schemeClr val="accent6"/>
                </a:solidFill>
                <a:latin typeface="+mn-lt"/>
                <a:ea typeface="+mn-ea"/>
                <a:cs typeface="+mn-cs"/>
              </a:rPr>
              <a:t>CG </a:t>
            </a:r>
            <a:r>
              <a:rPr lang="en-US" sz="2400" b="1" dirty="0">
                <a:solidFill>
                  <a:schemeClr val="accent6"/>
                </a:solidFill>
                <a:latin typeface="Calibri" panose="020F0502020204030204" pitchFamily="34" charset="0"/>
              </a:rPr>
              <a:t>→</a:t>
            </a:r>
            <a:r>
              <a:rPr lang="en-US" sz="2400" b="1" dirty="0" smtClean="0">
                <a:solidFill>
                  <a:schemeClr val="accent6"/>
                </a:solidFill>
                <a:latin typeface="+mn-lt"/>
                <a:ea typeface="+mn-ea"/>
                <a:cs typeface="+mn-cs"/>
              </a:rPr>
              <a:t> H </a:t>
            </a:r>
            <a:endParaRPr lang="en-US" sz="2400" b="1" dirty="0">
              <a:solidFill>
                <a:schemeClr val="accent6"/>
              </a:solidFill>
              <a:latin typeface="+mn-lt"/>
              <a:ea typeface="+mn-ea"/>
              <a:cs typeface="+mn-cs"/>
            </a:endParaRPr>
          </a:p>
          <a:p>
            <a:pPr marL="0" lvl="1" indent="0" algn="ctr">
              <a:buClr>
                <a:schemeClr val="tx1"/>
              </a:buClr>
              <a:buNone/>
            </a:pPr>
            <a:r>
              <a:rPr lang="en-US" sz="2400" b="1" dirty="0" smtClean="0">
                <a:solidFill>
                  <a:schemeClr val="accent6"/>
                </a:solidFill>
                <a:latin typeface="+mn-lt"/>
                <a:ea typeface="+mn-ea"/>
                <a:cs typeface="+mn-cs"/>
              </a:rPr>
              <a:t>CG </a:t>
            </a:r>
            <a:r>
              <a:rPr lang="en-US" sz="2400" b="1" dirty="0">
                <a:solidFill>
                  <a:schemeClr val="accent6"/>
                </a:solidFill>
                <a:latin typeface="Calibri" panose="020F0502020204030204" pitchFamily="34" charset="0"/>
              </a:rPr>
              <a:t>→</a:t>
            </a:r>
            <a:r>
              <a:rPr lang="en-US" sz="2400" b="1" dirty="0" smtClean="0">
                <a:solidFill>
                  <a:schemeClr val="accent6"/>
                </a:solidFill>
                <a:latin typeface="+mn-lt"/>
                <a:ea typeface="+mn-ea"/>
                <a:cs typeface="+mn-cs"/>
              </a:rPr>
              <a:t> I</a:t>
            </a:r>
            <a:endParaRPr lang="en-US" sz="2400" b="1" dirty="0">
              <a:solidFill>
                <a:schemeClr val="accent6"/>
              </a:solidFill>
              <a:latin typeface="+mn-lt"/>
              <a:ea typeface="+mn-ea"/>
              <a:cs typeface="+mn-cs"/>
            </a:endParaRPr>
          </a:p>
        </p:txBody>
      </p:sp>
      <p:sp>
        <p:nvSpPr>
          <p:cNvPr id="20" name="TextBox 19"/>
          <p:cNvSpPr txBox="1"/>
          <p:nvPr/>
        </p:nvSpPr>
        <p:spPr>
          <a:xfrm>
            <a:off x="2852038" y="3204398"/>
            <a:ext cx="1280160" cy="461665"/>
          </a:xfrm>
          <a:prstGeom prst="rect">
            <a:avLst/>
          </a:prstGeom>
          <a:noFill/>
          <a:ln>
            <a:solidFill>
              <a:schemeClr val="bg1">
                <a:lumMod val="65000"/>
              </a:schemeClr>
            </a:solidFill>
          </a:ln>
        </p:spPr>
        <p:txBody>
          <a:bodyPr wrap="square" rtlCol="0" anchor="ctr" anchorCtr="0">
            <a:spAutoFit/>
          </a:bodyPr>
          <a:lstStyle/>
          <a:p>
            <a:pPr algn="ctr"/>
            <a:r>
              <a:rPr lang="en-US" sz="2400" dirty="0" smtClean="0"/>
              <a:t>We have</a:t>
            </a:r>
            <a:endParaRPr lang="en-US" sz="2400" dirty="0"/>
          </a:p>
        </p:txBody>
      </p:sp>
      <p:sp>
        <p:nvSpPr>
          <p:cNvPr id="21" name="TextBox 20"/>
          <p:cNvSpPr txBox="1"/>
          <p:nvPr/>
        </p:nvSpPr>
        <p:spPr>
          <a:xfrm>
            <a:off x="5036207" y="3986103"/>
            <a:ext cx="2103120" cy="457200"/>
          </a:xfrm>
          <a:prstGeom prst="rect">
            <a:avLst/>
          </a:prstGeom>
          <a:solidFill>
            <a:schemeClr val="bg1">
              <a:lumMod val="85000"/>
            </a:schemeClr>
          </a:solidFill>
          <a:ln>
            <a:solidFill>
              <a:schemeClr val="bg1">
                <a:lumMod val="65000"/>
              </a:schemeClr>
            </a:solidFill>
          </a:ln>
        </p:spPr>
        <p:txBody>
          <a:bodyPr wrap="square" rtlCol="0" anchor="ctr">
            <a:spAutoFit/>
          </a:bodyPr>
          <a:lstStyle/>
          <a:p>
            <a:pPr algn="ctr"/>
            <a:r>
              <a:rPr lang="en-US" sz="2400" dirty="0" smtClean="0"/>
              <a:t>Union rule</a:t>
            </a:r>
            <a:endParaRPr lang="en-US" sz="2400" dirty="0"/>
          </a:p>
        </p:txBody>
      </p:sp>
      <p:sp>
        <p:nvSpPr>
          <p:cNvPr id="22" name="Content Placeholder 2"/>
          <p:cNvSpPr txBox="1">
            <a:spLocks/>
          </p:cNvSpPr>
          <p:nvPr/>
        </p:nvSpPr>
        <p:spPr>
          <a:xfrm>
            <a:off x="7951896" y="3940383"/>
            <a:ext cx="1463040" cy="54864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smtClean="0">
                <a:solidFill>
                  <a:schemeClr val="accent6"/>
                </a:solidFill>
                <a:latin typeface="+mn-lt"/>
                <a:ea typeface="+mn-ea"/>
                <a:cs typeface="+mn-cs"/>
              </a:rPr>
              <a:t>CG </a:t>
            </a:r>
            <a:r>
              <a:rPr lang="en-US" sz="2400" b="1" dirty="0">
                <a:solidFill>
                  <a:schemeClr val="accent6"/>
                </a:solidFill>
                <a:latin typeface="Calibri" panose="020F0502020204030204" pitchFamily="34" charset="0"/>
              </a:rPr>
              <a:t>→</a:t>
            </a:r>
            <a:r>
              <a:rPr lang="en-US" sz="2400" b="1" dirty="0" smtClean="0">
                <a:solidFill>
                  <a:schemeClr val="accent6"/>
                </a:solidFill>
                <a:latin typeface="+mn-lt"/>
                <a:ea typeface="+mn-ea"/>
                <a:cs typeface="+mn-cs"/>
              </a:rPr>
              <a:t> HI</a:t>
            </a:r>
            <a:endParaRPr lang="en-US" sz="2400" b="1" dirty="0">
              <a:solidFill>
                <a:schemeClr val="accent6"/>
              </a:solidFill>
              <a:latin typeface="+mn-lt"/>
              <a:ea typeface="+mn-ea"/>
              <a:cs typeface="+mn-cs"/>
            </a:endParaRPr>
          </a:p>
        </p:txBody>
      </p:sp>
      <p:cxnSp>
        <p:nvCxnSpPr>
          <p:cNvPr id="23" name="Straight Arrow Connector 22"/>
          <p:cNvCxnSpPr>
            <a:stCxn id="19" idx="3"/>
            <a:endCxn id="21" idx="1"/>
          </p:cNvCxnSpPr>
          <p:nvPr/>
        </p:nvCxnSpPr>
        <p:spPr>
          <a:xfrm>
            <a:off x="4223638" y="4214703"/>
            <a:ext cx="81256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139327" y="4214703"/>
            <a:ext cx="81256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52828" y="200639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723768" y="2006390"/>
            <a:ext cx="82296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845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bg/>
                                          </p:spTgt>
                                        </p:tgtEl>
                                        <p:attrNameLst>
                                          <p:attrName>style.visibility</p:attrName>
                                        </p:attrNameLst>
                                      </p:cBhvr>
                                      <p:to>
                                        <p:strVal val="visible"/>
                                      </p:to>
                                    </p:set>
                                    <p:animEffect transition="in" filter="fade">
                                      <p:cBhvr>
                                        <p:cTn id="7" dur="500"/>
                                        <p:tgtEl>
                                          <p:spTgt spid="18">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Effect transition="in" filter="fade">
                                      <p:cBhvr>
                                        <p:cTn id="13" dur="500"/>
                                        <p:tgtEl>
                                          <p:spTgt spid="1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xEl>
                                              <p:pRg st="2" end="2"/>
                                            </p:txEl>
                                          </p:spTgt>
                                        </p:tgtEl>
                                        <p:attrNameLst>
                                          <p:attrName>style.visibility</p:attrName>
                                        </p:attrNameLst>
                                      </p:cBhvr>
                                      <p:to>
                                        <p:strVal val="visible"/>
                                      </p:to>
                                    </p:set>
                                    <p:animEffect transition="in" filter="fade">
                                      <p:cBhvr>
                                        <p:cTn id="16" dur="500"/>
                                        <p:tgtEl>
                                          <p:spTgt spid="1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22" presetClass="entr" presetSubtype="8"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left)">
                                      <p:cBhvr>
                                        <p:cTn id="4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nimBg="1"/>
      <p:bldP spid="19" grpId="0" animBg="1"/>
      <p:bldP spid="20" grpId="0" animBg="1"/>
      <p:bldP spid="21"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 of a set of </a:t>
            </a:r>
            <a:r>
              <a:rPr lang="en-US" dirty="0" smtClean="0"/>
              <a:t>FDs </a:t>
            </a:r>
            <a:r>
              <a:rPr lang="en-US" dirty="0">
                <a:solidFill>
                  <a:schemeClr val="tx1">
                    <a:lumMod val="50000"/>
                    <a:lumOff val="50000"/>
                  </a:schemeClr>
                </a:solidFill>
              </a:rPr>
              <a:t>[</a:t>
            </a:r>
            <a:r>
              <a:rPr lang="en-US" dirty="0" smtClean="0">
                <a:solidFill>
                  <a:schemeClr val="tx1">
                    <a:lumMod val="50000"/>
                    <a:lumOff val="50000"/>
                  </a:schemeClr>
                </a:solidFill>
              </a:rPr>
              <a:t>Example]</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18" name="Content Placeholder 2"/>
          <p:cNvSpPr txBox="1">
            <a:spLocks/>
          </p:cNvSpPr>
          <p:nvPr/>
        </p:nvSpPr>
        <p:spPr>
          <a:xfrm>
            <a:off x="130025" y="857555"/>
            <a:ext cx="11932920" cy="18288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US" dirty="0" smtClean="0"/>
              <a:t>Suppose we are given a relation schema </a:t>
            </a:r>
            <a:r>
              <a:rPr lang="en-US" b="1" dirty="0" smtClean="0">
                <a:solidFill>
                  <a:schemeClr val="accent6"/>
                </a:solidFill>
              </a:rPr>
              <a:t>R(A,B,C,G,H,I)</a:t>
            </a:r>
            <a:r>
              <a:rPr lang="en-US" dirty="0" smtClean="0"/>
              <a:t> and the set of functional dependencies are:</a:t>
            </a:r>
          </a:p>
          <a:p>
            <a:pPr lvl="1">
              <a:buClr>
                <a:schemeClr val="tx1"/>
              </a:buClr>
            </a:pPr>
            <a:r>
              <a:rPr lang="en-US" sz="2400" b="1" dirty="0" smtClean="0">
                <a:solidFill>
                  <a:schemeClr val="accent6"/>
                </a:solidFill>
              </a:rPr>
              <a:t>F = (</a:t>
            </a:r>
            <a:r>
              <a:rPr lang="pt-BR" sz="2400" b="1" dirty="0">
                <a:solidFill>
                  <a:schemeClr val="accent6"/>
                </a:solidFill>
              </a:rPr>
              <a:t>A </a:t>
            </a:r>
            <a:r>
              <a:rPr lang="en-US" sz="2400" b="1" dirty="0">
                <a:solidFill>
                  <a:schemeClr val="accent6"/>
                </a:solidFill>
                <a:latin typeface="Calibri" panose="020F0502020204030204" pitchFamily="34" charset="0"/>
              </a:rPr>
              <a:t>→</a:t>
            </a:r>
            <a:r>
              <a:rPr lang="pt-BR" sz="2400" b="1" dirty="0" smtClean="0">
                <a:solidFill>
                  <a:schemeClr val="accent6"/>
                </a:solidFill>
              </a:rPr>
              <a:t> </a:t>
            </a:r>
            <a:r>
              <a:rPr lang="pt-BR" sz="2400" b="1" dirty="0">
                <a:solidFill>
                  <a:schemeClr val="accent6"/>
                </a:solidFill>
              </a:rPr>
              <a:t>B,  A </a:t>
            </a:r>
            <a:r>
              <a:rPr lang="en-US" sz="2400" b="1" dirty="0">
                <a:solidFill>
                  <a:schemeClr val="accent6"/>
                </a:solidFill>
                <a:latin typeface="Calibri" panose="020F0502020204030204" pitchFamily="34" charset="0"/>
              </a:rPr>
              <a:t>→</a:t>
            </a:r>
            <a:r>
              <a:rPr lang="pt-BR" sz="2400" b="1" dirty="0" smtClean="0">
                <a:solidFill>
                  <a:schemeClr val="accent6"/>
                </a:solidFill>
              </a:rPr>
              <a:t> </a:t>
            </a:r>
            <a:r>
              <a:rPr lang="pt-BR" sz="2400" b="1" dirty="0">
                <a:solidFill>
                  <a:schemeClr val="accent6"/>
                </a:solidFill>
              </a:rPr>
              <a:t>C,  CG </a:t>
            </a:r>
            <a:r>
              <a:rPr lang="en-US" sz="2400" b="1" dirty="0">
                <a:solidFill>
                  <a:schemeClr val="accent6"/>
                </a:solidFill>
                <a:latin typeface="Calibri" panose="020F0502020204030204" pitchFamily="34" charset="0"/>
              </a:rPr>
              <a:t>→</a:t>
            </a:r>
            <a:r>
              <a:rPr lang="pt-BR" sz="2400" b="1" dirty="0" smtClean="0">
                <a:solidFill>
                  <a:schemeClr val="accent6"/>
                </a:solidFill>
              </a:rPr>
              <a:t> </a:t>
            </a:r>
            <a:r>
              <a:rPr lang="pt-BR" sz="2400" b="1" dirty="0">
                <a:solidFill>
                  <a:schemeClr val="accent6"/>
                </a:solidFill>
              </a:rPr>
              <a:t>H,  CG </a:t>
            </a:r>
            <a:r>
              <a:rPr lang="en-US" sz="2400" b="1" dirty="0">
                <a:solidFill>
                  <a:schemeClr val="accent6"/>
                </a:solidFill>
                <a:latin typeface="Calibri" panose="020F0502020204030204" pitchFamily="34" charset="0"/>
              </a:rPr>
              <a:t>→</a:t>
            </a:r>
            <a:r>
              <a:rPr lang="pt-BR" sz="2400" b="1" dirty="0" smtClean="0">
                <a:solidFill>
                  <a:schemeClr val="accent6"/>
                </a:solidFill>
              </a:rPr>
              <a:t> </a:t>
            </a:r>
            <a:r>
              <a:rPr lang="pt-BR" sz="2400" b="1" dirty="0">
                <a:solidFill>
                  <a:schemeClr val="accent6"/>
                </a:solidFill>
              </a:rPr>
              <a:t>I,  B </a:t>
            </a:r>
            <a:r>
              <a:rPr lang="en-US" sz="2400" b="1" dirty="0">
                <a:solidFill>
                  <a:schemeClr val="accent6"/>
                </a:solidFill>
                <a:latin typeface="Calibri" panose="020F0502020204030204" pitchFamily="34" charset="0"/>
              </a:rPr>
              <a:t>→</a:t>
            </a:r>
            <a:r>
              <a:rPr lang="pt-BR" sz="2400" b="1" dirty="0" smtClean="0">
                <a:solidFill>
                  <a:schemeClr val="accent6"/>
                </a:solidFill>
              </a:rPr>
              <a:t> H</a:t>
            </a:r>
            <a:r>
              <a:rPr lang="en-US" sz="2400" b="1" dirty="0" smtClean="0">
                <a:solidFill>
                  <a:schemeClr val="accent6"/>
                </a:solidFill>
              </a:rPr>
              <a:t>)</a:t>
            </a:r>
          </a:p>
          <a:p>
            <a:pPr marL="342900" lvl="1" indent="-342900">
              <a:lnSpc>
                <a:spcPct val="150000"/>
              </a:lnSpc>
              <a:buFont typeface="Wingdings" panose="05000000000000000000" pitchFamily="2" charset="2"/>
              <a:buChar char="§"/>
            </a:pPr>
            <a:r>
              <a:rPr lang="en-US" sz="2400" dirty="0" smtClean="0"/>
              <a:t>The functional dependency </a:t>
            </a:r>
            <a:r>
              <a:rPr lang="en-US" sz="2400" b="1" dirty="0" smtClean="0">
                <a:solidFill>
                  <a:schemeClr val="accent6"/>
                </a:solidFill>
              </a:rPr>
              <a:t>AG </a:t>
            </a:r>
            <a:r>
              <a:rPr lang="en-US" sz="2400" b="1" dirty="0" smtClean="0">
                <a:solidFill>
                  <a:schemeClr val="accent6"/>
                </a:solidFill>
                <a:latin typeface="Calibri" panose="020F0502020204030204" pitchFamily="34" charset="0"/>
              </a:rPr>
              <a:t>→</a:t>
            </a:r>
            <a:r>
              <a:rPr lang="en-US" sz="2400" b="1" dirty="0" smtClean="0">
                <a:solidFill>
                  <a:schemeClr val="accent6"/>
                </a:solidFill>
              </a:rPr>
              <a:t> I </a:t>
            </a:r>
            <a:r>
              <a:rPr lang="en-US" sz="2400" dirty="0" smtClean="0"/>
              <a:t>is logical implied. </a:t>
            </a:r>
          </a:p>
          <a:p>
            <a:pPr lvl="1"/>
            <a:endParaRPr lang="en-US" dirty="0">
              <a:solidFill>
                <a:srgbClr val="C00000"/>
              </a:solidFill>
            </a:endParaRPr>
          </a:p>
        </p:txBody>
      </p:sp>
      <p:sp>
        <p:nvSpPr>
          <p:cNvPr id="19" name="Content Placeholder 2"/>
          <p:cNvSpPr txBox="1">
            <a:spLocks/>
          </p:cNvSpPr>
          <p:nvPr/>
        </p:nvSpPr>
        <p:spPr>
          <a:xfrm>
            <a:off x="2760598" y="3666063"/>
            <a:ext cx="1463040" cy="109728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smtClean="0">
                <a:solidFill>
                  <a:schemeClr val="accent6"/>
                </a:solidFill>
                <a:latin typeface="+mn-lt"/>
                <a:ea typeface="+mn-ea"/>
                <a:cs typeface="+mn-cs"/>
              </a:rPr>
              <a:t>A </a:t>
            </a:r>
            <a:r>
              <a:rPr lang="en-US" sz="2400" b="1" dirty="0">
                <a:solidFill>
                  <a:schemeClr val="accent6"/>
                </a:solidFill>
                <a:latin typeface="Calibri" panose="020F0502020204030204" pitchFamily="34" charset="0"/>
              </a:rPr>
              <a:t>→</a:t>
            </a:r>
            <a:r>
              <a:rPr lang="en-US" sz="2400" b="1" dirty="0" smtClean="0">
                <a:solidFill>
                  <a:schemeClr val="accent6"/>
                </a:solidFill>
                <a:latin typeface="+mn-lt"/>
                <a:ea typeface="+mn-ea"/>
                <a:cs typeface="+mn-cs"/>
              </a:rPr>
              <a:t> C </a:t>
            </a:r>
            <a:endParaRPr lang="en-US" sz="2400" b="1" dirty="0">
              <a:solidFill>
                <a:schemeClr val="accent6"/>
              </a:solidFill>
              <a:latin typeface="+mn-lt"/>
              <a:ea typeface="+mn-ea"/>
              <a:cs typeface="+mn-cs"/>
            </a:endParaRPr>
          </a:p>
          <a:p>
            <a:pPr marL="0" lvl="1" indent="0" algn="ctr">
              <a:buClr>
                <a:schemeClr val="tx1"/>
              </a:buClr>
              <a:buNone/>
            </a:pPr>
            <a:r>
              <a:rPr lang="en-US" sz="2400" b="1" dirty="0" smtClean="0">
                <a:solidFill>
                  <a:schemeClr val="accent6"/>
                </a:solidFill>
                <a:latin typeface="+mn-lt"/>
                <a:ea typeface="+mn-ea"/>
                <a:cs typeface="+mn-cs"/>
              </a:rPr>
              <a:t>CG </a:t>
            </a:r>
            <a:r>
              <a:rPr lang="en-US" sz="2400" b="1" dirty="0">
                <a:solidFill>
                  <a:schemeClr val="accent6"/>
                </a:solidFill>
                <a:latin typeface="Calibri" panose="020F0502020204030204" pitchFamily="34" charset="0"/>
              </a:rPr>
              <a:t>→</a:t>
            </a:r>
            <a:r>
              <a:rPr lang="en-US" sz="2400" b="1" dirty="0" smtClean="0">
                <a:solidFill>
                  <a:schemeClr val="accent6"/>
                </a:solidFill>
                <a:latin typeface="+mn-lt"/>
                <a:ea typeface="+mn-ea"/>
                <a:cs typeface="+mn-cs"/>
              </a:rPr>
              <a:t> I</a:t>
            </a:r>
            <a:endParaRPr lang="en-US" sz="2400" b="1" dirty="0">
              <a:solidFill>
                <a:schemeClr val="accent6"/>
              </a:solidFill>
              <a:latin typeface="+mn-lt"/>
              <a:ea typeface="+mn-ea"/>
              <a:cs typeface="+mn-cs"/>
            </a:endParaRPr>
          </a:p>
        </p:txBody>
      </p:sp>
      <p:sp>
        <p:nvSpPr>
          <p:cNvPr id="20" name="TextBox 19"/>
          <p:cNvSpPr txBox="1"/>
          <p:nvPr/>
        </p:nvSpPr>
        <p:spPr>
          <a:xfrm>
            <a:off x="2852038" y="3204398"/>
            <a:ext cx="1280160" cy="461665"/>
          </a:xfrm>
          <a:prstGeom prst="rect">
            <a:avLst/>
          </a:prstGeom>
          <a:noFill/>
          <a:ln>
            <a:solidFill>
              <a:schemeClr val="bg1">
                <a:lumMod val="65000"/>
              </a:schemeClr>
            </a:solidFill>
          </a:ln>
        </p:spPr>
        <p:txBody>
          <a:bodyPr wrap="square" rtlCol="0" anchor="ctr" anchorCtr="0">
            <a:spAutoFit/>
          </a:bodyPr>
          <a:lstStyle/>
          <a:p>
            <a:pPr algn="ctr"/>
            <a:r>
              <a:rPr lang="en-US" sz="2400" dirty="0" smtClean="0"/>
              <a:t>We have</a:t>
            </a:r>
            <a:endParaRPr lang="en-US" sz="2400" dirty="0"/>
          </a:p>
        </p:txBody>
      </p:sp>
      <p:sp>
        <p:nvSpPr>
          <p:cNvPr id="21" name="TextBox 20"/>
          <p:cNvSpPr txBox="1"/>
          <p:nvPr/>
        </p:nvSpPr>
        <p:spPr>
          <a:xfrm>
            <a:off x="5036207" y="3799205"/>
            <a:ext cx="2103120" cy="830997"/>
          </a:xfrm>
          <a:prstGeom prst="rect">
            <a:avLst/>
          </a:prstGeom>
          <a:solidFill>
            <a:schemeClr val="bg1">
              <a:lumMod val="85000"/>
            </a:schemeClr>
          </a:solidFill>
          <a:ln>
            <a:solidFill>
              <a:schemeClr val="bg1">
                <a:lumMod val="65000"/>
              </a:schemeClr>
            </a:solidFill>
          </a:ln>
        </p:spPr>
        <p:txBody>
          <a:bodyPr wrap="square" rtlCol="0" anchor="ctr">
            <a:spAutoFit/>
          </a:bodyPr>
          <a:lstStyle/>
          <a:p>
            <a:pPr algn="ctr"/>
            <a:r>
              <a:rPr lang="en-US" sz="2400" dirty="0"/>
              <a:t>Pseudo-transitivity rule</a:t>
            </a:r>
          </a:p>
        </p:txBody>
      </p:sp>
      <p:sp>
        <p:nvSpPr>
          <p:cNvPr id="22" name="Content Placeholder 2"/>
          <p:cNvSpPr txBox="1">
            <a:spLocks/>
          </p:cNvSpPr>
          <p:nvPr/>
        </p:nvSpPr>
        <p:spPr>
          <a:xfrm>
            <a:off x="7951896" y="3940383"/>
            <a:ext cx="1463040" cy="54864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a:solidFill>
                  <a:schemeClr val="accent6"/>
                </a:solidFill>
                <a:latin typeface="+mn-lt"/>
                <a:ea typeface="+mn-ea"/>
                <a:cs typeface="+mn-cs"/>
              </a:rPr>
              <a:t>A</a:t>
            </a:r>
            <a:r>
              <a:rPr lang="en-US" sz="2400" b="1" dirty="0" smtClean="0">
                <a:solidFill>
                  <a:schemeClr val="accent6"/>
                </a:solidFill>
                <a:latin typeface="+mn-lt"/>
                <a:ea typeface="+mn-ea"/>
                <a:cs typeface="+mn-cs"/>
              </a:rPr>
              <a:t>G </a:t>
            </a:r>
            <a:r>
              <a:rPr lang="en-US" sz="2400" b="1" dirty="0">
                <a:solidFill>
                  <a:schemeClr val="accent6"/>
                </a:solidFill>
                <a:latin typeface="Calibri" panose="020F0502020204030204" pitchFamily="34" charset="0"/>
              </a:rPr>
              <a:t>→</a:t>
            </a:r>
            <a:r>
              <a:rPr lang="en-US" sz="2400" b="1" dirty="0" smtClean="0">
                <a:solidFill>
                  <a:schemeClr val="accent6"/>
                </a:solidFill>
                <a:latin typeface="+mn-lt"/>
                <a:ea typeface="+mn-ea"/>
                <a:cs typeface="+mn-cs"/>
              </a:rPr>
              <a:t> I</a:t>
            </a:r>
            <a:endParaRPr lang="en-US" sz="2400" b="1" dirty="0">
              <a:solidFill>
                <a:schemeClr val="accent6"/>
              </a:solidFill>
              <a:latin typeface="+mn-lt"/>
              <a:ea typeface="+mn-ea"/>
              <a:cs typeface="+mn-cs"/>
            </a:endParaRPr>
          </a:p>
        </p:txBody>
      </p:sp>
      <p:cxnSp>
        <p:nvCxnSpPr>
          <p:cNvPr id="23" name="Straight Arrow Connector 22"/>
          <p:cNvCxnSpPr>
            <a:stCxn id="19" idx="3"/>
            <a:endCxn id="21" idx="1"/>
          </p:cNvCxnSpPr>
          <p:nvPr/>
        </p:nvCxnSpPr>
        <p:spPr>
          <a:xfrm>
            <a:off x="4223638" y="4214703"/>
            <a:ext cx="812569" cy="1"/>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139327" y="4214703"/>
            <a:ext cx="81256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536828" y="2006390"/>
            <a:ext cx="77724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23768" y="2006390"/>
            <a:ext cx="82296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7001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bg/>
                                          </p:spTgt>
                                        </p:tgtEl>
                                        <p:attrNameLst>
                                          <p:attrName>style.visibility</p:attrName>
                                        </p:attrNameLst>
                                      </p:cBhvr>
                                      <p:to>
                                        <p:strVal val="visible"/>
                                      </p:to>
                                    </p:set>
                                    <p:animEffect transition="in" filter="fade">
                                      <p:cBhvr>
                                        <p:cTn id="7" dur="500"/>
                                        <p:tgtEl>
                                          <p:spTgt spid="18">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Effect transition="in" filter="fade">
                                      <p:cBhvr>
                                        <p:cTn id="13" dur="500"/>
                                        <p:tgtEl>
                                          <p:spTgt spid="1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xEl>
                                              <p:pRg st="2" end="2"/>
                                            </p:txEl>
                                          </p:spTgt>
                                        </p:tgtEl>
                                        <p:attrNameLst>
                                          <p:attrName>style.visibility</p:attrName>
                                        </p:attrNameLst>
                                      </p:cBhvr>
                                      <p:to>
                                        <p:strVal val="visible"/>
                                      </p:to>
                                    </p:set>
                                    <p:animEffect transition="in" filter="fade">
                                      <p:cBhvr>
                                        <p:cTn id="16" dur="500"/>
                                        <p:tgtEl>
                                          <p:spTgt spid="1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22" presetClass="entr" presetSubtype="8"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left)">
                                      <p:cBhvr>
                                        <p:cTn id="4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nimBg="1"/>
      <p:bldP spid="19" grpId="0" animBg="1"/>
      <p:bldP spid="20" grpId="0" animBg="1"/>
      <p:bldP spid="21" grpId="0" animBg="1"/>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 of a set of </a:t>
            </a:r>
            <a:r>
              <a:rPr lang="en-US" dirty="0" smtClean="0"/>
              <a:t>FDs </a:t>
            </a:r>
            <a:r>
              <a:rPr lang="en-US" dirty="0">
                <a:solidFill>
                  <a:schemeClr val="tx1">
                    <a:lumMod val="50000"/>
                    <a:lumOff val="50000"/>
                  </a:schemeClr>
                </a:solidFill>
              </a:rPr>
              <a:t>[</a:t>
            </a:r>
            <a:r>
              <a:rPr lang="en-US" dirty="0" smtClean="0">
                <a:solidFill>
                  <a:schemeClr val="tx1">
                    <a:lumMod val="50000"/>
                    <a:lumOff val="50000"/>
                  </a:schemeClr>
                </a:solidFill>
              </a:rPr>
              <a:t>Example]</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18" name="Content Placeholder 2"/>
          <p:cNvSpPr txBox="1">
            <a:spLocks/>
          </p:cNvSpPr>
          <p:nvPr/>
        </p:nvSpPr>
        <p:spPr>
          <a:xfrm>
            <a:off x="130025" y="857555"/>
            <a:ext cx="11932920" cy="18288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US" dirty="0" smtClean="0"/>
              <a:t>Suppose we are given a relation schema </a:t>
            </a:r>
            <a:r>
              <a:rPr lang="en-US" b="1" dirty="0" smtClean="0">
                <a:solidFill>
                  <a:schemeClr val="accent6"/>
                </a:solidFill>
              </a:rPr>
              <a:t>R(A,B,C,G,H,I)</a:t>
            </a:r>
            <a:r>
              <a:rPr lang="en-US" dirty="0" smtClean="0"/>
              <a:t> and the set of functional dependencies are:</a:t>
            </a:r>
          </a:p>
          <a:p>
            <a:pPr lvl="1">
              <a:buClr>
                <a:schemeClr val="tx1"/>
              </a:buClr>
            </a:pPr>
            <a:r>
              <a:rPr lang="en-US" sz="2400" b="1" dirty="0" smtClean="0">
                <a:solidFill>
                  <a:schemeClr val="accent6"/>
                </a:solidFill>
              </a:rPr>
              <a:t>F = (</a:t>
            </a:r>
            <a:r>
              <a:rPr lang="pt-BR" sz="2400" b="1" dirty="0">
                <a:solidFill>
                  <a:schemeClr val="accent6"/>
                </a:solidFill>
              </a:rPr>
              <a:t>A </a:t>
            </a:r>
            <a:r>
              <a:rPr lang="en-US" sz="2400" b="1" dirty="0">
                <a:solidFill>
                  <a:schemeClr val="accent6"/>
                </a:solidFill>
                <a:latin typeface="Calibri" panose="020F0502020204030204" pitchFamily="34" charset="0"/>
              </a:rPr>
              <a:t>→</a:t>
            </a:r>
            <a:r>
              <a:rPr lang="pt-BR" sz="2400" b="1" dirty="0" smtClean="0">
                <a:solidFill>
                  <a:schemeClr val="accent6"/>
                </a:solidFill>
              </a:rPr>
              <a:t> </a:t>
            </a:r>
            <a:r>
              <a:rPr lang="pt-BR" sz="2400" b="1" dirty="0">
                <a:solidFill>
                  <a:schemeClr val="accent6"/>
                </a:solidFill>
              </a:rPr>
              <a:t>B,  A </a:t>
            </a:r>
            <a:r>
              <a:rPr lang="en-US" sz="2400" b="1" dirty="0">
                <a:solidFill>
                  <a:schemeClr val="accent6"/>
                </a:solidFill>
                <a:latin typeface="Calibri" panose="020F0502020204030204" pitchFamily="34" charset="0"/>
              </a:rPr>
              <a:t>→</a:t>
            </a:r>
            <a:r>
              <a:rPr lang="pt-BR" sz="2400" b="1" dirty="0" smtClean="0">
                <a:solidFill>
                  <a:schemeClr val="accent6"/>
                </a:solidFill>
              </a:rPr>
              <a:t> </a:t>
            </a:r>
            <a:r>
              <a:rPr lang="pt-BR" sz="2400" b="1" dirty="0">
                <a:solidFill>
                  <a:schemeClr val="accent6"/>
                </a:solidFill>
              </a:rPr>
              <a:t>C,  CG </a:t>
            </a:r>
            <a:r>
              <a:rPr lang="en-US" sz="2400" b="1" dirty="0">
                <a:solidFill>
                  <a:schemeClr val="accent6"/>
                </a:solidFill>
                <a:latin typeface="Calibri" panose="020F0502020204030204" pitchFamily="34" charset="0"/>
              </a:rPr>
              <a:t>→</a:t>
            </a:r>
            <a:r>
              <a:rPr lang="pt-BR" sz="2400" b="1" dirty="0" smtClean="0">
                <a:solidFill>
                  <a:schemeClr val="accent6"/>
                </a:solidFill>
              </a:rPr>
              <a:t> </a:t>
            </a:r>
            <a:r>
              <a:rPr lang="pt-BR" sz="2400" b="1" dirty="0">
                <a:solidFill>
                  <a:schemeClr val="accent6"/>
                </a:solidFill>
              </a:rPr>
              <a:t>H,  CG </a:t>
            </a:r>
            <a:r>
              <a:rPr lang="en-US" sz="2400" b="1" dirty="0">
                <a:solidFill>
                  <a:schemeClr val="accent6"/>
                </a:solidFill>
                <a:latin typeface="Calibri" panose="020F0502020204030204" pitchFamily="34" charset="0"/>
              </a:rPr>
              <a:t>→</a:t>
            </a:r>
            <a:r>
              <a:rPr lang="pt-BR" sz="2400" b="1" dirty="0" smtClean="0">
                <a:solidFill>
                  <a:schemeClr val="accent6"/>
                </a:solidFill>
              </a:rPr>
              <a:t> </a:t>
            </a:r>
            <a:r>
              <a:rPr lang="pt-BR" sz="2400" b="1" dirty="0">
                <a:solidFill>
                  <a:schemeClr val="accent6"/>
                </a:solidFill>
              </a:rPr>
              <a:t>I,  B </a:t>
            </a:r>
            <a:r>
              <a:rPr lang="en-US" sz="2400" b="1" dirty="0">
                <a:solidFill>
                  <a:schemeClr val="accent6"/>
                </a:solidFill>
                <a:latin typeface="Calibri" panose="020F0502020204030204" pitchFamily="34" charset="0"/>
              </a:rPr>
              <a:t>→</a:t>
            </a:r>
            <a:r>
              <a:rPr lang="pt-BR" sz="2400" b="1" dirty="0" smtClean="0">
                <a:solidFill>
                  <a:schemeClr val="accent6"/>
                </a:solidFill>
              </a:rPr>
              <a:t> H</a:t>
            </a:r>
            <a:r>
              <a:rPr lang="en-US" sz="2400" b="1" dirty="0" smtClean="0">
                <a:solidFill>
                  <a:schemeClr val="accent6"/>
                </a:solidFill>
              </a:rPr>
              <a:t>)</a:t>
            </a:r>
          </a:p>
          <a:p>
            <a:pPr marL="342900" lvl="1" indent="-342900">
              <a:lnSpc>
                <a:spcPct val="150000"/>
              </a:lnSpc>
              <a:buFont typeface="Wingdings" panose="05000000000000000000" pitchFamily="2" charset="2"/>
              <a:buChar char="§"/>
            </a:pPr>
            <a:r>
              <a:rPr lang="en-US" sz="2400" dirty="0" smtClean="0"/>
              <a:t>The functional dependency </a:t>
            </a:r>
            <a:r>
              <a:rPr lang="en-US" sz="2400" b="1" dirty="0" smtClean="0">
                <a:solidFill>
                  <a:schemeClr val="accent6"/>
                </a:solidFill>
              </a:rPr>
              <a:t>AG </a:t>
            </a:r>
            <a:r>
              <a:rPr lang="en-US" sz="2400" b="1" dirty="0" smtClean="0">
                <a:solidFill>
                  <a:schemeClr val="accent6"/>
                </a:solidFill>
                <a:latin typeface="Calibri" panose="020F0502020204030204" pitchFamily="34" charset="0"/>
              </a:rPr>
              <a:t>→</a:t>
            </a:r>
            <a:r>
              <a:rPr lang="en-US" sz="2400" b="1" dirty="0" smtClean="0">
                <a:solidFill>
                  <a:schemeClr val="accent6"/>
                </a:solidFill>
              </a:rPr>
              <a:t> I </a:t>
            </a:r>
            <a:r>
              <a:rPr lang="en-US" sz="2400" dirty="0" smtClean="0"/>
              <a:t>is logical implied. </a:t>
            </a:r>
          </a:p>
        </p:txBody>
      </p:sp>
      <p:sp>
        <p:nvSpPr>
          <p:cNvPr id="19" name="Content Placeholder 2"/>
          <p:cNvSpPr txBox="1">
            <a:spLocks/>
          </p:cNvSpPr>
          <p:nvPr/>
        </p:nvSpPr>
        <p:spPr>
          <a:xfrm>
            <a:off x="2577716" y="3475562"/>
            <a:ext cx="1463040" cy="54864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smtClean="0">
                <a:solidFill>
                  <a:schemeClr val="accent6"/>
                </a:solidFill>
                <a:latin typeface="+mn-lt"/>
                <a:ea typeface="+mn-ea"/>
                <a:cs typeface="+mn-cs"/>
              </a:rPr>
              <a:t>A </a:t>
            </a:r>
            <a:r>
              <a:rPr lang="en-US" sz="2400" b="1" dirty="0">
                <a:solidFill>
                  <a:schemeClr val="accent6"/>
                </a:solidFill>
                <a:latin typeface="Calibri" panose="020F0502020204030204" pitchFamily="34" charset="0"/>
              </a:rPr>
              <a:t>→</a:t>
            </a:r>
            <a:r>
              <a:rPr lang="en-US" sz="2400" b="1" dirty="0" smtClean="0">
                <a:solidFill>
                  <a:schemeClr val="accent6"/>
                </a:solidFill>
                <a:latin typeface="+mn-lt"/>
                <a:ea typeface="+mn-ea"/>
                <a:cs typeface="+mn-cs"/>
              </a:rPr>
              <a:t> C</a:t>
            </a:r>
            <a:endParaRPr lang="en-US" sz="2400" b="1" dirty="0">
              <a:solidFill>
                <a:schemeClr val="accent6"/>
              </a:solidFill>
              <a:latin typeface="+mn-lt"/>
              <a:ea typeface="+mn-ea"/>
              <a:cs typeface="+mn-cs"/>
            </a:endParaRPr>
          </a:p>
        </p:txBody>
      </p:sp>
      <p:sp>
        <p:nvSpPr>
          <p:cNvPr id="20" name="TextBox 19"/>
          <p:cNvSpPr txBox="1"/>
          <p:nvPr/>
        </p:nvSpPr>
        <p:spPr>
          <a:xfrm>
            <a:off x="2669156" y="3013897"/>
            <a:ext cx="1280160" cy="461665"/>
          </a:xfrm>
          <a:prstGeom prst="rect">
            <a:avLst/>
          </a:prstGeom>
          <a:noFill/>
          <a:ln>
            <a:solidFill>
              <a:schemeClr val="bg1">
                <a:lumMod val="65000"/>
              </a:schemeClr>
            </a:solidFill>
          </a:ln>
        </p:spPr>
        <p:txBody>
          <a:bodyPr wrap="square" rtlCol="0" anchor="ctr" anchorCtr="0">
            <a:spAutoFit/>
          </a:bodyPr>
          <a:lstStyle/>
          <a:p>
            <a:pPr algn="ctr"/>
            <a:r>
              <a:rPr lang="en-US" sz="2400" dirty="0" smtClean="0"/>
              <a:t>We have</a:t>
            </a:r>
            <a:endParaRPr lang="en-US" sz="2400" dirty="0"/>
          </a:p>
        </p:txBody>
      </p:sp>
      <p:sp>
        <p:nvSpPr>
          <p:cNvPr id="21" name="TextBox 20"/>
          <p:cNvSpPr txBox="1"/>
          <p:nvPr/>
        </p:nvSpPr>
        <p:spPr>
          <a:xfrm>
            <a:off x="4853325" y="3342004"/>
            <a:ext cx="2468880" cy="830997"/>
          </a:xfrm>
          <a:prstGeom prst="rect">
            <a:avLst/>
          </a:prstGeom>
          <a:solidFill>
            <a:schemeClr val="bg1">
              <a:lumMod val="85000"/>
            </a:schemeClr>
          </a:solidFill>
          <a:ln>
            <a:solidFill>
              <a:schemeClr val="bg1">
                <a:lumMod val="65000"/>
              </a:schemeClr>
            </a:solidFill>
          </a:ln>
        </p:spPr>
        <p:txBody>
          <a:bodyPr wrap="square" rtlCol="0" anchor="ctr">
            <a:spAutoFit/>
          </a:bodyPr>
          <a:lstStyle/>
          <a:p>
            <a:pPr algn="ctr"/>
            <a:r>
              <a:rPr lang="en-US" sz="2400" dirty="0"/>
              <a:t>Augmentation rule</a:t>
            </a:r>
          </a:p>
        </p:txBody>
      </p:sp>
      <p:sp>
        <p:nvSpPr>
          <p:cNvPr id="22" name="Content Placeholder 2"/>
          <p:cNvSpPr txBox="1">
            <a:spLocks/>
          </p:cNvSpPr>
          <p:nvPr/>
        </p:nvSpPr>
        <p:spPr>
          <a:xfrm>
            <a:off x="8137314" y="3483182"/>
            <a:ext cx="1463040" cy="54864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smtClean="0">
                <a:solidFill>
                  <a:schemeClr val="accent6"/>
                </a:solidFill>
                <a:latin typeface="+mn-lt"/>
                <a:ea typeface="+mn-ea"/>
                <a:cs typeface="+mn-cs"/>
              </a:rPr>
              <a:t>AG </a:t>
            </a:r>
            <a:r>
              <a:rPr lang="en-US" sz="2400" b="1" dirty="0">
                <a:solidFill>
                  <a:schemeClr val="accent6"/>
                </a:solidFill>
                <a:latin typeface="Calibri" panose="020F0502020204030204" pitchFamily="34" charset="0"/>
              </a:rPr>
              <a:t>→</a:t>
            </a:r>
            <a:r>
              <a:rPr lang="en-US" sz="2400" b="1" dirty="0" smtClean="0">
                <a:solidFill>
                  <a:schemeClr val="accent6"/>
                </a:solidFill>
                <a:latin typeface="+mn-lt"/>
                <a:ea typeface="+mn-ea"/>
                <a:cs typeface="+mn-cs"/>
              </a:rPr>
              <a:t> CG</a:t>
            </a:r>
            <a:endParaRPr lang="en-US" sz="2400" b="1" dirty="0">
              <a:solidFill>
                <a:schemeClr val="accent6"/>
              </a:solidFill>
              <a:latin typeface="+mn-lt"/>
              <a:ea typeface="+mn-ea"/>
              <a:cs typeface="+mn-cs"/>
            </a:endParaRPr>
          </a:p>
        </p:txBody>
      </p:sp>
      <p:cxnSp>
        <p:nvCxnSpPr>
          <p:cNvPr id="23" name="Straight Arrow Connector 22"/>
          <p:cNvCxnSpPr>
            <a:stCxn id="19" idx="3"/>
            <a:endCxn id="21" idx="1"/>
          </p:cNvCxnSpPr>
          <p:nvPr/>
        </p:nvCxnSpPr>
        <p:spPr>
          <a:xfrm>
            <a:off x="4040756" y="3749882"/>
            <a:ext cx="812569" cy="7621"/>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324745" y="3757502"/>
            <a:ext cx="81256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p:cNvSpPr txBox="1">
            <a:spLocks/>
          </p:cNvSpPr>
          <p:nvPr/>
        </p:nvSpPr>
        <p:spPr>
          <a:xfrm>
            <a:off x="2592230" y="4941439"/>
            <a:ext cx="1463040" cy="109728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smtClean="0">
                <a:solidFill>
                  <a:schemeClr val="accent6"/>
                </a:solidFill>
                <a:latin typeface="+mn-lt"/>
                <a:ea typeface="+mn-ea"/>
                <a:cs typeface="+mn-cs"/>
              </a:rPr>
              <a:t>AG </a:t>
            </a:r>
            <a:r>
              <a:rPr lang="en-US" sz="2400" b="1" dirty="0">
                <a:solidFill>
                  <a:schemeClr val="accent6"/>
                </a:solidFill>
                <a:latin typeface="Calibri" panose="020F0502020204030204" pitchFamily="34" charset="0"/>
              </a:rPr>
              <a:t>→</a:t>
            </a:r>
            <a:r>
              <a:rPr lang="en-US" sz="2400" b="1" dirty="0" smtClean="0">
                <a:solidFill>
                  <a:schemeClr val="accent6"/>
                </a:solidFill>
                <a:latin typeface="+mn-lt"/>
                <a:ea typeface="+mn-ea"/>
                <a:cs typeface="+mn-cs"/>
              </a:rPr>
              <a:t> CG </a:t>
            </a:r>
            <a:endParaRPr lang="en-US" sz="2400" b="1" dirty="0">
              <a:solidFill>
                <a:schemeClr val="accent6"/>
              </a:solidFill>
              <a:latin typeface="+mn-lt"/>
              <a:ea typeface="+mn-ea"/>
              <a:cs typeface="+mn-cs"/>
            </a:endParaRPr>
          </a:p>
          <a:p>
            <a:pPr marL="0" lvl="1" indent="0" algn="ctr">
              <a:buClr>
                <a:schemeClr val="tx1"/>
              </a:buClr>
              <a:buNone/>
            </a:pPr>
            <a:r>
              <a:rPr lang="en-US" sz="2400" b="1" dirty="0" smtClean="0">
                <a:solidFill>
                  <a:schemeClr val="accent6"/>
                </a:solidFill>
                <a:latin typeface="+mn-lt"/>
                <a:ea typeface="+mn-ea"/>
                <a:cs typeface="+mn-cs"/>
              </a:rPr>
              <a:t>CG </a:t>
            </a:r>
            <a:r>
              <a:rPr lang="en-US" sz="2400" b="1" dirty="0">
                <a:solidFill>
                  <a:schemeClr val="accent6"/>
                </a:solidFill>
                <a:latin typeface="Calibri" panose="020F0502020204030204" pitchFamily="34" charset="0"/>
              </a:rPr>
              <a:t>→</a:t>
            </a:r>
            <a:r>
              <a:rPr lang="en-US" sz="2400" b="1" dirty="0" smtClean="0">
                <a:solidFill>
                  <a:schemeClr val="accent6"/>
                </a:solidFill>
                <a:latin typeface="+mn-lt"/>
                <a:ea typeface="+mn-ea"/>
                <a:cs typeface="+mn-cs"/>
              </a:rPr>
              <a:t> I</a:t>
            </a:r>
            <a:endParaRPr lang="en-US" sz="2400" b="1" dirty="0">
              <a:solidFill>
                <a:schemeClr val="accent6"/>
              </a:solidFill>
              <a:latin typeface="+mn-lt"/>
              <a:ea typeface="+mn-ea"/>
              <a:cs typeface="+mn-cs"/>
            </a:endParaRPr>
          </a:p>
        </p:txBody>
      </p:sp>
      <p:sp>
        <p:nvSpPr>
          <p:cNvPr id="16" name="TextBox 15"/>
          <p:cNvSpPr txBox="1"/>
          <p:nvPr/>
        </p:nvSpPr>
        <p:spPr>
          <a:xfrm>
            <a:off x="4867839" y="5259247"/>
            <a:ext cx="2468880" cy="461665"/>
          </a:xfrm>
          <a:prstGeom prst="rect">
            <a:avLst/>
          </a:prstGeom>
          <a:solidFill>
            <a:schemeClr val="bg1">
              <a:lumMod val="85000"/>
            </a:schemeClr>
          </a:solidFill>
          <a:ln>
            <a:solidFill>
              <a:schemeClr val="bg1">
                <a:lumMod val="65000"/>
              </a:schemeClr>
            </a:solidFill>
          </a:ln>
        </p:spPr>
        <p:txBody>
          <a:bodyPr wrap="square" rtlCol="0" anchor="ctr">
            <a:spAutoFit/>
          </a:bodyPr>
          <a:lstStyle/>
          <a:p>
            <a:pPr algn="ctr"/>
            <a:r>
              <a:rPr lang="en-US" sz="2400" dirty="0" smtClean="0"/>
              <a:t>Transitivity </a:t>
            </a:r>
            <a:r>
              <a:rPr lang="en-US" sz="2400" dirty="0"/>
              <a:t>rule</a:t>
            </a:r>
          </a:p>
        </p:txBody>
      </p:sp>
      <p:sp>
        <p:nvSpPr>
          <p:cNvPr id="17" name="Content Placeholder 2"/>
          <p:cNvSpPr txBox="1">
            <a:spLocks/>
          </p:cNvSpPr>
          <p:nvPr/>
        </p:nvSpPr>
        <p:spPr>
          <a:xfrm>
            <a:off x="8146385" y="5215759"/>
            <a:ext cx="1463040" cy="54864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smtClean="0">
                <a:solidFill>
                  <a:schemeClr val="accent6"/>
                </a:solidFill>
                <a:latin typeface="+mn-lt"/>
                <a:ea typeface="+mn-ea"/>
                <a:cs typeface="+mn-cs"/>
              </a:rPr>
              <a:t>AG </a:t>
            </a:r>
            <a:r>
              <a:rPr lang="en-US" sz="2400" b="1" dirty="0">
                <a:solidFill>
                  <a:schemeClr val="accent6"/>
                </a:solidFill>
                <a:latin typeface="Calibri" panose="020F0502020204030204" pitchFamily="34" charset="0"/>
              </a:rPr>
              <a:t>→</a:t>
            </a:r>
            <a:r>
              <a:rPr lang="en-US" sz="2400" b="1" dirty="0" smtClean="0">
                <a:solidFill>
                  <a:schemeClr val="accent6"/>
                </a:solidFill>
                <a:latin typeface="+mn-lt"/>
                <a:ea typeface="+mn-ea"/>
                <a:cs typeface="+mn-cs"/>
              </a:rPr>
              <a:t> I</a:t>
            </a:r>
            <a:endParaRPr lang="en-US" sz="2400" b="1" dirty="0">
              <a:solidFill>
                <a:schemeClr val="accent6"/>
              </a:solidFill>
              <a:latin typeface="+mn-lt"/>
              <a:ea typeface="+mn-ea"/>
              <a:cs typeface="+mn-cs"/>
            </a:endParaRPr>
          </a:p>
        </p:txBody>
      </p:sp>
      <p:cxnSp>
        <p:nvCxnSpPr>
          <p:cNvPr id="25" name="Straight Arrow Connector 24"/>
          <p:cNvCxnSpPr>
            <a:stCxn id="15" idx="3"/>
            <a:endCxn id="16" idx="1"/>
          </p:cNvCxnSpPr>
          <p:nvPr/>
        </p:nvCxnSpPr>
        <p:spPr>
          <a:xfrm>
            <a:off x="4055270" y="5490079"/>
            <a:ext cx="812569" cy="1"/>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333816" y="5490079"/>
            <a:ext cx="81256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536828" y="2006390"/>
            <a:ext cx="77724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723768" y="2006390"/>
            <a:ext cx="82296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810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bg/>
                                          </p:spTgt>
                                        </p:tgtEl>
                                        <p:attrNameLst>
                                          <p:attrName>style.visibility</p:attrName>
                                        </p:attrNameLst>
                                      </p:cBhvr>
                                      <p:to>
                                        <p:strVal val="visible"/>
                                      </p:to>
                                    </p:set>
                                    <p:animEffect transition="in" filter="fade">
                                      <p:cBhvr>
                                        <p:cTn id="7" dur="500"/>
                                        <p:tgtEl>
                                          <p:spTgt spid="18">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Effect transition="in" filter="fade">
                                      <p:cBhvr>
                                        <p:cTn id="13" dur="500"/>
                                        <p:tgtEl>
                                          <p:spTgt spid="1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xEl>
                                              <p:pRg st="2" end="2"/>
                                            </p:txEl>
                                          </p:spTgt>
                                        </p:tgtEl>
                                        <p:attrNameLst>
                                          <p:attrName>style.visibility</p:attrName>
                                        </p:attrNameLst>
                                      </p:cBhvr>
                                      <p:to>
                                        <p:strVal val="visible"/>
                                      </p:to>
                                    </p:set>
                                    <p:animEffect transition="in" filter="fade">
                                      <p:cBhvr>
                                        <p:cTn id="16" dur="500"/>
                                        <p:tgtEl>
                                          <p:spTgt spid="1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22" presetClass="entr" presetSubtype="8"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500"/>
                                        <p:tgtEl>
                                          <p:spTgt spid="2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par>
                                <p:cTn id="49" presetID="10" presetClass="entr" presetSubtype="0"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500"/>
                                        <p:tgtEl>
                                          <p:spTgt spid="3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wipe(left)">
                                      <p:cBhvr>
                                        <p:cTn id="56" dur="500"/>
                                        <p:tgtEl>
                                          <p:spTgt spid="2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par>
                                <p:cTn id="65" presetID="22" presetClass="entr" presetSubtype="8" fill="hold"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left)">
                                      <p:cBhvr>
                                        <p:cTn id="6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nimBg="1"/>
      <p:bldP spid="19" grpId="0" animBg="1"/>
      <p:bldP spid="20" grpId="0" animBg="1"/>
      <p:bldP spid="21" grpId="0" animBg="1"/>
      <p:bldP spid="22" grpId="0" animBg="1"/>
      <p:bldP spid="15" grpId="0" animBg="1"/>
      <p:bldP spid="16"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 of a set of </a:t>
            </a:r>
            <a:r>
              <a:rPr lang="en-US" dirty="0" smtClean="0"/>
              <a:t>FDs </a:t>
            </a:r>
            <a:r>
              <a:rPr lang="en-US" dirty="0">
                <a:solidFill>
                  <a:schemeClr val="tx1">
                    <a:lumMod val="50000"/>
                    <a:lumOff val="50000"/>
                  </a:schemeClr>
                </a:solidFill>
              </a:rPr>
              <a:t>[</a:t>
            </a:r>
            <a:r>
              <a:rPr lang="en-US" dirty="0" smtClean="0">
                <a:solidFill>
                  <a:schemeClr val="tx1">
                    <a:lumMod val="50000"/>
                    <a:lumOff val="50000"/>
                  </a:schemeClr>
                </a:solidFill>
              </a:rPr>
              <a:t>Example]</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27" name="Content Placeholder 2"/>
          <p:cNvSpPr txBox="1">
            <a:spLocks/>
          </p:cNvSpPr>
          <p:nvPr/>
        </p:nvSpPr>
        <p:spPr>
          <a:xfrm>
            <a:off x="4038597" y="3581400"/>
            <a:ext cx="4114800" cy="6858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smtClean="0">
                <a:solidFill>
                  <a:schemeClr val="accent6"/>
                </a:solidFill>
              </a:rPr>
              <a:t>F</a:t>
            </a:r>
            <a:r>
              <a:rPr lang="en-US" sz="2400" b="1" baseline="30000" dirty="0" smtClean="0">
                <a:solidFill>
                  <a:schemeClr val="accent6"/>
                </a:solidFill>
              </a:rPr>
              <a:t>+ </a:t>
            </a:r>
            <a:r>
              <a:rPr lang="en-US" sz="2400" b="1" dirty="0" smtClean="0">
                <a:solidFill>
                  <a:schemeClr val="accent6"/>
                </a:solidFill>
              </a:rPr>
              <a:t> = (A </a:t>
            </a:r>
            <a:r>
              <a:rPr lang="en-US" sz="2400" b="1" dirty="0">
                <a:solidFill>
                  <a:schemeClr val="accent6"/>
                </a:solidFill>
                <a:latin typeface="Calibri" panose="020F0502020204030204" pitchFamily="34" charset="0"/>
              </a:rPr>
              <a:t>→</a:t>
            </a:r>
            <a:r>
              <a:rPr lang="en-US" sz="2400" b="1" dirty="0" smtClean="0">
                <a:solidFill>
                  <a:schemeClr val="accent6"/>
                </a:solidFill>
              </a:rPr>
              <a:t> H,</a:t>
            </a:r>
            <a:r>
              <a:rPr lang="en-US" sz="2400" dirty="0" smtClean="0">
                <a:solidFill>
                  <a:schemeClr val="accent6"/>
                </a:solidFill>
              </a:rPr>
              <a:t> </a:t>
            </a:r>
            <a:r>
              <a:rPr lang="en-US" sz="2400" b="1" dirty="0" smtClean="0">
                <a:solidFill>
                  <a:schemeClr val="accent6"/>
                </a:solidFill>
              </a:rPr>
              <a:t>CG </a:t>
            </a:r>
            <a:r>
              <a:rPr lang="en-US" sz="2400" b="1" dirty="0">
                <a:solidFill>
                  <a:schemeClr val="accent6"/>
                </a:solidFill>
                <a:latin typeface="Calibri" panose="020F0502020204030204" pitchFamily="34" charset="0"/>
              </a:rPr>
              <a:t>→</a:t>
            </a:r>
            <a:r>
              <a:rPr lang="en-US" sz="2400" b="1" dirty="0" smtClean="0">
                <a:solidFill>
                  <a:schemeClr val="accent6"/>
                </a:solidFill>
              </a:rPr>
              <a:t> HI, AG </a:t>
            </a:r>
            <a:r>
              <a:rPr lang="en-US" sz="2400" b="1" dirty="0">
                <a:solidFill>
                  <a:schemeClr val="accent6"/>
                </a:solidFill>
                <a:latin typeface="Calibri" panose="020F0502020204030204" pitchFamily="34" charset="0"/>
              </a:rPr>
              <a:t>→</a:t>
            </a:r>
            <a:r>
              <a:rPr lang="en-US" sz="2400" b="1" dirty="0" smtClean="0">
                <a:solidFill>
                  <a:schemeClr val="accent6"/>
                </a:solidFill>
              </a:rPr>
              <a:t> I)</a:t>
            </a:r>
            <a:r>
              <a:rPr lang="en-US" sz="2400" b="1" baseline="30000" dirty="0" smtClean="0">
                <a:solidFill>
                  <a:srgbClr val="C00000"/>
                </a:solidFill>
              </a:rPr>
              <a:t> </a:t>
            </a:r>
            <a:endParaRPr lang="en-US" sz="2400" dirty="0" smtClean="0"/>
          </a:p>
        </p:txBody>
      </p:sp>
      <p:sp>
        <p:nvSpPr>
          <p:cNvPr id="28" name="TextBox 27"/>
          <p:cNvSpPr txBox="1"/>
          <p:nvPr/>
        </p:nvSpPr>
        <p:spPr>
          <a:xfrm>
            <a:off x="4267197" y="3120530"/>
            <a:ext cx="3657600" cy="461665"/>
          </a:xfrm>
          <a:prstGeom prst="rect">
            <a:avLst/>
          </a:prstGeom>
          <a:noFill/>
          <a:ln>
            <a:solidFill>
              <a:schemeClr val="bg1">
                <a:lumMod val="65000"/>
              </a:schemeClr>
            </a:solidFill>
          </a:ln>
        </p:spPr>
        <p:txBody>
          <a:bodyPr wrap="square" rtlCol="0">
            <a:spAutoFit/>
          </a:bodyPr>
          <a:lstStyle/>
          <a:p>
            <a:pPr algn="ctr"/>
            <a:r>
              <a:rPr lang="en-US" sz="2400" dirty="0" smtClean="0"/>
              <a:t>Several members of </a:t>
            </a:r>
            <a:r>
              <a:rPr lang="en-US" sz="2400" b="1" dirty="0">
                <a:solidFill>
                  <a:schemeClr val="accent6"/>
                </a:solidFill>
              </a:rPr>
              <a:t>F</a:t>
            </a:r>
            <a:r>
              <a:rPr lang="en-US" sz="2400" b="1" baseline="30000" dirty="0" smtClean="0">
                <a:solidFill>
                  <a:schemeClr val="accent6"/>
                </a:solidFill>
              </a:rPr>
              <a:t>+</a:t>
            </a:r>
            <a:r>
              <a:rPr lang="en-US" sz="2400" b="1" baseline="30000" dirty="0" smtClean="0">
                <a:solidFill>
                  <a:srgbClr val="C00000"/>
                </a:solidFill>
              </a:rPr>
              <a:t> </a:t>
            </a:r>
            <a:r>
              <a:rPr lang="en-US" sz="2400" dirty="0" smtClean="0"/>
              <a:t>are</a:t>
            </a:r>
            <a:endParaRPr lang="en-US" sz="2400" dirty="0"/>
          </a:p>
        </p:txBody>
      </p:sp>
      <p:sp>
        <p:nvSpPr>
          <p:cNvPr id="8" name="Content Placeholder 2"/>
          <p:cNvSpPr txBox="1">
            <a:spLocks/>
          </p:cNvSpPr>
          <p:nvPr/>
        </p:nvSpPr>
        <p:spPr>
          <a:xfrm>
            <a:off x="130025" y="857555"/>
            <a:ext cx="11932920" cy="18288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US" dirty="0" smtClean="0"/>
              <a:t>Suppose we are given a relation schema </a:t>
            </a:r>
            <a:r>
              <a:rPr lang="en-US" b="1" dirty="0" smtClean="0">
                <a:solidFill>
                  <a:schemeClr val="accent6"/>
                </a:solidFill>
              </a:rPr>
              <a:t>R(A,B,C,G,H,I)</a:t>
            </a:r>
            <a:r>
              <a:rPr lang="en-US" dirty="0" smtClean="0"/>
              <a:t> and the set of functional dependencies are:</a:t>
            </a:r>
          </a:p>
          <a:p>
            <a:pPr lvl="1">
              <a:buClr>
                <a:schemeClr val="tx1"/>
              </a:buClr>
            </a:pPr>
            <a:r>
              <a:rPr lang="en-US" sz="2400" b="1" dirty="0" smtClean="0">
                <a:solidFill>
                  <a:schemeClr val="accent6"/>
                </a:solidFill>
              </a:rPr>
              <a:t>F = (</a:t>
            </a:r>
            <a:r>
              <a:rPr lang="pt-BR" sz="2400" b="1" dirty="0">
                <a:solidFill>
                  <a:schemeClr val="accent6"/>
                </a:solidFill>
              </a:rPr>
              <a:t>A </a:t>
            </a:r>
            <a:r>
              <a:rPr lang="en-US" sz="2400" b="1" dirty="0">
                <a:solidFill>
                  <a:schemeClr val="accent6"/>
                </a:solidFill>
                <a:latin typeface="Calibri" panose="020F0502020204030204" pitchFamily="34" charset="0"/>
              </a:rPr>
              <a:t>→</a:t>
            </a:r>
            <a:r>
              <a:rPr lang="pt-BR" sz="2400" b="1" dirty="0" smtClean="0">
                <a:solidFill>
                  <a:schemeClr val="accent6"/>
                </a:solidFill>
              </a:rPr>
              <a:t> </a:t>
            </a:r>
            <a:r>
              <a:rPr lang="pt-BR" sz="2400" b="1" dirty="0">
                <a:solidFill>
                  <a:schemeClr val="accent6"/>
                </a:solidFill>
              </a:rPr>
              <a:t>B,  A </a:t>
            </a:r>
            <a:r>
              <a:rPr lang="en-US" sz="2400" b="1" dirty="0">
                <a:solidFill>
                  <a:schemeClr val="accent6"/>
                </a:solidFill>
                <a:latin typeface="Calibri" panose="020F0502020204030204" pitchFamily="34" charset="0"/>
              </a:rPr>
              <a:t>→</a:t>
            </a:r>
            <a:r>
              <a:rPr lang="pt-BR" sz="2400" b="1" dirty="0" smtClean="0">
                <a:solidFill>
                  <a:schemeClr val="accent6"/>
                </a:solidFill>
              </a:rPr>
              <a:t> </a:t>
            </a:r>
            <a:r>
              <a:rPr lang="pt-BR" sz="2400" b="1" dirty="0">
                <a:solidFill>
                  <a:schemeClr val="accent6"/>
                </a:solidFill>
              </a:rPr>
              <a:t>C,  CG </a:t>
            </a:r>
            <a:r>
              <a:rPr lang="en-US" sz="2400" b="1" dirty="0">
                <a:solidFill>
                  <a:schemeClr val="accent6"/>
                </a:solidFill>
                <a:latin typeface="Calibri" panose="020F0502020204030204" pitchFamily="34" charset="0"/>
              </a:rPr>
              <a:t>→</a:t>
            </a:r>
            <a:r>
              <a:rPr lang="pt-BR" sz="2400" b="1" dirty="0" smtClean="0">
                <a:solidFill>
                  <a:schemeClr val="accent6"/>
                </a:solidFill>
              </a:rPr>
              <a:t> </a:t>
            </a:r>
            <a:r>
              <a:rPr lang="pt-BR" sz="2400" b="1" dirty="0">
                <a:solidFill>
                  <a:schemeClr val="accent6"/>
                </a:solidFill>
              </a:rPr>
              <a:t>H,  CG </a:t>
            </a:r>
            <a:r>
              <a:rPr lang="en-US" sz="2400" b="1" dirty="0">
                <a:solidFill>
                  <a:schemeClr val="accent6"/>
                </a:solidFill>
                <a:latin typeface="Calibri" panose="020F0502020204030204" pitchFamily="34" charset="0"/>
              </a:rPr>
              <a:t>→</a:t>
            </a:r>
            <a:r>
              <a:rPr lang="pt-BR" sz="2400" b="1" dirty="0" smtClean="0">
                <a:solidFill>
                  <a:schemeClr val="accent6"/>
                </a:solidFill>
              </a:rPr>
              <a:t> </a:t>
            </a:r>
            <a:r>
              <a:rPr lang="pt-BR" sz="2400" b="1" dirty="0">
                <a:solidFill>
                  <a:schemeClr val="accent6"/>
                </a:solidFill>
              </a:rPr>
              <a:t>I,  B </a:t>
            </a:r>
            <a:r>
              <a:rPr lang="en-US" sz="2400" b="1" dirty="0">
                <a:solidFill>
                  <a:schemeClr val="accent6"/>
                </a:solidFill>
                <a:latin typeface="Calibri" panose="020F0502020204030204" pitchFamily="34" charset="0"/>
              </a:rPr>
              <a:t>→</a:t>
            </a:r>
            <a:r>
              <a:rPr lang="pt-BR" sz="2400" b="1" dirty="0" smtClean="0">
                <a:solidFill>
                  <a:schemeClr val="accent6"/>
                </a:solidFill>
              </a:rPr>
              <a:t> H</a:t>
            </a:r>
            <a:r>
              <a:rPr lang="en-US" sz="2400" b="1" dirty="0" smtClean="0">
                <a:solidFill>
                  <a:schemeClr val="accent6"/>
                </a:solidFill>
              </a:rPr>
              <a:t>)</a:t>
            </a:r>
          </a:p>
          <a:p>
            <a:pPr marL="342900" lvl="1" indent="-342900">
              <a:lnSpc>
                <a:spcPct val="150000"/>
              </a:lnSpc>
              <a:buFont typeface="Wingdings" panose="05000000000000000000" pitchFamily="2" charset="2"/>
              <a:buChar char="§"/>
            </a:pPr>
            <a:r>
              <a:rPr lang="en-US" sz="2400" dirty="0" smtClean="0"/>
              <a:t>Find out the closure of F. </a:t>
            </a:r>
          </a:p>
        </p:txBody>
      </p:sp>
    </p:spTree>
    <p:extLst>
      <p:ext uri="{BB962C8B-B14F-4D97-AF65-F5344CB8AC3E}">
        <p14:creationId xmlns:p14="http://schemas.microsoft.com/office/powerpoint/2010/main" val="1858554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fade">
                                      <p:cBhvr>
                                        <p:cTn id="7" dur="500"/>
                                        <p:tgtEl>
                                          <p:spTgt spid="8">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fade">
                                      <p:cBhvr>
                                        <p:cTn id="16" dur="500"/>
                                        <p:tgtEl>
                                          <p:spTgt spid="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bg/>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animBg="1"/>
      <p:bldP spid="28" grpId="0" animBg="1"/>
      <p:bldP spid="8"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 of a set of </a:t>
            </a:r>
            <a:r>
              <a:rPr lang="en-US" dirty="0" smtClean="0"/>
              <a:t>FDs </a:t>
            </a:r>
            <a:r>
              <a:rPr lang="en-US" dirty="0">
                <a:solidFill>
                  <a:schemeClr val="tx1">
                    <a:lumMod val="50000"/>
                    <a:lumOff val="50000"/>
                  </a:schemeClr>
                </a:solidFill>
              </a:rPr>
              <a:t>[</a:t>
            </a:r>
            <a:r>
              <a:rPr lang="en-US" dirty="0" smtClean="0">
                <a:solidFill>
                  <a:schemeClr val="tx1">
                    <a:lumMod val="50000"/>
                    <a:lumOff val="50000"/>
                  </a:schemeClr>
                </a:solidFill>
              </a:rPr>
              <a:t>Example]</a:t>
            </a:r>
            <a:endParaRPr lang="en-US" dirty="0"/>
          </a:p>
        </p:txBody>
      </p:sp>
      <p:sp>
        <p:nvSpPr>
          <p:cNvPr id="3" name="Content Placeholder 2"/>
          <p:cNvSpPr>
            <a:spLocks noGrp="1"/>
          </p:cNvSpPr>
          <p:nvPr>
            <p:ph idx="1"/>
          </p:nvPr>
        </p:nvSpPr>
        <p:spPr/>
        <p:txBody>
          <a:bodyPr/>
          <a:lstStyle/>
          <a:p>
            <a:pPr marL="0" indent="0">
              <a:buNone/>
            </a:pPr>
            <a:endParaRPr lang="en-US" sz="2000" dirty="0">
              <a:solidFill>
                <a:schemeClr val="dk1"/>
              </a:solidFill>
            </a:endParaRPr>
          </a:p>
        </p:txBody>
      </p:sp>
      <p:sp>
        <p:nvSpPr>
          <p:cNvPr id="18" name="Content Placeholder 2"/>
          <p:cNvSpPr txBox="1">
            <a:spLocks/>
          </p:cNvSpPr>
          <p:nvPr/>
        </p:nvSpPr>
        <p:spPr>
          <a:xfrm>
            <a:off x="130025" y="857555"/>
            <a:ext cx="11932920" cy="173736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US" dirty="0"/>
              <a:t>Compute the closure of the following set F of functional </a:t>
            </a:r>
            <a:r>
              <a:rPr lang="en-US" dirty="0" smtClean="0"/>
              <a:t>dependencies FDs for </a:t>
            </a:r>
            <a:r>
              <a:rPr lang="en-US" dirty="0"/>
              <a:t>relational schema </a:t>
            </a:r>
            <a:r>
              <a:rPr lang="en-US" b="1" dirty="0">
                <a:solidFill>
                  <a:schemeClr val="accent6"/>
                </a:solidFill>
              </a:rPr>
              <a:t>R = (A,B,C,D,E,F):</a:t>
            </a:r>
            <a:endParaRPr lang="en-US" b="1" dirty="0" smtClean="0">
              <a:solidFill>
                <a:schemeClr val="accent6"/>
              </a:solidFill>
            </a:endParaRPr>
          </a:p>
          <a:p>
            <a:pPr lvl="1">
              <a:buClr>
                <a:schemeClr val="tx1"/>
              </a:buClr>
            </a:pPr>
            <a:r>
              <a:rPr lang="en-US" sz="2400" b="1" dirty="0" smtClean="0">
                <a:solidFill>
                  <a:schemeClr val="accent6"/>
                </a:solidFill>
              </a:rPr>
              <a:t>F = (</a:t>
            </a:r>
            <a:r>
              <a:rPr lang="en-US" sz="2400" b="1" dirty="0">
                <a:solidFill>
                  <a:schemeClr val="accent6"/>
                </a:solidFill>
              </a:rPr>
              <a:t>A </a:t>
            </a:r>
            <a:r>
              <a:rPr lang="en-US" sz="2400" b="1" dirty="0">
                <a:solidFill>
                  <a:schemeClr val="accent6"/>
                </a:solidFill>
                <a:latin typeface="Calibri" panose="020F0502020204030204" pitchFamily="34" charset="0"/>
              </a:rPr>
              <a:t>→</a:t>
            </a:r>
            <a:r>
              <a:rPr lang="en-US" sz="2400" b="1" dirty="0">
                <a:solidFill>
                  <a:schemeClr val="accent6"/>
                </a:solidFill>
              </a:rPr>
              <a:t> </a:t>
            </a:r>
            <a:r>
              <a:rPr lang="en-US" sz="2400" b="1" dirty="0" smtClean="0">
                <a:solidFill>
                  <a:schemeClr val="accent6"/>
                </a:solidFill>
              </a:rPr>
              <a:t>B</a:t>
            </a:r>
            <a:r>
              <a:rPr lang="en-US" sz="2400" b="1" dirty="0">
                <a:solidFill>
                  <a:schemeClr val="accent6"/>
                </a:solidFill>
              </a:rPr>
              <a:t>, A </a:t>
            </a:r>
            <a:r>
              <a:rPr lang="en-US" sz="2400" b="1" dirty="0">
                <a:solidFill>
                  <a:schemeClr val="accent6"/>
                </a:solidFill>
                <a:latin typeface="Calibri" panose="020F0502020204030204" pitchFamily="34" charset="0"/>
              </a:rPr>
              <a:t>→</a:t>
            </a:r>
            <a:r>
              <a:rPr lang="en-US" sz="2400" b="1" dirty="0" smtClean="0">
                <a:solidFill>
                  <a:schemeClr val="accent6"/>
                </a:solidFill>
              </a:rPr>
              <a:t> </a:t>
            </a:r>
            <a:r>
              <a:rPr lang="en-US" sz="2400" b="1" dirty="0">
                <a:solidFill>
                  <a:schemeClr val="accent6"/>
                </a:solidFill>
              </a:rPr>
              <a:t>C, CD </a:t>
            </a:r>
            <a:r>
              <a:rPr lang="en-US" sz="2400" b="1" dirty="0">
                <a:solidFill>
                  <a:schemeClr val="accent6"/>
                </a:solidFill>
                <a:latin typeface="Calibri" panose="020F0502020204030204" pitchFamily="34" charset="0"/>
              </a:rPr>
              <a:t>→</a:t>
            </a:r>
            <a:r>
              <a:rPr lang="en-US" sz="2400" b="1" dirty="0" smtClean="0">
                <a:solidFill>
                  <a:schemeClr val="accent6"/>
                </a:solidFill>
              </a:rPr>
              <a:t> </a:t>
            </a:r>
            <a:r>
              <a:rPr lang="en-US" sz="2400" b="1" dirty="0">
                <a:solidFill>
                  <a:schemeClr val="accent6"/>
                </a:solidFill>
              </a:rPr>
              <a:t>E, CD </a:t>
            </a:r>
            <a:r>
              <a:rPr lang="en-US" sz="2400" b="1" dirty="0">
                <a:solidFill>
                  <a:schemeClr val="accent6"/>
                </a:solidFill>
                <a:latin typeface="Calibri" panose="020F0502020204030204" pitchFamily="34" charset="0"/>
              </a:rPr>
              <a:t>→</a:t>
            </a:r>
            <a:r>
              <a:rPr lang="en-US" sz="2400" b="1" dirty="0" smtClean="0">
                <a:solidFill>
                  <a:schemeClr val="accent6"/>
                </a:solidFill>
              </a:rPr>
              <a:t> </a:t>
            </a:r>
            <a:r>
              <a:rPr lang="en-US" sz="2400" b="1" dirty="0">
                <a:solidFill>
                  <a:schemeClr val="accent6"/>
                </a:solidFill>
              </a:rPr>
              <a:t>F, B </a:t>
            </a:r>
            <a:r>
              <a:rPr lang="en-US" sz="2400" b="1" dirty="0">
                <a:solidFill>
                  <a:schemeClr val="accent6"/>
                </a:solidFill>
                <a:latin typeface="Calibri" panose="020F0502020204030204" pitchFamily="34" charset="0"/>
              </a:rPr>
              <a:t>→</a:t>
            </a:r>
            <a:r>
              <a:rPr lang="en-US" sz="2400" b="1" dirty="0" smtClean="0">
                <a:solidFill>
                  <a:schemeClr val="accent6"/>
                </a:solidFill>
              </a:rPr>
              <a:t> </a:t>
            </a:r>
            <a:r>
              <a:rPr lang="en-US" sz="2400" b="1" dirty="0">
                <a:solidFill>
                  <a:schemeClr val="accent6"/>
                </a:solidFill>
              </a:rPr>
              <a:t>E</a:t>
            </a:r>
            <a:r>
              <a:rPr lang="en-US" sz="2400" b="1" dirty="0" smtClean="0">
                <a:solidFill>
                  <a:schemeClr val="accent6"/>
                </a:solidFill>
              </a:rPr>
              <a:t>)</a:t>
            </a:r>
          </a:p>
          <a:p>
            <a:pPr marL="342900" lvl="1" indent="-342900">
              <a:spcBef>
                <a:spcPts val="1000"/>
              </a:spcBef>
              <a:buFont typeface="Wingdings" panose="05000000000000000000" pitchFamily="2" charset="2"/>
              <a:buChar char="§"/>
            </a:pPr>
            <a:r>
              <a:rPr lang="en-US" sz="2400" dirty="0"/>
              <a:t>Find out the closure of F</a:t>
            </a:r>
            <a:r>
              <a:rPr lang="en-US" sz="2400" dirty="0" smtClean="0"/>
              <a:t>.</a:t>
            </a:r>
            <a:endParaRPr lang="en-US" sz="2400" dirty="0"/>
          </a:p>
        </p:txBody>
      </p:sp>
      <p:sp>
        <p:nvSpPr>
          <p:cNvPr id="27" name="Content Placeholder 2"/>
          <p:cNvSpPr txBox="1">
            <a:spLocks/>
          </p:cNvSpPr>
          <p:nvPr/>
        </p:nvSpPr>
        <p:spPr>
          <a:xfrm>
            <a:off x="2949390" y="5401953"/>
            <a:ext cx="6309360" cy="6858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smtClean="0">
                <a:solidFill>
                  <a:schemeClr val="accent6"/>
                </a:solidFill>
              </a:rPr>
              <a:t>F</a:t>
            </a:r>
            <a:r>
              <a:rPr lang="en-US" sz="2400" b="1" baseline="30000" dirty="0" smtClean="0">
                <a:solidFill>
                  <a:schemeClr val="accent6"/>
                </a:solidFill>
              </a:rPr>
              <a:t>+ </a:t>
            </a:r>
            <a:r>
              <a:rPr lang="en-US" sz="2400" b="1" dirty="0" smtClean="0">
                <a:solidFill>
                  <a:schemeClr val="accent6"/>
                </a:solidFill>
              </a:rPr>
              <a:t> = (</a:t>
            </a:r>
            <a:r>
              <a:rPr lang="it-IT" sz="2400" b="1" dirty="0">
                <a:solidFill>
                  <a:schemeClr val="accent6"/>
                </a:solidFill>
              </a:rPr>
              <a:t>A </a:t>
            </a:r>
            <a:r>
              <a:rPr lang="en-US" sz="2400" b="1" dirty="0">
                <a:solidFill>
                  <a:schemeClr val="accent6"/>
                </a:solidFill>
                <a:latin typeface="Calibri" panose="020F0502020204030204" pitchFamily="34" charset="0"/>
              </a:rPr>
              <a:t>→</a:t>
            </a:r>
            <a:r>
              <a:rPr lang="en-US" sz="2400" b="1" dirty="0">
                <a:solidFill>
                  <a:schemeClr val="accent6"/>
                </a:solidFill>
              </a:rPr>
              <a:t> </a:t>
            </a:r>
            <a:r>
              <a:rPr lang="it-IT" sz="2400" b="1" dirty="0" smtClean="0">
                <a:solidFill>
                  <a:schemeClr val="accent6"/>
                </a:solidFill>
              </a:rPr>
              <a:t>BC</a:t>
            </a:r>
            <a:r>
              <a:rPr lang="it-IT" sz="2400" b="1" dirty="0">
                <a:solidFill>
                  <a:schemeClr val="accent6"/>
                </a:solidFill>
              </a:rPr>
              <a:t>, CD </a:t>
            </a:r>
            <a:r>
              <a:rPr lang="en-US" sz="2400" b="1" dirty="0">
                <a:solidFill>
                  <a:schemeClr val="accent6"/>
                </a:solidFill>
                <a:latin typeface="Calibri" panose="020F0502020204030204" pitchFamily="34" charset="0"/>
              </a:rPr>
              <a:t>→</a:t>
            </a:r>
            <a:r>
              <a:rPr lang="it-IT" sz="2400" b="1" dirty="0" smtClean="0">
                <a:solidFill>
                  <a:schemeClr val="accent6"/>
                </a:solidFill>
              </a:rPr>
              <a:t> </a:t>
            </a:r>
            <a:r>
              <a:rPr lang="it-IT" sz="2400" b="1" dirty="0">
                <a:solidFill>
                  <a:schemeClr val="accent6"/>
                </a:solidFill>
              </a:rPr>
              <a:t>EF, A </a:t>
            </a:r>
            <a:r>
              <a:rPr lang="en-US" sz="2400" b="1" dirty="0">
                <a:solidFill>
                  <a:schemeClr val="accent6"/>
                </a:solidFill>
                <a:latin typeface="Calibri" panose="020F0502020204030204" pitchFamily="34" charset="0"/>
              </a:rPr>
              <a:t>→</a:t>
            </a:r>
            <a:r>
              <a:rPr lang="it-IT" sz="2400" b="1" dirty="0" smtClean="0">
                <a:solidFill>
                  <a:schemeClr val="accent6"/>
                </a:solidFill>
              </a:rPr>
              <a:t> </a:t>
            </a:r>
            <a:r>
              <a:rPr lang="it-IT" sz="2400" b="1" dirty="0">
                <a:solidFill>
                  <a:schemeClr val="accent6"/>
                </a:solidFill>
              </a:rPr>
              <a:t>E, AD </a:t>
            </a:r>
            <a:r>
              <a:rPr lang="en-US" sz="2400" b="1" dirty="0">
                <a:solidFill>
                  <a:schemeClr val="accent6"/>
                </a:solidFill>
                <a:latin typeface="Calibri" panose="020F0502020204030204" pitchFamily="34" charset="0"/>
              </a:rPr>
              <a:t>→</a:t>
            </a:r>
            <a:r>
              <a:rPr lang="it-IT" sz="2400" b="1" dirty="0" smtClean="0">
                <a:solidFill>
                  <a:schemeClr val="accent6"/>
                </a:solidFill>
              </a:rPr>
              <a:t> </a:t>
            </a:r>
            <a:r>
              <a:rPr lang="it-IT" sz="2400" b="1" dirty="0">
                <a:solidFill>
                  <a:schemeClr val="accent6"/>
                </a:solidFill>
              </a:rPr>
              <a:t>E, AD </a:t>
            </a:r>
            <a:r>
              <a:rPr lang="en-US" sz="2400" b="1" dirty="0">
                <a:solidFill>
                  <a:schemeClr val="accent6"/>
                </a:solidFill>
                <a:latin typeface="Calibri" panose="020F0502020204030204" pitchFamily="34" charset="0"/>
              </a:rPr>
              <a:t>→</a:t>
            </a:r>
            <a:r>
              <a:rPr lang="it-IT" sz="2400" b="1" dirty="0" smtClean="0">
                <a:solidFill>
                  <a:schemeClr val="accent6"/>
                </a:solidFill>
              </a:rPr>
              <a:t> </a:t>
            </a:r>
            <a:r>
              <a:rPr lang="it-IT" sz="2400" b="1" dirty="0">
                <a:solidFill>
                  <a:schemeClr val="accent6"/>
                </a:solidFill>
              </a:rPr>
              <a:t>F</a:t>
            </a:r>
            <a:r>
              <a:rPr lang="en-US" sz="2400" b="1" dirty="0" smtClean="0">
                <a:solidFill>
                  <a:schemeClr val="accent6"/>
                </a:solidFill>
              </a:rPr>
              <a:t>)</a:t>
            </a:r>
            <a:r>
              <a:rPr lang="en-US" sz="2400" b="1" baseline="30000" dirty="0" smtClean="0">
                <a:solidFill>
                  <a:srgbClr val="C00000"/>
                </a:solidFill>
              </a:rPr>
              <a:t> </a:t>
            </a:r>
            <a:endParaRPr lang="en-US" sz="2400" dirty="0" smtClean="0"/>
          </a:p>
        </p:txBody>
      </p:sp>
      <p:graphicFrame>
        <p:nvGraphicFramePr>
          <p:cNvPr id="7" name="Table 6"/>
          <p:cNvGraphicFramePr>
            <a:graphicFrameLocks noGrp="1"/>
          </p:cNvGraphicFramePr>
          <p:nvPr>
            <p:extLst>
              <p:ext uri="{D42A27DB-BD31-4B8C-83A1-F6EECF244321}">
                <p14:modId xmlns:p14="http://schemas.microsoft.com/office/powerpoint/2010/main" val="29604210"/>
              </p:ext>
            </p:extLst>
          </p:nvPr>
        </p:nvGraphicFramePr>
        <p:xfrm>
          <a:off x="2895601" y="2838450"/>
          <a:ext cx="6390620" cy="396240"/>
        </p:xfrm>
        <a:graphic>
          <a:graphicData uri="http://schemas.openxmlformats.org/drawingml/2006/table">
            <a:tbl>
              <a:tblPr firstRow="1" bandRow="1">
                <a:tableStyleId>{5940675A-B579-460E-94D1-54222C63F5DA}</a:tableStyleId>
              </a:tblPr>
              <a:tblGrid>
                <a:gridCol w="2029968"/>
                <a:gridCol w="2660904"/>
                <a:gridCol w="1699748"/>
              </a:tblGrid>
              <a:tr h="142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kern="1200" dirty="0" smtClean="0">
                          <a:solidFill>
                            <a:schemeClr val="tx1"/>
                          </a:solidFill>
                          <a:latin typeface="+mn-lt"/>
                          <a:ea typeface="+mn-ea"/>
                          <a:cs typeface="+mn-cs"/>
                          <a:sym typeface="Iconic Symbols Ext" pitchFamily="2" charset="2"/>
                        </a:rPr>
                        <a:t>A </a:t>
                      </a:r>
                      <a:r>
                        <a:rPr lang="en-US" altLang="en-US" sz="2000" kern="1200" dirty="0" smtClean="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smtClean="0">
                          <a:solidFill>
                            <a:schemeClr val="tx1"/>
                          </a:solidFill>
                          <a:latin typeface="+mn-lt"/>
                          <a:ea typeface="+mn-ea"/>
                          <a:cs typeface="+mn-cs"/>
                          <a:sym typeface="Monotype Sorts" charset="2"/>
                        </a:rPr>
                        <a:t> B &amp; </a:t>
                      </a:r>
                      <a:r>
                        <a:rPr lang="en-US" altLang="en-US" sz="2000" kern="1200" dirty="0" smtClean="0">
                          <a:solidFill>
                            <a:schemeClr val="tx1"/>
                          </a:solidFill>
                          <a:latin typeface="+mn-lt"/>
                          <a:ea typeface="+mn-ea"/>
                          <a:cs typeface="+mn-cs"/>
                          <a:sym typeface="Iconic Symbols Ext" pitchFamily="2" charset="2"/>
                        </a:rPr>
                        <a:t>A </a:t>
                      </a:r>
                      <a:r>
                        <a:rPr lang="en-US" altLang="en-US" sz="2000" kern="1200" dirty="0" smtClean="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smtClean="0">
                          <a:solidFill>
                            <a:schemeClr val="tx1"/>
                          </a:solidFill>
                          <a:latin typeface="+mn-lt"/>
                          <a:ea typeface="+mn-ea"/>
                          <a:cs typeface="+mn-cs"/>
                          <a:sym typeface="Monotype Sorts" charset="2"/>
                        </a:rPr>
                        <a:t> C</a:t>
                      </a:r>
                      <a:endParaRPr lang="en-US" sz="2000" kern="1200" dirty="0" smtClean="0">
                        <a:solidFill>
                          <a:schemeClr val="tx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mn-lt"/>
                          <a:ea typeface="+mn-ea"/>
                          <a:cs typeface="+mn-cs"/>
                        </a:rPr>
                        <a:t>Union Rule</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accent6"/>
                          </a:solidFill>
                        </a:rPr>
                        <a:t>A </a:t>
                      </a:r>
                      <a:r>
                        <a:rPr lang="en-US" sz="2000" b="1" dirty="0" smtClean="0">
                          <a:solidFill>
                            <a:schemeClr val="accent6"/>
                          </a:solidFill>
                          <a:latin typeface="Calibri" panose="020F0502020204030204" pitchFamily="34" charset="0"/>
                        </a:rPr>
                        <a:t>→</a:t>
                      </a:r>
                      <a:r>
                        <a:rPr lang="en-US" sz="2000" b="1" dirty="0" smtClean="0">
                          <a:solidFill>
                            <a:schemeClr val="accent6"/>
                          </a:solidFill>
                        </a:rPr>
                        <a:t> BC</a:t>
                      </a:r>
                      <a:endParaRPr lang="en-US" sz="2000" b="0" kern="1200" dirty="0" smtClean="0">
                        <a:solidFill>
                          <a:schemeClr val="accent6"/>
                        </a:solidFill>
                        <a:latin typeface="+mn-lt"/>
                        <a:ea typeface="+mn-ea"/>
                        <a:cs typeface="+mn-cs"/>
                      </a:endParaRPr>
                    </a:p>
                  </a:txBody>
                  <a:tcPr>
                    <a:solidFill>
                      <a:schemeClr val="bg1">
                        <a:lumMod val="85000"/>
                      </a:schemeClr>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41332316"/>
              </p:ext>
            </p:extLst>
          </p:nvPr>
        </p:nvGraphicFramePr>
        <p:xfrm>
          <a:off x="2895601" y="3240087"/>
          <a:ext cx="6390620" cy="396240"/>
        </p:xfrm>
        <a:graphic>
          <a:graphicData uri="http://schemas.openxmlformats.org/drawingml/2006/table">
            <a:tbl>
              <a:tblPr firstRow="1" bandRow="1">
                <a:tableStyleId>{5940675A-B579-460E-94D1-54222C63F5DA}</a:tableStyleId>
              </a:tblPr>
              <a:tblGrid>
                <a:gridCol w="2029968"/>
                <a:gridCol w="2660904"/>
                <a:gridCol w="1699748"/>
              </a:tblGrid>
              <a:tr h="142240">
                <a:tc>
                  <a:txBody>
                    <a:bodyPr/>
                    <a:lstStyle/>
                    <a:p>
                      <a:r>
                        <a:rPr lang="en-US" altLang="en-US" sz="2000" b="0" kern="1200" dirty="0" smtClean="0">
                          <a:solidFill>
                            <a:schemeClr val="dk1"/>
                          </a:solidFill>
                          <a:latin typeface="+mn-lt"/>
                          <a:ea typeface="+mn-ea"/>
                          <a:cs typeface="+mn-cs"/>
                          <a:sym typeface="Iconic Symbols Ext" pitchFamily="2" charset="2"/>
                        </a:rPr>
                        <a:t>CD</a:t>
                      </a:r>
                      <a:r>
                        <a:rPr lang="en-US" altLang="en-US" sz="2000" kern="1200" dirty="0" smtClean="0">
                          <a:solidFill>
                            <a:schemeClr val="tx1"/>
                          </a:solidFill>
                          <a:latin typeface="+mn-lt"/>
                          <a:ea typeface="+mn-ea"/>
                          <a:cs typeface="+mn-cs"/>
                          <a:sym typeface="Iconic Symbols Ext" pitchFamily="2" charset="2"/>
                        </a:rPr>
                        <a:t> </a:t>
                      </a:r>
                      <a:r>
                        <a:rPr lang="en-US" altLang="en-US" sz="2000" kern="1200" dirty="0" smtClean="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smtClean="0">
                          <a:solidFill>
                            <a:schemeClr val="tx1"/>
                          </a:solidFill>
                          <a:latin typeface="+mn-lt"/>
                          <a:ea typeface="+mn-ea"/>
                          <a:cs typeface="+mn-cs"/>
                          <a:sym typeface="Monotype Sorts" charset="2"/>
                        </a:rPr>
                        <a:t> E &amp; </a:t>
                      </a:r>
                      <a:r>
                        <a:rPr lang="en-US" altLang="en-US" sz="2000" kern="1200" dirty="0" smtClean="0">
                          <a:solidFill>
                            <a:schemeClr val="tx1"/>
                          </a:solidFill>
                          <a:latin typeface="+mn-lt"/>
                          <a:ea typeface="+mn-ea"/>
                          <a:cs typeface="+mn-cs"/>
                          <a:sym typeface="Iconic Symbols Ext" pitchFamily="2" charset="2"/>
                        </a:rPr>
                        <a:t>CD </a:t>
                      </a:r>
                      <a:r>
                        <a:rPr lang="en-US" altLang="en-US" sz="2000" kern="1200" dirty="0" smtClean="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smtClean="0">
                          <a:solidFill>
                            <a:schemeClr val="tx1"/>
                          </a:solidFill>
                          <a:latin typeface="+mn-lt"/>
                          <a:ea typeface="+mn-ea"/>
                          <a:cs typeface="+mn-cs"/>
                          <a:sym typeface="Monotype Sorts" charset="2"/>
                        </a:rPr>
                        <a:t> F</a:t>
                      </a:r>
                      <a:endParaRPr lang="en-US" sz="2000" kern="1200" dirty="0">
                        <a:solidFill>
                          <a:schemeClr val="tx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mn-lt"/>
                          <a:ea typeface="+mn-ea"/>
                          <a:cs typeface="+mn-cs"/>
                        </a:rPr>
                        <a:t>Union Rule</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accent6"/>
                          </a:solidFill>
                        </a:rPr>
                        <a:t>CD </a:t>
                      </a:r>
                      <a:r>
                        <a:rPr lang="en-US" sz="2000" b="1" dirty="0" smtClean="0">
                          <a:solidFill>
                            <a:schemeClr val="accent6"/>
                          </a:solidFill>
                          <a:latin typeface="Calibri" panose="020F0502020204030204" pitchFamily="34" charset="0"/>
                        </a:rPr>
                        <a:t>→</a:t>
                      </a:r>
                      <a:r>
                        <a:rPr lang="en-US" sz="2000" b="1" dirty="0" smtClean="0">
                          <a:solidFill>
                            <a:schemeClr val="accent6"/>
                          </a:solidFill>
                        </a:rPr>
                        <a:t> EF</a:t>
                      </a:r>
                      <a:endParaRPr lang="en-US" sz="2000" kern="1200" dirty="0" smtClean="0">
                        <a:solidFill>
                          <a:schemeClr val="accent6"/>
                        </a:solidFill>
                        <a:latin typeface="+mn-lt"/>
                        <a:ea typeface="+mn-ea"/>
                        <a:cs typeface="+mn-cs"/>
                      </a:endParaRPr>
                    </a:p>
                  </a:txBody>
                  <a:tcPr>
                    <a:solidFill>
                      <a:schemeClr val="bg1">
                        <a:lumMod val="85000"/>
                      </a:schemeClr>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926173020"/>
              </p:ext>
            </p:extLst>
          </p:nvPr>
        </p:nvGraphicFramePr>
        <p:xfrm>
          <a:off x="2895601" y="3641724"/>
          <a:ext cx="6390620" cy="396240"/>
        </p:xfrm>
        <a:graphic>
          <a:graphicData uri="http://schemas.openxmlformats.org/drawingml/2006/table">
            <a:tbl>
              <a:tblPr firstRow="1" bandRow="1">
                <a:tableStyleId>{5940675A-B579-460E-94D1-54222C63F5DA}</a:tableStyleId>
              </a:tblPr>
              <a:tblGrid>
                <a:gridCol w="2029968"/>
                <a:gridCol w="2660904"/>
                <a:gridCol w="1699748"/>
              </a:tblGrid>
              <a:tr h="142240">
                <a:tc>
                  <a:txBody>
                    <a:bodyPr/>
                    <a:lstStyle/>
                    <a:p>
                      <a:r>
                        <a:rPr lang="en-US" altLang="en-US" sz="2000" kern="1200" dirty="0" smtClean="0">
                          <a:solidFill>
                            <a:schemeClr val="tx1"/>
                          </a:solidFill>
                          <a:latin typeface="+mn-lt"/>
                          <a:ea typeface="+mn-ea"/>
                          <a:cs typeface="+mn-cs"/>
                          <a:sym typeface="Iconic Symbols Ext" pitchFamily="2" charset="2"/>
                        </a:rPr>
                        <a:t>A </a:t>
                      </a:r>
                      <a:r>
                        <a:rPr lang="en-US" altLang="en-US" sz="2000" kern="1200" dirty="0" smtClean="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smtClean="0">
                          <a:solidFill>
                            <a:schemeClr val="tx1"/>
                          </a:solidFill>
                          <a:latin typeface="+mn-lt"/>
                          <a:ea typeface="+mn-ea"/>
                          <a:cs typeface="+mn-cs"/>
                          <a:sym typeface="Monotype Sorts" charset="2"/>
                        </a:rPr>
                        <a:t> B &amp; </a:t>
                      </a:r>
                      <a:r>
                        <a:rPr lang="en-US" altLang="en-US" sz="2000" kern="1200" dirty="0" smtClean="0">
                          <a:solidFill>
                            <a:schemeClr val="tx1"/>
                          </a:solidFill>
                          <a:latin typeface="+mn-lt"/>
                          <a:ea typeface="+mn-ea"/>
                          <a:cs typeface="+mn-cs"/>
                          <a:sym typeface="Iconic Symbols Ext" pitchFamily="2" charset="2"/>
                        </a:rPr>
                        <a:t>B </a:t>
                      </a:r>
                      <a:r>
                        <a:rPr lang="en-US" altLang="en-US" sz="2000" kern="1200" dirty="0" smtClean="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smtClean="0">
                          <a:solidFill>
                            <a:schemeClr val="tx1"/>
                          </a:solidFill>
                          <a:latin typeface="+mn-lt"/>
                          <a:ea typeface="+mn-ea"/>
                          <a:cs typeface="+mn-cs"/>
                          <a:sym typeface="Monotype Sorts" charset="2"/>
                        </a:rPr>
                        <a:t> E</a:t>
                      </a:r>
                      <a:endParaRPr lang="en-US" sz="2000" kern="1200" dirty="0">
                        <a:solidFill>
                          <a:schemeClr val="tx1"/>
                        </a:solidFill>
                        <a:latin typeface="+mn-lt"/>
                        <a:ea typeface="+mn-ea"/>
                        <a:cs typeface="+mn-cs"/>
                      </a:endParaRPr>
                    </a:p>
                  </a:txBody>
                  <a:tcPr>
                    <a:solidFill>
                      <a:schemeClr val="bg1">
                        <a:lumMod val="85000"/>
                      </a:schemeClr>
                    </a:solidFill>
                  </a:tcPr>
                </a:tc>
                <a:tc>
                  <a:txBody>
                    <a:bodyPr/>
                    <a:lstStyle/>
                    <a:p>
                      <a:r>
                        <a:rPr lang="en-US" sz="2000" kern="1200" dirty="0" smtClean="0">
                          <a:solidFill>
                            <a:schemeClr val="tx1"/>
                          </a:solidFill>
                          <a:latin typeface="+mn-lt"/>
                          <a:ea typeface="+mn-ea"/>
                          <a:cs typeface="+mn-cs"/>
                        </a:rPr>
                        <a:t>Transitivity Rule</a:t>
                      </a:r>
                      <a:endParaRPr lang="en-US" sz="2000" kern="1200" dirty="0">
                        <a:solidFill>
                          <a:schemeClr val="tx1"/>
                        </a:solidFill>
                        <a:latin typeface="+mn-lt"/>
                        <a:ea typeface="+mn-ea"/>
                        <a:cs typeface="+mn-cs"/>
                      </a:endParaRPr>
                    </a:p>
                  </a:txBody>
                  <a:tcPr>
                    <a:solidFill>
                      <a:schemeClr val="bg1">
                        <a:lumMod val="8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accent6"/>
                          </a:solidFill>
                        </a:rPr>
                        <a:t>A </a:t>
                      </a:r>
                      <a:r>
                        <a:rPr lang="en-US" sz="2000" b="1" dirty="0" smtClean="0">
                          <a:solidFill>
                            <a:schemeClr val="accent6"/>
                          </a:solidFill>
                          <a:latin typeface="Calibri" panose="020F0502020204030204" pitchFamily="34" charset="0"/>
                        </a:rPr>
                        <a:t>→</a:t>
                      </a:r>
                      <a:r>
                        <a:rPr lang="en-US" sz="2000" b="1" dirty="0" smtClean="0">
                          <a:solidFill>
                            <a:schemeClr val="accent6"/>
                          </a:solidFill>
                        </a:rPr>
                        <a:t> E</a:t>
                      </a:r>
                      <a:endParaRPr lang="en-US" altLang="en-US" sz="2000" dirty="0" smtClean="0">
                        <a:solidFill>
                          <a:schemeClr val="accent6"/>
                        </a:solidFill>
                        <a:sym typeface="MS LineDraw" pitchFamily="49" charset="2"/>
                      </a:endParaRPr>
                    </a:p>
                  </a:txBody>
                  <a:tcPr>
                    <a:solidFill>
                      <a:schemeClr val="bg1">
                        <a:lumMod val="85000"/>
                      </a:schemeClr>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495786463"/>
              </p:ext>
            </p:extLst>
          </p:nvPr>
        </p:nvGraphicFramePr>
        <p:xfrm>
          <a:off x="2895601" y="4043361"/>
          <a:ext cx="6391656" cy="396240"/>
        </p:xfrm>
        <a:graphic>
          <a:graphicData uri="http://schemas.openxmlformats.org/drawingml/2006/table">
            <a:tbl>
              <a:tblPr firstRow="1" bandRow="1">
                <a:tableStyleId>{5940675A-B579-460E-94D1-54222C63F5DA}</a:tableStyleId>
              </a:tblPr>
              <a:tblGrid>
                <a:gridCol w="2029968"/>
                <a:gridCol w="2660904"/>
                <a:gridCol w="1700784"/>
              </a:tblGrid>
              <a:tr h="142240">
                <a:tc>
                  <a:txBody>
                    <a:bodyPr/>
                    <a:lstStyle/>
                    <a:p>
                      <a:r>
                        <a:rPr lang="en-US" altLang="en-US" sz="2000" b="0" kern="1200" dirty="0" smtClean="0">
                          <a:solidFill>
                            <a:schemeClr val="dk1"/>
                          </a:solidFill>
                          <a:latin typeface="+mn-lt"/>
                          <a:ea typeface="+mn-ea"/>
                          <a:cs typeface="+mn-cs"/>
                          <a:sym typeface="Iconic Symbols Ext" pitchFamily="2" charset="2"/>
                        </a:rPr>
                        <a:t>A </a:t>
                      </a:r>
                      <a:r>
                        <a:rPr lang="en-US" altLang="en-US" sz="2000" kern="1200" dirty="0" smtClean="0">
                          <a:solidFill>
                            <a:schemeClr val="tx1"/>
                          </a:solidFill>
                          <a:latin typeface="Calibri" panose="020F0502020204030204" pitchFamily="34" charset="0"/>
                          <a:ea typeface="+mn-ea"/>
                          <a:cs typeface="+mn-cs"/>
                          <a:sym typeface="Symbol" panose="05050102010706020507" pitchFamily="18" charset="2"/>
                        </a:rPr>
                        <a:t>→</a:t>
                      </a:r>
                      <a:r>
                        <a:rPr lang="en-US" altLang="en-US" sz="2000" b="0" kern="1200" dirty="0" smtClean="0">
                          <a:solidFill>
                            <a:schemeClr val="dk1"/>
                          </a:solidFill>
                          <a:latin typeface="+mn-lt"/>
                          <a:ea typeface="+mn-ea"/>
                          <a:cs typeface="+mn-cs"/>
                          <a:sym typeface="Monotype Sorts" charset="2"/>
                        </a:rPr>
                        <a:t> C &amp; </a:t>
                      </a:r>
                      <a:r>
                        <a:rPr lang="en-US" altLang="en-US" sz="2000" b="0" kern="1200" dirty="0" smtClean="0">
                          <a:solidFill>
                            <a:schemeClr val="dk1"/>
                          </a:solidFill>
                          <a:latin typeface="+mn-lt"/>
                          <a:ea typeface="+mn-ea"/>
                          <a:cs typeface="+mn-cs"/>
                          <a:sym typeface="Iconic Symbols Ext" pitchFamily="2" charset="2"/>
                        </a:rPr>
                        <a:t>CD </a:t>
                      </a:r>
                      <a:r>
                        <a:rPr lang="en-US" altLang="en-US" sz="2000" kern="1200" dirty="0" smtClean="0">
                          <a:solidFill>
                            <a:schemeClr val="tx1"/>
                          </a:solidFill>
                          <a:latin typeface="Calibri" panose="020F0502020204030204" pitchFamily="34" charset="0"/>
                          <a:ea typeface="+mn-ea"/>
                          <a:cs typeface="+mn-cs"/>
                          <a:sym typeface="Symbol" panose="05050102010706020507" pitchFamily="18" charset="2"/>
                        </a:rPr>
                        <a:t>→</a:t>
                      </a:r>
                      <a:r>
                        <a:rPr lang="en-US" altLang="en-US" sz="2000" b="0" kern="1200" dirty="0" smtClean="0">
                          <a:solidFill>
                            <a:schemeClr val="dk1"/>
                          </a:solidFill>
                          <a:latin typeface="+mn-lt"/>
                          <a:ea typeface="+mn-ea"/>
                          <a:cs typeface="+mn-cs"/>
                          <a:sym typeface="Monotype Sorts" charset="2"/>
                        </a:rPr>
                        <a:t> E</a:t>
                      </a:r>
                      <a:endParaRPr lang="en-US" sz="2000" b="0" kern="1200" dirty="0">
                        <a:solidFill>
                          <a:schemeClr val="dk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mn-lt"/>
                          <a:ea typeface="+mn-ea"/>
                          <a:cs typeface="+mn-cs"/>
                        </a:rPr>
                        <a:t>Pseudo-transitivity Rule</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accent6"/>
                          </a:solidFill>
                        </a:rPr>
                        <a:t>AD </a:t>
                      </a:r>
                      <a:r>
                        <a:rPr lang="en-US" sz="2000" b="1" dirty="0" smtClean="0">
                          <a:solidFill>
                            <a:schemeClr val="accent6"/>
                          </a:solidFill>
                          <a:latin typeface="Calibri" panose="020F0502020204030204" pitchFamily="34" charset="0"/>
                        </a:rPr>
                        <a:t>→</a:t>
                      </a:r>
                      <a:r>
                        <a:rPr lang="en-US" sz="2000" b="1" dirty="0" smtClean="0">
                          <a:solidFill>
                            <a:schemeClr val="accent6"/>
                          </a:solidFill>
                        </a:rPr>
                        <a:t> E</a:t>
                      </a:r>
                      <a:endParaRPr lang="en-US" sz="2000" kern="1200" dirty="0" smtClean="0">
                        <a:solidFill>
                          <a:schemeClr val="accent6"/>
                        </a:solidFill>
                        <a:latin typeface="+mn-lt"/>
                        <a:ea typeface="+mn-ea"/>
                        <a:cs typeface="+mn-cs"/>
                      </a:endParaRPr>
                    </a:p>
                  </a:txBody>
                  <a:tcPr>
                    <a:solidFill>
                      <a:schemeClr val="bg1">
                        <a:lumMod val="85000"/>
                      </a:schemeClr>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833220905"/>
              </p:ext>
            </p:extLst>
          </p:nvPr>
        </p:nvGraphicFramePr>
        <p:xfrm>
          <a:off x="2895601" y="4444996"/>
          <a:ext cx="6390620" cy="396240"/>
        </p:xfrm>
        <a:graphic>
          <a:graphicData uri="http://schemas.openxmlformats.org/drawingml/2006/table">
            <a:tbl>
              <a:tblPr firstRow="1" bandRow="1">
                <a:tableStyleId>{5940675A-B579-460E-94D1-54222C63F5DA}</a:tableStyleId>
              </a:tblPr>
              <a:tblGrid>
                <a:gridCol w="2029968"/>
                <a:gridCol w="2660904"/>
                <a:gridCol w="1699748"/>
              </a:tblGrid>
              <a:tr h="142240">
                <a:tc>
                  <a:txBody>
                    <a:bodyPr/>
                    <a:lstStyle/>
                    <a:p>
                      <a:r>
                        <a:rPr lang="en-US" altLang="en-US" sz="2000" kern="1200" dirty="0" smtClean="0">
                          <a:solidFill>
                            <a:schemeClr val="tx1"/>
                          </a:solidFill>
                          <a:latin typeface="+mn-lt"/>
                          <a:ea typeface="+mn-ea"/>
                          <a:cs typeface="+mn-cs"/>
                          <a:sym typeface="Iconic Symbols Ext" pitchFamily="2" charset="2"/>
                        </a:rPr>
                        <a:t>A </a:t>
                      </a:r>
                      <a:r>
                        <a:rPr lang="en-US" altLang="en-US" sz="2000" kern="1200" dirty="0" smtClean="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smtClean="0">
                          <a:solidFill>
                            <a:schemeClr val="tx1"/>
                          </a:solidFill>
                          <a:latin typeface="+mn-lt"/>
                          <a:ea typeface="+mn-ea"/>
                          <a:cs typeface="+mn-cs"/>
                          <a:sym typeface="Monotype Sorts" charset="2"/>
                        </a:rPr>
                        <a:t> C &amp; </a:t>
                      </a:r>
                      <a:r>
                        <a:rPr lang="en-US" altLang="en-US" sz="2000" kern="1200" dirty="0" smtClean="0">
                          <a:solidFill>
                            <a:schemeClr val="tx1"/>
                          </a:solidFill>
                          <a:latin typeface="+mn-lt"/>
                          <a:ea typeface="+mn-ea"/>
                          <a:cs typeface="+mn-cs"/>
                          <a:sym typeface="Iconic Symbols Ext" pitchFamily="2" charset="2"/>
                        </a:rPr>
                        <a:t>CD </a:t>
                      </a:r>
                      <a:r>
                        <a:rPr lang="en-US" altLang="en-US" sz="2000" kern="1200" dirty="0" smtClean="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smtClean="0">
                          <a:solidFill>
                            <a:schemeClr val="tx1"/>
                          </a:solidFill>
                          <a:latin typeface="+mn-lt"/>
                          <a:ea typeface="+mn-ea"/>
                          <a:cs typeface="+mn-cs"/>
                          <a:sym typeface="Monotype Sorts" charset="2"/>
                        </a:rPr>
                        <a:t> F</a:t>
                      </a:r>
                      <a:endParaRPr lang="en-US" sz="2000" kern="1200" dirty="0">
                        <a:solidFill>
                          <a:schemeClr val="tx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mn-lt"/>
                          <a:ea typeface="+mn-ea"/>
                          <a:cs typeface="+mn-cs"/>
                        </a:rPr>
                        <a:t>Pseudo-transitivity Rule</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accent6"/>
                          </a:solidFill>
                        </a:rPr>
                        <a:t>AD </a:t>
                      </a:r>
                      <a:r>
                        <a:rPr lang="en-US" sz="2000" b="1" dirty="0" smtClean="0">
                          <a:solidFill>
                            <a:schemeClr val="accent6"/>
                          </a:solidFill>
                          <a:latin typeface="Calibri" panose="020F0502020204030204" pitchFamily="34" charset="0"/>
                        </a:rPr>
                        <a:t>→</a:t>
                      </a:r>
                      <a:r>
                        <a:rPr lang="en-US" sz="2000" b="1" dirty="0" smtClean="0">
                          <a:solidFill>
                            <a:schemeClr val="accent6"/>
                          </a:solidFill>
                        </a:rPr>
                        <a:t> F</a:t>
                      </a:r>
                      <a:endParaRPr lang="en-US" sz="2000" kern="1200" dirty="0" smtClean="0">
                        <a:solidFill>
                          <a:schemeClr val="accent6"/>
                        </a:solidFill>
                        <a:latin typeface="+mn-lt"/>
                        <a:ea typeface="+mn-ea"/>
                        <a:cs typeface="+mn-cs"/>
                      </a:endParaRPr>
                    </a:p>
                  </a:txBody>
                  <a:tcPr>
                    <a:solidFill>
                      <a:schemeClr val="bg1">
                        <a:lumMod val="85000"/>
                      </a:schemeClr>
                    </a:solidFill>
                  </a:tcPr>
                </a:tc>
              </a:tr>
            </a:tbl>
          </a:graphicData>
        </a:graphic>
      </p:graphicFrame>
    </p:spTree>
    <p:extLst>
      <p:ext uri="{BB962C8B-B14F-4D97-AF65-F5344CB8AC3E}">
        <p14:creationId xmlns:p14="http://schemas.microsoft.com/office/powerpoint/2010/main" val="128734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bg/>
                                          </p:spTgt>
                                        </p:tgtEl>
                                        <p:attrNameLst>
                                          <p:attrName>style.visibility</p:attrName>
                                        </p:attrNameLst>
                                      </p:cBhvr>
                                      <p:to>
                                        <p:strVal val="visible"/>
                                      </p:to>
                                    </p:set>
                                    <p:animEffect transition="in" filter="fade">
                                      <p:cBhvr>
                                        <p:cTn id="7" dur="500"/>
                                        <p:tgtEl>
                                          <p:spTgt spid="18">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Effect transition="in" filter="fade">
                                      <p:cBhvr>
                                        <p:cTn id="13" dur="500"/>
                                        <p:tgtEl>
                                          <p:spTgt spid="1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xEl>
                                              <p:pRg st="2" end="2"/>
                                            </p:txEl>
                                          </p:spTgt>
                                        </p:tgtEl>
                                        <p:attrNameLst>
                                          <p:attrName>style.visibility</p:attrName>
                                        </p:attrNameLst>
                                      </p:cBhvr>
                                      <p:to>
                                        <p:strVal val="visible"/>
                                      </p:to>
                                    </p:set>
                                    <p:animEffect transition="in" filter="fade">
                                      <p:cBhvr>
                                        <p:cTn id="16" dur="500"/>
                                        <p:tgtEl>
                                          <p:spTgt spid="1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7">
                                            <p:bg/>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nimBg="1"/>
      <p:bldP spid="27"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 of a set of </a:t>
            </a:r>
            <a:r>
              <a:rPr lang="en-US" dirty="0" smtClean="0"/>
              <a:t>FDs </a:t>
            </a:r>
            <a:r>
              <a:rPr lang="en-US" dirty="0">
                <a:solidFill>
                  <a:schemeClr val="tx1">
                    <a:lumMod val="50000"/>
                    <a:lumOff val="50000"/>
                  </a:schemeClr>
                </a:solidFill>
              </a:rPr>
              <a:t>[</a:t>
            </a:r>
            <a:r>
              <a:rPr lang="en-US" dirty="0" smtClean="0">
                <a:solidFill>
                  <a:schemeClr val="tx1">
                    <a:lumMod val="50000"/>
                    <a:lumOff val="50000"/>
                  </a:schemeClr>
                </a:solidFill>
              </a:rPr>
              <a:t>Example]</a:t>
            </a:r>
            <a:endParaRPr lang="en-US" dirty="0"/>
          </a:p>
        </p:txBody>
      </p:sp>
      <p:sp>
        <p:nvSpPr>
          <p:cNvPr id="3" name="Content Placeholder 2"/>
          <p:cNvSpPr>
            <a:spLocks noGrp="1"/>
          </p:cNvSpPr>
          <p:nvPr>
            <p:ph idx="1"/>
          </p:nvPr>
        </p:nvSpPr>
        <p:spPr/>
        <p:txBody>
          <a:bodyPr/>
          <a:lstStyle/>
          <a:p>
            <a:pPr marL="0" indent="0">
              <a:buNone/>
            </a:pPr>
            <a:endParaRPr lang="en-US" sz="2000" dirty="0">
              <a:solidFill>
                <a:schemeClr val="dk1"/>
              </a:solidFill>
            </a:endParaRPr>
          </a:p>
        </p:txBody>
      </p:sp>
      <p:sp>
        <p:nvSpPr>
          <p:cNvPr id="18" name="Content Placeholder 2"/>
          <p:cNvSpPr txBox="1">
            <a:spLocks/>
          </p:cNvSpPr>
          <p:nvPr/>
        </p:nvSpPr>
        <p:spPr>
          <a:xfrm>
            <a:off x="130025" y="857555"/>
            <a:ext cx="11932920" cy="173736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US" dirty="0"/>
              <a:t>Compute the closure of the following set F of functional </a:t>
            </a:r>
            <a:r>
              <a:rPr lang="en-US" dirty="0" smtClean="0"/>
              <a:t>dependencies FDs for </a:t>
            </a:r>
            <a:r>
              <a:rPr lang="en-US" dirty="0"/>
              <a:t>relational schema </a:t>
            </a:r>
            <a:r>
              <a:rPr lang="en-US" b="1" dirty="0">
                <a:solidFill>
                  <a:schemeClr val="accent6"/>
                </a:solidFill>
              </a:rPr>
              <a:t>R = (</a:t>
            </a:r>
            <a:r>
              <a:rPr lang="en-US" b="1" dirty="0" smtClean="0">
                <a:solidFill>
                  <a:schemeClr val="accent6"/>
                </a:solidFill>
              </a:rPr>
              <a:t>A,B,C,D,E):</a:t>
            </a:r>
          </a:p>
          <a:p>
            <a:pPr lvl="1">
              <a:buClr>
                <a:schemeClr val="tx1"/>
              </a:buClr>
            </a:pPr>
            <a:r>
              <a:rPr lang="en-US" sz="2400" b="1" dirty="0" smtClean="0">
                <a:solidFill>
                  <a:schemeClr val="accent6"/>
                </a:solidFill>
              </a:rPr>
              <a:t>F = (</a:t>
            </a:r>
            <a:r>
              <a:rPr lang="de-DE" sz="2400" b="1" dirty="0">
                <a:solidFill>
                  <a:schemeClr val="accent6"/>
                </a:solidFill>
              </a:rPr>
              <a:t>AB </a:t>
            </a:r>
            <a:r>
              <a:rPr lang="en-US" sz="2400" b="1" dirty="0">
                <a:solidFill>
                  <a:schemeClr val="accent6"/>
                </a:solidFill>
                <a:latin typeface="Calibri" panose="020F0502020204030204" pitchFamily="34" charset="0"/>
              </a:rPr>
              <a:t>→</a:t>
            </a:r>
            <a:r>
              <a:rPr lang="de-DE" sz="2400" b="1" dirty="0" smtClean="0">
                <a:solidFill>
                  <a:schemeClr val="accent6"/>
                </a:solidFill>
              </a:rPr>
              <a:t> </a:t>
            </a:r>
            <a:r>
              <a:rPr lang="de-DE" sz="2400" b="1" dirty="0">
                <a:solidFill>
                  <a:schemeClr val="accent6"/>
                </a:solidFill>
              </a:rPr>
              <a:t>C, D </a:t>
            </a:r>
            <a:r>
              <a:rPr lang="en-US" sz="2400" b="1" dirty="0">
                <a:solidFill>
                  <a:schemeClr val="accent6"/>
                </a:solidFill>
                <a:latin typeface="Calibri" panose="020F0502020204030204" pitchFamily="34" charset="0"/>
              </a:rPr>
              <a:t>→</a:t>
            </a:r>
            <a:r>
              <a:rPr lang="de-DE" sz="2400" b="1" dirty="0" smtClean="0">
                <a:solidFill>
                  <a:schemeClr val="accent6"/>
                </a:solidFill>
              </a:rPr>
              <a:t> </a:t>
            </a:r>
            <a:r>
              <a:rPr lang="de-DE" sz="2400" b="1" dirty="0">
                <a:solidFill>
                  <a:schemeClr val="accent6"/>
                </a:solidFill>
              </a:rPr>
              <a:t>AC, D </a:t>
            </a:r>
            <a:r>
              <a:rPr lang="en-US" sz="2400" b="1" dirty="0">
                <a:solidFill>
                  <a:schemeClr val="accent6"/>
                </a:solidFill>
                <a:latin typeface="Calibri" panose="020F0502020204030204" pitchFamily="34" charset="0"/>
              </a:rPr>
              <a:t>→</a:t>
            </a:r>
            <a:r>
              <a:rPr lang="de-DE" sz="2400" b="1" dirty="0" smtClean="0">
                <a:solidFill>
                  <a:schemeClr val="accent6"/>
                </a:solidFill>
              </a:rPr>
              <a:t> </a:t>
            </a:r>
            <a:r>
              <a:rPr lang="de-DE" sz="2400" b="1" dirty="0">
                <a:solidFill>
                  <a:schemeClr val="accent6"/>
                </a:solidFill>
              </a:rPr>
              <a:t>E </a:t>
            </a:r>
            <a:r>
              <a:rPr lang="en-US" sz="2400" b="1" dirty="0" smtClean="0">
                <a:solidFill>
                  <a:schemeClr val="accent6"/>
                </a:solidFill>
              </a:rPr>
              <a:t>)</a:t>
            </a:r>
          </a:p>
          <a:p>
            <a:pPr marL="342900" lvl="1" indent="-342900">
              <a:spcBef>
                <a:spcPts val="1000"/>
              </a:spcBef>
              <a:buFont typeface="Wingdings" panose="05000000000000000000" pitchFamily="2" charset="2"/>
              <a:buChar char="§"/>
            </a:pPr>
            <a:r>
              <a:rPr lang="en-US" sz="2400" dirty="0"/>
              <a:t>Find out the closure of F</a:t>
            </a:r>
            <a:r>
              <a:rPr lang="en-US" sz="2400" dirty="0" smtClean="0"/>
              <a:t>.</a:t>
            </a:r>
            <a:endParaRPr lang="en-US" sz="2400" dirty="0"/>
          </a:p>
        </p:txBody>
      </p:sp>
      <p:sp>
        <p:nvSpPr>
          <p:cNvPr id="27" name="Content Placeholder 2"/>
          <p:cNvSpPr txBox="1">
            <a:spLocks/>
          </p:cNvSpPr>
          <p:nvPr/>
        </p:nvSpPr>
        <p:spPr>
          <a:xfrm>
            <a:off x="2949390" y="5401953"/>
            <a:ext cx="6309360" cy="6858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smtClean="0">
                <a:solidFill>
                  <a:schemeClr val="accent6"/>
                </a:solidFill>
              </a:rPr>
              <a:t>F</a:t>
            </a:r>
            <a:r>
              <a:rPr lang="en-US" sz="2400" b="1" baseline="30000" dirty="0" smtClean="0">
                <a:solidFill>
                  <a:schemeClr val="accent6"/>
                </a:solidFill>
              </a:rPr>
              <a:t>+ </a:t>
            </a:r>
            <a:r>
              <a:rPr lang="en-US" sz="2400" b="1" dirty="0" smtClean="0">
                <a:solidFill>
                  <a:schemeClr val="accent6"/>
                </a:solidFill>
              </a:rPr>
              <a:t> = (</a:t>
            </a:r>
            <a:r>
              <a:rPr lang="it-IT" sz="2400" b="1" dirty="0" smtClean="0">
                <a:solidFill>
                  <a:schemeClr val="accent6"/>
                </a:solidFill>
              </a:rPr>
              <a:t>D </a:t>
            </a:r>
            <a:r>
              <a:rPr lang="en-US" sz="2400" b="1" dirty="0">
                <a:solidFill>
                  <a:schemeClr val="accent6"/>
                </a:solidFill>
                <a:latin typeface="Calibri" panose="020F0502020204030204" pitchFamily="34" charset="0"/>
              </a:rPr>
              <a:t>→</a:t>
            </a:r>
            <a:r>
              <a:rPr lang="en-US" sz="2400" b="1" dirty="0">
                <a:solidFill>
                  <a:schemeClr val="accent6"/>
                </a:solidFill>
              </a:rPr>
              <a:t> </a:t>
            </a:r>
            <a:r>
              <a:rPr lang="it-IT" sz="2400" b="1" dirty="0" smtClean="0">
                <a:solidFill>
                  <a:schemeClr val="accent6"/>
                </a:solidFill>
              </a:rPr>
              <a:t>A, D </a:t>
            </a:r>
            <a:r>
              <a:rPr lang="en-US" sz="2400" b="1" dirty="0">
                <a:solidFill>
                  <a:schemeClr val="accent6"/>
                </a:solidFill>
                <a:latin typeface="Calibri" panose="020F0502020204030204" pitchFamily="34" charset="0"/>
              </a:rPr>
              <a:t>→</a:t>
            </a:r>
            <a:r>
              <a:rPr lang="it-IT" sz="2400" b="1" dirty="0" smtClean="0">
                <a:solidFill>
                  <a:schemeClr val="accent6"/>
                </a:solidFill>
              </a:rPr>
              <a:t> C, D </a:t>
            </a:r>
            <a:r>
              <a:rPr lang="en-US" sz="2400" b="1" dirty="0">
                <a:solidFill>
                  <a:schemeClr val="accent6"/>
                </a:solidFill>
                <a:latin typeface="Calibri" panose="020F0502020204030204" pitchFamily="34" charset="0"/>
              </a:rPr>
              <a:t>→</a:t>
            </a:r>
            <a:r>
              <a:rPr lang="it-IT" sz="2400" b="1" dirty="0" smtClean="0">
                <a:solidFill>
                  <a:schemeClr val="accent6"/>
                </a:solidFill>
              </a:rPr>
              <a:t> ACE</a:t>
            </a:r>
            <a:r>
              <a:rPr lang="en-US" sz="2400" b="1" dirty="0" smtClean="0">
                <a:solidFill>
                  <a:schemeClr val="accent6"/>
                </a:solidFill>
              </a:rPr>
              <a:t>)</a:t>
            </a:r>
            <a:r>
              <a:rPr lang="en-US" sz="2400" b="1" baseline="30000" dirty="0" smtClean="0">
                <a:solidFill>
                  <a:schemeClr val="accent6"/>
                </a:solidFill>
              </a:rPr>
              <a:t> </a:t>
            </a:r>
            <a:endParaRPr lang="en-US" sz="2400" dirty="0" smtClean="0">
              <a:solidFill>
                <a:schemeClr val="accent6"/>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831326481"/>
              </p:ext>
            </p:extLst>
          </p:nvPr>
        </p:nvGraphicFramePr>
        <p:xfrm>
          <a:off x="2882154" y="2838450"/>
          <a:ext cx="6428232" cy="396240"/>
        </p:xfrm>
        <a:graphic>
          <a:graphicData uri="http://schemas.openxmlformats.org/drawingml/2006/table">
            <a:tbl>
              <a:tblPr firstRow="1" bandRow="1">
                <a:tableStyleId>{5940675A-B579-460E-94D1-54222C63F5DA}</a:tableStyleId>
              </a:tblPr>
              <a:tblGrid>
                <a:gridCol w="2029968"/>
                <a:gridCol w="2660904"/>
                <a:gridCol w="1737360"/>
              </a:tblGrid>
              <a:tr h="142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kern="1200" dirty="0" smtClean="0">
                          <a:solidFill>
                            <a:schemeClr val="tx1"/>
                          </a:solidFill>
                          <a:latin typeface="+mn-lt"/>
                          <a:ea typeface="+mn-ea"/>
                          <a:cs typeface="+mn-cs"/>
                          <a:sym typeface="Iconic Symbols Ext" pitchFamily="2" charset="2"/>
                        </a:rPr>
                        <a:t>D </a:t>
                      </a:r>
                      <a:r>
                        <a:rPr lang="en-US" altLang="en-US" sz="2000" kern="1200" dirty="0" smtClean="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smtClean="0">
                          <a:solidFill>
                            <a:schemeClr val="tx1"/>
                          </a:solidFill>
                          <a:latin typeface="+mn-lt"/>
                          <a:ea typeface="+mn-ea"/>
                          <a:cs typeface="+mn-cs"/>
                          <a:sym typeface="Monotype Sorts" charset="2"/>
                        </a:rPr>
                        <a:t> </a:t>
                      </a:r>
                      <a:r>
                        <a:rPr lang="en-US" altLang="en-US" sz="2000" kern="1200" dirty="0" smtClean="0">
                          <a:solidFill>
                            <a:schemeClr val="tx1"/>
                          </a:solidFill>
                          <a:latin typeface="+mn-lt"/>
                          <a:ea typeface="+mn-ea"/>
                          <a:cs typeface="+mn-cs"/>
                          <a:sym typeface="Iconic Symbols Ext" pitchFamily="2" charset="2"/>
                        </a:rPr>
                        <a:t>A</a:t>
                      </a:r>
                      <a:r>
                        <a:rPr lang="en-US" altLang="en-US" sz="2000" kern="1200" dirty="0" smtClean="0">
                          <a:solidFill>
                            <a:schemeClr val="tx1"/>
                          </a:solidFill>
                          <a:latin typeface="+mn-lt"/>
                          <a:ea typeface="+mn-ea"/>
                          <a:cs typeface="+mn-cs"/>
                          <a:sym typeface="Monotype Sorts" charset="2"/>
                        </a:rPr>
                        <a:t>C</a:t>
                      </a:r>
                      <a:endParaRPr lang="en-US" sz="2000" kern="1200" dirty="0" smtClean="0">
                        <a:solidFill>
                          <a:schemeClr val="tx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mn-lt"/>
                          <a:ea typeface="+mn-ea"/>
                          <a:cs typeface="+mn-cs"/>
                        </a:rPr>
                        <a:t>Decomposition Rule</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accent6"/>
                          </a:solidFill>
                        </a:rPr>
                        <a:t>D </a:t>
                      </a:r>
                      <a:r>
                        <a:rPr lang="en-US" sz="2000" b="1" dirty="0" smtClean="0">
                          <a:solidFill>
                            <a:schemeClr val="accent6"/>
                          </a:solidFill>
                          <a:latin typeface="Calibri" panose="020F0502020204030204" pitchFamily="34" charset="0"/>
                        </a:rPr>
                        <a:t>→</a:t>
                      </a:r>
                      <a:r>
                        <a:rPr lang="en-US" sz="2000" b="1" dirty="0" smtClean="0">
                          <a:solidFill>
                            <a:schemeClr val="accent6"/>
                          </a:solidFill>
                        </a:rPr>
                        <a:t> A &amp; D </a:t>
                      </a:r>
                      <a:r>
                        <a:rPr lang="en-US" sz="2000" b="1" dirty="0" smtClean="0">
                          <a:solidFill>
                            <a:schemeClr val="accent6"/>
                          </a:solidFill>
                          <a:latin typeface="Calibri" panose="020F0502020204030204" pitchFamily="34" charset="0"/>
                        </a:rPr>
                        <a:t>→ </a:t>
                      </a:r>
                      <a:r>
                        <a:rPr lang="en-US" sz="2000" b="1" dirty="0" smtClean="0">
                          <a:solidFill>
                            <a:schemeClr val="accent6"/>
                          </a:solidFill>
                        </a:rPr>
                        <a:t>C</a:t>
                      </a:r>
                      <a:endParaRPr lang="en-US" sz="2000" b="0" kern="1200" dirty="0" smtClean="0">
                        <a:solidFill>
                          <a:schemeClr val="accent6"/>
                        </a:solidFill>
                        <a:latin typeface="+mn-lt"/>
                        <a:ea typeface="+mn-ea"/>
                        <a:cs typeface="+mn-cs"/>
                      </a:endParaRPr>
                    </a:p>
                  </a:txBody>
                  <a:tcPr>
                    <a:solidFill>
                      <a:schemeClr val="bg1">
                        <a:lumMod val="85000"/>
                      </a:schemeClr>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17737733"/>
              </p:ext>
            </p:extLst>
          </p:nvPr>
        </p:nvGraphicFramePr>
        <p:xfrm>
          <a:off x="2882154" y="3240087"/>
          <a:ext cx="6428232" cy="396240"/>
        </p:xfrm>
        <a:graphic>
          <a:graphicData uri="http://schemas.openxmlformats.org/drawingml/2006/table">
            <a:tbl>
              <a:tblPr firstRow="1" bandRow="1">
                <a:tableStyleId>{5940675A-B579-460E-94D1-54222C63F5DA}</a:tableStyleId>
              </a:tblPr>
              <a:tblGrid>
                <a:gridCol w="2029968"/>
                <a:gridCol w="2660904"/>
                <a:gridCol w="1737360"/>
              </a:tblGrid>
              <a:tr h="142240">
                <a:tc>
                  <a:txBody>
                    <a:bodyPr/>
                    <a:lstStyle/>
                    <a:p>
                      <a:r>
                        <a:rPr lang="en-US" altLang="en-US" sz="2000" b="0" kern="1200" dirty="0" smtClean="0">
                          <a:solidFill>
                            <a:schemeClr val="dk1"/>
                          </a:solidFill>
                          <a:latin typeface="+mn-lt"/>
                          <a:ea typeface="+mn-ea"/>
                          <a:cs typeface="+mn-cs"/>
                          <a:sym typeface="Iconic Symbols Ext" pitchFamily="2" charset="2"/>
                        </a:rPr>
                        <a:t>D</a:t>
                      </a:r>
                      <a:r>
                        <a:rPr lang="en-US" altLang="en-US" sz="2000" kern="1200" dirty="0" smtClean="0">
                          <a:solidFill>
                            <a:schemeClr val="tx1"/>
                          </a:solidFill>
                          <a:latin typeface="+mn-lt"/>
                          <a:ea typeface="+mn-ea"/>
                          <a:cs typeface="+mn-cs"/>
                          <a:sym typeface="Iconic Symbols Ext" pitchFamily="2" charset="2"/>
                        </a:rPr>
                        <a:t> </a:t>
                      </a:r>
                      <a:r>
                        <a:rPr lang="en-US" altLang="en-US" sz="2000" kern="1200" dirty="0" smtClean="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smtClean="0">
                          <a:solidFill>
                            <a:schemeClr val="tx1"/>
                          </a:solidFill>
                          <a:latin typeface="+mn-lt"/>
                          <a:ea typeface="+mn-ea"/>
                          <a:cs typeface="+mn-cs"/>
                          <a:sym typeface="Monotype Sorts" charset="2"/>
                        </a:rPr>
                        <a:t> AC &amp; </a:t>
                      </a:r>
                      <a:r>
                        <a:rPr lang="en-US" altLang="en-US" sz="2000" kern="1200" dirty="0" smtClean="0">
                          <a:solidFill>
                            <a:schemeClr val="tx1"/>
                          </a:solidFill>
                          <a:latin typeface="+mn-lt"/>
                          <a:ea typeface="+mn-ea"/>
                          <a:cs typeface="+mn-cs"/>
                          <a:sym typeface="Iconic Symbols Ext" pitchFamily="2" charset="2"/>
                        </a:rPr>
                        <a:t>D </a:t>
                      </a:r>
                      <a:r>
                        <a:rPr lang="en-US" altLang="en-US" sz="2000" kern="1200" dirty="0" smtClean="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smtClean="0">
                          <a:solidFill>
                            <a:schemeClr val="tx1"/>
                          </a:solidFill>
                          <a:latin typeface="+mn-lt"/>
                          <a:ea typeface="+mn-ea"/>
                          <a:cs typeface="+mn-cs"/>
                          <a:sym typeface="Monotype Sorts" charset="2"/>
                        </a:rPr>
                        <a:t> E</a:t>
                      </a:r>
                      <a:endParaRPr lang="en-US" sz="2000" kern="1200" dirty="0">
                        <a:solidFill>
                          <a:schemeClr val="tx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mn-lt"/>
                          <a:ea typeface="+mn-ea"/>
                          <a:cs typeface="+mn-cs"/>
                        </a:rPr>
                        <a:t>Union Rule</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accent6"/>
                          </a:solidFill>
                        </a:rPr>
                        <a:t>D </a:t>
                      </a:r>
                      <a:r>
                        <a:rPr lang="en-US" sz="2000" b="1" dirty="0" smtClean="0">
                          <a:solidFill>
                            <a:schemeClr val="accent6"/>
                          </a:solidFill>
                          <a:latin typeface="Calibri" panose="020F0502020204030204" pitchFamily="34" charset="0"/>
                        </a:rPr>
                        <a:t>→</a:t>
                      </a:r>
                      <a:r>
                        <a:rPr lang="en-US" sz="2000" b="1" dirty="0" smtClean="0">
                          <a:solidFill>
                            <a:schemeClr val="accent6"/>
                          </a:solidFill>
                        </a:rPr>
                        <a:t> ACE</a:t>
                      </a:r>
                      <a:endParaRPr lang="en-US" sz="2000" kern="1200" dirty="0" smtClean="0">
                        <a:solidFill>
                          <a:schemeClr val="accent6"/>
                        </a:solidFill>
                        <a:latin typeface="+mn-lt"/>
                        <a:ea typeface="+mn-ea"/>
                        <a:cs typeface="+mn-cs"/>
                      </a:endParaRPr>
                    </a:p>
                  </a:txBody>
                  <a:tcPr>
                    <a:solidFill>
                      <a:schemeClr val="bg1">
                        <a:lumMod val="85000"/>
                      </a:schemeClr>
                    </a:solidFill>
                  </a:tcPr>
                </a:tc>
              </a:tr>
            </a:tbl>
          </a:graphicData>
        </a:graphic>
      </p:graphicFrame>
    </p:spTree>
    <p:extLst>
      <p:ext uri="{BB962C8B-B14F-4D97-AF65-F5344CB8AC3E}">
        <p14:creationId xmlns:p14="http://schemas.microsoft.com/office/powerpoint/2010/main" val="76166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bg/>
                                          </p:spTgt>
                                        </p:tgtEl>
                                        <p:attrNameLst>
                                          <p:attrName>style.visibility</p:attrName>
                                        </p:attrNameLst>
                                      </p:cBhvr>
                                      <p:to>
                                        <p:strVal val="visible"/>
                                      </p:to>
                                    </p:set>
                                    <p:animEffect transition="in" filter="fade">
                                      <p:cBhvr>
                                        <p:cTn id="7" dur="500"/>
                                        <p:tgtEl>
                                          <p:spTgt spid="18">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Effect transition="in" filter="fade">
                                      <p:cBhvr>
                                        <p:cTn id="13" dur="500"/>
                                        <p:tgtEl>
                                          <p:spTgt spid="1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xEl>
                                              <p:pRg st="2" end="2"/>
                                            </p:txEl>
                                          </p:spTgt>
                                        </p:tgtEl>
                                        <p:attrNameLst>
                                          <p:attrName>style.visibility</p:attrName>
                                        </p:attrNameLst>
                                      </p:cBhvr>
                                      <p:to>
                                        <p:strVal val="visible"/>
                                      </p:to>
                                    </p:set>
                                    <p:animEffect transition="in" filter="fade">
                                      <p:cBhvr>
                                        <p:cTn id="16" dur="500"/>
                                        <p:tgtEl>
                                          <p:spTgt spid="1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bg/>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nimBg="1"/>
      <p:bldP spid="27"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 xmlns:a16="http://schemas.microsoft.com/office/drawing/2014/main"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 xmlns:a16="http://schemas.microsoft.com/office/drawing/2014/main" id="{BDA2F9A4-6988-4274-8384-12496EC9D59D}"/>
              </a:ext>
            </a:extLst>
          </p:cNvPr>
          <p:cNvSpPr txBox="1"/>
          <p:nvPr/>
        </p:nvSpPr>
        <p:spPr>
          <a:xfrm>
            <a:off x="1458962" y="731706"/>
            <a:ext cx="6824426" cy="5509200"/>
          </a:xfrm>
          <a:prstGeom prst="rect">
            <a:avLst/>
          </a:prstGeom>
          <a:noFill/>
        </p:spPr>
        <p:txBody>
          <a:bodyPr wrap="square" rtlCol="0">
            <a:spAutoFit/>
          </a:bodyPr>
          <a:lstStyle/>
          <a:p>
            <a:r>
              <a:rPr lang="en-US" sz="2400" b="1" dirty="0"/>
              <a:t>Outline</a:t>
            </a:r>
          </a:p>
          <a:p>
            <a:pPr marL="742950" lvl="1" indent="-285750">
              <a:buFont typeface="Arial" panose="020B0604020202020204" pitchFamily="34" charset="0"/>
              <a:buChar char="•"/>
            </a:pPr>
            <a:r>
              <a:rPr lang="en-US" sz="2400" dirty="0">
                <a:solidFill>
                  <a:schemeClr val="bg1">
                    <a:lumMod val="50000"/>
                  </a:schemeClr>
                </a:solidFill>
              </a:rPr>
              <a:t>Functional </a:t>
            </a:r>
            <a:r>
              <a:rPr lang="en-US" sz="2400" dirty="0" smtClean="0">
                <a:solidFill>
                  <a:schemeClr val="bg1">
                    <a:lumMod val="50000"/>
                  </a:schemeClr>
                </a:solidFill>
              </a:rPr>
              <a:t>Dependency</a:t>
            </a:r>
          </a:p>
          <a:p>
            <a:pPr marL="1200150" lvl="2" indent="-285750">
              <a:buFont typeface="Arial" panose="020B0604020202020204" pitchFamily="34" charset="0"/>
              <a:buChar char="•"/>
            </a:pPr>
            <a:r>
              <a:rPr lang="en-US" sz="2000" dirty="0">
                <a:solidFill>
                  <a:schemeClr val="bg1">
                    <a:lumMod val="50000"/>
                  </a:schemeClr>
                </a:solidFill>
              </a:rPr>
              <a:t>Definition and types of </a:t>
            </a:r>
            <a:r>
              <a:rPr lang="en-US" sz="2000" dirty="0" smtClean="0">
                <a:solidFill>
                  <a:schemeClr val="bg1">
                    <a:lumMod val="50000"/>
                  </a:schemeClr>
                </a:solidFill>
              </a:rPr>
              <a:t>FD</a:t>
            </a:r>
          </a:p>
          <a:p>
            <a:pPr marL="1200150" lvl="2" indent="-285750">
              <a:buFont typeface="Arial" panose="020B0604020202020204" pitchFamily="34" charset="0"/>
              <a:buChar char="•"/>
            </a:pPr>
            <a:r>
              <a:rPr lang="en-US" sz="2000" dirty="0">
                <a:solidFill>
                  <a:schemeClr val="bg1">
                    <a:lumMod val="50000"/>
                  </a:schemeClr>
                </a:solidFill>
              </a:rPr>
              <a:t>Armstrong's axioms (inference rules)</a:t>
            </a:r>
            <a:endParaRPr lang="en-US" sz="2000" dirty="0" smtClean="0">
              <a:solidFill>
                <a:schemeClr val="bg1">
                  <a:lumMod val="50000"/>
                </a:schemeClr>
              </a:solidFill>
            </a:endParaRPr>
          </a:p>
          <a:p>
            <a:pPr marL="742950" lvl="1" indent="-285750">
              <a:buFont typeface="Arial" panose="020B0604020202020204" pitchFamily="34" charset="0"/>
              <a:buChar char="•"/>
            </a:pPr>
            <a:r>
              <a:rPr lang="en-US" sz="2400" dirty="0">
                <a:solidFill>
                  <a:schemeClr val="bg1">
                    <a:lumMod val="50000"/>
                  </a:schemeClr>
                </a:solidFill>
              </a:rPr>
              <a:t>Closure of FD </a:t>
            </a:r>
            <a:r>
              <a:rPr lang="en-US" sz="2400" dirty="0" smtClean="0">
                <a:solidFill>
                  <a:schemeClr val="bg1">
                    <a:lumMod val="50000"/>
                  </a:schemeClr>
                </a:solidFill>
              </a:rPr>
              <a:t>set</a:t>
            </a:r>
          </a:p>
          <a:p>
            <a:pPr marL="742950" lvl="1" indent="-285750">
              <a:buFont typeface="Arial" panose="020B0604020202020204" pitchFamily="34" charset="0"/>
              <a:buChar char="•"/>
            </a:pPr>
            <a:r>
              <a:rPr lang="en-US" sz="2400" dirty="0">
                <a:solidFill>
                  <a:schemeClr val="bg1">
                    <a:lumMod val="50000"/>
                  </a:schemeClr>
                </a:solidFill>
              </a:rPr>
              <a:t>Closure of attribute </a:t>
            </a:r>
            <a:r>
              <a:rPr lang="en-US" sz="2400" dirty="0" smtClean="0">
                <a:solidFill>
                  <a:schemeClr val="bg1">
                    <a:lumMod val="50000"/>
                  </a:schemeClr>
                </a:solidFill>
              </a:rPr>
              <a:t>set</a:t>
            </a:r>
          </a:p>
          <a:p>
            <a:pPr marL="742950" lvl="1" indent="-285750">
              <a:buFont typeface="Arial" panose="020B0604020202020204" pitchFamily="34" charset="0"/>
              <a:buChar char="•"/>
            </a:pPr>
            <a:r>
              <a:rPr lang="en-US" sz="2400" dirty="0" smtClean="0">
                <a:solidFill>
                  <a:schemeClr val="bg1">
                    <a:lumMod val="50000"/>
                  </a:schemeClr>
                </a:solidFill>
              </a:rPr>
              <a:t>Canonical </a:t>
            </a:r>
            <a:r>
              <a:rPr lang="en-US" sz="2400" dirty="0">
                <a:solidFill>
                  <a:schemeClr val="bg1">
                    <a:lumMod val="50000"/>
                  </a:schemeClr>
                </a:solidFill>
              </a:rPr>
              <a:t>cover</a:t>
            </a:r>
            <a:endParaRPr lang="en-US" sz="2400" dirty="0" smtClean="0">
              <a:solidFill>
                <a:schemeClr val="bg1">
                  <a:lumMod val="50000"/>
                </a:schemeClr>
              </a:solidFill>
            </a:endParaRPr>
          </a:p>
          <a:p>
            <a:pPr marL="742950" lvl="1" indent="-285750">
              <a:buFont typeface="Arial" panose="020B0604020202020204" pitchFamily="34" charset="0"/>
              <a:buChar char="•"/>
            </a:pPr>
            <a:r>
              <a:rPr lang="en-US" sz="2400" dirty="0" smtClean="0">
                <a:solidFill>
                  <a:schemeClr val="bg1">
                    <a:lumMod val="50000"/>
                  </a:schemeClr>
                </a:solidFill>
              </a:rPr>
              <a:t>Decomposition </a:t>
            </a:r>
            <a:r>
              <a:rPr lang="en-US" sz="2400" dirty="0">
                <a:solidFill>
                  <a:schemeClr val="bg1">
                    <a:lumMod val="50000"/>
                  </a:schemeClr>
                </a:solidFill>
              </a:rPr>
              <a:t>and its </a:t>
            </a:r>
            <a:r>
              <a:rPr lang="en-US" sz="2400" dirty="0" smtClean="0">
                <a:solidFill>
                  <a:schemeClr val="bg1">
                    <a:lumMod val="50000"/>
                  </a:schemeClr>
                </a:solidFill>
              </a:rPr>
              <a:t>types</a:t>
            </a:r>
          </a:p>
          <a:p>
            <a:pPr marL="742950" lvl="1" indent="-285750">
              <a:buFont typeface="Arial" panose="020B0604020202020204" pitchFamily="34" charset="0"/>
              <a:buChar char="•"/>
            </a:pPr>
            <a:r>
              <a:rPr lang="en-US" sz="2400" dirty="0" smtClean="0">
                <a:solidFill>
                  <a:schemeClr val="bg1">
                    <a:lumMod val="50000"/>
                  </a:schemeClr>
                </a:solidFill>
              </a:rPr>
              <a:t>Anomaly </a:t>
            </a:r>
            <a:r>
              <a:rPr lang="en-US" sz="2400" dirty="0">
                <a:solidFill>
                  <a:schemeClr val="bg1">
                    <a:lumMod val="50000"/>
                  </a:schemeClr>
                </a:solidFill>
              </a:rPr>
              <a:t>in database </a:t>
            </a:r>
            <a:r>
              <a:rPr lang="en-US" sz="2400" dirty="0" smtClean="0">
                <a:solidFill>
                  <a:schemeClr val="bg1">
                    <a:lumMod val="50000"/>
                  </a:schemeClr>
                </a:solidFill>
              </a:rPr>
              <a:t>design and its types</a:t>
            </a:r>
            <a:endParaRPr lang="en-US" sz="2400" dirty="0">
              <a:solidFill>
                <a:schemeClr val="bg1">
                  <a:lumMod val="50000"/>
                </a:schemeClr>
              </a:solidFill>
            </a:endParaRPr>
          </a:p>
          <a:p>
            <a:pPr marL="742950" lvl="1" indent="-285750">
              <a:buFont typeface="Arial" panose="020B0604020202020204" pitchFamily="34" charset="0"/>
              <a:buChar char="•"/>
            </a:pPr>
            <a:r>
              <a:rPr lang="en-US" sz="2400" dirty="0" smtClean="0">
                <a:solidFill>
                  <a:schemeClr val="bg1">
                    <a:lumMod val="50000"/>
                  </a:schemeClr>
                </a:solidFill>
              </a:rPr>
              <a:t>Normalization </a:t>
            </a:r>
            <a:r>
              <a:rPr lang="en-US" sz="2400" dirty="0">
                <a:solidFill>
                  <a:schemeClr val="bg1">
                    <a:lumMod val="50000"/>
                  </a:schemeClr>
                </a:solidFill>
              </a:rPr>
              <a:t>and normal </a:t>
            </a:r>
            <a:r>
              <a:rPr lang="en-US" sz="2400" dirty="0" smtClean="0">
                <a:solidFill>
                  <a:schemeClr val="bg1">
                    <a:lumMod val="50000"/>
                  </a:schemeClr>
                </a:solidFill>
              </a:rPr>
              <a:t>forms</a:t>
            </a:r>
          </a:p>
          <a:p>
            <a:pPr marL="1200150" lvl="2" indent="-285750">
              <a:buFont typeface="Arial" panose="020B0604020202020204" pitchFamily="34" charset="0"/>
              <a:buChar char="•"/>
            </a:pPr>
            <a:r>
              <a:rPr lang="en-US" sz="2000" dirty="0">
                <a:solidFill>
                  <a:schemeClr val="bg1">
                    <a:lumMod val="50000"/>
                  </a:schemeClr>
                </a:solidFill>
              </a:rPr>
              <a:t>1NF</a:t>
            </a:r>
          </a:p>
          <a:p>
            <a:pPr marL="1200150" lvl="2" indent="-285750">
              <a:buFont typeface="Arial" panose="020B0604020202020204" pitchFamily="34" charset="0"/>
              <a:buChar char="•"/>
            </a:pPr>
            <a:r>
              <a:rPr lang="en-US" sz="2000" dirty="0">
                <a:solidFill>
                  <a:schemeClr val="bg1">
                    <a:lumMod val="50000"/>
                  </a:schemeClr>
                </a:solidFill>
              </a:rPr>
              <a:t>2NF</a:t>
            </a:r>
          </a:p>
          <a:p>
            <a:pPr marL="1200150" lvl="2" indent="-285750">
              <a:buFont typeface="Arial" panose="020B0604020202020204" pitchFamily="34" charset="0"/>
              <a:buChar char="•"/>
            </a:pPr>
            <a:r>
              <a:rPr lang="en-US" sz="2000" dirty="0">
                <a:solidFill>
                  <a:schemeClr val="bg1">
                    <a:lumMod val="50000"/>
                  </a:schemeClr>
                </a:solidFill>
              </a:rPr>
              <a:t>3NF</a:t>
            </a:r>
          </a:p>
          <a:p>
            <a:pPr marL="1200150" lvl="2" indent="-285750">
              <a:buFont typeface="Arial" panose="020B0604020202020204" pitchFamily="34" charset="0"/>
              <a:buChar char="•"/>
            </a:pPr>
            <a:r>
              <a:rPr lang="en-US" sz="2000" dirty="0">
                <a:solidFill>
                  <a:schemeClr val="bg1">
                    <a:lumMod val="50000"/>
                  </a:schemeClr>
                </a:solidFill>
              </a:rPr>
              <a:t>BCNF</a:t>
            </a:r>
          </a:p>
          <a:p>
            <a:pPr marL="1200150" lvl="2" indent="-285750">
              <a:buFont typeface="Arial" panose="020B0604020202020204" pitchFamily="34" charset="0"/>
              <a:buChar char="•"/>
            </a:pPr>
            <a:r>
              <a:rPr lang="en-US" sz="2000" dirty="0">
                <a:solidFill>
                  <a:schemeClr val="bg1">
                    <a:lumMod val="50000"/>
                  </a:schemeClr>
                </a:solidFill>
              </a:rPr>
              <a:t>4NF</a:t>
            </a:r>
          </a:p>
          <a:p>
            <a:pPr marL="1200150" lvl="2" indent="-285750">
              <a:buFont typeface="Arial" panose="020B0604020202020204" pitchFamily="34" charset="0"/>
              <a:buChar char="•"/>
            </a:pPr>
            <a:r>
              <a:rPr lang="en-US" sz="2000" dirty="0">
                <a:solidFill>
                  <a:schemeClr val="bg1">
                    <a:lumMod val="50000"/>
                  </a:schemeClr>
                </a:solidFill>
              </a:rPr>
              <a:t>5NF</a:t>
            </a:r>
            <a:endParaRPr lang="en-US" sz="2400" dirty="0">
              <a:solidFill>
                <a:schemeClr val="bg1">
                  <a:lumMod val="50000"/>
                </a:schemeClr>
              </a:solidFill>
            </a:endParaRP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animEffect transition="in" filter="fade">
                                      <p:cBhvr>
                                        <p:cTn id="35" dur="500"/>
                                        <p:tgtEl>
                                          <p:spTgt spid="9">
                                            <p:txEl>
                                              <p:pRg st="1" end="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9">
                                            <p:txEl>
                                              <p:pRg st="2" end="2"/>
                                            </p:txEl>
                                          </p:spTgt>
                                        </p:tgtEl>
                                        <p:attrNameLst>
                                          <p:attrName>style.visibility</p:attrName>
                                        </p:attrNameLst>
                                      </p:cBhvr>
                                      <p:to>
                                        <p:strVal val="visible"/>
                                      </p:to>
                                    </p:set>
                                    <p:animEffect transition="in" filter="fade">
                                      <p:cBhvr>
                                        <p:cTn id="38" dur="500"/>
                                        <p:tgtEl>
                                          <p:spTgt spid="9">
                                            <p:txEl>
                                              <p:pRg st="2" end="2"/>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9">
                                            <p:txEl>
                                              <p:pRg st="3" end="3"/>
                                            </p:txEl>
                                          </p:spTgt>
                                        </p:tgtEl>
                                        <p:attrNameLst>
                                          <p:attrName>style.visibility</p:attrName>
                                        </p:attrNameLst>
                                      </p:cBhvr>
                                      <p:to>
                                        <p:strVal val="visible"/>
                                      </p:to>
                                    </p:set>
                                    <p:animEffect transition="in" filter="fade">
                                      <p:cBhvr>
                                        <p:cTn id="41" dur="500"/>
                                        <p:tgtEl>
                                          <p:spTgt spid="9">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9">
                                            <p:txEl>
                                              <p:pRg st="4" end="4"/>
                                            </p:txEl>
                                          </p:spTgt>
                                        </p:tgtEl>
                                        <p:attrNameLst>
                                          <p:attrName>style.visibility</p:attrName>
                                        </p:attrNameLst>
                                      </p:cBhvr>
                                      <p:to>
                                        <p:strVal val="visible"/>
                                      </p:to>
                                    </p:set>
                                    <p:animEffect transition="in" filter="fade">
                                      <p:cBhvr>
                                        <p:cTn id="46" dur="500"/>
                                        <p:tgtEl>
                                          <p:spTgt spid="9">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9">
                                            <p:txEl>
                                              <p:pRg st="5" end="5"/>
                                            </p:txEl>
                                          </p:spTgt>
                                        </p:tgtEl>
                                        <p:attrNameLst>
                                          <p:attrName>style.visibility</p:attrName>
                                        </p:attrNameLst>
                                      </p:cBhvr>
                                      <p:to>
                                        <p:strVal val="visible"/>
                                      </p:to>
                                    </p:set>
                                    <p:animEffect transition="in" filter="fade">
                                      <p:cBhvr>
                                        <p:cTn id="51" dur="500"/>
                                        <p:tgtEl>
                                          <p:spTgt spid="9">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9">
                                            <p:txEl>
                                              <p:pRg st="6" end="6"/>
                                            </p:txEl>
                                          </p:spTgt>
                                        </p:tgtEl>
                                        <p:attrNameLst>
                                          <p:attrName>style.visibility</p:attrName>
                                        </p:attrNameLst>
                                      </p:cBhvr>
                                      <p:to>
                                        <p:strVal val="visible"/>
                                      </p:to>
                                    </p:set>
                                    <p:animEffect transition="in" filter="fade">
                                      <p:cBhvr>
                                        <p:cTn id="56" dur="500"/>
                                        <p:tgtEl>
                                          <p:spTgt spid="9">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9">
                                            <p:txEl>
                                              <p:pRg st="7" end="7"/>
                                            </p:txEl>
                                          </p:spTgt>
                                        </p:tgtEl>
                                        <p:attrNameLst>
                                          <p:attrName>style.visibility</p:attrName>
                                        </p:attrNameLst>
                                      </p:cBhvr>
                                      <p:to>
                                        <p:strVal val="visible"/>
                                      </p:to>
                                    </p:set>
                                    <p:animEffect transition="in" filter="fade">
                                      <p:cBhvr>
                                        <p:cTn id="61" dur="500"/>
                                        <p:tgtEl>
                                          <p:spTgt spid="9">
                                            <p:txEl>
                                              <p:pRg st="7" end="7"/>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9">
                                            <p:txEl>
                                              <p:pRg st="8" end="8"/>
                                            </p:txEl>
                                          </p:spTgt>
                                        </p:tgtEl>
                                        <p:attrNameLst>
                                          <p:attrName>style.visibility</p:attrName>
                                        </p:attrNameLst>
                                      </p:cBhvr>
                                      <p:to>
                                        <p:strVal val="visible"/>
                                      </p:to>
                                    </p:set>
                                    <p:animEffect transition="in" filter="fade">
                                      <p:cBhvr>
                                        <p:cTn id="66" dur="500"/>
                                        <p:tgtEl>
                                          <p:spTgt spid="9">
                                            <p:txEl>
                                              <p:pRg st="8" end="8"/>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9">
                                            <p:txEl>
                                              <p:pRg st="9" end="9"/>
                                            </p:txEl>
                                          </p:spTgt>
                                        </p:tgtEl>
                                        <p:attrNameLst>
                                          <p:attrName>style.visibility</p:attrName>
                                        </p:attrNameLst>
                                      </p:cBhvr>
                                      <p:to>
                                        <p:strVal val="visible"/>
                                      </p:to>
                                    </p:set>
                                    <p:animEffect transition="in" filter="fade">
                                      <p:cBhvr>
                                        <p:cTn id="71" dur="500"/>
                                        <p:tgtEl>
                                          <p:spTgt spid="9">
                                            <p:txEl>
                                              <p:pRg st="9" end="9"/>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9">
                                            <p:txEl>
                                              <p:pRg st="10" end="10"/>
                                            </p:txEl>
                                          </p:spTgt>
                                        </p:tgtEl>
                                        <p:attrNameLst>
                                          <p:attrName>style.visibility</p:attrName>
                                        </p:attrNameLst>
                                      </p:cBhvr>
                                      <p:to>
                                        <p:strVal val="visible"/>
                                      </p:to>
                                    </p:set>
                                    <p:animEffect transition="in" filter="fade">
                                      <p:cBhvr>
                                        <p:cTn id="74" dur="500"/>
                                        <p:tgtEl>
                                          <p:spTgt spid="9">
                                            <p:txEl>
                                              <p:pRg st="10" end="10"/>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9">
                                            <p:txEl>
                                              <p:pRg st="11" end="11"/>
                                            </p:txEl>
                                          </p:spTgt>
                                        </p:tgtEl>
                                        <p:attrNameLst>
                                          <p:attrName>style.visibility</p:attrName>
                                        </p:attrNameLst>
                                      </p:cBhvr>
                                      <p:to>
                                        <p:strVal val="visible"/>
                                      </p:to>
                                    </p:set>
                                    <p:animEffect transition="in" filter="fade">
                                      <p:cBhvr>
                                        <p:cTn id="77" dur="500"/>
                                        <p:tgtEl>
                                          <p:spTgt spid="9">
                                            <p:txEl>
                                              <p:pRg st="11" end="11"/>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9">
                                            <p:txEl>
                                              <p:pRg st="12" end="12"/>
                                            </p:txEl>
                                          </p:spTgt>
                                        </p:tgtEl>
                                        <p:attrNameLst>
                                          <p:attrName>style.visibility</p:attrName>
                                        </p:attrNameLst>
                                      </p:cBhvr>
                                      <p:to>
                                        <p:strVal val="visible"/>
                                      </p:to>
                                    </p:set>
                                    <p:animEffect transition="in" filter="fade">
                                      <p:cBhvr>
                                        <p:cTn id="80" dur="500"/>
                                        <p:tgtEl>
                                          <p:spTgt spid="9">
                                            <p:txEl>
                                              <p:pRg st="12" end="12"/>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9">
                                            <p:txEl>
                                              <p:pRg st="13" end="13"/>
                                            </p:txEl>
                                          </p:spTgt>
                                        </p:tgtEl>
                                        <p:attrNameLst>
                                          <p:attrName>style.visibility</p:attrName>
                                        </p:attrNameLst>
                                      </p:cBhvr>
                                      <p:to>
                                        <p:strVal val="visible"/>
                                      </p:to>
                                    </p:set>
                                    <p:animEffect transition="in" filter="fade">
                                      <p:cBhvr>
                                        <p:cTn id="83" dur="500"/>
                                        <p:tgtEl>
                                          <p:spTgt spid="9">
                                            <p:txEl>
                                              <p:pRg st="13" end="13"/>
                                            </p:txEl>
                                          </p:spTgt>
                                        </p:tgtEl>
                                      </p:cBhvr>
                                    </p:animEffect>
                                  </p:childTnLst>
                                </p:cTn>
                              </p:par>
                              <p:par>
                                <p:cTn id="84" presetID="10" presetClass="entr" presetSubtype="0" fill="hold" nodeType="withEffect">
                                  <p:stCondLst>
                                    <p:cond delay="0"/>
                                  </p:stCondLst>
                                  <p:childTnLst>
                                    <p:set>
                                      <p:cBhvr>
                                        <p:cTn id="85" dur="1" fill="hold">
                                          <p:stCondLst>
                                            <p:cond delay="0"/>
                                          </p:stCondLst>
                                        </p:cTn>
                                        <p:tgtEl>
                                          <p:spTgt spid="9">
                                            <p:txEl>
                                              <p:pRg st="14" end="14"/>
                                            </p:txEl>
                                          </p:spTgt>
                                        </p:tgtEl>
                                        <p:attrNameLst>
                                          <p:attrName>style.visibility</p:attrName>
                                        </p:attrNameLst>
                                      </p:cBhvr>
                                      <p:to>
                                        <p:strVal val="visible"/>
                                      </p:to>
                                    </p:set>
                                    <p:animEffect transition="in" filter="fade">
                                      <p:cBhvr>
                                        <p:cTn id="86" dur="500"/>
                                        <p:tgtEl>
                                          <p:spTgt spid="9">
                                            <p:txEl>
                                              <p:pRg st="14" end="14"/>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9">
                                            <p:txEl>
                                              <p:pRg st="15" end="15"/>
                                            </p:txEl>
                                          </p:spTgt>
                                        </p:tgtEl>
                                        <p:attrNameLst>
                                          <p:attrName>style.visibility</p:attrName>
                                        </p:attrNameLst>
                                      </p:cBhvr>
                                      <p:to>
                                        <p:strVal val="visible"/>
                                      </p:to>
                                    </p:set>
                                    <p:animEffect transition="in" filter="fade">
                                      <p:cBhvr>
                                        <p:cTn id="89" dur="500"/>
                                        <p:tgtEl>
                                          <p:spTgt spid="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gradFill flip="none" rotWithShape="1">
                  <a:gsLst>
                    <a:gs pos="10000">
                      <a:schemeClr val="accent6">
                        <a:lumMod val="50000"/>
                      </a:schemeClr>
                    </a:gs>
                    <a:gs pos="100000">
                      <a:schemeClr val="accent6"/>
                    </a:gs>
                  </a:gsLst>
                  <a:lin ang="0" scaled="1"/>
                  <a:tileRect/>
                </a:gradFill>
              </a:rPr>
              <a:t>Closure </a:t>
            </a:r>
            <a:r>
              <a:rPr lang="en-US" dirty="0">
                <a:gradFill flip="none" rotWithShape="1">
                  <a:gsLst>
                    <a:gs pos="10000">
                      <a:schemeClr val="accent6">
                        <a:lumMod val="50000"/>
                      </a:schemeClr>
                    </a:gs>
                    <a:gs pos="100000">
                      <a:schemeClr val="accent6"/>
                    </a:gs>
                  </a:gsLst>
                  <a:lin ang="0" scaled="1"/>
                  <a:tileRect/>
                </a:gradFill>
              </a:rPr>
              <a:t>of attribute sets</a:t>
            </a:r>
          </a:p>
        </p:txBody>
      </p:sp>
      <p:sp>
        <p:nvSpPr>
          <p:cNvPr id="5" name="Text Placeholder 4"/>
          <p:cNvSpPr>
            <a:spLocks noGrp="1"/>
          </p:cNvSpPr>
          <p:nvPr>
            <p:ph type="body" idx="1"/>
          </p:nvPr>
        </p:nvSpPr>
        <p:spPr/>
        <p:txBody>
          <a:bodyPr/>
          <a:lstStyle/>
          <a:p>
            <a:r>
              <a:rPr lang="en-US" dirty="0" smtClean="0"/>
              <a:t>Section – 3</a:t>
            </a:r>
          </a:p>
          <a:p>
            <a:endParaRPr lang="en-US" dirty="0"/>
          </a:p>
        </p:txBody>
      </p:sp>
    </p:spTree>
    <p:extLst>
      <p:ext uri="{BB962C8B-B14F-4D97-AF65-F5344CB8AC3E}">
        <p14:creationId xmlns:p14="http://schemas.microsoft.com/office/powerpoint/2010/main" val="8469657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 closure of attribute sets?</a:t>
            </a:r>
          </a:p>
        </p:txBody>
      </p:sp>
      <p:sp>
        <p:nvSpPr>
          <p:cNvPr id="3" name="Content Placeholder 2"/>
          <p:cNvSpPr>
            <a:spLocks noGrp="1"/>
          </p:cNvSpPr>
          <p:nvPr>
            <p:ph idx="1"/>
          </p:nvPr>
        </p:nvSpPr>
        <p:spPr/>
        <p:txBody>
          <a:bodyPr/>
          <a:lstStyle/>
          <a:p>
            <a:r>
              <a:rPr lang="en-US" dirty="0"/>
              <a:t>Given a set of attributes α, the closure of α under F is the </a:t>
            </a:r>
            <a:r>
              <a:rPr lang="en-US" b="1" dirty="0">
                <a:solidFill>
                  <a:schemeClr val="accent6"/>
                </a:solidFill>
              </a:rPr>
              <a:t>set of attributes that are functionally determined by α under F</a:t>
            </a:r>
            <a:r>
              <a:rPr lang="en-US" dirty="0"/>
              <a:t>.</a:t>
            </a:r>
          </a:p>
          <a:p>
            <a:r>
              <a:rPr lang="en-US" dirty="0"/>
              <a:t>It is denoted by </a:t>
            </a:r>
            <a:r>
              <a:rPr lang="en-US" b="1" dirty="0">
                <a:solidFill>
                  <a:schemeClr val="accent6"/>
                </a:solidFill>
              </a:rPr>
              <a:t>α</a:t>
            </a:r>
            <a:r>
              <a:rPr lang="en-US" b="1" baseline="30000" dirty="0" smtClean="0">
                <a:solidFill>
                  <a:schemeClr val="accent6"/>
                </a:solidFill>
              </a:rPr>
              <a:t>+</a:t>
            </a:r>
            <a:r>
              <a:rPr lang="en-US" dirty="0" smtClean="0"/>
              <a:t>.</a:t>
            </a:r>
            <a:endParaRPr lang="en-US" dirty="0"/>
          </a:p>
        </p:txBody>
      </p:sp>
    </p:spTree>
    <p:extLst>
      <p:ext uri="{BB962C8B-B14F-4D97-AF65-F5344CB8AC3E}">
        <p14:creationId xmlns:p14="http://schemas.microsoft.com/office/powerpoint/2010/main" val="261426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 closure of attribute sets?</a:t>
            </a:r>
          </a:p>
        </p:txBody>
      </p:sp>
      <p:sp>
        <p:nvSpPr>
          <p:cNvPr id="3" name="Content Placeholder 2"/>
          <p:cNvSpPr>
            <a:spLocks noGrp="1"/>
          </p:cNvSpPr>
          <p:nvPr>
            <p:ph idx="1"/>
          </p:nvPr>
        </p:nvSpPr>
        <p:spPr/>
        <p:txBody>
          <a:bodyPr/>
          <a:lstStyle/>
          <a:p>
            <a:r>
              <a:rPr lang="en-US" dirty="0"/>
              <a:t>Given a set of attributes α, the closure of α under F is the </a:t>
            </a:r>
            <a:r>
              <a:rPr lang="en-US" b="1" dirty="0">
                <a:solidFill>
                  <a:schemeClr val="accent6"/>
                </a:solidFill>
              </a:rPr>
              <a:t>set of attributes that are functionally determined by α under F</a:t>
            </a:r>
            <a:r>
              <a:rPr lang="en-US" dirty="0"/>
              <a:t>.</a:t>
            </a:r>
          </a:p>
          <a:p>
            <a:r>
              <a:rPr lang="en-US" dirty="0"/>
              <a:t>It is denoted by </a:t>
            </a:r>
            <a:r>
              <a:rPr lang="en-US" b="1" dirty="0">
                <a:solidFill>
                  <a:schemeClr val="accent6"/>
                </a:solidFill>
              </a:rPr>
              <a:t>α</a:t>
            </a:r>
            <a:r>
              <a:rPr lang="en-US" b="1" baseline="30000" dirty="0" smtClean="0">
                <a:solidFill>
                  <a:schemeClr val="accent6"/>
                </a:solidFill>
              </a:rPr>
              <a:t>+</a:t>
            </a:r>
            <a:r>
              <a:rPr lang="en-US" dirty="0" smtClean="0"/>
              <a:t>.</a:t>
            </a:r>
          </a:p>
        </p:txBody>
      </p:sp>
      <p:sp>
        <p:nvSpPr>
          <p:cNvPr id="4" name="Rounded Rectangle 3"/>
          <p:cNvSpPr/>
          <p:nvPr/>
        </p:nvSpPr>
        <p:spPr>
          <a:xfrm>
            <a:off x="505888" y="2704776"/>
            <a:ext cx="7955280" cy="32004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Autofit/>
          </a:bodyPr>
          <a:lstStyle/>
          <a:p>
            <a:pPr lvl="1" indent="-346075" algn="just">
              <a:lnSpc>
                <a:spcPct val="90000"/>
              </a:lnSpc>
              <a:spcBef>
                <a:spcPts val="500"/>
              </a:spcBef>
              <a:buClr>
                <a:schemeClr val="accent6"/>
              </a:buClr>
              <a:buFont typeface="Wingdings 3" panose="05040102010807070707" pitchFamily="18" charset="2"/>
              <a:buChar char=""/>
            </a:pPr>
            <a:r>
              <a:rPr lang="en-US" sz="2000" dirty="0"/>
              <a:t>Algorithm to compute α</a:t>
            </a:r>
            <a:r>
              <a:rPr lang="en-US" sz="2000" baseline="30000" dirty="0"/>
              <a:t>+</a:t>
            </a:r>
            <a:r>
              <a:rPr lang="en-US" sz="2000" dirty="0"/>
              <a:t>, the closure of α under F</a:t>
            </a:r>
          </a:p>
          <a:p>
            <a:pPr lvl="2" indent="-346075" algn="just">
              <a:lnSpc>
                <a:spcPct val="90000"/>
              </a:lnSpc>
              <a:spcBef>
                <a:spcPts val="500"/>
              </a:spcBef>
              <a:buClr>
                <a:schemeClr val="accent6"/>
              </a:buClr>
              <a:buFont typeface="Wingdings 3" panose="05040102010807070707" pitchFamily="18" charset="2"/>
              <a:buChar char=""/>
            </a:pPr>
            <a:r>
              <a:rPr lang="en-US" sz="2000" dirty="0"/>
              <a:t>Steps</a:t>
            </a:r>
          </a:p>
          <a:p>
            <a:pPr marL="1482725" lvl="3" indent="-457200" algn="just">
              <a:lnSpc>
                <a:spcPct val="90000"/>
              </a:lnSpc>
              <a:spcBef>
                <a:spcPts val="500"/>
              </a:spcBef>
              <a:buClr>
                <a:schemeClr val="accent6"/>
              </a:buClr>
              <a:buFont typeface="+mj-lt"/>
              <a:buAutoNum type="arabicPeriod"/>
            </a:pPr>
            <a:r>
              <a:rPr lang="en-US" sz="2000" dirty="0">
                <a:solidFill>
                  <a:schemeClr val="accent6"/>
                </a:solidFill>
              </a:rPr>
              <a:t>result = α</a:t>
            </a:r>
          </a:p>
          <a:p>
            <a:pPr marL="1482725" lvl="3" indent="-457200" algn="just">
              <a:lnSpc>
                <a:spcPct val="90000"/>
              </a:lnSpc>
              <a:spcBef>
                <a:spcPts val="500"/>
              </a:spcBef>
              <a:buClr>
                <a:schemeClr val="accent6"/>
              </a:buClr>
              <a:buFont typeface="+mj-lt"/>
              <a:buAutoNum type="arabicPeriod"/>
            </a:pPr>
            <a:r>
              <a:rPr lang="en-US" sz="2000" i="1" dirty="0"/>
              <a:t>while</a:t>
            </a:r>
            <a:r>
              <a:rPr lang="en-US" sz="2000" dirty="0"/>
              <a:t> (</a:t>
            </a:r>
            <a:r>
              <a:rPr lang="en-US" sz="2000" dirty="0">
                <a:solidFill>
                  <a:schemeClr val="accent6"/>
                </a:solidFill>
              </a:rPr>
              <a:t>changes to result</a:t>
            </a:r>
            <a:r>
              <a:rPr lang="en-US" sz="2000" dirty="0"/>
              <a:t>) </a:t>
            </a:r>
            <a:r>
              <a:rPr lang="en-US" sz="2000" i="1" dirty="0"/>
              <a:t>do</a:t>
            </a:r>
          </a:p>
          <a:p>
            <a:pPr lvl="4" indent="-346075" algn="just">
              <a:lnSpc>
                <a:spcPct val="90000"/>
              </a:lnSpc>
              <a:spcBef>
                <a:spcPts val="500"/>
              </a:spcBef>
              <a:buClr>
                <a:schemeClr val="accent6"/>
              </a:buClr>
              <a:buFont typeface="Wingdings 3" panose="05040102010807070707" pitchFamily="18" charset="2"/>
              <a:buChar char=""/>
            </a:pPr>
            <a:r>
              <a:rPr lang="en-US" sz="2000" dirty="0"/>
              <a:t>for each </a:t>
            </a:r>
            <a:r>
              <a:rPr lang="en-US" sz="2000" dirty="0">
                <a:solidFill>
                  <a:schemeClr val="accent6"/>
                </a:solidFill>
              </a:rPr>
              <a:t>β </a:t>
            </a:r>
            <a:r>
              <a:rPr lang="en-US" sz="2000" dirty="0" smtClean="0">
                <a:solidFill>
                  <a:schemeClr val="accent6"/>
                </a:solidFill>
                <a:latin typeface="Calibri" panose="020F0502020204030204" pitchFamily="34" charset="0"/>
              </a:rPr>
              <a:t>→</a:t>
            </a:r>
            <a:r>
              <a:rPr lang="en-US" sz="2000" dirty="0" smtClean="0">
                <a:solidFill>
                  <a:schemeClr val="accent6"/>
                </a:solidFill>
              </a:rPr>
              <a:t> </a:t>
            </a:r>
            <a:r>
              <a:rPr lang="en-US" sz="2000" dirty="0">
                <a:solidFill>
                  <a:schemeClr val="accent6"/>
                </a:solidFill>
              </a:rPr>
              <a:t>γ</a:t>
            </a:r>
            <a:r>
              <a:rPr lang="en-US" sz="2000" dirty="0"/>
              <a:t> in F do</a:t>
            </a:r>
          </a:p>
          <a:p>
            <a:pPr lvl="5" indent="-346075" algn="just">
              <a:lnSpc>
                <a:spcPct val="90000"/>
              </a:lnSpc>
              <a:spcBef>
                <a:spcPts val="500"/>
              </a:spcBef>
              <a:buClr>
                <a:schemeClr val="accent6"/>
              </a:buClr>
              <a:buFont typeface="Wingdings" panose="05000000000000000000" pitchFamily="2" charset="2"/>
              <a:buChar char="§"/>
            </a:pPr>
            <a:r>
              <a:rPr lang="en-US" sz="2000" dirty="0"/>
              <a:t>begin</a:t>
            </a:r>
          </a:p>
          <a:p>
            <a:pPr lvl="6" indent="-346075" algn="just">
              <a:lnSpc>
                <a:spcPct val="90000"/>
              </a:lnSpc>
              <a:spcBef>
                <a:spcPts val="500"/>
              </a:spcBef>
              <a:buClr>
                <a:schemeClr val="accent6"/>
              </a:buClr>
              <a:buFont typeface="Arial" panose="020B0604020202020204" pitchFamily="34" charset="0"/>
              <a:buChar char="•"/>
            </a:pPr>
            <a:r>
              <a:rPr lang="en-US" sz="2000" dirty="0"/>
              <a:t>if </a:t>
            </a:r>
            <a:r>
              <a:rPr lang="en-US" sz="2000" dirty="0">
                <a:solidFill>
                  <a:schemeClr val="accent6"/>
                </a:solidFill>
              </a:rPr>
              <a:t>β ⊆ result </a:t>
            </a:r>
            <a:r>
              <a:rPr lang="en-US" sz="2000" dirty="0"/>
              <a:t>then </a:t>
            </a:r>
            <a:r>
              <a:rPr lang="en-US" sz="2000" dirty="0">
                <a:solidFill>
                  <a:schemeClr val="accent6"/>
                </a:solidFill>
              </a:rPr>
              <a:t>result = result </a:t>
            </a:r>
            <a:r>
              <a:rPr lang="en-US" sz="2000" dirty="0" smtClean="0">
                <a:solidFill>
                  <a:schemeClr val="accent6"/>
                </a:solidFill>
              </a:rPr>
              <a:t>U </a:t>
            </a:r>
            <a:r>
              <a:rPr lang="en-US" sz="2000" dirty="0">
                <a:solidFill>
                  <a:schemeClr val="accent6"/>
                </a:solidFill>
              </a:rPr>
              <a:t>γ</a:t>
            </a:r>
          </a:p>
          <a:p>
            <a:pPr lvl="6" indent="-346075" algn="just">
              <a:lnSpc>
                <a:spcPct val="90000"/>
              </a:lnSpc>
              <a:spcBef>
                <a:spcPts val="500"/>
              </a:spcBef>
              <a:buClr>
                <a:schemeClr val="accent6"/>
              </a:buClr>
              <a:buFont typeface="Arial" panose="020B0604020202020204" pitchFamily="34" charset="0"/>
              <a:buChar char="•"/>
            </a:pPr>
            <a:r>
              <a:rPr lang="en-US" sz="2000" dirty="0"/>
              <a:t>else </a:t>
            </a:r>
            <a:r>
              <a:rPr lang="en-US" sz="2000" dirty="0">
                <a:solidFill>
                  <a:schemeClr val="accent6"/>
                </a:solidFill>
              </a:rPr>
              <a:t>result = result</a:t>
            </a:r>
          </a:p>
          <a:p>
            <a:pPr lvl="5" indent="-346075" algn="just">
              <a:lnSpc>
                <a:spcPct val="90000"/>
              </a:lnSpc>
              <a:spcBef>
                <a:spcPts val="500"/>
              </a:spcBef>
              <a:buClr>
                <a:schemeClr val="accent6"/>
              </a:buClr>
              <a:buFont typeface="Wingdings" panose="05000000000000000000" pitchFamily="2" charset="2"/>
              <a:buChar char="§"/>
            </a:pPr>
            <a:r>
              <a:rPr lang="en-US" sz="2000" dirty="0"/>
              <a:t>end</a:t>
            </a:r>
          </a:p>
        </p:txBody>
      </p:sp>
      <p:sp>
        <p:nvSpPr>
          <p:cNvPr id="5" name="Rounded Rectangle 4"/>
          <p:cNvSpPr/>
          <p:nvPr/>
        </p:nvSpPr>
        <p:spPr>
          <a:xfrm>
            <a:off x="505888" y="2272777"/>
            <a:ext cx="109728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a:solidFill>
                  <a:schemeClr val="lt1"/>
                </a:solidFill>
              </a:rPr>
              <a:t>Algorithm</a:t>
            </a:r>
          </a:p>
        </p:txBody>
      </p:sp>
    </p:spTree>
    <p:extLst>
      <p:ext uri="{BB962C8B-B14F-4D97-AF65-F5344CB8AC3E}">
        <p14:creationId xmlns:p14="http://schemas.microsoft.com/office/powerpoint/2010/main" val="1396226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Effect transition="in" filter="fade">
                                      <p:cBhvr>
                                        <p:cTn id="23" dur="500"/>
                                        <p:tgtEl>
                                          <p:spTgt spid="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500"/>
                                        <p:tgtEl>
                                          <p:spTgt spid="4">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Effect transition="in" filter="fade">
                                      <p:cBhvr>
                                        <p:cTn id="33" dur="500"/>
                                        <p:tgtEl>
                                          <p:spTgt spid="4">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fade">
                                      <p:cBhvr>
                                        <p:cTn id="38" dur="500"/>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Effect transition="in" filter="fade">
                                      <p:cBhvr>
                                        <p:cTn id="43" dur="500"/>
                                        <p:tgtEl>
                                          <p:spTgt spid="4">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5" end="5"/>
                                            </p:txEl>
                                          </p:spTgt>
                                        </p:tgtEl>
                                        <p:attrNameLst>
                                          <p:attrName>style.visibility</p:attrName>
                                        </p:attrNameLst>
                                      </p:cBhvr>
                                      <p:to>
                                        <p:strVal val="visible"/>
                                      </p:to>
                                    </p:set>
                                    <p:animEffect transition="in" filter="fade">
                                      <p:cBhvr>
                                        <p:cTn id="48" dur="500"/>
                                        <p:tgtEl>
                                          <p:spTgt spid="4">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
                                            <p:txEl>
                                              <p:pRg st="6" end="6"/>
                                            </p:txEl>
                                          </p:spTgt>
                                        </p:tgtEl>
                                        <p:attrNameLst>
                                          <p:attrName>style.visibility</p:attrName>
                                        </p:attrNameLst>
                                      </p:cBhvr>
                                      <p:to>
                                        <p:strVal val="visible"/>
                                      </p:to>
                                    </p:set>
                                    <p:animEffect transition="in" filter="fade">
                                      <p:cBhvr>
                                        <p:cTn id="53" dur="500"/>
                                        <p:tgtEl>
                                          <p:spTgt spid="4">
                                            <p:txEl>
                                              <p:pRg st="6" end="6"/>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7" end="7"/>
                                            </p:txEl>
                                          </p:spTgt>
                                        </p:tgtEl>
                                        <p:attrNameLst>
                                          <p:attrName>style.visibility</p:attrName>
                                        </p:attrNameLst>
                                      </p:cBhvr>
                                      <p:to>
                                        <p:strVal val="visible"/>
                                      </p:to>
                                    </p:set>
                                    <p:animEffect transition="in" filter="fade">
                                      <p:cBhvr>
                                        <p:cTn id="58" dur="500"/>
                                        <p:tgtEl>
                                          <p:spTgt spid="4">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4">
                                            <p:txEl>
                                              <p:pRg st="8" end="8"/>
                                            </p:txEl>
                                          </p:spTgt>
                                        </p:tgtEl>
                                        <p:attrNameLst>
                                          <p:attrName>style.visibility</p:attrName>
                                        </p:attrNameLst>
                                      </p:cBhvr>
                                      <p:to>
                                        <p:strVal val="visible"/>
                                      </p:to>
                                    </p:set>
                                    <p:animEffect transition="in" filter="fade">
                                      <p:cBhvr>
                                        <p:cTn id="63"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Closure </a:t>
            </a:r>
            <a:r>
              <a:rPr lang="en-US" dirty="0"/>
              <a:t>of attribute </a:t>
            </a:r>
            <a:r>
              <a:rPr lang="en-US" dirty="0" smtClean="0"/>
              <a:t>sets </a:t>
            </a:r>
            <a:r>
              <a:rPr lang="en-US" dirty="0">
                <a:solidFill>
                  <a:schemeClr val="tx1">
                    <a:lumMod val="50000"/>
                    <a:lumOff val="50000"/>
                  </a:schemeClr>
                </a:solidFill>
              </a:rPr>
              <a:t>[Example]</a:t>
            </a:r>
            <a:endParaRPr lang="en-US" dirty="0"/>
          </a:p>
        </p:txBody>
      </p:sp>
      <p:sp>
        <p:nvSpPr>
          <p:cNvPr id="3" name="Content Placeholder 2"/>
          <p:cNvSpPr>
            <a:spLocks noGrp="1"/>
          </p:cNvSpPr>
          <p:nvPr>
            <p:ph idx="1"/>
          </p:nvPr>
        </p:nvSpPr>
        <p:spPr/>
        <p:txBody>
          <a:bodyPr/>
          <a:lstStyle/>
          <a:p>
            <a:r>
              <a:rPr lang="en-US" dirty="0"/>
              <a:t>Consider the </a:t>
            </a:r>
            <a:r>
              <a:rPr lang="en-US" dirty="0" smtClean="0"/>
              <a:t>relation </a:t>
            </a:r>
            <a:r>
              <a:rPr lang="en-US" dirty="0"/>
              <a:t>schema </a:t>
            </a:r>
            <a:r>
              <a:rPr lang="en-US" dirty="0" smtClean="0"/>
              <a:t>R </a:t>
            </a:r>
            <a:r>
              <a:rPr lang="en-US" dirty="0"/>
              <a:t>= (A, B, C, G, H, I).</a:t>
            </a:r>
          </a:p>
          <a:p>
            <a:r>
              <a:rPr lang="en-US" dirty="0"/>
              <a:t>For this relation, a set of functional dependencies F can be given as </a:t>
            </a:r>
            <a:endParaRPr lang="en-US" dirty="0" smtClean="0"/>
          </a:p>
          <a:p>
            <a:pPr marL="0" indent="0">
              <a:buNone/>
            </a:pPr>
            <a:r>
              <a:rPr lang="en-US" dirty="0"/>
              <a:t>	</a:t>
            </a:r>
            <a:r>
              <a:rPr lang="en-US" dirty="0" smtClean="0"/>
              <a:t>F </a:t>
            </a:r>
            <a:r>
              <a:rPr lang="en-US" dirty="0"/>
              <a:t>= {A </a:t>
            </a:r>
            <a:r>
              <a:rPr lang="en-US" dirty="0" smtClean="0">
                <a:latin typeface="Calibri" panose="020F0502020204030204" pitchFamily="34" charset="0"/>
              </a:rPr>
              <a:t>→</a:t>
            </a:r>
            <a:r>
              <a:rPr lang="en-US" dirty="0" smtClean="0"/>
              <a:t> </a:t>
            </a:r>
            <a:r>
              <a:rPr lang="en-US" dirty="0"/>
              <a:t>B, A </a:t>
            </a:r>
            <a:r>
              <a:rPr lang="en-US" dirty="0">
                <a:latin typeface="Calibri" panose="020F0502020204030204" pitchFamily="34" charset="0"/>
              </a:rPr>
              <a:t>→</a:t>
            </a:r>
            <a:r>
              <a:rPr lang="en-US" dirty="0" smtClean="0"/>
              <a:t> </a:t>
            </a:r>
            <a:r>
              <a:rPr lang="en-US" dirty="0"/>
              <a:t>C, CG </a:t>
            </a:r>
            <a:r>
              <a:rPr lang="en-US" dirty="0">
                <a:latin typeface="Calibri" panose="020F0502020204030204" pitchFamily="34" charset="0"/>
              </a:rPr>
              <a:t>→</a:t>
            </a:r>
            <a:r>
              <a:rPr lang="en-US" dirty="0" smtClean="0"/>
              <a:t> </a:t>
            </a:r>
            <a:r>
              <a:rPr lang="en-US" dirty="0"/>
              <a:t>H, CG </a:t>
            </a:r>
            <a:r>
              <a:rPr lang="en-US" dirty="0">
                <a:latin typeface="Calibri" panose="020F0502020204030204" pitchFamily="34" charset="0"/>
              </a:rPr>
              <a:t>→</a:t>
            </a:r>
            <a:r>
              <a:rPr lang="en-US" dirty="0" smtClean="0"/>
              <a:t> </a:t>
            </a:r>
            <a:r>
              <a:rPr lang="en-US" dirty="0"/>
              <a:t>I, B </a:t>
            </a:r>
            <a:r>
              <a:rPr lang="en-US" dirty="0">
                <a:latin typeface="Calibri" panose="020F0502020204030204" pitchFamily="34" charset="0"/>
              </a:rPr>
              <a:t>→</a:t>
            </a:r>
            <a:r>
              <a:rPr lang="en-US" dirty="0" smtClean="0"/>
              <a:t> </a:t>
            </a:r>
            <a:r>
              <a:rPr lang="en-US" dirty="0"/>
              <a:t>H}</a:t>
            </a:r>
          </a:p>
          <a:p>
            <a:r>
              <a:rPr lang="en-US" dirty="0"/>
              <a:t>Find out the closure of (AG</a:t>
            </a:r>
            <a:r>
              <a:rPr lang="en-US" dirty="0" smtClean="0"/>
              <a:t>)</a:t>
            </a:r>
            <a:r>
              <a:rPr lang="en-US" baseline="30000" dirty="0" smtClean="0"/>
              <a:t>+</a:t>
            </a:r>
            <a:r>
              <a:rPr lang="en-US" dirty="0" smtClean="0"/>
              <a:t>.</a:t>
            </a:r>
            <a:endParaRPr lang="en-US" dirty="0"/>
          </a:p>
        </p:txBody>
      </p:sp>
      <p:sp>
        <p:nvSpPr>
          <p:cNvPr id="4" name="Rounded Rectangle 3"/>
          <p:cNvSpPr/>
          <p:nvPr/>
        </p:nvSpPr>
        <p:spPr>
          <a:xfrm>
            <a:off x="505888" y="3066726"/>
            <a:ext cx="6492240" cy="32004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Autofit/>
          </a:bodyPr>
          <a:lstStyle/>
          <a:p>
            <a:pPr lvl="1" indent="-346075" algn="just">
              <a:lnSpc>
                <a:spcPct val="90000"/>
              </a:lnSpc>
              <a:spcBef>
                <a:spcPts val="500"/>
              </a:spcBef>
              <a:buClr>
                <a:schemeClr val="accent6"/>
              </a:buClr>
              <a:buFont typeface="Wingdings 3" panose="05040102010807070707" pitchFamily="18" charset="2"/>
              <a:buChar char=""/>
            </a:pPr>
            <a:r>
              <a:rPr lang="en-US" sz="2000" dirty="0"/>
              <a:t>Algorithm to compute α</a:t>
            </a:r>
            <a:r>
              <a:rPr lang="en-US" sz="2000" baseline="30000" dirty="0"/>
              <a:t>+</a:t>
            </a:r>
            <a:r>
              <a:rPr lang="en-US" sz="2000" dirty="0"/>
              <a:t>, the closure of α under F</a:t>
            </a:r>
          </a:p>
          <a:p>
            <a:pPr lvl="2" indent="-346075" algn="just">
              <a:lnSpc>
                <a:spcPct val="90000"/>
              </a:lnSpc>
              <a:spcBef>
                <a:spcPts val="500"/>
              </a:spcBef>
              <a:buClr>
                <a:schemeClr val="accent6"/>
              </a:buClr>
              <a:buFont typeface="Wingdings 3" panose="05040102010807070707" pitchFamily="18" charset="2"/>
              <a:buChar char=""/>
            </a:pPr>
            <a:r>
              <a:rPr lang="en-US" sz="2000" dirty="0"/>
              <a:t>Steps</a:t>
            </a:r>
          </a:p>
          <a:p>
            <a:pPr marL="1482725" lvl="3" indent="-457200" algn="just">
              <a:lnSpc>
                <a:spcPct val="90000"/>
              </a:lnSpc>
              <a:spcBef>
                <a:spcPts val="500"/>
              </a:spcBef>
              <a:buClr>
                <a:schemeClr val="accent6"/>
              </a:buClr>
              <a:buFont typeface="+mj-lt"/>
              <a:buAutoNum type="arabicPeriod"/>
            </a:pPr>
            <a:r>
              <a:rPr lang="en-US" sz="2000" dirty="0">
                <a:solidFill>
                  <a:schemeClr val="accent6"/>
                </a:solidFill>
              </a:rPr>
              <a:t>result = α</a:t>
            </a:r>
          </a:p>
          <a:p>
            <a:pPr marL="1482725" lvl="3" indent="-457200" algn="just">
              <a:lnSpc>
                <a:spcPct val="90000"/>
              </a:lnSpc>
              <a:spcBef>
                <a:spcPts val="500"/>
              </a:spcBef>
              <a:buClr>
                <a:schemeClr val="accent6"/>
              </a:buClr>
              <a:buFont typeface="+mj-lt"/>
              <a:buAutoNum type="arabicPeriod"/>
            </a:pPr>
            <a:r>
              <a:rPr lang="en-US" sz="2000" i="1" dirty="0"/>
              <a:t>while</a:t>
            </a:r>
            <a:r>
              <a:rPr lang="en-US" sz="2000" dirty="0"/>
              <a:t> (</a:t>
            </a:r>
            <a:r>
              <a:rPr lang="en-US" sz="2000" dirty="0">
                <a:solidFill>
                  <a:schemeClr val="accent6"/>
                </a:solidFill>
              </a:rPr>
              <a:t>changes to result</a:t>
            </a:r>
            <a:r>
              <a:rPr lang="en-US" sz="2000" dirty="0"/>
              <a:t>) </a:t>
            </a:r>
            <a:r>
              <a:rPr lang="en-US" sz="2000" i="1" dirty="0"/>
              <a:t>do</a:t>
            </a:r>
          </a:p>
          <a:p>
            <a:pPr lvl="4" indent="-346075" algn="just">
              <a:lnSpc>
                <a:spcPct val="90000"/>
              </a:lnSpc>
              <a:spcBef>
                <a:spcPts val="500"/>
              </a:spcBef>
              <a:buClr>
                <a:schemeClr val="accent6"/>
              </a:buClr>
              <a:buFont typeface="Wingdings 3" panose="05040102010807070707" pitchFamily="18" charset="2"/>
              <a:buChar char=""/>
            </a:pPr>
            <a:r>
              <a:rPr lang="en-US" sz="2000" dirty="0"/>
              <a:t>for each </a:t>
            </a:r>
            <a:r>
              <a:rPr lang="en-US" sz="2000" dirty="0">
                <a:solidFill>
                  <a:schemeClr val="accent6"/>
                </a:solidFill>
              </a:rPr>
              <a:t>β </a:t>
            </a:r>
            <a:r>
              <a:rPr lang="en-US" sz="2000" dirty="0" smtClean="0">
                <a:solidFill>
                  <a:schemeClr val="accent6"/>
                </a:solidFill>
                <a:latin typeface="Calibri" panose="020F0502020204030204" pitchFamily="34" charset="0"/>
              </a:rPr>
              <a:t>→</a:t>
            </a:r>
            <a:r>
              <a:rPr lang="en-US" sz="2000" dirty="0" smtClean="0">
                <a:solidFill>
                  <a:schemeClr val="accent6"/>
                </a:solidFill>
              </a:rPr>
              <a:t> </a:t>
            </a:r>
            <a:r>
              <a:rPr lang="en-US" sz="2000" dirty="0">
                <a:solidFill>
                  <a:schemeClr val="accent6"/>
                </a:solidFill>
              </a:rPr>
              <a:t>γ</a:t>
            </a:r>
            <a:r>
              <a:rPr lang="en-US" sz="2000" dirty="0"/>
              <a:t> in F do</a:t>
            </a:r>
          </a:p>
          <a:p>
            <a:pPr lvl="5" indent="-346075" algn="just">
              <a:lnSpc>
                <a:spcPct val="90000"/>
              </a:lnSpc>
              <a:spcBef>
                <a:spcPts val="500"/>
              </a:spcBef>
              <a:buClr>
                <a:schemeClr val="accent6"/>
              </a:buClr>
              <a:buFont typeface="Wingdings" panose="05000000000000000000" pitchFamily="2" charset="2"/>
              <a:buChar char="§"/>
            </a:pPr>
            <a:r>
              <a:rPr lang="en-US" sz="2000" dirty="0"/>
              <a:t>begin</a:t>
            </a:r>
          </a:p>
          <a:p>
            <a:pPr lvl="6" indent="-346075" algn="just">
              <a:lnSpc>
                <a:spcPct val="90000"/>
              </a:lnSpc>
              <a:spcBef>
                <a:spcPts val="500"/>
              </a:spcBef>
              <a:buClr>
                <a:schemeClr val="accent6"/>
              </a:buClr>
              <a:buFont typeface="Arial" panose="020B0604020202020204" pitchFamily="34" charset="0"/>
              <a:buChar char="•"/>
            </a:pPr>
            <a:r>
              <a:rPr lang="en-US" sz="2000" dirty="0"/>
              <a:t>if </a:t>
            </a:r>
            <a:r>
              <a:rPr lang="en-US" sz="2000" dirty="0">
                <a:solidFill>
                  <a:schemeClr val="accent6"/>
                </a:solidFill>
              </a:rPr>
              <a:t>β ⊆ result </a:t>
            </a:r>
            <a:r>
              <a:rPr lang="en-US" sz="2000" dirty="0"/>
              <a:t>then </a:t>
            </a:r>
            <a:r>
              <a:rPr lang="en-US" sz="2000" dirty="0">
                <a:solidFill>
                  <a:schemeClr val="accent6"/>
                </a:solidFill>
              </a:rPr>
              <a:t>result = result </a:t>
            </a:r>
            <a:r>
              <a:rPr lang="en-US" sz="2000" dirty="0" smtClean="0">
                <a:solidFill>
                  <a:schemeClr val="accent6"/>
                </a:solidFill>
              </a:rPr>
              <a:t>U </a:t>
            </a:r>
            <a:r>
              <a:rPr lang="en-US" sz="2000" dirty="0">
                <a:solidFill>
                  <a:schemeClr val="accent6"/>
                </a:solidFill>
              </a:rPr>
              <a:t>γ</a:t>
            </a:r>
          </a:p>
          <a:p>
            <a:pPr lvl="6" indent="-346075" algn="just">
              <a:lnSpc>
                <a:spcPct val="90000"/>
              </a:lnSpc>
              <a:spcBef>
                <a:spcPts val="500"/>
              </a:spcBef>
              <a:buClr>
                <a:schemeClr val="accent6"/>
              </a:buClr>
              <a:buFont typeface="Arial" panose="020B0604020202020204" pitchFamily="34" charset="0"/>
              <a:buChar char="•"/>
            </a:pPr>
            <a:r>
              <a:rPr lang="en-US" sz="2000" dirty="0"/>
              <a:t>else </a:t>
            </a:r>
            <a:r>
              <a:rPr lang="en-US" sz="2000" dirty="0">
                <a:solidFill>
                  <a:schemeClr val="accent6"/>
                </a:solidFill>
              </a:rPr>
              <a:t>result = result</a:t>
            </a:r>
          </a:p>
          <a:p>
            <a:pPr lvl="5" indent="-346075" algn="just">
              <a:lnSpc>
                <a:spcPct val="90000"/>
              </a:lnSpc>
              <a:spcBef>
                <a:spcPts val="500"/>
              </a:spcBef>
              <a:buClr>
                <a:schemeClr val="accent6"/>
              </a:buClr>
              <a:buFont typeface="Wingdings" panose="05000000000000000000" pitchFamily="2" charset="2"/>
              <a:buChar char="§"/>
            </a:pPr>
            <a:r>
              <a:rPr lang="en-US" sz="2000" dirty="0"/>
              <a:t>end</a:t>
            </a:r>
          </a:p>
        </p:txBody>
      </p:sp>
      <p:sp>
        <p:nvSpPr>
          <p:cNvPr id="5" name="Rounded Rectangle 4"/>
          <p:cNvSpPr/>
          <p:nvPr/>
        </p:nvSpPr>
        <p:spPr>
          <a:xfrm>
            <a:off x="505888" y="2634727"/>
            <a:ext cx="109728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a:solidFill>
                  <a:schemeClr val="lt1"/>
                </a:solidFill>
              </a:rPr>
              <a:t>Algorithm</a:t>
            </a:r>
          </a:p>
        </p:txBody>
      </p:sp>
      <p:sp>
        <p:nvSpPr>
          <p:cNvPr id="6" name="Rounded Rectangle 5"/>
          <p:cNvSpPr/>
          <p:nvPr/>
        </p:nvSpPr>
        <p:spPr>
          <a:xfrm>
            <a:off x="7258536" y="2227878"/>
            <a:ext cx="4663440" cy="800424"/>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Autofit/>
          </a:bodyPr>
          <a:lstStyle/>
          <a:p>
            <a:pPr marL="342900" lvl="2" indent="-342900" algn="just">
              <a:lnSpc>
                <a:spcPct val="90000"/>
              </a:lnSpc>
              <a:spcBef>
                <a:spcPts val="500"/>
              </a:spcBef>
              <a:buClr>
                <a:schemeClr val="accent6"/>
              </a:buClr>
              <a:buFont typeface="Wingdings 3" panose="05040102010807070707" pitchFamily="18" charset="2"/>
              <a:buChar char=""/>
            </a:pPr>
            <a:r>
              <a:rPr lang="en-US" sz="2000" dirty="0" smtClean="0"/>
              <a:t>Step 1.</a:t>
            </a:r>
          </a:p>
          <a:p>
            <a:pPr marL="342900" lvl="3" algn="just">
              <a:lnSpc>
                <a:spcPct val="90000"/>
              </a:lnSpc>
              <a:spcBef>
                <a:spcPts val="500"/>
              </a:spcBef>
              <a:buClr>
                <a:schemeClr val="accent6"/>
              </a:buClr>
            </a:pPr>
            <a:r>
              <a:rPr lang="en-US" sz="2000" dirty="0" smtClean="0">
                <a:solidFill>
                  <a:schemeClr val="accent6"/>
                </a:solidFill>
              </a:rPr>
              <a:t>	</a:t>
            </a:r>
            <a:r>
              <a:rPr lang="en-US" sz="2000" dirty="0" smtClean="0"/>
              <a:t>result = α    </a:t>
            </a:r>
            <a:r>
              <a:rPr lang="en-US" sz="2000" dirty="0" smtClean="0">
                <a:solidFill>
                  <a:schemeClr val="tx2"/>
                </a:solidFill>
                <a:latin typeface="Calibri" panose="020F0502020204030204" pitchFamily="34" charset="0"/>
              </a:rPr>
              <a:t>=&gt;</a:t>
            </a:r>
            <a:r>
              <a:rPr lang="en-US" sz="2000" dirty="0" smtClean="0">
                <a:solidFill>
                  <a:schemeClr val="accent6"/>
                </a:solidFill>
                <a:latin typeface="Calibri" panose="020F0502020204030204" pitchFamily="34" charset="0"/>
              </a:rPr>
              <a:t>    </a:t>
            </a:r>
            <a:r>
              <a:rPr lang="en-US" sz="2000" dirty="0" smtClean="0">
                <a:solidFill>
                  <a:schemeClr val="accent6"/>
                </a:solidFill>
              </a:rPr>
              <a:t>result = AG</a:t>
            </a:r>
            <a:endParaRPr lang="en-US" sz="2000" dirty="0">
              <a:solidFill>
                <a:schemeClr val="accent6"/>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901971585"/>
              </p:ext>
            </p:extLst>
          </p:nvPr>
        </p:nvGraphicFramePr>
        <p:xfrm>
          <a:off x="7258536" y="3200400"/>
          <a:ext cx="4663440" cy="396240"/>
        </p:xfrm>
        <a:graphic>
          <a:graphicData uri="http://schemas.openxmlformats.org/drawingml/2006/table">
            <a:tbl>
              <a:tblPr firstRow="1" bandRow="1">
                <a:tableStyleId>{5940675A-B579-460E-94D1-54222C63F5DA}</a:tableStyleId>
              </a:tblPr>
              <a:tblGrid>
                <a:gridCol w="1005840"/>
                <a:gridCol w="1645920"/>
                <a:gridCol w="2011680"/>
              </a:tblGrid>
              <a:tr h="142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kern="1200" dirty="0" smtClean="0">
                          <a:solidFill>
                            <a:schemeClr val="tx1"/>
                          </a:solidFill>
                          <a:latin typeface="+mn-lt"/>
                          <a:ea typeface="+mn-ea"/>
                          <a:cs typeface="+mn-cs"/>
                          <a:sym typeface="Iconic Symbols Ext" pitchFamily="2" charset="2"/>
                        </a:rPr>
                        <a:t>A </a:t>
                      </a:r>
                      <a:r>
                        <a:rPr lang="en-US" altLang="en-US" sz="2000" kern="1200" dirty="0" smtClean="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smtClean="0">
                          <a:solidFill>
                            <a:schemeClr val="tx1"/>
                          </a:solidFill>
                          <a:latin typeface="+mn-lt"/>
                          <a:ea typeface="+mn-ea"/>
                          <a:cs typeface="+mn-cs"/>
                          <a:sym typeface="Monotype Sorts" charset="2"/>
                        </a:rPr>
                        <a:t> B</a:t>
                      </a:r>
                      <a:endParaRPr lang="en-US" sz="2000" kern="1200" dirty="0" smtClean="0">
                        <a:solidFill>
                          <a:schemeClr val="tx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mn-lt"/>
                          <a:ea typeface="+mn-ea"/>
                          <a:cs typeface="+mn-cs"/>
                        </a:rPr>
                        <a:t>A ⊆ AG</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accent6"/>
                          </a:solidFill>
                        </a:rPr>
                        <a:t>result = ABG</a:t>
                      </a:r>
                      <a:endParaRPr lang="en-US" sz="2000" b="0" kern="1200" dirty="0" smtClean="0">
                        <a:solidFill>
                          <a:schemeClr val="dk1"/>
                        </a:solidFill>
                        <a:latin typeface="+mn-lt"/>
                        <a:ea typeface="+mn-ea"/>
                        <a:cs typeface="+mn-cs"/>
                      </a:endParaRPr>
                    </a:p>
                  </a:txBody>
                  <a:tcPr>
                    <a:solidFill>
                      <a:schemeClr val="bg1">
                        <a:lumMod val="85000"/>
                      </a:schemeClr>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813276095"/>
              </p:ext>
            </p:extLst>
          </p:nvPr>
        </p:nvGraphicFramePr>
        <p:xfrm>
          <a:off x="7258536" y="3602037"/>
          <a:ext cx="4663440" cy="396240"/>
        </p:xfrm>
        <a:graphic>
          <a:graphicData uri="http://schemas.openxmlformats.org/drawingml/2006/table">
            <a:tbl>
              <a:tblPr firstRow="1" bandRow="1">
                <a:tableStyleId>{5940675A-B579-460E-94D1-54222C63F5DA}</a:tableStyleId>
              </a:tblPr>
              <a:tblGrid>
                <a:gridCol w="1005840"/>
                <a:gridCol w="1645920"/>
                <a:gridCol w="2011680"/>
              </a:tblGrid>
              <a:tr h="142240">
                <a:tc>
                  <a:txBody>
                    <a:bodyPr/>
                    <a:lstStyle/>
                    <a:p>
                      <a:r>
                        <a:rPr lang="en-US" altLang="en-US" sz="2000" b="0" kern="1200" dirty="0" smtClean="0">
                          <a:solidFill>
                            <a:schemeClr val="dk1"/>
                          </a:solidFill>
                          <a:latin typeface="+mn-lt"/>
                          <a:ea typeface="+mn-ea"/>
                          <a:cs typeface="+mn-cs"/>
                          <a:sym typeface="Iconic Symbols Ext" pitchFamily="2" charset="2"/>
                        </a:rPr>
                        <a:t>A</a:t>
                      </a:r>
                      <a:r>
                        <a:rPr lang="en-US" altLang="en-US" sz="2000" kern="1200" dirty="0" smtClean="0">
                          <a:solidFill>
                            <a:schemeClr val="tx1"/>
                          </a:solidFill>
                          <a:latin typeface="+mn-lt"/>
                          <a:ea typeface="+mn-ea"/>
                          <a:cs typeface="+mn-cs"/>
                          <a:sym typeface="Iconic Symbols Ext" pitchFamily="2" charset="2"/>
                        </a:rPr>
                        <a:t> </a:t>
                      </a:r>
                      <a:r>
                        <a:rPr lang="en-US" altLang="en-US" sz="2000" kern="1200" dirty="0" smtClean="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smtClean="0">
                          <a:solidFill>
                            <a:schemeClr val="tx1"/>
                          </a:solidFill>
                          <a:latin typeface="+mn-lt"/>
                          <a:ea typeface="+mn-ea"/>
                          <a:cs typeface="+mn-cs"/>
                          <a:sym typeface="Monotype Sorts" charset="2"/>
                        </a:rPr>
                        <a:t> C</a:t>
                      </a:r>
                      <a:endParaRPr lang="en-US" sz="2000" kern="1200" dirty="0">
                        <a:solidFill>
                          <a:schemeClr val="tx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mn-lt"/>
                          <a:ea typeface="+mn-ea"/>
                          <a:cs typeface="+mn-cs"/>
                        </a:rPr>
                        <a:t>A ⊆ ABG</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accent6"/>
                          </a:solidFill>
                        </a:rPr>
                        <a:t>result = ABCG</a:t>
                      </a:r>
                      <a:endParaRPr lang="en-US" sz="2000" b="0" kern="1200" dirty="0" smtClean="0">
                        <a:solidFill>
                          <a:schemeClr val="dk1"/>
                        </a:solidFill>
                        <a:latin typeface="+mn-lt"/>
                        <a:ea typeface="+mn-ea"/>
                        <a:cs typeface="+mn-cs"/>
                      </a:endParaRPr>
                    </a:p>
                  </a:txBody>
                  <a:tcPr>
                    <a:solidFill>
                      <a:schemeClr val="bg1">
                        <a:lumMod val="85000"/>
                      </a:schemeClr>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820946583"/>
              </p:ext>
            </p:extLst>
          </p:nvPr>
        </p:nvGraphicFramePr>
        <p:xfrm>
          <a:off x="7258536" y="4003674"/>
          <a:ext cx="4663440" cy="396240"/>
        </p:xfrm>
        <a:graphic>
          <a:graphicData uri="http://schemas.openxmlformats.org/drawingml/2006/table">
            <a:tbl>
              <a:tblPr firstRow="1" bandRow="1">
                <a:tableStyleId>{5940675A-B579-460E-94D1-54222C63F5DA}</a:tableStyleId>
              </a:tblPr>
              <a:tblGrid>
                <a:gridCol w="1005840"/>
                <a:gridCol w="1645920"/>
                <a:gridCol w="2011680"/>
              </a:tblGrid>
              <a:tr h="142240">
                <a:tc>
                  <a:txBody>
                    <a:bodyPr/>
                    <a:lstStyle/>
                    <a:p>
                      <a:r>
                        <a:rPr lang="en-US" altLang="en-US" sz="2000" kern="1200" dirty="0" smtClean="0">
                          <a:solidFill>
                            <a:schemeClr val="tx1"/>
                          </a:solidFill>
                          <a:latin typeface="+mn-lt"/>
                          <a:ea typeface="+mn-ea"/>
                          <a:cs typeface="+mn-cs"/>
                          <a:sym typeface="Iconic Symbols Ext" pitchFamily="2" charset="2"/>
                        </a:rPr>
                        <a:t>CG </a:t>
                      </a:r>
                      <a:r>
                        <a:rPr lang="en-US" altLang="en-US" sz="2000" kern="1200" dirty="0" smtClean="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smtClean="0">
                          <a:solidFill>
                            <a:schemeClr val="tx1"/>
                          </a:solidFill>
                          <a:latin typeface="+mn-lt"/>
                          <a:ea typeface="+mn-ea"/>
                          <a:cs typeface="+mn-cs"/>
                          <a:sym typeface="Monotype Sorts" charset="2"/>
                        </a:rPr>
                        <a:t> H</a:t>
                      </a:r>
                      <a:endParaRPr lang="en-US" sz="2000" kern="1200" dirty="0">
                        <a:solidFill>
                          <a:schemeClr val="tx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mn-lt"/>
                          <a:ea typeface="+mn-ea"/>
                          <a:cs typeface="+mn-cs"/>
                        </a:rPr>
                        <a:t>CG ⊆ ABCG</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accent6"/>
                          </a:solidFill>
                        </a:rPr>
                        <a:t>result = ABCGH</a:t>
                      </a:r>
                      <a:endParaRPr lang="en-US" sz="2000" b="0" kern="1200" dirty="0" smtClean="0">
                        <a:solidFill>
                          <a:schemeClr val="dk1"/>
                        </a:solidFill>
                        <a:latin typeface="+mn-lt"/>
                        <a:ea typeface="+mn-ea"/>
                        <a:cs typeface="+mn-cs"/>
                      </a:endParaRPr>
                    </a:p>
                  </a:txBody>
                  <a:tcPr>
                    <a:solidFill>
                      <a:schemeClr val="bg1">
                        <a:lumMod val="85000"/>
                      </a:schemeClr>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808638118"/>
              </p:ext>
            </p:extLst>
          </p:nvPr>
        </p:nvGraphicFramePr>
        <p:xfrm>
          <a:off x="7258536" y="4405311"/>
          <a:ext cx="4663440" cy="396240"/>
        </p:xfrm>
        <a:graphic>
          <a:graphicData uri="http://schemas.openxmlformats.org/drawingml/2006/table">
            <a:tbl>
              <a:tblPr firstRow="1" bandRow="1">
                <a:tableStyleId>{5940675A-B579-460E-94D1-54222C63F5DA}</a:tableStyleId>
              </a:tblPr>
              <a:tblGrid>
                <a:gridCol w="1005840"/>
                <a:gridCol w="1645920"/>
                <a:gridCol w="2011680"/>
              </a:tblGrid>
              <a:tr h="142240">
                <a:tc>
                  <a:txBody>
                    <a:bodyPr/>
                    <a:lstStyle/>
                    <a:p>
                      <a:r>
                        <a:rPr lang="en-US" altLang="en-US" sz="2000" b="0" kern="1200" dirty="0" smtClean="0">
                          <a:solidFill>
                            <a:schemeClr val="dk1"/>
                          </a:solidFill>
                          <a:latin typeface="+mn-lt"/>
                          <a:ea typeface="+mn-ea"/>
                          <a:cs typeface="+mn-cs"/>
                          <a:sym typeface="Iconic Symbols Ext" pitchFamily="2" charset="2"/>
                        </a:rPr>
                        <a:t>CG </a:t>
                      </a:r>
                      <a:r>
                        <a:rPr lang="en-US" altLang="en-US" sz="2000" kern="1200" dirty="0" smtClean="0">
                          <a:solidFill>
                            <a:schemeClr val="tx1"/>
                          </a:solidFill>
                          <a:latin typeface="Calibri" panose="020F0502020204030204" pitchFamily="34" charset="0"/>
                          <a:ea typeface="+mn-ea"/>
                          <a:cs typeface="+mn-cs"/>
                          <a:sym typeface="Symbol" panose="05050102010706020507" pitchFamily="18" charset="2"/>
                        </a:rPr>
                        <a:t>→</a:t>
                      </a:r>
                      <a:r>
                        <a:rPr lang="en-US" altLang="en-US" sz="2000" b="0" kern="1200" dirty="0" smtClean="0">
                          <a:solidFill>
                            <a:schemeClr val="dk1"/>
                          </a:solidFill>
                          <a:latin typeface="+mn-lt"/>
                          <a:ea typeface="+mn-ea"/>
                          <a:cs typeface="+mn-cs"/>
                          <a:sym typeface="Monotype Sorts" charset="2"/>
                        </a:rPr>
                        <a:t> I</a:t>
                      </a:r>
                      <a:endParaRPr lang="en-US" sz="2000" b="0" kern="1200" dirty="0">
                        <a:solidFill>
                          <a:schemeClr val="dk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mn-lt"/>
                          <a:ea typeface="+mn-ea"/>
                          <a:cs typeface="+mn-cs"/>
                        </a:rPr>
                        <a:t>CG ⊆ ABCGH</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accent6"/>
                          </a:solidFill>
                        </a:rPr>
                        <a:t>result = ABCGHI</a:t>
                      </a:r>
                      <a:endParaRPr lang="en-US" sz="2000" b="0" kern="1200" dirty="0" smtClean="0">
                        <a:solidFill>
                          <a:schemeClr val="dk1"/>
                        </a:solidFill>
                        <a:latin typeface="+mn-lt"/>
                        <a:ea typeface="+mn-ea"/>
                        <a:cs typeface="+mn-cs"/>
                      </a:endParaRPr>
                    </a:p>
                  </a:txBody>
                  <a:tcPr>
                    <a:solidFill>
                      <a:schemeClr val="bg1">
                        <a:lumMod val="85000"/>
                      </a:schemeClr>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093740890"/>
              </p:ext>
            </p:extLst>
          </p:nvPr>
        </p:nvGraphicFramePr>
        <p:xfrm>
          <a:off x="7258536" y="4806946"/>
          <a:ext cx="4663440" cy="396240"/>
        </p:xfrm>
        <a:graphic>
          <a:graphicData uri="http://schemas.openxmlformats.org/drawingml/2006/table">
            <a:tbl>
              <a:tblPr firstRow="1" bandRow="1">
                <a:tableStyleId>{5940675A-B579-460E-94D1-54222C63F5DA}</a:tableStyleId>
              </a:tblPr>
              <a:tblGrid>
                <a:gridCol w="1005840"/>
                <a:gridCol w="1645920"/>
                <a:gridCol w="2011680"/>
              </a:tblGrid>
              <a:tr h="142240">
                <a:tc>
                  <a:txBody>
                    <a:bodyPr/>
                    <a:lstStyle/>
                    <a:p>
                      <a:r>
                        <a:rPr lang="en-US" altLang="en-US" sz="2000" kern="1200" dirty="0" smtClean="0">
                          <a:solidFill>
                            <a:schemeClr val="tx1"/>
                          </a:solidFill>
                          <a:latin typeface="+mn-lt"/>
                          <a:ea typeface="+mn-ea"/>
                          <a:cs typeface="+mn-cs"/>
                          <a:sym typeface="Iconic Symbols Ext" pitchFamily="2" charset="2"/>
                        </a:rPr>
                        <a:t>B </a:t>
                      </a:r>
                      <a:r>
                        <a:rPr lang="en-US" altLang="en-US" sz="2000" kern="1200" dirty="0" smtClean="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smtClean="0">
                          <a:solidFill>
                            <a:schemeClr val="tx1"/>
                          </a:solidFill>
                          <a:latin typeface="+mn-lt"/>
                          <a:ea typeface="+mn-ea"/>
                          <a:cs typeface="+mn-cs"/>
                          <a:sym typeface="Monotype Sorts" charset="2"/>
                        </a:rPr>
                        <a:t> H</a:t>
                      </a:r>
                      <a:endParaRPr lang="en-US" sz="2000" kern="1200" dirty="0">
                        <a:solidFill>
                          <a:schemeClr val="tx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mn-lt"/>
                          <a:ea typeface="+mn-ea"/>
                          <a:cs typeface="+mn-cs"/>
                        </a:rPr>
                        <a:t>B ⊆ ABCGHI</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accent6"/>
                          </a:solidFill>
                        </a:rPr>
                        <a:t>result = ABCGHI</a:t>
                      </a:r>
                      <a:endParaRPr lang="en-US" sz="2000" b="0" kern="1200" dirty="0" smtClean="0">
                        <a:solidFill>
                          <a:schemeClr val="dk1"/>
                        </a:solidFill>
                        <a:latin typeface="+mn-lt"/>
                        <a:ea typeface="+mn-ea"/>
                        <a:cs typeface="+mn-cs"/>
                      </a:endParaRPr>
                    </a:p>
                  </a:txBody>
                  <a:tcPr>
                    <a:solidFill>
                      <a:schemeClr val="bg1">
                        <a:lumMod val="85000"/>
                      </a:schemeClr>
                    </a:solidFill>
                  </a:tcPr>
                </a:tc>
              </a:tr>
            </a:tbl>
          </a:graphicData>
        </a:graphic>
      </p:graphicFrame>
      <p:sp>
        <p:nvSpPr>
          <p:cNvPr id="13" name="Content Placeholder 2"/>
          <p:cNvSpPr txBox="1">
            <a:spLocks/>
          </p:cNvSpPr>
          <p:nvPr/>
        </p:nvSpPr>
        <p:spPr>
          <a:xfrm>
            <a:off x="7258536" y="5581326"/>
            <a:ext cx="4663440" cy="6858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smtClean="0">
                <a:solidFill>
                  <a:schemeClr val="accent6"/>
                </a:solidFill>
              </a:rPr>
              <a:t>AG</a:t>
            </a:r>
            <a:r>
              <a:rPr lang="en-US" sz="2400" b="1" baseline="30000" dirty="0" smtClean="0">
                <a:solidFill>
                  <a:schemeClr val="accent6"/>
                </a:solidFill>
              </a:rPr>
              <a:t>+ </a:t>
            </a:r>
            <a:r>
              <a:rPr lang="en-US" sz="2400" b="1" dirty="0" smtClean="0">
                <a:solidFill>
                  <a:schemeClr val="accent6"/>
                </a:solidFill>
              </a:rPr>
              <a:t> = ABCGHI</a:t>
            </a:r>
            <a:r>
              <a:rPr lang="en-US" sz="2400" b="1" baseline="30000" dirty="0" smtClean="0">
                <a:solidFill>
                  <a:schemeClr val="accent6"/>
                </a:solidFill>
              </a:rPr>
              <a:t> </a:t>
            </a:r>
            <a:endParaRPr lang="en-US" sz="2400" dirty="0" smtClean="0">
              <a:solidFill>
                <a:schemeClr val="accent6"/>
              </a:solidFill>
            </a:endParaRPr>
          </a:p>
        </p:txBody>
      </p:sp>
    </p:spTree>
    <p:extLst>
      <p:ext uri="{BB962C8B-B14F-4D97-AF65-F5344CB8AC3E}">
        <p14:creationId xmlns:p14="http://schemas.microsoft.com/office/powerpoint/2010/main" val="3366322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animEffect transition="in" filter="fade">
                                      <p:cBhvr>
                                        <p:cTn id="33" dur="500"/>
                                        <p:tgtEl>
                                          <p:spTgt spid="4">
                                            <p:txEl>
                                              <p:pRg st="0" end="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1" end="1"/>
                                            </p:txEl>
                                          </p:spTgt>
                                        </p:tgtEl>
                                        <p:attrNameLst>
                                          <p:attrName>style.visibility</p:attrName>
                                        </p:attrNameLst>
                                      </p:cBhvr>
                                      <p:to>
                                        <p:strVal val="visible"/>
                                      </p:to>
                                    </p:set>
                                    <p:animEffect transition="in" filter="fade">
                                      <p:cBhvr>
                                        <p:cTn id="36" dur="500"/>
                                        <p:tgtEl>
                                          <p:spTgt spid="4">
                                            <p:txEl>
                                              <p:pRg st="1" end="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animEffect transition="in" filter="fade">
                                      <p:cBhvr>
                                        <p:cTn id="39" dur="500"/>
                                        <p:tgtEl>
                                          <p:spTgt spid="4">
                                            <p:txEl>
                                              <p:pRg st="2" end="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fade">
                                      <p:cBhvr>
                                        <p:cTn id="42" dur="500"/>
                                        <p:tgtEl>
                                          <p:spTgt spid="4">
                                            <p:txEl>
                                              <p:pRg st="3" end="3"/>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4" end="4"/>
                                            </p:txEl>
                                          </p:spTgt>
                                        </p:tgtEl>
                                        <p:attrNameLst>
                                          <p:attrName>style.visibility</p:attrName>
                                        </p:attrNameLst>
                                      </p:cBhvr>
                                      <p:to>
                                        <p:strVal val="visible"/>
                                      </p:to>
                                    </p:set>
                                    <p:animEffect transition="in" filter="fade">
                                      <p:cBhvr>
                                        <p:cTn id="45" dur="500"/>
                                        <p:tgtEl>
                                          <p:spTgt spid="4">
                                            <p:txEl>
                                              <p:pRg st="4" end="4"/>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5" end="5"/>
                                            </p:txEl>
                                          </p:spTgt>
                                        </p:tgtEl>
                                        <p:attrNameLst>
                                          <p:attrName>style.visibility</p:attrName>
                                        </p:attrNameLst>
                                      </p:cBhvr>
                                      <p:to>
                                        <p:strVal val="visible"/>
                                      </p:to>
                                    </p:set>
                                    <p:animEffect transition="in" filter="fade">
                                      <p:cBhvr>
                                        <p:cTn id="48" dur="500"/>
                                        <p:tgtEl>
                                          <p:spTgt spid="4">
                                            <p:txEl>
                                              <p:pRg st="5" end="5"/>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6" end="6"/>
                                            </p:txEl>
                                          </p:spTgt>
                                        </p:tgtEl>
                                        <p:attrNameLst>
                                          <p:attrName>style.visibility</p:attrName>
                                        </p:attrNameLst>
                                      </p:cBhvr>
                                      <p:to>
                                        <p:strVal val="visible"/>
                                      </p:to>
                                    </p:set>
                                    <p:animEffect transition="in" filter="fade">
                                      <p:cBhvr>
                                        <p:cTn id="51" dur="500"/>
                                        <p:tgtEl>
                                          <p:spTgt spid="4">
                                            <p:txEl>
                                              <p:pRg st="6" end="6"/>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7" end="7"/>
                                            </p:txEl>
                                          </p:spTgt>
                                        </p:tgtEl>
                                        <p:attrNameLst>
                                          <p:attrName>style.visibility</p:attrName>
                                        </p:attrNameLst>
                                      </p:cBhvr>
                                      <p:to>
                                        <p:strVal val="visible"/>
                                      </p:to>
                                    </p:set>
                                    <p:animEffect transition="in" filter="fade">
                                      <p:cBhvr>
                                        <p:cTn id="54" dur="500"/>
                                        <p:tgtEl>
                                          <p:spTgt spid="4">
                                            <p:txEl>
                                              <p:pRg st="7" end="7"/>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8" end="8"/>
                                            </p:txEl>
                                          </p:spTgt>
                                        </p:tgtEl>
                                        <p:attrNameLst>
                                          <p:attrName>style.visibility</p:attrName>
                                        </p:attrNameLst>
                                      </p:cBhvr>
                                      <p:to>
                                        <p:strVal val="visible"/>
                                      </p:to>
                                    </p:set>
                                    <p:animEffect transition="in" filter="fade">
                                      <p:cBhvr>
                                        <p:cTn id="57" dur="500"/>
                                        <p:tgtEl>
                                          <p:spTgt spid="4">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par>
                                <p:cTn id="63" presetID="10" presetClass="entr" presetSubtype="0" fill="hold" nodeType="withEffect">
                                  <p:stCondLst>
                                    <p:cond delay="0"/>
                                  </p:stCondLst>
                                  <p:childTnLst>
                                    <p:set>
                                      <p:cBhvr>
                                        <p:cTn id="64" dur="1" fill="hold">
                                          <p:stCondLst>
                                            <p:cond delay="0"/>
                                          </p:stCondLst>
                                        </p:cTn>
                                        <p:tgtEl>
                                          <p:spTgt spid="6">
                                            <p:txEl>
                                              <p:pRg st="0" end="0"/>
                                            </p:txEl>
                                          </p:spTgt>
                                        </p:tgtEl>
                                        <p:attrNameLst>
                                          <p:attrName>style.visibility</p:attrName>
                                        </p:attrNameLst>
                                      </p:cBhvr>
                                      <p:to>
                                        <p:strVal val="visible"/>
                                      </p:to>
                                    </p:set>
                                    <p:animEffect transition="in" filter="fade">
                                      <p:cBhvr>
                                        <p:cTn id="65" dur="500"/>
                                        <p:tgtEl>
                                          <p:spTgt spid="6">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6">
                                            <p:txEl>
                                              <p:pRg st="1" end="1"/>
                                            </p:txEl>
                                          </p:spTgt>
                                        </p:tgtEl>
                                        <p:attrNameLst>
                                          <p:attrName>style.visibility</p:attrName>
                                        </p:attrNameLst>
                                      </p:cBhvr>
                                      <p:to>
                                        <p:strVal val="visible"/>
                                      </p:to>
                                    </p:set>
                                    <p:animEffect transition="in" filter="fade">
                                      <p:cBhvr>
                                        <p:cTn id="70" dur="500"/>
                                        <p:tgtEl>
                                          <p:spTgt spid="6">
                                            <p:txEl>
                                              <p:pRg st="1" end="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fade">
                                      <p:cBhvr>
                                        <p:cTn id="75" dur="500"/>
                                        <p:tgtEl>
                                          <p:spTgt spid="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fade">
                                      <p:cBhvr>
                                        <p:cTn id="80" dur="500"/>
                                        <p:tgtEl>
                                          <p:spTgt spid="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fade">
                                      <p:cBhvr>
                                        <p:cTn id="85" dur="500"/>
                                        <p:tgtEl>
                                          <p:spTgt spid="10"/>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11"/>
                                        </p:tgtEl>
                                        <p:attrNameLst>
                                          <p:attrName>style.visibility</p:attrName>
                                        </p:attrNameLst>
                                      </p:cBhvr>
                                      <p:to>
                                        <p:strVal val="visible"/>
                                      </p:to>
                                    </p:set>
                                    <p:animEffect transition="in" filter="fade">
                                      <p:cBhvr>
                                        <p:cTn id="90" dur="500"/>
                                        <p:tgtEl>
                                          <p:spTgt spid="11"/>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12"/>
                                        </p:tgtEl>
                                        <p:attrNameLst>
                                          <p:attrName>style.visibility</p:attrName>
                                        </p:attrNameLst>
                                      </p:cBhvr>
                                      <p:to>
                                        <p:strVal val="visible"/>
                                      </p:to>
                                    </p:set>
                                    <p:animEffect transition="in" filter="fade">
                                      <p:cBhvr>
                                        <p:cTn id="95" dur="500"/>
                                        <p:tgtEl>
                                          <p:spTgt spid="12"/>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13">
                                            <p:bg/>
                                          </p:spTgt>
                                        </p:tgtEl>
                                        <p:attrNameLst>
                                          <p:attrName>style.visibility</p:attrName>
                                        </p:attrNameLst>
                                      </p:cBhvr>
                                      <p:to>
                                        <p:strVal val="visible"/>
                                      </p:to>
                                    </p:set>
                                    <p:animEffect transition="in" filter="fade">
                                      <p:cBhvr>
                                        <p:cTn id="100" dur="500"/>
                                        <p:tgtEl>
                                          <p:spTgt spid="13">
                                            <p:bg/>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3">
                                            <p:txEl>
                                              <p:pRg st="0" end="0"/>
                                            </p:txEl>
                                          </p:spTgt>
                                        </p:tgtEl>
                                        <p:attrNameLst>
                                          <p:attrName>style.visibility</p:attrName>
                                        </p:attrNameLst>
                                      </p:cBhvr>
                                      <p:to>
                                        <p:strVal val="visible"/>
                                      </p:to>
                                    </p:set>
                                    <p:animEffect transition="in" filter="fade">
                                      <p:cBhvr>
                                        <p:cTn id="103"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3"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Closure </a:t>
            </a:r>
            <a:r>
              <a:rPr lang="en-US" dirty="0"/>
              <a:t>of attribute </a:t>
            </a:r>
            <a:r>
              <a:rPr lang="en-US" dirty="0" smtClean="0"/>
              <a:t>sets </a:t>
            </a:r>
            <a:r>
              <a:rPr lang="en-US" dirty="0">
                <a:solidFill>
                  <a:schemeClr val="tx1">
                    <a:lumMod val="50000"/>
                    <a:lumOff val="50000"/>
                  </a:schemeClr>
                </a:solidFill>
              </a:rPr>
              <a:t>[</a:t>
            </a:r>
            <a:r>
              <a:rPr lang="en-US" dirty="0" smtClean="0">
                <a:solidFill>
                  <a:schemeClr val="tx1">
                    <a:lumMod val="50000"/>
                    <a:lumOff val="50000"/>
                  </a:schemeClr>
                </a:solidFill>
              </a:rPr>
              <a:t>Exercise]</a:t>
            </a:r>
            <a:endParaRPr lang="en-US" dirty="0"/>
          </a:p>
        </p:txBody>
      </p:sp>
      <p:sp>
        <p:nvSpPr>
          <p:cNvPr id="3" name="Content Placeholder 2"/>
          <p:cNvSpPr>
            <a:spLocks noGrp="1"/>
          </p:cNvSpPr>
          <p:nvPr>
            <p:ph idx="1"/>
          </p:nvPr>
        </p:nvSpPr>
        <p:spPr/>
        <p:txBody>
          <a:bodyPr/>
          <a:lstStyle/>
          <a:p>
            <a:r>
              <a:rPr lang="en-US" dirty="0"/>
              <a:t>Given functional dependencies (FDs) for relational schema R = (A,B,C,D,E):</a:t>
            </a:r>
          </a:p>
          <a:p>
            <a:r>
              <a:rPr lang="en-US" dirty="0"/>
              <a:t>F = {A </a:t>
            </a:r>
            <a:r>
              <a:rPr lang="en-US" dirty="0" smtClean="0">
                <a:latin typeface="Calibri" panose="020F0502020204030204" pitchFamily="34" charset="0"/>
              </a:rPr>
              <a:t>→</a:t>
            </a:r>
            <a:r>
              <a:rPr lang="en-US" dirty="0" smtClean="0"/>
              <a:t> </a:t>
            </a:r>
            <a:r>
              <a:rPr lang="en-US" dirty="0"/>
              <a:t>BC,  CD </a:t>
            </a:r>
            <a:r>
              <a:rPr lang="en-US" dirty="0">
                <a:latin typeface="Calibri" panose="020F0502020204030204" pitchFamily="34" charset="0"/>
              </a:rPr>
              <a:t>→</a:t>
            </a:r>
            <a:r>
              <a:rPr lang="en-US" dirty="0" smtClean="0"/>
              <a:t> </a:t>
            </a:r>
            <a:r>
              <a:rPr lang="en-US" dirty="0"/>
              <a:t>E,  B </a:t>
            </a:r>
            <a:r>
              <a:rPr lang="en-US" dirty="0">
                <a:latin typeface="Calibri" panose="020F0502020204030204" pitchFamily="34" charset="0"/>
              </a:rPr>
              <a:t>→</a:t>
            </a:r>
            <a:r>
              <a:rPr lang="en-US" dirty="0" smtClean="0"/>
              <a:t> </a:t>
            </a:r>
            <a:r>
              <a:rPr lang="en-US" dirty="0"/>
              <a:t>D, E </a:t>
            </a:r>
            <a:r>
              <a:rPr lang="en-US" dirty="0">
                <a:latin typeface="Calibri" panose="020F0502020204030204" pitchFamily="34" charset="0"/>
              </a:rPr>
              <a:t>→</a:t>
            </a:r>
            <a:r>
              <a:rPr lang="en-US" dirty="0" smtClean="0"/>
              <a:t> </a:t>
            </a:r>
            <a:r>
              <a:rPr lang="en-US" dirty="0"/>
              <a:t>A}</a:t>
            </a:r>
          </a:p>
          <a:p>
            <a:pPr lvl="1"/>
            <a:r>
              <a:rPr lang="en-US" dirty="0"/>
              <a:t>Find Closure for A</a:t>
            </a:r>
          </a:p>
          <a:p>
            <a:pPr lvl="1"/>
            <a:r>
              <a:rPr lang="en-US" dirty="0"/>
              <a:t>Find Closure for CD</a:t>
            </a:r>
          </a:p>
          <a:p>
            <a:pPr lvl="1"/>
            <a:r>
              <a:rPr lang="en-US" dirty="0"/>
              <a:t>Find Closure for B</a:t>
            </a:r>
          </a:p>
          <a:p>
            <a:pPr lvl="1"/>
            <a:r>
              <a:rPr lang="en-US" dirty="0"/>
              <a:t>Find Closure for BC</a:t>
            </a:r>
          </a:p>
          <a:p>
            <a:pPr lvl="1"/>
            <a:r>
              <a:rPr lang="en-US" dirty="0"/>
              <a:t>Find Closure for E</a:t>
            </a:r>
          </a:p>
        </p:txBody>
      </p:sp>
      <p:sp>
        <p:nvSpPr>
          <p:cNvPr id="13" name="Content Placeholder 2"/>
          <p:cNvSpPr txBox="1">
            <a:spLocks/>
          </p:cNvSpPr>
          <p:nvPr/>
        </p:nvSpPr>
        <p:spPr>
          <a:xfrm>
            <a:off x="952986" y="3965755"/>
            <a:ext cx="2286000" cy="246888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Clr>
                <a:schemeClr val="tx1"/>
              </a:buClr>
              <a:buNone/>
            </a:pPr>
            <a:r>
              <a:rPr lang="en-US" sz="2400" b="1" dirty="0">
                <a:solidFill>
                  <a:schemeClr val="accent6"/>
                </a:solidFill>
              </a:rPr>
              <a:t>A</a:t>
            </a:r>
            <a:r>
              <a:rPr lang="en-US" sz="2400" b="1" baseline="30000" dirty="0">
                <a:solidFill>
                  <a:schemeClr val="accent6"/>
                </a:solidFill>
              </a:rPr>
              <a:t>+</a:t>
            </a:r>
            <a:r>
              <a:rPr lang="en-US" sz="2400" b="1" dirty="0">
                <a:solidFill>
                  <a:schemeClr val="accent6"/>
                </a:solidFill>
              </a:rPr>
              <a:t> = ABCDE</a:t>
            </a:r>
          </a:p>
          <a:p>
            <a:pPr marL="0" lvl="1" indent="0">
              <a:buClr>
                <a:schemeClr val="tx1"/>
              </a:buClr>
              <a:buNone/>
            </a:pPr>
            <a:r>
              <a:rPr lang="en-US" sz="2400" b="1" dirty="0">
                <a:solidFill>
                  <a:schemeClr val="accent6"/>
                </a:solidFill>
              </a:rPr>
              <a:t>CD</a:t>
            </a:r>
            <a:r>
              <a:rPr lang="en-US" sz="2400" b="1" baseline="30000" dirty="0">
                <a:solidFill>
                  <a:schemeClr val="accent6"/>
                </a:solidFill>
              </a:rPr>
              <a:t>+</a:t>
            </a:r>
            <a:r>
              <a:rPr lang="en-US" sz="2400" b="1" dirty="0">
                <a:solidFill>
                  <a:schemeClr val="accent6"/>
                </a:solidFill>
              </a:rPr>
              <a:t> = ABCDE</a:t>
            </a:r>
          </a:p>
          <a:p>
            <a:pPr marL="0" lvl="1" indent="0">
              <a:buClr>
                <a:schemeClr val="tx1"/>
              </a:buClr>
              <a:buNone/>
            </a:pPr>
            <a:r>
              <a:rPr lang="en-US" sz="2400" b="1" dirty="0">
                <a:solidFill>
                  <a:schemeClr val="accent6"/>
                </a:solidFill>
              </a:rPr>
              <a:t>B</a:t>
            </a:r>
            <a:r>
              <a:rPr lang="en-US" sz="2400" b="1" baseline="30000" dirty="0">
                <a:solidFill>
                  <a:schemeClr val="accent6"/>
                </a:solidFill>
              </a:rPr>
              <a:t>+</a:t>
            </a:r>
            <a:r>
              <a:rPr lang="en-US" sz="2400" b="1" dirty="0">
                <a:solidFill>
                  <a:schemeClr val="accent6"/>
                </a:solidFill>
              </a:rPr>
              <a:t> = BD</a:t>
            </a:r>
          </a:p>
          <a:p>
            <a:pPr marL="0" lvl="1" indent="0">
              <a:buClr>
                <a:schemeClr val="tx1"/>
              </a:buClr>
              <a:buNone/>
            </a:pPr>
            <a:r>
              <a:rPr lang="en-US" sz="2400" b="1" dirty="0">
                <a:solidFill>
                  <a:schemeClr val="accent6"/>
                </a:solidFill>
              </a:rPr>
              <a:t>BC</a:t>
            </a:r>
            <a:r>
              <a:rPr lang="en-US" sz="2400" b="1" baseline="30000" dirty="0">
                <a:solidFill>
                  <a:schemeClr val="accent6"/>
                </a:solidFill>
              </a:rPr>
              <a:t>+</a:t>
            </a:r>
            <a:r>
              <a:rPr lang="en-US" sz="2400" b="1" dirty="0">
                <a:solidFill>
                  <a:schemeClr val="accent6"/>
                </a:solidFill>
              </a:rPr>
              <a:t> = ABCDE</a:t>
            </a:r>
          </a:p>
          <a:p>
            <a:pPr marL="0" lvl="1" indent="0">
              <a:buClr>
                <a:schemeClr val="tx1"/>
              </a:buClr>
              <a:buNone/>
            </a:pPr>
            <a:r>
              <a:rPr lang="en-US" sz="2400" b="1" dirty="0">
                <a:solidFill>
                  <a:schemeClr val="accent6"/>
                </a:solidFill>
              </a:rPr>
              <a:t>E</a:t>
            </a:r>
            <a:r>
              <a:rPr lang="en-US" sz="2400" b="1" baseline="30000" dirty="0">
                <a:solidFill>
                  <a:schemeClr val="accent6"/>
                </a:solidFill>
              </a:rPr>
              <a:t>+</a:t>
            </a:r>
            <a:r>
              <a:rPr lang="en-US" sz="2400" b="1" dirty="0">
                <a:solidFill>
                  <a:schemeClr val="accent6"/>
                </a:solidFill>
              </a:rPr>
              <a:t> = ABCDE</a:t>
            </a:r>
            <a:endParaRPr lang="en-US" sz="2400" dirty="0" smtClean="0">
              <a:solidFill>
                <a:schemeClr val="accent6"/>
              </a:solidFill>
            </a:endParaRPr>
          </a:p>
        </p:txBody>
      </p:sp>
      <p:sp>
        <p:nvSpPr>
          <p:cNvPr id="14" name="Rounded Rectangle 13"/>
          <p:cNvSpPr/>
          <p:nvPr/>
        </p:nvSpPr>
        <p:spPr>
          <a:xfrm>
            <a:off x="952986" y="3533755"/>
            <a:ext cx="109728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smtClean="0">
                <a:solidFill>
                  <a:schemeClr val="lt1"/>
                </a:solidFill>
              </a:rPr>
              <a:t>Answer</a:t>
            </a:r>
            <a:endParaRPr lang="en-US" dirty="0">
              <a:solidFill>
                <a:schemeClr val="lt1"/>
              </a:solidFill>
            </a:endParaRPr>
          </a:p>
        </p:txBody>
      </p:sp>
    </p:spTree>
    <p:extLst>
      <p:ext uri="{BB962C8B-B14F-4D97-AF65-F5344CB8AC3E}">
        <p14:creationId xmlns:p14="http://schemas.microsoft.com/office/powerpoint/2010/main" val="346920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
                                            <p:bg/>
                                          </p:spTgt>
                                        </p:tgtEl>
                                        <p:attrNameLst>
                                          <p:attrName>style.visibility</p:attrName>
                                        </p:attrNameLst>
                                      </p:cBhvr>
                                      <p:to>
                                        <p:strVal val="visible"/>
                                      </p:to>
                                    </p:set>
                                    <p:animEffect transition="in" filter="fade">
                                      <p:cBhvr>
                                        <p:cTn id="43" dur="500"/>
                                        <p:tgtEl>
                                          <p:spTgt spid="13">
                                            <p:bg/>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
                                            <p:txEl>
                                              <p:pRg st="0" end="0"/>
                                            </p:txEl>
                                          </p:spTgt>
                                        </p:tgtEl>
                                        <p:attrNameLst>
                                          <p:attrName>style.visibility</p:attrName>
                                        </p:attrNameLst>
                                      </p:cBhvr>
                                      <p:to>
                                        <p:strVal val="visible"/>
                                      </p:to>
                                    </p:set>
                                    <p:animEffect transition="in" filter="fade">
                                      <p:cBhvr>
                                        <p:cTn id="46" dur="500"/>
                                        <p:tgtEl>
                                          <p:spTgt spid="13">
                                            <p:txEl>
                                              <p:pRg st="0" end="0"/>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3">
                                            <p:txEl>
                                              <p:pRg st="1" end="1"/>
                                            </p:txEl>
                                          </p:spTgt>
                                        </p:tgtEl>
                                        <p:attrNameLst>
                                          <p:attrName>style.visibility</p:attrName>
                                        </p:attrNameLst>
                                      </p:cBhvr>
                                      <p:to>
                                        <p:strVal val="visible"/>
                                      </p:to>
                                    </p:set>
                                    <p:animEffect transition="in" filter="fade">
                                      <p:cBhvr>
                                        <p:cTn id="49" dur="500"/>
                                        <p:tgtEl>
                                          <p:spTgt spid="13">
                                            <p:txEl>
                                              <p:pRg st="1" end="1"/>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txEl>
                                              <p:pRg st="2" end="2"/>
                                            </p:txEl>
                                          </p:spTgt>
                                        </p:tgtEl>
                                        <p:attrNameLst>
                                          <p:attrName>style.visibility</p:attrName>
                                        </p:attrNameLst>
                                      </p:cBhvr>
                                      <p:to>
                                        <p:strVal val="visible"/>
                                      </p:to>
                                    </p:set>
                                    <p:animEffect transition="in" filter="fade">
                                      <p:cBhvr>
                                        <p:cTn id="52" dur="500"/>
                                        <p:tgtEl>
                                          <p:spTgt spid="13">
                                            <p:txEl>
                                              <p:pRg st="2" end="2"/>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3" end="3"/>
                                            </p:txEl>
                                          </p:spTgt>
                                        </p:tgtEl>
                                        <p:attrNameLst>
                                          <p:attrName>style.visibility</p:attrName>
                                        </p:attrNameLst>
                                      </p:cBhvr>
                                      <p:to>
                                        <p:strVal val="visible"/>
                                      </p:to>
                                    </p:set>
                                    <p:animEffect transition="in" filter="fade">
                                      <p:cBhvr>
                                        <p:cTn id="55" dur="500"/>
                                        <p:tgtEl>
                                          <p:spTgt spid="13">
                                            <p:txEl>
                                              <p:pRg st="3" end="3"/>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4" end="4"/>
                                            </p:txEl>
                                          </p:spTgt>
                                        </p:tgtEl>
                                        <p:attrNameLst>
                                          <p:attrName>style.visibility</p:attrName>
                                        </p:attrNameLst>
                                      </p:cBhvr>
                                      <p:to>
                                        <p:strVal val="visible"/>
                                      </p:to>
                                    </p:set>
                                    <p:animEffect transition="in" filter="fade">
                                      <p:cBhvr>
                                        <p:cTn id="58"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gradFill flip="none" rotWithShape="1">
                  <a:gsLst>
                    <a:gs pos="10000">
                      <a:schemeClr val="accent6">
                        <a:lumMod val="50000"/>
                      </a:schemeClr>
                    </a:gs>
                    <a:gs pos="100000">
                      <a:schemeClr val="accent6"/>
                    </a:gs>
                  </a:gsLst>
                  <a:lin ang="0" scaled="1"/>
                  <a:tileRect/>
                </a:gradFill>
              </a:rPr>
              <a:t>Canonical </a:t>
            </a:r>
            <a:r>
              <a:rPr lang="en-US" dirty="0">
                <a:gradFill flip="none" rotWithShape="1">
                  <a:gsLst>
                    <a:gs pos="10000">
                      <a:schemeClr val="accent6">
                        <a:lumMod val="50000"/>
                      </a:schemeClr>
                    </a:gs>
                    <a:gs pos="100000">
                      <a:schemeClr val="accent6"/>
                    </a:gs>
                  </a:gsLst>
                  <a:lin ang="0" scaled="1"/>
                  <a:tileRect/>
                </a:gradFill>
              </a:rPr>
              <a:t>cover</a:t>
            </a:r>
          </a:p>
        </p:txBody>
      </p:sp>
      <p:sp>
        <p:nvSpPr>
          <p:cNvPr id="5" name="Text Placeholder 4"/>
          <p:cNvSpPr>
            <a:spLocks noGrp="1"/>
          </p:cNvSpPr>
          <p:nvPr>
            <p:ph type="body" idx="1"/>
          </p:nvPr>
        </p:nvSpPr>
        <p:spPr/>
        <p:txBody>
          <a:bodyPr/>
          <a:lstStyle/>
          <a:p>
            <a:r>
              <a:rPr lang="en-US" dirty="0" smtClean="0"/>
              <a:t>Section – 4</a:t>
            </a:r>
          </a:p>
          <a:p>
            <a:endParaRPr lang="en-US" dirty="0"/>
          </a:p>
        </p:txBody>
      </p:sp>
    </p:spTree>
    <p:extLst>
      <p:ext uri="{BB962C8B-B14F-4D97-AF65-F5344CB8AC3E}">
        <p14:creationId xmlns:p14="http://schemas.microsoft.com/office/powerpoint/2010/main" val="29352240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extraneous </a:t>
            </a:r>
            <a:r>
              <a:rPr lang="en-US" dirty="0" smtClean="0"/>
              <a:t>attributes?</a:t>
            </a:r>
            <a:endParaRPr lang="en-US" dirty="0"/>
          </a:p>
        </p:txBody>
      </p:sp>
      <p:sp>
        <p:nvSpPr>
          <p:cNvPr id="3" name="Content Placeholder 2"/>
          <p:cNvSpPr>
            <a:spLocks noGrp="1"/>
          </p:cNvSpPr>
          <p:nvPr>
            <p:ph idx="1"/>
          </p:nvPr>
        </p:nvSpPr>
        <p:spPr/>
        <p:txBody>
          <a:bodyPr/>
          <a:lstStyle/>
          <a:p>
            <a:r>
              <a:rPr lang="en-US" dirty="0"/>
              <a:t>Let us consider a relation R with schema R = (A, B, C) and set of functional </a:t>
            </a:r>
            <a:r>
              <a:rPr lang="en-US" dirty="0" smtClean="0"/>
              <a:t>dependencies FDs   </a:t>
            </a:r>
            <a:r>
              <a:rPr lang="en-US" b="1" dirty="0">
                <a:solidFill>
                  <a:schemeClr val="accent6"/>
                </a:solidFill>
              </a:rPr>
              <a:t>F = { AB </a:t>
            </a:r>
            <a:r>
              <a:rPr lang="en-US" b="1" dirty="0" smtClean="0">
                <a:solidFill>
                  <a:schemeClr val="accent6"/>
                </a:solidFill>
                <a:latin typeface="Calibri" panose="020F0502020204030204" pitchFamily="34" charset="0"/>
              </a:rPr>
              <a:t>→</a:t>
            </a:r>
            <a:r>
              <a:rPr lang="en-US" b="1" dirty="0" smtClean="0">
                <a:solidFill>
                  <a:schemeClr val="accent6"/>
                </a:solidFill>
              </a:rPr>
              <a:t> </a:t>
            </a:r>
            <a:r>
              <a:rPr lang="en-US" b="1" dirty="0">
                <a:solidFill>
                  <a:schemeClr val="accent6"/>
                </a:solidFill>
              </a:rPr>
              <a:t>C, A </a:t>
            </a:r>
            <a:r>
              <a:rPr lang="en-US" b="1" dirty="0" smtClean="0">
                <a:solidFill>
                  <a:schemeClr val="accent6"/>
                </a:solidFill>
                <a:latin typeface="Calibri" panose="020F0502020204030204" pitchFamily="34" charset="0"/>
              </a:rPr>
              <a:t>→</a:t>
            </a:r>
            <a:r>
              <a:rPr lang="en-US" b="1" dirty="0" smtClean="0">
                <a:solidFill>
                  <a:schemeClr val="accent6"/>
                </a:solidFill>
              </a:rPr>
              <a:t> </a:t>
            </a:r>
            <a:r>
              <a:rPr lang="en-US" b="1" dirty="0">
                <a:solidFill>
                  <a:schemeClr val="accent6"/>
                </a:solidFill>
              </a:rPr>
              <a:t>C }</a:t>
            </a:r>
            <a:r>
              <a:rPr lang="en-US" dirty="0"/>
              <a:t>. </a:t>
            </a:r>
          </a:p>
          <a:p>
            <a:r>
              <a:rPr lang="en-US" dirty="0"/>
              <a:t>In </a:t>
            </a:r>
            <a:r>
              <a:rPr lang="en-US" b="1" dirty="0">
                <a:solidFill>
                  <a:schemeClr val="accent6"/>
                </a:solidFill>
              </a:rPr>
              <a:t>AB </a:t>
            </a:r>
            <a:r>
              <a:rPr lang="en-US" b="1" dirty="0" smtClean="0">
                <a:solidFill>
                  <a:schemeClr val="accent6"/>
                </a:solidFill>
                <a:latin typeface="Calibri" panose="020F0502020204030204" pitchFamily="34" charset="0"/>
              </a:rPr>
              <a:t>→</a:t>
            </a:r>
            <a:r>
              <a:rPr lang="en-US" b="1" dirty="0" smtClean="0">
                <a:solidFill>
                  <a:schemeClr val="accent6"/>
                </a:solidFill>
              </a:rPr>
              <a:t> </a:t>
            </a:r>
            <a:r>
              <a:rPr lang="en-US" b="1" dirty="0">
                <a:solidFill>
                  <a:schemeClr val="accent6"/>
                </a:solidFill>
              </a:rPr>
              <a:t>C, B is extraneous attribute</a:t>
            </a:r>
            <a:r>
              <a:rPr lang="en-US" dirty="0"/>
              <a:t>. The reason is, there is another FD </a:t>
            </a:r>
            <a:r>
              <a:rPr lang="en-US" b="1" dirty="0">
                <a:solidFill>
                  <a:schemeClr val="accent6"/>
                </a:solidFill>
              </a:rPr>
              <a:t>A </a:t>
            </a:r>
            <a:r>
              <a:rPr lang="en-US" b="1" dirty="0" smtClean="0">
                <a:solidFill>
                  <a:schemeClr val="accent6"/>
                </a:solidFill>
                <a:latin typeface="Calibri" panose="020F0502020204030204" pitchFamily="34" charset="0"/>
              </a:rPr>
              <a:t>→</a:t>
            </a:r>
            <a:r>
              <a:rPr lang="en-US" b="1" dirty="0" smtClean="0">
                <a:solidFill>
                  <a:schemeClr val="accent6"/>
                </a:solidFill>
              </a:rPr>
              <a:t> </a:t>
            </a:r>
            <a:r>
              <a:rPr lang="en-US" b="1" dirty="0">
                <a:solidFill>
                  <a:schemeClr val="accent6"/>
                </a:solidFill>
              </a:rPr>
              <a:t>C</a:t>
            </a:r>
            <a:r>
              <a:rPr lang="en-US" dirty="0"/>
              <a:t>, which means when </a:t>
            </a:r>
            <a:r>
              <a:rPr lang="en-US" b="1" dirty="0">
                <a:solidFill>
                  <a:schemeClr val="accent6"/>
                </a:solidFill>
              </a:rPr>
              <a:t>A alone can determine C</a:t>
            </a:r>
            <a:r>
              <a:rPr lang="en-US" dirty="0"/>
              <a:t>, the use of B is unnecessary (extra).</a:t>
            </a:r>
          </a:p>
          <a:p>
            <a:r>
              <a:rPr lang="en-US" dirty="0"/>
              <a:t>An attribute of a functional dependency is said to be extraneous if we can </a:t>
            </a:r>
            <a:r>
              <a:rPr lang="en-US" b="1" dirty="0">
                <a:solidFill>
                  <a:schemeClr val="accent6"/>
                </a:solidFill>
              </a:rPr>
              <a:t>remove it without changing the closure of the set of functional dependencies</a:t>
            </a:r>
            <a:r>
              <a:rPr lang="en-US" dirty="0"/>
              <a:t>.</a:t>
            </a:r>
          </a:p>
        </p:txBody>
      </p:sp>
    </p:spTree>
    <p:extLst>
      <p:ext uri="{BB962C8B-B14F-4D97-AF65-F5344CB8AC3E}">
        <p14:creationId xmlns:p14="http://schemas.microsoft.com/office/powerpoint/2010/main" val="53162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t>
            </a:r>
            <a:r>
              <a:rPr lang="en-US" dirty="0"/>
              <a:t>canonical cover?</a:t>
            </a:r>
          </a:p>
        </p:txBody>
      </p:sp>
      <p:sp>
        <p:nvSpPr>
          <p:cNvPr id="3" name="Content Placeholder 2"/>
          <p:cNvSpPr>
            <a:spLocks noGrp="1"/>
          </p:cNvSpPr>
          <p:nvPr>
            <p:ph idx="1"/>
          </p:nvPr>
        </p:nvSpPr>
        <p:spPr/>
        <p:txBody>
          <a:bodyPr/>
          <a:lstStyle/>
          <a:p>
            <a:r>
              <a:rPr lang="en-US" dirty="0"/>
              <a:t>A canonical cover of F is a </a:t>
            </a:r>
            <a:r>
              <a:rPr lang="en-US" b="1" dirty="0">
                <a:solidFill>
                  <a:schemeClr val="accent6"/>
                </a:solidFill>
              </a:rPr>
              <a:t>minimal set of functional dependencies </a:t>
            </a:r>
            <a:r>
              <a:rPr lang="en-US" dirty="0"/>
              <a:t>equivalent to F, having </a:t>
            </a:r>
            <a:r>
              <a:rPr lang="en-US" b="1" dirty="0">
                <a:solidFill>
                  <a:schemeClr val="accent6"/>
                </a:solidFill>
              </a:rPr>
              <a:t>no redundant dependencies or redundant parts of dependencies</a:t>
            </a:r>
            <a:r>
              <a:rPr lang="en-US" dirty="0"/>
              <a:t>.</a:t>
            </a:r>
          </a:p>
          <a:p>
            <a:r>
              <a:rPr lang="en-US" dirty="0"/>
              <a:t>It is denoted by </a:t>
            </a:r>
            <a:r>
              <a:rPr lang="en-US" b="1" dirty="0">
                <a:solidFill>
                  <a:schemeClr val="accent6"/>
                </a:solidFill>
              </a:rPr>
              <a:t>F</a:t>
            </a:r>
            <a:r>
              <a:rPr lang="en-US" b="1" baseline="-25000" dirty="0">
                <a:solidFill>
                  <a:schemeClr val="accent6"/>
                </a:solidFill>
              </a:rPr>
              <a:t>c</a:t>
            </a:r>
          </a:p>
          <a:p>
            <a:r>
              <a:rPr lang="en-US" dirty="0"/>
              <a:t>A canonical cover for F is a set of dependencies F</a:t>
            </a:r>
            <a:r>
              <a:rPr lang="en-US" baseline="-25000" dirty="0"/>
              <a:t>c</a:t>
            </a:r>
            <a:r>
              <a:rPr lang="en-US" dirty="0"/>
              <a:t> such that</a:t>
            </a:r>
          </a:p>
          <a:p>
            <a:pPr lvl="1"/>
            <a:r>
              <a:rPr lang="en-US" b="1" dirty="0">
                <a:solidFill>
                  <a:schemeClr val="accent6"/>
                </a:solidFill>
              </a:rPr>
              <a:t>F logically implies</a:t>
            </a:r>
            <a:r>
              <a:rPr lang="en-US" dirty="0"/>
              <a:t> all dependencies in </a:t>
            </a:r>
            <a:r>
              <a:rPr lang="en-US" b="1" dirty="0">
                <a:solidFill>
                  <a:schemeClr val="accent6"/>
                </a:solidFill>
              </a:rPr>
              <a:t>F</a:t>
            </a:r>
            <a:r>
              <a:rPr lang="en-US" b="1" baseline="-25000" dirty="0">
                <a:solidFill>
                  <a:schemeClr val="accent6"/>
                </a:solidFill>
              </a:rPr>
              <a:t>c</a:t>
            </a:r>
            <a:r>
              <a:rPr lang="en-US" dirty="0"/>
              <a:t> and</a:t>
            </a:r>
          </a:p>
          <a:p>
            <a:pPr lvl="1"/>
            <a:r>
              <a:rPr lang="en-US" b="1" dirty="0">
                <a:solidFill>
                  <a:schemeClr val="accent6"/>
                </a:solidFill>
              </a:rPr>
              <a:t>F</a:t>
            </a:r>
            <a:r>
              <a:rPr lang="en-US" b="1" baseline="-25000" dirty="0">
                <a:solidFill>
                  <a:schemeClr val="accent6"/>
                </a:solidFill>
              </a:rPr>
              <a:t>c</a:t>
            </a:r>
            <a:r>
              <a:rPr lang="en-US" b="1" dirty="0">
                <a:solidFill>
                  <a:schemeClr val="accent6"/>
                </a:solidFill>
              </a:rPr>
              <a:t> logically implies </a:t>
            </a:r>
            <a:r>
              <a:rPr lang="en-US" dirty="0"/>
              <a:t>all dependencies in </a:t>
            </a:r>
            <a:r>
              <a:rPr lang="en-US" b="1" dirty="0">
                <a:solidFill>
                  <a:schemeClr val="accent6"/>
                </a:solidFill>
              </a:rPr>
              <a:t>F</a:t>
            </a:r>
            <a:r>
              <a:rPr lang="en-US" dirty="0"/>
              <a:t> and</a:t>
            </a:r>
          </a:p>
          <a:p>
            <a:pPr lvl="1"/>
            <a:r>
              <a:rPr lang="en-US" b="1" dirty="0">
                <a:solidFill>
                  <a:schemeClr val="accent6"/>
                </a:solidFill>
              </a:rPr>
              <a:t>No</a:t>
            </a:r>
            <a:r>
              <a:rPr lang="en-US" dirty="0"/>
              <a:t> functional dependency in </a:t>
            </a:r>
            <a:r>
              <a:rPr lang="en-US" b="1" dirty="0">
                <a:solidFill>
                  <a:schemeClr val="accent6"/>
                </a:solidFill>
              </a:rPr>
              <a:t>F</a:t>
            </a:r>
            <a:r>
              <a:rPr lang="en-US" b="1" baseline="-25000" dirty="0">
                <a:solidFill>
                  <a:schemeClr val="accent6"/>
                </a:solidFill>
              </a:rPr>
              <a:t>c</a:t>
            </a:r>
            <a:r>
              <a:rPr lang="en-US" dirty="0"/>
              <a:t> contains an </a:t>
            </a:r>
            <a:r>
              <a:rPr lang="en-US" b="1" dirty="0">
                <a:solidFill>
                  <a:schemeClr val="accent6"/>
                </a:solidFill>
              </a:rPr>
              <a:t>extraneous attribute </a:t>
            </a:r>
            <a:r>
              <a:rPr lang="en-US" dirty="0"/>
              <a:t>and</a:t>
            </a:r>
          </a:p>
          <a:p>
            <a:pPr lvl="1"/>
            <a:r>
              <a:rPr lang="en-US" dirty="0"/>
              <a:t>Each </a:t>
            </a:r>
            <a:r>
              <a:rPr lang="en-US" b="1" dirty="0">
                <a:solidFill>
                  <a:schemeClr val="accent6"/>
                </a:solidFill>
              </a:rPr>
              <a:t>left side </a:t>
            </a:r>
            <a:r>
              <a:rPr lang="en-US" dirty="0"/>
              <a:t>of functional dependency in </a:t>
            </a:r>
            <a:r>
              <a:rPr lang="en-US" b="1" dirty="0">
                <a:solidFill>
                  <a:schemeClr val="accent6"/>
                </a:solidFill>
              </a:rPr>
              <a:t>F</a:t>
            </a:r>
            <a:r>
              <a:rPr lang="en-US" b="1" baseline="-25000" dirty="0">
                <a:solidFill>
                  <a:schemeClr val="accent6"/>
                </a:solidFill>
              </a:rPr>
              <a:t>c</a:t>
            </a:r>
            <a:r>
              <a:rPr lang="en-US" dirty="0"/>
              <a:t> is </a:t>
            </a:r>
            <a:r>
              <a:rPr lang="en-US" b="1" dirty="0">
                <a:solidFill>
                  <a:schemeClr val="accent6"/>
                </a:solidFill>
              </a:rPr>
              <a:t>unique</a:t>
            </a:r>
            <a:r>
              <a:rPr lang="en-US" dirty="0" smtClean="0"/>
              <a:t>.</a:t>
            </a:r>
          </a:p>
        </p:txBody>
      </p:sp>
      <p:sp>
        <p:nvSpPr>
          <p:cNvPr id="4" name="Content Placeholder 2"/>
          <p:cNvSpPr txBox="1">
            <a:spLocks/>
          </p:cNvSpPr>
          <p:nvPr/>
        </p:nvSpPr>
        <p:spPr>
          <a:xfrm>
            <a:off x="3944760" y="4591050"/>
            <a:ext cx="2520000" cy="990600"/>
          </a:xfrm>
          <a:prstGeom prst="rect">
            <a:avLst/>
          </a:prstGeom>
          <a:solidFill>
            <a:schemeClr val="bg1">
              <a:lumMod val="95000"/>
            </a:schemeClr>
          </a:solidFill>
          <a:ln>
            <a:solidFill>
              <a:schemeClr val="bg1">
                <a:lumMod val="65000"/>
              </a:schemeClr>
            </a:solidFill>
          </a:ln>
        </p:spPr>
        <p:txBody>
          <a:bodyPr vert="horz" lIns="91440" tIns="45720" rIns="91440" bIns="45720" rtlCol="0" anchor="ctr">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smtClean="0">
                <a:solidFill>
                  <a:srgbClr val="C00000"/>
                </a:solidFill>
              </a:rPr>
              <a:t>F </a:t>
            </a:r>
            <a:r>
              <a:rPr lang="en-US" b="1" dirty="0">
                <a:solidFill>
                  <a:srgbClr val="C00000"/>
                </a:solidFill>
              </a:rPr>
              <a:t>= {A </a:t>
            </a:r>
            <a:r>
              <a:rPr lang="en-US" b="1" dirty="0" smtClean="0">
                <a:solidFill>
                  <a:srgbClr val="C00000"/>
                </a:solidFill>
                <a:latin typeface="Calibri" panose="020F0502020204030204" pitchFamily="34" charset="0"/>
              </a:rPr>
              <a:t>→</a:t>
            </a:r>
            <a:r>
              <a:rPr lang="en-US" b="1" dirty="0" smtClean="0">
                <a:solidFill>
                  <a:srgbClr val="C00000"/>
                </a:solidFill>
              </a:rPr>
              <a:t> B, A </a:t>
            </a:r>
            <a:r>
              <a:rPr lang="en-US" b="1" dirty="0">
                <a:solidFill>
                  <a:srgbClr val="C00000"/>
                </a:solidFill>
                <a:latin typeface="Calibri" panose="020F0502020204030204" pitchFamily="34" charset="0"/>
              </a:rPr>
              <a:t>→</a:t>
            </a:r>
            <a:r>
              <a:rPr lang="en-US" b="1" dirty="0" smtClean="0">
                <a:solidFill>
                  <a:srgbClr val="C00000"/>
                </a:solidFill>
              </a:rPr>
              <a:t> C}</a:t>
            </a:r>
          </a:p>
          <a:p>
            <a:pPr marL="0" indent="0">
              <a:buNone/>
            </a:pPr>
            <a:r>
              <a:rPr lang="en-US" b="1" dirty="0">
                <a:solidFill>
                  <a:schemeClr val="accent6"/>
                </a:solidFill>
              </a:rPr>
              <a:t>F</a:t>
            </a:r>
            <a:r>
              <a:rPr lang="en-US" b="1" baseline="-25000" dirty="0">
                <a:solidFill>
                  <a:schemeClr val="accent6"/>
                </a:solidFill>
              </a:rPr>
              <a:t>c</a:t>
            </a:r>
            <a:r>
              <a:rPr lang="en-US" b="1" dirty="0" smtClean="0">
                <a:solidFill>
                  <a:srgbClr val="C00000"/>
                </a:solidFill>
              </a:rPr>
              <a:t> </a:t>
            </a:r>
            <a:r>
              <a:rPr lang="en-US" b="1" dirty="0">
                <a:solidFill>
                  <a:srgbClr val="C00000"/>
                </a:solidFill>
              </a:rPr>
              <a:t>= {A </a:t>
            </a:r>
            <a:r>
              <a:rPr lang="en-US" b="1" dirty="0">
                <a:solidFill>
                  <a:srgbClr val="C00000"/>
                </a:solidFill>
                <a:latin typeface="Calibri" panose="020F0502020204030204" pitchFamily="34" charset="0"/>
              </a:rPr>
              <a:t>→</a:t>
            </a:r>
            <a:r>
              <a:rPr lang="en-US" b="1" dirty="0" smtClean="0">
                <a:solidFill>
                  <a:srgbClr val="C00000"/>
                </a:solidFill>
              </a:rPr>
              <a:t> BC}</a:t>
            </a:r>
            <a:endParaRPr lang="en-US" dirty="0"/>
          </a:p>
        </p:txBody>
      </p:sp>
      <p:sp>
        <p:nvSpPr>
          <p:cNvPr id="5" name="Curved Down Arrow 4"/>
          <p:cNvSpPr/>
          <p:nvPr/>
        </p:nvSpPr>
        <p:spPr>
          <a:xfrm rot="5400000">
            <a:off x="6465352" y="4743450"/>
            <a:ext cx="838200" cy="838200"/>
          </a:xfrm>
          <a:prstGeom prst="curvedDownArrow">
            <a:avLst>
              <a:gd name="adj1" fmla="val 17061"/>
              <a:gd name="adj2" fmla="val 50000"/>
              <a:gd name="adj3" fmla="val 25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solidFill>
                <a:schemeClr val="tx1"/>
              </a:solidFill>
            </a:endParaRPr>
          </a:p>
        </p:txBody>
      </p:sp>
      <p:sp>
        <p:nvSpPr>
          <p:cNvPr id="6" name="Curved Down Arrow 5"/>
          <p:cNvSpPr/>
          <p:nvPr/>
        </p:nvSpPr>
        <p:spPr>
          <a:xfrm rot="16200000">
            <a:off x="3106290" y="4607526"/>
            <a:ext cx="838200" cy="838200"/>
          </a:xfrm>
          <a:prstGeom prst="curvedDownArrow">
            <a:avLst>
              <a:gd name="adj1" fmla="val 17061"/>
              <a:gd name="adj2" fmla="val 50000"/>
              <a:gd name="adj3" fmla="val 25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solidFill>
                <a:schemeClr val="tx1"/>
              </a:solidFill>
            </a:endParaRPr>
          </a:p>
        </p:txBody>
      </p:sp>
      <p:sp>
        <p:nvSpPr>
          <p:cNvPr id="7" name="Rounded Rectangular Callout 6"/>
          <p:cNvSpPr/>
          <p:nvPr/>
        </p:nvSpPr>
        <p:spPr>
          <a:xfrm>
            <a:off x="7430258" y="4812030"/>
            <a:ext cx="1524000" cy="548640"/>
          </a:xfrm>
          <a:prstGeom prst="wedgeRoundRectCallout">
            <a:avLst>
              <a:gd name="adj1" fmla="val -60307"/>
              <a:gd name="adj2" fmla="val -3290"/>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Union Rule</a:t>
            </a:r>
            <a:endParaRPr lang="en-IN" dirty="0">
              <a:solidFill>
                <a:schemeClr val="tx1"/>
              </a:solidFill>
            </a:endParaRPr>
          </a:p>
        </p:txBody>
      </p:sp>
      <p:sp>
        <p:nvSpPr>
          <p:cNvPr id="8" name="Rounded Rectangular Callout 7"/>
          <p:cNvSpPr/>
          <p:nvPr/>
        </p:nvSpPr>
        <p:spPr>
          <a:xfrm>
            <a:off x="809234" y="4812030"/>
            <a:ext cx="2160000" cy="548640"/>
          </a:xfrm>
          <a:prstGeom prst="wedgeRoundRectCallout">
            <a:avLst>
              <a:gd name="adj1" fmla="val 56592"/>
              <a:gd name="adj2" fmla="val -5483"/>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Decomposition Rule</a:t>
            </a:r>
            <a:endParaRPr lang="en-IN" dirty="0">
              <a:solidFill>
                <a:schemeClr val="tx1"/>
              </a:solidFill>
            </a:endParaRPr>
          </a:p>
        </p:txBody>
      </p:sp>
    </p:spTree>
    <p:extLst>
      <p:ext uri="{BB962C8B-B14F-4D97-AF65-F5344CB8AC3E}">
        <p14:creationId xmlns:p14="http://schemas.microsoft.com/office/powerpoint/2010/main" val="314354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bg/>
                                          </p:spTgt>
                                        </p:tgtEl>
                                        <p:attrNameLst>
                                          <p:attrName>style.visibility</p:attrName>
                                        </p:attrNameLst>
                                      </p:cBhvr>
                                      <p:to>
                                        <p:strVal val="visible"/>
                                      </p:to>
                                    </p:set>
                                    <p:animEffect transition="in" filter="fade">
                                      <p:cBhvr>
                                        <p:cTn id="42" dur="500"/>
                                        <p:tgtEl>
                                          <p:spTgt spid="4">
                                            <p:bg/>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
                                            <p:txEl>
                                              <p:pRg st="0" end="0"/>
                                            </p:txEl>
                                          </p:spTgt>
                                        </p:tgtEl>
                                        <p:attrNameLst>
                                          <p:attrName>style.visibility</p:attrName>
                                        </p:attrNameLst>
                                      </p:cBhvr>
                                      <p:to>
                                        <p:strVal val="visible"/>
                                      </p:to>
                                    </p:set>
                                    <p:animEffect transition="in" filter="fade">
                                      <p:cBhvr>
                                        <p:cTn id="45" dur="500"/>
                                        <p:tgtEl>
                                          <p:spTgt spid="4">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
                                            <p:txEl>
                                              <p:pRg st="1" end="1"/>
                                            </p:txEl>
                                          </p:spTgt>
                                        </p:tgtEl>
                                        <p:attrNameLst>
                                          <p:attrName>style.visibility</p:attrName>
                                        </p:attrNameLst>
                                      </p:cBhvr>
                                      <p:to>
                                        <p:strVal val="visible"/>
                                      </p:to>
                                    </p:set>
                                    <p:animEffect transition="in" filter="fade">
                                      <p:cBhvr>
                                        <p:cTn id="48" dur="500"/>
                                        <p:tgtEl>
                                          <p:spTgt spid="4">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up)">
                                      <p:cBhvr>
                                        <p:cTn id="53" dur="500"/>
                                        <p:tgtEl>
                                          <p:spTgt spid="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down)">
                                      <p:cBhvr>
                                        <p:cTn id="63" dur="500"/>
                                        <p:tgtEl>
                                          <p:spTgt spid="6"/>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Algorithm to find canonical cover</a:t>
            </a:r>
          </a:p>
        </p:txBody>
      </p:sp>
      <p:sp>
        <p:nvSpPr>
          <p:cNvPr id="3" name="Content Placeholder 2"/>
          <p:cNvSpPr>
            <a:spLocks noGrp="1"/>
          </p:cNvSpPr>
          <p:nvPr>
            <p:ph idx="1"/>
          </p:nvPr>
        </p:nvSpPr>
        <p:spPr/>
        <p:txBody>
          <a:bodyPr/>
          <a:lstStyle/>
          <a:p>
            <a:r>
              <a:rPr lang="en-US" i="1" dirty="0" smtClean="0"/>
              <a:t>Repeat</a:t>
            </a:r>
          </a:p>
          <a:p>
            <a:pPr lvl="1"/>
            <a:r>
              <a:rPr lang="en-US" dirty="0"/>
              <a:t>Use the </a:t>
            </a:r>
            <a:r>
              <a:rPr lang="en-US" b="1" dirty="0">
                <a:solidFill>
                  <a:schemeClr val="accent6"/>
                </a:solidFill>
              </a:rPr>
              <a:t>union rule</a:t>
            </a:r>
            <a:r>
              <a:rPr lang="en-US" dirty="0"/>
              <a:t> to replace any dependencies in </a:t>
            </a:r>
            <a:r>
              <a:rPr lang="en-US" dirty="0" smtClean="0"/>
              <a:t>F</a:t>
            </a:r>
            <a:r>
              <a:rPr lang="en-US" dirty="0"/>
              <a:t> </a:t>
            </a:r>
            <a:r>
              <a:rPr lang="en-US" b="1" dirty="0" smtClean="0">
                <a:solidFill>
                  <a:schemeClr val="accent6"/>
                </a:solidFill>
              </a:rPr>
              <a:t>α1 </a:t>
            </a:r>
            <a:r>
              <a:rPr lang="en-US" b="1" dirty="0" smtClean="0">
                <a:solidFill>
                  <a:schemeClr val="accent6"/>
                </a:solidFill>
                <a:latin typeface="Calibri" panose="020F0502020204030204" pitchFamily="34" charset="0"/>
              </a:rPr>
              <a:t>→</a:t>
            </a:r>
            <a:r>
              <a:rPr lang="en-US" b="1" dirty="0" smtClean="0">
                <a:solidFill>
                  <a:schemeClr val="accent6"/>
                </a:solidFill>
              </a:rPr>
              <a:t> </a:t>
            </a:r>
            <a:r>
              <a:rPr lang="en-US" b="1" dirty="0">
                <a:solidFill>
                  <a:schemeClr val="accent6"/>
                </a:solidFill>
              </a:rPr>
              <a:t>β1 </a:t>
            </a:r>
            <a:r>
              <a:rPr lang="en-US" dirty="0"/>
              <a:t>and</a:t>
            </a:r>
            <a:r>
              <a:rPr lang="en-US" b="1" dirty="0">
                <a:solidFill>
                  <a:schemeClr val="accent6"/>
                </a:solidFill>
              </a:rPr>
              <a:t> α1 </a:t>
            </a:r>
            <a:r>
              <a:rPr lang="en-US" b="1" dirty="0" smtClean="0">
                <a:solidFill>
                  <a:schemeClr val="accent6"/>
                </a:solidFill>
                <a:latin typeface="Calibri" panose="020F0502020204030204" pitchFamily="34" charset="0"/>
              </a:rPr>
              <a:t>→</a:t>
            </a:r>
            <a:r>
              <a:rPr lang="en-US" b="1" dirty="0" smtClean="0">
                <a:solidFill>
                  <a:schemeClr val="accent6"/>
                </a:solidFill>
              </a:rPr>
              <a:t> </a:t>
            </a:r>
            <a:r>
              <a:rPr lang="en-US" b="1" dirty="0">
                <a:solidFill>
                  <a:schemeClr val="accent6"/>
                </a:solidFill>
              </a:rPr>
              <a:t>β2 with α1 </a:t>
            </a:r>
            <a:r>
              <a:rPr lang="en-US" b="1" dirty="0" smtClean="0">
                <a:solidFill>
                  <a:schemeClr val="accent6"/>
                </a:solidFill>
                <a:latin typeface="Calibri" panose="020F0502020204030204" pitchFamily="34" charset="0"/>
              </a:rPr>
              <a:t>→</a:t>
            </a:r>
            <a:r>
              <a:rPr lang="en-US" b="1" dirty="0" smtClean="0">
                <a:solidFill>
                  <a:schemeClr val="accent6"/>
                </a:solidFill>
              </a:rPr>
              <a:t> β1β2</a:t>
            </a:r>
            <a:endParaRPr lang="en-US" dirty="0" smtClean="0"/>
          </a:p>
          <a:p>
            <a:pPr lvl="1"/>
            <a:r>
              <a:rPr lang="en-US" dirty="0" smtClean="0"/>
              <a:t>Find a </a:t>
            </a:r>
            <a:r>
              <a:rPr lang="en-US" dirty="0"/>
              <a:t>functional </a:t>
            </a:r>
            <a:r>
              <a:rPr lang="en-US" dirty="0" smtClean="0"/>
              <a:t>dependency </a:t>
            </a:r>
            <a:r>
              <a:rPr lang="en-US" dirty="0"/>
              <a:t>α </a:t>
            </a:r>
            <a:r>
              <a:rPr lang="en-US" dirty="0" smtClean="0">
                <a:latin typeface="Calibri" panose="020F0502020204030204" pitchFamily="34" charset="0"/>
              </a:rPr>
              <a:t>→</a:t>
            </a:r>
            <a:r>
              <a:rPr lang="en-US" dirty="0" smtClean="0"/>
              <a:t> </a:t>
            </a:r>
            <a:r>
              <a:rPr lang="en-US" dirty="0"/>
              <a:t>β with an </a:t>
            </a:r>
            <a:r>
              <a:rPr lang="en-US" b="1" dirty="0" smtClean="0">
                <a:solidFill>
                  <a:schemeClr val="accent6"/>
                </a:solidFill>
              </a:rPr>
              <a:t>extraneous </a:t>
            </a:r>
            <a:r>
              <a:rPr lang="en-US" b="1" dirty="0">
                <a:solidFill>
                  <a:schemeClr val="accent6"/>
                </a:solidFill>
              </a:rPr>
              <a:t>attribute </a:t>
            </a:r>
            <a:r>
              <a:rPr lang="en-US" dirty="0"/>
              <a:t>either in α or in β	</a:t>
            </a:r>
            <a:endParaRPr lang="en-US" dirty="0" smtClean="0"/>
          </a:p>
          <a:p>
            <a:pPr marL="457200" lvl="1" indent="0">
              <a:buNone/>
            </a:pPr>
            <a:r>
              <a:rPr lang="en-US" dirty="0" smtClean="0"/>
              <a:t>	</a:t>
            </a:r>
            <a:r>
              <a:rPr lang="en-US" dirty="0"/>
              <a:t>	</a:t>
            </a:r>
            <a:r>
              <a:rPr lang="en-US" dirty="0">
                <a:solidFill>
                  <a:schemeClr val="tx2"/>
                </a:solidFill>
              </a:rPr>
              <a:t>/* </a:t>
            </a:r>
            <a:r>
              <a:rPr lang="en-US" dirty="0" smtClean="0">
                <a:solidFill>
                  <a:schemeClr val="tx2"/>
                </a:solidFill>
              </a:rPr>
              <a:t>    Note</a:t>
            </a:r>
            <a:r>
              <a:rPr lang="en-US" dirty="0">
                <a:solidFill>
                  <a:schemeClr val="tx2"/>
                </a:solidFill>
              </a:rPr>
              <a:t>: test for extraneous attributes done using F</a:t>
            </a:r>
            <a:r>
              <a:rPr lang="en-US" baseline="-25000" dirty="0">
                <a:solidFill>
                  <a:schemeClr val="tx2"/>
                </a:solidFill>
              </a:rPr>
              <a:t>c</a:t>
            </a:r>
            <a:r>
              <a:rPr lang="en-US" dirty="0">
                <a:solidFill>
                  <a:schemeClr val="tx2"/>
                </a:solidFill>
              </a:rPr>
              <a:t>, not </a:t>
            </a:r>
            <a:r>
              <a:rPr lang="en-US" dirty="0" smtClean="0">
                <a:solidFill>
                  <a:schemeClr val="tx2"/>
                </a:solidFill>
              </a:rPr>
              <a:t>F     */</a:t>
            </a:r>
            <a:endParaRPr lang="en-US" dirty="0">
              <a:solidFill>
                <a:schemeClr val="tx2"/>
              </a:solidFill>
            </a:endParaRPr>
          </a:p>
          <a:p>
            <a:pPr lvl="2"/>
            <a:r>
              <a:rPr lang="en-US" dirty="0" smtClean="0"/>
              <a:t>If </a:t>
            </a:r>
            <a:r>
              <a:rPr lang="en-US" dirty="0"/>
              <a:t>an </a:t>
            </a:r>
            <a:r>
              <a:rPr lang="en-US" b="1" dirty="0">
                <a:solidFill>
                  <a:schemeClr val="accent6"/>
                </a:solidFill>
              </a:rPr>
              <a:t>extraneous attribute is found, delete it </a:t>
            </a:r>
            <a:r>
              <a:rPr lang="en-US" dirty="0"/>
              <a:t>from α </a:t>
            </a:r>
            <a:r>
              <a:rPr lang="en-US" dirty="0" smtClean="0">
                <a:latin typeface="Calibri" panose="020F0502020204030204" pitchFamily="34" charset="0"/>
              </a:rPr>
              <a:t>→</a:t>
            </a:r>
            <a:r>
              <a:rPr lang="en-US" dirty="0" smtClean="0"/>
              <a:t> </a:t>
            </a:r>
            <a:r>
              <a:rPr lang="en-US" dirty="0"/>
              <a:t>β </a:t>
            </a:r>
            <a:endParaRPr lang="en-US" dirty="0" smtClean="0"/>
          </a:p>
          <a:p>
            <a:r>
              <a:rPr lang="en-US" i="1" dirty="0" smtClean="0"/>
              <a:t>until</a:t>
            </a:r>
            <a:r>
              <a:rPr lang="en-US" dirty="0" smtClean="0"/>
              <a:t> </a:t>
            </a:r>
            <a:r>
              <a:rPr lang="en-US" dirty="0"/>
              <a:t>F does not change</a:t>
            </a:r>
          </a:p>
          <a:p>
            <a:pPr marL="457200" lvl="1" indent="0">
              <a:buNone/>
            </a:pPr>
            <a:r>
              <a:rPr lang="en-US" dirty="0" smtClean="0">
                <a:solidFill>
                  <a:schemeClr val="tx2"/>
                </a:solidFill>
              </a:rPr>
              <a:t>		</a:t>
            </a:r>
            <a:r>
              <a:rPr lang="en-US" dirty="0">
                <a:solidFill>
                  <a:schemeClr val="tx2"/>
                </a:solidFill>
              </a:rPr>
              <a:t>/*     Note: Union rule may become applicable after some extraneous attributes have been deleted, </a:t>
            </a:r>
            <a:r>
              <a:rPr lang="en-US" dirty="0" smtClean="0">
                <a:solidFill>
                  <a:schemeClr val="tx2"/>
                </a:solidFill>
              </a:rPr>
              <a:t>			so </a:t>
            </a:r>
            <a:r>
              <a:rPr lang="en-US" dirty="0">
                <a:solidFill>
                  <a:schemeClr val="tx2"/>
                </a:solidFill>
              </a:rPr>
              <a:t>it has to be re-applied     </a:t>
            </a:r>
            <a:r>
              <a:rPr lang="en-US" dirty="0" smtClean="0">
                <a:solidFill>
                  <a:schemeClr val="tx2"/>
                </a:solidFill>
              </a:rPr>
              <a:t>*/</a:t>
            </a:r>
            <a:endParaRPr lang="en-US" dirty="0" smtClean="0"/>
          </a:p>
        </p:txBody>
      </p:sp>
    </p:spTree>
    <p:extLst>
      <p:ext uri="{BB962C8B-B14F-4D97-AF65-F5344CB8AC3E}">
        <p14:creationId xmlns:p14="http://schemas.microsoft.com/office/powerpoint/2010/main" val="2618368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Canonical cover </a:t>
            </a:r>
            <a:r>
              <a:rPr lang="en-US" dirty="0">
                <a:solidFill>
                  <a:schemeClr val="tx1">
                    <a:lumMod val="50000"/>
                    <a:lumOff val="50000"/>
                  </a:schemeClr>
                </a:solidFill>
              </a:rPr>
              <a:t>[Example]</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dirty="0" smtClean="0"/>
              <a:t>Combine </a:t>
            </a:r>
            <a:r>
              <a:rPr lang="en-US" dirty="0">
                <a:solidFill>
                  <a:schemeClr val="accent6"/>
                </a:solidFill>
              </a:rPr>
              <a:t>A </a:t>
            </a:r>
            <a:r>
              <a:rPr lang="en-US" dirty="0" smtClean="0">
                <a:solidFill>
                  <a:schemeClr val="accent6"/>
                </a:solidFill>
                <a:latin typeface="Calibri" panose="020F0502020204030204" pitchFamily="34" charset="0"/>
              </a:rPr>
              <a:t>→</a:t>
            </a:r>
            <a:r>
              <a:rPr lang="en-US" dirty="0" smtClean="0">
                <a:solidFill>
                  <a:schemeClr val="accent6"/>
                </a:solidFill>
              </a:rPr>
              <a:t> </a:t>
            </a:r>
            <a:r>
              <a:rPr lang="en-US" dirty="0">
                <a:solidFill>
                  <a:schemeClr val="accent6"/>
                </a:solidFill>
              </a:rPr>
              <a:t>BC </a:t>
            </a:r>
            <a:r>
              <a:rPr lang="en-US" dirty="0"/>
              <a:t>and </a:t>
            </a:r>
            <a:r>
              <a:rPr lang="en-US" dirty="0">
                <a:solidFill>
                  <a:schemeClr val="accent6"/>
                </a:solidFill>
              </a:rPr>
              <a:t>A </a:t>
            </a:r>
            <a:r>
              <a:rPr lang="en-US" dirty="0">
                <a:solidFill>
                  <a:schemeClr val="accent6"/>
                </a:solidFill>
                <a:latin typeface="Calibri" panose="020F0502020204030204" pitchFamily="34" charset="0"/>
              </a:rPr>
              <a:t>→</a:t>
            </a:r>
            <a:r>
              <a:rPr lang="en-US" dirty="0" smtClean="0">
                <a:solidFill>
                  <a:schemeClr val="accent6"/>
                </a:solidFill>
              </a:rPr>
              <a:t> </a:t>
            </a:r>
            <a:r>
              <a:rPr lang="en-US" dirty="0">
                <a:solidFill>
                  <a:schemeClr val="accent6"/>
                </a:solidFill>
              </a:rPr>
              <a:t>B </a:t>
            </a:r>
            <a:r>
              <a:rPr lang="en-US" dirty="0"/>
              <a:t>into </a:t>
            </a:r>
            <a:r>
              <a:rPr lang="en-US" dirty="0">
                <a:solidFill>
                  <a:schemeClr val="tx2"/>
                </a:solidFill>
              </a:rPr>
              <a:t>A </a:t>
            </a:r>
            <a:r>
              <a:rPr lang="en-US" dirty="0">
                <a:solidFill>
                  <a:schemeClr val="tx2"/>
                </a:solidFill>
                <a:latin typeface="Calibri" panose="020F0502020204030204" pitchFamily="34" charset="0"/>
              </a:rPr>
              <a:t>→</a:t>
            </a:r>
            <a:r>
              <a:rPr lang="en-US" dirty="0" smtClean="0">
                <a:solidFill>
                  <a:schemeClr val="tx2"/>
                </a:solidFill>
              </a:rPr>
              <a:t> </a:t>
            </a:r>
            <a:r>
              <a:rPr lang="en-US" dirty="0">
                <a:solidFill>
                  <a:schemeClr val="tx2"/>
                </a:solidFill>
              </a:rPr>
              <a:t>BC</a:t>
            </a:r>
            <a:r>
              <a:rPr lang="en-US" dirty="0">
                <a:solidFill>
                  <a:schemeClr val="accent6"/>
                </a:solidFill>
              </a:rPr>
              <a:t> (Union Rule</a:t>
            </a:r>
            <a:r>
              <a:rPr lang="en-US" dirty="0" smtClean="0">
                <a:solidFill>
                  <a:schemeClr val="accent6"/>
                </a:solidFill>
              </a:rPr>
              <a:t>)</a:t>
            </a:r>
          </a:p>
          <a:p>
            <a:pPr lvl="1"/>
            <a:r>
              <a:rPr lang="en-US" dirty="0"/>
              <a:t>Set is </a:t>
            </a:r>
            <a:r>
              <a:rPr lang="en-US" dirty="0" smtClean="0"/>
              <a:t>{</a:t>
            </a:r>
            <a:r>
              <a:rPr lang="en-US" dirty="0"/>
              <a:t>A </a:t>
            </a:r>
            <a:r>
              <a:rPr lang="en-US" dirty="0" smtClean="0">
                <a:latin typeface="Calibri" panose="020F0502020204030204" pitchFamily="34" charset="0"/>
              </a:rPr>
              <a:t>→</a:t>
            </a:r>
            <a:r>
              <a:rPr lang="en-US" dirty="0" smtClean="0"/>
              <a:t> </a:t>
            </a:r>
            <a:r>
              <a:rPr lang="en-US" dirty="0"/>
              <a:t>BC, B </a:t>
            </a:r>
            <a:r>
              <a:rPr lang="en-US" dirty="0" smtClean="0">
                <a:latin typeface="Calibri" panose="020F0502020204030204" pitchFamily="34" charset="0"/>
              </a:rPr>
              <a:t>→ </a:t>
            </a:r>
            <a:r>
              <a:rPr lang="en-US" dirty="0" smtClean="0"/>
              <a:t>C</a:t>
            </a:r>
            <a:r>
              <a:rPr lang="en-US" dirty="0"/>
              <a:t>, AB </a:t>
            </a:r>
            <a:r>
              <a:rPr lang="en-US" dirty="0" smtClean="0">
                <a:latin typeface="Calibri" panose="020F0502020204030204" pitchFamily="34" charset="0"/>
              </a:rPr>
              <a:t>→</a:t>
            </a:r>
            <a:r>
              <a:rPr lang="en-US" dirty="0" smtClean="0"/>
              <a:t> </a:t>
            </a:r>
            <a:r>
              <a:rPr lang="en-US" dirty="0"/>
              <a:t>C}</a:t>
            </a:r>
            <a:endParaRPr lang="en-US" dirty="0" smtClean="0"/>
          </a:p>
          <a:p>
            <a:r>
              <a:rPr lang="en-US" dirty="0">
                <a:solidFill>
                  <a:schemeClr val="accent6"/>
                </a:solidFill>
              </a:rPr>
              <a:t>A is extraneous in AB </a:t>
            </a:r>
            <a:r>
              <a:rPr lang="en-US" dirty="0" smtClean="0">
                <a:solidFill>
                  <a:schemeClr val="accent6"/>
                </a:solidFill>
                <a:latin typeface="Calibri" panose="020F0502020204030204" pitchFamily="34" charset="0"/>
              </a:rPr>
              <a:t>→ </a:t>
            </a:r>
            <a:r>
              <a:rPr lang="en-US" dirty="0" smtClean="0">
                <a:solidFill>
                  <a:schemeClr val="accent6"/>
                </a:solidFill>
              </a:rPr>
              <a:t>C</a:t>
            </a:r>
          </a:p>
          <a:p>
            <a:pPr lvl="1"/>
            <a:r>
              <a:rPr lang="en-US" dirty="0" smtClean="0"/>
              <a:t>Check </a:t>
            </a:r>
            <a:r>
              <a:rPr lang="en-US" dirty="0"/>
              <a:t>if the result of deleting A from AB </a:t>
            </a:r>
            <a:r>
              <a:rPr lang="en-US" dirty="0" smtClean="0">
                <a:latin typeface="Calibri" panose="020F0502020204030204" pitchFamily="34" charset="0"/>
              </a:rPr>
              <a:t>→</a:t>
            </a:r>
            <a:r>
              <a:rPr lang="en-US" dirty="0" smtClean="0"/>
              <a:t> </a:t>
            </a:r>
            <a:r>
              <a:rPr lang="en-US" dirty="0"/>
              <a:t>C is implied by the other dependencies</a:t>
            </a:r>
          </a:p>
          <a:p>
            <a:pPr lvl="2"/>
            <a:r>
              <a:rPr lang="en-US" dirty="0"/>
              <a:t>Yes: in fact, B </a:t>
            </a:r>
            <a:r>
              <a:rPr lang="en-US" dirty="0" smtClean="0">
                <a:latin typeface="Calibri" panose="020F0502020204030204" pitchFamily="34" charset="0"/>
              </a:rPr>
              <a:t>→ </a:t>
            </a:r>
            <a:r>
              <a:rPr lang="en-US" dirty="0" smtClean="0"/>
              <a:t>C </a:t>
            </a:r>
            <a:r>
              <a:rPr lang="en-US" dirty="0"/>
              <a:t>is already present</a:t>
            </a:r>
          </a:p>
          <a:p>
            <a:pPr lvl="1"/>
            <a:r>
              <a:rPr lang="en-US" dirty="0"/>
              <a:t>Set is </a:t>
            </a:r>
            <a:r>
              <a:rPr lang="en-US" dirty="0" smtClean="0"/>
              <a:t>{</a:t>
            </a:r>
            <a:r>
              <a:rPr lang="en-US" dirty="0"/>
              <a:t>A </a:t>
            </a:r>
            <a:r>
              <a:rPr lang="en-US" dirty="0" smtClean="0">
                <a:latin typeface="Calibri" panose="020F0502020204030204" pitchFamily="34" charset="0"/>
              </a:rPr>
              <a:t>→ </a:t>
            </a:r>
            <a:r>
              <a:rPr lang="en-US" dirty="0" smtClean="0"/>
              <a:t>BC</a:t>
            </a:r>
            <a:r>
              <a:rPr lang="en-US" dirty="0"/>
              <a:t>, B </a:t>
            </a:r>
            <a:r>
              <a:rPr lang="en-US" dirty="0" smtClean="0">
                <a:latin typeface="Calibri" panose="020F0502020204030204" pitchFamily="34" charset="0"/>
              </a:rPr>
              <a:t>→ </a:t>
            </a:r>
            <a:r>
              <a:rPr lang="en-US" dirty="0" smtClean="0"/>
              <a:t>C</a:t>
            </a:r>
            <a:r>
              <a:rPr lang="en-US" dirty="0"/>
              <a:t>}</a:t>
            </a:r>
          </a:p>
          <a:p>
            <a:r>
              <a:rPr lang="en-US" dirty="0">
                <a:solidFill>
                  <a:schemeClr val="accent6"/>
                </a:solidFill>
              </a:rPr>
              <a:t>C is extraneous in A </a:t>
            </a:r>
            <a:r>
              <a:rPr lang="en-US" dirty="0" smtClean="0">
                <a:solidFill>
                  <a:schemeClr val="accent6"/>
                </a:solidFill>
                <a:latin typeface="Calibri" panose="020F0502020204030204" pitchFamily="34" charset="0"/>
              </a:rPr>
              <a:t>→</a:t>
            </a:r>
            <a:r>
              <a:rPr lang="en-US" dirty="0" smtClean="0">
                <a:solidFill>
                  <a:schemeClr val="accent6"/>
                </a:solidFill>
              </a:rPr>
              <a:t> </a:t>
            </a:r>
            <a:r>
              <a:rPr lang="en-US" dirty="0">
                <a:solidFill>
                  <a:schemeClr val="accent6"/>
                </a:solidFill>
              </a:rPr>
              <a:t>BC</a:t>
            </a:r>
          </a:p>
          <a:p>
            <a:pPr lvl="1"/>
            <a:r>
              <a:rPr lang="en-US" dirty="0"/>
              <a:t>Check if A </a:t>
            </a:r>
            <a:r>
              <a:rPr lang="en-US" dirty="0" smtClean="0">
                <a:latin typeface="Calibri" panose="020F0502020204030204" pitchFamily="34" charset="0"/>
              </a:rPr>
              <a:t>→</a:t>
            </a:r>
            <a:r>
              <a:rPr lang="en-US" dirty="0" smtClean="0"/>
              <a:t> </a:t>
            </a:r>
            <a:r>
              <a:rPr lang="en-US" dirty="0"/>
              <a:t>C is logically implied by A </a:t>
            </a:r>
            <a:r>
              <a:rPr lang="en-US" dirty="0" smtClean="0">
                <a:latin typeface="Calibri" panose="020F0502020204030204" pitchFamily="34" charset="0"/>
              </a:rPr>
              <a:t>→</a:t>
            </a:r>
            <a:r>
              <a:rPr lang="en-US" dirty="0" smtClean="0"/>
              <a:t> </a:t>
            </a:r>
            <a:r>
              <a:rPr lang="en-US" dirty="0"/>
              <a:t>B and the other dependencies</a:t>
            </a:r>
          </a:p>
          <a:p>
            <a:pPr lvl="2"/>
            <a:r>
              <a:rPr lang="en-US" dirty="0"/>
              <a:t>Yes: using transitivity on A </a:t>
            </a:r>
            <a:r>
              <a:rPr lang="en-US" dirty="0" smtClean="0">
                <a:latin typeface="Calibri" panose="020F0502020204030204" pitchFamily="34" charset="0"/>
              </a:rPr>
              <a:t>→ </a:t>
            </a:r>
            <a:r>
              <a:rPr lang="en-US" dirty="0" smtClean="0"/>
              <a:t>B </a:t>
            </a:r>
            <a:r>
              <a:rPr lang="en-US" dirty="0"/>
              <a:t>and B </a:t>
            </a:r>
            <a:r>
              <a:rPr lang="en-US" dirty="0" smtClean="0">
                <a:latin typeface="Calibri" panose="020F0502020204030204" pitchFamily="34" charset="0"/>
              </a:rPr>
              <a:t>→ </a:t>
            </a:r>
            <a:r>
              <a:rPr lang="en-US" dirty="0" smtClean="0"/>
              <a:t>C</a:t>
            </a:r>
            <a:r>
              <a:rPr lang="en-US" dirty="0"/>
              <a:t>.</a:t>
            </a:r>
          </a:p>
          <a:p>
            <a:pPr lvl="1"/>
            <a:r>
              <a:rPr lang="en-US" dirty="0"/>
              <a:t>The canonical cover is: </a:t>
            </a:r>
            <a:r>
              <a:rPr lang="en-US" b="1" dirty="0">
                <a:solidFill>
                  <a:schemeClr val="accent6"/>
                </a:solidFill>
              </a:rPr>
              <a:t>A </a:t>
            </a:r>
            <a:r>
              <a:rPr lang="en-US" b="1" dirty="0" smtClean="0">
                <a:solidFill>
                  <a:schemeClr val="accent6"/>
                </a:solidFill>
                <a:latin typeface="Calibri" panose="020F0502020204030204" pitchFamily="34" charset="0"/>
              </a:rPr>
              <a:t>→ </a:t>
            </a:r>
            <a:r>
              <a:rPr lang="en-US" b="1" dirty="0" smtClean="0">
                <a:solidFill>
                  <a:schemeClr val="accent6"/>
                </a:solidFill>
              </a:rPr>
              <a:t>B</a:t>
            </a:r>
            <a:r>
              <a:rPr lang="en-US" b="1" dirty="0">
                <a:solidFill>
                  <a:schemeClr val="accent6"/>
                </a:solidFill>
              </a:rPr>
              <a:t>, B </a:t>
            </a:r>
            <a:r>
              <a:rPr lang="en-US" b="1" dirty="0" smtClean="0">
                <a:solidFill>
                  <a:schemeClr val="accent6"/>
                </a:solidFill>
                <a:latin typeface="Calibri" panose="020F0502020204030204" pitchFamily="34" charset="0"/>
              </a:rPr>
              <a:t>→ </a:t>
            </a:r>
            <a:r>
              <a:rPr lang="en-US" b="1" dirty="0" smtClean="0">
                <a:solidFill>
                  <a:schemeClr val="accent6"/>
                </a:solidFill>
              </a:rPr>
              <a:t>C</a:t>
            </a:r>
            <a:endParaRPr lang="en-US" b="1" dirty="0">
              <a:solidFill>
                <a:schemeClr val="accent6"/>
              </a:solidFill>
            </a:endParaRPr>
          </a:p>
        </p:txBody>
      </p:sp>
      <p:sp>
        <p:nvSpPr>
          <p:cNvPr id="4" name="Content Placeholder 2"/>
          <p:cNvSpPr txBox="1">
            <a:spLocks/>
          </p:cNvSpPr>
          <p:nvPr/>
        </p:nvSpPr>
        <p:spPr>
          <a:xfrm>
            <a:off x="130025" y="857555"/>
            <a:ext cx="11932920" cy="13716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Consider the relation schema R = (A, B, C) with FDs </a:t>
            </a:r>
          </a:p>
          <a:p>
            <a:pPr marL="0" indent="0">
              <a:buNone/>
            </a:pPr>
            <a:r>
              <a:rPr lang="en-US" dirty="0"/>
              <a:t>	F = {A </a:t>
            </a:r>
            <a:r>
              <a:rPr lang="en-US" dirty="0">
                <a:latin typeface="Calibri" panose="020F0502020204030204" pitchFamily="34" charset="0"/>
              </a:rPr>
              <a:t>→</a:t>
            </a:r>
            <a:r>
              <a:rPr lang="en-US" dirty="0"/>
              <a:t> BC, B </a:t>
            </a:r>
            <a:r>
              <a:rPr lang="en-US" dirty="0">
                <a:latin typeface="Calibri" panose="020F0502020204030204" pitchFamily="34" charset="0"/>
              </a:rPr>
              <a:t>→</a:t>
            </a:r>
            <a:r>
              <a:rPr lang="en-US" dirty="0"/>
              <a:t> C, A </a:t>
            </a:r>
            <a:r>
              <a:rPr lang="en-US" dirty="0">
                <a:latin typeface="Calibri" panose="020F0502020204030204" pitchFamily="34" charset="0"/>
              </a:rPr>
              <a:t>→</a:t>
            </a:r>
            <a:r>
              <a:rPr lang="en-US" dirty="0"/>
              <a:t> B, AB </a:t>
            </a:r>
            <a:r>
              <a:rPr lang="en-US" dirty="0">
                <a:latin typeface="Calibri" panose="020F0502020204030204" pitchFamily="34" charset="0"/>
              </a:rPr>
              <a:t>→</a:t>
            </a:r>
            <a:r>
              <a:rPr lang="en-US" dirty="0"/>
              <a:t> C} </a:t>
            </a:r>
            <a:endParaRPr lang="en-US" dirty="0" smtClean="0"/>
          </a:p>
          <a:p>
            <a:r>
              <a:rPr lang="en-US" dirty="0" smtClean="0"/>
              <a:t>Find </a:t>
            </a:r>
            <a:r>
              <a:rPr lang="en-US" dirty="0"/>
              <a:t>canonical cover</a:t>
            </a:r>
            <a:r>
              <a:rPr lang="en-US" dirty="0" smtClean="0"/>
              <a:t>.</a:t>
            </a:r>
            <a:endParaRPr lang="en-US" dirty="0"/>
          </a:p>
        </p:txBody>
      </p:sp>
    </p:spTree>
    <p:extLst>
      <p:ext uri="{BB962C8B-B14F-4D97-AF65-F5344CB8AC3E}">
        <p14:creationId xmlns:p14="http://schemas.microsoft.com/office/powerpoint/2010/main" val="371379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500"/>
                                        <p:tgtEl>
                                          <p:spTgt spid="3">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fade">
                                      <p:cBhvr>
                                        <p:cTn id="51" dur="500"/>
                                        <p:tgtEl>
                                          <p:spTgt spid="3">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500"/>
                                        <p:tgtEl>
                                          <p:spTgt spid="3">
                                            <p:txEl>
                                              <p:pRg st="10" end="1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Effect transition="in" filter="fade">
                                      <p:cBhvr>
                                        <p:cTn id="61" dur="500"/>
                                        <p:tgtEl>
                                          <p:spTgt spid="3">
                                            <p:txEl>
                                              <p:pRg st="11" end="11"/>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
                                            <p:txEl>
                                              <p:pRg st="12" end="12"/>
                                            </p:txEl>
                                          </p:spTgt>
                                        </p:tgtEl>
                                        <p:attrNameLst>
                                          <p:attrName>style.visibility</p:attrName>
                                        </p:attrNameLst>
                                      </p:cBhvr>
                                      <p:to>
                                        <p:strVal val="visible"/>
                                      </p:to>
                                    </p:set>
                                    <p:animEffect transition="in" filter="fade">
                                      <p:cBhvr>
                                        <p:cTn id="66"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Functional </a:t>
            </a:r>
            <a:r>
              <a:rPr lang="en-US" dirty="0" smtClean="0">
                <a:gradFill flip="none" rotWithShape="1">
                  <a:gsLst>
                    <a:gs pos="10000">
                      <a:schemeClr val="accent6">
                        <a:lumMod val="50000"/>
                      </a:schemeClr>
                    </a:gs>
                    <a:gs pos="100000">
                      <a:schemeClr val="accent6"/>
                    </a:gs>
                  </a:gsLst>
                  <a:lin ang="0" scaled="1"/>
                  <a:tileRect/>
                </a:gradFill>
              </a:rPr>
              <a:t>Dependency (FD) and </a:t>
            </a:r>
            <a:br>
              <a:rPr lang="en-US" dirty="0" smtClean="0">
                <a:gradFill flip="none" rotWithShape="1">
                  <a:gsLst>
                    <a:gs pos="10000">
                      <a:schemeClr val="accent6">
                        <a:lumMod val="50000"/>
                      </a:schemeClr>
                    </a:gs>
                    <a:gs pos="100000">
                      <a:schemeClr val="accent6"/>
                    </a:gs>
                  </a:gsLst>
                  <a:lin ang="0" scaled="1"/>
                  <a:tileRect/>
                </a:gradFill>
              </a:rPr>
            </a:br>
            <a:r>
              <a:rPr lang="en-US" dirty="0" smtClean="0">
                <a:gradFill flip="none" rotWithShape="1">
                  <a:gsLst>
                    <a:gs pos="10000">
                      <a:schemeClr val="accent6">
                        <a:lumMod val="50000"/>
                      </a:schemeClr>
                    </a:gs>
                    <a:gs pos="100000">
                      <a:schemeClr val="accent6"/>
                    </a:gs>
                  </a:gsLst>
                  <a:lin ang="0" scaled="1"/>
                  <a:tileRect/>
                </a:gradFill>
              </a:rPr>
              <a:t>its types</a:t>
            </a:r>
            <a:endParaRPr lang="en-US"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smtClean="0"/>
              <a:t>Section – 1.1</a:t>
            </a:r>
          </a:p>
          <a:p>
            <a:endParaRPr lang="en-US" dirty="0"/>
          </a:p>
        </p:txBody>
      </p:sp>
    </p:spTree>
    <p:extLst>
      <p:ext uri="{BB962C8B-B14F-4D97-AF65-F5344CB8AC3E}">
        <p14:creationId xmlns:p14="http://schemas.microsoft.com/office/powerpoint/2010/main" val="9714375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Canonical cover </a:t>
            </a:r>
            <a:r>
              <a:rPr lang="en-US" dirty="0">
                <a:solidFill>
                  <a:schemeClr val="tx1">
                    <a:lumMod val="50000"/>
                    <a:lumOff val="50000"/>
                  </a:schemeClr>
                </a:solidFill>
              </a:rPr>
              <a:t>[</a:t>
            </a:r>
            <a:r>
              <a:rPr lang="en-US" dirty="0" smtClean="0">
                <a:solidFill>
                  <a:schemeClr val="tx1">
                    <a:lumMod val="50000"/>
                    <a:lumOff val="50000"/>
                  </a:schemeClr>
                </a:solidFill>
              </a:rPr>
              <a:t>Example]</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smtClean="0"/>
          </a:p>
          <a:p>
            <a:r>
              <a:rPr lang="en-US" dirty="0" smtClean="0"/>
              <a:t>The </a:t>
            </a:r>
            <a:r>
              <a:rPr lang="en-US" dirty="0"/>
              <a:t>left side of each </a:t>
            </a:r>
            <a:r>
              <a:rPr lang="en-US" dirty="0" smtClean="0"/>
              <a:t>FD </a:t>
            </a:r>
            <a:r>
              <a:rPr lang="en-US" dirty="0"/>
              <a:t>in F is unique. </a:t>
            </a:r>
            <a:endParaRPr lang="en-US" dirty="0" smtClean="0"/>
          </a:p>
          <a:p>
            <a:r>
              <a:rPr lang="en-US" dirty="0" smtClean="0"/>
              <a:t>Also </a:t>
            </a:r>
            <a:r>
              <a:rPr lang="en-US" dirty="0"/>
              <a:t>none of the attributes in the </a:t>
            </a:r>
            <a:r>
              <a:rPr lang="en-US" dirty="0" smtClean="0"/>
              <a:t>left side </a:t>
            </a:r>
            <a:r>
              <a:rPr lang="en-US" dirty="0"/>
              <a:t>or right side of any of the FDs is </a:t>
            </a:r>
            <a:r>
              <a:rPr lang="en-US" dirty="0" smtClean="0"/>
              <a:t>extraneous.</a:t>
            </a:r>
          </a:p>
          <a:p>
            <a:r>
              <a:rPr lang="en-US" dirty="0" smtClean="0"/>
              <a:t>Therefore </a:t>
            </a:r>
            <a:r>
              <a:rPr lang="en-US" dirty="0"/>
              <a:t>the canonical </a:t>
            </a:r>
            <a:r>
              <a:rPr lang="en-US" dirty="0" smtClean="0"/>
              <a:t>cover F</a:t>
            </a:r>
            <a:r>
              <a:rPr lang="en-US" baseline="-25000" dirty="0" smtClean="0"/>
              <a:t>c</a:t>
            </a:r>
            <a:r>
              <a:rPr lang="en-US" dirty="0" smtClean="0"/>
              <a:t> </a:t>
            </a:r>
            <a:r>
              <a:rPr lang="en-US" dirty="0"/>
              <a:t>is equal to F</a:t>
            </a:r>
            <a:r>
              <a:rPr lang="en-US" dirty="0" smtClean="0"/>
              <a:t>. </a:t>
            </a:r>
          </a:p>
          <a:p>
            <a:r>
              <a:rPr lang="en-US" dirty="0" smtClean="0"/>
              <a:t>F</a:t>
            </a:r>
            <a:r>
              <a:rPr lang="en-US" baseline="-25000" dirty="0" smtClean="0"/>
              <a:t>c</a:t>
            </a:r>
            <a:r>
              <a:rPr lang="en-US" dirty="0" smtClean="0"/>
              <a:t> </a:t>
            </a:r>
            <a:r>
              <a:rPr lang="en-US" dirty="0"/>
              <a:t>= {A </a:t>
            </a:r>
            <a:r>
              <a:rPr lang="en-US" dirty="0">
                <a:latin typeface="Calibri" panose="020F0502020204030204" pitchFamily="34" charset="0"/>
              </a:rPr>
              <a:t>→</a:t>
            </a:r>
            <a:r>
              <a:rPr lang="en-US" dirty="0"/>
              <a:t> BC, CD </a:t>
            </a:r>
            <a:r>
              <a:rPr lang="en-US" dirty="0">
                <a:latin typeface="Calibri" panose="020F0502020204030204" pitchFamily="34" charset="0"/>
              </a:rPr>
              <a:t>→</a:t>
            </a:r>
            <a:r>
              <a:rPr lang="en-US" dirty="0"/>
              <a:t> E, B </a:t>
            </a:r>
            <a:r>
              <a:rPr lang="en-US" dirty="0">
                <a:latin typeface="Calibri" panose="020F0502020204030204" pitchFamily="34" charset="0"/>
              </a:rPr>
              <a:t>→</a:t>
            </a:r>
            <a:r>
              <a:rPr lang="en-US" dirty="0"/>
              <a:t> D, E </a:t>
            </a:r>
            <a:r>
              <a:rPr lang="en-US" dirty="0">
                <a:latin typeface="Calibri" panose="020F0502020204030204" pitchFamily="34" charset="0"/>
              </a:rPr>
              <a:t>→</a:t>
            </a:r>
            <a:r>
              <a:rPr lang="en-US" dirty="0"/>
              <a:t> A} </a:t>
            </a:r>
            <a:endParaRPr lang="en-US" b="1" dirty="0">
              <a:solidFill>
                <a:schemeClr val="accent6"/>
              </a:solidFill>
            </a:endParaRPr>
          </a:p>
        </p:txBody>
      </p:sp>
      <p:sp>
        <p:nvSpPr>
          <p:cNvPr id="4" name="Content Placeholder 2"/>
          <p:cNvSpPr txBox="1">
            <a:spLocks/>
          </p:cNvSpPr>
          <p:nvPr/>
        </p:nvSpPr>
        <p:spPr>
          <a:xfrm>
            <a:off x="130025" y="857555"/>
            <a:ext cx="11932920" cy="13716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Consider the relation schema R = (A, B, </a:t>
            </a:r>
            <a:r>
              <a:rPr lang="en-US" dirty="0" smtClean="0"/>
              <a:t>C, D, E, F) </a:t>
            </a:r>
            <a:r>
              <a:rPr lang="en-US" dirty="0"/>
              <a:t>with FDs </a:t>
            </a:r>
          </a:p>
          <a:p>
            <a:pPr marL="0" indent="0">
              <a:buNone/>
            </a:pPr>
            <a:r>
              <a:rPr lang="en-US" dirty="0"/>
              <a:t>	F = {A </a:t>
            </a:r>
            <a:r>
              <a:rPr lang="en-US" dirty="0">
                <a:latin typeface="Calibri" panose="020F0502020204030204" pitchFamily="34" charset="0"/>
              </a:rPr>
              <a:t>→</a:t>
            </a:r>
            <a:r>
              <a:rPr lang="en-US" dirty="0"/>
              <a:t> BC, </a:t>
            </a:r>
            <a:r>
              <a:rPr lang="en-US" dirty="0" smtClean="0"/>
              <a:t>CD </a:t>
            </a:r>
            <a:r>
              <a:rPr lang="en-US" dirty="0">
                <a:latin typeface="Calibri" panose="020F0502020204030204" pitchFamily="34" charset="0"/>
              </a:rPr>
              <a:t>→</a:t>
            </a:r>
            <a:r>
              <a:rPr lang="en-US" dirty="0"/>
              <a:t> </a:t>
            </a:r>
            <a:r>
              <a:rPr lang="en-US" dirty="0" smtClean="0"/>
              <a:t>E, B </a:t>
            </a:r>
            <a:r>
              <a:rPr lang="en-US" dirty="0">
                <a:latin typeface="Calibri" panose="020F0502020204030204" pitchFamily="34" charset="0"/>
              </a:rPr>
              <a:t>→</a:t>
            </a:r>
            <a:r>
              <a:rPr lang="en-US" dirty="0"/>
              <a:t> </a:t>
            </a:r>
            <a:r>
              <a:rPr lang="en-US" dirty="0" smtClean="0"/>
              <a:t>D, E </a:t>
            </a:r>
            <a:r>
              <a:rPr lang="en-US" dirty="0">
                <a:latin typeface="Calibri" panose="020F0502020204030204" pitchFamily="34" charset="0"/>
              </a:rPr>
              <a:t>→</a:t>
            </a:r>
            <a:r>
              <a:rPr lang="en-US" dirty="0"/>
              <a:t> </a:t>
            </a:r>
            <a:r>
              <a:rPr lang="en-US" dirty="0" smtClean="0"/>
              <a:t>A} </a:t>
            </a:r>
          </a:p>
          <a:p>
            <a:r>
              <a:rPr lang="en-US" dirty="0" smtClean="0"/>
              <a:t>Find </a:t>
            </a:r>
            <a:r>
              <a:rPr lang="en-US" dirty="0"/>
              <a:t>canonical cover</a:t>
            </a:r>
            <a:r>
              <a:rPr lang="en-US" dirty="0" smtClean="0"/>
              <a:t>.</a:t>
            </a:r>
            <a:endParaRPr lang="en-US" dirty="0"/>
          </a:p>
        </p:txBody>
      </p:sp>
    </p:spTree>
    <p:extLst>
      <p:ext uri="{BB962C8B-B14F-4D97-AF65-F5344CB8AC3E}">
        <p14:creationId xmlns:p14="http://schemas.microsoft.com/office/powerpoint/2010/main" val="167169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gradFill flip="none" rotWithShape="1">
                  <a:gsLst>
                    <a:gs pos="10000">
                      <a:schemeClr val="accent6">
                        <a:lumMod val="50000"/>
                      </a:schemeClr>
                    </a:gs>
                    <a:gs pos="100000">
                      <a:schemeClr val="accent6"/>
                    </a:gs>
                  </a:gsLst>
                  <a:lin ang="0" scaled="1"/>
                  <a:tileRect/>
                </a:gradFill>
              </a:rPr>
              <a:t>Decomposition</a:t>
            </a:r>
            <a:endParaRPr lang="en-US"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smtClean="0"/>
              <a:t>Section – 5</a:t>
            </a:r>
          </a:p>
          <a:p>
            <a:endParaRPr lang="en-US" dirty="0"/>
          </a:p>
        </p:txBody>
      </p:sp>
    </p:spTree>
    <p:extLst>
      <p:ext uri="{BB962C8B-B14F-4D97-AF65-F5344CB8AC3E}">
        <p14:creationId xmlns:p14="http://schemas.microsoft.com/office/powerpoint/2010/main" val="21593615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decomposition?</a:t>
            </a:r>
          </a:p>
        </p:txBody>
      </p:sp>
      <p:sp>
        <p:nvSpPr>
          <p:cNvPr id="3" name="Content Placeholder 2"/>
          <p:cNvSpPr>
            <a:spLocks noGrp="1"/>
          </p:cNvSpPr>
          <p:nvPr>
            <p:ph idx="1"/>
          </p:nvPr>
        </p:nvSpPr>
        <p:spPr/>
        <p:txBody>
          <a:bodyPr/>
          <a:lstStyle/>
          <a:p>
            <a:r>
              <a:rPr lang="en-US" dirty="0"/>
              <a:t>Decomposition is the </a:t>
            </a:r>
            <a:r>
              <a:rPr lang="en-US" b="1" dirty="0">
                <a:solidFill>
                  <a:schemeClr val="accent6"/>
                </a:solidFill>
              </a:rPr>
              <a:t>process of breaking down given relation </a:t>
            </a:r>
            <a:r>
              <a:rPr lang="en-US" dirty="0"/>
              <a:t>into </a:t>
            </a:r>
            <a:r>
              <a:rPr lang="en-US" b="1" dirty="0">
                <a:solidFill>
                  <a:schemeClr val="accent6"/>
                </a:solidFill>
              </a:rPr>
              <a:t>two or more relations</a:t>
            </a:r>
            <a:r>
              <a:rPr lang="en-US" dirty="0"/>
              <a:t>.</a:t>
            </a:r>
          </a:p>
          <a:p>
            <a:r>
              <a:rPr lang="en-US" dirty="0"/>
              <a:t>Relation R is replaced by two or more relations in such a way that:</a:t>
            </a:r>
          </a:p>
          <a:p>
            <a:pPr lvl="1"/>
            <a:r>
              <a:rPr lang="en-US" dirty="0"/>
              <a:t>Each new relation contains a </a:t>
            </a:r>
            <a:r>
              <a:rPr lang="en-US" b="1" dirty="0">
                <a:solidFill>
                  <a:schemeClr val="accent6"/>
                </a:solidFill>
              </a:rPr>
              <a:t>subset</a:t>
            </a:r>
            <a:r>
              <a:rPr lang="en-US" dirty="0"/>
              <a:t> of the </a:t>
            </a:r>
            <a:r>
              <a:rPr lang="en-US" b="1" dirty="0">
                <a:solidFill>
                  <a:schemeClr val="accent6"/>
                </a:solidFill>
              </a:rPr>
              <a:t>attributes of R</a:t>
            </a:r>
          </a:p>
          <a:p>
            <a:pPr lvl="1"/>
            <a:r>
              <a:rPr lang="en-US" dirty="0"/>
              <a:t>Together, they all </a:t>
            </a:r>
            <a:r>
              <a:rPr lang="en-US" b="1" dirty="0">
                <a:solidFill>
                  <a:schemeClr val="accent6"/>
                </a:solidFill>
              </a:rPr>
              <a:t>include all tuples </a:t>
            </a:r>
            <a:r>
              <a:rPr lang="en-US" dirty="0"/>
              <a:t>and </a:t>
            </a:r>
            <a:r>
              <a:rPr lang="en-US" b="1" dirty="0">
                <a:solidFill>
                  <a:schemeClr val="accent6"/>
                </a:solidFill>
              </a:rPr>
              <a:t>attributes of R</a:t>
            </a:r>
          </a:p>
          <a:p>
            <a:r>
              <a:rPr lang="en-US" dirty="0"/>
              <a:t>Types of decomposition</a:t>
            </a:r>
          </a:p>
          <a:p>
            <a:pPr lvl="1"/>
            <a:r>
              <a:rPr lang="en-US" dirty="0" err="1"/>
              <a:t>Lossy</a:t>
            </a:r>
            <a:r>
              <a:rPr lang="en-US" dirty="0"/>
              <a:t> decomposition</a:t>
            </a:r>
          </a:p>
          <a:p>
            <a:pPr lvl="1"/>
            <a:r>
              <a:rPr lang="en-US" dirty="0"/>
              <a:t>Lossless decomposition (non-loss decomposition)</a:t>
            </a:r>
          </a:p>
        </p:txBody>
      </p:sp>
    </p:spTree>
    <p:extLst>
      <p:ext uri="{BB962C8B-B14F-4D97-AF65-F5344CB8AC3E}">
        <p14:creationId xmlns:p14="http://schemas.microsoft.com/office/powerpoint/2010/main" val="95251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Lossy</a:t>
            </a:r>
            <a:r>
              <a:rPr lang="en-US" dirty="0"/>
              <a:t> decomposition</a:t>
            </a:r>
          </a:p>
        </p:txBody>
      </p:sp>
      <p:sp>
        <p:nvSpPr>
          <p:cNvPr id="6" name="Content Placeholder 2"/>
          <p:cNvSpPr>
            <a:spLocks noGrp="1"/>
          </p:cNvSpPr>
          <p:nvPr>
            <p:ph idx="1"/>
          </p:nvPr>
        </p:nvSpPr>
        <p:spPr>
          <a:xfrm>
            <a:off x="131179" y="863444"/>
            <a:ext cx="6400800" cy="5590565"/>
          </a:xfrm>
        </p:spPr>
        <p:txBody>
          <a:bodyPr/>
          <a:lstStyle/>
          <a:p>
            <a:r>
              <a:rPr lang="en-US" dirty="0"/>
              <a:t>The decomposition of relation R into R1 and R2 is </a:t>
            </a:r>
            <a:r>
              <a:rPr lang="en-US" dirty="0" err="1"/>
              <a:t>lossy</a:t>
            </a:r>
            <a:r>
              <a:rPr lang="en-US" dirty="0"/>
              <a:t> when the </a:t>
            </a:r>
            <a:r>
              <a:rPr lang="en-US" dirty="0">
                <a:solidFill>
                  <a:schemeClr val="accent6"/>
                </a:solidFill>
              </a:rPr>
              <a:t>join of R1 and R2 does not yield the same relation as in R</a:t>
            </a:r>
            <a:r>
              <a:rPr lang="en-US" dirty="0"/>
              <a:t>.</a:t>
            </a:r>
          </a:p>
          <a:p>
            <a:r>
              <a:rPr lang="en-US" dirty="0"/>
              <a:t>This is also referred as </a:t>
            </a:r>
            <a:r>
              <a:rPr lang="en-US" dirty="0" err="1">
                <a:solidFill>
                  <a:schemeClr val="accent6"/>
                </a:solidFill>
              </a:rPr>
              <a:t>lossy</a:t>
            </a:r>
            <a:r>
              <a:rPr lang="en-US" dirty="0">
                <a:solidFill>
                  <a:schemeClr val="accent6"/>
                </a:solidFill>
              </a:rPr>
              <a:t>-join decomposition</a:t>
            </a:r>
            <a:r>
              <a:rPr lang="en-US" dirty="0"/>
              <a:t>.</a:t>
            </a:r>
          </a:p>
          <a:p>
            <a:r>
              <a:rPr lang="en-US" dirty="0"/>
              <a:t>The </a:t>
            </a:r>
            <a:r>
              <a:rPr lang="en-US" dirty="0">
                <a:solidFill>
                  <a:schemeClr val="accent6"/>
                </a:solidFill>
              </a:rPr>
              <a:t>disadvantage</a:t>
            </a:r>
            <a:r>
              <a:rPr lang="en-US" dirty="0"/>
              <a:t> of such kind of decomposition is that </a:t>
            </a:r>
            <a:r>
              <a:rPr lang="en-US" dirty="0">
                <a:solidFill>
                  <a:schemeClr val="accent6"/>
                </a:solidFill>
              </a:rPr>
              <a:t>some information is lost during retrieval of original relation</a:t>
            </a:r>
            <a:r>
              <a:rPr lang="en-US" dirty="0"/>
              <a:t>.</a:t>
            </a:r>
          </a:p>
          <a:p>
            <a:r>
              <a:rPr lang="en-US" dirty="0"/>
              <a:t>From practical point of view, </a:t>
            </a:r>
            <a:r>
              <a:rPr lang="en-US" dirty="0">
                <a:solidFill>
                  <a:schemeClr val="accent6"/>
                </a:solidFill>
              </a:rPr>
              <a:t>decomposition should not be </a:t>
            </a:r>
            <a:r>
              <a:rPr lang="en-US" dirty="0" err="1">
                <a:solidFill>
                  <a:schemeClr val="accent6"/>
                </a:solidFill>
              </a:rPr>
              <a:t>lossy</a:t>
            </a:r>
            <a:r>
              <a:rPr lang="en-US" dirty="0">
                <a:solidFill>
                  <a:schemeClr val="accent6"/>
                </a:solidFill>
              </a:rPr>
              <a:t> decomposition</a:t>
            </a:r>
            <a:r>
              <a:rPr lang="en-US" dirty="0"/>
              <a:t>.</a:t>
            </a:r>
          </a:p>
        </p:txBody>
      </p:sp>
      <p:sp>
        <p:nvSpPr>
          <p:cNvPr id="7" name="Content Placeholder 2"/>
          <p:cNvSpPr txBox="1">
            <a:spLocks/>
          </p:cNvSpPr>
          <p:nvPr/>
        </p:nvSpPr>
        <p:spPr>
          <a:xfrm>
            <a:off x="6562620" y="863444"/>
            <a:ext cx="5512175"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aphicFrame>
        <p:nvGraphicFramePr>
          <p:cNvPr id="8"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3705342865"/>
              </p:ext>
            </p:extLst>
          </p:nvPr>
        </p:nvGraphicFramePr>
        <p:xfrm>
          <a:off x="8016509" y="1150857"/>
          <a:ext cx="2426653" cy="1234440"/>
        </p:xfrm>
        <a:graphic>
          <a:graphicData uri="http://schemas.openxmlformats.org/drawingml/2006/table">
            <a:tbl>
              <a:tblPr firstRow="1" bandRow="1">
                <a:tableStyleId>{8EC20E35-A176-4012-BC5E-935CFFF8708E}</a:tableStyleId>
              </a:tblPr>
              <a:tblGrid>
                <a:gridCol w="598805"/>
                <a:gridCol w="963930"/>
                <a:gridCol w="863918">
                  <a:extLst>
                    <a:ext uri="{9D8B030D-6E8A-4147-A177-3AD203B41FA5}">
                      <a16:colId xmlns:a16="http://schemas.microsoft.com/office/drawing/2014/main" xmlns="" val="20002"/>
                    </a:ext>
                  </a:extLst>
                </a:gridCol>
              </a:tblGrid>
              <a:tr h="411480">
                <a:tc>
                  <a:txBody>
                    <a:bodyPr/>
                    <a:lstStyle/>
                    <a:p>
                      <a:pPr algn="l"/>
                      <a:r>
                        <a:rPr lang="en-US" b="1" u="none" dirty="0" err="1" smtClean="0">
                          <a:solidFill>
                            <a:schemeClr val="tx1"/>
                          </a:solidFill>
                        </a:rPr>
                        <a:t>Ano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smtClean="0">
                          <a:solidFill>
                            <a:schemeClr val="tx1"/>
                          </a:solidFill>
                        </a:rPr>
                        <a:t>Bname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IN" dirty="0" smtClean="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9"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509229153"/>
              </p:ext>
            </p:extLst>
          </p:nvPr>
        </p:nvGraphicFramePr>
        <p:xfrm>
          <a:off x="8016509" y="787244"/>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 xmlns:a16="http://schemas.microsoft.com/office/drawing/2014/main" val="20000"/>
                    </a:ext>
                  </a:extLst>
                </a:gridCol>
              </a:tblGrid>
              <a:tr h="285488">
                <a:tc>
                  <a:txBody>
                    <a:bodyPr/>
                    <a:lstStyle/>
                    <a:p>
                      <a:pPr algn="l"/>
                      <a:r>
                        <a:rPr lang="en-US" b="1" dirty="0" smtClean="0">
                          <a:solidFill>
                            <a:schemeClr val="tx1"/>
                          </a:solidFill>
                        </a:rPr>
                        <a:t>Customer</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 xmlns:a16="http://schemas.microsoft.com/office/drawing/2014/main" val="10001"/>
                  </a:ext>
                </a:extLst>
              </a:tr>
            </a:tbl>
          </a:graphicData>
        </a:graphic>
      </p:graphicFrame>
      <p:graphicFrame>
        <p:nvGraphicFramePr>
          <p:cNvPr id="10"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1578146600"/>
              </p:ext>
            </p:extLst>
          </p:nvPr>
        </p:nvGraphicFramePr>
        <p:xfrm>
          <a:off x="8013243" y="4496924"/>
          <a:ext cx="2426653" cy="2057400"/>
        </p:xfrm>
        <a:graphic>
          <a:graphicData uri="http://schemas.openxmlformats.org/drawingml/2006/table">
            <a:tbl>
              <a:tblPr firstRow="1" bandRow="1">
                <a:tableStyleId>{8EC20E35-A176-4012-BC5E-935CFFF8708E}</a:tableStyleId>
              </a:tblPr>
              <a:tblGrid>
                <a:gridCol w="598805"/>
                <a:gridCol w="963930"/>
                <a:gridCol w="863918">
                  <a:extLst>
                    <a:ext uri="{9D8B030D-6E8A-4147-A177-3AD203B41FA5}">
                      <a16:colId xmlns:a16="http://schemas.microsoft.com/office/drawing/2014/main" xmlns="" val="20002"/>
                    </a:ext>
                  </a:extLst>
                </a:gridCol>
              </a:tblGrid>
              <a:tr h="411480">
                <a:tc>
                  <a:txBody>
                    <a:bodyPr/>
                    <a:lstStyle/>
                    <a:p>
                      <a:pPr algn="l"/>
                      <a:r>
                        <a:rPr lang="en-US" b="1" u="none" dirty="0" err="1" smtClean="0">
                          <a:solidFill>
                            <a:schemeClr val="tx1"/>
                          </a:solidFill>
                        </a:rPr>
                        <a:t>Ano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smtClean="0">
                          <a:solidFill>
                            <a:schemeClr val="tx1"/>
                          </a:solidFill>
                        </a:rPr>
                        <a:t>Bname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IN" dirty="0" smtClean="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A01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A02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1"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601669780"/>
              </p:ext>
            </p:extLst>
          </p:nvPr>
        </p:nvGraphicFramePr>
        <p:xfrm>
          <a:off x="8013243" y="4133311"/>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 xmlns:a16="http://schemas.microsoft.com/office/drawing/2014/main" val="20000"/>
                    </a:ext>
                  </a:extLst>
                </a:gridCol>
              </a:tblGrid>
              <a:tr h="285488">
                <a:tc>
                  <a:txBody>
                    <a:bodyPr/>
                    <a:lstStyle/>
                    <a:p>
                      <a:pPr algn="l"/>
                      <a:r>
                        <a:rPr lang="en-US" b="1" dirty="0" smtClean="0">
                          <a:solidFill>
                            <a:schemeClr val="tx1"/>
                          </a:solidFill>
                        </a:rPr>
                        <a:t>Customer</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 xmlns:a16="http://schemas.microsoft.com/office/drawing/2014/main" val="10001"/>
                  </a:ext>
                </a:extLst>
              </a:tr>
            </a:tbl>
          </a:graphicData>
        </a:graphic>
      </p:graphicFrame>
      <p:graphicFrame>
        <p:nvGraphicFramePr>
          <p:cNvPr id="13"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099947028"/>
              </p:ext>
            </p:extLst>
          </p:nvPr>
        </p:nvGraphicFramePr>
        <p:xfrm>
          <a:off x="10181542" y="2812906"/>
          <a:ext cx="1827848" cy="1234440"/>
        </p:xfrm>
        <a:graphic>
          <a:graphicData uri="http://schemas.openxmlformats.org/drawingml/2006/table">
            <a:tbl>
              <a:tblPr firstRow="1" bandRow="1">
                <a:tableStyleId>{8EC20E35-A176-4012-BC5E-935CFFF8708E}</a:tableStyleId>
              </a:tblPr>
              <a:tblGrid>
                <a:gridCol w="963930"/>
                <a:gridCol w="863918">
                  <a:extLst>
                    <a:ext uri="{9D8B030D-6E8A-4147-A177-3AD203B41FA5}">
                      <a16:colId xmlns:a16="http://schemas.microsoft.com/office/drawing/2014/main" xmlns="" val="20002"/>
                    </a:ext>
                  </a:extLst>
                </a:gridCol>
              </a:tblGrid>
              <a:tr h="411480">
                <a:tc>
                  <a:txBody>
                    <a:bodyPr/>
                    <a:lstStyle/>
                    <a:p>
                      <a:pPr algn="l"/>
                      <a:r>
                        <a:rPr lang="en-US" sz="1800" kern="1200" dirty="0" smtClean="0">
                          <a:solidFill>
                            <a:schemeClr val="tx1"/>
                          </a:solidFill>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smtClean="0">
                          <a:solidFill>
                            <a:schemeClr val="tx1"/>
                          </a:solidFill>
                        </a:rPr>
                        <a:t>Bname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smtClean="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dirty="0" smtClean="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4"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787294935"/>
              </p:ext>
            </p:extLst>
          </p:nvPr>
        </p:nvGraphicFramePr>
        <p:xfrm>
          <a:off x="10181542" y="2449293"/>
          <a:ext cx="944880" cy="365760"/>
        </p:xfrm>
        <a:graphic>
          <a:graphicData uri="http://schemas.openxmlformats.org/drawingml/2006/table">
            <a:tbl>
              <a:tblPr firstRow="1" bandRow="1">
                <a:tableStyleId>{8EC20E35-A176-4012-BC5E-935CFFF8708E}</a:tableStyleId>
              </a:tblPr>
              <a:tblGrid>
                <a:gridCol w="944880">
                  <a:extLst>
                    <a:ext uri="{9D8B030D-6E8A-4147-A177-3AD203B41FA5}">
                      <a16:colId xmlns="" xmlns:a16="http://schemas.microsoft.com/office/drawing/2014/main" val="20000"/>
                    </a:ext>
                  </a:extLst>
                </a:gridCol>
              </a:tblGrid>
              <a:tr h="285488">
                <a:tc>
                  <a:txBody>
                    <a:bodyPr/>
                    <a:lstStyle/>
                    <a:p>
                      <a:pPr algn="l"/>
                      <a:r>
                        <a:rPr lang="en-US" b="1" dirty="0" smtClean="0">
                          <a:solidFill>
                            <a:schemeClr val="tx1"/>
                          </a:solidFill>
                        </a:rPr>
                        <a:t>Table-2</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 xmlns:a16="http://schemas.microsoft.com/office/drawing/2014/main" val="10001"/>
                  </a:ext>
                </a:extLst>
              </a:tr>
            </a:tbl>
          </a:graphicData>
        </a:graphic>
      </p:graphicFrame>
      <p:graphicFrame>
        <p:nvGraphicFramePr>
          <p:cNvPr id="15"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1979298855"/>
              </p:ext>
            </p:extLst>
          </p:nvPr>
        </p:nvGraphicFramePr>
        <p:xfrm>
          <a:off x="6718570" y="2812906"/>
          <a:ext cx="1562735" cy="1234440"/>
        </p:xfrm>
        <a:graphic>
          <a:graphicData uri="http://schemas.openxmlformats.org/drawingml/2006/table">
            <a:tbl>
              <a:tblPr firstRow="1" bandRow="1">
                <a:tableStyleId>{8EC20E35-A176-4012-BC5E-935CFFF8708E}</a:tableStyleId>
              </a:tblPr>
              <a:tblGrid>
                <a:gridCol w="598805"/>
                <a:gridCol w="963930">
                  <a:extLst>
                    <a:ext uri="{9D8B030D-6E8A-4147-A177-3AD203B41FA5}">
                      <a16:colId xmlns:a16="http://schemas.microsoft.com/office/drawing/2014/main" xmlns="" val="20002"/>
                    </a:ext>
                  </a:extLst>
                </a:gridCol>
              </a:tblGrid>
              <a:tr h="411480">
                <a:tc>
                  <a:txBody>
                    <a:bodyPr/>
                    <a:lstStyle/>
                    <a:p>
                      <a:pPr algn="l"/>
                      <a:r>
                        <a:rPr lang="en-US" sz="1800" kern="1200" dirty="0" err="1" smtClean="0">
                          <a:solidFill>
                            <a:schemeClr val="tx1"/>
                          </a:solidFill>
                        </a:rPr>
                        <a:t>Ano</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smtClean="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dirty="0" smtClean="0"/>
                        <a:t>A02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6"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977229820"/>
              </p:ext>
            </p:extLst>
          </p:nvPr>
        </p:nvGraphicFramePr>
        <p:xfrm>
          <a:off x="6718570" y="2449293"/>
          <a:ext cx="944880" cy="365760"/>
        </p:xfrm>
        <a:graphic>
          <a:graphicData uri="http://schemas.openxmlformats.org/drawingml/2006/table">
            <a:tbl>
              <a:tblPr firstRow="1" bandRow="1">
                <a:tableStyleId>{8EC20E35-A176-4012-BC5E-935CFFF8708E}</a:tableStyleId>
              </a:tblPr>
              <a:tblGrid>
                <a:gridCol w="944880">
                  <a:extLst>
                    <a:ext uri="{9D8B030D-6E8A-4147-A177-3AD203B41FA5}">
                      <a16:colId xmlns="" xmlns:a16="http://schemas.microsoft.com/office/drawing/2014/main" val="20000"/>
                    </a:ext>
                  </a:extLst>
                </a:gridCol>
              </a:tblGrid>
              <a:tr h="285488">
                <a:tc>
                  <a:txBody>
                    <a:bodyPr/>
                    <a:lstStyle/>
                    <a:p>
                      <a:pPr algn="l"/>
                      <a:r>
                        <a:rPr lang="en-US" b="1" dirty="0" smtClean="0">
                          <a:solidFill>
                            <a:schemeClr val="tx1"/>
                          </a:solidFill>
                        </a:rPr>
                        <a:t>Table-1</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 xmlns:a16="http://schemas.microsoft.com/office/drawing/2014/main" val="10001"/>
                  </a:ext>
                </a:extLst>
              </a:tr>
            </a:tbl>
          </a:graphicData>
        </a:graphic>
      </p:graphicFrame>
      <p:cxnSp>
        <p:nvCxnSpPr>
          <p:cNvPr id="24" name="Straight Connector 23"/>
          <p:cNvCxnSpPr/>
          <p:nvPr/>
        </p:nvCxnSpPr>
        <p:spPr>
          <a:xfrm rot="10800000" flipV="1">
            <a:off x="6531979" y="863444"/>
            <a:ext cx="0" cy="559056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Curved Left Arrow 25"/>
          <p:cNvSpPr/>
          <p:nvPr/>
        </p:nvSpPr>
        <p:spPr>
          <a:xfrm rot="19445381">
            <a:off x="10740242" y="1323849"/>
            <a:ext cx="774164" cy="1135083"/>
          </a:xfrm>
          <a:prstGeom prst="curvedLeftArrow">
            <a:avLst>
              <a:gd name="adj1" fmla="val 21372"/>
              <a:gd name="adj2" fmla="val 50000"/>
              <a:gd name="adj3" fmla="val 25000"/>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Curved Left Arrow 26"/>
          <p:cNvSpPr/>
          <p:nvPr/>
        </p:nvSpPr>
        <p:spPr>
          <a:xfrm rot="2154619" flipH="1">
            <a:off x="6987393" y="1291188"/>
            <a:ext cx="774164" cy="1135083"/>
          </a:xfrm>
          <a:prstGeom prst="curvedLeftArrow">
            <a:avLst>
              <a:gd name="adj1" fmla="val 21372"/>
              <a:gd name="adj2" fmla="val 50000"/>
              <a:gd name="adj3" fmla="val 25000"/>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Curved Left Arrow 27"/>
          <p:cNvSpPr/>
          <p:nvPr/>
        </p:nvSpPr>
        <p:spPr>
          <a:xfrm rot="1680047">
            <a:off x="10582734" y="4148320"/>
            <a:ext cx="647443" cy="1258950"/>
          </a:xfrm>
          <a:prstGeom prst="curvedLeftArrow">
            <a:avLst>
              <a:gd name="adj1" fmla="val 21372"/>
              <a:gd name="adj2" fmla="val 50000"/>
              <a:gd name="adj3" fmla="val 25000"/>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Curved Left Arrow 29"/>
          <p:cNvSpPr/>
          <p:nvPr/>
        </p:nvSpPr>
        <p:spPr>
          <a:xfrm rot="19919953" flipH="1">
            <a:off x="7249135" y="4148319"/>
            <a:ext cx="647443" cy="1258950"/>
          </a:xfrm>
          <a:prstGeom prst="curvedLeftArrow">
            <a:avLst>
              <a:gd name="adj1" fmla="val 21372"/>
              <a:gd name="adj2" fmla="val 50000"/>
              <a:gd name="adj3" fmla="val 25000"/>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Rectangle 30"/>
          <p:cNvSpPr/>
          <p:nvPr/>
        </p:nvSpPr>
        <p:spPr>
          <a:xfrm>
            <a:off x="8020861" y="5338626"/>
            <a:ext cx="2441448" cy="822960"/>
          </a:xfrm>
          <a:prstGeom prst="rect">
            <a:avLst/>
          </a:prstGeom>
          <a:noFill/>
          <a:ln w="38100">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2" name="TextBox 31"/>
          <p:cNvSpPr txBox="1"/>
          <p:nvPr/>
        </p:nvSpPr>
        <p:spPr>
          <a:xfrm>
            <a:off x="8538129" y="3094085"/>
            <a:ext cx="1437222" cy="461665"/>
          </a:xfrm>
          <a:prstGeom prst="rect">
            <a:avLst/>
          </a:prstGeom>
          <a:noFill/>
          <a:ln>
            <a:noFill/>
          </a:ln>
        </p:spPr>
        <p:txBody>
          <a:bodyPr wrap="square" rtlCol="0">
            <a:spAutoFit/>
          </a:bodyPr>
          <a:lstStyle/>
          <a:p>
            <a:pPr algn="ctr"/>
            <a:r>
              <a:rPr lang="en-US" sz="2400" dirty="0" smtClean="0"/>
              <a:t>Not Same</a:t>
            </a:r>
            <a:endParaRPr lang="en-IN" sz="2400" dirty="0"/>
          </a:p>
        </p:txBody>
      </p:sp>
      <p:sp>
        <p:nvSpPr>
          <p:cNvPr id="33" name="Right Arrow 32"/>
          <p:cNvSpPr/>
          <p:nvPr/>
        </p:nvSpPr>
        <p:spPr>
          <a:xfrm rot="5400000">
            <a:off x="8913840" y="3758290"/>
            <a:ext cx="685800" cy="286405"/>
          </a:xfrm>
          <a:prstGeom prst="righ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ight Arrow 33"/>
          <p:cNvSpPr/>
          <p:nvPr/>
        </p:nvSpPr>
        <p:spPr>
          <a:xfrm rot="16200000">
            <a:off x="8913840" y="2590564"/>
            <a:ext cx="685800" cy="286405"/>
          </a:xfrm>
          <a:prstGeom prst="righ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66146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up)">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up)">
                                      <p:cBhvr>
                                        <p:cTn id="45" dur="500"/>
                                        <p:tgtEl>
                                          <p:spTgt spid="30"/>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wipe(up)">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par>
                                <p:cTn id="54" presetID="10" presetClass="entr" presetSubtype="0" fill="hold"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nodePh="1">
                                  <p:stCondLst>
                                    <p:cond delay="0"/>
                                  </p:stCondLst>
                                  <p:endCondLst>
                                    <p:cond evt="begin" delay="0">
                                      <p:tn val="71"/>
                                    </p:cond>
                                  </p:endCondLst>
                                  <p:childTnLst>
                                    <p:set>
                                      <p:cBhvr>
                                        <p:cTn id="72" dur="1" fill="hold">
                                          <p:stCondLst>
                                            <p:cond delay="0"/>
                                          </p:stCondLst>
                                        </p:cTn>
                                        <p:tgtEl>
                                          <p:spTgt spid="7">
                                            <p:txEl>
                                              <p:pRg st="0" end="0"/>
                                            </p:txEl>
                                          </p:spTgt>
                                        </p:tgtEl>
                                        <p:attrNameLst>
                                          <p:attrName>style.visibility</p:attrName>
                                        </p:attrNameLst>
                                      </p:cBhvr>
                                      <p:to>
                                        <p:strVal val="visible"/>
                                      </p:to>
                                    </p:set>
                                    <p:animEffect transition="in" filter="fade">
                                      <p:cBhvr>
                                        <p:cTn id="73" dur="500"/>
                                        <p:tgtEl>
                                          <p:spTgt spid="7">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6">
                                            <p:txEl>
                                              <p:pRg st="1" end="1"/>
                                            </p:txEl>
                                          </p:spTgt>
                                        </p:tgtEl>
                                        <p:attrNameLst>
                                          <p:attrName>style.visibility</p:attrName>
                                        </p:attrNameLst>
                                      </p:cBhvr>
                                      <p:to>
                                        <p:strVal val="visible"/>
                                      </p:to>
                                    </p:set>
                                    <p:animEffect transition="in" filter="fade">
                                      <p:cBhvr>
                                        <p:cTn id="78" dur="500"/>
                                        <p:tgtEl>
                                          <p:spTgt spid="6">
                                            <p:txEl>
                                              <p:pRg st="1" end="1"/>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6">
                                            <p:txEl>
                                              <p:pRg st="2" end="2"/>
                                            </p:txEl>
                                          </p:spTgt>
                                        </p:tgtEl>
                                        <p:attrNameLst>
                                          <p:attrName>style.visibility</p:attrName>
                                        </p:attrNameLst>
                                      </p:cBhvr>
                                      <p:to>
                                        <p:strVal val="visible"/>
                                      </p:to>
                                    </p:set>
                                    <p:animEffect transition="in" filter="fade">
                                      <p:cBhvr>
                                        <p:cTn id="83" dur="500"/>
                                        <p:tgtEl>
                                          <p:spTgt spid="6">
                                            <p:txEl>
                                              <p:pRg st="2" end="2"/>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6">
                                            <p:txEl>
                                              <p:pRg st="3" end="3"/>
                                            </p:txEl>
                                          </p:spTgt>
                                        </p:tgtEl>
                                        <p:attrNameLst>
                                          <p:attrName>style.visibility</p:attrName>
                                        </p:attrNameLst>
                                      </p:cBhvr>
                                      <p:to>
                                        <p:strVal val="visible"/>
                                      </p:to>
                                    </p:set>
                                    <p:animEffect transition="in" filter="fade">
                                      <p:cBhvr>
                                        <p:cTn id="88"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30" grpId="0" animBg="1"/>
      <p:bldP spid="31" grpId="0" animBg="1"/>
      <p:bldP spid="32" grpId="0"/>
      <p:bldP spid="33" grpId="0" animBg="1"/>
      <p:bldP spid="3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Lossless </a:t>
            </a:r>
            <a:r>
              <a:rPr lang="en-US" dirty="0"/>
              <a:t>decomposition</a:t>
            </a:r>
          </a:p>
        </p:txBody>
      </p:sp>
      <p:sp>
        <p:nvSpPr>
          <p:cNvPr id="6" name="Content Placeholder 2"/>
          <p:cNvSpPr>
            <a:spLocks noGrp="1"/>
          </p:cNvSpPr>
          <p:nvPr>
            <p:ph idx="1"/>
          </p:nvPr>
        </p:nvSpPr>
        <p:spPr>
          <a:xfrm>
            <a:off x="131179" y="863444"/>
            <a:ext cx="6400800" cy="5590565"/>
          </a:xfrm>
        </p:spPr>
        <p:txBody>
          <a:bodyPr/>
          <a:lstStyle/>
          <a:p>
            <a:r>
              <a:rPr lang="en-US" dirty="0"/>
              <a:t>The decomposition of relation R into R1 and R2 is lossless when the </a:t>
            </a:r>
            <a:r>
              <a:rPr lang="en-US" dirty="0">
                <a:solidFill>
                  <a:schemeClr val="accent6"/>
                </a:solidFill>
              </a:rPr>
              <a:t>join of R1 and R2 produces the same relation as in R</a:t>
            </a:r>
            <a:r>
              <a:rPr lang="en-US" dirty="0"/>
              <a:t>.</a:t>
            </a:r>
          </a:p>
          <a:p>
            <a:r>
              <a:rPr lang="en-US" dirty="0"/>
              <a:t>This is also referred as a </a:t>
            </a:r>
            <a:r>
              <a:rPr lang="en-US" dirty="0">
                <a:solidFill>
                  <a:schemeClr val="accent6"/>
                </a:solidFill>
              </a:rPr>
              <a:t>non-additive (non-loss) decomposition</a:t>
            </a:r>
            <a:r>
              <a:rPr lang="en-US" dirty="0"/>
              <a:t>.</a:t>
            </a:r>
          </a:p>
          <a:p>
            <a:r>
              <a:rPr lang="en-US" dirty="0"/>
              <a:t>All </a:t>
            </a:r>
            <a:r>
              <a:rPr lang="en-US" dirty="0">
                <a:solidFill>
                  <a:schemeClr val="accent6"/>
                </a:solidFill>
              </a:rPr>
              <a:t>decompositions must be lossless</a:t>
            </a:r>
            <a:r>
              <a:rPr lang="en-US" dirty="0"/>
              <a:t>.</a:t>
            </a:r>
          </a:p>
        </p:txBody>
      </p:sp>
      <p:sp>
        <p:nvSpPr>
          <p:cNvPr id="7" name="Content Placeholder 2"/>
          <p:cNvSpPr txBox="1">
            <a:spLocks/>
          </p:cNvSpPr>
          <p:nvPr/>
        </p:nvSpPr>
        <p:spPr>
          <a:xfrm>
            <a:off x="6562620" y="863444"/>
            <a:ext cx="5512175"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aphicFrame>
        <p:nvGraphicFramePr>
          <p:cNvPr id="8"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3705342865"/>
              </p:ext>
            </p:extLst>
          </p:nvPr>
        </p:nvGraphicFramePr>
        <p:xfrm>
          <a:off x="8016509" y="1150857"/>
          <a:ext cx="2426653" cy="1234440"/>
        </p:xfrm>
        <a:graphic>
          <a:graphicData uri="http://schemas.openxmlformats.org/drawingml/2006/table">
            <a:tbl>
              <a:tblPr firstRow="1" bandRow="1">
                <a:tableStyleId>{8EC20E35-A176-4012-BC5E-935CFFF8708E}</a:tableStyleId>
              </a:tblPr>
              <a:tblGrid>
                <a:gridCol w="598805"/>
                <a:gridCol w="963930"/>
                <a:gridCol w="863918">
                  <a:extLst>
                    <a:ext uri="{9D8B030D-6E8A-4147-A177-3AD203B41FA5}">
                      <a16:colId xmlns:a16="http://schemas.microsoft.com/office/drawing/2014/main" xmlns="" val="20002"/>
                    </a:ext>
                  </a:extLst>
                </a:gridCol>
              </a:tblGrid>
              <a:tr h="411480">
                <a:tc>
                  <a:txBody>
                    <a:bodyPr/>
                    <a:lstStyle/>
                    <a:p>
                      <a:pPr algn="l"/>
                      <a:r>
                        <a:rPr lang="en-US" b="1" u="none" dirty="0" err="1" smtClean="0">
                          <a:solidFill>
                            <a:schemeClr val="tx1"/>
                          </a:solidFill>
                        </a:rPr>
                        <a:t>Ano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smtClean="0">
                          <a:solidFill>
                            <a:schemeClr val="tx1"/>
                          </a:solidFill>
                        </a:rPr>
                        <a:t>Bname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IN" dirty="0" smtClean="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9"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509229153"/>
              </p:ext>
            </p:extLst>
          </p:nvPr>
        </p:nvGraphicFramePr>
        <p:xfrm>
          <a:off x="8016509" y="787244"/>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 xmlns:a16="http://schemas.microsoft.com/office/drawing/2014/main" val="20000"/>
                    </a:ext>
                  </a:extLst>
                </a:gridCol>
              </a:tblGrid>
              <a:tr h="285488">
                <a:tc>
                  <a:txBody>
                    <a:bodyPr/>
                    <a:lstStyle/>
                    <a:p>
                      <a:pPr algn="l"/>
                      <a:r>
                        <a:rPr lang="en-US" b="1" dirty="0" smtClean="0">
                          <a:solidFill>
                            <a:schemeClr val="tx1"/>
                          </a:solidFill>
                        </a:rPr>
                        <a:t>Customer</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 xmlns:a16="http://schemas.microsoft.com/office/drawing/2014/main" val="10001"/>
                  </a:ext>
                </a:extLst>
              </a:tr>
            </a:tbl>
          </a:graphicData>
        </a:graphic>
      </p:graphicFrame>
      <p:graphicFrame>
        <p:nvGraphicFramePr>
          <p:cNvPr id="10"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252700620"/>
              </p:ext>
            </p:extLst>
          </p:nvPr>
        </p:nvGraphicFramePr>
        <p:xfrm>
          <a:off x="8013243" y="4496924"/>
          <a:ext cx="2426653" cy="1234440"/>
        </p:xfrm>
        <a:graphic>
          <a:graphicData uri="http://schemas.openxmlformats.org/drawingml/2006/table">
            <a:tbl>
              <a:tblPr firstRow="1" bandRow="1">
                <a:tableStyleId>{8EC20E35-A176-4012-BC5E-935CFFF8708E}</a:tableStyleId>
              </a:tblPr>
              <a:tblGrid>
                <a:gridCol w="598805"/>
                <a:gridCol w="963930"/>
                <a:gridCol w="863918">
                  <a:extLst>
                    <a:ext uri="{9D8B030D-6E8A-4147-A177-3AD203B41FA5}">
                      <a16:colId xmlns:a16="http://schemas.microsoft.com/office/drawing/2014/main" xmlns="" val="20002"/>
                    </a:ext>
                  </a:extLst>
                </a:gridCol>
              </a:tblGrid>
              <a:tr h="411480">
                <a:tc>
                  <a:txBody>
                    <a:bodyPr/>
                    <a:lstStyle/>
                    <a:p>
                      <a:pPr algn="l"/>
                      <a:r>
                        <a:rPr lang="en-US" b="1" u="none" dirty="0" err="1" smtClean="0">
                          <a:solidFill>
                            <a:schemeClr val="tx1"/>
                          </a:solidFill>
                        </a:rPr>
                        <a:t>Ano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smtClean="0">
                          <a:solidFill>
                            <a:schemeClr val="tx1"/>
                          </a:solidFill>
                        </a:rPr>
                        <a:t>Bname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IN" dirty="0" smtClean="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1"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601669780"/>
              </p:ext>
            </p:extLst>
          </p:nvPr>
        </p:nvGraphicFramePr>
        <p:xfrm>
          <a:off x="8013243" y="4133311"/>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 xmlns:a16="http://schemas.microsoft.com/office/drawing/2014/main" val="20000"/>
                    </a:ext>
                  </a:extLst>
                </a:gridCol>
              </a:tblGrid>
              <a:tr h="285488">
                <a:tc>
                  <a:txBody>
                    <a:bodyPr/>
                    <a:lstStyle/>
                    <a:p>
                      <a:pPr algn="l"/>
                      <a:r>
                        <a:rPr lang="en-US" b="1" dirty="0" smtClean="0">
                          <a:solidFill>
                            <a:schemeClr val="tx1"/>
                          </a:solidFill>
                        </a:rPr>
                        <a:t>Customer</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 xmlns:a16="http://schemas.microsoft.com/office/drawing/2014/main" val="10001"/>
                  </a:ext>
                </a:extLst>
              </a:tr>
            </a:tbl>
          </a:graphicData>
        </a:graphic>
      </p:graphicFrame>
      <p:graphicFrame>
        <p:nvGraphicFramePr>
          <p:cNvPr id="13"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653785820"/>
              </p:ext>
            </p:extLst>
          </p:nvPr>
        </p:nvGraphicFramePr>
        <p:xfrm>
          <a:off x="10181542" y="2812906"/>
          <a:ext cx="1462723" cy="1234440"/>
        </p:xfrm>
        <a:graphic>
          <a:graphicData uri="http://schemas.openxmlformats.org/drawingml/2006/table">
            <a:tbl>
              <a:tblPr firstRow="1" bandRow="1">
                <a:tableStyleId>{8EC20E35-A176-4012-BC5E-935CFFF8708E}</a:tableStyleId>
              </a:tblPr>
              <a:tblGrid>
                <a:gridCol w="598805"/>
                <a:gridCol w="863918">
                  <a:extLst>
                    <a:ext uri="{9D8B030D-6E8A-4147-A177-3AD203B41FA5}">
                      <a16:colId xmlns:a16="http://schemas.microsoft.com/office/drawing/2014/main" xmlns="" val="20002"/>
                    </a:ext>
                  </a:extLst>
                </a:gridCol>
              </a:tblGrid>
              <a:tr h="411480">
                <a:tc>
                  <a:txBody>
                    <a:bodyPr/>
                    <a:lstStyle/>
                    <a:p>
                      <a:pPr algn="l"/>
                      <a:r>
                        <a:rPr lang="en-US" sz="1800" kern="1200" dirty="0" err="1" smtClean="0">
                          <a:solidFill>
                            <a:schemeClr val="tx1"/>
                          </a:solidFill>
                        </a:rPr>
                        <a:t>Ano</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smtClean="0">
                          <a:solidFill>
                            <a:schemeClr val="tx1"/>
                          </a:solidFill>
                        </a:rPr>
                        <a:t>Bname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smtClean="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dirty="0" smtClean="0"/>
                        <a:t>A02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4"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787294935"/>
              </p:ext>
            </p:extLst>
          </p:nvPr>
        </p:nvGraphicFramePr>
        <p:xfrm>
          <a:off x="10181542" y="2449293"/>
          <a:ext cx="944880" cy="365760"/>
        </p:xfrm>
        <a:graphic>
          <a:graphicData uri="http://schemas.openxmlformats.org/drawingml/2006/table">
            <a:tbl>
              <a:tblPr firstRow="1" bandRow="1">
                <a:tableStyleId>{8EC20E35-A176-4012-BC5E-935CFFF8708E}</a:tableStyleId>
              </a:tblPr>
              <a:tblGrid>
                <a:gridCol w="944880">
                  <a:extLst>
                    <a:ext uri="{9D8B030D-6E8A-4147-A177-3AD203B41FA5}">
                      <a16:colId xmlns="" xmlns:a16="http://schemas.microsoft.com/office/drawing/2014/main" val="20000"/>
                    </a:ext>
                  </a:extLst>
                </a:gridCol>
              </a:tblGrid>
              <a:tr h="285488">
                <a:tc>
                  <a:txBody>
                    <a:bodyPr/>
                    <a:lstStyle/>
                    <a:p>
                      <a:pPr algn="l"/>
                      <a:r>
                        <a:rPr lang="en-US" b="1" dirty="0" smtClean="0">
                          <a:solidFill>
                            <a:schemeClr val="tx1"/>
                          </a:solidFill>
                        </a:rPr>
                        <a:t>Table-2</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 xmlns:a16="http://schemas.microsoft.com/office/drawing/2014/main" val="10001"/>
                  </a:ext>
                </a:extLst>
              </a:tr>
            </a:tbl>
          </a:graphicData>
        </a:graphic>
      </p:graphicFrame>
      <p:graphicFrame>
        <p:nvGraphicFramePr>
          <p:cNvPr id="15"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1979298855"/>
              </p:ext>
            </p:extLst>
          </p:nvPr>
        </p:nvGraphicFramePr>
        <p:xfrm>
          <a:off x="6718570" y="2812906"/>
          <a:ext cx="1562735" cy="1234440"/>
        </p:xfrm>
        <a:graphic>
          <a:graphicData uri="http://schemas.openxmlformats.org/drawingml/2006/table">
            <a:tbl>
              <a:tblPr firstRow="1" bandRow="1">
                <a:tableStyleId>{8EC20E35-A176-4012-BC5E-935CFFF8708E}</a:tableStyleId>
              </a:tblPr>
              <a:tblGrid>
                <a:gridCol w="598805"/>
                <a:gridCol w="963930">
                  <a:extLst>
                    <a:ext uri="{9D8B030D-6E8A-4147-A177-3AD203B41FA5}">
                      <a16:colId xmlns:a16="http://schemas.microsoft.com/office/drawing/2014/main" xmlns="" val="20002"/>
                    </a:ext>
                  </a:extLst>
                </a:gridCol>
              </a:tblGrid>
              <a:tr h="411480">
                <a:tc>
                  <a:txBody>
                    <a:bodyPr/>
                    <a:lstStyle/>
                    <a:p>
                      <a:pPr algn="l"/>
                      <a:r>
                        <a:rPr lang="en-US" sz="1800" kern="1200" dirty="0" err="1" smtClean="0">
                          <a:solidFill>
                            <a:schemeClr val="tx1"/>
                          </a:solidFill>
                        </a:rPr>
                        <a:t>Ano</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smtClean="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dirty="0" smtClean="0"/>
                        <a:t>A02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6"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977229820"/>
              </p:ext>
            </p:extLst>
          </p:nvPr>
        </p:nvGraphicFramePr>
        <p:xfrm>
          <a:off x="6718570" y="2449293"/>
          <a:ext cx="944880" cy="365760"/>
        </p:xfrm>
        <a:graphic>
          <a:graphicData uri="http://schemas.openxmlformats.org/drawingml/2006/table">
            <a:tbl>
              <a:tblPr firstRow="1" bandRow="1">
                <a:tableStyleId>{8EC20E35-A176-4012-BC5E-935CFFF8708E}</a:tableStyleId>
              </a:tblPr>
              <a:tblGrid>
                <a:gridCol w="944880">
                  <a:extLst>
                    <a:ext uri="{9D8B030D-6E8A-4147-A177-3AD203B41FA5}">
                      <a16:colId xmlns="" xmlns:a16="http://schemas.microsoft.com/office/drawing/2014/main" val="20000"/>
                    </a:ext>
                  </a:extLst>
                </a:gridCol>
              </a:tblGrid>
              <a:tr h="285488">
                <a:tc>
                  <a:txBody>
                    <a:bodyPr/>
                    <a:lstStyle/>
                    <a:p>
                      <a:pPr algn="l"/>
                      <a:r>
                        <a:rPr lang="en-US" b="1" dirty="0" smtClean="0">
                          <a:solidFill>
                            <a:schemeClr val="tx1"/>
                          </a:solidFill>
                        </a:rPr>
                        <a:t>Table-1</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 xmlns:a16="http://schemas.microsoft.com/office/drawing/2014/main" val="10001"/>
                  </a:ext>
                </a:extLst>
              </a:tr>
            </a:tbl>
          </a:graphicData>
        </a:graphic>
      </p:graphicFrame>
      <p:cxnSp>
        <p:nvCxnSpPr>
          <p:cNvPr id="24" name="Straight Connector 23"/>
          <p:cNvCxnSpPr/>
          <p:nvPr/>
        </p:nvCxnSpPr>
        <p:spPr>
          <a:xfrm rot="10800000" flipV="1">
            <a:off x="6531979" y="859536"/>
            <a:ext cx="0" cy="512064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Curved Left Arrow 25"/>
          <p:cNvSpPr/>
          <p:nvPr/>
        </p:nvSpPr>
        <p:spPr>
          <a:xfrm rot="19445381">
            <a:off x="10740242" y="1323849"/>
            <a:ext cx="774164" cy="1135083"/>
          </a:xfrm>
          <a:prstGeom prst="curvedLeftArrow">
            <a:avLst>
              <a:gd name="adj1" fmla="val 21372"/>
              <a:gd name="adj2" fmla="val 50000"/>
              <a:gd name="adj3" fmla="val 25000"/>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Curved Left Arrow 26"/>
          <p:cNvSpPr/>
          <p:nvPr/>
        </p:nvSpPr>
        <p:spPr>
          <a:xfrm rot="2154619" flipH="1">
            <a:off x="6987393" y="1291188"/>
            <a:ext cx="774164" cy="1135083"/>
          </a:xfrm>
          <a:prstGeom prst="curvedLeftArrow">
            <a:avLst>
              <a:gd name="adj1" fmla="val 21372"/>
              <a:gd name="adj2" fmla="val 50000"/>
              <a:gd name="adj3" fmla="val 25000"/>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Curved Left Arrow 27"/>
          <p:cNvSpPr/>
          <p:nvPr/>
        </p:nvSpPr>
        <p:spPr>
          <a:xfrm rot="1680047">
            <a:off x="10582734" y="4148320"/>
            <a:ext cx="647443" cy="1258950"/>
          </a:xfrm>
          <a:prstGeom prst="curvedLeftArrow">
            <a:avLst>
              <a:gd name="adj1" fmla="val 21372"/>
              <a:gd name="adj2" fmla="val 50000"/>
              <a:gd name="adj3" fmla="val 25000"/>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Curved Left Arrow 29"/>
          <p:cNvSpPr/>
          <p:nvPr/>
        </p:nvSpPr>
        <p:spPr>
          <a:xfrm rot="19919953" flipH="1">
            <a:off x="7249135" y="4148319"/>
            <a:ext cx="647443" cy="1258950"/>
          </a:xfrm>
          <a:prstGeom prst="curvedLeftArrow">
            <a:avLst>
              <a:gd name="adj1" fmla="val 21372"/>
              <a:gd name="adj2" fmla="val 50000"/>
              <a:gd name="adj3" fmla="val 25000"/>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TextBox 31"/>
          <p:cNvSpPr txBox="1"/>
          <p:nvPr/>
        </p:nvSpPr>
        <p:spPr>
          <a:xfrm>
            <a:off x="8538129" y="3094085"/>
            <a:ext cx="1437222" cy="461665"/>
          </a:xfrm>
          <a:prstGeom prst="rect">
            <a:avLst/>
          </a:prstGeom>
          <a:noFill/>
          <a:ln>
            <a:noFill/>
          </a:ln>
        </p:spPr>
        <p:txBody>
          <a:bodyPr wrap="square" rtlCol="0">
            <a:spAutoFit/>
          </a:bodyPr>
          <a:lstStyle/>
          <a:p>
            <a:pPr algn="ctr"/>
            <a:r>
              <a:rPr lang="en-US" sz="2400" dirty="0" smtClean="0"/>
              <a:t>Same</a:t>
            </a:r>
            <a:endParaRPr lang="en-IN" sz="2400" dirty="0"/>
          </a:p>
        </p:txBody>
      </p:sp>
      <p:sp>
        <p:nvSpPr>
          <p:cNvPr id="33" name="Right Arrow 32"/>
          <p:cNvSpPr/>
          <p:nvPr/>
        </p:nvSpPr>
        <p:spPr>
          <a:xfrm rot="5400000">
            <a:off x="8913840" y="3758290"/>
            <a:ext cx="685800" cy="286405"/>
          </a:xfrm>
          <a:prstGeom prst="righ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ight Arrow 33"/>
          <p:cNvSpPr/>
          <p:nvPr/>
        </p:nvSpPr>
        <p:spPr>
          <a:xfrm rot="16200000">
            <a:off x="8913840" y="2590564"/>
            <a:ext cx="685800" cy="286405"/>
          </a:xfrm>
          <a:prstGeom prst="righ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16597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up)">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up)">
                                      <p:cBhvr>
                                        <p:cTn id="45" dur="500"/>
                                        <p:tgtEl>
                                          <p:spTgt spid="30"/>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wipe(up)">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par>
                                <p:cTn id="54" presetID="10" presetClass="entr" presetSubtype="0" fill="hold"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nodePh="1">
                                  <p:stCondLst>
                                    <p:cond delay="0"/>
                                  </p:stCondLst>
                                  <p:endCondLst>
                                    <p:cond evt="begin" delay="0">
                                      <p:tn val="67"/>
                                    </p:cond>
                                  </p:endCondLst>
                                  <p:childTnLst>
                                    <p:set>
                                      <p:cBhvr>
                                        <p:cTn id="68" dur="1" fill="hold">
                                          <p:stCondLst>
                                            <p:cond delay="0"/>
                                          </p:stCondLst>
                                        </p:cTn>
                                        <p:tgtEl>
                                          <p:spTgt spid="7">
                                            <p:txEl>
                                              <p:pRg st="0" end="0"/>
                                            </p:txEl>
                                          </p:spTgt>
                                        </p:tgtEl>
                                        <p:attrNameLst>
                                          <p:attrName>style.visibility</p:attrName>
                                        </p:attrNameLst>
                                      </p:cBhvr>
                                      <p:to>
                                        <p:strVal val="visible"/>
                                      </p:to>
                                    </p:set>
                                    <p:animEffect transition="in" filter="fade">
                                      <p:cBhvr>
                                        <p:cTn id="69" dur="500"/>
                                        <p:tgtEl>
                                          <p:spTgt spid="7">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6">
                                            <p:txEl>
                                              <p:pRg st="1" end="1"/>
                                            </p:txEl>
                                          </p:spTgt>
                                        </p:tgtEl>
                                        <p:attrNameLst>
                                          <p:attrName>style.visibility</p:attrName>
                                        </p:attrNameLst>
                                      </p:cBhvr>
                                      <p:to>
                                        <p:strVal val="visible"/>
                                      </p:to>
                                    </p:set>
                                    <p:animEffect transition="in" filter="fade">
                                      <p:cBhvr>
                                        <p:cTn id="74" dur="500"/>
                                        <p:tgtEl>
                                          <p:spTgt spid="6">
                                            <p:txEl>
                                              <p:pRg st="1" end="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6">
                                            <p:txEl>
                                              <p:pRg st="2" end="2"/>
                                            </p:txEl>
                                          </p:spTgt>
                                        </p:tgtEl>
                                        <p:attrNameLst>
                                          <p:attrName>style.visibility</p:attrName>
                                        </p:attrNameLst>
                                      </p:cBhvr>
                                      <p:to>
                                        <p:strVal val="visible"/>
                                      </p:to>
                                    </p:set>
                                    <p:animEffect transition="in" filter="fade">
                                      <p:cBhvr>
                                        <p:cTn id="79"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30" grpId="0" animBg="1"/>
      <p:bldP spid="32" grpId="0"/>
      <p:bldP spid="33" grpId="0" animBg="1"/>
      <p:bldP spid="3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Anomaly and its types</a:t>
            </a:r>
          </a:p>
        </p:txBody>
      </p:sp>
      <p:sp>
        <p:nvSpPr>
          <p:cNvPr id="5" name="Text Placeholder 4"/>
          <p:cNvSpPr>
            <a:spLocks noGrp="1"/>
          </p:cNvSpPr>
          <p:nvPr>
            <p:ph type="body" idx="1"/>
          </p:nvPr>
        </p:nvSpPr>
        <p:spPr/>
        <p:txBody>
          <a:bodyPr/>
          <a:lstStyle/>
          <a:p>
            <a:r>
              <a:rPr lang="en-US" dirty="0" smtClean="0"/>
              <a:t>Section – 6</a:t>
            </a:r>
          </a:p>
          <a:p>
            <a:endParaRPr lang="en-US" dirty="0"/>
          </a:p>
        </p:txBody>
      </p:sp>
    </p:spTree>
    <p:extLst>
      <p:ext uri="{BB962C8B-B14F-4D97-AF65-F5344CB8AC3E}">
        <p14:creationId xmlns:p14="http://schemas.microsoft.com/office/powerpoint/2010/main" val="11635595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anomaly in database design?</a:t>
            </a:r>
          </a:p>
        </p:txBody>
      </p:sp>
      <p:sp>
        <p:nvSpPr>
          <p:cNvPr id="3" name="Content Placeholder 2"/>
          <p:cNvSpPr>
            <a:spLocks noGrp="1"/>
          </p:cNvSpPr>
          <p:nvPr>
            <p:ph idx="1"/>
          </p:nvPr>
        </p:nvSpPr>
        <p:spPr/>
        <p:txBody>
          <a:bodyPr/>
          <a:lstStyle/>
          <a:p>
            <a:r>
              <a:rPr lang="en-US" dirty="0"/>
              <a:t>Anomalies are </a:t>
            </a:r>
            <a:r>
              <a:rPr lang="en-US" b="1" dirty="0">
                <a:solidFill>
                  <a:schemeClr val="accent6"/>
                </a:solidFill>
              </a:rPr>
              <a:t>problems that can occur in poorly planned, un-normalized database</a:t>
            </a:r>
            <a:r>
              <a:rPr lang="en-US" dirty="0"/>
              <a:t> where all the data are stored in one table.</a:t>
            </a:r>
          </a:p>
          <a:p>
            <a:r>
              <a:rPr lang="en-US" dirty="0"/>
              <a:t>There are three types of anomalies that can arise in the database because of redundancy are</a:t>
            </a:r>
          </a:p>
          <a:p>
            <a:pPr lvl="1"/>
            <a:r>
              <a:rPr lang="en-US" dirty="0"/>
              <a:t>Insert anomaly</a:t>
            </a:r>
          </a:p>
          <a:p>
            <a:pPr lvl="1"/>
            <a:r>
              <a:rPr lang="en-US" dirty="0"/>
              <a:t>Delete anomaly</a:t>
            </a:r>
          </a:p>
          <a:p>
            <a:pPr lvl="1"/>
            <a:r>
              <a:rPr lang="en-US" dirty="0"/>
              <a:t>Update / Modification </a:t>
            </a:r>
            <a:r>
              <a:rPr lang="en-US" dirty="0" smtClean="0"/>
              <a:t>anomaly</a:t>
            </a:r>
            <a:endParaRPr lang="en-US" dirty="0"/>
          </a:p>
        </p:txBody>
      </p:sp>
    </p:spTree>
    <p:extLst>
      <p:ext uri="{BB962C8B-B14F-4D97-AF65-F5344CB8AC3E}">
        <p14:creationId xmlns:p14="http://schemas.microsoft.com/office/powerpoint/2010/main" val="316320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anomaly</a:t>
            </a:r>
          </a:p>
        </p:txBody>
      </p:sp>
      <p:sp>
        <p:nvSpPr>
          <p:cNvPr id="3" name="Content Placeholder 2"/>
          <p:cNvSpPr>
            <a:spLocks noGrp="1"/>
          </p:cNvSpPr>
          <p:nvPr>
            <p:ph idx="1"/>
          </p:nvPr>
        </p:nvSpPr>
        <p:spPr/>
        <p:txBody>
          <a:bodyPr/>
          <a:lstStyle/>
          <a:p>
            <a:r>
              <a:rPr lang="en-US" dirty="0"/>
              <a:t>Consider a relation </a:t>
            </a:r>
            <a:r>
              <a:rPr lang="en-US" dirty="0" err="1" smtClean="0"/>
              <a:t>Emp_Dept</a:t>
            </a:r>
            <a:r>
              <a:rPr lang="en-US" dirty="0" smtClean="0"/>
              <a:t>(</a:t>
            </a:r>
            <a:r>
              <a:rPr lang="en-US" u="sng" dirty="0" smtClean="0"/>
              <a:t>EID</a:t>
            </a:r>
            <a:r>
              <a:rPr lang="en-US" dirty="0" smtClean="0"/>
              <a:t>, </a:t>
            </a:r>
            <a:r>
              <a:rPr lang="en-US" dirty="0" err="1"/>
              <a:t>Ename</a:t>
            </a:r>
            <a:r>
              <a:rPr lang="en-US" dirty="0"/>
              <a:t>, </a:t>
            </a:r>
            <a:r>
              <a:rPr lang="en-US" dirty="0" smtClean="0"/>
              <a:t>City, DID, </a:t>
            </a:r>
            <a:r>
              <a:rPr lang="en-US" dirty="0" err="1"/>
              <a:t>Dname</a:t>
            </a:r>
            <a:r>
              <a:rPr lang="en-US" dirty="0"/>
              <a:t>, </a:t>
            </a:r>
            <a:r>
              <a:rPr lang="en-US" dirty="0" smtClean="0"/>
              <a:t>Manager) EID </a:t>
            </a:r>
            <a:r>
              <a:rPr lang="en-US" dirty="0"/>
              <a:t>as a primary key</a:t>
            </a:r>
          </a:p>
          <a:p>
            <a:endParaRPr lang="en-US" dirty="0" smtClean="0"/>
          </a:p>
          <a:p>
            <a:pPr marL="0" indent="0">
              <a:buNone/>
            </a:pPr>
            <a:endParaRPr lang="en-US" dirty="0" smtClean="0"/>
          </a:p>
          <a:p>
            <a:endParaRPr lang="en-US" dirty="0" smtClean="0"/>
          </a:p>
          <a:p>
            <a:endParaRPr lang="en-US" dirty="0"/>
          </a:p>
          <a:p>
            <a:endParaRPr lang="en-US" dirty="0" smtClean="0"/>
          </a:p>
          <a:p>
            <a:r>
              <a:rPr lang="en-US" dirty="0" smtClean="0"/>
              <a:t>Suppose </a:t>
            </a:r>
            <a:r>
              <a:rPr lang="en-US" dirty="0"/>
              <a:t>a </a:t>
            </a:r>
            <a:r>
              <a:rPr lang="en-US" b="1" dirty="0">
                <a:solidFill>
                  <a:schemeClr val="accent6"/>
                </a:solidFill>
              </a:rPr>
              <a:t>new department (IT) has been started </a:t>
            </a:r>
            <a:r>
              <a:rPr lang="en-US" dirty="0"/>
              <a:t>by the organization but </a:t>
            </a:r>
            <a:r>
              <a:rPr lang="en-US" b="1" dirty="0">
                <a:solidFill>
                  <a:schemeClr val="accent6"/>
                </a:solidFill>
              </a:rPr>
              <a:t>initially there is no employee appointed</a:t>
            </a:r>
            <a:r>
              <a:rPr lang="en-US" dirty="0"/>
              <a:t> for that </a:t>
            </a:r>
            <a:r>
              <a:rPr lang="en-US" dirty="0" smtClean="0"/>
              <a:t>department.</a:t>
            </a:r>
          </a:p>
          <a:p>
            <a:r>
              <a:rPr lang="en-US" dirty="0"/>
              <a:t>We </a:t>
            </a:r>
            <a:r>
              <a:rPr lang="en-US" b="1" dirty="0">
                <a:solidFill>
                  <a:schemeClr val="accent6"/>
                </a:solidFill>
              </a:rPr>
              <a:t>want to insert that department detail </a:t>
            </a:r>
            <a:r>
              <a:rPr lang="en-US" dirty="0"/>
              <a:t>in </a:t>
            </a:r>
            <a:r>
              <a:rPr lang="en-US" dirty="0" err="1" smtClean="0"/>
              <a:t>Emp_Dept</a:t>
            </a:r>
            <a:r>
              <a:rPr lang="en-US" dirty="0" smtClean="0"/>
              <a:t> </a:t>
            </a:r>
            <a:r>
              <a:rPr lang="en-US" dirty="0"/>
              <a:t>table.</a:t>
            </a:r>
          </a:p>
          <a:p>
            <a:r>
              <a:rPr lang="en-US" dirty="0" smtClean="0"/>
              <a:t>But </a:t>
            </a:r>
            <a:r>
              <a:rPr lang="en-US" dirty="0"/>
              <a:t>the </a:t>
            </a:r>
            <a:r>
              <a:rPr lang="en-US" b="1" dirty="0">
                <a:solidFill>
                  <a:schemeClr val="accent6"/>
                </a:solidFill>
              </a:rPr>
              <a:t>tuple for this department cannot be inserted </a:t>
            </a:r>
            <a:r>
              <a:rPr lang="en-US" dirty="0"/>
              <a:t>into this table as the </a:t>
            </a:r>
            <a:r>
              <a:rPr lang="en-US" b="1" dirty="0">
                <a:solidFill>
                  <a:schemeClr val="accent6"/>
                </a:solidFill>
              </a:rPr>
              <a:t>EID will have NULL value</a:t>
            </a:r>
            <a:r>
              <a:rPr lang="en-US" dirty="0"/>
              <a:t>, </a:t>
            </a:r>
            <a:r>
              <a:rPr lang="en-US" b="1" dirty="0">
                <a:solidFill>
                  <a:schemeClr val="accent6"/>
                </a:solidFill>
              </a:rPr>
              <a:t>which is not allowed because EID is primary key</a:t>
            </a:r>
            <a:r>
              <a:rPr lang="en-US" dirty="0"/>
              <a:t>.</a:t>
            </a:r>
          </a:p>
          <a:p>
            <a:r>
              <a:rPr lang="en-US" dirty="0"/>
              <a:t>This kind of problem in the relation where some tuple cannot be inserted is known as insert anomaly.</a:t>
            </a:r>
          </a:p>
        </p:txBody>
      </p:sp>
      <p:graphicFrame>
        <p:nvGraphicFramePr>
          <p:cNvPr id="4"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354682173"/>
              </p:ext>
            </p:extLst>
          </p:nvPr>
        </p:nvGraphicFramePr>
        <p:xfrm>
          <a:off x="360994" y="1720726"/>
          <a:ext cx="4976601" cy="1234440"/>
        </p:xfrm>
        <a:graphic>
          <a:graphicData uri="http://schemas.openxmlformats.org/drawingml/2006/table">
            <a:tbl>
              <a:tblPr firstRow="1" bandRow="1">
                <a:tableStyleId>{8EC20E35-A176-4012-BC5E-935CFFF8708E}</a:tableStyleId>
              </a:tblPr>
              <a:tblGrid>
                <a:gridCol w="684000"/>
                <a:gridCol w="848043"/>
                <a:gridCol w="989330">
                  <a:extLst>
                    <a:ext uri="{9D8B030D-6E8A-4147-A177-3AD203B41FA5}">
                      <a16:colId xmlns:a16="http://schemas.microsoft.com/office/drawing/2014/main" xmlns="" val="20002"/>
                    </a:ext>
                  </a:extLst>
                </a:gridCol>
                <a:gridCol w="554355"/>
                <a:gridCol w="863918"/>
                <a:gridCol w="1036955"/>
              </a:tblGrid>
              <a:tr h="411480">
                <a:tc>
                  <a:txBody>
                    <a:bodyPr/>
                    <a:lstStyle/>
                    <a:p>
                      <a:pPr algn="l"/>
                      <a:r>
                        <a:rPr lang="en-US" b="1" u="sng" dirty="0" smtClean="0">
                          <a:solidFill>
                            <a:schemeClr val="tx1"/>
                          </a:solidFill>
                        </a:rPr>
                        <a:t>EID</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smtClean="0">
                          <a:solidFill>
                            <a:schemeClr val="tx1"/>
                          </a:solidFill>
                        </a:rPr>
                        <a:t>Ename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DID</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Dname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Manager</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IN"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CE</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Shah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Meet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CE</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Shah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5"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728889423"/>
              </p:ext>
            </p:extLst>
          </p:nvPr>
        </p:nvGraphicFramePr>
        <p:xfrm>
          <a:off x="360994" y="1357113"/>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 xmlns:a16="http://schemas.microsoft.com/office/drawing/2014/main" val="20000"/>
                    </a:ext>
                  </a:extLst>
                </a:gridCol>
              </a:tblGrid>
              <a:tr h="285488">
                <a:tc>
                  <a:txBody>
                    <a:bodyPr/>
                    <a:lstStyle/>
                    <a:p>
                      <a:pPr algn="l"/>
                      <a:r>
                        <a:rPr lang="en-US" b="1" dirty="0" err="1" smtClean="0">
                          <a:solidFill>
                            <a:schemeClr val="tx1"/>
                          </a:solidFill>
                        </a:rPr>
                        <a:t>Emp_Dept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 xmlns:a16="http://schemas.microsoft.com/office/drawing/2014/main" val="10001"/>
                  </a:ext>
                </a:extLst>
              </a:tr>
            </a:tbl>
          </a:graphicData>
        </a:graphic>
      </p:graphicFrame>
      <p:sp>
        <p:nvSpPr>
          <p:cNvPr id="6" name="Rounded Rectangle 5"/>
          <p:cNvSpPr/>
          <p:nvPr/>
        </p:nvSpPr>
        <p:spPr>
          <a:xfrm>
            <a:off x="5536497" y="1725792"/>
            <a:ext cx="6400800" cy="1371600"/>
          </a:xfrm>
          <a:prstGeom prst="roundRect">
            <a:avLst>
              <a:gd name="adj" fmla="val 3802"/>
            </a:avLst>
          </a:prstGeom>
          <a:solidFill>
            <a:schemeClr val="accent6">
              <a:lumMod val="20000"/>
              <a:lumOff val="80000"/>
            </a:schemeClr>
          </a:solidFill>
          <a:ln w="127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An insert anomaly occurs when </a:t>
            </a:r>
            <a:r>
              <a:rPr lang="en-US" sz="2400" dirty="0">
                <a:solidFill>
                  <a:schemeClr val="accent6"/>
                </a:solidFill>
              </a:rPr>
              <a:t>certain attributes cannot be inserted</a:t>
            </a:r>
            <a:r>
              <a:rPr lang="en-US" sz="2400" dirty="0">
                <a:solidFill>
                  <a:schemeClr val="tx1"/>
                </a:solidFill>
              </a:rPr>
              <a:t> into the database </a:t>
            </a:r>
            <a:r>
              <a:rPr lang="en-US" sz="2400" dirty="0">
                <a:solidFill>
                  <a:schemeClr val="accent6"/>
                </a:solidFill>
              </a:rPr>
              <a:t>without the presence of another attribute</a:t>
            </a:r>
            <a:r>
              <a:rPr lang="en-US" sz="2400" dirty="0">
                <a:solidFill>
                  <a:schemeClr val="tx1"/>
                </a:solidFill>
              </a:rPr>
              <a:t>.</a:t>
            </a:r>
          </a:p>
        </p:txBody>
      </p:sp>
      <p:graphicFrame>
        <p:nvGraphicFramePr>
          <p:cNvPr id="10"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959347651"/>
              </p:ext>
            </p:extLst>
          </p:nvPr>
        </p:nvGraphicFramePr>
        <p:xfrm>
          <a:off x="360994" y="2961999"/>
          <a:ext cx="4976601" cy="411480"/>
        </p:xfrm>
        <a:graphic>
          <a:graphicData uri="http://schemas.openxmlformats.org/drawingml/2006/table">
            <a:tbl>
              <a:tblPr firstRow="1" bandRow="1">
                <a:tableStyleId>{8EC20E35-A176-4012-BC5E-935CFFF8708E}</a:tableStyleId>
              </a:tblPr>
              <a:tblGrid>
                <a:gridCol w="684000"/>
                <a:gridCol w="848043"/>
                <a:gridCol w="989330">
                  <a:extLst>
                    <a:ext uri="{9D8B030D-6E8A-4147-A177-3AD203B41FA5}">
                      <a16:colId xmlns:a16="http://schemas.microsoft.com/office/drawing/2014/main" xmlns="" val="20002"/>
                    </a:ext>
                  </a:extLst>
                </a:gridCol>
                <a:gridCol w="554355"/>
                <a:gridCol w="863918"/>
                <a:gridCol w="1036955"/>
              </a:tblGrid>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0" dirty="0" smtClean="0">
                          <a:solidFill>
                            <a:schemeClr val="tx1">
                              <a:lumMod val="50000"/>
                              <a:lumOff val="50000"/>
                            </a:schemeClr>
                          </a:solidFill>
                        </a:rPr>
                        <a:t>NULL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smtClean="0">
                          <a:solidFill>
                            <a:schemeClr val="tx1">
                              <a:lumMod val="50000"/>
                              <a:lumOff val="50000"/>
                            </a:schemeClr>
                          </a:solidFill>
                        </a:rPr>
                        <a:t>NULL</a:t>
                      </a:r>
                      <a:endParaRPr lang="en-IN" b="0" dirty="0">
                        <a:solidFill>
                          <a:schemeClr val="tx1">
                            <a:lumMod val="50000"/>
                            <a:lumOff val="50000"/>
                          </a:schemeClr>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smtClean="0">
                          <a:solidFill>
                            <a:schemeClr val="tx1">
                              <a:lumMod val="50000"/>
                              <a:lumOff val="50000"/>
                            </a:schemeClr>
                          </a:solidFill>
                        </a:rPr>
                        <a:t>NULL</a:t>
                      </a:r>
                      <a:endParaRPr lang="en-IN" b="0" dirty="0">
                        <a:solidFill>
                          <a:schemeClr val="tx1">
                            <a:lumMod val="50000"/>
                            <a:lumOff val="50000"/>
                          </a:schemeClr>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smtClean="0">
                          <a:solidFill>
                            <a:schemeClr val="tx1"/>
                          </a:solidFill>
                        </a:rPr>
                        <a:t>2</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smtClean="0">
                          <a:solidFill>
                            <a:schemeClr val="tx1"/>
                          </a:solidFill>
                        </a:rPr>
                        <a:t>IT</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b="0" kern="1200" dirty="0" smtClean="0">
                          <a:solidFill>
                            <a:schemeClr val="tx1">
                              <a:lumMod val="50000"/>
                              <a:lumOff val="50000"/>
                            </a:schemeClr>
                          </a:solidFill>
                          <a:latin typeface="+mn-lt"/>
                          <a:ea typeface="+mn-ea"/>
                          <a:cs typeface="+mn-cs"/>
                        </a:rPr>
                        <a:t>NULL</a:t>
                      </a:r>
                      <a:endParaRPr lang="en-IN" sz="1800" b="0" kern="1200" dirty="0">
                        <a:solidFill>
                          <a:schemeClr val="tx1">
                            <a:lumMod val="50000"/>
                            <a:lumOff val="50000"/>
                          </a:schemeClr>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sp>
        <p:nvSpPr>
          <p:cNvPr id="9" name="Rounded Rectangular Callout 8"/>
          <p:cNvSpPr/>
          <p:nvPr/>
        </p:nvSpPr>
        <p:spPr>
          <a:xfrm>
            <a:off x="5807976" y="3167739"/>
            <a:ext cx="3960000" cy="468000"/>
          </a:xfrm>
          <a:prstGeom prst="wedgeRoundRectCallout">
            <a:avLst>
              <a:gd name="adj1" fmla="val -63173"/>
              <a:gd name="adj2" fmla="val -28051"/>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Want to insert new department detail (IT)</a:t>
            </a:r>
            <a:endParaRPr lang="en-US" dirty="0">
              <a:solidFill>
                <a:schemeClr val="tx1"/>
              </a:solidFill>
            </a:endParaRPr>
          </a:p>
        </p:txBody>
      </p:sp>
      <p:sp>
        <p:nvSpPr>
          <p:cNvPr id="7" name="Multiply 6"/>
          <p:cNvSpPr/>
          <p:nvPr/>
        </p:nvSpPr>
        <p:spPr>
          <a:xfrm>
            <a:off x="437193" y="2753658"/>
            <a:ext cx="536473" cy="821148"/>
          </a:xfrm>
          <a:prstGeom prst="mathMultiply">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ounded Rectangle 11"/>
          <p:cNvSpPr/>
          <p:nvPr/>
        </p:nvSpPr>
        <p:spPr>
          <a:xfrm>
            <a:off x="360993" y="2950911"/>
            <a:ext cx="4976602" cy="418494"/>
          </a:xfrm>
          <a:prstGeom prst="round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ounded Rectangle 10"/>
          <p:cNvSpPr/>
          <p:nvPr/>
        </p:nvSpPr>
        <p:spPr>
          <a:xfrm>
            <a:off x="360994" y="2954985"/>
            <a:ext cx="688873" cy="418494"/>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8662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7" grpId="0" animBg="1"/>
      <p:bldP spid="12" grpId="0" animBg="1"/>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Delete anomaly</a:t>
            </a:r>
            <a:endParaRPr lang="en-US" dirty="0"/>
          </a:p>
        </p:txBody>
      </p:sp>
      <p:sp>
        <p:nvSpPr>
          <p:cNvPr id="3" name="Content Placeholder 2"/>
          <p:cNvSpPr>
            <a:spLocks noGrp="1"/>
          </p:cNvSpPr>
          <p:nvPr>
            <p:ph idx="1"/>
          </p:nvPr>
        </p:nvSpPr>
        <p:spPr/>
        <p:txBody>
          <a:bodyPr/>
          <a:lstStyle/>
          <a:p>
            <a:r>
              <a:rPr lang="en-US" dirty="0"/>
              <a:t>Consider a relation </a:t>
            </a:r>
            <a:r>
              <a:rPr lang="en-US" dirty="0" err="1" smtClean="0"/>
              <a:t>Emp_Dept</a:t>
            </a:r>
            <a:r>
              <a:rPr lang="en-US" dirty="0" smtClean="0"/>
              <a:t>(</a:t>
            </a:r>
            <a:r>
              <a:rPr lang="en-US" u="sng" dirty="0" smtClean="0"/>
              <a:t>EID</a:t>
            </a:r>
            <a:r>
              <a:rPr lang="en-US" dirty="0" smtClean="0"/>
              <a:t>, </a:t>
            </a:r>
            <a:r>
              <a:rPr lang="en-US" dirty="0" err="1"/>
              <a:t>Ename</a:t>
            </a:r>
            <a:r>
              <a:rPr lang="en-US" dirty="0"/>
              <a:t>, </a:t>
            </a:r>
            <a:r>
              <a:rPr lang="en-US" dirty="0" smtClean="0"/>
              <a:t>City, DID, </a:t>
            </a:r>
            <a:r>
              <a:rPr lang="en-US" dirty="0" err="1"/>
              <a:t>Dname</a:t>
            </a:r>
            <a:r>
              <a:rPr lang="en-US" dirty="0"/>
              <a:t>, Manager) </a:t>
            </a:r>
            <a:r>
              <a:rPr lang="en-US" dirty="0" smtClean="0"/>
              <a:t>EID </a:t>
            </a:r>
            <a:r>
              <a:rPr lang="en-US" dirty="0"/>
              <a:t>as a primary key</a:t>
            </a:r>
          </a:p>
          <a:p>
            <a:endParaRPr lang="en-US" dirty="0" smtClean="0"/>
          </a:p>
          <a:p>
            <a:pPr marL="0" indent="0">
              <a:buNone/>
            </a:pPr>
            <a:endParaRPr lang="en-US" dirty="0" smtClean="0"/>
          </a:p>
          <a:p>
            <a:endParaRPr lang="en-US" dirty="0" smtClean="0"/>
          </a:p>
          <a:p>
            <a:endParaRPr lang="en-US" dirty="0"/>
          </a:p>
          <a:p>
            <a:endParaRPr lang="en-GB" dirty="0" smtClean="0"/>
          </a:p>
          <a:p>
            <a:r>
              <a:rPr lang="en-GB" dirty="0" smtClean="0"/>
              <a:t>Now </a:t>
            </a:r>
            <a:r>
              <a:rPr lang="en-GB" dirty="0"/>
              <a:t>consider </a:t>
            </a:r>
            <a:r>
              <a:rPr lang="en-GB" b="1" dirty="0">
                <a:solidFill>
                  <a:schemeClr val="accent6"/>
                </a:solidFill>
              </a:rPr>
              <a:t>there is only one employee in some department (IT) </a:t>
            </a:r>
            <a:r>
              <a:rPr lang="en-GB" dirty="0"/>
              <a:t>and that </a:t>
            </a:r>
            <a:r>
              <a:rPr lang="en-GB" b="1" dirty="0">
                <a:solidFill>
                  <a:schemeClr val="accent6"/>
                </a:solidFill>
              </a:rPr>
              <a:t>employee leaves the organization</a:t>
            </a:r>
            <a:r>
              <a:rPr lang="en-GB" dirty="0"/>
              <a:t>.</a:t>
            </a:r>
          </a:p>
          <a:p>
            <a:r>
              <a:rPr lang="en-GB" dirty="0"/>
              <a:t>So we </a:t>
            </a:r>
            <a:r>
              <a:rPr lang="en-GB" b="1" dirty="0">
                <a:solidFill>
                  <a:schemeClr val="accent6"/>
                </a:solidFill>
              </a:rPr>
              <a:t>need to delete tuple of that employee </a:t>
            </a:r>
            <a:r>
              <a:rPr lang="en-GB" b="1" dirty="0" smtClean="0">
                <a:solidFill>
                  <a:schemeClr val="accent6"/>
                </a:solidFill>
              </a:rPr>
              <a:t>(Jay).</a:t>
            </a:r>
            <a:endParaRPr lang="en-GB" b="1" dirty="0">
              <a:solidFill>
                <a:schemeClr val="accent6"/>
              </a:solidFill>
            </a:endParaRPr>
          </a:p>
          <a:p>
            <a:r>
              <a:rPr lang="en-GB" dirty="0"/>
              <a:t>But in addition to that </a:t>
            </a:r>
            <a:r>
              <a:rPr lang="en-GB" b="1" dirty="0">
                <a:solidFill>
                  <a:schemeClr val="accent6"/>
                </a:solidFill>
              </a:rPr>
              <a:t>information about the department also deleted</a:t>
            </a:r>
            <a:r>
              <a:rPr lang="en-GB" dirty="0"/>
              <a:t>.</a:t>
            </a:r>
          </a:p>
          <a:p>
            <a:r>
              <a:rPr lang="en-GB" dirty="0"/>
              <a:t>This kind of problem in the relation where deletion of some tuples can lead to loss of some other data not intended to be removed is known as delete anomaly.</a:t>
            </a:r>
            <a:endParaRPr lang="en-US" dirty="0"/>
          </a:p>
        </p:txBody>
      </p:sp>
      <p:graphicFrame>
        <p:nvGraphicFramePr>
          <p:cNvPr id="4"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251181752"/>
              </p:ext>
            </p:extLst>
          </p:nvPr>
        </p:nvGraphicFramePr>
        <p:xfrm>
          <a:off x="543874" y="1720726"/>
          <a:ext cx="4885056" cy="1234440"/>
        </p:xfrm>
        <a:graphic>
          <a:graphicData uri="http://schemas.openxmlformats.org/drawingml/2006/table">
            <a:tbl>
              <a:tblPr firstRow="1" bandRow="1">
                <a:tableStyleId>{8EC20E35-A176-4012-BC5E-935CFFF8708E}</a:tableStyleId>
              </a:tblPr>
              <a:tblGrid>
                <a:gridCol w="592455"/>
                <a:gridCol w="848043"/>
                <a:gridCol w="989330">
                  <a:extLst>
                    <a:ext uri="{9D8B030D-6E8A-4147-A177-3AD203B41FA5}">
                      <a16:colId xmlns:a16="http://schemas.microsoft.com/office/drawing/2014/main" xmlns="" val="20002"/>
                    </a:ext>
                  </a:extLst>
                </a:gridCol>
                <a:gridCol w="554355"/>
                <a:gridCol w="863918"/>
                <a:gridCol w="1036955"/>
              </a:tblGrid>
              <a:tr h="411480">
                <a:tc>
                  <a:txBody>
                    <a:bodyPr/>
                    <a:lstStyle/>
                    <a:p>
                      <a:pPr algn="l"/>
                      <a:r>
                        <a:rPr lang="en-US" b="1" u="sng" dirty="0" smtClean="0">
                          <a:solidFill>
                            <a:schemeClr val="tx1"/>
                          </a:solidFill>
                        </a:rPr>
                        <a:t>EID</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smtClean="0">
                          <a:solidFill>
                            <a:schemeClr val="tx1"/>
                          </a:solidFill>
                        </a:rPr>
                        <a:t>Ename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DID</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Dname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Manager</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IN"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CE</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Shah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Meet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CE</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Shah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5"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002796125"/>
              </p:ext>
            </p:extLst>
          </p:nvPr>
        </p:nvGraphicFramePr>
        <p:xfrm>
          <a:off x="543874" y="1357113"/>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 xmlns:a16="http://schemas.microsoft.com/office/drawing/2014/main" val="20000"/>
                    </a:ext>
                  </a:extLst>
                </a:gridCol>
              </a:tblGrid>
              <a:tr h="285488">
                <a:tc>
                  <a:txBody>
                    <a:bodyPr/>
                    <a:lstStyle/>
                    <a:p>
                      <a:pPr algn="l"/>
                      <a:r>
                        <a:rPr lang="en-US" b="1" dirty="0" err="1" smtClean="0">
                          <a:solidFill>
                            <a:schemeClr val="tx1"/>
                          </a:solidFill>
                        </a:rPr>
                        <a:t>Emp_Dept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 xmlns:a16="http://schemas.microsoft.com/office/drawing/2014/main" val="10001"/>
                  </a:ext>
                </a:extLst>
              </a:tr>
            </a:tbl>
          </a:graphicData>
        </a:graphic>
      </p:graphicFrame>
      <p:sp>
        <p:nvSpPr>
          <p:cNvPr id="6" name="Rounded Rectangle 5"/>
          <p:cNvSpPr/>
          <p:nvPr/>
        </p:nvSpPr>
        <p:spPr>
          <a:xfrm>
            <a:off x="5536497" y="1725792"/>
            <a:ext cx="6444000" cy="936000"/>
          </a:xfrm>
          <a:prstGeom prst="roundRect">
            <a:avLst>
              <a:gd name="adj" fmla="val 3802"/>
            </a:avLst>
          </a:prstGeom>
          <a:solidFill>
            <a:schemeClr val="accent6">
              <a:lumMod val="20000"/>
              <a:lumOff val="80000"/>
            </a:schemeClr>
          </a:solidFill>
          <a:ln w="127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A delete anomaly exists when </a:t>
            </a:r>
            <a:r>
              <a:rPr lang="en-GB" sz="2400" b="1" dirty="0">
                <a:solidFill>
                  <a:schemeClr val="accent6"/>
                </a:solidFill>
              </a:rPr>
              <a:t>certain attributes are lost because of the deletion of another attribute</a:t>
            </a:r>
            <a:r>
              <a:rPr lang="en-GB" sz="2400" dirty="0">
                <a:solidFill>
                  <a:schemeClr val="tx1"/>
                </a:solidFill>
              </a:rPr>
              <a:t>.</a:t>
            </a:r>
            <a:endParaRPr lang="en-US" sz="2400" dirty="0">
              <a:solidFill>
                <a:schemeClr val="tx1"/>
              </a:solidFill>
            </a:endParaRPr>
          </a:p>
        </p:txBody>
      </p:sp>
      <p:graphicFrame>
        <p:nvGraphicFramePr>
          <p:cNvPr id="14"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1675230616"/>
              </p:ext>
            </p:extLst>
          </p:nvPr>
        </p:nvGraphicFramePr>
        <p:xfrm>
          <a:off x="543873" y="2959364"/>
          <a:ext cx="4885056" cy="411480"/>
        </p:xfrm>
        <a:graphic>
          <a:graphicData uri="http://schemas.openxmlformats.org/drawingml/2006/table">
            <a:tbl>
              <a:tblPr firstRow="1" bandRow="1">
                <a:tableStyleId>{8EC20E35-A176-4012-BC5E-935CFFF8708E}</a:tableStyleId>
              </a:tblPr>
              <a:tblGrid>
                <a:gridCol w="592455"/>
                <a:gridCol w="848043"/>
                <a:gridCol w="989330">
                  <a:extLst>
                    <a:ext uri="{9D8B030D-6E8A-4147-A177-3AD203B41FA5}">
                      <a16:colId xmlns:a16="http://schemas.microsoft.com/office/drawing/2014/main" xmlns="" val="20002"/>
                    </a:ext>
                  </a:extLst>
                </a:gridCol>
                <a:gridCol w="554355"/>
                <a:gridCol w="863918"/>
                <a:gridCol w="1036955"/>
              </a:tblGrid>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0" dirty="0" smtClean="0">
                          <a:solidFill>
                            <a:schemeClr val="tx1"/>
                          </a:solidFill>
                        </a:rPr>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b="0" dirty="0" smtClean="0">
                          <a:solidFill>
                            <a:schemeClr val="tx1"/>
                          </a:solidFill>
                        </a:rPr>
                        <a:t>Jay</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b="0" dirty="0" smtClean="0">
                          <a:solidFill>
                            <a:schemeClr val="tx1"/>
                          </a:solidFill>
                        </a:rPr>
                        <a:t>Baroda</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smtClean="0">
                          <a:solidFill>
                            <a:schemeClr val="tx1"/>
                          </a:solidFill>
                        </a:rPr>
                        <a:t>2</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smtClean="0">
                          <a:solidFill>
                            <a:schemeClr val="tx1"/>
                          </a:solidFill>
                        </a:rPr>
                        <a:t>IT</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smtClean="0">
                          <a:solidFill>
                            <a:schemeClr val="tx1"/>
                          </a:solidFill>
                        </a:rPr>
                        <a:t>Dave</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sp>
        <p:nvSpPr>
          <p:cNvPr id="9" name="Rounded Rectangular Callout 8"/>
          <p:cNvSpPr/>
          <p:nvPr/>
        </p:nvSpPr>
        <p:spPr>
          <a:xfrm>
            <a:off x="5648791" y="2814035"/>
            <a:ext cx="2514600" cy="609600"/>
          </a:xfrm>
          <a:prstGeom prst="wedgeRoundRectCallout">
            <a:avLst>
              <a:gd name="adj1" fmla="val -63698"/>
              <a:gd name="adj2" fmla="val 27505"/>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Want to delete </a:t>
            </a:r>
            <a:r>
              <a:rPr lang="en-US" dirty="0" smtClean="0">
                <a:solidFill>
                  <a:schemeClr val="tx1"/>
                </a:solidFill>
              </a:rPr>
              <a:t>(Jay)   employee's </a:t>
            </a:r>
            <a:r>
              <a:rPr lang="en-US" dirty="0">
                <a:solidFill>
                  <a:schemeClr val="tx1"/>
                </a:solidFill>
              </a:rPr>
              <a:t>detail</a:t>
            </a:r>
          </a:p>
        </p:txBody>
      </p:sp>
      <p:sp>
        <p:nvSpPr>
          <p:cNvPr id="7" name="Rounded Rectangle 6"/>
          <p:cNvSpPr/>
          <p:nvPr/>
        </p:nvSpPr>
        <p:spPr>
          <a:xfrm>
            <a:off x="532929" y="2955857"/>
            <a:ext cx="4896000" cy="418494"/>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16414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7"/>
                                        </p:tgtEl>
                                      </p:cBhvr>
                                    </p:animEffect>
                                    <p:set>
                                      <p:cBhvr>
                                        <p:cTn id="37" dur="1" fill="hold">
                                          <p:stCondLst>
                                            <p:cond delay="499"/>
                                          </p:stCondLst>
                                        </p:cTn>
                                        <p:tgtEl>
                                          <p:spTgt spid="7"/>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14"/>
                                        </p:tgtEl>
                                      </p:cBhvr>
                                    </p:animEffect>
                                    <p:set>
                                      <p:cBhvr>
                                        <p:cTn id="40" dur="1" fill="hold">
                                          <p:stCondLst>
                                            <p:cond delay="499"/>
                                          </p:stCondLst>
                                        </p:cTn>
                                        <p:tgtEl>
                                          <p:spTgt spid="14"/>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9"/>
                                        </p:tgtEl>
                                      </p:cBhvr>
                                    </p:animEffect>
                                    <p:set>
                                      <p:cBhvr>
                                        <p:cTn id="43" dur="1" fill="hold">
                                          <p:stCondLst>
                                            <p:cond delay="499"/>
                                          </p:stCondLst>
                                        </p:cTn>
                                        <p:tgtEl>
                                          <p:spTgt spid="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500"/>
                                        <p:tgtEl>
                                          <p:spTgt spid="3">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fade">
                                      <p:cBhvr>
                                        <p:cTn id="53" dur="500"/>
                                        <p:tgtEl>
                                          <p:spTgt spid="3">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fade">
                                      <p:cBhvr>
                                        <p:cTn id="5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9" grpId="1" animBg="1"/>
      <p:bldP spid="7" grpId="0" animBg="1"/>
      <p:bldP spid="7"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anomaly</a:t>
            </a:r>
          </a:p>
        </p:txBody>
      </p:sp>
      <p:sp>
        <p:nvSpPr>
          <p:cNvPr id="3" name="Content Placeholder 2"/>
          <p:cNvSpPr>
            <a:spLocks noGrp="1"/>
          </p:cNvSpPr>
          <p:nvPr>
            <p:ph idx="1"/>
          </p:nvPr>
        </p:nvSpPr>
        <p:spPr/>
        <p:txBody>
          <a:bodyPr/>
          <a:lstStyle/>
          <a:p>
            <a:r>
              <a:rPr lang="en-US" dirty="0"/>
              <a:t>Consider a relation </a:t>
            </a:r>
            <a:r>
              <a:rPr lang="en-US" dirty="0" err="1" smtClean="0"/>
              <a:t>Emp_Dept</a:t>
            </a:r>
            <a:r>
              <a:rPr lang="en-US" dirty="0" smtClean="0"/>
              <a:t>(</a:t>
            </a:r>
            <a:r>
              <a:rPr lang="en-US" u="sng" dirty="0" smtClean="0"/>
              <a:t>EID</a:t>
            </a:r>
            <a:r>
              <a:rPr lang="en-US" dirty="0" smtClean="0"/>
              <a:t>, </a:t>
            </a:r>
            <a:r>
              <a:rPr lang="en-US" dirty="0" err="1"/>
              <a:t>Ename</a:t>
            </a:r>
            <a:r>
              <a:rPr lang="en-US" dirty="0"/>
              <a:t>, </a:t>
            </a:r>
            <a:r>
              <a:rPr lang="en-US" dirty="0" smtClean="0"/>
              <a:t>City, </a:t>
            </a:r>
            <a:r>
              <a:rPr lang="en-US" dirty="0" err="1"/>
              <a:t>Dname</a:t>
            </a:r>
            <a:r>
              <a:rPr lang="en-US" dirty="0"/>
              <a:t>, Manager) </a:t>
            </a:r>
            <a:r>
              <a:rPr lang="en-US" dirty="0" smtClean="0"/>
              <a:t>EID </a:t>
            </a:r>
            <a:r>
              <a:rPr lang="en-US" dirty="0"/>
              <a:t>as a primary key</a:t>
            </a:r>
          </a:p>
          <a:p>
            <a:endParaRPr lang="en-US" dirty="0" smtClean="0"/>
          </a:p>
          <a:p>
            <a:pPr marL="0" indent="0">
              <a:buNone/>
            </a:pPr>
            <a:endParaRPr lang="en-US" dirty="0" smtClean="0"/>
          </a:p>
          <a:p>
            <a:endParaRPr lang="en-US" dirty="0" smtClean="0"/>
          </a:p>
          <a:p>
            <a:endParaRPr lang="en-US" dirty="0"/>
          </a:p>
          <a:p>
            <a:endParaRPr lang="en-US" dirty="0" smtClean="0"/>
          </a:p>
          <a:p>
            <a:endParaRPr lang="en-GB" dirty="0" smtClean="0"/>
          </a:p>
          <a:p>
            <a:r>
              <a:rPr lang="en-GB" dirty="0" smtClean="0"/>
              <a:t>Suppose </a:t>
            </a:r>
            <a:r>
              <a:rPr lang="en-GB" dirty="0"/>
              <a:t>the </a:t>
            </a:r>
            <a:r>
              <a:rPr lang="en-GB" b="1" dirty="0">
                <a:solidFill>
                  <a:schemeClr val="accent6"/>
                </a:solidFill>
              </a:rPr>
              <a:t>manager of a (CE) department has changed</a:t>
            </a:r>
            <a:r>
              <a:rPr lang="en-GB" dirty="0"/>
              <a:t>, this requires that the </a:t>
            </a:r>
            <a:r>
              <a:rPr lang="en-GB" b="1" dirty="0" smtClean="0">
                <a:solidFill>
                  <a:schemeClr val="accent6"/>
                </a:solidFill>
              </a:rPr>
              <a:t>Manager </a:t>
            </a:r>
            <a:r>
              <a:rPr lang="en-GB" b="1" dirty="0">
                <a:solidFill>
                  <a:schemeClr val="accent6"/>
                </a:solidFill>
              </a:rPr>
              <a:t>in all the tuples corresponding to that department must be changed </a:t>
            </a:r>
            <a:r>
              <a:rPr lang="en-GB" dirty="0"/>
              <a:t>to reflect the new status.</a:t>
            </a:r>
          </a:p>
          <a:p>
            <a:r>
              <a:rPr lang="en-GB" dirty="0"/>
              <a:t>If we </a:t>
            </a:r>
            <a:r>
              <a:rPr lang="en-GB" b="1" dirty="0">
                <a:solidFill>
                  <a:schemeClr val="accent6"/>
                </a:solidFill>
              </a:rPr>
              <a:t>fail to update all the tuples of given department</a:t>
            </a:r>
            <a:r>
              <a:rPr lang="en-GB" dirty="0"/>
              <a:t>, then </a:t>
            </a:r>
            <a:r>
              <a:rPr lang="en-GB" b="1" dirty="0">
                <a:solidFill>
                  <a:schemeClr val="accent6"/>
                </a:solidFill>
              </a:rPr>
              <a:t>two different records of employee working in the same department might show different </a:t>
            </a:r>
            <a:r>
              <a:rPr lang="en-GB" b="1" dirty="0" smtClean="0">
                <a:solidFill>
                  <a:schemeClr val="accent6"/>
                </a:solidFill>
              </a:rPr>
              <a:t>Manager lead </a:t>
            </a:r>
            <a:r>
              <a:rPr lang="en-GB" b="1" dirty="0">
                <a:solidFill>
                  <a:schemeClr val="accent6"/>
                </a:solidFill>
              </a:rPr>
              <a:t>to inconsistency </a:t>
            </a:r>
            <a:r>
              <a:rPr lang="en-GB" dirty="0"/>
              <a:t>in the database.</a:t>
            </a:r>
            <a:endParaRPr lang="en-US" dirty="0"/>
          </a:p>
        </p:txBody>
      </p:sp>
      <p:graphicFrame>
        <p:nvGraphicFramePr>
          <p:cNvPr id="4"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301510876"/>
              </p:ext>
            </p:extLst>
          </p:nvPr>
        </p:nvGraphicFramePr>
        <p:xfrm>
          <a:off x="543874" y="1720726"/>
          <a:ext cx="4586288" cy="2057400"/>
        </p:xfrm>
        <a:graphic>
          <a:graphicData uri="http://schemas.openxmlformats.org/drawingml/2006/table">
            <a:tbl>
              <a:tblPr firstRow="1" bandRow="1">
                <a:tableStyleId>{8EC20E35-A176-4012-BC5E-935CFFF8708E}</a:tableStyleId>
              </a:tblPr>
              <a:tblGrid>
                <a:gridCol w="592455"/>
                <a:gridCol w="848043"/>
                <a:gridCol w="989330">
                  <a:extLst>
                    <a:ext uri="{9D8B030D-6E8A-4147-A177-3AD203B41FA5}">
                      <a16:colId xmlns:a16="http://schemas.microsoft.com/office/drawing/2014/main" xmlns="" val="20002"/>
                    </a:ext>
                  </a:extLst>
                </a:gridCol>
                <a:gridCol w="1119505"/>
                <a:gridCol w="1036955"/>
              </a:tblGrid>
              <a:tr h="411480">
                <a:tc>
                  <a:txBody>
                    <a:bodyPr/>
                    <a:lstStyle/>
                    <a:p>
                      <a:pPr algn="l"/>
                      <a:r>
                        <a:rPr lang="en-US" b="1" u="sng" dirty="0" smtClean="0">
                          <a:solidFill>
                            <a:schemeClr val="tx1"/>
                          </a:solidFill>
                        </a:rPr>
                        <a:t>EID</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smtClean="0">
                          <a:solidFill>
                            <a:schemeClr val="tx1"/>
                          </a:solidFill>
                        </a:rPr>
                        <a:t>Ename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Dname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Manager</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IN"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CE</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smtClean="0"/>
                        <a:t>Sah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Meet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C.E</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Shah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Jay</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Baroda</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Computer</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smtClean="0"/>
                        <a:t>Shaah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smtClean="0"/>
                        <a:t>Hari</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IT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Dave</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5"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002796125"/>
              </p:ext>
            </p:extLst>
          </p:nvPr>
        </p:nvGraphicFramePr>
        <p:xfrm>
          <a:off x="543874" y="1357113"/>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 xmlns:a16="http://schemas.microsoft.com/office/drawing/2014/main" val="20000"/>
                    </a:ext>
                  </a:extLst>
                </a:gridCol>
              </a:tblGrid>
              <a:tr h="285488">
                <a:tc>
                  <a:txBody>
                    <a:bodyPr/>
                    <a:lstStyle/>
                    <a:p>
                      <a:pPr algn="l"/>
                      <a:r>
                        <a:rPr lang="en-US" b="1" dirty="0" err="1" smtClean="0">
                          <a:solidFill>
                            <a:schemeClr val="tx1"/>
                          </a:solidFill>
                        </a:rPr>
                        <a:t>Emp_Dept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 xmlns:a16="http://schemas.microsoft.com/office/drawing/2014/main" val="10001"/>
                  </a:ext>
                </a:extLst>
              </a:tr>
            </a:tbl>
          </a:graphicData>
        </a:graphic>
      </p:graphicFrame>
      <p:sp>
        <p:nvSpPr>
          <p:cNvPr id="6" name="Rounded Rectangle 5"/>
          <p:cNvSpPr/>
          <p:nvPr/>
        </p:nvSpPr>
        <p:spPr>
          <a:xfrm>
            <a:off x="5536497" y="1725792"/>
            <a:ext cx="6444000" cy="1224000"/>
          </a:xfrm>
          <a:prstGeom prst="roundRect">
            <a:avLst>
              <a:gd name="adj" fmla="val 3802"/>
            </a:avLst>
          </a:prstGeom>
          <a:solidFill>
            <a:schemeClr val="accent6">
              <a:lumMod val="20000"/>
              <a:lumOff val="80000"/>
            </a:schemeClr>
          </a:solidFill>
          <a:ln w="127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An update anomaly exists </a:t>
            </a:r>
            <a:r>
              <a:rPr lang="en-GB" sz="2400" b="1" dirty="0">
                <a:solidFill>
                  <a:schemeClr val="accent6"/>
                </a:solidFill>
              </a:rPr>
              <a:t>when one or more records (instance) of duplicated data is updated, but not all</a:t>
            </a:r>
            <a:r>
              <a:rPr lang="en-GB" sz="2400" dirty="0">
                <a:solidFill>
                  <a:schemeClr val="tx1"/>
                </a:solidFill>
              </a:rPr>
              <a:t>.</a:t>
            </a:r>
            <a:endParaRPr lang="en-US" sz="2400" dirty="0">
              <a:solidFill>
                <a:schemeClr val="tx1"/>
              </a:solidFill>
            </a:endParaRPr>
          </a:p>
        </p:txBody>
      </p:sp>
      <p:sp>
        <p:nvSpPr>
          <p:cNvPr id="9" name="Rounded Rectangular Callout 8"/>
          <p:cNvSpPr/>
          <p:nvPr/>
        </p:nvSpPr>
        <p:spPr>
          <a:xfrm>
            <a:off x="5536497" y="3150917"/>
            <a:ext cx="2514600" cy="609600"/>
          </a:xfrm>
          <a:prstGeom prst="wedgeRoundRectCallout">
            <a:avLst>
              <a:gd name="adj1" fmla="val -72167"/>
              <a:gd name="adj2" fmla="val -41375"/>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Want to </a:t>
            </a:r>
            <a:r>
              <a:rPr lang="en-US" dirty="0" smtClean="0">
                <a:solidFill>
                  <a:schemeClr val="tx1"/>
                </a:solidFill>
              </a:rPr>
              <a:t>update manager of CE department</a:t>
            </a:r>
            <a:endParaRPr lang="en-US" dirty="0">
              <a:solidFill>
                <a:schemeClr val="tx1"/>
              </a:solidFill>
            </a:endParaRPr>
          </a:p>
        </p:txBody>
      </p:sp>
      <p:sp>
        <p:nvSpPr>
          <p:cNvPr id="7" name="Rounded Rectangle 6"/>
          <p:cNvSpPr/>
          <p:nvPr/>
        </p:nvSpPr>
        <p:spPr>
          <a:xfrm>
            <a:off x="543875" y="2130009"/>
            <a:ext cx="4586288" cy="1232505"/>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45249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Functional </a:t>
            </a:r>
            <a:r>
              <a:rPr lang="en-US" dirty="0" smtClean="0"/>
              <a:t>Dependency (FD)?</a:t>
            </a:r>
            <a:endParaRPr lang="en-US" dirty="0"/>
          </a:p>
        </p:txBody>
      </p:sp>
      <p:sp>
        <p:nvSpPr>
          <p:cNvPr id="3" name="Content Placeholder 2"/>
          <p:cNvSpPr>
            <a:spLocks noGrp="1"/>
          </p:cNvSpPr>
          <p:nvPr>
            <p:ph idx="1"/>
          </p:nvPr>
        </p:nvSpPr>
        <p:spPr/>
        <p:txBody>
          <a:bodyPr/>
          <a:lstStyle/>
          <a:p>
            <a:r>
              <a:rPr lang="en-US" dirty="0"/>
              <a:t>Let R be a relation schema having n attributes A1, A2, A3,…, An</a:t>
            </a:r>
            <a:r>
              <a:rPr lang="en-US" dirty="0" smtClean="0"/>
              <a:t>.</a:t>
            </a:r>
          </a:p>
          <a:p>
            <a:endParaRPr lang="en-US" dirty="0"/>
          </a:p>
          <a:p>
            <a:endParaRPr lang="en-US" dirty="0" smtClean="0"/>
          </a:p>
          <a:p>
            <a:endParaRPr lang="en-US" dirty="0"/>
          </a:p>
          <a:p>
            <a:endParaRPr lang="en-US" dirty="0" smtClean="0"/>
          </a:p>
          <a:p>
            <a:endParaRPr lang="en-US" dirty="0" smtClean="0"/>
          </a:p>
          <a:p>
            <a:r>
              <a:rPr lang="en-US" dirty="0" smtClean="0"/>
              <a:t>Let </a:t>
            </a:r>
            <a:r>
              <a:rPr lang="en-US" dirty="0"/>
              <a:t>attributes X and Y are two subsets of attributes of relation R.</a:t>
            </a:r>
          </a:p>
          <a:p>
            <a:r>
              <a:rPr lang="en-US" dirty="0"/>
              <a:t>If the </a:t>
            </a:r>
            <a:r>
              <a:rPr lang="en-US" b="1" dirty="0">
                <a:solidFill>
                  <a:schemeClr val="accent6"/>
                </a:solidFill>
              </a:rPr>
              <a:t>values of the X component of a tuple uniquely </a:t>
            </a:r>
            <a:r>
              <a:rPr lang="en-US" dirty="0"/>
              <a:t>(or functionally) </a:t>
            </a:r>
            <a:r>
              <a:rPr lang="en-US" b="1" dirty="0">
                <a:solidFill>
                  <a:schemeClr val="accent6"/>
                </a:solidFill>
              </a:rPr>
              <a:t>determine the values of the Y component</a:t>
            </a:r>
            <a:r>
              <a:rPr lang="en-US" dirty="0"/>
              <a:t>, then there is a </a:t>
            </a:r>
            <a:r>
              <a:rPr lang="en-US" b="1" dirty="0">
                <a:solidFill>
                  <a:schemeClr val="accent6"/>
                </a:solidFill>
              </a:rPr>
              <a:t>functional dependency from X to Y</a:t>
            </a:r>
            <a:r>
              <a:rPr lang="en-US" dirty="0"/>
              <a:t>.</a:t>
            </a:r>
          </a:p>
          <a:p>
            <a:r>
              <a:rPr lang="en-US" dirty="0"/>
              <a:t>This is denoted by </a:t>
            </a:r>
            <a:r>
              <a:rPr lang="en-US" b="1" dirty="0">
                <a:solidFill>
                  <a:schemeClr val="accent6"/>
                </a:solidFill>
              </a:rPr>
              <a:t>X </a:t>
            </a:r>
            <a:r>
              <a:rPr lang="en-US" b="1" dirty="0" smtClean="0">
                <a:solidFill>
                  <a:schemeClr val="accent6"/>
                </a:solidFill>
                <a:latin typeface="Calibri" panose="020F0502020204030204" pitchFamily="34" charset="0"/>
              </a:rPr>
              <a:t>→</a:t>
            </a:r>
            <a:r>
              <a:rPr lang="en-US" b="1" dirty="0" smtClean="0">
                <a:solidFill>
                  <a:schemeClr val="accent6"/>
                </a:solidFill>
              </a:rPr>
              <a:t> </a:t>
            </a:r>
            <a:r>
              <a:rPr lang="en-US" b="1" dirty="0">
                <a:solidFill>
                  <a:schemeClr val="accent6"/>
                </a:solidFill>
              </a:rPr>
              <a:t>Y </a:t>
            </a:r>
            <a:r>
              <a:rPr lang="en-US" dirty="0"/>
              <a:t>(</a:t>
            </a:r>
            <a:r>
              <a:rPr lang="en-US" dirty="0" err="1"/>
              <a:t>i.e</a:t>
            </a:r>
            <a:r>
              <a:rPr lang="en-US" dirty="0"/>
              <a:t> </a:t>
            </a:r>
            <a:r>
              <a:rPr lang="en-US" dirty="0" err="1"/>
              <a:t>RollNo</a:t>
            </a:r>
            <a:r>
              <a:rPr lang="en-US" dirty="0"/>
              <a:t> </a:t>
            </a:r>
            <a:r>
              <a:rPr lang="en-US" dirty="0" smtClean="0">
                <a:latin typeface="Calibri" panose="020F0502020204030204" pitchFamily="34" charset="0"/>
              </a:rPr>
              <a:t>→</a:t>
            </a:r>
            <a:r>
              <a:rPr lang="en-US" dirty="0" smtClean="0"/>
              <a:t> </a:t>
            </a:r>
            <a:r>
              <a:rPr lang="en-US" dirty="0"/>
              <a:t>Name, SPI, BL).</a:t>
            </a:r>
          </a:p>
          <a:p>
            <a:r>
              <a:rPr lang="en-US" dirty="0"/>
              <a:t>It is referred as: </a:t>
            </a:r>
            <a:r>
              <a:rPr lang="en-US" b="1" dirty="0">
                <a:solidFill>
                  <a:schemeClr val="accent6"/>
                </a:solidFill>
              </a:rPr>
              <a:t>Y is functionally dependent on the X </a:t>
            </a:r>
            <a:r>
              <a:rPr lang="en-US" dirty="0"/>
              <a:t>or </a:t>
            </a:r>
            <a:r>
              <a:rPr lang="en-US" b="1" dirty="0">
                <a:solidFill>
                  <a:schemeClr val="accent6"/>
                </a:solidFill>
              </a:rPr>
              <a:t>X functionally determines Y</a:t>
            </a:r>
            <a:r>
              <a:rPr lang="en-US" dirty="0" smtClean="0"/>
              <a:t>.</a:t>
            </a:r>
            <a:endParaRPr lang="en-US" dirty="0"/>
          </a:p>
        </p:txBody>
      </p:sp>
      <p:graphicFrame>
        <p:nvGraphicFramePr>
          <p:cNvPr id="10"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1266927721"/>
              </p:ext>
            </p:extLst>
          </p:nvPr>
        </p:nvGraphicFramePr>
        <p:xfrm>
          <a:off x="591600" y="1748641"/>
          <a:ext cx="2727009" cy="1645920"/>
        </p:xfrm>
        <a:graphic>
          <a:graphicData uri="http://schemas.openxmlformats.org/drawingml/2006/table">
            <a:tbl>
              <a:tblPr firstRow="1" bandRow="1">
                <a:tableStyleId>{8EC20E35-A176-4012-BC5E-935CFFF8708E}</a:tableStyleId>
              </a:tblPr>
              <a:tblGrid>
                <a:gridCol w="844868">
                  <a:extLst>
                    <a:ext uri="{9D8B030D-6E8A-4147-A177-3AD203B41FA5}">
                      <a16:colId xmlns:a16="http://schemas.microsoft.com/office/drawing/2014/main" xmlns="" val="20000"/>
                    </a:ext>
                  </a:extLst>
                </a:gridCol>
                <a:gridCol w="857568"/>
                <a:gridCol w="551180"/>
                <a:gridCol w="473393"/>
              </a:tblGrid>
              <a:tr h="411480">
                <a:tc>
                  <a:txBody>
                    <a:bodyPr/>
                    <a:lstStyle/>
                    <a:p>
                      <a:pPr algn="l"/>
                      <a:r>
                        <a:rPr lang="en-US" b="1" dirty="0" err="1" smtClean="0">
                          <a:solidFill>
                            <a:schemeClr val="tx1"/>
                          </a:solidFill>
                        </a:rPr>
                        <a:t>RollNo</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SPI</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BL</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smtClean="0"/>
                        <a:t>101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Raju</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8</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dirty="0" smtClean="0"/>
                        <a:t>102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Mitesh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7</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103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Jay</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7</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296115040"/>
              </p:ext>
            </p:extLst>
          </p:nvPr>
        </p:nvGraphicFramePr>
        <p:xfrm>
          <a:off x="590421" y="1381812"/>
          <a:ext cx="914400" cy="365760"/>
        </p:xfrm>
        <a:graphic>
          <a:graphicData uri="http://schemas.openxmlformats.org/drawingml/2006/table">
            <a:tbl>
              <a:tblPr firstRow="1" bandRow="1">
                <a:tableStyleId>{8EC20E35-A176-4012-BC5E-935CFFF8708E}</a:tableStyleId>
              </a:tblPr>
              <a:tblGrid>
                <a:gridCol w="914400">
                  <a:extLst>
                    <a:ext uri="{9D8B030D-6E8A-4147-A177-3AD203B41FA5}">
                      <a16:colId xmlns:a16="http://schemas.microsoft.com/office/drawing/2014/main" xmlns="" val="20000"/>
                    </a:ext>
                  </a:extLst>
                </a:gridCol>
              </a:tblGrid>
              <a:tr h="285488">
                <a:tc>
                  <a:txBody>
                    <a:bodyPr/>
                    <a:lstStyle/>
                    <a:p>
                      <a:pPr algn="l"/>
                      <a:r>
                        <a:rPr lang="en-US" b="1" dirty="0" smtClean="0">
                          <a:solidFill>
                            <a:schemeClr val="tx1"/>
                          </a:solidFill>
                        </a:rPr>
                        <a:t>Student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06340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deal with </a:t>
            </a:r>
            <a:r>
              <a:rPr lang="en-GB" dirty="0" smtClean="0"/>
              <a:t>insert, delete and update </a:t>
            </a:r>
            <a:r>
              <a:rPr lang="en-GB" dirty="0"/>
              <a:t>anomaly</a:t>
            </a:r>
            <a:endParaRPr lang="en-US" dirty="0"/>
          </a:p>
        </p:txBody>
      </p:sp>
      <p:sp>
        <p:nvSpPr>
          <p:cNvPr id="3" name="Content Placeholder 2"/>
          <p:cNvSpPr>
            <a:spLocks noGrp="1"/>
          </p:cNvSpPr>
          <p:nvPr>
            <p:ph idx="1"/>
          </p:nvPr>
        </p:nvSpPr>
        <p:spPr/>
        <p:txBody>
          <a:bodyPr/>
          <a:lstStyle/>
          <a:p>
            <a:endParaRPr lang="en-US" dirty="0" smtClean="0"/>
          </a:p>
          <a:p>
            <a:pPr marL="0" indent="0">
              <a:buNone/>
            </a:pPr>
            <a:endParaRPr lang="en-US" dirty="0" smtClean="0"/>
          </a:p>
          <a:p>
            <a:endParaRPr lang="en-US" dirty="0" smtClean="0"/>
          </a:p>
          <a:p>
            <a:endParaRPr lang="en-US" dirty="0"/>
          </a:p>
          <a:p>
            <a:endParaRPr lang="en-GB" dirty="0" smtClean="0"/>
          </a:p>
        </p:txBody>
      </p:sp>
      <p:graphicFrame>
        <p:nvGraphicFramePr>
          <p:cNvPr id="4"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3998589634"/>
              </p:ext>
            </p:extLst>
          </p:nvPr>
        </p:nvGraphicFramePr>
        <p:xfrm>
          <a:off x="370453" y="1227057"/>
          <a:ext cx="5013644" cy="1234440"/>
        </p:xfrm>
        <a:graphic>
          <a:graphicData uri="http://schemas.openxmlformats.org/drawingml/2006/table">
            <a:tbl>
              <a:tblPr firstRow="1" bandRow="1">
                <a:tableStyleId>{8EC20E35-A176-4012-BC5E-935CFFF8708E}</a:tableStyleId>
              </a:tblPr>
              <a:tblGrid>
                <a:gridCol w="721043"/>
                <a:gridCol w="848043"/>
                <a:gridCol w="989330">
                  <a:extLst>
                    <a:ext uri="{9D8B030D-6E8A-4147-A177-3AD203B41FA5}">
                      <a16:colId xmlns:a16="http://schemas.microsoft.com/office/drawing/2014/main" xmlns="" val="20002"/>
                    </a:ext>
                  </a:extLst>
                </a:gridCol>
                <a:gridCol w="554355"/>
                <a:gridCol w="863918"/>
                <a:gridCol w="1036955"/>
              </a:tblGrid>
              <a:tr h="411480">
                <a:tc>
                  <a:txBody>
                    <a:bodyPr/>
                    <a:lstStyle/>
                    <a:p>
                      <a:pPr algn="l"/>
                      <a:r>
                        <a:rPr lang="en-US" b="1" u="sng" dirty="0" smtClean="0">
                          <a:solidFill>
                            <a:schemeClr val="tx1"/>
                          </a:solidFill>
                        </a:rPr>
                        <a:t>EID</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smtClean="0">
                          <a:solidFill>
                            <a:schemeClr val="tx1"/>
                          </a:solidFill>
                        </a:rPr>
                        <a:t>Ename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DID</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Dname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Manager</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IN"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CE</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Shah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Meet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C.E</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Shah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5"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436597466"/>
              </p:ext>
            </p:extLst>
          </p:nvPr>
        </p:nvGraphicFramePr>
        <p:xfrm>
          <a:off x="370453" y="863444"/>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 xmlns:a16="http://schemas.microsoft.com/office/drawing/2014/main" val="20000"/>
                    </a:ext>
                  </a:extLst>
                </a:gridCol>
              </a:tblGrid>
              <a:tr h="285488">
                <a:tc>
                  <a:txBody>
                    <a:bodyPr/>
                    <a:lstStyle/>
                    <a:p>
                      <a:pPr algn="l"/>
                      <a:r>
                        <a:rPr lang="en-US" b="1" dirty="0" err="1" smtClean="0">
                          <a:solidFill>
                            <a:schemeClr val="tx1"/>
                          </a:solidFill>
                        </a:rPr>
                        <a:t>Emp_Dept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 xmlns:a16="http://schemas.microsoft.com/office/drawing/2014/main" val="10001"/>
                  </a:ext>
                </a:extLst>
              </a:tr>
            </a:tbl>
          </a:graphicData>
        </a:graphic>
      </p:graphicFrame>
      <p:graphicFrame>
        <p:nvGraphicFramePr>
          <p:cNvPr id="14"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3278222395"/>
              </p:ext>
            </p:extLst>
          </p:nvPr>
        </p:nvGraphicFramePr>
        <p:xfrm>
          <a:off x="370453" y="2878024"/>
          <a:ext cx="5013644" cy="411480"/>
        </p:xfrm>
        <a:graphic>
          <a:graphicData uri="http://schemas.openxmlformats.org/drawingml/2006/table">
            <a:tbl>
              <a:tblPr firstRow="1" bandRow="1">
                <a:tableStyleId>{8EC20E35-A176-4012-BC5E-935CFFF8708E}</a:tableStyleId>
              </a:tblPr>
              <a:tblGrid>
                <a:gridCol w="721043"/>
                <a:gridCol w="848043"/>
                <a:gridCol w="989330">
                  <a:extLst>
                    <a:ext uri="{9D8B030D-6E8A-4147-A177-3AD203B41FA5}">
                      <a16:colId xmlns:a16="http://schemas.microsoft.com/office/drawing/2014/main" xmlns="" val="20002"/>
                    </a:ext>
                  </a:extLst>
                </a:gridCol>
                <a:gridCol w="554355"/>
                <a:gridCol w="863918"/>
                <a:gridCol w="1036955"/>
              </a:tblGrid>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0" dirty="0" smtClean="0">
                          <a:solidFill>
                            <a:schemeClr val="tx1">
                              <a:lumMod val="50000"/>
                              <a:lumOff val="50000"/>
                            </a:schemeClr>
                          </a:solidFill>
                        </a:rPr>
                        <a:t>NULL</a:t>
                      </a:r>
                      <a:endParaRPr lang="en-IN" b="0" dirty="0" smtClean="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smtClean="0">
                          <a:solidFill>
                            <a:schemeClr val="tx1">
                              <a:lumMod val="50000"/>
                              <a:lumOff val="50000"/>
                            </a:schemeClr>
                          </a:solidFill>
                        </a:rPr>
                        <a:t>NULL</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smtClean="0">
                          <a:solidFill>
                            <a:schemeClr val="tx1">
                              <a:lumMod val="50000"/>
                              <a:lumOff val="50000"/>
                            </a:schemeClr>
                          </a:solidFill>
                        </a:rPr>
                        <a:t>NULL</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smtClean="0">
                          <a:solidFill>
                            <a:schemeClr val="tx1"/>
                          </a:solidFill>
                        </a:rPr>
                        <a:t>3</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smtClean="0">
                          <a:solidFill>
                            <a:schemeClr val="tx1"/>
                          </a:solidFill>
                        </a:rPr>
                        <a:t>EC</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smtClean="0">
                          <a:solidFill>
                            <a:schemeClr val="tx1">
                              <a:lumMod val="50000"/>
                              <a:lumOff val="50000"/>
                            </a:schemeClr>
                          </a:solidFill>
                        </a:rPr>
                        <a:t>NULL</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0"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341915711"/>
              </p:ext>
            </p:extLst>
          </p:nvPr>
        </p:nvGraphicFramePr>
        <p:xfrm>
          <a:off x="6214205" y="1227057"/>
          <a:ext cx="2817496" cy="1234440"/>
        </p:xfrm>
        <a:graphic>
          <a:graphicData uri="http://schemas.openxmlformats.org/drawingml/2006/table">
            <a:tbl>
              <a:tblPr firstRow="1" bandRow="1">
                <a:tableStyleId>{8EC20E35-A176-4012-BC5E-935CFFF8708E}</a:tableStyleId>
              </a:tblPr>
              <a:tblGrid>
                <a:gridCol w="538480"/>
                <a:gridCol w="848043"/>
                <a:gridCol w="876618">
                  <a:extLst>
                    <a:ext uri="{9D8B030D-6E8A-4147-A177-3AD203B41FA5}">
                      <a16:colId xmlns:a16="http://schemas.microsoft.com/office/drawing/2014/main" xmlns="" val="20002"/>
                    </a:ext>
                  </a:extLst>
                </a:gridCol>
                <a:gridCol w="554355"/>
              </a:tblGrid>
              <a:tr h="411480">
                <a:tc>
                  <a:txBody>
                    <a:bodyPr/>
                    <a:lstStyle/>
                    <a:p>
                      <a:pPr algn="l"/>
                      <a:r>
                        <a:rPr lang="en-US" b="1" u="sng" dirty="0" smtClean="0">
                          <a:solidFill>
                            <a:schemeClr val="tx1"/>
                          </a:solidFill>
                        </a:rPr>
                        <a:t>EID</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smtClean="0">
                          <a:solidFill>
                            <a:schemeClr val="tx1"/>
                          </a:solidFill>
                        </a:rPr>
                        <a:t>Ename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DID</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IN"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Meet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1"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013858834"/>
              </p:ext>
            </p:extLst>
          </p:nvPr>
        </p:nvGraphicFramePr>
        <p:xfrm>
          <a:off x="6214205" y="863444"/>
          <a:ext cx="630555" cy="365760"/>
        </p:xfrm>
        <a:graphic>
          <a:graphicData uri="http://schemas.openxmlformats.org/drawingml/2006/table">
            <a:tbl>
              <a:tblPr firstRow="1" bandRow="1">
                <a:tableStyleId>{8EC20E35-A176-4012-BC5E-935CFFF8708E}</a:tableStyleId>
              </a:tblPr>
              <a:tblGrid>
                <a:gridCol w="630555">
                  <a:extLst>
                    <a:ext uri="{9D8B030D-6E8A-4147-A177-3AD203B41FA5}">
                      <a16:colId xmlns="" xmlns:a16="http://schemas.microsoft.com/office/drawing/2014/main" val="20000"/>
                    </a:ext>
                  </a:extLst>
                </a:gridCol>
              </a:tblGrid>
              <a:tr h="285488">
                <a:tc>
                  <a:txBody>
                    <a:bodyPr/>
                    <a:lstStyle/>
                    <a:p>
                      <a:pPr algn="l"/>
                      <a:r>
                        <a:rPr lang="en-US" b="1" dirty="0" err="1" smtClean="0">
                          <a:solidFill>
                            <a:schemeClr val="tx1"/>
                          </a:solidFill>
                        </a:rPr>
                        <a:t>Emp</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 xmlns:a16="http://schemas.microsoft.com/office/drawing/2014/main" val="10001"/>
                  </a:ext>
                </a:extLst>
              </a:tr>
            </a:tbl>
          </a:graphicData>
        </a:graphic>
      </p:graphicFrame>
      <p:graphicFrame>
        <p:nvGraphicFramePr>
          <p:cNvPr id="12"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827126453"/>
              </p:ext>
            </p:extLst>
          </p:nvPr>
        </p:nvGraphicFramePr>
        <p:xfrm>
          <a:off x="9384198" y="1227057"/>
          <a:ext cx="2455228" cy="822960"/>
        </p:xfrm>
        <a:graphic>
          <a:graphicData uri="http://schemas.openxmlformats.org/drawingml/2006/table">
            <a:tbl>
              <a:tblPr firstRow="1" bandRow="1">
                <a:tableStyleId>{8EC20E35-A176-4012-BC5E-935CFFF8708E}</a:tableStyleId>
              </a:tblPr>
              <a:tblGrid>
                <a:gridCol w="554355"/>
                <a:gridCol w="863918"/>
                <a:gridCol w="1036955"/>
              </a:tblGrid>
              <a:tr h="411480">
                <a:tc>
                  <a:txBody>
                    <a:bodyPr/>
                    <a:lstStyle/>
                    <a:p>
                      <a:pPr algn="l"/>
                      <a:r>
                        <a:rPr lang="en-US" sz="1800" b="1" u="sng" kern="1200" dirty="0" smtClean="0">
                          <a:solidFill>
                            <a:schemeClr val="tx1"/>
                          </a:solidFill>
                          <a:latin typeface="+mn-lt"/>
                          <a:ea typeface="+mn-ea"/>
                          <a:cs typeface="+mn-cs"/>
                        </a:rPr>
                        <a:t>DID</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Dname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Manager</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IN"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CE</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Shah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13"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184880394"/>
              </p:ext>
            </p:extLst>
          </p:nvPr>
        </p:nvGraphicFramePr>
        <p:xfrm>
          <a:off x="9385271" y="863444"/>
          <a:ext cx="655955" cy="365760"/>
        </p:xfrm>
        <a:graphic>
          <a:graphicData uri="http://schemas.openxmlformats.org/drawingml/2006/table">
            <a:tbl>
              <a:tblPr firstRow="1" bandRow="1">
                <a:tableStyleId>{8EC20E35-A176-4012-BC5E-935CFFF8708E}</a:tableStyleId>
              </a:tblPr>
              <a:tblGrid>
                <a:gridCol w="655955">
                  <a:extLst>
                    <a:ext uri="{9D8B030D-6E8A-4147-A177-3AD203B41FA5}">
                      <a16:colId xmlns="" xmlns:a16="http://schemas.microsoft.com/office/drawing/2014/main" val="20000"/>
                    </a:ext>
                  </a:extLst>
                </a:gridCol>
              </a:tblGrid>
              <a:tr h="285488">
                <a:tc>
                  <a:txBody>
                    <a:bodyPr/>
                    <a:lstStyle/>
                    <a:p>
                      <a:pPr algn="l"/>
                      <a:r>
                        <a:rPr lang="en-US" b="1" dirty="0" err="1" smtClean="0">
                          <a:solidFill>
                            <a:schemeClr val="tx1"/>
                          </a:solidFill>
                        </a:rPr>
                        <a:t>Dept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 xmlns:a16="http://schemas.microsoft.com/office/drawing/2014/main" val="10001"/>
                  </a:ext>
                </a:extLst>
              </a:tr>
            </a:tbl>
          </a:graphicData>
        </a:graphic>
      </p:graphicFrame>
      <p:cxnSp>
        <p:nvCxnSpPr>
          <p:cNvPr id="24" name="Straight Connector 23"/>
          <p:cNvCxnSpPr/>
          <p:nvPr/>
        </p:nvCxnSpPr>
        <p:spPr>
          <a:xfrm rot="10800000" flipV="1">
            <a:off x="5806765" y="721145"/>
            <a:ext cx="0" cy="266400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26"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365583411"/>
              </p:ext>
            </p:extLst>
          </p:nvPr>
        </p:nvGraphicFramePr>
        <p:xfrm>
          <a:off x="9384198" y="2464576"/>
          <a:ext cx="2455228" cy="411480"/>
        </p:xfrm>
        <a:graphic>
          <a:graphicData uri="http://schemas.openxmlformats.org/drawingml/2006/table">
            <a:tbl>
              <a:tblPr firstRow="1" bandRow="1">
                <a:tableStyleId>{8EC20E35-A176-4012-BC5E-935CFFF8708E}</a:tableStyleId>
              </a:tblPr>
              <a:tblGrid>
                <a:gridCol w="554355"/>
                <a:gridCol w="863918"/>
                <a:gridCol w="1036955"/>
              </a:tblGrid>
              <a:tr h="411480">
                <a:tc>
                  <a:txBody>
                    <a:bodyPr/>
                    <a:lstStyle/>
                    <a:p>
                      <a:r>
                        <a:rPr lang="en-IN" b="0" dirty="0" smtClean="0">
                          <a:solidFill>
                            <a:schemeClr val="tx1"/>
                          </a:solidFill>
                        </a:rPr>
                        <a:t>3</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smtClean="0">
                          <a:solidFill>
                            <a:schemeClr val="tx1"/>
                          </a:solidFill>
                        </a:rPr>
                        <a:t>EC</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b="0" kern="1200" dirty="0" smtClean="0">
                          <a:solidFill>
                            <a:schemeClr val="tx1">
                              <a:lumMod val="50000"/>
                              <a:lumOff val="50000"/>
                            </a:schemeClr>
                          </a:solidFill>
                          <a:latin typeface="+mn-lt"/>
                          <a:ea typeface="+mn-ea"/>
                          <a:cs typeface="+mn-cs"/>
                        </a:rPr>
                        <a:t>NULL</a:t>
                      </a:r>
                      <a:endParaRPr lang="en-IN" sz="1800" b="0" kern="1200" dirty="0">
                        <a:solidFill>
                          <a:schemeClr val="tx1">
                            <a:lumMod val="50000"/>
                            <a:lumOff val="50000"/>
                          </a:schemeClr>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29"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900006724"/>
              </p:ext>
            </p:extLst>
          </p:nvPr>
        </p:nvGraphicFramePr>
        <p:xfrm>
          <a:off x="370453" y="2461497"/>
          <a:ext cx="5013644" cy="411480"/>
        </p:xfrm>
        <a:graphic>
          <a:graphicData uri="http://schemas.openxmlformats.org/drawingml/2006/table">
            <a:tbl>
              <a:tblPr firstRow="1" bandRow="1">
                <a:tableStyleId>{8EC20E35-A176-4012-BC5E-935CFFF8708E}</a:tableStyleId>
              </a:tblPr>
              <a:tblGrid>
                <a:gridCol w="721043"/>
                <a:gridCol w="848043"/>
                <a:gridCol w="989330">
                  <a:extLst>
                    <a:ext uri="{9D8B030D-6E8A-4147-A177-3AD203B41FA5}">
                      <a16:colId xmlns:a16="http://schemas.microsoft.com/office/drawing/2014/main" xmlns="" val="20002"/>
                    </a:ext>
                  </a:extLst>
                </a:gridCol>
                <a:gridCol w="554355"/>
                <a:gridCol w="863918"/>
                <a:gridCol w="1036955"/>
              </a:tblGrid>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kern="1200" dirty="0" smtClean="0">
                          <a:solidFill>
                            <a:schemeClr val="tx1"/>
                          </a:solidFill>
                          <a:latin typeface="+mn-lt"/>
                          <a:ea typeface="+mn-ea"/>
                          <a:cs typeface="+mn-cs"/>
                        </a:rPr>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b="0" kern="1200" dirty="0" smtClean="0">
                          <a:solidFill>
                            <a:schemeClr val="tx1"/>
                          </a:solidFill>
                          <a:latin typeface="+mn-lt"/>
                          <a:ea typeface="+mn-ea"/>
                          <a:cs typeface="+mn-cs"/>
                        </a:rPr>
                        <a:t>Jay</a:t>
                      </a:r>
                      <a:endParaRPr lang="en-IN" sz="1800" b="0" kern="1200" dirty="0">
                        <a:solidFill>
                          <a:schemeClr val="tx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b="0" kern="1200" dirty="0" smtClean="0">
                          <a:solidFill>
                            <a:schemeClr val="tx1"/>
                          </a:solidFill>
                          <a:latin typeface="+mn-lt"/>
                          <a:ea typeface="+mn-ea"/>
                          <a:cs typeface="+mn-cs"/>
                        </a:rPr>
                        <a:t>Baroda</a:t>
                      </a:r>
                      <a:endParaRPr lang="en-IN" sz="1800" b="0" kern="1200" dirty="0">
                        <a:solidFill>
                          <a:schemeClr val="tx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b="0" kern="1200" dirty="0" smtClean="0">
                          <a:solidFill>
                            <a:schemeClr val="tx1"/>
                          </a:solidFill>
                          <a:latin typeface="+mn-lt"/>
                          <a:ea typeface="+mn-ea"/>
                          <a:cs typeface="+mn-cs"/>
                        </a:rPr>
                        <a:t>2</a:t>
                      </a:r>
                      <a:endParaRPr lang="en-IN" sz="1800" b="0" kern="1200" dirty="0">
                        <a:solidFill>
                          <a:schemeClr val="tx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b="0" kern="1200" dirty="0" smtClean="0">
                          <a:solidFill>
                            <a:schemeClr val="tx1"/>
                          </a:solidFill>
                          <a:latin typeface="+mn-lt"/>
                          <a:ea typeface="+mn-ea"/>
                          <a:cs typeface="+mn-cs"/>
                        </a:rPr>
                        <a:t>IT</a:t>
                      </a:r>
                      <a:endParaRPr lang="en-IN" sz="1800" b="0" kern="1200" dirty="0">
                        <a:solidFill>
                          <a:schemeClr val="tx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b="0" kern="1200" dirty="0" smtClean="0">
                          <a:solidFill>
                            <a:schemeClr val="tx1"/>
                          </a:solidFill>
                          <a:latin typeface="+mn-lt"/>
                          <a:ea typeface="+mn-ea"/>
                          <a:cs typeface="+mn-cs"/>
                        </a:rPr>
                        <a:t>Dave</a:t>
                      </a:r>
                      <a:endParaRPr lang="en-IN" sz="1800" b="0" kern="1200" dirty="0">
                        <a:solidFill>
                          <a:schemeClr val="tx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30"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3534730724"/>
              </p:ext>
            </p:extLst>
          </p:nvPr>
        </p:nvGraphicFramePr>
        <p:xfrm>
          <a:off x="9384198" y="2052205"/>
          <a:ext cx="2455228" cy="411480"/>
        </p:xfrm>
        <a:graphic>
          <a:graphicData uri="http://schemas.openxmlformats.org/drawingml/2006/table">
            <a:tbl>
              <a:tblPr firstRow="1" bandRow="1">
                <a:tableStyleId>{8EC20E35-A176-4012-BC5E-935CFFF8708E}</a:tableStyleId>
              </a:tblPr>
              <a:tblGrid>
                <a:gridCol w="554355"/>
                <a:gridCol w="863918"/>
                <a:gridCol w="1036955"/>
              </a:tblGrid>
              <a:tr h="411480">
                <a:tc>
                  <a:txBody>
                    <a:bodyPr/>
                    <a:lstStyle/>
                    <a:p>
                      <a:r>
                        <a:rPr lang="en-IN" b="0" dirty="0" smtClean="0">
                          <a:solidFill>
                            <a:schemeClr val="tx1"/>
                          </a:solidFill>
                        </a:rPr>
                        <a:t>2</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smtClean="0">
                          <a:solidFill>
                            <a:schemeClr val="tx1"/>
                          </a:solidFill>
                        </a:rPr>
                        <a:t>IT</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b="0" kern="1200" dirty="0" smtClean="0">
                          <a:solidFill>
                            <a:schemeClr val="tx1"/>
                          </a:solidFill>
                          <a:latin typeface="+mn-lt"/>
                          <a:ea typeface="+mn-ea"/>
                          <a:cs typeface="+mn-cs"/>
                        </a:rPr>
                        <a:t>Dave</a:t>
                      </a:r>
                      <a:endParaRPr lang="en-IN" sz="1800" b="0" kern="1200" dirty="0">
                        <a:solidFill>
                          <a:schemeClr val="tx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sp>
        <p:nvSpPr>
          <p:cNvPr id="27" name="Multiply 26"/>
          <p:cNvSpPr/>
          <p:nvPr/>
        </p:nvSpPr>
        <p:spPr>
          <a:xfrm>
            <a:off x="517403" y="2670316"/>
            <a:ext cx="536473" cy="821148"/>
          </a:xfrm>
          <a:prstGeom prst="mathMultiply">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ounded Rectangle 27"/>
          <p:cNvSpPr/>
          <p:nvPr/>
        </p:nvSpPr>
        <p:spPr>
          <a:xfrm>
            <a:off x="370453" y="2459612"/>
            <a:ext cx="5013644" cy="418494"/>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31"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848455855"/>
              </p:ext>
            </p:extLst>
          </p:nvPr>
        </p:nvGraphicFramePr>
        <p:xfrm>
          <a:off x="6214205" y="2459612"/>
          <a:ext cx="2817496" cy="411480"/>
        </p:xfrm>
        <a:graphic>
          <a:graphicData uri="http://schemas.openxmlformats.org/drawingml/2006/table">
            <a:tbl>
              <a:tblPr firstRow="1" bandRow="1">
                <a:tableStyleId>{8EC20E35-A176-4012-BC5E-935CFFF8708E}</a:tableStyleId>
              </a:tblPr>
              <a:tblGrid>
                <a:gridCol w="538480"/>
                <a:gridCol w="848043"/>
                <a:gridCol w="876618">
                  <a:extLst>
                    <a:ext uri="{9D8B030D-6E8A-4147-A177-3AD203B41FA5}">
                      <a16:colId xmlns:a16="http://schemas.microsoft.com/office/drawing/2014/main" xmlns="" val="20002"/>
                    </a:ext>
                  </a:extLst>
                </a:gridCol>
                <a:gridCol w="554355"/>
              </a:tblGrid>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0" dirty="0" smtClean="0">
                          <a:solidFill>
                            <a:schemeClr val="tx1"/>
                          </a:solidFill>
                        </a:rPr>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smtClean="0">
                          <a:solidFill>
                            <a:schemeClr val="tx1"/>
                          </a:solidFill>
                        </a:rPr>
                        <a:t>Jay</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smtClean="0">
                          <a:solidFill>
                            <a:schemeClr val="tx1"/>
                          </a:solidFill>
                        </a:rPr>
                        <a:t>Baroda</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smtClean="0">
                          <a:solidFill>
                            <a:schemeClr val="tx1"/>
                          </a:solidFill>
                        </a:rPr>
                        <a:t>2</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sp>
        <p:nvSpPr>
          <p:cNvPr id="32" name="Rounded Rectangle 31"/>
          <p:cNvSpPr/>
          <p:nvPr/>
        </p:nvSpPr>
        <p:spPr>
          <a:xfrm>
            <a:off x="9384198" y="1634088"/>
            <a:ext cx="2455228" cy="418494"/>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ounded Rectangle 32"/>
          <p:cNvSpPr/>
          <p:nvPr/>
        </p:nvSpPr>
        <p:spPr>
          <a:xfrm>
            <a:off x="361514" y="3682195"/>
            <a:ext cx="11468973" cy="7200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marL="111125" lvl="1" algn="ctr">
              <a:lnSpc>
                <a:spcPct val="90000"/>
              </a:lnSpc>
              <a:spcBef>
                <a:spcPts val="500"/>
              </a:spcBef>
              <a:buClr>
                <a:schemeClr val="accent6"/>
              </a:buClr>
            </a:pPr>
            <a:r>
              <a:rPr lang="en-GB" sz="2600" dirty="0"/>
              <a:t>Such type of anomalies in </a:t>
            </a:r>
            <a:r>
              <a:rPr lang="en-GB" sz="2600" dirty="0" smtClean="0"/>
              <a:t>the database </a:t>
            </a:r>
            <a:r>
              <a:rPr lang="en-GB" sz="2600" dirty="0"/>
              <a:t>design can be solved by using </a:t>
            </a:r>
            <a:r>
              <a:rPr lang="en-GB" sz="2600" b="1" dirty="0" smtClean="0">
                <a:solidFill>
                  <a:schemeClr val="accent6"/>
                </a:solidFill>
              </a:rPr>
              <a:t>normalization.</a:t>
            </a:r>
            <a:endParaRPr lang="en-US" sz="2600" b="1" dirty="0">
              <a:solidFill>
                <a:schemeClr val="accent6"/>
              </a:solidFill>
            </a:endParaRPr>
          </a:p>
        </p:txBody>
      </p:sp>
    </p:spTree>
    <p:extLst>
      <p:ext uri="{BB962C8B-B14F-4D97-AF65-F5344CB8AC3E}">
        <p14:creationId xmlns:p14="http://schemas.microsoft.com/office/powerpoint/2010/main" val="122304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10" presetClass="entr" presetSubtype="0"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500"/>
                                        <p:tgtEl>
                                          <p:spTgt spid="14"/>
                                        </p:tgtEl>
                                      </p:cBhvr>
                                    </p:animEffect>
                                    <p:set>
                                      <p:cBhvr>
                                        <p:cTn id="56" dur="1" fill="hold">
                                          <p:stCondLst>
                                            <p:cond delay="499"/>
                                          </p:stCondLst>
                                        </p:cTn>
                                        <p:tgtEl>
                                          <p:spTgt spid="14"/>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27"/>
                                        </p:tgtEl>
                                      </p:cBhvr>
                                    </p:animEffect>
                                    <p:set>
                                      <p:cBhvr>
                                        <p:cTn id="59" dur="1" fill="hold">
                                          <p:stCondLst>
                                            <p:cond delay="499"/>
                                          </p:stCondLst>
                                        </p:cTn>
                                        <p:tgtEl>
                                          <p:spTgt spid="27"/>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26"/>
                                        </p:tgtEl>
                                      </p:cBhvr>
                                    </p:animEffect>
                                    <p:set>
                                      <p:cBhvr>
                                        <p:cTn id="62" dur="1" fill="hold">
                                          <p:stCondLst>
                                            <p:cond delay="499"/>
                                          </p:stCondLst>
                                        </p:cTn>
                                        <p:tgtEl>
                                          <p:spTgt spid="26"/>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500"/>
                                        <p:tgtEl>
                                          <p:spTgt spid="29"/>
                                        </p:tgtEl>
                                      </p:cBhvr>
                                    </p:animEffect>
                                    <p:set>
                                      <p:cBhvr>
                                        <p:cTn id="72" dur="1" fill="hold">
                                          <p:stCondLst>
                                            <p:cond delay="499"/>
                                          </p:stCondLst>
                                        </p:cTn>
                                        <p:tgtEl>
                                          <p:spTgt spid="29"/>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28"/>
                                        </p:tgtEl>
                                      </p:cBhvr>
                                    </p:animEffect>
                                    <p:set>
                                      <p:cBhvr>
                                        <p:cTn id="75" dur="1" fill="hold">
                                          <p:stCondLst>
                                            <p:cond delay="499"/>
                                          </p:stCondLst>
                                        </p:cTn>
                                        <p:tgtEl>
                                          <p:spTgt spid="28"/>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nodeType="clickEffect">
                                  <p:stCondLst>
                                    <p:cond delay="0"/>
                                  </p:stCondLst>
                                  <p:childTnLst>
                                    <p:animEffect transition="out" filter="fade">
                                      <p:cBhvr>
                                        <p:cTn id="79" dur="500"/>
                                        <p:tgtEl>
                                          <p:spTgt spid="31"/>
                                        </p:tgtEl>
                                      </p:cBhvr>
                                    </p:animEffect>
                                    <p:set>
                                      <p:cBhvr>
                                        <p:cTn id="80" dur="1" fill="hold">
                                          <p:stCondLst>
                                            <p:cond delay="499"/>
                                          </p:stCondLst>
                                        </p:cTn>
                                        <p:tgtEl>
                                          <p:spTgt spid="31"/>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2"/>
                                        </p:tgtEl>
                                        <p:attrNameLst>
                                          <p:attrName>style.visibility</p:attrName>
                                        </p:attrNameLst>
                                      </p:cBhvr>
                                      <p:to>
                                        <p:strVal val="visible"/>
                                      </p:to>
                                    </p:set>
                                    <p:animEffect transition="in" filter="fade">
                                      <p:cBhvr>
                                        <p:cTn id="85" dur="500"/>
                                        <p:tgtEl>
                                          <p:spTgt spid="32"/>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fade">
                                      <p:cBhvr>
                                        <p:cTn id="9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8" grpId="0" animBg="1"/>
      <p:bldP spid="28" grpId="1" animBg="1"/>
      <p:bldP spid="32" grpId="0" animBg="1"/>
      <p:bldP spid="3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Normalization and normal forms</a:t>
            </a:r>
          </a:p>
        </p:txBody>
      </p:sp>
      <p:sp>
        <p:nvSpPr>
          <p:cNvPr id="5" name="Text Placeholder 4"/>
          <p:cNvSpPr>
            <a:spLocks noGrp="1"/>
          </p:cNvSpPr>
          <p:nvPr>
            <p:ph type="body" idx="1"/>
          </p:nvPr>
        </p:nvSpPr>
        <p:spPr/>
        <p:txBody>
          <a:bodyPr/>
          <a:lstStyle/>
          <a:p>
            <a:r>
              <a:rPr lang="en-US" dirty="0" smtClean="0"/>
              <a:t>Section – 7</a:t>
            </a:r>
          </a:p>
          <a:p>
            <a:endParaRPr lang="en-US" dirty="0"/>
          </a:p>
        </p:txBody>
      </p:sp>
    </p:spTree>
    <p:extLst>
      <p:ext uri="{BB962C8B-B14F-4D97-AF65-F5344CB8AC3E}">
        <p14:creationId xmlns:p14="http://schemas.microsoft.com/office/powerpoint/2010/main" val="27480674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normalization?</a:t>
            </a:r>
          </a:p>
        </p:txBody>
      </p:sp>
      <p:sp>
        <p:nvSpPr>
          <p:cNvPr id="3" name="Content Placeholder 2"/>
          <p:cNvSpPr>
            <a:spLocks noGrp="1"/>
          </p:cNvSpPr>
          <p:nvPr>
            <p:ph idx="1"/>
          </p:nvPr>
        </p:nvSpPr>
        <p:spPr/>
        <p:txBody>
          <a:bodyPr/>
          <a:lstStyle/>
          <a:p>
            <a:r>
              <a:rPr lang="en-GB" dirty="0"/>
              <a:t>Normalization is the </a:t>
            </a:r>
            <a:r>
              <a:rPr lang="en-GB" b="1" dirty="0">
                <a:solidFill>
                  <a:schemeClr val="accent6"/>
                </a:solidFill>
              </a:rPr>
              <a:t>process of removing redundant data</a:t>
            </a:r>
            <a:r>
              <a:rPr lang="en-GB" dirty="0"/>
              <a:t> from tables </a:t>
            </a:r>
            <a:r>
              <a:rPr lang="en-GB" b="1" dirty="0">
                <a:solidFill>
                  <a:schemeClr val="accent6"/>
                </a:solidFill>
              </a:rPr>
              <a:t>to improve data integrity, scalability and storage efficiency</a:t>
            </a:r>
            <a:r>
              <a:rPr lang="en-GB" dirty="0" smtClean="0"/>
              <a:t>.</a:t>
            </a:r>
          </a:p>
          <a:p>
            <a:pPr lvl="1"/>
            <a:r>
              <a:rPr lang="en-GB" dirty="0"/>
              <a:t>data integrity (completeness, accuracy and consistency of data)</a:t>
            </a:r>
          </a:p>
          <a:p>
            <a:pPr lvl="1"/>
            <a:r>
              <a:rPr lang="en-GB" dirty="0"/>
              <a:t>scalability (ability of a system to continue to function well in a growing amount of work)</a:t>
            </a:r>
          </a:p>
          <a:p>
            <a:pPr lvl="1"/>
            <a:r>
              <a:rPr lang="en-GB" dirty="0"/>
              <a:t>storage efficiency (ability to store and manage data that consumes the least amount of space)</a:t>
            </a:r>
          </a:p>
          <a:p>
            <a:pPr marL="457200" lvl="1" indent="0">
              <a:buNone/>
            </a:pPr>
            <a:endParaRPr lang="en-GB" dirty="0" smtClean="0"/>
          </a:p>
          <a:p>
            <a:r>
              <a:rPr lang="en-GB" dirty="0"/>
              <a:t>What we do in </a:t>
            </a:r>
            <a:r>
              <a:rPr lang="en-GB" dirty="0" smtClean="0"/>
              <a:t>normalization?</a:t>
            </a:r>
          </a:p>
          <a:p>
            <a:pPr lvl="1"/>
            <a:r>
              <a:rPr lang="en-GB" dirty="0"/>
              <a:t>Normalization generally involves </a:t>
            </a:r>
            <a:r>
              <a:rPr lang="en-GB" b="1" dirty="0">
                <a:solidFill>
                  <a:schemeClr val="accent6"/>
                </a:solidFill>
              </a:rPr>
              <a:t>splitting an existing table into multiple (more than one) tables</a:t>
            </a:r>
            <a:r>
              <a:rPr lang="en-GB" dirty="0"/>
              <a:t>, which can be </a:t>
            </a:r>
            <a:r>
              <a:rPr lang="en-GB" b="1" dirty="0">
                <a:solidFill>
                  <a:schemeClr val="accent6"/>
                </a:solidFill>
              </a:rPr>
              <a:t>re-joined or linked</a:t>
            </a:r>
            <a:r>
              <a:rPr lang="en-GB" dirty="0"/>
              <a:t> each time a query is issued (executed</a:t>
            </a:r>
            <a:r>
              <a:rPr lang="en-GB" dirty="0" smtClean="0"/>
              <a:t>).</a:t>
            </a:r>
          </a:p>
        </p:txBody>
      </p:sp>
    </p:spTree>
    <p:extLst>
      <p:ext uri="{BB962C8B-B14F-4D97-AF65-F5344CB8AC3E}">
        <p14:creationId xmlns:p14="http://schemas.microsoft.com/office/powerpoint/2010/main" val="34388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many normal forms are </a:t>
            </a:r>
            <a:r>
              <a:rPr lang="en-GB" dirty="0" smtClean="0"/>
              <a:t>there</a:t>
            </a:r>
            <a:r>
              <a:rPr lang="en-US" dirty="0" smtClean="0"/>
              <a:t>?</a:t>
            </a:r>
            <a:endParaRPr lang="en-US" dirty="0"/>
          </a:p>
        </p:txBody>
      </p:sp>
      <p:sp>
        <p:nvSpPr>
          <p:cNvPr id="3" name="Content Placeholder 2"/>
          <p:cNvSpPr>
            <a:spLocks noGrp="1"/>
          </p:cNvSpPr>
          <p:nvPr>
            <p:ph idx="1"/>
          </p:nvPr>
        </p:nvSpPr>
        <p:spPr/>
        <p:txBody>
          <a:bodyPr/>
          <a:lstStyle/>
          <a:p>
            <a:r>
              <a:rPr lang="en-GB" dirty="0"/>
              <a:t>Normal forms:</a:t>
            </a:r>
          </a:p>
          <a:p>
            <a:pPr lvl="1"/>
            <a:r>
              <a:rPr lang="en-GB" dirty="0"/>
              <a:t>1NF (First normal form)</a:t>
            </a:r>
          </a:p>
          <a:p>
            <a:pPr lvl="1"/>
            <a:r>
              <a:rPr lang="en-GB" dirty="0"/>
              <a:t>2NF (Second normal form)</a:t>
            </a:r>
          </a:p>
          <a:p>
            <a:pPr lvl="1"/>
            <a:r>
              <a:rPr lang="en-GB" dirty="0"/>
              <a:t>3NF (Third normal form)</a:t>
            </a:r>
          </a:p>
          <a:p>
            <a:pPr lvl="1"/>
            <a:r>
              <a:rPr lang="en-GB" dirty="0"/>
              <a:t>BCNF (Boyce–</a:t>
            </a:r>
            <a:r>
              <a:rPr lang="en-GB" dirty="0" err="1"/>
              <a:t>Codd</a:t>
            </a:r>
            <a:r>
              <a:rPr lang="en-GB" dirty="0"/>
              <a:t> normal form)</a:t>
            </a:r>
          </a:p>
          <a:p>
            <a:pPr lvl="1"/>
            <a:r>
              <a:rPr lang="en-GB" dirty="0"/>
              <a:t>4NF (Forth normal form)</a:t>
            </a:r>
          </a:p>
          <a:p>
            <a:pPr lvl="1"/>
            <a:r>
              <a:rPr lang="en-GB" dirty="0"/>
              <a:t>5NF (Fifth normal form</a:t>
            </a:r>
            <a:r>
              <a:rPr lang="en-GB" dirty="0" smtClean="0"/>
              <a:t>)</a:t>
            </a:r>
            <a:endParaRPr lang="en-GB" dirty="0"/>
          </a:p>
        </p:txBody>
      </p:sp>
      <p:sp>
        <p:nvSpPr>
          <p:cNvPr id="4" name="Rounded Rectangle 3"/>
          <p:cNvSpPr/>
          <p:nvPr/>
        </p:nvSpPr>
        <p:spPr>
          <a:xfrm>
            <a:off x="361514" y="3682195"/>
            <a:ext cx="11468973" cy="14400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marL="111125" lvl="1" algn="ctr">
              <a:lnSpc>
                <a:spcPct val="90000"/>
              </a:lnSpc>
              <a:spcBef>
                <a:spcPts val="500"/>
              </a:spcBef>
              <a:buClr>
                <a:schemeClr val="accent6"/>
              </a:buClr>
            </a:pPr>
            <a:r>
              <a:rPr lang="en-GB" sz="2600" dirty="0"/>
              <a:t>As we move from 1NF to 5NF </a:t>
            </a:r>
            <a:r>
              <a:rPr lang="en-GB" sz="2600" b="1" dirty="0">
                <a:solidFill>
                  <a:schemeClr val="accent6"/>
                </a:solidFill>
              </a:rPr>
              <a:t>number of tables </a:t>
            </a:r>
            <a:r>
              <a:rPr lang="en-GB" sz="2600" dirty="0"/>
              <a:t>and</a:t>
            </a:r>
            <a:r>
              <a:rPr lang="en-GB" sz="2600" b="1" dirty="0">
                <a:solidFill>
                  <a:schemeClr val="accent6"/>
                </a:solidFill>
              </a:rPr>
              <a:t> complexity increases </a:t>
            </a:r>
            <a:r>
              <a:rPr lang="en-GB" sz="2600" dirty="0"/>
              <a:t>but </a:t>
            </a:r>
            <a:r>
              <a:rPr lang="en-GB" sz="2600" b="1" dirty="0">
                <a:solidFill>
                  <a:schemeClr val="accent6"/>
                </a:solidFill>
              </a:rPr>
              <a:t>redundancy decreases</a:t>
            </a:r>
            <a:r>
              <a:rPr lang="en-GB" sz="2600" dirty="0"/>
              <a:t>.</a:t>
            </a:r>
            <a:endParaRPr lang="en-US" sz="2600" b="1" dirty="0">
              <a:solidFill>
                <a:schemeClr val="accent6"/>
              </a:solidFill>
            </a:endParaRPr>
          </a:p>
        </p:txBody>
      </p:sp>
    </p:spTree>
    <p:extLst>
      <p:ext uri="{BB962C8B-B14F-4D97-AF65-F5344CB8AC3E}">
        <p14:creationId xmlns:p14="http://schemas.microsoft.com/office/powerpoint/2010/main" val="424736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N</a:t>
            </a:r>
            <a:r>
              <a:rPr lang="en-US" dirty="0" smtClean="0">
                <a:gradFill flip="none" rotWithShape="1">
                  <a:gsLst>
                    <a:gs pos="10000">
                      <a:schemeClr val="accent6">
                        <a:lumMod val="50000"/>
                      </a:schemeClr>
                    </a:gs>
                    <a:gs pos="100000">
                      <a:schemeClr val="accent6"/>
                    </a:gs>
                  </a:gsLst>
                  <a:lin ang="0" scaled="1"/>
                  <a:tileRect/>
                </a:gradFill>
              </a:rPr>
              <a:t>ormal </a:t>
            </a:r>
            <a:r>
              <a:rPr lang="en-US" dirty="0">
                <a:gradFill flip="none" rotWithShape="1">
                  <a:gsLst>
                    <a:gs pos="10000">
                      <a:schemeClr val="accent6">
                        <a:lumMod val="50000"/>
                      </a:schemeClr>
                    </a:gs>
                    <a:gs pos="100000">
                      <a:schemeClr val="accent6"/>
                    </a:gs>
                  </a:gsLst>
                  <a:lin ang="0" scaled="1"/>
                  <a:tileRect/>
                </a:gradFill>
              </a:rPr>
              <a:t>forms </a:t>
            </a:r>
            <a:r>
              <a:rPr lang="en-US" dirty="0" smtClean="0">
                <a:gradFill flip="none" rotWithShape="1">
                  <a:gsLst>
                    <a:gs pos="10000">
                      <a:schemeClr val="accent6">
                        <a:lumMod val="50000"/>
                      </a:schemeClr>
                    </a:gs>
                    <a:gs pos="100000">
                      <a:schemeClr val="accent6"/>
                    </a:gs>
                  </a:gsLst>
                  <a:lin ang="0" scaled="1"/>
                  <a:tileRect/>
                </a:gradFill>
              </a:rPr>
              <a:t/>
            </a:r>
            <a:br>
              <a:rPr lang="en-US" dirty="0" smtClean="0">
                <a:gradFill flip="none" rotWithShape="1">
                  <a:gsLst>
                    <a:gs pos="10000">
                      <a:schemeClr val="accent6">
                        <a:lumMod val="50000"/>
                      </a:schemeClr>
                    </a:gs>
                    <a:gs pos="100000">
                      <a:schemeClr val="accent6"/>
                    </a:gs>
                  </a:gsLst>
                  <a:lin ang="0" scaled="1"/>
                  <a:tileRect/>
                </a:gradFill>
              </a:rPr>
            </a:br>
            <a:r>
              <a:rPr lang="en-US" dirty="0" smtClean="0">
                <a:solidFill>
                  <a:schemeClr val="tx2"/>
                </a:solidFill>
              </a:rPr>
              <a:t>1NF </a:t>
            </a:r>
            <a:r>
              <a:rPr lang="en-US" dirty="0">
                <a:solidFill>
                  <a:schemeClr val="tx2"/>
                </a:solidFill>
              </a:rPr>
              <a:t>(First Normal Form)</a:t>
            </a:r>
          </a:p>
        </p:txBody>
      </p:sp>
      <p:sp>
        <p:nvSpPr>
          <p:cNvPr id="5" name="Text Placeholder 4"/>
          <p:cNvSpPr>
            <a:spLocks noGrp="1"/>
          </p:cNvSpPr>
          <p:nvPr>
            <p:ph type="body" idx="1"/>
          </p:nvPr>
        </p:nvSpPr>
        <p:spPr/>
        <p:txBody>
          <a:bodyPr/>
          <a:lstStyle/>
          <a:p>
            <a:r>
              <a:rPr lang="en-US" dirty="0" smtClean="0"/>
              <a:t>Section – 7.1</a:t>
            </a:r>
          </a:p>
          <a:p>
            <a:endParaRPr lang="en-US" dirty="0"/>
          </a:p>
        </p:txBody>
      </p:sp>
    </p:spTree>
    <p:extLst>
      <p:ext uri="{BB962C8B-B14F-4D97-AF65-F5344CB8AC3E}">
        <p14:creationId xmlns:p14="http://schemas.microsoft.com/office/powerpoint/2010/main" val="7869182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1NF (First Normal Form)</a:t>
            </a:r>
          </a:p>
        </p:txBody>
      </p:sp>
      <p:sp>
        <p:nvSpPr>
          <p:cNvPr id="3" name="Content Placeholder 2"/>
          <p:cNvSpPr>
            <a:spLocks noGrp="1"/>
          </p:cNvSpPr>
          <p:nvPr>
            <p:ph idx="1"/>
          </p:nvPr>
        </p:nvSpPr>
        <p:spPr/>
        <p:txBody>
          <a:bodyPr/>
          <a:lstStyle/>
          <a:p>
            <a:r>
              <a:rPr lang="en-GB" dirty="0"/>
              <a:t>Conditions for </a:t>
            </a:r>
            <a:r>
              <a:rPr lang="en-GB" dirty="0" smtClean="0"/>
              <a:t>1NF</a:t>
            </a:r>
          </a:p>
          <a:p>
            <a:endParaRPr lang="en-GB" dirty="0"/>
          </a:p>
          <a:p>
            <a:endParaRPr lang="en-GB" dirty="0" smtClean="0"/>
          </a:p>
          <a:p>
            <a:endParaRPr lang="en-GB" dirty="0"/>
          </a:p>
          <a:p>
            <a:r>
              <a:rPr lang="en-GB" dirty="0"/>
              <a:t>A relation R is in first normal form (1NF) if and only if it </a:t>
            </a:r>
            <a:r>
              <a:rPr lang="en-GB" b="1" dirty="0">
                <a:solidFill>
                  <a:schemeClr val="accent6"/>
                </a:solidFill>
              </a:rPr>
              <a:t>does not contain any composite attribute or multi-valued attributes or their combinations</a:t>
            </a:r>
            <a:r>
              <a:rPr lang="en-GB" dirty="0"/>
              <a:t>. </a:t>
            </a:r>
          </a:p>
          <a:p>
            <a:pPr marL="0" indent="0" algn="ctr">
              <a:buNone/>
            </a:pPr>
            <a:r>
              <a:rPr lang="en-GB" dirty="0" smtClean="0"/>
              <a:t>OR</a:t>
            </a:r>
            <a:endParaRPr lang="en-GB" dirty="0"/>
          </a:p>
          <a:p>
            <a:r>
              <a:rPr lang="en-GB" dirty="0"/>
              <a:t>A relation R is in first normal form (1NF) if and only if </a:t>
            </a:r>
            <a:r>
              <a:rPr lang="en-GB" b="1" dirty="0">
                <a:solidFill>
                  <a:schemeClr val="accent6"/>
                </a:solidFill>
              </a:rPr>
              <a:t>all underlying domains contain atomic values only</a:t>
            </a:r>
            <a:r>
              <a:rPr lang="en-GB" dirty="0" smtClean="0"/>
              <a:t>.</a:t>
            </a:r>
            <a:endParaRPr lang="en-GB" dirty="0"/>
          </a:p>
        </p:txBody>
      </p:sp>
      <p:sp>
        <p:nvSpPr>
          <p:cNvPr id="4" name="Rounded Rectangle 3"/>
          <p:cNvSpPr/>
          <p:nvPr/>
        </p:nvSpPr>
        <p:spPr>
          <a:xfrm>
            <a:off x="503405" y="1342665"/>
            <a:ext cx="6948000" cy="7200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marL="111125" lvl="1" algn="ctr">
              <a:lnSpc>
                <a:spcPct val="90000"/>
              </a:lnSpc>
              <a:spcBef>
                <a:spcPts val="500"/>
              </a:spcBef>
              <a:buClr>
                <a:schemeClr val="accent6"/>
              </a:buClr>
            </a:pPr>
            <a:r>
              <a:rPr lang="en-GB" sz="2600" dirty="0"/>
              <a:t>Each </a:t>
            </a:r>
            <a:r>
              <a:rPr lang="en-GB" sz="2600" b="1" dirty="0">
                <a:solidFill>
                  <a:schemeClr val="accent6"/>
                </a:solidFill>
              </a:rPr>
              <a:t>cells of a table should contain a single value</a:t>
            </a:r>
            <a:r>
              <a:rPr lang="en-GB" sz="2600" dirty="0"/>
              <a:t>.</a:t>
            </a:r>
            <a:endParaRPr lang="en-US" sz="2600" b="1" dirty="0">
              <a:solidFill>
                <a:schemeClr val="accent6"/>
              </a:solidFill>
            </a:endParaRPr>
          </a:p>
        </p:txBody>
      </p:sp>
      <p:cxnSp>
        <p:nvCxnSpPr>
          <p:cNvPr id="6" name="Straight Connector 5"/>
          <p:cNvCxnSpPr/>
          <p:nvPr/>
        </p:nvCxnSpPr>
        <p:spPr>
          <a:xfrm rot="5400000" flipV="1">
            <a:off x="6092417" y="-3549442"/>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834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1NF (First Normal Form) </a:t>
            </a:r>
            <a:r>
              <a:rPr lang="en-US" dirty="0" smtClean="0">
                <a:solidFill>
                  <a:schemeClr val="tx1">
                    <a:lumMod val="50000"/>
                    <a:lumOff val="50000"/>
                  </a:schemeClr>
                </a:solidFill>
              </a:rPr>
              <a:t>[Example - Composite </a:t>
            </a:r>
            <a:r>
              <a:rPr lang="en-US" dirty="0">
                <a:solidFill>
                  <a:schemeClr val="tx1">
                    <a:lumMod val="50000"/>
                    <a:lumOff val="50000"/>
                  </a:schemeClr>
                </a:solidFill>
              </a:rPr>
              <a:t>attribute]</a:t>
            </a:r>
          </a:p>
        </p:txBody>
      </p:sp>
      <p:sp>
        <p:nvSpPr>
          <p:cNvPr id="3" name="Content Placeholder 2"/>
          <p:cNvSpPr>
            <a:spLocks noGrp="1"/>
          </p:cNvSpPr>
          <p:nvPr>
            <p:ph idx="1"/>
          </p:nvPr>
        </p:nvSpPr>
        <p:spPr/>
        <p:txBody>
          <a:bodyPr/>
          <a:lstStyle/>
          <a:p>
            <a:endParaRPr lang="en-US" dirty="0"/>
          </a:p>
          <a:p>
            <a:endParaRPr lang="en-US" dirty="0" smtClean="0"/>
          </a:p>
          <a:p>
            <a:endParaRPr lang="en-US" dirty="0"/>
          </a:p>
          <a:p>
            <a:endParaRPr lang="en-US" dirty="0" smtClean="0"/>
          </a:p>
          <a:p>
            <a:endParaRPr lang="en-US" dirty="0" smtClean="0"/>
          </a:p>
          <a:p>
            <a:endParaRPr lang="en-GB" dirty="0" smtClean="0"/>
          </a:p>
          <a:p>
            <a:r>
              <a:rPr lang="en-GB" b="1" dirty="0" smtClean="0"/>
              <a:t>Problem</a:t>
            </a:r>
            <a:r>
              <a:rPr lang="en-GB" dirty="0"/>
              <a:t>: It is </a:t>
            </a:r>
            <a:r>
              <a:rPr lang="en-GB" b="1" dirty="0">
                <a:solidFill>
                  <a:schemeClr val="accent6"/>
                </a:solidFill>
              </a:rPr>
              <a:t>difficult to retrieve the list of customers living in </a:t>
            </a:r>
            <a:r>
              <a:rPr lang="en-GB" b="1" dirty="0" smtClean="0">
                <a:solidFill>
                  <a:schemeClr val="accent6"/>
                </a:solidFill>
              </a:rPr>
              <a:t>’Jamnagar</a:t>
            </a:r>
            <a:r>
              <a:rPr lang="en-GB" b="1" dirty="0">
                <a:solidFill>
                  <a:schemeClr val="accent6"/>
                </a:solidFill>
              </a:rPr>
              <a:t>’ </a:t>
            </a:r>
            <a:r>
              <a:rPr lang="en-GB" b="1" dirty="0" smtClean="0">
                <a:solidFill>
                  <a:schemeClr val="accent6"/>
                </a:solidFill>
              </a:rPr>
              <a:t>city </a:t>
            </a:r>
            <a:r>
              <a:rPr lang="en-GB" dirty="0" smtClean="0"/>
              <a:t>from customer table</a:t>
            </a:r>
            <a:r>
              <a:rPr lang="en-GB" dirty="0"/>
              <a:t>.</a:t>
            </a:r>
          </a:p>
          <a:p>
            <a:r>
              <a:rPr lang="en-GB" dirty="0"/>
              <a:t>The reason is that </a:t>
            </a:r>
            <a:r>
              <a:rPr lang="en-GB" b="1" dirty="0">
                <a:solidFill>
                  <a:schemeClr val="accent6"/>
                </a:solidFill>
              </a:rPr>
              <a:t>address attribute is composite attribute</a:t>
            </a:r>
            <a:r>
              <a:rPr lang="en-GB" dirty="0"/>
              <a:t> which </a:t>
            </a:r>
            <a:r>
              <a:rPr lang="en-GB" b="1" dirty="0">
                <a:solidFill>
                  <a:schemeClr val="accent6"/>
                </a:solidFill>
              </a:rPr>
              <a:t>contains road name as well as city name in single cell</a:t>
            </a:r>
            <a:r>
              <a:rPr lang="en-GB" dirty="0"/>
              <a:t>.</a:t>
            </a:r>
          </a:p>
          <a:p>
            <a:r>
              <a:rPr lang="en-GB" dirty="0"/>
              <a:t>It is possible that </a:t>
            </a:r>
            <a:r>
              <a:rPr lang="en-GB" b="1" dirty="0">
                <a:solidFill>
                  <a:schemeClr val="accent6"/>
                </a:solidFill>
              </a:rPr>
              <a:t>city name word is also there in road name</a:t>
            </a:r>
            <a:r>
              <a:rPr lang="en-GB" dirty="0"/>
              <a:t>.</a:t>
            </a:r>
          </a:p>
          <a:p>
            <a:r>
              <a:rPr lang="en-GB" dirty="0"/>
              <a:t>In our example, </a:t>
            </a:r>
            <a:r>
              <a:rPr lang="en-GB" dirty="0" smtClean="0"/>
              <a:t>’Jamnagar</a:t>
            </a:r>
            <a:r>
              <a:rPr lang="en-GB" dirty="0"/>
              <a:t>’ word occurs in both records, in first record it is a part of road name and in second one it is the name of city.</a:t>
            </a:r>
            <a:endParaRPr lang="en-US" dirty="0"/>
          </a:p>
        </p:txBody>
      </p:sp>
      <p:graphicFrame>
        <p:nvGraphicFramePr>
          <p:cNvPr id="10"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494280156"/>
              </p:ext>
            </p:extLst>
          </p:nvPr>
        </p:nvGraphicFramePr>
        <p:xfrm>
          <a:off x="544302" y="1338739"/>
          <a:ext cx="3761741" cy="164592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xmlns="" val="20000"/>
                    </a:ext>
                  </a:extLst>
                </a:gridCol>
                <a:gridCol w="857568"/>
                <a:gridCol w="2313305"/>
              </a:tblGrid>
              <a:tr h="411480">
                <a:tc>
                  <a:txBody>
                    <a:bodyPr/>
                    <a:lstStyle/>
                    <a:p>
                      <a:pPr algn="l"/>
                      <a:r>
                        <a:rPr lang="en-US" b="1" u="sng" dirty="0" smtClean="0">
                          <a:solidFill>
                            <a:schemeClr val="tx1"/>
                          </a:solidFill>
                        </a:rPr>
                        <a:t>CID</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smtClean="0"/>
                        <a:t>C01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Raju</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Jamnagar Road, 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dirty="0" smtClean="0"/>
                        <a:t>C02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Mitesh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Nehru Road, Jamnagar</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C03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Jay</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C.G Road,</a:t>
                      </a:r>
                      <a:r>
                        <a:rPr lang="en-IN" baseline="0" dirty="0" smtClean="0"/>
                        <a:t> Ahmedabad</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734413708"/>
              </p:ext>
            </p:extLst>
          </p:nvPr>
        </p:nvGraphicFramePr>
        <p:xfrm>
          <a:off x="543123"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smtClean="0">
                          <a:solidFill>
                            <a:schemeClr val="tx1"/>
                          </a:solidFill>
                        </a:rPr>
                        <a:t>Customer</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cxnSp>
        <p:nvCxnSpPr>
          <p:cNvPr id="6" name="Straight Connector 5"/>
          <p:cNvCxnSpPr/>
          <p:nvPr/>
        </p:nvCxnSpPr>
        <p:spPr>
          <a:xfrm flipV="1">
            <a:off x="4528375" y="919747"/>
            <a:ext cx="0" cy="2340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4528375" y="1544659"/>
            <a:ext cx="7532445" cy="1440000"/>
          </a:xfrm>
          <a:prstGeom prst="roundRect">
            <a:avLst>
              <a:gd name="adj" fmla="val 135"/>
            </a:avLst>
          </a:prstGeom>
          <a:noFill/>
          <a:ln w="12700">
            <a:noFill/>
          </a:ln>
        </p:spPr>
        <p:txBody>
          <a:bodyPr vert="horz" lIns="91440" tIns="91440" rIns="91440" bIns="91440" rtlCol="0" anchor="ctr">
            <a:noAutofit/>
          </a:bodyPr>
          <a:lstStyle/>
          <a:p>
            <a:pPr marL="285750" indent="-285750" algn="just">
              <a:buFont typeface="Arial" panose="020B0604020202020204" pitchFamily="34" charset="0"/>
              <a:buChar char="•"/>
            </a:pPr>
            <a:r>
              <a:rPr lang="en-GB" sz="2400" dirty="0"/>
              <a:t>In c</a:t>
            </a:r>
            <a:r>
              <a:rPr lang="en-GB" sz="2400" dirty="0" smtClean="0"/>
              <a:t>ustomer relation </a:t>
            </a:r>
            <a:r>
              <a:rPr lang="en-GB" sz="2400" b="1" dirty="0">
                <a:solidFill>
                  <a:schemeClr val="accent6"/>
                </a:solidFill>
              </a:rPr>
              <a:t>address is composite attribute </a:t>
            </a:r>
            <a:r>
              <a:rPr lang="en-GB" sz="2400" dirty="0"/>
              <a:t>which is further divided into sub-attributes as “Road” and “City”.</a:t>
            </a:r>
          </a:p>
          <a:p>
            <a:pPr marL="285750" indent="-285750">
              <a:buFont typeface="Arial" panose="020B0604020202020204" pitchFamily="34" charset="0"/>
              <a:buChar char="•"/>
            </a:pPr>
            <a:r>
              <a:rPr lang="en-GB" sz="2400" dirty="0"/>
              <a:t>So </a:t>
            </a:r>
            <a:r>
              <a:rPr lang="en-GB" sz="2400" dirty="0" smtClean="0"/>
              <a:t>customer relation </a:t>
            </a:r>
            <a:r>
              <a:rPr lang="en-GB" sz="2400" dirty="0"/>
              <a:t>is not in 1NF.</a:t>
            </a:r>
          </a:p>
        </p:txBody>
      </p:sp>
      <p:cxnSp>
        <p:nvCxnSpPr>
          <p:cNvPr id="8" name="Straight Connector 7"/>
          <p:cNvCxnSpPr/>
          <p:nvPr/>
        </p:nvCxnSpPr>
        <p:spPr>
          <a:xfrm rot="5400000" flipV="1">
            <a:off x="6092417" y="-2699216"/>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244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fade">
                                      <p:cBhvr>
                                        <p:cTn id="18" dur="500"/>
                                        <p:tgtEl>
                                          <p:spTgt spid="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Effect transition="in" filter="fade">
                                      <p:cBhvr>
                                        <p:cTn id="23" dur="500"/>
                                        <p:tgtEl>
                                          <p:spTgt spid="7">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1NF (First Normal Form) </a:t>
            </a:r>
            <a:r>
              <a:rPr lang="en-US" dirty="0" smtClean="0">
                <a:solidFill>
                  <a:schemeClr val="tx1">
                    <a:lumMod val="50000"/>
                    <a:lumOff val="50000"/>
                  </a:schemeClr>
                </a:solidFill>
              </a:rPr>
              <a:t>[</a:t>
            </a:r>
            <a:r>
              <a:rPr lang="en-US" dirty="0">
                <a:solidFill>
                  <a:schemeClr val="tx1">
                    <a:lumMod val="50000"/>
                    <a:lumOff val="50000"/>
                  </a:schemeClr>
                </a:solidFill>
              </a:rPr>
              <a:t>Example - </a:t>
            </a:r>
            <a:r>
              <a:rPr lang="en-US" dirty="0" smtClean="0">
                <a:solidFill>
                  <a:schemeClr val="tx1">
                    <a:lumMod val="50000"/>
                    <a:lumOff val="50000"/>
                  </a:schemeClr>
                </a:solidFill>
              </a:rPr>
              <a:t>Composite </a:t>
            </a:r>
            <a:r>
              <a:rPr lang="en-US" dirty="0">
                <a:solidFill>
                  <a:schemeClr val="tx1">
                    <a:lumMod val="50000"/>
                    <a:lumOff val="50000"/>
                  </a:schemeClr>
                </a:solidFill>
              </a:rPr>
              <a:t>attribute]</a:t>
            </a:r>
          </a:p>
        </p:txBody>
      </p:sp>
      <p:sp>
        <p:nvSpPr>
          <p:cNvPr id="3" name="Content Placeholder 2"/>
          <p:cNvSpPr>
            <a:spLocks noGrp="1"/>
          </p:cNvSpPr>
          <p:nvPr>
            <p:ph idx="1"/>
          </p:nvPr>
        </p:nvSpPr>
        <p:spPr/>
        <p:txBody>
          <a:bodyPr/>
          <a:lstStyle/>
          <a:p>
            <a:endParaRPr lang="en-US" dirty="0"/>
          </a:p>
          <a:p>
            <a:endParaRPr lang="en-US" dirty="0" smtClean="0"/>
          </a:p>
          <a:p>
            <a:endParaRPr lang="en-US" dirty="0"/>
          </a:p>
          <a:p>
            <a:endParaRPr lang="en-US" dirty="0" smtClean="0"/>
          </a:p>
          <a:p>
            <a:endParaRPr lang="en-US" dirty="0" smtClean="0"/>
          </a:p>
          <a:p>
            <a:endParaRPr lang="en-GB" dirty="0" smtClean="0"/>
          </a:p>
          <a:p>
            <a:r>
              <a:rPr lang="en-GB" b="1" dirty="0" smtClean="0"/>
              <a:t>Solution</a:t>
            </a:r>
            <a:r>
              <a:rPr lang="en-GB" dirty="0"/>
              <a:t>: </a:t>
            </a:r>
            <a:r>
              <a:rPr lang="en-GB" b="1" dirty="0">
                <a:solidFill>
                  <a:schemeClr val="accent6"/>
                </a:solidFill>
              </a:rPr>
              <a:t>Divide composite attributes </a:t>
            </a:r>
            <a:r>
              <a:rPr lang="en-GB" dirty="0"/>
              <a:t>into </a:t>
            </a:r>
            <a:r>
              <a:rPr lang="en-GB" b="1" dirty="0">
                <a:solidFill>
                  <a:schemeClr val="accent6"/>
                </a:solidFill>
              </a:rPr>
              <a:t>number of sub-attributes </a:t>
            </a:r>
            <a:r>
              <a:rPr lang="en-GB" dirty="0"/>
              <a:t>and insert value in proper sub-attribute. </a:t>
            </a:r>
            <a:endParaRPr lang="en-US" dirty="0"/>
          </a:p>
        </p:txBody>
      </p:sp>
      <p:graphicFrame>
        <p:nvGraphicFramePr>
          <p:cNvPr id="10"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494280156"/>
              </p:ext>
            </p:extLst>
          </p:nvPr>
        </p:nvGraphicFramePr>
        <p:xfrm>
          <a:off x="544302" y="1338739"/>
          <a:ext cx="3761741" cy="164592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xmlns="" val="20000"/>
                    </a:ext>
                  </a:extLst>
                </a:gridCol>
                <a:gridCol w="857568"/>
                <a:gridCol w="2313305"/>
              </a:tblGrid>
              <a:tr h="411480">
                <a:tc>
                  <a:txBody>
                    <a:bodyPr/>
                    <a:lstStyle/>
                    <a:p>
                      <a:pPr algn="l"/>
                      <a:r>
                        <a:rPr lang="en-US" b="1" u="sng" dirty="0" smtClean="0">
                          <a:solidFill>
                            <a:schemeClr val="tx1"/>
                          </a:solidFill>
                        </a:rPr>
                        <a:t>CID</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smtClean="0"/>
                        <a:t>C01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Raju</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Jamnagar Road, 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dirty="0" smtClean="0"/>
                        <a:t>C02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Mitesh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Nehru Road, Jamnagar</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C03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Jay</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C.G Road,</a:t>
                      </a:r>
                      <a:r>
                        <a:rPr lang="en-IN" baseline="0" dirty="0" smtClean="0"/>
                        <a:t> Ahmedabad</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734413708"/>
              </p:ext>
            </p:extLst>
          </p:nvPr>
        </p:nvGraphicFramePr>
        <p:xfrm>
          <a:off x="543123"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smtClean="0">
                          <a:solidFill>
                            <a:schemeClr val="tx1"/>
                          </a:solidFill>
                        </a:rPr>
                        <a:t>Customer</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cxnSp>
        <p:nvCxnSpPr>
          <p:cNvPr id="8" name="Straight Connector 7"/>
          <p:cNvCxnSpPr/>
          <p:nvPr/>
        </p:nvCxnSpPr>
        <p:spPr>
          <a:xfrm rot="5400000" flipV="1">
            <a:off x="6092417" y="-2699216"/>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Right Arrow 10"/>
          <p:cNvSpPr/>
          <p:nvPr/>
        </p:nvSpPr>
        <p:spPr>
          <a:xfrm>
            <a:off x="4555958" y="1943138"/>
            <a:ext cx="753979" cy="43712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6"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027399395"/>
              </p:ext>
            </p:extLst>
          </p:nvPr>
        </p:nvGraphicFramePr>
        <p:xfrm>
          <a:off x="5511751" y="1338739"/>
          <a:ext cx="4404996" cy="164592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xmlns="" val="20000"/>
                    </a:ext>
                  </a:extLst>
                </a:gridCol>
                <a:gridCol w="851218"/>
                <a:gridCol w="1649730"/>
                <a:gridCol w="1313180"/>
              </a:tblGrid>
              <a:tr h="411480">
                <a:tc>
                  <a:txBody>
                    <a:bodyPr/>
                    <a:lstStyle/>
                    <a:p>
                      <a:pPr algn="l"/>
                      <a:r>
                        <a:rPr lang="en-US" b="1" u="sng" dirty="0" smtClean="0">
                          <a:solidFill>
                            <a:schemeClr val="tx1"/>
                          </a:solidFill>
                        </a:rPr>
                        <a:t>CID</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Road</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smtClean="0"/>
                        <a:t>C01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Raju</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Jamnagar Road</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dirty="0" smtClean="0"/>
                        <a:t>C02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Mitesh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Nehru Road</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Jamnagar</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C03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Jay</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C.G Road</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Ahmedabad</a:t>
                      </a:r>
                      <a:endParaRPr lang="en-IN" dirty="0" smtClean="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8"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334809428"/>
              </p:ext>
            </p:extLst>
          </p:nvPr>
        </p:nvGraphicFramePr>
        <p:xfrm>
          <a:off x="5510572"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smtClean="0">
                          <a:solidFill>
                            <a:schemeClr val="tx1"/>
                          </a:solidFill>
                        </a:rPr>
                        <a:t>Customer</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cxnSp>
        <p:nvCxnSpPr>
          <p:cNvPr id="19" name="Straight Connector 18"/>
          <p:cNvCxnSpPr/>
          <p:nvPr/>
        </p:nvCxnSpPr>
        <p:spPr>
          <a:xfrm>
            <a:off x="543123" y="4943550"/>
            <a:ext cx="637200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20"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666489526"/>
              </p:ext>
            </p:extLst>
          </p:nvPr>
        </p:nvGraphicFramePr>
        <p:xfrm>
          <a:off x="543123" y="4555565"/>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l"/>
                      <a:r>
                        <a:rPr lang="en-US" sz="2000" b="1" dirty="0" smtClean="0">
                          <a:solidFill>
                            <a:schemeClr val="bg1"/>
                          </a:solidFill>
                        </a:rPr>
                        <a:t>Exercise</a:t>
                      </a:r>
                      <a:endParaRPr lang="en-US" sz="2000" b="1" dirty="0">
                        <a:solidFill>
                          <a:schemeClr val="bg1"/>
                        </a:solidFill>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graphicFrame>
        <p:nvGraphicFramePr>
          <p:cNvPr id="21"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9911325"/>
              </p:ext>
            </p:extLst>
          </p:nvPr>
        </p:nvGraphicFramePr>
        <p:xfrm>
          <a:off x="1642052" y="4546677"/>
          <a:ext cx="5429568" cy="396240"/>
        </p:xfrm>
        <a:graphic>
          <a:graphicData uri="http://schemas.openxmlformats.org/drawingml/2006/table">
            <a:tbl>
              <a:tblPr firstRow="1" bandRow="1">
                <a:tableStyleId>{8EC20E35-A176-4012-BC5E-935CFFF8708E}</a:tableStyleId>
              </a:tblPr>
              <a:tblGrid>
                <a:gridCol w="5429568">
                  <a:extLst>
                    <a:ext uri="{9D8B030D-6E8A-4147-A177-3AD203B41FA5}">
                      <a16:colId xmlns="" xmlns:a16="http://schemas.microsoft.com/office/drawing/2014/main" val="20000"/>
                    </a:ext>
                  </a:extLst>
                </a:gridCol>
              </a:tblGrid>
              <a:tr h="2854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kern="1200" dirty="0" smtClean="0">
                          <a:solidFill>
                            <a:schemeClr val="tx1"/>
                          </a:solidFill>
                          <a:latin typeface="+mn-lt"/>
                          <a:ea typeface="+mn-ea"/>
                          <a:cs typeface="+mn-cs"/>
                        </a:rPr>
                        <a:t>Convert below relation into 1NF (First Normal Form)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graphicFrame>
        <p:nvGraphicFramePr>
          <p:cNvPr id="28"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405381636"/>
              </p:ext>
            </p:extLst>
          </p:nvPr>
        </p:nvGraphicFramePr>
        <p:xfrm>
          <a:off x="531013" y="5546846"/>
          <a:ext cx="3690303" cy="82296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xmlns="" val="20000"/>
                    </a:ext>
                  </a:extLst>
                </a:gridCol>
                <a:gridCol w="2297430"/>
                <a:gridCol w="802005"/>
              </a:tblGrid>
              <a:tr h="411480">
                <a:tc>
                  <a:txBody>
                    <a:bodyPr/>
                    <a:lstStyle/>
                    <a:p>
                      <a:pPr algn="l"/>
                      <a:r>
                        <a:rPr lang="en-US" b="1" u="sng" dirty="0" smtClean="0">
                          <a:solidFill>
                            <a:schemeClr val="tx1"/>
                          </a:solidFill>
                        </a:rPr>
                        <a:t>PID</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smtClean="0">
                          <a:solidFill>
                            <a:schemeClr val="tx1"/>
                          </a:solidFill>
                        </a:rPr>
                        <a:t>Full_Name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smtClean="0"/>
                        <a:t>P01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Raju </a:t>
                      </a:r>
                      <a:r>
                        <a:rPr lang="en-US" dirty="0" err="1" smtClean="0"/>
                        <a:t>Maheshbhai</a:t>
                      </a:r>
                      <a:r>
                        <a:rPr lang="en-US" dirty="0" smtClean="0"/>
                        <a:t> Patel</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29"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525058118"/>
              </p:ext>
            </p:extLst>
          </p:nvPr>
        </p:nvGraphicFramePr>
        <p:xfrm>
          <a:off x="529834" y="5180017"/>
          <a:ext cx="881380" cy="365760"/>
        </p:xfrm>
        <a:graphic>
          <a:graphicData uri="http://schemas.openxmlformats.org/drawingml/2006/table">
            <a:tbl>
              <a:tblPr firstRow="1" bandRow="1">
                <a:tableStyleId>{8EC20E35-A176-4012-BC5E-935CFFF8708E}</a:tableStyleId>
              </a:tblPr>
              <a:tblGrid>
                <a:gridCol w="881380">
                  <a:extLst>
                    <a:ext uri="{9D8B030D-6E8A-4147-A177-3AD203B41FA5}">
                      <a16:colId xmlns:a16="http://schemas.microsoft.com/office/drawing/2014/main" xmlns="" val="20000"/>
                    </a:ext>
                  </a:extLst>
                </a:gridCol>
              </a:tblGrid>
              <a:tr h="285488">
                <a:tc>
                  <a:txBody>
                    <a:bodyPr/>
                    <a:lstStyle/>
                    <a:p>
                      <a:pPr algn="l"/>
                      <a:r>
                        <a:rPr lang="en-US" b="1" dirty="0" smtClean="0">
                          <a:solidFill>
                            <a:schemeClr val="tx1"/>
                          </a:solidFill>
                        </a:rPr>
                        <a:t>Person</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760134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2"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left)">
                                      <p:cBhvr>
                                        <p:cTn id="36" dur="500"/>
                                        <p:tgtEl>
                                          <p:spTgt spid="19"/>
                                        </p:tgtEl>
                                      </p:cBhvr>
                                    </p:animEffect>
                                  </p:childTnLst>
                                </p:cTn>
                              </p:par>
                              <p:par>
                                <p:cTn id="37" presetID="22" presetClass="entr" presetSubtype="8"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left)">
                                      <p:cBhvr>
                                        <p:cTn id="39" dur="500"/>
                                        <p:tgtEl>
                                          <p:spTgt spid="20"/>
                                        </p:tgtEl>
                                      </p:cBhvr>
                                    </p:animEffect>
                                  </p:childTnLst>
                                </p:cTn>
                              </p:par>
                              <p:par>
                                <p:cTn id="40" presetID="22" presetClass="entr" presetSubtype="8"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par>
                                <p:cTn id="48" presetID="10" presetClass="entr" presetSubtype="0" fill="hold"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2"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1NF (First Normal Form) </a:t>
            </a:r>
            <a:r>
              <a:rPr lang="en-US" dirty="0" smtClean="0">
                <a:solidFill>
                  <a:schemeClr val="tx1">
                    <a:lumMod val="50000"/>
                    <a:lumOff val="50000"/>
                  </a:schemeClr>
                </a:solidFill>
              </a:rPr>
              <a:t>[</a:t>
            </a:r>
            <a:r>
              <a:rPr lang="en-US" dirty="0">
                <a:solidFill>
                  <a:schemeClr val="tx1">
                    <a:lumMod val="50000"/>
                    <a:lumOff val="50000"/>
                  </a:schemeClr>
                </a:solidFill>
              </a:rPr>
              <a:t>Example - </a:t>
            </a:r>
            <a:r>
              <a:rPr lang="en-US" dirty="0" smtClean="0">
                <a:solidFill>
                  <a:schemeClr val="tx1">
                    <a:lumMod val="50000"/>
                    <a:lumOff val="50000"/>
                  </a:schemeClr>
                </a:solidFill>
              </a:rPr>
              <a:t>Multivalued </a:t>
            </a:r>
            <a:r>
              <a:rPr lang="en-US" dirty="0">
                <a:solidFill>
                  <a:schemeClr val="tx1">
                    <a:lumMod val="50000"/>
                    <a:lumOff val="50000"/>
                  </a:schemeClr>
                </a:solidFill>
              </a:rPr>
              <a:t>attribute]</a:t>
            </a:r>
          </a:p>
        </p:txBody>
      </p:sp>
      <p:sp>
        <p:nvSpPr>
          <p:cNvPr id="3" name="Content Placeholder 2"/>
          <p:cNvSpPr>
            <a:spLocks noGrp="1"/>
          </p:cNvSpPr>
          <p:nvPr>
            <p:ph idx="1"/>
          </p:nvPr>
        </p:nvSpPr>
        <p:spPr/>
        <p:txBody>
          <a:bodyPr/>
          <a:lstStyle/>
          <a:p>
            <a:endParaRPr lang="en-US" dirty="0"/>
          </a:p>
          <a:p>
            <a:endParaRPr lang="en-US" dirty="0" smtClean="0"/>
          </a:p>
          <a:p>
            <a:endParaRPr lang="en-US" dirty="0"/>
          </a:p>
          <a:p>
            <a:endParaRPr lang="en-US" dirty="0" smtClean="0"/>
          </a:p>
          <a:p>
            <a:endParaRPr lang="en-US" dirty="0" smtClean="0"/>
          </a:p>
          <a:p>
            <a:endParaRPr lang="en-GB" dirty="0" smtClean="0"/>
          </a:p>
          <a:p>
            <a:endParaRPr lang="en-GB" b="1" dirty="0" smtClean="0"/>
          </a:p>
          <a:p>
            <a:endParaRPr lang="en-GB" b="1" dirty="0"/>
          </a:p>
          <a:p>
            <a:r>
              <a:rPr lang="en-GB" b="1" dirty="0" smtClean="0"/>
              <a:t>Problem</a:t>
            </a:r>
            <a:r>
              <a:rPr lang="en-GB" dirty="0"/>
              <a:t>: It is difficult to retrieve the </a:t>
            </a:r>
            <a:r>
              <a:rPr lang="en-GB" b="1" dirty="0">
                <a:solidFill>
                  <a:schemeClr val="accent6"/>
                </a:solidFill>
              </a:rPr>
              <a:t>list of students failed in </a:t>
            </a:r>
            <a:r>
              <a:rPr lang="en-GB" b="1" dirty="0" smtClean="0">
                <a:solidFill>
                  <a:schemeClr val="accent6"/>
                </a:solidFill>
              </a:rPr>
              <a:t>’DBMS</a:t>
            </a:r>
            <a:r>
              <a:rPr lang="en-GB" b="1" dirty="0">
                <a:solidFill>
                  <a:schemeClr val="accent6"/>
                </a:solidFill>
              </a:rPr>
              <a:t>’ as well </a:t>
            </a:r>
            <a:r>
              <a:rPr lang="en-GB" b="1" dirty="0" smtClean="0">
                <a:solidFill>
                  <a:schemeClr val="accent6"/>
                </a:solidFill>
              </a:rPr>
              <a:t>as ’DS</a:t>
            </a:r>
            <a:r>
              <a:rPr lang="en-GB" b="1" dirty="0">
                <a:solidFill>
                  <a:schemeClr val="accent6"/>
                </a:solidFill>
              </a:rPr>
              <a:t>’ but not in other subjects</a:t>
            </a:r>
            <a:r>
              <a:rPr lang="en-GB" dirty="0"/>
              <a:t> from </a:t>
            </a:r>
            <a:r>
              <a:rPr lang="en-GB" dirty="0" smtClean="0"/>
              <a:t>student table</a:t>
            </a:r>
            <a:r>
              <a:rPr lang="en-GB" dirty="0"/>
              <a:t>.</a:t>
            </a:r>
          </a:p>
          <a:p>
            <a:r>
              <a:rPr lang="en-GB" dirty="0"/>
              <a:t>The reason is that </a:t>
            </a:r>
            <a:r>
              <a:rPr lang="en-GB" dirty="0" err="1"/>
              <a:t>FailedinSubjects</a:t>
            </a:r>
            <a:r>
              <a:rPr lang="en-GB" dirty="0"/>
              <a:t> attribute is multi-valued attribute so it contains more than one value.</a:t>
            </a:r>
            <a:endParaRPr lang="en-US" dirty="0"/>
          </a:p>
        </p:txBody>
      </p:sp>
      <p:graphicFrame>
        <p:nvGraphicFramePr>
          <p:cNvPr id="10"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847437808"/>
              </p:ext>
            </p:extLst>
          </p:nvPr>
        </p:nvGraphicFramePr>
        <p:xfrm>
          <a:off x="544302" y="1338739"/>
          <a:ext cx="3761741" cy="288036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xmlns="" val="20000"/>
                    </a:ext>
                  </a:extLst>
                </a:gridCol>
                <a:gridCol w="857568"/>
                <a:gridCol w="2313305"/>
              </a:tblGrid>
              <a:tr h="411480">
                <a:tc>
                  <a:txBody>
                    <a:bodyPr/>
                    <a:lstStyle/>
                    <a:p>
                      <a:pPr algn="l"/>
                      <a:r>
                        <a:rPr lang="en-US" b="1" u="sng" dirty="0" err="1" smtClean="0">
                          <a:solidFill>
                            <a:schemeClr val="tx1"/>
                          </a:solidFill>
                        </a:rPr>
                        <a:t>Rno</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FailedinSubjects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smtClean="0"/>
                        <a:t>101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Raju</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DS, DBMs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dirty="0" smtClean="0"/>
                        <a:t>102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Mitesh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DBMS, DS</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103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Jay</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DS, DBMS, DE</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104</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smtClean="0"/>
                        <a:t>Jeet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DBMS, DE, DS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105</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Harsh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DE, DBMS, DS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106</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Neel</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DE,</a:t>
                      </a:r>
                      <a:r>
                        <a:rPr lang="en-IN" baseline="0" dirty="0" smtClean="0"/>
                        <a:t> DBMS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532065759"/>
              </p:ext>
            </p:extLst>
          </p:nvPr>
        </p:nvGraphicFramePr>
        <p:xfrm>
          <a:off x="543123" y="971910"/>
          <a:ext cx="946468" cy="365760"/>
        </p:xfrm>
        <a:graphic>
          <a:graphicData uri="http://schemas.openxmlformats.org/drawingml/2006/table">
            <a:tbl>
              <a:tblPr firstRow="1" bandRow="1">
                <a:tableStyleId>{8EC20E35-A176-4012-BC5E-935CFFF8708E}</a:tableStyleId>
              </a:tblPr>
              <a:tblGrid>
                <a:gridCol w="946468">
                  <a:extLst>
                    <a:ext uri="{9D8B030D-6E8A-4147-A177-3AD203B41FA5}">
                      <a16:colId xmlns:a16="http://schemas.microsoft.com/office/drawing/2014/main" xmlns="" val="20000"/>
                    </a:ext>
                  </a:extLst>
                </a:gridCol>
              </a:tblGrid>
              <a:tr h="285488">
                <a:tc>
                  <a:txBody>
                    <a:bodyPr/>
                    <a:lstStyle/>
                    <a:p>
                      <a:pPr algn="l"/>
                      <a:r>
                        <a:rPr lang="en-US" b="1" dirty="0" smtClean="0">
                          <a:solidFill>
                            <a:schemeClr val="tx1"/>
                          </a:solidFill>
                        </a:rPr>
                        <a:t>Student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cxnSp>
        <p:nvCxnSpPr>
          <p:cNvPr id="6" name="Straight Connector 5"/>
          <p:cNvCxnSpPr/>
          <p:nvPr/>
        </p:nvCxnSpPr>
        <p:spPr>
          <a:xfrm flipV="1">
            <a:off x="4528375" y="919745"/>
            <a:ext cx="0" cy="3492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4528375" y="1544659"/>
            <a:ext cx="7532445" cy="1440000"/>
          </a:xfrm>
          <a:prstGeom prst="roundRect">
            <a:avLst>
              <a:gd name="adj" fmla="val 135"/>
            </a:avLst>
          </a:prstGeom>
          <a:noFill/>
          <a:ln w="12700">
            <a:noFill/>
          </a:ln>
        </p:spPr>
        <p:txBody>
          <a:bodyPr vert="horz" lIns="91440" tIns="91440" rIns="91440" bIns="91440" rtlCol="0" anchor="ctr">
            <a:noAutofit/>
          </a:bodyPr>
          <a:lstStyle/>
          <a:p>
            <a:pPr marL="285750" indent="-285750" algn="just">
              <a:buFont typeface="Arial" panose="020B0604020202020204" pitchFamily="34" charset="0"/>
              <a:buChar char="•"/>
            </a:pPr>
            <a:r>
              <a:rPr lang="en-GB" sz="2400" dirty="0"/>
              <a:t>In </a:t>
            </a:r>
            <a:r>
              <a:rPr lang="en-GB" sz="2400" dirty="0" smtClean="0"/>
              <a:t>student relation </a:t>
            </a:r>
            <a:r>
              <a:rPr lang="en-GB" sz="2400" b="1" dirty="0" err="1" smtClean="0">
                <a:solidFill>
                  <a:schemeClr val="accent6"/>
                </a:solidFill>
              </a:rPr>
              <a:t>FailedinSubjects</a:t>
            </a:r>
            <a:r>
              <a:rPr lang="en-GB" sz="2400" b="1" dirty="0" smtClean="0">
                <a:solidFill>
                  <a:schemeClr val="accent6"/>
                </a:solidFill>
              </a:rPr>
              <a:t> attribute is </a:t>
            </a:r>
            <a:r>
              <a:rPr lang="en-GB" sz="2400" b="1" dirty="0">
                <a:solidFill>
                  <a:schemeClr val="accent6"/>
                </a:solidFill>
              </a:rPr>
              <a:t>a multi-valued attribute</a:t>
            </a:r>
            <a:r>
              <a:rPr lang="en-GB" sz="2400" dirty="0"/>
              <a:t> which can store more than one values. </a:t>
            </a:r>
          </a:p>
          <a:p>
            <a:pPr marL="285750" indent="-285750">
              <a:buFont typeface="Arial" panose="020B0604020202020204" pitchFamily="34" charset="0"/>
              <a:buChar char="•"/>
            </a:pPr>
            <a:r>
              <a:rPr lang="en-GB" sz="2400" dirty="0"/>
              <a:t>So above relation is not in 1NF.</a:t>
            </a:r>
          </a:p>
        </p:txBody>
      </p:sp>
      <p:cxnSp>
        <p:nvCxnSpPr>
          <p:cNvPr id="8" name="Straight Connector 7"/>
          <p:cNvCxnSpPr/>
          <p:nvPr/>
        </p:nvCxnSpPr>
        <p:spPr>
          <a:xfrm rot="5400000" flipV="1">
            <a:off x="6092417" y="-1560227"/>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27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fade">
                                      <p:cBhvr>
                                        <p:cTn id="18" dur="500"/>
                                        <p:tgtEl>
                                          <p:spTgt spid="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Effect transition="in" filter="fade">
                                      <p:cBhvr>
                                        <p:cTn id="23" dur="500"/>
                                        <p:tgtEl>
                                          <p:spTgt spid="7">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1NF (First Normal Form) </a:t>
            </a:r>
            <a:r>
              <a:rPr lang="en-US" dirty="0" smtClean="0">
                <a:solidFill>
                  <a:schemeClr val="tx1">
                    <a:lumMod val="50000"/>
                    <a:lumOff val="50000"/>
                  </a:schemeClr>
                </a:solidFill>
              </a:rPr>
              <a:t>[</a:t>
            </a:r>
            <a:r>
              <a:rPr lang="en-US" dirty="0">
                <a:solidFill>
                  <a:schemeClr val="tx1">
                    <a:lumMod val="50000"/>
                    <a:lumOff val="50000"/>
                  </a:schemeClr>
                </a:solidFill>
              </a:rPr>
              <a:t>Example - </a:t>
            </a:r>
            <a:r>
              <a:rPr lang="en-US" dirty="0" smtClean="0">
                <a:solidFill>
                  <a:schemeClr val="tx1">
                    <a:lumMod val="50000"/>
                    <a:lumOff val="50000"/>
                  </a:schemeClr>
                </a:solidFill>
              </a:rPr>
              <a:t>Multivalued </a:t>
            </a:r>
            <a:r>
              <a:rPr lang="en-US" dirty="0">
                <a:solidFill>
                  <a:schemeClr val="tx1">
                    <a:lumMod val="50000"/>
                    <a:lumOff val="50000"/>
                  </a:schemeClr>
                </a:solidFill>
              </a:rPr>
              <a:t>attribute]</a:t>
            </a:r>
          </a:p>
        </p:txBody>
      </p:sp>
      <p:sp>
        <p:nvSpPr>
          <p:cNvPr id="3" name="Content Placeholder 2"/>
          <p:cNvSpPr>
            <a:spLocks noGrp="1"/>
          </p:cNvSpPr>
          <p:nvPr>
            <p:ph idx="1"/>
          </p:nvPr>
        </p:nvSpPr>
        <p:spPr/>
        <p:txBody>
          <a:bodyPr/>
          <a:lstStyle/>
          <a:p>
            <a:endParaRPr lang="en-US" dirty="0"/>
          </a:p>
          <a:p>
            <a:endParaRPr lang="en-US" dirty="0" smtClean="0"/>
          </a:p>
          <a:p>
            <a:endParaRPr lang="en-US" dirty="0"/>
          </a:p>
          <a:p>
            <a:endParaRPr lang="en-US" dirty="0" smtClean="0"/>
          </a:p>
          <a:p>
            <a:endParaRPr lang="en-US" dirty="0" smtClean="0"/>
          </a:p>
          <a:p>
            <a:endParaRPr lang="en-GB" dirty="0" smtClean="0"/>
          </a:p>
          <a:p>
            <a:endParaRPr lang="en-GB" b="1" dirty="0" smtClean="0"/>
          </a:p>
          <a:p>
            <a:endParaRPr lang="en-GB" b="1" dirty="0"/>
          </a:p>
          <a:p>
            <a:r>
              <a:rPr lang="en-GB" b="1" dirty="0" smtClean="0"/>
              <a:t>Solution</a:t>
            </a:r>
            <a:r>
              <a:rPr lang="en-GB" dirty="0"/>
              <a:t>: Split the </a:t>
            </a:r>
            <a:r>
              <a:rPr lang="en-GB" dirty="0" smtClean="0"/>
              <a:t>table </a:t>
            </a:r>
            <a:r>
              <a:rPr lang="en-GB" dirty="0"/>
              <a:t>into two </a:t>
            </a:r>
            <a:r>
              <a:rPr lang="en-GB" dirty="0" smtClean="0"/>
              <a:t>tables </a:t>
            </a:r>
            <a:r>
              <a:rPr lang="en-GB" dirty="0"/>
              <a:t>in such as way that </a:t>
            </a:r>
          </a:p>
          <a:p>
            <a:pPr lvl="1"/>
            <a:r>
              <a:rPr lang="en-GB" dirty="0"/>
              <a:t>the </a:t>
            </a:r>
            <a:r>
              <a:rPr lang="en-GB" b="1" dirty="0">
                <a:solidFill>
                  <a:schemeClr val="accent6"/>
                </a:solidFill>
              </a:rPr>
              <a:t>first table contains all attributes except multi-valued attribute </a:t>
            </a:r>
            <a:r>
              <a:rPr lang="en-GB" dirty="0"/>
              <a:t>with same primary key and </a:t>
            </a:r>
          </a:p>
          <a:p>
            <a:pPr lvl="1"/>
            <a:r>
              <a:rPr lang="en-GB" b="1" dirty="0">
                <a:solidFill>
                  <a:schemeClr val="accent6"/>
                </a:solidFill>
              </a:rPr>
              <a:t>second table contains multi-valued attribute </a:t>
            </a:r>
            <a:r>
              <a:rPr lang="en-GB" dirty="0"/>
              <a:t>and </a:t>
            </a:r>
            <a:r>
              <a:rPr lang="en-GB" b="1" dirty="0">
                <a:solidFill>
                  <a:schemeClr val="accent6"/>
                </a:solidFill>
              </a:rPr>
              <a:t>place a primary key </a:t>
            </a:r>
            <a:r>
              <a:rPr lang="en-GB" dirty="0"/>
              <a:t>in it. </a:t>
            </a:r>
          </a:p>
          <a:p>
            <a:pPr lvl="1"/>
            <a:r>
              <a:rPr lang="en-GB" b="1" dirty="0">
                <a:solidFill>
                  <a:schemeClr val="accent6"/>
                </a:solidFill>
              </a:rPr>
              <a:t>insert the primary key of first table in the second table as a foreign key</a:t>
            </a:r>
            <a:r>
              <a:rPr lang="en-GB" dirty="0"/>
              <a:t>.</a:t>
            </a:r>
            <a:endParaRPr lang="en-US" dirty="0"/>
          </a:p>
        </p:txBody>
      </p:sp>
      <p:graphicFrame>
        <p:nvGraphicFramePr>
          <p:cNvPr id="10"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847437808"/>
              </p:ext>
            </p:extLst>
          </p:nvPr>
        </p:nvGraphicFramePr>
        <p:xfrm>
          <a:off x="544302" y="1338739"/>
          <a:ext cx="3761741" cy="288036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xmlns="" val="20000"/>
                    </a:ext>
                  </a:extLst>
                </a:gridCol>
                <a:gridCol w="857568"/>
                <a:gridCol w="2313305"/>
              </a:tblGrid>
              <a:tr h="411480">
                <a:tc>
                  <a:txBody>
                    <a:bodyPr/>
                    <a:lstStyle/>
                    <a:p>
                      <a:pPr algn="l"/>
                      <a:r>
                        <a:rPr lang="en-US" b="1" u="sng" dirty="0" err="1" smtClean="0">
                          <a:solidFill>
                            <a:schemeClr val="tx1"/>
                          </a:solidFill>
                        </a:rPr>
                        <a:t>Rno</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FailedinSubjects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smtClean="0"/>
                        <a:t>101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Raju</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DS, DBMs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dirty="0" smtClean="0"/>
                        <a:t>102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Mitesh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DBMS, DS</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103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Jay</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DS, DBMS, DE</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104</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smtClean="0"/>
                        <a:t>Jeet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DBMS, DE, DS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105</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Harsh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DE, DBMS, DS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106</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Neel</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DE,</a:t>
                      </a:r>
                      <a:r>
                        <a:rPr lang="en-IN" baseline="0" dirty="0" smtClean="0"/>
                        <a:t> DBMS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532065759"/>
              </p:ext>
            </p:extLst>
          </p:nvPr>
        </p:nvGraphicFramePr>
        <p:xfrm>
          <a:off x="543123" y="971910"/>
          <a:ext cx="946468" cy="365760"/>
        </p:xfrm>
        <a:graphic>
          <a:graphicData uri="http://schemas.openxmlformats.org/drawingml/2006/table">
            <a:tbl>
              <a:tblPr firstRow="1" bandRow="1">
                <a:tableStyleId>{8EC20E35-A176-4012-BC5E-935CFFF8708E}</a:tableStyleId>
              </a:tblPr>
              <a:tblGrid>
                <a:gridCol w="946468">
                  <a:extLst>
                    <a:ext uri="{9D8B030D-6E8A-4147-A177-3AD203B41FA5}">
                      <a16:colId xmlns:a16="http://schemas.microsoft.com/office/drawing/2014/main" xmlns="" val="20000"/>
                    </a:ext>
                  </a:extLst>
                </a:gridCol>
              </a:tblGrid>
              <a:tr h="285488">
                <a:tc>
                  <a:txBody>
                    <a:bodyPr/>
                    <a:lstStyle/>
                    <a:p>
                      <a:pPr algn="l"/>
                      <a:r>
                        <a:rPr lang="en-US" b="1" dirty="0" smtClean="0">
                          <a:solidFill>
                            <a:schemeClr val="tx1"/>
                          </a:solidFill>
                        </a:rPr>
                        <a:t>Student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cxnSp>
        <p:nvCxnSpPr>
          <p:cNvPr id="8" name="Straight Connector 7"/>
          <p:cNvCxnSpPr/>
          <p:nvPr/>
        </p:nvCxnSpPr>
        <p:spPr>
          <a:xfrm rot="5400000" flipV="1">
            <a:off x="6092417" y="-1560227"/>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Right Arrow 8"/>
          <p:cNvSpPr/>
          <p:nvPr/>
        </p:nvSpPr>
        <p:spPr>
          <a:xfrm>
            <a:off x="4554598" y="2577101"/>
            <a:ext cx="753979" cy="43712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1"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91906831"/>
              </p:ext>
            </p:extLst>
          </p:nvPr>
        </p:nvGraphicFramePr>
        <p:xfrm>
          <a:off x="5559852" y="1372370"/>
          <a:ext cx="1448436" cy="288036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xmlns="" val="20000"/>
                    </a:ext>
                  </a:extLst>
                </a:gridCol>
                <a:gridCol w="857568"/>
              </a:tblGrid>
              <a:tr h="411480">
                <a:tc>
                  <a:txBody>
                    <a:bodyPr/>
                    <a:lstStyle/>
                    <a:p>
                      <a:pPr algn="l"/>
                      <a:r>
                        <a:rPr lang="en-US" b="1" u="sng" dirty="0" err="1" smtClean="0">
                          <a:solidFill>
                            <a:schemeClr val="tx1"/>
                          </a:solidFill>
                        </a:rPr>
                        <a:t>Rno</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smtClean="0"/>
                        <a:t>101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Raju</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dirty="0" smtClean="0"/>
                        <a:t>102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Mitesh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103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Jay</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104</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smtClean="0"/>
                        <a:t>Jeet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105</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Harsh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106</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Neel</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2"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861330762"/>
              </p:ext>
            </p:extLst>
          </p:nvPr>
        </p:nvGraphicFramePr>
        <p:xfrm>
          <a:off x="5558673" y="1005541"/>
          <a:ext cx="946468" cy="365760"/>
        </p:xfrm>
        <a:graphic>
          <a:graphicData uri="http://schemas.openxmlformats.org/drawingml/2006/table">
            <a:tbl>
              <a:tblPr firstRow="1" bandRow="1">
                <a:tableStyleId>{8EC20E35-A176-4012-BC5E-935CFFF8708E}</a:tableStyleId>
              </a:tblPr>
              <a:tblGrid>
                <a:gridCol w="946468">
                  <a:extLst>
                    <a:ext uri="{9D8B030D-6E8A-4147-A177-3AD203B41FA5}">
                      <a16:colId xmlns:a16="http://schemas.microsoft.com/office/drawing/2014/main" xmlns="" val="20000"/>
                    </a:ext>
                  </a:extLst>
                </a:gridCol>
              </a:tblGrid>
              <a:tr h="285488">
                <a:tc>
                  <a:txBody>
                    <a:bodyPr/>
                    <a:lstStyle/>
                    <a:p>
                      <a:pPr algn="l"/>
                      <a:r>
                        <a:rPr lang="en-US" b="1" dirty="0" smtClean="0">
                          <a:solidFill>
                            <a:schemeClr val="tx1"/>
                          </a:solidFill>
                        </a:rPr>
                        <a:t>Student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aphicFrame>
        <p:nvGraphicFramePr>
          <p:cNvPr id="13"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807473179"/>
              </p:ext>
            </p:extLst>
          </p:nvPr>
        </p:nvGraphicFramePr>
        <p:xfrm>
          <a:off x="7653094" y="1372370"/>
          <a:ext cx="2066291" cy="2880360"/>
        </p:xfrm>
        <a:graphic>
          <a:graphicData uri="http://schemas.openxmlformats.org/drawingml/2006/table">
            <a:tbl>
              <a:tblPr firstRow="1" bandRow="1">
                <a:tableStyleId>{8EC20E35-A176-4012-BC5E-935CFFF8708E}</a:tableStyleId>
              </a:tblPr>
              <a:tblGrid>
                <a:gridCol w="552768">
                  <a:extLst>
                    <a:ext uri="{9D8B030D-6E8A-4147-A177-3AD203B41FA5}">
                      <a16:colId xmlns:a16="http://schemas.microsoft.com/office/drawing/2014/main" xmlns="" val="20000"/>
                    </a:ext>
                  </a:extLst>
                </a:gridCol>
                <a:gridCol w="589280"/>
                <a:gridCol w="924243"/>
              </a:tblGrid>
              <a:tr h="411480">
                <a:tc>
                  <a:txBody>
                    <a:bodyPr/>
                    <a:lstStyle/>
                    <a:p>
                      <a:pPr algn="l"/>
                      <a:r>
                        <a:rPr lang="en-US" b="1" u="sng" dirty="0" smtClean="0">
                          <a:solidFill>
                            <a:schemeClr val="tx1"/>
                          </a:solidFill>
                        </a:rPr>
                        <a:t>RID</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smtClean="0">
                          <a:solidFill>
                            <a:schemeClr val="tx1"/>
                          </a:solidFill>
                        </a:rPr>
                        <a:t>Rno</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Subject</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101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DS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dirty="0" smtClean="0"/>
                        <a:t>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101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DBMS</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102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DBMS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4</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102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DS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5</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103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DS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4"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4023808996"/>
              </p:ext>
            </p:extLst>
          </p:nvPr>
        </p:nvGraphicFramePr>
        <p:xfrm>
          <a:off x="7651915" y="1005541"/>
          <a:ext cx="946468" cy="365760"/>
        </p:xfrm>
        <a:graphic>
          <a:graphicData uri="http://schemas.openxmlformats.org/drawingml/2006/table">
            <a:tbl>
              <a:tblPr firstRow="1" bandRow="1">
                <a:tableStyleId>{8EC20E35-A176-4012-BC5E-935CFFF8708E}</a:tableStyleId>
              </a:tblPr>
              <a:tblGrid>
                <a:gridCol w="946468">
                  <a:extLst>
                    <a:ext uri="{9D8B030D-6E8A-4147-A177-3AD203B41FA5}">
                      <a16:colId xmlns:a16="http://schemas.microsoft.com/office/drawing/2014/main" xmlns="" val="20000"/>
                    </a:ext>
                  </a:extLst>
                </a:gridCol>
              </a:tblGrid>
              <a:tr h="285488">
                <a:tc>
                  <a:txBody>
                    <a:bodyPr/>
                    <a:lstStyle/>
                    <a:p>
                      <a:pPr algn="l"/>
                      <a:r>
                        <a:rPr lang="en-US" b="1" dirty="0" smtClean="0">
                          <a:solidFill>
                            <a:schemeClr val="tx1"/>
                          </a:solidFill>
                        </a:rPr>
                        <a:t>Result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90607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fade">
                                      <p:cBhvr>
                                        <p:cTn id="18" dur="500"/>
                                        <p:tgtEl>
                                          <p:spTgt spid="3">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fade">
                                      <p:cBhvr>
                                        <p:cTn id="23" dur="500"/>
                                        <p:tgtEl>
                                          <p:spTgt spid="3">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2"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0" presetClass="entr" presetSubtype="0"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fade">
                                      <p:cBhvr>
                                        <p:cTn id="5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2"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Diagrammatic </a:t>
            </a:r>
            <a:r>
              <a:rPr lang="en-US" dirty="0" smtClean="0"/>
              <a:t>representation of </a:t>
            </a:r>
            <a:r>
              <a:rPr lang="en-US" dirty="0"/>
              <a:t>Functional </a:t>
            </a:r>
            <a:r>
              <a:rPr lang="en-US" dirty="0" smtClean="0"/>
              <a:t>Dependency (FD)</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r>
              <a:rPr lang="en-US" dirty="0"/>
              <a:t>Example</a:t>
            </a:r>
          </a:p>
          <a:p>
            <a:r>
              <a:rPr lang="en-US" dirty="0"/>
              <a:t>Consider the relation Account(</a:t>
            </a:r>
            <a:r>
              <a:rPr lang="en-US" dirty="0" err="1"/>
              <a:t>account_no</a:t>
            </a:r>
            <a:r>
              <a:rPr lang="en-US" dirty="0"/>
              <a:t>, balance, branch). </a:t>
            </a:r>
          </a:p>
          <a:p>
            <a:r>
              <a:rPr lang="en-US" dirty="0" err="1">
                <a:solidFill>
                  <a:schemeClr val="tx2"/>
                </a:solidFill>
              </a:rPr>
              <a:t>account_no</a:t>
            </a:r>
            <a:r>
              <a:rPr lang="en-US" dirty="0"/>
              <a:t> can </a:t>
            </a:r>
            <a:r>
              <a:rPr lang="en-US" dirty="0">
                <a:solidFill>
                  <a:schemeClr val="tx2"/>
                </a:solidFill>
              </a:rPr>
              <a:t>determine balance and branch</a:t>
            </a:r>
            <a:r>
              <a:rPr lang="en-US" dirty="0"/>
              <a:t>. </a:t>
            </a:r>
          </a:p>
          <a:p>
            <a:r>
              <a:rPr lang="en-US" dirty="0"/>
              <a:t>So, there is a functional dependency from </a:t>
            </a:r>
            <a:r>
              <a:rPr lang="en-US" dirty="0" err="1">
                <a:solidFill>
                  <a:schemeClr val="tx2"/>
                </a:solidFill>
              </a:rPr>
              <a:t>account_no</a:t>
            </a:r>
            <a:r>
              <a:rPr lang="en-US" dirty="0">
                <a:solidFill>
                  <a:schemeClr val="tx2"/>
                </a:solidFill>
              </a:rPr>
              <a:t> to balance and branch</a:t>
            </a:r>
            <a:r>
              <a:rPr lang="en-US" dirty="0"/>
              <a:t>.</a:t>
            </a:r>
          </a:p>
          <a:p>
            <a:r>
              <a:rPr lang="en-US" dirty="0"/>
              <a:t>This can be denoted by </a:t>
            </a:r>
            <a:r>
              <a:rPr lang="en-US" dirty="0" err="1">
                <a:solidFill>
                  <a:schemeClr val="tx2"/>
                </a:solidFill>
              </a:rPr>
              <a:t>account_no</a:t>
            </a:r>
            <a:r>
              <a:rPr lang="en-US" dirty="0">
                <a:solidFill>
                  <a:schemeClr val="tx2"/>
                </a:solidFill>
              </a:rPr>
              <a:t> </a:t>
            </a:r>
            <a:r>
              <a:rPr lang="en-US" dirty="0" smtClean="0">
                <a:solidFill>
                  <a:schemeClr val="tx2"/>
                </a:solidFill>
                <a:latin typeface="Calibri" panose="020F0502020204030204" pitchFamily="34" charset="0"/>
              </a:rPr>
              <a:t>→</a:t>
            </a:r>
            <a:r>
              <a:rPr lang="en-US" dirty="0" smtClean="0">
                <a:solidFill>
                  <a:schemeClr val="tx2"/>
                </a:solidFill>
              </a:rPr>
              <a:t> </a:t>
            </a:r>
            <a:r>
              <a:rPr lang="en-US" dirty="0">
                <a:solidFill>
                  <a:schemeClr val="tx2"/>
                </a:solidFill>
              </a:rPr>
              <a:t>{balance, branch}</a:t>
            </a:r>
            <a:r>
              <a:rPr lang="en-US" dirty="0"/>
              <a:t>.</a:t>
            </a:r>
          </a:p>
        </p:txBody>
      </p:sp>
      <p:sp>
        <p:nvSpPr>
          <p:cNvPr id="6" name="TextBox 5"/>
          <p:cNvSpPr txBox="1"/>
          <p:nvPr/>
        </p:nvSpPr>
        <p:spPr>
          <a:xfrm>
            <a:off x="838200" y="1435388"/>
            <a:ext cx="762000" cy="584775"/>
          </a:xfrm>
          <a:prstGeom prst="rect">
            <a:avLst/>
          </a:prstGeom>
          <a:noFill/>
          <a:ln w="28575">
            <a:solidFill>
              <a:srgbClr val="0070C0"/>
            </a:solidFill>
          </a:ln>
        </p:spPr>
        <p:txBody>
          <a:bodyPr wrap="square" rtlCol="0">
            <a:spAutoFit/>
          </a:bodyPr>
          <a:lstStyle/>
          <a:p>
            <a:pPr algn="ctr"/>
            <a:r>
              <a:rPr lang="en-US" sz="3200" dirty="0" smtClean="0"/>
              <a:t>X</a:t>
            </a:r>
            <a:endParaRPr lang="en-US" sz="3200" dirty="0"/>
          </a:p>
        </p:txBody>
      </p:sp>
      <p:sp>
        <p:nvSpPr>
          <p:cNvPr id="7" name="TextBox 6"/>
          <p:cNvSpPr txBox="1"/>
          <p:nvPr/>
        </p:nvSpPr>
        <p:spPr>
          <a:xfrm>
            <a:off x="1600200" y="1435387"/>
            <a:ext cx="762000" cy="584775"/>
          </a:xfrm>
          <a:prstGeom prst="rect">
            <a:avLst/>
          </a:prstGeom>
          <a:noFill/>
          <a:ln w="28575">
            <a:solidFill>
              <a:srgbClr val="0070C0"/>
            </a:solidFill>
          </a:ln>
        </p:spPr>
        <p:txBody>
          <a:bodyPr wrap="square" rtlCol="0">
            <a:spAutoFit/>
          </a:bodyPr>
          <a:lstStyle/>
          <a:p>
            <a:pPr algn="ctr"/>
            <a:r>
              <a:rPr lang="en-US" sz="3200" dirty="0"/>
              <a:t>Y</a:t>
            </a:r>
          </a:p>
        </p:txBody>
      </p:sp>
      <p:cxnSp>
        <p:nvCxnSpPr>
          <p:cNvPr id="8" name="Straight Connector 7"/>
          <p:cNvCxnSpPr/>
          <p:nvPr/>
        </p:nvCxnSpPr>
        <p:spPr>
          <a:xfrm>
            <a:off x="1219200" y="2012951"/>
            <a:ext cx="0" cy="3296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219200" y="2329270"/>
            <a:ext cx="762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981200" y="2012950"/>
            <a:ext cx="0" cy="3296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124200" y="1435388"/>
            <a:ext cx="762000" cy="584775"/>
          </a:xfrm>
          <a:prstGeom prst="rect">
            <a:avLst/>
          </a:prstGeom>
          <a:noFill/>
          <a:ln w="28575">
            <a:solidFill>
              <a:srgbClr val="0070C0"/>
            </a:solidFill>
          </a:ln>
        </p:spPr>
        <p:txBody>
          <a:bodyPr wrap="square" rtlCol="0">
            <a:spAutoFit/>
          </a:bodyPr>
          <a:lstStyle/>
          <a:p>
            <a:pPr algn="ctr"/>
            <a:r>
              <a:rPr lang="en-US" sz="3200" dirty="0" smtClean="0"/>
              <a:t>X1</a:t>
            </a:r>
            <a:endParaRPr lang="en-US" sz="3200" dirty="0"/>
          </a:p>
        </p:txBody>
      </p:sp>
      <p:sp>
        <p:nvSpPr>
          <p:cNvPr id="13" name="TextBox 12"/>
          <p:cNvSpPr txBox="1"/>
          <p:nvPr/>
        </p:nvSpPr>
        <p:spPr>
          <a:xfrm>
            <a:off x="3886200" y="1435387"/>
            <a:ext cx="762000" cy="584775"/>
          </a:xfrm>
          <a:prstGeom prst="rect">
            <a:avLst/>
          </a:prstGeom>
          <a:noFill/>
          <a:ln w="28575">
            <a:solidFill>
              <a:srgbClr val="0070C0"/>
            </a:solidFill>
          </a:ln>
        </p:spPr>
        <p:txBody>
          <a:bodyPr wrap="square" rtlCol="0">
            <a:spAutoFit/>
          </a:bodyPr>
          <a:lstStyle/>
          <a:p>
            <a:pPr algn="ctr"/>
            <a:r>
              <a:rPr lang="en-US" sz="3200" dirty="0" smtClean="0"/>
              <a:t>X2</a:t>
            </a:r>
            <a:endParaRPr lang="en-US" sz="3200" dirty="0"/>
          </a:p>
        </p:txBody>
      </p:sp>
      <p:cxnSp>
        <p:nvCxnSpPr>
          <p:cNvPr id="14" name="Straight Connector 13"/>
          <p:cNvCxnSpPr/>
          <p:nvPr/>
        </p:nvCxnSpPr>
        <p:spPr>
          <a:xfrm>
            <a:off x="3505200" y="2032575"/>
            <a:ext cx="0" cy="3296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505200" y="2349787"/>
            <a:ext cx="762000" cy="476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48200" y="1435387"/>
            <a:ext cx="762000" cy="584775"/>
          </a:xfrm>
          <a:prstGeom prst="rect">
            <a:avLst/>
          </a:prstGeom>
          <a:noFill/>
          <a:ln w="28575">
            <a:solidFill>
              <a:srgbClr val="0070C0"/>
            </a:solidFill>
          </a:ln>
        </p:spPr>
        <p:txBody>
          <a:bodyPr wrap="square" rtlCol="0">
            <a:spAutoFit/>
          </a:bodyPr>
          <a:lstStyle/>
          <a:p>
            <a:pPr algn="ctr"/>
            <a:r>
              <a:rPr lang="en-US" sz="3200" dirty="0"/>
              <a:t>Y</a:t>
            </a:r>
          </a:p>
        </p:txBody>
      </p:sp>
      <p:cxnSp>
        <p:nvCxnSpPr>
          <p:cNvPr id="18" name="Straight Arrow Connector 17"/>
          <p:cNvCxnSpPr/>
          <p:nvPr/>
        </p:nvCxnSpPr>
        <p:spPr>
          <a:xfrm flipV="1">
            <a:off x="5029200" y="2032576"/>
            <a:ext cx="0" cy="6263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267200" y="2032575"/>
            <a:ext cx="0" cy="32962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172200" y="1435388"/>
            <a:ext cx="762000" cy="584775"/>
          </a:xfrm>
          <a:prstGeom prst="rect">
            <a:avLst/>
          </a:prstGeom>
          <a:noFill/>
          <a:ln w="28575">
            <a:solidFill>
              <a:srgbClr val="0070C0"/>
            </a:solidFill>
          </a:ln>
        </p:spPr>
        <p:txBody>
          <a:bodyPr wrap="square" rtlCol="0">
            <a:spAutoFit/>
          </a:bodyPr>
          <a:lstStyle/>
          <a:p>
            <a:pPr algn="ctr"/>
            <a:r>
              <a:rPr lang="en-US" sz="3200" dirty="0" smtClean="0"/>
              <a:t>X</a:t>
            </a:r>
            <a:endParaRPr lang="en-US" sz="3200" dirty="0"/>
          </a:p>
        </p:txBody>
      </p:sp>
      <p:sp>
        <p:nvSpPr>
          <p:cNvPr id="21" name="TextBox 20"/>
          <p:cNvSpPr txBox="1"/>
          <p:nvPr/>
        </p:nvSpPr>
        <p:spPr>
          <a:xfrm>
            <a:off x="6934200" y="1435387"/>
            <a:ext cx="762000" cy="584775"/>
          </a:xfrm>
          <a:prstGeom prst="rect">
            <a:avLst/>
          </a:prstGeom>
          <a:noFill/>
          <a:ln w="28575">
            <a:solidFill>
              <a:srgbClr val="0070C0"/>
            </a:solidFill>
          </a:ln>
        </p:spPr>
        <p:txBody>
          <a:bodyPr wrap="square" rtlCol="0">
            <a:spAutoFit/>
          </a:bodyPr>
          <a:lstStyle/>
          <a:p>
            <a:pPr algn="ctr"/>
            <a:r>
              <a:rPr lang="en-US" sz="3200" dirty="0" smtClean="0"/>
              <a:t>Y1</a:t>
            </a:r>
            <a:endParaRPr lang="en-US" sz="3200" dirty="0"/>
          </a:p>
        </p:txBody>
      </p:sp>
      <p:cxnSp>
        <p:nvCxnSpPr>
          <p:cNvPr id="22" name="Straight Connector 21"/>
          <p:cNvCxnSpPr/>
          <p:nvPr/>
        </p:nvCxnSpPr>
        <p:spPr>
          <a:xfrm>
            <a:off x="6400800" y="2015490"/>
            <a:ext cx="0" cy="6400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6698457" y="2342575"/>
            <a:ext cx="630936" cy="721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696200" y="1435387"/>
            <a:ext cx="762000" cy="584775"/>
          </a:xfrm>
          <a:prstGeom prst="rect">
            <a:avLst/>
          </a:prstGeom>
          <a:noFill/>
          <a:ln w="28575">
            <a:solidFill>
              <a:srgbClr val="0070C0"/>
            </a:solidFill>
          </a:ln>
        </p:spPr>
        <p:txBody>
          <a:bodyPr wrap="square" rtlCol="0">
            <a:spAutoFit/>
          </a:bodyPr>
          <a:lstStyle/>
          <a:p>
            <a:pPr algn="ctr"/>
            <a:r>
              <a:rPr lang="en-US" sz="3200" dirty="0" smtClean="0"/>
              <a:t>Y2</a:t>
            </a:r>
            <a:endParaRPr lang="en-US" sz="3200" dirty="0"/>
          </a:p>
        </p:txBody>
      </p:sp>
      <p:cxnSp>
        <p:nvCxnSpPr>
          <p:cNvPr id="25" name="Straight Arrow Connector 24"/>
          <p:cNvCxnSpPr/>
          <p:nvPr/>
        </p:nvCxnSpPr>
        <p:spPr>
          <a:xfrm flipV="1">
            <a:off x="8077200" y="2015491"/>
            <a:ext cx="0" cy="640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7315200" y="2020162"/>
            <a:ext cx="0" cy="3296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196139" y="978872"/>
            <a:ext cx="937460" cy="400110"/>
          </a:xfrm>
          <a:prstGeom prst="rect">
            <a:avLst/>
          </a:prstGeom>
          <a:noFill/>
        </p:spPr>
        <p:txBody>
          <a:bodyPr wrap="square" rtlCol="0">
            <a:spAutoFit/>
          </a:bodyPr>
          <a:lstStyle/>
          <a:p>
            <a:pPr algn="ctr"/>
            <a:r>
              <a:rPr lang="en-US" sz="2000" b="1" dirty="0">
                <a:solidFill>
                  <a:schemeClr val="accent6"/>
                </a:solidFill>
              </a:rPr>
              <a:t>X </a:t>
            </a:r>
            <a:r>
              <a:rPr lang="en-US" sz="2000" b="1" dirty="0" smtClean="0">
                <a:solidFill>
                  <a:schemeClr val="accent6"/>
                </a:solidFill>
                <a:latin typeface="Calibri" panose="020F0502020204030204" pitchFamily="34" charset="0"/>
              </a:rPr>
              <a:t>→</a:t>
            </a:r>
            <a:r>
              <a:rPr lang="en-US" sz="2000" b="1" dirty="0" smtClean="0">
                <a:solidFill>
                  <a:schemeClr val="accent6"/>
                </a:solidFill>
              </a:rPr>
              <a:t> </a:t>
            </a:r>
            <a:r>
              <a:rPr lang="en-US" sz="2000" b="1" dirty="0">
                <a:solidFill>
                  <a:schemeClr val="accent6"/>
                </a:solidFill>
              </a:rPr>
              <a:t>Y</a:t>
            </a:r>
            <a:endParaRPr lang="en-US" sz="2000" dirty="0">
              <a:solidFill>
                <a:schemeClr val="accent6"/>
              </a:solidFill>
            </a:endParaRPr>
          </a:p>
        </p:txBody>
      </p:sp>
      <p:sp>
        <p:nvSpPr>
          <p:cNvPr id="28" name="TextBox 27"/>
          <p:cNvSpPr txBox="1"/>
          <p:nvPr/>
        </p:nvSpPr>
        <p:spPr>
          <a:xfrm>
            <a:off x="3454400" y="975042"/>
            <a:ext cx="1554480" cy="400110"/>
          </a:xfrm>
          <a:prstGeom prst="rect">
            <a:avLst/>
          </a:prstGeom>
          <a:noFill/>
        </p:spPr>
        <p:txBody>
          <a:bodyPr wrap="square" rtlCol="0">
            <a:spAutoFit/>
          </a:bodyPr>
          <a:lstStyle/>
          <a:p>
            <a:pPr algn="ctr"/>
            <a:r>
              <a:rPr lang="en-US" sz="2000" b="1" dirty="0" smtClean="0">
                <a:solidFill>
                  <a:schemeClr val="accent6"/>
                </a:solidFill>
              </a:rPr>
              <a:t>{X1, X2} </a:t>
            </a:r>
            <a:r>
              <a:rPr lang="en-US" sz="2000" b="1" dirty="0" smtClean="0">
                <a:solidFill>
                  <a:schemeClr val="accent6"/>
                </a:solidFill>
                <a:latin typeface="Calibri" panose="020F0502020204030204" pitchFamily="34" charset="0"/>
              </a:rPr>
              <a:t>→ </a:t>
            </a:r>
            <a:r>
              <a:rPr lang="en-US" sz="2000" b="1" dirty="0" smtClean="0">
                <a:solidFill>
                  <a:schemeClr val="accent6"/>
                </a:solidFill>
              </a:rPr>
              <a:t>Y</a:t>
            </a:r>
            <a:endParaRPr lang="en-US" sz="2000" dirty="0">
              <a:solidFill>
                <a:schemeClr val="accent6"/>
              </a:solidFill>
            </a:endParaRPr>
          </a:p>
        </p:txBody>
      </p:sp>
      <p:sp>
        <p:nvSpPr>
          <p:cNvPr id="29" name="TextBox 28"/>
          <p:cNvSpPr txBox="1"/>
          <p:nvPr/>
        </p:nvSpPr>
        <p:spPr>
          <a:xfrm>
            <a:off x="6578599" y="976914"/>
            <a:ext cx="1554480" cy="400110"/>
          </a:xfrm>
          <a:prstGeom prst="rect">
            <a:avLst/>
          </a:prstGeom>
          <a:noFill/>
        </p:spPr>
        <p:txBody>
          <a:bodyPr wrap="square" rtlCol="0">
            <a:spAutoFit/>
          </a:bodyPr>
          <a:lstStyle/>
          <a:p>
            <a:pPr algn="ctr"/>
            <a:r>
              <a:rPr lang="en-US" sz="2000" b="1" dirty="0" smtClean="0">
                <a:solidFill>
                  <a:schemeClr val="accent6"/>
                </a:solidFill>
              </a:rPr>
              <a:t>X </a:t>
            </a:r>
            <a:r>
              <a:rPr lang="en-US" sz="2000" b="1" dirty="0" smtClean="0">
                <a:solidFill>
                  <a:schemeClr val="accent6"/>
                </a:solidFill>
                <a:latin typeface="Calibri" panose="020F0502020204030204" pitchFamily="34" charset="0"/>
              </a:rPr>
              <a:t>→ </a:t>
            </a:r>
            <a:r>
              <a:rPr lang="en-US" sz="2000" b="1" dirty="0" smtClean="0">
                <a:solidFill>
                  <a:schemeClr val="accent6"/>
                </a:solidFill>
              </a:rPr>
              <a:t>{Y1, Y2}</a:t>
            </a:r>
            <a:endParaRPr lang="en-US" sz="2000" dirty="0">
              <a:solidFill>
                <a:schemeClr val="accent6"/>
              </a:solidFill>
            </a:endParaRPr>
          </a:p>
        </p:txBody>
      </p:sp>
      <p:cxnSp>
        <p:nvCxnSpPr>
          <p:cNvPr id="30" name="Straight Connector 29"/>
          <p:cNvCxnSpPr/>
          <p:nvPr/>
        </p:nvCxnSpPr>
        <p:spPr>
          <a:xfrm>
            <a:off x="3886200" y="2341175"/>
            <a:ext cx="0" cy="32004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874295" y="2652798"/>
            <a:ext cx="1161288" cy="37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705600" y="2032575"/>
            <a:ext cx="0" cy="3296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400800" y="2641368"/>
            <a:ext cx="16764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143000" y="5160135"/>
            <a:ext cx="2651760" cy="584775"/>
          </a:xfrm>
          <a:prstGeom prst="rect">
            <a:avLst/>
          </a:prstGeom>
          <a:noFill/>
          <a:ln w="28575">
            <a:solidFill>
              <a:srgbClr val="0070C0"/>
            </a:solidFill>
          </a:ln>
        </p:spPr>
        <p:txBody>
          <a:bodyPr wrap="square" rtlCol="0">
            <a:spAutoFit/>
          </a:bodyPr>
          <a:lstStyle/>
          <a:p>
            <a:pPr algn="ctr"/>
            <a:r>
              <a:rPr lang="en-US" sz="3200" u="sng" dirty="0" err="1"/>
              <a:t>a</a:t>
            </a:r>
            <a:r>
              <a:rPr lang="en-US" sz="3200" u="sng" dirty="0" err="1" smtClean="0"/>
              <a:t>ccount_no</a:t>
            </a:r>
            <a:endParaRPr lang="en-US" sz="3200" u="sng" dirty="0"/>
          </a:p>
        </p:txBody>
      </p:sp>
      <p:sp>
        <p:nvSpPr>
          <p:cNvPr id="35" name="TextBox 34"/>
          <p:cNvSpPr txBox="1"/>
          <p:nvPr/>
        </p:nvSpPr>
        <p:spPr>
          <a:xfrm>
            <a:off x="3794760" y="5160135"/>
            <a:ext cx="1524000" cy="584775"/>
          </a:xfrm>
          <a:prstGeom prst="rect">
            <a:avLst/>
          </a:prstGeom>
          <a:noFill/>
          <a:ln w="28575">
            <a:solidFill>
              <a:srgbClr val="0070C0"/>
            </a:solidFill>
          </a:ln>
        </p:spPr>
        <p:txBody>
          <a:bodyPr wrap="square" rtlCol="0">
            <a:spAutoFit/>
          </a:bodyPr>
          <a:lstStyle/>
          <a:p>
            <a:pPr algn="ctr"/>
            <a:r>
              <a:rPr lang="en-US" sz="3200" dirty="0" smtClean="0"/>
              <a:t>balance</a:t>
            </a:r>
            <a:endParaRPr lang="en-US" sz="3200" dirty="0"/>
          </a:p>
        </p:txBody>
      </p:sp>
      <p:sp>
        <p:nvSpPr>
          <p:cNvPr id="36" name="TextBox 35"/>
          <p:cNvSpPr txBox="1"/>
          <p:nvPr/>
        </p:nvSpPr>
        <p:spPr>
          <a:xfrm>
            <a:off x="5318760" y="5160135"/>
            <a:ext cx="1920240" cy="584775"/>
          </a:xfrm>
          <a:prstGeom prst="rect">
            <a:avLst/>
          </a:prstGeom>
          <a:noFill/>
          <a:ln w="28575">
            <a:solidFill>
              <a:srgbClr val="0070C0"/>
            </a:solidFill>
          </a:ln>
        </p:spPr>
        <p:txBody>
          <a:bodyPr wrap="square" rtlCol="0">
            <a:spAutoFit/>
          </a:bodyPr>
          <a:lstStyle/>
          <a:p>
            <a:pPr algn="ctr"/>
            <a:r>
              <a:rPr lang="en-US" sz="3200" dirty="0" smtClean="0"/>
              <a:t>branch</a:t>
            </a:r>
            <a:endParaRPr lang="en-US" sz="3200" dirty="0"/>
          </a:p>
        </p:txBody>
      </p:sp>
      <p:grpSp>
        <p:nvGrpSpPr>
          <p:cNvPr id="37" name="Group 36"/>
          <p:cNvGrpSpPr/>
          <p:nvPr/>
        </p:nvGrpSpPr>
        <p:grpSpPr>
          <a:xfrm>
            <a:off x="2590800" y="5749290"/>
            <a:ext cx="3483381" cy="374904"/>
            <a:chOff x="2590800" y="5882640"/>
            <a:chExt cx="3483381" cy="374904"/>
          </a:xfrm>
        </p:grpSpPr>
        <p:cxnSp>
          <p:nvCxnSpPr>
            <p:cNvPr id="38" name="Straight Connector 37"/>
            <p:cNvCxnSpPr/>
            <p:nvPr/>
          </p:nvCxnSpPr>
          <p:spPr>
            <a:xfrm>
              <a:off x="2590800" y="5882640"/>
              <a:ext cx="0" cy="3749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4542989" y="5882640"/>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6062399" y="5882640"/>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590800" y="6248400"/>
              <a:ext cx="3483381" cy="0"/>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276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par>
                                <p:cTn id="46" presetID="10" presetClass="entr" presetSubtype="0"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par>
                                <p:cTn id="55" presetID="10" presetClass="entr" presetSubtype="0"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500"/>
                                        <p:tgtEl>
                                          <p:spTgt spid="30"/>
                                        </p:tgtEl>
                                      </p:cBhvr>
                                    </p:animEffect>
                                  </p:childTnLst>
                                </p:cTn>
                              </p:par>
                              <p:par>
                                <p:cTn id="58" presetID="10" presetClass="entr" presetSubtype="0"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500"/>
                                        <p:tgtEl>
                                          <p:spTgt spid="2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500"/>
                                        <p:tgtEl>
                                          <p:spTgt spid="21"/>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500"/>
                                        <p:tgtEl>
                                          <p:spTgt spid="24"/>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par>
                                <p:cTn id="80" presetID="10" presetClass="entr" presetSubtype="0" fill="hold"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fade">
                                      <p:cBhvr>
                                        <p:cTn id="82" dur="500"/>
                                        <p:tgtEl>
                                          <p:spTgt spid="23"/>
                                        </p:tgtEl>
                                      </p:cBhvr>
                                    </p:animEffect>
                                  </p:childTnLst>
                                </p:cTn>
                              </p:par>
                              <p:par>
                                <p:cTn id="83" presetID="10" presetClass="entr" presetSubtype="0" fill="hold"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nodeType="with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fade">
                                      <p:cBhvr>
                                        <p:cTn id="88" dur="500"/>
                                        <p:tgtEl>
                                          <p:spTgt spid="26"/>
                                        </p:tgtEl>
                                      </p:cBhvr>
                                    </p:animEffect>
                                  </p:childTnLst>
                                </p:cTn>
                              </p:par>
                              <p:par>
                                <p:cTn id="89" presetID="10" presetClass="entr" presetSubtype="0" fill="hold"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fade">
                                      <p:cBhvr>
                                        <p:cTn id="91" dur="500"/>
                                        <p:tgtEl>
                                          <p:spTgt spid="32"/>
                                        </p:tgtEl>
                                      </p:cBhvr>
                                    </p:animEffect>
                                  </p:childTnLst>
                                </p:cTn>
                              </p:par>
                              <p:par>
                                <p:cTn id="92" presetID="10" presetClass="entr" presetSubtype="0" fill="hold"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fade">
                                      <p:cBhvr>
                                        <p:cTn id="94" dur="500"/>
                                        <p:tgtEl>
                                          <p:spTgt spid="33"/>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3">
                                            <p:txEl>
                                              <p:pRg st="4" end="4"/>
                                            </p:txEl>
                                          </p:spTgt>
                                        </p:tgtEl>
                                        <p:attrNameLst>
                                          <p:attrName>style.visibility</p:attrName>
                                        </p:attrNameLst>
                                      </p:cBhvr>
                                      <p:to>
                                        <p:strVal val="visible"/>
                                      </p:to>
                                    </p:set>
                                    <p:animEffect transition="in" filter="fade">
                                      <p:cBhvr>
                                        <p:cTn id="99" dur="500"/>
                                        <p:tgtEl>
                                          <p:spTgt spid="3">
                                            <p:txEl>
                                              <p:pRg st="4" end="4"/>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3">
                                            <p:txEl>
                                              <p:pRg st="5" end="5"/>
                                            </p:txEl>
                                          </p:spTgt>
                                        </p:tgtEl>
                                        <p:attrNameLst>
                                          <p:attrName>style.visibility</p:attrName>
                                        </p:attrNameLst>
                                      </p:cBhvr>
                                      <p:to>
                                        <p:strVal val="visible"/>
                                      </p:to>
                                    </p:set>
                                    <p:animEffect transition="in" filter="fade">
                                      <p:cBhvr>
                                        <p:cTn id="104" dur="500"/>
                                        <p:tgtEl>
                                          <p:spTgt spid="3">
                                            <p:txEl>
                                              <p:pRg st="5" end="5"/>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3">
                                            <p:txEl>
                                              <p:pRg st="6" end="6"/>
                                            </p:txEl>
                                          </p:spTgt>
                                        </p:tgtEl>
                                        <p:attrNameLst>
                                          <p:attrName>style.visibility</p:attrName>
                                        </p:attrNameLst>
                                      </p:cBhvr>
                                      <p:to>
                                        <p:strVal val="visible"/>
                                      </p:to>
                                    </p:set>
                                    <p:animEffect transition="in" filter="fade">
                                      <p:cBhvr>
                                        <p:cTn id="109" dur="500"/>
                                        <p:tgtEl>
                                          <p:spTgt spid="3">
                                            <p:txEl>
                                              <p:pRg st="6" end="6"/>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3">
                                            <p:txEl>
                                              <p:pRg st="7" end="7"/>
                                            </p:txEl>
                                          </p:spTgt>
                                        </p:tgtEl>
                                        <p:attrNameLst>
                                          <p:attrName>style.visibility</p:attrName>
                                        </p:attrNameLst>
                                      </p:cBhvr>
                                      <p:to>
                                        <p:strVal val="visible"/>
                                      </p:to>
                                    </p:set>
                                    <p:animEffect transition="in" filter="fade">
                                      <p:cBhvr>
                                        <p:cTn id="114" dur="500"/>
                                        <p:tgtEl>
                                          <p:spTgt spid="3">
                                            <p:txEl>
                                              <p:pRg st="7" end="7"/>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3">
                                            <p:txEl>
                                              <p:pRg st="8" end="8"/>
                                            </p:txEl>
                                          </p:spTgt>
                                        </p:tgtEl>
                                        <p:attrNameLst>
                                          <p:attrName>style.visibility</p:attrName>
                                        </p:attrNameLst>
                                      </p:cBhvr>
                                      <p:to>
                                        <p:strVal val="visible"/>
                                      </p:to>
                                    </p:set>
                                    <p:animEffect transition="in" filter="fade">
                                      <p:cBhvr>
                                        <p:cTn id="119" dur="500"/>
                                        <p:tgtEl>
                                          <p:spTgt spid="3">
                                            <p:txEl>
                                              <p:pRg st="8" end="8"/>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34"/>
                                        </p:tgtEl>
                                        <p:attrNameLst>
                                          <p:attrName>style.visibility</p:attrName>
                                        </p:attrNameLst>
                                      </p:cBhvr>
                                      <p:to>
                                        <p:strVal val="visible"/>
                                      </p:to>
                                    </p:set>
                                    <p:animEffect transition="in" filter="fade">
                                      <p:cBhvr>
                                        <p:cTn id="124" dur="500"/>
                                        <p:tgtEl>
                                          <p:spTgt spid="34"/>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35"/>
                                        </p:tgtEl>
                                        <p:attrNameLst>
                                          <p:attrName>style.visibility</p:attrName>
                                        </p:attrNameLst>
                                      </p:cBhvr>
                                      <p:to>
                                        <p:strVal val="visible"/>
                                      </p:to>
                                    </p:set>
                                    <p:animEffect transition="in" filter="fade">
                                      <p:cBhvr>
                                        <p:cTn id="127" dur="500"/>
                                        <p:tgtEl>
                                          <p:spTgt spid="35"/>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36"/>
                                        </p:tgtEl>
                                        <p:attrNameLst>
                                          <p:attrName>style.visibility</p:attrName>
                                        </p:attrNameLst>
                                      </p:cBhvr>
                                      <p:to>
                                        <p:strVal val="visible"/>
                                      </p:to>
                                    </p:set>
                                    <p:animEffect transition="in" filter="fade">
                                      <p:cBhvr>
                                        <p:cTn id="130" dur="500"/>
                                        <p:tgtEl>
                                          <p:spTgt spid="36"/>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37"/>
                                        </p:tgtEl>
                                        <p:attrNameLst>
                                          <p:attrName>style.visibility</p:attrName>
                                        </p:attrNameLst>
                                      </p:cBhvr>
                                      <p:to>
                                        <p:strVal val="visible"/>
                                      </p:to>
                                    </p:set>
                                    <p:animEffect transition="in" filter="fade">
                                      <p:cBhvr>
                                        <p:cTn id="13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P spid="13" grpId="0" animBg="1"/>
      <p:bldP spid="16" grpId="0" animBg="1"/>
      <p:bldP spid="20" grpId="0" animBg="1"/>
      <p:bldP spid="21" grpId="0" animBg="1"/>
      <p:bldP spid="24" grpId="0" animBg="1"/>
      <p:bldP spid="27" grpId="0"/>
      <p:bldP spid="28" grpId="0"/>
      <p:bldP spid="29" grpId="0"/>
      <p:bldP spid="34" grpId="0" animBg="1"/>
      <p:bldP spid="35" grpId="0" animBg="1"/>
      <p:bldP spid="3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N</a:t>
            </a:r>
            <a:r>
              <a:rPr lang="en-US" dirty="0" smtClean="0">
                <a:gradFill flip="none" rotWithShape="1">
                  <a:gsLst>
                    <a:gs pos="10000">
                      <a:schemeClr val="accent6">
                        <a:lumMod val="50000"/>
                      </a:schemeClr>
                    </a:gs>
                    <a:gs pos="100000">
                      <a:schemeClr val="accent6"/>
                    </a:gs>
                  </a:gsLst>
                  <a:lin ang="0" scaled="1"/>
                  <a:tileRect/>
                </a:gradFill>
              </a:rPr>
              <a:t>ormal </a:t>
            </a:r>
            <a:r>
              <a:rPr lang="en-US" dirty="0">
                <a:gradFill flip="none" rotWithShape="1">
                  <a:gsLst>
                    <a:gs pos="10000">
                      <a:schemeClr val="accent6">
                        <a:lumMod val="50000"/>
                      </a:schemeClr>
                    </a:gs>
                    <a:gs pos="100000">
                      <a:schemeClr val="accent6"/>
                    </a:gs>
                  </a:gsLst>
                  <a:lin ang="0" scaled="1"/>
                  <a:tileRect/>
                </a:gradFill>
              </a:rPr>
              <a:t>forms </a:t>
            </a:r>
            <a:r>
              <a:rPr lang="en-US" dirty="0" smtClean="0">
                <a:gradFill flip="none" rotWithShape="1">
                  <a:gsLst>
                    <a:gs pos="10000">
                      <a:schemeClr val="accent6">
                        <a:lumMod val="50000"/>
                      </a:schemeClr>
                    </a:gs>
                    <a:gs pos="100000">
                      <a:schemeClr val="accent6"/>
                    </a:gs>
                  </a:gsLst>
                  <a:lin ang="0" scaled="1"/>
                  <a:tileRect/>
                </a:gradFill>
              </a:rPr>
              <a:t/>
            </a:r>
            <a:br>
              <a:rPr lang="en-US" dirty="0" smtClean="0">
                <a:gradFill flip="none" rotWithShape="1">
                  <a:gsLst>
                    <a:gs pos="10000">
                      <a:schemeClr val="accent6">
                        <a:lumMod val="50000"/>
                      </a:schemeClr>
                    </a:gs>
                    <a:gs pos="100000">
                      <a:schemeClr val="accent6"/>
                    </a:gs>
                  </a:gsLst>
                  <a:lin ang="0" scaled="1"/>
                  <a:tileRect/>
                </a:gradFill>
              </a:rPr>
            </a:br>
            <a:r>
              <a:rPr lang="en-US" dirty="0" smtClean="0">
                <a:solidFill>
                  <a:schemeClr val="tx2"/>
                </a:solidFill>
              </a:rPr>
              <a:t>2NF (Second </a:t>
            </a:r>
            <a:r>
              <a:rPr lang="en-US" dirty="0">
                <a:solidFill>
                  <a:schemeClr val="tx2"/>
                </a:solidFill>
              </a:rPr>
              <a:t>Normal Form)</a:t>
            </a:r>
          </a:p>
        </p:txBody>
      </p:sp>
      <p:sp>
        <p:nvSpPr>
          <p:cNvPr id="5" name="Text Placeholder 4"/>
          <p:cNvSpPr>
            <a:spLocks noGrp="1"/>
          </p:cNvSpPr>
          <p:nvPr>
            <p:ph type="body" idx="1"/>
          </p:nvPr>
        </p:nvSpPr>
        <p:spPr/>
        <p:txBody>
          <a:bodyPr/>
          <a:lstStyle/>
          <a:p>
            <a:r>
              <a:rPr lang="en-US" dirty="0" smtClean="0"/>
              <a:t>Section – 7.2</a:t>
            </a:r>
          </a:p>
          <a:p>
            <a:endParaRPr lang="en-US" dirty="0"/>
          </a:p>
        </p:txBody>
      </p:sp>
    </p:spTree>
    <p:extLst>
      <p:ext uri="{BB962C8B-B14F-4D97-AF65-F5344CB8AC3E}">
        <p14:creationId xmlns:p14="http://schemas.microsoft.com/office/powerpoint/2010/main" val="28857320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2NF (Second </a:t>
            </a:r>
            <a:r>
              <a:rPr lang="en-US" dirty="0"/>
              <a:t>Normal Form)</a:t>
            </a:r>
          </a:p>
        </p:txBody>
      </p:sp>
      <p:sp>
        <p:nvSpPr>
          <p:cNvPr id="3" name="Content Placeholder 2"/>
          <p:cNvSpPr>
            <a:spLocks noGrp="1"/>
          </p:cNvSpPr>
          <p:nvPr>
            <p:ph idx="1"/>
          </p:nvPr>
        </p:nvSpPr>
        <p:spPr/>
        <p:txBody>
          <a:bodyPr/>
          <a:lstStyle/>
          <a:p>
            <a:r>
              <a:rPr lang="en-GB" dirty="0"/>
              <a:t>Conditions for </a:t>
            </a:r>
            <a:r>
              <a:rPr lang="en-GB" dirty="0" smtClean="0"/>
              <a:t>2NF</a:t>
            </a:r>
          </a:p>
          <a:p>
            <a:endParaRPr lang="en-GB" dirty="0"/>
          </a:p>
          <a:p>
            <a:endParaRPr lang="en-GB" dirty="0" smtClean="0"/>
          </a:p>
          <a:p>
            <a:endParaRPr lang="en-GB" dirty="0"/>
          </a:p>
          <a:p>
            <a:r>
              <a:rPr lang="en-GB" dirty="0"/>
              <a:t>A relation R is in second normal form (2NF) </a:t>
            </a:r>
          </a:p>
          <a:p>
            <a:pPr lvl="1"/>
            <a:r>
              <a:rPr lang="en-GB" dirty="0"/>
              <a:t>if and only if it is in </a:t>
            </a:r>
            <a:r>
              <a:rPr lang="en-GB" b="1" dirty="0">
                <a:solidFill>
                  <a:schemeClr val="accent6"/>
                </a:solidFill>
              </a:rPr>
              <a:t>1NF</a:t>
            </a:r>
            <a:r>
              <a:rPr lang="en-GB" dirty="0"/>
              <a:t> and </a:t>
            </a:r>
          </a:p>
          <a:p>
            <a:pPr lvl="1"/>
            <a:r>
              <a:rPr lang="en-GB" b="1" dirty="0">
                <a:solidFill>
                  <a:schemeClr val="accent6"/>
                </a:solidFill>
              </a:rPr>
              <a:t>every non-primary key attribute is fully dependent on the primary key</a:t>
            </a:r>
          </a:p>
          <a:p>
            <a:pPr marL="0" indent="0" algn="ctr">
              <a:buNone/>
            </a:pPr>
            <a:r>
              <a:rPr lang="en-GB" dirty="0" smtClean="0"/>
              <a:t>OR</a:t>
            </a:r>
            <a:endParaRPr lang="en-GB" dirty="0"/>
          </a:p>
          <a:p>
            <a:r>
              <a:rPr lang="en-GB" dirty="0"/>
              <a:t>A relation R is in second normal form (2NF) </a:t>
            </a:r>
          </a:p>
          <a:p>
            <a:pPr lvl="1"/>
            <a:r>
              <a:rPr lang="en-GB" dirty="0"/>
              <a:t>if and only if it is in </a:t>
            </a:r>
            <a:r>
              <a:rPr lang="en-GB" b="1" dirty="0">
                <a:solidFill>
                  <a:schemeClr val="accent6"/>
                </a:solidFill>
              </a:rPr>
              <a:t>1NF</a:t>
            </a:r>
            <a:r>
              <a:rPr lang="en-GB" dirty="0"/>
              <a:t> and </a:t>
            </a:r>
          </a:p>
          <a:p>
            <a:pPr lvl="1"/>
            <a:r>
              <a:rPr lang="en-GB" b="1" dirty="0">
                <a:solidFill>
                  <a:schemeClr val="accent6"/>
                </a:solidFill>
              </a:rPr>
              <a:t>no any non-primary key attribute is partially dependent on the primary key</a:t>
            </a:r>
          </a:p>
        </p:txBody>
      </p:sp>
      <p:sp>
        <p:nvSpPr>
          <p:cNvPr id="4" name="Rounded Rectangle 3"/>
          <p:cNvSpPr/>
          <p:nvPr/>
        </p:nvSpPr>
        <p:spPr>
          <a:xfrm>
            <a:off x="503405" y="1342665"/>
            <a:ext cx="9180000" cy="7200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marL="111125" lvl="1" algn="ctr">
              <a:lnSpc>
                <a:spcPct val="90000"/>
              </a:lnSpc>
              <a:spcBef>
                <a:spcPts val="500"/>
              </a:spcBef>
              <a:buClr>
                <a:schemeClr val="accent6"/>
              </a:buClr>
            </a:pPr>
            <a:r>
              <a:rPr lang="en-US" sz="2800" dirty="0"/>
              <a:t>It is </a:t>
            </a:r>
            <a:r>
              <a:rPr lang="en-US" sz="2800" b="1" dirty="0">
                <a:solidFill>
                  <a:schemeClr val="accent6"/>
                </a:solidFill>
              </a:rPr>
              <a:t>in 1NF </a:t>
            </a:r>
            <a:r>
              <a:rPr lang="en-US" sz="2800" dirty="0"/>
              <a:t>and each </a:t>
            </a:r>
            <a:r>
              <a:rPr lang="en-US" sz="2800" b="1" dirty="0">
                <a:solidFill>
                  <a:schemeClr val="accent6"/>
                </a:solidFill>
              </a:rPr>
              <a:t>table should contain a single primary </a:t>
            </a:r>
            <a:r>
              <a:rPr lang="en-US" sz="2800" b="1" dirty="0" smtClean="0">
                <a:solidFill>
                  <a:schemeClr val="accent6"/>
                </a:solidFill>
              </a:rPr>
              <a:t>key</a:t>
            </a:r>
            <a:r>
              <a:rPr lang="en-GB" sz="2600" dirty="0" smtClean="0"/>
              <a:t>.</a:t>
            </a:r>
            <a:endParaRPr lang="en-US" sz="2600" b="1" dirty="0">
              <a:solidFill>
                <a:schemeClr val="accent6"/>
              </a:solidFill>
            </a:endParaRPr>
          </a:p>
        </p:txBody>
      </p:sp>
      <p:cxnSp>
        <p:nvCxnSpPr>
          <p:cNvPr id="6" name="Straight Connector 5"/>
          <p:cNvCxnSpPr/>
          <p:nvPr/>
        </p:nvCxnSpPr>
        <p:spPr>
          <a:xfrm rot="5400000" flipV="1">
            <a:off x="6092417" y="-3549442"/>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79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2NF (Second </a:t>
            </a:r>
            <a:r>
              <a:rPr lang="en-US" dirty="0"/>
              <a:t>Normal Form</a:t>
            </a:r>
            <a:r>
              <a:rPr lang="en-US" dirty="0" smtClean="0"/>
              <a:t>) </a:t>
            </a:r>
            <a:r>
              <a:rPr lang="en-US" dirty="0" smtClean="0">
                <a:solidFill>
                  <a:schemeClr val="tx1">
                    <a:lumMod val="50000"/>
                    <a:lumOff val="50000"/>
                  </a:schemeClr>
                </a:solidFill>
              </a:rPr>
              <a:t>[Example]</a:t>
            </a:r>
            <a:endParaRPr lang="en-US" dirty="0">
              <a:solidFill>
                <a:schemeClr val="tx1">
                  <a:lumMod val="50000"/>
                  <a:lumOff val="50000"/>
                </a:schemeClr>
              </a:solidFill>
            </a:endParaRPr>
          </a:p>
        </p:txBody>
      </p:sp>
      <p:sp>
        <p:nvSpPr>
          <p:cNvPr id="3" name="Content Placeholder 2"/>
          <p:cNvSpPr>
            <a:spLocks noGrp="1"/>
          </p:cNvSpPr>
          <p:nvPr>
            <p:ph idx="1"/>
          </p:nvPr>
        </p:nvSpPr>
        <p:spPr/>
        <p:txBody>
          <a:bodyPr/>
          <a:lstStyle/>
          <a:p>
            <a:endParaRPr lang="en-US" dirty="0"/>
          </a:p>
          <a:p>
            <a:endParaRPr lang="en-US" dirty="0" smtClean="0"/>
          </a:p>
          <a:p>
            <a:endParaRPr lang="en-US" dirty="0"/>
          </a:p>
          <a:p>
            <a:endParaRPr lang="en-US" dirty="0" smtClean="0"/>
          </a:p>
          <a:p>
            <a:endParaRPr lang="en-US" dirty="0" smtClean="0"/>
          </a:p>
          <a:p>
            <a:endParaRPr lang="en-GB" dirty="0" smtClean="0"/>
          </a:p>
          <a:p>
            <a:endParaRPr lang="en-GB" b="1" dirty="0" smtClean="0"/>
          </a:p>
          <a:p>
            <a:r>
              <a:rPr lang="en-GB" b="1" dirty="0" smtClean="0"/>
              <a:t>FD1</a:t>
            </a:r>
            <a:r>
              <a:rPr lang="en-GB" dirty="0" smtClean="0"/>
              <a:t>: {</a:t>
            </a:r>
            <a:r>
              <a:rPr lang="en-GB" dirty="0"/>
              <a:t>CID, ANO} </a:t>
            </a:r>
            <a:r>
              <a:rPr lang="en-US" dirty="0">
                <a:latin typeface="Calibri" panose="020F0502020204030204" pitchFamily="34" charset="0"/>
              </a:rPr>
              <a:t>→</a:t>
            </a:r>
            <a:r>
              <a:rPr lang="en-GB" dirty="0"/>
              <a:t> {</a:t>
            </a:r>
            <a:r>
              <a:rPr lang="en-GB" dirty="0" err="1"/>
              <a:t>AccesssDate</a:t>
            </a:r>
            <a:r>
              <a:rPr lang="en-GB" dirty="0"/>
              <a:t>, Balance, </a:t>
            </a:r>
            <a:r>
              <a:rPr lang="en-GB" dirty="0" err="1" smtClean="0"/>
              <a:t>BranchName</a:t>
            </a:r>
            <a:r>
              <a:rPr lang="en-GB" dirty="0" smtClean="0"/>
              <a:t>}</a:t>
            </a:r>
          </a:p>
          <a:p>
            <a:r>
              <a:rPr lang="en-GB" b="1" dirty="0" smtClean="0"/>
              <a:t>FD2</a:t>
            </a:r>
            <a:r>
              <a:rPr lang="en-GB" dirty="0" smtClean="0"/>
              <a:t>: ANO </a:t>
            </a:r>
            <a:r>
              <a:rPr lang="en-US" dirty="0">
                <a:latin typeface="Calibri" panose="020F0502020204030204" pitchFamily="34" charset="0"/>
              </a:rPr>
              <a:t>→</a:t>
            </a:r>
            <a:r>
              <a:rPr lang="en-GB" dirty="0"/>
              <a:t> {Balance, </a:t>
            </a:r>
            <a:r>
              <a:rPr lang="en-GB" dirty="0" err="1" smtClean="0"/>
              <a:t>BranchName</a:t>
            </a:r>
            <a:r>
              <a:rPr lang="en-GB" dirty="0" smtClean="0"/>
              <a:t>}</a:t>
            </a:r>
          </a:p>
          <a:p>
            <a:r>
              <a:rPr lang="en-GB" b="1" dirty="0" smtClean="0">
                <a:solidFill>
                  <a:schemeClr val="accent6"/>
                </a:solidFill>
              </a:rPr>
              <a:t>Balance </a:t>
            </a:r>
            <a:r>
              <a:rPr lang="en-GB" b="1" dirty="0">
                <a:solidFill>
                  <a:schemeClr val="accent6"/>
                </a:solidFill>
              </a:rPr>
              <a:t>and </a:t>
            </a:r>
            <a:r>
              <a:rPr lang="en-GB" b="1" dirty="0" err="1">
                <a:solidFill>
                  <a:schemeClr val="accent6"/>
                </a:solidFill>
              </a:rPr>
              <a:t>BranchName</a:t>
            </a:r>
            <a:r>
              <a:rPr lang="en-GB" b="1" dirty="0">
                <a:solidFill>
                  <a:schemeClr val="accent6"/>
                </a:solidFill>
              </a:rPr>
              <a:t> are partial dependent on primary </a:t>
            </a:r>
            <a:r>
              <a:rPr lang="en-GB" b="1" dirty="0" smtClean="0">
                <a:solidFill>
                  <a:schemeClr val="accent6"/>
                </a:solidFill>
              </a:rPr>
              <a:t>key (CID + ANO)</a:t>
            </a:r>
            <a:r>
              <a:rPr lang="en-GB" dirty="0" smtClean="0"/>
              <a:t>. </a:t>
            </a:r>
            <a:r>
              <a:rPr lang="en-GB" dirty="0"/>
              <a:t>So </a:t>
            </a:r>
            <a:r>
              <a:rPr lang="en-GB" dirty="0" smtClean="0"/>
              <a:t>customer relation </a:t>
            </a:r>
            <a:r>
              <a:rPr lang="en-GB" dirty="0"/>
              <a:t>is not in 2NF</a:t>
            </a:r>
            <a:r>
              <a:rPr lang="en-GB" dirty="0" smtClean="0"/>
              <a:t>.</a:t>
            </a:r>
            <a:endParaRPr lang="en-GB" dirty="0"/>
          </a:p>
        </p:txBody>
      </p:sp>
      <p:graphicFrame>
        <p:nvGraphicFramePr>
          <p:cNvPr id="10"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868855383"/>
              </p:ext>
            </p:extLst>
          </p:nvPr>
        </p:nvGraphicFramePr>
        <p:xfrm>
          <a:off x="280527" y="1338739"/>
          <a:ext cx="5232401" cy="205740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xmlns="" val="20000"/>
                    </a:ext>
                  </a:extLst>
                </a:gridCol>
                <a:gridCol w="851218"/>
                <a:gridCol w="1313180"/>
                <a:gridCol w="1071880"/>
                <a:gridCol w="1405255"/>
              </a:tblGrid>
              <a:tr h="411480">
                <a:tc>
                  <a:txBody>
                    <a:bodyPr/>
                    <a:lstStyle/>
                    <a:p>
                      <a:pPr algn="l"/>
                      <a:r>
                        <a:rPr lang="en-US" b="1" u="sng" dirty="0" smtClean="0">
                          <a:solidFill>
                            <a:schemeClr val="tx1"/>
                          </a:solidFill>
                        </a:rPr>
                        <a:t>CID</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u="sng" kern="1200" dirty="0" smtClean="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AccessDate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BranchName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smtClean="0"/>
                        <a:t>C01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01-01-2017</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50000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Rajkot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dirty="0" smtClean="0"/>
                        <a:t>C02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01-03-2017</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50000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Rajkot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C01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A02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01-05-2017</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25000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smtClean="0"/>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C03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A02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01-07-2017</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25000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smtClean="0"/>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285899466"/>
              </p:ext>
            </p:extLst>
          </p:nvPr>
        </p:nvGraphicFramePr>
        <p:xfrm>
          <a:off x="279348"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smtClean="0">
                          <a:solidFill>
                            <a:schemeClr val="tx1"/>
                          </a:solidFill>
                        </a:rPr>
                        <a:t>Customer</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cxnSp>
        <p:nvCxnSpPr>
          <p:cNvPr id="6" name="Straight Connector 5"/>
          <p:cNvCxnSpPr/>
          <p:nvPr/>
        </p:nvCxnSpPr>
        <p:spPr>
          <a:xfrm flipV="1">
            <a:off x="5683553" y="919747"/>
            <a:ext cx="0" cy="2880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flipV="1">
            <a:off x="6092417" y="-2178772"/>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553716" y="1933873"/>
            <a:ext cx="756000" cy="460800"/>
          </a:xfrm>
          <a:prstGeom prst="rect">
            <a:avLst/>
          </a:prstGeom>
          <a:noFill/>
          <a:ln w="28575">
            <a:solidFill>
              <a:srgbClr val="0070C0"/>
            </a:solidFill>
          </a:ln>
        </p:spPr>
        <p:txBody>
          <a:bodyPr wrap="square" rtlCol="0">
            <a:spAutoFit/>
          </a:bodyPr>
          <a:lstStyle/>
          <a:p>
            <a:pPr algn="ctr"/>
            <a:r>
              <a:rPr lang="en-US" sz="2400" u="sng" dirty="0" smtClean="0"/>
              <a:t>ANO</a:t>
            </a:r>
            <a:endParaRPr lang="en-US" sz="2400" u="sng" dirty="0"/>
          </a:p>
        </p:txBody>
      </p:sp>
      <p:sp>
        <p:nvSpPr>
          <p:cNvPr id="11" name="TextBox 10"/>
          <p:cNvSpPr txBox="1"/>
          <p:nvPr/>
        </p:nvSpPr>
        <p:spPr>
          <a:xfrm>
            <a:off x="7310836" y="1933873"/>
            <a:ext cx="1764000" cy="460800"/>
          </a:xfrm>
          <a:prstGeom prst="rect">
            <a:avLst/>
          </a:prstGeom>
          <a:noFill/>
          <a:ln w="28575">
            <a:solidFill>
              <a:srgbClr val="0070C0"/>
            </a:solidFill>
          </a:ln>
        </p:spPr>
        <p:txBody>
          <a:bodyPr wrap="square" rtlCol="0">
            <a:spAutoFit/>
          </a:bodyPr>
          <a:lstStyle/>
          <a:p>
            <a:pPr algn="ctr"/>
            <a:r>
              <a:rPr lang="en-US" sz="2400" dirty="0" err="1" smtClean="0"/>
              <a:t>AccesssDate</a:t>
            </a:r>
            <a:endParaRPr lang="en-US" sz="2400" dirty="0"/>
          </a:p>
        </p:txBody>
      </p:sp>
      <p:sp>
        <p:nvSpPr>
          <p:cNvPr id="12" name="TextBox 11"/>
          <p:cNvSpPr txBox="1"/>
          <p:nvPr/>
        </p:nvSpPr>
        <p:spPr>
          <a:xfrm>
            <a:off x="9074966" y="1933873"/>
            <a:ext cx="1152000" cy="461665"/>
          </a:xfrm>
          <a:prstGeom prst="rect">
            <a:avLst/>
          </a:prstGeom>
          <a:noFill/>
          <a:ln w="28575">
            <a:solidFill>
              <a:srgbClr val="0070C0"/>
            </a:solidFill>
          </a:ln>
        </p:spPr>
        <p:txBody>
          <a:bodyPr wrap="square" rtlCol="0">
            <a:spAutoFit/>
          </a:bodyPr>
          <a:lstStyle/>
          <a:p>
            <a:pPr algn="ctr"/>
            <a:r>
              <a:rPr lang="en-US" sz="2400" dirty="0" smtClean="0"/>
              <a:t>Balance</a:t>
            </a:r>
            <a:endParaRPr lang="en-US" sz="2400" dirty="0"/>
          </a:p>
        </p:txBody>
      </p:sp>
      <p:cxnSp>
        <p:nvCxnSpPr>
          <p:cNvPr id="13" name="Straight Connector 12"/>
          <p:cNvCxnSpPr/>
          <p:nvPr/>
        </p:nvCxnSpPr>
        <p:spPr>
          <a:xfrm>
            <a:off x="6931716" y="2394673"/>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8192836"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9650966"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186754" y="2752308"/>
            <a:ext cx="4932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225986" y="1933873"/>
            <a:ext cx="1764000" cy="461665"/>
          </a:xfrm>
          <a:prstGeom prst="rect">
            <a:avLst/>
          </a:prstGeom>
          <a:noFill/>
          <a:ln w="28575">
            <a:solidFill>
              <a:srgbClr val="0070C0"/>
            </a:solidFill>
          </a:ln>
        </p:spPr>
        <p:txBody>
          <a:bodyPr wrap="square" rtlCol="0">
            <a:spAutoFit/>
          </a:bodyPr>
          <a:lstStyle/>
          <a:p>
            <a:pPr algn="ctr"/>
            <a:r>
              <a:rPr lang="en-US" sz="2400" dirty="0" err="1" smtClean="0"/>
              <a:t>BranchName</a:t>
            </a:r>
            <a:endParaRPr lang="en-US" sz="2400" dirty="0"/>
          </a:p>
        </p:txBody>
      </p:sp>
      <p:sp>
        <p:nvSpPr>
          <p:cNvPr id="19" name="TextBox 18"/>
          <p:cNvSpPr txBox="1"/>
          <p:nvPr/>
        </p:nvSpPr>
        <p:spPr>
          <a:xfrm>
            <a:off x="5836010" y="1933873"/>
            <a:ext cx="720000" cy="460800"/>
          </a:xfrm>
          <a:prstGeom prst="rect">
            <a:avLst/>
          </a:prstGeom>
          <a:noFill/>
          <a:ln w="28575">
            <a:solidFill>
              <a:srgbClr val="0070C0"/>
            </a:solidFill>
          </a:ln>
        </p:spPr>
        <p:txBody>
          <a:bodyPr wrap="square" rtlCol="0">
            <a:spAutoFit/>
          </a:bodyPr>
          <a:lstStyle/>
          <a:p>
            <a:pPr algn="ctr"/>
            <a:r>
              <a:rPr lang="en-US" sz="2400" u="sng" dirty="0" smtClean="0"/>
              <a:t>CID</a:t>
            </a:r>
            <a:endParaRPr lang="en-US" sz="2400" u="sng" dirty="0"/>
          </a:p>
        </p:txBody>
      </p:sp>
      <p:cxnSp>
        <p:nvCxnSpPr>
          <p:cNvPr id="20" name="Straight Connector 19"/>
          <p:cNvCxnSpPr/>
          <p:nvPr/>
        </p:nvCxnSpPr>
        <p:spPr>
          <a:xfrm>
            <a:off x="6196010" y="2394673"/>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11107986"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931716" y="1557529"/>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9650966" y="1557529"/>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921178" y="1569573"/>
            <a:ext cx="4176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1107986" y="1557529"/>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5771478" y="2073171"/>
            <a:ext cx="6156000" cy="1440000"/>
          </a:xfrm>
          <a:prstGeom prst="roundRect">
            <a:avLst>
              <a:gd name="adj" fmla="val 135"/>
            </a:avLst>
          </a:prstGeom>
          <a:noFill/>
          <a:ln w="12700">
            <a:noFill/>
          </a:ln>
        </p:spPr>
        <p:txBody>
          <a:bodyPr vert="horz" lIns="91440" tIns="91440" rIns="91440" bIns="91440" rtlCol="0" anchor="ctr">
            <a:noAutofit/>
          </a:bodyPr>
          <a:lstStyle/>
          <a:p>
            <a:pPr marL="285750" indent="-285750" algn="just">
              <a:buFont typeface="Arial" panose="020B0604020202020204" pitchFamily="34" charset="0"/>
              <a:buChar char="•"/>
            </a:pPr>
            <a:endParaRPr lang="en-GB" sz="2000" dirty="0"/>
          </a:p>
        </p:txBody>
      </p:sp>
      <p:sp>
        <p:nvSpPr>
          <p:cNvPr id="4" name="TextBox 3"/>
          <p:cNvSpPr txBox="1"/>
          <p:nvPr/>
        </p:nvSpPr>
        <p:spPr>
          <a:xfrm>
            <a:off x="6182666" y="2785272"/>
            <a:ext cx="753052" cy="461665"/>
          </a:xfrm>
          <a:prstGeom prst="rect">
            <a:avLst/>
          </a:prstGeom>
          <a:noFill/>
        </p:spPr>
        <p:txBody>
          <a:bodyPr wrap="square" rtlCol="0">
            <a:spAutoFit/>
          </a:bodyPr>
          <a:lstStyle/>
          <a:p>
            <a:pPr algn="ctr"/>
            <a:r>
              <a:rPr lang="en-GB" sz="2400" b="1" dirty="0" smtClean="0"/>
              <a:t>FD1</a:t>
            </a:r>
            <a:endParaRPr lang="en-GB" sz="2400" b="1" dirty="0"/>
          </a:p>
        </p:txBody>
      </p:sp>
      <p:sp>
        <p:nvSpPr>
          <p:cNvPr id="27" name="TextBox 26"/>
          <p:cNvSpPr txBox="1"/>
          <p:nvPr/>
        </p:nvSpPr>
        <p:spPr>
          <a:xfrm>
            <a:off x="6954039" y="1109092"/>
            <a:ext cx="753052" cy="461665"/>
          </a:xfrm>
          <a:prstGeom prst="rect">
            <a:avLst/>
          </a:prstGeom>
          <a:noFill/>
        </p:spPr>
        <p:txBody>
          <a:bodyPr wrap="square" rtlCol="0">
            <a:spAutoFit/>
          </a:bodyPr>
          <a:lstStyle/>
          <a:p>
            <a:pPr algn="ctr"/>
            <a:r>
              <a:rPr lang="en-GB" sz="2400" b="1" dirty="0" smtClean="0"/>
              <a:t>FD2</a:t>
            </a:r>
            <a:endParaRPr lang="en-GB" sz="2400" b="1" dirty="0"/>
          </a:p>
        </p:txBody>
      </p:sp>
    </p:spTree>
    <p:extLst>
      <p:ext uri="{BB962C8B-B14F-4D97-AF65-F5344CB8AC3E}">
        <p14:creationId xmlns:p14="http://schemas.microsoft.com/office/powerpoint/2010/main" val="283837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5"/>
                                        </p:tgtEl>
                                        <p:attrNameLst>
                                          <p:attrName>style.visibility</p:attrName>
                                        </p:attrNameLst>
                                      </p:cBhvr>
                                      <p:to>
                                        <p:strVal val="visible"/>
                                      </p:to>
                                    </p:set>
                                  </p:childTnLst>
                                </p:cTn>
                              </p:par>
                              <p:par>
                                <p:cTn id="46" presetID="10" presetClass="entr" presetSubtype="0" fill="hold" nodeType="withEffect" nodePh="1">
                                  <p:stCondLst>
                                    <p:cond delay="0"/>
                                  </p:stCondLst>
                                  <p:endCondLst>
                                    <p:cond evt="begin" delay="0">
                                      <p:tn val="46"/>
                                    </p:cond>
                                  </p:endCondLst>
                                  <p:childTnLst>
                                    <p:set>
                                      <p:cBhvr>
                                        <p:cTn id="47" dur="1" fill="hold">
                                          <p:stCondLst>
                                            <p:cond delay="0"/>
                                          </p:stCondLst>
                                        </p:cTn>
                                        <p:tgtEl>
                                          <p:spTgt spid="26">
                                            <p:txEl>
                                              <p:pRg st="0" end="0"/>
                                            </p:txEl>
                                          </p:spTgt>
                                        </p:tgtEl>
                                        <p:attrNameLst>
                                          <p:attrName>style.visibility</p:attrName>
                                        </p:attrNameLst>
                                      </p:cBhvr>
                                      <p:to>
                                        <p:strVal val="visible"/>
                                      </p:to>
                                    </p:set>
                                    <p:animEffect transition="in" filter="fade">
                                      <p:cBhvr>
                                        <p:cTn id="48" dur="500"/>
                                        <p:tgtEl>
                                          <p:spTgt spid="26">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500"/>
                                        <p:tgtEl>
                                          <p:spTgt spid="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Effect transition="in" filter="fade">
                                      <p:cBhvr>
                                        <p:cTn id="61" dur="500"/>
                                        <p:tgtEl>
                                          <p:spTgt spid="3">
                                            <p:txEl>
                                              <p:pRg st="7" end="7"/>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Effect transition="in" filter="fade">
                                      <p:cBhvr>
                                        <p:cTn id="71" dur="500"/>
                                        <p:tgtEl>
                                          <p:spTgt spid="3">
                                            <p:txEl>
                                              <p:pRg st="8" end="8"/>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9" end="9"/>
                                            </p:txEl>
                                          </p:spTgt>
                                        </p:tgtEl>
                                        <p:attrNameLst>
                                          <p:attrName>style.visibility</p:attrName>
                                        </p:attrNameLst>
                                      </p:cBhvr>
                                      <p:to>
                                        <p:strVal val="visible"/>
                                      </p:to>
                                    </p:set>
                                    <p:animEffect transition="in" filter="fade">
                                      <p:cBhvr>
                                        <p:cTn id="7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8" grpId="0" animBg="1"/>
      <p:bldP spid="19" grpId="0" animBg="1"/>
      <p:bldP spid="4" grpId="0"/>
      <p:bldP spid="2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2NF (Second </a:t>
            </a:r>
            <a:r>
              <a:rPr lang="en-US" dirty="0"/>
              <a:t>Normal Form</a:t>
            </a:r>
            <a:r>
              <a:rPr lang="en-US" dirty="0" smtClean="0"/>
              <a:t>) </a:t>
            </a:r>
            <a:r>
              <a:rPr lang="en-US" dirty="0">
                <a:solidFill>
                  <a:schemeClr val="tx1">
                    <a:lumMod val="50000"/>
                    <a:lumOff val="50000"/>
                  </a:schemeClr>
                </a:solidFill>
              </a:rPr>
              <a:t>[Example]</a:t>
            </a:r>
          </a:p>
        </p:txBody>
      </p:sp>
      <p:sp>
        <p:nvSpPr>
          <p:cNvPr id="3" name="Content Placeholder 2"/>
          <p:cNvSpPr>
            <a:spLocks noGrp="1"/>
          </p:cNvSpPr>
          <p:nvPr>
            <p:ph idx="1"/>
          </p:nvPr>
        </p:nvSpPr>
        <p:spPr/>
        <p:txBody>
          <a:bodyPr/>
          <a:lstStyle/>
          <a:p>
            <a:endParaRPr lang="en-US" dirty="0"/>
          </a:p>
          <a:p>
            <a:endParaRPr lang="en-US" dirty="0" smtClean="0"/>
          </a:p>
          <a:p>
            <a:endParaRPr lang="en-US" dirty="0"/>
          </a:p>
          <a:p>
            <a:endParaRPr lang="en-US" dirty="0" smtClean="0"/>
          </a:p>
          <a:p>
            <a:endParaRPr lang="en-US" dirty="0" smtClean="0"/>
          </a:p>
          <a:p>
            <a:endParaRPr lang="en-GB" dirty="0" smtClean="0"/>
          </a:p>
          <a:p>
            <a:endParaRPr lang="en-GB" b="1" dirty="0" smtClean="0"/>
          </a:p>
          <a:p>
            <a:r>
              <a:rPr lang="en-GB" b="1" dirty="0"/>
              <a:t>Problem: </a:t>
            </a:r>
            <a:r>
              <a:rPr lang="en-GB" dirty="0"/>
              <a:t>For example, in case of a joint account </a:t>
            </a:r>
            <a:r>
              <a:rPr lang="en-GB" dirty="0" smtClean="0"/>
              <a:t>multiple (more than one) </a:t>
            </a:r>
            <a:r>
              <a:rPr lang="en-GB" dirty="0"/>
              <a:t>customers have common (one) accounts</a:t>
            </a:r>
            <a:r>
              <a:rPr lang="en-GB" dirty="0" smtClean="0"/>
              <a:t>.</a:t>
            </a:r>
            <a:endParaRPr lang="en-GB" dirty="0"/>
          </a:p>
          <a:p>
            <a:r>
              <a:rPr lang="en-GB" dirty="0"/>
              <a:t>If an account </a:t>
            </a:r>
            <a:r>
              <a:rPr lang="en-GB" b="1" dirty="0" smtClean="0">
                <a:solidFill>
                  <a:schemeClr val="accent6"/>
                </a:solidFill>
              </a:rPr>
              <a:t>’A01</a:t>
            </a:r>
            <a:r>
              <a:rPr lang="en-GB" b="1" dirty="0">
                <a:solidFill>
                  <a:schemeClr val="accent6"/>
                </a:solidFill>
              </a:rPr>
              <a:t>’ is operated jointly by two customers </a:t>
            </a:r>
            <a:r>
              <a:rPr lang="en-GB" dirty="0"/>
              <a:t>says </a:t>
            </a:r>
            <a:r>
              <a:rPr lang="en-GB" b="1" dirty="0" smtClean="0">
                <a:solidFill>
                  <a:schemeClr val="accent6"/>
                </a:solidFill>
              </a:rPr>
              <a:t>’C01</a:t>
            </a:r>
            <a:r>
              <a:rPr lang="en-GB" b="1" dirty="0">
                <a:solidFill>
                  <a:schemeClr val="accent6"/>
                </a:solidFill>
              </a:rPr>
              <a:t>’ and </a:t>
            </a:r>
            <a:r>
              <a:rPr lang="en-GB" b="1" dirty="0" smtClean="0">
                <a:solidFill>
                  <a:schemeClr val="accent6"/>
                </a:solidFill>
              </a:rPr>
              <a:t>’C02</a:t>
            </a:r>
            <a:r>
              <a:rPr lang="en-GB" b="1" dirty="0">
                <a:solidFill>
                  <a:schemeClr val="accent6"/>
                </a:solidFill>
              </a:rPr>
              <a:t>’</a:t>
            </a:r>
            <a:r>
              <a:rPr lang="en-GB" dirty="0"/>
              <a:t> then </a:t>
            </a:r>
            <a:r>
              <a:rPr lang="en-GB" b="1" dirty="0">
                <a:solidFill>
                  <a:schemeClr val="accent6"/>
                </a:solidFill>
              </a:rPr>
              <a:t>data</a:t>
            </a:r>
            <a:r>
              <a:rPr lang="en-GB" dirty="0"/>
              <a:t> values for attributes </a:t>
            </a:r>
            <a:r>
              <a:rPr lang="en-GB" b="1" dirty="0">
                <a:solidFill>
                  <a:schemeClr val="accent6"/>
                </a:solidFill>
              </a:rPr>
              <a:t>Balance and </a:t>
            </a:r>
            <a:r>
              <a:rPr lang="en-GB" b="1" dirty="0" err="1">
                <a:solidFill>
                  <a:schemeClr val="accent6"/>
                </a:solidFill>
              </a:rPr>
              <a:t>BranchName</a:t>
            </a:r>
            <a:r>
              <a:rPr lang="en-GB" b="1" dirty="0">
                <a:solidFill>
                  <a:schemeClr val="accent6"/>
                </a:solidFill>
              </a:rPr>
              <a:t> </a:t>
            </a:r>
            <a:r>
              <a:rPr lang="en-GB" dirty="0"/>
              <a:t>will be </a:t>
            </a:r>
            <a:r>
              <a:rPr lang="en-GB" b="1" dirty="0">
                <a:solidFill>
                  <a:schemeClr val="accent6"/>
                </a:solidFill>
              </a:rPr>
              <a:t>duplicated in two different tuples</a:t>
            </a:r>
            <a:r>
              <a:rPr lang="en-GB" dirty="0"/>
              <a:t> of customers </a:t>
            </a:r>
            <a:r>
              <a:rPr lang="en-GB" dirty="0" smtClean="0"/>
              <a:t>’C01</a:t>
            </a:r>
            <a:r>
              <a:rPr lang="en-GB" dirty="0"/>
              <a:t>’ and </a:t>
            </a:r>
            <a:r>
              <a:rPr lang="en-GB" dirty="0" smtClean="0"/>
              <a:t>’C02</a:t>
            </a:r>
            <a:r>
              <a:rPr lang="en-GB" dirty="0"/>
              <a:t>’.</a:t>
            </a:r>
          </a:p>
        </p:txBody>
      </p:sp>
      <p:graphicFrame>
        <p:nvGraphicFramePr>
          <p:cNvPr id="10"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1669090250"/>
              </p:ext>
            </p:extLst>
          </p:nvPr>
        </p:nvGraphicFramePr>
        <p:xfrm>
          <a:off x="280527" y="1338739"/>
          <a:ext cx="5232401" cy="205740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xmlns="" val="20000"/>
                    </a:ext>
                  </a:extLst>
                </a:gridCol>
                <a:gridCol w="851218"/>
                <a:gridCol w="1313180"/>
                <a:gridCol w="1071880"/>
                <a:gridCol w="1405255"/>
              </a:tblGrid>
              <a:tr h="411480">
                <a:tc>
                  <a:txBody>
                    <a:bodyPr/>
                    <a:lstStyle/>
                    <a:p>
                      <a:pPr algn="l"/>
                      <a:r>
                        <a:rPr lang="en-US" b="1" u="sng" dirty="0" smtClean="0">
                          <a:solidFill>
                            <a:schemeClr val="tx1"/>
                          </a:solidFill>
                        </a:rPr>
                        <a:t>CID</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u="sng" kern="1200" dirty="0" smtClean="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AccessDate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BranchName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smtClean="0"/>
                        <a:t>C01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01-01-2017</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50000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Rajkot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dirty="0" smtClean="0"/>
                        <a:t>C02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01-03-2017</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50000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Rajkot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C01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A02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01-05-2017</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25000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smtClean="0"/>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C03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A02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01-07-2017</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25000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smtClean="0"/>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20867397"/>
              </p:ext>
            </p:extLst>
          </p:nvPr>
        </p:nvGraphicFramePr>
        <p:xfrm>
          <a:off x="279348"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smtClean="0">
                          <a:solidFill>
                            <a:schemeClr val="tx1"/>
                          </a:solidFill>
                        </a:rPr>
                        <a:t>Customer</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cxnSp>
        <p:nvCxnSpPr>
          <p:cNvPr id="6" name="Straight Connector 5"/>
          <p:cNvCxnSpPr/>
          <p:nvPr/>
        </p:nvCxnSpPr>
        <p:spPr>
          <a:xfrm flipV="1">
            <a:off x="5683553" y="919747"/>
            <a:ext cx="0" cy="2880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flipV="1">
            <a:off x="6092417" y="-2178772"/>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553716" y="1933873"/>
            <a:ext cx="756000" cy="460800"/>
          </a:xfrm>
          <a:prstGeom prst="rect">
            <a:avLst/>
          </a:prstGeom>
          <a:noFill/>
          <a:ln w="28575">
            <a:solidFill>
              <a:srgbClr val="0070C0"/>
            </a:solidFill>
          </a:ln>
        </p:spPr>
        <p:txBody>
          <a:bodyPr wrap="square" rtlCol="0">
            <a:spAutoFit/>
          </a:bodyPr>
          <a:lstStyle/>
          <a:p>
            <a:pPr algn="ctr"/>
            <a:r>
              <a:rPr lang="en-US" sz="2400" u="sng" dirty="0" smtClean="0"/>
              <a:t>ANO</a:t>
            </a:r>
            <a:endParaRPr lang="en-US" sz="2400" u="sng" dirty="0"/>
          </a:p>
        </p:txBody>
      </p:sp>
      <p:sp>
        <p:nvSpPr>
          <p:cNvPr id="11" name="TextBox 10"/>
          <p:cNvSpPr txBox="1"/>
          <p:nvPr/>
        </p:nvSpPr>
        <p:spPr>
          <a:xfrm>
            <a:off x="7310836" y="1933873"/>
            <a:ext cx="1764000" cy="460800"/>
          </a:xfrm>
          <a:prstGeom prst="rect">
            <a:avLst/>
          </a:prstGeom>
          <a:noFill/>
          <a:ln w="28575">
            <a:solidFill>
              <a:srgbClr val="0070C0"/>
            </a:solidFill>
          </a:ln>
        </p:spPr>
        <p:txBody>
          <a:bodyPr wrap="square" rtlCol="0">
            <a:spAutoFit/>
          </a:bodyPr>
          <a:lstStyle/>
          <a:p>
            <a:pPr algn="ctr"/>
            <a:r>
              <a:rPr lang="en-US" sz="2400" dirty="0" err="1" smtClean="0"/>
              <a:t>AccesssDate</a:t>
            </a:r>
            <a:endParaRPr lang="en-US" sz="2400" dirty="0"/>
          </a:p>
        </p:txBody>
      </p:sp>
      <p:sp>
        <p:nvSpPr>
          <p:cNvPr id="12" name="TextBox 11"/>
          <p:cNvSpPr txBox="1"/>
          <p:nvPr/>
        </p:nvSpPr>
        <p:spPr>
          <a:xfrm>
            <a:off x="9074966" y="1933873"/>
            <a:ext cx="1152000" cy="461665"/>
          </a:xfrm>
          <a:prstGeom prst="rect">
            <a:avLst/>
          </a:prstGeom>
          <a:noFill/>
          <a:ln w="28575">
            <a:solidFill>
              <a:srgbClr val="0070C0"/>
            </a:solidFill>
          </a:ln>
        </p:spPr>
        <p:txBody>
          <a:bodyPr wrap="square" rtlCol="0">
            <a:spAutoFit/>
          </a:bodyPr>
          <a:lstStyle/>
          <a:p>
            <a:pPr algn="ctr"/>
            <a:r>
              <a:rPr lang="en-US" sz="2400" dirty="0" smtClean="0"/>
              <a:t>Balance</a:t>
            </a:r>
            <a:endParaRPr lang="en-US" sz="2400" dirty="0"/>
          </a:p>
        </p:txBody>
      </p:sp>
      <p:cxnSp>
        <p:nvCxnSpPr>
          <p:cNvPr id="13" name="Straight Connector 12"/>
          <p:cNvCxnSpPr/>
          <p:nvPr/>
        </p:nvCxnSpPr>
        <p:spPr>
          <a:xfrm>
            <a:off x="6931716" y="2394673"/>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8192836"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9650966"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186754" y="2752308"/>
            <a:ext cx="4932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225986" y="1933873"/>
            <a:ext cx="1764000" cy="461665"/>
          </a:xfrm>
          <a:prstGeom prst="rect">
            <a:avLst/>
          </a:prstGeom>
          <a:noFill/>
          <a:ln w="28575">
            <a:solidFill>
              <a:srgbClr val="0070C0"/>
            </a:solidFill>
          </a:ln>
        </p:spPr>
        <p:txBody>
          <a:bodyPr wrap="square" rtlCol="0">
            <a:spAutoFit/>
          </a:bodyPr>
          <a:lstStyle/>
          <a:p>
            <a:pPr algn="ctr"/>
            <a:r>
              <a:rPr lang="en-US" sz="2400" dirty="0" err="1" smtClean="0"/>
              <a:t>BranchName</a:t>
            </a:r>
            <a:endParaRPr lang="en-US" sz="2400" dirty="0"/>
          </a:p>
        </p:txBody>
      </p:sp>
      <p:sp>
        <p:nvSpPr>
          <p:cNvPr id="19" name="TextBox 18"/>
          <p:cNvSpPr txBox="1"/>
          <p:nvPr/>
        </p:nvSpPr>
        <p:spPr>
          <a:xfrm>
            <a:off x="5836010" y="1933873"/>
            <a:ext cx="720000" cy="460800"/>
          </a:xfrm>
          <a:prstGeom prst="rect">
            <a:avLst/>
          </a:prstGeom>
          <a:noFill/>
          <a:ln w="28575">
            <a:solidFill>
              <a:srgbClr val="0070C0"/>
            </a:solidFill>
          </a:ln>
        </p:spPr>
        <p:txBody>
          <a:bodyPr wrap="square" rtlCol="0">
            <a:spAutoFit/>
          </a:bodyPr>
          <a:lstStyle/>
          <a:p>
            <a:pPr algn="ctr"/>
            <a:r>
              <a:rPr lang="en-US" sz="2400" u="sng" dirty="0" smtClean="0"/>
              <a:t>CID</a:t>
            </a:r>
            <a:endParaRPr lang="en-US" sz="2400" u="sng" dirty="0"/>
          </a:p>
        </p:txBody>
      </p:sp>
      <p:cxnSp>
        <p:nvCxnSpPr>
          <p:cNvPr id="20" name="Straight Connector 19"/>
          <p:cNvCxnSpPr/>
          <p:nvPr/>
        </p:nvCxnSpPr>
        <p:spPr>
          <a:xfrm>
            <a:off x="6196010" y="2394673"/>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11107986"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931716" y="1557529"/>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9650966" y="1557529"/>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921178" y="1569573"/>
            <a:ext cx="4176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1107986" y="1557529"/>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5771478" y="2073171"/>
            <a:ext cx="6156000" cy="1440000"/>
          </a:xfrm>
          <a:prstGeom prst="roundRect">
            <a:avLst>
              <a:gd name="adj" fmla="val 135"/>
            </a:avLst>
          </a:prstGeom>
          <a:noFill/>
          <a:ln w="12700">
            <a:noFill/>
          </a:ln>
        </p:spPr>
        <p:txBody>
          <a:bodyPr vert="horz" lIns="91440" tIns="91440" rIns="91440" bIns="91440" rtlCol="0" anchor="ctr">
            <a:noAutofit/>
          </a:bodyPr>
          <a:lstStyle/>
          <a:p>
            <a:pPr marL="285750" indent="-285750" algn="just">
              <a:buFont typeface="Arial" panose="020B0604020202020204" pitchFamily="34" charset="0"/>
              <a:buChar char="•"/>
            </a:pPr>
            <a:endParaRPr lang="en-GB" sz="2000" dirty="0"/>
          </a:p>
        </p:txBody>
      </p:sp>
      <p:sp>
        <p:nvSpPr>
          <p:cNvPr id="4" name="TextBox 3"/>
          <p:cNvSpPr txBox="1"/>
          <p:nvPr/>
        </p:nvSpPr>
        <p:spPr>
          <a:xfrm>
            <a:off x="6182666" y="2785272"/>
            <a:ext cx="753052" cy="461665"/>
          </a:xfrm>
          <a:prstGeom prst="rect">
            <a:avLst/>
          </a:prstGeom>
          <a:noFill/>
        </p:spPr>
        <p:txBody>
          <a:bodyPr wrap="square" rtlCol="0">
            <a:spAutoFit/>
          </a:bodyPr>
          <a:lstStyle/>
          <a:p>
            <a:pPr algn="ctr"/>
            <a:r>
              <a:rPr lang="en-GB" sz="2400" b="1" dirty="0" smtClean="0"/>
              <a:t>FD1</a:t>
            </a:r>
            <a:endParaRPr lang="en-GB" sz="2400" b="1" dirty="0"/>
          </a:p>
        </p:txBody>
      </p:sp>
      <p:sp>
        <p:nvSpPr>
          <p:cNvPr id="27" name="TextBox 26"/>
          <p:cNvSpPr txBox="1"/>
          <p:nvPr/>
        </p:nvSpPr>
        <p:spPr>
          <a:xfrm>
            <a:off x="6954039" y="1109092"/>
            <a:ext cx="753052" cy="461665"/>
          </a:xfrm>
          <a:prstGeom prst="rect">
            <a:avLst/>
          </a:prstGeom>
          <a:noFill/>
        </p:spPr>
        <p:txBody>
          <a:bodyPr wrap="square" rtlCol="0">
            <a:spAutoFit/>
          </a:bodyPr>
          <a:lstStyle/>
          <a:p>
            <a:pPr algn="ctr"/>
            <a:r>
              <a:rPr lang="en-GB" sz="2400" b="1" dirty="0" smtClean="0"/>
              <a:t>FD2</a:t>
            </a:r>
            <a:endParaRPr lang="en-GB" sz="2400" b="1" dirty="0"/>
          </a:p>
        </p:txBody>
      </p:sp>
    </p:spTree>
    <p:extLst>
      <p:ext uri="{BB962C8B-B14F-4D97-AF65-F5344CB8AC3E}">
        <p14:creationId xmlns:p14="http://schemas.microsoft.com/office/powerpoint/2010/main" val="101411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2NF (Second </a:t>
            </a:r>
            <a:r>
              <a:rPr lang="en-US" dirty="0"/>
              <a:t>Normal Form</a:t>
            </a:r>
            <a:r>
              <a:rPr lang="en-US" dirty="0" smtClean="0"/>
              <a:t>) </a:t>
            </a:r>
            <a:r>
              <a:rPr lang="en-US" dirty="0">
                <a:solidFill>
                  <a:schemeClr val="tx1">
                    <a:lumMod val="50000"/>
                    <a:lumOff val="50000"/>
                  </a:schemeClr>
                </a:solidFill>
              </a:rPr>
              <a:t>[Example]</a:t>
            </a:r>
          </a:p>
        </p:txBody>
      </p:sp>
      <p:sp>
        <p:nvSpPr>
          <p:cNvPr id="3" name="Content Placeholder 2"/>
          <p:cNvSpPr>
            <a:spLocks noGrp="1"/>
          </p:cNvSpPr>
          <p:nvPr>
            <p:ph idx="1"/>
          </p:nvPr>
        </p:nvSpPr>
        <p:spPr/>
        <p:txBody>
          <a:bodyPr/>
          <a:lstStyle/>
          <a:p>
            <a:endParaRPr lang="en-US" dirty="0"/>
          </a:p>
          <a:p>
            <a:endParaRPr lang="en-US" dirty="0" smtClean="0"/>
          </a:p>
          <a:p>
            <a:endParaRPr lang="en-US" dirty="0"/>
          </a:p>
          <a:p>
            <a:endParaRPr lang="en-US" dirty="0" smtClean="0"/>
          </a:p>
          <a:p>
            <a:endParaRPr lang="en-US" dirty="0" smtClean="0"/>
          </a:p>
          <a:p>
            <a:endParaRPr lang="en-GB" dirty="0" smtClean="0"/>
          </a:p>
          <a:p>
            <a:endParaRPr lang="en-GB" b="1" dirty="0" smtClean="0"/>
          </a:p>
          <a:p>
            <a:r>
              <a:rPr lang="en-GB" b="1" dirty="0" smtClean="0"/>
              <a:t>Solution: </a:t>
            </a:r>
            <a:r>
              <a:rPr lang="en-GB" b="1" dirty="0">
                <a:solidFill>
                  <a:schemeClr val="accent6"/>
                </a:solidFill>
              </a:rPr>
              <a:t>Decompose relation </a:t>
            </a:r>
            <a:r>
              <a:rPr lang="en-GB" dirty="0"/>
              <a:t>in such a way that </a:t>
            </a:r>
            <a:r>
              <a:rPr lang="en-GB" b="1" dirty="0">
                <a:solidFill>
                  <a:schemeClr val="accent6"/>
                </a:solidFill>
              </a:rPr>
              <a:t>resultant relations do not have any partial FD</a:t>
            </a:r>
            <a:r>
              <a:rPr lang="en-GB" dirty="0"/>
              <a:t>.</a:t>
            </a:r>
          </a:p>
          <a:p>
            <a:pPr lvl="1"/>
            <a:r>
              <a:rPr lang="en-GB" b="1" dirty="0">
                <a:solidFill>
                  <a:schemeClr val="accent6"/>
                </a:solidFill>
              </a:rPr>
              <a:t>Remove partial dependent attributes </a:t>
            </a:r>
            <a:r>
              <a:rPr lang="en-GB" dirty="0"/>
              <a:t>from the relation that violets 2NF. </a:t>
            </a:r>
          </a:p>
          <a:p>
            <a:pPr lvl="1"/>
            <a:r>
              <a:rPr lang="en-GB" b="1" dirty="0">
                <a:solidFill>
                  <a:schemeClr val="accent6"/>
                </a:solidFill>
              </a:rPr>
              <a:t>Place them in separate relation </a:t>
            </a:r>
            <a:r>
              <a:rPr lang="en-GB" dirty="0"/>
              <a:t>along with the </a:t>
            </a:r>
            <a:r>
              <a:rPr lang="en-GB" b="1" dirty="0">
                <a:solidFill>
                  <a:schemeClr val="accent6"/>
                </a:solidFill>
              </a:rPr>
              <a:t>prime attribute on which they are fully dependent</a:t>
            </a:r>
            <a:r>
              <a:rPr lang="en-GB" dirty="0"/>
              <a:t>.</a:t>
            </a:r>
          </a:p>
          <a:p>
            <a:pPr lvl="1"/>
            <a:r>
              <a:rPr lang="en-GB" dirty="0"/>
              <a:t>The </a:t>
            </a:r>
            <a:r>
              <a:rPr lang="en-GB" b="1" dirty="0">
                <a:solidFill>
                  <a:schemeClr val="accent6"/>
                </a:solidFill>
              </a:rPr>
              <a:t>primary key of new relation </a:t>
            </a:r>
            <a:r>
              <a:rPr lang="en-GB" dirty="0"/>
              <a:t>will be the </a:t>
            </a:r>
            <a:r>
              <a:rPr lang="en-GB" b="1" dirty="0">
                <a:solidFill>
                  <a:schemeClr val="accent6"/>
                </a:solidFill>
              </a:rPr>
              <a:t>attribute on which it is fully dependent</a:t>
            </a:r>
            <a:r>
              <a:rPr lang="en-GB" dirty="0"/>
              <a:t>.</a:t>
            </a:r>
          </a:p>
          <a:p>
            <a:pPr lvl="1"/>
            <a:r>
              <a:rPr lang="en-GB" b="1" dirty="0">
                <a:solidFill>
                  <a:schemeClr val="accent6"/>
                </a:solidFill>
              </a:rPr>
              <a:t>Keep other attributes same </a:t>
            </a:r>
            <a:r>
              <a:rPr lang="en-GB" dirty="0"/>
              <a:t>as in that table with the </a:t>
            </a:r>
            <a:r>
              <a:rPr lang="en-GB" b="1" dirty="0">
                <a:solidFill>
                  <a:schemeClr val="accent6"/>
                </a:solidFill>
              </a:rPr>
              <a:t>same primary key</a:t>
            </a:r>
            <a:r>
              <a:rPr lang="en-GB" dirty="0"/>
              <a:t>.</a:t>
            </a:r>
          </a:p>
        </p:txBody>
      </p:sp>
      <p:graphicFrame>
        <p:nvGraphicFramePr>
          <p:cNvPr id="10"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1430714653"/>
              </p:ext>
            </p:extLst>
          </p:nvPr>
        </p:nvGraphicFramePr>
        <p:xfrm>
          <a:off x="280527" y="1338739"/>
          <a:ext cx="5232401" cy="205740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xmlns="" val="20000"/>
                    </a:ext>
                  </a:extLst>
                </a:gridCol>
                <a:gridCol w="851218"/>
                <a:gridCol w="1313180"/>
                <a:gridCol w="1071880"/>
                <a:gridCol w="1405255"/>
              </a:tblGrid>
              <a:tr h="411480">
                <a:tc>
                  <a:txBody>
                    <a:bodyPr/>
                    <a:lstStyle/>
                    <a:p>
                      <a:pPr algn="l"/>
                      <a:r>
                        <a:rPr lang="en-US" b="1" u="sng" dirty="0" smtClean="0">
                          <a:solidFill>
                            <a:schemeClr val="tx1"/>
                          </a:solidFill>
                        </a:rPr>
                        <a:t>CID</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u="sng" kern="1200" dirty="0" smtClean="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AccessDate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BranchName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smtClean="0"/>
                        <a:t>C01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01-01-2017</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50000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Rajkot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dirty="0" smtClean="0"/>
                        <a:t>C02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01-03-2017</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50000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Rajkot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C01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A02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01-05-2017</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25000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smtClean="0"/>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C03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A02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01-07-2017</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25000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smtClean="0"/>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20867397"/>
              </p:ext>
            </p:extLst>
          </p:nvPr>
        </p:nvGraphicFramePr>
        <p:xfrm>
          <a:off x="279348"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smtClean="0">
                          <a:solidFill>
                            <a:schemeClr val="tx1"/>
                          </a:solidFill>
                        </a:rPr>
                        <a:t>Customer</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cxnSp>
        <p:nvCxnSpPr>
          <p:cNvPr id="8" name="Straight Connector 7"/>
          <p:cNvCxnSpPr/>
          <p:nvPr/>
        </p:nvCxnSpPr>
        <p:spPr>
          <a:xfrm rot="5400000" flipV="1">
            <a:off x="6092417" y="-2178772"/>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28"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05666835"/>
              </p:ext>
            </p:extLst>
          </p:nvPr>
        </p:nvGraphicFramePr>
        <p:xfrm>
          <a:off x="5855358" y="1343826"/>
          <a:ext cx="3328353" cy="1234440"/>
        </p:xfrm>
        <a:graphic>
          <a:graphicData uri="http://schemas.openxmlformats.org/drawingml/2006/table">
            <a:tbl>
              <a:tblPr firstRow="1" bandRow="1">
                <a:tableStyleId>{8EC20E35-A176-4012-BC5E-935CFFF8708E}</a:tableStyleId>
              </a:tblPr>
              <a:tblGrid>
                <a:gridCol w="851218"/>
                <a:gridCol w="1071880"/>
                <a:gridCol w="1405255"/>
              </a:tblGrid>
              <a:tr h="411480">
                <a:tc>
                  <a:txBody>
                    <a:bodyPr/>
                    <a:lstStyle/>
                    <a:p>
                      <a:pPr algn="l"/>
                      <a:r>
                        <a:rPr lang="en-US" sz="1800" u="sng" kern="1200" dirty="0" smtClean="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BranchName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smtClean="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50000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Rajkot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IN" dirty="0" smtClean="0"/>
                        <a:t>A02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25000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smtClean="0"/>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29"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395863932"/>
              </p:ext>
            </p:extLst>
          </p:nvPr>
        </p:nvGraphicFramePr>
        <p:xfrm>
          <a:off x="5854179" y="976997"/>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smtClean="0">
                          <a:solidFill>
                            <a:schemeClr val="tx1"/>
                          </a:solidFill>
                        </a:rPr>
                        <a:t>Table-1</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aphicFrame>
        <p:nvGraphicFramePr>
          <p:cNvPr id="30"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816685987"/>
              </p:ext>
            </p:extLst>
          </p:nvPr>
        </p:nvGraphicFramePr>
        <p:xfrm>
          <a:off x="9302351" y="1341946"/>
          <a:ext cx="2755266" cy="205740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xmlns="" val="20000"/>
                    </a:ext>
                  </a:extLst>
                </a:gridCol>
                <a:gridCol w="851218"/>
                <a:gridCol w="1313180"/>
              </a:tblGrid>
              <a:tr h="411480">
                <a:tc>
                  <a:txBody>
                    <a:bodyPr/>
                    <a:lstStyle/>
                    <a:p>
                      <a:pPr algn="l"/>
                      <a:r>
                        <a:rPr lang="en-US" b="1" u="sng" dirty="0" smtClean="0">
                          <a:solidFill>
                            <a:schemeClr val="tx1"/>
                          </a:solidFill>
                        </a:rPr>
                        <a:t>CID</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u="sng" kern="1200" dirty="0" smtClean="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AccessDate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smtClean="0"/>
                        <a:t>C01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01-01-2017</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dirty="0" smtClean="0"/>
                        <a:t>C02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01-03-2017</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C01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A02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01-05-2017</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C03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A02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01-07-2017</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31"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371149703"/>
              </p:ext>
            </p:extLst>
          </p:nvPr>
        </p:nvGraphicFramePr>
        <p:xfrm>
          <a:off x="9301172" y="975117"/>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smtClean="0">
                          <a:solidFill>
                            <a:schemeClr val="tx1"/>
                          </a:solidFill>
                        </a:rPr>
                        <a:t>Table-2</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
        <p:nvSpPr>
          <p:cNvPr id="33" name="Right Arrow 32"/>
          <p:cNvSpPr/>
          <p:nvPr/>
        </p:nvSpPr>
        <p:spPr>
          <a:xfrm>
            <a:off x="5198061" y="2577101"/>
            <a:ext cx="753979" cy="43712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13113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500"/>
                                        <p:tgtEl>
                                          <p:spTgt spid="3">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500"/>
                                        <p:tgtEl>
                                          <p:spTgt spid="3">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par>
                                <p:cTn id="23" presetID="10"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500"/>
                                        <p:tgtEl>
                                          <p:spTgt spid="3">
                                            <p:txEl>
                                              <p:pRg st="10" end="1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N</a:t>
            </a:r>
            <a:r>
              <a:rPr lang="en-US" dirty="0" smtClean="0">
                <a:gradFill flip="none" rotWithShape="1">
                  <a:gsLst>
                    <a:gs pos="10000">
                      <a:schemeClr val="accent6">
                        <a:lumMod val="50000"/>
                      </a:schemeClr>
                    </a:gs>
                    <a:gs pos="100000">
                      <a:schemeClr val="accent6"/>
                    </a:gs>
                  </a:gsLst>
                  <a:lin ang="0" scaled="1"/>
                  <a:tileRect/>
                </a:gradFill>
              </a:rPr>
              <a:t>ormal </a:t>
            </a:r>
            <a:r>
              <a:rPr lang="en-US" dirty="0">
                <a:gradFill flip="none" rotWithShape="1">
                  <a:gsLst>
                    <a:gs pos="10000">
                      <a:schemeClr val="accent6">
                        <a:lumMod val="50000"/>
                      </a:schemeClr>
                    </a:gs>
                    <a:gs pos="100000">
                      <a:schemeClr val="accent6"/>
                    </a:gs>
                  </a:gsLst>
                  <a:lin ang="0" scaled="1"/>
                  <a:tileRect/>
                </a:gradFill>
              </a:rPr>
              <a:t>forms </a:t>
            </a:r>
            <a:r>
              <a:rPr lang="en-US" dirty="0" smtClean="0">
                <a:gradFill flip="none" rotWithShape="1">
                  <a:gsLst>
                    <a:gs pos="10000">
                      <a:schemeClr val="accent6">
                        <a:lumMod val="50000"/>
                      </a:schemeClr>
                    </a:gs>
                    <a:gs pos="100000">
                      <a:schemeClr val="accent6"/>
                    </a:gs>
                  </a:gsLst>
                  <a:lin ang="0" scaled="1"/>
                  <a:tileRect/>
                </a:gradFill>
              </a:rPr>
              <a:t/>
            </a:r>
            <a:br>
              <a:rPr lang="en-US" dirty="0" smtClean="0">
                <a:gradFill flip="none" rotWithShape="1">
                  <a:gsLst>
                    <a:gs pos="10000">
                      <a:schemeClr val="accent6">
                        <a:lumMod val="50000"/>
                      </a:schemeClr>
                    </a:gs>
                    <a:gs pos="100000">
                      <a:schemeClr val="accent6"/>
                    </a:gs>
                  </a:gsLst>
                  <a:lin ang="0" scaled="1"/>
                  <a:tileRect/>
                </a:gradFill>
              </a:rPr>
            </a:br>
            <a:r>
              <a:rPr lang="en-US" dirty="0">
                <a:solidFill>
                  <a:schemeClr val="tx2"/>
                </a:solidFill>
              </a:rPr>
              <a:t>3</a:t>
            </a:r>
            <a:r>
              <a:rPr lang="en-US" dirty="0" smtClean="0">
                <a:solidFill>
                  <a:schemeClr val="tx2"/>
                </a:solidFill>
              </a:rPr>
              <a:t>NF (Third </a:t>
            </a:r>
            <a:r>
              <a:rPr lang="en-US" dirty="0">
                <a:solidFill>
                  <a:schemeClr val="tx2"/>
                </a:solidFill>
              </a:rPr>
              <a:t>Normal Form)</a:t>
            </a:r>
          </a:p>
        </p:txBody>
      </p:sp>
      <p:sp>
        <p:nvSpPr>
          <p:cNvPr id="5" name="Text Placeholder 4"/>
          <p:cNvSpPr>
            <a:spLocks noGrp="1"/>
          </p:cNvSpPr>
          <p:nvPr>
            <p:ph type="body" idx="1"/>
          </p:nvPr>
        </p:nvSpPr>
        <p:spPr/>
        <p:txBody>
          <a:bodyPr/>
          <a:lstStyle/>
          <a:p>
            <a:r>
              <a:rPr lang="en-US" dirty="0" smtClean="0"/>
              <a:t>Section – 7.3</a:t>
            </a:r>
          </a:p>
          <a:p>
            <a:endParaRPr lang="en-US" dirty="0"/>
          </a:p>
        </p:txBody>
      </p:sp>
    </p:spTree>
    <p:extLst>
      <p:ext uri="{BB962C8B-B14F-4D97-AF65-F5344CB8AC3E}">
        <p14:creationId xmlns:p14="http://schemas.microsoft.com/office/powerpoint/2010/main" val="282982121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NF (Third </a:t>
            </a:r>
            <a:r>
              <a:rPr lang="en-US" dirty="0"/>
              <a:t>Normal Form)</a:t>
            </a:r>
          </a:p>
        </p:txBody>
      </p:sp>
      <p:sp>
        <p:nvSpPr>
          <p:cNvPr id="3" name="Content Placeholder 2"/>
          <p:cNvSpPr>
            <a:spLocks noGrp="1"/>
          </p:cNvSpPr>
          <p:nvPr>
            <p:ph idx="1"/>
          </p:nvPr>
        </p:nvSpPr>
        <p:spPr/>
        <p:txBody>
          <a:bodyPr/>
          <a:lstStyle/>
          <a:p>
            <a:r>
              <a:rPr lang="en-GB" dirty="0"/>
              <a:t>Conditions for </a:t>
            </a:r>
            <a:r>
              <a:rPr lang="en-GB" dirty="0" smtClean="0"/>
              <a:t>3NF</a:t>
            </a:r>
          </a:p>
          <a:p>
            <a:endParaRPr lang="en-GB" dirty="0" smtClean="0"/>
          </a:p>
          <a:p>
            <a:endParaRPr lang="en-GB" dirty="0"/>
          </a:p>
          <a:p>
            <a:endParaRPr lang="en-GB" dirty="0" smtClean="0"/>
          </a:p>
          <a:p>
            <a:endParaRPr lang="en-GB" dirty="0"/>
          </a:p>
          <a:p>
            <a:endParaRPr lang="en-GB" dirty="0" smtClean="0"/>
          </a:p>
          <a:p>
            <a:r>
              <a:rPr lang="en-GB" dirty="0" smtClean="0"/>
              <a:t>A </a:t>
            </a:r>
            <a:r>
              <a:rPr lang="en-GB" dirty="0"/>
              <a:t>relation R is in third normal form (3NF) </a:t>
            </a:r>
          </a:p>
          <a:p>
            <a:pPr lvl="1"/>
            <a:r>
              <a:rPr lang="en-GB" dirty="0"/>
              <a:t>if and only if it is in </a:t>
            </a:r>
            <a:r>
              <a:rPr lang="en-GB" b="1" dirty="0">
                <a:solidFill>
                  <a:schemeClr val="accent6"/>
                </a:solidFill>
              </a:rPr>
              <a:t>2NF </a:t>
            </a:r>
            <a:r>
              <a:rPr lang="en-GB" dirty="0"/>
              <a:t>and </a:t>
            </a:r>
          </a:p>
          <a:p>
            <a:pPr lvl="1"/>
            <a:r>
              <a:rPr lang="en-GB" b="1" dirty="0">
                <a:solidFill>
                  <a:schemeClr val="accent6"/>
                </a:solidFill>
              </a:rPr>
              <a:t>every non-key attribute is non-transitively dependent on the primary key</a:t>
            </a:r>
          </a:p>
          <a:p>
            <a:pPr marL="0" indent="0" algn="ctr">
              <a:buNone/>
            </a:pPr>
            <a:r>
              <a:rPr lang="en-GB" dirty="0" smtClean="0"/>
              <a:t>OR</a:t>
            </a:r>
            <a:endParaRPr lang="en-GB" dirty="0"/>
          </a:p>
          <a:p>
            <a:r>
              <a:rPr lang="en-GB" dirty="0"/>
              <a:t>A relation R is in third normal form (3NF) </a:t>
            </a:r>
          </a:p>
          <a:p>
            <a:pPr lvl="1"/>
            <a:r>
              <a:rPr lang="en-GB" dirty="0"/>
              <a:t>if and only if it is in </a:t>
            </a:r>
            <a:r>
              <a:rPr lang="en-GB" b="1" dirty="0">
                <a:solidFill>
                  <a:schemeClr val="accent6"/>
                </a:solidFill>
              </a:rPr>
              <a:t>2NF</a:t>
            </a:r>
            <a:r>
              <a:rPr lang="en-GB" dirty="0"/>
              <a:t> and </a:t>
            </a:r>
          </a:p>
          <a:p>
            <a:pPr lvl="1"/>
            <a:r>
              <a:rPr lang="en-GB" b="1" dirty="0">
                <a:solidFill>
                  <a:schemeClr val="accent6"/>
                </a:solidFill>
              </a:rPr>
              <a:t>no any non-key attribute is transitively dependent on the primary key</a:t>
            </a:r>
          </a:p>
        </p:txBody>
      </p:sp>
      <p:sp>
        <p:nvSpPr>
          <p:cNvPr id="4" name="Rounded Rectangle 3"/>
          <p:cNvSpPr/>
          <p:nvPr/>
        </p:nvSpPr>
        <p:spPr>
          <a:xfrm>
            <a:off x="503405" y="1342665"/>
            <a:ext cx="7200000" cy="7200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marL="111125" lvl="1" algn="ctr">
              <a:lnSpc>
                <a:spcPct val="90000"/>
              </a:lnSpc>
              <a:spcBef>
                <a:spcPts val="500"/>
              </a:spcBef>
              <a:buClr>
                <a:schemeClr val="accent6"/>
              </a:buClr>
            </a:pPr>
            <a:r>
              <a:rPr lang="en-GB" sz="2800" dirty="0"/>
              <a:t>It is in </a:t>
            </a:r>
            <a:r>
              <a:rPr lang="en-GB" sz="2800" dirty="0">
                <a:solidFill>
                  <a:schemeClr val="accent6"/>
                </a:solidFill>
              </a:rPr>
              <a:t>2NF</a:t>
            </a:r>
            <a:r>
              <a:rPr lang="en-GB" sz="2800" dirty="0"/>
              <a:t> and there is </a:t>
            </a:r>
            <a:r>
              <a:rPr lang="en-GB" sz="2800" dirty="0">
                <a:solidFill>
                  <a:schemeClr val="accent6"/>
                </a:solidFill>
              </a:rPr>
              <a:t>no transitive dependency</a:t>
            </a:r>
            <a:r>
              <a:rPr lang="en-GB" sz="2800" dirty="0"/>
              <a:t>.</a:t>
            </a:r>
            <a:endParaRPr lang="en-US" sz="2600" b="1" dirty="0">
              <a:solidFill>
                <a:schemeClr val="accent6"/>
              </a:solidFill>
            </a:endParaRPr>
          </a:p>
        </p:txBody>
      </p:sp>
      <p:cxnSp>
        <p:nvCxnSpPr>
          <p:cNvPr id="6" name="Straight Connector 5"/>
          <p:cNvCxnSpPr/>
          <p:nvPr/>
        </p:nvCxnSpPr>
        <p:spPr>
          <a:xfrm rot="5400000" flipV="1">
            <a:off x="6092417" y="-2571956"/>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503405" y="2371078"/>
            <a:ext cx="8100000" cy="7200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marL="111125" lvl="1" algn="ctr">
              <a:lnSpc>
                <a:spcPct val="90000"/>
              </a:lnSpc>
              <a:spcBef>
                <a:spcPts val="500"/>
              </a:spcBef>
              <a:buClr>
                <a:schemeClr val="accent6"/>
              </a:buClr>
            </a:pPr>
            <a:r>
              <a:rPr lang="en-GB" sz="2800" dirty="0"/>
              <a:t>(Transitive dependency???) </a:t>
            </a:r>
            <a:r>
              <a:rPr lang="en-GB" sz="2800" dirty="0">
                <a:solidFill>
                  <a:schemeClr val="accent6"/>
                </a:solidFill>
              </a:rPr>
              <a:t>A </a:t>
            </a:r>
            <a:r>
              <a:rPr lang="en-US" sz="2800" dirty="0">
                <a:solidFill>
                  <a:schemeClr val="accent6"/>
                </a:solidFill>
                <a:latin typeface="Calibri" panose="020F0502020204030204" pitchFamily="34" charset="0"/>
              </a:rPr>
              <a:t>→</a:t>
            </a:r>
            <a:r>
              <a:rPr lang="en-GB" sz="2800" dirty="0" smtClean="0">
                <a:solidFill>
                  <a:schemeClr val="accent6"/>
                </a:solidFill>
              </a:rPr>
              <a:t> </a:t>
            </a:r>
            <a:r>
              <a:rPr lang="en-GB" sz="2800" dirty="0">
                <a:solidFill>
                  <a:schemeClr val="accent6"/>
                </a:solidFill>
              </a:rPr>
              <a:t>B &amp; B </a:t>
            </a:r>
            <a:r>
              <a:rPr lang="en-US" sz="2800" dirty="0">
                <a:solidFill>
                  <a:schemeClr val="accent6"/>
                </a:solidFill>
                <a:latin typeface="Calibri" panose="020F0502020204030204" pitchFamily="34" charset="0"/>
              </a:rPr>
              <a:t>→</a:t>
            </a:r>
            <a:r>
              <a:rPr lang="en-GB" sz="2800" dirty="0" smtClean="0">
                <a:solidFill>
                  <a:schemeClr val="accent6"/>
                </a:solidFill>
              </a:rPr>
              <a:t> </a:t>
            </a:r>
            <a:r>
              <a:rPr lang="en-GB" sz="2800" dirty="0">
                <a:solidFill>
                  <a:schemeClr val="accent6"/>
                </a:solidFill>
              </a:rPr>
              <a:t>C </a:t>
            </a:r>
            <a:r>
              <a:rPr lang="en-GB" sz="2800" dirty="0"/>
              <a:t>then</a:t>
            </a:r>
            <a:r>
              <a:rPr lang="en-GB" sz="2800" dirty="0">
                <a:solidFill>
                  <a:schemeClr val="accent6"/>
                </a:solidFill>
              </a:rPr>
              <a:t> A </a:t>
            </a:r>
            <a:r>
              <a:rPr lang="en-US" sz="2800" dirty="0">
                <a:solidFill>
                  <a:schemeClr val="accent6"/>
                </a:solidFill>
                <a:latin typeface="Calibri" panose="020F0502020204030204" pitchFamily="34" charset="0"/>
              </a:rPr>
              <a:t>→</a:t>
            </a:r>
            <a:r>
              <a:rPr lang="en-GB" sz="2800" dirty="0" smtClean="0">
                <a:solidFill>
                  <a:schemeClr val="accent6"/>
                </a:solidFill>
              </a:rPr>
              <a:t> C</a:t>
            </a:r>
            <a:endParaRPr lang="en-US" sz="2600" b="1" dirty="0">
              <a:solidFill>
                <a:schemeClr val="accent6"/>
              </a:solidFill>
            </a:endParaRPr>
          </a:p>
        </p:txBody>
      </p:sp>
    </p:spTree>
    <p:extLst>
      <p:ext uri="{BB962C8B-B14F-4D97-AF65-F5344CB8AC3E}">
        <p14:creationId xmlns:p14="http://schemas.microsoft.com/office/powerpoint/2010/main" val="208555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500"/>
                                        <p:tgtEl>
                                          <p:spTgt spid="3">
                                            <p:txEl>
                                              <p:pRg st="11" end="1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Effect transition="in" filter="fade">
                                      <p:cBhvr>
                                        <p:cTn id="5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NF (Third </a:t>
            </a:r>
            <a:r>
              <a:rPr lang="en-US" dirty="0"/>
              <a:t>Normal Form</a:t>
            </a:r>
            <a:r>
              <a:rPr lang="en-US" dirty="0" smtClean="0"/>
              <a:t>) </a:t>
            </a:r>
            <a:r>
              <a:rPr lang="en-US" dirty="0" smtClean="0">
                <a:solidFill>
                  <a:schemeClr val="tx1">
                    <a:lumMod val="50000"/>
                    <a:lumOff val="50000"/>
                  </a:schemeClr>
                </a:solidFill>
              </a:rPr>
              <a:t>[Example]</a:t>
            </a:r>
            <a:endParaRPr lang="en-US" dirty="0">
              <a:solidFill>
                <a:schemeClr val="tx1">
                  <a:lumMod val="50000"/>
                  <a:lumOff val="50000"/>
                </a:schemeClr>
              </a:solidFill>
            </a:endParaRPr>
          </a:p>
        </p:txBody>
      </p:sp>
      <p:sp>
        <p:nvSpPr>
          <p:cNvPr id="3" name="Content Placeholder 2"/>
          <p:cNvSpPr>
            <a:spLocks noGrp="1"/>
          </p:cNvSpPr>
          <p:nvPr>
            <p:ph idx="1"/>
          </p:nvPr>
        </p:nvSpPr>
        <p:spPr/>
        <p:txBody>
          <a:bodyPr/>
          <a:lstStyle/>
          <a:p>
            <a:endParaRPr lang="en-US" dirty="0"/>
          </a:p>
          <a:p>
            <a:endParaRPr lang="en-US" dirty="0" smtClean="0"/>
          </a:p>
          <a:p>
            <a:endParaRPr lang="en-US" dirty="0"/>
          </a:p>
          <a:p>
            <a:endParaRPr lang="en-US" dirty="0" smtClean="0"/>
          </a:p>
          <a:p>
            <a:endParaRPr lang="en-US" dirty="0" smtClean="0"/>
          </a:p>
          <a:p>
            <a:endParaRPr lang="en-GB" dirty="0" smtClean="0"/>
          </a:p>
          <a:p>
            <a:endParaRPr lang="en-GB" b="1" dirty="0" smtClean="0"/>
          </a:p>
          <a:p>
            <a:r>
              <a:rPr lang="en-GB" b="1" dirty="0" smtClean="0"/>
              <a:t>FD1</a:t>
            </a:r>
            <a:r>
              <a:rPr lang="en-GB" dirty="0" smtClean="0"/>
              <a:t>: ANO </a:t>
            </a:r>
            <a:r>
              <a:rPr lang="en-US" dirty="0">
                <a:latin typeface="Calibri" panose="020F0502020204030204" pitchFamily="34" charset="0"/>
              </a:rPr>
              <a:t>→</a:t>
            </a:r>
            <a:r>
              <a:rPr lang="en-GB" dirty="0"/>
              <a:t> </a:t>
            </a:r>
            <a:r>
              <a:rPr lang="en-GB" dirty="0" smtClean="0"/>
              <a:t>{Balance</a:t>
            </a:r>
            <a:r>
              <a:rPr lang="en-GB" dirty="0"/>
              <a:t>, </a:t>
            </a:r>
            <a:r>
              <a:rPr lang="en-GB" dirty="0" err="1" smtClean="0"/>
              <a:t>BranchName</a:t>
            </a:r>
            <a:r>
              <a:rPr lang="en-GB" dirty="0"/>
              <a:t>, </a:t>
            </a:r>
            <a:r>
              <a:rPr lang="en-GB" dirty="0" err="1" smtClean="0"/>
              <a:t>BranchAddress</a:t>
            </a:r>
            <a:r>
              <a:rPr lang="en-GB" dirty="0" smtClean="0"/>
              <a:t>}</a:t>
            </a:r>
          </a:p>
          <a:p>
            <a:r>
              <a:rPr lang="en-GB" b="1" dirty="0" smtClean="0"/>
              <a:t>FD2</a:t>
            </a:r>
            <a:r>
              <a:rPr lang="en-GB" dirty="0" smtClean="0"/>
              <a:t>: </a:t>
            </a:r>
            <a:r>
              <a:rPr lang="en-GB" dirty="0" err="1"/>
              <a:t>BranchName</a:t>
            </a:r>
            <a:r>
              <a:rPr lang="en-GB" dirty="0"/>
              <a:t> </a:t>
            </a:r>
            <a:r>
              <a:rPr lang="en-US" dirty="0">
                <a:latin typeface="Calibri" panose="020F0502020204030204" pitchFamily="34" charset="0"/>
              </a:rPr>
              <a:t>→</a:t>
            </a:r>
            <a:r>
              <a:rPr lang="en-GB" dirty="0"/>
              <a:t> </a:t>
            </a:r>
            <a:r>
              <a:rPr lang="en-GB" dirty="0" err="1" smtClean="0"/>
              <a:t>BranchAddress</a:t>
            </a:r>
            <a:endParaRPr lang="en-GB" dirty="0" smtClean="0"/>
          </a:p>
          <a:p>
            <a:r>
              <a:rPr lang="en-GB" dirty="0"/>
              <a:t>So </a:t>
            </a:r>
            <a:r>
              <a:rPr lang="en-GB" dirty="0" err="1"/>
              <a:t>AccountNO</a:t>
            </a:r>
            <a:r>
              <a:rPr lang="en-GB" dirty="0"/>
              <a:t> </a:t>
            </a:r>
            <a:r>
              <a:rPr lang="en-US" dirty="0">
                <a:latin typeface="Calibri" panose="020F0502020204030204" pitchFamily="34" charset="0"/>
              </a:rPr>
              <a:t>→ </a:t>
            </a:r>
            <a:r>
              <a:rPr lang="en-GB" dirty="0" err="1" smtClean="0"/>
              <a:t>BranchAddress</a:t>
            </a:r>
            <a:r>
              <a:rPr lang="en-GB" dirty="0" smtClean="0"/>
              <a:t> </a:t>
            </a:r>
            <a:r>
              <a:rPr lang="en-GB" dirty="0"/>
              <a:t>(Using </a:t>
            </a:r>
            <a:r>
              <a:rPr lang="en-GB" dirty="0">
                <a:solidFill>
                  <a:schemeClr val="tx2"/>
                </a:solidFill>
              </a:rPr>
              <a:t>Transitivity rule</a:t>
            </a:r>
            <a:r>
              <a:rPr lang="en-GB" dirty="0"/>
              <a:t>)</a:t>
            </a:r>
            <a:endParaRPr lang="en-GB" dirty="0" smtClean="0"/>
          </a:p>
          <a:p>
            <a:r>
              <a:rPr lang="en-GB" b="1" dirty="0" err="1">
                <a:solidFill>
                  <a:schemeClr val="accent6"/>
                </a:solidFill>
              </a:rPr>
              <a:t>BranchAddress</a:t>
            </a:r>
            <a:r>
              <a:rPr lang="en-GB" b="1" dirty="0">
                <a:solidFill>
                  <a:schemeClr val="accent6"/>
                </a:solidFill>
              </a:rPr>
              <a:t> is </a:t>
            </a:r>
            <a:r>
              <a:rPr lang="en-GB" b="1" dirty="0" smtClean="0">
                <a:solidFill>
                  <a:schemeClr val="accent6"/>
                </a:solidFill>
              </a:rPr>
              <a:t>transitive </a:t>
            </a:r>
            <a:r>
              <a:rPr lang="en-GB" b="1" dirty="0">
                <a:solidFill>
                  <a:schemeClr val="accent6"/>
                </a:solidFill>
              </a:rPr>
              <a:t>depend on primary key (ANO)</a:t>
            </a:r>
            <a:r>
              <a:rPr lang="en-GB" dirty="0" smtClean="0"/>
              <a:t>. </a:t>
            </a:r>
            <a:r>
              <a:rPr lang="en-GB" dirty="0"/>
              <a:t>So </a:t>
            </a:r>
            <a:r>
              <a:rPr lang="en-GB" dirty="0" smtClean="0"/>
              <a:t>customer relation </a:t>
            </a:r>
            <a:r>
              <a:rPr lang="en-GB" dirty="0"/>
              <a:t>is not in </a:t>
            </a:r>
            <a:r>
              <a:rPr lang="en-GB" dirty="0" smtClean="0"/>
              <a:t>3NF.</a:t>
            </a:r>
            <a:endParaRPr lang="en-GB" dirty="0"/>
          </a:p>
        </p:txBody>
      </p:sp>
      <p:graphicFrame>
        <p:nvGraphicFramePr>
          <p:cNvPr id="10"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4067167362"/>
              </p:ext>
            </p:extLst>
          </p:nvPr>
        </p:nvGraphicFramePr>
        <p:xfrm>
          <a:off x="280527" y="1338739"/>
          <a:ext cx="4651058" cy="2057400"/>
        </p:xfrm>
        <a:graphic>
          <a:graphicData uri="http://schemas.openxmlformats.org/drawingml/2006/table">
            <a:tbl>
              <a:tblPr firstRow="1" bandRow="1">
                <a:tableStyleId>{8EC20E35-A176-4012-BC5E-935CFFF8708E}</a:tableStyleId>
              </a:tblPr>
              <a:tblGrid>
                <a:gridCol w="649605"/>
                <a:gridCol w="963930"/>
                <a:gridCol w="1405255"/>
                <a:gridCol w="1632268"/>
              </a:tblGrid>
              <a:tr h="411480">
                <a:tc>
                  <a:txBody>
                    <a:bodyPr/>
                    <a:lstStyle/>
                    <a:p>
                      <a:pPr algn="l"/>
                      <a:r>
                        <a:rPr lang="en-US" sz="1800" u="sng" kern="1200" dirty="0" smtClean="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BranchName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BranchAddress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smtClean="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50000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Rajkot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smtClean="0"/>
                        <a:t>Kalawad</a:t>
                      </a:r>
                      <a:r>
                        <a:rPr lang="en-GB" dirty="0" smtClean="0"/>
                        <a:t> road</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IN" dirty="0" smtClean="0"/>
                        <a:t>A02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40000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Rajkot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smtClean="0"/>
                        <a:t>Kalawad</a:t>
                      </a:r>
                      <a:r>
                        <a:rPr lang="en-GB" baseline="0" dirty="0" smtClean="0"/>
                        <a:t> Road</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A03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35000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smtClean="0"/>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C.G Road</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A04</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25000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smtClean="0"/>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C.G Road</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285899466"/>
              </p:ext>
            </p:extLst>
          </p:nvPr>
        </p:nvGraphicFramePr>
        <p:xfrm>
          <a:off x="279348"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smtClean="0">
                          <a:solidFill>
                            <a:schemeClr val="tx1"/>
                          </a:solidFill>
                        </a:rPr>
                        <a:t>Customer</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cxnSp>
        <p:nvCxnSpPr>
          <p:cNvPr id="6" name="Straight Connector 5"/>
          <p:cNvCxnSpPr/>
          <p:nvPr/>
        </p:nvCxnSpPr>
        <p:spPr>
          <a:xfrm flipV="1">
            <a:off x="5587301" y="919747"/>
            <a:ext cx="0" cy="2880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flipV="1">
            <a:off x="6092417" y="-2178772"/>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81420" y="1933873"/>
            <a:ext cx="756000" cy="460800"/>
          </a:xfrm>
          <a:prstGeom prst="rect">
            <a:avLst/>
          </a:prstGeom>
          <a:noFill/>
          <a:ln w="28575">
            <a:solidFill>
              <a:srgbClr val="0070C0"/>
            </a:solidFill>
          </a:ln>
        </p:spPr>
        <p:txBody>
          <a:bodyPr wrap="square" rtlCol="0">
            <a:spAutoFit/>
          </a:bodyPr>
          <a:lstStyle/>
          <a:p>
            <a:pPr algn="ctr"/>
            <a:r>
              <a:rPr lang="en-US" sz="2400" u="sng" dirty="0" smtClean="0"/>
              <a:t>ANO</a:t>
            </a:r>
            <a:endParaRPr lang="en-US" sz="2400" u="sng" dirty="0"/>
          </a:p>
        </p:txBody>
      </p:sp>
      <p:sp>
        <p:nvSpPr>
          <p:cNvPr id="11" name="TextBox 10"/>
          <p:cNvSpPr txBox="1"/>
          <p:nvPr/>
        </p:nvSpPr>
        <p:spPr>
          <a:xfrm>
            <a:off x="6938540" y="1933873"/>
            <a:ext cx="1152000" cy="460800"/>
          </a:xfrm>
          <a:prstGeom prst="rect">
            <a:avLst/>
          </a:prstGeom>
          <a:noFill/>
          <a:ln w="28575">
            <a:solidFill>
              <a:srgbClr val="0070C0"/>
            </a:solidFill>
          </a:ln>
        </p:spPr>
        <p:txBody>
          <a:bodyPr wrap="square" rtlCol="0">
            <a:spAutoFit/>
          </a:bodyPr>
          <a:lstStyle/>
          <a:p>
            <a:pPr algn="ctr"/>
            <a:r>
              <a:rPr lang="en-US" sz="2400" dirty="0"/>
              <a:t>Balance</a:t>
            </a:r>
          </a:p>
        </p:txBody>
      </p:sp>
      <p:sp>
        <p:nvSpPr>
          <p:cNvPr id="12" name="TextBox 11"/>
          <p:cNvSpPr txBox="1"/>
          <p:nvPr/>
        </p:nvSpPr>
        <p:spPr>
          <a:xfrm>
            <a:off x="8087807" y="1933873"/>
            <a:ext cx="1764000" cy="460800"/>
          </a:xfrm>
          <a:prstGeom prst="rect">
            <a:avLst/>
          </a:prstGeom>
          <a:noFill/>
          <a:ln w="28575">
            <a:solidFill>
              <a:srgbClr val="0070C0"/>
            </a:solidFill>
          </a:ln>
        </p:spPr>
        <p:txBody>
          <a:bodyPr wrap="square" rtlCol="0">
            <a:spAutoFit/>
          </a:bodyPr>
          <a:lstStyle/>
          <a:p>
            <a:pPr algn="ctr"/>
            <a:r>
              <a:rPr lang="en-US" sz="2400" dirty="0" err="1"/>
              <a:t>BranchName</a:t>
            </a:r>
            <a:endParaRPr lang="en-US" sz="2400" dirty="0"/>
          </a:p>
        </p:txBody>
      </p:sp>
      <p:cxnSp>
        <p:nvCxnSpPr>
          <p:cNvPr id="13" name="Straight Connector 12"/>
          <p:cNvCxnSpPr/>
          <p:nvPr/>
        </p:nvCxnSpPr>
        <p:spPr>
          <a:xfrm>
            <a:off x="6559420" y="2394673"/>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7514540"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8969807"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544916" y="2752308"/>
            <a:ext cx="4330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853690" y="1933873"/>
            <a:ext cx="2016000" cy="460800"/>
          </a:xfrm>
          <a:prstGeom prst="rect">
            <a:avLst/>
          </a:prstGeom>
          <a:noFill/>
          <a:ln w="28575">
            <a:solidFill>
              <a:srgbClr val="0070C0"/>
            </a:solidFill>
          </a:ln>
        </p:spPr>
        <p:txBody>
          <a:bodyPr wrap="square" rtlCol="0">
            <a:spAutoFit/>
          </a:bodyPr>
          <a:lstStyle/>
          <a:p>
            <a:pPr algn="ctr"/>
            <a:r>
              <a:rPr lang="en-US" sz="2400" dirty="0" err="1" smtClean="0"/>
              <a:t>BranchAddress</a:t>
            </a:r>
            <a:endParaRPr lang="en-US" sz="2400" dirty="0"/>
          </a:p>
        </p:txBody>
      </p:sp>
      <p:cxnSp>
        <p:nvCxnSpPr>
          <p:cNvPr id="21" name="Straight Arrow Connector 20"/>
          <p:cNvCxnSpPr/>
          <p:nvPr/>
        </p:nvCxnSpPr>
        <p:spPr>
          <a:xfrm flipV="1">
            <a:off x="10861690"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8969807" y="1557529"/>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962305" y="1569573"/>
            <a:ext cx="1908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0861690" y="1557529"/>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5771478" y="2073171"/>
            <a:ext cx="6156000" cy="1440000"/>
          </a:xfrm>
          <a:prstGeom prst="roundRect">
            <a:avLst>
              <a:gd name="adj" fmla="val 135"/>
            </a:avLst>
          </a:prstGeom>
          <a:noFill/>
          <a:ln w="12700">
            <a:noFill/>
          </a:ln>
        </p:spPr>
        <p:txBody>
          <a:bodyPr vert="horz" lIns="91440" tIns="91440" rIns="91440" bIns="91440" rtlCol="0" anchor="ctr">
            <a:noAutofit/>
          </a:bodyPr>
          <a:lstStyle/>
          <a:p>
            <a:pPr marL="285750" indent="-285750" algn="just">
              <a:buFont typeface="Arial" panose="020B0604020202020204" pitchFamily="34" charset="0"/>
              <a:buChar char="•"/>
            </a:pPr>
            <a:endParaRPr lang="en-GB" sz="2000" dirty="0"/>
          </a:p>
        </p:txBody>
      </p:sp>
      <p:sp>
        <p:nvSpPr>
          <p:cNvPr id="4" name="TextBox 3"/>
          <p:cNvSpPr txBox="1"/>
          <p:nvPr/>
        </p:nvSpPr>
        <p:spPr>
          <a:xfrm>
            <a:off x="6580386" y="2769230"/>
            <a:ext cx="753052" cy="461665"/>
          </a:xfrm>
          <a:prstGeom prst="rect">
            <a:avLst/>
          </a:prstGeom>
          <a:noFill/>
        </p:spPr>
        <p:txBody>
          <a:bodyPr wrap="square" rtlCol="0">
            <a:spAutoFit/>
          </a:bodyPr>
          <a:lstStyle/>
          <a:p>
            <a:pPr algn="ctr"/>
            <a:r>
              <a:rPr lang="en-GB" sz="2400" b="1" dirty="0" smtClean="0"/>
              <a:t>FD1</a:t>
            </a:r>
            <a:endParaRPr lang="en-GB" sz="2400" b="1" dirty="0"/>
          </a:p>
        </p:txBody>
      </p:sp>
      <p:sp>
        <p:nvSpPr>
          <p:cNvPr id="27" name="TextBox 26"/>
          <p:cNvSpPr txBox="1"/>
          <p:nvPr/>
        </p:nvSpPr>
        <p:spPr>
          <a:xfrm>
            <a:off x="8955972" y="1109092"/>
            <a:ext cx="753052" cy="461665"/>
          </a:xfrm>
          <a:prstGeom prst="rect">
            <a:avLst/>
          </a:prstGeom>
          <a:noFill/>
        </p:spPr>
        <p:txBody>
          <a:bodyPr wrap="square" rtlCol="0">
            <a:spAutoFit/>
          </a:bodyPr>
          <a:lstStyle/>
          <a:p>
            <a:pPr algn="ctr"/>
            <a:r>
              <a:rPr lang="en-GB" sz="2400" b="1" dirty="0" smtClean="0"/>
              <a:t>FD2</a:t>
            </a:r>
            <a:endParaRPr lang="en-GB" sz="2400" b="1" dirty="0"/>
          </a:p>
        </p:txBody>
      </p:sp>
    </p:spTree>
    <p:extLst>
      <p:ext uri="{BB962C8B-B14F-4D97-AF65-F5344CB8AC3E}">
        <p14:creationId xmlns:p14="http://schemas.microsoft.com/office/powerpoint/2010/main" val="2360388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par>
                                <p:cTn id="40" presetID="10" presetClass="entr" presetSubtype="0" fill="hold" nodeType="withEffect" nodePh="1">
                                  <p:stCondLst>
                                    <p:cond delay="0"/>
                                  </p:stCondLst>
                                  <p:endCondLst>
                                    <p:cond evt="begin" delay="0">
                                      <p:tn val="40"/>
                                    </p:cond>
                                  </p:endCondLst>
                                  <p:childTnLst>
                                    <p:set>
                                      <p:cBhvr>
                                        <p:cTn id="41" dur="1" fill="hold">
                                          <p:stCondLst>
                                            <p:cond delay="0"/>
                                          </p:stCondLst>
                                        </p:cTn>
                                        <p:tgtEl>
                                          <p:spTgt spid="26">
                                            <p:txEl>
                                              <p:pRg st="0" end="0"/>
                                            </p:txEl>
                                          </p:spTgt>
                                        </p:tgtEl>
                                        <p:attrNameLst>
                                          <p:attrName>style.visibility</p:attrName>
                                        </p:attrNameLst>
                                      </p:cBhvr>
                                      <p:to>
                                        <p:strVal val="visible"/>
                                      </p:to>
                                    </p:set>
                                    <p:animEffect transition="in" filter="fade">
                                      <p:cBhvr>
                                        <p:cTn id="42" dur="500"/>
                                        <p:tgtEl>
                                          <p:spTgt spid="2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500"/>
                                        <p:tgtEl>
                                          <p:spTgt spid="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Effect transition="in" filter="fade">
                                      <p:cBhvr>
                                        <p:cTn id="55" dur="500"/>
                                        <p:tgtEl>
                                          <p:spTgt spid="3">
                                            <p:txEl>
                                              <p:pRg st="7" end="7"/>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8" end="8"/>
                                            </p:txEl>
                                          </p:spTgt>
                                        </p:tgtEl>
                                        <p:attrNameLst>
                                          <p:attrName>style.visibility</p:attrName>
                                        </p:attrNameLst>
                                      </p:cBhvr>
                                      <p:to>
                                        <p:strVal val="visible"/>
                                      </p:to>
                                    </p:set>
                                    <p:animEffect transition="in" filter="fade">
                                      <p:cBhvr>
                                        <p:cTn id="65" dur="500"/>
                                        <p:tgtEl>
                                          <p:spTgt spid="3">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500"/>
                                        <p:tgtEl>
                                          <p:spTgt spid="3">
                                            <p:txEl>
                                              <p:pRg st="9" end="9"/>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
                                            <p:txEl>
                                              <p:pRg st="10" end="10"/>
                                            </p:txEl>
                                          </p:spTgt>
                                        </p:tgtEl>
                                        <p:attrNameLst>
                                          <p:attrName>style.visibility</p:attrName>
                                        </p:attrNameLst>
                                      </p:cBhvr>
                                      <p:to>
                                        <p:strVal val="visible"/>
                                      </p:to>
                                    </p:set>
                                    <p:animEffect transition="in" filter="fade">
                                      <p:cBhvr>
                                        <p:cTn id="7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8" grpId="0" animBg="1"/>
      <p:bldP spid="4" grpId="0"/>
      <p:bldP spid="2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NF (Third </a:t>
            </a:r>
            <a:r>
              <a:rPr lang="en-US" dirty="0"/>
              <a:t>Normal Form</a:t>
            </a:r>
            <a:r>
              <a:rPr lang="en-US" dirty="0" smtClean="0"/>
              <a:t>) </a:t>
            </a:r>
            <a:r>
              <a:rPr lang="en-US" dirty="0" smtClean="0">
                <a:solidFill>
                  <a:schemeClr val="tx1">
                    <a:lumMod val="50000"/>
                    <a:lumOff val="50000"/>
                  </a:schemeClr>
                </a:solidFill>
              </a:rPr>
              <a:t>[Example]</a:t>
            </a:r>
            <a:endParaRPr lang="en-US" dirty="0">
              <a:solidFill>
                <a:schemeClr val="tx1">
                  <a:lumMod val="50000"/>
                  <a:lumOff val="50000"/>
                </a:schemeClr>
              </a:solidFill>
            </a:endParaRPr>
          </a:p>
        </p:txBody>
      </p:sp>
      <p:sp>
        <p:nvSpPr>
          <p:cNvPr id="3" name="Content Placeholder 2"/>
          <p:cNvSpPr>
            <a:spLocks noGrp="1"/>
          </p:cNvSpPr>
          <p:nvPr>
            <p:ph idx="1"/>
          </p:nvPr>
        </p:nvSpPr>
        <p:spPr/>
        <p:txBody>
          <a:bodyPr/>
          <a:lstStyle/>
          <a:p>
            <a:endParaRPr lang="en-US" dirty="0"/>
          </a:p>
          <a:p>
            <a:endParaRPr lang="en-US" dirty="0" smtClean="0"/>
          </a:p>
          <a:p>
            <a:endParaRPr lang="en-US" dirty="0"/>
          </a:p>
          <a:p>
            <a:endParaRPr lang="en-US" dirty="0" smtClean="0"/>
          </a:p>
          <a:p>
            <a:endParaRPr lang="en-US" dirty="0" smtClean="0"/>
          </a:p>
          <a:p>
            <a:endParaRPr lang="en-GB" dirty="0" smtClean="0"/>
          </a:p>
          <a:p>
            <a:endParaRPr lang="en-GB" b="1" dirty="0" smtClean="0"/>
          </a:p>
          <a:p>
            <a:r>
              <a:rPr lang="en-GB" b="1" dirty="0"/>
              <a:t>Problem: </a:t>
            </a:r>
            <a:r>
              <a:rPr lang="en-GB" dirty="0"/>
              <a:t>In this relation, </a:t>
            </a:r>
            <a:r>
              <a:rPr lang="en-GB" b="1" dirty="0">
                <a:solidFill>
                  <a:schemeClr val="accent6"/>
                </a:solidFill>
              </a:rPr>
              <a:t>branch address will be stored repeatedly</a:t>
            </a:r>
            <a:r>
              <a:rPr lang="en-GB" dirty="0"/>
              <a:t> for each account of the same branch which </a:t>
            </a:r>
            <a:r>
              <a:rPr lang="en-GB" b="1" dirty="0">
                <a:solidFill>
                  <a:schemeClr val="accent6"/>
                </a:solidFill>
              </a:rPr>
              <a:t>occupies more space</a:t>
            </a:r>
            <a:r>
              <a:rPr lang="en-GB" dirty="0" smtClean="0"/>
              <a:t>.</a:t>
            </a:r>
            <a:endParaRPr lang="en-GB" dirty="0"/>
          </a:p>
        </p:txBody>
      </p:sp>
      <p:graphicFrame>
        <p:nvGraphicFramePr>
          <p:cNvPr id="10"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162672721"/>
              </p:ext>
            </p:extLst>
          </p:nvPr>
        </p:nvGraphicFramePr>
        <p:xfrm>
          <a:off x="280527" y="1338739"/>
          <a:ext cx="4651058" cy="2057400"/>
        </p:xfrm>
        <a:graphic>
          <a:graphicData uri="http://schemas.openxmlformats.org/drawingml/2006/table">
            <a:tbl>
              <a:tblPr firstRow="1" bandRow="1">
                <a:tableStyleId>{8EC20E35-A176-4012-BC5E-935CFFF8708E}</a:tableStyleId>
              </a:tblPr>
              <a:tblGrid>
                <a:gridCol w="649605"/>
                <a:gridCol w="963930"/>
                <a:gridCol w="1405255"/>
                <a:gridCol w="1632268"/>
              </a:tblGrid>
              <a:tr h="411480">
                <a:tc>
                  <a:txBody>
                    <a:bodyPr/>
                    <a:lstStyle/>
                    <a:p>
                      <a:pPr algn="l"/>
                      <a:r>
                        <a:rPr lang="en-US" sz="1800" u="sng" kern="1200" dirty="0" smtClean="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BranchName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BranchAddress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smtClean="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50000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Rajkot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smtClean="0"/>
                        <a:t>Kalawad</a:t>
                      </a:r>
                      <a:r>
                        <a:rPr lang="en-GB" dirty="0" smtClean="0"/>
                        <a:t> road</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IN" dirty="0" smtClean="0"/>
                        <a:t>A02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40000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Rajkot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smtClean="0"/>
                        <a:t>Kalawad</a:t>
                      </a:r>
                      <a:r>
                        <a:rPr lang="en-GB" baseline="0" dirty="0" smtClean="0"/>
                        <a:t> Road</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A03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35000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smtClean="0"/>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C.G Road</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A04</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25000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smtClean="0"/>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C.G Road</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285899466"/>
              </p:ext>
            </p:extLst>
          </p:nvPr>
        </p:nvGraphicFramePr>
        <p:xfrm>
          <a:off x="279348"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smtClean="0">
                          <a:solidFill>
                            <a:schemeClr val="tx1"/>
                          </a:solidFill>
                        </a:rPr>
                        <a:t>Customer</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cxnSp>
        <p:nvCxnSpPr>
          <p:cNvPr id="6" name="Straight Connector 5"/>
          <p:cNvCxnSpPr/>
          <p:nvPr/>
        </p:nvCxnSpPr>
        <p:spPr>
          <a:xfrm flipV="1">
            <a:off x="5587301" y="919747"/>
            <a:ext cx="0" cy="2880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flipV="1">
            <a:off x="6092417" y="-2178772"/>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81420" y="1933873"/>
            <a:ext cx="756000" cy="460800"/>
          </a:xfrm>
          <a:prstGeom prst="rect">
            <a:avLst/>
          </a:prstGeom>
          <a:noFill/>
          <a:ln w="28575">
            <a:solidFill>
              <a:srgbClr val="0070C0"/>
            </a:solidFill>
          </a:ln>
        </p:spPr>
        <p:txBody>
          <a:bodyPr wrap="square" rtlCol="0">
            <a:spAutoFit/>
          </a:bodyPr>
          <a:lstStyle/>
          <a:p>
            <a:pPr algn="ctr"/>
            <a:r>
              <a:rPr lang="en-US" sz="2400" u="sng" dirty="0" smtClean="0"/>
              <a:t>ANO</a:t>
            </a:r>
            <a:endParaRPr lang="en-US" sz="2400" u="sng" dirty="0"/>
          </a:p>
        </p:txBody>
      </p:sp>
      <p:sp>
        <p:nvSpPr>
          <p:cNvPr id="11" name="TextBox 10"/>
          <p:cNvSpPr txBox="1"/>
          <p:nvPr/>
        </p:nvSpPr>
        <p:spPr>
          <a:xfrm>
            <a:off x="6938540" y="1933873"/>
            <a:ext cx="1152000" cy="460800"/>
          </a:xfrm>
          <a:prstGeom prst="rect">
            <a:avLst/>
          </a:prstGeom>
          <a:noFill/>
          <a:ln w="28575">
            <a:solidFill>
              <a:srgbClr val="0070C0"/>
            </a:solidFill>
          </a:ln>
        </p:spPr>
        <p:txBody>
          <a:bodyPr wrap="square" rtlCol="0">
            <a:spAutoFit/>
          </a:bodyPr>
          <a:lstStyle/>
          <a:p>
            <a:pPr algn="ctr"/>
            <a:r>
              <a:rPr lang="en-US" sz="2400" dirty="0"/>
              <a:t>Balance</a:t>
            </a:r>
          </a:p>
        </p:txBody>
      </p:sp>
      <p:sp>
        <p:nvSpPr>
          <p:cNvPr id="12" name="TextBox 11"/>
          <p:cNvSpPr txBox="1"/>
          <p:nvPr/>
        </p:nvSpPr>
        <p:spPr>
          <a:xfrm>
            <a:off x="8087807" y="1933873"/>
            <a:ext cx="1764000" cy="460800"/>
          </a:xfrm>
          <a:prstGeom prst="rect">
            <a:avLst/>
          </a:prstGeom>
          <a:noFill/>
          <a:ln w="28575">
            <a:solidFill>
              <a:srgbClr val="0070C0"/>
            </a:solidFill>
          </a:ln>
        </p:spPr>
        <p:txBody>
          <a:bodyPr wrap="square" rtlCol="0">
            <a:spAutoFit/>
          </a:bodyPr>
          <a:lstStyle/>
          <a:p>
            <a:pPr algn="ctr"/>
            <a:r>
              <a:rPr lang="en-US" sz="2400" dirty="0" err="1"/>
              <a:t>BranchName</a:t>
            </a:r>
            <a:endParaRPr lang="en-US" sz="2400" dirty="0"/>
          </a:p>
        </p:txBody>
      </p:sp>
      <p:cxnSp>
        <p:nvCxnSpPr>
          <p:cNvPr id="13" name="Straight Connector 12"/>
          <p:cNvCxnSpPr/>
          <p:nvPr/>
        </p:nvCxnSpPr>
        <p:spPr>
          <a:xfrm>
            <a:off x="6559420" y="2394673"/>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7514540"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8969807"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544916" y="2752308"/>
            <a:ext cx="4330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853690" y="1933873"/>
            <a:ext cx="2016000" cy="460800"/>
          </a:xfrm>
          <a:prstGeom prst="rect">
            <a:avLst/>
          </a:prstGeom>
          <a:noFill/>
          <a:ln w="28575">
            <a:solidFill>
              <a:srgbClr val="0070C0"/>
            </a:solidFill>
          </a:ln>
        </p:spPr>
        <p:txBody>
          <a:bodyPr wrap="square" rtlCol="0">
            <a:spAutoFit/>
          </a:bodyPr>
          <a:lstStyle/>
          <a:p>
            <a:pPr algn="ctr"/>
            <a:r>
              <a:rPr lang="en-US" sz="2400" dirty="0" err="1" smtClean="0"/>
              <a:t>BranchAddress</a:t>
            </a:r>
            <a:endParaRPr lang="en-US" sz="2400" dirty="0"/>
          </a:p>
        </p:txBody>
      </p:sp>
      <p:cxnSp>
        <p:nvCxnSpPr>
          <p:cNvPr id="21" name="Straight Arrow Connector 20"/>
          <p:cNvCxnSpPr/>
          <p:nvPr/>
        </p:nvCxnSpPr>
        <p:spPr>
          <a:xfrm flipV="1">
            <a:off x="10861690"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8969807" y="1557529"/>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962305" y="1569573"/>
            <a:ext cx="1908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0861690" y="1557529"/>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5771478" y="2073171"/>
            <a:ext cx="6156000" cy="1440000"/>
          </a:xfrm>
          <a:prstGeom prst="roundRect">
            <a:avLst>
              <a:gd name="adj" fmla="val 135"/>
            </a:avLst>
          </a:prstGeom>
          <a:noFill/>
          <a:ln w="12700">
            <a:noFill/>
          </a:ln>
        </p:spPr>
        <p:txBody>
          <a:bodyPr vert="horz" lIns="91440" tIns="91440" rIns="91440" bIns="91440" rtlCol="0" anchor="ctr">
            <a:noAutofit/>
          </a:bodyPr>
          <a:lstStyle/>
          <a:p>
            <a:pPr marL="285750" indent="-285750" algn="just">
              <a:buFont typeface="Arial" panose="020B0604020202020204" pitchFamily="34" charset="0"/>
              <a:buChar char="•"/>
            </a:pPr>
            <a:endParaRPr lang="en-GB" sz="2000" dirty="0"/>
          </a:p>
        </p:txBody>
      </p:sp>
      <p:sp>
        <p:nvSpPr>
          <p:cNvPr id="4" name="TextBox 3"/>
          <p:cNvSpPr txBox="1"/>
          <p:nvPr/>
        </p:nvSpPr>
        <p:spPr>
          <a:xfrm>
            <a:off x="6580386" y="2769230"/>
            <a:ext cx="753052" cy="461665"/>
          </a:xfrm>
          <a:prstGeom prst="rect">
            <a:avLst/>
          </a:prstGeom>
          <a:noFill/>
        </p:spPr>
        <p:txBody>
          <a:bodyPr wrap="square" rtlCol="0">
            <a:spAutoFit/>
          </a:bodyPr>
          <a:lstStyle/>
          <a:p>
            <a:pPr algn="ctr"/>
            <a:r>
              <a:rPr lang="en-GB" sz="2400" b="1" dirty="0" smtClean="0"/>
              <a:t>FD1</a:t>
            </a:r>
            <a:endParaRPr lang="en-GB" sz="2400" b="1" dirty="0"/>
          </a:p>
        </p:txBody>
      </p:sp>
      <p:sp>
        <p:nvSpPr>
          <p:cNvPr id="27" name="TextBox 26"/>
          <p:cNvSpPr txBox="1"/>
          <p:nvPr/>
        </p:nvSpPr>
        <p:spPr>
          <a:xfrm>
            <a:off x="8955972" y="1109092"/>
            <a:ext cx="753052" cy="461665"/>
          </a:xfrm>
          <a:prstGeom prst="rect">
            <a:avLst/>
          </a:prstGeom>
          <a:noFill/>
        </p:spPr>
        <p:txBody>
          <a:bodyPr wrap="square" rtlCol="0">
            <a:spAutoFit/>
          </a:bodyPr>
          <a:lstStyle/>
          <a:p>
            <a:pPr algn="ctr"/>
            <a:r>
              <a:rPr lang="en-GB" sz="2400" b="1" dirty="0" smtClean="0"/>
              <a:t>FD2</a:t>
            </a:r>
            <a:endParaRPr lang="en-GB" sz="2400" b="1" dirty="0"/>
          </a:p>
        </p:txBody>
      </p:sp>
    </p:spTree>
    <p:extLst>
      <p:ext uri="{BB962C8B-B14F-4D97-AF65-F5344CB8AC3E}">
        <p14:creationId xmlns:p14="http://schemas.microsoft.com/office/powerpoint/2010/main" val="281594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NF (Third </a:t>
            </a:r>
            <a:r>
              <a:rPr lang="en-US" dirty="0"/>
              <a:t>Normal Form</a:t>
            </a:r>
            <a:r>
              <a:rPr lang="en-US" dirty="0" smtClean="0"/>
              <a:t>) </a:t>
            </a:r>
            <a:r>
              <a:rPr lang="en-US" dirty="0" smtClean="0">
                <a:solidFill>
                  <a:schemeClr val="tx1">
                    <a:lumMod val="50000"/>
                    <a:lumOff val="50000"/>
                  </a:schemeClr>
                </a:solidFill>
              </a:rPr>
              <a:t>[Example]</a:t>
            </a:r>
            <a:endParaRPr lang="en-US" dirty="0">
              <a:solidFill>
                <a:schemeClr val="tx1">
                  <a:lumMod val="50000"/>
                  <a:lumOff val="50000"/>
                </a:schemeClr>
              </a:solidFill>
            </a:endParaRPr>
          </a:p>
        </p:txBody>
      </p:sp>
      <p:sp>
        <p:nvSpPr>
          <p:cNvPr id="3" name="Content Placeholder 2"/>
          <p:cNvSpPr>
            <a:spLocks noGrp="1"/>
          </p:cNvSpPr>
          <p:nvPr>
            <p:ph idx="1"/>
          </p:nvPr>
        </p:nvSpPr>
        <p:spPr/>
        <p:txBody>
          <a:bodyPr/>
          <a:lstStyle/>
          <a:p>
            <a:endParaRPr lang="en-US" dirty="0"/>
          </a:p>
          <a:p>
            <a:endParaRPr lang="en-US" dirty="0" smtClean="0"/>
          </a:p>
          <a:p>
            <a:endParaRPr lang="en-US" dirty="0"/>
          </a:p>
          <a:p>
            <a:endParaRPr lang="en-US" dirty="0" smtClean="0"/>
          </a:p>
          <a:p>
            <a:endParaRPr lang="en-US" dirty="0" smtClean="0"/>
          </a:p>
          <a:p>
            <a:endParaRPr lang="en-GB" dirty="0" smtClean="0"/>
          </a:p>
          <a:p>
            <a:r>
              <a:rPr lang="en-GB" b="1" dirty="0" smtClean="0"/>
              <a:t>Solution</a:t>
            </a:r>
            <a:r>
              <a:rPr lang="en-GB" b="1" dirty="0"/>
              <a:t>: </a:t>
            </a:r>
            <a:r>
              <a:rPr lang="en-GB" b="1" dirty="0">
                <a:solidFill>
                  <a:schemeClr val="accent6"/>
                </a:solidFill>
              </a:rPr>
              <a:t>Decompose relation in </a:t>
            </a:r>
            <a:r>
              <a:rPr lang="en-GB" dirty="0"/>
              <a:t>such a way that </a:t>
            </a:r>
            <a:r>
              <a:rPr lang="en-GB" b="1" dirty="0">
                <a:solidFill>
                  <a:schemeClr val="accent6"/>
                </a:solidFill>
              </a:rPr>
              <a:t>resultant relations do not have any transitive FD.</a:t>
            </a:r>
            <a:endParaRPr lang="en-GB" dirty="0"/>
          </a:p>
          <a:p>
            <a:pPr lvl="1"/>
            <a:r>
              <a:rPr lang="en-GB" b="1" dirty="0">
                <a:solidFill>
                  <a:schemeClr val="accent6"/>
                </a:solidFill>
              </a:rPr>
              <a:t>Remove transitive dependent attributes </a:t>
            </a:r>
            <a:r>
              <a:rPr lang="en-GB" dirty="0" smtClean="0"/>
              <a:t>from </a:t>
            </a:r>
            <a:r>
              <a:rPr lang="en-GB" dirty="0"/>
              <a:t>the relation that violets 3NF.</a:t>
            </a:r>
          </a:p>
          <a:p>
            <a:pPr lvl="1"/>
            <a:r>
              <a:rPr lang="en-GB" b="1" dirty="0">
                <a:solidFill>
                  <a:schemeClr val="accent6"/>
                </a:solidFill>
              </a:rPr>
              <a:t>Place them in a new relation along </a:t>
            </a:r>
            <a:r>
              <a:rPr lang="en-GB" dirty="0"/>
              <a:t>with the </a:t>
            </a:r>
            <a:r>
              <a:rPr lang="en-GB" b="1" dirty="0">
                <a:solidFill>
                  <a:schemeClr val="accent6"/>
                </a:solidFill>
              </a:rPr>
              <a:t>non-prime attributes due to which transitive dependency occurred</a:t>
            </a:r>
            <a:r>
              <a:rPr lang="en-GB" dirty="0"/>
              <a:t>.</a:t>
            </a:r>
          </a:p>
          <a:p>
            <a:pPr lvl="1"/>
            <a:r>
              <a:rPr lang="en-GB" dirty="0"/>
              <a:t>The </a:t>
            </a:r>
            <a:r>
              <a:rPr lang="en-GB" b="1" dirty="0">
                <a:solidFill>
                  <a:schemeClr val="accent6"/>
                </a:solidFill>
              </a:rPr>
              <a:t>primary key of the new relation</a:t>
            </a:r>
            <a:r>
              <a:rPr lang="en-GB" dirty="0"/>
              <a:t> will be </a:t>
            </a:r>
            <a:r>
              <a:rPr lang="en-GB" b="1" dirty="0">
                <a:solidFill>
                  <a:schemeClr val="accent6"/>
                </a:solidFill>
              </a:rPr>
              <a:t>non-prime attributes due to which transitive dependency occurred</a:t>
            </a:r>
            <a:r>
              <a:rPr lang="en-GB" dirty="0"/>
              <a:t>.</a:t>
            </a:r>
          </a:p>
          <a:p>
            <a:pPr lvl="1"/>
            <a:r>
              <a:rPr lang="en-GB" b="1" dirty="0">
                <a:solidFill>
                  <a:schemeClr val="accent6"/>
                </a:solidFill>
              </a:rPr>
              <a:t>Keep other attributes same as in the table </a:t>
            </a:r>
            <a:r>
              <a:rPr lang="en-GB" dirty="0"/>
              <a:t>with </a:t>
            </a:r>
            <a:r>
              <a:rPr lang="en-GB" b="1" dirty="0">
                <a:solidFill>
                  <a:schemeClr val="accent6"/>
                </a:solidFill>
              </a:rPr>
              <a:t>same primary key</a:t>
            </a:r>
            <a:r>
              <a:rPr lang="en-GB" dirty="0"/>
              <a:t> and </a:t>
            </a:r>
            <a:r>
              <a:rPr lang="en-GB" b="1" dirty="0">
                <a:solidFill>
                  <a:schemeClr val="accent6"/>
                </a:solidFill>
              </a:rPr>
              <a:t>add prime attributes of other relation into it as a foreign key</a:t>
            </a:r>
            <a:r>
              <a:rPr lang="en-GB" dirty="0"/>
              <a:t>.</a:t>
            </a:r>
          </a:p>
        </p:txBody>
      </p:sp>
      <p:graphicFrame>
        <p:nvGraphicFramePr>
          <p:cNvPr id="10"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373363172"/>
              </p:ext>
            </p:extLst>
          </p:nvPr>
        </p:nvGraphicFramePr>
        <p:xfrm>
          <a:off x="280527" y="1338739"/>
          <a:ext cx="4651058" cy="2057400"/>
        </p:xfrm>
        <a:graphic>
          <a:graphicData uri="http://schemas.openxmlformats.org/drawingml/2006/table">
            <a:tbl>
              <a:tblPr firstRow="1" bandRow="1">
                <a:tableStyleId>{8EC20E35-A176-4012-BC5E-935CFFF8708E}</a:tableStyleId>
              </a:tblPr>
              <a:tblGrid>
                <a:gridCol w="649605"/>
                <a:gridCol w="963930"/>
                <a:gridCol w="1405255"/>
                <a:gridCol w="1632268"/>
              </a:tblGrid>
              <a:tr h="411480">
                <a:tc>
                  <a:txBody>
                    <a:bodyPr/>
                    <a:lstStyle/>
                    <a:p>
                      <a:pPr algn="l"/>
                      <a:r>
                        <a:rPr lang="en-US" sz="1800" u="sng" kern="1200" dirty="0" smtClean="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BranchName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BranchAddress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smtClean="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50000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Rajkot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smtClean="0"/>
                        <a:t>Kalawad</a:t>
                      </a:r>
                      <a:r>
                        <a:rPr lang="en-GB" dirty="0" smtClean="0"/>
                        <a:t> road</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IN" dirty="0" smtClean="0"/>
                        <a:t>A02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40000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Rajkot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smtClean="0"/>
                        <a:t>Kalawad</a:t>
                      </a:r>
                      <a:r>
                        <a:rPr lang="en-GB" baseline="0" dirty="0" smtClean="0"/>
                        <a:t> Road</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A03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35000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smtClean="0"/>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C.G Road</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A04</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25000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smtClean="0"/>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C.G Road</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285899466"/>
              </p:ext>
            </p:extLst>
          </p:nvPr>
        </p:nvGraphicFramePr>
        <p:xfrm>
          <a:off x="279348"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smtClean="0">
                          <a:solidFill>
                            <a:schemeClr val="tx1"/>
                          </a:solidFill>
                        </a:rPr>
                        <a:t>Customer</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cxnSp>
        <p:nvCxnSpPr>
          <p:cNvPr id="8" name="Straight Connector 7"/>
          <p:cNvCxnSpPr/>
          <p:nvPr/>
        </p:nvCxnSpPr>
        <p:spPr>
          <a:xfrm rot="5400000" flipV="1">
            <a:off x="6092417" y="-2451486"/>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3" name="Right Arrow 22"/>
          <p:cNvSpPr/>
          <p:nvPr/>
        </p:nvSpPr>
        <p:spPr>
          <a:xfrm>
            <a:off x="5076588" y="2148878"/>
            <a:ext cx="612000" cy="43712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8"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288891684"/>
              </p:ext>
            </p:extLst>
          </p:nvPr>
        </p:nvGraphicFramePr>
        <p:xfrm>
          <a:off x="5855358" y="1343826"/>
          <a:ext cx="3037523" cy="1234440"/>
        </p:xfrm>
        <a:graphic>
          <a:graphicData uri="http://schemas.openxmlformats.org/drawingml/2006/table">
            <a:tbl>
              <a:tblPr firstRow="1" bandRow="1">
                <a:tableStyleId>{8EC20E35-A176-4012-BC5E-935CFFF8708E}</a:tableStyleId>
              </a:tblPr>
              <a:tblGrid>
                <a:gridCol w="1405255"/>
                <a:gridCol w="1632268"/>
              </a:tblGrid>
              <a:tr h="411480">
                <a:tc>
                  <a:txBody>
                    <a:bodyPr/>
                    <a:lstStyle/>
                    <a:p>
                      <a:pPr algn="l"/>
                      <a:r>
                        <a:rPr lang="en-US" sz="1800" b="1" u="sng" kern="1200" dirty="0" err="1" smtClean="0">
                          <a:solidFill>
                            <a:schemeClr val="tx1"/>
                          </a:solidFill>
                          <a:latin typeface="+mn-lt"/>
                          <a:ea typeface="+mn-ea"/>
                          <a:cs typeface="+mn-cs"/>
                        </a:rPr>
                        <a:t>BranchName</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BranchAddress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GB" dirty="0" smtClean="0"/>
                        <a:t>Rajkot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Kalawad</a:t>
                      </a:r>
                      <a:r>
                        <a:rPr lang="en-GB" dirty="0" smtClean="0"/>
                        <a:t> road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GB" dirty="0" err="1" smtClean="0"/>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C.G Road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29"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60543000"/>
              </p:ext>
            </p:extLst>
          </p:nvPr>
        </p:nvGraphicFramePr>
        <p:xfrm>
          <a:off x="5854179" y="976997"/>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smtClean="0">
                          <a:solidFill>
                            <a:schemeClr val="tx1"/>
                          </a:solidFill>
                        </a:rPr>
                        <a:t>Table-1</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aphicFrame>
        <p:nvGraphicFramePr>
          <p:cNvPr id="30"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568065327"/>
              </p:ext>
            </p:extLst>
          </p:nvPr>
        </p:nvGraphicFramePr>
        <p:xfrm>
          <a:off x="9013595" y="1341946"/>
          <a:ext cx="3018790" cy="2057400"/>
        </p:xfrm>
        <a:graphic>
          <a:graphicData uri="http://schemas.openxmlformats.org/drawingml/2006/table">
            <a:tbl>
              <a:tblPr firstRow="1" bandRow="1">
                <a:tableStyleId>{8EC20E35-A176-4012-BC5E-935CFFF8708E}</a:tableStyleId>
              </a:tblPr>
              <a:tblGrid>
                <a:gridCol w="649605"/>
                <a:gridCol w="963930"/>
                <a:gridCol w="1405255"/>
              </a:tblGrid>
              <a:tr h="411480">
                <a:tc>
                  <a:txBody>
                    <a:bodyPr/>
                    <a:lstStyle/>
                    <a:p>
                      <a:pPr algn="l"/>
                      <a:r>
                        <a:rPr lang="en-US" sz="1800" u="sng" kern="1200" dirty="0" smtClean="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BranchName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smtClean="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50000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Rajkot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IN" dirty="0" smtClean="0"/>
                        <a:t>A02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40000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Rajkot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A03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35000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smtClean="0"/>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A04</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25000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smtClean="0"/>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31"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126397945"/>
              </p:ext>
            </p:extLst>
          </p:nvPr>
        </p:nvGraphicFramePr>
        <p:xfrm>
          <a:off x="9012416" y="975117"/>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smtClean="0">
                          <a:solidFill>
                            <a:schemeClr val="tx1"/>
                          </a:solidFill>
                        </a:rPr>
                        <a:t>Table-2</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13166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par>
                                <p:cTn id="23" presetID="10"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Functional Dependency (FD)</a:t>
            </a:r>
            <a:endParaRPr lang="en-US" dirty="0"/>
          </a:p>
        </p:txBody>
      </p:sp>
      <p:sp>
        <p:nvSpPr>
          <p:cNvPr id="3" name="Content Placeholder 2"/>
          <p:cNvSpPr>
            <a:spLocks noGrp="1"/>
          </p:cNvSpPr>
          <p:nvPr>
            <p:ph idx="1"/>
          </p:nvPr>
        </p:nvSpPr>
        <p:spPr/>
        <p:txBody>
          <a:bodyPr/>
          <a:lstStyle/>
          <a:p>
            <a:r>
              <a:rPr lang="en-US" dirty="0"/>
              <a:t>Full Functional Dependency</a:t>
            </a:r>
          </a:p>
          <a:p>
            <a:pPr lvl="1"/>
            <a:r>
              <a:rPr lang="en-US" dirty="0"/>
              <a:t>In a relation, the attribute B is fully functional dependent on A if </a:t>
            </a:r>
            <a:r>
              <a:rPr lang="en-US" b="1" dirty="0" smtClean="0">
                <a:solidFill>
                  <a:schemeClr val="accent6"/>
                </a:solidFill>
              </a:rPr>
              <a:t>B is functionally dependent on A, but not on any proper subset of A</a:t>
            </a:r>
            <a:r>
              <a:rPr lang="en-US" dirty="0" smtClean="0"/>
              <a:t>.</a:t>
            </a:r>
            <a:endParaRPr lang="en-US" dirty="0"/>
          </a:p>
          <a:p>
            <a:pPr lvl="1"/>
            <a:r>
              <a:rPr lang="en-US" dirty="0" err="1"/>
              <a:t>Eg</a:t>
            </a:r>
            <a:r>
              <a:rPr lang="en-US" dirty="0"/>
              <a:t>. {</a:t>
            </a:r>
            <a:r>
              <a:rPr lang="en-US" dirty="0" err="1"/>
              <a:t>Roll_No</a:t>
            </a:r>
            <a:r>
              <a:rPr lang="en-US" dirty="0"/>
              <a:t>, Semester, </a:t>
            </a:r>
            <a:r>
              <a:rPr lang="en-US" dirty="0" err="1"/>
              <a:t>Department_Name</a:t>
            </a:r>
            <a:r>
              <a:rPr lang="en-US" dirty="0"/>
              <a:t>} </a:t>
            </a:r>
            <a:r>
              <a:rPr lang="en-US" dirty="0" smtClean="0">
                <a:latin typeface="Calibri" panose="020F0502020204030204" pitchFamily="34" charset="0"/>
              </a:rPr>
              <a:t>→</a:t>
            </a:r>
            <a:r>
              <a:rPr lang="en-US" dirty="0" smtClean="0"/>
              <a:t> </a:t>
            </a:r>
            <a:r>
              <a:rPr lang="en-US" dirty="0"/>
              <a:t>SPI</a:t>
            </a:r>
          </a:p>
          <a:p>
            <a:pPr lvl="1"/>
            <a:r>
              <a:rPr lang="en-US" dirty="0"/>
              <a:t>We </a:t>
            </a:r>
            <a:r>
              <a:rPr lang="en-US" b="1" dirty="0">
                <a:solidFill>
                  <a:schemeClr val="accent6"/>
                </a:solidFill>
              </a:rPr>
              <a:t>need all three {</a:t>
            </a:r>
            <a:r>
              <a:rPr lang="en-US" b="1" dirty="0" err="1">
                <a:solidFill>
                  <a:schemeClr val="accent6"/>
                </a:solidFill>
              </a:rPr>
              <a:t>Roll_No</a:t>
            </a:r>
            <a:r>
              <a:rPr lang="en-US" b="1" dirty="0">
                <a:solidFill>
                  <a:schemeClr val="accent6"/>
                </a:solidFill>
              </a:rPr>
              <a:t>, Semester, </a:t>
            </a:r>
            <a:r>
              <a:rPr lang="en-US" b="1" dirty="0" err="1">
                <a:solidFill>
                  <a:schemeClr val="accent6"/>
                </a:solidFill>
              </a:rPr>
              <a:t>Department_Name</a:t>
            </a:r>
            <a:r>
              <a:rPr lang="en-US" b="1" dirty="0">
                <a:solidFill>
                  <a:schemeClr val="accent6"/>
                </a:solidFill>
              </a:rPr>
              <a:t>} to find SPI</a:t>
            </a:r>
            <a:r>
              <a:rPr lang="en-US" dirty="0"/>
              <a:t>.</a:t>
            </a:r>
          </a:p>
          <a:p>
            <a:r>
              <a:rPr lang="en-US" dirty="0"/>
              <a:t>Partial Functional Dependency</a:t>
            </a:r>
          </a:p>
          <a:p>
            <a:pPr lvl="1"/>
            <a:r>
              <a:rPr lang="en-US" dirty="0"/>
              <a:t>In a relation, the attribute B is partial functional dependent on A if </a:t>
            </a:r>
            <a:r>
              <a:rPr lang="en-US" b="1" dirty="0">
                <a:solidFill>
                  <a:schemeClr val="accent6"/>
                </a:solidFill>
              </a:rPr>
              <a:t>B is functionally dependent on A as well as on any proper subset of A</a:t>
            </a:r>
            <a:r>
              <a:rPr lang="en-US" dirty="0"/>
              <a:t>.</a:t>
            </a:r>
          </a:p>
          <a:p>
            <a:pPr lvl="1"/>
            <a:r>
              <a:rPr lang="en-US" dirty="0"/>
              <a:t>If there is some attribute that can be removed from A and the still dependency holds then it is partial functional </a:t>
            </a:r>
            <a:r>
              <a:rPr lang="en-US" dirty="0" err="1"/>
              <a:t>dependancy</a:t>
            </a:r>
            <a:r>
              <a:rPr lang="en-US" dirty="0"/>
              <a:t>.</a:t>
            </a:r>
          </a:p>
          <a:p>
            <a:pPr lvl="1"/>
            <a:r>
              <a:rPr lang="en-US" dirty="0" err="1"/>
              <a:t>Eg</a:t>
            </a:r>
            <a:r>
              <a:rPr lang="en-US" dirty="0"/>
              <a:t>. {</a:t>
            </a:r>
            <a:r>
              <a:rPr lang="en-US" dirty="0" err="1"/>
              <a:t>Enrollment_No</a:t>
            </a:r>
            <a:r>
              <a:rPr lang="en-US" dirty="0"/>
              <a:t>, </a:t>
            </a:r>
            <a:r>
              <a:rPr lang="en-US" dirty="0" err="1"/>
              <a:t>Department_Name</a:t>
            </a:r>
            <a:r>
              <a:rPr lang="en-US" dirty="0"/>
              <a:t>} </a:t>
            </a:r>
            <a:r>
              <a:rPr lang="en-US" dirty="0">
                <a:latin typeface="Calibri" panose="020F0502020204030204" pitchFamily="34" charset="0"/>
              </a:rPr>
              <a:t>→ </a:t>
            </a:r>
            <a:r>
              <a:rPr lang="en-US" dirty="0" smtClean="0"/>
              <a:t>SPI</a:t>
            </a:r>
            <a:endParaRPr lang="en-US" dirty="0"/>
          </a:p>
          <a:p>
            <a:pPr lvl="1"/>
            <a:r>
              <a:rPr lang="en-US" b="1" dirty="0" err="1">
                <a:solidFill>
                  <a:schemeClr val="accent6"/>
                </a:solidFill>
              </a:rPr>
              <a:t>Enrollment_No</a:t>
            </a:r>
            <a:r>
              <a:rPr lang="en-US" b="1" dirty="0">
                <a:solidFill>
                  <a:schemeClr val="accent6"/>
                </a:solidFill>
              </a:rPr>
              <a:t> is sufficient to find SPI</a:t>
            </a:r>
            <a:r>
              <a:rPr lang="en-US" dirty="0"/>
              <a:t>, </a:t>
            </a:r>
            <a:r>
              <a:rPr lang="en-US" dirty="0" err="1"/>
              <a:t>Department_Name</a:t>
            </a:r>
            <a:r>
              <a:rPr lang="en-US" dirty="0"/>
              <a:t> is not required to find SPI.</a:t>
            </a:r>
          </a:p>
        </p:txBody>
      </p:sp>
    </p:spTree>
    <p:extLst>
      <p:ext uri="{BB962C8B-B14F-4D97-AF65-F5344CB8AC3E}">
        <p14:creationId xmlns:p14="http://schemas.microsoft.com/office/powerpoint/2010/main" val="1766355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N</a:t>
            </a:r>
            <a:r>
              <a:rPr lang="en-US" dirty="0" smtClean="0">
                <a:gradFill flip="none" rotWithShape="1">
                  <a:gsLst>
                    <a:gs pos="10000">
                      <a:schemeClr val="accent6">
                        <a:lumMod val="50000"/>
                      </a:schemeClr>
                    </a:gs>
                    <a:gs pos="100000">
                      <a:schemeClr val="accent6"/>
                    </a:gs>
                  </a:gsLst>
                  <a:lin ang="0" scaled="1"/>
                  <a:tileRect/>
                </a:gradFill>
              </a:rPr>
              <a:t>ormal </a:t>
            </a:r>
            <a:r>
              <a:rPr lang="en-US" dirty="0">
                <a:gradFill flip="none" rotWithShape="1">
                  <a:gsLst>
                    <a:gs pos="10000">
                      <a:schemeClr val="accent6">
                        <a:lumMod val="50000"/>
                      </a:schemeClr>
                    </a:gs>
                    <a:gs pos="100000">
                      <a:schemeClr val="accent6"/>
                    </a:gs>
                  </a:gsLst>
                  <a:lin ang="0" scaled="1"/>
                  <a:tileRect/>
                </a:gradFill>
              </a:rPr>
              <a:t>forms </a:t>
            </a:r>
            <a:r>
              <a:rPr lang="en-US" dirty="0" smtClean="0">
                <a:gradFill flip="none" rotWithShape="1">
                  <a:gsLst>
                    <a:gs pos="10000">
                      <a:schemeClr val="accent6">
                        <a:lumMod val="50000"/>
                      </a:schemeClr>
                    </a:gs>
                    <a:gs pos="100000">
                      <a:schemeClr val="accent6"/>
                    </a:gs>
                  </a:gsLst>
                  <a:lin ang="0" scaled="1"/>
                  <a:tileRect/>
                </a:gradFill>
              </a:rPr>
              <a:t/>
            </a:r>
            <a:br>
              <a:rPr lang="en-US" dirty="0" smtClean="0">
                <a:gradFill flip="none" rotWithShape="1">
                  <a:gsLst>
                    <a:gs pos="10000">
                      <a:schemeClr val="accent6">
                        <a:lumMod val="50000"/>
                      </a:schemeClr>
                    </a:gs>
                    <a:gs pos="100000">
                      <a:schemeClr val="accent6"/>
                    </a:gs>
                  </a:gsLst>
                  <a:lin ang="0" scaled="1"/>
                  <a:tileRect/>
                </a:gradFill>
              </a:rPr>
            </a:br>
            <a:r>
              <a:rPr lang="en-US" dirty="0" smtClean="0">
                <a:solidFill>
                  <a:schemeClr val="tx2"/>
                </a:solidFill>
              </a:rPr>
              <a:t>BC</a:t>
            </a:r>
            <a:r>
              <a:rPr lang="en-US" dirty="0">
                <a:solidFill>
                  <a:schemeClr val="tx2"/>
                </a:solidFill>
              </a:rPr>
              <a:t>NF (Boyce-</a:t>
            </a:r>
            <a:r>
              <a:rPr lang="en-US" dirty="0" err="1">
                <a:solidFill>
                  <a:schemeClr val="tx2"/>
                </a:solidFill>
              </a:rPr>
              <a:t>Codd</a:t>
            </a:r>
            <a:r>
              <a:rPr lang="en-US" dirty="0">
                <a:solidFill>
                  <a:schemeClr val="tx2"/>
                </a:solidFill>
              </a:rPr>
              <a:t> Normal Form)</a:t>
            </a:r>
          </a:p>
        </p:txBody>
      </p:sp>
      <p:sp>
        <p:nvSpPr>
          <p:cNvPr id="5" name="Text Placeholder 4"/>
          <p:cNvSpPr>
            <a:spLocks noGrp="1"/>
          </p:cNvSpPr>
          <p:nvPr>
            <p:ph type="body" idx="1"/>
          </p:nvPr>
        </p:nvSpPr>
        <p:spPr/>
        <p:txBody>
          <a:bodyPr/>
          <a:lstStyle/>
          <a:p>
            <a:r>
              <a:rPr lang="en-US" dirty="0" smtClean="0"/>
              <a:t>Section – 7.4</a:t>
            </a:r>
          </a:p>
          <a:p>
            <a:endParaRPr lang="en-US" dirty="0"/>
          </a:p>
        </p:txBody>
      </p:sp>
    </p:spTree>
    <p:extLst>
      <p:ext uri="{BB962C8B-B14F-4D97-AF65-F5344CB8AC3E}">
        <p14:creationId xmlns:p14="http://schemas.microsoft.com/office/powerpoint/2010/main" val="27580786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BCNF </a:t>
            </a:r>
            <a:r>
              <a:rPr lang="en-US" dirty="0"/>
              <a:t>(Boyce-</a:t>
            </a:r>
            <a:r>
              <a:rPr lang="en-US" dirty="0" err="1"/>
              <a:t>Codd</a:t>
            </a:r>
            <a:r>
              <a:rPr lang="en-US" dirty="0"/>
              <a:t> Normal Form)</a:t>
            </a:r>
          </a:p>
        </p:txBody>
      </p:sp>
      <p:sp>
        <p:nvSpPr>
          <p:cNvPr id="3" name="Content Placeholder 2"/>
          <p:cNvSpPr>
            <a:spLocks noGrp="1"/>
          </p:cNvSpPr>
          <p:nvPr>
            <p:ph idx="1"/>
          </p:nvPr>
        </p:nvSpPr>
        <p:spPr/>
        <p:txBody>
          <a:bodyPr/>
          <a:lstStyle/>
          <a:p>
            <a:r>
              <a:rPr lang="en-GB" dirty="0"/>
              <a:t>Conditions for </a:t>
            </a:r>
            <a:r>
              <a:rPr lang="en-GB" dirty="0" smtClean="0"/>
              <a:t>BCNF</a:t>
            </a:r>
          </a:p>
          <a:p>
            <a:endParaRPr lang="en-GB" dirty="0" smtClean="0"/>
          </a:p>
          <a:p>
            <a:endParaRPr lang="en-GB" dirty="0"/>
          </a:p>
          <a:p>
            <a:endParaRPr lang="en-GB" dirty="0" smtClean="0"/>
          </a:p>
          <a:p>
            <a:endParaRPr lang="en-GB" dirty="0" smtClean="0"/>
          </a:p>
          <a:p>
            <a:r>
              <a:rPr lang="en-GB" dirty="0" smtClean="0"/>
              <a:t>A </a:t>
            </a:r>
            <a:r>
              <a:rPr lang="en-GB" dirty="0"/>
              <a:t>relation R is in Boyce-</a:t>
            </a:r>
            <a:r>
              <a:rPr lang="en-GB" dirty="0" err="1"/>
              <a:t>Codd</a:t>
            </a:r>
            <a:r>
              <a:rPr lang="en-GB" dirty="0"/>
              <a:t> normal form (BCNF) </a:t>
            </a:r>
          </a:p>
          <a:p>
            <a:pPr lvl="1"/>
            <a:r>
              <a:rPr lang="en-GB" dirty="0"/>
              <a:t>if and only if it is in 3NF and </a:t>
            </a:r>
          </a:p>
          <a:p>
            <a:pPr lvl="1"/>
            <a:r>
              <a:rPr lang="en-GB" dirty="0"/>
              <a:t>for every functional dependency X </a:t>
            </a:r>
            <a:r>
              <a:rPr lang="en-US" dirty="0">
                <a:latin typeface="Calibri" panose="020F0502020204030204" pitchFamily="34" charset="0"/>
              </a:rPr>
              <a:t>→</a:t>
            </a:r>
            <a:r>
              <a:rPr lang="en-GB" dirty="0" smtClean="0"/>
              <a:t> </a:t>
            </a:r>
            <a:r>
              <a:rPr lang="en-GB" dirty="0"/>
              <a:t>Y, X should be the primary key of the table</a:t>
            </a:r>
            <a:r>
              <a:rPr lang="en-GB" dirty="0" smtClean="0"/>
              <a:t>.		</a:t>
            </a:r>
            <a:r>
              <a:rPr lang="en-GB" b="1" dirty="0" smtClean="0"/>
              <a:t>OR</a:t>
            </a:r>
          </a:p>
          <a:p>
            <a:r>
              <a:rPr lang="en-GB" dirty="0" smtClean="0"/>
              <a:t>A </a:t>
            </a:r>
            <a:r>
              <a:rPr lang="en-GB" dirty="0"/>
              <a:t>relation R is in Boyce-</a:t>
            </a:r>
            <a:r>
              <a:rPr lang="en-GB" dirty="0" err="1"/>
              <a:t>Codd</a:t>
            </a:r>
            <a:r>
              <a:rPr lang="en-GB" dirty="0"/>
              <a:t> normal form (BCNF) </a:t>
            </a:r>
          </a:p>
          <a:p>
            <a:pPr lvl="1"/>
            <a:r>
              <a:rPr lang="en-GB" dirty="0"/>
              <a:t>if and only if it is in 3NF and </a:t>
            </a:r>
          </a:p>
          <a:p>
            <a:pPr lvl="1"/>
            <a:r>
              <a:rPr lang="en-GB" dirty="0"/>
              <a:t>every prime key attribute is </a:t>
            </a:r>
            <a:r>
              <a:rPr lang="en-GB" dirty="0" smtClean="0"/>
              <a:t>non-transitively </a:t>
            </a:r>
            <a:r>
              <a:rPr lang="en-GB" dirty="0"/>
              <a:t>dependent on the primary </a:t>
            </a:r>
            <a:r>
              <a:rPr lang="en-GB" dirty="0" smtClean="0"/>
              <a:t>key			</a:t>
            </a:r>
            <a:r>
              <a:rPr lang="en-GB" b="1" dirty="0" smtClean="0"/>
              <a:t>OR</a:t>
            </a:r>
          </a:p>
          <a:p>
            <a:pPr marL="255588" indent="-342900"/>
            <a:r>
              <a:rPr lang="en-GB" dirty="0"/>
              <a:t>A relation R is in Boyce-</a:t>
            </a:r>
            <a:r>
              <a:rPr lang="en-GB" dirty="0" err="1"/>
              <a:t>Codd</a:t>
            </a:r>
            <a:r>
              <a:rPr lang="en-GB" dirty="0"/>
              <a:t> normal form (BCNF) </a:t>
            </a:r>
          </a:p>
          <a:p>
            <a:pPr lvl="1"/>
            <a:r>
              <a:rPr lang="en-GB" dirty="0"/>
              <a:t>if and only if it is in 3NF and </a:t>
            </a:r>
            <a:endParaRPr lang="en-GB" dirty="0" smtClean="0"/>
          </a:p>
          <a:p>
            <a:pPr lvl="1"/>
            <a:r>
              <a:rPr lang="en-GB" sz="2000" dirty="0" smtClean="0"/>
              <a:t>no </a:t>
            </a:r>
            <a:r>
              <a:rPr lang="en-GB" sz="2000" dirty="0"/>
              <a:t>any prime key attribute is transitively dependent on the primary key</a:t>
            </a:r>
          </a:p>
          <a:p>
            <a:pPr marL="255588" indent="-342900"/>
            <a:endParaRPr lang="en-GB" sz="2000" dirty="0"/>
          </a:p>
        </p:txBody>
      </p:sp>
      <p:sp>
        <p:nvSpPr>
          <p:cNvPr id="4" name="Rounded Rectangle 3"/>
          <p:cNvSpPr/>
          <p:nvPr/>
        </p:nvSpPr>
        <p:spPr>
          <a:xfrm>
            <a:off x="503405" y="1342665"/>
            <a:ext cx="6120000" cy="4680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marL="111125" lvl="1" algn="ctr">
              <a:lnSpc>
                <a:spcPct val="90000"/>
              </a:lnSpc>
              <a:spcBef>
                <a:spcPts val="500"/>
              </a:spcBef>
              <a:buClr>
                <a:schemeClr val="accent6"/>
              </a:buClr>
            </a:pPr>
            <a:r>
              <a:rPr lang="en-GB" sz="2400" dirty="0"/>
              <a:t>BCNF is </a:t>
            </a:r>
            <a:r>
              <a:rPr lang="en-GB" sz="2400" b="1" dirty="0">
                <a:solidFill>
                  <a:schemeClr val="accent6"/>
                </a:solidFill>
              </a:rPr>
              <a:t>based on the concept of a determinant</a:t>
            </a:r>
            <a:r>
              <a:rPr lang="en-GB" sz="2400" dirty="0"/>
              <a:t>.</a:t>
            </a:r>
            <a:endParaRPr lang="en-US" sz="2400" b="1" dirty="0">
              <a:solidFill>
                <a:schemeClr val="accent6"/>
              </a:solidFill>
            </a:endParaRPr>
          </a:p>
        </p:txBody>
      </p:sp>
      <p:cxnSp>
        <p:nvCxnSpPr>
          <p:cNvPr id="6" name="Straight Connector 5"/>
          <p:cNvCxnSpPr/>
          <p:nvPr/>
        </p:nvCxnSpPr>
        <p:spPr>
          <a:xfrm rot="5400000" flipV="1">
            <a:off x="6092417" y="-3032880"/>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503405" y="2003834"/>
            <a:ext cx="8388000" cy="7200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marL="111125" lvl="1" algn="ctr">
              <a:lnSpc>
                <a:spcPct val="90000"/>
              </a:lnSpc>
              <a:spcBef>
                <a:spcPts val="500"/>
              </a:spcBef>
              <a:buClr>
                <a:schemeClr val="accent6"/>
              </a:buClr>
            </a:pPr>
            <a:r>
              <a:rPr lang="en-GB" sz="2800" dirty="0"/>
              <a:t>It is in </a:t>
            </a:r>
            <a:r>
              <a:rPr lang="en-GB" sz="2800" b="1" dirty="0">
                <a:solidFill>
                  <a:schemeClr val="accent6"/>
                </a:solidFill>
              </a:rPr>
              <a:t>3NF</a:t>
            </a:r>
            <a:r>
              <a:rPr lang="en-GB" sz="2800" dirty="0"/>
              <a:t> and </a:t>
            </a:r>
            <a:r>
              <a:rPr lang="en-GB" sz="2800" b="1" dirty="0">
                <a:solidFill>
                  <a:schemeClr val="accent6"/>
                </a:solidFill>
              </a:rPr>
              <a:t>every determinant should be primary key</a:t>
            </a:r>
            <a:r>
              <a:rPr lang="en-GB" sz="2800" dirty="0"/>
              <a:t>.</a:t>
            </a:r>
            <a:endParaRPr lang="en-US" sz="2600" b="1" dirty="0">
              <a:solidFill>
                <a:schemeClr val="accent6"/>
              </a:solidFill>
            </a:endParaRPr>
          </a:p>
        </p:txBody>
      </p:sp>
      <p:sp>
        <p:nvSpPr>
          <p:cNvPr id="8" name="Rectangle 7"/>
          <p:cNvSpPr/>
          <p:nvPr/>
        </p:nvSpPr>
        <p:spPr>
          <a:xfrm>
            <a:off x="7984944" y="1326315"/>
            <a:ext cx="4104000" cy="461665"/>
          </a:xfrm>
          <a:prstGeom prst="rect">
            <a:avLst/>
          </a:prstGeom>
          <a:noFill/>
          <a:ln>
            <a:noFill/>
          </a:ln>
          <a:effectLst/>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400" dirty="0" err="1">
                <a:solidFill>
                  <a:schemeClr val="accent6"/>
                </a:solidFill>
              </a:rPr>
              <a:t>AccountNO</a:t>
            </a:r>
            <a:r>
              <a:rPr lang="en-US" sz="2400" dirty="0">
                <a:solidFill>
                  <a:schemeClr val="tx1"/>
                </a:solidFill>
              </a:rPr>
              <a:t> </a:t>
            </a:r>
            <a:r>
              <a:rPr lang="en-US" sz="2400" dirty="0">
                <a:solidFill>
                  <a:schemeClr val="tx1"/>
                </a:solidFill>
                <a:latin typeface="Calibri" panose="020F0502020204030204" pitchFamily="34" charset="0"/>
              </a:rPr>
              <a:t>→</a:t>
            </a:r>
            <a:r>
              <a:rPr lang="en-US" sz="2400" dirty="0" smtClean="0">
                <a:solidFill>
                  <a:schemeClr val="tx1"/>
                </a:solidFill>
              </a:rPr>
              <a:t> </a:t>
            </a:r>
            <a:r>
              <a:rPr lang="en-US" sz="2400" dirty="0">
                <a:solidFill>
                  <a:schemeClr val="tx2"/>
                </a:solidFill>
              </a:rPr>
              <a:t>{Balance, Branch}</a:t>
            </a:r>
          </a:p>
        </p:txBody>
      </p:sp>
      <p:sp>
        <p:nvSpPr>
          <p:cNvPr id="9" name="TextBox 8"/>
          <p:cNvSpPr txBox="1"/>
          <p:nvPr/>
        </p:nvSpPr>
        <p:spPr>
          <a:xfrm>
            <a:off x="8335898" y="799723"/>
            <a:ext cx="1476000" cy="442674"/>
          </a:xfrm>
          <a:prstGeom prst="wedgeRoundRectCallout">
            <a:avLst>
              <a:gd name="adj1" fmla="val -20833"/>
              <a:gd name="adj2" fmla="val 103125"/>
              <a:gd name="adj3" fmla="val 16667"/>
            </a:avLst>
          </a:prstGeom>
          <a:solidFill>
            <a:schemeClr val="bg1">
              <a:lumMod val="85000"/>
            </a:schemeClr>
          </a:solidFill>
          <a:ln>
            <a:solidFill>
              <a:schemeClr val="bg1">
                <a:lumMod val="65000"/>
              </a:schemeClr>
            </a:solidFill>
          </a:ln>
          <a:effectLst/>
        </p:spPr>
        <p:style>
          <a:lnRef idx="1">
            <a:schemeClr val="dk1"/>
          </a:lnRef>
          <a:fillRef idx="2">
            <a:schemeClr val="dk1"/>
          </a:fillRef>
          <a:effectRef idx="1">
            <a:schemeClr val="dk1"/>
          </a:effectRef>
          <a:fontRef idx="minor">
            <a:schemeClr val="dk1"/>
          </a:fontRef>
        </p:style>
        <p:txBody>
          <a:bodyPr wrap="square" rtlCol="0" anchor="ctr">
            <a:spAutoFit/>
          </a:bodyPr>
          <a:lstStyle/>
          <a:p>
            <a:pPr algn="ctr"/>
            <a:r>
              <a:rPr lang="en-US" sz="2000" dirty="0" smtClean="0">
                <a:solidFill>
                  <a:schemeClr val="accent6"/>
                </a:solidFill>
              </a:rPr>
              <a:t>Determinant</a:t>
            </a:r>
            <a:endParaRPr lang="en-US" sz="2400" dirty="0">
              <a:solidFill>
                <a:schemeClr val="accent6"/>
              </a:solidFill>
            </a:endParaRPr>
          </a:p>
        </p:txBody>
      </p:sp>
      <p:sp>
        <p:nvSpPr>
          <p:cNvPr id="10" name="TextBox 9"/>
          <p:cNvSpPr txBox="1"/>
          <p:nvPr/>
        </p:nvSpPr>
        <p:spPr>
          <a:xfrm>
            <a:off x="10559305" y="816049"/>
            <a:ext cx="1476000" cy="442674"/>
          </a:xfrm>
          <a:prstGeom prst="wedgeRoundRectCallout">
            <a:avLst>
              <a:gd name="adj1" fmla="val -20833"/>
              <a:gd name="adj2" fmla="val 103125"/>
              <a:gd name="adj3" fmla="val 16667"/>
            </a:avLst>
          </a:prstGeom>
          <a:solidFill>
            <a:schemeClr val="bg1">
              <a:lumMod val="85000"/>
            </a:schemeClr>
          </a:solidFill>
          <a:ln>
            <a:solidFill>
              <a:schemeClr val="bg1">
                <a:lumMod val="65000"/>
              </a:schemeClr>
            </a:solidFill>
          </a:ln>
          <a:effectLst/>
        </p:spPr>
        <p:style>
          <a:lnRef idx="1">
            <a:schemeClr val="dk1"/>
          </a:lnRef>
          <a:fillRef idx="2">
            <a:schemeClr val="dk1"/>
          </a:fillRef>
          <a:effectRef idx="1">
            <a:schemeClr val="dk1"/>
          </a:effectRef>
          <a:fontRef idx="minor">
            <a:schemeClr val="dk1"/>
          </a:fontRef>
        </p:style>
        <p:txBody>
          <a:bodyPr wrap="square" rtlCol="0" anchor="ctr">
            <a:spAutoFit/>
          </a:bodyPr>
          <a:lstStyle/>
          <a:p>
            <a:pPr algn="ctr"/>
            <a:r>
              <a:rPr lang="en-US" sz="2000" dirty="0" smtClean="0">
                <a:solidFill>
                  <a:schemeClr val="tx2"/>
                </a:solidFill>
              </a:rPr>
              <a:t>Dependent</a:t>
            </a:r>
            <a:endParaRPr lang="en-US" sz="2400" dirty="0">
              <a:solidFill>
                <a:schemeClr val="tx2"/>
              </a:solidFill>
            </a:endParaRPr>
          </a:p>
        </p:txBody>
      </p:sp>
      <p:sp>
        <p:nvSpPr>
          <p:cNvPr id="11" name="TextBox 10"/>
          <p:cNvSpPr txBox="1"/>
          <p:nvPr/>
        </p:nvSpPr>
        <p:spPr>
          <a:xfrm>
            <a:off x="6705230" y="816049"/>
            <a:ext cx="1476000" cy="442674"/>
          </a:xfrm>
          <a:prstGeom prst="wedgeRoundRectCallout">
            <a:avLst>
              <a:gd name="adj1" fmla="val 20995"/>
              <a:gd name="adj2" fmla="val 49903"/>
              <a:gd name="adj3" fmla="val 16667"/>
            </a:avLst>
          </a:prstGeom>
          <a:solidFill>
            <a:schemeClr val="bg1">
              <a:lumMod val="85000"/>
            </a:schemeClr>
          </a:solidFill>
          <a:ln>
            <a:solidFill>
              <a:schemeClr val="bg1">
                <a:lumMod val="65000"/>
              </a:schemeClr>
            </a:solidFill>
          </a:ln>
          <a:effectLst/>
        </p:spPr>
        <p:style>
          <a:lnRef idx="1">
            <a:schemeClr val="dk1"/>
          </a:lnRef>
          <a:fillRef idx="2">
            <a:schemeClr val="dk1"/>
          </a:fillRef>
          <a:effectRef idx="1">
            <a:schemeClr val="dk1"/>
          </a:effectRef>
          <a:fontRef idx="minor">
            <a:schemeClr val="dk1"/>
          </a:fontRef>
        </p:style>
        <p:txBody>
          <a:bodyPr wrap="square" rtlCol="0" anchor="ctr">
            <a:spAutoFit/>
          </a:bodyPr>
          <a:lstStyle/>
          <a:p>
            <a:pPr algn="ctr"/>
            <a:r>
              <a:rPr lang="en-US" sz="2000" b="1" dirty="0" smtClean="0">
                <a:solidFill>
                  <a:schemeClr val="accent6"/>
                </a:solidFill>
              </a:rPr>
              <a:t>Primary Key</a:t>
            </a:r>
            <a:endParaRPr lang="en-US" sz="2000" dirty="0">
              <a:solidFill>
                <a:schemeClr val="accent6"/>
              </a:solidFill>
            </a:endParaRPr>
          </a:p>
        </p:txBody>
      </p:sp>
      <p:sp>
        <p:nvSpPr>
          <p:cNvPr id="12" name="Bent Arrow 11"/>
          <p:cNvSpPr/>
          <p:nvPr/>
        </p:nvSpPr>
        <p:spPr>
          <a:xfrm flipV="1">
            <a:off x="7427256" y="1259983"/>
            <a:ext cx="651970" cy="461611"/>
          </a:xfrm>
          <a:prstGeom prst="bentArrow">
            <a:avLst>
              <a:gd name="adj1" fmla="val 13664"/>
              <a:gd name="adj2" fmla="val 25000"/>
              <a:gd name="adj3" fmla="val 26541"/>
              <a:gd name="adj4" fmla="val 41434"/>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96041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p:bldP spid="9" grpId="0" animBg="1"/>
      <p:bldP spid="10" grpId="0" animBg="1"/>
      <p:bldP spid="11" grpId="0" animBg="1"/>
      <p:bldP spid="1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BCNF (Boyce-</a:t>
            </a:r>
            <a:r>
              <a:rPr lang="en-US" dirty="0" err="1"/>
              <a:t>Codd</a:t>
            </a:r>
            <a:r>
              <a:rPr lang="en-US" dirty="0"/>
              <a:t> Normal Form) </a:t>
            </a:r>
            <a:r>
              <a:rPr lang="en-US" dirty="0" smtClean="0">
                <a:solidFill>
                  <a:schemeClr val="tx1">
                    <a:lumMod val="50000"/>
                    <a:lumOff val="50000"/>
                  </a:schemeClr>
                </a:solidFill>
              </a:rPr>
              <a:t>[Example]</a:t>
            </a:r>
            <a:endParaRPr lang="en-US" dirty="0">
              <a:solidFill>
                <a:schemeClr val="tx1">
                  <a:lumMod val="50000"/>
                  <a:lumOff val="50000"/>
                </a:schemeClr>
              </a:solidFill>
            </a:endParaRPr>
          </a:p>
        </p:txBody>
      </p:sp>
      <p:sp>
        <p:nvSpPr>
          <p:cNvPr id="3" name="Content Placeholder 2"/>
          <p:cNvSpPr>
            <a:spLocks noGrp="1"/>
          </p:cNvSpPr>
          <p:nvPr>
            <p:ph idx="1"/>
          </p:nvPr>
        </p:nvSpPr>
        <p:spPr/>
        <p:txBody>
          <a:bodyPr/>
          <a:lstStyle/>
          <a:p>
            <a:endParaRPr lang="en-US" dirty="0"/>
          </a:p>
          <a:p>
            <a:endParaRPr lang="en-US" dirty="0" smtClean="0"/>
          </a:p>
          <a:p>
            <a:endParaRPr lang="en-US" dirty="0"/>
          </a:p>
          <a:p>
            <a:endParaRPr lang="en-US" dirty="0" smtClean="0"/>
          </a:p>
          <a:p>
            <a:endParaRPr lang="en-US" dirty="0" smtClean="0"/>
          </a:p>
          <a:p>
            <a:endParaRPr lang="en-GB" dirty="0" smtClean="0"/>
          </a:p>
          <a:p>
            <a:pPr marL="0" indent="0">
              <a:buNone/>
            </a:pPr>
            <a:endParaRPr lang="en-GB" b="1" dirty="0" smtClean="0"/>
          </a:p>
        </p:txBody>
      </p:sp>
      <p:graphicFrame>
        <p:nvGraphicFramePr>
          <p:cNvPr id="10"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727487805"/>
              </p:ext>
            </p:extLst>
          </p:nvPr>
        </p:nvGraphicFramePr>
        <p:xfrm>
          <a:off x="280527" y="1338739"/>
          <a:ext cx="2510790" cy="3703320"/>
        </p:xfrm>
        <a:graphic>
          <a:graphicData uri="http://schemas.openxmlformats.org/drawingml/2006/table">
            <a:tbl>
              <a:tblPr firstRow="1" bandRow="1">
                <a:tableStyleId>{8EC20E35-A176-4012-BC5E-935CFFF8708E}</a:tableStyleId>
              </a:tblPr>
              <a:tblGrid>
                <a:gridCol w="649605"/>
                <a:gridCol w="963930"/>
                <a:gridCol w="897255"/>
              </a:tblGrid>
              <a:tr h="411480">
                <a:tc>
                  <a:txBody>
                    <a:bodyPr/>
                    <a:lstStyle/>
                    <a:p>
                      <a:pPr algn="l"/>
                      <a:r>
                        <a:rPr lang="en-US" sz="1800" u="sng" kern="1200" dirty="0" smtClean="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smtClean="0">
                          <a:solidFill>
                            <a:schemeClr val="tx1"/>
                          </a:solidFill>
                          <a:latin typeface="+mn-lt"/>
                          <a:ea typeface="+mn-ea"/>
                          <a:cs typeface="+mn-cs"/>
                        </a:rPr>
                        <a:t>Subject</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Faculty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102</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Shah</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103</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Jadeja</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104</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Dave</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105</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Shah</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102</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Patel</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Dave</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105</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err="1">
                          <a:solidFill>
                            <a:schemeClr val="dk1"/>
                          </a:solidFill>
                          <a:latin typeface="+mn-lt"/>
                          <a:ea typeface="+mn-ea"/>
                          <a:cs typeface="+mn-cs"/>
                        </a:rPr>
                        <a:t>Jadeja</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514512037"/>
              </p:ext>
            </p:extLst>
          </p:nvPr>
        </p:nvGraphicFramePr>
        <p:xfrm>
          <a:off x="279348"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smtClean="0">
                          <a:solidFill>
                            <a:schemeClr val="tx1"/>
                          </a:solidFill>
                        </a:rPr>
                        <a:t>Student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cxnSp>
        <p:nvCxnSpPr>
          <p:cNvPr id="6" name="Straight Connector 5"/>
          <p:cNvCxnSpPr/>
          <p:nvPr/>
        </p:nvCxnSpPr>
        <p:spPr>
          <a:xfrm flipV="1">
            <a:off x="2925743" y="919747"/>
            <a:ext cx="0" cy="4248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46325" y="1688938"/>
            <a:ext cx="756000" cy="460800"/>
          </a:xfrm>
          <a:prstGeom prst="rect">
            <a:avLst/>
          </a:prstGeom>
          <a:noFill/>
          <a:ln w="28575">
            <a:solidFill>
              <a:srgbClr val="0070C0"/>
            </a:solidFill>
          </a:ln>
        </p:spPr>
        <p:txBody>
          <a:bodyPr wrap="square" rtlCol="0">
            <a:spAutoFit/>
          </a:bodyPr>
          <a:lstStyle/>
          <a:p>
            <a:pPr algn="ctr"/>
            <a:r>
              <a:rPr lang="en-US" sz="2400" u="sng" dirty="0" smtClean="0"/>
              <a:t>RNO</a:t>
            </a:r>
            <a:endParaRPr lang="en-US" sz="2400" u="sng" dirty="0"/>
          </a:p>
        </p:txBody>
      </p:sp>
      <p:sp>
        <p:nvSpPr>
          <p:cNvPr id="11" name="TextBox 10"/>
          <p:cNvSpPr txBox="1"/>
          <p:nvPr/>
        </p:nvSpPr>
        <p:spPr>
          <a:xfrm>
            <a:off x="3803445" y="1688938"/>
            <a:ext cx="1152000" cy="460800"/>
          </a:xfrm>
          <a:prstGeom prst="rect">
            <a:avLst/>
          </a:prstGeom>
          <a:noFill/>
          <a:ln w="28575">
            <a:solidFill>
              <a:srgbClr val="0070C0"/>
            </a:solidFill>
          </a:ln>
        </p:spPr>
        <p:txBody>
          <a:bodyPr wrap="square" rtlCol="0">
            <a:spAutoFit/>
          </a:bodyPr>
          <a:lstStyle/>
          <a:p>
            <a:pPr algn="ctr"/>
            <a:r>
              <a:rPr lang="en-US" sz="2400" u="sng" dirty="0" smtClean="0"/>
              <a:t>Subject</a:t>
            </a:r>
            <a:endParaRPr lang="en-US" sz="2400" u="sng" dirty="0"/>
          </a:p>
        </p:txBody>
      </p:sp>
      <p:sp>
        <p:nvSpPr>
          <p:cNvPr id="12" name="TextBox 11"/>
          <p:cNvSpPr txBox="1"/>
          <p:nvPr/>
        </p:nvSpPr>
        <p:spPr>
          <a:xfrm>
            <a:off x="4952712" y="1688938"/>
            <a:ext cx="1080000" cy="460800"/>
          </a:xfrm>
          <a:prstGeom prst="rect">
            <a:avLst/>
          </a:prstGeom>
          <a:noFill/>
          <a:ln w="28575">
            <a:solidFill>
              <a:srgbClr val="0070C0"/>
            </a:solidFill>
          </a:ln>
        </p:spPr>
        <p:txBody>
          <a:bodyPr wrap="square" rtlCol="0">
            <a:spAutoFit/>
          </a:bodyPr>
          <a:lstStyle/>
          <a:p>
            <a:pPr algn="ctr"/>
            <a:r>
              <a:rPr lang="en-US" sz="2400" dirty="0" smtClean="0"/>
              <a:t>Faculty</a:t>
            </a:r>
            <a:endParaRPr lang="en-US" sz="2400" dirty="0"/>
          </a:p>
        </p:txBody>
      </p:sp>
      <p:cxnSp>
        <p:nvCxnSpPr>
          <p:cNvPr id="13" name="Straight Connector 12"/>
          <p:cNvCxnSpPr/>
          <p:nvPr/>
        </p:nvCxnSpPr>
        <p:spPr>
          <a:xfrm>
            <a:off x="5492712" y="2149738"/>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379445" y="2141613"/>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356888" y="2507373"/>
            <a:ext cx="1116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424325" y="1312594"/>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410572" y="1324638"/>
            <a:ext cx="2088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492712" y="1312594"/>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735245" y="2524295"/>
            <a:ext cx="753052" cy="461665"/>
          </a:xfrm>
          <a:prstGeom prst="rect">
            <a:avLst/>
          </a:prstGeom>
          <a:noFill/>
        </p:spPr>
        <p:txBody>
          <a:bodyPr wrap="square" rtlCol="0">
            <a:spAutoFit/>
          </a:bodyPr>
          <a:lstStyle/>
          <a:p>
            <a:pPr algn="ctr"/>
            <a:r>
              <a:rPr lang="en-GB" sz="2400" b="1" dirty="0" smtClean="0"/>
              <a:t>FD2</a:t>
            </a:r>
            <a:endParaRPr lang="en-GB" sz="2400" b="1" dirty="0"/>
          </a:p>
        </p:txBody>
      </p:sp>
      <p:sp>
        <p:nvSpPr>
          <p:cNvPr id="27" name="TextBox 26"/>
          <p:cNvSpPr txBox="1"/>
          <p:nvPr/>
        </p:nvSpPr>
        <p:spPr>
          <a:xfrm>
            <a:off x="3436900" y="864157"/>
            <a:ext cx="753052" cy="461665"/>
          </a:xfrm>
          <a:prstGeom prst="rect">
            <a:avLst/>
          </a:prstGeom>
          <a:noFill/>
        </p:spPr>
        <p:txBody>
          <a:bodyPr wrap="square" rtlCol="0">
            <a:spAutoFit/>
          </a:bodyPr>
          <a:lstStyle/>
          <a:p>
            <a:pPr algn="ctr"/>
            <a:r>
              <a:rPr lang="en-GB" sz="2400" b="1" dirty="0" smtClean="0"/>
              <a:t>FD1</a:t>
            </a:r>
            <a:endParaRPr lang="en-GB" sz="2400" b="1" dirty="0"/>
          </a:p>
        </p:txBody>
      </p:sp>
      <p:cxnSp>
        <p:nvCxnSpPr>
          <p:cNvPr id="23" name="Straight Connector 22"/>
          <p:cNvCxnSpPr/>
          <p:nvPr/>
        </p:nvCxnSpPr>
        <p:spPr>
          <a:xfrm flipV="1">
            <a:off x="4379445" y="1312594"/>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6266765" y="1184299"/>
            <a:ext cx="5794056" cy="14400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marL="285750" indent="-285750" algn="just">
              <a:buFont typeface="Arial" panose="020B0604020202020204" pitchFamily="34" charset="0"/>
              <a:buChar char="•"/>
            </a:pPr>
            <a:r>
              <a:rPr lang="en-GB" sz="2400" b="1" dirty="0"/>
              <a:t>FD1</a:t>
            </a:r>
            <a:r>
              <a:rPr lang="en-GB" sz="2400" dirty="0"/>
              <a:t>: </a:t>
            </a:r>
            <a:r>
              <a:rPr lang="en-GB" sz="2400" dirty="0" smtClean="0"/>
              <a:t>RNO, Subject</a:t>
            </a:r>
            <a:r>
              <a:rPr lang="en-US" sz="2400" dirty="0" smtClean="0">
                <a:latin typeface="Calibri" panose="020F0502020204030204" pitchFamily="34" charset="0"/>
              </a:rPr>
              <a:t> </a:t>
            </a:r>
            <a:r>
              <a:rPr lang="en-US" sz="2400" dirty="0">
                <a:latin typeface="Calibri" panose="020F0502020204030204" pitchFamily="34" charset="0"/>
              </a:rPr>
              <a:t>→ </a:t>
            </a:r>
            <a:r>
              <a:rPr lang="en-GB" sz="2400" dirty="0" smtClean="0"/>
              <a:t>Faculty</a:t>
            </a:r>
            <a:endParaRPr lang="en-GB" sz="2400" dirty="0"/>
          </a:p>
          <a:p>
            <a:pPr marL="285750" indent="-285750" algn="just">
              <a:buFont typeface="Arial" panose="020B0604020202020204" pitchFamily="34" charset="0"/>
              <a:buChar char="•"/>
            </a:pPr>
            <a:r>
              <a:rPr lang="en-GB" sz="2400" b="1" dirty="0"/>
              <a:t>FD2</a:t>
            </a:r>
            <a:r>
              <a:rPr lang="en-GB" sz="2400" dirty="0"/>
              <a:t>: Faculty </a:t>
            </a:r>
            <a:r>
              <a:rPr lang="en-US" sz="2400" dirty="0">
                <a:latin typeface="Calibri" panose="020F0502020204030204" pitchFamily="34" charset="0"/>
              </a:rPr>
              <a:t>→ </a:t>
            </a:r>
            <a:r>
              <a:rPr lang="en-GB" sz="2400" dirty="0" smtClean="0"/>
              <a:t>Subject</a:t>
            </a:r>
            <a:endParaRPr lang="en-GB" sz="2400" dirty="0"/>
          </a:p>
          <a:p>
            <a:pPr marL="285750" indent="-285750" algn="just">
              <a:buFont typeface="Arial" panose="020B0604020202020204" pitchFamily="34" charset="0"/>
              <a:buChar char="•"/>
            </a:pPr>
            <a:r>
              <a:rPr lang="en-GB" sz="2400" dirty="0"/>
              <a:t>So </a:t>
            </a:r>
            <a:r>
              <a:rPr lang="en-GB" sz="2400" dirty="0" smtClean="0"/>
              <a:t>{RNO, Subject} </a:t>
            </a:r>
            <a:r>
              <a:rPr lang="en-US" sz="2400" dirty="0">
                <a:latin typeface="Calibri" panose="020F0502020204030204" pitchFamily="34" charset="0"/>
              </a:rPr>
              <a:t>→ </a:t>
            </a:r>
            <a:r>
              <a:rPr lang="en-GB" sz="2400" dirty="0" smtClean="0"/>
              <a:t>Subject</a:t>
            </a:r>
            <a:r>
              <a:rPr lang="en-GB" sz="2000" dirty="0" smtClean="0"/>
              <a:t>  (Transitivity </a:t>
            </a:r>
            <a:r>
              <a:rPr lang="en-GB" sz="2000" dirty="0"/>
              <a:t>rule)</a:t>
            </a:r>
            <a:endParaRPr lang="en-GB" sz="2400" dirty="0"/>
          </a:p>
        </p:txBody>
      </p:sp>
      <p:sp>
        <p:nvSpPr>
          <p:cNvPr id="32" name="Rounded Rectangle 31"/>
          <p:cNvSpPr/>
          <p:nvPr/>
        </p:nvSpPr>
        <p:spPr>
          <a:xfrm>
            <a:off x="279348" y="5050856"/>
            <a:ext cx="9120158" cy="1440000"/>
          </a:xfrm>
          <a:prstGeom prst="roundRect">
            <a:avLst>
              <a:gd name="adj" fmla="val 135"/>
            </a:avLst>
          </a:prstGeom>
          <a:noFill/>
          <a:ln w="12700">
            <a:noFill/>
          </a:ln>
        </p:spPr>
        <p:txBody>
          <a:bodyPr vert="horz" lIns="91440" tIns="91440" rIns="91440" bIns="91440" rtlCol="0" anchor="ctr">
            <a:noAutofit/>
          </a:bodyPr>
          <a:lstStyle/>
          <a:p>
            <a:pPr marL="342900" indent="-342900">
              <a:buFont typeface="Arial" panose="020B0604020202020204" pitchFamily="34" charset="0"/>
              <a:buChar char="•"/>
            </a:pPr>
            <a:r>
              <a:rPr lang="en-IN" sz="2400" dirty="0">
                <a:solidFill>
                  <a:schemeClr val="dk1"/>
                </a:solidFill>
              </a:rPr>
              <a:t>Here, one faculty teaches only one subject, but a subject may be taught by more than one faculty</a:t>
            </a:r>
            <a:r>
              <a:rPr lang="en-IN" sz="2400" dirty="0" smtClean="0">
                <a:solidFill>
                  <a:schemeClr val="dk1"/>
                </a:solidFill>
              </a:rPr>
              <a:t>.</a:t>
            </a:r>
          </a:p>
          <a:p>
            <a:pPr marL="342900" indent="-342900">
              <a:buFont typeface="Arial" panose="020B0604020202020204" pitchFamily="34" charset="0"/>
              <a:buChar char="•"/>
            </a:pPr>
            <a:r>
              <a:rPr lang="en-IN" sz="2400" dirty="0" smtClean="0">
                <a:solidFill>
                  <a:schemeClr val="dk1"/>
                </a:solidFill>
              </a:rPr>
              <a:t>A student can learn a subject from only one faculty.</a:t>
            </a:r>
            <a:endParaRPr lang="en-IN" sz="2400" dirty="0">
              <a:solidFill>
                <a:schemeClr val="dk1"/>
              </a:solidFill>
            </a:endParaRPr>
          </a:p>
        </p:txBody>
      </p:sp>
      <p:sp>
        <p:nvSpPr>
          <p:cNvPr id="33" name="Rounded Rectangle 32"/>
          <p:cNvSpPr/>
          <p:nvPr/>
        </p:nvSpPr>
        <p:spPr>
          <a:xfrm>
            <a:off x="3046325" y="2992882"/>
            <a:ext cx="9014496" cy="863144"/>
          </a:xfrm>
          <a:prstGeom prst="roundRect">
            <a:avLst>
              <a:gd name="adj" fmla="val 6432"/>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algn="ctr"/>
            <a:r>
              <a:rPr lang="en-IN" sz="2000" dirty="0">
                <a:solidFill>
                  <a:schemeClr val="tx1"/>
                </a:solidFill>
              </a:rPr>
              <a:t>In FD2, </a:t>
            </a:r>
            <a:r>
              <a:rPr lang="en-IN" sz="2000" b="1" dirty="0">
                <a:solidFill>
                  <a:schemeClr val="accent6"/>
                </a:solidFill>
              </a:rPr>
              <a:t>determinant is Faculty which is not a primary key</a:t>
            </a:r>
            <a:r>
              <a:rPr lang="en-IN" sz="2000" dirty="0">
                <a:solidFill>
                  <a:schemeClr val="tx1"/>
                </a:solidFill>
              </a:rPr>
              <a:t>. So student table is not in BCNF.</a:t>
            </a:r>
          </a:p>
        </p:txBody>
      </p:sp>
      <p:sp>
        <p:nvSpPr>
          <p:cNvPr id="34" name="Rounded Rectangle 33"/>
          <p:cNvSpPr/>
          <p:nvPr/>
        </p:nvSpPr>
        <p:spPr>
          <a:xfrm>
            <a:off x="3051308" y="3979166"/>
            <a:ext cx="9014496" cy="1224000"/>
          </a:xfrm>
          <a:prstGeom prst="roundRect">
            <a:avLst>
              <a:gd name="adj" fmla="val 6432"/>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algn="just"/>
            <a:r>
              <a:rPr lang="en-GB" sz="2000" b="1" dirty="0"/>
              <a:t>Problem</a:t>
            </a:r>
            <a:r>
              <a:rPr lang="en-GB" sz="2000" dirty="0"/>
              <a:t>: In this relation </a:t>
            </a:r>
            <a:r>
              <a:rPr lang="en-GB" sz="2000" b="1" dirty="0">
                <a:solidFill>
                  <a:schemeClr val="accent6"/>
                </a:solidFill>
              </a:rPr>
              <a:t>one student </a:t>
            </a:r>
            <a:r>
              <a:rPr lang="en-GB" sz="2000" b="1" dirty="0" smtClean="0">
                <a:solidFill>
                  <a:schemeClr val="accent6"/>
                </a:solidFill>
              </a:rPr>
              <a:t>can learn more </a:t>
            </a:r>
            <a:r>
              <a:rPr lang="en-GB" sz="2000" b="1" dirty="0">
                <a:solidFill>
                  <a:schemeClr val="accent6"/>
                </a:solidFill>
              </a:rPr>
              <a:t>than one </a:t>
            </a:r>
            <a:r>
              <a:rPr lang="en-GB" sz="2000" b="1" dirty="0" smtClean="0">
                <a:solidFill>
                  <a:schemeClr val="accent6"/>
                </a:solidFill>
              </a:rPr>
              <a:t>subject </a:t>
            </a:r>
            <a:r>
              <a:rPr lang="en-GB" sz="2000" b="1" dirty="0">
                <a:solidFill>
                  <a:schemeClr val="accent6"/>
                </a:solidFill>
              </a:rPr>
              <a:t>with different </a:t>
            </a:r>
            <a:r>
              <a:rPr lang="en-GB" sz="2000" b="1" dirty="0" smtClean="0">
                <a:solidFill>
                  <a:schemeClr val="accent6"/>
                </a:solidFill>
              </a:rPr>
              <a:t>faculty</a:t>
            </a:r>
            <a:r>
              <a:rPr lang="en-GB" sz="2000" dirty="0" smtClean="0"/>
              <a:t> </a:t>
            </a:r>
            <a:r>
              <a:rPr lang="en-GB" sz="2000" dirty="0"/>
              <a:t>then</a:t>
            </a:r>
            <a:r>
              <a:rPr lang="en-GB" sz="2000" b="1" dirty="0">
                <a:solidFill>
                  <a:schemeClr val="accent6"/>
                </a:solidFill>
              </a:rPr>
              <a:t> records will be stored repeatedly for each student, language and </a:t>
            </a:r>
            <a:r>
              <a:rPr lang="en-GB" sz="2000" b="1" dirty="0" smtClean="0">
                <a:solidFill>
                  <a:schemeClr val="accent6"/>
                </a:solidFill>
              </a:rPr>
              <a:t>faculty </a:t>
            </a:r>
            <a:r>
              <a:rPr lang="en-GB" sz="2000" b="1" dirty="0">
                <a:solidFill>
                  <a:schemeClr val="accent6"/>
                </a:solidFill>
              </a:rPr>
              <a:t>combination </a:t>
            </a:r>
            <a:r>
              <a:rPr lang="en-GB" sz="2000" dirty="0"/>
              <a:t>which </a:t>
            </a:r>
            <a:r>
              <a:rPr lang="en-GB" sz="2000" b="1" dirty="0">
                <a:solidFill>
                  <a:schemeClr val="accent6"/>
                </a:solidFill>
              </a:rPr>
              <a:t>occupies more space</a:t>
            </a:r>
            <a:r>
              <a:rPr lang="en-GB" sz="2000" dirty="0"/>
              <a:t>.</a:t>
            </a:r>
            <a:endParaRPr lang="en-IN" sz="2000" dirty="0">
              <a:solidFill>
                <a:schemeClr val="tx1"/>
              </a:solidFill>
            </a:endParaRPr>
          </a:p>
        </p:txBody>
      </p:sp>
    </p:spTree>
    <p:extLst>
      <p:ext uri="{BB962C8B-B14F-4D97-AF65-F5344CB8AC3E}">
        <p14:creationId xmlns:p14="http://schemas.microsoft.com/office/powerpoint/2010/main" val="2180132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2">
                                            <p:txEl>
                                              <p:pRg st="0" end="0"/>
                                            </p:txEl>
                                          </p:spTgt>
                                        </p:tgtEl>
                                        <p:attrNameLst>
                                          <p:attrName>style.visibility</p:attrName>
                                        </p:attrNameLst>
                                      </p:cBhvr>
                                      <p:to>
                                        <p:strVal val="visible"/>
                                      </p:to>
                                    </p:set>
                                    <p:animEffect transition="in" filter="fade">
                                      <p:cBhvr>
                                        <p:cTn id="15" dur="500"/>
                                        <p:tgtEl>
                                          <p:spTgt spid="3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2">
                                            <p:txEl>
                                              <p:pRg st="1" end="1"/>
                                            </p:txEl>
                                          </p:spTgt>
                                        </p:tgtEl>
                                        <p:attrNameLst>
                                          <p:attrName>style.visibility</p:attrName>
                                        </p:attrNameLst>
                                      </p:cBhvr>
                                      <p:to>
                                        <p:strVal val="visible"/>
                                      </p:to>
                                    </p:set>
                                    <p:animEffect transition="in" filter="fade">
                                      <p:cBhvr>
                                        <p:cTn id="18" dur="500"/>
                                        <p:tgtEl>
                                          <p:spTgt spid="3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par>
                                <p:cTn id="42" presetID="10"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par>
                                <p:cTn id="45" presetID="10"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par>
                                <p:cTn id="48" presetID="10" presetClass="entr" presetSubtype="0" fill="hold"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par>
                                <p:cTn id="51" presetID="10"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500"/>
                                        <p:tgtEl>
                                          <p:spTgt spid="4"/>
                                        </p:tgtEl>
                                      </p:cBhvr>
                                    </p:animEffect>
                                  </p:childTnLst>
                                </p:cTn>
                              </p:par>
                              <p:par>
                                <p:cTn id="57" presetID="10" presetClass="entr" presetSubtype="0"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500"/>
                                        <p:tgtEl>
                                          <p:spTgt spid="31"/>
                                        </p:tgtEl>
                                      </p:cBhvr>
                                    </p:animEffect>
                                  </p:childTnLst>
                                </p:cTn>
                              </p:par>
                              <p:par>
                                <p:cTn id="65" presetID="10" presetClass="entr" presetSubtype="0" fill="hold" nodeType="withEffect">
                                  <p:stCondLst>
                                    <p:cond delay="0"/>
                                  </p:stCondLst>
                                  <p:childTnLst>
                                    <p:set>
                                      <p:cBhvr>
                                        <p:cTn id="66" dur="1" fill="hold">
                                          <p:stCondLst>
                                            <p:cond delay="0"/>
                                          </p:stCondLst>
                                        </p:cTn>
                                        <p:tgtEl>
                                          <p:spTgt spid="31">
                                            <p:txEl>
                                              <p:pRg st="0" end="0"/>
                                            </p:txEl>
                                          </p:spTgt>
                                        </p:tgtEl>
                                        <p:attrNameLst>
                                          <p:attrName>style.visibility</p:attrName>
                                        </p:attrNameLst>
                                      </p:cBhvr>
                                      <p:to>
                                        <p:strVal val="visible"/>
                                      </p:to>
                                    </p:set>
                                    <p:animEffect transition="in" filter="fade">
                                      <p:cBhvr>
                                        <p:cTn id="67" dur="500"/>
                                        <p:tgtEl>
                                          <p:spTgt spid="31">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1">
                                            <p:txEl>
                                              <p:pRg st="1" end="1"/>
                                            </p:txEl>
                                          </p:spTgt>
                                        </p:tgtEl>
                                        <p:attrNameLst>
                                          <p:attrName>style.visibility</p:attrName>
                                        </p:attrNameLst>
                                      </p:cBhvr>
                                      <p:to>
                                        <p:strVal val="visible"/>
                                      </p:to>
                                    </p:set>
                                    <p:animEffect transition="in" filter="fade">
                                      <p:cBhvr>
                                        <p:cTn id="72" dur="500"/>
                                        <p:tgtEl>
                                          <p:spTgt spid="31">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1">
                                            <p:txEl>
                                              <p:pRg st="2" end="2"/>
                                            </p:txEl>
                                          </p:spTgt>
                                        </p:tgtEl>
                                        <p:attrNameLst>
                                          <p:attrName>style.visibility</p:attrName>
                                        </p:attrNameLst>
                                      </p:cBhvr>
                                      <p:to>
                                        <p:strVal val="visible"/>
                                      </p:to>
                                    </p:set>
                                    <p:animEffect transition="in" filter="fade">
                                      <p:cBhvr>
                                        <p:cTn id="77" dur="500"/>
                                        <p:tgtEl>
                                          <p:spTgt spid="31">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fade">
                                      <p:cBhvr>
                                        <p:cTn id="82" dur="500"/>
                                        <p:tgtEl>
                                          <p:spTgt spid="3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4" grpId="0"/>
      <p:bldP spid="27" grpId="0"/>
      <p:bldP spid="31" grpId="0" animBg="1"/>
      <p:bldP spid="33" grpId="0" animBg="1"/>
      <p:bldP spid="3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BCNF (Boyce-</a:t>
            </a:r>
            <a:r>
              <a:rPr lang="en-US" dirty="0" err="1"/>
              <a:t>Codd</a:t>
            </a:r>
            <a:r>
              <a:rPr lang="en-US" dirty="0"/>
              <a:t> Normal Form) </a:t>
            </a:r>
            <a:r>
              <a:rPr lang="en-US" dirty="0" smtClean="0">
                <a:solidFill>
                  <a:schemeClr val="tx1">
                    <a:lumMod val="50000"/>
                    <a:lumOff val="50000"/>
                  </a:schemeClr>
                </a:solidFill>
              </a:rPr>
              <a:t>[Example]</a:t>
            </a:r>
            <a:endParaRPr lang="en-US" dirty="0">
              <a:solidFill>
                <a:schemeClr val="tx1">
                  <a:lumMod val="50000"/>
                  <a:lumOff val="50000"/>
                </a:schemeClr>
              </a:solidFill>
            </a:endParaRPr>
          </a:p>
        </p:txBody>
      </p:sp>
      <p:sp>
        <p:nvSpPr>
          <p:cNvPr id="3" name="Content Placeholder 2"/>
          <p:cNvSpPr>
            <a:spLocks noGrp="1"/>
          </p:cNvSpPr>
          <p:nvPr>
            <p:ph idx="1"/>
          </p:nvPr>
        </p:nvSpPr>
        <p:spPr/>
        <p:txBody>
          <a:bodyPr/>
          <a:lstStyle/>
          <a:p>
            <a:endParaRPr lang="en-US" dirty="0"/>
          </a:p>
          <a:p>
            <a:endParaRPr lang="en-US" dirty="0" smtClean="0"/>
          </a:p>
          <a:p>
            <a:endParaRPr lang="en-US" dirty="0"/>
          </a:p>
          <a:p>
            <a:endParaRPr lang="en-US" dirty="0" smtClean="0"/>
          </a:p>
          <a:p>
            <a:endParaRPr lang="en-US" dirty="0" smtClean="0"/>
          </a:p>
          <a:p>
            <a:endParaRPr lang="en-GB" dirty="0" smtClean="0"/>
          </a:p>
          <a:p>
            <a:pPr marL="0" indent="0">
              <a:buNone/>
            </a:pPr>
            <a:endParaRPr lang="en-GB" b="1" dirty="0" smtClean="0"/>
          </a:p>
        </p:txBody>
      </p:sp>
      <p:graphicFrame>
        <p:nvGraphicFramePr>
          <p:cNvPr id="10"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727487805"/>
              </p:ext>
            </p:extLst>
          </p:nvPr>
        </p:nvGraphicFramePr>
        <p:xfrm>
          <a:off x="280527" y="1338739"/>
          <a:ext cx="2510790" cy="3703320"/>
        </p:xfrm>
        <a:graphic>
          <a:graphicData uri="http://schemas.openxmlformats.org/drawingml/2006/table">
            <a:tbl>
              <a:tblPr firstRow="1" bandRow="1">
                <a:tableStyleId>{8EC20E35-A176-4012-BC5E-935CFFF8708E}</a:tableStyleId>
              </a:tblPr>
              <a:tblGrid>
                <a:gridCol w="649605"/>
                <a:gridCol w="963930"/>
                <a:gridCol w="897255"/>
              </a:tblGrid>
              <a:tr h="411480">
                <a:tc>
                  <a:txBody>
                    <a:bodyPr/>
                    <a:lstStyle/>
                    <a:p>
                      <a:pPr algn="l"/>
                      <a:r>
                        <a:rPr lang="en-US" sz="1800" u="sng" kern="1200" dirty="0" smtClean="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smtClean="0">
                          <a:solidFill>
                            <a:schemeClr val="tx1"/>
                          </a:solidFill>
                          <a:latin typeface="+mn-lt"/>
                          <a:ea typeface="+mn-ea"/>
                          <a:cs typeface="+mn-cs"/>
                        </a:rPr>
                        <a:t>Subject</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Faculty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102</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Shah</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103</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Jadeja</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104</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Dave</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105</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Shah</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102</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Patel</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Dave</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105</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err="1">
                          <a:solidFill>
                            <a:schemeClr val="dk1"/>
                          </a:solidFill>
                          <a:latin typeface="+mn-lt"/>
                          <a:ea typeface="+mn-ea"/>
                          <a:cs typeface="+mn-cs"/>
                        </a:rPr>
                        <a:t>Jadeja</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514512037"/>
              </p:ext>
            </p:extLst>
          </p:nvPr>
        </p:nvGraphicFramePr>
        <p:xfrm>
          <a:off x="279348"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smtClean="0">
                          <a:solidFill>
                            <a:schemeClr val="tx1"/>
                          </a:solidFill>
                        </a:rPr>
                        <a:t>Student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
        <p:nvSpPr>
          <p:cNvPr id="32" name="Rounded Rectangle 31"/>
          <p:cNvSpPr/>
          <p:nvPr/>
        </p:nvSpPr>
        <p:spPr>
          <a:xfrm>
            <a:off x="7126256" y="913313"/>
            <a:ext cx="5006255" cy="5540695"/>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marL="342900" indent="-342900">
              <a:buFont typeface="Arial" panose="020B0604020202020204" pitchFamily="34" charset="0"/>
              <a:buChar char="•"/>
            </a:pPr>
            <a:r>
              <a:rPr lang="en-GB" sz="2400" b="1" dirty="0">
                <a:solidFill>
                  <a:schemeClr val="dk1"/>
                </a:solidFill>
              </a:rPr>
              <a:t>Solution</a:t>
            </a:r>
            <a:r>
              <a:rPr lang="en-GB" sz="2400" dirty="0">
                <a:solidFill>
                  <a:schemeClr val="dk1"/>
                </a:solidFill>
              </a:rPr>
              <a:t>: Decompose relation in such a way that resultant relations do not have any transitive FD.</a:t>
            </a:r>
          </a:p>
          <a:p>
            <a:pPr marL="800100" lvl="1" indent="-342900">
              <a:buFont typeface="Arial" panose="020B0604020202020204" pitchFamily="34" charset="0"/>
              <a:buChar char="•"/>
            </a:pPr>
            <a:r>
              <a:rPr lang="en-GB" sz="2000" dirty="0">
                <a:solidFill>
                  <a:schemeClr val="accent6"/>
                </a:solidFill>
              </a:rPr>
              <a:t>Remove transitive dependent prime attribute</a:t>
            </a:r>
            <a:r>
              <a:rPr lang="en-GB" sz="2000" dirty="0">
                <a:solidFill>
                  <a:schemeClr val="dk1"/>
                </a:solidFill>
              </a:rPr>
              <a:t> from relation that </a:t>
            </a:r>
            <a:r>
              <a:rPr lang="en-GB" sz="2000" dirty="0">
                <a:solidFill>
                  <a:schemeClr val="accent6"/>
                </a:solidFill>
              </a:rPr>
              <a:t>violets BCNF</a:t>
            </a:r>
            <a:r>
              <a:rPr lang="en-GB" sz="2000" dirty="0">
                <a:solidFill>
                  <a:schemeClr val="dk1"/>
                </a:solidFill>
              </a:rPr>
              <a:t>.</a:t>
            </a:r>
          </a:p>
          <a:p>
            <a:pPr marL="800100" lvl="1" indent="-342900">
              <a:buFont typeface="Arial" panose="020B0604020202020204" pitchFamily="34" charset="0"/>
              <a:buChar char="•"/>
            </a:pPr>
            <a:r>
              <a:rPr lang="en-GB" sz="2000" dirty="0">
                <a:solidFill>
                  <a:schemeClr val="accent6"/>
                </a:solidFill>
              </a:rPr>
              <a:t>Place them in separate new relation along </a:t>
            </a:r>
            <a:r>
              <a:rPr lang="en-GB" sz="2000" dirty="0">
                <a:solidFill>
                  <a:schemeClr val="dk1"/>
                </a:solidFill>
              </a:rPr>
              <a:t>with the </a:t>
            </a:r>
            <a:r>
              <a:rPr lang="en-GB" sz="2000" dirty="0">
                <a:solidFill>
                  <a:schemeClr val="accent6"/>
                </a:solidFill>
              </a:rPr>
              <a:t>non-prime attribute due to which transitive dependency occurred</a:t>
            </a:r>
            <a:r>
              <a:rPr lang="en-GB" sz="2000" dirty="0">
                <a:solidFill>
                  <a:schemeClr val="dk1"/>
                </a:solidFill>
              </a:rPr>
              <a:t>.</a:t>
            </a:r>
          </a:p>
          <a:p>
            <a:pPr marL="800100" lvl="1" indent="-342900">
              <a:buFont typeface="Arial" panose="020B0604020202020204" pitchFamily="34" charset="0"/>
              <a:buChar char="•"/>
            </a:pPr>
            <a:r>
              <a:rPr lang="en-GB" sz="2000" dirty="0">
                <a:solidFill>
                  <a:schemeClr val="dk1"/>
                </a:solidFill>
              </a:rPr>
              <a:t>The </a:t>
            </a:r>
            <a:r>
              <a:rPr lang="en-GB" sz="2000" dirty="0">
                <a:solidFill>
                  <a:schemeClr val="accent6"/>
                </a:solidFill>
              </a:rPr>
              <a:t>primary key</a:t>
            </a:r>
            <a:r>
              <a:rPr lang="en-GB" sz="2000" dirty="0">
                <a:solidFill>
                  <a:schemeClr val="dk1"/>
                </a:solidFill>
              </a:rPr>
              <a:t> </a:t>
            </a:r>
            <a:r>
              <a:rPr lang="en-GB" sz="2000" dirty="0">
                <a:solidFill>
                  <a:schemeClr val="accent6"/>
                </a:solidFill>
              </a:rPr>
              <a:t>of new relation </a:t>
            </a:r>
            <a:r>
              <a:rPr lang="en-GB" sz="2000" dirty="0">
                <a:solidFill>
                  <a:schemeClr val="dk1"/>
                </a:solidFill>
              </a:rPr>
              <a:t>will be this </a:t>
            </a:r>
            <a:r>
              <a:rPr lang="en-GB" sz="2000" dirty="0">
                <a:solidFill>
                  <a:schemeClr val="accent6"/>
                </a:solidFill>
              </a:rPr>
              <a:t>non-prime attribute due to which transitive dependency occurred</a:t>
            </a:r>
            <a:r>
              <a:rPr lang="en-GB" sz="2000" dirty="0">
                <a:solidFill>
                  <a:schemeClr val="dk1"/>
                </a:solidFill>
              </a:rPr>
              <a:t>.</a:t>
            </a:r>
          </a:p>
          <a:p>
            <a:pPr marL="800100" lvl="1" indent="-342900">
              <a:buFont typeface="Arial" panose="020B0604020202020204" pitchFamily="34" charset="0"/>
              <a:buChar char="•"/>
            </a:pPr>
            <a:r>
              <a:rPr lang="en-GB" sz="2000" dirty="0">
                <a:solidFill>
                  <a:schemeClr val="accent6"/>
                </a:solidFill>
              </a:rPr>
              <a:t>Keep other attributes same as in that table </a:t>
            </a:r>
            <a:r>
              <a:rPr lang="en-GB" sz="2000" dirty="0">
                <a:solidFill>
                  <a:schemeClr val="dk1"/>
                </a:solidFill>
              </a:rPr>
              <a:t>with</a:t>
            </a:r>
            <a:r>
              <a:rPr lang="en-GB" sz="2000" dirty="0">
                <a:solidFill>
                  <a:schemeClr val="accent6"/>
                </a:solidFill>
              </a:rPr>
              <a:t> same primary key </a:t>
            </a:r>
            <a:r>
              <a:rPr lang="en-GB" sz="2000" dirty="0">
                <a:solidFill>
                  <a:schemeClr val="dk1"/>
                </a:solidFill>
              </a:rPr>
              <a:t>and</a:t>
            </a:r>
            <a:r>
              <a:rPr lang="en-GB" sz="2000" dirty="0">
                <a:solidFill>
                  <a:schemeClr val="accent6"/>
                </a:solidFill>
              </a:rPr>
              <a:t> add a prime attribute of other relation into it as a foreign key</a:t>
            </a:r>
            <a:r>
              <a:rPr lang="en-GB" sz="2000" dirty="0">
                <a:solidFill>
                  <a:schemeClr val="dk1"/>
                </a:solidFill>
              </a:rPr>
              <a:t>.</a:t>
            </a:r>
            <a:endParaRPr lang="en-IN" sz="2000" dirty="0">
              <a:solidFill>
                <a:schemeClr val="dk1"/>
              </a:solidFill>
            </a:endParaRPr>
          </a:p>
        </p:txBody>
      </p:sp>
      <p:graphicFrame>
        <p:nvGraphicFramePr>
          <p:cNvPr id="26"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1024878137"/>
              </p:ext>
            </p:extLst>
          </p:nvPr>
        </p:nvGraphicFramePr>
        <p:xfrm>
          <a:off x="3545562" y="1338183"/>
          <a:ext cx="1821498" cy="2057400"/>
        </p:xfrm>
        <a:graphic>
          <a:graphicData uri="http://schemas.openxmlformats.org/drawingml/2006/table">
            <a:tbl>
              <a:tblPr firstRow="1" bandRow="1">
                <a:tableStyleId>{8EC20E35-A176-4012-BC5E-935CFFF8708E}</a:tableStyleId>
              </a:tblPr>
              <a:tblGrid>
                <a:gridCol w="897255"/>
                <a:gridCol w="924243"/>
              </a:tblGrid>
              <a:tr h="411480">
                <a:tc>
                  <a:txBody>
                    <a:bodyPr/>
                    <a:lstStyle/>
                    <a:p>
                      <a:pPr algn="l"/>
                      <a:r>
                        <a:rPr lang="en-US" sz="1800" b="1" u="sng" kern="1200" dirty="0" smtClean="0">
                          <a:solidFill>
                            <a:schemeClr val="tx1"/>
                          </a:solidFill>
                          <a:latin typeface="+mn-lt"/>
                          <a:ea typeface="+mn-ea"/>
                          <a:cs typeface="+mn-cs"/>
                        </a:rPr>
                        <a:t>Faculty</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smtClean="0">
                          <a:solidFill>
                            <a:schemeClr val="tx1"/>
                          </a:solidFill>
                          <a:latin typeface="+mn-lt"/>
                          <a:ea typeface="+mn-ea"/>
                          <a:cs typeface="+mn-cs"/>
                        </a:rPr>
                        <a:t>Subject</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Shah</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Jadeja</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Dave</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28"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893392528"/>
              </p:ext>
            </p:extLst>
          </p:nvPr>
        </p:nvGraphicFramePr>
        <p:xfrm>
          <a:off x="3544383" y="971354"/>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smtClean="0">
                          <a:solidFill>
                            <a:schemeClr val="tx1"/>
                          </a:solidFill>
                        </a:rPr>
                        <a:t>Table-1</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aphicFrame>
        <p:nvGraphicFramePr>
          <p:cNvPr id="35"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193853001"/>
              </p:ext>
            </p:extLst>
          </p:nvPr>
        </p:nvGraphicFramePr>
        <p:xfrm>
          <a:off x="5499186" y="1336374"/>
          <a:ext cx="1546860" cy="3703320"/>
        </p:xfrm>
        <a:graphic>
          <a:graphicData uri="http://schemas.openxmlformats.org/drawingml/2006/table">
            <a:tbl>
              <a:tblPr firstRow="1" bandRow="1">
                <a:tableStyleId>{8EC20E35-A176-4012-BC5E-935CFFF8708E}</a:tableStyleId>
              </a:tblPr>
              <a:tblGrid>
                <a:gridCol w="649605"/>
                <a:gridCol w="897255"/>
              </a:tblGrid>
              <a:tr h="411480">
                <a:tc>
                  <a:txBody>
                    <a:bodyPr/>
                    <a:lstStyle/>
                    <a:p>
                      <a:pPr algn="l"/>
                      <a:r>
                        <a:rPr lang="en-US" sz="1800" u="sng" kern="1200" dirty="0" smtClean="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smtClean="0">
                          <a:solidFill>
                            <a:schemeClr val="tx1"/>
                          </a:solidFill>
                          <a:latin typeface="+mn-lt"/>
                          <a:ea typeface="+mn-ea"/>
                          <a:cs typeface="+mn-cs"/>
                        </a:rPr>
                        <a:t>Faculty</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102</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Shah</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103</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Jadeja</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104</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Dave</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105</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Shah</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102</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Patel</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Dave</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105</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err="1">
                          <a:solidFill>
                            <a:schemeClr val="dk1"/>
                          </a:solidFill>
                          <a:latin typeface="+mn-lt"/>
                          <a:ea typeface="+mn-ea"/>
                          <a:cs typeface="+mn-cs"/>
                        </a:rPr>
                        <a:t>Jadeja</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36"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639013001"/>
              </p:ext>
            </p:extLst>
          </p:nvPr>
        </p:nvGraphicFramePr>
        <p:xfrm>
          <a:off x="5498007" y="969545"/>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smtClean="0">
                          <a:solidFill>
                            <a:schemeClr val="tx1"/>
                          </a:solidFill>
                        </a:rPr>
                        <a:t>Table-2</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
        <p:nvSpPr>
          <p:cNvPr id="37" name="Right Arrow 36"/>
          <p:cNvSpPr/>
          <p:nvPr/>
        </p:nvSpPr>
        <p:spPr>
          <a:xfrm>
            <a:off x="2858086" y="3110704"/>
            <a:ext cx="612000" cy="43712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2923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32">
                                            <p:txEl>
                                              <p:pRg st="0" end="0"/>
                                            </p:txEl>
                                          </p:spTgt>
                                        </p:tgtEl>
                                        <p:attrNameLst>
                                          <p:attrName>style.visibility</p:attrName>
                                        </p:attrNameLst>
                                      </p:cBhvr>
                                      <p:to>
                                        <p:strVal val="visible"/>
                                      </p:to>
                                    </p:set>
                                    <p:animEffect transition="in" filter="fade">
                                      <p:cBhvr>
                                        <p:cTn id="10" dur="500"/>
                                        <p:tgtEl>
                                          <p:spTgt spid="3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2">
                                            <p:txEl>
                                              <p:pRg st="1" end="1"/>
                                            </p:txEl>
                                          </p:spTgt>
                                        </p:tgtEl>
                                        <p:attrNameLst>
                                          <p:attrName>style.visibility</p:attrName>
                                        </p:attrNameLst>
                                      </p:cBhvr>
                                      <p:to>
                                        <p:strVal val="visible"/>
                                      </p:to>
                                    </p:set>
                                    <p:animEffect transition="in" filter="fade">
                                      <p:cBhvr>
                                        <p:cTn id="15" dur="500"/>
                                        <p:tgtEl>
                                          <p:spTgt spid="3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2">
                                            <p:txEl>
                                              <p:pRg st="2" end="2"/>
                                            </p:txEl>
                                          </p:spTgt>
                                        </p:tgtEl>
                                        <p:attrNameLst>
                                          <p:attrName>style.visibility</p:attrName>
                                        </p:attrNameLst>
                                      </p:cBhvr>
                                      <p:to>
                                        <p:strVal val="visible"/>
                                      </p:to>
                                    </p:set>
                                    <p:animEffect transition="in" filter="fade">
                                      <p:cBhvr>
                                        <p:cTn id="20" dur="500"/>
                                        <p:tgtEl>
                                          <p:spTgt spid="3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wipe(left)">
                                      <p:cBhvr>
                                        <p:cTn id="25" dur="500"/>
                                        <p:tgtEl>
                                          <p:spTgt spid="37"/>
                                        </p:tgtEl>
                                      </p:cBhvr>
                                    </p:animEffect>
                                  </p:childTnLst>
                                </p:cTn>
                              </p:par>
                              <p:par>
                                <p:cTn id="26" presetID="10" presetClass="entr" presetSubtype="0"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2">
                                            <p:txEl>
                                              <p:pRg st="3" end="3"/>
                                            </p:txEl>
                                          </p:spTgt>
                                        </p:tgtEl>
                                        <p:attrNameLst>
                                          <p:attrName>style.visibility</p:attrName>
                                        </p:attrNameLst>
                                      </p:cBhvr>
                                      <p:to>
                                        <p:strVal val="visible"/>
                                      </p:to>
                                    </p:set>
                                    <p:animEffect transition="in" filter="fade">
                                      <p:cBhvr>
                                        <p:cTn id="36" dur="500"/>
                                        <p:tgtEl>
                                          <p:spTgt spid="32">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2">
                                            <p:txEl>
                                              <p:pRg st="4" end="4"/>
                                            </p:txEl>
                                          </p:spTgt>
                                        </p:tgtEl>
                                        <p:attrNameLst>
                                          <p:attrName>style.visibility</p:attrName>
                                        </p:attrNameLst>
                                      </p:cBhvr>
                                      <p:to>
                                        <p:strVal val="visible"/>
                                      </p:to>
                                    </p:set>
                                    <p:animEffect transition="in" filter="fade">
                                      <p:cBhvr>
                                        <p:cTn id="41" dur="500"/>
                                        <p:tgtEl>
                                          <p:spTgt spid="32">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500"/>
                                        <p:tgtEl>
                                          <p:spTgt spid="36"/>
                                        </p:tgtEl>
                                      </p:cBhvr>
                                    </p:animEffect>
                                  </p:childTnLst>
                                </p:cTn>
                              </p:par>
                              <p:par>
                                <p:cTn id="47" presetID="10"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Multivalued dependency (MVD)</a:t>
            </a:r>
          </a:p>
        </p:txBody>
      </p:sp>
      <p:sp>
        <p:nvSpPr>
          <p:cNvPr id="5" name="Content Placeholder 4"/>
          <p:cNvSpPr>
            <a:spLocks noGrp="1"/>
          </p:cNvSpPr>
          <p:nvPr>
            <p:ph idx="1"/>
          </p:nvPr>
        </p:nvSpPr>
        <p:spPr/>
        <p:txBody>
          <a:bodyPr/>
          <a:lstStyle/>
          <a:p>
            <a:r>
              <a:rPr lang="en-GB" dirty="0"/>
              <a:t>For a dependency X </a:t>
            </a:r>
            <a:r>
              <a:rPr lang="en-US" dirty="0">
                <a:latin typeface="Calibri" panose="020F0502020204030204" pitchFamily="34" charset="0"/>
              </a:rPr>
              <a:t>→ </a:t>
            </a:r>
            <a:r>
              <a:rPr lang="en-GB" dirty="0" smtClean="0"/>
              <a:t>Y</a:t>
            </a:r>
            <a:r>
              <a:rPr lang="en-GB" dirty="0"/>
              <a:t>, if </a:t>
            </a:r>
            <a:r>
              <a:rPr lang="en-GB" b="1" dirty="0">
                <a:solidFill>
                  <a:schemeClr val="accent6"/>
                </a:solidFill>
              </a:rPr>
              <a:t>for a single value of X, multiple values of Y exists</a:t>
            </a:r>
            <a:r>
              <a:rPr lang="en-GB" dirty="0"/>
              <a:t>, then the </a:t>
            </a:r>
            <a:r>
              <a:rPr lang="en-GB" b="1" dirty="0">
                <a:solidFill>
                  <a:schemeClr val="accent6"/>
                </a:solidFill>
              </a:rPr>
              <a:t>table may have multi-valued dependency</a:t>
            </a:r>
            <a:r>
              <a:rPr lang="en-GB" dirty="0" smtClean="0"/>
              <a:t>.</a:t>
            </a:r>
          </a:p>
          <a:p>
            <a:endParaRPr lang="en-GB" dirty="0"/>
          </a:p>
          <a:p>
            <a:endParaRPr lang="en-GB" dirty="0" smtClean="0"/>
          </a:p>
          <a:p>
            <a:endParaRPr lang="en-GB" dirty="0"/>
          </a:p>
          <a:p>
            <a:endParaRPr lang="en-GB" dirty="0" smtClean="0"/>
          </a:p>
          <a:p>
            <a:endParaRPr lang="en-GB" dirty="0"/>
          </a:p>
          <a:p>
            <a:endParaRPr lang="en-GB" dirty="0" smtClean="0"/>
          </a:p>
          <a:p>
            <a:r>
              <a:rPr lang="en-GB" dirty="0"/>
              <a:t>Multivalued dependency (MVD)  is denoted by </a:t>
            </a:r>
            <a:r>
              <a:rPr lang="en-US" b="1" dirty="0" smtClean="0">
                <a:solidFill>
                  <a:schemeClr val="accent6"/>
                </a:solidFill>
                <a:latin typeface="Calibri" panose="020F0502020204030204" pitchFamily="34" charset="0"/>
              </a:rPr>
              <a:t>→→</a:t>
            </a:r>
            <a:endParaRPr lang="en-GB" b="1" dirty="0">
              <a:solidFill>
                <a:schemeClr val="accent6"/>
              </a:solidFill>
            </a:endParaRPr>
          </a:p>
          <a:p>
            <a:r>
              <a:rPr lang="en-GB" dirty="0"/>
              <a:t>Multivalued dependency (MVD)  is represented as </a:t>
            </a:r>
            <a:r>
              <a:rPr lang="en-GB" b="1" dirty="0" smtClean="0">
                <a:solidFill>
                  <a:schemeClr val="accent6"/>
                </a:solidFill>
              </a:rPr>
              <a:t>X </a:t>
            </a:r>
            <a:r>
              <a:rPr lang="en-US" b="1" dirty="0" smtClean="0">
                <a:solidFill>
                  <a:schemeClr val="accent6"/>
                </a:solidFill>
                <a:latin typeface="Calibri" panose="020F0502020204030204" pitchFamily="34" charset="0"/>
              </a:rPr>
              <a:t>→→</a:t>
            </a:r>
            <a:r>
              <a:rPr lang="en-GB" b="1" dirty="0" smtClean="0">
                <a:solidFill>
                  <a:schemeClr val="accent6"/>
                </a:solidFill>
              </a:rPr>
              <a:t> </a:t>
            </a:r>
            <a:r>
              <a:rPr lang="en-GB" b="1" dirty="0">
                <a:solidFill>
                  <a:schemeClr val="accent6"/>
                </a:solidFill>
              </a:rPr>
              <a:t>Y</a:t>
            </a:r>
          </a:p>
        </p:txBody>
      </p:sp>
      <p:graphicFrame>
        <p:nvGraphicFramePr>
          <p:cNvPr id="6"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999513583"/>
              </p:ext>
            </p:extLst>
          </p:nvPr>
        </p:nvGraphicFramePr>
        <p:xfrm>
          <a:off x="548538" y="2095489"/>
          <a:ext cx="2510790" cy="2057400"/>
        </p:xfrm>
        <a:graphic>
          <a:graphicData uri="http://schemas.openxmlformats.org/drawingml/2006/table">
            <a:tbl>
              <a:tblPr firstRow="1" bandRow="1">
                <a:tableStyleId>{8EC20E35-A176-4012-BC5E-935CFFF8708E}</a:tableStyleId>
              </a:tblPr>
              <a:tblGrid>
                <a:gridCol w="649605"/>
                <a:gridCol w="963930"/>
                <a:gridCol w="897255"/>
              </a:tblGrid>
              <a:tr h="411480">
                <a:tc>
                  <a:txBody>
                    <a:bodyPr/>
                    <a:lstStyle/>
                    <a:p>
                      <a:pPr algn="l"/>
                      <a:r>
                        <a:rPr lang="en-US" sz="1800" u="sng" kern="1200" dirty="0" smtClean="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smtClean="0">
                          <a:solidFill>
                            <a:schemeClr val="tx1"/>
                          </a:solidFill>
                          <a:latin typeface="+mn-lt"/>
                          <a:ea typeface="+mn-ea"/>
                          <a:cs typeface="+mn-cs"/>
                        </a:rPr>
                        <a:t>Subject</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smtClean="0">
                          <a:solidFill>
                            <a:schemeClr val="tx1"/>
                          </a:solidFill>
                          <a:latin typeface="+mn-lt"/>
                          <a:ea typeface="+mn-ea"/>
                          <a:cs typeface="+mn-cs"/>
                        </a:rPr>
                        <a:t>Faculty</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45613644"/>
              </p:ext>
            </p:extLst>
          </p:nvPr>
        </p:nvGraphicFramePr>
        <p:xfrm>
          <a:off x="547359" y="172866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smtClean="0">
                          <a:solidFill>
                            <a:schemeClr val="tx1"/>
                          </a:solidFill>
                        </a:rPr>
                        <a:t>Student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48134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7" end="7"/>
                                            </p:txEl>
                                          </p:spTgt>
                                        </p:tgtEl>
                                        <p:attrNameLst>
                                          <p:attrName>style.visibility</p:attrName>
                                        </p:attrNameLst>
                                      </p:cBhvr>
                                      <p:to>
                                        <p:strVal val="visible"/>
                                      </p:to>
                                    </p:set>
                                    <p:animEffect transition="in" filter="fade">
                                      <p:cBhvr>
                                        <p:cTn id="20" dur="500"/>
                                        <p:tgtEl>
                                          <p:spTgt spid="5">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animEffect transition="in" filter="fade">
                                      <p:cBhvr>
                                        <p:cTn id="25"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N</a:t>
            </a:r>
            <a:r>
              <a:rPr lang="en-US" dirty="0" smtClean="0">
                <a:gradFill flip="none" rotWithShape="1">
                  <a:gsLst>
                    <a:gs pos="10000">
                      <a:schemeClr val="accent6">
                        <a:lumMod val="50000"/>
                      </a:schemeClr>
                    </a:gs>
                    <a:gs pos="100000">
                      <a:schemeClr val="accent6"/>
                    </a:gs>
                  </a:gsLst>
                  <a:lin ang="0" scaled="1"/>
                  <a:tileRect/>
                </a:gradFill>
              </a:rPr>
              <a:t>ormal </a:t>
            </a:r>
            <a:r>
              <a:rPr lang="en-US" dirty="0">
                <a:gradFill flip="none" rotWithShape="1">
                  <a:gsLst>
                    <a:gs pos="10000">
                      <a:schemeClr val="accent6">
                        <a:lumMod val="50000"/>
                      </a:schemeClr>
                    </a:gs>
                    <a:gs pos="100000">
                      <a:schemeClr val="accent6"/>
                    </a:gs>
                  </a:gsLst>
                  <a:lin ang="0" scaled="1"/>
                  <a:tileRect/>
                </a:gradFill>
              </a:rPr>
              <a:t>forms </a:t>
            </a:r>
            <a:r>
              <a:rPr lang="en-US" dirty="0" smtClean="0">
                <a:gradFill flip="none" rotWithShape="1">
                  <a:gsLst>
                    <a:gs pos="10000">
                      <a:schemeClr val="accent6">
                        <a:lumMod val="50000"/>
                      </a:schemeClr>
                    </a:gs>
                    <a:gs pos="100000">
                      <a:schemeClr val="accent6"/>
                    </a:gs>
                  </a:gsLst>
                  <a:lin ang="0" scaled="1"/>
                  <a:tileRect/>
                </a:gradFill>
              </a:rPr>
              <a:t/>
            </a:r>
            <a:br>
              <a:rPr lang="en-US" dirty="0" smtClean="0">
                <a:gradFill flip="none" rotWithShape="1">
                  <a:gsLst>
                    <a:gs pos="10000">
                      <a:schemeClr val="accent6">
                        <a:lumMod val="50000"/>
                      </a:schemeClr>
                    </a:gs>
                    <a:gs pos="100000">
                      <a:schemeClr val="accent6"/>
                    </a:gs>
                  </a:gsLst>
                  <a:lin ang="0" scaled="1"/>
                  <a:tileRect/>
                </a:gradFill>
              </a:rPr>
            </a:br>
            <a:r>
              <a:rPr lang="en-US" dirty="0" smtClean="0">
                <a:solidFill>
                  <a:schemeClr val="tx2"/>
                </a:solidFill>
              </a:rPr>
              <a:t>4NF (Forth </a:t>
            </a:r>
            <a:r>
              <a:rPr lang="en-US" dirty="0">
                <a:solidFill>
                  <a:schemeClr val="tx2"/>
                </a:solidFill>
              </a:rPr>
              <a:t>Normal Form)</a:t>
            </a:r>
          </a:p>
        </p:txBody>
      </p:sp>
      <p:sp>
        <p:nvSpPr>
          <p:cNvPr id="5" name="Text Placeholder 4"/>
          <p:cNvSpPr>
            <a:spLocks noGrp="1"/>
          </p:cNvSpPr>
          <p:nvPr>
            <p:ph type="body" idx="1"/>
          </p:nvPr>
        </p:nvSpPr>
        <p:spPr/>
        <p:txBody>
          <a:bodyPr/>
          <a:lstStyle/>
          <a:p>
            <a:r>
              <a:rPr lang="en-US" dirty="0" smtClean="0"/>
              <a:t>Section – 7.5</a:t>
            </a:r>
          </a:p>
          <a:p>
            <a:endParaRPr lang="en-US" dirty="0"/>
          </a:p>
        </p:txBody>
      </p:sp>
    </p:spTree>
    <p:extLst>
      <p:ext uri="{BB962C8B-B14F-4D97-AF65-F5344CB8AC3E}">
        <p14:creationId xmlns:p14="http://schemas.microsoft.com/office/powerpoint/2010/main" val="9861040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4NF (Forth </a:t>
            </a:r>
            <a:r>
              <a:rPr lang="en-US" dirty="0"/>
              <a:t>Normal Form)</a:t>
            </a:r>
          </a:p>
        </p:txBody>
      </p:sp>
      <p:sp>
        <p:nvSpPr>
          <p:cNvPr id="3" name="Content Placeholder 2"/>
          <p:cNvSpPr>
            <a:spLocks noGrp="1"/>
          </p:cNvSpPr>
          <p:nvPr>
            <p:ph idx="1"/>
          </p:nvPr>
        </p:nvSpPr>
        <p:spPr/>
        <p:txBody>
          <a:bodyPr/>
          <a:lstStyle/>
          <a:p>
            <a:r>
              <a:rPr lang="en-GB" dirty="0"/>
              <a:t>Conditions for </a:t>
            </a:r>
            <a:r>
              <a:rPr lang="en-GB" dirty="0" smtClean="0"/>
              <a:t>4NF</a:t>
            </a:r>
          </a:p>
          <a:p>
            <a:r>
              <a:rPr lang="en-GB" dirty="0"/>
              <a:t>A relation R is in fourth normal form (4NF) </a:t>
            </a:r>
            <a:endParaRPr lang="en-GB" dirty="0" smtClean="0"/>
          </a:p>
          <a:p>
            <a:pPr lvl="1"/>
            <a:r>
              <a:rPr lang="en-GB" dirty="0" smtClean="0"/>
              <a:t>if </a:t>
            </a:r>
            <a:r>
              <a:rPr lang="en-GB" dirty="0"/>
              <a:t>and only if it is in </a:t>
            </a:r>
            <a:r>
              <a:rPr lang="en-GB" b="1" dirty="0">
                <a:solidFill>
                  <a:schemeClr val="accent6"/>
                </a:solidFill>
              </a:rPr>
              <a:t>BCNF</a:t>
            </a:r>
            <a:r>
              <a:rPr lang="en-GB" dirty="0"/>
              <a:t> and </a:t>
            </a:r>
          </a:p>
          <a:p>
            <a:pPr lvl="1"/>
            <a:r>
              <a:rPr lang="en-GB" b="1" dirty="0">
                <a:solidFill>
                  <a:schemeClr val="accent6"/>
                </a:solidFill>
              </a:rPr>
              <a:t>has no multivalued </a:t>
            </a:r>
            <a:r>
              <a:rPr lang="en-GB" b="1" dirty="0" smtClean="0">
                <a:solidFill>
                  <a:schemeClr val="accent6"/>
                </a:solidFill>
              </a:rPr>
              <a:t>dependencies</a:t>
            </a:r>
          </a:p>
          <a:p>
            <a:pPr marL="457200" lvl="1" indent="0">
              <a:buNone/>
            </a:pPr>
            <a:endParaRPr lang="en-GB" b="1" dirty="0">
              <a:solidFill>
                <a:schemeClr val="accent6"/>
              </a:solidFill>
            </a:endParaRPr>
          </a:p>
          <a:p>
            <a:pPr lvl="1"/>
            <a:endParaRPr lang="en-GB" b="1" dirty="0" smtClean="0">
              <a:solidFill>
                <a:schemeClr val="accent6"/>
              </a:solidFill>
            </a:endParaRPr>
          </a:p>
          <a:p>
            <a:pPr marL="457200" lvl="1" indent="0">
              <a:buNone/>
            </a:pPr>
            <a:endParaRPr lang="en-GB" b="1" dirty="0" smtClean="0">
              <a:solidFill>
                <a:schemeClr val="accent6"/>
              </a:solidFill>
            </a:endParaRPr>
          </a:p>
          <a:p>
            <a:endParaRPr lang="en-GB" dirty="0" smtClean="0"/>
          </a:p>
          <a:p>
            <a:endParaRPr lang="en-GB" dirty="0"/>
          </a:p>
          <a:p>
            <a:endParaRPr lang="en-GB" dirty="0" smtClean="0"/>
          </a:p>
          <a:p>
            <a:endParaRPr lang="en-GB" dirty="0"/>
          </a:p>
          <a:p>
            <a:r>
              <a:rPr lang="en-GB" dirty="0" smtClean="0"/>
              <a:t>Above student table </a:t>
            </a:r>
            <a:r>
              <a:rPr lang="en-GB" b="1" dirty="0" smtClean="0">
                <a:solidFill>
                  <a:schemeClr val="accent6"/>
                </a:solidFill>
              </a:rPr>
              <a:t>has multivalued dependency</a:t>
            </a:r>
            <a:r>
              <a:rPr lang="en-GB" dirty="0" smtClean="0"/>
              <a:t>. So </a:t>
            </a:r>
            <a:r>
              <a:rPr lang="en-GB" dirty="0"/>
              <a:t>student table is </a:t>
            </a:r>
            <a:r>
              <a:rPr lang="en-GB" b="1" dirty="0">
                <a:solidFill>
                  <a:schemeClr val="accent6"/>
                </a:solidFill>
              </a:rPr>
              <a:t>not in </a:t>
            </a:r>
            <a:r>
              <a:rPr lang="en-GB" b="1" dirty="0" smtClean="0">
                <a:solidFill>
                  <a:schemeClr val="accent6"/>
                </a:solidFill>
              </a:rPr>
              <a:t>4NF</a:t>
            </a:r>
            <a:r>
              <a:rPr lang="en-GB" dirty="0" smtClean="0"/>
              <a:t>.</a:t>
            </a:r>
            <a:endParaRPr lang="en-GB" dirty="0"/>
          </a:p>
        </p:txBody>
      </p:sp>
      <p:graphicFrame>
        <p:nvGraphicFramePr>
          <p:cNvPr id="13"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1745779136"/>
              </p:ext>
            </p:extLst>
          </p:nvPr>
        </p:nvGraphicFramePr>
        <p:xfrm>
          <a:off x="706198" y="3009899"/>
          <a:ext cx="2510790" cy="2057400"/>
        </p:xfrm>
        <a:graphic>
          <a:graphicData uri="http://schemas.openxmlformats.org/drawingml/2006/table">
            <a:tbl>
              <a:tblPr firstRow="1" bandRow="1">
                <a:tableStyleId>{8EC20E35-A176-4012-BC5E-935CFFF8708E}</a:tableStyleId>
              </a:tblPr>
              <a:tblGrid>
                <a:gridCol w="649605"/>
                <a:gridCol w="963930"/>
                <a:gridCol w="897255"/>
              </a:tblGrid>
              <a:tr h="411480">
                <a:tc>
                  <a:txBody>
                    <a:bodyPr/>
                    <a:lstStyle/>
                    <a:p>
                      <a:pPr algn="l"/>
                      <a:r>
                        <a:rPr lang="en-US" sz="1800" u="sng" kern="1200" dirty="0" smtClean="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smtClean="0">
                          <a:solidFill>
                            <a:schemeClr val="tx1"/>
                          </a:solidFill>
                          <a:latin typeface="+mn-lt"/>
                          <a:ea typeface="+mn-ea"/>
                          <a:cs typeface="+mn-cs"/>
                        </a:rPr>
                        <a:t>Subject</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smtClean="0">
                          <a:solidFill>
                            <a:schemeClr val="tx1"/>
                          </a:solidFill>
                          <a:latin typeface="+mn-lt"/>
                          <a:ea typeface="+mn-ea"/>
                          <a:cs typeface="+mn-cs"/>
                        </a:rPr>
                        <a:t>Faculty</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4"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657510204"/>
              </p:ext>
            </p:extLst>
          </p:nvPr>
        </p:nvGraphicFramePr>
        <p:xfrm>
          <a:off x="705019" y="264307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smtClean="0">
                          <a:solidFill>
                            <a:schemeClr val="tx1"/>
                          </a:solidFill>
                        </a:rPr>
                        <a:t>Student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
        <p:nvSpPr>
          <p:cNvPr id="15" name="Right Arrow 14"/>
          <p:cNvSpPr/>
          <p:nvPr/>
        </p:nvSpPr>
        <p:spPr>
          <a:xfrm>
            <a:off x="3646374" y="3836586"/>
            <a:ext cx="612000" cy="43712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6"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1959578808"/>
              </p:ext>
            </p:extLst>
          </p:nvPr>
        </p:nvGraphicFramePr>
        <p:xfrm>
          <a:off x="4688939" y="3009899"/>
          <a:ext cx="1613535" cy="1234440"/>
        </p:xfrm>
        <a:graphic>
          <a:graphicData uri="http://schemas.openxmlformats.org/drawingml/2006/table">
            <a:tbl>
              <a:tblPr firstRow="1" bandRow="1">
                <a:tableStyleId>{8EC20E35-A176-4012-BC5E-935CFFF8708E}</a:tableStyleId>
              </a:tblPr>
              <a:tblGrid>
                <a:gridCol w="649605"/>
                <a:gridCol w="963930"/>
              </a:tblGrid>
              <a:tr h="411480">
                <a:tc>
                  <a:txBody>
                    <a:bodyPr/>
                    <a:lstStyle/>
                    <a:p>
                      <a:pPr algn="l"/>
                      <a:r>
                        <a:rPr lang="en-US" sz="1800" u="sng" kern="1200" dirty="0" smtClean="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smtClean="0">
                          <a:solidFill>
                            <a:schemeClr val="tx1"/>
                          </a:solidFill>
                          <a:latin typeface="+mn-lt"/>
                          <a:ea typeface="+mn-ea"/>
                          <a:cs typeface="+mn-cs"/>
                        </a:rPr>
                        <a:t>Subject</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243168178"/>
              </p:ext>
            </p:extLst>
          </p:nvPr>
        </p:nvGraphicFramePr>
        <p:xfrm>
          <a:off x="4687760" y="264307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smtClean="0">
                          <a:solidFill>
                            <a:schemeClr val="tx1"/>
                          </a:solidFill>
                        </a:rPr>
                        <a:t>Subject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aphicFrame>
        <p:nvGraphicFramePr>
          <p:cNvPr id="18"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338551872"/>
              </p:ext>
            </p:extLst>
          </p:nvPr>
        </p:nvGraphicFramePr>
        <p:xfrm>
          <a:off x="6685862" y="3037140"/>
          <a:ext cx="1546860" cy="1234440"/>
        </p:xfrm>
        <a:graphic>
          <a:graphicData uri="http://schemas.openxmlformats.org/drawingml/2006/table">
            <a:tbl>
              <a:tblPr firstRow="1" bandRow="1">
                <a:tableStyleId>{8EC20E35-A176-4012-BC5E-935CFFF8708E}</a:tableStyleId>
              </a:tblPr>
              <a:tblGrid>
                <a:gridCol w="649605"/>
                <a:gridCol w="897255"/>
              </a:tblGrid>
              <a:tr h="411480">
                <a:tc>
                  <a:txBody>
                    <a:bodyPr/>
                    <a:lstStyle/>
                    <a:p>
                      <a:pPr algn="l"/>
                      <a:r>
                        <a:rPr lang="en-US" sz="1800" u="sng" kern="1200" dirty="0" smtClean="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smtClean="0">
                          <a:solidFill>
                            <a:schemeClr val="tx1"/>
                          </a:solidFill>
                          <a:latin typeface="+mn-lt"/>
                          <a:ea typeface="+mn-ea"/>
                          <a:cs typeface="+mn-cs"/>
                        </a:rPr>
                        <a:t>Faculty</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9"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474158498"/>
              </p:ext>
            </p:extLst>
          </p:nvPr>
        </p:nvGraphicFramePr>
        <p:xfrm>
          <a:off x="6684683" y="2670311"/>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smtClean="0">
                          <a:solidFill>
                            <a:schemeClr val="tx1"/>
                          </a:solidFill>
                        </a:rPr>
                        <a:t>Faculty</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59594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500"/>
                                        <p:tgtEl>
                                          <p:spTgt spid="15"/>
                                        </p:tgtEl>
                                      </p:cBhvr>
                                    </p:animEffect>
                                  </p:childTnLst>
                                </p:cTn>
                              </p:par>
                              <p:par>
                                <p:cTn id="36" presetID="10" presetClass="entr" presetSubtype="0"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dependency &amp; Multivalued dependency</a:t>
            </a:r>
          </a:p>
        </p:txBody>
      </p:sp>
      <p:sp>
        <p:nvSpPr>
          <p:cNvPr id="3" name="Content Placeholder 2"/>
          <p:cNvSpPr>
            <a:spLocks noGrp="1"/>
          </p:cNvSpPr>
          <p:nvPr>
            <p:ph idx="1"/>
          </p:nvPr>
        </p:nvSpPr>
        <p:spPr/>
        <p:txBody>
          <a:bodyPr/>
          <a:lstStyle/>
          <a:p>
            <a:r>
              <a:rPr lang="en-GB" dirty="0"/>
              <a:t>A table can have both functional dependency as well as multi-valued dependency </a:t>
            </a:r>
            <a:r>
              <a:rPr lang="en-GB" dirty="0" smtClean="0"/>
              <a:t>together</a:t>
            </a:r>
            <a:r>
              <a:rPr lang="en-GB" dirty="0"/>
              <a:t>.</a:t>
            </a:r>
          </a:p>
          <a:p>
            <a:pPr lvl="1"/>
            <a:r>
              <a:rPr lang="en-GB" dirty="0" smtClean="0"/>
              <a:t>RNO </a:t>
            </a:r>
            <a:r>
              <a:rPr lang="en-US" dirty="0" smtClean="0">
                <a:latin typeface="Calibri" panose="020F0502020204030204" pitchFamily="34" charset="0"/>
              </a:rPr>
              <a:t>→</a:t>
            </a:r>
            <a:r>
              <a:rPr lang="en-GB" dirty="0" smtClean="0"/>
              <a:t> Address</a:t>
            </a:r>
            <a:endParaRPr lang="en-GB" dirty="0"/>
          </a:p>
          <a:p>
            <a:pPr lvl="1"/>
            <a:r>
              <a:rPr lang="en-GB" dirty="0" smtClean="0"/>
              <a:t>RNO </a:t>
            </a:r>
            <a:r>
              <a:rPr lang="en-US" dirty="0" smtClean="0">
                <a:latin typeface="Calibri" panose="020F0502020204030204" pitchFamily="34" charset="0"/>
              </a:rPr>
              <a:t>→→ </a:t>
            </a:r>
            <a:r>
              <a:rPr lang="en-GB" dirty="0" smtClean="0"/>
              <a:t>Subject</a:t>
            </a:r>
            <a:endParaRPr lang="en-GB" dirty="0"/>
          </a:p>
          <a:p>
            <a:pPr lvl="1"/>
            <a:r>
              <a:rPr lang="en-GB" dirty="0" smtClean="0"/>
              <a:t>RNO </a:t>
            </a:r>
            <a:r>
              <a:rPr lang="en-US" dirty="0" smtClean="0">
                <a:latin typeface="Calibri" panose="020F0502020204030204" pitchFamily="34" charset="0"/>
              </a:rPr>
              <a:t>→→ </a:t>
            </a:r>
            <a:r>
              <a:rPr lang="en-GB" dirty="0" smtClean="0"/>
              <a:t>Faculty</a:t>
            </a:r>
            <a:endParaRPr lang="en-GB" b="1" dirty="0">
              <a:solidFill>
                <a:schemeClr val="accent6"/>
              </a:solidFill>
            </a:endParaRPr>
          </a:p>
        </p:txBody>
      </p:sp>
      <p:graphicFrame>
        <p:nvGraphicFramePr>
          <p:cNvPr id="13"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1188293795"/>
              </p:ext>
            </p:extLst>
          </p:nvPr>
        </p:nvGraphicFramePr>
        <p:xfrm>
          <a:off x="501244" y="2946830"/>
          <a:ext cx="4262438" cy="2057400"/>
        </p:xfrm>
        <a:graphic>
          <a:graphicData uri="http://schemas.openxmlformats.org/drawingml/2006/table">
            <a:tbl>
              <a:tblPr firstRow="1" bandRow="1">
                <a:tableStyleId>{8EC20E35-A176-4012-BC5E-935CFFF8708E}</a:tableStyleId>
              </a:tblPr>
              <a:tblGrid>
                <a:gridCol w="640080"/>
                <a:gridCol w="1800860"/>
                <a:gridCol w="924243"/>
                <a:gridCol w="897255"/>
              </a:tblGrid>
              <a:tr h="411480">
                <a:tc>
                  <a:txBody>
                    <a:bodyPr/>
                    <a:lstStyle/>
                    <a:p>
                      <a:pPr algn="l"/>
                      <a:r>
                        <a:rPr lang="en-US" sz="1800" u="sng" kern="1200" dirty="0" smtClean="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smtClean="0">
                          <a:solidFill>
                            <a:schemeClr val="tx1"/>
                          </a:solidFill>
                          <a:latin typeface="+mn-lt"/>
                          <a:ea typeface="+mn-ea"/>
                          <a:cs typeface="+mn-cs"/>
                        </a:rPr>
                        <a:t>Address</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smtClean="0">
                          <a:solidFill>
                            <a:schemeClr val="tx1"/>
                          </a:solidFill>
                          <a:latin typeface="+mn-lt"/>
                          <a:ea typeface="+mn-ea"/>
                          <a:cs typeface="+mn-cs"/>
                        </a:rPr>
                        <a:t>Subject</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smtClean="0">
                          <a:solidFill>
                            <a:schemeClr val="tx1"/>
                          </a:solidFill>
                          <a:latin typeface="+mn-lt"/>
                          <a:ea typeface="+mn-ea"/>
                          <a:cs typeface="+mn-cs"/>
                        </a:rPr>
                        <a:t>Faculty</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C. G.</a:t>
                      </a:r>
                      <a:r>
                        <a:rPr lang="en-IN" sz="1800" kern="1200" baseline="0" dirty="0" smtClean="0">
                          <a:solidFill>
                            <a:schemeClr val="dk1"/>
                          </a:solidFill>
                          <a:latin typeface="+mn-lt"/>
                          <a:ea typeface="+mn-ea"/>
                          <a:cs typeface="+mn-cs"/>
                        </a:rPr>
                        <a:t> Road, Rajkot</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800" kern="1200" dirty="0" smtClean="0">
                          <a:solidFill>
                            <a:schemeClr val="dk1"/>
                          </a:solidFill>
                          <a:latin typeface="+mn-lt"/>
                          <a:ea typeface="+mn-ea"/>
                          <a:cs typeface="+mn-cs"/>
                        </a:rPr>
                        <a:t>C. G.</a:t>
                      </a:r>
                      <a:r>
                        <a:rPr lang="en-IN" sz="1800" kern="1200" baseline="0" dirty="0" smtClean="0">
                          <a:solidFill>
                            <a:schemeClr val="dk1"/>
                          </a:solidFill>
                          <a:latin typeface="+mn-lt"/>
                          <a:ea typeface="+mn-ea"/>
                          <a:cs typeface="+mn-cs"/>
                        </a:rPr>
                        <a:t> Road, Rajkot</a:t>
                      </a:r>
                      <a:endParaRPr lang="en-IN" sz="1800" kern="1200" dirty="0" smtClean="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800" kern="1200" dirty="0" smtClean="0">
                          <a:solidFill>
                            <a:schemeClr val="dk1"/>
                          </a:solidFill>
                          <a:latin typeface="+mn-lt"/>
                          <a:ea typeface="+mn-ea"/>
                          <a:cs typeface="+mn-cs"/>
                        </a:rPr>
                        <a:t>C. G.</a:t>
                      </a:r>
                      <a:r>
                        <a:rPr lang="en-IN" sz="1800" kern="1200" baseline="0" dirty="0" smtClean="0">
                          <a:solidFill>
                            <a:schemeClr val="dk1"/>
                          </a:solidFill>
                          <a:latin typeface="+mn-lt"/>
                          <a:ea typeface="+mn-ea"/>
                          <a:cs typeface="+mn-cs"/>
                        </a:rPr>
                        <a:t> Road, Rajkot</a:t>
                      </a:r>
                      <a:endParaRPr lang="en-IN" sz="1800" kern="1200" dirty="0" smtClean="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800" kern="1200" dirty="0" smtClean="0">
                          <a:solidFill>
                            <a:schemeClr val="dk1"/>
                          </a:solidFill>
                          <a:latin typeface="+mn-lt"/>
                          <a:ea typeface="+mn-ea"/>
                          <a:cs typeface="+mn-cs"/>
                        </a:rPr>
                        <a:t>C. G.</a:t>
                      </a:r>
                      <a:r>
                        <a:rPr lang="en-IN" sz="1800" kern="1200" baseline="0" dirty="0" smtClean="0">
                          <a:solidFill>
                            <a:schemeClr val="dk1"/>
                          </a:solidFill>
                          <a:latin typeface="+mn-lt"/>
                          <a:ea typeface="+mn-ea"/>
                          <a:cs typeface="+mn-cs"/>
                        </a:rPr>
                        <a:t> Road, Rajkot</a:t>
                      </a:r>
                      <a:endParaRPr lang="en-IN" sz="1800" kern="1200" dirty="0" smtClean="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4"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88124040"/>
              </p:ext>
            </p:extLst>
          </p:nvPr>
        </p:nvGraphicFramePr>
        <p:xfrm>
          <a:off x="500065" y="2580001"/>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smtClean="0">
                          <a:solidFill>
                            <a:schemeClr val="tx1"/>
                          </a:solidFill>
                        </a:rPr>
                        <a:t>Student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
        <p:nvSpPr>
          <p:cNvPr id="15" name="Right Arrow 14"/>
          <p:cNvSpPr/>
          <p:nvPr/>
        </p:nvSpPr>
        <p:spPr>
          <a:xfrm>
            <a:off x="4954912" y="3773517"/>
            <a:ext cx="612000" cy="43712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6"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583800699"/>
              </p:ext>
            </p:extLst>
          </p:nvPr>
        </p:nvGraphicFramePr>
        <p:xfrm>
          <a:off x="5760987" y="2946830"/>
          <a:ext cx="1613535" cy="1234440"/>
        </p:xfrm>
        <a:graphic>
          <a:graphicData uri="http://schemas.openxmlformats.org/drawingml/2006/table">
            <a:tbl>
              <a:tblPr firstRow="1" bandRow="1">
                <a:tableStyleId>{8EC20E35-A176-4012-BC5E-935CFFF8708E}</a:tableStyleId>
              </a:tblPr>
              <a:tblGrid>
                <a:gridCol w="649605"/>
                <a:gridCol w="963930"/>
              </a:tblGrid>
              <a:tr h="411480">
                <a:tc>
                  <a:txBody>
                    <a:bodyPr/>
                    <a:lstStyle/>
                    <a:p>
                      <a:pPr algn="l"/>
                      <a:r>
                        <a:rPr lang="en-US" sz="1800" u="sng" kern="1200" dirty="0" smtClean="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smtClean="0">
                          <a:solidFill>
                            <a:schemeClr val="tx1"/>
                          </a:solidFill>
                          <a:latin typeface="+mn-lt"/>
                          <a:ea typeface="+mn-ea"/>
                          <a:cs typeface="+mn-cs"/>
                        </a:rPr>
                        <a:t>Subject</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654292332"/>
              </p:ext>
            </p:extLst>
          </p:nvPr>
        </p:nvGraphicFramePr>
        <p:xfrm>
          <a:off x="5759808" y="2580001"/>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smtClean="0">
                          <a:solidFill>
                            <a:schemeClr val="tx1"/>
                          </a:solidFill>
                        </a:rPr>
                        <a:t>Subject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aphicFrame>
        <p:nvGraphicFramePr>
          <p:cNvPr id="18"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363735325"/>
              </p:ext>
            </p:extLst>
          </p:nvPr>
        </p:nvGraphicFramePr>
        <p:xfrm>
          <a:off x="7679080" y="2942539"/>
          <a:ext cx="1546860" cy="1234440"/>
        </p:xfrm>
        <a:graphic>
          <a:graphicData uri="http://schemas.openxmlformats.org/drawingml/2006/table">
            <a:tbl>
              <a:tblPr firstRow="1" bandRow="1">
                <a:tableStyleId>{8EC20E35-A176-4012-BC5E-935CFFF8708E}</a:tableStyleId>
              </a:tblPr>
              <a:tblGrid>
                <a:gridCol w="649605"/>
                <a:gridCol w="897255"/>
              </a:tblGrid>
              <a:tr h="411480">
                <a:tc>
                  <a:txBody>
                    <a:bodyPr/>
                    <a:lstStyle/>
                    <a:p>
                      <a:pPr algn="l"/>
                      <a:r>
                        <a:rPr lang="en-US" sz="1800" u="sng" kern="1200" dirty="0" smtClean="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smtClean="0">
                          <a:solidFill>
                            <a:schemeClr val="tx1"/>
                          </a:solidFill>
                          <a:latin typeface="+mn-lt"/>
                          <a:ea typeface="+mn-ea"/>
                          <a:cs typeface="+mn-cs"/>
                        </a:rPr>
                        <a:t>Faculty</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9"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410203995"/>
              </p:ext>
            </p:extLst>
          </p:nvPr>
        </p:nvGraphicFramePr>
        <p:xfrm>
          <a:off x="7677901" y="25757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smtClean="0">
                          <a:solidFill>
                            <a:schemeClr val="tx1"/>
                          </a:solidFill>
                        </a:rPr>
                        <a:t>Faculty</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aphicFrame>
        <p:nvGraphicFramePr>
          <p:cNvPr id="11"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4256760659"/>
              </p:ext>
            </p:extLst>
          </p:nvPr>
        </p:nvGraphicFramePr>
        <p:xfrm>
          <a:off x="9530856" y="2945761"/>
          <a:ext cx="2450465" cy="822960"/>
        </p:xfrm>
        <a:graphic>
          <a:graphicData uri="http://schemas.openxmlformats.org/drawingml/2006/table">
            <a:tbl>
              <a:tblPr firstRow="1" bandRow="1">
                <a:tableStyleId>{8EC20E35-A176-4012-BC5E-935CFFF8708E}</a:tableStyleId>
              </a:tblPr>
              <a:tblGrid>
                <a:gridCol w="649605"/>
                <a:gridCol w="1800860"/>
              </a:tblGrid>
              <a:tr h="411480">
                <a:tc>
                  <a:txBody>
                    <a:bodyPr/>
                    <a:lstStyle/>
                    <a:p>
                      <a:pPr algn="l"/>
                      <a:r>
                        <a:rPr lang="en-US" sz="1800" u="sng" kern="1200" dirty="0" smtClean="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smtClean="0">
                          <a:solidFill>
                            <a:schemeClr val="tx1"/>
                          </a:solidFill>
                          <a:latin typeface="+mn-lt"/>
                          <a:ea typeface="+mn-ea"/>
                          <a:cs typeface="+mn-cs"/>
                        </a:rPr>
                        <a:t>Address</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800" kern="1200" dirty="0" smtClean="0">
                          <a:solidFill>
                            <a:schemeClr val="dk1"/>
                          </a:solidFill>
                          <a:latin typeface="+mn-lt"/>
                          <a:ea typeface="+mn-ea"/>
                          <a:cs typeface="+mn-cs"/>
                        </a:rPr>
                        <a:t>C. G.</a:t>
                      </a:r>
                      <a:r>
                        <a:rPr lang="en-IN" sz="1800" kern="1200" baseline="0" dirty="0" smtClean="0">
                          <a:solidFill>
                            <a:schemeClr val="dk1"/>
                          </a:solidFill>
                          <a:latin typeface="+mn-lt"/>
                          <a:ea typeface="+mn-ea"/>
                          <a:cs typeface="+mn-cs"/>
                        </a:rPr>
                        <a:t> Road, Rajkot</a:t>
                      </a:r>
                      <a:endParaRPr lang="en-IN" sz="1800" kern="1200" dirty="0" smtClean="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12"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417482751"/>
              </p:ext>
            </p:extLst>
          </p:nvPr>
        </p:nvGraphicFramePr>
        <p:xfrm>
          <a:off x="9529677" y="2578932"/>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smtClean="0">
                          <a:solidFill>
                            <a:schemeClr val="tx1"/>
                          </a:solidFill>
                        </a:rPr>
                        <a:t>Address</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334635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500"/>
                                        <p:tgtEl>
                                          <p:spTgt spid="15"/>
                                        </p:tgtEl>
                                      </p:cBhvr>
                                    </p:animEffect>
                                  </p:childTnLst>
                                </p:cTn>
                              </p:par>
                              <p:par>
                                <p:cTn id="36" presetID="10" presetClass="entr" presetSubtype="0"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par>
                                <p:cTn id="55" presetID="10" presetClass="entr" presetSubtype="0" fill="hold" nodeType="with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N</a:t>
            </a:r>
            <a:r>
              <a:rPr lang="en-US" dirty="0" smtClean="0">
                <a:gradFill flip="none" rotWithShape="1">
                  <a:gsLst>
                    <a:gs pos="10000">
                      <a:schemeClr val="accent6">
                        <a:lumMod val="50000"/>
                      </a:schemeClr>
                    </a:gs>
                    <a:gs pos="100000">
                      <a:schemeClr val="accent6"/>
                    </a:gs>
                  </a:gsLst>
                  <a:lin ang="0" scaled="1"/>
                  <a:tileRect/>
                </a:gradFill>
              </a:rPr>
              <a:t>ormal </a:t>
            </a:r>
            <a:r>
              <a:rPr lang="en-US" dirty="0">
                <a:gradFill flip="none" rotWithShape="1">
                  <a:gsLst>
                    <a:gs pos="10000">
                      <a:schemeClr val="accent6">
                        <a:lumMod val="50000"/>
                      </a:schemeClr>
                    </a:gs>
                    <a:gs pos="100000">
                      <a:schemeClr val="accent6"/>
                    </a:gs>
                  </a:gsLst>
                  <a:lin ang="0" scaled="1"/>
                  <a:tileRect/>
                </a:gradFill>
              </a:rPr>
              <a:t>forms </a:t>
            </a:r>
            <a:r>
              <a:rPr lang="en-US" dirty="0" smtClean="0">
                <a:gradFill flip="none" rotWithShape="1">
                  <a:gsLst>
                    <a:gs pos="10000">
                      <a:schemeClr val="accent6">
                        <a:lumMod val="50000"/>
                      </a:schemeClr>
                    </a:gs>
                    <a:gs pos="100000">
                      <a:schemeClr val="accent6"/>
                    </a:gs>
                  </a:gsLst>
                  <a:lin ang="0" scaled="1"/>
                  <a:tileRect/>
                </a:gradFill>
              </a:rPr>
              <a:t/>
            </a:r>
            <a:br>
              <a:rPr lang="en-US" dirty="0" smtClean="0">
                <a:gradFill flip="none" rotWithShape="1">
                  <a:gsLst>
                    <a:gs pos="10000">
                      <a:schemeClr val="accent6">
                        <a:lumMod val="50000"/>
                      </a:schemeClr>
                    </a:gs>
                    <a:gs pos="100000">
                      <a:schemeClr val="accent6"/>
                    </a:gs>
                  </a:gsLst>
                  <a:lin ang="0" scaled="1"/>
                  <a:tileRect/>
                </a:gradFill>
              </a:rPr>
            </a:br>
            <a:r>
              <a:rPr lang="en-US" dirty="0" smtClean="0">
                <a:solidFill>
                  <a:schemeClr val="tx2"/>
                </a:solidFill>
              </a:rPr>
              <a:t>5NF (Fifth </a:t>
            </a:r>
            <a:r>
              <a:rPr lang="en-US" dirty="0">
                <a:solidFill>
                  <a:schemeClr val="tx2"/>
                </a:solidFill>
              </a:rPr>
              <a:t>Normal Form)</a:t>
            </a:r>
          </a:p>
        </p:txBody>
      </p:sp>
      <p:sp>
        <p:nvSpPr>
          <p:cNvPr id="5" name="Text Placeholder 4"/>
          <p:cNvSpPr>
            <a:spLocks noGrp="1"/>
          </p:cNvSpPr>
          <p:nvPr>
            <p:ph type="body" idx="1"/>
          </p:nvPr>
        </p:nvSpPr>
        <p:spPr/>
        <p:txBody>
          <a:bodyPr/>
          <a:lstStyle/>
          <a:p>
            <a:r>
              <a:rPr lang="en-US" dirty="0" smtClean="0"/>
              <a:t>Section – 7.6</a:t>
            </a:r>
          </a:p>
          <a:p>
            <a:endParaRPr lang="en-US" dirty="0"/>
          </a:p>
        </p:txBody>
      </p:sp>
    </p:spTree>
    <p:extLst>
      <p:ext uri="{BB962C8B-B14F-4D97-AF65-F5344CB8AC3E}">
        <p14:creationId xmlns:p14="http://schemas.microsoft.com/office/powerpoint/2010/main" val="338629568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NF (Fifth </a:t>
            </a:r>
            <a:r>
              <a:rPr lang="en-US" dirty="0"/>
              <a:t>Normal Form)</a:t>
            </a:r>
          </a:p>
        </p:txBody>
      </p:sp>
      <p:sp>
        <p:nvSpPr>
          <p:cNvPr id="3" name="Content Placeholder 2"/>
          <p:cNvSpPr>
            <a:spLocks noGrp="1"/>
          </p:cNvSpPr>
          <p:nvPr>
            <p:ph idx="1"/>
          </p:nvPr>
        </p:nvSpPr>
        <p:spPr/>
        <p:txBody>
          <a:bodyPr/>
          <a:lstStyle/>
          <a:p>
            <a:r>
              <a:rPr lang="en-GB" dirty="0"/>
              <a:t>Conditions for 5</a:t>
            </a:r>
            <a:r>
              <a:rPr lang="en-GB" dirty="0" smtClean="0"/>
              <a:t>NF</a:t>
            </a:r>
          </a:p>
          <a:p>
            <a:r>
              <a:rPr lang="en-GB" dirty="0"/>
              <a:t>A relation R is in </a:t>
            </a:r>
            <a:r>
              <a:rPr lang="en-GB" dirty="0" smtClean="0"/>
              <a:t>fifth normal </a:t>
            </a:r>
            <a:r>
              <a:rPr lang="en-GB" dirty="0"/>
              <a:t>form </a:t>
            </a:r>
            <a:r>
              <a:rPr lang="en-GB" dirty="0" smtClean="0"/>
              <a:t>(5NF</a:t>
            </a:r>
            <a:r>
              <a:rPr lang="en-GB" dirty="0"/>
              <a:t>) </a:t>
            </a:r>
            <a:endParaRPr lang="en-GB" dirty="0" smtClean="0"/>
          </a:p>
          <a:p>
            <a:pPr lvl="1"/>
            <a:r>
              <a:rPr lang="en-GB" dirty="0"/>
              <a:t>if and only if it is in </a:t>
            </a:r>
            <a:r>
              <a:rPr lang="en-GB" b="1" dirty="0">
                <a:solidFill>
                  <a:schemeClr val="accent6"/>
                </a:solidFill>
              </a:rPr>
              <a:t>4NF</a:t>
            </a:r>
            <a:r>
              <a:rPr lang="en-GB" dirty="0"/>
              <a:t> and </a:t>
            </a:r>
          </a:p>
          <a:p>
            <a:pPr lvl="1"/>
            <a:r>
              <a:rPr lang="en-GB" dirty="0"/>
              <a:t>it </a:t>
            </a:r>
            <a:r>
              <a:rPr lang="en-GB" b="1" dirty="0">
                <a:solidFill>
                  <a:schemeClr val="accent6"/>
                </a:solidFill>
              </a:rPr>
              <a:t>cannot have a lossless decomposition in to any number of smaller tables </a:t>
            </a:r>
            <a:r>
              <a:rPr lang="en-GB" dirty="0"/>
              <a:t>(relations</a:t>
            </a:r>
            <a:r>
              <a:rPr lang="en-GB" dirty="0" smtClean="0"/>
              <a:t>).</a:t>
            </a:r>
            <a:endParaRPr lang="en-GB" b="1" dirty="0">
              <a:solidFill>
                <a:schemeClr val="accent6"/>
              </a:solidFill>
            </a:endParaRPr>
          </a:p>
        </p:txBody>
      </p:sp>
      <p:graphicFrame>
        <p:nvGraphicFramePr>
          <p:cNvPr id="13"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920280444"/>
              </p:ext>
            </p:extLst>
          </p:nvPr>
        </p:nvGraphicFramePr>
        <p:xfrm>
          <a:off x="706198" y="2804942"/>
          <a:ext cx="3789364" cy="3703320"/>
        </p:xfrm>
        <a:graphic>
          <a:graphicData uri="http://schemas.openxmlformats.org/drawingml/2006/table">
            <a:tbl>
              <a:tblPr firstRow="1" bandRow="1">
                <a:tableStyleId>{8EC20E35-A176-4012-BC5E-935CFFF8708E}</a:tableStyleId>
              </a:tblPr>
              <a:tblGrid>
                <a:gridCol w="552768"/>
                <a:gridCol w="640080"/>
                <a:gridCol w="857568"/>
                <a:gridCol w="924243"/>
                <a:gridCol w="814705"/>
              </a:tblGrid>
              <a:tr h="411480">
                <a:tc>
                  <a:txBody>
                    <a:bodyPr/>
                    <a:lstStyle/>
                    <a:p>
                      <a:pPr algn="l"/>
                      <a:r>
                        <a:rPr lang="en-US" sz="1800" b="1" u="sng" kern="1200" dirty="0" smtClean="0">
                          <a:solidFill>
                            <a:schemeClr val="tx1"/>
                          </a:solidFill>
                          <a:latin typeface="+mn-lt"/>
                          <a:ea typeface="+mn-ea"/>
                          <a:cs typeface="+mn-cs"/>
                        </a:rPr>
                        <a:t>RID</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u="none" kern="1200" dirty="0" smtClean="0">
                          <a:solidFill>
                            <a:schemeClr val="tx1"/>
                          </a:solidFill>
                        </a:rPr>
                        <a:t>RNO</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smtClean="0">
                          <a:solidFill>
                            <a:schemeClr val="tx1"/>
                          </a:solidFill>
                          <a:latin typeface="+mn-lt"/>
                          <a:ea typeface="+mn-ea"/>
                          <a:cs typeface="+mn-cs"/>
                        </a:rPr>
                        <a:t>Name</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smtClean="0">
                          <a:solidFill>
                            <a:schemeClr val="tx1"/>
                          </a:solidFill>
                          <a:latin typeface="+mn-lt"/>
                          <a:ea typeface="+mn-ea"/>
                          <a:cs typeface="+mn-cs"/>
                        </a:rPr>
                        <a:t>Subject</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smtClean="0">
                          <a:solidFill>
                            <a:schemeClr val="tx1"/>
                          </a:solidFill>
                          <a:latin typeface="+mn-lt"/>
                          <a:ea typeface="+mn-ea"/>
                          <a:cs typeface="+mn-cs"/>
                        </a:rPr>
                        <a:t>Result</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IN" sz="1800" u="none" strike="noStrike" kern="1200" baseline="0" dirty="0" smtClean="0"/>
                        <a:t>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smtClean="0"/>
                        <a:t>101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Raj</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u="none" strike="noStrike" kern="1200" baseline="0" dirty="0" smtClean="0"/>
                        <a:t>DBMS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Pass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smtClean="0"/>
                        <a:t>2</a:t>
                      </a:r>
                      <a:endParaRPr lang="en-US" u="none" dirty="0" smtClean="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smtClean="0"/>
                        <a:t>101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Raj</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smtClean="0"/>
                        <a:t>DS</a:t>
                      </a:r>
                      <a:endParaRPr lang="en-US" u="none" dirty="0" smtClean="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smtClean="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smtClean="0"/>
                        <a:t>3</a:t>
                      </a:r>
                      <a:endParaRPr lang="en-US" u="none" dirty="0" smtClean="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smtClean="0"/>
                        <a:t>101</a:t>
                      </a:r>
                      <a:endParaRPr lang="en-US" u="none" dirty="0" smtClean="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smtClean="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smtClean="0"/>
                        <a:t>DF</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Pass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smtClean="0"/>
                        <a:t>4</a:t>
                      </a:r>
                      <a:endParaRPr lang="en-US" u="none" dirty="0" smtClean="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smtClean="0"/>
                        <a:t>102</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Meet</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u="none" strike="noStrike" kern="1200" baseline="0" dirty="0" smtClean="0"/>
                        <a:t>DBMS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Pass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smtClean="0"/>
                        <a:t>5</a:t>
                      </a:r>
                      <a:endParaRPr lang="en-US" u="none" dirty="0" smtClean="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smtClean="0"/>
                        <a:t>102</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Meet</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smtClean="0"/>
                        <a:t>DS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Fail</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smtClean="0"/>
                        <a:t>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102</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Meet</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DF</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Pass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smtClean="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103</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Suresh</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DBMS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Fail</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smtClean="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103</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Suresh</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DS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Pass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4"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077099906"/>
              </p:ext>
            </p:extLst>
          </p:nvPr>
        </p:nvGraphicFramePr>
        <p:xfrm>
          <a:off x="705019" y="2438113"/>
          <a:ext cx="1617980" cy="365760"/>
        </p:xfrm>
        <a:graphic>
          <a:graphicData uri="http://schemas.openxmlformats.org/drawingml/2006/table">
            <a:tbl>
              <a:tblPr firstRow="1" bandRow="1">
                <a:tableStyleId>{8EC20E35-A176-4012-BC5E-935CFFF8708E}</a:tableStyleId>
              </a:tblPr>
              <a:tblGrid>
                <a:gridCol w="1617980">
                  <a:extLst>
                    <a:ext uri="{9D8B030D-6E8A-4147-A177-3AD203B41FA5}">
                      <a16:colId xmlns:a16="http://schemas.microsoft.com/office/drawing/2014/main" xmlns="" val="20000"/>
                    </a:ext>
                  </a:extLst>
                </a:gridCol>
              </a:tblGrid>
              <a:tr h="285488">
                <a:tc>
                  <a:txBody>
                    <a:bodyPr/>
                    <a:lstStyle/>
                    <a:p>
                      <a:pPr algn="l"/>
                      <a:r>
                        <a:rPr lang="en-US" b="1" dirty="0" err="1" smtClean="0">
                          <a:solidFill>
                            <a:schemeClr val="tx1"/>
                          </a:solidFill>
                        </a:rPr>
                        <a:t>Student_Result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
        <p:nvSpPr>
          <p:cNvPr id="20" name="Rounded Rectangle 19"/>
          <p:cNvSpPr/>
          <p:nvPr/>
        </p:nvSpPr>
        <p:spPr>
          <a:xfrm>
            <a:off x="4761187" y="2923456"/>
            <a:ext cx="7031420" cy="1112516"/>
          </a:xfrm>
          <a:prstGeom prst="roundRect">
            <a:avLst>
              <a:gd name="adj" fmla="val 6432"/>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algn="ctr"/>
            <a:r>
              <a:rPr lang="en-GB" sz="2400" dirty="0" err="1"/>
              <a:t>Student_Result</a:t>
            </a:r>
            <a:r>
              <a:rPr lang="en-GB" sz="2400" dirty="0"/>
              <a:t> relation is </a:t>
            </a:r>
            <a:r>
              <a:rPr lang="en-GB" sz="2400" b="1" dirty="0">
                <a:solidFill>
                  <a:schemeClr val="accent6"/>
                </a:solidFill>
              </a:rPr>
              <a:t>further decomposed </a:t>
            </a:r>
            <a:r>
              <a:rPr lang="en-GB" sz="2400" dirty="0"/>
              <a:t>into sub-relations. So the above relation is </a:t>
            </a:r>
            <a:r>
              <a:rPr lang="en-GB" sz="2400" b="1" dirty="0">
                <a:solidFill>
                  <a:schemeClr val="accent6"/>
                </a:solidFill>
              </a:rPr>
              <a:t>not in 5NF</a:t>
            </a:r>
            <a:r>
              <a:rPr lang="en-GB" sz="2400" dirty="0"/>
              <a:t>.</a:t>
            </a:r>
            <a:endParaRPr lang="en-IN" sz="2400" dirty="0">
              <a:solidFill>
                <a:schemeClr val="tx1"/>
              </a:solidFill>
            </a:endParaRPr>
          </a:p>
        </p:txBody>
      </p:sp>
    </p:spTree>
    <p:extLst>
      <p:ext uri="{BB962C8B-B14F-4D97-AF65-F5344CB8AC3E}">
        <p14:creationId xmlns:p14="http://schemas.microsoft.com/office/powerpoint/2010/main" val="114349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Functional Dependency (FD)</a:t>
            </a:r>
            <a:endParaRPr lang="en-US" dirty="0"/>
          </a:p>
        </p:txBody>
      </p:sp>
      <p:sp>
        <p:nvSpPr>
          <p:cNvPr id="3" name="Content Placeholder 2"/>
          <p:cNvSpPr>
            <a:spLocks noGrp="1"/>
          </p:cNvSpPr>
          <p:nvPr>
            <p:ph idx="1"/>
          </p:nvPr>
        </p:nvSpPr>
        <p:spPr/>
        <p:txBody>
          <a:bodyPr/>
          <a:lstStyle/>
          <a:p>
            <a:r>
              <a:rPr lang="en-US" dirty="0"/>
              <a:t>Transitive Functional Dependency</a:t>
            </a:r>
          </a:p>
          <a:p>
            <a:pPr lvl="1"/>
            <a:r>
              <a:rPr lang="en-US" dirty="0"/>
              <a:t>In a relation, if attribute(s) </a:t>
            </a:r>
            <a:r>
              <a:rPr lang="en-US" b="1" dirty="0">
                <a:solidFill>
                  <a:schemeClr val="accent6"/>
                </a:solidFill>
              </a:rPr>
              <a:t>A </a:t>
            </a:r>
            <a:r>
              <a:rPr lang="en-US" b="1" dirty="0" smtClean="0">
                <a:solidFill>
                  <a:schemeClr val="accent6"/>
                </a:solidFill>
                <a:latin typeface="Calibri" panose="020F0502020204030204" pitchFamily="34" charset="0"/>
              </a:rPr>
              <a:t>→</a:t>
            </a:r>
            <a:r>
              <a:rPr lang="en-US" b="1" dirty="0" smtClean="0">
                <a:solidFill>
                  <a:schemeClr val="accent6"/>
                </a:solidFill>
              </a:rPr>
              <a:t> </a:t>
            </a:r>
            <a:r>
              <a:rPr lang="en-US" b="1" dirty="0">
                <a:solidFill>
                  <a:schemeClr val="accent6"/>
                </a:solidFill>
              </a:rPr>
              <a:t>B and B </a:t>
            </a:r>
            <a:r>
              <a:rPr lang="en-US" b="1" dirty="0">
                <a:solidFill>
                  <a:schemeClr val="accent6"/>
                </a:solidFill>
                <a:latin typeface="Calibri" panose="020F0502020204030204" pitchFamily="34" charset="0"/>
              </a:rPr>
              <a:t>→</a:t>
            </a:r>
            <a:r>
              <a:rPr lang="en-US" b="1" dirty="0" smtClean="0">
                <a:solidFill>
                  <a:schemeClr val="accent6"/>
                </a:solidFill>
              </a:rPr>
              <a:t> </a:t>
            </a:r>
            <a:r>
              <a:rPr lang="en-US" b="1" dirty="0">
                <a:solidFill>
                  <a:schemeClr val="accent6"/>
                </a:solidFill>
              </a:rPr>
              <a:t>C, then </a:t>
            </a:r>
            <a:r>
              <a:rPr lang="en-US" b="1" dirty="0" smtClean="0">
                <a:solidFill>
                  <a:schemeClr val="accent6"/>
                </a:solidFill>
              </a:rPr>
              <a:t>A </a:t>
            </a:r>
            <a:r>
              <a:rPr lang="en-US" b="1" dirty="0">
                <a:solidFill>
                  <a:schemeClr val="accent6"/>
                </a:solidFill>
                <a:latin typeface="Calibri" panose="020F0502020204030204" pitchFamily="34" charset="0"/>
              </a:rPr>
              <a:t>→</a:t>
            </a:r>
            <a:r>
              <a:rPr lang="en-US" b="1" dirty="0">
                <a:solidFill>
                  <a:schemeClr val="accent6"/>
                </a:solidFill>
              </a:rPr>
              <a:t> C </a:t>
            </a:r>
            <a:r>
              <a:rPr lang="en-US" b="1" dirty="0" smtClean="0">
                <a:solidFill>
                  <a:schemeClr val="accent6"/>
                </a:solidFill>
              </a:rPr>
              <a:t>(means C </a:t>
            </a:r>
            <a:r>
              <a:rPr lang="en-US" b="1" dirty="0">
                <a:solidFill>
                  <a:schemeClr val="accent6"/>
                </a:solidFill>
              </a:rPr>
              <a:t>is transitively depends on A </a:t>
            </a:r>
            <a:r>
              <a:rPr lang="en-US" dirty="0"/>
              <a:t>via </a:t>
            </a:r>
            <a:r>
              <a:rPr lang="en-US" dirty="0" smtClean="0"/>
              <a:t>B).</a:t>
            </a:r>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marL="457200" lvl="1" indent="0">
              <a:buNone/>
            </a:pPr>
            <a:endParaRPr lang="en-US" dirty="0" smtClean="0"/>
          </a:p>
          <a:p>
            <a:pPr lvl="1"/>
            <a:r>
              <a:rPr lang="en-US" dirty="0" err="1" smtClean="0"/>
              <a:t>Eg</a:t>
            </a:r>
            <a:r>
              <a:rPr lang="en-US" dirty="0"/>
              <a:t>. </a:t>
            </a:r>
            <a:r>
              <a:rPr lang="en-US" dirty="0" smtClean="0"/>
              <a:t>Subject </a:t>
            </a:r>
            <a:r>
              <a:rPr lang="en-US" dirty="0">
                <a:latin typeface="Calibri" panose="020F0502020204030204" pitchFamily="34" charset="0"/>
              </a:rPr>
              <a:t>→</a:t>
            </a:r>
            <a:r>
              <a:rPr lang="en-US" dirty="0" smtClean="0"/>
              <a:t> Faculty   &amp;   Faculty </a:t>
            </a:r>
            <a:r>
              <a:rPr lang="en-US" dirty="0">
                <a:latin typeface="Calibri" panose="020F0502020204030204" pitchFamily="34" charset="0"/>
              </a:rPr>
              <a:t>→</a:t>
            </a:r>
            <a:r>
              <a:rPr lang="en-US" dirty="0" smtClean="0"/>
              <a:t> Age     then     Subject </a:t>
            </a:r>
            <a:r>
              <a:rPr lang="en-US" dirty="0">
                <a:latin typeface="Calibri" panose="020F0502020204030204" pitchFamily="34" charset="0"/>
              </a:rPr>
              <a:t>→</a:t>
            </a:r>
            <a:r>
              <a:rPr lang="en-US" dirty="0" smtClean="0"/>
              <a:t> Age</a:t>
            </a:r>
            <a:endParaRPr lang="en-US" dirty="0"/>
          </a:p>
          <a:p>
            <a:pPr lvl="1"/>
            <a:r>
              <a:rPr lang="en-US" dirty="0"/>
              <a:t>Therefore as per the rule of transitive dependency: Subject </a:t>
            </a:r>
            <a:r>
              <a:rPr lang="en-US" dirty="0">
                <a:latin typeface="Calibri" panose="020F0502020204030204" pitchFamily="34" charset="0"/>
              </a:rPr>
              <a:t>→</a:t>
            </a:r>
            <a:r>
              <a:rPr lang="en-US" dirty="0"/>
              <a:t> Age</a:t>
            </a:r>
            <a:r>
              <a:rPr lang="en-US" dirty="0" smtClean="0"/>
              <a:t> </a:t>
            </a:r>
            <a:r>
              <a:rPr lang="en-US" dirty="0"/>
              <a:t>should hold, that makes sense because if we know the </a:t>
            </a:r>
            <a:r>
              <a:rPr lang="en-US" dirty="0" smtClean="0"/>
              <a:t>subject name </a:t>
            </a:r>
            <a:r>
              <a:rPr lang="en-US" dirty="0"/>
              <a:t>we can know the </a:t>
            </a:r>
            <a:r>
              <a:rPr lang="en-US" dirty="0" smtClean="0"/>
              <a:t>faculty’s </a:t>
            </a:r>
            <a:r>
              <a:rPr lang="en-US" dirty="0"/>
              <a:t>age.</a:t>
            </a:r>
          </a:p>
        </p:txBody>
      </p:sp>
      <p:graphicFrame>
        <p:nvGraphicFramePr>
          <p:cNvPr id="4"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981415636"/>
              </p:ext>
            </p:extLst>
          </p:nvPr>
        </p:nvGraphicFramePr>
        <p:xfrm>
          <a:off x="1027027" y="2082467"/>
          <a:ext cx="2332991" cy="164592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xmlns="" val="20000"/>
                    </a:ext>
                  </a:extLst>
                </a:gridCol>
                <a:gridCol w="857568"/>
                <a:gridCol w="551180"/>
              </a:tblGrid>
              <a:tr h="411480">
                <a:tc>
                  <a:txBody>
                    <a:bodyPr/>
                    <a:lstStyle/>
                    <a:p>
                      <a:pPr algn="l"/>
                      <a:r>
                        <a:rPr lang="en-US" b="1" dirty="0" smtClean="0">
                          <a:solidFill>
                            <a:schemeClr val="tx1"/>
                          </a:solidFill>
                        </a:rPr>
                        <a:t>Subject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Faculty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Age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smtClean="0"/>
                        <a:t>DS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Shah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35</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dirty="0" smtClean="0"/>
                        <a:t>DBMS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Patel</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32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DF</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Shah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35</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5"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228274324"/>
              </p:ext>
            </p:extLst>
          </p:nvPr>
        </p:nvGraphicFramePr>
        <p:xfrm>
          <a:off x="1025848" y="1715638"/>
          <a:ext cx="997268" cy="365760"/>
        </p:xfrm>
        <a:graphic>
          <a:graphicData uri="http://schemas.openxmlformats.org/drawingml/2006/table">
            <a:tbl>
              <a:tblPr firstRow="1" bandRow="1">
                <a:tableStyleId>{8EC20E35-A176-4012-BC5E-935CFFF8708E}</a:tableStyleId>
              </a:tblPr>
              <a:tblGrid>
                <a:gridCol w="997268">
                  <a:extLst>
                    <a:ext uri="{9D8B030D-6E8A-4147-A177-3AD203B41FA5}">
                      <a16:colId xmlns:a16="http://schemas.microsoft.com/office/drawing/2014/main" xmlns="" val="20000"/>
                    </a:ext>
                  </a:extLst>
                </a:gridCol>
              </a:tblGrid>
              <a:tr h="285488">
                <a:tc>
                  <a:txBody>
                    <a:bodyPr/>
                    <a:lstStyle/>
                    <a:p>
                      <a:pPr algn="l"/>
                      <a:r>
                        <a:rPr lang="en-US" b="1" dirty="0" err="1" smtClean="0">
                          <a:solidFill>
                            <a:schemeClr val="tx1"/>
                          </a:solidFill>
                        </a:rPr>
                        <a:t>Sub_Fac</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97334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500"/>
                                        <p:tgtEl>
                                          <p:spTgt spid="3">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NF (Fifth </a:t>
            </a:r>
            <a:r>
              <a:rPr lang="en-US" dirty="0"/>
              <a:t>Normal Form)</a:t>
            </a:r>
          </a:p>
        </p:txBody>
      </p:sp>
      <p:sp>
        <p:nvSpPr>
          <p:cNvPr id="3" name="Content Placeholder 2"/>
          <p:cNvSpPr>
            <a:spLocks noGrp="1"/>
          </p:cNvSpPr>
          <p:nvPr>
            <p:ph idx="1"/>
          </p:nvPr>
        </p:nvSpPr>
        <p:spPr/>
        <p:txBody>
          <a:bodyPr/>
          <a:lstStyle/>
          <a:p>
            <a:r>
              <a:rPr lang="en-GB" dirty="0"/>
              <a:t>Conditions for 5</a:t>
            </a:r>
            <a:r>
              <a:rPr lang="en-GB" dirty="0" smtClean="0"/>
              <a:t>NF</a:t>
            </a:r>
          </a:p>
          <a:p>
            <a:r>
              <a:rPr lang="en-GB" dirty="0"/>
              <a:t>A relation R is in </a:t>
            </a:r>
            <a:r>
              <a:rPr lang="en-GB" dirty="0" smtClean="0"/>
              <a:t>fifth normal </a:t>
            </a:r>
            <a:r>
              <a:rPr lang="en-GB" dirty="0"/>
              <a:t>form </a:t>
            </a:r>
            <a:r>
              <a:rPr lang="en-GB" dirty="0" smtClean="0"/>
              <a:t>(5NF</a:t>
            </a:r>
            <a:r>
              <a:rPr lang="en-GB" dirty="0"/>
              <a:t>) </a:t>
            </a:r>
            <a:endParaRPr lang="en-GB" dirty="0" smtClean="0"/>
          </a:p>
          <a:p>
            <a:pPr lvl="1"/>
            <a:r>
              <a:rPr lang="en-GB" dirty="0"/>
              <a:t>if and only if it is in </a:t>
            </a:r>
            <a:r>
              <a:rPr lang="en-GB" b="1" dirty="0">
                <a:solidFill>
                  <a:schemeClr val="accent6"/>
                </a:solidFill>
              </a:rPr>
              <a:t>4NF</a:t>
            </a:r>
            <a:r>
              <a:rPr lang="en-GB" dirty="0"/>
              <a:t> and </a:t>
            </a:r>
          </a:p>
          <a:p>
            <a:pPr lvl="1"/>
            <a:r>
              <a:rPr lang="en-GB" dirty="0"/>
              <a:t>it </a:t>
            </a:r>
            <a:r>
              <a:rPr lang="en-GB" b="1" dirty="0">
                <a:solidFill>
                  <a:schemeClr val="accent6"/>
                </a:solidFill>
              </a:rPr>
              <a:t>cannot have a lossless decomposition in to any number of smaller tables </a:t>
            </a:r>
            <a:r>
              <a:rPr lang="en-GB" dirty="0"/>
              <a:t>(relations</a:t>
            </a:r>
            <a:r>
              <a:rPr lang="en-GB" dirty="0" smtClean="0"/>
              <a:t>).</a:t>
            </a:r>
            <a:endParaRPr lang="en-GB" b="1" dirty="0">
              <a:solidFill>
                <a:schemeClr val="accent6"/>
              </a:solidFill>
            </a:endParaRPr>
          </a:p>
        </p:txBody>
      </p:sp>
      <p:graphicFrame>
        <p:nvGraphicFramePr>
          <p:cNvPr id="13"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920280444"/>
              </p:ext>
            </p:extLst>
          </p:nvPr>
        </p:nvGraphicFramePr>
        <p:xfrm>
          <a:off x="706198" y="2804942"/>
          <a:ext cx="3789364" cy="3703320"/>
        </p:xfrm>
        <a:graphic>
          <a:graphicData uri="http://schemas.openxmlformats.org/drawingml/2006/table">
            <a:tbl>
              <a:tblPr firstRow="1" bandRow="1">
                <a:tableStyleId>{8EC20E35-A176-4012-BC5E-935CFFF8708E}</a:tableStyleId>
              </a:tblPr>
              <a:tblGrid>
                <a:gridCol w="552768"/>
                <a:gridCol w="640080"/>
                <a:gridCol w="857568"/>
                <a:gridCol w="924243"/>
                <a:gridCol w="814705"/>
              </a:tblGrid>
              <a:tr h="411480">
                <a:tc>
                  <a:txBody>
                    <a:bodyPr/>
                    <a:lstStyle/>
                    <a:p>
                      <a:pPr algn="l"/>
                      <a:r>
                        <a:rPr lang="en-US" sz="1800" b="1" u="sng" kern="1200" dirty="0" smtClean="0">
                          <a:solidFill>
                            <a:schemeClr val="tx1"/>
                          </a:solidFill>
                          <a:latin typeface="+mn-lt"/>
                          <a:ea typeface="+mn-ea"/>
                          <a:cs typeface="+mn-cs"/>
                        </a:rPr>
                        <a:t>RID</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u="none" kern="1200" dirty="0" smtClean="0">
                          <a:solidFill>
                            <a:schemeClr val="tx1"/>
                          </a:solidFill>
                        </a:rPr>
                        <a:t>RNO</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smtClean="0">
                          <a:solidFill>
                            <a:schemeClr val="tx1"/>
                          </a:solidFill>
                          <a:latin typeface="+mn-lt"/>
                          <a:ea typeface="+mn-ea"/>
                          <a:cs typeface="+mn-cs"/>
                        </a:rPr>
                        <a:t>Name</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smtClean="0">
                          <a:solidFill>
                            <a:schemeClr val="tx1"/>
                          </a:solidFill>
                          <a:latin typeface="+mn-lt"/>
                          <a:ea typeface="+mn-ea"/>
                          <a:cs typeface="+mn-cs"/>
                        </a:rPr>
                        <a:t>Subject</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smtClean="0">
                          <a:solidFill>
                            <a:schemeClr val="tx1"/>
                          </a:solidFill>
                          <a:latin typeface="+mn-lt"/>
                          <a:ea typeface="+mn-ea"/>
                          <a:cs typeface="+mn-cs"/>
                        </a:rPr>
                        <a:t>Result</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IN" sz="1800" u="none" strike="noStrike" kern="1200" baseline="0" dirty="0" smtClean="0"/>
                        <a:t>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smtClean="0"/>
                        <a:t>101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Raj</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u="none" strike="noStrike" kern="1200" baseline="0" dirty="0" smtClean="0"/>
                        <a:t>DBMS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Pass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smtClean="0"/>
                        <a:t>2</a:t>
                      </a:r>
                      <a:endParaRPr lang="en-US" u="none" dirty="0" smtClean="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smtClean="0"/>
                        <a:t>101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Raj</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smtClean="0"/>
                        <a:t>DS</a:t>
                      </a:r>
                      <a:endParaRPr lang="en-US" u="none" dirty="0" smtClean="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smtClean="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smtClean="0"/>
                        <a:t>3</a:t>
                      </a:r>
                      <a:endParaRPr lang="en-US" u="none" dirty="0" smtClean="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smtClean="0"/>
                        <a:t>101</a:t>
                      </a:r>
                      <a:endParaRPr lang="en-US" u="none" dirty="0" smtClean="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smtClean="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smtClean="0"/>
                        <a:t>DF</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Pass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smtClean="0"/>
                        <a:t>4</a:t>
                      </a:r>
                      <a:endParaRPr lang="en-US" u="none" dirty="0" smtClean="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smtClean="0"/>
                        <a:t>102</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Meet</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u="none" strike="noStrike" kern="1200" baseline="0" dirty="0" smtClean="0"/>
                        <a:t>DBMS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Pass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smtClean="0"/>
                        <a:t>5</a:t>
                      </a:r>
                      <a:endParaRPr lang="en-US" u="none" dirty="0" smtClean="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smtClean="0"/>
                        <a:t>102</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Meet</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smtClean="0"/>
                        <a:t>DS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Fail</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smtClean="0"/>
                        <a:t>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102</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Meet</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DF</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Pass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smtClean="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103</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Suresh</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DBMS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Fail</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smtClean="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103</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Suresh</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DS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Pass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4"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077099906"/>
              </p:ext>
            </p:extLst>
          </p:nvPr>
        </p:nvGraphicFramePr>
        <p:xfrm>
          <a:off x="705019" y="2438113"/>
          <a:ext cx="1617980" cy="365760"/>
        </p:xfrm>
        <a:graphic>
          <a:graphicData uri="http://schemas.openxmlformats.org/drawingml/2006/table">
            <a:tbl>
              <a:tblPr firstRow="1" bandRow="1">
                <a:tableStyleId>{8EC20E35-A176-4012-BC5E-935CFFF8708E}</a:tableStyleId>
              </a:tblPr>
              <a:tblGrid>
                <a:gridCol w="1617980">
                  <a:extLst>
                    <a:ext uri="{9D8B030D-6E8A-4147-A177-3AD203B41FA5}">
                      <a16:colId xmlns:a16="http://schemas.microsoft.com/office/drawing/2014/main" xmlns="" val="20000"/>
                    </a:ext>
                  </a:extLst>
                </a:gridCol>
              </a:tblGrid>
              <a:tr h="285488">
                <a:tc>
                  <a:txBody>
                    <a:bodyPr/>
                    <a:lstStyle/>
                    <a:p>
                      <a:pPr algn="l"/>
                      <a:r>
                        <a:rPr lang="en-US" b="1" dirty="0" err="1" smtClean="0">
                          <a:solidFill>
                            <a:schemeClr val="tx1"/>
                          </a:solidFill>
                        </a:rPr>
                        <a:t>Student_Result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
        <p:nvSpPr>
          <p:cNvPr id="15" name="Right Arrow 14"/>
          <p:cNvSpPr/>
          <p:nvPr/>
        </p:nvSpPr>
        <p:spPr>
          <a:xfrm>
            <a:off x="4624497" y="4796644"/>
            <a:ext cx="612000" cy="43712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6"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4093472936"/>
              </p:ext>
            </p:extLst>
          </p:nvPr>
        </p:nvGraphicFramePr>
        <p:xfrm>
          <a:off x="5382629" y="2820707"/>
          <a:ext cx="1613535" cy="1645920"/>
        </p:xfrm>
        <a:graphic>
          <a:graphicData uri="http://schemas.openxmlformats.org/drawingml/2006/table">
            <a:tbl>
              <a:tblPr firstRow="1" bandRow="1">
                <a:tableStyleId>{8EC20E35-A176-4012-BC5E-935CFFF8708E}</a:tableStyleId>
              </a:tblPr>
              <a:tblGrid>
                <a:gridCol w="649605"/>
                <a:gridCol w="963930"/>
              </a:tblGrid>
              <a:tr h="411480">
                <a:tc>
                  <a:txBody>
                    <a:bodyPr/>
                    <a:lstStyle/>
                    <a:p>
                      <a:pPr algn="l"/>
                      <a:r>
                        <a:rPr lang="en-US" sz="1800" u="sng" kern="1200" dirty="0" smtClean="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smtClean="0">
                          <a:solidFill>
                            <a:schemeClr val="tx1"/>
                          </a:solidFill>
                          <a:latin typeface="+mn-lt"/>
                          <a:ea typeface="+mn-ea"/>
                          <a:cs typeface="+mn-cs"/>
                        </a:rPr>
                        <a:t>Name</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Raj</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102</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Meet</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103</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Suresh</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179421915"/>
              </p:ext>
            </p:extLst>
          </p:nvPr>
        </p:nvGraphicFramePr>
        <p:xfrm>
          <a:off x="5381450" y="2453878"/>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smtClean="0">
                          <a:solidFill>
                            <a:schemeClr val="tx1"/>
                          </a:solidFill>
                        </a:rPr>
                        <a:t>Student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aphicFrame>
        <p:nvGraphicFramePr>
          <p:cNvPr id="18"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142485231"/>
              </p:ext>
            </p:extLst>
          </p:nvPr>
        </p:nvGraphicFramePr>
        <p:xfrm>
          <a:off x="7379552" y="2847948"/>
          <a:ext cx="1546860" cy="1645920"/>
        </p:xfrm>
        <a:graphic>
          <a:graphicData uri="http://schemas.openxmlformats.org/drawingml/2006/table">
            <a:tbl>
              <a:tblPr firstRow="1" bandRow="1">
                <a:tableStyleId>{8EC20E35-A176-4012-BC5E-935CFFF8708E}</a:tableStyleId>
              </a:tblPr>
              <a:tblGrid>
                <a:gridCol w="649605"/>
                <a:gridCol w="897255"/>
              </a:tblGrid>
              <a:tr h="411480">
                <a:tc>
                  <a:txBody>
                    <a:bodyPr/>
                    <a:lstStyle/>
                    <a:p>
                      <a:pPr algn="l"/>
                      <a:r>
                        <a:rPr lang="en-US" sz="1800" u="sng" kern="1200" dirty="0" smtClean="0">
                          <a:solidFill>
                            <a:schemeClr val="tx1"/>
                          </a:solidFill>
                        </a:rPr>
                        <a:t>SID</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smtClean="0">
                          <a:solidFill>
                            <a:schemeClr val="tx1"/>
                          </a:solidFill>
                          <a:latin typeface="+mn-lt"/>
                          <a:ea typeface="+mn-ea"/>
                          <a:cs typeface="+mn-cs"/>
                        </a:rPr>
                        <a:t>Name</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3</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DF</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9"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627346036"/>
              </p:ext>
            </p:extLst>
          </p:nvPr>
        </p:nvGraphicFramePr>
        <p:xfrm>
          <a:off x="7378373" y="2481119"/>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smtClean="0">
                          <a:solidFill>
                            <a:schemeClr val="tx1"/>
                          </a:solidFill>
                        </a:rPr>
                        <a:t>Subject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aphicFrame>
        <p:nvGraphicFramePr>
          <p:cNvPr id="11"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3177006836"/>
              </p:ext>
            </p:extLst>
          </p:nvPr>
        </p:nvGraphicFramePr>
        <p:xfrm>
          <a:off x="9309800" y="2820707"/>
          <a:ext cx="2654301" cy="3703320"/>
        </p:xfrm>
        <a:graphic>
          <a:graphicData uri="http://schemas.openxmlformats.org/drawingml/2006/table">
            <a:tbl>
              <a:tblPr firstRow="1" bandRow="1">
                <a:tableStyleId>{8EC20E35-A176-4012-BC5E-935CFFF8708E}</a:tableStyleId>
              </a:tblPr>
              <a:tblGrid>
                <a:gridCol w="552768"/>
                <a:gridCol w="737235"/>
                <a:gridCol w="549593"/>
                <a:gridCol w="814705"/>
              </a:tblGrid>
              <a:tr h="411480">
                <a:tc>
                  <a:txBody>
                    <a:bodyPr/>
                    <a:lstStyle/>
                    <a:p>
                      <a:pPr algn="l"/>
                      <a:r>
                        <a:rPr lang="en-US" sz="1800" u="sng" kern="1200" dirty="0" smtClean="0">
                          <a:solidFill>
                            <a:schemeClr val="tx1"/>
                          </a:solidFill>
                        </a:rPr>
                        <a:t>RID</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smtClean="0">
                          <a:solidFill>
                            <a:schemeClr val="tx1"/>
                          </a:solidFill>
                          <a:latin typeface="+mn-lt"/>
                          <a:ea typeface="+mn-ea"/>
                          <a:cs typeface="+mn-cs"/>
                        </a:rPr>
                        <a:t>RNO</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smtClean="0">
                          <a:solidFill>
                            <a:schemeClr val="tx1"/>
                          </a:solidFill>
                          <a:latin typeface="+mn-lt"/>
                          <a:ea typeface="+mn-ea"/>
                          <a:cs typeface="+mn-cs"/>
                        </a:rPr>
                        <a:t>SID</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smtClean="0">
                          <a:solidFill>
                            <a:schemeClr val="tx1"/>
                          </a:solidFill>
                          <a:latin typeface="+mn-lt"/>
                          <a:ea typeface="+mn-ea"/>
                          <a:cs typeface="+mn-cs"/>
                        </a:rPr>
                        <a:t>Result</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smtClean="0"/>
                        <a:t>101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Pass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smtClean="0"/>
                        <a:t>101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smtClean="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3</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smtClean="0"/>
                        <a:t>101</a:t>
                      </a:r>
                      <a:endParaRPr lang="en-US" u="none" dirty="0" smtClean="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3</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Pass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4</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smtClean="0"/>
                        <a:t>102</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Pass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5</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smtClean="0"/>
                        <a:t>102</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Fail</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6</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102</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3</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Pass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7</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103</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Fail</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8</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103</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Pass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2"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867974336"/>
              </p:ext>
            </p:extLst>
          </p:nvPr>
        </p:nvGraphicFramePr>
        <p:xfrm>
          <a:off x="9308621" y="2453878"/>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smtClean="0">
                          <a:solidFill>
                            <a:schemeClr val="tx1"/>
                          </a:solidFill>
                        </a:rPr>
                        <a:t>Result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
        <p:nvSpPr>
          <p:cNvPr id="20" name="Rounded Rectangle 19"/>
          <p:cNvSpPr/>
          <p:nvPr/>
        </p:nvSpPr>
        <p:spPr>
          <a:xfrm>
            <a:off x="4624497" y="5342028"/>
            <a:ext cx="4588583" cy="1112516"/>
          </a:xfrm>
          <a:prstGeom prst="roundRect">
            <a:avLst>
              <a:gd name="adj" fmla="val 6432"/>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algn="ctr"/>
            <a:r>
              <a:rPr lang="en-GB" sz="2000" dirty="0"/>
              <a:t>None of the above relations can be further decomposed into sub-relations. So </a:t>
            </a:r>
            <a:r>
              <a:rPr lang="en-GB" sz="2000" dirty="0" smtClean="0"/>
              <a:t>the above </a:t>
            </a:r>
            <a:r>
              <a:rPr lang="en-GB" sz="2000" dirty="0"/>
              <a:t>database is in 5NF.</a:t>
            </a:r>
            <a:endParaRPr lang="en-IN" sz="2000" dirty="0">
              <a:solidFill>
                <a:schemeClr val="tx1"/>
              </a:solidFill>
            </a:endParaRPr>
          </a:p>
        </p:txBody>
      </p:sp>
    </p:spTree>
    <p:extLst>
      <p:ext uri="{BB962C8B-B14F-4D97-AF65-F5344CB8AC3E}">
        <p14:creationId xmlns:p14="http://schemas.microsoft.com/office/powerpoint/2010/main" val="241649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find key?</a:t>
            </a:r>
          </a:p>
        </p:txBody>
      </p:sp>
      <p:sp>
        <p:nvSpPr>
          <p:cNvPr id="5" name="Content Placeholder 4"/>
          <p:cNvSpPr>
            <a:spLocks noGrp="1"/>
          </p:cNvSpPr>
          <p:nvPr>
            <p:ph idx="1"/>
          </p:nvPr>
        </p:nvSpPr>
        <p:spPr/>
        <p:txBody>
          <a:bodyPr/>
          <a:lstStyle/>
          <a:p>
            <a:r>
              <a:rPr lang="en-GB" dirty="0"/>
              <a:t>Conditions to find key</a:t>
            </a:r>
          </a:p>
          <a:p>
            <a:pPr lvl="1"/>
            <a:r>
              <a:rPr lang="en-GB" dirty="0"/>
              <a:t>The attribute is a </a:t>
            </a:r>
            <a:r>
              <a:rPr lang="en-GB" b="1" dirty="0">
                <a:solidFill>
                  <a:schemeClr val="accent6"/>
                </a:solidFill>
              </a:rPr>
              <a:t>part of key</a:t>
            </a:r>
            <a:r>
              <a:rPr lang="en-GB" dirty="0"/>
              <a:t>, if it </a:t>
            </a:r>
            <a:r>
              <a:rPr lang="en-GB" b="1" dirty="0">
                <a:solidFill>
                  <a:schemeClr val="accent6"/>
                </a:solidFill>
              </a:rPr>
              <a:t>does not occur on any side of FD</a:t>
            </a:r>
          </a:p>
          <a:p>
            <a:pPr lvl="1"/>
            <a:r>
              <a:rPr lang="en-GB" dirty="0"/>
              <a:t>The attribute is a </a:t>
            </a:r>
            <a:r>
              <a:rPr lang="en-GB" b="1" dirty="0">
                <a:solidFill>
                  <a:schemeClr val="accent6"/>
                </a:solidFill>
              </a:rPr>
              <a:t>part of key</a:t>
            </a:r>
            <a:r>
              <a:rPr lang="en-GB" dirty="0"/>
              <a:t>, if it </a:t>
            </a:r>
            <a:r>
              <a:rPr lang="en-GB" b="1" dirty="0">
                <a:solidFill>
                  <a:schemeClr val="accent6"/>
                </a:solidFill>
              </a:rPr>
              <a:t>occurs on the left-hand side of an FD</a:t>
            </a:r>
            <a:r>
              <a:rPr lang="en-GB" dirty="0"/>
              <a:t>, but </a:t>
            </a:r>
            <a:r>
              <a:rPr lang="en-GB" b="1" dirty="0">
                <a:solidFill>
                  <a:schemeClr val="accent6"/>
                </a:solidFill>
              </a:rPr>
              <a:t>never occurs on the right-hand side</a:t>
            </a:r>
          </a:p>
          <a:p>
            <a:pPr lvl="1"/>
            <a:r>
              <a:rPr lang="en-GB" dirty="0"/>
              <a:t>The attribute is </a:t>
            </a:r>
            <a:r>
              <a:rPr lang="en-GB" b="1" dirty="0">
                <a:solidFill>
                  <a:schemeClr val="accent6"/>
                </a:solidFill>
              </a:rPr>
              <a:t>not a part of key</a:t>
            </a:r>
            <a:r>
              <a:rPr lang="en-GB" dirty="0"/>
              <a:t>, if it </a:t>
            </a:r>
            <a:r>
              <a:rPr lang="en-GB" b="1" dirty="0">
                <a:solidFill>
                  <a:schemeClr val="accent6"/>
                </a:solidFill>
              </a:rPr>
              <a:t>occurs on the right-hand side of an FD</a:t>
            </a:r>
            <a:r>
              <a:rPr lang="en-GB" dirty="0"/>
              <a:t>, but </a:t>
            </a:r>
            <a:r>
              <a:rPr lang="en-GB" b="1" dirty="0">
                <a:solidFill>
                  <a:schemeClr val="accent6"/>
                </a:solidFill>
              </a:rPr>
              <a:t>never occurs on the left-hand side</a:t>
            </a:r>
          </a:p>
          <a:p>
            <a:pPr lvl="1"/>
            <a:r>
              <a:rPr lang="en-GB" dirty="0"/>
              <a:t>The attribute </a:t>
            </a:r>
            <a:r>
              <a:rPr lang="en-GB" b="1" dirty="0">
                <a:solidFill>
                  <a:schemeClr val="accent6"/>
                </a:solidFill>
              </a:rPr>
              <a:t>may be a part of key or not</a:t>
            </a:r>
            <a:r>
              <a:rPr lang="en-GB" dirty="0"/>
              <a:t>, if it </a:t>
            </a:r>
            <a:r>
              <a:rPr lang="en-GB" b="1" dirty="0">
                <a:solidFill>
                  <a:schemeClr val="accent6"/>
                </a:solidFill>
              </a:rPr>
              <a:t>occurs on the both side of an FD</a:t>
            </a:r>
          </a:p>
        </p:txBody>
      </p:sp>
    </p:spTree>
    <p:extLst>
      <p:ext uri="{BB962C8B-B14F-4D97-AF65-F5344CB8AC3E}">
        <p14:creationId xmlns:p14="http://schemas.microsoft.com/office/powerpoint/2010/main" val="389590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find key</a:t>
            </a:r>
            <a:r>
              <a:rPr lang="en-GB" dirty="0" smtClean="0"/>
              <a:t>? </a:t>
            </a:r>
            <a:r>
              <a:rPr lang="en-US" dirty="0">
                <a:solidFill>
                  <a:schemeClr val="tx1">
                    <a:lumMod val="50000"/>
                    <a:lumOff val="50000"/>
                  </a:schemeClr>
                </a:solidFill>
              </a:rPr>
              <a:t>[Example]</a:t>
            </a:r>
            <a:endParaRPr lang="en-GB" dirty="0"/>
          </a:p>
        </p:txBody>
      </p:sp>
      <p:sp>
        <p:nvSpPr>
          <p:cNvPr id="5" name="Content Placeholder 4"/>
          <p:cNvSpPr>
            <a:spLocks noGrp="1"/>
          </p:cNvSpPr>
          <p:nvPr>
            <p:ph idx="1"/>
          </p:nvPr>
        </p:nvSpPr>
        <p:spPr/>
        <p:txBody>
          <a:bodyPr/>
          <a:lstStyle/>
          <a:p>
            <a:r>
              <a:rPr lang="en-GB" dirty="0"/>
              <a:t>Let a relation R with attributes ABCD with FDs C </a:t>
            </a:r>
            <a:r>
              <a:rPr lang="en-US" dirty="0">
                <a:latin typeface="Calibri" panose="020F0502020204030204" pitchFamily="34" charset="0"/>
              </a:rPr>
              <a:t>→</a:t>
            </a:r>
            <a:r>
              <a:rPr lang="en-GB" dirty="0" smtClean="0"/>
              <a:t> </a:t>
            </a:r>
            <a:r>
              <a:rPr lang="en-GB" dirty="0"/>
              <a:t>A, B </a:t>
            </a:r>
            <a:r>
              <a:rPr lang="en-US" dirty="0">
                <a:latin typeface="Calibri" panose="020F0502020204030204" pitchFamily="34" charset="0"/>
              </a:rPr>
              <a:t>→</a:t>
            </a:r>
            <a:r>
              <a:rPr lang="en-GB" dirty="0" smtClean="0"/>
              <a:t> </a:t>
            </a:r>
            <a:r>
              <a:rPr lang="en-GB" dirty="0"/>
              <a:t>C. Find keys for relation R.</a:t>
            </a:r>
          </a:p>
          <a:p>
            <a:pPr lvl="1"/>
            <a:r>
              <a:rPr lang="en-GB" dirty="0"/>
              <a:t>attribute </a:t>
            </a:r>
            <a:r>
              <a:rPr lang="en-GB" b="1" dirty="0">
                <a:solidFill>
                  <a:schemeClr val="accent6"/>
                </a:solidFill>
              </a:rPr>
              <a:t>not occur on any side </a:t>
            </a:r>
            <a:r>
              <a:rPr lang="en-GB" dirty="0"/>
              <a:t>of FDs </a:t>
            </a:r>
            <a:r>
              <a:rPr lang="en-GB" b="1" dirty="0">
                <a:solidFill>
                  <a:schemeClr val="accent6"/>
                </a:solidFill>
              </a:rPr>
              <a:t>(D</a:t>
            </a:r>
            <a:r>
              <a:rPr lang="en-GB" b="1" dirty="0" smtClean="0">
                <a:solidFill>
                  <a:schemeClr val="accent6"/>
                </a:solidFill>
              </a:rPr>
              <a:t>) √</a:t>
            </a:r>
            <a:endParaRPr lang="en-GB" b="1" dirty="0">
              <a:solidFill>
                <a:schemeClr val="accent6"/>
              </a:solidFill>
            </a:endParaRPr>
          </a:p>
          <a:p>
            <a:pPr lvl="1"/>
            <a:r>
              <a:rPr lang="en-GB" dirty="0"/>
              <a:t>attribute </a:t>
            </a:r>
            <a:r>
              <a:rPr lang="en-GB" b="1" dirty="0">
                <a:solidFill>
                  <a:schemeClr val="accent6"/>
                </a:solidFill>
              </a:rPr>
              <a:t>occurs on only left-hand side </a:t>
            </a:r>
            <a:r>
              <a:rPr lang="en-GB" dirty="0"/>
              <a:t>of an FDs </a:t>
            </a:r>
            <a:r>
              <a:rPr lang="en-GB" b="1" dirty="0">
                <a:solidFill>
                  <a:schemeClr val="accent6"/>
                </a:solidFill>
              </a:rPr>
              <a:t>(B</a:t>
            </a:r>
            <a:r>
              <a:rPr lang="en-GB" b="1" dirty="0" smtClean="0">
                <a:solidFill>
                  <a:schemeClr val="accent6"/>
                </a:solidFill>
              </a:rPr>
              <a:t>) </a:t>
            </a:r>
            <a:r>
              <a:rPr lang="en-GB" b="1" dirty="0">
                <a:solidFill>
                  <a:schemeClr val="accent6"/>
                </a:solidFill>
              </a:rPr>
              <a:t>√</a:t>
            </a:r>
          </a:p>
          <a:p>
            <a:pPr lvl="1"/>
            <a:r>
              <a:rPr lang="en-GB" dirty="0"/>
              <a:t>attribute </a:t>
            </a:r>
            <a:r>
              <a:rPr lang="en-GB" b="1" dirty="0">
                <a:solidFill>
                  <a:schemeClr val="accent6"/>
                </a:solidFill>
              </a:rPr>
              <a:t>occurs on only right-hand side</a:t>
            </a:r>
            <a:r>
              <a:rPr lang="en-GB" dirty="0"/>
              <a:t> of an FDs </a:t>
            </a:r>
            <a:r>
              <a:rPr lang="en-GB" b="1" dirty="0">
                <a:solidFill>
                  <a:schemeClr val="accent6"/>
                </a:solidFill>
              </a:rPr>
              <a:t>(A</a:t>
            </a:r>
            <a:r>
              <a:rPr lang="en-GB" b="1" dirty="0" smtClean="0">
                <a:solidFill>
                  <a:schemeClr val="accent6"/>
                </a:solidFill>
              </a:rPr>
              <a:t>) </a:t>
            </a:r>
            <a:r>
              <a:rPr lang="en-GB" dirty="0" smtClean="0">
                <a:solidFill>
                  <a:schemeClr val="accent6"/>
                </a:solidFill>
              </a:rPr>
              <a:t>X</a:t>
            </a:r>
            <a:endParaRPr lang="en-GB" dirty="0">
              <a:solidFill>
                <a:schemeClr val="accent6"/>
              </a:solidFill>
            </a:endParaRPr>
          </a:p>
          <a:p>
            <a:pPr lvl="1"/>
            <a:r>
              <a:rPr lang="en-GB" dirty="0"/>
              <a:t>attribute </a:t>
            </a:r>
            <a:r>
              <a:rPr lang="en-GB" b="1" dirty="0">
                <a:solidFill>
                  <a:schemeClr val="accent6"/>
                </a:solidFill>
              </a:rPr>
              <a:t>occurs on both the sides </a:t>
            </a:r>
            <a:r>
              <a:rPr lang="en-GB" dirty="0"/>
              <a:t>of an FDs </a:t>
            </a:r>
            <a:r>
              <a:rPr lang="en-GB" b="1" dirty="0">
                <a:solidFill>
                  <a:schemeClr val="accent6"/>
                </a:solidFill>
              </a:rPr>
              <a:t>(C</a:t>
            </a:r>
            <a:r>
              <a:rPr lang="en-GB" b="1" dirty="0" smtClean="0">
                <a:solidFill>
                  <a:schemeClr val="accent6"/>
                </a:solidFill>
              </a:rPr>
              <a:t>) </a:t>
            </a:r>
            <a:r>
              <a:rPr lang="en-GB" dirty="0" smtClean="0">
                <a:solidFill>
                  <a:schemeClr val="accent6"/>
                </a:solidFill>
              </a:rPr>
              <a:t>?</a:t>
            </a:r>
            <a:endParaRPr lang="en-GB" dirty="0">
              <a:solidFill>
                <a:schemeClr val="accent6"/>
              </a:solidFill>
            </a:endParaRPr>
          </a:p>
          <a:p>
            <a:r>
              <a:rPr lang="en-GB" dirty="0"/>
              <a:t>The </a:t>
            </a:r>
            <a:r>
              <a:rPr lang="en-GB" b="1" dirty="0">
                <a:solidFill>
                  <a:schemeClr val="accent6"/>
                </a:solidFill>
              </a:rPr>
              <a:t>core is BD</a:t>
            </a:r>
            <a:r>
              <a:rPr lang="en-GB" dirty="0"/>
              <a:t>. </a:t>
            </a:r>
          </a:p>
          <a:p>
            <a:r>
              <a:rPr lang="en-GB" b="1" dirty="0">
                <a:solidFill>
                  <a:schemeClr val="accent6"/>
                </a:solidFill>
              </a:rPr>
              <a:t>B determines C </a:t>
            </a:r>
            <a:r>
              <a:rPr lang="en-GB" dirty="0"/>
              <a:t>and </a:t>
            </a:r>
            <a:r>
              <a:rPr lang="en-GB" b="1" dirty="0">
                <a:solidFill>
                  <a:schemeClr val="accent6"/>
                </a:solidFill>
              </a:rPr>
              <a:t>C determines A</a:t>
            </a:r>
            <a:r>
              <a:rPr lang="en-GB" dirty="0"/>
              <a:t>, So using </a:t>
            </a:r>
            <a:r>
              <a:rPr lang="en-GB" b="1" dirty="0">
                <a:solidFill>
                  <a:schemeClr val="accent6"/>
                </a:solidFill>
              </a:rPr>
              <a:t>transitivity rule B determines A </a:t>
            </a:r>
            <a:r>
              <a:rPr lang="en-GB" dirty="0"/>
              <a:t>also.</a:t>
            </a:r>
          </a:p>
          <a:p>
            <a:r>
              <a:rPr lang="en-GB" dirty="0"/>
              <a:t>So </a:t>
            </a:r>
            <a:r>
              <a:rPr lang="en-GB" b="1" dirty="0">
                <a:solidFill>
                  <a:schemeClr val="accent6"/>
                </a:solidFill>
              </a:rPr>
              <a:t>BD is a key</a:t>
            </a:r>
            <a:r>
              <a:rPr lang="en-GB" dirty="0"/>
              <a:t>.</a:t>
            </a:r>
            <a:endParaRPr lang="en-GB" b="1" dirty="0">
              <a:solidFill>
                <a:schemeClr val="accent6"/>
              </a:solidFill>
            </a:endParaRPr>
          </a:p>
        </p:txBody>
      </p:sp>
    </p:spTree>
    <p:extLst>
      <p:ext uri="{BB962C8B-B14F-4D97-AF65-F5344CB8AC3E}">
        <p14:creationId xmlns:p14="http://schemas.microsoft.com/office/powerpoint/2010/main" val="354740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find key</a:t>
            </a:r>
            <a:r>
              <a:rPr lang="en-GB" dirty="0" smtClean="0"/>
              <a:t>? </a:t>
            </a:r>
            <a:r>
              <a:rPr lang="en-US" dirty="0">
                <a:solidFill>
                  <a:schemeClr val="tx1">
                    <a:lumMod val="50000"/>
                    <a:lumOff val="50000"/>
                  </a:schemeClr>
                </a:solidFill>
              </a:rPr>
              <a:t>[</a:t>
            </a:r>
            <a:r>
              <a:rPr lang="en-US" dirty="0" smtClean="0">
                <a:solidFill>
                  <a:schemeClr val="tx1">
                    <a:lumMod val="50000"/>
                    <a:lumOff val="50000"/>
                  </a:schemeClr>
                </a:solidFill>
              </a:rPr>
              <a:t>Exercise]</a:t>
            </a:r>
            <a:endParaRPr lang="en-GB" dirty="0"/>
          </a:p>
        </p:txBody>
      </p:sp>
      <p:sp>
        <p:nvSpPr>
          <p:cNvPr id="5" name="Content Placeholder 4"/>
          <p:cNvSpPr>
            <a:spLocks noGrp="1"/>
          </p:cNvSpPr>
          <p:nvPr>
            <p:ph idx="1"/>
          </p:nvPr>
        </p:nvSpPr>
        <p:spPr/>
        <p:txBody>
          <a:bodyPr/>
          <a:lstStyle/>
          <a:p>
            <a:r>
              <a:rPr lang="en-GB" dirty="0"/>
              <a:t>Let a relation R with attributes ABCD with FDs C </a:t>
            </a:r>
            <a:r>
              <a:rPr lang="en-US" dirty="0">
                <a:latin typeface="Calibri" panose="020F0502020204030204" pitchFamily="34" charset="0"/>
              </a:rPr>
              <a:t>→</a:t>
            </a:r>
            <a:r>
              <a:rPr lang="en-GB" dirty="0" smtClean="0"/>
              <a:t> </a:t>
            </a:r>
            <a:r>
              <a:rPr lang="en-GB" dirty="0"/>
              <a:t>D, C </a:t>
            </a:r>
            <a:r>
              <a:rPr lang="en-US" dirty="0">
                <a:latin typeface="Calibri" panose="020F0502020204030204" pitchFamily="34" charset="0"/>
              </a:rPr>
              <a:t>→</a:t>
            </a:r>
            <a:r>
              <a:rPr lang="en-GB" dirty="0" smtClean="0"/>
              <a:t> </a:t>
            </a:r>
            <a:r>
              <a:rPr lang="en-GB" dirty="0"/>
              <a:t>A </a:t>
            </a:r>
            <a:r>
              <a:rPr lang="en-GB" dirty="0" smtClean="0"/>
              <a:t>and </a:t>
            </a:r>
            <a:r>
              <a:rPr lang="en-GB" dirty="0"/>
              <a:t>B </a:t>
            </a:r>
            <a:r>
              <a:rPr lang="en-US" dirty="0">
                <a:latin typeface="Calibri" panose="020F0502020204030204" pitchFamily="34" charset="0"/>
              </a:rPr>
              <a:t>→</a:t>
            </a:r>
            <a:r>
              <a:rPr lang="en-GB" dirty="0" smtClean="0"/>
              <a:t> </a:t>
            </a:r>
            <a:r>
              <a:rPr lang="en-GB" dirty="0"/>
              <a:t>C. Find keys for relation R.</a:t>
            </a:r>
          </a:p>
          <a:p>
            <a:pPr lvl="1"/>
            <a:r>
              <a:rPr lang="en-GB" dirty="0"/>
              <a:t>The core is B. B determines C which determines A and D, so </a:t>
            </a:r>
            <a:r>
              <a:rPr lang="en-GB" b="1" dirty="0">
                <a:solidFill>
                  <a:schemeClr val="accent6"/>
                </a:solidFill>
              </a:rPr>
              <a:t>B is a key</a:t>
            </a:r>
            <a:r>
              <a:rPr lang="en-GB" dirty="0"/>
              <a:t>. Therefore B is the key.</a:t>
            </a:r>
          </a:p>
          <a:p>
            <a:endParaRPr lang="en-GB" dirty="0" smtClean="0"/>
          </a:p>
          <a:p>
            <a:r>
              <a:rPr lang="en-GB" dirty="0" smtClean="0"/>
              <a:t>Let </a:t>
            </a:r>
            <a:r>
              <a:rPr lang="en-GB" dirty="0"/>
              <a:t>a relation R with attributes ABCD with FDs B </a:t>
            </a:r>
            <a:r>
              <a:rPr lang="en-US" dirty="0">
                <a:latin typeface="Calibri" panose="020F0502020204030204" pitchFamily="34" charset="0"/>
              </a:rPr>
              <a:t>→</a:t>
            </a:r>
            <a:r>
              <a:rPr lang="en-GB" dirty="0" smtClean="0"/>
              <a:t> </a:t>
            </a:r>
            <a:r>
              <a:rPr lang="en-GB" dirty="0"/>
              <a:t>C, D </a:t>
            </a:r>
            <a:r>
              <a:rPr lang="en-US" dirty="0">
                <a:latin typeface="Calibri" panose="020F0502020204030204" pitchFamily="34" charset="0"/>
              </a:rPr>
              <a:t>→</a:t>
            </a:r>
            <a:r>
              <a:rPr lang="en-GB" dirty="0" smtClean="0"/>
              <a:t> </a:t>
            </a:r>
            <a:r>
              <a:rPr lang="en-GB" dirty="0"/>
              <a:t>A. Find keys for relation R.</a:t>
            </a:r>
          </a:p>
          <a:p>
            <a:pPr lvl="1"/>
            <a:r>
              <a:rPr lang="en-GB" dirty="0"/>
              <a:t>The core is BD. B determines C and D determines A, so </a:t>
            </a:r>
            <a:r>
              <a:rPr lang="en-GB" b="1" dirty="0">
                <a:solidFill>
                  <a:schemeClr val="accent6"/>
                </a:solidFill>
              </a:rPr>
              <a:t>BD is a key</a:t>
            </a:r>
            <a:r>
              <a:rPr lang="en-GB" dirty="0"/>
              <a:t>. Therefore BD is the key.</a:t>
            </a:r>
          </a:p>
          <a:p>
            <a:endParaRPr lang="en-GB" dirty="0" smtClean="0"/>
          </a:p>
          <a:p>
            <a:r>
              <a:rPr lang="en-GB" dirty="0" smtClean="0"/>
              <a:t>Let </a:t>
            </a:r>
            <a:r>
              <a:rPr lang="en-GB" dirty="0"/>
              <a:t>a relation R with attributes ABCD with FDs A </a:t>
            </a:r>
            <a:r>
              <a:rPr lang="en-US" dirty="0">
                <a:latin typeface="Calibri" panose="020F0502020204030204" pitchFamily="34" charset="0"/>
              </a:rPr>
              <a:t>→</a:t>
            </a:r>
            <a:r>
              <a:rPr lang="en-GB" dirty="0" smtClean="0"/>
              <a:t> </a:t>
            </a:r>
            <a:r>
              <a:rPr lang="en-GB" dirty="0"/>
              <a:t>B, BC </a:t>
            </a:r>
            <a:r>
              <a:rPr lang="en-US" dirty="0">
                <a:latin typeface="Calibri" panose="020F0502020204030204" pitchFamily="34" charset="0"/>
              </a:rPr>
              <a:t>→</a:t>
            </a:r>
            <a:r>
              <a:rPr lang="en-GB" dirty="0" smtClean="0"/>
              <a:t> </a:t>
            </a:r>
            <a:r>
              <a:rPr lang="en-GB" dirty="0"/>
              <a:t>D and A </a:t>
            </a:r>
            <a:r>
              <a:rPr lang="en-US" dirty="0">
                <a:latin typeface="Calibri" panose="020F0502020204030204" pitchFamily="34" charset="0"/>
              </a:rPr>
              <a:t>→</a:t>
            </a:r>
            <a:r>
              <a:rPr lang="en-GB" dirty="0" smtClean="0"/>
              <a:t> </a:t>
            </a:r>
            <a:r>
              <a:rPr lang="en-GB" dirty="0"/>
              <a:t>C. Find keys for relation R.</a:t>
            </a:r>
          </a:p>
          <a:p>
            <a:pPr lvl="1"/>
            <a:r>
              <a:rPr lang="en-GB" dirty="0"/>
              <a:t>The core is A. A determines B and C which determine D, so </a:t>
            </a:r>
            <a:r>
              <a:rPr lang="en-GB" b="1" dirty="0">
                <a:solidFill>
                  <a:schemeClr val="accent6"/>
                </a:solidFill>
              </a:rPr>
              <a:t>A is a key</a:t>
            </a:r>
            <a:r>
              <a:rPr lang="en-GB" dirty="0"/>
              <a:t>. Therefore A is the key.</a:t>
            </a:r>
            <a:endParaRPr lang="en-GB" b="1" dirty="0">
              <a:solidFill>
                <a:schemeClr val="accent6"/>
              </a:solidFill>
            </a:endParaRPr>
          </a:p>
        </p:txBody>
      </p:sp>
    </p:spTree>
    <p:extLst>
      <p:ext uri="{BB962C8B-B14F-4D97-AF65-F5344CB8AC3E}">
        <p14:creationId xmlns:p14="http://schemas.microsoft.com/office/powerpoint/2010/main" val="256651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Find (candidate) key &amp; check for normal forms</a:t>
            </a:r>
            <a:r>
              <a:rPr lang="en-US" dirty="0" smtClean="0"/>
              <a:t> </a:t>
            </a:r>
            <a:r>
              <a:rPr lang="en-US" dirty="0">
                <a:solidFill>
                  <a:schemeClr val="tx1">
                    <a:lumMod val="50000"/>
                    <a:lumOff val="50000"/>
                  </a:schemeClr>
                </a:solidFill>
              </a:rPr>
              <a:t>[</a:t>
            </a:r>
            <a:r>
              <a:rPr lang="en-US" dirty="0" smtClean="0">
                <a:solidFill>
                  <a:schemeClr val="tx1">
                    <a:lumMod val="50000"/>
                    <a:lumOff val="50000"/>
                  </a:schemeClr>
                </a:solidFill>
              </a:rPr>
              <a:t>Example]</a:t>
            </a:r>
            <a:endParaRPr lang="en-US" dirty="0"/>
          </a:p>
        </p:txBody>
      </p:sp>
      <p:sp>
        <p:nvSpPr>
          <p:cNvPr id="27" name="Content Placeholder 2"/>
          <p:cNvSpPr txBox="1">
            <a:spLocks/>
          </p:cNvSpPr>
          <p:nvPr/>
        </p:nvSpPr>
        <p:spPr>
          <a:xfrm>
            <a:off x="4656485" y="3024323"/>
            <a:ext cx="2880000" cy="6858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dirty="0"/>
              <a:t>Candidate Key is </a:t>
            </a:r>
            <a:r>
              <a:rPr lang="en-US" sz="2400" b="1" dirty="0">
                <a:solidFill>
                  <a:schemeClr val="accent6"/>
                </a:solidFill>
              </a:rPr>
              <a:t>BD</a:t>
            </a:r>
            <a:r>
              <a:rPr lang="en-US" sz="2400" b="1" baseline="30000" dirty="0" smtClean="0">
                <a:solidFill>
                  <a:srgbClr val="C00000"/>
                </a:solidFill>
              </a:rPr>
              <a:t> </a:t>
            </a:r>
            <a:endParaRPr lang="en-US" sz="2400" dirty="0" smtClean="0"/>
          </a:p>
        </p:txBody>
      </p:sp>
      <p:sp>
        <p:nvSpPr>
          <p:cNvPr id="8" name="Content Placeholder 2"/>
          <p:cNvSpPr txBox="1">
            <a:spLocks/>
          </p:cNvSpPr>
          <p:nvPr/>
        </p:nvSpPr>
        <p:spPr>
          <a:xfrm>
            <a:off x="130025" y="857555"/>
            <a:ext cx="11932920" cy="18288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lnSpcReduction="10000"/>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GB" dirty="0"/>
              <a:t>Suppose you are given a relation R with four attributes ABCD. For each of the following sets of FDs, do the following:  </a:t>
            </a:r>
            <a:r>
              <a:rPr lang="en-US" b="1" dirty="0" smtClean="0">
                <a:solidFill>
                  <a:schemeClr val="accent6"/>
                </a:solidFill>
              </a:rPr>
              <a:t>F </a:t>
            </a:r>
            <a:r>
              <a:rPr lang="en-US" b="1" dirty="0">
                <a:solidFill>
                  <a:schemeClr val="accent6"/>
                </a:solidFill>
              </a:rPr>
              <a:t>= </a:t>
            </a:r>
            <a:r>
              <a:rPr lang="en-US" b="1" dirty="0" smtClean="0">
                <a:solidFill>
                  <a:schemeClr val="accent6"/>
                </a:solidFill>
              </a:rPr>
              <a:t>(</a:t>
            </a:r>
            <a:r>
              <a:rPr lang="pt-BR" b="1" dirty="0" smtClean="0">
                <a:solidFill>
                  <a:schemeClr val="accent6"/>
                </a:solidFill>
              </a:rPr>
              <a:t>B </a:t>
            </a:r>
            <a:r>
              <a:rPr lang="en-US" b="1" dirty="0" smtClean="0">
                <a:solidFill>
                  <a:schemeClr val="accent6"/>
                </a:solidFill>
                <a:latin typeface="Calibri" panose="020F0502020204030204" pitchFamily="34" charset="0"/>
              </a:rPr>
              <a:t>→</a:t>
            </a:r>
            <a:r>
              <a:rPr lang="pt-BR" b="1" dirty="0" smtClean="0">
                <a:solidFill>
                  <a:schemeClr val="accent6"/>
                </a:solidFill>
              </a:rPr>
              <a:t> C,  D </a:t>
            </a:r>
            <a:r>
              <a:rPr lang="en-US" b="1" dirty="0">
                <a:solidFill>
                  <a:schemeClr val="accent6"/>
                </a:solidFill>
                <a:latin typeface="Calibri" panose="020F0502020204030204" pitchFamily="34" charset="0"/>
              </a:rPr>
              <a:t>→</a:t>
            </a:r>
            <a:r>
              <a:rPr lang="pt-BR" b="1" dirty="0">
                <a:solidFill>
                  <a:schemeClr val="accent6"/>
                </a:solidFill>
              </a:rPr>
              <a:t> </a:t>
            </a:r>
            <a:r>
              <a:rPr lang="pt-BR" b="1" dirty="0" smtClean="0">
                <a:solidFill>
                  <a:schemeClr val="accent6"/>
                </a:solidFill>
              </a:rPr>
              <a:t>A</a:t>
            </a:r>
            <a:r>
              <a:rPr lang="en-US" b="1" dirty="0" smtClean="0">
                <a:solidFill>
                  <a:schemeClr val="accent6"/>
                </a:solidFill>
              </a:rPr>
              <a:t>)</a:t>
            </a:r>
            <a:endParaRPr lang="en-GB" dirty="0"/>
          </a:p>
          <a:p>
            <a:pPr lvl="1">
              <a:lnSpc>
                <a:spcPct val="100000"/>
              </a:lnSpc>
              <a:spcBef>
                <a:spcPts val="1800"/>
              </a:spcBef>
            </a:pPr>
            <a:r>
              <a:rPr lang="en-GB" dirty="0"/>
              <a:t>Identify the candidate </a:t>
            </a:r>
            <a:r>
              <a:rPr lang="en-GB" dirty="0" smtClean="0"/>
              <a:t>key(s) </a:t>
            </a:r>
            <a:r>
              <a:rPr lang="en-GB" dirty="0"/>
              <a:t>for R.</a:t>
            </a:r>
          </a:p>
          <a:p>
            <a:pPr lvl="1">
              <a:lnSpc>
                <a:spcPct val="100000"/>
              </a:lnSpc>
              <a:spcBef>
                <a:spcPts val="1800"/>
              </a:spcBef>
            </a:pPr>
            <a:r>
              <a:rPr lang="en-GB" dirty="0"/>
              <a:t>Identify the best normal form that R satisfies (1NF, 2NF, 3NF or BCNF</a:t>
            </a:r>
            <a:r>
              <a:rPr lang="en-GB" dirty="0" smtClean="0"/>
              <a:t>).</a:t>
            </a:r>
            <a:endParaRPr lang="en-US" dirty="0" smtClean="0"/>
          </a:p>
        </p:txBody>
      </p:sp>
      <p:sp>
        <p:nvSpPr>
          <p:cNvPr id="7" name="Content Placeholder 2"/>
          <p:cNvSpPr txBox="1">
            <a:spLocks noGrp="1"/>
          </p:cNvSpPr>
          <p:nvPr>
            <p:ph idx="1"/>
          </p:nvPr>
        </p:nvSpPr>
        <p:spPr>
          <a:xfrm>
            <a:off x="131665" y="4048091"/>
            <a:ext cx="11929641" cy="17280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Relation R is in </a:t>
            </a:r>
            <a:r>
              <a:rPr lang="en-US" b="1" dirty="0">
                <a:solidFill>
                  <a:schemeClr val="accent6"/>
                </a:solidFill>
                <a:latin typeface="+mj-lt"/>
                <a:ea typeface="Times New Roman" panose="02020603050405020304" pitchFamily="18" charset="0"/>
                <a:cs typeface="Times New Roman" panose="02020603050405020304" pitchFamily="18" charset="0"/>
              </a:rPr>
              <a:t>1NF but not 2NF</a:t>
            </a:r>
            <a:r>
              <a:rPr lang="en-US" dirty="0">
                <a:latin typeface="+mj-lt"/>
                <a:ea typeface="Times New Roman" panose="02020603050405020304" pitchFamily="18" charset="0"/>
                <a:cs typeface="Times New Roman" panose="02020603050405020304" pitchFamily="18" charset="0"/>
              </a:rPr>
              <a:t>. In above </a:t>
            </a:r>
            <a:r>
              <a:rPr lang="en-US" dirty="0" smtClean="0">
                <a:latin typeface="+mj-lt"/>
                <a:ea typeface="Times New Roman" panose="02020603050405020304" pitchFamily="18" charset="0"/>
                <a:cs typeface="Times New Roman" panose="02020603050405020304" pitchFamily="18" charset="0"/>
              </a:rPr>
              <a:t>FDs, </a:t>
            </a:r>
            <a:r>
              <a:rPr lang="en-US" b="1" dirty="0">
                <a:solidFill>
                  <a:schemeClr val="accent6"/>
                </a:solidFill>
                <a:latin typeface="+mj-lt"/>
                <a:ea typeface="Times New Roman" panose="02020603050405020304" pitchFamily="18" charset="0"/>
                <a:cs typeface="Times New Roman" panose="02020603050405020304" pitchFamily="18" charset="0"/>
              </a:rPr>
              <a:t>there is </a:t>
            </a:r>
            <a:r>
              <a:rPr lang="en-US" b="1" dirty="0" smtClean="0">
                <a:solidFill>
                  <a:schemeClr val="accent6"/>
                </a:solidFill>
                <a:latin typeface="+mj-lt"/>
                <a:ea typeface="Times New Roman" panose="02020603050405020304" pitchFamily="18" charset="0"/>
                <a:cs typeface="Times New Roman" panose="02020603050405020304" pitchFamily="18" charset="0"/>
              </a:rPr>
              <a:t>a partial </a:t>
            </a:r>
            <a:r>
              <a:rPr lang="en-US" b="1" dirty="0">
                <a:solidFill>
                  <a:schemeClr val="accent6"/>
                </a:solidFill>
                <a:latin typeface="+mj-lt"/>
                <a:ea typeface="Times New Roman" panose="02020603050405020304" pitchFamily="18" charset="0"/>
                <a:cs typeface="Times New Roman" panose="02020603050405020304" pitchFamily="18" charset="0"/>
              </a:rPr>
              <a:t>dependency </a:t>
            </a:r>
            <a:endParaRPr lang="en-US" b="1" dirty="0" smtClean="0">
              <a:solidFill>
                <a:schemeClr val="accent6"/>
              </a:solidFill>
              <a:latin typeface="+mj-lt"/>
              <a:ea typeface="Times New Roman" panose="02020603050405020304" pitchFamily="18" charset="0"/>
              <a:cs typeface="Times New Roman" panose="02020603050405020304" pitchFamily="18" charset="0"/>
            </a:endParaRPr>
          </a:p>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(As per FD </a:t>
            </a:r>
            <a:r>
              <a:rPr lang="pt-BR" dirty="0">
                <a:latin typeface="+mj-lt"/>
                <a:ea typeface="Times New Roman" panose="02020603050405020304" pitchFamily="18" charset="0"/>
                <a:cs typeface="Times New Roman" panose="02020603050405020304" pitchFamily="18" charset="0"/>
              </a:rPr>
              <a:t>B </a:t>
            </a:r>
            <a:r>
              <a:rPr lang="en-US" dirty="0">
                <a:latin typeface="Calibri" panose="020F0502020204030204" pitchFamily="34" charset="0"/>
              </a:rPr>
              <a:t>→</a:t>
            </a:r>
            <a:r>
              <a:rPr lang="pt-BR" dirty="0" smtClean="0">
                <a:latin typeface="+mj-lt"/>
                <a:ea typeface="Times New Roman" panose="02020603050405020304" pitchFamily="18" charset="0"/>
                <a:cs typeface="Times New Roman" panose="02020603050405020304" pitchFamily="18" charset="0"/>
              </a:rPr>
              <a:t> C</a:t>
            </a:r>
            <a:r>
              <a:rPr lang="pt-BR" dirty="0">
                <a:latin typeface="+mj-lt"/>
                <a:ea typeface="Times New Roman" panose="02020603050405020304" pitchFamily="18" charset="0"/>
                <a:cs typeface="Times New Roman" panose="02020603050405020304" pitchFamily="18" charset="0"/>
              </a:rPr>
              <a:t>, </a:t>
            </a:r>
            <a:r>
              <a:rPr lang="pt-BR" b="1" dirty="0">
                <a:solidFill>
                  <a:schemeClr val="accent6"/>
                </a:solidFill>
                <a:latin typeface="+mj-lt"/>
                <a:ea typeface="Times New Roman" panose="02020603050405020304" pitchFamily="18" charset="0"/>
                <a:cs typeface="Times New Roman" panose="02020603050405020304" pitchFamily="18" charset="0"/>
              </a:rPr>
              <a:t>C depends only on B </a:t>
            </a:r>
            <a:r>
              <a:rPr lang="en-US" dirty="0">
                <a:latin typeface="+mj-lt"/>
                <a:ea typeface="Times New Roman" panose="02020603050405020304" pitchFamily="18" charset="0"/>
                <a:cs typeface="Times New Roman" panose="02020603050405020304" pitchFamily="18" charset="0"/>
              </a:rPr>
              <a:t>but </a:t>
            </a:r>
            <a:r>
              <a:rPr lang="en-US" b="1" dirty="0">
                <a:solidFill>
                  <a:schemeClr val="accent6"/>
                </a:solidFill>
                <a:latin typeface="+mj-lt"/>
                <a:ea typeface="Times New Roman" panose="02020603050405020304" pitchFamily="18" charset="0"/>
                <a:cs typeface="Times New Roman" panose="02020603050405020304" pitchFamily="18" charset="0"/>
              </a:rPr>
              <a:t>Key is BD </a:t>
            </a:r>
            <a:r>
              <a:rPr lang="en-US" dirty="0">
                <a:latin typeface="+mj-lt"/>
                <a:ea typeface="Times New Roman" panose="02020603050405020304" pitchFamily="18" charset="0"/>
                <a:cs typeface="Times New Roman" panose="02020603050405020304" pitchFamily="18" charset="0"/>
              </a:rPr>
              <a:t>so </a:t>
            </a:r>
            <a:r>
              <a:rPr lang="en-US" b="1" dirty="0">
                <a:solidFill>
                  <a:schemeClr val="accent6"/>
                </a:solidFill>
                <a:latin typeface="+mj-lt"/>
                <a:ea typeface="Times New Roman" panose="02020603050405020304" pitchFamily="18" charset="0"/>
                <a:cs typeface="Times New Roman" panose="02020603050405020304" pitchFamily="18" charset="0"/>
              </a:rPr>
              <a:t>C is partial </a:t>
            </a:r>
            <a:r>
              <a:rPr lang="en-US" b="1" dirty="0" smtClean="0">
                <a:solidFill>
                  <a:schemeClr val="accent6"/>
                </a:solidFill>
                <a:latin typeface="+mj-lt"/>
                <a:ea typeface="Times New Roman" panose="02020603050405020304" pitchFamily="18" charset="0"/>
                <a:cs typeface="Times New Roman" panose="02020603050405020304" pitchFamily="18" charset="0"/>
              </a:rPr>
              <a:t>depends </a:t>
            </a:r>
            <a:r>
              <a:rPr lang="en-US" b="1" dirty="0">
                <a:solidFill>
                  <a:schemeClr val="accent6"/>
                </a:solidFill>
                <a:latin typeface="+mj-lt"/>
                <a:ea typeface="Times New Roman" panose="02020603050405020304" pitchFamily="18" charset="0"/>
                <a:cs typeface="Times New Roman" panose="02020603050405020304" pitchFamily="18" charset="0"/>
              </a:rPr>
              <a:t>on </a:t>
            </a:r>
            <a:r>
              <a:rPr lang="en-US" b="1" dirty="0" smtClean="0">
                <a:solidFill>
                  <a:schemeClr val="accent6"/>
                </a:solidFill>
                <a:latin typeface="+mj-lt"/>
                <a:ea typeface="Times New Roman" panose="02020603050405020304" pitchFamily="18" charset="0"/>
                <a:cs typeface="Times New Roman" panose="02020603050405020304" pitchFamily="18" charset="0"/>
              </a:rPr>
              <a:t>key (BD)</a:t>
            </a:r>
            <a:r>
              <a:rPr lang="en-US" dirty="0" smtClean="0">
                <a:latin typeface="+mj-lt"/>
                <a:ea typeface="Times New Roman" panose="02020603050405020304" pitchFamily="18" charset="0"/>
                <a:cs typeface="Times New Roman" panose="02020603050405020304" pitchFamily="18" charset="0"/>
              </a:rPr>
              <a:t>) </a:t>
            </a:r>
            <a:endParaRPr lang="en-US" dirty="0">
              <a:latin typeface="+mj-lt"/>
              <a:ea typeface="Times New Roman" panose="02020603050405020304" pitchFamily="18" charset="0"/>
              <a:cs typeface="Times New Roman" panose="02020603050405020304" pitchFamily="18" charset="0"/>
            </a:endParaRPr>
          </a:p>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(As per FD </a:t>
            </a:r>
            <a:r>
              <a:rPr lang="pt-BR" dirty="0">
                <a:latin typeface="+mj-lt"/>
                <a:ea typeface="Times New Roman" panose="02020603050405020304" pitchFamily="18" charset="0"/>
                <a:cs typeface="Times New Roman" panose="02020603050405020304" pitchFamily="18" charset="0"/>
              </a:rPr>
              <a:t>D </a:t>
            </a:r>
            <a:r>
              <a:rPr lang="en-US" dirty="0">
                <a:latin typeface="Calibri" panose="020F0502020204030204" pitchFamily="34" charset="0"/>
              </a:rPr>
              <a:t>→</a:t>
            </a:r>
            <a:r>
              <a:rPr lang="pt-BR" dirty="0" smtClean="0">
                <a:latin typeface="+mj-lt"/>
                <a:ea typeface="Times New Roman" panose="02020603050405020304" pitchFamily="18" charset="0"/>
                <a:cs typeface="Times New Roman" panose="02020603050405020304" pitchFamily="18" charset="0"/>
              </a:rPr>
              <a:t> </a:t>
            </a:r>
            <a:r>
              <a:rPr lang="pt-BR" dirty="0">
                <a:latin typeface="+mj-lt"/>
                <a:ea typeface="Times New Roman" panose="02020603050405020304" pitchFamily="18" charset="0"/>
                <a:cs typeface="Times New Roman" panose="02020603050405020304" pitchFamily="18" charset="0"/>
              </a:rPr>
              <a:t>A, </a:t>
            </a:r>
            <a:r>
              <a:rPr lang="pt-BR" b="1" dirty="0">
                <a:solidFill>
                  <a:schemeClr val="accent6"/>
                </a:solidFill>
                <a:latin typeface="+mj-lt"/>
                <a:ea typeface="Times New Roman" panose="02020603050405020304" pitchFamily="18" charset="0"/>
                <a:cs typeface="Times New Roman" panose="02020603050405020304" pitchFamily="18" charset="0"/>
              </a:rPr>
              <a:t>A depends only on D</a:t>
            </a:r>
            <a:r>
              <a:rPr lang="en-US" b="1" dirty="0">
                <a:solidFill>
                  <a:schemeClr val="accent6"/>
                </a:solidFill>
                <a:latin typeface="+mj-lt"/>
                <a:ea typeface="Times New Roman" panose="02020603050405020304" pitchFamily="18" charset="0"/>
                <a:cs typeface="Times New Roman" panose="02020603050405020304" pitchFamily="18" charset="0"/>
              </a:rPr>
              <a:t> </a:t>
            </a:r>
            <a:r>
              <a:rPr lang="en-US" dirty="0">
                <a:latin typeface="+mj-lt"/>
                <a:ea typeface="Times New Roman" panose="02020603050405020304" pitchFamily="18" charset="0"/>
                <a:cs typeface="Times New Roman" panose="02020603050405020304" pitchFamily="18" charset="0"/>
              </a:rPr>
              <a:t>but </a:t>
            </a:r>
            <a:r>
              <a:rPr lang="en-US" b="1" dirty="0">
                <a:solidFill>
                  <a:schemeClr val="accent6"/>
                </a:solidFill>
                <a:latin typeface="+mj-lt"/>
                <a:ea typeface="Times New Roman" panose="02020603050405020304" pitchFamily="18" charset="0"/>
                <a:cs typeface="Times New Roman" panose="02020603050405020304" pitchFamily="18" charset="0"/>
              </a:rPr>
              <a:t>Key is BD </a:t>
            </a:r>
            <a:r>
              <a:rPr lang="en-US" dirty="0">
                <a:latin typeface="+mj-lt"/>
                <a:ea typeface="Times New Roman" panose="02020603050405020304" pitchFamily="18" charset="0"/>
                <a:cs typeface="Times New Roman" panose="02020603050405020304" pitchFamily="18" charset="0"/>
              </a:rPr>
              <a:t>so </a:t>
            </a:r>
            <a:r>
              <a:rPr lang="en-US" b="1" dirty="0">
                <a:solidFill>
                  <a:schemeClr val="accent6"/>
                </a:solidFill>
                <a:latin typeface="+mj-lt"/>
                <a:ea typeface="Times New Roman" panose="02020603050405020304" pitchFamily="18" charset="0"/>
                <a:cs typeface="Times New Roman" panose="02020603050405020304" pitchFamily="18" charset="0"/>
              </a:rPr>
              <a:t>A is partial </a:t>
            </a:r>
            <a:r>
              <a:rPr lang="en-US" b="1" dirty="0" smtClean="0">
                <a:solidFill>
                  <a:schemeClr val="accent6"/>
                </a:solidFill>
                <a:latin typeface="+mj-lt"/>
                <a:ea typeface="Times New Roman" panose="02020603050405020304" pitchFamily="18" charset="0"/>
                <a:cs typeface="Times New Roman" panose="02020603050405020304" pitchFamily="18" charset="0"/>
              </a:rPr>
              <a:t>depends </a:t>
            </a:r>
            <a:r>
              <a:rPr lang="en-US" b="1" dirty="0">
                <a:solidFill>
                  <a:schemeClr val="accent6"/>
                </a:solidFill>
                <a:latin typeface="+mj-lt"/>
                <a:ea typeface="Times New Roman" panose="02020603050405020304" pitchFamily="18" charset="0"/>
                <a:cs typeface="Times New Roman" panose="02020603050405020304" pitchFamily="18" charset="0"/>
              </a:rPr>
              <a:t>on </a:t>
            </a:r>
            <a:r>
              <a:rPr lang="en-US" b="1" dirty="0" smtClean="0">
                <a:solidFill>
                  <a:schemeClr val="accent6"/>
                </a:solidFill>
                <a:latin typeface="+mj-lt"/>
                <a:ea typeface="Times New Roman" panose="02020603050405020304" pitchFamily="18" charset="0"/>
                <a:cs typeface="Times New Roman" panose="02020603050405020304" pitchFamily="18" charset="0"/>
              </a:rPr>
              <a:t>key (BD)</a:t>
            </a:r>
            <a:r>
              <a:rPr lang="en-US" dirty="0" smtClean="0">
                <a:latin typeface="+mj-lt"/>
                <a:ea typeface="Times New Roman" panose="02020603050405020304" pitchFamily="18" charset="0"/>
                <a:cs typeface="Times New Roman" panose="02020603050405020304" pitchFamily="18" charset="0"/>
              </a:rPr>
              <a:t>)</a:t>
            </a:r>
            <a:endParaRPr lang="pt-BR" dirty="0">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929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bg/>
                                          </p:spTgt>
                                        </p:tgtEl>
                                        <p:attrNameLst>
                                          <p:attrName>style.visibility</p:attrName>
                                        </p:attrNameLst>
                                      </p:cBhvr>
                                      <p:to>
                                        <p:strVal val="visible"/>
                                      </p:to>
                                    </p:set>
                                    <p:animEffect transition="in" filter="fade">
                                      <p:cBhvr>
                                        <p:cTn id="17" dur="500"/>
                                        <p:tgtEl>
                                          <p:spTgt spid="7">
                                            <p:bg/>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fade">
                                      <p:cBhvr>
                                        <p:cTn id="25" dur="500"/>
                                        <p:tgtEl>
                                          <p:spTgt spid="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Effect transition="in" filter="fade">
                                      <p:cBhvr>
                                        <p:cTn id="30"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8" grpId="0" animBg="1"/>
      <p:bldP spid="7" grpId="0" uiExpand="1" build="p"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Find (candidate) key &amp; check for normal forms</a:t>
            </a:r>
            <a:r>
              <a:rPr lang="en-US" dirty="0" smtClean="0"/>
              <a:t> </a:t>
            </a:r>
            <a:r>
              <a:rPr lang="en-US" dirty="0">
                <a:solidFill>
                  <a:schemeClr val="tx1">
                    <a:lumMod val="50000"/>
                    <a:lumOff val="50000"/>
                  </a:schemeClr>
                </a:solidFill>
              </a:rPr>
              <a:t>[</a:t>
            </a:r>
            <a:r>
              <a:rPr lang="en-US" dirty="0" smtClean="0">
                <a:solidFill>
                  <a:schemeClr val="tx1">
                    <a:lumMod val="50000"/>
                    <a:lumOff val="50000"/>
                  </a:schemeClr>
                </a:solidFill>
              </a:rPr>
              <a:t>Example]</a:t>
            </a:r>
            <a:endParaRPr lang="en-US" dirty="0"/>
          </a:p>
        </p:txBody>
      </p:sp>
      <p:sp>
        <p:nvSpPr>
          <p:cNvPr id="27" name="Content Placeholder 2"/>
          <p:cNvSpPr txBox="1">
            <a:spLocks/>
          </p:cNvSpPr>
          <p:nvPr/>
        </p:nvSpPr>
        <p:spPr>
          <a:xfrm>
            <a:off x="4656485" y="3024323"/>
            <a:ext cx="2880000" cy="6858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dirty="0"/>
              <a:t>Candidate Key is </a:t>
            </a:r>
            <a:r>
              <a:rPr lang="en-US" sz="2400" b="1" dirty="0" smtClean="0">
                <a:solidFill>
                  <a:schemeClr val="accent6"/>
                </a:solidFill>
              </a:rPr>
              <a:t>B</a:t>
            </a:r>
            <a:r>
              <a:rPr lang="en-US" sz="2400" b="1" baseline="30000" dirty="0" smtClean="0">
                <a:solidFill>
                  <a:srgbClr val="C00000"/>
                </a:solidFill>
              </a:rPr>
              <a:t> </a:t>
            </a:r>
            <a:endParaRPr lang="en-US" sz="2400" dirty="0" smtClean="0"/>
          </a:p>
        </p:txBody>
      </p:sp>
      <p:sp>
        <p:nvSpPr>
          <p:cNvPr id="8" name="Content Placeholder 2"/>
          <p:cNvSpPr txBox="1">
            <a:spLocks/>
          </p:cNvSpPr>
          <p:nvPr/>
        </p:nvSpPr>
        <p:spPr>
          <a:xfrm>
            <a:off x="130025" y="857555"/>
            <a:ext cx="11932920" cy="18288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lnSpcReduction="10000"/>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GB" dirty="0"/>
              <a:t>Suppose you are given a relation R with four attributes ABCD. For each of the following sets of FDs, do the following:  </a:t>
            </a:r>
            <a:r>
              <a:rPr lang="en-US" b="1" dirty="0" smtClean="0">
                <a:solidFill>
                  <a:schemeClr val="accent6"/>
                </a:solidFill>
              </a:rPr>
              <a:t>F </a:t>
            </a:r>
            <a:r>
              <a:rPr lang="en-US" b="1" dirty="0">
                <a:solidFill>
                  <a:schemeClr val="accent6"/>
                </a:solidFill>
              </a:rPr>
              <a:t>= </a:t>
            </a:r>
            <a:r>
              <a:rPr lang="en-US" b="1" dirty="0" smtClean="0">
                <a:solidFill>
                  <a:schemeClr val="accent6"/>
                </a:solidFill>
              </a:rPr>
              <a:t>(</a:t>
            </a:r>
            <a:r>
              <a:rPr lang="pt-BR" b="1" dirty="0">
                <a:solidFill>
                  <a:schemeClr val="accent6"/>
                </a:solidFill>
              </a:rPr>
              <a:t>C </a:t>
            </a:r>
            <a:r>
              <a:rPr lang="en-US" b="1" dirty="0">
                <a:solidFill>
                  <a:schemeClr val="accent6"/>
                </a:solidFill>
                <a:latin typeface="Calibri" panose="020F0502020204030204" pitchFamily="34" charset="0"/>
              </a:rPr>
              <a:t>→</a:t>
            </a:r>
            <a:r>
              <a:rPr lang="pt-BR" b="1" dirty="0" smtClean="0">
                <a:solidFill>
                  <a:schemeClr val="accent6"/>
                </a:solidFill>
              </a:rPr>
              <a:t> </a:t>
            </a:r>
            <a:r>
              <a:rPr lang="pt-BR" b="1" dirty="0">
                <a:solidFill>
                  <a:schemeClr val="accent6"/>
                </a:solidFill>
              </a:rPr>
              <a:t>D, C </a:t>
            </a:r>
            <a:r>
              <a:rPr lang="en-US" b="1" dirty="0">
                <a:solidFill>
                  <a:schemeClr val="accent6"/>
                </a:solidFill>
                <a:latin typeface="Calibri" panose="020F0502020204030204" pitchFamily="34" charset="0"/>
              </a:rPr>
              <a:t>→</a:t>
            </a:r>
            <a:r>
              <a:rPr lang="pt-BR" b="1" dirty="0" smtClean="0">
                <a:solidFill>
                  <a:schemeClr val="accent6"/>
                </a:solidFill>
              </a:rPr>
              <a:t> </a:t>
            </a:r>
            <a:r>
              <a:rPr lang="pt-BR" b="1" dirty="0">
                <a:solidFill>
                  <a:schemeClr val="accent6"/>
                </a:solidFill>
              </a:rPr>
              <a:t>A, B </a:t>
            </a:r>
            <a:r>
              <a:rPr lang="en-US" b="1" dirty="0">
                <a:solidFill>
                  <a:schemeClr val="accent6"/>
                </a:solidFill>
                <a:latin typeface="Calibri" panose="020F0502020204030204" pitchFamily="34" charset="0"/>
              </a:rPr>
              <a:t>→</a:t>
            </a:r>
            <a:r>
              <a:rPr lang="pt-BR" b="1" dirty="0" smtClean="0">
                <a:solidFill>
                  <a:schemeClr val="accent6"/>
                </a:solidFill>
              </a:rPr>
              <a:t> C</a:t>
            </a:r>
            <a:r>
              <a:rPr lang="en-US" b="1" dirty="0" smtClean="0">
                <a:solidFill>
                  <a:schemeClr val="accent6"/>
                </a:solidFill>
              </a:rPr>
              <a:t>)</a:t>
            </a:r>
            <a:endParaRPr lang="en-GB" dirty="0"/>
          </a:p>
          <a:p>
            <a:pPr lvl="1">
              <a:lnSpc>
                <a:spcPct val="100000"/>
              </a:lnSpc>
              <a:spcBef>
                <a:spcPts val="1800"/>
              </a:spcBef>
            </a:pPr>
            <a:r>
              <a:rPr lang="en-GB" dirty="0"/>
              <a:t>Identify the candidate </a:t>
            </a:r>
            <a:r>
              <a:rPr lang="en-GB" dirty="0" smtClean="0"/>
              <a:t>key(s) </a:t>
            </a:r>
            <a:r>
              <a:rPr lang="en-GB" dirty="0"/>
              <a:t>for R.</a:t>
            </a:r>
          </a:p>
          <a:p>
            <a:pPr lvl="1">
              <a:lnSpc>
                <a:spcPct val="100000"/>
              </a:lnSpc>
              <a:spcBef>
                <a:spcPts val="1800"/>
              </a:spcBef>
            </a:pPr>
            <a:r>
              <a:rPr lang="en-GB" dirty="0"/>
              <a:t>Identify the best normal form that R satisfies (1NF, 2NF, 3NF or BCNF</a:t>
            </a:r>
            <a:r>
              <a:rPr lang="en-GB" dirty="0" smtClean="0"/>
              <a:t>).</a:t>
            </a:r>
            <a:endParaRPr lang="en-US" dirty="0" smtClean="0"/>
          </a:p>
        </p:txBody>
      </p:sp>
      <p:sp>
        <p:nvSpPr>
          <p:cNvPr id="7" name="Content Placeholder 2"/>
          <p:cNvSpPr txBox="1">
            <a:spLocks noGrp="1"/>
          </p:cNvSpPr>
          <p:nvPr>
            <p:ph idx="1"/>
          </p:nvPr>
        </p:nvSpPr>
        <p:spPr>
          <a:xfrm>
            <a:off x="131665" y="4048091"/>
            <a:ext cx="11929641" cy="17280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Relation R is in </a:t>
            </a:r>
            <a:r>
              <a:rPr lang="en-US" b="1" dirty="0" smtClean="0">
                <a:solidFill>
                  <a:schemeClr val="accent6"/>
                </a:solidFill>
                <a:latin typeface="+mj-lt"/>
                <a:ea typeface="Times New Roman" panose="02020603050405020304" pitchFamily="18" charset="0"/>
                <a:cs typeface="Times New Roman" panose="02020603050405020304" pitchFamily="18" charset="0"/>
              </a:rPr>
              <a:t>2NF </a:t>
            </a:r>
            <a:r>
              <a:rPr lang="en-US" b="1" dirty="0">
                <a:solidFill>
                  <a:schemeClr val="accent6"/>
                </a:solidFill>
                <a:latin typeface="+mj-lt"/>
                <a:ea typeface="Times New Roman" panose="02020603050405020304" pitchFamily="18" charset="0"/>
                <a:cs typeface="Times New Roman" panose="02020603050405020304" pitchFamily="18" charset="0"/>
              </a:rPr>
              <a:t>but not </a:t>
            </a:r>
            <a:r>
              <a:rPr lang="en-US" b="1" dirty="0" smtClean="0">
                <a:solidFill>
                  <a:schemeClr val="accent6"/>
                </a:solidFill>
                <a:latin typeface="+mj-lt"/>
                <a:ea typeface="Times New Roman" panose="02020603050405020304" pitchFamily="18" charset="0"/>
                <a:cs typeface="Times New Roman" panose="02020603050405020304" pitchFamily="18" charset="0"/>
              </a:rPr>
              <a:t>3NF</a:t>
            </a:r>
            <a:r>
              <a:rPr lang="en-US" dirty="0">
                <a:latin typeface="+mj-lt"/>
                <a:ea typeface="Times New Roman" panose="02020603050405020304" pitchFamily="18" charset="0"/>
                <a:cs typeface="Times New Roman" panose="02020603050405020304" pitchFamily="18" charset="0"/>
              </a:rPr>
              <a:t>. In above </a:t>
            </a:r>
            <a:r>
              <a:rPr lang="en-US" dirty="0" smtClean="0">
                <a:latin typeface="+mj-lt"/>
                <a:ea typeface="Times New Roman" panose="02020603050405020304" pitchFamily="18" charset="0"/>
                <a:cs typeface="Times New Roman" panose="02020603050405020304" pitchFamily="18" charset="0"/>
              </a:rPr>
              <a:t>FDs, </a:t>
            </a:r>
            <a:r>
              <a:rPr lang="en-US" b="1" dirty="0">
                <a:solidFill>
                  <a:schemeClr val="accent6"/>
                </a:solidFill>
                <a:latin typeface="+mj-lt"/>
                <a:ea typeface="Times New Roman" panose="02020603050405020304" pitchFamily="18" charset="0"/>
                <a:cs typeface="Times New Roman" panose="02020603050405020304" pitchFamily="18" charset="0"/>
              </a:rPr>
              <a:t>there is a transitive dependency </a:t>
            </a:r>
            <a:endParaRPr lang="en-US" b="1" dirty="0" smtClean="0">
              <a:solidFill>
                <a:schemeClr val="accent6"/>
              </a:solidFill>
              <a:latin typeface="+mj-lt"/>
              <a:ea typeface="Times New Roman" panose="02020603050405020304" pitchFamily="18" charset="0"/>
              <a:cs typeface="Times New Roman" panose="02020603050405020304" pitchFamily="18" charset="0"/>
            </a:endParaRPr>
          </a:p>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(As per </a:t>
            </a:r>
            <a:r>
              <a:rPr lang="en-US" dirty="0" smtClean="0">
                <a:latin typeface="+mj-lt"/>
                <a:ea typeface="Times New Roman" panose="02020603050405020304" pitchFamily="18" charset="0"/>
                <a:cs typeface="Times New Roman" panose="02020603050405020304" pitchFamily="18" charset="0"/>
              </a:rPr>
              <a:t>FDs </a:t>
            </a:r>
            <a:r>
              <a:rPr lang="pt-BR" b="1" dirty="0">
                <a:solidFill>
                  <a:schemeClr val="accent6"/>
                </a:solidFill>
                <a:latin typeface="+mj-lt"/>
                <a:ea typeface="Times New Roman" panose="02020603050405020304" pitchFamily="18" charset="0"/>
                <a:cs typeface="Times New Roman" panose="02020603050405020304" pitchFamily="18" charset="0"/>
              </a:rPr>
              <a:t>B </a:t>
            </a:r>
            <a:r>
              <a:rPr lang="en-US" b="1" dirty="0">
                <a:solidFill>
                  <a:schemeClr val="accent6"/>
                </a:solidFill>
                <a:latin typeface="Calibri" panose="020F0502020204030204" pitchFamily="34" charset="0"/>
              </a:rPr>
              <a:t>→</a:t>
            </a:r>
            <a:r>
              <a:rPr lang="pt-BR" b="1" dirty="0" smtClean="0">
                <a:solidFill>
                  <a:schemeClr val="accent6"/>
                </a:solidFill>
                <a:latin typeface="+mj-lt"/>
                <a:ea typeface="Times New Roman" panose="02020603050405020304" pitchFamily="18" charset="0"/>
                <a:cs typeface="Times New Roman" panose="02020603050405020304" pitchFamily="18" charset="0"/>
              </a:rPr>
              <a:t> C &amp; </a:t>
            </a:r>
            <a:r>
              <a:rPr lang="pt-BR" b="1" dirty="0" smtClean="0">
                <a:solidFill>
                  <a:schemeClr val="accent6"/>
                </a:solidFill>
                <a:ea typeface="Times New Roman" panose="02020603050405020304" pitchFamily="18" charset="0"/>
                <a:cs typeface="Times New Roman" panose="02020603050405020304" pitchFamily="18" charset="0"/>
              </a:rPr>
              <a:t>C </a:t>
            </a:r>
            <a:r>
              <a:rPr lang="en-US" b="1" dirty="0">
                <a:solidFill>
                  <a:schemeClr val="accent6"/>
                </a:solidFill>
                <a:latin typeface="Calibri" panose="020F0502020204030204" pitchFamily="34" charset="0"/>
              </a:rPr>
              <a:t>→</a:t>
            </a:r>
            <a:r>
              <a:rPr lang="pt-BR" b="1" dirty="0">
                <a:solidFill>
                  <a:schemeClr val="accent6"/>
                </a:solidFill>
                <a:ea typeface="Times New Roman" panose="02020603050405020304" pitchFamily="18" charset="0"/>
                <a:cs typeface="Times New Roman" panose="02020603050405020304" pitchFamily="18" charset="0"/>
              </a:rPr>
              <a:t> </a:t>
            </a:r>
            <a:r>
              <a:rPr lang="pt-BR" b="1" dirty="0" smtClean="0">
                <a:solidFill>
                  <a:schemeClr val="accent6"/>
                </a:solidFill>
                <a:ea typeface="Times New Roman" panose="02020603050405020304" pitchFamily="18" charset="0"/>
                <a:cs typeface="Times New Roman" panose="02020603050405020304" pitchFamily="18" charset="0"/>
              </a:rPr>
              <a:t>D</a:t>
            </a:r>
            <a:r>
              <a:rPr lang="pt-BR" b="1" dirty="0" smtClean="0">
                <a:solidFill>
                  <a:schemeClr val="accent6"/>
                </a:solidFill>
                <a:latin typeface="+mj-lt"/>
                <a:ea typeface="Times New Roman" panose="02020603050405020304" pitchFamily="18" charset="0"/>
                <a:cs typeface="Times New Roman" panose="02020603050405020304" pitchFamily="18" charset="0"/>
              </a:rPr>
              <a:t> then </a:t>
            </a:r>
            <a:r>
              <a:rPr lang="pt-BR" b="1" dirty="0" smtClean="0">
                <a:solidFill>
                  <a:schemeClr val="accent6"/>
                </a:solidFill>
                <a:ea typeface="Times New Roman" panose="02020603050405020304" pitchFamily="18" charset="0"/>
                <a:cs typeface="Times New Roman" panose="02020603050405020304" pitchFamily="18" charset="0"/>
              </a:rPr>
              <a:t>B </a:t>
            </a:r>
            <a:r>
              <a:rPr lang="en-US" b="1" dirty="0">
                <a:solidFill>
                  <a:schemeClr val="accent6"/>
                </a:solidFill>
                <a:latin typeface="Calibri" panose="020F0502020204030204" pitchFamily="34" charset="0"/>
              </a:rPr>
              <a:t>→</a:t>
            </a:r>
            <a:r>
              <a:rPr lang="pt-BR" b="1" dirty="0">
                <a:solidFill>
                  <a:schemeClr val="accent6"/>
                </a:solidFill>
                <a:ea typeface="Times New Roman" panose="02020603050405020304" pitchFamily="18" charset="0"/>
                <a:cs typeface="Times New Roman" panose="02020603050405020304" pitchFamily="18" charset="0"/>
              </a:rPr>
              <a:t> D</a:t>
            </a:r>
            <a:r>
              <a:rPr lang="pt-BR" b="1" dirty="0" smtClean="0">
                <a:solidFill>
                  <a:schemeClr val="accent6"/>
                </a:solidFill>
                <a:latin typeface="+mj-lt"/>
                <a:ea typeface="Times New Roman" panose="02020603050405020304" pitchFamily="18" charset="0"/>
                <a:cs typeface="Times New Roman" panose="02020603050405020304" pitchFamily="18" charset="0"/>
              </a:rPr>
              <a:t> </a:t>
            </a:r>
            <a:r>
              <a:rPr lang="en-US" dirty="0" smtClean="0">
                <a:latin typeface="+mj-lt"/>
                <a:ea typeface="Times New Roman" panose="02020603050405020304" pitchFamily="18" charset="0"/>
                <a:cs typeface="Times New Roman" panose="02020603050405020304" pitchFamily="18" charset="0"/>
              </a:rPr>
              <a:t>so </a:t>
            </a:r>
            <a:r>
              <a:rPr lang="en-GB" b="1" dirty="0">
                <a:solidFill>
                  <a:schemeClr val="accent6"/>
                </a:solidFill>
                <a:latin typeface="+mj-lt"/>
                <a:ea typeface="Times New Roman" panose="02020603050405020304" pitchFamily="18" charset="0"/>
                <a:cs typeface="Times New Roman" panose="02020603050405020304" pitchFamily="18" charset="0"/>
              </a:rPr>
              <a:t>D is transitive </a:t>
            </a:r>
            <a:r>
              <a:rPr lang="en-GB" b="1" dirty="0" smtClean="0">
                <a:solidFill>
                  <a:schemeClr val="accent6"/>
                </a:solidFill>
                <a:latin typeface="+mj-lt"/>
                <a:ea typeface="Times New Roman" panose="02020603050405020304" pitchFamily="18" charset="0"/>
                <a:cs typeface="Times New Roman" panose="02020603050405020304" pitchFamily="18" charset="0"/>
              </a:rPr>
              <a:t>depends </a:t>
            </a:r>
            <a:r>
              <a:rPr lang="en-GB" b="1" dirty="0">
                <a:solidFill>
                  <a:schemeClr val="accent6"/>
                </a:solidFill>
                <a:latin typeface="+mj-lt"/>
                <a:ea typeface="Times New Roman" panose="02020603050405020304" pitchFamily="18" charset="0"/>
                <a:cs typeface="Times New Roman" panose="02020603050405020304" pitchFamily="18" charset="0"/>
              </a:rPr>
              <a:t>on </a:t>
            </a:r>
            <a:r>
              <a:rPr lang="en-GB" b="1" dirty="0" smtClean="0">
                <a:solidFill>
                  <a:schemeClr val="accent6"/>
                </a:solidFill>
                <a:latin typeface="+mj-lt"/>
                <a:ea typeface="Times New Roman" panose="02020603050405020304" pitchFamily="18" charset="0"/>
                <a:cs typeface="Times New Roman" panose="02020603050405020304" pitchFamily="18" charset="0"/>
              </a:rPr>
              <a:t>key (B)</a:t>
            </a:r>
            <a:r>
              <a:rPr lang="en-US" dirty="0" smtClean="0">
                <a:latin typeface="+mj-lt"/>
                <a:ea typeface="Times New Roman" panose="02020603050405020304" pitchFamily="18" charset="0"/>
                <a:cs typeface="Times New Roman" panose="02020603050405020304" pitchFamily="18" charset="0"/>
              </a:rPr>
              <a:t>) </a:t>
            </a:r>
            <a:endParaRPr lang="en-US" dirty="0">
              <a:latin typeface="+mj-lt"/>
              <a:ea typeface="Times New Roman" panose="02020603050405020304" pitchFamily="18" charset="0"/>
              <a:cs typeface="Times New Roman" panose="02020603050405020304" pitchFamily="18" charset="0"/>
            </a:endParaRPr>
          </a:p>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(As per </a:t>
            </a:r>
            <a:r>
              <a:rPr lang="en-US" dirty="0" smtClean="0">
                <a:latin typeface="+mj-lt"/>
                <a:ea typeface="Times New Roman" panose="02020603050405020304" pitchFamily="18" charset="0"/>
                <a:cs typeface="Times New Roman" panose="02020603050405020304" pitchFamily="18" charset="0"/>
              </a:rPr>
              <a:t>FDs </a:t>
            </a:r>
            <a:r>
              <a:rPr lang="pt-BR" b="1" dirty="0">
                <a:solidFill>
                  <a:schemeClr val="accent6"/>
                </a:solidFill>
                <a:latin typeface="+mj-lt"/>
                <a:ea typeface="Times New Roman" panose="02020603050405020304" pitchFamily="18" charset="0"/>
                <a:cs typeface="Times New Roman" panose="02020603050405020304" pitchFamily="18" charset="0"/>
              </a:rPr>
              <a:t>B </a:t>
            </a:r>
            <a:r>
              <a:rPr lang="en-US" b="1" dirty="0">
                <a:solidFill>
                  <a:schemeClr val="accent6"/>
                </a:solidFill>
                <a:latin typeface="Calibri" panose="020F0502020204030204" pitchFamily="34" charset="0"/>
              </a:rPr>
              <a:t>→ </a:t>
            </a:r>
            <a:r>
              <a:rPr lang="pt-BR" b="1" dirty="0" smtClean="0">
                <a:solidFill>
                  <a:schemeClr val="accent6"/>
                </a:solidFill>
                <a:latin typeface="+mj-lt"/>
                <a:ea typeface="Times New Roman" panose="02020603050405020304" pitchFamily="18" charset="0"/>
                <a:cs typeface="Times New Roman" panose="02020603050405020304" pitchFamily="18" charset="0"/>
              </a:rPr>
              <a:t>C </a:t>
            </a:r>
            <a:r>
              <a:rPr lang="pt-BR" b="1" dirty="0">
                <a:solidFill>
                  <a:schemeClr val="accent6"/>
                </a:solidFill>
                <a:latin typeface="+mj-lt"/>
                <a:ea typeface="Times New Roman" panose="02020603050405020304" pitchFamily="18" charset="0"/>
                <a:cs typeface="Times New Roman" panose="02020603050405020304" pitchFamily="18" charset="0"/>
              </a:rPr>
              <a:t>&amp; C </a:t>
            </a:r>
            <a:r>
              <a:rPr lang="en-US" b="1" dirty="0">
                <a:solidFill>
                  <a:schemeClr val="accent6"/>
                </a:solidFill>
                <a:latin typeface="Calibri" panose="020F0502020204030204" pitchFamily="34" charset="0"/>
              </a:rPr>
              <a:t>→ </a:t>
            </a:r>
            <a:r>
              <a:rPr lang="pt-BR" b="1" dirty="0" smtClean="0">
                <a:solidFill>
                  <a:schemeClr val="accent6"/>
                </a:solidFill>
                <a:latin typeface="+mj-lt"/>
                <a:ea typeface="Times New Roman" panose="02020603050405020304" pitchFamily="18" charset="0"/>
                <a:cs typeface="Times New Roman" panose="02020603050405020304" pitchFamily="18" charset="0"/>
              </a:rPr>
              <a:t>A </a:t>
            </a:r>
            <a:r>
              <a:rPr lang="pt-BR" b="1" dirty="0">
                <a:solidFill>
                  <a:schemeClr val="accent6"/>
                </a:solidFill>
                <a:latin typeface="+mj-lt"/>
                <a:ea typeface="Times New Roman" panose="02020603050405020304" pitchFamily="18" charset="0"/>
                <a:cs typeface="Times New Roman" panose="02020603050405020304" pitchFamily="18" charset="0"/>
              </a:rPr>
              <a:t>then B </a:t>
            </a:r>
            <a:r>
              <a:rPr lang="en-US" b="1" dirty="0">
                <a:solidFill>
                  <a:schemeClr val="accent6"/>
                </a:solidFill>
                <a:latin typeface="+mj-lt"/>
                <a:ea typeface="Times New Roman" panose="02020603050405020304" pitchFamily="18" charset="0"/>
                <a:cs typeface="Times New Roman" panose="02020603050405020304" pitchFamily="18" charset="0"/>
              </a:rPr>
              <a:t>→</a:t>
            </a:r>
            <a:r>
              <a:rPr lang="pt-BR" b="1" dirty="0">
                <a:solidFill>
                  <a:schemeClr val="accent6"/>
                </a:solidFill>
                <a:latin typeface="+mj-lt"/>
                <a:ea typeface="Times New Roman" panose="02020603050405020304" pitchFamily="18" charset="0"/>
                <a:cs typeface="Times New Roman" panose="02020603050405020304" pitchFamily="18" charset="0"/>
              </a:rPr>
              <a:t> A </a:t>
            </a:r>
            <a:r>
              <a:rPr lang="en-US" dirty="0">
                <a:ea typeface="Times New Roman" panose="02020603050405020304" pitchFamily="18" charset="0"/>
                <a:cs typeface="Times New Roman" panose="02020603050405020304" pitchFamily="18" charset="0"/>
              </a:rPr>
              <a:t>so </a:t>
            </a:r>
            <a:r>
              <a:rPr lang="en-GB" b="1" dirty="0" smtClean="0">
                <a:solidFill>
                  <a:schemeClr val="accent6"/>
                </a:solidFill>
                <a:ea typeface="Times New Roman" panose="02020603050405020304" pitchFamily="18" charset="0"/>
                <a:cs typeface="Times New Roman" panose="02020603050405020304" pitchFamily="18" charset="0"/>
              </a:rPr>
              <a:t>A </a:t>
            </a:r>
            <a:r>
              <a:rPr lang="en-GB" b="1" dirty="0">
                <a:solidFill>
                  <a:schemeClr val="accent6"/>
                </a:solidFill>
                <a:ea typeface="Times New Roman" panose="02020603050405020304" pitchFamily="18" charset="0"/>
                <a:cs typeface="Times New Roman" panose="02020603050405020304" pitchFamily="18" charset="0"/>
              </a:rPr>
              <a:t>is transitive </a:t>
            </a:r>
            <a:r>
              <a:rPr lang="en-GB" b="1" dirty="0" smtClean="0">
                <a:solidFill>
                  <a:schemeClr val="accent6"/>
                </a:solidFill>
                <a:ea typeface="Times New Roman" panose="02020603050405020304" pitchFamily="18" charset="0"/>
                <a:cs typeface="Times New Roman" panose="02020603050405020304" pitchFamily="18" charset="0"/>
              </a:rPr>
              <a:t>depends </a:t>
            </a:r>
            <a:r>
              <a:rPr lang="en-GB" b="1" dirty="0">
                <a:solidFill>
                  <a:schemeClr val="accent6"/>
                </a:solidFill>
                <a:ea typeface="Times New Roman" panose="02020603050405020304" pitchFamily="18" charset="0"/>
                <a:cs typeface="Times New Roman" panose="02020603050405020304" pitchFamily="18" charset="0"/>
              </a:rPr>
              <a:t>on </a:t>
            </a:r>
            <a:r>
              <a:rPr lang="en-GB" b="1" dirty="0" smtClean="0">
                <a:solidFill>
                  <a:schemeClr val="accent6"/>
                </a:solidFill>
                <a:ea typeface="Times New Roman" panose="02020603050405020304" pitchFamily="18" charset="0"/>
                <a:cs typeface="Times New Roman" panose="02020603050405020304" pitchFamily="18" charset="0"/>
              </a:rPr>
              <a:t>key </a:t>
            </a:r>
            <a:r>
              <a:rPr lang="en-GB" b="1" dirty="0">
                <a:solidFill>
                  <a:schemeClr val="accent6"/>
                </a:solidFill>
                <a:ea typeface="Times New Roman" panose="02020603050405020304" pitchFamily="18" charset="0"/>
                <a:cs typeface="Times New Roman" panose="02020603050405020304" pitchFamily="18" charset="0"/>
              </a:rPr>
              <a:t>(B)</a:t>
            </a:r>
            <a:r>
              <a:rPr lang="en-US" dirty="0" smtClean="0">
                <a:latin typeface="+mj-lt"/>
                <a:ea typeface="Times New Roman" panose="02020603050405020304" pitchFamily="18" charset="0"/>
                <a:cs typeface="Times New Roman" panose="02020603050405020304" pitchFamily="18" charset="0"/>
              </a:rPr>
              <a:t>)</a:t>
            </a:r>
            <a:endParaRPr lang="pt-BR" dirty="0">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443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bg/>
                                          </p:spTgt>
                                        </p:tgtEl>
                                        <p:attrNameLst>
                                          <p:attrName>style.visibility</p:attrName>
                                        </p:attrNameLst>
                                      </p:cBhvr>
                                      <p:to>
                                        <p:strVal val="visible"/>
                                      </p:to>
                                    </p:set>
                                    <p:animEffect transition="in" filter="fade">
                                      <p:cBhvr>
                                        <p:cTn id="17" dur="500"/>
                                        <p:tgtEl>
                                          <p:spTgt spid="7">
                                            <p:bg/>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fade">
                                      <p:cBhvr>
                                        <p:cTn id="25" dur="500"/>
                                        <p:tgtEl>
                                          <p:spTgt spid="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Effect transition="in" filter="fade">
                                      <p:cBhvr>
                                        <p:cTn id="30"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8" grpId="0" animBg="1"/>
      <p:bldP spid="7" grpId="0" build="p"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Find (candidate) key &amp; check for normal forms</a:t>
            </a:r>
            <a:r>
              <a:rPr lang="en-US" dirty="0" smtClean="0"/>
              <a:t> </a:t>
            </a:r>
            <a:r>
              <a:rPr lang="en-US" dirty="0">
                <a:solidFill>
                  <a:schemeClr val="tx1">
                    <a:lumMod val="50000"/>
                    <a:lumOff val="50000"/>
                  </a:schemeClr>
                </a:solidFill>
              </a:rPr>
              <a:t>[</a:t>
            </a:r>
            <a:r>
              <a:rPr lang="en-US" dirty="0" smtClean="0">
                <a:solidFill>
                  <a:schemeClr val="tx1">
                    <a:lumMod val="50000"/>
                    <a:lumOff val="50000"/>
                  </a:schemeClr>
                </a:solidFill>
              </a:rPr>
              <a:t>Example]</a:t>
            </a:r>
            <a:endParaRPr lang="en-US" dirty="0"/>
          </a:p>
        </p:txBody>
      </p:sp>
      <p:sp>
        <p:nvSpPr>
          <p:cNvPr id="27" name="Content Placeholder 2"/>
          <p:cNvSpPr txBox="1">
            <a:spLocks/>
          </p:cNvSpPr>
          <p:nvPr/>
        </p:nvSpPr>
        <p:spPr>
          <a:xfrm>
            <a:off x="4656485" y="3024323"/>
            <a:ext cx="2880000" cy="6858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dirty="0"/>
              <a:t>Candidate Key is </a:t>
            </a:r>
            <a:r>
              <a:rPr lang="en-US" sz="2400" b="1" dirty="0" smtClean="0">
                <a:solidFill>
                  <a:schemeClr val="accent6"/>
                </a:solidFill>
              </a:rPr>
              <a:t>A</a:t>
            </a:r>
            <a:r>
              <a:rPr lang="en-US" sz="2400" b="1" baseline="30000" dirty="0" smtClean="0">
                <a:solidFill>
                  <a:srgbClr val="C00000"/>
                </a:solidFill>
              </a:rPr>
              <a:t> </a:t>
            </a:r>
            <a:endParaRPr lang="en-US" sz="2400" dirty="0" smtClean="0"/>
          </a:p>
        </p:txBody>
      </p:sp>
      <p:sp>
        <p:nvSpPr>
          <p:cNvPr id="8" name="Content Placeholder 2"/>
          <p:cNvSpPr txBox="1">
            <a:spLocks/>
          </p:cNvSpPr>
          <p:nvPr/>
        </p:nvSpPr>
        <p:spPr>
          <a:xfrm>
            <a:off x="130025" y="857555"/>
            <a:ext cx="11932920" cy="18288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lnSpcReduction="10000"/>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GB" dirty="0"/>
              <a:t>Suppose you are given a relation R with four attributes ABCD. For each of the following sets of FDs, do the following:  </a:t>
            </a:r>
            <a:r>
              <a:rPr lang="en-US" b="1" dirty="0" smtClean="0">
                <a:solidFill>
                  <a:schemeClr val="accent6"/>
                </a:solidFill>
              </a:rPr>
              <a:t>F </a:t>
            </a:r>
            <a:r>
              <a:rPr lang="en-US" b="1" dirty="0">
                <a:solidFill>
                  <a:schemeClr val="accent6"/>
                </a:solidFill>
              </a:rPr>
              <a:t>= </a:t>
            </a:r>
            <a:r>
              <a:rPr lang="en-US" b="1" dirty="0" smtClean="0">
                <a:solidFill>
                  <a:schemeClr val="accent6"/>
                </a:solidFill>
              </a:rPr>
              <a:t>(</a:t>
            </a:r>
            <a:r>
              <a:rPr lang="pt-BR" b="1" dirty="0" smtClean="0">
                <a:solidFill>
                  <a:schemeClr val="accent6"/>
                </a:solidFill>
              </a:rPr>
              <a:t>A </a:t>
            </a:r>
            <a:r>
              <a:rPr lang="en-US" b="1" dirty="0">
                <a:solidFill>
                  <a:schemeClr val="accent6"/>
                </a:solidFill>
                <a:latin typeface="Calibri" panose="020F0502020204030204" pitchFamily="34" charset="0"/>
              </a:rPr>
              <a:t>→</a:t>
            </a:r>
            <a:r>
              <a:rPr lang="pt-BR" b="1" dirty="0" smtClean="0">
                <a:solidFill>
                  <a:schemeClr val="accent6"/>
                </a:solidFill>
              </a:rPr>
              <a:t> B, BC </a:t>
            </a:r>
            <a:r>
              <a:rPr lang="en-US" b="1" dirty="0">
                <a:solidFill>
                  <a:schemeClr val="accent6"/>
                </a:solidFill>
                <a:latin typeface="Calibri" panose="020F0502020204030204" pitchFamily="34" charset="0"/>
              </a:rPr>
              <a:t>→</a:t>
            </a:r>
            <a:r>
              <a:rPr lang="pt-BR" b="1" dirty="0" smtClean="0">
                <a:solidFill>
                  <a:schemeClr val="accent6"/>
                </a:solidFill>
              </a:rPr>
              <a:t> D, A </a:t>
            </a:r>
            <a:r>
              <a:rPr lang="en-US" b="1" dirty="0">
                <a:solidFill>
                  <a:schemeClr val="accent6"/>
                </a:solidFill>
                <a:latin typeface="Calibri" panose="020F0502020204030204" pitchFamily="34" charset="0"/>
              </a:rPr>
              <a:t>→</a:t>
            </a:r>
            <a:r>
              <a:rPr lang="pt-BR" b="1" dirty="0" smtClean="0">
                <a:solidFill>
                  <a:schemeClr val="accent6"/>
                </a:solidFill>
              </a:rPr>
              <a:t> C</a:t>
            </a:r>
            <a:r>
              <a:rPr lang="en-US" b="1" dirty="0" smtClean="0">
                <a:solidFill>
                  <a:schemeClr val="accent6"/>
                </a:solidFill>
              </a:rPr>
              <a:t>)</a:t>
            </a:r>
            <a:endParaRPr lang="en-GB" dirty="0"/>
          </a:p>
          <a:p>
            <a:pPr lvl="1">
              <a:lnSpc>
                <a:spcPct val="100000"/>
              </a:lnSpc>
              <a:spcBef>
                <a:spcPts val="1800"/>
              </a:spcBef>
            </a:pPr>
            <a:r>
              <a:rPr lang="en-GB" dirty="0"/>
              <a:t>Identify the candidate </a:t>
            </a:r>
            <a:r>
              <a:rPr lang="en-GB" dirty="0" smtClean="0"/>
              <a:t>key(s) </a:t>
            </a:r>
            <a:r>
              <a:rPr lang="en-GB" dirty="0"/>
              <a:t>for R.</a:t>
            </a:r>
          </a:p>
          <a:p>
            <a:pPr lvl="1">
              <a:lnSpc>
                <a:spcPct val="100000"/>
              </a:lnSpc>
              <a:spcBef>
                <a:spcPts val="1800"/>
              </a:spcBef>
            </a:pPr>
            <a:r>
              <a:rPr lang="en-GB" dirty="0"/>
              <a:t>Identify the best normal form that R satisfies (1NF, 2NF, 3NF or BCNF</a:t>
            </a:r>
            <a:r>
              <a:rPr lang="en-GB" dirty="0" smtClean="0"/>
              <a:t>).</a:t>
            </a:r>
            <a:endParaRPr lang="en-US" dirty="0" smtClean="0"/>
          </a:p>
        </p:txBody>
      </p:sp>
      <p:sp>
        <p:nvSpPr>
          <p:cNvPr id="7" name="Content Placeholder 2"/>
          <p:cNvSpPr txBox="1">
            <a:spLocks noGrp="1"/>
          </p:cNvSpPr>
          <p:nvPr>
            <p:ph idx="1"/>
          </p:nvPr>
        </p:nvSpPr>
        <p:spPr>
          <a:xfrm>
            <a:off x="131665" y="4048091"/>
            <a:ext cx="11929641" cy="17280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Relation R is in </a:t>
            </a:r>
            <a:r>
              <a:rPr lang="en-US" b="1" dirty="0" smtClean="0">
                <a:solidFill>
                  <a:schemeClr val="accent6"/>
                </a:solidFill>
                <a:latin typeface="+mj-lt"/>
                <a:ea typeface="Times New Roman" panose="02020603050405020304" pitchFamily="18" charset="0"/>
                <a:cs typeface="Times New Roman" panose="02020603050405020304" pitchFamily="18" charset="0"/>
              </a:rPr>
              <a:t>2NF </a:t>
            </a:r>
            <a:r>
              <a:rPr lang="en-US" b="1" dirty="0">
                <a:solidFill>
                  <a:schemeClr val="accent6"/>
                </a:solidFill>
                <a:latin typeface="+mj-lt"/>
                <a:ea typeface="Times New Roman" panose="02020603050405020304" pitchFamily="18" charset="0"/>
                <a:cs typeface="Times New Roman" panose="02020603050405020304" pitchFamily="18" charset="0"/>
              </a:rPr>
              <a:t>but not </a:t>
            </a:r>
            <a:r>
              <a:rPr lang="en-US" b="1" dirty="0" smtClean="0">
                <a:solidFill>
                  <a:schemeClr val="accent6"/>
                </a:solidFill>
                <a:latin typeface="+mj-lt"/>
                <a:ea typeface="Times New Roman" panose="02020603050405020304" pitchFamily="18" charset="0"/>
                <a:cs typeface="Times New Roman" panose="02020603050405020304" pitchFamily="18" charset="0"/>
              </a:rPr>
              <a:t>3NF</a:t>
            </a:r>
            <a:r>
              <a:rPr lang="en-US" dirty="0">
                <a:latin typeface="+mj-lt"/>
                <a:ea typeface="Times New Roman" panose="02020603050405020304" pitchFamily="18" charset="0"/>
                <a:cs typeface="Times New Roman" panose="02020603050405020304" pitchFamily="18" charset="0"/>
              </a:rPr>
              <a:t>. In above </a:t>
            </a:r>
            <a:r>
              <a:rPr lang="en-US" dirty="0" smtClean="0">
                <a:latin typeface="+mj-lt"/>
                <a:ea typeface="Times New Roman" panose="02020603050405020304" pitchFamily="18" charset="0"/>
                <a:cs typeface="Times New Roman" panose="02020603050405020304" pitchFamily="18" charset="0"/>
              </a:rPr>
              <a:t>FDs, </a:t>
            </a:r>
            <a:r>
              <a:rPr lang="en-US" b="1" dirty="0">
                <a:solidFill>
                  <a:schemeClr val="accent6"/>
                </a:solidFill>
                <a:latin typeface="+mj-lt"/>
                <a:ea typeface="Times New Roman" panose="02020603050405020304" pitchFamily="18" charset="0"/>
                <a:cs typeface="Times New Roman" panose="02020603050405020304" pitchFamily="18" charset="0"/>
              </a:rPr>
              <a:t>there is a transitive dependency </a:t>
            </a:r>
            <a:endParaRPr lang="en-US" b="1" dirty="0" smtClean="0">
              <a:solidFill>
                <a:schemeClr val="accent6"/>
              </a:solidFill>
              <a:latin typeface="+mj-lt"/>
              <a:ea typeface="Times New Roman" panose="02020603050405020304" pitchFamily="18" charset="0"/>
              <a:cs typeface="Times New Roman" panose="02020603050405020304" pitchFamily="18" charset="0"/>
            </a:endParaRPr>
          </a:p>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(As per </a:t>
            </a:r>
            <a:r>
              <a:rPr lang="en-US" dirty="0" smtClean="0">
                <a:latin typeface="+mj-lt"/>
                <a:ea typeface="Times New Roman" panose="02020603050405020304" pitchFamily="18" charset="0"/>
                <a:cs typeface="Times New Roman" panose="02020603050405020304" pitchFamily="18" charset="0"/>
              </a:rPr>
              <a:t>FDs </a:t>
            </a:r>
            <a:r>
              <a:rPr lang="pt-BR" b="1" dirty="0" smtClean="0">
                <a:solidFill>
                  <a:schemeClr val="accent6"/>
                </a:solidFill>
                <a:latin typeface="+mj-lt"/>
                <a:ea typeface="Times New Roman" panose="02020603050405020304" pitchFamily="18" charset="0"/>
                <a:cs typeface="Times New Roman" panose="02020603050405020304" pitchFamily="18" charset="0"/>
              </a:rPr>
              <a:t>A </a:t>
            </a:r>
            <a:r>
              <a:rPr lang="en-US" b="1" dirty="0">
                <a:solidFill>
                  <a:schemeClr val="accent6"/>
                </a:solidFill>
                <a:latin typeface="Calibri" panose="020F0502020204030204" pitchFamily="34" charset="0"/>
              </a:rPr>
              <a:t>→</a:t>
            </a:r>
            <a:r>
              <a:rPr lang="pt-BR" b="1" dirty="0" smtClean="0">
                <a:solidFill>
                  <a:schemeClr val="accent6"/>
                </a:solidFill>
                <a:latin typeface="+mj-lt"/>
                <a:ea typeface="Times New Roman" panose="02020603050405020304" pitchFamily="18" charset="0"/>
                <a:cs typeface="Times New Roman" panose="02020603050405020304" pitchFamily="18" charset="0"/>
              </a:rPr>
              <a:t> B &amp; </a:t>
            </a:r>
            <a:r>
              <a:rPr lang="pt-BR" b="1" dirty="0" smtClean="0">
                <a:solidFill>
                  <a:schemeClr val="accent6"/>
                </a:solidFill>
                <a:ea typeface="Times New Roman" panose="02020603050405020304" pitchFamily="18" charset="0"/>
                <a:cs typeface="Times New Roman" panose="02020603050405020304" pitchFamily="18" charset="0"/>
              </a:rPr>
              <a:t>A </a:t>
            </a:r>
            <a:r>
              <a:rPr lang="en-US" b="1" dirty="0">
                <a:solidFill>
                  <a:schemeClr val="accent6"/>
                </a:solidFill>
                <a:latin typeface="Calibri" panose="020F0502020204030204" pitchFamily="34" charset="0"/>
              </a:rPr>
              <a:t>→</a:t>
            </a:r>
            <a:r>
              <a:rPr lang="pt-BR" b="1" dirty="0">
                <a:solidFill>
                  <a:schemeClr val="accent6"/>
                </a:solidFill>
                <a:ea typeface="Times New Roman" panose="02020603050405020304" pitchFamily="18" charset="0"/>
                <a:cs typeface="Times New Roman" panose="02020603050405020304" pitchFamily="18" charset="0"/>
              </a:rPr>
              <a:t> </a:t>
            </a:r>
            <a:r>
              <a:rPr lang="pt-BR" b="1" dirty="0" smtClean="0">
                <a:solidFill>
                  <a:schemeClr val="accent6"/>
                </a:solidFill>
                <a:ea typeface="Times New Roman" panose="02020603050405020304" pitchFamily="18" charset="0"/>
                <a:cs typeface="Times New Roman" panose="02020603050405020304" pitchFamily="18" charset="0"/>
              </a:rPr>
              <a:t>C</a:t>
            </a:r>
            <a:r>
              <a:rPr lang="pt-BR" b="1" dirty="0" smtClean="0">
                <a:solidFill>
                  <a:schemeClr val="accent6"/>
                </a:solidFill>
                <a:latin typeface="+mj-lt"/>
                <a:ea typeface="Times New Roman" panose="02020603050405020304" pitchFamily="18" charset="0"/>
                <a:cs typeface="Times New Roman" panose="02020603050405020304" pitchFamily="18" charset="0"/>
              </a:rPr>
              <a:t> then </a:t>
            </a:r>
            <a:r>
              <a:rPr lang="pt-BR" b="1" dirty="0" smtClean="0">
                <a:solidFill>
                  <a:schemeClr val="accent6"/>
                </a:solidFill>
                <a:ea typeface="Times New Roman" panose="02020603050405020304" pitchFamily="18" charset="0"/>
                <a:cs typeface="Times New Roman" panose="02020603050405020304" pitchFamily="18" charset="0"/>
              </a:rPr>
              <a:t>A </a:t>
            </a:r>
            <a:r>
              <a:rPr lang="en-US" b="1" dirty="0">
                <a:solidFill>
                  <a:schemeClr val="accent6"/>
                </a:solidFill>
                <a:latin typeface="Calibri" panose="020F0502020204030204" pitchFamily="34" charset="0"/>
              </a:rPr>
              <a:t>→</a:t>
            </a:r>
            <a:r>
              <a:rPr lang="pt-BR" b="1" dirty="0">
                <a:solidFill>
                  <a:schemeClr val="accent6"/>
                </a:solidFill>
                <a:ea typeface="Times New Roman" panose="02020603050405020304" pitchFamily="18" charset="0"/>
                <a:cs typeface="Times New Roman" panose="02020603050405020304" pitchFamily="18" charset="0"/>
              </a:rPr>
              <a:t> </a:t>
            </a:r>
            <a:r>
              <a:rPr lang="pt-BR" b="1" dirty="0" smtClean="0">
                <a:solidFill>
                  <a:schemeClr val="accent6"/>
                </a:solidFill>
                <a:ea typeface="Times New Roman" panose="02020603050405020304" pitchFamily="18" charset="0"/>
                <a:cs typeface="Times New Roman" panose="02020603050405020304" pitchFamily="18" charset="0"/>
              </a:rPr>
              <a:t>BC</a:t>
            </a:r>
            <a:r>
              <a:rPr lang="pt-BR" b="1" dirty="0" smtClean="0">
                <a:solidFill>
                  <a:schemeClr val="accent6"/>
                </a:solidFill>
                <a:latin typeface="+mj-lt"/>
                <a:ea typeface="Times New Roman" panose="02020603050405020304" pitchFamily="18" charset="0"/>
                <a:cs typeface="Times New Roman" panose="02020603050405020304" pitchFamily="18" charset="0"/>
              </a:rPr>
              <a:t> </a:t>
            </a:r>
            <a:r>
              <a:rPr lang="en-GB" dirty="0">
                <a:latin typeface="+mj-lt"/>
                <a:ea typeface="Times New Roman" panose="02020603050405020304" pitchFamily="18" charset="0"/>
                <a:cs typeface="Times New Roman" panose="02020603050405020304" pitchFamily="18" charset="0"/>
              </a:rPr>
              <a:t>using </a:t>
            </a:r>
            <a:r>
              <a:rPr lang="en-GB" dirty="0">
                <a:solidFill>
                  <a:schemeClr val="tx2"/>
                </a:solidFill>
                <a:latin typeface="+mj-lt"/>
                <a:ea typeface="Times New Roman" panose="02020603050405020304" pitchFamily="18" charset="0"/>
                <a:cs typeface="Times New Roman" panose="02020603050405020304" pitchFamily="18" charset="0"/>
              </a:rPr>
              <a:t>union rule</a:t>
            </a:r>
            <a:r>
              <a:rPr lang="en-GB" dirty="0">
                <a:latin typeface="+mj-lt"/>
                <a:ea typeface="Times New Roman" panose="02020603050405020304" pitchFamily="18" charset="0"/>
                <a:cs typeface="Times New Roman" panose="02020603050405020304" pitchFamily="18" charset="0"/>
              </a:rPr>
              <a:t>) and</a:t>
            </a:r>
            <a:r>
              <a:rPr lang="en-US" dirty="0" smtClean="0">
                <a:latin typeface="+mj-lt"/>
                <a:ea typeface="Times New Roman" panose="02020603050405020304" pitchFamily="18" charset="0"/>
                <a:cs typeface="Times New Roman" panose="02020603050405020304" pitchFamily="18" charset="0"/>
              </a:rPr>
              <a:t> </a:t>
            </a:r>
            <a:endParaRPr lang="en-US" dirty="0">
              <a:latin typeface="+mj-lt"/>
              <a:ea typeface="Times New Roman" panose="02020603050405020304" pitchFamily="18" charset="0"/>
              <a:cs typeface="Times New Roman" panose="02020603050405020304" pitchFamily="18" charset="0"/>
            </a:endParaRPr>
          </a:p>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(As per </a:t>
            </a:r>
            <a:r>
              <a:rPr lang="en-US" dirty="0" smtClean="0">
                <a:latin typeface="+mj-lt"/>
                <a:ea typeface="Times New Roman" panose="02020603050405020304" pitchFamily="18" charset="0"/>
                <a:cs typeface="Times New Roman" panose="02020603050405020304" pitchFamily="18" charset="0"/>
              </a:rPr>
              <a:t>FDs </a:t>
            </a:r>
            <a:r>
              <a:rPr lang="pt-BR" b="1" dirty="0" smtClean="0">
                <a:solidFill>
                  <a:schemeClr val="accent6"/>
                </a:solidFill>
                <a:latin typeface="+mj-lt"/>
                <a:ea typeface="Times New Roman" panose="02020603050405020304" pitchFamily="18" charset="0"/>
                <a:cs typeface="Times New Roman" panose="02020603050405020304" pitchFamily="18" charset="0"/>
              </a:rPr>
              <a:t>A </a:t>
            </a:r>
            <a:r>
              <a:rPr lang="en-US" b="1" dirty="0">
                <a:solidFill>
                  <a:schemeClr val="accent6"/>
                </a:solidFill>
                <a:latin typeface="Calibri" panose="020F0502020204030204" pitchFamily="34" charset="0"/>
              </a:rPr>
              <a:t>→ </a:t>
            </a:r>
            <a:r>
              <a:rPr lang="pt-BR" b="1" dirty="0" smtClean="0">
                <a:solidFill>
                  <a:schemeClr val="accent6"/>
                </a:solidFill>
                <a:latin typeface="+mj-lt"/>
                <a:ea typeface="Times New Roman" panose="02020603050405020304" pitchFamily="18" charset="0"/>
                <a:cs typeface="Times New Roman" panose="02020603050405020304" pitchFamily="18" charset="0"/>
              </a:rPr>
              <a:t>BC </a:t>
            </a:r>
            <a:r>
              <a:rPr lang="pt-BR" b="1" dirty="0">
                <a:solidFill>
                  <a:schemeClr val="accent6"/>
                </a:solidFill>
                <a:latin typeface="+mj-lt"/>
                <a:ea typeface="Times New Roman" panose="02020603050405020304" pitchFamily="18" charset="0"/>
                <a:cs typeface="Times New Roman" panose="02020603050405020304" pitchFamily="18" charset="0"/>
              </a:rPr>
              <a:t>&amp; </a:t>
            </a:r>
            <a:r>
              <a:rPr lang="pt-BR" b="1" dirty="0" smtClean="0">
                <a:solidFill>
                  <a:schemeClr val="accent6"/>
                </a:solidFill>
                <a:latin typeface="+mj-lt"/>
                <a:ea typeface="Times New Roman" panose="02020603050405020304" pitchFamily="18" charset="0"/>
                <a:cs typeface="Times New Roman" panose="02020603050405020304" pitchFamily="18" charset="0"/>
              </a:rPr>
              <a:t>BC </a:t>
            </a:r>
            <a:r>
              <a:rPr lang="en-US" b="1" dirty="0">
                <a:solidFill>
                  <a:schemeClr val="accent6"/>
                </a:solidFill>
                <a:latin typeface="Calibri" panose="020F0502020204030204" pitchFamily="34" charset="0"/>
              </a:rPr>
              <a:t>→ </a:t>
            </a:r>
            <a:r>
              <a:rPr lang="pt-BR" b="1" dirty="0" smtClean="0">
                <a:solidFill>
                  <a:schemeClr val="accent6"/>
                </a:solidFill>
                <a:latin typeface="+mj-lt"/>
                <a:ea typeface="Times New Roman" panose="02020603050405020304" pitchFamily="18" charset="0"/>
                <a:cs typeface="Times New Roman" panose="02020603050405020304" pitchFamily="18" charset="0"/>
              </a:rPr>
              <a:t>D </a:t>
            </a:r>
            <a:r>
              <a:rPr lang="pt-BR" b="1" dirty="0">
                <a:solidFill>
                  <a:schemeClr val="accent6"/>
                </a:solidFill>
                <a:latin typeface="+mj-lt"/>
                <a:ea typeface="Times New Roman" panose="02020603050405020304" pitchFamily="18" charset="0"/>
                <a:cs typeface="Times New Roman" panose="02020603050405020304" pitchFamily="18" charset="0"/>
              </a:rPr>
              <a:t>then </a:t>
            </a:r>
            <a:r>
              <a:rPr lang="pt-BR" b="1" dirty="0" smtClean="0">
                <a:solidFill>
                  <a:schemeClr val="accent6"/>
                </a:solidFill>
                <a:latin typeface="+mj-lt"/>
                <a:ea typeface="Times New Roman" panose="02020603050405020304" pitchFamily="18" charset="0"/>
                <a:cs typeface="Times New Roman" panose="02020603050405020304" pitchFamily="18" charset="0"/>
              </a:rPr>
              <a:t>A </a:t>
            </a:r>
            <a:r>
              <a:rPr lang="en-US" b="1" dirty="0">
                <a:solidFill>
                  <a:schemeClr val="accent6"/>
                </a:solidFill>
                <a:latin typeface="Calibri" panose="020F0502020204030204" pitchFamily="34" charset="0"/>
              </a:rPr>
              <a:t>→ </a:t>
            </a:r>
            <a:r>
              <a:rPr lang="pt-BR" b="1" dirty="0" smtClean="0">
                <a:solidFill>
                  <a:schemeClr val="accent6"/>
                </a:solidFill>
                <a:latin typeface="+mj-lt"/>
                <a:ea typeface="Times New Roman" panose="02020603050405020304" pitchFamily="18" charset="0"/>
                <a:cs typeface="Times New Roman" panose="02020603050405020304" pitchFamily="18" charset="0"/>
              </a:rPr>
              <a:t>D </a:t>
            </a:r>
            <a:r>
              <a:rPr lang="en-US" dirty="0">
                <a:ea typeface="Times New Roman" panose="02020603050405020304" pitchFamily="18" charset="0"/>
                <a:cs typeface="Times New Roman" panose="02020603050405020304" pitchFamily="18" charset="0"/>
              </a:rPr>
              <a:t>so </a:t>
            </a:r>
            <a:r>
              <a:rPr lang="en-GB" b="1" dirty="0" smtClean="0">
                <a:solidFill>
                  <a:schemeClr val="accent6"/>
                </a:solidFill>
                <a:ea typeface="Times New Roman" panose="02020603050405020304" pitchFamily="18" charset="0"/>
                <a:cs typeface="Times New Roman" panose="02020603050405020304" pitchFamily="18" charset="0"/>
              </a:rPr>
              <a:t>D </a:t>
            </a:r>
            <a:r>
              <a:rPr lang="en-GB" b="1" dirty="0">
                <a:solidFill>
                  <a:schemeClr val="accent6"/>
                </a:solidFill>
                <a:ea typeface="Times New Roman" panose="02020603050405020304" pitchFamily="18" charset="0"/>
                <a:cs typeface="Times New Roman" panose="02020603050405020304" pitchFamily="18" charset="0"/>
              </a:rPr>
              <a:t>is transitive </a:t>
            </a:r>
            <a:r>
              <a:rPr lang="en-GB" b="1" dirty="0" smtClean="0">
                <a:solidFill>
                  <a:schemeClr val="accent6"/>
                </a:solidFill>
                <a:ea typeface="Times New Roman" panose="02020603050405020304" pitchFamily="18" charset="0"/>
                <a:cs typeface="Times New Roman" panose="02020603050405020304" pitchFamily="18" charset="0"/>
              </a:rPr>
              <a:t>depends </a:t>
            </a:r>
            <a:r>
              <a:rPr lang="en-GB" b="1" dirty="0">
                <a:solidFill>
                  <a:schemeClr val="accent6"/>
                </a:solidFill>
                <a:ea typeface="Times New Roman" panose="02020603050405020304" pitchFamily="18" charset="0"/>
                <a:cs typeface="Times New Roman" panose="02020603050405020304" pitchFamily="18" charset="0"/>
              </a:rPr>
              <a:t>on </a:t>
            </a:r>
            <a:r>
              <a:rPr lang="en-GB" b="1" dirty="0" smtClean="0">
                <a:solidFill>
                  <a:schemeClr val="accent6"/>
                </a:solidFill>
                <a:ea typeface="Times New Roman" panose="02020603050405020304" pitchFamily="18" charset="0"/>
                <a:cs typeface="Times New Roman" panose="02020603050405020304" pitchFamily="18" charset="0"/>
              </a:rPr>
              <a:t>key (A)</a:t>
            </a:r>
            <a:r>
              <a:rPr lang="en-US" dirty="0" smtClean="0">
                <a:latin typeface="+mj-lt"/>
                <a:ea typeface="Times New Roman" panose="02020603050405020304" pitchFamily="18" charset="0"/>
                <a:cs typeface="Times New Roman" panose="02020603050405020304" pitchFamily="18" charset="0"/>
              </a:rPr>
              <a:t>)</a:t>
            </a:r>
            <a:endParaRPr lang="pt-BR" dirty="0">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0782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bg/>
                                          </p:spTgt>
                                        </p:tgtEl>
                                        <p:attrNameLst>
                                          <p:attrName>style.visibility</p:attrName>
                                        </p:attrNameLst>
                                      </p:cBhvr>
                                      <p:to>
                                        <p:strVal val="visible"/>
                                      </p:to>
                                    </p:set>
                                    <p:animEffect transition="in" filter="fade">
                                      <p:cBhvr>
                                        <p:cTn id="17" dur="500"/>
                                        <p:tgtEl>
                                          <p:spTgt spid="7">
                                            <p:bg/>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fade">
                                      <p:cBhvr>
                                        <p:cTn id="25" dur="500"/>
                                        <p:tgtEl>
                                          <p:spTgt spid="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Effect transition="in" filter="fade">
                                      <p:cBhvr>
                                        <p:cTn id="30"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8" grpId="0" animBg="1"/>
      <p:bldP spid="7" grpId="0" build="p"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Find (candidate) key &amp; check for normal forms</a:t>
            </a:r>
            <a:r>
              <a:rPr lang="en-US" dirty="0" smtClean="0"/>
              <a:t> </a:t>
            </a:r>
            <a:r>
              <a:rPr lang="en-US" dirty="0">
                <a:solidFill>
                  <a:schemeClr val="tx1">
                    <a:lumMod val="50000"/>
                    <a:lumOff val="50000"/>
                  </a:schemeClr>
                </a:solidFill>
              </a:rPr>
              <a:t>[</a:t>
            </a:r>
            <a:r>
              <a:rPr lang="en-US" dirty="0" smtClean="0">
                <a:solidFill>
                  <a:schemeClr val="tx1">
                    <a:lumMod val="50000"/>
                    <a:lumOff val="50000"/>
                  </a:schemeClr>
                </a:solidFill>
              </a:rPr>
              <a:t>Example]</a:t>
            </a:r>
            <a:endParaRPr lang="en-US" dirty="0"/>
          </a:p>
        </p:txBody>
      </p:sp>
      <p:sp>
        <p:nvSpPr>
          <p:cNvPr id="27" name="Content Placeholder 2"/>
          <p:cNvSpPr txBox="1">
            <a:spLocks/>
          </p:cNvSpPr>
          <p:nvPr/>
        </p:nvSpPr>
        <p:spPr>
          <a:xfrm>
            <a:off x="4350000" y="3024323"/>
            <a:ext cx="3492000" cy="6858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fontScale="92500"/>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dirty="0"/>
              <a:t>Candidate Key </a:t>
            </a:r>
            <a:r>
              <a:rPr lang="en-US" sz="2400" dirty="0" smtClean="0"/>
              <a:t>are </a:t>
            </a:r>
            <a:r>
              <a:rPr lang="en-US" sz="2400" b="1" dirty="0" smtClean="0">
                <a:solidFill>
                  <a:schemeClr val="accent6"/>
                </a:solidFill>
              </a:rPr>
              <a:t>ABC &amp; BCD</a:t>
            </a:r>
            <a:r>
              <a:rPr lang="en-US" sz="2400" b="1" baseline="30000" dirty="0" smtClean="0">
                <a:solidFill>
                  <a:srgbClr val="C00000"/>
                </a:solidFill>
              </a:rPr>
              <a:t> </a:t>
            </a:r>
            <a:endParaRPr lang="en-US" sz="2400" dirty="0" smtClean="0"/>
          </a:p>
        </p:txBody>
      </p:sp>
      <p:sp>
        <p:nvSpPr>
          <p:cNvPr id="8" name="Content Placeholder 2"/>
          <p:cNvSpPr txBox="1">
            <a:spLocks/>
          </p:cNvSpPr>
          <p:nvPr/>
        </p:nvSpPr>
        <p:spPr>
          <a:xfrm>
            <a:off x="130025" y="857555"/>
            <a:ext cx="11932920" cy="18288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lnSpcReduction="10000"/>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GB" dirty="0"/>
              <a:t>Suppose you are given a relation R with four attributes ABCD. For each of the following sets of FDs, do the following:  </a:t>
            </a:r>
            <a:r>
              <a:rPr lang="en-US" b="1" dirty="0" smtClean="0">
                <a:solidFill>
                  <a:schemeClr val="accent6"/>
                </a:solidFill>
              </a:rPr>
              <a:t>F </a:t>
            </a:r>
            <a:r>
              <a:rPr lang="en-US" b="1" dirty="0">
                <a:solidFill>
                  <a:schemeClr val="accent6"/>
                </a:solidFill>
              </a:rPr>
              <a:t>= </a:t>
            </a:r>
            <a:r>
              <a:rPr lang="en-US" b="1" dirty="0" smtClean="0">
                <a:solidFill>
                  <a:schemeClr val="accent6"/>
                </a:solidFill>
              </a:rPr>
              <a:t>(</a:t>
            </a:r>
            <a:r>
              <a:rPr lang="pt-BR" b="1" dirty="0" smtClean="0">
                <a:solidFill>
                  <a:schemeClr val="accent6"/>
                </a:solidFill>
              </a:rPr>
              <a:t>ABC </a:t>
            </a:r>
            <a:r>
              <a:rPr lang="en-US" b="1" dirty="0">
                <a:solidFill>
                  <a:schemeClr val="accent6"/>
                </a:solidFill>
                <a:latin typeface="Calibri" panose="020F0502020204030204" pitchFamily="34" charset="0"/>
              </a:rPr>
              <a:t>→</a:t>
            </a:r>
            <a:r>
              <a:rPr lang="pt-BR" b="1" dirty="0" smtClean="0">
                <a:solidFill>
                  <a:schemeClr val="accent6"/>
                </a:solidFill>
              </a:rPr>
              <a:t> D, </a:t>
            </a:r>
            <a:r>
              <a:rPr lang="en-GB" b="1" dirty="0" smtClean="0">
                <a:solidFill>
                  <a:schemeClr val="accent6"/>
                </a:solidFill>
              </a:rPr>
              <a:t>D</a:t>
            </a:r>
            <a:r>
              <a:rPr lang="pt-BR" b="1" dirty="0" smtClean="0">
                <a:solidFill>
                  <a:schemeClr val="accent6"/>
                </a:solidFill>
              </a:rPr>
              <a:t> </a:t>
            </a:r>
            <a:r>
              <a:rPr lang="en-US" b="1" dirty="0">
                <a:solidFill>
                  <a:schemeClr val="accent6"/>
                </a:solidFill>
                <a:latin typeface="Calibri" panose="020F0502020204030204" pitchFamily="34" charset="0"/>
              </a:rPr>
              <a:t>→</a:t>
            </a:r>
            <a:r>
              <a:rPr lang="pt-BR" b="1" dirty="0" smtClean="0">
                <a:solidFill>
                  <a:schemeClr val="accent6"/>
                </a:solidFill>
              </a:rPr>
              <a:t> A</a:t>
            </a:r>
            <a:r>
              <a:rPr lang="en-US" b="1" dirty="0" smtClean="0">
                <a:solidFill>
                  <a:schemeClr val="accent6"/>
                </a:solidFill>
              </a:rPr>
              <a:t>)</a:t>
            </a:r>
            <a:endParaRPr lang="en-GB" dirty="0"/>
          </a:p>
          <a:p>
            <a:pPr lvl="1">
              <a:lnSpc>
                <a:spcPct val="100000"/>
              </a:lnSpc>
              <a:spcBef>
                <a:spcPts val="1800"/>
              </a:spcBef>
            </a:pPr>
            <a:r>
              <a:rPr lang="en-GB" dirty="0"/>
              <a:t>Identify the candidate </a:t>
            </a:r>
            <a:r>
              <a:rPr lang="en-GB" dirty="0" smtClean="0"/>
              <a:t>key(s) </a:t>
            </a:r>
            <a:r>
              <a:rPr lang="en-GB" dirty="0"/>
              <a:t>for R.</a:t>
            </a:r>
          </a:p>
          <a:p>
            <a:pPr lvl="1">
              <a:lnSpc>
                <a:spcPct val="100000"/>
              </a:lnSpc>
              <a:spcBef>
                <a:spcPts val="1800"/>
              </a:spcBef>
            </a:pPr>
            <a:r>
              <a:rPr lang="en-GB" dirty="0"/>
              <a:t>Identify the best normal form that R satisfies (1NF, 2NF, 3NF or BCNF</a:t>
            </a:r>
            <a:r>
              <a:rPr lang="en-GB" dirty="0" smtClean="0"/>
              <a:t>).</a:t>
            </a:r>
            <a:endParaRPr lang="en-US" dirty="0" smtClean="0"/>
          </a:p>
        </p:txBody>
      </p:sp>
      <p:sp>
        <p:nvSpPr>
          <p:cNvPr id="7" name="Content Placeholder 2"/>
          <p:cNvSpPr txBox="1">
            <a:spLocks noGrp="1"/>
          </p:cNvSpPr>
          <p:nvPr>
            <p:ph idx="1"/>
          </p:nvPr>
        </p:nvSpPr>
        <p:spPr>
          <a:xfrm>
            <a:off x="131665" y="4048091"/>
            <a:ext cx="11929641" cy="17280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Relation R is in </a:t>
            </a:r>
            <a:r>
              <a:rPr lang="en-US" b="1" dirty="0" smtClean="0">
                <a:solidFill>
                  <a:schemeClr val="accent6"/>
                </a:solidFill>
                <a:latin typeface="+mj-lt"/>
                <a:ea typeface="Times New Roman" panose="02020603050405020304" pitchFamily="18" charset="0"/>
                <a:cs typeface="Times New Roman" panose="02020603050405020304" pitchFamily="18" charset="0"/>
              </a:rPr>
              <a:t>3NF </a:t>
            </a:r>
            <a:r>
              <a:rPr lang="en-US" b="1" dirty="0">
                <a:solidFill>
                  <a:schemeClr val="accent6"/>
                </a:solidFill>
                <a:latin typeface="+mj-lt"/>
                <a:ea typeface="Times New Roman" panose="02020603050405020304" pitchFamily="18" charset="0"/>
                <a:cs typeface="Times New Roman" panose="02020603050405020304" pitchFamily="18" charset="0"/>
              </a:rPr>
              <a:t>but not </a:t>
            </a:r>
            <a:r>
              <a:rPr lang="en-US" b="1" dirty="0" smtClean="0">
                <a:solidFill>
                  <a:schemeClr val="accent6"/>
                </a:solidFill>
                <a:latin typeface="+mj-lt"/>
                <a:ea typeface="Times New Roman" panose="02020603050405020304" pitchFamily="18" charset="0"/>
                <a:cs typeface="Times New Roman" panose="02020603050405020304" pitchFamily="18" charset="0"/>
              </a:rPr>
              <a:t>BCNF</a:t>
            </a:r>
            <a:r>
              <a:rPr lang="en-US" dirty="0">
                <a:latin typeface="+mj-lt"/>
                <a:ea typeface="Times New Roman" panose="02020603050405020304" pitchFamily="18" charset="0"/>
                <a:cs typeface="Times New Roman" panose="02020603050405020304" pitchFamily="18" charset="0"/>
              </a:rPr>
              <a:t>. </a:t>
            </a:r>
            <a:endParaRPr lang="en-US" dirty="0" smtClean="0">
              <a:latin typeface="+mj-lt"/>
              <a:ea typeface="Times New Roman" panose="02020603050405020304" pitchFamily="18" charset="0"/>
              <a:cs typeface="Times New Roman" panose="02020603050405020304" pitchFamily="18" charset="0"/>
            </a:endParaRPr>
          </a:p>
          <a:p>
            <a:pPr marL="0" indent="0" algn="ctr">
              <a:lnSpc>
                <a:spcPct val="100000"/>
              </a:lnSpc>
              <a:spcBef>
                <a:spcPts val="900"/>
              </a:spcBef>
              <a:buClrTx/>
              <a:buNone/>
            </a:pPr>
            <a:r>
              <a:rPr lang="en-GB" dirty="0">
                <a:latin typeface="+mj-lt"/>
                <a:ea typeface="Times New Roman" panose="02020603050405020304" pitchFamily="18" charset="0"/>
                <a:cs typeface="Times New Roman" panose="02020603050405020304" pitchFamily="18" charset="0"/>
              </a:rPr>
              <a:t>In the above FDs, both FDs have </a:t>
            </a:r>
            <a:r>
              <a:rPr lang="en-GB" b="1" dirty="0">
                <a:solidFill>
                  <a:schemeClr val="accent6"/>
                </a:solidFill>
                <a:latin typeface="+mj-lt"/>
                <a:ea typeface="Times New Roman" panose="02020603050405020304" pitchFamily="18" charset="0"/>
                <a:cs typeface="Times New Roman" panose="02020603050405020304" pitchFamily="18" charset="0"/>
              </a:rPr>
              <a:t>prime </a:t>
            </a:r>
            <a:r>
              <a:rPr lang="en-GB" b="1" dirty="0" smtClean="0">
                <a:solidFill>
                  <a:schemeClr val="accent6"/>
                </a:solidFill>
                <a:latin typeface="+mj-lt"/>
                <a:ea typeface="Times New Roman" panose="02020603050405020304" pitchFamily="18" charset="0"/>
                <a:cs typeface="Times New Roman" panose="02020603050405020304" pitchFamily="18" charset="0"/>
              </a:rPr>
              <a:t>attribute (</a:t>
            </a:r>
            <a:r>
              <a:rPr lang="en-GB" b="1" dirty="0">
                <a:solidFill>
                  <a:schemeClr val="accent6"/>
                </a:solidFill>
                <a:ea typeface="Times New Roman" panose="02020603050405020304" pitchFamily="18" charset="0"/>
                <a:cs typeface="Times New Roman" panose="02020603050405020304" pitchFamily="18" charset="0"/>
              </a:rPr>
              <a:t>D and </a:t>
            </a:r>
            <a:r>
              <a:rPr lang="en-GB" b="1" dirty="0" smtClean="0">
                <a:solidFill>
                  <a:schemeClr val="accent6"/>
                </a:solidFill>
                <a:ea typeface="Times New Roman" panose="02020603050405020304" pitchFamily="18" charset="0"/>
                <a:cs typeface="Times New Roman" panose="02020603050405020304" pitchFamily="18" charset="0"/>
              </a:rPr>
              <a:t>A)</a:t>
            </a:r>
            <a:r>
              <a:rPr lang="en-GB" b="1" dirty="0" smtClean="0">
                <a:solidFill>
                  <a:schemeClr val="accent6"/>
                </a:solidFill>
                <a:latin typeface="+mj-lt"/>
                <a:ea typeface="Times New Roman" panose="02020603050405020304" pitchFamily="18" charset="0"/>
                <a:cs typeface="Times New Roman" panose="02020603050405020304" pitchFamily="18" charset="0"/>
              </a:rPr>
              <a:t> in dependent </a:t>
            </a:r>
            <a:r>
              <a:rPr lang="en-GB" b="1" dirty="0">
                <a:solidFill>
                  <a:schemeClr val="accent6"/>
                </a:solidFill>
                <a:latin typeface="+mj-lt"/>
                <a:ea typeface="Times New Roman" panose="02020603050405020304" pitchFamily="18" charset="0"/>
                <a:cs typeface="Times New Roman" panose="02020603050405020304" pitchFamily="18" charset="0"/>
              </a:rPr>
              <a:t>(right) </a:t>
            </a:r>
            <a:r>
              <a:rPr lang="en-GB" b="1" dirty="0" smtClean="0">
                <a:solidFill>
                  <a:schemeClr val="accent6"/>
                </a:solidFill>
                <a:latin typeface="+mj-lt"/>
                <a:ea typeface="Times New Roman" panose="02020603050405020304" pitchFamily="18" charset="0"/>
                <a:cs typeface="Times New Roman" panose="02020603050405020304" pitchFamily="18" charset="0"/>
              </a:rPr>
              <a:t>side</a:t>
            </a:r>
            <a:r>
              <a:rPr lang="en-GB" dirty="0" smtClean="0">
                <a:latin typeface="+mj-lt"/>
                <a:ea typeface="Times New Roman" panose="02020603050405020304" pitchFamily="18" charset="0"/>
                <a:cs typeface="Times New Roman" panose="02020603050405020304" pitchFamily="18" charset="0"/>
              </a:rPr>
              <a:t>.</a:t>
            </a:r>
            <a:endParaRPr lang="en-GB" dirty="0">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299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bg/>
                                          </p:spTgt>
                                        </p:tgtEl>
                                        <p:attrNameLst>
                                          <p:attrName>style.visibility</p:attrName>
                                        </p:attrNameLst>
                                      </p:cBhvr>
                                      <p:to>
                                        <p:strVal val="visible"/>
                                      </p:to>
                                    </p:set>
                                    <p:animEffect transition="in" filter="fade">
                                      <p:cBhvr>
                                        <p:cTn id="17" dur="500"/>
                                        <p:tgtEl>
                                          <p:spTgt spid="7">
                                            <p:bg/>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fade">
                                      <p:cBhvr>
                                        <p:cTn id="25"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8" grpId="0" animBg="1"/>
      <p:bldP spid="7" grpId="0" build="p"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normalize database?</a:t>
            </a:r>
          </a:p>
        </p:txBody>
      </p:sp>
      <p:sp>
        <p:nvSpPr>
          <p:cNvPr id="3" name="Content Placeholder 2"/>
          <p:cNvSpPr>
            <a:spLocks noGrp="1"/>
          </p:cNvSpPr>
          <p:nvPr>
            <p:ph idx="1"/>
          </p:nvPr>
        </p:nvSpPr>
        <p:spPr/>
        <p:txBody>
          <a:bodyPr/>
          <a:lstStyle/>
          <a:p>
            <a:r>
              <a:rPr lang="en-GB" dirty="0"/>
              <a:t>A software contract and consultancy firm maintains details of all the various projects in which its employees are currently involved. These details comprise: Employee Number, Employee Name, Date of Birth, Department Code, Department Name, Project Code, Project Description, Project </a:t>
            </a:r>
            <a:r>
              <a:rPr lang="en-GB" dirty="0" smtClean="0"/>
              <a:t>Supervisor.</a:t>
            </a:r>
            <a:endParaRPr lang="en-GB" dirty="0"/>
          </a:p>
          <a:p>
            <a:r>
              <a:rPr lang="en-GB" dirty="0" smtClean="0"/>
              <a:t>Assume </a:t>
            </a:r>
            <a:r>
              <a:rPr lang="en-GB" dirty="0"/>
              <a:t>the following:</a:t>
            </a:r>
          </a:p>
          <a:p>
            <a:pPr lvl="1"/>
            <a:r>
              <a:rPr lang="en-GB" dirty="0"/>
              <a:t>Each employee number is unique.</a:t>
            </a:r>
          </a:p>
          <a:p>
            <a:pPr lvl="1"/>
            <a:r>
              <a:rPr lang="en-GB" dirty="0"/>
              <a:t>Each department has a single department code.</a:t>
            </a:r>
          </a:p>
          <a:p>
            <a:pPr lvl="1"/>
            <a:r>
              <a:rPr lang="en-GB" dirty="0"/>
              <a:t>Each project has a single code and supervisor.</a:t>
            </a:r>
          </a:p>
          <a:p>
            <a:pPr lvl="1"/>
            <a:r>
              <a:rPr lang="en-GB" dirty="0"/>
              <a:t>Each employee may work on one or more projects.</a:t>
            </a:r>
          </a:p>
          <a:p>
            <a:pPr lvl="1"/>
            <a:r>
              <a:rPr lang="en-GB" dirty="0"/>
              <a:t>Employee names need not necessarily be unique.</a:t>
            </a:r>
          </a:p>
          <a:p>
            <a:pPr lvl="1"/>
            <a:r>
              <a:rPr lang="en-GB" dirty="0"/>
              <a:t>Project Code, Project Description and Project Supervisor are repeating fields.</a:t>
            </a:r>
          </a:p>
          <a:p>
            <a:pPr lvl="1"/>
            <a:r>
              <a:rPr lang="en-GB" dirty="0"/>
              <a:t>Normalize this data to Third Normal Form.</a:t>
            </a:r>
          </a:p>
          <a:p>
            <a:endParaRPr lang="en-GB" dirty="0"/>
          </a:p>
        </p:txBody>
      </p:sp>
    </p:spTree>
    <p:extLst>
      <p:ext uri="{BB962C8B-B14F-4D97-AF65-F5344CB8AC3E}">
        <p14:creationId xmlns:p14="http://schemas.microsoft.com/office/powerpoint/2010/main" val="337853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normalize database?</a:t>
            </a:r>
          </a:p>
        </p:txBody>
      </p:sp>
      <p:sp>
        <p:nvSpPr>
          <p:cNvPr id="3" name="Content Placeholder 2"/>
          <p:cNvSpPr>
            <a:spLocks noGrp="1"/>
          </p:cNvSpPr>
          <p:nvPr>
            <p:ph idx="1"/>
          </p:nvPr>
        </p:nvSpPr>
        <p:spPr>
          <a:xfrm>
            <a:off x="131180" y="863444"/>
            <a:ext cx="11929641" cy="5590565"/>
          </a:xfrm>
        </p:spPr>
        <p:txBody>
          <a:bodyPr/>
          <a:lstStyle/>
          <a:p>
            <a:r>
              <a:rPr lang="en-GB" dirty="0"/>
              <a:t>A software contract and consultancy firm maintains details of all the various projects in which its employees are currently involved. These details comprise: </a:t>
            </a:r>
            <a:r>
              <a:rPr lang="en-GB" dirty="0">
                <a:solidFill>
                  <a:schemeClr val="tx2"/>
                </a:solidFill>
              </a:rPr>
              <a:t>Employee Number, Employee Name, Date of Birth</a:t>
            </a:r>
            <a:r>
              <a:rPr lang="en-GB" dirty="0"/>
              <a:t>, </a:t>
            </a:r>
            <a:r>
              <a:rPr lang="en-GB" dirty="0">
                <a:solidFill>
                  <a:schemeClr val="accent6"/>
                </a:solidFill>
              </a:rPr>
              <a:t>Department Code, Department Name</a:t>
            </a:r>
            <a:r>
              <a:rPr lang="en-GB" dirty="0"/>
              <a:t>, </a:t>
            </a:r>
            <a:r>
              <a:rPr lang="en-GB" dirty="0">
                <a:solidFill>
                  <a:schemeClr val="accent4"/>
                </a:solidFill>
              </a:rPr>
              <a:t>Project Code, Project Description, Project </a:t>
            </a:r>
            <a:r>
              <a:rPr lang="en-GB" dirty="0" smtClean="0">
                <a:solidFill>
                  <a:schemeClr val="accent4"/>
                </a:solidFill>
              </a:rPr>
              <a:t>Supervisor</a:t>
            </a:r>
            <a:r>
              <a:rPr lang="en-GB" dirty="0" smtClean="0"/>
              <a:t>.</a:t>
            </a:r>
            <a:endParaRPr lang="en-GB" dirty="0"/>
          </a:p>
        </p:txBody>
      </p:sp>
      <p:graphicFrame>
        <p:nvGraphicFramePr>
          <p:cNvPr id="4"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1175420360"/>
              </p:ext>
            </p:extLst>
          </p:nvPr>
        </p:nvGraphicFramePr>
        <p:xfrm>
          <a:off x="493395" y="2680910"/>
          <a:ext cx="9457691" cy="2286000"/>
        </p:xfrm>
        <a:graphic>
          <a:graphicData uri="http://schemas.openxmlformats.org/drawingml/2006/table">
            <a:tbl>
              <a:tblPr firstRow="1" bandRow="1">
                <a:tableStyleId>{8EC20E35-A176-4012-BC5E-935CFFF8708E}</a:tableStyleId>
              </a:tblPr>
              <a:tblGrid>
                <a:gridCol w="1175068"/>
                <a:gridCol w="1175068"/>
                <a:gridCol w="944880"/>
                <a:gridCol w="1354455"/>
                <a:gridCol w="1354455"/>
                <a:gridCol w="948055"/>
                <a:gridCol w="1281430"/>
                <a:gridCol w="1224280"/>
              </a:tblGrid>
              <a:tr h="411480">
                <a:tc>
                  <a:txBody>
                    <a:bodyPr/>
                    <a:lstStyle/>
                    <a:p>
                      <a:pPr algn="l"/>
                      <a:r>
                        <a:rPr lang="en-US" sz="1800" u="none" kern="1200" dirty="0" smtClean="0">
                          <a:solidFill>
                            <a:schemeClr val="tx1"/>
                          </a:solidFill>
                        </a:rPr>
                        <a:t>Employee </a:t>
                      </a:r>
                    </a:p>
                    <a:p>
                      <a:pPr algn="l"/>
                      <a:r>
                        <a:rPr lang="en-US" sz="1800" u="none" kern="1200" dirty="0" smtClean="0">
                          <a:solidFill>
                            <a:schemeClr val="tx1"/>
                          </a:solidFill>
                        </a:rPr>
                        <a:t>Number</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Employee </a:t>
                      </a:r>
                    </a:p>
                    <a:p>
                      <a:pPr algn="l"/>
                      <a:r>
                        <a:rPr lang="en-US" sz="1800" b="1" kern="1200" dirty="0" smtClean="0">
                          <a:solidFill>
                            <a:schemeClr val="tx1"/>
                          </a:solidFill>
                          <a:latin typeface="+mn-lt"/>
                          <a:ea typeface="+mn-ea"/>
                          <a:cs typeface="+mn-cs"/>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Date of </a:t>
                      </a:r>
                    </a:p>
                    <a:p>
                      <a:pPr algn="l"/>
                      <a:r>
                        <a:rPr lang="en-US" sz="1800" b="1" kern="1200" dirty="0" smtClean="0">
                          <a:solidFill>
                            <a:schemeClr val="tx1"/>
                          </a:solidFill>
                          <a:latin typeface="+mn-lt"/>
                          <a:ea typeface="+mn-ea"/>
                          <a:cs typeface="+mn-cs"/>
                        </a:rPr>
                        <a:t>Birth</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Department </a:t>
                      </a:r>
                    </a:p>
                    <a:p>
                      <a:pPr algn="l"/>
                      <a:r>
                        <a:rPr lang="en-US" sz="1800" b="1" kern="1200" dirty="0" smtClean="0">
                          <a:solidFill>
                            <a:schemeClr val="tx1"/>
                          </a:solidFill>
                          <a:latin typeface="+mn-lt"/>
                          <a:ea typeface="+mn-ea"/>
                          <a:cs typeface="+mn-cs"/>
                        </a:rPr>
                        <a:t>Code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Department </a:t>
                      </a:r>
                    </a:p>
                    <a:p>
                      <a:pPr algn="l"/>
                      <a:r>
                        <a:rPr lang="en-US" sz="1800" b="1" kern="1200" dirty="0" smtClean="0">
                          <a:solidFill>
                            <a:schemeClr val="tx1"/>
                          </a:solidFill>
                          <a:latin typeface="+mn-lt"/>
                          <a:ea typeface="+mn-ea"/>
                          <a:cs typeface="+mn-cs"/>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Project </a:t>
                      </a:r>
                    </a:p>
                    <a:p>
                      <a:pPr algn="l"/>
                      <a:r>
                        <a:rPr lang="en-US" sz="1800" b="1" kern="1200" dirty="0" smtClean="0">
                          <a:solidFill>
                            <a:schemeClr val="tx1"/>
                          </a:solidFill>
                          <a:latin typeface="+mn-lt"/>
                          <a:ea typeface="+mn-ea"/>
                          <a:cs typeface="+mn-cs"/>
                        </a:rPr>
                        <a:t>Code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Project </a:t>
                      </a:r>
                    </a:p>
                    <a:p>
                      <a:pPr algn="l"/>
                      <a:r>
                        <a:rPr lang="en-US" sz="1800" b="1" kern="1200" dirty="0" smtClean="0">
                          <a:solidFill>
                            <a:schemeClr val="tx1"/>
                          </a:solidFill>
                          <a:latin typeface="+mn-lt"/>
                          <a:ea typeface="+mn-ea"/>
                          <a:cs typeface="+mn-cs"/>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Project </a:t>
                      </a:r>
                    </a:p>
                    <a:p>
                      <a:pPr algn="l"/>
                      <a:r>
                        <a:rPr lang="en-US" sz="1800" b="1" kern="1200" dirty="0" smtClean="0">
                          <a:solidFill>
                            <a:schemeClr val="tx1"/>
                          </a:solidFill>
                          <a:latin typeface="+mn-lt"/>
                          <a:ea typeface="+mn-ea"/>
                          <a:cs typeface="+mn-cs"/>
                        </a:rPr>
                        <a:t>Supervisor</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1-1-85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IN" dirty="0" smtClean="0"/>
                        <a:t>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Meet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4-4-86</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EC</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Suresh</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2-2-85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1-1-85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5"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4104832513"/>
              </p:ext>
            </p:extLst>
          </p:nvPr>
        </p:nvGraphicFramePr>
        <p:xfrm>
          <a:off x="4661694" y="2298315"/>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ctr"/>
                      <a:r>
                        <a:rPr lang="en-US" b="1" dirty="0" smtClean="0">
                          <a:solidFill>
                            <a:schemeClr val="tx1"/>
                          </a:solidFill>
                        </a:rPr>
                        <a:t>UNF</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28676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Functional Dependency (FD)</a:t>
            </a:r>
            <a:endParaRPr lang="en-US" dirty="0"/>
          </a:p>
        </p:txBody>
      </p:sp>
      <p:sp>
        <p:nvSpPr>
          <p:cNvPr id="3" name="Content Placeholder 2"/>
          <p:cNvSpPr>
            <a:spLocks noGrp="1"/>
          </p:cNvSpPr>
          <p:nvPr>
            <p:ph idx="1"/>
          </p:nvPr>
        </p:nvSpPr>
        <p:spPr/>
        <p:txBody>
          <a:bodyPr/>
          <a:lstStyle/>
          <a:p>
            <a:r>
              <a:rPr lang="en-US" dirty="0" smtClean="0"/>
              <a:t>Trivial </a:t>
            </a:r>
            <a:r>
              <a:rPr lang="en-US" dirty="0"/>
              <a:t>Functional Dependency</a:t>
            </a:r>
          </a:p>
          <a:p>
            <a:pPr lvl="1"/>
            <a:r>
              <a:rPr lang="en-US" dirty="0"/>
              <a:t>X </a:t>
            </a:r>
            <a:r>
              <a:rPr lang="en-US" dirty="0">
                <a:latin typeface="Calibri" panose="020F0502020204030204" pitchFamily="34" charset="0"/>
              </a:rPr>
              <a:t>→</a:t>
            </a:r>
            <a:r>
              <a:rPr lang="en-US" dirty="0" smtClean="0"/>
              <a:t> </a:t>
            </a:r>
            <a:r>
              <a:rPr lang="en-US" dirty="0"/>
              <a:t>Y is trivial FD if </a:t>
            </a:r>
            <a:r>
              <a:rPr lang="en-US" b="1" dirty="0">
                <a:solidFill>
                  <a:schemeClr val="accent6"/>
                </a:solidFill>
              </a:rPr>
              <a:t>Y is a subset of X</a:t>
            </a:r>
          </a:p>
          <a:p>
            <a:pPr lvl="1"/>
            <a:r>
              <a:rPr lang="en-US" dirty="0" err="1"/>
              <a:t>Eg</a:t>
            </a:r>
            <a:r>
              <a:rPr lang="en-US" dirty="0"/>
              <a:t>. {</a:t>
            </a:r>
            <a:r>
              <a:rPr lang="en-US" dirty="0" err="1"/>
              <a:t>Roll_No</a:t>
            </a:r>
            <a:r>
              <a:rPr lang="en-US" dirty="0"/>
              <a:t>, </a:t>
            </a:r>
            <a:r>
              <a:rPr lang="en-US" dirty="0" err="1" smtClean="0"/>
              <a:t>Department_Name</a:t>
            </a:r>
            <a:r>
              <a:rPr lang="en-US" dirty="0" smtClean="0"/>
              <a:t>, Semester} </a:t>
            </a:r>
            <a:r>
              <a:rPr lang="en-US" dirty="0">
                <a:latin typeface="Calibri" panose="020F0502020204030204" pitchFamily="34" charset="0"/>
              </a:rPr>
              <a:t>→</a:t>
            </a:r>
            <a:r>
              <a:rPr lang="en-US" dirty="0" smtClean="0"/>
              <a:t> </a:t>
            </a:r>
            <a:r>
              <a:rPr lang="en-US" dirty="0" err="1"/>
              <a:t>Roll_No</a:t>
            </a:r>
            <a:endParaRPr lang="en-US" dirty="0"/>
          </a:p>
          <a:p>
            <a:r>
              <a:rPr lang="en-US" dirty="0"/>
              <a:t>Nontrivial Functional Dependency</a:t>
            </a:r>
          </a:p>
          <a:p>
            <a:pPr lvl="1"/>
            <a:r>
              <a:rPr lang="en-US" dirty="0"/>
              <a:t>X </a:t>
            </a:r>
            <a:r>
              <a:rPr lang="en-US" dirty="0">
                <a:latin typeface="Calibri" panose="020F0502020204030204" pitchFamily="34" charset="0"/>
              </a:rPr>
              <a:t>→ </a:t>
            </a:r>
            <a:r>
              <a:rPr lang="en-US" dirty="0" smtClean="0"/>
              <a:t>Y </a:t>
            </a:r>
            <a:r>
              <a:rPr lang="en-US" dirty="0"/>
              <a:t>is nontrivial FD if </a:t>
            </a:r>
            <a:r>
              <a:rPr lang="en-US" b="1" dirty="0">
                <a:solidFill>
                  <a:schemeClr val="accent6"/>
                </a:solidFill>
              </a:rPr>
              <a:t>Y is not a subset of X</a:t>
            </a:r>
          </a:p>
          <a:p>
            <a:pPr lvl="1"/>
            <a:r>
              <a:rPr lang="en-US" dirty="0" err="1"/>
              <a:t>Eg</a:t>
            </a:r>
            <a:r>
              <a:rPr lang="en-US" dirty="0"/>
              <a:t>. {</a:t>
            </a:r>
            <a:r>
              <a:rPr lang="en-US" dirty="0" err="1"/>
              <a:t>Roll_No</a:t>
            </a:r>
            <a:r>
              <a:rPr lang="en-US" dirty="0"/>
              <a:t>, </a:t>
            </a:r>
            <a:r>
              <a:rPr lang="en-US" dirty="0" err="1" smtClean="0"/>
              <a:t>Department_Name</a:t>
            </a:r>
            <a:r>
              <a:rPr lang="en-US" smtClean="0"/>
              <a:t>, Semester} </a:t>
            </a:r>
            <a:r>
              <a:rPr lang="en-US" dirty="0">
                <a:latin typeface="Calibri" panose="020F0502020204030204" pitchFamily="34" charset="0"/>
              </a:rPr>
              <a:t>→</a:t>
            </a:r>
            <a:r>
              <a:rPr lang="en-US" dirty="0" smtClean="0"/>
              <a:t> </a:t>
            </a:r>
            <a:r>
              <a:rPr lang="en-US" dirty="0" err="1" smtClean="0"/>
              <a:t>Student_Name</a:t>
            </a:r>
            <a:endParaRPr lang="en-US" dirty="0"/>
          </a:p>
        </p:txBody>
      </p:sp>
    </p:spTree>
    <p:extLst>
      <p:ext uri="{BB962C8B-B14F-4D97-AF65-F5344CB8AC3E}">
        <p14:creationId xmlns:p14="http://schemas.microsoft.com/office/powerpoint/2010/main" val="366171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normalize database?</a:t>
            </a:r>
          </a:p>
        </p:txBody>
      </p:sp>
      <p:sp>
        <p:nvSpPr>
          <p:cNvPr id="10" name="Content Placeholder 9"/>
          <p:cNvSpPr>
            <a:spLocks noGrp="1"/>
          </p:cNvSpPr>
          <p:nvPr>
            <p:ph idx="1"/>
          </p:nvPr>
        </p:nvSpPr>
        <p:spPr/>
        <p:txBody>
          <a:bodyPr/>
          <a:lstStyle/>
          <a:p>
            <a:endParaRPr lang="en-GB" dirty="0"/>
          </a:p>
        </p:txBody>
      </p:sp>
      <p:graphicFrame>
        <p:nvGraphicFramePr>
          <p:cNvPr id="4"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3152270911"/>
              </p:ext>
            </p:extLst>
          </p:nvPr>
        </p:nvGraphicFramePr>
        <p:xfrm>
          <a:off x="168275" y="1321574"/>
          <a:ext cx="9457691" cy="2286000"/>
        </p:xfrm>
        <a:graphic>
          <a:graphicData uri="http://schemas.openxmlformats.org/drawingml/2006/table">
            <a:tbl>
              <a:tblPr firstRow="1" bandRow="1">
                <a:tableStyleId>{8EC20E35-A176-4012-BC5E-935CFFF8708E}</a:tableStyleId>
              </a:tblPr>
              <a:tblGrid>
                <a:gridCol w="1175068"/>
                <a:gridCol w="1175068"/>
                <a:gridCol w="944880"/>
                <a:gridCol w="1354455"/>
                <a:gridCol w="1354455"/>
                <a:gridCol w="948055"/>
                <a:gridCol w="1281430"/>
                <a:gridCol w="1224280"/>
              </a:tblGrid>
              <a:tr h="411480">
                <a:tc>
                  <a:txBody>
                    <a:bodyPr/>
                    <a:lstStyle/>
                    <a:p>
                      <a:pPr algn="l"/>
                      <a:r>
                        <a:rPr lang="en-US" sz="1800" u="none" kern="1200" dirty="0" smtClean="0">
                          <a:solidFill>
                            <a:schemeClr val="tx1"/>
                          </a:solidFill>
                        </a:rPr>
                        <a:t>Employee </a:t>
                      </a:r>
                    </a:p>
                    <a:p>
                      <a:pPr algn="l"/>
                      <a:r>
                        <a:rPr lang="en-US" sz="1800" u="none" kern="1200" dirty="0" smtClean="0">
                          <a:solidFill>
                            <a:schemeClr val="tx1"/>
                          </a:solidFill>
                        </a:rPr>
                        <a:t>Number</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Employee </a:t>
                      </a:r>
                    </a:p>
                    <a:p>
                      <a:pPr algn="l"/>
                      <a:r>
                        <a:rPr lang="en-US" sz="1800" b="1" kern="1200" dirty="0" smtClean="0">
                          <a:solidFill>
                            <a:schemeClr val="tx1"/>
                          </a:solidFill>
                          <a:latin typeface="+mn-lt"/>
                          <a:ea typeface="+mn-ea"/>
                          <a:cs typeface="+mn-cs"/>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Date of </a:t>
                      </a:r>
                    </a:p>
                    <a:p>
                      <a:pPr algn="l"/>
                      <a:r>
                        <a:rPr lang="en-US" sz="1800" b="1" kern="1200" dirty="0" smtClean="0">
                          <a:solidFill>
                            <a:schemeClr val="tx1"/>
                          </a:solidFill>
                          <a:latin typeface="+mn-lt"/>
                          <a:ea typeface="+mn-ea"/>
                          <a:cs typeface="+mn-cs"/>
                        </a:rPr>
                        <a:t>Birth</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Department </a:t>
                      </a:r>
                    </a:p>
                    <a:p>
                      <a:pPr algn="l"/>
                      <a:r>
                        <a:rPr lang="en-US" sz="1800" b="1" kern="1200" dirty="0" smtClean="0">
                          <a:solidFill>
                            <a:schemeClr val="tx1"/>
                          </a:solidFill>
                          <a:latin typeface="+mn-lt"/>
                          <a:ea typeface="+mn-ea"/>
                          <a:cs typeface="+mn-cs"/>
                        </a:rPr>
                        <a:t>Code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Department </a:t>
                      </a:r>
                    </a:p>
                    <a:p>
                      <a:pPr algn="l"/>
                      <a:r>
                        <a:rPr lang="en-US" sz="1800" b="1" kern="1200" dirty="0" smtClean="0">
                          <a:solidFill>
                            <a:schemeClr val="tx1"/>
                          </a:solidFill>
                          <a:latin typeface="+mn-lt"/>
                          <a:ea typeface="+mn-ea"/>
                          <a:cs typeface="+mn-cs"/>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Project </a:t>
                      </a:r>
                    </a:p>
                    <a:p>
                      <a:pPr algn="l"/>
                      <a:r>
                        <a:rPr lang="en-US" sz="1800" b="1" kern="1200" dirty="0" smtClean="0">
                          <a:solidFill>
                            <a:schemeClr val="tx1"/>
                          </a:solidFill>
                          <a:latin typeface="+mn-lt"/>
                          <a:ea typeface="+mn-ea"/>
                          <a:cs typeface="+mn-cs"/>
                        </a:rPr>
                        <a:t>Code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Project </a:t>
                      </a:r>
                    </a:p>
                    <a:p>
                      <a:pPr algn="l"/>
                      <a:r>
                        <a:rPr lang="en-US" sz="1800" b="1" kern="1200" dirty="0" smtClean="0">
                          <a:solidFill>
                            <a:schemeClr val="tx1"/>
                          </a:solidFill>
                          <a:latin typeface="+mn-lt"/>
                          <a:ea typeface="+mn-ea"/>
                          <a:cs typeface="+mn-cs"/>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Project </a:t>
                      </a:r>
                    </a:p>
                    <a:p>
                      <a:pPr algn="l"/>
                      <a:r>
                        <a:rPr lang="en-US" sz="1800" b="1" kern="1200" dirty="0" smtClean="0">
                          <a:solidFill>
                            <a:schemeClr val="tx1"/>
                          </a:solidFill>
                          <a:latin typeface="+mn-lt"/>
                          <a:ea typeface="+mn-ea"/>
                          <a:cs typeface="+mn-cs"/>
                        </a:rPr>
                        <a:t>Supervisor</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1-1-85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IN" dirty="0" smtClean="0"/>
                        <a:t>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Meet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4-4-86</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EC</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Suresh</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2-2-85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1-1-85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5"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569646572"/>
              </p:ext>
            </p:extLst>
          </p:nvPr>
        </p:nvGraphicFramePr>
        <p:xfrm>
          <a:off x="4336574" y="875915"/>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ctr"/>
                      <a:r>
                        <a:rPr lang="en-US" b="1" dirty="0" smtClean="0">
                          <a:solidFill>
                            <a:schemeClr val="tx1"/>
                          </a:solidFill>
                        </a:rPr>
                        <a:t>UNF</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aphicFrame>
        <p:nvGraphicFramePr>
          <p:cNvPr id="6"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951191897"/>
              </p:ext>
            </p:extLst>
          </p:nvPr>
        </p:nvGraphicFramePr>
        <p:xfrm>
          <a:off x="178435" y="4189850"/>
          <a:ext cx="6003926" cy="1874520"/>
        </p:xfrm>
        <a:graphic>
          <a:graphicData uri="http://schemas.openxmlformats.org/drawingml/2006/table">
            <a:tbl>
              <a:tblPr firstRow="1" bandRow="1">
                <a:tableStyleId>{8EC20E35-A176-4012-BC5E-935CFFF8708E}</a:tableStyleId>
              </a:tblPr>
              <a:tblGrid>
                <a:gridCol w="1175068"/>
                <a:gridCol w="1175068"/>
                <a:gridCol w="944880"/>
                <a:gridCol w="1354455"/>
                <a:gridCol w="1354455"/>
              </a:tblGrid>
              <a:tr h="411480">
                <a:tc>
                  <a:txBody>
                    <a:bodyPr/>
                    <a:lstStyle/>
                    <a:p>
                      <a:pPr algn="l"/>
                      <a:r>
                        <a:rPr lang="en-US" sz="1800" u="sng" kern="1200" dirty="0" smtClean="0">
                          <a:solidFill>
                            <a:schemeClr val="tx1"/>
                          </a:solidFill>
                        </a:rPr>
                        <a:t>Employee </a:t>
                      </a:r>
                    </a:p>
                    <a:p>
                      <a:pPr algn="l"/>
                      <a:r>
                        <a:rPr lang="en-US" sz="1800" u="sng" kern="1200" dirty="0" smtClean="0">
                          <a:solidFill>
                            <a:schemeClr val="tx1"/>
                          </a:solidFill>
                        </a:rPr>
                        <a:t>Number</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Employee </a:t>
                      </a:r>
                    </a:p>
                    <a:p>
                      <a:pPr algn="l"/>
                      <a:r>
                        <a:rPr lang="en-US" sz="1800" b="1" kern="1200" dirty="0" smtClean="0">
                          <a:solidFill>
                            <a:schemeClr val="tx1"/>
                          </a:solidFill>
                          <a:latin typeface="+mn-lt"/>
                          <a:ea typeface="+mn-ea"/>
                          <a:cs typeface="+mn-cs"/>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Date of </a:t>
                      </a:r>
                    </a:p>
                    <a:p>
                      <a:pPr algn="l"/>
                      <a:r>
                        <a:rPr lang="en-US" sz="1800" b="1" kern="1200" dirty="0" smtClean="0">
                          <a:solidFill>
                            <a:schemeClr val="tx1"/>
                          </a:solidFill>
                          <a:latin typeface="+mn-lt"/>
                          <a:ea typeface="+mn-ea"/>
                          <a:cs typeface="+mn-cs"/>
                        </a:rPr>
                        <a:t>Birth</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Department </a:t>
                      </a:r>
                    </a:p>
                    <a:p>
                      <a:pPr algn="l"/>
                      <a:r>
                        <a:rPr lang="en-US" sz="1800" b="1" kern="1200" dirty="0" smtClean="0">
                          <a:solidFill>
                            <a:schemeClr val="tx1"/>
                          </a:solidFill>
                          <a:latin typeface="+mn-lt"/>
                          <a:ea typeface="+mn-ea"/>
                          <a:cs typeface="+mn-cs"/>
                        </a:rPr>
                        <a:t>Code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Department </a:t>
                      </a:r>
                    </a:p>
                    <a:p>
                      <a:pPr algn="l"/>
                      <a:r>
                        <a:rPr lang="en-US" sz="1800" b="1" kern="1200" dirty="0" smtClean="0">
                          <a:solidFill>
                            <a:schemeClr val="tx1"/>
                          </a:solidFill>
                          <a:latin typeface="+mn-lt"/>
                          <a:ea typeface="+mn-ea"/>
                          <a:cs typeface="+mn-cs"/>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1-1-85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IN" dirty="0" smtClean="0"/>
                        <a:t>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Meet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4-4-86</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EC</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Suresh</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2-2-85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902974313"/>
              </p:ext>
            </p:extLst>
          </p:nvPr>
        </p:nvGraphicFramePr>
        <p:xfrm>
          <a:off x="4346734" y="3744191"/>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ctr"/>
                      <a:r>
                        <a:rPr lang="en-US" b="1" dirty="0" smtClean="0">
                          <a:solidFill>
                            <a:schemeClr val="tx1"/>
                          </a:solidFill>
                        </a:rPr>
                        <a:t>1NF</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aphicFrame>
        <p:nvGraphicFramePr>
          <p:cNvPr id="8"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799194986"/>
              </p:ext>
            </p:extLst>
          </p:nvPr>
        </p:nvGraphicFramePr>
        <p:xfrm>
          <a:off x="6449907" y="4173015"/>
          <a:ext cx="4628833" cy="2286000"/>
        </p:xfrm>
        <a:graphic>
          <a:graphicData uri="http://schemas.openxmlformats.org/drawingml/2006/table">
            <a:tbl>
              <a:tblPr firstRow="1" bandRow="1">
                <a:tableStyleId>{8EC20E35-A176-4012-BC5E-935CFFF8708E}</a:tableStyleId>
              </a:tblPr>
              <a:tblGrid>
                <a:gridCol w="1175068"/>
                <a:gridCol w="948055"/>
                <a:gridCol w="1281430"/>
                <a:gridCol w="1224280"/>
              </a:tblGrid>
              <a:tr h="577790">
                <a:tc>
                  <a:txBody>
                    <a:bodyPr/>
                    <a:lstStyle/>
                    <a:p>
                      <a:pPr algn="l"/>
                      <a:r>
                        <a:rPr lang="en-US" sz="1800" u="sng" kern="1200" dirty="0" smtClean="0">
                          <a:solidFill>
                            <a:schemeClr val="tx1"/>
                          </a:solidFill>
                        </a:rPr>
                        <a:t>Employee </a:t>
                      </a:r>
                    </a:p>
                    <a:p>
                      <a:pPr algn="l"/>
                      <a:r>
                        <a:rPr lang="en-US" sz="1800" u="sng" kern="1200" dirty="0" smtClean="0">
                          <a:solidFill>
                            <a:schemeClr val="tx1"/>
                          </a:solidFill>
                        </a:rPr>
                        <a:t>Number</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smtClean="0">
                          <a:solidFill>
                            <a:schemeClr val="tx1"/>
                          </a:solidFill>
                          <a:latin typeface="+mn-lt"/>
                          <a:ea typeface="+mn-ea"/>
                          <a:cs typeface="+mn-cs"/>
                        </a:rPr>
                        <a:t>Project </a:t>
                      </a:r>
                    </a:p>
                    <a:p>
                      <a:pPr algn="l"/>
                      <a:r>
                        <a:rPr lang="en-US" sz="1800" b="1" u="sng" kern="1200" dirty="0" smtClean="0">
                          <a:solidFill>
                            <a:schemeClr val="tx1"/>
                          </a:solidFill>
                          <a:latin typeface="+mn-lt"/>
                          <a:ea typeface="+mn-ea"/>
                          <a:cs typeface="+mn-cs"/>
                        </a:rPr>
                        <a:t>Code</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Project </a:t>
                      </a:r>
                    </a:p>
                    <a:p>
                      <a:pPr algn="l"/>
                      <a:r>
                        <a:rPr lang="en-US" sz="1800" b="1" kern="1200" dirty="0" smtClean="0">
                          <a:solidFill>
                            <a:schemeClr val="tx1"/>
                          </a:solidFill>
                          <a:latin typeface="+mn-lt"/>
                          <a:ea typeface="+mn-ea"/>
                          <a:cs typeface="+mn-cs"/>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Project </a:t>
                      </a:r>
                    </a:p>
                    <a:p>
                      <a:pPr algn="l"/>
                      <a:r>
                        <a:rPr lang="en-US" sz="1800" b="1" kern="1200" dirty="0" smtClean="0">
                          <a:solidFill>
                            <a:schemeClr val="tx1"/>
                          </a:solidFill>
                          <a:latin typeface="+mn-lt"/>
                          <a:ea typeface="+mn-ea"/>
                          <a:cs typeface="+mn-cs"/>
                        </a:rPr>
                        <a:t>Supervisor</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IN" dirty="0" smtClean="0"/>
                        <a:t>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039894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normalize database?</a:t>
            </a:r>
          </a:p>
        </p:txBody>
      </p:sp>
      <p:sp>
        <p:nvSpPr>
          <p:cNvPr id="10" name="Content Placeholder 9"/>
          <p:cNvSpPr>
            <a:spLocks noGrp="1"/>
          </p:cNvSpPr>
          <p:nvPr>
            <p:ph idx="1"/>
          </p:nvPr>
        </p:nvSpPr>
        <p:spPr/>
        <p:txBody>
          <a:bodyPr/>
          <a:lstStyle/>
          <a:p>
            <a:endParaRPr lang="en-GB" dirty="0"/>
          </a:p>
        </p:txBody>
      </p:sp>
      <p:graphicFrame>
        <p:nvGraphicFramePr>
          <p:cNvPr id="6"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4234879856"/>
              </p:ext>
            </p:extLst>
          </p:nvPr>
        </p:nvGraphicFramePr>
        <p:xfrm>
          <a:off x="178435" y="1527930"/>
          <a:ext cx="6003926" cy="1874520"/>
        </p:xfrm>
        <a:graphic>
          <a:graphicData uri="http://schemas.openxmlformats.org/drawingml/2006/table">
            <a:tbl>
              <a:tblPr firstRow="1" bandRow="1">
                <a:tableStyleId>{8EC20E35-A176-4012-BC5E-935CFFF8708E}</a:tableStyleId>
              </a:tblPr>
              <a:tblGrid>
                <a:gridCol w="1175068"/>
                <a:gridCol w="1175068"/>
                <a:gridCol w="944880"/>
                <a:gridCol w="1354455"/>
                <a:gridCol w="1354455"/>
              </a:tblGrid>
              <a:tr h="411480">
                <a:tc>
                  <a:txBody>
                    <a:bodyPr/>
                    <a:lstStyle/>
                    <a:p>
                      <a:pPr algn="l"/>
                      <a:r>
                        <a:rPr lang="en-US" sz="1800" u="sng" kern="1200" dirty="0" smtClean="0">
                          <a:solidFill>
                            <a:schemeClr val="tx1"/>
                          </a:solidFill>
                        </a:rPr>
                        <a:t>Employee </a:t>
                      </a:r>
                    </a:p>
                    <a:p>
                      <a:pPr algn="l"/>
                      <a:r>
                        <a:rPr lang="en-US" sz="1800" u="sng" kern="1200" dirty="0" smtClean="0">
                          <a:solidFill>
                            <a:schemeClr val="tx1"/>
                          </a:solidFill>
                        </a:rPr>
                        <a:t>Number</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Employee </a:t>
                      </a:r>
                    </a:p>
                    <a:p>
                      <a:pPr algn="l"/>
                      <a:r>
                        <a:rPr lang="en-US" sz="1800" b="1" kern="1200" dirty="0" smtClean="0">
                          <a:solidFill>
                            <a:schemeClr val="tx1"/>
                          </a:solidFill>
                          <a:latin typeface="+mn-lt"/>
                          <a:ea typeface="+mn-ea"/>
                          <a:cs typeface="+mn-cs"/>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Date of </a:t>
                      </a:r>
                    </a:p>
                    <a:p>
                      <a:pPr algn="l"/>
                      <a:r>
                        <a:rPr lang="en-US" sz="1800" b="1" kern="1200" dirty="0" smtClean="0">
                          <a:solidFill>
                            <a:schemeClr val="tx1"/>
                          </a:solidFill>
                          <a:latin typeface="+mn-lt"/>
                          <a:ea typeface="+mn-ea"/>
                          <a:cs typeface="+mn-cs"/>
                        </a:rPr>
                        <a:t>Birth</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Department </a:t>
                      </a:r>
                    </a:p>
                    <a:p>
                      <a:pPr algn="l"/>
                      <a:r>
                        <a:rPr lang="en-US" sz="1800" b="1" kern="1200" dirty="0" smtClean="0">
                          <a:solidFill>
                            <a:schemeClr val="tx1"/>
                          </a:solidFill>
                          <a:latin typeface="+mn-lt"/>
                          <a:ea typeface="+mn-ea"/>
                          <a:cs typeface="+mn-cs"/>
                        </a:rPr>
                        <a:t>Code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Department </a:t>
                      </a:r>
                    </a:p>
                    <a:p>
                      <a:pPr algn="l"/>
                      <a:r>
                        <a:rPr lang="en-US" sz="1800" b="1" kern="1200" dirty="0" smtClean="0">
                          <a:solidFill>
                            <a:schemeClr val="tx1"/>
                          </a:solidFill>
                          <a:latin typeface="+mn-lt"/>
                          <a:ea typeface="+mn-ea"/>
                          <a:cs typeface="+mn-cs"/>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1-1-85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IN" dirty="0" smtClean="0"/>
                        <a:t>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Meet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4-4-86</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EC</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Suresh</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2-2-85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4183713933"/>
              </p:ext>
            </p:extLst>
          </p:nvPr>
        </p:nvGraphicFramePr>
        <p:xfrm>
          <a:off x="4346734" y="1082271"/>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ctr"/>
                      <a:r>
                        <a:rPr lang="en-US" b="1" dirty="0" smtClean="0">
                          <a:solidFill>
                            <a:schemeClr val="tx1"/>
                          </a:solidFill>
                        </a:rPr>
                        <a:t>1NF</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aphicFrame>
        <p:nvGraphicFramePr>
          <p:cNvPr id="8"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7407805"/>
              </p:ext>
            </p:extLst>
          </p:nvPr>
        </p:nvGraphicFramePr>
        <p:xfrm>
          <a:off x="6449907" y="1511095"/>
          <a:ext cx="4628833" cy="2286000"/>
        </p:xfrm>
        <a:graphic>
          <a:graphicData uri="http://schemas.openxmlformats.org/drawingml/2006/table">
            <a:tbl>
              <a:tblPr firstRow="1" bandRow="1">
                <a:tableStyleId>{8EC20E35-A176-4012-BC5E-935CFFF8708E}</a:tableStyleId>
              </a:tblPr>
              <a:tblGrid>
                <a:gridCol w="1175068"/>
                <a:gridCol w="948055"/>
                <a:gridCol w="1281430"/>
                <a:gridCol w="1224280"/>
              </a:tblGrid>
              <a:tr h="577790">
                <a:tc>
                  <a:txBody>
                    <a:bodyPr/>
                    <a:lstStyle/>
                    <a:p>
                      <a:pPr algn="l"/>
                      <a:r>
                        <a:rPr lang="en-US" sz="1800" u="sng" kern="1200" dirty="0" smtClean="0">
                          <a:solidFill>
                            <a:schemeClr val="tx1"/>
                          </a:solidFill>
                        </a:rPr>
                        <a:t>Employee </a:t>
                      </a:r>
                    </a:p>
                    <a:p>
                      <a:pPr algn="l"/>
                      <a:r>
                        <a:rPr lang="en-US" sz="1800" u="sng" kern="1200" dirty="0" smtClean="0">
                          <a:solidFill>
                            <a:schemeClr val="tx1"/>
                          </a:solidFill>
                        </a:rPr>
                        <a:t>Number</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smtClean="0">
                          <a:solidFill>
                            <a:schemeClr val="tx1"/>
                          </a:solidFill>
                          <a:latin typeface="+mn-lt"/>
                          <a:ea typeface="+mn-ea"/>
                          <a:cs typeface="+mn-cs"/>
                        </a:rPr>
                        <a:t>Project </a:t>
                      </a:r>
                    </a:p>
                    <a:p>
                      <a:pPr algn="l"/>
                      <a:r>
                        <a:rPr lang="en-US" sz="1800" b="1" u="sng" kern="1200" dirty="0" smtClean="0">
                          <a:solidFill>
                            <a:schemeClr val="tx1"/>
                          </a:solidFill>
                          <a:latin typeface="+mn-lt"/>
                          <a:ea typeface="+mn-ea"/>
                          <a:cs typeface="+mn-cs"/>
                        </a:rPr>
                        <a:t>Code</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Project </a:t>
                      </a:r>
                    </a:p>
                    <a:p>
                      <a:pPr algn="l"/>
                      <a:r>
                        <a:rPr lang="en-US" sz="1800" b="1" kern="1200" dirty="0" smtClean="0">
                          <a:solidFill>
                            <a:schemeClr val="tx1"/>
                          </a:solidFill>
                          <a:latin typeface="+mn-lt"/>
                          <a:ea typeface="+mn-ea"/>
                          <a:cs typeface="+mn-cs"/>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Project </a:t>
                      </a:r>
                    </a:p>
                    <a:p>
                      <a:pPr algn="l"/>
                      <a:r>
                        <a:rPr lang="en-US" sz="1800" b="1" kern="1200" dirty="0" smtClean="0">
                          <a:solidFill>
                            <a:schemeClr val="tx1"/>
                          </a:solidFill>
                          <a:latin typeface="+mn-lt"/>
                          <a:ea typeface="+mn-ea"/>
                          <a:cs typeface="+mn-cs"/>
                        </a:rPr>
                        <a:t>Supervisor</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IN" dirty="0" smtClean="0"/>
                        <a:t>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1"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780831179"/>
              </p:ext>
            </p:extLst>
          </p:nvPr>
        </p:nvGraphicFramePr>
        <p:xfrm>
          <a:off x="178435" y="4151528"/>
          <a:ext cx="6003926" cy="1874520"/>
        </p:xfrm>
        <a:graphic>
          <a:graphicData uri="http://schemas.openxmlformats.org/drawingml/2006/table">
            <a:tbl>
              <a:tblPr firstRow="1" bandRow="1">
                <a:tableStyleId>{8EC20E35-A176-4012-BC5E-935CFFF8708E}</a:tableStyleId>
              </a:tblPr>
              <a:tblGrid>
                <a:gridCol w="1175068"/>
                <a:gridCol w="1175068"/>
                <a:gridCol w="944880"/>
                <a:gridCol w="1354455"/>
                <a:gridCol w="1354455"/>
              </a:tblGrid>
              <a:tr h="411480">
                <a:tc>
                  <a:txBody>
                    <a:bodyPr/>
                    <a:lstStyle/>
                    <a:p>
                      <a:pPr algn="l"/>
                      <a:r>
                        <a:rPr lang="en-US" sz="1800" u="sng" kern="1200" dirty="0" smtClean="0">
                          <a:solidFill>
                            <a:schemeClr val="tx1"/>
                          </a:solidFill>
                        </a:rPr>
                        <a:t>Employee </a:t>
                      </a:r>
                    </a:p>
                    <a:p>
                      <a:pPr algn="l"/>
                      <a:r>
                        <a:rPr lang="en-US" sz="1800" u="sng" kern="1200" dirty="0" smtClean="0">
                          <a:solidFill>
                            <a:schemeClr val="tx1"/>
                          </a:solidFill>
                        </a:rPr>
                        <a:t>Number</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Employee </a:t>
                      </a:r>
                    </a:p>
                    <a:p>
                      <a:pPr algn="l"/>
                      <a:r>
                        <a:rPr lang="en-US" sz="1800" b="1" kern="1200" dirty="0" smtClean="0">
                          <a:solidFill>
                            <a:schemeClr val="tx1"/>
                          </a:solidFill>
                          <a:latin typeface="+mn-lt"/>
                          <a:ea typeface="+mn-ea"/>
                          <a:cs typeface="+mn-cs"/>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Date of </a:t>
                      </a:r>
                    </a:p>
                    <a:p>
                      <a:pPr algn="l"/>
                      <a:r>
                        <a:rPr lang="en-US" sz="1800" b="1" kern="1200" dirty="0" smtClean="0">
                          <a:solidFill>
                            <a:schemeClr val="tx1"/>
                          </a:solidFill>
                          <a:latin typeface="+mn-lt"/>
                          <a:ea typeface="+mn-ea"/>
                          <a:cs typeface="+mn-cs"/>
                        </a:rPr>
                        <a:t>Birth</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Department </a:t>
                      </a:r>
                    </a:p>
                    <a:p>
                      <a:pPr algn="l"/>
                      <a:r>
                        <a:rPr lang="en-US" sz="1800" b="1" kern="1200" dirty="0" smtClean="0">
                          <a:solidFill>
                            <a:schemeClr val="tx1"/>
                          </a:solidFill>
                          <a:latin typeface="+mn-lt"/>
                          <a:ea typeface="+mn-ea"/>
                          <a:cs typeface="+mn-cs"/>
                        </a:rPr>
                        <a:t>Code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Department </a:t>
                      </a:r>
                    </a:p>
                    <a:p>
                      <a:pPr algn="l"/>
                      <a:r>
                        <a:rPr lang="en-US" sz="1800" b="1" kern="1200" dirty="0" smtClean="0">
                          <a:solidFill>
                            <a:schemeClr val="tx1"/>
                          </a:solidFill>
                          <a:latin typeface="+mn-lt"/>
                          <a:ea typeface="+mn-ea"/>
                          <a:cs typeface="+mn-cs"/>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1-1-85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IN" dirty="0" smtClean="0"/>
                        <a:t>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Meet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4-4-86</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EC</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Suresh</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2-2-85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2"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535332863"/>
              </p:ext>
            </p:extLst>
          </p:nvPr>
        </p:nvGraphicFramePr>
        <p:xfrm>
          <a:off x="4346734" y="3705869"/>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ctr"/>
                      <a:r>
                        <a:rPr lang="en-US" b="1" dirty="0" smtClean="0">
                          <a:solidFill>
                            <a:schemeClr val="tx1"/>
                          </a:solidFill>
                        </a:rPr>
                        <a:t>2NF</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aphicFrame>
        <p:nvGraphicFramePr>
          <p:cNvPr id="13"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1612176867"/>
              </p:ext>
            </p:extLst>
          </p:nvPr>
        </p:nvGraphicFramePr>
        <p:xfrm>
          <a:off x="6356774" y="4151528"/>
          <a:ext cx="3453765" cy="1463040"/>
        </p:xfrm>
        <a:graphic>
          <a:graphicData uri="http://schemas.openxmlformats.org/drawingml/2006/table">
            <a:tbl>
              <a:tblPr firstRow="1" bandRow="1">
                <a:tableStyleId>{8EC20E35-A176-4012-BC5E-935CFFF8708E}</a:tableStyleId>
              </a:tblPr>
              <a:tblGrid>
                <a:gridCol w="948055"/>
                <a:gridCol w="1281430"/>
                <a:gridCol w="1224280"/>
              </a:tblGrid>
              <a:tr h="577790">
                <a:tc>
                  <a:txBody>
                    <a:bodyPr/>
                    <a:lstStyle/>
                    <a:p>
                      <a:pPr algn="l"/>
                      <a:r>
                        <a:rPr lang="en-US" sz="1800" b="1" u="sng" kern="1200" dirty="0" smtClean="0">
                          <a:solidFill>
                            <a:schemeClr val="tx1"/>
                          </a:solidFill>
                          <a:latin typeface="+mn-lt"/>
                          <a:ea typeface="+mn-ea"/>
                          <a:cs typeface="+mn-cs"/>
                        </a:rPr>
                        <a:t>Project </a:t>
                      </a:r>
                    </a:p>
                    <a:p>
                      <a:pPr algn="l"/>
                      <a:r>
                        <a:rPr lang="en-US" sz="1800" b="1" u="sng" kern="1200" dirty="0" smtClean="0">
                          <a:solidFill>
                            <a:schemeClr val="tx1"/>
                          </a:solidFill>
                          <a:latin typeface="+mn-lt"/>
                          <a:ea typeface="+mn-ea"/>
                          <a:cs typeface="+mn-cs"/>
                        </a:rPr>
                        <a:t>Code</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Project </a:t>
                      </a:r>
                    </a:p>
                    <a:p>
                      <a:pPr algn="l"/>
                      <a:r>
                        <a:rPr lang="en-US" sz="1800" b="1" kern="1200" dirty="0" smtClean="0">
                          <a:solidFill>
                            <a:schemeClr val="tx1"/>
                          </a:solidFill>
                          <a:latin typeface="+mn-lt"/>
                          <a:ea typeface="+mn-ea"/>
                          <a:cs typeface="+mn-cs"/>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Project </a:t>
                      </a:r>
                    </a:p>
                    <a:p>
                      <a:pPr algn="l"/>
                      <a:r>
                        <a:rPr lang="en-US" sz="1800" b="1" kern="1200" dirty="0" smtClean="0">
                          <a:solidFill>
                            <a:schemeClr val="tx1"/>
                          </a:solidFill>
                          <a:latin typeface="+mn-lt"/>
                          <a:ea typeface="+mn-ea"/>
                          <a:cs typeface="+mn-cs"/>
                        </a:rPr>
                        <a:t>Supervisor</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7"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935510296"/>
              </p:ext>
            </p:extLst>
          </p:nvPr>
        </p:nvGraphicFramePr>
        <p:xfrm>
          <a:off x="9984953" y="4168009"/>
          <a:ext cx="2123123" cy="2286000"/>
        </p:xfrm>
        <a:graphic>
          <a:graphicData uri="http://schemas.openxmlformats.org/drawingml/2006/table">
            <a:tbl>
              <a:tblPr firstRow="1" bandRow="1">
                <a:tableStyleId>{8EC20E35-A176-4012-BC5E-935CFFF8708E}</a:tableStyleId>
              </a:tblPr>
              <a:tblGrid>
                <a:gridCol w="1175068"/>
                <a:gridCol w="948055"/>
              </a:tblGrid>
              <a:tr h="577790">
                <a:tc>
                  <a:txBody>
                    <a:bodyPr/>
                    <a:lstStyle/>
                    <a:p>
                      <a:pPr algn="l"/>
                      <a:r>
                        <a:rPr lang="en-US" sz="1800" u="sng" kern="1200" dirty="0" smtClean="0">
                          <a:solidFill>
                            <a:schemeClr val="tx1"/>
                          </a:solidFill>
                        </a:rPr>
                        <a:t>Employee </a:t>
                      </a:r>
                    </a:p>
                    <a:p>
                      <a:pPr algn="l"/>
                      <a:r>
                        <a:rPr lang="en-US" sz="1800" u="sng" kern="1200" dirty="0" smtClean="0">
                          <a:solidFill>
                            <a:schemeClr val="tx1"/>
                          </a:solidFill>
                        </a:rPr>
                        <a:t>Number</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smtClean="0">
                          <a:solidFill>
                            <a:schemeClr val="tx1"/>
                          </a:solidFill>
                          <a:latin typeface="+mn-lt"/>
                          <a:ea typeface="+mn-ea"/>
                          <a:cs typeface="+mn-cs"/>
                        </a:rPr>
                        <a:t>Project </a:t>
                      </a:r>
                    </a:p>
                    <a:p>
                      <a:pPr algn="l"/>
                      <a:r>
                        <a:rPr lang="en-US" sz="1800" b="1" u="sng" kern="1200" dirty="0" smtClean="0">
                          <a:solidFill>
                            <a:schemeClr val="tx1"/>
                          </a:solidFill>
                          <a:latin typeface="+mn-lt"/>
                          <a:ea typeface="+mn-ea"/>
                          <a:cs typeface="+mn-cs"/>
                        </a:rPr>
                        <a:t>Code</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IN" dirty="0" smtClean="0"/>
                        <a:t>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32842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normalize database?</a:t>
            </a:r>
          </a:p>
        </p:txBody>
      </p:sp>
      <p:sp>
        <p:nvSpPr>
          <p:cNvPr id="10" name="Content Placeholder 9"/>
          <p:cNvSpPr>
            <a:spLocks noGrp="1"/>
          </p:cNvSpPr>
          <p:nvPr>
            <p:ph idx="1"/>
          </p:nvPr>
        </p:nvSpPr>
        <p:spPr/>
        <p:txBody>
          <a:bodyPr/>
          <a:lstStyle/>
          <a:p>
            <a:endParaRPr lang="en-GB" dirty="0"/>
          </a:p>
        </p:txBody>
      </p:sp>
      <p:graphicFrame>
        <p:nvGraphicFramePr>
          <p:cNvPr id="12"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239432059"/>
              </p:ext>
            </p:extLst>
          </p:nvPr>
        </p:nvGraphicFramePr>
        <p:xfrm>
          <a:off x="4326414" y="1125229"/>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ctr"/>
                      <a:r>
                        <a:rPr lang="en-US" b="1" dirty="0" smtClean="0">
                          <a:solidFill>
                            <a:schemeClr val="tx1"/>
                          </a:solidFill>
                        </a:rPr>
                        <a:t>3NF</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aphicFrame>
        <p:nvGraphicFramePr>
          <p:cNvPr id="14"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3358111595"/>
              </p:ext>
            </p:extLst>
          </p:nvPr>
        </p:nvGraphicFramePr>
        <p:xfrm>
          <a:off x="168275" y="1601368"/>
          <a:ext cx="4649471" cy="1874520"/>
        </p:xfrm>
        <a:graphic>
          <a:graphicData uri="http://schemas.openxmlformats.org/drawingml/2006/table">
            <a:tbl>
              <a:tblPr firstRow="1" bandRow="1">
                <a:tableStyleId>{8EC20E35-A176-4012-BC5E-935CFFF8708E}</a:tableStyleId>
              </a:tblPr>
              <a:tblGrid>
                <a:gridCol w="1175068"/>
                <a:gridCol w="1175068"/>
                <a:gridCol w="944880"/>
                <a:gridCol w="1354455"/>
              </a:tblGrid>
              <a:tr h="411480">
                <a:tc>
                  <a:txBody>
                    <a:bodyPr/>
                    <a:lstStyle/>
                    <a:p>
                      <a:pPr algn="l"/>
                      <a:r>
                        <a:rPr lang="en-US" sz="1800" u="sng" kern="1200" dirty="0" smtClean="0">
                          <a:solidFill>
                            <a:schemeClr val="tx1"/>
                          </a:solidFill>
                        </a:rPr>
                        <a:t>Employee </a:t>
                      </a:r>
                    </a:p>
                    <a:p>
                      <a:pPr algn="l"/>
                      <a:r>
                        <a:rPr lang="en-US" sz="1800" u="sng" kern="1200" dirty="0" smtClean="0">
                          <a:solidFill>
                            <a:schemeClr val="tx1"/>
                          </a:solidFill>
                        </a:rPr>
                        <a:t>Number</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Employee </a:t>
                      </a:r>
                    </a:p>
                    <a:p>
                      <a:pPr algn="l"/>
                      <a:r>
                        <a:rPr lang="en-US" sz="1800" b="1" kern="1200" dirty="0" smtClean="0">
                          <a:solidFill>
                            <a:schemeClr val="tx1"/>
                          </a:solidFill>
                          <a:latin typeface="+mn-lt"/>
                          <a:ea typeface="+mn-ea"/>
                          <a:cs typeface="+mn-cs"/>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Date of </a:t>
                      </a:r>
                    </a:p>
                    <a:p>
                      <a:pPr algn="l"/>
                      <a:r>
                        <a:rPr lang="en-US" sz="1800" b="1" kern="1200" dirty="0" smtClean="0">
                          <a:solidFill>
                            <a:schemeClr val="tx1"/>
                          </a:solidFill>
                          <a:latin typeface="+mn-lt"/>
                          <a:ea typeface="+mn-ea"/>
                          <a:cs typeface="+mn-cs"/>
                        </a:rPr>
                        <a:t>Birth</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Department </a:t>
                      </a:r>
                    </a:p>
                    <a:p>
                      <a:pPr algn="l"/>
                      <a:r>
                        <a:rPr lang="en-US" sz="1800" b="1" kern="1200" dirty="0" smtClean="0">
                          <a:solidFill>
                            <a:schemeClr val="tx1"/>
                          </a:solidFill>
                          <a:latin typeface="+mn-lt"/>
                          <a:ea typeface="+mn-ea"/>
                          <a:cs typeface="+mn-cs"/>
                        </a:rPr>
                        <a:t>Code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1-1-85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IN" dirty="0" smtClean="0"/>
                        <a:t>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Meet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4-4-86</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Suresh</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2-2-85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6"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3493736060"/>
              </p:ext>
            </p:extLst>
          </p:nvPr>
        </p:nvGraphicFramePr>
        <p:xfrm>
          <a:off x="168275" y="3929319"/>
          <a:ext cx="3453765" cy="1463040"/>
        </p:xfrm>
        <a:graphic>
          <a:graphicData uri="http://schemas.openxmlformats.org/drawingml/2006/table">
            <a:tbl>
              <a:tblPr firstRow="1" bandRow="1">
                <a:tableStyleId>{8EC20E35-A176-4012-BC5E-935CFFF8708E}</a:tableStyleId>
              </a:tblPr>
              <a:tblGrid>
                <a:gridCol w="948055"/>
                <a:gridCol w="1281430"/>
                <a:gridCol w="1224280"/>
              </a:tblGrid>
              <a:tr h="577790">
                <a:tc>
                  <a:txBody>
                    <a:bodyPr/>
                    <a:lstStyle/>
                    <a:p>
                      <a:pPr algn="l"/>
                      <a:r>
                        <a:rPr lang="en-US" sz="1800" b="1" u="sng" kern="1200" dirty="0" smtClean="0">
                          <a:solidFill>
                            <a:schemeClr val="tx1"/>
                          </a:solidFill>
                          <a:latin typeface="+mn-lt"/>
                          <a:ea typeface="+mn-ea"/>
                          <a:cs typeface="+mn-cs"/>
                        </a:rPr>
                        <a:t>Project </a:t>
                      </a:r>
                    </a:p>
                    <a:p>
                      <a:pPr algn="l"/>
                      <a:r>
                        <a:rPr lang="en-US" sz="1800" b="1" u="sng" kern="1200" dirty="0" smtClean="0">
                          <a:solidFill>
                            <a:schemeClr val="tx1"/>
                          </a:solidFill>
                          <a:latin typeface="+mn-lt"/>
                          <a:ea typeface="+mn-ea"/>
                          <a:cs typeface="+mn-cs"/>
                        </a:rPr>
                        <a:t>Code</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Project </a:t>
                      </a:r>
                    </a:p>
                    <a:p>
                      <a:pPr algn="l"/>
                      <a:r>
                        <a:rPr lang="en-US" sz="1800" b="1" kern="1200" dirty="0" smtClean="0">
                          <a:solidFill>
                            <a:schemeClr val="tx1"/>
                          </a:solidFill>
                          <a:latin typeface="+mn-lt"/>
                          <a:ea typeface="+mn-ea"/>
                          <a:cs typeface="+mn-cs"/>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Project </a:t>
                      </a:r>
                    </a:p>
                    <a:p>
                      <a:pPr algn="l"/>
                      <a:r>
                        <a:rPr lang="en-US" sz="1800" b="1" kern="1200" dirty="0" smtClean="0">
                          <a:solidFill>
                            <a:schemeClr val="tx1"/>
                          </a:solidFill>
                          <a:latin typeface="+mn-lt"/>
                          <a:ea typeface="+mn-ea"/>
                          <a:cs typeface="+mn-cs"/>
                        </a:rPr>
                        <a:t>Supervisor</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8"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3761619156"/>
              </p:ext>
            </p:extLst>
          </p:nvPr>
        </p:nvGraphicFramePr>
        <p:xfrm>
          <a:off x="5364586" y="3929319"/>
          <a:ext cx="2123123" cy="2286000"/>
        </p:xfrm>
        <a:graphic>
          <a:graphicData uri="http://schemas.openxmlformats.org/drawingml/2006/table">
            <a:tbl>
              <a:tblPr firstRow="1" bandRow="1">
                <a:tableStyleId>{8EC20E35-A176-4012-BC5E-935CFFF8708E}</a:tableStyleId>
              </a:tblPr>
              <a:tblGrid>
                <a:gridCol w="1175068"/>
                <a:gridCol w="948055"/>
              </a:tblGrid>
              <a:tr h="577790">
                <a:tc>
                  <a:txBody>
                    <a:bodyPr/>
                    <a:lstStyle/>
                    <a:p>
                      <a:pPr algn="l"/>
                      <a:r>
                        <a:rPr lang="en-US" sz="1800" u="sng" kern="1200" dirty="0" smtClean="0">
                          <a:solidFill>
                            <a:schemeClr val="tx1"/>
                          </a:solidFill>
                        </a:rPr>
                        <a:t>Employee </a:t>
                      </a:r>
                    </a:p>
                    <a:p>
                      <a:pPr algn="l"/>
                      <a:r>
                        <a:rPr lang="en-US" sz="1800" u="sng" kern="1200" dirty="0" smtClean="0">
                          <a:solidFill>
                            <a:schemeClr val="tx1"/>
                          </a:solidFill>
                        </a:rPr>
                        <a:t>Number</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smtClean="0">
                          <a:solidFill>
                            <a:schemeClr val="tx1"/>
                          </a:solidFill>
                          <a:latin typeface="+mn-lt"/>
                          <a:ea typeface="+mn-ea"/>
                          <a:cs typeface="+mn-cs"/>
                        </a:rPr>
                        <a:t>Project </a:t>
                      </a:r>
                    </a:p>
                    <a:p>
                      <a:pPr algn="l"/>
                      <a:r>
                        <a:rPr lang="en-US" sz="1800" b="1" u="sng" kern="1200" dirty="0" smtClean="0">
                          <a:solidFill>
                            <a:schemeClr val="tx1"/>
                          </a:solidFill>
                          <a:latin typeface="+mn-lt"/>
                          <a:ea typeface="+mn-ea"/>
                          <a:cs typeface="+mn-cs"/>
                        </a:rPr>
                        <a:t>Code</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IN" dirty="0" smtClean="0"/>
                        <a:t>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411480">
                <a:tc>
                  <a:txBody>
                    <a:bodyPr/>
                    <a:lstStyle/>
                    <a:p>
                      <a:r>
                        <a:rPr lang="en-IN"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9"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1069336968"/>
              </p:ext>
            </p:extLst>
          </p:nvPr>
        </p:nvGraphicFramePr>
        <p:xfrm>
          <a:off x="5364586" y="1601368"/>
          <a:ext cx="2708910" cy="1463040"/>
        </p:xfrm>
        <a:graphic>
          <a:graphicData uri="http://schemas.openxmlformats.org/drawingml/2006/table">
            <a:tbl>
              <a:tblPr firstRow="1" bandRow="1">
                <a:tableStyleId>{8EC20E35-A176-4012-BC5E-935CFFF8708E}</a:tableStyleId>
              </a:tblPr>
              <a:tblGrid>
                <a:gridCol w="1354455"/>
                <a:gridCol w="1354455"/>
              </a:tblGrid>
              <a:tr h="411480">
                <a:tc>
                  <a:txBody>
                    <a:bodyPr/>
                    <a:lstStyle/>
                    <a:p>
                      <a:pPr algn="l"/>
                      <a:r>
                        <a:rPr lang="en-US" sz="1800" b="1" u="sng" kern="1200" dirty="0" smtClean="0">
                          <a:solidFill>
                            <a:schemeClr val="tx1"/>
                          </a:solidFill>
                          <a:latin typeface="+mn-lt"/>
                          <a:ea typeface="+mn-ea"/>
                          <a:cs typeface="+mn-cs"/>
                        </a:rPr>
                        <a:t>Department </a:t>
                      </a:r>
                    </a:p>
                    <a:p>
                      <a:pPr algn="l"/>
                      <a:r>
                        <a:rPr lang="en-US" sz="1800" b="1" u="sng" kern="1200" dirty="0" smtClean="0">
                          <a:solidFill>
                            <a:schemeClr val="tx1"/>
                          </a:solidFill>
                          <a:latin typeface="+mn-lt"/>
                          <a:ea typeface="+mn-ea"/>
                          <a:cs typeface="+mn-cs"/>
                        </a:rPr>
                        <a:t>Code</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Department </a:t>
                      </a:r>
                    </a:p>
                    <a:p>
                      <a:pPr algn="l"/>
                      <a:r>
                        <a:rPr lang="en-US" sz="1800" b="1" kern="1200" dirty="0" smtClean="0">
                          <a:solidFill>
                            <a:schemeClr val="tx1"/>
                          </a:solidFill>
                          <a:latin typeface="+mn-lt"/>
                          <a:ea typeface="+mn-ea"/>
                          <a:cs typeface="+mn-cs"/>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EC</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02342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asked in GTU</a:t>
            </a:r>
          </a:p>
        </p:txBody>
      </p:sp>
      <p:sp>
        <p:nvSpPr>
          <p:cNvPr id="3" name="Content Placeholder 2"/>
          <p:cNvSpPr>
            <a:spLocks noGrp="1"/>
          </p:cNvSpPr>
          <p:nvPr>
            <p:ph idx="1"/>
          </p:nvPr>
        </p:nvSpPr>
        <p:spPr/>
        <p:txBody>
          <a:bodyPr/>
          <a:lstStyle/>
          <a:p>
            <a:pPr marL="457200" indent="-457200">
              <a:buFont typeface="+mj-lt"/>
              <a:buAutoNum type="arabicPeriod"/>
            </a:pPr>
            <a:r>
              <a:rPr lang="en-US" dirty="0"/>
              <a:t>What is meant by normalization? Write its need. List and discuss various normalization forms.</a:t>
            </a:r>
          </a:p>
          <a:p>
            <a:pPr marL="457200" indent="-457200">
              <a:buFont typeface="+mj-lt"/>
              <a:buAutoNum type="arabicPeriod"/>
            </a:pPr>
            <a:r>
              <a:rPr lang="en-US" dirty="0"/>
              <a:t>Consider schema EMPLOYEE(E-ID,E-NAME,E-CITY,E-STATE) </a:t>
            </a:r>
            <a:r>
              <a:rPr lang="en-US" dirty="0" smtClean="0"/>
              <a:t>and </a:t>
            </a:r>
          </a:p>
          <a:p>
            <a:pPr marL="0" indent="0">
              <a:buNone/>
            </a:pPr>
            <a:r>
              <a:rPr lang="en-US" dirty="0"/>
              <a:t>	</a:t>
            </a:r>
            <a:r>
              <a:rPr lang="en-US" dirty="0" smtClean="0"/>
              <a:t>FD </a:t>
            </a:r>
            <a:r>
              <a:rPr lang="en-US" dirty="0"/>
              <a:t>= {E-ID </a:t>
            </a:r>
            <a:r>
              <a:rPr lang="en-US" dirty="0">
                <a:latin typeface="Calibri" panose="020F0502020204030204" pitchFamily="34" charset="0"/>
              </a:rPr>
              <a:t>→</a:t>
            </a:r>
            <a:r>
              <a:rPr lang="en-US" dirty="0" smtClean="0"/>
              <a:t> </a:t>
            </a:r>
            <a:r>
              <a:rPr lang="en-US" dirty="0"/>
              <a:t>E-NAME, E-ID </a:t>
            </a:r>
            <a:r>
              <a:rPr lang="en-US" dirty="0">
                <a:latin typeface="Calibri" panose="020F0502020204030204" pitchFamily="34" charset="0"/>
              </a:rPr>
              <a:t>→</a:t>
            </a:r>
            <a:r>
              <a:rPr lang="en-US" dirty="0" smtClean="0"/>
              <a:t> </a:t>
            </a:r>
            <a:r>
              <a:rPr lang="en-US" dirty="0"/>
              <a:t>E-CITY, E-ID </a:t>
            </a:r>
            <a:r>
              <a:rPr lang="en-US" dirty="0">
                <a:latin typeface="Calibri" panose="020F0502020204030204" pitchFamily="34" charset="0"/>
              </a:rPr>
              <a:t>→</a:t>
            </a:r>
            <a:r>
              <a:rPr lang="en-US" dirty="0" smtClean="0"/>
              <a:t> </a:t>
            </a:r>
            <a:r>
              <a:rPr lang="en-US" dirty="0"/>
              <a:t>E-STATE, E-CITY </a:t>
            </a:r>
            <a:r>
              <a:rPr lang="en-US" dirty="0">
                <a:latin typeface="Calibri" panose="020F0502020204030204" pitchFamily="34" charset="0"/>
              </a:rPr>
              <a:t>→ </a:t>
            </a:r>
            <a:r>
              <a:rPr lang="en-US" dirty="0" smtClean="0"/>
              <a:t>E-STATE}</a:t>
            </a:r>
          </a:p>
          <a:p>
            <a:pPr lvl="1">
              <a:buFont typeface="Wingdings" panose="05000000000000000000" pitchFamily="2" charset="2"/>
              <a:buChar char="§"/>
            </a:pPr>
            <a:r>
              <a:rPr lang="en-US" dirty="0" smtClean="0"/>
              <a:t>Find </a:t>
            </a:r>
            <a:r>
              <a:rPr lang="en-US" dirty="0"/>
              <a:t>attribute closure for: (E-ID)</a:t>
            </a:r>
            <a:r>
              <a:rPr lang="en-US" baseline="30000" dirty="0"/>
              <a:t>+</a:t>
            </a:r>
          </a:p>
          <a:p>
            <a:pPr marL="457200" indent="-457200">
              <a:buFont typeface="+mj-lt"/>
              <a:buAutoNum type="arabicPeriod" startAt="3"/>
            </a:pPr>
            <a:r>
              <a:rPr lang="en-US" dirty="0"/>
              <a:t>Compute the closure of the following set F of functional dependencies for relation schema </a:t>
            </a:r>
            <a:r>
              <a:rPr lang="en-US" dirty="0" smtClean="0"/>
              <a:t>R(A</a:t>
            </a:r>
            <a:r>
              <a:rPr lang="en-US" dirty="0"/>
              <a:t>, B, C, D, E). </a:t>
            </a:r>
          </a:p>
          <a:p>
            <a:pPr marL="0" indent="0">
              <a:buNone/>
            </a:pPr>
            <a:r>
              <a:rPr lang="en-US" dirty="0" smtClean="0"/>
              <a:t>	</a:t>
            </a:r>
            <a:r>
              <a:rPr lang="en-US" dirty="0"/>
              <a:t> </a:t>
            </a:r>
            <a:r>
              <a:rPr lang="en-US" dirty="0" smtClean="0"/>
              <a:t>F </a:t>
            </a:r>
            <a:r>
              <a:rPr lang="en-US" dirty="0"/>
              <a:t>= { </a:t>
            </a:r>
            <a:r>
              <a:rPr lang="en-US" dirty="0" smtClean="0"/>
              <a:t>A </a:t>
            </a:r>
            <a:r>
              <a:rPr lang="en-US" dirty="0">
                <a:latin typeface="Calibri" panose="020F0502020204030204" pitchFamily="34" charset="0"/>
              </a:rPr>
              <a:t>→</a:t>
            </a:r>
            <a:r>
              <a:rPr lang="en-US" dirty="0" smtClean="0"/>
              <a:t> </a:t>
            </a:r>
            <a:r>
              <a:rPr lang="en-US" dirty="0"/>
              <a:t>BC, CD </a:t>
            </a:r>
            <a:r>
              <a:rPr lang="en-US" dirty="0">
                <a:latin typeface="Calibri" panose="020F0502020204030204" pitchFamily="34" charset="0"/>
              </a:rPr>
              <a:t>→</a:t>
            </a:r>
            <a:r>
              <a:rPr lang="en-US" dirty="0" smtClean="0"/>
              <a:t> </a:t>
            </a:r>
            <a:r>
              <a:rPr lang="en-US" dirty="0"/>
              <a:t>E, B </a:t>
            </a:r>
            <a:r>
              <a:rPr lang="en-US" dirty="0">
                <a:latin typeface="Calibri" panose="020F0502020204030204" pitchFamily="34" charset="0"/>
              </a:rPr>
              <a:t>→</a:t>
            </a:r>
            <a:r>
              <a:rPr lang="en-US" dirty="0" smtClean="0"/>
              <a:t> </a:t>
            </a:r>
            <a:r>
              <a:rPr lang="en-US" dirty="0"/>
              <a:t>D,  E </a:t>
            </a:r>
            <a:r>
              <a:rPr lang="en-US" dirty="0">
                <a:latin typeface="Calibri" panose="020F0502020204030204" pitchFamily="34" charset="0"/>
              </a:rPr>
              <a:t>→</a:t>
            </a:r>
            <a:r>
              <a:rPr lang="en-US" dirty="0" smtClean="0"/>
              <a:t> A}</a:t>
            </a:r>
            <a:endParaRPr lang="en-US" dirty="0"/>
          </a:p>
          <a:p>
            <a:pPr lvl="1">
              <a:buFont typeface="Wingdings" panose="05000000000000000000" pitchFamily="2" charset="2"/>
              <a:buChar char="§"/>
            </a:pPr>
            <a:r>
              <a:rPr lang="en-US" dirty="0"/>
              <a:t>List the candidate keys for R.</a:t>
            </a:r>
          </a:p>
          <a:p>
            <a:pPr marL="457200" indent="-457200">
              <a:buFont typeface="+mj-lt"/>
              <a:buAutoNum type="arabicPeriod" startAt="4"/>
            </a:pPr>
            <a:r>
              <a:rPr lang="en-US" dirty="0"/>
              <a:t>Consider schema R = (A, B, C, G, H, I) and the set F of functional dependencies {A </a:t>
            </a:r>
            <a:r>
              <a:rPr lang="en-US" dirty="0">
                <a:latin typeface="Calibri" panose="020F0502020204030204" pitchFamily="34" charset="0"/>
              </a:rPr>
              <a:t>→</a:t>
            </a:r>
            <a:r>
              <a:rPr lang="en-US" dirty="0" smtClean="0"/>
              <a:t> </a:t>
            </a:r>
            <a:r>
              <a:rPr lang="en-US" dirty="0"/>
              <a:t>B, A </a:t>
            </a:r>
            <a:r>
              <a:rPr lang="en-US" dirty="0">
                <a:latin typeface="Calibri" panose="020F0502020204030204" pitchFamily="34" charset="0"/>
              </a:rPr>
              <a:t>→ </a:t>
            </a:r>
            <a:r>
              <a:rPr lang="en-US" dirty="0" smtClean="0"/>
              <a:t>C</a:t>
            </a:r>
            <a:r>
              <a:rPr lang="en-US" dirty="0"/>
              <a:t>, CG </a:t>
            </a:r>
            <a:r>
              <a:rPr lang="en-US" dirty="0">
                <a:latin typeface="Calibri" panose="020F0502020204030204" pitchFamily="34" charset="0"/>
              </a:rPr>
              <a:t>→ </a:t>
            </a:r>
            <a:r>
              <a:rPr lang="en-US" dirty="0" smtClean="0"/>
              <a:t>H</a:t>
            </a:r>
            <a:r>
              <a:rPr lang="en-US" dirty="0"/>
              <a:t>, CG </a:t>
            </a:r>
            <a:r>
              <a:rPr lang="en-US" dirty="0">
                <a:latin typeface="Calibri" panose="020F0502020204030204" pitchFamily="34" charset="0"/>
              </a:rPr>
              <a:t>→ </a:t>
            </a:r>
            <a:r>
              <a:rPr lang="en-US" dirty="0" smtClean="0"/>
              <a:t>I</a:t>
            </a:r>
            <a:r>
              <a:rPr lang="en-US" dirty="0"/>
              <a:t>, B </a:t>
            </a:r>
            <a:r>
              <a:rPr lang="en-US" dirty="0">
                <a:latin typeface="Calibri" panose="020F0502020204030204" pitchFamily="34" charset="0"/>
              </a:rPr>
              <a:t>→ </a:t>
            </a:r>
            <a:r>
              <a:rPr lang="en-US" dirty="0" smtClean="0"/>
              <a:t>H</a:t>
            </a:r>
            <a:r>
              <a:rPr lang="en-US" dirty="0"/>
              <a:t>}. ( Use F</a:t>
            </a:r>
            <a:r>
              <a:rPr lang="en-US" baseline="30000" dirty="0"/>
              <a:t>+</a:t>
            </a:r>
            <a:r>
              <a:rPr lang="en-US" dirty="0"/>
              <a:t> )</a:t>
            </a:r>
          </a:p>
          <a:p>
            <a:pPr lvl="1">
              <a:buFont typeface="Wingdings" panose="05000000000000000000" pitchFamily="2" charset="2"/>
              <a:buChar char="§"/>
            </a:pPr>
            <a:r>
              <a:rPr lang="en-US" dirty="0"/>
              <a:t>Prove that AG → I Holds.</a:t>
            </a:r>
          </a:p>
        </p:txBody>
      </p:sp>
    </p:spTree>
    <p:extLst>
      <p:ext uri="{BB962C8B-B14F-4D97-AF65-F5344CB8AC3E}">
        <p14:creationId xmlns:p14="http://schemas.microsoft.com/office/powerpoint/2010/main" val="363059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asked in GTU</a:t>
            </a:r>
          </a:p>
        </p:txBody>
      </p:sp>
      <p:sp>
        <p:nvSpPr>
          <p:cNvPr id="3" name="Content Placeholder 2"/>
          <p:cNvSpPr>
            <a:spLocks noGrp="1"/>
          </p:cNvSpPr>
          <p:nvPr>
            <p:ph idx="1"/>
          </p:nvPr>
        </p:nvSpPr>
        <p:spPr/>
        <p:txBody>
          <a:bodyPr/>
          <a:lstStyle/>
          <a:p>
            <a:pPr marL="457200" indent="-457200">
              <a:buFont typeface="+mj-lt"/>
              <a:buAutoNum type="arabicPeriod" startAt="5"/>
            </a:pPr>
            <a:r>
              <a:rPr lang="en-GB" dirty="0"/>
              <a:t>In the BCNF decomposition algorithm, suppose you use a functional dependency α </a:t>
            </a:r>
            <a:r>
              <a:rPr lang="en-US" dirty="0">
                <a:latin typeface="Calibri" panose="020F0502020204030204" pitchFamily="34" charset="0"/>
              </a:rPr>
              <a:t>→ </a:t>
            </a:r>
            <a:r>
              <a:rPr lang="en-GB" dirty="0" smtClean="0"/>
              <a:t>β </a:t>
            </a:r>
            <a:r>
              <a:rPr lang="en-GB" dirty="0"/>
              <a:t>to decompose a relation </a:t>
            </a:r>
            <a:r>
              <a:rPr lang="en-GB" dirty="0" smtClean="0"/>
              <a:t>schema r (α, β, γ) </a:t>
            </a:r>
            <a:r>
              <a:rPr lang="en-GB" dirty="0"/>
              <a:t>into r1 (</a:t>
            </a:r>
            <a:r>
              <a:rPr lang="en-GB" dirty="0" smtClean="0"/>
              <a:t>α, β) </a:t>
            </a:r>
            <a:r>
              <a:rPr lang="en-GB" dirty="0"/>
              <a:t>and r2 </a:t>
            </a:r>
            <a:r>
              <a:rPr lang="en-GB" dirty="0" smtClean="0"/>
              <a:t>(α, γ).</a:t>
            </a:r>
            <a:endParaRPr lang="en-GB" dirty="0"/>
          </a:p>
          <a:p>
            <a:pPr marL="1001712" lvl="1" indent="-457200">
              <a:buFont typeface="Wingdings" panose="05000000000000000000" pitchFamily="2" charset="2"/>
              <a:buChar char="§"/>
            </a:pPr>
            <a:r>
              <a:rPr lang="en-GB" dirty="0"/>
              <a:t>What primary and foreign-key constraint do you expect to hold on the decomposed relations?</a:t>
            </a:r>
          </a:p>
          <a:p>
            <a:pPr marL="1001712" lvl="1" indent="-457200">
              <a:buFont typeface="Wingdings" panose="05000000000000000000" pitchFamily="2" charset="2"/>
              <a:buChar char="§"/>
            </a:pPr>
            <a:r>
              <a:rPr lang="en-GB" dirty="0"/>
              <a:t>Give an example of an inconsistency that can arise due to an erroneous update, if the foreign-key constraint were not enforced on the decomposed relations above.</a:t>
            </a:r>
          </a:p>
          <a:p>
            <a:pPr marL="1001712" lvl="1" indent="-457200">
              <a:buFont typeface="Wingdings" panose="05000000000000000000" pitchFamily="2" charset="2"/>
              <a:buChar char="§"/>
            </a:pPr>
            <a:r>
              <a:rPr lang="en-GB" dirty="0"/>
              <a:t>When a relation is decomposed into 3NF, what primary and foreign key dependencies would you expect will hold on the decomposed schema</a:t>
            </a:r>
            <a:r>
              <a:rPr lang="en-GB" dirty="0" smtClean="0"/>
              <a:t>?</a:t>
            </a:r>
          </a:p>
          <a:p>
            <a:pPr marL="457200" indent="-457200">
              <a:buFont typeface="+mj-lt"/>
              <a:buAutoNum type="arabicPeriod" startAt="6"/>
            </a:pPr>
            <a:r>
              <a:rPr lang="en-GB" dirty="0"/>
              <a:t>A college maintains details of its lecturers' subject area skills. These details comprise: Lecturer Number, Lecturer Name, Lecturer Grade, Department Code, Department Name, Subject Code, Subject Name, Subject Level. Assume that each lecturer may teach many subjects but may not belong to more than one department. Subject Code, Subject Name and Subject Level are repeating fields. Normalize this data to Third Normal Form.</a:t>
            </a:r>
            <a:endParaRPr lang="en-US" dirty="0"/>
          </a:p>
        </p:txBody>
      </p:sp>
    </p:spTree>
    <p:extLst>
      <p:ext uri="{BB962C8B-B14F-4D97-AF65-F5344CB8AC3E}">
        <p14:creationId xmlns:p14="http://schemas.microsoft.com/office/powerpoint/2010/main" val="120112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13">
            <a:extLst>
              <a:ext uri="{FF2B5EF4-FFF2-40B4-BE49-F238E27FC236}">
                <a16:creationId xmlns:a16="http://schemas.microsoft.com/office/drawing/2014/main" xmlns="" id="{E2AD8B6E-51EA-4A15-8752-4F221E5E02C5}"/>
              </a:ext>
            </a:extLst>
          </p:cNvPr>
          <p:cNvSpPr>
            <a:spLocks noGrp="1"/>
          </p:cNvSpPr>
          <p:nvPr>
            <p:ph type="body" sz="quarter" idx="16"/>
          </p:nvPr>
        </p:nvSpPr>
        <p:spPr>
          <a:xfrm>
            <a:off x="2581756" y="20384"/>
            <a:ext cx="4646358" cy="734653"/>
          </a:xfrm>
        </p:spPr>
        <p:txBody>
          <a:bodyPr/>
          <a:lstStyle/>
          <a:p>
            <a:r>
              <a:rPr lang="en-US" b="1" dirty="0"/>
              <a:t>Database Management Systems </a:t>
            </a:r>
            <a:r>
              <a:rPr lang="en-US" dirty="0">
                <a:latin typeface="Roboto Condensed Light" panose="02000000000000000000" pitchFamily="2" charset="0"/>
                <a:ea typeface="Roboto Condensed Light" panose="02000000000000000000" pitchFamily="2" charset="0"/>
              </a:rPr>
              <a:t>(DBMS)</a:t>
            </a:r>
          </a:p>
          <a:p>
            <a:r>
              <a:rPr lang="en-US" dirty="0"/>
              <a:t>GTU # 3130703</a:t>
            </a:r>
          </a:p>
        </p:txBody>
      </p:sp>
      <p:sp>
        <p:nvSpPr>
          <p:cNvPr id="28" name="Text Placeholder 9">
            <a:extLst>
              <a:ext uri="{FF2B5EF4-FFF2-40B4-BE49-F238E27FC236}">
                <a16:creationId xmlns:a16="http://schemas.microsoft.com/office/drawing/2014/main" xmlns="" id="{4F27F027-AAC9-4C88-B3AF-3C4A20BDDDA6}"/>
              </a:ext>
            </a:extLst>
          </p:cNvPr>
          <p:cNvSpPr>
            <a:spLocks noGrp="1"/>
          </p:cNvSpPr>
          <p:nvPr>
            <p:ph type="body" sz="quarter" idx="11"/>
          </p:nvPr>
        </p:nvSpPr>
        <p:spPr>
          <a:xfrm>
            <a:off x="2180943" y="6175935"/>
            <a:ext cx="3735998" cy="290081"/>
          </a:xfrm>
        </p:spPr>
        <p:txBody>
          <a:bodyPr/>
          <a:lstStyle/>
          <a:p>
            <a:r>
              <a:rPr lang="en-US" dirty="0" smtClean="0"/>
              <a:t>firoz.sherasiya@darshan.ac.in</a:t>
            </a:r>
            <a:endParaRPr lang="en-US" dirty="0"/>
          </a:p>
        </p:txBody>
      </p:sp>
      <p:sp>
        <p:nvSpPr>
          <p:cNvPr id="29" name="Text Placeholder 10">
            <a:extLst>
              <a:ext uri="{FF2B5EF4-FFF2-40B4-BE49-F238E27FC236}">
                <a16:creationId xmlns:a16="http://schemas.microsoft.com/office/drawing/2014/main" xmlns="" id="{59B646FF-BD32-4C5A-94AF-AC4347EADA2E}"/>
              </a:ext>
            </a:extLst>
          </p:cNvPr>
          <p:cNvSpPr>
            <a:spLocks noGrp="1"/>
          </p:cNvSpPr>
          <p:nvPr>
            <p:ph type="body" sz="quarter" idx="12"/>
          </p:nvPr>
        </p:nvSpPr>
        <p:spPr>
          <a:xfrm>
            <a:off x="2183874" y="6460218"/>
            <a:ext cx="3735998" cy="290081"/>
          </a:xfrm>
        </p:spPr>
        <p:txBody>
          <a:bodyPr/>
          <a:lstStyle/>
          <a:p>
            <a:r>
              <a:rPr lang="en-US" dirty="0" smtClean="0"/>
              <a:t>9879879861</a:t>
            </a:r>
            <a:endParaRPr lang="en-US" dirty="0"/>
          </a:p>
        </p:txBody>
      </p:sp>
      <p:sp>
        <p:nvSpPr>
          <p:cNvPr id="30" name="Text Placeholder 11">
            <a:extLst>
              <a:ext uri="{FF2B5EF4-FFF2-40B4-BE49-F238E27FC236}">
                <a16:creationId xmlns:a16="http://schemas.microsoft.com/office/drawing/2014/main" xmlns="" id="{915CF252-06A8-43C0-BB69-DA7109EA62D1}"/>
              </a:ext>
            </a:extLst>
          </p:cNvPr>
          <p:cNvSpPr>
            <a:spLocks noGrp="1"/>
          </p:cNvSpPr>
          <p:nvPr>
            <p:ph type="body" sz="quarter" idx="13"/>
          </p:nvPr>
        </p:nvSpPr>
        <p:spPr>
          <a:xfrm>
            <a:off x="1837678" y="5537768"/>
            <a:ext cx="3735998" cy="290081"/>
          </a:xfrm>
        </p:spPr>
        <p:txBody>
          <a:bodyPr/>
          <a:lstStyle/>
          <a:p>
            <a:r>
              <a:rPr lang="en-US" dirty="0"/>
              <a:t>Computer Engineering </a:t>
            </a:r>
            <a:r>
              <a:rPr lang="en-US" dirty="0" smtClean="0"/>
              <a:t>Department</a:t>
            </a:r>
            <a:endParaRPr lang="en-US" dirty="0"/>
          </a:p>
        </p:txBody>
      </p:sp>
      <p:sp>
        <p:nvSpPr>
          <p:cNvPr id="31" name="Text Placeholder 12">
            <a:extLst>
              <a:ext uri="{FF2B5EF4-FFF2-40B4-BE49-F238E27FC236}">
                <a16:creationId xmlns:a16="http://schemas.microsoft.com/office/drawing/2014/main" xmlns="" id="{89F5B5F8-350F-4941-B9DE-36BF8B014803}"/>
              </a:ext>
            </a:extLst>
          </p:cNvPr>
          <p:cNvSpPr>
            <a:spLocks noGrp="1"/>
          </p:cNvSpPr>
          <p:nvPr>
            <p:ph type="body" sz="quarter" idx="14"/>
          </p:nvPr>
        </p:nvSpPr>
        <p:spPr>
          <a:xfrm>
            <a:off x="1837677" y="5273332"/>
            <a:ext cx="5581039" cy="290081"/>
          </a:xfrm>
        </p:spPr>
        <p:txBody>
          <a:bodyPr/>
          <a:lstStyle/>
          <a:p>
            <a:r>
              <a:rPr lang="en-US" dirty="0"/>
              <a:t>Prof. </a:t>
            </a:r>
            <a:r>
              <a:rPr lang="en-US" dirty="0" err="1" smtClean="0"/>
              <a:t>Firoz</a:t>
            </a:r>
            <a:r>
              <a:rPr lang="en-US" dirty="0" smtClean="0"/>
              <a:t> A </a:t>
            </a:r>
            <a:r>
              <a:rPr lang="en-US" dirty="0" err="1" smtClean="0"/>
              <a:t>Sherasiya</a:t>
            </a:r>
            <a:endParaRPr lang="en-US" dirty="0"/>
          </a:p>
        </p:txBody>
      </p:sp>
      <p:pic>
        <p:nvPicPr>
          <p:cNvPr id="32" name="Picture Placeholder 1"/>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a:xfrm>
            <a:off x="353569" y="5211251"/>
            <a:ext cx="1353599" cy="1353599"/>
          </a:xfrm>
        </p:spPr>
      </p:pic>
    </p:spTree>
    <p:extLst>
      <p:ext uri="{BB962C8B-B14F-4D97-AF65-F5344CB8AC3E}">
        <p14:creationId xmlns:p14="http://schemas.microsoft.com/office/powerpoint/2010/main" val="1693413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Armstrong's axioms </a:t>
            </a:r>
            <a:r>
              <a:rPr lang="en-US" dirty="0" smtClean="0">
                <a:gradFill flip="none" rotWithShape="1">
                  <a:gsLst>
                    <a:gs pos="10000">
                      <a:schemeClr val="accent6">
                        <a:lumMod val="50000"/>
                      </a:schemeClr>
                    </a:gs>
                    <a:gs pos="100000">
                      <a:schemeClr val="accent6"/>
                    </a:gs>
                  </a:gsLst>
                  <a:lin ang="0" scaled="1"/>
                  <a:tileRect/>
                </a:gradFill>
              </a:rPr>
              <a:t>OR</a:t>
            </a:r>
            <a:br>
              <a:rPr lang="en-US" dirty="0" smtClean="0">
                <a:gradFill flip="none" rotWithShape="1">
                  <a:gsLst>
                    <a:gs pos="10000">
                      <a:schemeClr val="accent6">
                        <a:lumMod val="50000"/>
                      </a:schemeClr>
                    </a:gs>
                    <a:gs pos="100000">
                      <a:schemeClr val="accent6"/>
                    </a:gs>
                  </a:gsLst>
                  <a:lin ang="0" scaled="1"/>
                  <a:tileRect/>
                </a:gradFill>
              </a:rPr>
            </a:br>
            <a:r>
              <a:rPr lang="en-US" dirty="0" smtClean="0">
                <a:gradFill flip="none" rotWithShape="1">
                  <a:gsLst>
                    <a:gs pos="10000">
                      <a:schemeClr val="accent6">
                        <a:lumMod val="50000"/>
                      </a:schemeClr>
                    </a:gs>
                    <a:gs pos="100000">
                      <a:schemeClr val="accent6"/>
                    </a:gs>
                  </a:gsLst>
                  <a:lin ang="0" scaled="1"/>
                  <a:tileRect/>
                </a:gradFill>
              </a:rPr>
              <a:t>Inference rules</a:t>
            </a:r>
            <a:endParaRPr lang="en-US"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smtClean="0"/>
              <a:t>Section – 1.2</a:t>
            </a:r>
          </a:p>
          <a:p>
            <a:endParaRPr lang="en-US" dirty="0"/>
          </a:p>
        </p:txBody>
      </p:sp>
    </p:spTree>
    <p:extLst>
      <p:ext uri="{BB962C8B-B14F-4D97-AF65-F5344CB8AC3E}">
        <p14:creationId xmlns:p14="http://schemas.microsoft.com/office/powerpoint/2010/main" val="16224160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6267</TotalTime>
  <Words>7227</Words>
  <Application>Microsoft Office PowerPoint</Application>
  <PresentationFormat>Widescreen</PresentationFormat>
  <Paragraphs>1968</Paragraphs>
  <Slides>85</Slides>
  <Notes>0</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85</vt:i4>
      </vt:variant>
    </vt:vector>
  </HeadingPairs>
  <TitlesOfParts>
    <vt:vector size="100" baseType="lpstr">
      <vt:lpstr>Arial</vt:lpstr>
      <vt:lpstr>Calibri</vt:lpstr>
      <vt:lpstr>MS LineDraw</vt:lpstr>
      <vt:lpstr>Times New Roman</vt:lpstr>
      <vt:lpstr>Roboto Condensed Light</vt:lpstr>
      <vt:lpstr>Iconic Symbols Ext</vt:lpstr>
      <vt:lpstr>Wingdings 3</vt:lpstr>
      <vt:lpstr>Wingdings</vt:lpstr>
      <vt:lpstr>Segoe UI Black</vt:lpstr>
      <vt:lpstr>Wingdings 2</vt:lpstr>
      <vt:lpstr>Roboto Condensed</vt:lpstr>
      <vt:lpstr>Symbol</vt:lpstr>
      <vt:lpstr>Monotype Sorts</vt:lpstr>
      <vt:lpstr>Office Theme</vt:lpstr>
      <vt:lpstr>1_Office Theme</vt:lpstr>
      <vt:lpstr>Unit-4  Relational Database Design</vt:lpstr>
      <vt:lpstr>PowerPoint Presentation</vt:lpstr>
      <vt:lpstr>Functional Dependency (FD) and  its types</vt:lpstr>
      <vt:lpstr>What is Functional Dependency (FD)?</vt:lpstr>
      <vt:lpstr>Diagrammatic representation of Functional Dependency (FD)</vt:lpstr>
      <vt:lpstr>Types of Functional Dependency (FD)</vt:lpstr>
      <vt:lpstr>Types of Functional Dependency (FD)</vt:lpstr>
      <vt:lpstr>Types of Functional Dependency (FD)</vt:lpstr>
      <vt:lpstr>Armstrong's axioms OR Inference rules</vt:lpstr>
      <vt:lpstr>Armstrong's axioms OR Inference rules</vt:lpstr>
      <vt:lpstr>Closure of a set of FDs</vt:lpstr>
      <vt:lpstr>What is closure of a set of FDs?</vt:lpstr>
      <vt:lpstr>Closure of a set of FDs [Example]</vt:lpstr>
      <vt:lpstr>Closure of a set of FDs [Example]</vt:lpstr>
      <vt:lpstr>Closure of a set of FDs [Example]</vt:lpstr>
      <vt:lpstr>Closure of a set of FDs [Example]</vt:lpstr>
      <vt:lpstr>Closure of a set of FDs [Example]</vt:lpstr>
      <vt:lpstr>Closure of a set of FDs [Example]</vt:lpstr>
      <vt:lpstr>Closure of a set of FDs [Example]</vt:lpstr>
      <vt:lpstr>Closure of attribute sets</vt:lpstr>
      <vt:lpstr>What is a closure of attribute sets?</vt:lpstr>
      <vt:lpstr>What is a closure of attribute sets?</vt:lpstr>
      <vt:lpstr>Closure of attribute sets [Example]</vt:lpstr>
      <vt:lpstr>Closure of attribute sets [Exercise]</vt:lpstr>
      <vt:lpstr>Canonical cover</vt:lpstr>
      <vt:lpstr>What is extraneous attributes?</vt:lpstr>
      <vt:lpstr>What is canonical cover?</vt:lpstr>
      <vt:lpstr>Algorithm to find canonical cover</vt:lpstr>
      <vt:lpstr>Canonical cover [Example]</vt:lpstr>
      <vt:lpstr>Canonical cover [Example]</vt:lpstr>
      <vt:lpstr>Decomposition</vt:lpstr>
      <vt:lpstr>What is decomposition?</vt:lpstr>
      <vt:lpstr>Lossy decomposition</vt:lpstr>
      <vt:lpstr>Lossless decomposition</vt:lpstr>
      <vt:lpstr>Anomaly and its types</vt:lpstr>
      <vt:lpstr>What is an anomaly in database design?</vt:lpstr>
      <vt:lpstr>Insert anomaly</vt:lpstr>
      <vt:lpstr>Delete anomaly</vt:lpstr>
      <vt:lpstr>Update anomaly</vt:lpstr>
      <vt:lpstr>How to deal with insert, delete and update anomaly</vt:lpstr>
      <vt:lpstr>Normalization and normal forms</vt:lpstr>
      <vt:lpstr>What is normalization?</vt:lpstr>
      <vt:lpstr>How many normal forms are there?</vt:lpstr>
      <vt:lpstr>Normal forms  1NF (First Normal Form)</vt:lpstr>
      <vt:lpstr>1NF (First Normal Form)</vt:lpstr>
      <vt:lpstr>1NF (First Normal Form) [Example - Composite attribute]</vt:lpstr>
      <vt:lpstr>1NF (First Normal Form) [Example - Composite attribute]</vt:lpstr>
      <vt:lpstr>1NF (First Normal Form) [Example - Multivalued attribute]</vt:lpstr>
      <vt:lpstr>1NF (First Normal Form) [Example - Multivalued attribute]</vt:lpstr>
      <vt:lpstr>Normal forms  2NF (Second Normal Form)</vt:lpstr>
      <vt:lpstr>2NF (Second Normal Form)</vt:lpstr>
      <vt:lpstr>2NF (Second Normal Form) [Example]</vt:lpstr>
      <vt:lpstr>2NF (Second Normal Form) [Example]</vt:lpstr>
      <vt:lpstr>2NF (Second Normal Form) [Example]</vt:lpstr>
      <vt:lpstr>Normal forms  3NF (Third Normal Form)</vt:lpstr>
      <vt:lpstr>3NF (Third Normal Form)</vt:lpstr>
      <vt:lpstr>3NF (Third Normal Form) [Example]</vt:lpstr>
      <vt:lpstr>3NF (Third Normal Form) [Example]</vt:lpstr>
      <vt:lpstr>3NF (Third Normal Form) [Example]</vt:lpstr>
      <vt:lpstr>Normal forms  BCNF (Boyce-Codd Normal Form)</vt:lpstr>
      <vt:lpstr>BCNF (Boyce-Codd Normal Form)</vt:lpstr>
      <vt:lpstr>BCNF (Boyce-Codd Normal Form) [Example]</vt:lpstr>
      <vt:lpstr>BCNF (Boyce-Codd Normal Form) [Example]</vt:lpstr>
      <vt:lpstr>Multivalued dependency (MVD)</vt:lpstr>
      <vt:lpstr>Normal forms  4NF (Forth Normal Form)</vt:lpstr>
      <vt:lpstr>4NF (Forth Normal Form)</vt:lpstr>
      <vt:lpstr>Functional dependency &amp; Multivalued dependency</vt:lpstr>
      <vt:lpstr>Normal forms  5NF (Fifth Normal Form)</vt:lpstr>
      <vt:lpstr>5NF (Fifth Normal Form)</vt:lpstr>
      <vt:lpstr>5NF (Fifth Normal Form)</vt:lpstr>
      <vt:lpstr>How to find key?</vt:lpstr>
      <vt:lpstr>How to find key? [Example]</vt:lpstr>
      <vt:lpstr>How to find key? [Exercise]</vt:lpstr>
      <vt:lpstr>Find (candidate) key &amp; check for normal forms [Example]</vt:lpstr>
      <vt:lpstr>Find (candidate) key &amp; check for normal forms [Example]</vt:lpstr>
      <vt:lpstr>Find (candidate) key &amp; check for normal forms [Example]</vt:lpstr>
      <vt:lpstr>Find (candidate) key &amp; check for normal forms [Example]</vt:lpstr>
      <vt:lpstr>How to normalize database?</vt:lpstr>
      <vt:lpstr>How to normalize database?</vt:lpstr>
      <vt:lpstr>How to normalize database?</vt:lpstr>
      <vt:lpstr>How to normalize database?</vt:lpstr>
      <vt:lpstr>How to normalize database?</vt:lpstr>
      <vt:lpstr>Questions asked in GTU</vt:lpstr>
      <vt:lpstr>Questions asked in GTU</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1358</cp:revision>
  <dcterms:created xsi:type="dcterms:W3CDTF">2020-05-01T05:09:15Z</dcterms:created>
  <dcterms:modified xsi:type="dcterms:W3CDTF">2020-12-09T05:54:40Z</dcterms:modified>
</cp:coreProperties>
</file>