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3" r:id="rId2"/>
  </p:sldMasterIdLst>
  <p:notesMasterIdLst>
    <p:notesMasterId r:id="rId30"/>
  </p:notesMasterIdLst>
  <p:sldIdLst>
    <p:sldId id="309" r:id="rId3"/>
    <p:sldId id="292" r:id="rId4"/>
    <p:sldId id="310" r:id="rId5"/>
    <p:sldId id="312" r:id="rId6"/>
    <p:sldId id="594" r:id="rId7"/>
    <p:sldId id="498" r:id="rId8"/>
    <p:sldId id="625" r:id="rId9"/>
    <p:sldId id="626" r:id="rId10"/>
    <p:sldId id="627" r:id="rId11"/>
    <p:sldId id="628" r:id="rId12"/>
    <p:sldId id="629" r:id="rId13"/>
    <p:sldId id="630" r:id="rId14"/>
    <p:sldId id="634" r:id="rId15"/>
    <p:sldId id="635" r:id="rId16"/>
    <p:sldId id="631" r:id="rId17"/>
    <p:sldId id="636" r:id="rId18"/>
    <p:sldId id="637" r:id="rId19"/>
    <p:sldId id="639" r:id="rId20"/>
    <p:sldId id="640" r:id="rId21"/>
    <p:sldId id="638" r:id="rId22"/>
    <p:sldId id="641" r:id="rId23"/>
    <p:sldId id="642" r:id="rId24"/>
    <p:sldId id="643" r:id="rId25"/>
    <p:sldId id="644" r:id="rId26"/>
    <p:sldId id="645" r:id="rId27"/>
    <p:sldId id="599" r:id="rId28"/>
    <p:sldId id="387" r:id="rId29"/>
  </p:sldIdLst>
  <p:sldSz cx="12192000" cy="6858000"/>
  <p:notesSz cx="6858000" cy="9144000"/>
  <p:embeddedFontLst>
    <p:embeddedFont>
      <p:font typeface="Roboto Condensed" panose="02000000000000000000" pitchFamily="2" charset="0"/>
      <p:regular r:id="rId31"/>
      <p:bold r:id="rId32"/>
      <p:italic r:id="rId33"/>
      <p:boldItalic r:id="rId34"/>
    </p:embeddedFont>
    <p:embeddedFont>
      <p:font typeface="Roboto Condensed Light" panose="02000000000000000000" pitchFamily="2" charset="0"/>
      <p:regular r:id="rId35"/>
      <p:italic r:id="rId36"/>
    </p:embeddedFont>
    <p:embeddedFont>
      <p:font typeface="ＭＳ Ｐゴシック" panose="020B0600070205080204" pitchFamily="34" charset="-128"/>
      <p:regular r:id="rId37"/>
    </p:embeddedFont>
    <p:embeddedFont>
      <p:font typeface="Wingdings 3" panose="05040102010807070707" pitchFamily="18" charset="2"/>
      <p:regular r:id="rId38"/>
    </p:embeddedFont>
    <p:embeddedFont>
      <p:font typeface="Segoe UI Black" panose="020B0A02040204020203" pitchFamily="34" charset="0"/>
      <p:bold r:id="rId39"/>
      <p:boldItalic r:id="rId40"/>
    </p:embeddedFont>
    <p:embeddedFont>
      <p:font typeface="Calibri" panose="020F0502020204030204" pitchFamily="34" charset="0"/>
      <p:regular r:id="rId41"/>
      <p:bold r:id="rId42"/>
      <p:italic r:id="rId43"/>
      <p:boldItalic r:id="rId44"/>
    </p:embeddedFont>
    <p:embeddedFont>
      <p:font typeface="Wingdings 2" panose="05020102010507070707" pitchFamily="18" charset="2"/>
      <p:regular r:id="rId45"/>
    </p:embeddedFont>
    <p:embeddedFont>
      <p:font typeface="Helvetica" panose="020B060402020202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bN0J2PdB1nfi6vzn9GvUQ==" hashData="jnH9WrZCN2yWP8gzMPK1uFjjf+ZE8JCN+aNEOA8FXcVCdJdO59bCO20Vb3pEPi+BdqLO5oHKYS0cTgYgEevqx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7" autoAdjust="0"/>
    <p:restoredTop sz="94660"/>
  </p:normalViewPr>
  <p:slideViewPr>
    <p:cSldViewPr snapToGrid="0">
      <p:cViewPr varScale="1">
        <p:scale>
          <a:sx n="71" d="100"/>
          <a:sy n="71" d="100"/>
        </p:scale>
        <p:origin x="4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03-Oct-20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6.png"/><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6 – Storage Strategies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8619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22152795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DBMS)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Relational Query Languages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1980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(DBMS)   </a:t>
            </a:r>
            <a:r>
              <a:rPr lang="en-US" dirty="0" smtClean="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6 – Storage Strategies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6784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(DBMS)   </a:t>
            </a:r>
            <a:r>
              <a:rPr lang="en-US" dirty="0" smtClean="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Unit 3 – Relational Query Languages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14470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Tree>
    <p:extLst>
      <p:ext uri="{BB962C8B-B14F-4D97-AF65-F5344CB8AC3E}">
        <p14:creationId xmlns:p14="http://schemas.microsoft.com/office/powerpoint/2010/main" val="334895176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9404257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395595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6 – Storage Strategies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404753770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90057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97910739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985353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20529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32268844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12177545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42746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8582017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9750412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6 – Storage Strategies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2839735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1536455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2559593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1762292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212121"/>
              </a:solidFill>
            </a:endParaRPr>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solidFill>
                  <a:srgbClr val="212121"/>
                </a:solidFill>
              </a:rPr>
              <a:t>Thank</a:t>
            </a:r>
          </a:p>
          <a:p>
            <a:pPr algn="ctr"/>
            <a:r>
              <a:rPr lang="en-US" sz="6000" b="1" i="1" dirty="0" smtClean="0">
                <a:solidFill>
                  <a:srgbClr val="212121"/>
                </a:solidFill>
              </a:rPr>
              <a:t>You</a:t>
            </a:r>
            <a:endParaRPr lang="en-US" sz="6000" b="1" i="1" dirty="0">
              <a:solidFill>
                <a:srgbClr val="212121"/>
              </a:solidFill>
            </a:endParaRP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endParaRPr>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129441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03-Oct-20</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solidFill>
                  <a:srgbClr val="212121">
                    <a:tint val="75000"/>
                  </a:srgbClr>
                </a:solidFill>
              </a:rPr>
              <a:pPr/>
              <a:t>03-Oct-20</a:t>
            </a:fld>
            <a:endParaRPr lang="en-US">
              <a:solidFill>
                <a:srgbClr val="212121">
                  <a:tint val="75000"/>
                </a:srgbClr>
              </a:solidFill>
            </a:endParaRPr>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212121">
                  <a:tint val="75000"/>
                </a:srgbClr>
              </a:solidFill>
            </a:endParaRPr>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379109246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3F305CB-DBE2-45D5-8D0B-92106F27C4BB}"/>
              </a:ext>
            </a:extLst>
          </p:cNvPr>
          <p:cNvSpPr>
            <a:spLocks noGrp="1"/>
          </p:cNvSpPr>
          <p:nvPr>
            <p:ph type="ctrTitle"/>
          </p:nvPr>
        </p:nvSpPr>
        <p:spPr>
          <a:xfrm>
            <a:off x="559490" y="1122364"/>
            <a:ext cx="7035300" cy="2992436"/>
          </a:xfrm>
        </p:spPr>
        <p:txBody>
          <a:bodyPr/>
          <a:lstStyle/>
          <a:p>
            <a:r>
              <a:rPr lang="en-US" sz="4800" b="0" dirty="0" smtClean="0">
                <a:latin typeface="Roboto Condensed Light" panose="02000000000000000000" pitchFamily="2" charset="0"/>
                <a:ea typeface="Roboto Condensed Light" panose="02000000000000000000" pitchFamily="2" charset="0"/>
              </a:rPr>
              <a:t>Unit-6</a:t>
            </a:r>
            <a:r>
              <a:rPr lang="en-US" dirty="0" smtClean="0"/>
              <a:t> </a:t>
            </a:r>
            <a:r>
              <a:rPr lang="en-US" dirty="0"/>
              <a:t/>
            </a:r>
            <a:br>
              <a:rPr lang="en-US" dirty="0"/>
            </a:br>
            <a:r>
              <a:rPr lang="en-US" dirty="0"/>
              <a:t>Storage Strategies</a:t>
            </a:r>
          </a:p>
        </p:txBody>
      </p:sp>
      <p:sp>
        <p:nvSpPr>
          <p:cNvPr id="10"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p:txBody>
          <a:bodyPr/>
          <a:lstStyle/>
          <a:p>
            <a:r>
              <a:rPr lang="en-US" dirty="0" smtClean="0"/>
              <a:t>firoz.sherasiya@darshan.ac.in</a:t>
            </a:r>
            <a:endParaRPr lang="en-US" dirty="0"/>
          </a:p>
        </p:txBody>
      </p:sp>
      <p:sp>
        <p:nvSpPr>
          <p:cNvPr id="11"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p:txBody>
          <a:bodyPr/>
          <a:lstStyle/>
          <a:p>
            <a:r>
              <a:rPr lang="en-US" dirty="0" smtClean="0"/>
              <a:t>9879879861</a:t>
            </a:r>
            <a:endParaRPr lang="en-US" dirty="0"/>
          </a:p>
        </p:txBody>
      </p:sp>
      <p:sp>
        <p:nvSpPr>
          <p:cNvPr id="12"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p:txBody>
          <a:bodyPr/>
          <a:lstStyle/>
          <a:p>
            <a:r>
              <a:rPr lang="en-US" dirty="0"/>
              <a:t>Prof. </a:t>
            </a:r>
            <a:r>
              <a:rPr lang="en-US" dirty="0" err="1" smtClean="0"/>
              <a:t>Firoz</a:t>
            </a:r>
            <a:r>
              <a:rPr lang="en-US" dirty="0" smtClean="0"/>
              <a:t> A </a:t>
            </a:r>
            <a:r>
              <a:rPr lang="en-US" dirty="0" err="1" smtClean="0"/>
              <a:t>Sherasiya</a:t>
            </a:r>
            <a:endParaRPr lang="en-US" dirty="0"/>
          </a:p>
        </p:txBody>
      </p:sp>
      <p:sp>
        <p:nvSpPr>
          <p:cNvPr id="14"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Systems </a:t>
            </a:r>
            <a:r>
              <a:rPr lang="en-US" dirty="0">
                <a:latin typeface="Roboto Condensed Light" panose="02000000000000000000" pitchFamily="2" charset="0"/>
                <a:ea typeface="Roboto Condensed Light" panose="02000000000000000000" pitchFamily="2" charset="0"/>
              </a:rPr>
              <a:t>(DBMS)</a:t>
            </a:r>
          </a:p>
          <a:p>
            <a:r>
              <a:rPr lang="en-US" dirty="0"/>
              <a:t>GTU # 3130703</a:t>
            </a:r>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Dense Index</a:t>
            </a:r>
            <a:endParaRPr lang="en-US" dirty="0"/>
          </a:p>
        </p:txBody>
      </p:sp>
      <p:sp>
        <p:nvSpPr>
          <p:cNvPr id="3" name="Content Placeholder 2"/>
          <p:cNvSpPr>
            <a:spLocks noGrp="1"/>
          </p:cNvSpPr>
          <p:nvPr>
            <p:ph idx="1"/>
          </p:nvPr>
        </p:nvSpPr>
        <p:spPr>
          <a:xfrm>
            <a:off x="131180" y="863444"/>
            <a:ext cx="6920249" cy="5590565"/>
          </a:xfrm>
        </p:spPr>
        <p:txBody>
          <a:bodyPr/>
          <a:lstStyle/>
          <a:p>
            <a:r>
              <a:rPr lang="en-GB" dirty="0"/>
              <a:t>In dense index, </a:t>
            </a:r>
            <a:r>
              <a:rPr lang="en-GB" b="1" dirty="0">
                <a:solidFill>
                  <a:schemeClr val="accent6"/>
                </a:solidFill>
              </a:rPr>
              <a:t>there is an index record for every search key</a:t>
            </a:r>
            <a:r>
              <a:rPr lang="en-GB" dirty="0"/>
              <a:t> value in the database. </a:t>
            </a:r>
          </a:p>
          <a:p>
            <a:r>
              <a:rPr lang="en-GB" dirty="0"/>
              <a:t>This makes </a:t>
            </a:r>
            <a:r>
              <a:rPr lang="en-GB" b="1" dirty="0">
                <a:solidFill>
                  <a:schemeClr val="accent6"/>
                </a:solidFill>
              </a:rPr>
              <a:t>searching faster </a:t>
            </a:r>
            <a:r>
              <a:rPr lang="en-GB" dirty="0"/>
              <a:t>but </a:t>
            </a:r>
            <a:r>
              <a:rPr lang="en-GB" b="1" dirty="0">
                <a:solidFill>
                  <a:schemeClr val="accent6"/>
                </a:solidFill>
              </a:rPr>
              <a:t>requires more space</a:t>
            </a:r>
            <a:r>
              <a:rPr lang="en-GB" dirty="0"/>
              <a:t> to store index records. </a:t>
            </a:r>
          </a:p>
          <a:p>
            <a:r>
              <a:rPr lang="en-GB" dirty="0"/>
              <a:t>In this, the </a:t>
            </a:r>
            <a:r>
              <a:rPr lang="en-GB" b="1" dirty="0">
                <a:solidFill>
                  <a:schemeClr val="accent6"/>
                </a:solidFill>
              </a:rPr>
              <a:t>number of records in the index table is same as the number of records in the main table</a:t>
            </a:r>
            <a:r>
              <a:rPr lang="en-GB" dirty="0"/>
              <a:t>.</a:t>
            </a:r>
          </a:p>
          <a:p>
            <a:r>
              <a:rPr lang="en-GB" b="1" dirty="0">
                <a:solidFill>
                  <a:schemeClr val="accent6"/>
                </a:solidFill>
              </a:rPr>
              <a:t>Index records contain search key value and a pointer </a:t>
            </a:r>
            <a:r>
              <a:rPr lang="en-GB" dirty="0"/>
              <a:t>to the actual record on the disk.</a:t>
            </a:r>
            <a:endParaRPr lang="en-US" dirty="0"/>
          </a:p>
        </p:txBody>
      </p:sp>
      <p:sp>
        <p:nvSpPr>
          <p:cNvPr id="19" name="Content Placeholder 2"/>
          <p:cNvSpPr txBox="1">
            <a:spLocks/>
          </p:cNvSpPr>
          <p:nvPr/>
        </p:nvSpPr>
        <p:spPr>
          <a:xfrm>
            <a:off x="6257984" y="863444"/>
            <a:ext cx="5780690"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25" name="Straight Connector 24"/>
          <p:cNvCxnSpPr/>
          <p:nvPr/>
        </p:nvCxnSpPr>
        <p:spPr>
          <a:xfrm>
            <a:off x="7172383" y="863444"/>
            <a:ext cx="0" cy="559056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4" name="Content Placeholder 4"/>
          <p:cNvGraphicFramePr>
            <a:graphicFrameLocks/>
          </p:cNvGraphicFramePr>
          <p:nvPr>
            <p:extLst>
              <p:ext uri="{D42A27DB-BD31-4B8C-83A1-F6EECF244321}">
                <p14:modId xmlns:p14="http://schemas.microsoft.com/office/powerpoint/2010/main" val="1075684303"/>
              </p:ext>
            </p:extLst>
          </p:nvPr>
        </p:nvGraphicFramePr>
        <p:xfrm>
          <a:off x="7487652" y="863444"/>
          <a:ext cx="4305300" cy="4079240"/>
        </p:xfrm>
        <a:graphic>
          <a:graphicData uri="http://schemas.openxmlformats.org/drawingml/2006/table">
            <a:tbl>
              <a:tblPr firstRow="1" bandRow="1">
                <a:tableStyleId>{2D5ABB26-0587-4C30-8999-92F81FD0307C}</a:tableStyleId>
              </a:tblPr>
              <a:tblGrid>
                <a:gridCol w="861060"/>
                <a:gridCol w="861060"/>
                <a:gridCol w="861060"/>
                <a:gridCol w="861060"/>
                <a:gridCol w="861060"/>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err="1" smtClean="0"/>
                        <a:t>Rno</a:t>
                      </a:r>
                      <a:endParaRPr lang="en-IN" b="1"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Name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Raj</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Suresh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Mira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Nita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Ajay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Jeet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Nayan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6" name="Straight Arrow Connector 25"/>
          <p:cNvCxnSpPr/>
          <p:nvPr/>
        </p:nvCxnSpPr>
        <p:spPr>
          <a:xfrm>
            <a:off x="8935452" y="1422494"/>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935452" y="1788226"/>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935452" y="2153958"/>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935452" y="251969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935452" y="2885422"/>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935452" y="3251154"/>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935452" y="3616886"/>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935452" y="3982618"/>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935452" y="434835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935452" y="4714084"/>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656292" y="5096333"/>
            <a:ext cx="1371600" cy="6096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Index Table</a:t>
            </a:r>
            <a:endParaRPr lang="en-IN" dirty="0">
              <a:solidFill>
                <a:schemeClr val="tx1"/>
              </a:solidFill>
            </a:endParaRPr>
          </a:p>
        </p:txBody>
      </p:sp>
      <p:sp>
        <p:nvSpPr>
          <p:cNvPr id="42" name="Rectangle 41"/>
          <p:cNvSpPr/>
          <p:nvPr/>
        </p:nvSpPr>
        <p:spPr>
          <a:xfrm>
            <a:off x="10230852" y="5096333"/>
            <a:ext cx="1371600" cy="6096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Table</a:t>
            </a:r>
            <a:endParaRPr lang="en-IN" dirty="0">
              <a:solidFill>
                <a:schemeClr val="tx1"/>
              </a:solidFill>
            </a:endParaRPr>
          </a:p>
        </p:txBody>
      </p:sp>
    </p:spTree>
    <p:extLst>
      <p:ext uri="{BB962C8B-B14F-4D97-AF65-F5344CB8AC3E}">
        <p14:creationId xmlns:p14="http://schemas.microsoft.com/office/powerpoint/2010/main" val="18883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fade">
                                      <p:cBhvr>
                                        <p:cTn id="49" dur="500"/>
                                        <p:tgtEl>
                                          <p:spTgt spid="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Sparse Index</a:t>
            </a:r>
          </a:p>
        </p:txBody>
      </p:sp>
      <p:sp>
        <p:nvSpPr>
          <p:cNvPr id="3" name="Content Placeholder 2"/>
          <p:cNvSpPr>
            <a:spLocks noGrp="1"/>
          </p:cNvSpPr>
          <p:nvPr>
            <p:ph idx="1"/>
          </p:nvPr>
        </p:nvSpPr>
        <p:spPr>
          <a:xfrm>
            <a:off x="131180" y="863444"/>
            <a:ext cx="6920249" cy="5590565"/>
          </a:xfrm>
        </p:spPr>
        <p:txBody>
          <a:bodyPr/>
          <a:lstStyle/>
          <a:p>
            <a:r>
              <a:rPr lang="en-GB" dirty="0"/>
              <a:t>In sparse index, </a:t>
            </a:r>
            <a:r>
              <a:rPr lang="en-GB" b="1" dirty="0">
                <a:solidFill>
                  <a:schemeClr val="accent6"/>
                </a:solidFill>
              </a:rPr>
              <a:t>index records are not created for every search key</a:t>
            </a:r>
            <a:r>
              <a:rPr lang="en-GB" dirty="0"/>
              <a:t>.</a:t>
            </a:r>
          </a:p>
          <a:p>
            <a:r>
              <a:rPr lang="en-GB" dirty="0"/>
              <a:t>The index record appears only for a few items in the data file.</a:t>
            </a:r>
          </a:p>
          <a:p>
            <a:r>
              <a:rPr lang="en-GB" dirty="0"/>
              <a:t>It </a:t>
            </a:r>
            <a:r>
              <a:rPr lang="en-GB" b="1" dirty="0">
                <a:solidFill>
                  <a:schemeClr val="accent6"/>
                </a:solidFill>
              </a:rPr>
              <a:t>requires less space</a:t>
            </a:r>
            <a:r>
              <a:rPr lang="en-GB" dirty="0"/>
              <a:t>, less maintenance overhead for insertion, and deletions but is </a:t>
            </a:r>
            <a:r>
              <a:rPr lang="en-GB" b="1" dirty="0">
                <a:solidFill>
                  <a:schemeClr val="accent6"/>
                </a:solidFill>
              </a:rPr>
              <a:t>slower </a:t>
            </a:r>
            <a:r>
              <a:rPr lang="en-GB" dirty="0"/>
              <a:t>compared to the dense index for locating records</a:t>
            </a:r>
            <a:r>
              <a:rPr lang="en-GB" dirty="0" smtClean="0"/>
              <a:t>.</a:t>
            </a:r>
          </a:p>
          <a:p>
            <a:r>
              <a:rPr lang="en-GB" dirty="0"/>
              <a:t>To search a record in sparse index we search for a value that is less than or equal to value in index for which we are looking. </a:t>
            </a:r>
          </a:p>
          <a:p>
            <a:r>
              <a:rPr lang="en-GB" dirty="0"/>
              <a:t>After getting the first record, linear search is performed to retrieve the desired record.</a:t>
            </a:r>
          </a:p>
          <a:p>
            <a:r>
              <a:rPr lang="en-GB" dirty="0"/>
              <a:t>In the sparse indexing, as the size of the main table grows, the size of index table also grows.</a:t>
            </a:r>
            <a:endParaRPr lang="en-US" dirty="0"/>
          </a:p>
        </p:txBody>
      </p:sp>
      <p:sp>
        <p:nvSpPr>
          <p:cNvPr id="19" name="Content Placeholder 2"/>
          <p:cNvSpPr txBox="1">
            <a:spLocks/>
          </p:cNvSpPr>
          <p:nvPr/>
        </p:nvSpPr>
        <p:spPr>
          <a:xfrm>
            <a:off x="7172382" y="863444"/>
            <a:ext cx="486629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25" name="Straight Connector 24"/>
          <p:cNvCxnSpPr/>
          <p:nvPr/>
        </p:nvCxnSpPr>
        <p:spPr>
          <a:xfrm>
            <a:off x="7172383" y="863444"/>
            <a:ext cx="0" cy="559056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4"/>
          <p:cNvGraphicFramePr>
            <a:graphicFrameLocks/>
          </p:cNvGraphicFramePr>
          <p:nvPr>
            <p:extLst>
              <p:ext uri="{D42A27DB-BD31-4B8C-83A1-F6EECF244321}">
                <p14:modId xmlns:p14="http://schemas.microsoft.com/office/powerpoint/2010/main" val="2228505337"/>
              </p:ext>
            </p:extLst>
          </p:nvPr>
        </p:nvGraphicFramePr>
        <p:xfrm>
          <a:off x="7487653" y="869751"/>
          <a:ext cx="4305300" cy="4079240"/>
        </p:xfrm>
        <a:graphic>
          <a:graphicData uri="http://schemas.openxmlformats.org/drawingml/2006/table">
            <a:tbl>
              <a:tblPr firstRow="1" bandRow="1">
                <a:tableStyleId>{2D5ABB26-0587-4C30-8999-92F81FD0307C}</a:tableStyleId>
              </a:tblPr>
              <a:tblGrid>
                <a:gridCol w="861060"/>
                <a:gridCol w="861060"/>
                <a:gridCol w="861060"/>
                <a:gridCol w="861060"/>
                <a:gridCol w="861060"/>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err="1" smtClean="0"/>
                        <a:t>Rno</a:t>
                      </a:r>
                      <a:endParaRPr lang="en-IN" b="1"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Name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Raj</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Suresh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Mira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Nita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107</a:t>
                      </a:r>
                      <a:endParaRPr lang="en-I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Ajay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Jeet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Nayan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1" name="Straight Arrow Connector 20"/>
          <p:cNvCxnSpPr/>
          <p:nvPr/>
        </p:nvCxnSpPr>
        <p:spPr>
          <a:xfrm flipV="1">
            <a:off x="8935453" y="1367591"/>
            <a:ext cx="1143000" cy="1219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935453" y="2510591"/>
            <a:ext cx="1143000" cy="4216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935453" y="3623193"/>
            <a:ext cx="1143000" cy="11733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935453" y="3277725"/>
            <a:ext cx="1143000" cy="3758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656293" y="5102640"/>
            <a:ext cx="13716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Index Table</a:t>
            </a:r>
            <a:endParaRPr lang="en-IN" dirty="0">
              <a:solidFill>
                <a:schemeClr val="tx1"/>
              </a:solidFill>
            </a:endParaRPr>
          </a:p>
        </p:txBody>
      </p:sp>
      <p:sp>
        <p:nvSpPr>
          <p:cNvPr id="29" name="Rectangle 28"/>
          <p:cNvSpPr/>
          <p:nvPr/>
        </p:nvSpPr>
        <p:spPr>
          <a:xfrm>
            <a:off x="10230853" y="5102640"/>
            <a:ext cx="13716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Table</a:t>
            </a:r>
            <a:endParaRPr lang="en-IN" dirty="0">
              <a:solidFill>
                <a:schemeClr val="tx1"/>
              </a:solidFill>
            </a:endParaRPr>
          </a:p>
        </p:txBody>
      </p:sp>
    </p:spTree>
    <p:extLst>
      <p:ext uri="{BB962C8B-B14F-4D97-AF65-F5344CB8AC3E}">
        <p14:creationId xmlns:p14="http://schemas.microsoft.com/office/powerpoint/2010/main" val="62748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Methods (Types)</a:t>
            </a:r>
          </a:p>
        </p:txBody>
      </p:sp>
      <p:sp>
        <p:nvSpPr>
          <p:cNvPr id="3" name="Content Placeholder 2"/>
          <p:cNvSpPr>
            <a:spLocks noGrp="1"/>
          </p:cNvSpPr>
          <p:nvPr>
            <p:ph idx="1"/>
          </p:nvPr>
        </p:nvSpPr>
        <p:spPr/>
        <p:txBody>
          <a:bodyPr/>
          <a:lstStyle/>
          <a:p>
            <a:endParaRPr lang="en-GB" dirty="0"/>
          </a:p>
        </p:txBody>
      </p:sp>
      <p:sp>
        <p:nvSpPr>
          <p:cNvPr id="7" name="Rectangle 6"/>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Index</a:t>
            </a:r>
            <a:endParaRPr lang="en-US" sz="2400" dirty="0">
              <a:solidFill>
                <a:schemeClr val="bg1"/>
              </a:solidFill>
            </a:endParaRPr>
          </a:p>
        </p:txBody>
      </p:sp>
      <p:cxnSp>
        <p:nvCxnSpPr>
          <p:cNvPr id="8" name="Straight Connector 7"/>
          <p:cNvCxnSpPr>
            <a:stCxn id="7"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3"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Primary</a:t>
            </a:r>
            <a:endParaRPr lang="en-US" sz="2400" dirty="0">
              <a:solidFill>
                <a:schemeClr val="bg1"/>
              </a:solidFill>
            </a:endParaRPr>
          </a:p>
        </p:txBody>
      </p:sp>
      <p:sp>
        <p:nvSpPr>
          <p:cNvPr id="13" name="Rectangle 12"/>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Clustering</a:t>
            </a:r>
          </a:p>
        </p:txBody>
      </p:sp>
      <p:cxnSp>
        <p:nvCxnSpPr>
          <p:cNvPr id="14" name="Straight Connector 13"/>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Dense</a:t>
            </a:r>
          </a:p>
        </p:txBody>
      </p:sp>
      <p:sp>
        <p:nvSpPr>
          <p:cNvPr id="19" name="Rectangle 18"/>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Sparse</a:t>
            </a:r>
          </a:p>
        </p:txBody>
      </p:sp>
      <p:cxnSp>
        <p:nvCxnSpPr>
          <p:cNvPr id="26" name="Straight Connector 25"/>
          <p:cNvCxnSpPr>
            <a:endCxn id="27" idx="0"/>
          </p:cNvCxnSpPr>
          <p:nvPr/>
        </p:nvCxnSpPr>
        <p:spPr>
          <a:xfrm>
            <a:off x="4686298"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771899"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Secondary</a:t>
            </a:r>
            <a:endParaRPr lang="en-US" sz="2400" dirty="0">
              <a:solidFill>
                <a:schemeClr val="bg1"/>
              </a:solidFill>
            </a:endParaRPr>
          </a:p>
        </p:txBody>
      </p:sp>
    </p:spTree>
    <p:extLst>
      <p:ext uri="{BB962C8B-B14F-4D97-AF65-F5344CB8AC3E}">
        <p14:creationId xmlns:p14="http://schemas.microsoft.com/office/powerpoint/2010/main" val="28957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7"/>
                                        </p:tgtEl>
                                        <p:attrNameLst>
                                          <p:attrName>fillcolor</p:attrName>
                                        </p:attrNameLst>
                                      </p:cBhvr>
                                      <p:to>
                                        <a:srgbClr val="1D6FA9"/>
                                      </p:to>
                                    </p:animClr>
                                    <p:set>
                                      <p:cBhvr>
                                        <p:cTn id="7" dur="2000" fill="hold"/>
                                        <p:tgtEl>
                                          <p:spTgt spid="27"/>
                                        </p:tgtEl>
                                        <p:attrNameLst>
                                          <p:attrName>fill.type</p:attrName>
                                        </p:attrNameLst>
                                      </p:cBhvr>
                                      <p:to>
                                        <p:strVal val="solid"/>
                                      </p:to>
                                    </p:set>
                                    <p:set>
                                      <p:cBhvr>
                                        <p:cTn id="8" dur="2000" fill="hold"/>
                                        <p:tgtEl>
                                          <p:spTgt spid="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Secondary Index (Non-clustering Index) </a:t>
            </a:r>
            <a:r>
              <a:rPr lang="en-US" dirty="0" smtClean="0"/>
              <a:t>(Multilevel Index)</a:t>
            </a:r>
            <a:endParaRPr lang="en-US" dirty="0"/>
          </a:p>
        </p:txBody>
      </p:sp>
      <p:sp>
        <p:nvSpPr>
          <p:cNvPr id="3" name="Content Placeholder 2"/>
          <p:cNvSpPr>
            <a:spLocks noGrp="1"/>
          </p:cNvSpPr>
          <p:nvPr>
            <p:ph idx="1"/>
          </p:nvPr>
        </p:nvSpPr>
        <p:spPr>
          <a:xfrm>
            <a:off x="131180" y="863444"/>
            <a:ext cx="6919200" cy="5590565"/>
          </a:xfrm>
        </p:spPr>
        <p:txBody>
          <a:bodyPr/>
          <a:lstStyle/>
          <a:p>
            <a:r>
              <a:rPr lang="en-GB" dirty="0"/>
              <a:t>In secondary indexing, </a:t>
            </a:r>
            <a:r>
              <a:rPr lang="en-GB" b="1" dirty="0">
                <a:solidFill>
                  <a:schemeClr val="accent6"/>
                </a:solidFill>
              </a:rPr>
              <a:t>to reduce the size of mapping, another level of indexing is introduced</a:t>
            </a:r>
            <a:r>
              <a:rPr lang="en-GB" dirty="0"/>
              <a:t>.</a:t>
            </a:r>
          </a:p>
          <a:p>
            <a:r>
              <a:rPr lang="en-GB" dirty="0"/>
              <a:t>In this method, the </a:t>
            </a:r>
            <a:r>
              <a:rPr lang="en-GB" b="1" dirty="0">
                <a:solidFill>
                  <a:schemeClr val="accent6"/>
                </a:solidFill>
              </a:rPr>
              <a:t>huge range for the columns is selected</a:t>
            </a:r>
            <a:r>
              <a:rPr lang="en-GB" dirty="0"/>
              <a:t> initially so that the mapping size of the first level becomes small.</a:t>
            </a:r>
          </a:p>
          <a:p>
            <a:r>
              <a:rPr lang="en-GB" dirty="0"/>
              <a:t>Then </a:t>
            </a:r>
            <a:r>
              <a:rPr lang="en-GB" b="1" dirty="0">
                <a:solidFill>
                  <a:schemeClr val="accent6"/>
                </a:solidFill>
              </a:rPr>
              <a:t>each range is further divided </a:t>
            </a:r>
            <a:r>
              <a:rPr lang="en-GB" dirty="0"/>
              <a:t>into smaller ranges.</a:t>
            </a:r>
          </a:p>
          <a:p>
            <a:r>
              <a:rPr lang="en-GB" dirty="0"/>
              <a:t>The </a:t>
            </a:r>
            <a:r>
              <a:rPr lang="en-GB" b="1" dirty="0">
                <a:solidFill>
                  <a:schemeClr val="accent6"/>
                </a:solidFill>
              </a:rPr>
              <a:t>mapping of the first level is stored in the primary memory</a:t>
            </a:r>
            <a:r>
              <a:rPr lang="en-GB" dirty="0"/>
              <a:t>, so that address fetch is faster. </a:t>
            </a:r>
          </a:p>
          <a:p>
            <a:r>
              <a:rPr lang="en-GB" dirty="0"/>
              <a:t>The </a:t>
            </a:r>
            <a:r>
              <a:rPr lang="en-GB" b="1" dirty="0">
                <a:solidFill>
                  <a:schemeClr val="accent6"/>
                </a:solidFill>
              </a:rPr>
              <a:t>mapping of the second level and actual data are stored in the secondary memory </a:t>
            </a:r>
            <a:r>
              <a:rPr lang="en-GB" dirty="0"/>
              <a:t>(hard disk).</a:t>
            </a:r>
            <a:endParaRPr lang="en-US" dirty="0"/>
          </a:p>
        </p:txBody>
      </p:sp>
      <p:sp>
        <p:nvSpPr>
          <p:cNvPr id="19" name="Content Placeholder 2"/>
          <p:cNvSpPr txBox="1">
            <a:spLocks/>
          </p:cNvSpPr>
          <p:nvPr/>
        </p:nvSpPr>
        <p:spPr>
          <a:xfrm>
            <a:off x="7172382" y="863444"/>
            <a:ext cx="486629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25" name="Straight Connector 24"/>
          <p:cNvCxnSpPr/>
          <p:nvPr/>
        </p:nvCxnSpPr>
        <p:spPr>
          <a:xfrm>
            <a:off x="7172383" y="863444"/>
            <a:ext cx="0" cy="559056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4"/>
          <p:cNvGraphicFramePr>
            <a:graphicFrameLocks/>
          </p:cNvGraphicFramePr>
          <p:nvPr>
            <p:extLst>
              <p:ext uri="{D42A27DB-BD31-4B8C-83A1-F6EECF244321}">
                <p14:modId xmlns:p14="http://schemas.microsoft.com/office/powerpoint/2010/main" val="2693223424"/>
              </p:ext>
            </p:extLst>
          </p:nvPr>
        </p:nvGraphicFramePr>
        <p:xfrm>
          <a:off x="7497235" y="847402"/>
          <a:ext cx="4208218" cy="4820920"/>
        </p:xfrm>
        <a:graphic>
          <a:graphicData uri="http://schemas.openxmlformats.org/drawingml/2006/table">
            <a:tbl>
              <a:tblPr firstRow="1" bandRow="1">
                <a:tableStyleId>{2D5ABB26-0587-4C30-8999-92F81FD0307C}</a:tableStyleId>
              </a:tblPr>
              <a:tblGrid>
                <a:gridCol w="582930"/>
                <a:gridCol w="274798"/>
                <a:gridCol w="478185"/>
                <a:gridCol w="582930"/>
                <a:gridCol w="255270"/>
                <a:gridCol w="564842"/>
                <a:gridCol w="608330"/>
                <a:gridCol w="860933"/>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smtClean="0"/>
                        <a:t>Rno</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Name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Raj</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Mira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Nita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a:t>
                      </a:r>
                      <a:endParaRPr lang="en-I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401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Ajay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301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311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Nayan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Zeel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6" name="Straight Arrow Connector 15"/>
          <p:cNvCxnSpPr/>
          <p:nvPr/>
        </p:nvCxnSpPr>
        <p:spPr>
          <a:xfrm flipV="1">
            <a:off x="8198025" y="2153478"/>
            <a:ext cx="609600" cy="3699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198025" y="2884068"/>
            <a:ext cx="609600" cy="382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198025" y="3266080"/>
            <a:ext cx="609600" cy="11782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81378"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Index</a:t>
            </a:r>
            <a:endParaRPr lang="en-IN" dirty="0">
              <a:solidFill>
                <a:schemeClr val="tx1"/>
              </a:solidFill>
            </a:endParaRPr>
          </a:p>
        </p:txBody>
      </p:sp>
      <p:sp>
        <p:nvSpPr>
          <p:cNvPr id="26" name="Rectangle 25"/>
          <p:cNvSpPr/>
          <p:nvPr/>
        </p:nvSpPr>
        <p:spPr>
          <a:xfrm>
            <a:off x="10331488"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Table</a:t>
            </a:r>
            <a:endParaRPr lang="en-IN" dirty="0">
              <a:solidFill>
                <a:schemeClr val="tx1"/>
              </a:solidFill>
            </a:endParaRPr>
          </a:p>
        </p:txBody>
      </p:sp>
      <p:sp>
        <p:nvSpPr>
          <p:cNvPr id="30" name="Rectangle 29"/>
          <p:cNvSpPr/>
          <p:nvPr/>
        </p:nvSpPr>
        <p:spPr>
          <a:xfrm>
            <a:off x="8810167"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Secondary Index</a:t>
            </a:r>
            <a:endParaRPr lang="en-IN" dirty="0">
              <a:solidFill>
                <a:schemeClr val="tx1"/>
              </a:solidFill>
            </a:endParaRPr>
          </a:p>
        </p:txBody>
      </p:sp>
      <p:cxnSp>
        <p:nvCxnSpPr>
          <p:cNvPr id="31" name="Straight Arrow Connector 30"/>
          <p:cNvCxnSpPr/>
          <p:nvPr/>
        </p:nvCxnSpPr>
        <p:spPr>
          <a:xfrm flipV="1">
            <a:off x="9493425" y="1380624"/>
            <a:ext cx="699468" cy="7728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533938" y="2523401"/>
            <a:ext cx="65895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533938" y="3279752"/>
            <a:ext cx="658955" cy="402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9533938" y="3624507"/>
            <a:ext cx="658955" cy="12007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13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500"/>
                                        <p:tgtEl>
                                          <p:spTgt spid="3">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fade">
                                      <p:cBhvr>
                                        <p:cTn id="53" dur="500"/>
                                        <p:tgtEl>
                                          <p:spTgt spid="3">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fade">
                                      <p:cBhvr>
                                        <p:cTn id="58" dur="500"/>
                                        <p:tgtEl>
                                          <p:spTgt spid="3">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Effect transition="in" filter="fade">
                                      <p:cBhvr>
                                        <p:cTn id="6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Secondary </a:t>
            </a:r>
            <a:r>
              <a:rPr lang="en-US" dirty="0" smtClean="0"/>
              <a:t>Index (How to find a particular record?)</a:t>
            </a:r>
            <a:endParaRPr lang="en-US" dirty="0"/>
          </a:p>
        </p:txBody>
      </p:sp>
      <p:sp>
        <p:nvSpPr>
          <p:cNvPr id="3" name="Content Placeholder 2"/>
          <p:cNvSpPr>
            <a:spLocks noGrp="1"/>
          </p:cNvSpPr>
          <p:nvPr>
            <p:ph idx="1"/>
          </p:nvPr>
        </p:nvSpPr>
        <p:spPr>
          <a:xfrm>
            <a:off x="131180" y="863444"/>
            <a:ext cx="6919200" cy="5590565"/>
          </a:xfrm>
        </p:spPr>
        <p:txBody>
          <a:bodyPr/>
          <a:lstStyle/>
          <a:p>
            <a:r>
              <a:rPr lang="en-GB" dirty="0"/>
              <a:t>If you want to find the record of roll 112, then it will search the highest entry which is smaller than or equal to 112 in the first level index. It will get 101 at this level.</a:t>
            </a:r>
          </a:p>
          <a:p>
            <a:r>
              <a:rPr lang="en-GB" dirty="0"/>
              <a:t>Then in the second index level, again it does max (112) &lt;= 112 and gets 111. Now using the address 111, it goes to the data block and starts searching each record till it gets 112.</a:t>
            </a:r>
          </a:p>
          <a:p>
            <a:r>
              <a:rPr lang="en-GB" dirty="0"/>
              <a:t>This is how a search is performed in this method. </a:t>
            </a:r>
          </a:p>
          <a:p>
            <a:r>
              <a:rPr lang="en-GB" dirty="0"/>
              <a:t>Inserting, updating or deleting is also done in the same manner.</a:t>
            </a:r>
            <a:endParaRPr lang="en-US" dirty="0"/>
          </a:p>
        </p:txBody>
      </p:sp>
      <p:sp>
        <p:nvSpPr>
          <p:cNvPr id="19" name="Content Placeholder 2"/>
          <p:cNvSpPr txBox="1">
            <a:spLocks/>
          </p:cNvSpPr>
          <p:nvPr/>
        </p:nvSpPr>
        <p:spPr>
          <a:xfrm>
            <a:off x="7172382" y="863444"/>
            <a:ext cx="486629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25" name="Straight Connector 24"/>
          <p:cNvCxnSpPr/>
          <p:nvPr/>
        </p:nvCxnSpPr>
        <p:spPr>
          <a:xfrm>
            <a:off x="7172383" y="863444"/>
            <a:ext cx="0" cy="559056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4"/>
          <p:cNvGraphicFramePr>
            <a:graphicFrameLocks/>
          </p:cNvGraphicFramePr>
          <p:nvPr>
            <p:extLst>
              <p:ext uri="{D42A27DB-BD31-4B8C-83A1-F6EECF244321}">
                <p14:modId xmlns:p14="http://schemas.microsoft.com/office/powerpoint/2010/main" val="2693223424"/>
              </p:ext>
            </p:extLst>
          </p:nvPr>
        </p:nvGraphicFramePr>
        <p:xfrm>
          <a:off x="7497235" y="847402"/>
          <a:ext cx="4208218" cy="4820920"/>
        </p:xfrm>
        <a:graphic>
          <a:graphicData uri="http://schemas.openxmlformats.org/drawingml/2006/table">
            <a:tbl>
              <a:tblPr firstRow="1" bandRow="1">
                <a:tableStyleId>{2D5ABB26-0587-4C30-8999-92F81FD0307C}</a:tableStyleId>
              </a:tblPr>
              <a:tblGrid>
                <a:gridCol w="582930"/>
                <a:gridCol w="274798"/>
                <a:gridCol w="478185"/>
                <a:gridCol w="582930"/>
                <a:gridCol w="255270"/>
                <a:gridCol w="564842"/>
                <a:gridCol w="608330"/>
                <a:gridCol w="860933"/>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smtClean="0"/>
                        <a:t>Rno</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Name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Raj</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Mira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Nita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a:t>
                      </a:r>
                      <a:endParaRPr lang="en-I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401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Ajay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301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311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Nayan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Zeel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6" name="Straight Arrow Connector 15"/>
          <p:cNvCxnSpPr/>
          <p:nvPr/>
        </p:nvCxnSpPr>
        <p:spPr>
          <a:xfrm flipV="1">
            <a:off x="8198025" y="2153478"/>
            <a:ext cx="609600" cy="3699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198025" y="2884068"/>
            <a:ext cx="609600" cy="382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198025" y="3266080"/>
            <a:ext cx="609600" cy="11782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81378"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Index</a:t>
            </a:r>
            <a:endParaRPr lang="en-IN" dirty="0">
              <a:solidFill>
                <a:schemeClr val="tx1"/>
              </a:solidFill>
            </a:endParaRPr>
          </a:p>
        </p:txBody>
      </p:sp>
      <p:sp>
        <p:nvSpPr>
          <p:cNvPr id="26" name="Rectangle 25"/>
          <p:cNvSpPr/>
          <p:nvPr/>
        </p:nvSpPr>
        <p:spPr>
          <a:xfrm>
            <a:off x="10331488"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Table</a:t>
            </a:r>
            <a:endParaRPr lang="en-IN" dirty="0">
              <a:solidFill>
                <a:schemeClr val="tx1"/>
              </a:solidFill>
            </a:endParaRPr>
          </a:p>
        </p:txBody>
      </p:sp>
      <p:sp>
        <p:nvSpPr>
          <p:cNvPr id="30" name="Rectangle 29"/>
          <p:cNvSpPr/>
          <p:nvPr/>
        </p:nvSpPr>
        <p:spPr>
          <a:xfrm>
            <a:off x="8810167"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Secondary Index</a:t>
            </a:r>
            <a:endParaRPr lang="en-IN" dirty="0">
              <a:solidFill>
                <a:schemeClr val="tx1"/>
              </a:solidFill>
            </a:endParaRPr>
          </a:p>
        </p:txBody>
      </p:sp>
      <p:cxnSp>
        <p:nvCxnSpPr>
          <p:cNvPr id="31" name="Straight Arrow Connector 30"/>
          <p:cNvCxnSpPr/>
          <p:nvPr/>
        </p:nvCxnSpPr>
        <p:spPr>
          <a:xfrm flipV="1">
            <a:off x="9493425" y="1380624"/>
            <a:ext cx="699468" cy="7728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533938" y="2523401"/>
            <a:ext cx="65895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533938" y="3279752"/>
            <a:ext cx="658955" cy="402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9533938" y="3624507"/>
            <a:ext cx="658955" cy="12007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31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Methods (Types)</a:t>
            </a:r>
          </a:p>
        </p:txBody>
      </p:sp>
      <p:sp>
        <p:nvSpPr>
          <p:cNvPr id="3" name="Content Placeholder 2"/>
          <p:cNvSpPr>
            <a:spLocks noGrp="1"/>
          </p:cNvSpPr>
          <p:nvPr>
            <p:ph idx="1"/>
          </p:nvPr>
        </p:nvSpPr>
        <p:spPr/>
        <p:txBody>
          <a:bodyPr/>
          <a:lstStyle/>
          <a:p>
            <a:endParaRPr lang="en-GB" dirty="0"/>
          </a:p>
        </p:txBody>
      </p:sp>
      <p:sp>
        <p:nvSpPr>
          <p:cNvPr id="7" name="Rectangle 6"/>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Index</a:t>
            </a:r>
            <a:endParaRPr lang="en-US" sz="2400" dirty="0">
              <a:solidFill>
                <a:schemeClr val="bg1"/>
              </a:solidFill>
            </a:endParaRPr>
          </a:p>
        </p:txBody>
      </p:sp>
      <p:cxnSp>
        <p:nvCxnSpPr>
          <p:cNvPr id="8" name="Straight Connector 7"/>
          <p:cNvCxnSpPr>
            <a:stCxn id="7"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3"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Primary</a:t>
            </a:r>
            <a:endParaRPr lang="en-US" sz="2400" dirty="0">
              <a:solidFill>
                <a:schemeClr val="bg1"/>
              </a:solidFill>
            </a:endParaRPr>
          </a:p>
        </p:txBody>
      </p:sp>
      <p:sp>
        <p:nvSpPr>
          <p:cNvPr id="13" name="Rectangle 12"/>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Clustering</a:t>
            </a:r>
          </a:p>
        </p:txBody>
      </p:sp>
      <p:cxnSp>
        <p:nvCxnSpPr>
          <p:cNvPr id="14" name="Straight Connector 13"/>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Dense</a:t>
            </a:r>
          </a:p>
        </p:txBody>
      </p:sp>
      <p:sp>
        <p:nvSpPr>
          <p:cNvPr id="19" name="Rectangle 18"/>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Sparse</a:t>
            </a:r>
          </a:p>
        </p:txBody>
      </p:sp>
      <p:cxnSp>
        <p:nvCxnSpPr>
          <p:cNvPr id="26" name="Straight Connector 25"/>
          <p:cNvCxnSpPr>
            <a:endCxn id="27" idx="0"/>
          </p:cNvCxnSpPr>
          <p:nvPr/>
        </p:nvCxnSpPr>
        <p:spPr>
          <a:xfrm>
            <a:off x="4686298"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771899"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Secondary</a:t>
            </a:r>
            <a:endParaRPr lang="en-US" sz="2400" dirty="0">
              <a:solidFill>
                <a:schemeClr val="bg1"/>
              </a:solidFill>
            </a:endParaRPr>
          </a:p>
        </p:txBody>
      </p:sp>
    </p:spTree>
    <p:extLst>
      <p:ext uri="{BB962C8B-B14F-4D97-AF65-F5344CB8AC3E}">
        <p14:creationId xmlns:p14="http://schemas.microsoft.com/office/powerpoint/2010/main" val="32758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3"/>
                                        </p:tgtEl>
                                        <p:attrNameLst>
                                          <p:attrName>fillcolor</p:attrName>
                                        </p:attrNameLst>
                                      </p:cBhvr>
                                      <p:to>
                                        <a:srgbClr val="1D6FA9"/>
                                      </p:to>
                                    </p:animClr>
                                    <p:set>
                                      <p:cBhvr>
                                        <p:cTn id="7" dur="2000" fill="hold"/>
                                        <p:tgtEl>
                                          <p:spTgt spid="13"/>
                                        </p:tgtEl>
                                        <p:attrNameLst>
                                          <p:attrName>fill.type</p:attrName>
                                        </p:attrNameLst>
                                      </p:cBhvr>
                                      <p:to>
                                        <p:strVal val="solid"/>
                                      </p:to>
                                    </p:set>
                                    <p:set>
                                      <p:cBhvr>
                                        <p:cTn id="8"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Clustering Index</a:t>
            </a:r>
          </a:p>
        </p:txBody>
      </p:sp>
      <p:sp>
        <p:nvSpPr>
          <p:cNvPr id="3" name="Content Placeholder 2"/>
          <p:cNvSpPr>
            <a:spLocks noGrp="1"/>
          </p:cNvSpPr>
          <p:nvPr>
            <p:ph idx="1"/>
          </p:nvPr>
        </p:nvSpPr>
        <p:spPr>
          <a:xfrm>
            <a:off x="131180" y="863444"/>
            <a:ext cx="6919200" cy="5590565"/>
          </a:xfrm>
        </p:spPr>
        <p:txBody>
          <a:bodyPr/>
          <a:lstStyle/>
          <a:p>
            <a:r>
              <a:rPr lang="en-GB" dirty="0"/>
              <a:t>Sometimes the </a:t>
            </a:r>
            <a:r>
              <a:rPr lang="en-GB" b="1" dirty="0">
                <a:solidFill>
                  <a:schemeClr val="accent6"/>
                </a:solidFill>
              </a:rPr>
              <a:t>index is created on non-primary key columns</a:t>
            </a:r>
            <a:r>
              <a:rPr lang="en-GB" dirty="0"/>
              <a:t> which may not be unique for each record.</a:t>
            </a:r>
          </a:p>
          <a:p>
            <a:r>
              <a:rPr lang="en-GB" dirty="0"/>
              <a:t>In this case, </a:t>
            </a:r>
            <a:r>
              <a:rPr lang="en-GB" b="1" dirty="0">
                <a:solidFill>
                  <a:schemeClr val="accent6"/>
                </a:solidFill>
              </a:rPr>
              <a:t>to identify the record faster, we will group two or more columns to get the unique value and create index out of them</a:t>
            </a:r>
            <a:r>
              <a:rPr lang="en-GB" dirty="0"/>
              <a:t>. This method is called a clustering index.</a:t>
            </a:r>
          </a:p>
          <a:p>
            <a:r>
              <a:rPr lang="en-GB" dirty="0"/>
              <a:t>The records which have similar characteristics are grouped, and indexes are created for these group.</a:t>
            </a:r>
            <a:endParaRPr lang="en-US" dirty="0"/>
          </a:p>
        </p:txBody>
      </p:sp>
      <p:sp>
        <p:nvSpPr>
          <p:cNvPr id="19" name="Content Placeholder 2"/>
          <p:cNvSpPr txBox="1">
            <a:spLocks/>
          </p:cNvSpPr>
          <p:nvPr/>
        </p:nvSpPr>
        <p:spPr>
          <a:xfrm>
            <a:off x="7172382" y="863444"/>
            <a:ext cx="486629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25" name="Straight Connector 24"/>
          <p:cNvCxnSpPr/>
          <p:nvPr/>
        </p:nvCxnSpPr>
        <p:spPr>
          <a:xfrm>
            <a:off x="7172383" y="863444"/>
            <a:ext cx="0" cy="559056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4"/>
          <p:cNvGraphicFramePr>
            <a:graphicFrameLocks/>
          </p:cNvGraphicFramePr>
          <p:nvPr>
            <p:extLst>
              <p:ext uri="{D42A27DB-BD31-4B8C-83A1-F6EECF244321}">
                <p14:modId xmlns:p14="http://schemas.microsoft.com/office/powerpoint/2010/main" val="4137035377"/>
              </p:ext>
            </p:extLst>
          </p:nvPr>
        </p:nvGraphicFramePr>
        <p:xfrm>
          <a:off x="7792137" y="859763"/>
          <a:ext cx="2891600" cy="4820920"/>
        </p:xfrm>
        <a:graphic>
          <a:graphicData uri="http://schemas.openxmlformats.org/drawingml/2006/table">
            <a:tbl>
              <a:tblPr firstRow="1" bandRow="1">
                <a:tableStyleId>{2D5ABB26-0587-4C30-8999-92F81FD0307C}</a:tableStyleId>
              </a:tblPr>
              <a:tblGrid>
                <a:gridCol w="582930"/>
                <a:gridCol w="274798"/>
                <a:gridCol w="478185"/>
                <a:gridCol w="694754"/>
                <a:gridCol w="860933"/>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smtClean="0"/>
                        <a:t>Dept</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Name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Raj</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Mira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Nita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EC</a:t>
                      </a:r>
                      <a:endParaRPr lang="en-I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EC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Ajay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EC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Nayan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Zeel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3" name="Rectangle 22"/>
          <p:cNvSpPr/>
          <p:nvPr/>
        </p:nvSpPr>
        <p:spPr>
          <a:xfrm>
            <a:off x="7530884" y="5725400"/>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Index Table</a:t>
            </a:r>
            <a:endParaRPr lang="en-IN" dirty="0">
              <a:solidFill>
                <a:schemeClr val="tx1"/>
              </a:solidFill>
            </a:endParaRPr>
          </a:p>
        </p:txBody>
      </p:sp>
      <p:sp>
        <p:nvSpPr>
          <p:cNvPr id="27" name="Rectangle 26"/>
          <p:cNvSpPr/>
          <p:nvPr/>
        </p:nvSpPr>
        <p:spPr>
          <a:xfrm>
            <a:off x="9328484" y="5725400"/>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Table</a:t>
            </a:r>
            <a:endParaRPr lang="en-IN" dirty="0">
              <a:solidFill>
                <a:schemeClr val="tx1"/>
              </a:solidFill>
            </a:endParaRPr>
          </a:p>
        </p:txBody>
      </p:sp>
      <p:cxnSp>
        <p:nvCxnSpPr>
          <p:cNvPr id="28" name="Straight Arrow Connector 27"/>
          <p:cNvCxnSpPr/>
          <p:nvPr/>
        </p:nvCxnSpPr>
        <p:spPr>
          <a:xfrm flipV="1">
            <a:off x="8490284" y="1395808"/>
            <a:ext cx="609600" cy="11765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8490284" y="2478506"/>
            <a:ext cx="609600" cy="4340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490284" y="3299767"/>
            <a:ext cx="609600" cy="355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490284" y="3655068"/>
            <a:ext cx="609600" cy="11094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45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B-tree</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2</a:t>
            </a:r>
          </a:p>
          <a:p>
            <a:endParaRPr lang="en-US" dirty="0"/>
          </a:p>
        </p:txBody>
      </p:sp>
    </p:spTree>
    <p:extLst>
      <p:ext uri="{BB962C8B-B14F-4D97-AF65-F5344CB8AC3E}">
        <p14:creationId xmlns:p14="http://schemas.microsoft.com/office/powerpoint/2010/main" val="2208469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B-tree</a:t>
            </a:r>
          </a:p>
        </p:txBody>
      </p:sp>
      <p:sp>
        <p:nvSpPr>
          <p:cNvPr id="5" name="Content Placeholder 4"/>
          <p:cNvSpPr>
            <a:spLocks noGrp="1"/>
          </p:cNvSpPr>
          <p:nvPr>
            <p:ph idx="1"/>
          </p:nvPr>
        </p:nvSpPr>
        <p:spPr/>
        <p:txBody>
          <a:bodyPr/>
          <a:lstStyle/>
          <a:p>
            <a:r>
              <a:rPr lang="en-GB" dirty="0"/>
              <a:t>B-tree is a </a:t>
            </a:r>
            <a:r>
              <a:rPr lang="en-GB" b="1" dirty="0">
                <a:solidFill>
                  <a:schemeClr val="accent6"/>
                </a:solidFill>
              </a:rPr>
              <a:t>data structure that store data in its node in sorted order</a:t>
            </a:r>
            <a:r>
              <a:rPr lang="en-GB" dirty="0"/>
              <a:t>.  We can represent sample B-tree as follows.</a:t>
            </a:r>
          </a:p>
          <a:p>
            <a:endParaRPr lang="en-GB" dirty="0"/>
          </a:p>
          <a:p>
            <a:endParaRPr lang="en-GB" dirty="0"/>
          </a:p>
          <a:p>
            <a:endParaRPr lang="en-GB" dirty="0"/>
          </a:p>
          <a:p>
            <a:endParaRPr lang="en-GB" dirty="0"/>
          </a:p>
          <a:p>
            <a:endParaRPr lang="en-GB" dirty="0" smtClean="0"/>
          </a:p>
          <a:p>
            <a:endParaRPr lang="en-GB" dirty="0" smtClean="0"/>
          </a:p>
          <a:p>
            <a:r>
              <a:rPr lang="en-GB" dirty="0" smtClean="0"/>
              <a:t>B-tree </a:t>
            </a:r>
            <a:r>
              <a:rPr lang="en-GB" b="1" dirty="0">
                <a:solidFill>
                  <a:schemeClr val="accent6"/>
                </a:solidFill>
              </a:rPr>
              <a:t>stores data in such a way that each node contains keys in ascending order</a:t>
            </a:r>
            <a:r>
              <a:rPr lang="en-GB" dirty="0"/>
              <a:t>. </a:t>
            </a:r>
          </a:p>
          <a:p>
            <a:r>
              <a:rPr lang="en-GB" dirty="0"/>
              <a:t>Each of these </a:t>
            </a:r>
            <a:r>
              <a:rPr lang="en-GB" b="1" dirty="0">
                <a:solidFill>
                  <a:schemeClr val="accent6"/>
                </a:solidFill>
              </a:rPr>
              <a:t>keys has two references to another two child nodes</a:t>
            </a:r>
            <a:r>
              <a:rPr lang="en-GB" dirty="0"/>
              <a:t>. </a:t>
            </a:r>
          </a:p>
          <a:p>
            <a:r>
              <a:rPr lang="en-GB" dirty="0"/>
              <a:t>The </a:t>
            </a:r>
            <a:r>
              <a:rPr lang="en-GB" b="1" dirty="0">
                <a:solidFill>
                  <a:schemeClr val="accent6"/>
                </a:solidFill>
              </a:rPr>
              <a:t>left side child node keys are less than the current keys </a:t>
            </a:r>
            <a:r>
              <a:rPr lang="en-GB" dirty="0"/>
              <a:t>and the </a:t>
            </a:r>
            <a:r>
              <a:rPr lang="en-GB" b="1" dirty="0">
                <a:solidFill>
                  <a:schemeClr val="accent6"/>
                </a:solidFill>
              </a:rPr>
              <a:t>right side child node keys are greater than the current keys</a:t>
            </a:r>
            <a:r>
              <a:rPr lang="en-GB" dirty="0"/>
              <a:t>.</a:t>
            </a:r>
          </a:p>
        </p:txBody>
      </p:sp>
      <p:sp>
        <p:nvSpPr>
          <p:cNvPr id="6" name="Rectangle 5"/>
          <p:cNvSpPr/>
          <p:nvPr/>
        </p:nvSpPr>
        <p:spPr>
          <a:xfrm>
            <a:off x="6063908" y="1948552"/>
            <a:ext cx="533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7" name="Rectangle 6"/>
          <p:cNvSpPr/>
          <p:nvPr/>
        </p:nvSpPr>
        <p:spPr>
          <a:xfrm>
            <a:off x="4311308" y="2578030"/>
            <a:ext cx="677342"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3, 6</a:t>
            </a:r>
          </a:p>
        </p:txBody>
      </p:sp>
      <p:sp>
        <p:nvSpPr>
          <p:cNvPr id="8" name="Rectangle 7"/>
          <p:cNvSpPr/>
          <p:nvPr/>
        </p:nvSpPr>
        <p:spPr>
          <a:xfrm>
            <a:off x="7957936" y="2578030"/>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16, 20</a:t>
            </a:r>
          </a:p>
        </p:txBody>
      </p:sp>
      <p:sp>
        <p:nvSpPr>
          <p:cNvPr id="9" name="Rectangle 8"/>
          <p:cNvSpPr/>
          <p:nvPr/>
        </p:nvSpPr>
        <p:spPr>
          <a:xfrm>
            <a:off x="5154389" y="3512958"/>
            <a:ext cx="745085"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7,10</a:t>
            </a:r>
          </a:p>
        </p:txBody>
      </p:sp>
      <p:sp>
        <p:nvSpPr>
          <p:cNvPr id="10" name="Rectangle 9"/>
          <p:cNvSpPr/>
          <p:nvPr/>
        </p:nvSpPr>
        <p:spPr>
          <a:xfrm>
            <a:off x="6196431" y="3512958"/>
            <a:ext cx="16200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12, 13</a:t>
            </a:r>
            <a:r>
              <a:rPr lang="en-US" sz="2400" b="1" dirty="0">
                <a:solidFill>
                  <a:schemeClr val="bg1"/>
                </a:solidFill>
              </a:rPr>
              <a:t>, 14</a:t>
            </a:r>
          </a:p>
        </p:txBody>
      </p:sp>
      <p:sp>
        <p:nvSpPr>
          <p:cNvPr id="11" name="Rectangle 10"/>
          <p:cNvSpPr/>
          <p:nvPr/>
        </p:nvSpPr>
        <p:spPr>
          <a:xfrm>
            <a:off x="4345179" y="3512958"/>
            <a:ext cx="6096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4,5</a:t>
            </a:r>
          </a:p>
        </p:txBody>
      </p:sp>
      <p:sp>
        <p:nvSpPr>
          <p:cNvPr id="12" name="Rectangle 11"/>
          <p:cNvSpPr/>
          <p:nvPr/>
        </p:nvSpPr>
        <p:spPr>
          <a:xfrm>
            <a:off x="3537274" y="3512958"/>
            <a:ext cx="6096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
        <p:nvSpPr>
          <p:cNvPr id="13" name="Rectangle 12"/>
          <p:cNvSpPr/>
          <p:nvPr/>
        </p:nvSpPr>
        <p:spPr>
          <a:xfrm>
            <a:off x="7958969" y="3512958"/>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18, 19</a:t>
            </a:r>
          </a:p>
        </p:txBody>
      </p:sp>
      <p:sp>
        <p:nvSpPr>
          <p:cNvPr id="14" name="Rectangle 13"/>
          <p:cNvSpPr/>
          <p:nvPr/>
        </p:nvSpPr>
        <p:spPr>
          <a:xfrm>
            <a:off x="9111908" y="3512958"/>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24, 25</a:t>
            </a:r>
          </a:p>
        </p:txBody>
      </p:sp>
      <p:cxnSp>
        <p:nvCxnSpPr>
          <p:cNvPr id="15" name="Straight Arrow Connector 14"/>
          <p:cNvCxnSpPr>
            <a:stCxn id="6" idx="1"/>
            <a:endCxn id="7" idx="0"/>
          </p:cNvCxnSpPr>
          <p:nvPr/>
        </p:nvCxnSpPr>
        <p:spPr>
          <a:xfrm flipH="1">
            <a:off x="4649979" y="2177152"/>
            <a:ext cx="1413929" cy="40087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6" idx="3"/>
            <a:endCxn id="8" idx="0"/>
          </p:cNvCxnSpPr>
          <p:nvPr/>
        </p:nvCxnSpPr>
        <p:spPr>
          <a:xfrm>
            <a:off x="6597308" y="2177152"/>
            <a:ext cx="1865867" cy="40087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a:endCxn id="12" idx="0"/>
          </p:cNvCxnSpPr>
          <p:nvPr/>
        </p:nvCxnSpPr>
        <p:spPr>
          <a:xfrm flipH="1">
            <a:off x="3842074" y="2806630"/>
            <a:ext cx="469234"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7" idx="2"/>
            <a:endCxn id="11" idx="0"/>
          </p:cNvCxnSpPr>
          <p:nvPr/>
        </p:nvCxnSpPr>
        <p:spPr>
          <a:xfrm>
            <a:off x="4649979" y="3035230"/>
            <a:ext cx="0" cy="4777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9" idx="0"/>
          </p:cNvCxnSpPr>
          <p:nvPr/>
        </p:nvCxnSpPr>
        <p:spPr>
          <a:xfrm>
            <a:off x="4988650" y="2806630"/>
            <a:ext cx="538282"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8" idx="1"/>
            <a:endCxn id="10" idx="0"/>
          </p:cNvCxnSpPr>
          <p:nvPr/>
        </p:nvCxnSpPr>
        <p:spPr>
          <a:xfrm flipH="1">
            <a:off x="7006470" y="2806630"/>
            <a:ext cx="951466"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8" idx="2"/>
            <a:endCxn id="13" idx="0"/>
          </p:cNvCxnSpPr>
          <p:nvPr/>
        </p:nvCxnSpPr>
        <p:spPr>
          <a:xfrm>
            <a:off x="8463175" y="3035230"/>
            <a:ext cx="1033" cy="4777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14" idx="0"/>
          </p:cNvCxnSpPr>
          <p:nvPr/>
        </p:nvCxnSpPr>
        <p:spPr>
          <a:xfrm>
            <a:off x="8968413" y="2806630"/>
            <a:ext cx="648734"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23" name="Rectangle 22"/>
          <p:cNvSpPr/>
          <p:nvPr/>
        </p:nvSpPr>
        <p:spPr>
          <a:xfrm>
            <a:off x="7287251" y="1834252"/>
            <a:ext cx="1291257"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Root Node</a:t>
            </a:r>
            <a:endParaRPr lang="en-US" sz="2000" dirty="0">
              <a:solidFill>
                <a:schemeClr val="tx1"/>
              </a:solidFill>
            </a:endParaRPr>
          </a:p>
        </p:txBody>
      </p:sp>
      <p:cxnSp>
        <p:nvCxnSpPr>
          <p:cNvPr id="24" name="Straight Arrow Connector 23"/>
          <p:cNvCxnSpPr/>
          <p:nvPr/>
        </p:nvCxnSpPr>
        <p:spPr>
          <a:xfrm flipH="1">
            <a:off x="6616440" y="2072792"/>
            <a:ext cx="756000" cy="68097"/>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1939942" y="2967422"/>
            <a:ext cx="13072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Leaf Node</a:t>
            </a:r>
            <a:endParaRPr lang="en-US" sz="2000" dirty="0">
              <a:solidFill>
                <a:schemeClr val="tx1"/>
              </a:solidFill>
            </a:endParaRPr>
          </a:p>
        </p:txBody>
      </p:sp>
      <p:cxnSp>
        <p:nvCxnSpPr>
          <p:cNvPr id="26" name="Straight Arrow Connector 25"/>
          <p:cNvCxnSpPr>
            <a:endCxn id="12" idx="1"/>
          </p:cNvCxnSpPr>
          <p:nvPr/>
        </p:nvCxnSpPr>
        <p:spPr>
          <a:xfrm>
            <a:off x="2689438" y="3357903"/>
            <a:ext cx="847836" cy="383655"/>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
        <p:nvSpPr>
          <p:cNvPr id="27" name="Rectangle 26"/>
          <p:cNvSpPr/>
          <p:nvPr/>
        </p:nvSpPr>
        <p:spPr>
          <a:xfrm>
            <a:off x="2101310" y="2026367"/>
            <a:ext cx="2318158"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I</a:t>
            </a:r>
            <a:r>
              <a:rPr lang="en-IN" sz="2000" dirty="0" smtClean="0">
                <a:solidFill>
                  <a:schemeClr val="tx1"/>
                </a:solidFill>
              </a:rPr>
              <a:t>ntermediary</a:t>
            </a:r>
            <a:r>
              <a:rPr lang="en-IN" sz="2000" dirty="0" smtClean="0"/>
              <a:t> </a:t>
            </a:r>
            <a:r>
              <a:rPr lang="en-US" sz="2000" dirty="0" smtClean="0">
                <a:solidFill>
                  <a:schemeClr val="tx1"/>
                </a:solidFill>
              </a:rPr>
              <a:t>Node</a:t>
            </a:r>
            <a:endParaRPr lang="en-US" sz="2000" dirty="0">
              <a:solidFill>
                <a:schemeClr val="tx1"/>
              </a:solidFill>
            </a:endParaRPr>
          </a:p>
        </p:txBody>
      </p:sp>
      <p:cxnSp>
        <p:nvCxnSpPr>
          <p:cNvPr id="28" name="Straight Arrow Connector 27"/>
          <p:cNvCxnSpPr/>
          <p:nvPr/>
        </p:nvCxnSpPr>
        <p:spPr>
          <a:xfrm>
            <a:off x="3221251" y="2483567"/>
            <a:ext cx="1080161" cy="307298"/>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1360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
                                            <p:txEl>
                                              <p:pRg st="7" end="7"/>
                                            </p:txEl>
                                          </p:spTgt>
                                        </p:tgtEl>
                                        <p:attrNameLst>
                                          <p:attrName>style.visibility</p:attrName>
                                        </p:attrNameLst>
                                      </p:cBhvr>
                                      <p:to>
                                        <p:strVal val="visible"/>
                                      </p:to>
                                    </p:set>
                                    <p:animEffect transition="in" filter="fade">
                                      <p:cBhvr>
                                        <p:cTn id="83" dur="500"/>
                                        <p:tgtEl>
                                          <p:spTgt spid="5">
                                            <p:txEl>
                                              <p:pRg st="7" end="7"/>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5">
                                            <p:txEl>
                                              <p:pRg st="8" end="8"/>
                                            </p:txEl>
                                          </p:spTgt>
                                        </p:tgtEl>
                                        <p:attrNameLst>
                                          <p:attrName>style.visibility</p:attrName>
                                        </p:attrNameLst>
                                      </p:cBhvr>
                                      <p:to>
                                        <p:strVal val="visible"/>
                                      </p:to>
                                    </p:set>
                                    <p:animEffect transition="in" filter="fade">
                                      <p:cBhvr>
                                        <p:cTn id="88" dur="500"/>
                                        <p:tgtEl>
                                          <p:spTgt spid="5">
                                            <p:txEl>
                                              <p:pRg st="8" end="8"/>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5">
                                            <p:txEl>
                                              <p:pRg st="9" end="9"/>
                                            </p:txEl>
                                          </p:spTgt>
                                        </p:tgtEl>
                                        <p:attrNameLst>
                                          <p:attrName>style.visibility</p:attrName>
                                        </p:attrNameLst>
                                      </p:cBhvr>
                                      <p:to>
                                        <p:strVal val="visible"/>
                                      </p:to>
                                    </p:set>
                                    <p:animEffect transition="in" filter="fade">
                                      <p:cBhvr>
                                        <p:cTn id="9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3" grpId="0"/>
      <p:bldP spid="25"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B-tree </a:t>
            </a:r>
            <a:r>
              <a:rPr lang="en-US" dirty="0"/>
              <a:t>(How to </a:t>
            </a:r>
            <a:r>
              <a:rPr lang="en-US" dirty="0" smtClean="0"/>
              <a:t>search </a:t>
            </a:r>
            <a:r>
              <a:rPr lang="en-US" dirty="0"/>
              <a:t>a particular </a:t>
            </a:r>
            <a:r>
              <a:rPr lang="en-US" dirty="0" smtClean="0"/>
              <a:t>node?)</a:t>
            </a:r>
            <a:endParaRPr lang="en-GB" dirty="0"/>
          </a:p>
        </p:txBody>
      </p:sp>
      <p:sp>
        <p:nvSpPr>
          <p:cNvPr id="5" name="Content Placeholder 4"/>
          <p:cNvSpPr>
            <a:spLocks noGrp="1"/>
          </p:cNvSpPr>
          <p:nvPr>
            <p:ph idx="1"/>
          </p:nvPr>
        </p:nvSpPr>
        <p:spPr/>
        <p:txBody>
          <a:bodyPr/>
          <a:lstStyle/>
          <a:p>
            <a:endParaRPr lang="en-GB" dirty="0" smtClean="0"/>
          </a:p>
          <a:p>
            <a:endParaRPr lang="en-GB" dirty="0"/>
          </a:p>
          <a:p>
            <a:endParaRPr lang="en-GB" dirty="0"/>
          </a:p>
          <a:p>
            <a:endParaRPr lang="en-GB" dirty="0"/>
          </a:p>
          <a:p>
            <a:endParaRPr lang="en-GB" dirty="0" smtClean="0"/>
          </a:p>
          <a:p>
            <a:endParaRPr lang="en-GB" dirty="0" smtClean="0"/>
          </a:p>
          <a:p>
            <a:r>
              <a:rPr lang="en-GB" dirty="0"/>
              <a:t>Suppose we want to search 18 in the above B tree structure. </a:t>
            </a:r>
          </a:p>
          <a:p>
            <a:r>
              <a:rPr lang="en-GB" dirty="0"/>
              <a:t>First, we will fetch for the intermediary node which will direct to the leaf node that can contain a record for 18.</a:t>
            </a:r>
          </a:p>
          <a:p>
            <a:r>
              <a:rPr lang="en-GB" dirty="0"/>
              <a:t>So, in the intermediary node, we will find a branch between 16 and 20 nodes. </a:t>
            </a:r>
          </a:p>
          <a:p>
            <a:r>
              <a:rPr lang="en-GB" dirty="0"/>
              <a:t>Then at the end, we will be redirected to the fifth leaf node. Here DBMS will perform a sequential search to find 18.</a:t>
            </a:r>
          </a:p>
        </p:txBody>
      </p:sp>
      <p:sp>
        <p:nvSpPr>
          <p:cNvPr id="6" name="Rectangle 5"/>
          <p:cNvSpPr/>
          <p:nvPr/>
        </p:nvSpPr>
        <p:spPr>
          <a:xfrm>
            <a:off x="6063908" y="1279075"/>
            <a:ext cx="533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7" name="Rectangle 6"/>
          <p:cNvSpPr/>
          <p:nvPr/>
        </p:nvSpPr>
        <p:spPr>
          <a:xfrm>
            <a:off x="4311308" y="1908553"/>
            <a:ext cx="677342"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3, 6</a:t>
            </a:r>
          </a:p>
        </p:txBody>
      </p:sp>
      <p:sp>
        <p:nvSpPr>
          <p:cNvPr id="8" name="Rectangle 7"/>
          <p:cNvSpPr/>
          <p:nvPr/>
        </p:nvSpPr>
        <p:spPr>
          <a:xfrm>
            <a:off x="7957936" y="1908553"/>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16, 20</a:t>
            </a:r>
          </a:p>
        </p:txBody>
      </p:sp>
      <p:sp>
        <p:nvSpPr>
          <p:cNvPr id="9" name="Rectangle 8"/>
          <p:cNvSpPr/>
          <p:nvPr/>
        </p:nvSpPr>
        <p:spPr>
          <a:xfrm>
            <a:off x="5154389" y="2843481"/>
            <a:ext cx="745085"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7,10</a:t>
            </a:r>
          </a:p>
        </p:txBody>
      </p:sp>
      <p:sp>
        <p:nvSpPr>
          <p:cNvPr id="10" name="Rectangle 9"/>
          <p:cNvSpPr/>
          <p:nvPr/>
        </p:nvSpPr>
        <p:spPr>
          <a:xfrm>
            <a:off x="6196431" y="2843481"/>
            <a:ext cx="16200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12, 13</a:t>
            </a:r>
            <a:r>
              <a:rPr lang="en-US" sz="2400" b="1" dirty="0">
                <a:solidFill>
                  <a:schemeClr val="bg1"/>
                </a:solidFill>
              </a:rPr>
              <a:t>, 14</a:t>
            </a:r>
          </a:p>
        </p:txBody>
      </p:sp>
      <p:sp>
        <p:nvSpPr>
          <p:cNvPr id="11" name="Rectangle 10"/>
          <p:cNvSpPr/>
          <p:nvPr/>
        </p:nvSpPr>
        <p:spPr>
          <a:xfrm>
            <a:off x="4345179" y="2843481"/>
            <a:ext cx="6096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4,5</a:t>
            </a:r>
          </a:p>
        </p:txBody>
      </p:sp>
      <p:sp>
        <p:nvSpPr>
          <p:cNvPr id="12" name="Rectangle 11"/>
          <p:cNvSpPr/>
          <p:nvPr/>
        </p:nvSpPr>
        <p:spPr>
          <a:xfrm>
            <a:off x="3537274" y="2843481"/>
            <a:ext cx="6096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
        <p:nvSpPr>
          <p:cNvPr id="13" name="Rectangle 12"/>
          <p:cNvSpPr/>
          <p:nvPr/>
        </p:nvSpPr>
        <p:spPr>
          <a:xfrm>
            <a:off x="7958969" y="2843481"/>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18, 19</a:t>
            </a:r>
          </a:p>
        </p:txBody>
      </p:sp>
      <p:sp>
        <p:nvSpPr>
          <p:cNvPr id="14" name="Rectangle 13"/>
          <p:cNvSpPr/>
          <p:nvPr/>
        </p:nvSpPr>
        <p:spPr>
          <a:xfrm>
            <a:off x="9111908" y="2843481"/>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24, 25</a:t>
            </a:r>
          </a:p>
        </p:txBody>
      </p:sp>
      <p:cxnSp>
        <p:nvCxnSpPr>
          <p:cNvPr id="15" name="Straight Arrow Connector 14"/>
          <p:cNvCxnSpPr>
            <a:stCxn id="6" idx="1"/>
            <a:endCxn id="7" idx="0"/>
          </p:cNvCxnSpPr>
          <p:nvPr/>
        </p:nvCxnSpPr>
        <p:spPr>
          <a:xfrm flipH="1">
            <a:off x="4649979" y="1507675"/>
            <a:ext cx="1413929" cy="40087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6" idx="3"/>
            <a:endCxn id="8" idx="0"/>
          </p:cNvCxnSpPr>
          <p:nvPr/>
        </p:nvCxnSpPr>
        <p:spPr>
          <a:xfrm>
            <a:off x="6597308" y="1507675"/>
            <a:ext cx="1865867" cy="40087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a:endCxn id="12" idx="0"/>
          </p:cNvCxnSpPr>
          <p:nvPr/>
        </p:nvCxnSpPr>
        <p:spPr>
          <a:xfrm flipH="1">
            <a:off x="3842074" y="2137153"/>
            <a:ext cx="469234"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7" idx="2"/>
            <a:endCxn id="11" idx="0"/>
          </p:cNvCxnSpPr>
          <p:nvPr/>
        </p:nvCxnSpPr>
        <p:spPr>
          <a:xfrm>
            <a:off x="4649979" y="2365753"/>
            <a:ext cx="0" cy="4777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9" idx="0"/>
          </p:cNvCxnSpPr>
          <p:nvPr/>
        </p:nvCxnSpPr>
        <p:spPr>
          <a:xfrm>
            <a:off x="4988650" y="2137153"/>
            <a:ext cx="538282"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8" idx="1"/>
            <a:endCxn id="10" idx="0"/>
          </p:cNvCxnSpPr>
          <p:nvPr/>
        </p:nvCxnSpPr>
        <p:spPr>
          <a:xfrm flipH="1">
            <a:off x="7006470" y="2137153"/>
            <a:ext cx="951466"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8" idx="2"/>
            <a:endCxn id="13" idx="0"/>
          </p:cNvCxnSpPr>
          <p:nvPr/>
        </p:nvCxnSpPr>
        <p:spPr>
          <a:xfrm>
            <a:off x="8463175" y="2365753"/>
            <a:ext cx="1033" cy="4777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14" idx="0"/>
          </p:cNvCxnSpPr>
          <p:nvPr/>
        </p:nvCxnSpPr>
        <p:spPr>
          <a:xfrm>
            <a:off x="8968413" y="2137153"/>
            <a:ext cx="648734"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23" name="Rectangle 22"/>
          <p:cNvSpPr/>
          <p:nvPr/>
        </p:nvSpPr>
        <p:spPr>
          <a:xfrm>
            <a:off x="7287251" y="1164775"/>
            <a:ext cx="1291257"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Root Node</a:t>
            </a:r>
            <a:endParaRPr lang="en-US" sz="2000" dirty="0">
              <a:solidFill>
                <a:schemeClr val="tx1"/>
              </a:solidFill>
            </a:endParaRPr>
          </a:p>
        </p:txBody>
      </p:sp>
      <p:cxnSp>
        <p:nvCxnSpPr>
          <p:cNvPr id="24" name="Straight Arrow Connector 23"/>
          <p:cNvCxnSpPr/>
          <p:nvPr/>
        </p:nvCxnSpPr>
        <p:spPr>
          <a:xfrm flipH="1">
            <a:off x="6616440" y="1403315"/>
            <a:ext cx="756000" cy="68097"/>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1939942" y="2297945"/>
            <a:ext cx="13072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Leaf Node</a:t>
            </a:r>
            <a:endParaRPr lang="en-US" sz="2000" dirty="0">
              <a:solidFill>
                <a:schemeClr val="tx1"/>
              </a:solidFill>
            </a:endParaRPr>
          </a:p>
        </p:txBody>
      </p:sp>
      <p:cxnSp>
        <p:nvCxnSpPr>
          <p:cNvPr id="26" name="Straight Arrow Connector 25"/>
          <p:cNvCxnSpPr>
            <a:endCxn id="12" idx="1"/>
          </p:cNvCxnSpPr>
          <p:nvPr/>
        </p:nvCxnSpPr>
        <p:spPr>
          <a:xfrm>
            <a:off x="2689438" y="2688426"/>
            <a:ext cx="847836" cy="383655"/>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
        <p:nvSpPr>
          <p:cNvPr id="27" name="Rectangle 26"/>
          <p:cNvSpPr/>
          <p:nvPr/>
        </p:nvSpPr>
        <p:spPr>
          <a:xfrm>
            <a:off x="2101310" y="1356890"/>
            <a:ext cx="2318158"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I</a:t>
            </a:r>
            <a:r>
              <a:rPr lang="en-IN" sz="2000" dirty="0" smtClean="0">
                <a:solidFill>
                  <a:schemeClr val="tx1"/>
                </a:solidFill>
              </a:rPr>
              <a:t>ntermediary</a:t>
            </a:r>
            <a:r>
              <a:rPr lang="en-IN" sz="2000" dirty="0" smtClean="0"/>
              <a:t> </a:t>
            </a:r>
            <a:r>
              <a:rPr lang="en-US" sz="2000" dirty="0" smtClean="0">
                <a:solidFill>
                  <a:schemeClr val="tx1"/>
                </a:solidFill>
              </a:rPr>
              <a:t>Node</a:t>
            </a:r>
            <a:endParaRPr lang="en-US" sz="2000" dirty="0">
              <a:solidFill>
                <a:schemeClr val="tx1"/>
              </a:solidFill>
            </a:endParaRPr>
          </a:p>
        </p:txBody>
      </p:sp>
      <p:cxnSp>
        <p:nvCxnSpPr>
          <p:cNvPr id="28" name="Straight Arrow Connector 27"/>
          <p:cNvCxnSpPr/>
          <p:nvPr/>
        </p:nvCxnSpPr>
        <p:spPr>
          <a:xfrm>
            <a:off x="3221251" y="1814090"/>
            <a:ext cx="1080161" cy="307298"/>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9079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fade">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fade">
                                      <p:cBhvr>
                                        <p:cTn id="2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2" y="731706"/>
            <a:ext cx="6824426" cy="156966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GB" sz="2400" dirty="0" smtClean="0">
                <a:solidFill>
                  <a:schemeClr val="bg1">
                    <a:lumMod val="50000"/>
                  </a:schemeClr>
                </a:solidFill>
              </a:rPr>
              <a:t>Index (Indexing)</a:t>
            </a:r>
            <a:endParaRPr lang="en-GB" sz="2400" dirty="0">
              <a:solidFill>
                <a:schemeClr val="bg1">
                  <a:lumMod val="50000"/>
                </a:schemeClr>
              </a:solidFill>
            </a:endParaRPr>
          </a:p>
          <a:p>
            <a:pPr marL="742950" lvl="1" indent="-285750">
              <a:buFont typeface="Arial" panose="020B0604020202020204" pitchFamily="34" charset="0"/>
              <a:buChar char="•"/>
            </a:pPr>
            <a:r>
              <a:rPr lang="en-GB" sz="2400" dirty="0" smtClean="0">
                <a:solidFill>
                  <a:schemeClr val="bg1">
                    <a:lumMod val="50000"/>
                  </a:schemeClr>
                </a:solidFill>
              </a:rPr>
              <a:t>B-tree</a:t>
            </a:r>
            <a:endParaRPr lang="en-GB" sz="2400" dirty="0">
              <a:solidFill>
                <a:schemeClr val="bg1">
                  <a:lumMod val="50000"/>
                </a:schemeClr>
              </a:solidFill>
            </a:endParaRPr>
          </a:p>
          <a:p>
            <a:pPr marL="742950" lvl="1" indent="-285750">
              <a:buFont typeface="Arial" panose="020B0604020202020204" pitchFamily="34" charset="0"/>
              <a:buChar char="•"/>
            </a:pPr>
            <a:r>
              <a:rPr lang="en-GB" sz="2400" dirty="0">
                <a:solidFill>
                  <a:schemeClr val="bg1">
                    <a:lumMod val="50000"/>
                  </a:schemeClr>
                </a:solidFill>
              </a:rPr>
              <a:t>Hashing</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animEffect transition="in" filter="fade">
                                      <p:cBhvr>
                                        <p:cTn id="4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Hashing</a:t>
            </a:r>
          </a:p>
        </p:txBody>
      </p:sp>
      <p:sp>
        <p:nvSpPr>
          <p:cNvPr id="5" name="Text Placeholder 4"/>
          <p:cNvSpPr>
            <a:spLocks noGrp="1"/>
          </p:cNvSpPr>
          <p:nvPr>
            <p:ph type="body" idx="1"/>
          </p:nvPr>
        </p:nvSpPr>
        <p:spPr/>
        <p:txBody>
          <a:bodyPr/>
          <a:lstStyle/>
          <a:p>
            <a:r>
              <a:rPr lang="en-US" dirty="0" smtClean="0"/>
              <a:t>Section – 3</a:t>
            </a:r>
          </a:p>
          <a:p>
            <a:endParaRPr lang="en-US" dirty="0"/>
          </a:p>
        </p:txBody>
      </p:sp>
    </p:spTree>
    <p:extLst>
      <p:ext uri="{BB962C8B-B14F-4D97-AF65-F5344CB8AC3E}">
        <p14:creationId xmlns:p14="http://schemas.microsoft.com/office/powerpoint/2010/main" val="4145939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Hashing</a:t>
            </a:r>
          </a:p>
        </p:txBody>
      </p:sp>
      <p:sp>
        <p:nvSpPr>
          <p:cNvPr id="5" name="Content Placeholder 4"/>
          <p:cNvSpPr>
            <a:spLocks noGrp="1"/>
          </p:cNvSpPr>
          <p:nvPr>
            <p:ph idx="1"/>
          </p:nvPr>
        </p:nvSpPr>
        <p:spPr/>
        <p:txBody>
          <a:bodyPr/>
          <a:lstStyle/>
          <a:p>
            <a:r>
              <a:rPr lang="en-GB" dirty="0"/>
              <a:t>For a huge database, it can be almost next to impossible to search all the index values through all its level and then reach the destination data block to retrieve the desired data. </a:t>
            </a:r>
          </a:p>
          <a:p>
            <a:r>
              <a:rPr lang="en-GB" dirty="0"/>
              <a:t>Hashing is a </a:t>
            </a:r>
            <a:r>
              <a:rPr lang="en-GB" b="1" dirty="0">
                <a:solidFill>
                  <a:schemeClr val="accent6"/>
                </a:solidFill>
              </a:rPr>
              <a:t>technique to directly search the location of desired data on the disk without using index structure</a:t>
            </a:r>
            <a:r>
              <a:rPr lang="en-GB" dirty="0"/>
              <a:t>. </a:t>
            </a:r>
          </a:p>
          <a:p>
            <a:r>
              <a:rPr lang="en-GB" b="1" dirty="0">
                <a:solidFill>
                  <a:schemeClr val="accent6"/>
                </a:solidFill>
              </a:rPr>
              <a:t>Data is stored in the form of data blocks whose address is generated by applying a hash function</a:t>
            </a:r>
            <a:r>
              <a:rPr lang="en-GB" dirty="0"/>
              <a:t> in the memory location where these records are stored known as a data block or data bucket.</a:t>
            </a:r>
          </a:p>
          <a:p>
            <a:r>
              <a:rPr lang="en-GB" dirty="0"/>
              <a:t>Hashing uses hash functions with search keys as parameters to generate the address of a data record</a:t>
            </a:r>
            <a:r>
              <a:rPr lang="en-GB" dirty="0" smtClean="0"/>
              <a:t>.</a:t>
            </a:r>
          </a:p>
          <a:p>
            <a:r>
              <a:rPr lang="en-GB" b="1" dirty="0">
                <a:solidFill>
                  <a:schemeClr val="tx2"/>
                </a:solidFill>
              </a:rPr>
              <a:t>Data bucket</a:t>
            </a:r>
            <a:r>
              <a:rPr lang="en-GB" dirty="0"/>
              <a:t>: Data buckets are the memory locations where the records are stored.</a:t>
            </a:r>
          </a:p>
          <a:p>
            <a:r>
              <a:rPr lang="en-GB" b="1" dirty="0">
                <a:solidFill>
                  <a:schemeClr val="tx2"/>
                </a:solidFill>
              </a:rPr>
              <a:t>Hash Function</a:t>
            </a:r>
            <a:r>
              <a:rPr lang="en-GB" dirty="0"/>
              <a:t>: Hash function is a mapping function that maps all the set of search keys to actual record address. Generally, hash function uses primary key to generate the hash index – address of the data block</a:t>
            </a:r>
            <a:r>
              <a:rPr lang="en-GB" dirty="0" smtClean="0"/>
              <a:t>.</a:t>
            </a:r>
          </a:p>
          <a:p>
            <a:r>
              <a:rPr lang="en-GB" b="1" dirty="0">
                <a:solidFill>
                  <a:schemeClr val="accent6"/>
                </a:solidFill>
              </a:rPr>
              <a:t>Types of hashing methods </a:t>
            </a:r>
            <a:r>
              <a:rPr lang="en-GB" dirty="0"/>
              <a:t>are </a:t>
            </a:r>
            <a:r>
              <a:rPr lang="en-GB" b="1" dirty="0">
                <a:solidFill>
                  <a:schemeClr val="accent6"/>
                </a:solidFill>
              </a:rPr>
              <a:t>Static hashing and Dynamic hashing</a:t>
            </a:r>
          </a:p>
        </p:txBody>
      </p:sp>
    </p:spTree>
    <p:extLst>
      <p:ext uri="{BB962C8B-B14F-4D97-AF65-F5344CB8AC3E}">
        <p14:creationId xmlns:p14="http://schemas.microsoft.com/office/powerpoint/2010/main" val="38507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Static hashing</a:t>
            </a:r>
          </a:p>
        </p:txBody>
      </p:sp>
      <p:sp>
        <p:nvSpPr>
          <p:cNvPr id="5" name="Content Placeholder 4"/>
          <p:cNvSpPr>
            <a:spLocks noGrp="1"/>
          </p:cNvSpPr>
          <p:nvPr>
            <p:ph idx="1"/>
          </p:nvPr>
        </p:nvSpPr>
        <p:spPr/>
        <p:txBody>
          <a:bodyPr/>
          <a:lstStyle/>
          <a:p>
            <a:r>
              <a:rPr lang="en-GB" dirty="0"/>
              <a:t>In the static hashing, the </a:t>
            </a:r>
            <a:r>
              <a:rPr lang="en-GB" b="1" dirty="0">
                <a:solidFill>
                  <a:schemeClr val="accent6"/>
                </a:solidFill>
              </a:rPr>
              <a:t>resultant data bucket address will always remain the same</a:t>
            </a:r>
            <a:r>
              <a:rPr lang="en-GB" dirty="0"/>
              <a:t>.</a:t>
            </a:r>
          </a:p>
          <a:p>
            <a:r>
              <a:rPr lang="en-GB" dirty="0"/>
              <a:t>Therefore, if you generate an address for say </a:t>
            </a:r>
            <a:r>
              <a:rPr lang="en-GB" dirty="0" err="1"/>
              <a:t>Student_ID</a:t>
            </a:r>
            <a:r>
              <a:rPr lang="en-GB" dirty="0"/>
              <a:t> = 10 using hashing function mod(3), the resultant bucket address will always be 1. So, you will not see any change in the bucket address.</a:t>
            </a:r>
          </a:p>
          <a:p>
            <a:r>
              <a:rPr lang="en-GB" dirty="0"/>
              <a:t>Therefore, in this static hashing method, the number of data buckets in memory always remains constant.</a:t>
            </a:r>
            <a:endParaRPr lang="en-GB" b="1" dirty="0">
              <a:solidFill>
                <a:schemeClr val="accent6"/>
              </a:solidFill>
            </a:endParaRPr>
          </a:p>
        </p:txBody>
      </p:sp>
    </p:spTree>
    <p:extLst>
      <p:ext uri="{BB962C8B-B14F-4D97-AF65-F5344CB8AC3E}">
        <p14:creationId xmlns:p14="http://schemas.microsoft.com/office/powerpoint/2010/main" val="372117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Dynamic hashing</a:t>
            </a:r>
          </a:p>
        </p:txBody>
      </p:sp>
      <p:sp>
        <p:nvSpPr>
          <p:cNvPr id="5" name="Content Placeholder 4"/>
          <p:cNvSpPr>
            <a:spLocks noGrp="1"/>
          </p:cNvSpPr>
          <p:nvPr>
            <p:ph idx="1"/>
          </p:nvPr>
        </p:nvSpPr>
        <p:spPr/>
        <p:txBody>
          <a:bodyPr/>
          <a:lstStyle/>
          <a:p>
            <a:r>
              <a:rPr lang="en-GB" dirty="0"/>
              <a:t>The drawback of static hashing is that that it does not expand or shrink dynamically as the size of the database grows or shrinks.  </a:t>
            </a:r>
          </a:p>
          <a:p>
            <a:r>
              <a:rPr lang="en-GB" dirty="0"/>
              <a:t>In dynamic hashing, data buckets grows or shrinks (added or removed dynamically) as the records increases or decreases. </a:t>
            </a:r>
          </a:p>
          <a:p>
            <a:r>
              <a:rPr lang="en-GB" dirty="0"/>
              <a:t>Dynamic hashing is also known as extended hashing.</a:t>
            </a:r>
            <a:endParaRPr lang="en-GB" b="1" dirty="0">
              <a:solidFill>
                <a:schemeClr val="accent6"/>
              </a:solidFill>
            </a:endParaRPr>
          </a:p>
        </p:txBody>
      </p:sp>
    </p:spTree>
    <p:extLst>
      <p:ext uri="{BB962C8B-B14F-4D97-AF65-F5344CB8AC3E}">
        <p14:creationId xmlns:p14="http://schemas.microsoft.com/office/powerpoint/2010/main" val="30495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Dynamic hashing</a:t>
            </a:r>
          </a:p>
        </p:txBody>
      </p:sp>
      <p:sp>
        <p:nvSpPr>
          <p:cNvPr id="5" name="Content Placeholder 4"/>
          <p:cNvSpPr>
            <a:spLocks noGrp="1"/>
          </p:cNvSpPr>
          <p:nvPr>
            <p:ph idx="1"/>
          </p:nvPr>
        </p:nvSpPr>
        <p:spPr/>
        <p:txBody>
          <a:bodyPr/>
          <a:lstStyle/>
          <a:p>
            <a:r>
              <a:rPr lang="en-GB" dirty="0"/>
              <a:t>In dynamic hashing, the hash function is made to produce a large number of values. </a:t>
            </a:r>
          </a:p>
          <a:p>
            <a:r>
              <a:rPr lang="en-GB" dirty="0"/>
              <a:t>For Example, there are three data records D1, D2 and D3 . </a:t>
            </a:r>
          </a:p>
          <a:p>
            <a:r>
              <a:rPr lang="en-GB" dirty="0"/>
              <a:t>The hash function generates three addresses </a:t>
            </a:r>
            <a:r>
              <a:rPr lang="en-GB" dirty="0" smtClean="0"/>
              <a:t>0101, 1001 and </a:t>
            </a:r>
            <a:r>
              <a:rPr lang="en-GB" dirty="0"/>
              <a:t>1010 respectively.  </a:t>
            </a:r>
          </a:p>
          <a:p>
            <a:r>
              <a:rPr lang="en-GB" dirty="0"/>
              <a:t>This method of storing considers only part of this address – especially only first one bit to store the data. </a:t>
            </a:r>
          </a:p>
          <a:p>
            <a:r>
              <a:rPr lang="en-GB" dirty="0"/>
              <a:t>So it tries to load three of them at address 0 and 1.</a:t>
            </a:r>
            <a:endParaRPr lang="en-GB" b="1" dirty="0">
              <a:solidFill>
                <a:schemeClr val="accent6"/>
              </a:solidFill>
            </a:endParaRPr>
          </a:p>
        </p:txBody>
      </p:sp>
      <p:sp>
        <p:nvSpPr>
          <p:cNvPr id="6" name="Rectangle 5"/>
          <p:cNvSpPr/>
          <p:nvPr/>
        </p:nvSpPr>
        <p:spPr>
          <a:xfrm>
            <a:off x="3075214" y="39515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D1</a:t>
            </a:r>
            <a:endParaRPr lang="en-IN" b="1" dirty="0">
              <a:solidFill>
                <a:schemeClr val="tx1"/>
              </a:solidFill>
            </a:endParaRPr>
          </a:p>
        </p:txBody>
      </p:sp>
      <p:sp>
        <p:nvSpPr>
          <p:cNvPr id="7" name="Rectangle 6"/>
          <p:cNvSpPr/>
          <p:nvPr/>
        </p:nvSpPr>
        <p:spPr>
          <a:xfrm>
            <a:off x="3075214" y="4491160"/>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D2</a:t>
            </a:r>
            <a:endParaRPr lang="en-IN" sz="2400" dirty="0">
              <a:solidFill>
                <a:schemeClr val="tx1"/>
              </a:solidFill>
            </a:endParaRPr>
          </a:p>
        </p:txBody>
      </p:sp>
      <p:sp>
        <p:nvSpPr>
          <p:cNvPr id="8" name="Rectangle 7"/>
          <p:cNvSpPr/>
          <p:nvPr/>
        </p:nvSpPr>
        <p:spPr>
          <a:xfrm>
            <a:off x="3075214" y="5024560"/>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D3</a:t>
            </a:r>
            <a:endParaRPr lang="en-IN" sz="2400" dirty="0">
              <a:solidFill>
                <a:schemeClr val="tx1"/>
              </a:solidFill>
            </a:endParaRPr>
          </a:p>
        </p:txBody>
      </p:sp>
      <p:sp>
        <p:nvSpPr>
          <p:cNvPr id="9" name="Rectangle 8"/>
          <p:cNvSpPr/>
          <p:nvPr/>
        </p:nvSpPr>
        <p:spPr>
          <a:xfrm>
            <a:off x="5437414" y="41039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0</a:t>
            </a:r>
            <a:endParaRPr lang="en-IN" b="1" dirty="0">
              <a:solidFill>
                <a:schemeClr val="tx1"/>
              </a:solidFill>
            </a:endParaRPr>
          </a:p>
        </p:txBody>
      </p:sp>
      <p:sp>
        <p:nvSpPr>
          <p:cNvPr id="10" name="Rectangle 9"/>
          <p:cNvSpPr/>
          <p:nvPr/>
        </p:nvSpPr>
        <p:spPr>
          <a:xfrm>
            <a:off x="5437414" y="48659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a:t>
            </a:r>
            <a:endParaRPr lang="en-IN" sz="2400" dirty="0">
              <a:solidFill>
                <a:schemeClr val="tx1"/>
              </a:solidFill>
            </a:endParaRPr>
          </a:p>
        </p:txBody>
      </p:sp>
      <p:cxnSp>
        <p:nvCxnSpPr>
          <p:cNvPr id="11" name="Straight Arrow Connector 10"/>
          <p:cNvCxnSpPr>
            <a:stCxn id="6" idx="3"/>
            <a:endCxn id="9" idx="1"/>
          </p:cNvCxnSpPr>
          <p:nvPr/>
        </p:nvCxnSpPr>
        <p:spPr>
          <a:xfrm>
            <a:off x="4370614" y="4218214"/>
            <a:ext cx="1066800" cy="1524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0" idx="1"/>
          </p:cNvCxnSpPr>
          <p:nvPr/>
        </p:nvCxnSpPr>
        <p:spPr>
          <a:xfrm>
            <a:off x="4370614" y="4771289"/>
            <a:ext cx="1066800" cy="36132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88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500"/>
                                        <p:tgtEl>
                                          <p:spTgt spid="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500"/>
                                        <p:tgtEl>
                                          <p:spTgt spid="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Dynamic hashing</a:t>
            </a:r>
          </a:p>
        </p:txBody>
      </p:sp>
      <p:sp>
        <p:nvSpPr>
          <p:cNvPr id="5" name="Content Placeholder 4"/>
          <p:cNvSpPr>
            <a:spLocks noGrp="1"/>
          </p:cNvSpPr>
          <p:nvPr>
            <p:ph idx="1"/>
          </p:nvPr>
        </p:nvSpPr>
        <p:spPr/>
        <p:txBody>
          <a:bodyPr/>
          <a:lstStyle/>
          <a:p>
            <a:r>
              <a:rPr lang="en-GB" dirty="0"/>
              <a:t>But the problem is that no bucket address is remaining for D3. </a:t>
            </a:r>
          </a:p>
          <a:p>
            <a:r>
              <a:rPr lang="en-GB" dirty="0"/>
              <a:t>The bucket has to grow dynamically to accommodate D3. </a:t>
            </a:r>
          </a:p>
          <a:p>
            <a:r>
              <a:rPr lang="en-GB" dirty="0"/>
              <a:t>So it changes the address have 2 bits rather than 1 bit, and then it updates the existing data to have 2 bit address. </a:t>
            </a:r>
          </a:p>
          <a:p>
            <a:r>
              <a:rPr lang="en-GB" dirty="0"/>
              <a:t>Then it tries to accommodate D3.</a:t>
            </a:r>
            <a:endParaRPr lang="en-GB" b="1" dirty="0">
              <a:solidFill>
                <a:schemeClr val="accent6"/>
              </a:solidFill>
            </a:endParaRPr>
          </a:p>
        </p:txBody>
      </p:sp>
      <p:sp>
        <p:nvSpPr>
          <p:cNvPr id="6" name="Rectangle 5"/>
          <p:cNvSpPr/>
          <p:nvPr/>
        </p:nvSpPr>
        <p:spPr>
          <a:xfrm>
            <a:off x="3075214" y="39515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D1</a:t>
            </a:r>
            <a:endParaRPr lang="en-IN" b="1" dirty="0">
              <a:solidFill>
                <a:schemeClr val="tx1"/>
              </a:solidFill>
            </a:endParaRPr>
          </a:p>
        </p:txBody>
      </p:sp>
      <p:sp>
        <p:nvSpPr>
          <p:cNvPr id="7" name="Rectangle 6"/>
          <p:cNvSpPr/>
          <p:nvPr/>
        </p:nvSpPr>
        <p:spPr>
          <a:xfrm>
            <a:off x="3075214" y="4491160"/>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D2</a:t>
            </a:r>
            <a:endParaRPr lang="en-IN" sz="2400" dirty="0">
              <a:solidFill>
                <a:schemeClr val="tx1"/>
              </a:solidFill>
            </a:endParaRPr>
          </a:p>
        </p:txBody>
      </p:sp>
      <p:sp>
        <p:nvSpPr>
          <p:cNvPr id="8" name="Rectangle 7"/>
          <p:cNvSpPr/>
          <p:nvPr/>
        </p:nvSpPr>
        <p:spPr>
          <a:xfrm>
            <a:off x="3075214" y="5024560"/>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D3</a:t>
            </a:r>
            <a:endParaRPr lang="en-IN" sz="2400" dirty="0">
              <a:solidFill>
                <a:schemeClr val="tx1"/>
              </a:solidFill>
            </a:endParaRPr>
          </a:p>
        </p:txBody>
      </p:sp>
      <p:sp>
        <p:nvSpPr>
          <p:cNvPr id="9" name="Rectangle 8"/>
          <p:cNvSpPr/>
          <p:nvPr/>
        </p:nvSpPr>
        <p:spPr>
          <a:xfrm>
            <a:off x="5437414" y="41039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01</a:t>
            </a:r>
            <a:endParaRPr lang="en-IN" b="1" dirty="0">
              <a:solidFill>
                <a:schemeClr val="tx1"/>
              </a:solidFill>
            </a:endParaRPr>
          </a:p>
        </p:txBody>
      </p:sp>
      <p:sp>
        <p:nvSpPr>
          <p:cNvPr id="10" name="Rectangle 9"/>
          <p:cNvSpPr/>
          <p:nvPr/>
        </p:nvSpPr>
        <p:spPr>
          <a:xfrm>
            <a:off x="5437414" y="48659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10</a:t>
            </a:r>
            <a:endParaRPr lang="en-IN" sz="2400" dirty="0">
              <a:solidFill>
                <a:schemeClr val="tx1"/>
              </a:solidFill>
            </a:endParaRPr>
          </a:p>
        </p:txBody>
      </p:sp>
      <p:cxnSp>
        <p:nvCxnSpPr>
          <p:cNvPr id="11" name="Straight Arrow Connector 10"/>
          <p:cNvCxnSpPr>
            <a:stCxn id="6" idx="3"/>
            <a:endCxn id="9" idx="1"/>
          </p:cNvCxnSpPr>
          <p:nvPr/>
        </p:nvCxnSpPr>
        <p:spPr>
          <a:xfrm>
            <a:off x="4370614" y="4218214"/>
            <a:ext cx="1066800" cy="1524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0" idx="1"/>
          </p:cNvCxnSpPr>
          <p:nvPr/>
        </p:nvCxnSpPr>
        <p:spPr>
          <a:xfrm>
            <a:off x="4370614" y="4771289"/>
            <a:ext cx="1066800" cy="36132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48300" y="33419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00</a:t>
            </a:r>
            <a:endParaRPr lang="en-IN" b="1" dirty="0">
              <a:solidFill>
                <a:schemeClr val="tx1"/>
              </a:solidFill>
            </a:endParaRPr>
          </a:p>
        </p:txBody>
      </p:sp>
      <p:sp>
        <p:nvSpPr>
          <p:cNvPr id="14" name="Rectangle 13"/>
          <p:cNvSpPr/>
          <p:nvPr/>
        </p:nvSpPr>
        <p:spPr>
          <a:xfrm>
            <a:off x="5448300" y="56279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11</a:t>
            </a:r>
            <a:endParaRPr lang="en-IN" b="1" dirty="0">
              <a:solidFill>
                <a:schemeClr val="tx1"/>
              </a:solidFill>
            </a:endParaRPr>
          </a:p>
        </p:txBody>
      </p:sp>
      <p:cxnSp>
        <p:nvCxnSpPr>
          <p:cNvPr id="15" name="Straight Arrow Connector 14"/>
          <p:cNvCxnSpPr>
            <a:endCxn id="14" idx="1"/>
          </p:cNvCxnSpPr>
          <p:nvPr/>
        </p:nvCxnSpPr>
        <p:spPr>
          <a:xfrm>
            <a:off x="4381500" y="5313276"/>
            <a:ext cx="1066800" cy="58133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88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in GTU</a:t>
            </a:r>
          </a:p>
        </p:txBody>
      </p:sp>
      <p:sp>
        <p:nvSpPr>
          <p:cNvPr id="3" name="Content Placeholder 2"/>
          <p:cNvSpPr>
            <a:spLocks noGrp="1"/>
          </p:cNvSpPr>
          <p:nvPr>
            <p:ph idx="1"/>
          </p:nvPr>
        </p:nvSpPr>
        <p:spPr/>
        <p:txBody>
          <a:bodyPr/>
          <a:lstStyle/>
          <a:p>
            <a:pPr marL="457200" indent="-457200">
              <a:buFont typeface="+mj-lt"/>
              <a:buAutoNum type="arabicPeriod"/>
            </a:pPr>
            <a:r>
              <a:rPr lang="en-GB" dirty="0"/>
              <a:t>Explain indexing and different types of indexes.</a:t>
            </a:r>
          </a:p>
          <a:p>
            <a:pPr marL="457200" indent="-457200">
              <a:buFont typeface="+mj-lt"/>
              <a:buAutoNum type="arabicPeriod"/>
            </a:pPr>
            <a:r>
              <a:rPr lang="en-GB" dirty="0"/>
              <a:t>Explain B-tree.</a:t>
            </a:r>
          </a:p>
          <a:p>
            <a:pPr marL="457200" indent="-457200">
              <a:buFont typeface="+mj-lt"/>
              <a:buAutoNum type="arabicPeriod"/>
            </a:pPr>
            <a:r>
              <a:rPr lang="en-GB" dirty="0"/>
              <a:t>Explain hashing.</a:t>
            </a:r>
            <a:endParaRPr lang="en-US" dirty="0"/>
          </a:p>
        </p:txBody>
      </p:sp>
    </p:spTree>
    <p:extLst>
      <p:ext uri="{BB962C8B-B14F-4D97-AF65-F5344CB8AC3E}">
        <p14:creationId xmlns:p14="http://schemas.microsoft.com/office/powerpoint/2010/main" val="119140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Systems </a:t>
            </a:r>
            <a:r>
              <a:rPr lang="en-US" dirty="0">
                <a:latin typeface="Roboto Condensed Light" panose="02000000000000000000" pitchFamily="2" charset="0"/>
                <a:ea typeface="Roboto Condensed Light" panose="02000000000000000000" pitchFamily="2" charset="0"/>
              </a:rPr>
              <a:t>(DBMS)</a:t>
            </a:r>
          </a:p>
          <a:p>
            <a:r>
              <a:rPr lang="en-US" dirty="0"/>
              <a:t>GTU # 3130703</a:t>
            </a:r>
          </a:p>
        </p:txBody>
      </p:sp>
      <p:sp>
        <p:nvSpPr>
          <p:cNvPr id="28"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a:xfrm>
            <a:off x="2180943" y="6175935"/>
            <a:ext cx="3735998" cy="290081"/>
          </a:xfrm>
        </p:spPr>
        <p:txBody>
          <a:bodyPr/>
          <a:lstStyle/>
          <a:p>
            <a:r>
              <a:rPr lang="en-US" dirty="0" smtClean="0"/>
              <a:t>firoz.sherasiya@darshan.ac.in</a:t>
            </a:r>
            <a:endParaRPr lang="en-US" dirty="0"/>
          </a:p>
        </p:txBody>
      </p:sp>
      <p:sp>
        <p:nvSpPr>
          <p:cNvPr id="29"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a:xfrm>
            <a:off x="2183874" y="6460218"/>
            <a:ext cx="3735998" cy="290081"/>
          </a:xfrm>
        </p:spPr>
        <p:txBody>
          <a:bodyPr/>
          <a:lstStyle/>
          <a:p>
            <a:r>
              <a:rPr lang="en-US" dirty="0" smtClean="0"/>
              <a:t>9879879861</a:t>
            </a:r>
            <a:endParaRPr lang="en-US" dirty="0"/>
          </a:p>
        </p:txBody>
      </p:sp>
      <p:sp>
        <p:nvSpPr>
          <p:cNvPr id="30"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a:xfrm>
            <a:off x="1837678" y="5537768"/>
            <a:ext cx="3735998" cy="290081"/>
          </a:xfrm>
        </p:spPr>
        <p:txBody>
          <a:bodyPr/>
          <a:lstStyle/>
          <a:p>
            <a:r>
              <a:rPr lang="en-US" dirty="0"/>
              <a:t>Computer Engineering </a:t>
            </a:r>
            <a:r>
              <a:rPr lang="en-US" dirty="0" smtClean="0"/>
              <a:t>Department</a:t>
            </a:r>
            <a:endParaRPr lang="en-US" dirty="0"/>
          </a:p>
        </p:txBody>
      </p:sp>
      <p:sp>
        <p:nvSpPr>
          <p:cNvPr id="31"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a:xfrm>
            <a:off x="1837677" y="5273332"/>
            <a:ext cx="5581039" cy="290081"/>
          </a:xfrm>
        </p:spPr>
        <p:txBody>
          <a:bodyPr/>
          <a:lstStyle/>
          <a:p>
            <a:r>
              <a:rPr lang="en-US" dirty="0"/>
              <a:t>Prof. </a:t>
            </a:r>
            <a:r>
              <a:rPr lang="en-US" dirty="0" err="1" smtClean="0"/>
              <a:t>Firoz</a:t>
            </a:r>
            <a:r>
              <a:rPr lang="en-US" dirty="0" smtClean="0"/>
              <a:t> A </a:t>
            </a:r>
            <a:r>
              <a:rPr lang="en-US" dirty="0" err="1" smtClean="0"/>
              <a:t>Sherasiya</a:t>
            </a:r>
            <a:endParaRPr lang="en-US" dirty="0"/>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a:xfrm>
            <a:off x="353569" y="5211251"/>
            <a:ext cx="1353599" cy="1353599"/>
          </a:xfrm>
        </p:spPr>
      </p:pic>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Index (Indexing)</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database </a:t>
            </a:r>
            <a:r>
              <a:rPr lang="en-US" dirty="0" smtClean="0"/>
              <a:t>Index</a:t>
            </a:r>
            <a:r>
              <a:rPr lang="en-US" dirty="0"/>
              <a:t>?</a:t>
            </a:r>
          </a:p>
        </p:txBody>
      </p:sp>
      <p:sp>
        <p:nvSpPr>
          <p:cNvPr id="3" name="Content Placeholder 2"/>
          <p:cNvSpPr>
            <a:spLocks noGrp="1"/>
          </p:cNvSpPr>
          <p:nvPr>
            <p:ph idx="1"/>
          </p:nvPr>
        </p:nvSpPr>
        <p:spPr/>
        <p:txBody>
          <a:bodyPr/>
          <a:lstStyle/>
          <a:p>
            <a:r>
              <a:rPr lang="en-GB" dirty="0"/>
              <a:t>Indexes are </a:t>
            </a:r>
            <a:r>
              <a:rPr lang="en-GB" b="1" dirty="0">
                <a:solidFill>
                  <a:schemeClr val="accent6"/>
                </a:solidFill>
              </a:rPr>
              <a:t>special lookup tables </a:t>
            </a:r>
            <a:r>
              <a:rPr lang="en-GB" dirty="0"/>
              <a:t>that the </a:t>
            </a:r>
            <a:r>
              <a:rPr lang="en-GB" b="1" dirty="0">
                <a:solidFill>
                  <a:schemeClr val="accent6"/>
                </a:solidFill>
              </a:rPr>
              <a:t>database search engine can use to speed up data retrieval</a:t>
            </a:r>
            <a:r>
              <a:rPr lang="en-GB" dirty="0"/>
              <a:t>.</a:t>
            </a:r>
          </a:p>
          <a:p>
            <a:r>
              <a:rPr lang="en-GB" dirty="0"/>
              <a:t>A database index is a </a:t>
            </a:r>
            <a:r>
              <a:rPr lang="en-GB" b="1" dirty="0">
                <a:solidFill>
                  <a:schemeClr val="accent6"/>
                </a:solidFill>
              </a:rPr>
              <a:t>data structure that improves the speed of data retrieval operations on a database table</a:t>
            </a:r>
            <a:r>
              <a:rPr lang="en-GB" dirty="0"/>
              <a:t>.</a:t>
            </a:r>
          </a:p>
          <a:p>
            <a:r>
              <a:rPr lang="en-GB" dirty="0"/>
              <a:t>An index in a database is very similar to an index in the back of a book.</a:t>
            </a:r>
          </a:p>
          <a:p>
            <a:r>
              <a:rPr lang="en-GB" dirty="0"/>
              <a:t>Indexes are </a:t>
            </a:r>
            <a:r>
              <a:rPr lang="en-GB" b="1" dirty="0">
                <a:solidFill>
                  <a:schemeClr val="accent6"/>
                </a:solidFill>
              </a:rPr>
              <a:t>used to retrieve data from the database very fast</a:t>
            </a:r>
            <a:r>
              <a:rPr lang="en-GB" dirty="0"/>
              <a:t>. The users cannot see the indexes, they are just used to speed up searches/queries.</a:t>
            </a:r>
          </a:p>
          <a:p>
            <a:r>
              <a:rPr lang="en-GB" b="1" dirty="0">
                <a:solidFill>
                  <a:schemeClr val="accent6"/>
                </a:solidFill>
              </a:rPr>
              <a:t>Updating a table with indexes takes more time </a:t>
            </a:r>
            <a:r>
              <a:rPr lang="en-GB" dirty="0"/>
              <a:t>than updating a table without (because the indexes also need an update). So, only </a:t>
            </a:r>
            <a:r>
              <a:rPr lang="en-GB" b="1" dirty="0">
                <a:solidFill>
                  <a:schemeClr val="accent6"/>
                </a:solidFill>
              </a:rPr>
              <a:t>create indexes on columns that will be frequently searched against</a:t>
            </a:r>
            <a:r>
              <a:rPr lang="en-GB" dirty="0"/>
              <a:t>.</a:t>
            </a:r>
            <a:endParaRPr lang="en-US" dirty="0"/>
          </a:p>
        </p:txBody>
      </p:sp>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Syntax to </a:t>
            </a:r>
            <a:r>
              <a:rPr lang="en-GB" dirty="0" smtClean="0"/>
              <a:t>create and drop </a:t>
            </a:r>
            <a:r>
              <a:rPr lang="en-GB" dirty="0"/>
              <a:t>an </a:t>
            </a:r>
            <a:r>
              <a:rPr lang="en-GB" dirty="0" smtClean="0"/>
              <a:t>Index</a:t>
            </a:r>
            <a:endParaRPr lang="en-GB" dirty="0"/>
          </a:p>
        </p:txBody>
      </p:sp>
      <p:sp>
        <p:nvSpPr>
          <p:cNvPr id="5" name="Content Placeholder 4"/>
          <p:cNvSpPr>
            <a:spLocks noGrp="1"/>
          </p:cNvSpPr>
          <p:nvPr>
            <p:ph idx="1"/>
          </p:nvPr>
        </p:nvSpPr>
        <p:spPr/>
        <p:txBody>
          <a:bodyPr/>
          <a:lstStyle/>
          <a:p>
            <a:r>
              <a:rPr lang="en-GB" dirty="0" smtClean="0">
                <a:solidFill>
                  <a:schemeClr val="tx2"/>
                </a:solidFill>
              </a:rPr>
              <a:t>Syntax</a:t>
            </a:r>
            <a:r>
              <a:rPr lang="en-GB" dirty="0" smtClean="0"/>
              <a:t> to </a:t>
            </a:r>
            <a:r>
              <a:rPr lang="en-GB" dirty="0" smtClean="0">
                <a:solidFill>
                  <a:schemeClr val="tx2"/>
                </a:solidFill>
              </a:rPr>
              <a:t>create</a:t>
            </a:r>
            <a:r>
              <a:rPr lang="en-GB" dirty="0" smtClean="0"/>
              <a:t> an index:</a:t>
            </a:r>
            <a:endParaRPr lang="en-GB" dirty="0"/>
          </a:p>
          <a:p>
            <a:pPr marL="0" indent="0">
              <a:buNone/>
            </a:pPr>
            <a:r>
              <a:rPr lang="en-GB" dirty="0" smtClean="0"/>
              <a:t>	CREATE </a:t>
            </a:r>
            <a:r>
              <a:rPr lang="en-GB" dirty="0"/>
              <a:t>INDEX </a:t>
            </a:r>
            <a:r>
              <a:rPr lang="en-GB" dirty="0" err="1"/>
              <a:t>index_name</a:t>
            </a:r>
            <a:endParaRPr lang="en-GB" dirty="0"/>
          </a:p>
          <a:p>
            <a:pPr marL="0" indent="0">
              <a:buNone/>
            </a:pPr>
            <a:r>
              <a:rPr lang="en-GB" dirty="0" smtClean="0"/>
              <a:t>	ON </a:t>
            </a:r>
            <a:r>
              <a:rPr lang="en-GB" dirty="0" err="1"/>
              <a:t>table_name</a:t>
            </a:r>
            <a:r>
              <a:rPr lang="en-GB" dirty="0"/>
              <a:t> (column1, column2, </a:t>
            </a:r>
            <a:r>
              <a:rPr lang="en-GB" dirty="0" smtClean="0"/>
              <a:t>...);</a:t>
            </a:r>
          </a:p>
          <a:p>
            <a:pPr>
              <a:lnSpc>
                <a:spcPct val="150000"/>
              </a:lnSpc>
            </a:pPr>
            <a:r>
              <a:rPr lang="en-GB" dirty="0" smtClean="0">
                <a:solidFill>
                  <a:schemeClr val="tx2"/>
                </a:solidFill>
              </a:rPr>
              <a:t>Example</a:t>
            </a:r>
            <a:r>
              <a:rPr lang="en-GB" dirty="0" smtClean="0"/>
              <a:t> </a:t>
            </a:r>
            <a:r>
              <a:rPr lang="en-GB" dirty="0"/>
              <a:t>to </a:t>
            </a:r>
            <a:r>
              <a:rPr lang="en-GB" dirty="0">
                <a:solidFill>
                  <a:schemeClr val="tx2"/>
                </a:solidFill>
              </a:rPr>
              <a:t>create</a:t>
            </a:r>
            <a:r>
              <a:rPr lang="en-GB" dirty="0"/>
              <a:t> an index </a:t>
            </a:r>
            <a:r>
              <a:rPr lang="en-GB" dirty="0" smtClean="0"/>
              <a:t>:</a:t>
            </a:r>
            <a:endParaRPr lang="en-GB" dirty="0"/>
          </a:p>
          <a:p>
            <a:pPr marL="0" indent="0">
              <a:buNone/>
            </a:pPr>
            <a:r>
              <a:rPr lang="en-GB" dirty="0" smtClean="0"/>
              <a:t>	CREATE </a:t>
            </a:r>
            <a:r>
              <a:rPr lang="en-GB" dirty="0"/>
              <a:t>INDEX </a:t>
            </a:r>
            <a:r>
              <a:rPr lang="en-GB" dirty="0" err="1"/>
              <a:t>idx_studentname</a:t>
            </a:r>
            <a:endParaRPr lang="en-GB" dirty="0"/>
          </a:p>
          <a:p>
            <a:pPr marL="0" indent="0">
              <a:buNone/>
            </a:pPr>
            <a:r>
              <a:rPr lang="en-GB" dirty="0" smtClean="0"/>
              <a:t>	ON Student (</a:t>
            </a:r>
            <a:r>
              <a:rPr lang="en-GB" dirty="0" err="1" smtClean="0"/>
              <a:t>Studentname</a:t>
            </a:r>
            <a:r>
              <a:rPr lang="en-GB" dirty="0" smtClean="0"/>
              <a:t>);</a:t>
            </a:r>
          </a:p>
          <a:p>
            <a:pPr marL="0" indent="0">
              <a:buNone/>
            </a:pPr>
            <a:endParaRPr lang="en-GB" dirty="0"/>
          </a:p>
          <a:p>
            <a:r>
              <a:rPr lang="en-GB" dirty="0">
                <a:solidFill>
                  <a:schemeClr val="tx2"/>
                </a:solidFill>
              </a:rPr>
              <a:t>Syntax</a:t>
            </a:r>
            <a:r>
              <a:rPr lang="en-GB" dirty="0"/>
              <a:t> to </a:t>
            </a:r>
            <a:r>
              <a:rPr lang="en-GB" dirty="0" smtClean="0">
                <a:solidFill>
                  <a:schemeClr val="tx2"/>
                </a:solidFill>
              </a:rPr>
              <a:t>drop</a:t>
            </a:r>
            <a:r>
              <a:rPr lang="en-GB" dirty="0" smtClean="0"/>
              <a:t> an </a:t>
            </a:r>
            <a:r>
              <a:rPr lang="en-GB" dirty="0"/>
              <a:t>index:</a:t>
            </a:r>
          </a:p>
          <a:p>
            <a:pPr marL="0" indent="0">
              <a:buNone/>
            </a:pPr>
            <a:r>
              <a:rPr lang="en-GB" dirty="0"/>
              <a:t>	DROP INDEX </a:t>
            </a:r>
            <a:r>
              <a:rPr lang="en-GB" dirty="0" err="1"/>
              <a:t>table_name.index_name</a:t>
            </a:r>
            <a:r>
              <a:rPr lang="en-GB" dirty="0" smtClean="0"/>
              <a:t>;</a:t>
            </a:r>
          </a:p>
          <a:p>
            <a:pPr>
              <a:lnSpc>
                <a:spcPct val="150000"/>
              </a:lnSpc>
            </a:pPr>
            <a:r>
              <a:rPr lang="en-GB" dirty="0" smtClean="0">
                <a:solidFill>
                  <a:schemeClr val="tx2"/>
                </a:solidFill>
              </a:rPr>
              <a:t>Example</a:t>
            </a:r>
            <a:r>
              <a:rPr lang="en-GB" dirty="0" smtClean="0"/>
              <a:t> </a:t>
            </a:r>
            <a:r>
              <a:rPr lang="en-GB" dirty="0"/>
              <a:t>to </a:t>
            </a:r>
            <a:r>
              <a:rPr lang="en-GB" dirty="0" smtClean="0">
                <a:solidFill>
                  <a:schemeClr val="tx2"/>
                </a:solidFill>
              </a:rPr>
              <a:t>drop</a:t>
            </a:r>
            <a:r>
              <a:rPr lang="en-GB" dirty="0" smtClean="0"/>
              <a:t> </a:t>
            </a:r>
            <a:r>
              <a:rPr lang="en-GB" dirty="0"/>
              <a:t>an index :</a:t>
            </a:r>
          </a:p>
          <a:p>
            <a:pPr marL="0" indent="0">
              <a:buNone/>
            </a:pPr>
            <a:r>
              <a:rPr lang="en-GB" dirty="0"/>
              <a:t>	DROP INDEX </a:t>
            </a:r>
            <a:r>
              <a:rPr lang="en-GB" dirty="0" err="1" smtClean="0"/>
              <a:t>Student.idx_studentname</a:t>
            </a:r>
            <a:r>
              <a:rPr lang="en-GB" dirty="0" smtClean="0"/>
              <a:t>;</a:t>
            </a:r>
            <a:endParaRPr lang="en-GB" dirty="0"/>
          </a:p>
        </p:txBody>
      </p:sp>
    </p:spTree>
    <p:extLst>
      <p:ext uri="{BB962C8B-B14F-4D97-AF65-F5344CB8AC3E}">
        <p14:creationId xmlns:p14="http://schemas.microsoft.com/office/powerpoint/2010/main" val="18587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fade">
                                      <p:cBhvr>
                                        <p:cTn id="43" dur="500"/>
                                        <p:tgtEl>
                                          <p:spTgt spid="5">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fade">
                                      <p:cBhvr>
                                        <p:cTn id="4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t>
            </a:r>
            <a:r>
              <a:rPr lang="en-GB" dirty="0" smtClean="0"/>
              <a:t>Indexing</a:t>
            </a:r>
            <a:r>
              <a:rPr lang="en-GB" dirty="0"/>
              <a:t>?</a:t>
            </a:r>
            <a:endParaRPr lang="en-US" dirty="0"/>
          </a:p>
        </p:txBody>
      </p:sp>
      <p:sp>
        <p:nvSpPr>
          <p:cNvPr id="3" name="Content Placeholder 2"/>
          <p:cNvSpPr>
            <a:spLocks noGrp="1"/>
          </p:cNvSpPr>
          <p:nvPr>
            <p:ph idx="1"/>
          </p:nvPr>
        </p:nvSpPr>
        <p:spPr/>
        <p:txBody>
          <a:bodyPr/>
          <a:lstStyle/>
          <a:p>
            <a:r>
              <a:rPr lang="en-GB" dirty="0"/>
              <a:t>Indexing is a </a:t>
            </a:r>
            <a:r>
              <a:rPr lang="en-GB" b="1" dirty="0">
                <a:solidFill>
                  <a:schemeClr val="accent6"/>
                </a:solidFill>
              </a:rPr>
              <a:t>way to optimize the performance of a database </a:t>
            </a:r>
            <a:r>
              <a:rPr lang="en-GB" dirty="0"/>
              <a:t>by </a:t>
            </a:r>
            <a:r>
              <a:rPr lang="en-GB" b="1" dirty="0">
                <a:solidFill>
                  <a:schemeClr val="accent6"/>
                </a:solidFill>
              </a:rPr>
              <a:t>minimizing the number of disk accesses required</a:t>
            </a:r>
            <a:r>
              <a:rPr lang="en-GB" dirty="0"/>
              <a:t> when a query is processed. </a:t>
            </a:r>
          </a:p>
          <a:p>
            <a:r>
              <a:rPr lang="en-GB" dirty="0"/>
              <a:t>It is a </a:t>
            </a:r>
            <a:r>
              <a:rPr lang="en-GB" b="1" dirty="0">
                <a:solidFill>
                  <a:schemeClr val="accent6"/>
                </a:solidFill>
              </a:rPr>
              <a:t>data structure technique </a:t>
            </a:r>
            <a:r>
              <a:rPr lang="en-GB" dirty="0"/>
              <a:t>which is </a:t>
            </a:r>
            <a:r>
              <a:rPr lang="en-GB" b="1" dirty="0">
                <a:solidFill>
                  <a:schemeClr val="accent6"/>
                </a:solidFill>
              </a:rPr>
              <a:t>used to quickly locate and access the data in a database</a:t>
            </a:r>
            <a:r>
              <a:rPr lang="en-GB" dirty="0"/>
              <a:t>.</a:t>
            </a:r>
          </a:p>
        </p:txBody>
      </p: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Structure of Index in database</a:t>
            </a:r>
            <a:endParaRPr lang="en-US" dirty="0"/>
          </a:p>
        </p:txBody>
      </p:sp>
      <p:sp>
        <p:nvSpPr>
          <p:cNvPr id="3" name="Content Placeholder 2"/>
          <p:cNvSpPr>
            <a:spLocks noGrp="1"/>
          </p:cNvSpPr>
          <p:nvPr>
            <p:ph idx="1"/>
          </p:nvPr>
        </p:nvSpPr>
        <p:spPr/>
        <p:txBody>
          <a:bodyPr/>
          <a:lstStyle/>
          <a:p>
            <a:r>
              <a:rPr lang="en-GB" dirty="0" smtClean="0"/>
              <a:t>Indexes </a:t>
            </a:r>
            <a:r>
              <a:rPr lang="en-GB" dirty="0"/>
              <a:t>are </a:t>
            </a:r>
            <a:r>
              <a:rPr lang="en-GB" b="1" dirty="0">
                <a:solidFill>
                  <a:schemeClr val="accent6"/>
                </a:solidFill>
              </a:rPr>
              <a:t>created using a few database columns</a:t>
            </a:r>
            <a:r>
              <a:rPr lang="en-GB" dirty="0"/>
              <a:t>.</a:t>
            </a:r>
          </a:p>
          <a:p>
            <a:endParaRPr lang="en-GB" dirty="0"/>
          </a:p>
          <a:p>
            <a:endParaRPr lang="en-GB" dirty="0"/>
          </a:p>
          <a:p>
            <a:pPr lvl="1"/>
            <a:r>
              <a:rPr lang="en-GB" dirty="0"/>
              <a:t>The first column is the </a:t>
            </a:r>
            <a:r>
              <a:rPr lang="en-GB" b="1" dirty="0" smtClean="0">
                <a:solidFill>
                  <a:schemeClr val="accent6"/>
                </a:solidFill>
              </a:rPr>
              <a:t>search </a:t>
            </a:r>
            <a:r>
              <a:rPr lang="en-GB" b="1" dirty="0">
                <a:solidFill>
                  <a:schemeClr val="accent6"/>
                </a:solidFill>
              </a:rPr>
              <a:t>key </a:t>
            </a:r>
            <a:r>
              <a:rPr lang="en-GB" dirty="0"/>
              <a:t>that contains a </a:t>
            </a:r>
            <a:r>
              <a:rPr lang="en-GB" b="1" dirty="0">
                <a:solidFill>
                  <a:schemeClr val="accent6"/>
                </a:solidFill>
              </a:rPr>
              <a:t>copy of the primary key </a:t>
            </a:r>
            <a:r>
              <a:rPr lang="en-GB" dirty="0"/>
              <a:t>or </a:t>
            </a:r>
            <a:r>
              <a:rPr lang="en-GB" b="1" dirty="0">
                <a:solidFill>
                  <a:schemeClr val="accent6"/>
                </a:solidFill>
              </a:rPr>
              <a:t>candidate key </a:t>
            </a:r>
            <a:r>
              <a:rPr lang="en-GB" dirty="0"/>
              <a:t>of the table. These values are stored in sorted order so that the corresponding data can be accessed quickly.</a:t>
            </a:r>
          </a:p>
          <a:p>
            <a:pPr lvl="1"/>
            <a:r>
              <a:rPr lang="en-GB" dirty="0"/>
              <a:t>The second column is the </a:t>
            </a:r>
            <a:r>
              <a:rPr lang="en-GB" b="1" dirty="0">
                <a:solidFill>
                  <a:schemeClr val="accent6"/>
                </a:solidFill>
              </a:rPr>
              <a:t>data reference </a:t>
            </a:r>
            <a:r>
              <a:rPr lang="en-GB" dirty="0"/>
              <a:t>or </a:t>
            </a:r>
            <a:r>
              <a:rPr lang="en-GB" b="1" dirty="0">
                <a:solidFill>
                  <a:schemeClr val="accent6"/>
                </a:solidFill>
              </a:rPr>
              <a:t>pointer</a:t>
            </a:r>
            <a:r>
              <a:rPr lang="en-GB" dirty="0" smtClean="0"/>
              <a:t> </a:t>
            </a:r>
            <a:r>
              <a:rPr lang="en-GB" dirty="0"/>
              <a:t>which </a:t>
            </a:r>
            <a:r>
              <a:rPr lang="en-GB" b="1" dirty="0">
                <a:solidFill>
                  <a:schemeClr val="accent6"/>
                </a:solidFill>
              </a:rPr>
              <a:t>contains a set of pointers holding the address of the disk block</a:t>
            </a:r>
            <a:r>
              <a:rPr lang="en-GB" dirty="0"/>
              <a:t> where that particular key value can be </a:t>
            </a:r>
            <a:r>
              <a:rPr lang="en-GB" dirty="0" smtClean="0"/>
              <a:t>found.</a:t>
            </a:r>
          </a:p>
          <a:p>
            <a:pPr marL="457200" lvl="1" indent="0">
              <a:buNone/>
            </a:pPr>
            <a:endParaRPr lang="en-GB" dirty="0" smtClean="0"/>
          </a:p>
          <a:p>
            <a:r>
              <a:rPr lang="en-GB" dirty="0"/>
              <a:t>The indexing has various attributes:</a:t>
            </a:r>
          </a:p>
          <a:p>
            <a:pPr lvl="1"/>
            <a:r>
              <a:rPr lang="en-GB" b="1" dirty="0">
                <a:solidFill>
                  <a:schemeClr val="tx2"/>
                </a:solidFill>
              </a:rPr>
              <a:t>Access Types</a:t>
            </a:r>
            <a:r>
              <a:rPr lang="en-GB" dirty="0"/>
              <a:t>: This refers to the </a:t>
            </a:r>
            <a:r>
              <a:rPr lang="en-GB" b="1" dirty="0">
                <a:solidFill>
                  <a:schemeClr val="accent6"/>
                </a:solidFill>
              </a:rPr>
              <a:t>type of access </a:t>
            </a:r>
            <a:r>
              <a:rPr lang="en-GB" dirty="0"/>
              <a:t>such as </a:t>
            </a:r>
            <a:r>
              <a:rPr lang="en-GB" b="1" dirty="0">
                <a:solidFill>
                  <a:schemeClr val="accent6"/>
                </a:solidFill>
              </a:rPr>
              <a:t>value based search, range access</a:t>
            </a:r>
            <a:r>
              <a:rPr lang="en-GB" dirty="0"/>
              <a:t>, etc.</a:t>
            </a:r>
          </a:p>
          <a:p>
            <a:pPr lvl="1"/>
            <a:r>
              <a:rPr lang="en-GB" b="1" dirty="0">
                <a:solidFill>
                  <a:schemeClr val="tx2"/>
                </a:solidFill>
              </a:rPr>
              <a:t>Access Time</a:t>
            </a:r>
            <a:r>
              <a:rPr lang="en-GB" dirty="0"/>
              <a:t>: It refers to the </a:t>
            </a:r>
            <a:r>
              <a:rPr lang="en-GB" b="1" dirty="0">
                <a:solidFill>
                  <a:schemeClr val="accent6"/>
                </a:solidFill>
              </a:rPr>
              <a:t>time needed to find particular data element </a:t>
            </a:r>
            <a:r>
              <a:rPr lang="en-GB" dirty="0"/>
              <a:t>or set of elements.</a:t>
            </a:r>
          </a:p>
          <a:p>
            <a:pPr lvl="1"/>
            <a:r>
              <a:rPr lang="en-GB" b="1" dirty="0">
                <a:solidFill>
                  <a:schemeClr val="tx2"/>
                </a:solidFill>
              </a:rPr>
              <a:t>Insertion Time</a:t>
            </a:r>
            <a:r>
              <a:rPr lang="en-GB" dirty="0"/>
              <a:t>: It refers to the </a:t>
            </a:r>
            <a:r>
              <a:rPr lang="en-GB" b="1" dirty="0">
                <a:solidFill>
                  <a:schemeClr val="accent6"/>
                </a:solidFill>
              </a:rPr>
              <a:t>time taken to find the appropriate space and insert a new data</a:t>
            </a:r>
            <a:r>
              <a:rPr lang="en-GB" dirty="0"/>
              <a:t>.</a:t>
            </a:r>
          </a:p>
          <a:p>
            <a:pPr lvl="1"/>
            <a:r>
              <a:rPr lang="en-GB" b="1" dirty="0">
                <a:solidFill>
                  <a:schemeClr val="tx2"/>
                </a:solidFill>
              </a:rPr>
              <a:t>Deletion Time</a:t>
            </a:r>
            <a:r>
              <a:rPr lang="en-GB" dirty="0"/>
              <a:t>: </a:t>
            </a:r>
            <a:r>
              <a:rPr lang="en-GB" b="1" dirty="0">
                <a:solidFill>
                  <a:schemeClr val="accent6"/>
                </a:solidFill>
              </a:rPr>
              <a:t>Time taken to find an item and delete it</a:t>
            </a:r>
            <a:r>
              <a:rPr lang="en-GB" dirty="0"/>
              <a:t> as well as </a:t>
            </a:r>
            <a:r>
              <a:rPr lang="en-GB" b="1" dirty="0">
                <a:solidFill>
                  <a:schemeClr val="accent6"/>
                </a:solidFill>
              </a:rPr>
              <a:t>update the index structure</a:t>
            </a:r>
            <a:r>
              <a:rPr lang="en-GB" dirty="0"/>
              <a:t>.</a:t>
            </a:r>
          </a:p>
          <a:p>
            <a:pPr lvl="1"/>
            <a:r>
              <a:rPr lang="en-GB" b="1" dirty="0">
                <a:solidFill>
                  <a:schemeClr val="tx2"/>
                </a:solidFill>
              </a:rPr>
              <a:t>Space Overhead</a:t>
            </a:r>
            <a:r>
              <a:rPr lang="en-GB" dirty="0"/>
              <a:t>: It refers to the </a:t>
            </a:r>
            <a:r>
              <a:rPr lang="en-GB" b="1" dirty="0">
                <a:solidFill>
                  <a:schemeClr val="accent6"/>
                </a:solidFill>
              </a:rPr>
              <a:t>additional space required by the index</a:t>
            </a:r>
            <a:r>
              <a:rPr lang="en-GB" dirty="0"/>
              <a:t>.</a:t>
            </a:r>
          </a:p>
          <a:p>
            <a:pPr lvl="1"/>
            <a:endParaRPr lang="en-GB" dirty="0"/>
          </a:p>
        </p:txBody>
      </p:sp>
      <p:grpSp>
        <p:nvGrpSpPr>
          <p:cNvPr id="7" name="Group 6"/>
          <p:cNvGrpSpPr/>
          <p:nvPr/>
        </p:nvGrpSpPr>
        <p:grpSpPr>
          <a:xfrm>
            <a:off x="1234545" y="1414329"/>
            <a:ext cx="4572002" cy="548640"/>
            <a:chOff x="1234545" y="1414329"/>
            <a:chExt cx="4572002" cy="548640"/>
          </a:xfrm>
        </p:grpSpPr>
        <p:sp>
          <p:nvSpPr>
            <p:cNvPr id="5" name="Rectangle 4"/>
            <p:cNvSpPr>
              <a:spLocks noChangeArrowheads="1"/>
            </p:cNvSpPr>
            <p:nvPr/>
          </p:nvSpPr>
          <p:spPr bwMode="auto">
            <a:xfrm>
              <a:off x="1234545" y="1414329"/>
              <a:ext cx="2286000" cy="548640"/>
            </a:xfrm>
            <a:prstGeom prst="rect">
              <a:avLst/>
            </a:prstGeom>
            <a:noFill/>
            <a:ln w="28575">
              <a:solidFill>
                <a:schemeClr val="tx2"/>
              </a:solidFill>
              <a:miter lim="800000"/>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2800" dirty="0"/>
                <a:t>search-key</a:t>
              </a:r>
            </a:p>
          </p:txBody>
        </p:sp>
        <p:sp>
          <p:nvSpPr>
            <p:cNvPr id="6" name="Rectangle 5"/>
            <p:cNvSpPr>
              <a:spLocks noChangeArrowheads="1"/>
            </p:cNvSpPr>
            <p:nvPr/>
          </p:nvSpPr>
          <p:spPr bwMode="auto">
            <a:xfrm>
              <a:off x="3520547" y="1414329"/>
              <a:ext cx="2286000" cy="548640"/>
            </a:xfrm>
            <a:prstGeom prst="rect">
              <a:avLst/>
            </a:prstGeom>
            <a:noFill/>
            <a:ln w="28575">
              <a:solidFill>
                <a:schemeClr val="tx2"/>
              </a:solidFill>
              <a:miter lim="800000"/>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2800" dirty="0"/>
                <a:t>pointer</a:t>
              </a:r>
            </a:p>
          </p:txBody>
        </p:sp>
      </p:grpSp>
    </p:spTree>
    <p:extLst>
      <p:ext uri="{BB962C8B-B14F-4D97-AF65-F5344CB8AC3E}">
        <p14:creationId xmlns:p14="http://schemas.microsoft.com/office/powerpoint/2010/main" val="33045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Methods (Types)</a:t>
            </a:r>
          </a:p>
        </p:txBody>
      </p:sp>
      <p:sp>
        <p:nvSpPr>
          <p:cNvPr id="3" name="Content Placeholder 2"/>
          <p:cNvSpPr>
            <a:spLocks noGrp="1"/>
          </p:cNvSpPr>
          <p:nvPr>
            <p:ph idx="1"/>
          </p:nvPr>
        </p:nvSpPr>
        <p:spPr/>
        <p:txBody>
          <a:bodyPr/>
          <a:lstStyle/>
          <a:p>
            <a:endParaRPr lang="en-GB" dirty="0"/>
          </a:p>
        </p:txBody>
      </p:sp>
      <p:sp>
        <p:nvSpPr>
          <p:cNvPr id="7" name="Rectangle 6"/>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Index</a:t>
            </a:r>
            <a:endParaRPr lang="en-US" sz="2400" dirty="0">
              <a:solidFill>
                <a:schemeClr val="bg1"/>
              </a:solidFill>
            </a:endParaRPr>
          </a:p>
        </p:txBody>
      </p:sp>
      <p:cxnSp>
        <p:nvCxnSpPr>
          <p:cNvPr id="8" name="Straight Connector 7"/>
          <p:cNvCxnSpPr>
            <a:stCxn id="7"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3"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Primary</a:t>
            </a:r>
            <a:endParaRPr lang="en-US" sz="2400" dirty="0">
              <a:solidFill>
                <a:schemeClr val="bg1"/>
              </a:solidFill>
            </a:endParaRPr>
          </a:p>
        </p:txBody>
      </p:sp>
      <p:sp>
        <p:nvSpPr>
          <p:cNvPr id="13" name="Rectangle 12"/>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Clustering</a:t>
            </a:r>
          </a:p>
        </p:txBody>
      </p:sp>
      <p:cxnSp>
        <p:nvCxnSpPr>
          <p:cNvPr id="14" name="Straight Connector 13"/>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Dense</a:t>
            </a:r>
          </a:p>
        </p:txBody>
      </p:sp>
      <p:sp>
        <p:nvSpPr>
          <p:cNvPr id="19" name="Rectangle 18"/>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Sparse</a:t>
            </a:r>
          </a:p>
        </p:txBody>
      </p:sp>
      <p:cxnSp>
        <p:nvCxnSpPr>
          <p:cNvPr id="26" name="Straight Connector 25"/>
          <p:cNvCxnSpPr>
            <a:endCxn id="27" idx="0"/>
          </p:cNvCxnSpPr>
          <p:nvPr/>
        </p:nvCxnSpPr>
        <p:spPr>
          <a:xfrm>
            <a:off x="4686298"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771899"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Secondary</a:t>
            </a:r>
            <a:endParaRPr lang="en-US" sz="2400" dirty="0">
              <a:solidFill>
                <a:schemeClr val="bg1"/>
              </a:solidFill>
            </a:endParaRPr>
          </a:p>
        </p:txBody>
      </p:sp>
    </p:spTree>
    <p:extLst>
      <p:ext uri="{BB962C8B-B14F-4D97-AF65-F5344CB8AC3E}">
        <p14:creationId xmlns:p14="http://schemas.microsoft.com/office/powerpoint/2010/main" val="218194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12"/>
                                        </p:tgtEl>
                                        <p:attrNameLst>
                                          <p:attrName>fillcolor</p:attrName>
                                        </p:attrNameLst>
                                      </p:cBhvr>
                                      <p:to>
                                        <a:srgbClr val="1D6FA9"/>
                                      </p:to>
                                    </p:animClr>
                                    <p:set>
                                      <p:cBhvr>
                                        <p:cTn id="63" dur="2000" fill="hold"/>
                                        <p:tgtEl>
                                          <p:spTgt spid="12"/>
                                        </p:tgtEl>
                                        <p:attrNameLst>
                                          <p:attrName>fill.type</p:attrName>
                                        </p:attrNameLst>
                                      </p:cBhvr>
                                      <p:to>
                                        <p:strVal val="solid"/>
                                      </p:to>
                                    </p:set>
                                    <p:set>
                                      <p:cBhvr>
                                        <p:cTn id="64"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8" grpId="0" animBg="1"/>
      <p:bldP spid="19"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Primary Index (Ordered </a:t>
            </a:r>
            <a:r>
              <a:rPr lang="en-GB"/>
              <a:t>Index</a:t>
            </a:r>
            <a:r>
              <a:rPr lang="en-GB" smtClean="0"/>
              <a:t>)</a:t>
            </a:r>
            <a:endParaRPr lang="en-GB" dirty="0"/>
          </a:p>
        </p:txBody>
      </p:sp>
      <p:sp>
        <p:nvSpPr>
          <p:cNvPr id="3" name="Content Placeholder 2"/>
          <p:cNvSpPr>
            <a:spLocks noGrp="1"/>
          </p:cNvSpPr>
          <p:nvPr>
            <p:ph idx="1"/>
          </p:nvPr>
        </p:nvSpPr>
        <p:spPr/>
        <p:txBody>
          <a:bodyPr/>
          <a:lstStyle/>
          <a:p>
            <a:r>
              <a:rPr lang="en-GB" dirty="0"/>
              <a:t>If the </a:t>
            </a:r>
            <a:r>
              <a:rPr lang="en-GB" b="1" dirty="0">
                <a:solidFill>
                  <a:schemeClr val="accent6"/>
                </a:solidFill>
              </a:rPr>
              <a:t>index is created on the primary key </a:t>
            </a:r>
            <a:r>
              <a:rPr lang="en-GB" dirty="0"/>
              <a:t>of the table, then it is known as primary index. These primary keys are unique to each record.</a:t>
            </a:r>
          </a:p>
          <a:p>
            <a:r>
              <a:rPr lang="en-GB" dirty="0"/>
              <a:t>As primary keys are stored in sorted order, the </a:t>
            </a:r>
            <a:r>
              <a:rPr lang="en-GB" b="1" dirty="0">
                <a:solidFill>
                  <a:schemeClr val="accent6"/>
                </a:solidFill>
              </a:rPr>
              <a:t>performance of the searching operation is quite efficient</a:t>
            </a:r>
            <a:r>
              <a:rPr lang="en-GB" dirty="0"/>
              <a:t>.</a:t>
            </a:r>
          </a:p>
          <a:p>
            <a:r>
              <a:rPr lang="en-GB" dirty="0"/>
              <a:t>Student(</a:t>
            </a:r>
            <a:r>
              <a:rPr lang="en-GB" u="sng" dirty="0" err="1"/>
              <a:t>RollNo</a:t>
            </a:r>
            <a:r>
              <a:rPr lang="en-GB" dirty="0"/>
              <a:t>, Name, Address, City, </a:t>
            </a:r>
            <a:r>
              <a:rPr lang="en-GB" dirty="0" err="1"/>
              <a:t>MobileNo</a:t>
            </a:r>
            <a:r>
              <a:rPr lang="en-GB" dirty="0"/>
              <a:t>)</a:t>
            </a:r>
          </a:p>
          <a:p>
            <a:pPr marL="0" indent="0">
              <a:buNone/>
            </a:pPr>
            <a:r>
              <a:rPr lang="en-GB" dirty="0"/>
              <a:t>	CREATE INDEX </a:t>
            </a:r>
            <a:r>
              <a:rPr lang="en-GB" dirty="0" err="1"/>
              <a:t>idx_StudentRno</a:t>
            </a:r>
            <a:endParaRPr lang="en-GB" dirty="0"/>
          </a:p>
          <a:p>
            <a:pPr marL="0" indent="0">
              <a:buNone/>
            </a:pPr>
            <a:r>
              <a:rPr lang="en-GB" dirty="0"/>
              <a:t>	ON Student (</a:t>
            </a:r>
            <a:r>
              <a:rPr lang="en-GB" dirty="0" err="1"/>
              <a:t>RollNo</a:t>
            </a:r>
            <a:r>
              <a:rPr lang="en-GB" dirty="0" smtClean="0"/>
              <a:t>);</a:t>
            </a:r>
          </a:p>
          <a:p>
            <a:pPr marL="0" indent="0">
              <a:buNone/>
            </a:pPr>
            <a:endParaRPr lang="en-GB" dirty="0"/>
          </a:p>
          <a:p>
            <a:pPr marL="0" indent="0">
              <a:buNone/>
            </a:pPr>
            <a:endParaRPr lang="en-GB" dirty="0"/>
          </a:p>
          <a:p>
            <a:r>
              <a:rPr lang="en-GB" dirty="0"/>
              <a:t>The primary index can be classified into two types: </a:t>
            </a:r>
          </a:p>
          <a:p>
            <a:pPr lvl="1"/>
            <a:r>
              <a:rPr lang="en-GB" dirty="0"/>
              <a:t>Dense index </a:t>
            </a:r>
          </a:p>
          <a:p>
            <a:pPr lvl="1"/>
            <a:r>
              <a:rPr lang="en-GB" dirty="0"/>
              <a:t>Sparse index</a:t>
            </a:r>
          </a:p>
        </p:txBody>
      </p:sp>
      <p:cxnSp>
        <p:nvCxnSpPr>
          <p:cNvPr id="4" name="Straight Connector 3"/>
          <p:cNvCxnSpPr/>
          <p:nvPr/>
        </p:nvCxnSpPr>
        <p:spPr>
          <a:xfrm>
            <a:off x="405099" y="4418127"/>
            <a:ext cx="7596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41107939"/>
              </p:ext>
            </p:extLst>
          </p:nvPr>
        </p:nvGraphicFramePr>
        <p:xfrm>
          <a:off x="405099" y="40301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16032778"/>
              </p:ext>
            </p:extLst>
          </p:nvPr>
        </p:nvGraphicFramePr>
        <p:xfrm>
          <a:off x="1504028" y="4021254"/>
          <a:ext cx="6660000" cy="396240"/>
        </p:xfrm>
        <a:graphic>
          <a:graphicData uri="http://schemas.openxmlformats.org/drawingml/2006/table">
            <a:tbl>
              <a:tblPr firstRow="1" bandRow="1">
                <a:tableStyleId>{8EC20E35-A176-4012-BC5E-935CFFF8708E}</a:tableStyleId>
              </a:tblPr>
              <a:tblGrid>
                <a:gridCol w="6660000">
                  <a:extLst>
                    <a:ext uri="{9D8B030D-6E8A-4147-A177-3AD203B41FA5}">
                      <a16:colId xmlns="" xmlns:a16="http://schemas.microsoft.com/office/drawing/2014/main" val="20000"/>
                    </a:ext>
                  </a:extLst>
                </a:gridCol>
              </a:tblGrid>
              <a:tr h="285488">
                <a:tc>
                  <a:txBody>
                    <a:bodyPr/>
                    <a:lstStyle/>
                    <a:p>
                      <a:pPr algn="l"/>
                      <a:r>
                        <a:rPr lang="en-US" sz="2000" b="0" kern="1200" dirty="0" smtClean="0">
                          <a:solidFill>
                            <a:schemeClr val="tx1"/>
                          </a:solidFill>
                          <a:latin typeface="+mn-lt"/>
                          <a:ea typeface="+mn-ea"/>
                          <a:cs typeface="+mn-cs"/>
                        </a:rPr>
                        <a:t>Create an </a:t>
                      </a:r>
                      <a:r>
                        <a:rPr lang="en-US" sz="2000" b="0" kern="1200" dirty="0" smtClean="0">
                          <a:solidFill>
                            <a:schemeClr val="accent6"/>
                          </a:solidFill>
                          <a:latin typeface="+mn-lt"/>
                          <a:ea typeface="+mn-ea"/>
                          <a:cs typeface="+mn-cs"/>
                        </a:rPr>
                        <a:t>Primary</a:t>
                      </a:r>
                      <a:r>
                        <a:rPr lang="en-US" sz="2000" b="0" kern="1200" baseline="0" dirty="0" smtClean="0">
                          <a:solidFill>
                            <a:schemeClr val="accent6"/>
                          </a:solidFill>
                          <a:latin typeface="+mn-lt"/>
                          <a:ea typeface="+mn-ea"/>
                          <a:cs typeface="+mn-cs"/>
                        </a:rPr>
                        <a:t> Index </a:t>
                      </a:r>
                      <a:r>
                        <a:rPr lang="en-US" sz="2000" b="0" kern="1200" baseline="0" dirty="0" smtClean="0">
                          <a:solidFill>
                            <a:schemeClr val="tx1"/>
                          </a:solidFill>
                          <a:latin typeface="+mn-lt"/>
                          <a:ea typeface="+mn-ea"/>
                          <a:cs typeface="+mn-cs"/>
                        </a:rPr>
                        <a:t>for </a:t>
                      </a:r>
                      <a:r>
                        <a:rPr lang="en-US" sz="2000" b="0" kern="1200" baseline="0" dirty="0" smtClean="0">
                          <a:solidFill>
                            <a:schemeClr val="tx2"/>
                          </a:solidFill>
                          <a:latin typeface="+mn-lt"/>
                          <a:ea typeface="+mn-ea"/>
                          <a:cs typeface="+mn-cs"/>
                        </a:rPr>
                        <a:t>Employee(</a:t>
                      </a:r>
                      <a:r>
                        <a:rPr lang="en-US" sz="2000" b="0" u="sng" kern="1200" baseline="0" dirty="0" smtClean="0">
                          <a:solidFill>
                            <a:schemeClr val="tx2"/>
                          </a:solidFill>
                          <a:latin typeface="+mn-lt"/>
                          <a:ea typeface="+mn-ea"/>
                          <a:cs typeface="+mn-cs"/>
                        </a:rPr>
                        <a:t>EID</a:t>
                      </a:r>
                      <a:r>
                        <a:rPr lang="en-US" sz="2000" b="0" kern="1200" baseline="0" dirty="0" smtClean="0">
                          <a:solidFill>
                            <a:schemeClr val="tx2"/>
                          </a:solidFill>
                          <a:latin typeface="+mn-lt"/>
                          <a:ea typeface="+mn-ea"/>
                          <a:cs typeface="+mn-cs"/>
                        </a:rPr>
                        <a:t>, Name, Address, City)</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7121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par>
                                <p:cTn id="31" presetID="22" presetClass="entr" presetSubtype="8"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2" presetClass="entr" presetSubtype="8"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8735</TotalTime>
  <Words>1896</Words>
  <Application>Microsoft Office PowerPoint</Application>
  <PresentationFormat>Widescreen</PresentationFormat>
  <Paragraphs>359</Paragraphs>
  <Slides>27</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Roboto Condensed</vt:lpstr>
      <vt:lpstr>Arial</vt:lpstr>
      <vt:lpstr>Roboto Condensed Light</vt:lpstr>
      <vt:lpstr>ＭＳ Ｐゴシック</vt:lpstr>
      <vt:lpstr>Wingdings 3</vt:lpstr>
      <vt:lpstr>Segoe UI Black</vt:lpstr>
      <vt:lpstr>Calibri</vt:lpstr>
      <vt:lpstr>Wingdings 2</vt:lpstr>
      <vt:lpstr>Wingdings</vt:lpstr>
      <vt:lpstr>Helvetica</vt:lpstr>
      <vt:lpstr>Office Theme</vt:lpstr>
      <vt:lpstr>1_Office Theme</vt:lpstr>
      <vt:lpstr>Unit-6  Storage Strategies</vt:lpstr>
      <vt:lpstr>PowerPoint Presentation</vt:lpstr>
      <vt:lpstr>Index (Indexing)</vt:lpstr>
      <vt:lpstr>What is database Index?</vt:lpstr>
      <vt:lpstr>Syntax to create and drop an Index</vt:lpstr>
      <vt:lpstr>What is Indexing?</vt:lpstr>
      <vt:lpstr>Structure of Index in database</vt:lpstr>
      <vt:lpstr>Indexing Methods (Types)</vt:lpstr>
      <vt:lpstr>Primary Index (Ordered Index)</vt:lpstr>
      <vt:lpstr>Dense Index</vt:lpstr>
      <vt:lpstr>Sparse Index</vt:lpstr>
      <vt:lpstr>Indexing Methods (Types)</vt:lpstr>
      <vt:lpstr>Secondary Index (Non-clustering Index) (Multilevel Index)</vt:lpstr>
      <vt:lpstr>Secondary Index (How to find a particular record?)</vt:lpstr>
      <vt:lpstr>Indexing Methods (Types)</vt:lpstr>
      <vt:lpstr>Clustering Index</vt:lpstr>
      <vt:lpstr>B-tree</vt:lpstr>
      <vt:lpstr>B-tree</vt:lpstr>
      <vt:lpstr>B-tree (How to search a particular node?)</vt:lpstr>
      <vt:lpstr>Hashing</vt:lpstr>
      <vt:lpstr>Hashing</vt:lpstr>
      <vt:lpstr>Static hashing</vt:lpstr>
      <vt:lpstr>Dynamic hashing</vt:lpstr>
      <vt:lpstr>Dynamic hashing</vt:lpstr>
      <vt:lpstr>Dynamic hashing</vt:lpstr>
      <vt:lpstr>Questions asked in GTU</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1563</cp:revision>
  <dcterms:created xsi:type="dcterms:W3CDTF">2020-05-01T05:09:15Z</dcterms:created>
  <dcterms:modified xsi:type="dcterms:W3CDTF">2020-10-03T02:54:21Z</dcterms:modified>
</cp:coreProperties>
</file>