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93" r:id="rId2"/>
  </p:sldMasterIdLst>
  <p:notesMasterIdLst>
    <p:notesMasterId r:id="rId29"/>
  </p:notesMasterIdLst>
  <p:sldIdLst>
    <p:sldId id="309" r:id="rId3"/>
    <p:sldId id="292" r:id="rId4"/>
    <p:sldId id="310" r:id="rId5"/>
    <p:sldId id="312" r:id="rId6"/>
    <p:sldId id="646" r:id="rId7"/>
    <p:sldId id="647" r:id="rId8"/>
    <p:sldId id="648" r:id="rId9"/>
    <p:sldId id="649" r:id="rId10"/>
    <p:sldId id="650" r:id="rId11"/>
    <p:sldId id="652" r:id="rId12"/>
    <p:sldId id="651" r:id="rId13"/>
    <p:sldId id="654" r:id="rId14"/>
    <p:sldId id="655" r:id="rId15"/>
    <p:sldId id="656" r:id="rId16"/>
    <p:sldId id="657" r:id="rId17"/>
    <p:sldId id="658" r:id="rId18"/>
    <p:sldId id="660" r:id="rId19"/>
    <p:sldId id="659" r:id="rId20"/>
    <p:sldId id="661" r:id="rId21"/>
    <p:sldId id="662" r:id="rId22"/>
    <p:sldId id="663" r:id="rId23"/>
    <p:sldId id="664" r:id="rId24"/>
    <p:sldId id="665" r:id="rId25"/>
    <p:sldId id="666" r:id="rId26"/>
    <p:sldId id="599" r:id="rId27"/>
    <p:sldId id="387" r:id="rId28"/>
  </p:sldIdLst>
  <p:sldSz cx="12192000" cy="6858000"/>
  <p:notesSz cx="6858000" cy="9144000"/>
  <p:embeddedFontLst>
    <p:embeddedFont>
      <p:font typeface="Roboto Condensed Light" panose="02000000000000000000" pitchFamily="2" charset="0"/>
      <p:regular r:id="rId30"/>
      <p:italic r:id="rId31"/>
    </p:embeddedFont>
    <p:embeddedFont>
      <p:font typeface="Wingdings 2" panose="05020102010507070707" pitchFamily="18" charset="2"/>
      <p:regular r:id="rId32"/>
    </p:embeddedFont>
    <p:embeddedFont>
      <p:font typeface="Segoe UI Black" panose="020B0A02040204020203" pitchFamily="34" charset="0"/>
      <p:bold r:id="rId33"/>
      <p:boldItalic r:id="rId34"/>
    </p:embeddedFont>
    <p:embeddedFont>
      <p:font typeface="Roboto Condensed" panose="02000000000000000000" pitchFamily="2" charset="0"/>
      <p:regular r:id="rId35"/>
      <p:bold r:id="rId36"/>
      <p:italic r:id="rId37"/>
      <p:boldItalic r:id="rId38"/>
    </p:embeddedFont>
    <p:embeddedFont>
      <p:font typeface="Wingdings 3" panose="05040102010807070707" pitchFamily="18" charset="2"/>
      <p:regular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jNMsehi07pi+2RdnfqmXqA==" hashData="+t/Brn1hSPWlGvvtLb6KXM7/P62tLIqdotxLa4TEuHW06kRDZLuxUaXPdDR+ewS6TVP6TZxi2EAwoChg5Wx/L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1B92"/>
    <a:srgbClr val="673BB7"/>
    <a:srgbClr val="607D8B"/>
    <a:srgbClr val="ED524F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2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16-Oct-20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2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2.png"/><Relationship Id="rId9" Type="http://schemas.microsoft.com/office/2007/relationships/hdphoto" Target="../media/hdphoto1.wdp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4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07803" y="2089594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53395" y="1794986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Firoz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Sherasiya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76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#3130703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6 – Storage Strategies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8" name="Hexagon 37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 smtClean="0"/>
              <a:t>Thank</a:t>
            </a:r>
          </a:p>
          <a:p>
            <a:pPr algn="ctr"/>
            <a:r>
              <a:rPr lang="en-US" sz="6000" b="1" i="1" dirty="0" smtClean="0"/>
              <a:t>You</a:t>
            </a:r>
            <a:endParaRPr lang="en-US" sz="6000" b="1" i="1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61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=""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=""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27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Firoz</a:t>
            </a:r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</a:t>
            </a:r>
            <a:r>
              <a:rPr lang="en-US" dirty="0" err="1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Sherasiya</a:t>
            </a:r>
            <a:endParaRPr lang="en-US" dirty="0">
              <a:solidFill>
                <a:srgbClr val="212121">
                  <a:lumMod val="90000"/>
                  <a:lumOff val="10000"/>
                </a:srgb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#3130703 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</a:t>
            </a:r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DBMS)   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3 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Relational Query Languages</a:t>
            </a:r>
            <a:endParaRPr lang="en-US" dirty="0">
              <a:solidFill>
                <a:srgbClr val="212121">
                  <a:lumMod val="90000"/>
                  <a:lumOff val="10000"/>
                </a:srgb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rgbClr val="2121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b="1" dirty="0">
              <a:solidFill>
                <a:srgbClr val="212121">
                  <a:lumMod val="90000"/>
                  <a:lumOff val="10000"/>
                </a:srgbClr>
              </a:solidFill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198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Firoz</a:t>
            </a:r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</a:t>
            </a:r>
            <a:r>
              <a:rPr lang="en-US" dirty="0" err="1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Sherasiya</a:t>
            </a:r>
            <a:endParaRPr lang="en-US" dirty="0">
              <a:solidFill>
                <a:srgbClr val="212121">
                  <a:lumMod val="90000"/>
                  <a:lumOff val="10000"/>
                </a:srgb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#3130703 (DBMS)   </a:t>
            </a:r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8 – Database Security</a:t>
            </a:r>
            <a:endParaRPr lang="en-US" dirty="0">
              <a:solidFill>
                <a:srgbClr val="212121">
                  <a:lumMod val="90000"/>
                  <a:lumOff val="10000"/>
                </a:srgb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rgbClr val="2121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b="1" dirty="0">
              <a:solidFill>
                <a:srgbClr val="212121">
                  <a:lumMod val="90000"/>
                  <a:lumOff val="10000"/>
                </a:srgbClr>
              </a:solidFill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678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Firoz</a:t>
            </a:r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</a:t>
            </a:r>
            <a:r>
              <a:rPr lang="en-US" dirty="0" err="1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Sherasiya</a:t>
            </a:r>
            <a:endParaRPr lang="en-US" dirty="0">
              <a:solidFill>
                <a:srgbClr val="212121">
                  <a:lumMod val="90000"/>
                  <a:lumOff val="10000"/>
                </a:srgb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#3130703 (DBMS)   </a:t>
            </a:r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Relational Query Languages</a:t>
            </a:r>
            <a:endParaRPr lang="en-US" dirty="0">
              <a:solidFill>
                <a:srgbClr val="212121">
                  <a:lumMod val="90000"/>
                  <a:lumOff val="10000"/>
                </a:srgb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rgbClr val="2121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b="1" dirty="0">
              <a:solidFill>
                <a:srgbClr val="212121">
                  <a:lumMod val="90000"/>
                  <a:lumOff val="10000"/>
                </a:srgbClr>
              </a:solidFill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144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951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rgbClr val="212121">
                  <a:lumMod val="90000"/>
                  <a:lumOff val="10000"/>
                </a:srgb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rgbClr val="2121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b="1" dirty="0">
              <a:solidFill>
                <a:srgbClr val="212121">
                  <a:lumMod val="90000"/>
                  <a:lumOff val="10000"/>
                </a:srgb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042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rgbClr val="212121">
                  <a:lumMod val="90000"/>
                  <a:lumOff val="10000"/>
                </a:srgb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rgbClr val="2121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b="1" dirty="0">
              <a:solidFill>
                <a:srgbClr val="212121">
                  <a:lumMod val="90000"/>
                  <a:lumOff val="10000"/>
                </a:srgb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559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Firoz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Sherasiya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76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#3130703 (DBMS)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8 – Database Security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rgbClr val="212121">
                  <a:lumMod val="90000"/>
                  <a:lumOff val="10000"/>
                </a:srgb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rgbClr val="2121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b="1" dirty="0">
              <a:solidFill>
                <a:srgbClr val="212121">
                  <a:lumMod val="90000"/>
                  <a:lumOff val="10000"/>
                </a:srgb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7537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5900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07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=""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53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=""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=""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88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75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07803" y="2089594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53395" y="1794986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427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20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41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Firoz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Sherasiya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76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#3130703 (DBMS)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8 – Database Security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73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64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9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29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8" name="Hexagon 37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12121"/>
              </a:solidFill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 smtClean="0">
                <a:solidFill>
                  <a:srgbClr val="212121"/>
                </a:solidFill>
              </a:rPr>
              <a:t>Thank</a:t>
            </a:r>
          </a:p>
          <a:p>
            <a:pPr algn="ctr"/>
            <a:r>
              <a:rPr lang="en-US" sz="6000" b="1" i="1" dirty="0" smtClean="0">
                <a:solidFill>
                  <a:srgbClr val="212121"/>
                </a:solidFill>
              </a:rPr>
              <a:t>You</a:t>
            </a:r>
            <a:endParaRPr lang="en-US" sz="6000" b="1" i="1" dirty="0">
              <a:solidFill>
                <a:srgbClr val="212121"/>
              </a:solidFill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9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16-Oct-20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>
                <a:solidFill>
                  <a:srgbClr val="212121">
                    <a:tint val="75000"/>
                  </a:srgbClr>
                </a:solidFill>
              </a:rPr>
              <a:pPr/>
              <a:t>16-Oct-20</a:t>
            </a:fld>
            <a:endParaRPr lang="en-US">
              <a:solidFill>
                <a:srgbClr val="212121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212121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>
                <a:solidFill>
                  <a:srgbClr val="212121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212121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09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3F305CB-DBE2-45D5-8D0B-92106F27C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992436"/>
          </a:xfrm>
        </p:spPr>
        <p:txBody>
          <a:bodyPr/>
          <a:lstStyle/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Unit-8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Database Security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4F27F027-AAC9-4C88-B3AF-3C4A20BDD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firoz.sherasiya@darshan.ac.in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9B646FF-BD32-4C5A-94AF-AC4347EADA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9879879861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915CF252-06A8-43C0-BB69-DA7109EA6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</a:t>
            </a:r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9F5B5F8-350F-4941-B9DE-36BF8B0148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</a:t>
            </a:r>
            <a:r>
              <a:rPr lang="en-US" dirty="0" err="1" smtClean="0"/>
              <a:t>Firoz</a:t>
            </a:r>
            <a:r>
              <a:rPr lang="en-US" dirty="0" smtClean="0"/>
              <a:t> A </a:t>
            </a:r>
            <a:r>
              <a:rPr lang="en-US" dirty="0" err="1" smtClean="0"/>
              <a:t>Sherasiya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E2AD8B6E-51EA-4A15-8752-4F221E5E0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Database Management Systems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(DBMS)</a:t>
            </a:r>
          </a:p>
          <a:p>
            <a:r>
              <a:rPr lang="en-US" dirty="0"/>
              <a:t>GTU # 3130703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0083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Data </a:t>
            </a:r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encryption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–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65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encryption?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9462763" cy="1547501"/>
          </a:xfrm>
        </p:spPr>
        <p:txBody>
          <a:bodyPr/>
          <a:lstStyle/>
          <a:p>
            <a:r>
              <a:rPr lang="en-US" dirty="0"/>
              <a:t>Encryption is a </a:t>
            </a:r>
            <a:r>
              <a:rPr lang="en-US" b="1" dirty="0">
                <a:solidFill>
                  <a:schemeClr val="accent6"/>
                </a:solidFill>
              </a:rPr>
              <a:t>security method in which information is encoded in such a way that only authorized user can read (understand) it</a:t>
            </a:r>
            <a:r>
              <a:rPr lang="en-US" dirty="0"/>
              <a:t>. </a:t>
            </a:r>
          </a:p>
          <a:p>
            <a:r>
              <a:rPr lang="en-US" dirty="0"/>
              <a:t>It </a:t>
            </a:r>
            <a:r>
              <a:rPr lang="en-US" b="1" dirty="0">
                <a:solidFill>
                  <a:schemeClr val="accent6"/>
                </a:solidFill>
              </a:rPr>
              <a:t>uses encryption algorithm to generate </a:t>
            </a:r>
            <a:r>
              <a:rPr lang="en-US" b="1" dirty="0" err="1">
                <a:solidFill>
                  <a:schemeClr val="accent6"/>
                </a:solidFill>
              </a:rPr>
              <a:t>ciphertext</a:t>
            </a:r>
            <a:r>
              <a:rPr lang="en-US" b="1" dirty="0">
                <a:solidFill>
                  <a:schemeClr val="accent6"/>
                </a:solidFill>
              </a:rPr>
              <a:t> that can only be read if decrypted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2" descr="https://digitalguardian.com/sites/default/files/blog%202-2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6" t="12024" r="4698" b="12462"/>
          <a:stretch/>
        </p:blipFill>
        <p:spPr bwMode="auto">
          <a:xfrm>
            <a:off x="9719129" y="858273"/>
            <a:ext cx="2032182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925585"/>
            <a:ext cx="1828800" cy="125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12145"/>
            <a:ext cx="1828800" cy="126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04900" y="2425741"/>
            <a:ext cx="110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Sender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0" y="2442112"/>
            <a:ext cx="127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Receiver</a:t>
            </a: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9" name="Picture 8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931274"/>
            <a:ext cx="1828800" cy="121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543300" y="2425741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Unauthorized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11" name="Elbow Connector 10"/>
          <p:cNvCxnSpPr>
            <a:stCxn id="6" idx="2"/>
          </p:cNvCxnSpPr>
          <p:nvPr/>
        </p:nvCxnSpPr>
        <p:spPr>
          <a:xfrm rot="16200000" flipH="1">
            <a:off x="3695700" y="2008413"/>
            <a:ext cx="1752600" cy="6096000"/>
          </a:xfrm>
          <a:prstGeom prst="bentConnector2">
            <a:avLst/>
          </a:prstGeom>
          <a:ln w="12700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620000" y="4162195"/>
            <a:ext cx="0" cy="1828800"/>
          </a:xfrm>
          <a:prstGeom prst="straightConnector1">
            <a:avLst/>
          </a:prstGeom>
          <a:ln w="12700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</p:cNvCxnSpPr>
          <p:nvPr/>
        </p:nvCxnSpPr>
        <p:spPr>
          <a:xfrm>
            <a:off x="4572000" y="4151084"/>
            <a:ext cx="0" cy="178163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Multiply 13"/>
          <p:cNvSpPr/>
          <p:nvPr/>
        </p:nvSpPr>
        <p:spPr>
          <a:xfrm>
            <a:off x="4076700" y="4659309"/>
            <a:ext cx="990600" cy="838200"/>
          </a:xfrm>
          <a:prstGeom prst="mathMultiply">
            <a:avLst>
              <a:gd name="adj1" fmla="val 9082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6900" y="4318612"/>
            <a:ext cx="8350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Hello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4487" y="5263006"/>
            <a:ext cx="8350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Khoor</a:t>
            </a:r>
            <a:endParaRPr lang="en-US" dirty="0" smtClean="0">
              <a:solidFill>
                <a:prstClr val="black"/>
              </a:solidFill>
            </a:endParaRPr>
          </a:p>
        </p:txBody>
      </p:sp>
      <p:pic>
        <p:nvPicPr>
          <p:cNvPr id="17" name="Picture 10" descr="Image result for ke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1" y="4804161"/>
            <a:ext cx="731520" cy="35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851774" y="4323344"/>
            <a:ext cx="8350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Hello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34947" y="5263006"/>
            <a:ext cx="8350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Khoor</a:t>
            </a:r>
            <a:endParaRPr lang="en-US" dirty="0" smtClean="0">
              <a:solidFill>
                <a:prstClr val="black"/>
              </a:solidFill>
            </a:endParaRPr>
          </a:p>
        </p:txBody>
      </p:sp>
      <p:pic>
        <p:nvPicPr>
          <p:cNvPr id="20" name="Picture 10" descr="Image result for ke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862252" y="4804161"/>
            <a:ext cx="731520" cy="35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ular Callout 20"/>
          <p:cNvSpPr/>
          <p:nvPr/>
        </p:nvSpPr>
        <p:spPr>
          <a:xfrm>
            <a:off x="1774824" y="4215603"/>
            <a:ext cx="1235076" cy="443706"/>
          </a:xfrm>
          <a:prstGeom prst="wedgeRoundRectCallout">
            <a:avLst>
              <a:gd name="adj1" fmla="val -77511"/>
              <a:gd name="adj2" fmla="val 14269"/>
              <a:gd name="adj3" fmla="val 16667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Plaintext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1784348" y="5188632"/>
            <a:ext cx="1235076" cy="443706"/>
          </a:xfrm>
          <a:prstGeom prst="wedgeRoundRectCallout">
            <a:avLst>
              <a:gd name="adj1" fmla="val -78064"/>
              <a:gd name="adj2" fmla="val 10424"/>
              <a:gd name="adj3" fmla="val 16667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Ciphertext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3458510" y="6202320"/>
            <a:ext cx="3749040" cy="365760"/>
          </a:xfrm>
          <a:prstGeom prst="wedgeRoundRectCallout">
            <a:avLst>
              <a:gd name="adj1" fmla="val -20021"/>
              <a:gd name="adj2" fmla="val -117109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Should not </a:t>
            </a:r>
            <a:r>
              <a:rPr lang="en-US" dirty="0" smtClean="0">
                <a:solidFill>
                  <a:schemeClr val="tx1"/>
                </a:solidFill>
              </a:rPr>
              <a:t>access OR cant understand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5994400" y="4215603"/>
            <a:ext cx="1235076" cy="443706"/>
          </a:xfrm>
          <a:prstGeom prst="wedgeRoundRectCallout">
            <a:avLst>
              <a:gd name="adj1" fmla="val 102001"/>
              <a:gd name="adj2" fmla="val 17092"/>
              <a:gd name="adj3" fmla="val 16667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Plaintext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Rounded Rectangular Callout 24"/>
          <p:cNvSpPr/>
          <p:nvPr/>
        </p:nvSpPr>
        <p:spPr>
          <a:xfrm>
            <a:off x="6003924" y="5188632"/>
            <a:ext cx="1235076" cy="443706"/>
          </a:xfrm>
          <a:prstGeom prst="wedgeRoundRectCallout">
            <a:avLst>
              <a:gd name="adj1" fmla="val 97391"/>
              <a:gd name="adj2" fmla="val 13247"/>
              <a:gd name="adj3" fmla="val 16667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Ciphertext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2286003" y="4687944"/>
            <a:ext cx="228600" cy="469521"/>
          </a:xfrm>
          <a:prstGeom prst="dow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Down Arrow 26"/>
          <p:cNvSpPr/>
          <p:nvPr/>
        </p:nvSpPr>
        <p:spPr>
          <a:xfrm flipV="1">
            <a:off x="6505576" y="4687944"/>
            <a:ext cx="228600" cy="469521"/>
          </a:xfrm>
          <a:prstGeom prst="dow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2445321" y="4741168"/>
            <a:ext cx="11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Encryption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5230138" y="4741168"/>
            <a:ext cx="133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Decryption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240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-0.00023 L 0.00261 0.03403 C 0.00261 0.04908 0.16498 0.06829 0.29766 0.06829 L 0.59284 0.06829 " pathEditMode="relative" rAng="0" ptsTypes="AAAA">
                                      <p:cBhvr>
                                        <p:cTn id="9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05" y="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4" grpId="0" animBg="1"/>
      <p:bldP spid="15" grpId="0" animBg="1"/>
      <p:bldP spid="16" grpId="0" animBg="1"/>
      <p:bldP spid="16" grpId="1" animBg="1"/>
      <p:bldP spid="16" grpId="2" animBg="1"/>
      <p:bldP spid="18" grpId="0" animBg="1"/>
      <p:bldP spid="18" grpId="1" animBg="1"/>
      <p:bldP spid="18" grpId="2" animBg="1"/>
      <p:bldP spid="19" grpId="0" animBg="1"/>
      <p:bldP spid="21" grpId="0" animBg="1"/>
      <p:bldP spid="22" grpId="0" animBg="1"/>
      <p:bldP spid="22" grpId="1" animBg="1"/>
      <p:bldP spid="23" grpId="0" animBg="1"/>
      <p:bldP spid="24" grpId="0" animBg="1"/>
      <p:bldP spid="25" grpId="0" animBg="1"/>
      <p:bldP spid="26" grpId="0" animBg="1"/>
      <p:bldP spid="26" grpId="1" animBg="1"/>
      <p:bldP spid="27" grpId="0" animBg="1"/>
      <p:bldP spid="28" grpId="0"/>
      <p:bldP spid="28" grpId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encryption?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encryption is the </a:t>
            </a:r>
            <a:r>
              <a:rPr lang="en-US" b="1" dirty="0">
                <a:solidFill>
                  <a:schemeClr val="accent6"/>
                </a:solidFill>
              </a:rPr>
              <a:t>process of encoding (translating) a message or information </a:t>
            </a:r>
            <a:r>
              <a:rPr lang="en-US" dirty="0"/>
              <a:t>in such a way that only authorized persons can access it and those who are not authorized cannot. </a:t>
            </a:r>
          </a:p>
          <a:p>
            <a:r>
              <a:rPr lang="en-US" dirty="0"/>
              <a:t>Encryption is the </a:t>
            </a:r>
            <a:r>
              <a:rPr lang="en-US" b="1" dirty="0">
                <a:solidFill>
                  <a:schemeClr val="accent6"/>
                </a:solidFill>
              </a:rPr>
              <a:t>process of translating plaintext data (plaintext) into something that appears to be meaningless (</a:t>
            </a:r>
            <a:r>
              <a:rPr lang="en-US" b="1" dirty="0" err="1">
                <a:solidFill>
                  <a:schemeClr val="accent6"/>
                </a:solidFill>
              </a:rPr>
              <a:t>ciphertext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  <a:r>
              <a:rPr lang="en-US" dirty="0"/>
              <a:t>. </a:t>
            </a:r>
          </a:p>
          <a:p>
            <a:r>
              <a:rPr lang="en-US" dirty="0"/>
              <a:t>Decryption is </a:t>
            </a:r>
            <a:r>
              <a:rPr lang="en-US" dirty="0" smtClean="0"/>
              <a:t>the </a:t>
            </a:r>
            <a:r>
              <a:rPr lang="en-US" b="1" dirty="0">
                <a:solidFill>
                  <a:schemeClr val="accent6"/>
                </a:solidFill>
              </a:rPr>
              <a:t>process of converting </a:t>
            </a:r>
            <a:r>
              <a:rPr lang="en-US" b="1" dirty="0" err="1">
                <a:solidFill>
                  <a:schemeClr val="accent6"/>
                </a:solidFill>
              </a:rPr>
              <a:t>ciphertext</a:t>
            </a:r>
            <a:r>
              <a:rPr lang="en-US" b="1" dirty="0">
                <a:solidFill>
                  <a:schemeClr val="accent6"/>
                </a:solidFill>
              </a:rPr>
              <a:t> back to plaintext</a:t>
            </a:r>
            <a:r>
              <a:rPr lang="en-US" dirty="0" smtClean="0"/>
              <a:t>.</a:t>
            </a:r>
          </a:p>
          <a:p>
            <a:r>
              <a:rPr lang="en-US" dirty="0"/>
              <a:t>Types of Encryption</a:t>
            </a:r>
          </a:p>
          <a:p>
            <a:pPr lvl="1"/>
            <a:r>
              <a:rPr lang="en-US" dirty="0" smtClean="0"/>
              <a:t>Symmetric </a:t>
            </a:r>
            <a:r>
              <a:rPr lang="en-US" dirty="0"/>
              <a:t>key encryption / Private key encryption</a:t>
            </a:r>
          </a:p>
          <a:p>
            <a:pPr lvl="1"/>
            <a:r>
              <a:rPr lang="en-US" dirty="0"/>
              <a:t>Asymmetric key encryption / Public key encryption</a:t>
            </a:r>
          </a:p>
        </p:txBody>
      </p:sp>
    </p:spTree>
    <p:extLst>
      <p:ext uri="{BB962C8B-B14F-4D97-AF65-F5344CB8AC3E}">
        <p14:creationId xmlns:p14="http://schemas.microsoft.com/office/powerpoint/2010/main" val="269290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Symmetric key encryption</a:t>
            </a:r>
          </a:p>
          <a:p>
            <a:pPr lvl="1"/>
            <a:r>
              <a:rPr lang="en-US" dirty="0"/>
              <a:t>Encryption and decryption </a:t>
            </a:r>
            <a:r>
              <a:rPr lang="en-US" b="1" dirty="0">
                <a:solidFill>
                  <a:schemeClr val="accent6"/>
                </a:solidFill>
              </a:rPr>
              <a:t>keys are the same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same key is used by the sender to encrypt the data</a:t>
            </a:r>
            <a:r>
              <a:rPr lang="en-US" dirty="0"/>
              <a:t>, and again </a:t>
            </a:r>
            <a:r>
              <a:rPr lang="en-US" b="1" dirty="0">
                <a:solidFill>
                  <a:schemeClr val="accent6"/>
                </a:solidFill>
              </a:rPr>
              <a:t>by the receiver to decrypt the data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Symmetric key encryption is </a:t>
            </a:r>
            <a:r>
              <a:rPr lang="en-US" b="1" dirty="0">
                <a:solidFill>
                  <a:schemeClr val="accent6"/>
                </a:solidFill>
              </a:rPr>
              <a:t>fast in execution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Asymmetric key encryption</a:t>
            </a:r>
          </a:p>
          <a:p>
            <a:pPr lvl="1"/>
            <a:r>
              <a:rPr lang="en-US" dirty="0"/>
              <a:t>Encryption and decryption </a:t>
            </a:r>
            <a:r>
              <a:rPr lang="en-US" b="1" dirty="0">
                <a:solidFill>
                  <a:schemeClr val="accent6"/>
                </a:solidFill>
              </a:rPr>
              <a:t>keys are the different </a:t>
            </a:r>
            <a:r>
              <a:rPr lang="en-US" dirty="0"/>
              <a:t>(Public Key and Private Key). 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Messages are encrypted by sender with one key (Public Key)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6"/>
                </a:solidFill>
              </a:rPr>
              <a:t>can be decrypted by receiver only by the other key (Private Key)</a:t>
            </a:r>
            <a:r>
              <a:rPr lang="en-US" dirty="0"/>
              <a:t>. </a:t>
            </a:r>
          </a:p>
          <a:p>
            <a:pPr lvl="1"/>
            <a:r>
              <a:rPr lang="en-US" dirty="0"/>
              <a:t>Asymmetric key encryption is </a:t>
            </a:r>
            <a:r>
              <a:rPr lang="en-US" b="1" dirty="0">
                <a:solidFill>
                  <a:schemeClr val="accent6"/>
                </a:solidFill>
              </a:rPr>
              <a:t>slow in execution due to the high computational </a:t>
            </a:r>
            <a:r>
              <a:rPr lang="en-US" b="1" dirty="0" smtClean="0">
                <a:solidFill>
                  <a:schemeClr val="accent6"/>
                </a:solidFill>
              </a:rPr>
              <a:t>burden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545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Access control </a:t>
            </a: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methods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–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9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methods of data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dirty="0" smtClean="0"/>
              <a:t>three different </a:t>
            </a:r>
            <a:r>
              <a:rPr lang="en-US" dirty="0"/>
              <a:t>methods of data access control: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Discretionary </a:t>
            </a:r>
            <a:r>
              <a:rPr lang="en-US" dirty="0"/>
              <a:t>access control (DAC)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Mandatory access control (MAC)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Role based access control (RBAC)</a:t>
            </a:r>
          </a:p>
        </p:txBody>
      </p:sp>
    </p:spTree>
    <p:extLst>
      <p:ext uri="{BB962C8B-B14F-4D97-AF65-F5344CB8AC3E}">
        <p14:creationId xmlns:p14="http://schemas.microsoft.com/office/powerpoint/2010/main" val="365638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Discretionary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discretionary access control (DAC), the </a:t>
            </a:r>
            <a:r>
              <a:rPr lang="en-US" b="1" dirty="0">
                <a:solidFill>
                  <a:schemeClr val="accent6"/>
                </a:solidFill>
              </a:rPr>
              <a:t>owner of the object </a:t>
            </a:r>
            <a:r>
              <a:rPr lang="en-US" b="1" dirty="0" smtClean="0">
                <a:solidFill>
                  <a:schemeClr val="accent6"/>
                </a:solidFill>
              </a:rPr>
              <a:t>specifies </a:t>
            </a:r>
            <a:r>
              <a:rPr lang="en-US" b="1" dirty="0">
                <a:solidFill>
                  <a:schemeClr val="accent6"/>
                </a:solidFill>
              </a:rPr>
              <a:t>(decides) which subjects (user) can access the object</a:t>
            </a:r>
            <a:r>
              <a:rPr lang="en-US" dirty="0"/>
              <a:t>.</a:t>
            </a:r>
          </a:p>
          <a:p>
            <a:r>
              <a:rPr lang="en-US" dirty="0"/>
              <a:t>In this method a </a:t>
            </a:r>
            <a:r>
              <a:rPr lang="en-US" b="1" dirty="0">
                <a:solidFill>
                  <a:schemeClr val="accent6"/>
                </a:solidFill>
              </a:rPr>
              <a:t>single user can have different rights on different objects</a:t>
            </a:r>
            <a:r>
              <a:rPr lang="en-US" dirty="0"/>
              <a:t>, as well as </a:t>
            </a:r>
            <a:r>
              <a:rPr lang="en-US" b="1" dirty="0">
                <a:solidFill>
                  <a:schemeClr val="accent6"/>
                </a:solidFill>
              </a:rPr>
              <a:t>different user can have different rights on the same objects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8599719"/>
              </p:ext>
            </p:extLst>
          </p:nvPr>
        </p:nvGraphicFramePr>
        <p:xfrm>
          <a:off x="4097411" y="3601316"/>
          <a:ext cx="4218307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591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38493"/>
                <a:gridCol w="551180"/>
                <a:gridCol w="473393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US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7589141"/>
              </p:ext>
            </p:extLst>
          </p:nvPr>
        </p:nvGraphicFramePr>
        <p:xfrm>
          <a:off x="4097411" y="323770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290" y="5345188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228" y="2287126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290" y="2287126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228" y="5345188"/>
            <a:ext cx="914400" cy="9144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512519" y="2468696"/>
            <a:ext cx="63832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HOD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9512519" y="5554105"/>
            <a:ext cx="1280160" cy="3657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Coordinator 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044923" y="5552319"/>
            <a:ext cx="914400" cy="3657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Faculty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044923" y="2468696"/>
            <a:ext cx="914400" cy="36576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Student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278500" y="3162300"/>
            <a:ext cx="580118" cy="4517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278500" y="5211533"/>
            <a:ext cx="745218" cy="317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504169" y="5230582"/>
            <a:ext cx="587188" cy="284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657971" y="3162300"/>
            <a:ext cx="433386" cy="4517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568559" y="3400369"/>
            <a:ext cx="32004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Read and Write (Full rights)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On entire table (3 tuples)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568559" y="4672741"/>
            <a:ext cx="32004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Read and Write (Full rights)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Partial table (2 or 1 tuples)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63378" y="3400369"/>
            <a:ext cx="32004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Read (Partial rights)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Partial table (Only 1 tuple)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63378" y="4672741"/>
            <a:ext cx="32004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Read (Partial rights)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Partial table (2 or 1 tuples)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335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  <p:bldP spid="20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Discretionary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/>
              <a:t>support discretionary access control through the </a:t>
            </a:r>
            <a:r>
              <a:rPr lang="en-US" b="1" dirty="0">
                <a:solidFill>
                  <a:schemeClr val="accent6"/>
                </a:solidFill>
              </a:rPr>
              <a:t>GRANT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/>
                </a:solidFill>
              </a:rPr>
              <a:t>REVOKE</a:t>
            </a:r>
            <a:r>
              <a:rPr lang="en-US" dirty="0"/>
              <a:t> commands.</a:t>
            </a:r>
          </a:p>
          <a:p>
            <a:endParaRPr lang="en-US" dirty="0" smtClean="0"/>
          </a:p>
          <a:p>
            <a:r>
              <a:rPr lang="en-US" dirty="0" smtClean="0"/>
              <a:t>GRANT</a:t>
            </a:r>
            <a:endParaRPr lang="en-US" dirty="0"/>
          </a:p>
          <a:p>
            <a:pPr lvl="1"/>
            <a:r>
              <a:rPr lang="en-US" dirty="0"/>
              <a:t>This command </a:t>
            </a:r>
            <a:r>
              <a:rPr lang="en-US" b="1" dirty="0">
                <a:solidFill>
                  <a:schemeClr val="accent6"/>
                </a:solidFill>
              </a:rPr>
              <a:t>gives rights to user </a:t>
            </a:r>
            <a:r>
              <a:rPr lang="en-US" dirty="0"/>
              <a:t>for an object.</a:t>
            </a:r>
          </a:p>
          <a:p>
            <a:pPr lvl="1"/>
            <a:r>
              <a:rPr lang="en-US" dirty="0"/>
              <a:t>Syntax:- 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tx2"/>
                </a:solidFill>
              </a:rPr>
              <a:t>GRANT </a:t>
            </a:r>
            <a:r>
              <a:rPr lang="en-US" dirty="0">
                <a:solidFill>
                  <a:schemeClr val="tx2"/>
                </a:solidFill>
              </a:rPr>
              <a:t>privilege ON object TO user [WITH GRANT OPTION]</a:t>
            </a:r>
          </a:p>
          <a:p>
            <a:endParaRPr lang="en-US" dirty="0" smtClean="0"/>
          </a:p>
          <a:p>
            <a:r>
              <a:rPr lang="en-US" dirty="0" smtClean="0"/>
              <a:t>REVOKE</a:t>
            </a:r>
            <a:endParaRPr lang="en-US" dirty="0"/>
          </a:p>
          <a:p>
            <a:pPr lvl="1"/>
            <a:r>
              <a:rPr lang="en-US" dirty="0"/>
              <a:t>This command </a:t>
            </a:r>
            <a:r>
              <a:rPr lang="en-US" b="1" dirty="0">
                <a:solidFill>
                  <a:schemeClr val="accent6"/>
                </a:solidFill>
              </a:rPr>
              <a:t>takes back rights </a:t>
            </a:r>
            <a:r>
              <a:rPr lang="en-US" dirty="0"/>
              <a:t>from user for an object.</a:t>
            </a:r>
          </a:p>
          <a:p>
            <a:pPr lvl="1"/>
            <a:r>
              <a:rPr lang="en-US" dirty="0"/>
              <a:t>Syntax:- 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tx2"/>
                </a:solidFill>
              </a:rPr>
              <a:t>REVOKE </a:t>
            </a:r>
            <a:r>
              <a:rPr lang="en-US" dirty="0">
                <a:solidFill>
                  <a:schemeClr val="tx2"/>
                </a:solidFill>
              </a:rPr>
              <a:t>privilege ON object FROM user {RESTRICT/CASCADE}</a:t>
            </a:r>
          </a:p>
        </p:txBody>
      </p:sp>
    </p:spTree>
    <p:extLst>
      <p:ext uri="{BB962C8B-B14F-4D97-AF65-F5344CB8AC3E}">
        <p14:creationId xmlns:p14="http://schemas.microsoft.com/office/powerpoint/2010/main" val="234576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Mandatory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method individual user cannot get rights. </a:t>
            </a:r>
          </a:p>
          <a:p>
            <a:r>
              <a:rPr lang="en-US" dirty="0"/>
              <a:t>But </a:t>
            </a:r>
            <a:r>
              <a:rPr lang="en-US" b="1" dirty="0">
                <a:solidFill>
                  <a:schemeClr val="accent6"/>
                </a:solidFill>
              </a:rPr>
              <a:t>all the users as well as all the objects are classified into different categories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b="1" dirty="0">
                <a:solidFill>
                  <a:schemeClr val="accent6"/>
                </a:solidFill>
              </a:rPr>
              <a:t>user is assigned a clearance level </a:t>
            </a:r>
            <a:r>
              <a:rPr lang="en-US" dirty="0"/>
              <a:t>and each </a:t>
            </a:r>
            <a:r>
              <a:rPr lang="en-US" b="1" dirty="0">
                <a:solidFill>
                  <a:schemeClr val="accent6"/>
                </a:solidFill>
              </a:rPr>
              <a:t>object is assigned a security level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accent6"/>
                </a:solidFill>
              </a:rPr>
              <a:t>user can access object of particular security level only if he has proper clearance level</a:t>
            </a:r>
            <a:r>
              <a:rPr lang="en-US" dirty="0"/>
              <a:t>.</a:t>
            </a:r>
          </a:p>
          <a:p>
            <a:r>
              <a:rPr lang="en-US" dirty="0"/>
              <a:t>The DBMS (system) determines whether the given user can read or write a given object based on some rules.</a:t>
            </a:r>
          </a:p>
          <a:p>
            <a:r>
              <a:rPr lang="en-US" dirty="0"/>
              <a:t>This rule makes sure that sensitive data can never be passed to a user without necessary clearance.</a:t>
            </a: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3286092"/>
              </p:ext>
            </p:extLst>
          </p:nvPr>
        </p:nvGraphicFramePr>
        <p:xfrm>
          <a:off x="406994" y="1721513"/>
          <a:ext cx="10800000" cy="731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560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7106"/>
                <a:gridCol w="2560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06514"/>
              </a:tblGrid>
              <a:tr h="731520">
                <a:tc>
                  <a:txBody>
                    <a:bodyPr/>
                    <a:lstStyle/>
                    <a:p>
                      <a:pPr algn="just"/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US" sz="20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US" sz="20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82" y="1769739"/>
            <a:ext cx="640080" cy="6400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081" y="1769739"/>
            <a:ext cx="640080" cy="6400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750" y="1769739"/>
            <a:ext cx="640080" cy="6400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354" y="1769739"/>
            <a:ext cx="640080" cy="6400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143" y="1769739"/>
            <a:ext cx="640080" cy="6400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348" y="1769739"/>
            <a:ext cx="640080" cy="6400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615" y="1769739"/>
            <a:ext cx="640080" cy="6400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511" y="1769739"/>
            <a:ext cx="640080" cy="6400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228" y="1769739"/>
            <a:ext cx="640080" cy="6400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989" y="1769739"/>
            <a:ext cx="640080" cy="64008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138" y="1769739"/>
            <a:ext cx="640080" cy="64008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325" y="1769739"/>
            <a:ext cx="640080" cy="64008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109" y="1769739"/>
            <a:ext cx="640080" cy="64008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757" y="1769739"/>
            <a:ext cx="640080" cy="64008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541" y="1769739"/>
            <a:ext cx="640080" cy="64008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512" y="1769739"/>
            <a:ext cx="640080" cy="640080"/>
          </a:xfrm>
          <a:prstGeom prst="rect">
            <a:avLst/>
          </a:prstGeom>
        </p:spPr>
      </p:pic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1456449"/>
              </p:ext>
            </p:extLst>
          </p:nvPr>
        </p:nvGraphicFramePr>
        <p:xfrm>
          <a:off x="406994" y="2902190"/>
          <a:ext cx="10800000" cy="731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560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7106"/>
                <a:gridCol w="2560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06514"/>
              </a:tblGrid>
              <a:tr h="731520">
                <a:tc>
                  <a:txBody>
                    <a:bodyPr/>
                    <a:lstStyle/>
                    <a:p>
                      <a:pPr algn="just"/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US" sz="20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US" sz="20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050" name="Picture 2" descr="Database Table Icon Png &amp; Free Database Table Icon.png Transparent Images  #74578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82" y="294466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atabase Table Icon Png &amp; Free Database Table Icon.png Transparent Images  #74578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638" y="294466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atabase Table Icon Png &amp; Free Database Table Icon.png Transparent Images  #74578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771" y="294466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Database Table Icon Png &amp; Free Database Table Icon.png Transparent Images  #74578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551" y="294466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Database Table Icon Png &amp; Free Database Table Icon.png Transparent Images  #74578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927" y="2943535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Database Table Icon Png &amp; Free Database Table Icon.png Transparent Images  #74578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538" y="2943535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atabase Table Icon Png &amp; Free Database Table Icon.png Transparent Images  #74578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149" y="294466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atabase Table Icon Png &amp; Free Database Table Icon.png Transparent Images  #74578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688" y="294241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atabase Table Icon Png &amp; Free Database Table Icon.png Transparent Images  #74578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516" y="294241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Database Table Icon Png &amp; Free Database Table Icon.png Transparent Images  #74578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344" y="2943535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atabase Table Icon Png &amp; Free Database Table Icon.png Transparent Images  #74578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172" y="2941285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atabase Table Icon Png &amp; Free Database Table Icon.png Transparent Images  #74578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001" y="2941285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629234"/>
              </p:ext>
            </p:extLst>
          </p:nvPr>
        </p:nvGraphicFramePr>
        <p:xfrm>
          <a:off x="406994" y="2478925"/>
          <a:ext cx="1080000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560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7106"/>
                <a:gridCol w="2560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06514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Top Secret</a:t>
                      </a:r>
                      <a:endParaRPr lang="en-US" sz="20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Secret</a:t>
                      </a:r>
                      <a:endParaRPr lang="en-US" sz="24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Confidential</a:t>
                      </a:r>
                      <a:r>
                        <a:rPr lang="en-US" sz="1800" dirty="0" smtClean="0">
                          <a:solidFill>
                            <a:schemeClr val="accent6"/>
                          </a:solidFill>
                        </a:rPr>
                        <a:t> </a:t>
                      </a:r>
                      <a:endParaRPr lang="en-US" sz="20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Unclassified</a:t>
                      </a:r>
                      <a:r>
                        <a:rPr lang="en-US" sz="1800" dirty="0" smtClean="0">
                          <a:solidFill>
                            <a:schemeClr val="accent6"/>
                          </a:solidFill>
                        </a:rPr>
                        <a:t> </a:t>
                      </a:r>
                      <a:endParaRPr lang="en-US" sz="20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6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Mandatory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Mandatory access control technique for multi-level security uses four </a:t>
            </a:r>
            <a:r>
              <a:rPr lang="en-US" dirty="0" smtClean="0"/>
              <a:t>components:</a:t>
            </a:r>
            <a:endParaRPr lang="en-US" dirty="0"/>
          </a:p>
          <a:p>
            <a:pPr lvl="1"/>
            <a:r>
              <a:rPr lang="en-US" dirty="0"/>
              <a:t>Subjects:- Such as users, accounts, programs etc.</a:t>
            </a:r>
          </a:p>
          <a:p>
            <a:pPr lvl="1"/>
            <a:r>
              <a:rPr lang="en-US" dirty="0"/>
              <a:t>Objects:- Such as relation (table), tuples (records), attribute (column), view etc.</a:t>
            </a:r>
          </a:p>
          <a:p>
            <a:pPr lvl="1"/>
            <a:r>
              <a:rPr lang="en-US" dirty="0"/>
              <a:t>Clearance level:- Such as top secret (TS), secret (S), confidential (C), Unclassified (U). Each subject is classified into one of these four classes.</a:t>
            </a:r>
          </a:p>
          <a:p>
            <a:pPr lvl="1"/>
            <a:r>
              <a:rPr lang="en-US" dirty="0"/>
              <a:t>Security level:- Such as top secret (TS), secret (S), confidential (C), Unclassified (U). Each object is classified into one of these four classes.</a:t>
            </a:r>
          </a:p>
          <a:p>
            <a:r>
              <a:rPr lang="en-US" dirty="0"/>
              <a:t>In the above system </a:t>
            </a:r>
            <a:r>
              <a:rPr lang="en-US" b="1" dirty="0">
                <a:solidFill>
                  <a:schemeClr val="accent6"/>
                </a:solidFill>
              </a:rPr>
              <a:t>TS&gt;S&gt;C&gt;U</a:t>
            </a:r>
            <a:r>
              <a:rPr lang="en-US" dirty="0"/>
              <a:t>, where </a:t>
            </a:r>
            <a:r>
              <a:rPr lang="en-US" b="1" dirty="0">
                <a:solidFill>
                  <a:schemeClr val="accent6"/>
                </a:solidFill>
              </a:rPr>
              <a:t>TS&gt;S means class TS object is more sensitive than class S object</a:t>
            </a:r>
            <a:r>
              <a:rPr lang="en-US" dirty="0" smtClean="0"/>
              <a:t>.</a:t>
            </a:r>
          </a:p>
          <a:p>
            <a:r>
              <a:rPr lang="en-US" dirty="0"/>
              <a:t>A user can access data by following two rules </a:t>
            </a:r>
          </a:p>
          <a:p>
            <a:pPr lvl="1"/>
            <a:r>
              <a:rPr lang="en-US" dirty="0"/>
              <a:t>Security property:-</a:t>
            </a:r>
          </a:p>
          <a:p>
            <a:pPr lvl="2"/>
            <a:r>
              <a:rPr lang="en-US" dirty="0"/>
              <a:t>Security property states that a </a:t>
            </a:r>
            <a:r>
              <a:rPr lang="en-US" b="1" dirty="0">
                <a:solidFill>
                  <a:schemeClr val="accent6"/>
                </a:solidFill>
              </a:rPr>
              <a:t>subject at a given security level may not read an object at a higher security level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Star (*) security property:-</a:t>
            </a:r>
          </a:p>
          <a:p>
            <a:pPr lvl="2"/>
            <a:r>
              <a:rPr lang="en-US" dirty="0"/>
              <a:t>Star (*) property states that a </a:t>
            </a:r>
            <a:r>
              <a:rPr lang="en-US" b="1" dirty="0">
                <a:solidFill>
                  <a:schemeClr val="accent6"/>
                </a:solidFill>
              </a:rPr>
              <a:t>subject at a given security level may not write to any object at a lower security level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1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2" y="731706"/>
            <a:ext cx="68244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What is data security?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Security v/s Integrity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Authentication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v/s Authorization 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Data encryption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Access control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DAC (Discretionary access control)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MAC (Mandatory access control)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RBAC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Intrusion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SQL injection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based access control (RBAC)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restricts database access </a:t>
            </a:r>
            <a:r>
              <a:rPr lang="en-US" b="1" dirty="0">
                <a:solidFill>
                  <a:schemeClr val="accent6"/>
                </a:solidFill>
              </a:rPr>
              <a:t>based on a person's role within an organization</a:t>
            </a:r>
            <a:r>
              <a:rPr lang="en-US" dirty="0"/>
              <a:t>. The roles in RBAC refer to the levels of access that employees have to the network.</a:t>
            </a:r>
          </a:p>
          <a:p>
            <a:r>
              <a:rPr lang="en-US" dirty="0"/>
              <a:t>Employees are only </a:t>
            </a:r>
            <a:r>
              <a:rPr lang="en-US" b="1" dirty="0">
                <a:solidFill>
                  <a:schemeClr val="accent6"/>
                </a:solidFill>
              </a:rPr>
              <a:t>allowed to access the information necessary to effectively perform their job duties</a:t>
            </a:r>
            <a:r>
              <a:rPr lang="en-US" dirty="0"/>
              <a:t>. </a:t>
            </a:r>
          </a:p>
          <a:p>
            <a:r>
              <a:rPr lang="en-US" b="1" dirty="0">
                <a:solidFill>
                  <a:schemeClr val="accent6"/>
                </a:solidFill>
              </a:rPr>
              <a:t>Access can be based </a:t>
            </a:r>
            <a:r>
              <a:rPr lang="en-US" dirty="0"/>
              <a:t>on several factors, such as </a:t>
            </a:r>
            <a:r>
              <a:rPr lang="en-US" b="1" dirty="0">
                <a:solidFill>
                  <a:schemeClr val="accent6"/>
                </a:solidFill>
              </a:rPr>
              <a:t>authority, responsibility, and job competency</a:t>
            </a:r>
            <a:r>
              <a:rPr lang="en-US" dirty="0"/>
              <a:t>. </a:t>
            </a:r>
          </a:p>
          <a:p>
            <a:r>
              <a:rPr lang="en-US" dirty="0"/>
              <a:t>In addition, access to computer resources can be limited to specific tasks such as the ability to view, create, or modify a file.</a:t>
            </a:r>
          </a:p>
          <a:p>
            <a:r>
              <a:rPr lang="en-US" dirty="0"/>
              <a:t>Lower-level employees usually do not have access to sensitive data if they do not need it to fulfil their responsibilities. </a:t>
            </a:r>
          </a:p>
          <a:p>
            <a:r>
              <a:rPr lang="en-US" dirty="0"/>
              <a:t>Using RBAC will help in securing your company’s sensitive data and important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06178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Intrusion detection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–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2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Intrusion Detection System (IDS) is a system or </a:t>
            </a:r>
            <a:r>
              <a:rPr lang="en-US" b="1" dirty="0">
                <a:solidFill>
                  <a:schemeClr val="accent6"/>
                </a:solidFill>
              </a:rPr>
              <a:t>software application that monitors network traffic or system for suspicious activity or policy violations and issues alerts when such activity is discovered</a:t>
            </a:r>
            <a:r>
              <a:rPr lang="en-US" dirty="0"/>
              <a:t>. </a:t>
            </a:r>
          </a:p>
          <a:p>
            <a:r>
              <a:rPr lang="en-US" dirty="0"/>
              <a:t>It is a software application that scans a network or a system for harmful activity or policy breaching. </a:t>
            </a:r>
          </a:p>
          <a:p>
            <a:r>
              <a:rPr lang="en-US" dirty="0"/>
              <a:t>Any malicious venture or violation is normally reported either to an administrator or collected centrally using a security information and event management (SIEM) system. </a:t>
            </a:r>
          </a:p>
          <a:p>
            <a:r>
              <a:rPr lang="en-US" dirty="0"/>
              <a:t>A SIEM system integrates outputs from multiple sources and uses alarm filtering techniques to differentiate malicious activity from false alarms.</a:t>
            </a:r>
          </a:p>
        </p:txBody>
      </p:sp>
    </p:spTree>
    <p:extLst>
      <p:ext uri="{BB962C8B-B14F-4D97-AF65-F5344CB8AC3E}">
        <p14:creationId xmlns:p14="http://schemas.microsoft.com/office/powerpoint/2010/main" val="424238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SQL injection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–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14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7430763" cy="5590565"/>
          </a:xfrm>
        </p:spPr>
        <p:txBody>
          <a:bodyPr/>
          <a:lstStyle/>
          <a:p>
            <a:r>
              <a:rPr lang="en-US" dirty="0"/>
              <a:t>SQL injection, also known as SQLI, is a common </a:t>
            </a:r>
            <a:r>
              <a:rPr lang="en-US" b="1" dirty="0">
                <a:solidFill>
                  <a:schemeClr val="accent6"/>
                </a:solidFill>
              </a:rPr>
              <a:t>attack vector that uses malicious SQL code for backend database manipulation to access information that was not intended to be displayed</a:t>
            </a:r>
            <a:r>
              <a:rPr lang="en-US" dirty="0"/>
              <a:t>. </a:t>
            </a:r>
          </a:p>
          <a:p>
            <a:r>
              <a:rPr lang="en-US" dirty="0"/>
              <a:t>This information may include any number of items, including sensitive company data, user lists or private customer details.</a:t>
            </a:r>
          </a:p>
          <a:p>
            <a:r>
              <a:rPr lang="en-US" dirty="0"/>
              <a:t>A successful attack may result in the unauthorized viewing of user lists, the deletion of entire tables, gaining administrative rights to a database, all of which are highly detrimental to a business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68394" y="863443"/>
            <a:ext cx="4303586" cy="261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58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asked in GTU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Explain Authorization and access control in brief.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the difference between data security and data integrity?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constraint? Explain types of </a:t>
            </a:r>
            <a:r>
              <a:rPr lang="en-US"/>
              <a:t>constraints</a:t>
            </a:r>
            <a:r>
              <a:rPr lang="en-US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140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13">
            <a:extLst>
              <a:ext uri="{FF2B5EF4-FFF2-40B4-BE49-F238E27FC236}">
                <a16:creationId xmlns="" xmlns:a16="http://schemas.microsoft.com/office/drawing/2014/main" id="{E2AD8B6E-51EA-4A15-8752-4F221E5E0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81756" y="20384"/>
            <a:ext cx="4646358" cy="734653"/>
          </a:xfrm>
        </p:spPr>
        <p:txBody>
          <a:bodyPr/>
          <a:lstStyle/>
          <a:p>
            <a:r>
              <a:rPr lang="en-US" b="1" dirty="0"/>
              <a:t>Database Management Systems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(DBMS)</a:t>
            </a:r>
          </a:p>
          <a:p>
            <a:r>
              <a:rPr lang="en-US" dirty="0"/>
              <a:t>GTU # 3130703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="" xmlns:a16="http://schemas.microsoft.com/office/drawing/2014/main" id="{4F27F027-AAC9-4C88-B3AF-3C4A20BDD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0943" y="6175935"/>
            <a:ext cx="3735998" cy="290081"/>
          </a:xfrm>
        </p:spPr>
        <p:txBody>
          <a:bodyPr/>
          <a:lstStyle/>
          <a:p>
            <a:r>
              <a:rPr lang="en-US" dirty="0" smtClean="0"/>
              <a:t>firoz.sherasiya@darshan.ac.in</a:t>
            </a:r>
            <a:endParaRPr lang="en-US" dirty="0"/>
          </a:p>
        </p:txBody>
      </p:sp>
      <p:sp>
        <p:nvSpPr>
          <p:cNvPr id="29" name="Text Placeholder 10">
            <a:extLst>
              <a:ext uri="{FF2B5EF4-FFF2-40B4-BE49-F238E27FC236}">
                <a16:creationId xmlns="" xmlns:a16="http://schemas.microsoft.com/office/drawing/2014/main" id="{59B646FF-BD32-4C5A-94AF-AC4347EADA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83874" y="6460218"/>
            <a:ext cx="3735998" cy="290081"/>
          </a:xfrm>
        </p:spPr>
        <p:txBody>
          <a:bodyPr/>
          <a:lstStyle/>
          <a:p>
            <a:r>
              <a:rPr lang="en-US" dirty="0" smtClean="0"/>
              <a:t>9879879861</a:t>
            </a:r>
            <a:endParaRPr lang="en-US" dirty="0"/>
          </a:p>
        </p:txBody>
      </p:sp>
      <p:sp>
        <p:nvSpPr>
          <p:cNvPr id="30" name="Text Placeholder 11">
            <a:extLst>
              <a:ext uri="{FF2B5EF4-FFF2-40B4-BE49-F238E27FC236}">
                <a16:creationId xmlns="" xmlns:a16="http://schemas.microsoft.com/office/drawing/2014/main" id="{915CF252-06A8-43C0-BB69-DA7109EA6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8" y="5537768"/>
            <a:ext cx="3735998" cy="290081"/>
          </a:xfrm>
        </p:spPr>
        <p:txBody>
          <a:bodyPr/>
          <a:lstStyle/>
          <a:p>
            <a:r>
              <a:rPr lang="en-US" dirty="0"/>
              <a:t>Computer Engineering </a:t>
            </a:r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31" name="Text Placeholder 12">
            <a:extLst>
              <a:ext uri="{FF2B5EF4-FFF2-40B4-BE49-F238E27FC236}">
                <a16:creationId xmlns="" xmlns:a16="http://schemas.microsoft.com/office/drawing/2014/main" id="{89F5B5F8-350F-4941-B9DE-36BF8B0148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/>
          <a:lstStyle/>
          <a:p>
            <a:r>
              <a:rPr lang="en-US" dirty="0"/>
              <a:t>Prof. </a:t>
            </a:r>
            <a:r>
              <a:rPr lang="en-US" dirty="0" err="1" smtClean="0"/>
              <a:t>Firoz</a:t>
            </a:r>
            <a:r>
              <a:rPr lang="en-US" dirty="0" smtClean="0"/>
              <a:t> A </a:t>
            </a:r>
            <a:r>
              <a:rPr lang="en-US" dirty="0" err="1" smtClean="0"/>
              <a:t>Sherasiya</a:t>
            </a:r>
            <a:endParaRPr lang="en-US" dirty="0"/>
          </a:p>
        </p:txBody>
      </p:sp>
      <p:pic>
        <p:nvPicPr>
          <p:cNvPr id="3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3569" y="5211251"/>
            <a:ext cx="1353599" cy="1353599"/>
          </a:xfrm>
        </p:spPr>
      </p:pic>
    </p:spTree>
    <p:extLst>
      <p:ext uri="{BB962C8B-B14F-4D97-AF65-F5344CB8AC3E}">
        <p14:creationId xmlns:p14="http://schemas.microsoft.com/office/powerpoint/2010/main" val="16934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What is data security?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–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3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data security?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 security is the </a:t>
            </a:r>
            <a:r>
              <a:rPr lang="en-US" b="1" dirty="0">
                <a:solidFill>
                  <a:schemeClr val="accent6"/>
                </a:solidFill>
              </a:rPr>
              <a:t>protection of the data</a:t>
            </a:r>
            <a:r>
              <a:rPr lang="en-US" dirty="0"/>
              <a:t> from unauthorized users. </a:t>
            </a:r>
          </a:p>
          <a:p>
            <a:r>
              <a:rPr lang="en-US" dirty="0"/>
              <a:t>Only the authorized users are allowed to access the data. </a:t>
            </a:r>
          </a:p>
          <a:p>
            <a:r>
              <a:rPr lang="en-US" dirty="0"/>
              <a:t>Most of the </a:t>
            </a:r>
            <a:r>
              <a:rPr lang="en-US" b="1" dirty="0">
                <a:solidFill>
                  <a:schemeClr val="accent6"/>
                </a:solidFill>
              </a:rPr>
              <a:t>users are allowed to access a part of database </a:t>
            </a:r>
            <a:r>
              <a:rPr lang="en-US" dirty="0"/>
              <a:t>i.e., the data that is related to them or related to their department. </a:t>
            </a:r>
          </a:p>
          <a:p>
            <a:r>
              <a:rPr lang="en-US" dirty="0"/>
              <a:t>Mostly, the DBA or head of department can access all the data in the database. </a:t>
            </a:r>
          </a:p>
          <a:p>
            <a:r>
              <a:rPr lang="en-US" dirty="0"/>
              <a:t>Some users may be permitted only to retrieve data, whereas others are allowed to retrieve as well as to update data.</a:t>
            </a:r>
          </a:p>
        </p:txBody>
      </p:sp>
    </p:spTree>
    <p:extLst>
      <p:ext uri="{BB962C8B-B14F-4D97-AF65-F5344CB8AC3E}">
        <p14:creationId xmlns:p14="http://schemas.microsoft.com/office/powerpoint/2010/main" val="206340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Security v/s Integrity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–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v/s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6030724"/>
              </p:ext>
            </p:extLst>
          </p:nvPr>
        </p:nvGraphicFramePr>
        <p:xfrm>
          <a:off x="693655" y="1050832"/>
          <a:ext cx="10800000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Security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</a:rPr>
                        <a:t>Integrity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0588022"/>
              </p:ext>
            </p:extLst>
          </p:nvPr>
        </p:nvGraphicFramePr>
        <p:xfrm>
          <a:off x="693655" y="1680832"/>
          <a:ext cx="10800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security deals with </a:t>
                      </a:r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protection of data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integrity deals with the </a:t>
                      </a:r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validity of data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7587229"/>
              </p:ext>
            </p:extLst>
          </p:nvPr>
        </p:nvGraphicFramePr>
        <p:xfrm>
          <a:off x="693655" y="2492661"/>
          <a:ext cx="10800000" cy="1188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security is </a:t>
                      </a:r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making sure that only the people who should have access to the data are the only ones who can access the data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integrity is </a:t>
                      </a:r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making sure that the data is correct and not corrupt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5819730"/>
              </p:ext>
            </p:extLst>
          </p:nvPr>
        </p:nvGraphicFramePr>
        <p:xfrm>
          <a:off x="693655" y="3667931"/>
          <a:ext cx="10800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security </a:t>
                      </a:r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avoids from unauthorized access of data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integrity </a:t>
                      </a:r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avoids from human errors, when data is entered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5305157"/>
              </p:ext>
            </p:extLst>
          </p:nvPr>
        </p:nvGraphicFramePr>
        <p:xfrm>
          <a:off x="693655" y="4491509"/>
          <a:ext cx="10800000" cy="1188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security is </a:t>
                      </a:r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implemented through user account (passwords)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integrity is </a:t>
                      </a:r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implemented through constraints such as Primary key, Foreign key, Check constraints etc.</a:t>
                      </a:r>
                      <a:endParaRPr lang="en-US" sz="20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06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Authentication v/s Authorization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–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v/s 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81452"/>
              </p:ext>
            </p:extLst>
          </p:nvPr>
        </p:nvGraphicFramePr>
        <p:xfrm>
          <a:off x="693655" y="1050832"/>
          <a:ext cx="10800000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Authentication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Authorization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4636708"/>
              </p:ext>
            </p:extLst>
          </p:nvPr>
        </p:nvGraphicFramePr>
        <p:xfrm>
          <a:off x="693655" y="1680832"/>
          <a:ext cx="10800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the </a:t>
                      </a:r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process of validating a user 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the credentials (username and password).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the </a:t>
                      </a:r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process of verifying whether access is allowed or not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6940274"/>
              </p:ext>
            </p:extLst>
          </p:nvPr>
        </p:nvGraphicFramePr>
        <p:xfrm>
          <a:off x="693655" y="2492661"/>
          <a:ext cx="10800000" cy="1188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Logging on to a PC or some website or app 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  username and password is authentication.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Accessing a file (data) 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hard disk or some database is authorization.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3295815"/>
              </p:ext>
            </p:extLst>
          </p:nvPr>
        </p:nvGraphicFramePr>
        <p:xfrm>
          <a:off x="693655" y="3667931"/>
          <a:ext cx="10800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the </a:t>
                      </a:r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process of verifying who you are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the </a:t>
                      </a:r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process of verifying  what you are authorized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do or not to do.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3967206"/>
              </p:ext>
            </p:extLst>
          </p:nvPr>
        </p:nvGraphicFramePr>
        <p:xfrm>
          <a:off x="693655" y="4491509"/>
          <a:ext cx="10800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</a:t>
                      </a:r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providing integrity control and security 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the data.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</a:t>
                      </a:r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protecting the data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ensure privacy and access control of data.</a:t>
                      </a:r>
                      <a:endParaRPr lang="en-US" sz="20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4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audit trail (audit log)?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audit trail (audit log) is a </a:t>
            </a:r>
            <a:r>
              <a:rPr lang="en-US" b="1" dirty="0">
                <a:solidFill>
                  <a:schemeClr val="accent6"/>
                </a:solidFill>
              </a:rPr>
              <a:t>record which will be generated for each and every transactions</a:t>
            </a:r>
            <a:r>
              <a:rPr lang="en-US" dirty="0"/>
              <a:t>.</a:t>
            </a:r>
          </a:p>
          <a:p>
            <a:r>
              <a:rPr lang="en-US" dirty="0"/>
              <a:t>It will </a:t>
            </a:r>
            <a:r>
              <a:rPr lang="en-US" b="1" dirty="0">
                <a:solidFill>
                  <a:schemeClr val="accent6"/>
                </a:solidFill>
              </a:rPr>
              <a:t>keep certain information </a:t>
            </a:r>
            <a:r>
              <a:rPr lang="en-US" dirty="0"/>
              <a:t>about the transaction.</a:t>
            </a:r>
          </a:p>
          <a:p>
            <a:r>
              <a:rPr lang="en-US" dirty="0"/>
              <a:t>An audit trail (audit log) records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Who</a:t>
            </a:r>
            <a:r>
              <a:rPr lang="en-US" dirty="0"/>
              <a:t> (user or the application program and a transaction number)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When</a:t>
            </a:r>
            <a:r>
              <a:rPr lang="en-US" dirty="0"/>
              <a:t> (date and time)</a:t>
            </a:r>
          </a:p>
          <a:p>
            <a:pPr lvl="1"/>
            <a:r>
              <a:rPr lang="en-US" dirty="0"/>
              <a:t>From </a:t>
            </a:r>
            <a:r>
              <a:rPr lang="en-US" b="1" dirty="0">
                <a:solidFill>
                  <a:schemeClr val="accent6"/>
                </a:solidFill>
              </a:rPr>
              <a:t>Where</a:t>
            </a:r>
            <a:r>
              <a:rPr lang="en-US" dirty="0"/>
              <a:t> (location of the user and/or terminal)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What</a:t>
            </a:r>
            <a:r>
              <a:rPr lang="en-US" dirty="0"/>
              <a:t> (identification of the data affected, as well as a before-and-after image of that portion of the database that was affected by the update operation)</a:t>
            </a:r>
          </a:p>
        </p:txBody>
      </p:sp>
    </p:spTree>
    <p:extLst>
      <p:ext uri="{BB962C8B-B14F-4D97-AF65-F5344CB8AC3E}">
        <p14:creationId xmlns:p14="http://schemas.microsoft.com/office/powerpoint/2010/main" val="165667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10224</TotalTime>
  <Words>1544</Words>
  <Application>Microsoft Office PowerPoint</Application>
  <PresentationFormat>Widescreen</PresentationFormat>
  <Paragraphs>212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Roboto Condensed Light</vt:lpstr>
      <vt:lpstr>Wingdings</vt:lpstr>
      <vt:lpstr>Wingdings 2</vt:lpstr>
      <vt:lpstr>Segoe UI Black</vt:lpstr>
      <vt:lpstr>Roboto Condensed</vt:lpstr>
      <vt:lpstr>Arial</vt:lpstr>
      <vt:lpstr>Wingdings 3</vt:lpstr>
      <vt:lpstr>Calibri</vt:lpstr>
      <vt:lpstr>Office Theme</vt:lpstr>
      <vt:lpstr>1_Office Theme</vt:lpstr>
      <vt:lpstr>Unit-8  Database Security</vt:lpstr>
      <vt:lpstr>PowerPoint Presentation</vt:lpstr>
      <vt:lpstr>What is data security?</vt:lpstr>
      <vt:lpstr>What is data security?</vt:lpstr>
      <vt:lpstr>Security v/s Integrity</vt:lpstr>
      <vt:lpstr>Security v/s Integrity</vt:lpstr>
      <vt:lpstr>Authentication v/s Authorization</vt:lpstr>
      <vt:lpstr>Authentication v/s Authorization</vt:lpstr>
      <vt:lpstr>What is audit trail (audit log)?</vt:lpstr>
      <vt:lpstr>Data encryption</vt:lpstr>
      <vt:lpstr>What is data encryption?</vt:lpstr>
      <vt:lpstr>What is data encryption?</vt:lpstr>
      <vt:lpstr>Types of Encryption</vt:lpstr>
      <vt:lpstr>Access control methods</vt:lpstr>
      <vt:lpstr>Access control methods of data security</vt:lpstr>
      <vt:lpstr>Discretionary access control</vt:lpstr>
      <vt:lpstr>Discretionary access control</vt:lpstr>
      <vt:lpstr>Mandatory access control</vt:lpstr>
      <vt:lpstr>Mandatory access control</vt:lpstr>
      <vt:lpstr>Role based access control (RBAC) rules</vt:lpstr>
      <vt:lpstr>Intrusion detection</vt:lpstr>
      <vt:lpstr>Intrusion detection</vt:lpstr>
      <vt:lpstr>SQL injection</vt:lpstr>
      <vt:lpstr>SQL injection</vt:lpstr>
      <vt:lpstr>Questions asked in GTU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1614</cp:revision>
  <dcterms:created xsi:type="dcterms:W3CDTF">2020-05-01T05:09:15Z</dcterms:created>
  <dcterms:modified xsi:type="dcterms:W3CDTF">2020-10-16T03:43:39Z</dcterms:modified>
</cp:coreProperties>
</file>