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3"/>
  </p:notesMasterIdLst>
  <p:handoutMasterIdLst>
    <p:handoutMasterId r:id="rId84"/>
  </p:handoutMasterIdLst>
  <p:sldIdLst>
    <p:sldId id="310" r:id="rId2"/>
    <p:sldId id="324"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7" r:id="rId19"/>
    <p:sldId id="368" r:id="rId20"/>
    <p:sldId id="361" r:id="rId21"/>
    <p:sldId id="362" r:id="rId22"/>
    <p:sldId id="363" r:id="rId23"/>
    <p:sldId id="364" r:id="rId24"/>
    <p:sldId id="365" r:id="rId25"/>
    <p:sldId id="366"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3" r:id="rId50"/>
    <p:sldId id="394" r:id="rId51"/>
    <p:sldId id="395" r:id="rId52"/>
    <p:sldId id="396" r:id="rId53"/>
    <p:sldId id="397" r:id="rId54"/>
    <p:sldId id="398" r:id="rId55"/>
    <p:sldId id="399" r:id="rId56"/>
    <p:sldId id="400" r:id="rId57"/>
    <p:sldId id="340" r:id="rId58"/>
    <p:sldId id="339" r:id="rId59"/>
    <p:sldId id="341" r:id="rId60"/>
    <p:sldId id="342" r:id="rId61"/>
    <p:sldId id="343" r:id="rId62"/>
    <p:sldId id="344" r:id="rId63"/>
    <p:sldId id="345" r:id="rId64"/>
    <p:sldId id="327" r:id="rId65"/>
    <p:sldId id="332" r:id="rId66"/>
    <p:sldId id="329" r:id="rId67"/>
    <p:sldId id="330" r:id="rId68"/>
    <p:sldId id="331" r:id="rId69"/>
    <p:sldId id="333" r:id="rId70"/>
    <p:sldId id="334" r:id="rId71"/>
    <p:sldId id="335" r:id="rId72"/>
    <p:sldId id="336" r:id="rId73"/>
    <p:sldId id="337" r:id="rId74"/>
    <p:sldId id="338" r:id="rId75"/>
    <p:sldId id="407" r:id="rId76"/>
    <p:sldId id="401" r:id="rId77"/>
    <p:sldId id="406" r:id="rId78"/>
    <p:sldId id="402" r:id="rId79"/>
    <p:sldId id="403" r:id="rId80"/>
    <p:sldId id="404" r:id="rId81"/>
    <p:sldId id="405" r:id="rId82"/>
  </p:sldIdLst>
  <p:sldSz cx="12192000" cy="6858000"/>
  <p:notesSz cx="6858000" cy="9144000"/>
  <p:embeddedFontLst>
    <p:embeddedFont>
      <p:font typeface="Roboto Condensed" panose="020B0604020202020204" charset="0"/>
      <p:regular r:id="rId85"/>
      <p:bold r:id="rId86"/>
      <p:italic r:id="rId87"/>
      <p:boldItalic r:id="rId88"/>
    </p:embeddedFont>
    <p:embeddedFont>
      <p:font typeface="Calibri" panose="020F0502020204030204" pitchFamily="34" charset="0"/>
      <p:regular r:id="rId89"/>
      <p:bold r:id="rId90"/>
      <p:italic r:id="rId91"/>
      <p:boldItalic r:id="rId92"/>
    </p:embeddedFont>
    <p:embeddedFont>
      <p:font typeface="Wingdings 2" panose="05020102010507070707" pitchFamily="18" charset="2"/>
      <p:regular r:id="rId93"/>
    </p:embeddedFont>
    <p:embeddedFont>
      <p:font typeface="Segoe UI Black" panose="020B0A02040204020203" pitchFamily="34" charset="0"/>
      <p:bold r:id="rId94"/>
      <p:boldItalic r:id="rId95"/>
    </p:embeddedFont>
    <p:embeddedFont>
      <p:font typeface="Roboto Condensed Light" panose="020B0604020202020204" charset="0"/>
      <p:regular r:id="rId96"/>
      <p:italic r:id="rId97"/>
    </p:embeddedFont>
    <p:embeddedFont>
      <p:font typeface="Cambria Math" panose="02040503050406030204" pitchFamily="18" charset="0"/>
      <p:regular r:id="rId98"/>
    </p:embeddedFont>
    <p:embeddedFont>
      <p:font typeface="Wingdings 3" panose="05040102010807070707" pitchFamily="18" charset="2"/>
      <p:regular r:id="rId9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H8SFiS61AoFpEVdIiCS/Q==" hashData="CZgWSvtLDiR3g65/tHqSvVTWNWmPAedYZoBcAAp49iRT01vQEOZINSQvLaNaHsjsrom0IyZ9EgsxRI1h11tIK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D8B"/>
    <a:srgbClr val="301B92"/>
    <a:srgbClr val="673BB7"/>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27-06-2020</a:t>
            </a:fld>
            <a:endParaRPr lang="en-IN"/>
          </a:p>
        </p:txBody>
      </p:sp>
      <p:sp>
        <p:nvSpPr>
          <p:cNvPr id="4" name="Footer Placeholder 3">
            <a:extLst>
              <a:ext uri="{FF2B5EF4-FFF2-40B4-BE49-F238E27FC236}">
                <a16:creationId xmlns:a16="http://schemas.microsoft.com/office/drawing/2014/main" xmlns=""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27-Jun-20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71</a:t>
            </a:fld>
            <a:endParaRPr lang="en-US"/>
          </a:p>
        </p:txBody>
      </p:sp>
    </p:spTree>
    <p:extLst>
      <p:ext uri="{BB962C8B-B14F-4D97-AF65-F5344CB8AC3E}">
        <p14:creationId xmlns:p14="http://schemas.microsoft.com/office/powerpoint/2010/main" val="382767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72</a:t>
            </a:fld>
            <a:endParaRPr lang="en-US"/>
          </a:p>
        </p:txBody>
      </p:sp>
    </p:spTree>
    <p:extLst>
      <p:ext uri="{BB962C8B-B14F-4D97-AF65-F5344CB8AC3E}">
        <p14:creationId xmlns:p14="http://schemas.microsoft.com/office/powerpoint/2010/main" val="85033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75</a:t>
            </a:fld>
            <a:endParaRPr lang="en-US"/>
          </a:p>
        </p:txBody>
      </p:sp>
    </p:spTree>
    <p:extLst>
      <p:ext uri="{BB962C8B-B14F-4D97-AF65-F5344CB8AC3E}">
        <p14:creationId xmlns:p14="http://schemas.microsoft.com/office/powerpoint/2010/main" val="25619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3552517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64</a:t>
            </a:fld>
            <a:endParaRPr lang="en-US"/>
          </a:p>
        </p:txBody>
      </p:sp>
    </p:spTree>
    <p:extLst>
      <p:ext uri="{BB962C8B-B14F-4D97-AF65-F5344CB8AC3E}">
        <p14:creationId xmlns:p14="http://schemas.microsoft.com/office/powerpoint/2010/main" val="2210412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65</a:t>
            </a:fld>
            <a:endParaRPr lang="en-US"/>
          </a:p>
        </p:txBody>
      </p:sp>
    </p:spTree>
    <p:extLst>
      <p:ext uri="{BB962C8B-B14F-4D97-AF65-F5344CB8AC3E}">
        <p14:creationId xmlns:p14="http://schemas.microsoft.com/office/powerpoint/2010/main" val="74719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66</a:t>
            </a:fld>
            <a:endParaRPr lang="en-US"/>
          </a:p>
        </p:txBody>
      </p:sp>
    </p:spTree>
    <p:extLst>
      <p:ext uri="{BB962C8B-B14F-4D97-AF65-F5344CB8AC3E}">
        <p14:creationId xmlns:p14="http://schemas.microsoft.com/office/powerpoint/2010/main" val="129809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67</a:t>
            </a:fld>
            <a:endParaRPr lang="en-US"/>
          </a:p>
        </p:txBody>
      </p:sp>
    </p:spTree>
    <p:extLst>
      <p:ext uri="{BB962C8B-B14F-4D97-AF65-F5344CB8AC3E}">
        <p14:creationId xmlns:p14="http://schemas.microsoft.com/office/powerpoint/2010/main" val="216849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68</a:t>
            </a:fld>
            <a:endParaRPr lang="en-US"/>
          </a:p>
        </p:txBody>
      </p:sp>
    </p:spTree>
    <p:extLst>
      <p:ext uri="{BB962C8B-B14F-4D97-AF65-F5344CB8AC3E}">
        <p14:creationId xmlns:p14="http://schemas.microsoft.com/office/powerpoint/2010/main" val="162174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69</a:t>
            </a:fld>
            <a:endParaRPr lang="en-US"/>
          </a:p>
        </p:txBody>
      </p:sp>
    </p:spTree>
    <p:extLst>
      <p:ext uri="{BB962C8B-B14F-4D97-AF65-F5344CB8AC3E}">
        <p14:creationId xmlns:p14="http://schemas.microsoft.com/office/powerpoint/2010/main" val="360317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70</a:t>
            </a:fld>
            <a:endParaRPr lang="en-US"/>
          </a:p>
        </p:txBody>
      </p:sp>
    </p:spTree>
    <p:extLst>
      <p:ext uri="{BB962C8B-B14F-4D97-AF65-F5344CB8AC3E}">
        <p14:creationId xmlns:p14="http://schemas.microsoft.com/office/powerpoint/2010/main" val="39293358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descr="output-onlinepngtools.png">
            <a:extLst>
              <a:ext uri="{FF2B5EF4-FFF2-40B4-BE49-F238E27FC236}">
                <a16:creationId xmlns:a16="http://schemas.microsoft.com/office/drawing/2014/main" xmlns="" id="{0B109674-0200-42F1-9F68-5B41F1EE36CC}"/>
              </a:ext>
            </a:extLst>
          </p:cNvPr>
          <p:cNvPicPr>
            <a:picLocks noChangeAspect="1"/>
          </p:cNvPicPr>
          <p:nvPr userDrawn="1"/>
        </p:nvPicPr>
        <p:blipFill>
          <a:blip r:embed="rId10"/>
          <a:stretch>
            <a:fillRect/>
          </a:stretch>
        </p:blipFill>
        <p:spPr>
          <a:xfrm>
            <a:off x="7170612" y="1525182"/>
            <a:ext cx="5824348" cy="2865949"/>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Fundamentals of Digital systems and Logic families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xmlns=""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Fundamentals of Digital systems and Logic families</a:t>
            </a:r>
          </a:p>
        </p:txBody>
      </p:sp>
      <p:sp>
        <p:nvSpPr>
          <p:cNvPr id="21" name="Slide Number Placeholder 3">
            <a:extLst>
              <a:ext uri="{FF2B5EF4-FFF2-40B4-BE49-F238E27FC236}">
                <a16:creationId xmlns:a16="http://schemas.microsoft.com/office/drawing/2014/main" xmlns=""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Fundamentals of Digital systems and Logic families</a:t>
            </a:r>
          </a:p>
        </p:txBody>
      </p:sp>
      <p:sp>
        <p:nvSpPr>
          <p:cNvPr id="19" name="Slide Number Placeholder 3">
            <a:extLst>
              <a:ext uri="{FF2B5EF4-FFF2-40B4-BE49-F238E27FC236}">
                <a16:creationId xmlns:a16="http://schemas.microsoft.com/office/drawing/2014/main" xmlns=""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xmlns=""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xmlns=""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Fundamentals of Digital systems and Logic families</a:t>
            </a:r>
          </a:p>
        </p:txBody>
      </p:sp>
      <p:sp>
        <p:nvSpPr>
          <p:cNvPr id="23" name="Slide Number Placeholder 3">
            <a:extLst>
              <a:ext uri="{FF2B5EF4-FFF2-40B4-BE49-F238E27FC236}">
                <a16:creationId xmlns:a16="http://schemas.microsoft.com/office/drawing/2014/main" xmlns=""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Fundamentals of Digital systems and Logic families</a:t>
            </a:r>
          </a:p>
        </p:txBody>
      </p:sp>
      <p:sp>
        <p:nvSpPr>
          <p:cNvPr id="19" name="Slide Number Placeholder 3">
            <a:extLst>
              <a:ext uri="{FF2B5EF4-FFF2-40B4-BE49-F238E27FC236}">
                <a16:creationId xmlns:a16="http://schemas.microsoft.com/office/drawing/2014/main" xmlns=""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27-Jun-20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p:txBody>
          <a:bodyPr/>
          <a:lstStyle/>
          <a:p>
            <a:r>
              <a:rPr lang="en-US" sz="44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dirty="0"/>
              <a:t>Fundamentals of Digital systems and Logic families</a:t>
            </a:r>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a:rPr lang="en-US" b="1" dirty="0"/>
              <a:t>Digital Fundamentals</a:t>
            </a:r>
            <a:r>
              <a:rPr lang="en-US" dirty="0">
                <a:latin typeface="Roboto Condensed Light" panose="02000000000000000000" pitchFamily="2" charset="0"/>
                <a:ea typeface="Roboto Condensed Light" panose="02000000000000000000" pitchFamily="2" charset="0"/>
              </a:rPr>
              <a:t> (DF)</a:t>
            </a:r>
          </a:p>
          <a:p>
            <a:r>
              <a:rPr lang="en-US" dirty="0">
                <a:latin typeface="Roboto Condensed Light" panose="02000000000000000000" pitchFamily="2" charset="0"/>
                <a:ea typeface="Roboto Condensed Light" panose="02000000000000000000" pitchFamily="2" charset="0"/>
              </a:rPr>
              <a:t>GTU # 3130704</a:t>
            </a:r>
          </a:p>
        </p:txBody>
      </p:sp>
      <p:pic>
        <p:nvPicPr>
          <p:cNvPr id="9" name="Picture Placeholder 8">
            <a:extLst>
              <a:ext uri="{FF2B5EF4-FFF2-40B4-BE49-F238E27FC236}">
                <a16:creationId xmlns:a16="http://schemas.microsoft.com/office/drawing/2014/main" xmlns="" id="{C7FA3FA8-B6EF-43CB-89FE-A5F553A36809}"/>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AA996-A39F-43D3-9EE8-BA909D5FCD3B}"/>
              </a:ext>
            </a:extLst>
          </p:cNvPr>
          <p:cNvSpPr>
            <a:spLocks noGrp="1"/>
          </p:cNvSpPr>
          <p:nvPr>
            <p:ph type="title"/>
          </p:nvPr>
        </p:nvSpPr>
        <p:spPr/>
        <p:txBody>
          <a:bodyPr/>
          <a:lstStyle/>
          <a:p>
            <a:r>
              <a:rPr lang="en-US" dirty="0"/>
              <a:t>Decimal to Hexa-Decimal</a:t>
            </a:r>
            <a:endParaRPr lang="en-IN" dirty="0"/>
          </a:p>
        </p:txBody>
      </p:sp>
      <p:sp>
        <p:nvSpPr>
          <p:cNvPr id="3" name="Content Placeholder 2">
            <a:extLst>
              <a:ext uri="{FF2B5EF4-FFF2-40B4-BE49-F238E27FC236}">
                <a16:creationId xmlns:a16="http://schemas.microsoft.com/office/drawing/2014/main" xmlns="" id="{05F61C04-E8F2-4617-B6CD-BEF94FEFF180}"/>
              </a:ext>
            </a:extLst>
          </p:cNvPr>
          <p:cNvSpPr>
            <a:spLocks noGrp="1"/>
          </p:cNvSpPr>
          <p:nvPr>
            <p:ph idx="1"/>
          </p:nvPr>
        </p:nvSpPr>
        <p:spPr>
          <a:xfrm>
            <a:off x="131180" y="863444"/>
            <a:ext cx="11929641" cy="1631783"/>
          </a:xfrm>
        </p:spPr>
        <p:txBody>
          <a:bodyPr/>
          <a:lstStyle/>
          <a:p>
            <a:r>
              <a:rPr lang="en-US" altLang="en-US" dirty="0"/>
              <a:t>Technique</a:t>
            </a:r>
          </a:p>
          <a:p>
            <a:pPr lvl="1"/>
            <a:r>
              <a:rPr lang="en-US" altLang="en-US" dirty="0"/>
              <a:t>Divide by </a:t>
            </a:r>
            <a:r>
              <a:rPr lang="en-US" altLang="en-US" dirty="0">
                <a:solidFill>
                  <a:schemeClr val="tx2"/>
                </a:solidFill>
              </a:rPr>
              <a:t>sixteen</a:t>
            </a:r>
            <a:r>
              <a:rPr lang="en-US" altLang="en-US" dirty="0"/>
              <a:t>, keep track of the remainder</a:t>
            </a:r>
          </a:p>
          <a:p>
            <a:pPr lvl="1"/>
            <a:r>
              <a:rPr lang="en-US" altLang="en-US" dirty="0"/>
              <a:t>The remainders read from bottom to top give the equivalent hexadecimal integer number.</a:t>
            </a:r>
          </a:p>
          <a:p>
            <a:r>
              <a:rPr lang="en-US" altLang="en-US" dirty="0"/>
              <a:t>Example - 1</a:t>
            </a:r>
          </a:p>
          <a:p>
            <a:pPr marL="0" indent="0">
              <a:buNone/>
            </a:pPr>
            <a:endParaRPr lang="en-IN" dirty="0"/>
          </a:p>
        </p:txBody>
      </p:sp>
      <p:sp>
        <p:nvSpPr>
          <p:cNvPr id="4" name="Text Box 1027">
            <a:extLst>
              <a:ext uri="{FF2B5EF4-FFF2-40B4-BE49-F238E27FC236}">
                <a16:creationId xmlns:a16="http://schemas.microsoft.com/office/drawing/2014/main" xmlns="" id="{96DB9725-BF4D-4883-ADFB-E22430F6BD17}"/>
              </a:ext>
            </a:extLst>
          </p:cNvPr>
          <p:cNvSpPr txBox="1">
            <a:spLocks noChangeArrowheads="1"/>
          </p:cNvSpPr>
          <p:nvPr/>
        </p:nvSpPr>
        <p:spPr bwMode="auto">
          <a:xfrm>
            <a:off x="176293" y="2373095"/>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1234</a:t>
            </a:r>
            <a:r>
              <a:rPr lang="en-US" altLang="en-US" sz="2400" baseline="-25000" dirty="0">
                <a:latin typeface="+mj-lt"/>
              </a:rPr>
              <a:t>10</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16</a:t>
            </a:r>
          </a:p>
        </p:txBody>
      </p:sp>
      <p:graphicFrame>
        <p:nvGraphicFramePr>
          <p:cNvPr id="5" name="Table 4">
            <a:extLst>
              <a:ext uri="{FF2B5EF4-FFF2-40B4-BE49-F238E27FC236}">
                <a16:creationId xmlns:a16="http://schemas.microsoft.com/office/drawing/2014/main" xmlns="" id="{6E00AA00-19D0-489E-A135-BE907369891C}"/>
              </a:ext>
            </a:extLst>
          </p:cNvPr>
          <p:cNvGraphicFramePr>
            <a:graphicFrameLocks noGrp="1"/>
          </p:cNvGraphicFramePr>
          <p:nvPr/>
        </p:nvGraphicFramePr>
        <p:xfrm>
          <a:off x="2230790" y="2884502"/>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16</a:t>
                      </a:r>
                    </a:p>
                  </a:txBody>
                  <a:tcPr>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6" name="Table 5">
            <a:extLst>
              <a:ext uri="{FF2B5EF4-FFF2-40B4-BE49-F238E27FC236}">
                <a16:creationId xmlns:a16="http://schemas.microsoft.com/office/drawing/2014/main" xmlns="" id="{4DD80451-8182-4584-84B5-BB615ED1D786}"/>
              </a:ext>
            </a:extLst>
          </p:cNvPr>
          <p:cNvGraphicFramePr>
            <a:graphicFrameLocks noGrp="1"/>
          </p:cNvGraphicFramePr>
          <p:nvPr/>
        </p:nvGraphicFramePr>
        <p:xfrm>
          <a:off x="2992790" y="2884502"/>
          <a:ext cx="990600" cy="4572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xmlns="" val="20000"/>
                    </a:ext>
                  </a:extLst>
                </a:gridCol>
              </a:tblGrid>
              <a:tr h="370840">
                <a:tc>
                  <a:txBody>
                    <a:bodyPr/>
                    <a:lstStyle/>
                    <a:p>
                      <a:pPr algn="ctr"/>
                      <a:r>
                        <a:rPr lang="en-US" sz="2400" dirty="0"/>
                        <a:t>1234</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7" name="Table 6">
            <a:extLst>
              <a:ext uri="{FF2B5EF4-FFF2-40B4-BE49-F238E27FC236}">
                <a16:creationId xmlns:a16="http://schemas.microsoft.com/office/drawing/2014/main" xmlns="" id="{A269F916-FCB4-44B5-AAA0-1B19D2B56CDE}"/>
              </a:ext>
            </a:extLst>
          </p:cNvPr>
          <p:cNvGraphicFramePr>
            <a:graphicFrameLocks noGrp="1"/>
          </p:cNvGraphicFramePr>
          <p:nvPr/>
        </p:nvGraphicFramePr>
        <p:xfrm>
          <a:off x="3983390" y="2884501"/>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8" name="Text Box 1027">
            <a:extLst>
              <a:ext uri="{FF2B5EF4-FFF2-40B4-BE49-F238E27FC236}">
                <a16:creationId xmlns:a16="http://schemas.microsoft.com/office/drawing/2014/main" xmlns="" id="{1C6AC650-40A5-457D-8B84-844BD5766EF1}"/>
              </a:ext>
            </a:extLst>
          </p:cNvPr>
          <p:cNvSpPr txBox="1">
            <a:spLocks noChangeArrowheads="1"/>
          </p:cNvSpPr>
          <p:nvPr/>
        </p:nvSpPr>
        <p:spPr bwMode="auto">
          <a:xfrm>
            <a:off x="176293" y="5204074"/>
            <a:ext cx="1512061"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1234</a:t>
            </a:r>
            <a:r>
              <a:rPr lang="en-US" altLang="en-US" sz="2400" baseline="-25000" dirty="0">
                <a:latin typeface="+mj-lt"/>
              </a:rPr>
              <a:t>10</a:t>
            </a:r>
            <a:r>
              <a:rPr lang="en-US" altLang="en-US" sz="2400" dirty="0">
                <a:latin typeface="+mj-lt"/>
              </a:rPr>
              <a:t> = </a:t>
            </a:r>
            <a:endParaRPr lang="en-US" altLang="en-US" sz="2400" baseline="-25000" dirty="0">
              <a:solidFill>
                <a:srgbClr val="C00000"/>
              </a:solidFill>
              <a:latin typeface="+mj-lt"/>
            </a:endParaRPr>
          </a:p>
        </p:txBody>
      </p:sp>
      <p:cxnSp>
        <p:nvCxnSpPr>
          <p:cNvPr id="9" name="Straight Arrow Connector 8">
            <a:extLst>
              <a:ext uri="{FF2B5EF4-FFF2-40B4-BE49-F238E27FC236}">
                <a16:creationId xmlns:a16="http://schemas.microsoft.com/office/drawing/2014/main" xmlns="" id="{EF7E3A93-1E23-44FE-85D1-5F99551A4446}"/>
              </a:ext>
            </a:extLst>
          </p:cNvPr>
          <p:cNvCxnSpPr/>
          <p:nvPr/>
        </p:nvCxnSpPr>
        <p:spPr>
          <a:xfrm flipV="1">
            <a:off x="5278790" y="2879442"/>
            <a:ext cx="0" cy="183600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 Box 1027">
            <a:extLst>
              <a:ext uri="{FF2B5EF4-FFF2-40B4-BE49-F238E27FC236}">
                <a16:creationId xmlns:a16="http://schemas.microsoft.com/office/drawing/2014/main" xmlns="" id="{C95EAAC9-6E39-4749-8CDB-4183499BDFD8}"/>
              </a:ext>
            </a:extLst>
          </p:cNvPr>
          <p:cNvSpPr txBox="1">
            <a:spLocks noChangeArrowheads="1"/>
          </p:cNvSpPr>
          <p:nvPr/>
        </p:nvSpPr>
        <p:spPr bwMode="auto">
          <a:xfrm>
            <a:off x="1315418" y="5204074"/>
            <a:ext cx="1123686"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solidFill>
                  <a:schemeClr val="accent6"/>
                </a:solidFill>
                <a:latin typeface="+mj-lt"/>
              </a:rPr>
              <a:t>4D2</a:t>
            </a:r>
            <a:r>
              <a:rPr lang="en-US" altLang="en-US" sz="2400" baseline="-25000" dirty="0">
                <a:solidFill>
                  <a:schemeClr val="accent6"/>
                </a:solidFill>
                <a:latin typeface="+mj-lt"/>
              </a:rPr>
              <a:t>16</a:t>
            </a:r>
          </a:p>
        </p:txBody>
      </p:sp>
      <p:graphicFrame>
        <p:nvGraphicFramePr>
          <p:cNvPr id="11" name="Table 10">
            <a:extLst>
              <a:ext uri="{FF2B5EF4-FFF2-40B4-BE49-F238E27FC236}">
                <a16:creationId xmlns:a16="http://schemas.microsoft.com/office/drawing/2014/main" xmlns="" id="{3A50B878-E11D-4BF8-9DAB-7D80F2FCEC7E}"/>
              </a:ext>
            </a:extLst>
          </p:cNvPr>
          <p:cNvGraphicFramePr>
            <a:graphicFrameLocks noGrp="1"/>
          </p:cNvGraphicFramePr>
          <p:nvPr/>
        </p:nvGraphicFramePr>
        <p:xfrm>
          <a:off x="2230790" y="3356168"/>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16</a:t>
                      </a:r>
                    </a:p>
                  </a:txBody>
                  <a:tcPr>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12" name="Table 11">
            <a:extLst>
              <a:ext uri="{FF2B5EF4-FFF2-40B4-BE49-F238E27FC236}">
                <a16:creationId xmlns:a16="http://schemas.microsoft.com/office/drawing/2014/main" xmlns="" id="{E48B1651-D22A-4CB2-825F-867C7855357B}"/>
              </a:ext>
            </a:extLst>
          </p:cNvPr>
          <p:cNvGraphicFramePr>
            <a:graphicFrameLocks noGrp="1"/>
          </p:cNvGraphicFramePr>
          <p:nvPr/>
        </p:nvGraphicFramePr>
        <p:xfrm>
          <a:off x="2992790" y="3356168"/>
          <a:ext cx="990600" cy="4572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xmlns="" val="20000"/>
                    </a:ext>
                  </a:extLst>
                </a:gridCol>
              </a:tblGrid>
              <a:tr h="370840">
                <a:tc>
                  <a:txBody>
                    <a:bodyPr/>
                    <a:lstStyle/>
                    <a:p>
                      <a:pPr algn="ctr"/>
                      <a:r>
                        <a:rPr lang="en-US" sz="2400" dirty="0"/>
                        <a:t>77</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3" name="Table 12">
            <a:extLst>
              <a:ext uri="{FF2B5EF4-FFF2-40B4-BE49-F238E27FC236}">
                <a16:creationId xmlns:a16="http://schemas.microsoft.com/office/drawing/2014/main" xmlns="" id="{E3C67644-4158-4E19-BB81-F99CE3B83CBD}"/>
              </a:ext>
            </a:extLst>
          </p:cNvPr>
          <p:cNvGraphicFramePr>
            <a:graphicFrameLocks noGrp="1"/>
          </p:cNvGraphicFramePr>
          <p:nvPr/>
        </p:nvGraphicFramePr>
        <p:xfrm>
          <a:off x="3983390" y="3356167"/>
          <a:ext cx="990600" cy="4572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xmlns="" val="20000"/>
                    </a:ext>
                  </a:extLst>
                </a:gridCol>
              </a:tblGrid>
              <a:tr h="370840">
                <a:tc>
                  <a:txBody>
                    <a:bodyPr/>
                    <a:lstStyle/>
                    <a:p>
                      <a:pPr algn="ctr"/>
                      <a:r>
                        <a:rPr lang="en-US" sz="2400" dirty="0"/>
                        <a:t>13=D</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4" name="Table 13">
            <a:extLst>
              <a:ext uri="{FF2B5EF4-FFF2-40B4-BE49-F238E27FC236}">
                <a16:creationId xmlns:a16="http://schemas.microsoft.com/office/drawing/2014/main" xmlns="" id="{1E67F3A6-377D-4A05-AE98-389AE1D74BC8}"/>
              </a:ext>
            </a:extLst>
          </p:cNvPr>
          <p:cNvGraphicFramePr>
            <a:graphicFrameLocks noGrp="1"/>
          </p:cNvGraphicFramePr>
          <p:nvPr/>
        </p:nvGraphicFramePr>
        <p:xfrm>
          <a:off x="2230790" y="3843331"/>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16</a:t>
                      </a:r>
                    </a:p>
                  </a:txBody>
                  <a:tcPr>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15" name="Table 14">
            <a:extLst>
              <a:ext uri="{FF2B5EF4-FFF2-40B4-BE49-F238E27FC236}">
                <a16:creationId xmlns:a16="http://schemas.microsoft.com/office/drawing/2014/main" xmlns="" id="{8E298FA7-7F98-4AA1-A230-383796FE17AF}"/>
              </a:ext>
            </a:extLst>
          </p:cNvPr>
          <p:cNvGraphicFramePr>
            <a:graphicFrameLocks noGrp="1"/>
          </p:cNvGraphicFramePr>
          <p:nvPr/>
        </p:nvGraphicFramePr>
        <p:xfrm>
          <a:off x="2992790" y="3843331"/>
          <a:ext cx="990600" cy="4572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xmlns="" val="20000"/>
                    </a:ext>
                  </a:extLst>
                </a:gridCol>
              </a:tblGrid>
              <a:tr h="370840">
                <a:tc>
                  <a:txBody>
                    <a:bodyPr/>
                    <a:lstStyle/>
                    <a:p>
                      <a:pPr algn="ctr"/>
                      <a:r>
                        <a:rPr lang="en-US" sz="2400" dirty="0"/>
                        <a:t>4</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6" name="Table 15">
            <a:extLst>
              <a:ext uri="{FF2B5EF4-FFF2-40B4-BE49-F238E27FC236}">
                <a16:creationId xmlns:a16="http://schemas.microsoft.com/office/drawing/2014/main" xmlns="" id="{67928584-1DB8-4ED5-8EF9-95F6AEEE070D}"/>
              </a:ext>
            </a:extLst>
          </p:cNvPr>
          <p:cNvGraphicFramePr>
            <a:graphicFrameLocks noGrp="1"/>
          </p:cNvGraphicFramePr>
          <p:nvPr/>
        </p:nvGraphicFramePr>
        <p:xfrm>
          <a:off x="3983390" y="384333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4</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7" name="Table 16">
            <a:extLst>
              <a:ext uri="{FF2B5EF4-FFF2-40B4-BE49-F238E27FC236}">
                <a16:creationId xmlns:a16="http://schemas.microsoft.com/office/drawing/2014/main" xmlns="" id="{3A6BEECB-B787-42E3-8A71-6EF3C97D8875}"/>
              </a:ext>
            </a:extLst>
          </p:cNvPr>
          <p:cNvGraphicFramePr>
            <a:graphicFrameLocks noGrp="1"/>
          </p:cNvGraphicFramePr>
          <p:nvPr/>
        </p:nvGraphicFramePr>
        <p:xfrm>
          <a:off x="2992790" y="4314996"/>
          <a:ext cx="990600" cy="4572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xmlns="" val="20000"/>
                    </a:ext>
                  </a:extLst>
                </a:gridCol>
              </a:tblGrid>
              <a:tr h="370840">
                <a:tc>
                  <a:txBody>
                    <a:bodyPr/>
                    <a:lstStyle/>
                    <a:p>
                      <a:pPr algn="ctr"/>
                      <a:r>
                        <a:rPr lang="en-US" sz="2400" dirty="0"/>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
        <p:nvSpPr>
          <p:cNvPr id="18" name="Text Box 1027">
            <a:extLst>
              <a:ext uri="{FF2B5EF4-FFF2-40B4-BE49-F238E27FC236}">
                <a16:creationId xmlns:a16="http://schemas.microsoft.com/office/drawing/2014/main" xmlns="" id="{CDC75C7D-4A11-4E8E-BF7D-5F956EF89593}"/>
              </a:ext>
            </a:extLst>
          </p:cNvPr>
          <p:cNvSpPr txBox="1">
            <a:spLocks noChangeArrowheads="1"/>
          </p:cNvSpPr>
          <p:nvPr/>
        </p:nvSpPr>
        <p:spPr bwMode="auto">
          <a:xfrm>
            <a:off x="6144198" y="238737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0.03125</a:t>
            </a:r>
            <a:r>
              <a:rPr lang="en-US" altLang="en-US" sz="2400" baseline="-25000" dirty="0">
                <a:latin typeface="+mj-lt"/>
              </a:rPr>
              <a:t>10</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16</a:t>
            </a:r>
          </a:p>
        </p:txBody>
      </p:sp>
      <p:sp>
        <p:nvSpPr>
          <p:cNvPr id="19" name="Text Box 1027">
            <a:extLst>
              <a:ext uri="{FF2B5EF4-FFF2-40B4-BE49-F238E27FC236}">
                <a16:creationId xmlns:a16="http://schemas.microsoft.com/office/drawing/2014/main" xmlns="" id="{8EEDDA40-2F8E-4441-A7E8-0D16A8E7ED47}"/>
              </a:ext>
            </a:extLst>
          </p:cNvPr>
          <p:cNvSpPr txBox="1">
            <a:spLocks noChangeArrowheads="1"/>
          </p:cNvSpPr>
          <p:nvPr/>
        </p:nvSpPr>
        <p:spPr bwMode="auto">
          <a:xfrm>
            <a:off x="6126258" y="3631619"/>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0.03125 x 16 =</a:t>
            </a:r>
            <a:endParaRPr lang="en-US" altLang="en-US" sz="2400" baseline="-25000" dirty="0">
              <a:solidFill>
                <a:srgbClr val="C00000"/>
              </a:solidFill>
              <a:latin typeface="+mj-lt"/>
            </a:endParaRPr>
          </a:p>
        </p:txBody>
      </p:sp>
      <p:sp>
        <p:nvSpPr>
          <p:cNvPr id="20" name="Text Box 1027">
            <a:extLst>
              <a:ext uri="{FF2B5EF4-FFF2-40B4-BE49-F238E27FC236}">
                <a16:creationId xmlns:a16="http://schemas.microsoft.com/office/drawing/2014/main" xmlns="" id="{849DF51F-62DC-4A23-B84F-ADC04F775AD5}"/>
              </a:ext>
            </a:extLst>
          </p:cNvPr>
          <p:cNvSpPr txBox="1">
            <a:spLocks noChangeArrowheads="1"/>
          </p:cNvSpPr>
          <p:nvPr/>
        </p:nvSpPr>
        <p:spPr bwMode="auto">
          <a:xfrm>
            <a:off x="7891773" y="3621439"/>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a:t>
            </a:r>
            <a:endParaRPr lang="en-US" altLang="en-US" sz="2400" baseline="-25000" dirty="0">
              <a:solidFill>
                <a:srgbClr val="C00000"/>
              </a:solidFill>
              <a:latin typeface="+mj-lt"/>
            </a:endParaRPr>
          </a:p>
        </p:txBody>
      </p:sp>
      <p:sp>
        <p:nvSpPr>
          <p:cNvPr id="21" name="Text Box 1027">
            <a:extLst>
              <a:ext uri="{FF2B5EF4-FFF2-40B4-BE49-F238E27FC236}">
                <a16:creationId xmlns:a16="http://schemas.microsoft.com/office/drawing/2014/main" xmlns="" id="{C52A0533-8AFF-485A-8072-317DCFD985F7}"/>
              </a:ext>
            </a:extLst>
          </p:cNvPr>
          <p:cNvSpPr txBox="1">
            <a:spLocks noChangeArrowheads="1"/>
          </p:cNvSpPr>
          <p:nvPr/>
        </p:nvSpPr>
        <p:spPr bwMode="auto">
          <a:xfrm>
            <a:off x="9191463" y="3590682"/>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a:t>
            </a:r>
            <a:endParaRPr lang="en-US" altLang="en-US" sz="2400" baseline="-25000" dirty="0">
              <a:solidFill>
                <a:srgbClr val="C00000"/>
              </a:solidFill>
              <a:latin typeface="+mj-lt"/>
            </a:endParaRPr>
          </a:p>
        </p:txBody>
      </p:sp>
      <p:sp>
        <p:nvSpPr>
          <p:cNvPr id="22" name="Text Box 1027">
            <a:extLst>
              <a:ext uri="{FF2B5EF4-FFF2-40B4-BE49-F238E27FC236}">
                <a16:creationId xmlns:a16="http://schemas.microsoft.com/office/drawing/2014/main" xmlns="" id="{63ECCED0-B693-4FB8-AE2D-C5320B921795}"/>
              </a:ext>
            </a:extLst>
          </p:cNvPr>
          <p:cNvSpPr txBox="1">
            <a:spLocks noChangeArrowheads="1"/>
          </p:cNvSpPr>
          <p:nvPr/>
        </p:nvSpPr>
        <p:spPr bwMode="auto">
          <a:xfrm>
            <a:off x="10558147" y="3588975"/>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a:t>
            </a:r>
            <a:endParaRPr lang="en-US" altLang="en-US" sz="2400" baseline="-25000" dirty="0">
              <a:solidFill>
                <a:srgbClr val="C00000"/>
              </a:solidFill>
              <a:latin typeface="+mj-lt"/>
            </a:endParaRPr>
          </a:p>
        </p:txBody>
      </p:sp>
      <p:sp>
        <p:nvSpPr>
          <p:cNvPr id="23" name="Text Box 1027">
            <a:extLst>
              <a:ext uri="{FF2B5EF4-FFF2-40B4-BE49-F238E27FC236}">
                <a16:creationId xmlns:a16="http://schemas.microsoft.com/office/drawing/2014/main" xmlns="" id="{EB9AC44C-0077-481A-94B1-BD349B47FD01}"/>
              </a:ext>
            </a:extLst>
          </p:cNvPr>
          <p:cNvSpPr txBox="1">
            <a:spLocks noChangeArrowheads="1"/>
          </p:cNvSpPr>
          <p:nvPr/>
        </p:nvSpPr>
        <p:spPr bwMode="auto">
          <a:xfrm>
            <a:off x="10147606" y="3588975"/>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24" name="Text Box 1027">
            <a:extLst>
              <a:ext uri="{FF2B5EF4-FFF2-40B4-BE49-F238E27FC236}">
                <a16:creationId xmlns:a16="http://schemas.microsoft.com/office/drawing/2014/main" xmlns="" id="{BB806348-EA1C-4F41-8AB3-4021AC8C1DF4}"/>
              </a:ext>
            </a:extLst>
          </p:cNvPr>
          <p:cNvSpPr txBox="1">
            <a:spLocks noChangeArrowheads="1"/>
          </p:cNvSpPr>
          <p:nvPr/>
        </p:nvSpPr>
        <p:spPr bwMode="auto">
          <a:xfrm>
            <a:off x="6203748" y="4088819"/>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 x 16 =</a:t>
            </a:r>
            <a:endParaRPr lang="en-US" altLang="en-US" sz="2400" baseline="-25000" dirty="0">
              <a:solidFill>
                <a:srgbClr val="C00000"/>
              </a:solidFill>
              <a:latin typeface="+mj-lt"/>
            </a:endParaRPr>
          </a:p>
        </p:txBody>
      </p:sp>
      <p:sp>
        <p:nvSpPr>
          <p:cNvPr id="25" name="Text Box 1027">
            <a:extLst>
              <a:ext uri="{FF2B5EF4-FFF2-40B4-BE49-F238E27FC236}">
                <a16:creationId xmlns:a16="http://schemas.microsoft.com/office/drawing/2014/main" xmlns="" id="{D7C2178F-F8C7-4D54-A8E8-80A17748EF87}"/>
              </a:ext>
            </a:extLst>
          </p:cNvPr>
          <p:cNvSpPr txBox="1">
            <a:spLocks noChangeArrowheads="1"/>
          </p:cNvSpPr>
          <p:nvPr/>
        </p:nvSpPr>
        <p:spPr bwMode="auto">
          <a:xfrm>
            <a:off x="7891773" y="4078639"/>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8.0000</a:t>
            </a:r>
            <a:endParaRPr lang="en-US" altLang="en-US" sz="2400" baseline="-25000" dirty="0">
              <a:solidFill>
                <a:srgbClr val="C00000"/>
              </a:solidFill>
              <a:latin typeface="+mj-lt"/>
            </a:endParaRPr>
          </a:p>
        </p:txBody>
      </p:sp>
      <p:sp>
        <p:nvSpPr>
          <p:cNvPr id="26" name="Text Box 1027">
            <a:extLst>
              <a:ext uri="{FF2B5EF4-FFF2-40B4-BE49-F238E27FC236}">
                <a16:creationId xmlns:a16="http://schemas.microsoft.com/office/drawing/2014/main" xmlns="" id="{9BD3C15F-5934-4FF6-8144-4219420516B7}"/>
              </a:ext>
            </a:extLst>
          </p:cNvPr>
          <p:cNvSpPr txBox="1">
            <a:spLocks noChangeArrowheads="1"/>
          </p:cNvSpPr>
          <p:nvPr/>
        </p:nvSpPr>
        <p:spPr bwMode="auto">
          <a:xfrm>
            <a:off x="9191463" y="4047882"/>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8</a:t>
            </a:r>
            <a:endParaRPr lang="en-US" altLang="en-US" sz="2400" baseline="-25000" dirty="0">
              <a:solidFill>
                <a:srgbClr val="C00000"/>
              </a:solidFill>
              <a:latin typeface="+mj-lt"/>
            </a:endParaRPr>
          </a:p>
        </p:txBody>
      </p:sp>
      <p:sp>
        <p:nvSpPr>
          <p:cNvPr id="27" name="Text Box 1027">
            <a:extLst>
              <a:ext uri="{FF2B5EF4-FFF2-40B4-BE49-F238E27FC236}">
                <a16:creationId xmlns:a16="http://schemas.microsoft.com/office/drawing/2014/main" xmlns="" id="{61458299-9D8B-494A-AF23-1626061C83A8}"/>
              </a:ext>
            </a:extLst>
          </p:cNvPr>
          <p:cNvSpPr txBox="1">
            <a:spLocks noChangeArrowheads="1"/>
          </p:cNvSpPr>
          <p:nvPr/>
        </p:nvSpPr>
        <p:spPr bwMode="auto">
          <a:xfrm>
            <a:off x="10558147" y="4046175"/>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0.0000</a:t>
            </a:r>
            <a:endParaRPr lang="en-US" altLang="en-US" sz="2400" baseline="-25000" dirty="0">
              <a:solidFill>
                <a:srgbClr val="C00000"/>
              </a:solidFill>
              <a:latin typeface="+mj-lt"/>
            </a:endParaRPr>
          </a:p>
        </p:txBody>
      </p:sp>
      <p:sp>
        <p:nvSpPr>
          <p:cNvPr id="28" name="Text Box 1027">
            <a:extLst>
              <a:ext uri="{FF2B5EF4-FFF2-40B4-BE49-F238E27FC236}">
                <a16:creationId xmlns:a16="http://schemas.microsoft.com/office/drawing/2014/main" xmlns="" id="{C5C61A2A-0BBA-43F7-9DDA-6A54EC83A136}"/>
              </a:ext>
            </a:extLst>
          </p:cNvPr>
          <p:cNvSpPr txBox="1">
            <a:spLocks noChangeArrowheads="1"/>
          </p:cNvSpPr>
          <p:nvPr/>
        </p:nvSpPr>
        <p:spPr bwMode="auto">
          <a:xfrm>
            <a:off x="10147606" y="4046175"/>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29" name="Text Box 1027">
            <a:extLst>
              <a:ext uri="{FF2B5EF4-FFF2-40B4-BE49-F238E27FC236}">
                <a16:creationId xmlns:a16="http://schemas.microsoft.com/office/drawing/2014/main" xmlns="" id="{3665B009-D4E8-48B5-BF00-602666E1F5B1}"/>
              </a:ext>
            </a:extLst>
          </p:cNvPr>
          <p:cNvSpPr txBox="1">
            <a:spLocks noChangeArrowheads="1"/>
          </p:cNvSpPr>
          <p:nvPr/>
        </p:nvSpPr>
        <p:spPr bwMode="auto">
          <a:xfrm>
            <a:off x="6004716" y="5204074"/>
            <a:ext cx="172274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0.03125</a:t>
            </a:r>
            <a:r>
              <a:rPr lang="en-US" altLang="en-US" sz="2400" baseline="-25000" dirty="0">
                <a:latin typeface="+mj-lt"/>
              </a:rPr>
              <a:t>10</a:t>
            </a:r>
            <a:r>
              <a:rPr lang="en-US" altLang="en-US" sz="2400" dirty="0">
                <a:latin typeface="+mj-lt"/>
              </a:rPr>
              <a:t> = </a:t>
            </a:r>
            <a:endParaRPr lang="en-US" altLang="en-US" sz="2400" baseline="-25000" dirty="0">
              <a:solidFill>
                <a:srgbClr val="C00000"/>
              </a:solidFill>
              <a:latin typeface="+mj-lt"/>
            </a:endParaRPr>
          </a:p>
        </p:txBody>
      </p:sp>
      <p:sp>
        <p:nvSpPr>
          <p:cNvPr id="30" name="Text Box 1027">
            <a:extLst>
              <a:ext uri="{FF2B5EF4-FFF2-40B4-BE49-F238E27FC236}">
                <a16:creationId xmlns:a16="http://schemas.microsoft.com/office/drawing/2014/main" xmlns="" id="{1E498AA1-5A8F-44D6-A3ED-BD23282E1E6A}"/>
              </a:ext>
            </a:extLst>
          </p:cNvPr>
          <p:cNvSpPr txBox="1">
            <a:spLocks noChangeArrowheads="1"/>
          </p:cNvSpPr>
          <p:nvPr/>
        </p:nvSpPr>
        <p:spPr bwMode="auto">
          <a:xfrm>
            <a:off x="7083999" y="5204074"/>
            <a:ext cx="1809709"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solidFill>
                  <a:schemeClr val="accent6"/>
                </a:solidFill>
                <a:latin typeface="+mj-lt"/>
              </a:rPr>
              <a:t>0.08</a:t>
            </a:r>
            <a:r>
              <a:rPr lang="en-US" altLang="en-US" sz="2400" baseline="-25000" dirty="0">
                <a:solidFill>
                  <a:schemeClr val="accent6"/>
                </a:solidFill>
                <a:latin typeface="+mj-lt"/>
              </a:rPr>
              <a:t>16</a:t>
            </a:r>
          </a:p>
        </p:txBody>
      </p:sp>
      <p:cxnSp>
        <p:nvCxnSpPr>
          <p:cNvPr id="31" name="Straight Arrow Connector 30">
            <a:extLst>
              <a:ext uri="{FF2B5EF4-FFF2-40B4-BE49-F238E27FC236}">
                <a16:creationId xmlns:a16="http://schemas.microsoft.com/office/drawing/2014/main" xmlns="" id="{56E06F97-0769-469C-859C-D3428AA82A22}"/>
              </a:ext>
            </a:extLst>
          </p:cNvPr>
          <p:cNvCxnSpPr/>
          <p:nvPr/>
        </p:nvCxnSpPr>
        <p:spPr>
          <a:xfrm>
            <a:off x="9402147" y="3600862"/>
            <a:ext cx="0" cy="86400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 Box 1027">
            <a:extLst>
              <a:ext uri="{FF2B5EF4-FFF2-40B4-BE49-F238E27FC236}">
                <a16:creationId xmlns:a16="http://schemas.microsoft.com/office/drawing/2014/main" xmlns="" id="{7DAA6306-12EE-4617-8169-9B1F4D02B760}"/>
              </a:ext>
            </a:extLst>
          </p:cNvPr>
          <p:cNvSpPr txBox="1">
            <a:spLocks noChangeArrowheads="1"/>
          </p:cNvSpPr>
          <p:nvPr/>
        </p:nvSpPr>
        <p:spPr bwMode="auto">
          <a:xfrm>
            <a:off x="9225929" y="2904882"/>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i="1" u="sng" dirty="0">
                <a:latin typeface="+mj-lt"/>
              </a:rPr>
              <a:t>integer</a:t>
            </a:r>
            <a:endParaRPr lang="en-US" altLang="en-US" sz="2400" i="1" u="sng" baseline="-25000" dirty="0">
              <a:solidFill>
                <a:srgbClr val="C00000"/>
              </a:solidFill>
              <a:latin typeface="+mj-lt"/>
            </a:endParaRPr>
          </a:p>
        </p:txBody>
      </p:sp>
      <p:sp>
        <p:nvSpPr>
          <p:cNvPr id="33" name="Text Box 1027">
            <a:extLst>
              <a:ext uri="{FF2B5EF4-FFF2-40B4-BE49-F238E27FC236}">
                <a16:creationId xmlns:a16="http://schemas.microsoft.com/office/drawing/2014/main" xmlns="" id="{655EC9B9-2EB6-4836-B91F-B4FCDD578BF2}"/>
              </a:ext>
            </a:extLst>
          </p:cNvPr>
          <p:cNvSpPr txBox="1">
            <a:spLocks noChangeArrowheads="1"/>
          </p:cNvSpPr>
          <p:nvPr/>
        </p:nvSpPr>
        <p:spPr bwMode="auto">
          <a:xfrm>
            <a:off x="10481947" y="2903175"/>
            <a:ext cx="13536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i="1" u="sng" dirty="0">
                <a:latin typeface="+mj-lt"/>
              </a:rPr>
              <a:t>fraction</a:t>
            </a:r>
            <a:endParaRPr lang="en-US" altLang="en-US" sz="2400" i="1" u="sng" baseline="-25000" dirty="0">
              <a:solidFill>
                <a:srgbClr val="C00000"/>
              </a:solidFill>
              <a:latin typeface="+mj-lt"/>
            </a:endParaRPr>
          </a:p>
        </p:txBody>
      </p:sp>
      <p:sp>
        <p:nvSpPr>
          <p:cNvPr id="34" name="Content Placeholder 2">
            <a:extLst>
              <a:ext uri="{FF2B5EF4-FFF2-40B4-BE49-F238E27FC236}">
                <a16:creationId xmlns:a16="http://schemas.microsoft.com/office/drawing/2014/main" xmlns="" id="{8D13A1BA-BF67-4AAA-98A6-A605170FF756}"/>
              </a:ext>
            </a:extLst>
          </p:cNvPr>
          <p:cNvSpPr txBox="1">
            <a:spLocks/>
          </p:cNvSpPr>
          <p:nvPr/>
        </p:nvSpPr>
        <p:spPr>
          <a:xfrm>
            <a:off x="5902164" y="2000691"/>
            <a:ext cx="2019300" cy="4147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 - 2</a:t>
            </a:r>
          </a:p>
        </p:txBody>
      </p:sp>
    </p:spTree>
    <p:extLst>
      <p:ext uri="{BB962C8B-B14F-4D97-AF65-F5344CB8AC3E}">
        <p14:creationId xmlns:p14="http://schemas.microsoft.com/office/powerpoint/2010/main" val="255669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down)">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down)">
                                      <p:cBhvr>
                                        <p:cTn id="81" dur="500"/>
                                        <p:tgtEl>
                                          <p:spTgt spid="9"/>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down)">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fade">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500"/>
                                        <p:tgtEl>
                                          <p:spTgt spid="2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2"/>
                                        </p:tgtEl>
                                        <p:attrNameLst>
                                          <p:attrName>style.visibility</p:attrName>
                                        </p:attrNameLst>
                                      </p:cBhvr>
                                      <p:to>
                                        <p:strVal val="visible"/>
                                      </p:to>
                                    </p:set>
                                    <p:animEffect transition="in" filter="fade">
                                      <p:cBhvr>
                                        <p:cTn id="125" dur="500"/>
                                        <p:tgtEl>
                                          <p:spTgt spid="2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fade">
                                      <p:cBhvr>
                                        <p:cTn id="128" dur="500"/>
                                        <p:tgtEl>
                                          <p:spTgt spid="2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6"/>
                                        </p:tgtEl>
                                        <p:attrNameLst>
                                          <p:attrName>style.visibility</p:attrName>
                                        </p:attrNameLst>
                                      </p:cBhvr>
                                      <p:to>
                                        <p:strVal val="visible"/>
                                      </p:to>
                                    </p:set>
                                    <p:animEffect transition="in" filter="fade">
                                      <p:cBhvr>
                                        <p:cTn id="136" dur="500"/>
                                        <p:tgtEl>
                                          <p:spTgt spid="2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fade">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7"/>
                                        </p:tgtEl>
                                        <p:attrNameLst>
                                          <p:attrName>style.visibility</p:attrName>
                                        </p:attrNameLst>
                                      </p:cBhvr>
                                      <p:to>
                                        <p:strVal val="visible"/>
                                      </p:to>
                                    </p:set>
                                    <p:animEffect transition="in" filter="fade">
                                      <p:cBhvr>
                                        <p:cTn id="144" dur="500"/>
                                        <p:tgtEl>
                                          <p:spTgt spid="2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500"/>
                                        <p:tgtEl>
                                          <p:spTgt spid="29"/>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fad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8" grpId="0"/>
      <p:bldP spid="19" grpId="0"/>
      <p:bldP spid="20" grpId="0"/>
      <p:bldP spid="21" grpId="0"/>
      <p:bldP spid="22" grpId="0"/>
      <p:bldP spid="23" grpId="0"/>
      <p:bldP spid="24" grpId="0"/>
      <p:bldP spid="25" grpId="0"/>
      <p:bldP spid="26" grpId="0"/>
      <p:bldP spid="27" grpId="0"/>
      <p:bldP spid="28" grpId="0"/>
      <p:bldP spid="29" grpId="0"/>
      <p:bldP spid="30"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BDCE1-2C55-4D8C-8D16-84DB2DCAD0BE}"/>
              </a:ext>
            </a:extLst>
          </p:cNvPr>
          <p:cNvSpPr>
            <a:spLocks noGrp="1"/>
          </p:cNvSpPr>
          <p:nvPr>
            <p:ph type="title"/>
          </p:nvPr>
        </p:nvSpPr>
        <p:spPr/>
        <p:txBody>
          <a:bodyPr/>
          <a:lstStyle/>
          <a:p>
            <a:r>
              <a:rPr lang="en-US" dirty="0"/>
              <a:t>Hexa-Decimal to Decimal</a:t>
            </a:r>
            <a:endParaRPr lang="en-IN" dirty="0"/>
          </a:p>
        </p:txBody>
      </p:sp>
      <p:sp>
        <p:nvSpPr>
          <p:cNvPr id="3" name="Content Placeholder 2">
            <a:extLst>
              <a:ext uri="{FF2B5EF4-FFF2-40B4-BE49-F238E27FC236}">
                <a16:creationId xmlns:a16="http://schemas.microsoft.com/office/drawing/2014/main" xmlns="" id="{046DF113-1E34-4E23-8A82-375FD45A6438}"/>
              </a:ext>
            </a:extLst>
          </p:cNvPr>
          <p:cNvSpPr>
            <a:spLocks noGrp="1"/>
          </p:cNvSpPr>
          <p:nvPr>
            <p:ph idx="1"/>
          </p:nvPr>
        </p:nvSpPr>
        <p:spPr>
          <a:xfrm>
            <a:off x="131180" y="863444"/>
            <a:ext cx="11929641" cy="1709275"/>
          </a:xfrm>
        </p:spPr>
        <p:txBody>
          <a:bodyPr/>
          <a:lstStyle/>
          <a:p>
            <a:r>
              <a:rPr lang="en-US" altLang="en-US" dirty="0"/>
              <a:t>Technique</a:t>
            </a:r>
          </a:p>
          <a:p>
            <a:pPr lvl="1"/>
            <a:r>
              <a:rPr lang="en-US" altLang="en-US" dirty="0"/>
              <a:t>Multiply each digit by </a:t>
            </a:r>
            <a:r>
              <a:rPr lang="en-US" altLang="en-US" dirty="0">
                <a:solidFill>
                  <a:schemeClr val="tx2"/>
                </a:solidFill>
              </a:rPr>
              <a:t>16</a:t>
            </a:r>
            <a:r>
              <a:rPr lang="en-US" altLang="en-US" baseline="30000" dirty="0">
                <a:solidFill>
                  <a:schemeClr val="tx2"/>
                </a:solidFill>
              </a:rPr>
              <a:t>n</a:t>
            </a:r>
            <a:r>
              <a:rPr lang="en-US" altLang="en-US" dirty="0"/>
              <a:t>, where </a:t>
            </a:r>
            <a:r>
              <a:rPr lang="en-US" altLang="en-US" i="1" dirty="0"/>
              <a:t>n</a:t>
            </a:r>
            <a:r>
              <a:rPr lang="en-US" altLang="en-US" dirty="0"/>
              <a:t> is the “weight” of the digit</a:t>
            </a:r>
          </a:p>
          <a:p>
            <a:pPr lvl="1"/>
            <a:r>
              <a:rPr lang="en-US" altLang="en-US" dirty="0"/>
              <a:t>The weight is the position of the digit, starting from 0 on the right. Finally, Add the results.</a:t>
            </a:r>
          </a:p>
          <a:p>
            <a:r>
              <a:rPr lang="en-US" altLang="en-US" dirty="0"/>
              <a:t>Example - 1</a:t>
            </a:r>
          </a:p>
          <a:p>
            <a:pPr marL="0" indent="0">
              <a:buNone/>
            </a:pPr>
            <a:endParaRPr lang="en-IN" dirty="0"/>
          </a:p>
        </p:txBody>
      </p:sp>
      <p:sp>
        <p:nvSpPr>
          <p:cNvPr id="4" name="Rectangle 3">
            <a:extLst>
              <a:ext uri="{FF2B5EF4-FFF2-40B4-BE49-F238E27FC236}">
                <a16:creationId xmlns:a16="http://schemas.microsoft.com/office/drawing/2014/main" xmlns="" id="{4DF9AC7D-6B6F-4A50-9EB7-3A87874B19F4}"/>
              </a:ext>
            </a:extLst>
          </p:cNvPr>
          <p:cNvSpPr/>
          <p:nvPr/>
        </p:nvSpPr>
        <p:spPr>
          <a:xfrm>
            <a:off x="2054361" y="2773098"/>
            <a:ext cx="2307572" cy="461665"/>
          </a:xfrm>
          <a:prstGeom prst="rect">
            <a:avLst/>
          </a:prstGeom>
        </p:spPr>
        <p:txBody>
          <a:bodyPr wrap="square">
            <a:spAutoFit/>
          </a:bodyPr>
          <a:lstStyle/>
          <a:p>
            <a:pPr algn="ctr"/>
            <a:r>
              <a:rPr lang="en-US" altLang="en-US" sz="2400" dirty="0">
                <a:latin typeface="+mj-lt"/>
              </a:rPr>
              <a:t>A	B	C</a:t>
            </a:r>
            <a:endParaRPr lang="en-US" sz="2400" dirty="0">
              <a:latin typeface="+mj-lt"/>
            </a:endParaRPr>
          </a:p>
        </p:txBody>
      </p:sp>
      <p:sp>
        <p:nvSpPr>
          <p:cNvPr id="5" name="Rectangle 4">
            <a:extLst>
              <a:ext uri="{FF2B5EF4-FFF2-40B4-BE49-F238E27FC236}">
                <a16:creationId xmlns:a16="http://schemas.microsoft.com/office/drawing/2014/main" xmlns="" id="{08D23BED-DCF5-40A7-B6A1-B78FB92AA7B9}"/>
              </a:ext>
            </a:extLst>
          </p:cNvPr>
          <p:cNvSpPr/>
          <p:nvPr/>
        </p:nvSpPr>
        <p:spPr>
          <a:xfrm>
            <a:off x="4139680" y="4283051"/>
            <a:ext cx="1197970" cy="461665"/>
          </a:xfrm>
          <a:prstGeom prst="rect">
            <a:avLst/>
          </a:prstGeom>
        </p:spPr>
        <p:txBody>
          <a:bodyPr wrap="square">
            <a:spAutoFit/>
          </a:bodyPr>
          <a:lstStyle/>
          <a:p>
            <a:pPr algn="ctr"/>
            <a:r>
              <a:rPr lang="en-US" sz="2400" dirty="0">
                <a:latin typeface="+mj-lt"/>
              </a:rPr>
              <a:t>C x 16</a:t>
            </a:r>
            <a:r>
              <a:rPr lang="en-US" sz="2400" baseline="30000" dirty="0">
                <a:latin typeface="+mj-lt"/>
              </a:rPr>
              <a:t>0</a:t>
            </a:r>
          </a:p>
        </p:txBody>
      </p:sp>
      <p:sp>
        <p:nvSpPr>
          <p:cNvPr id="6" name="Rectangle 5">
            <a:extLst>
              <a:ext uri="{FF2B5EF4-FFF2-40B4-BE49-F238E27FC236}">
                <a16:creationId xmlns:a16="http://schemas.microsoft.com/office/drawing/2014/main" xmlns="" id="{AA38433C-3C9C-48F4-9817-8A63752CA7A7}"/>
              </a:ext>
            </a:extLst>
          </p:cNvPr>
          <p:cNvSpPr/>
          <p:nvPr/>
        </p:nvSpPr>
        <p:spPr>
          <a:xfrm>
            <a:off x="2598548" y="4292576"/>
            <a:ext cx="1181100" cy="461665"/>
          </a:xfrm>
          <a:prstGeom prst="rect">
            <a:avLst/>
          </a:prstGeom>
        </p:spPr>
        <p:txBody>
          <a:bodyPr wrap="square">
            <a:spAutoFit/>
          </a:bodyPr>
          <a:lstStyle/>
          <a:p>
            <a:pPr algn="ctr"/>
            <a:r>
              <a:rPr lang="en-US" sz="2400" dirty="0">
                <a:latin typeface="+mj-lt"/>
              </a:rPr>
              <a:t>B x 16</a:t>
            </a:r>
            <a:r>
              <a:rPr lang="en-US" sz="2400" baseline="30000" dirty="0">
                <a:latin typeface="+mj-lt"/>
              </a:rPr>
              <a:t>1</a:t>
            </a:r>
          </a:p>
        </p:txBody>
      </p:sp>
      <p:sp>
        <p:nvSpPr>
          <p:cNvPr id="7" name="Rectangle 6">
            <a:extLst>
              <a:ext uri="{FF2B5EF4-FFF2-40B4-BE49-F238E27FC236}">
                <a16:creationId xmlns:a16="http://schemas.microsoft.com/office/drawing/2014/main" xmlns="" id="{3C6D7459-243C-4DAC-BB65-9A3AE6BA85D3}"/>
              </a:ext>
            </a:extLst>
          </p:cNvPr>
          <p:cNvSpPr/>
          <p:nvPr/>
        </p:nvSpPr>
        <p:spPr>
          <a:xfrm>
            <a:off x="1022161" y="4292576"/>
            <a:ext cx="1233732" cy="461665"/>
          </a:xfrm>
          <a:prstGeom prst="rect">
            <a:avLst/>
          </a:prstGeom>
        </p:spPr>
        <p:txBody>
          <a:bodyPr wrap="square">
            <a:spAutoFit/>
          </a:bodyPr>
          <a:lstStyle/>
          <a:p>
            <a:pPr algn="ctr"/>
            <a:r>
              <a:rPr lang="en-US" sz="2400" dirty="0">
                <a:latin typeface="+mj-lt"/>
              </a:rPr>
              <a:t>A x 16</a:t>
            </a:r>
            <a:r>
              <a:rPr lang="en-US" sz="2400" baseline="30000" dirty="0">
                <a:latin typeface="+mj-lt"/>
              </a:rPr>
              <a:t>2</a:t>
            </a:r>
          </a:p>
        </p:txBody>
      </p:sp>
      <p:cxnSp>
        <p:nvCxnSpPr>
          <p:cNvPr id="8" name="Straight Arrow Connector 7">
            <a:extLst>
              <a:ext uri="{FF2B5EF4-FFF2-40B4-BE49-F238E27FC236}">
                <a16:creationId xmlns:a16="http://schemas.microsoft.com/office/drawing/2014/main" xmlns="" id="{BBC4A90A-A3D3-4442-A9A6-5883F122EBE7}"/>
              </a:ext>
            </a:extLst>
          </p:cNvPr>
          <p:cNvCxnSpPr>
            <a:endCxn id="5" idx="0"/>
          </p:cNvCxnSpPr>
          <p:nvPr/>
        </p:nvCxnSpPr>
        <p:spPr>
          <a:xfrm>
            <a:off x="4156305" y="3217513"/>
            <a:ext cx="582360" cy="106553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A0F25748-D4BC-4D8E-9B07-1F7BA1B4BDF6}"/>
              </a:ext>
            </a:extLst>
          </p:cNvPr>
          <p:cNvCxnSpPr>
            <a:cxnSpLocks/>
          </p:cNvCxnSpPr>
          <p:nvPr/>
        </p:nvCxnSpPr>
        <p:spPr>
          <a:xfrm flipH="1">
            <a:off x="3189099" y="3223395"/>
            <a:ext cx="25416" cy="108467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32493C5F-296B-4B25-90C3-BF747D920710}"/>
              </a:ext>
            </a:extLst>
          </p:cNvPr>
          <p:cNvCxnSpPr>
            <a:endCxn id="7" idx="0"/>
          </p:cNvCxnSpPr>
          <p:nvPr/>
        </p:nvCxnSpPr>
        <p:spPr>
          <a:xfrm flipH="1">
            <a:off x="1639027" y="3217513"/>
            <a:ext cx="576740" cy="107506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A145C490-BCDE-4453-A716-063764450D21}"/>
              </a:ext>
            </a:extLst>
          </p:cNvPr>
          <p:cNvSpPr/>
          <p:nvPr/>
        </p:nvSpPr>
        <p:spPr>
          <a:xfrm>
            <a:off x="3779892" y="4267751"/>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12" name="Rectangle 11">
            <a:extLst>
              <a:ext uri="{FF2B5EF4-FFF2-40B4-BE49-F238E27FC236}">
                <a16:creationId xmlns:a16="http://schemas.microsoft.com/office/drawing/2014/main" xmlns="" id="{9492B23F-C4EE-4F42-8BDE-FD966DC867D9}"/>
              </a:ext>
            </a:extLst>
          </p:cNvPr>
          <p:cNvSpPr/>
          <p:nvPr/>
        </p:nvSpPr>
        <p:spPr>
          <a:xfrm>
            <a:off x="2218950" y="426775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13" name="Rectangle 12">
            <a:extLst>
              <a:ext uri="{FF2B5EF4-FFF2-40B4-BE49-F238E27FC236}">
                <a16:creationId xmlns:a16="http://schemas.microsoft.com/office/drawing/2014/main" xmlns="" id="{7138701E-BB07-458F-AF25-15B6AE4ED0DE}"/>
              </a:ext>
            </a:extLst>
          </p:cNvPr>
          <p:cNvSpPr/>
          <p:nvPr/>
        </p:nvSpPr>
        <p:spPr>
          <a:xfrm>
            <a:off x="22783" y="5906595"/>
            <a:ext cx="1630609" cy="461665"/>
          </a:xfrm>
          <a:prstGeom prst="rect">
            <a:avLst/>
          </a:prstGeom>
        </p:spPr>
        <p:txBody>
          <a:bodyPr wrap="square">
            <a:spAutoFit/>
          </a:bodyPr>
          <a:lstStyle/>
          <a:p>
            <a:pPr algn="ctr"/>
            <a:r>
              <a:rPr lang="en-US" sz="2400" dirty="0">
                <a:latin typeface="+mj-lt"/>
              </a:rPr>
              <a:t>ABC</a:t>
            </a:r>
            <a:r>
              <a:rPr lang="en-US" sz="2400" baseline="-25000" dirty="0">
                <a:latin typeface="+mj-lt"/>
              </a:rPr>
              <a:t>16 </a:t>
            </a:r>
            <a:r>
              <a:rPr lang="en-US" sz="2400" dirty="0">
                <a:latin typeface="+mj-lt"/>
              </a:rPr>
              <a:t>=</a:t>
            </a:r>
            <a:endParaRPr lang="en-US" sz="2400" baseline="-25000" dirty="0">
              <a:latin typeface="+mj-lt"/>
            </a:endParaRPr>
          </a:p>
        </p:txBody>
      </p:sp>
      <p:sp>
        <p:nvSpPr>
          <p:cNvPr id="15" name="Rectangle 14">
            <a:extLst>
              <a:ext uri="{FF2B5EF4-FFF2-40B4-BE49-F238E27FC236}">
                <a16:creationId xmlns:a16="http://schemas.microsoft.com/office/drawing/2014/main" xmlns="" id="{1C93E57D-67D2-44E2-869C-E1B08FEF15A4}"/>
              </a:ext>
            </a:extLst>
          </p:cNvPr>
          <p:cNvSpPr/>
          <p:nvPr/>
        </p:nvSpPr>
        <p:spPr>
          <a:xfrm>
            <a:off x="1019253" y="5906595"/>
            <a:ext cx="1524000" cy="461665"/>
          </a:xfrm>
          <a:prstGeom prst="rect">
            <a:avLst/>
          </a:prstGeom>
        </p:spPr>
        <p:txBody>
          <a:bodyPr wrap="square">
            <a:spAutoFit/>
          </a:bodyPr>
          <a:lstStyle/>
          <a:p>
            <a:pPr algn="ctr"/>
            <a:r>
              <a:rPr lang="en-US" sz="2400" dirty="0">
                <a:solidFill>
                  <a:schemeClr val="accent6"/>
                </a:solidFill>
                <a:latin typeface="+mj-lt"/>
              </a:rPr>
              <a:t>2748</a:t>
            </a:r>
            <a:r>
              <a:rPr lang="en-US" sz="2400" baseline="-25000" dirty="0">
                <a:solidFill>
                  <a:schemeClr val="accent6"/>
                </a:solidFill>
                <a:latin typeface="+mj-lt"/>
              </a:rPr>
              <a:t>10</a:t>
            </a:r>
          </a:p>
        </p:txBody>
      </p:sp>
      <p:sp>
        <p:nvSpPr>
          <p:cNvPr id="16" name="Rectangle 15">
            <a:extLst>
              <a:ext uri="{FF2B5EF4-FFF2-40B4-BE49-F238E27FC236}">
                <a16:creationId xmlns:a16="http://schemas.microsoft.com/office/drawing/2014/main" xmlns="" id="{C3123A64-F859-4AD6-A156-453843594CDD}"/>
              </a:ext>
            </a:extLst>
          </p:cNvPr>
          <p:cNvSpPr/>
          <p:nvPr/>
        </p:nvSpPr>
        <p:spPr>
          <a:xfrm>
            <a:off x="4139680" y="4806271"/>
            <a:ext cx="1197970" cy="461665"/>
          </a:xfrm>
          <a:prstGeom prst="rect">
            <a:avLst/>
          </a:prstGeom>
        </p:spPr>
        <p:txBody>
          <a:bodyPr wrap="square">
            <a:spAutoFit/>
          </a:bodyPr>
          <a:lstStyle/>
          <a:p>
            <a:pPr algn="ctr"/>
            <a:r>
              <a:rPr lang="en-US" sz="2400" dirty="0">
                <a:latin typeface="+mj-lt"/>
              </a:rPr>
              <a:t>12 x 16</a:t>
            </a:r>
            <a:r>
              <a:rPr lang="en-US" sz="2400" baseline="30000" dirty="0">
                <a:latin typeface="+mj-lt"/>
              </a:rPr>
              <a:t>0</a:t>
            </a:r>
          </a:p>
        </p:txBody>
      </p:sp>
      <p:sp>
        <p:nvSpPr>
          <p:cNvPr id="17" name="Rectangle 16">
            <a:extLst>
              <a:ext uri="{FF2B5EF4-FFF2-40B4-BE49-F238E27FC236}">
                <a16:creationId xmlns:a16="http://schemas.microsoft.com/office/drawing/2014/main" xmlns="" id="{5776A22B-1882-4B64-B6A6-F47AA971B1BC}"/>
              </a:ext>
            </a:extLst>
          </p:cNvPr>
          <p:cNvSpPr/>
          <p:nvPr/>
        </p:nvSpPr>
        <p:spPr>
          <a:xfrm>
            <a:off x="2598548" y="4815796"/>
            <a:ext cx="1181100" cy="461665"/>
          </a:xfrm>
          <a:prstGeom prst="rect">
            <a:avLst/>
          </a:prstGeom>
        </p:spPr>
        <p:txBody>
          <a:bodyPr wrap="square">
            <a:spAutoFit/>
          </a:bodyPr>
          <a:lstStyle/>
          <a:p>
            <a:pPr algn="ctr"/>
            <a:r>
              <a:rPr lang="en-US" sz="2400" dirty="0">
                <a:latin typeface="+mj-lt"/>
              </a:rPr>
              <a:t>11 x 16</a:t>
            </a:r>
            <a:r>
              <a:rPr lang="en-US" sz="2400" baseline="30000" dirty="0">
                <a:latin typeface="+mj-lt"/>
              </a:rPr>
              <a:t>1</a:t>
            </a:r>
          </a:p>
        </p:txBody>
      </p:sp>
      <p:sp>
        <p:nvSpPr>
          <p:cNvPr id="18" name="Rectangle 17">
            <a:extLst>
              <a:ext uri="{FF2B5EF4-FFF2-40B4-BE49-F238E27FC236}">
                <a16:creationId xmlns:a16="http://schemas.microsoft.com/office/drawing/2014/main" xmlns="" id="{0B35E3E3-6DC7-420E-9835-8075CFC56608}"/>
              </a:ext>
            </a:extLst>
          </p:cNvPr>
          <p:cNvSpPr/>
          <p:nvPr/>
        </p:nvSpPr>
        <p:spPr>
          <a:xfrm>
            <a:off x="1022161" y="4815796"/>
            <a:ext cx="1233732" cy="461665"/>
          </a:xfrm>
          <a:prstGeom prst="rect">
            <a:avLst/>
          </a:prstGeom>
        </p:spPr>
        <p:txBody>
          <a:bodyPr wrap="square">
            <a:spAutoFit/>
          </a:bodyPr>
          <a:lstStyle/>
          <a:p>
            <a:pPr algn="ctr"/>
            <a:r>
              <a:rPr lang="en-US" sz="2400" dirty="0">
                <a:latin typeface="+mj-lt"/>
              </a:rPr>
              <a:t>10 x 16</a:t>
            </a:r>
            <a:r>
              <a:rPr lang="en-US" sz="2400" baseline="30000" dirty="0">
                <a:latin typeface="+mj-lt"/>
              </a:rPr>
              <a:t>2</a:t>
            </a:r>
          </a:p>
        </p:txBody>
      </p:sp>
      <p:sp>
        <p:nvSpPr>
          <p:cNvPr id="19" name="Rectangle 18">
            <a:extLst>
              <a:ext uri="{FF2B5EF4-FFF2-40B4-BE49-F238E27FC236}">
                <a16:creationId xmlns:a16="http://schemas.microsoft.com/office/drawing/2014/main" xmlns="" id="{42BD5DF2-DA1D-477B-AA16-9DB9E0203ED3}"/>
              </a:ext>
            </a:extLst>
          </p:cNvPr>
          <p:cNvSpPr/>
          <p:nvPr/>
        </p:nvSpPr>
        <p:spPr>
          <a:xfrm>
            <a:off x="3779892" y="4790971"/>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0" name="Rectangle 19">
            <a:extLst>
              <a:ext uri="{FF2B5EF4-FFF2-40B4-BE49-F238E27FC236}">
                <a16:creationId xmlns:a16="http://schemas.microsoft.com/office/drawing/2014/main" xmlns="" id="{8948F205-C3DB-48A7-B0C5-E3ABB20D55B5}"/>
              </a:ext>
            </a:extLst>
          </p:cNvPr>
          <p:cNvSpPr/>
          <p:nvPr/>
        </p:nvSpPr>
        <p:spPr>
          <a:xfrm>
            <a:off x="2218950" y="479097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1" name="Rectangle 20">
            <a:extLst>
              <a:ext uri="{FF2B5EF4-FFF2-40B4-BE49-F238E27FC236}">
                <a16:creationId xmlns:a16="http://schemas.microsoft.com/office/drawing/2014/main" xmlns="" id="{D2C9E3AC-51C9-448D-B997-D8B404A83127}"/>
              </a:ext>
            </a:extLst>
          </p:cNvPr>
          <p:cNvSpPr/>
          <p:nvPr/>
        </p:nvSpPr>
        <p:spPr>
          <a:xfrm>
            <a:off x="4136495" y="5290319"/>
            <a:ext cx="1197970" cy="461665"/>
          </a:xfrm>
          <a:prstGeom prst="rect">
            <a:avLst/>
          </a:prstGeom>
        </p:spPr>
        <p:txBody>
          <a:bodyPr wrap="square">
            <a:spAutoFit/>
          </a:bodyPr>
          <a:lstStyle/>
          <a:p>
            <a:pPr algn="ctr"/>
            <a:r>
              <a:rPr lang="en-US" sz="2400" dirty="0">
                <a:latin typeface="+mj-lt"/>
              </a:rPr>
              <a:t>12</a:t>
            </a:r>
            <a:endParaRPr lang="en-US" sz="2400" baseline="30000" dirty="0">
              <a:latin typeface="+mj-lt"/>
            </a:endParaRPr>
          </a:p>
        </p:txBody>
      </p:sp>
      <p:sp>
        <p:nvSpPr>
          <p:cNvPr id="22" name="Rectangle 21">
            <a:extLst>
              <a:ext uri="{FF2B5EF4-FFF2-40B4-BE49-F238E27FC236}">
                <a16:creationId xmlns:a16="http://schemas.microsoft.com/office/drawing/2014/main" xmlns="" id="{02FEAB00-99F4-4A92-9924-54FEBFDB68CF}"/>
              </a:ext>
            </a:extLst>
          </p:cNvPr>
          <p:cNvSpPr/>
          <p:nvPr/>
        </p:nvSpPr>
        <p:spPr>
          <a:xfrm>
            <a:off x="2595363" y="5299844"/>
            <a:ext cx="1181100" cy="461665"/>
          </a:xfrm>
          <a:prstGeom prst="rect">
            <a:avLst/>
          </a:prstGeom>
        </p:spPr>
        <p:txBody>
          <a:bodyPr wrap="square">
            <a:spAutoFit/>
          </a:bodyPr>
          <a:lstStyle/>
          <a:p>
            <a:pPr algn="ctr"/>
            <a:r>
              <a:rPr lang="en-US" sz="2400" dirty="0">
                <a:latin typeface="+mj-lt"/>
              </a:rPr>
              <a:t>176</a:t>
            </a:r>
            <a:endParaRPr lang="en-US" sz="2400" baseline="30000" dirty="0">
              <a:latin typeface="+mj-lt"/>
            </a:endParaRPr>
          </a:p>
        </p:txBody>
      </p:sp>
      <p:sp>
        <p:nvSpPr>
          <p:cNvPr id="23" name="Rectangle 22">
            <a:extLst>
              <a:ext uri="{FF2B5EF4-FFF2-40B4-BE49-F238E27FC236}">
                <a16:creationId xmlns:a16="http://schemas.microsoft.com/office/drawing/2014/main" xmlns="" id="{CF74326D-5250-4BDB-8FF2-5B70C25BD71E}"/>
              </a:ext>
            </a:extLst>
          </p:cNvPr>
          <p:cNvSpPr/>
          <p:nvPr/>
        </p:nvSpPr>
        <p:spPr>
          <a:xfrm>
            <a:off x="1018976" y="5299844"/>
            <a:ext cx="1233732" cy="461665"/>
          </a:xfrm>
          <a:prstGeom prst="rect">
            <a:avLst/>
          </a:prstGeom>
        </p:spPr>
        <p:txBody>
          <a:bodyPr wrap="square">
            <a:spAutoFit/>
          </a:bodyPr>
          <a:lstStyle/>
          <a:p>
            <a:pPr algn="ctr"/>
            <a:r>
              <a:rPr lang="en-US" sz="2400" dirty="0">
                <a:latin typeface="+mj-lt"/>
              </a:rPr>
              <a:t>2560</a:t>
            </a:r>
            <a:endParaRPr lang="en-US" sz="2400" baseline="30000" dirty="0">
              <a:latin typeface="+mj-lt"/>
            </a:endParaRPr>
          </a:p>
        </p:txBody>
      </p:sp>
      <p:sp>
        <p:nvSpPr>
          <p:cNvPr id="24" name="Rectangle 23">
            <a:extLst>
              <a:ext uri="{FF2B5EF4-FFF2-40B4-BE49-F238E27FC236}">
                <a16:creationId xmlns:a16="http://schemas.microsoft.com/office/drawing/2014/main" xmlns="" id="{05F54BDD-F7E6-4427-B609-ABCB50278F9D}"/>
              </a:ext>
            </a:extLst>
          </p:cNvPr>
          <p:cNvSpPr/>
          <p:nvPr/>
        </p:nvSpPr>
        <p:spPr>
          <a:xfrm>
            <a:off x="3776707" y="5275019"/>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5" name="Rectangle 24">
            <a:extLst>
              <a:ext uri="{FF2B5EF4-FFF2-40B4-BE49-F238E27FC236}">
                <a16:creationId xmlns:a16="http://schemas.microsoft.com/office/drawing/2014/main" xmlns="" id="{8656E800-A4D6-4236-A0C5-B4CF0DDA735B}"/>
              </a:ext>
            </a:extLst>
          </p:cNvPr>
          <p:cNvSpPr/>
          <p:nvPr/>
        </p:nvSpPr>
        <p:spPr>
          <a:xfrm>
            <a:off x="2215765" y="5275018"/>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9" name="Text Box 1027">
            <a:extLst>
              <a:ext uri="{FF2B5EF4-FFF2-40B4-BE49-F238E27FC236}">
                <a16:creationId xmlns:a16="http://schemas.microsoft.com/office/drawing/2014/main" xmlns="" id="{C2B89860-605C-48B5-964E-05FBC4E6BFFC}"/>
              </a:ext>
            </a:extLst>
          </p:cNvPr>
          <p:cNvSpPr txBox="1">
            <a:spLocks noChangeArrowheads="1"/>
          </p:cNvSpPr>
          <p:nvPr/>
        </p:nvSpPr>
        <p:spPr bwMode="auto">
          <a:xfrm>
            <a:off x="116972" y="2383789"/>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ABC</a:t>
            </a:r>
            <a:r>
              <a:rPr lang="en-US" altLang="en-US" sz="2400" baseline="-25000" dirty="0">
                <a:latin typeface="+mj-lt"/>
              </a:rPr>
              <a:t>16</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10</a:t>
            </a:r>
          </a:p>
        </p:txBody>
      </p:sp>
      <p:sp>
        <p:nvSpPr>
          <p:cNvPr id="30" name="Text Box 1027">
            <a:extLst>
              <a:ext uri="{FF2B5EF4-FFF2-40B4-BE49-F238E27FC236}">
                <a16:creationId xmlns:a16="http://schemas.microsoft.com/office/drawing/2014/main" xmlns="" id="{C37AF03B-B863-4E8C-AD51-2CE0DDB57BD7}"/>
              </a:ext>
            </a:extLst>
          </p:cNvPr>
          <p:cNvSpPr txBox="1">
            <a:spLocks noChangeArrowheads="1"/>
          </p:cNvSpPr>
          <p:nvPr/>
        </p:nvSpPr>
        <p:spPr bwMode="auto">
          <a:xfrm>
            <a:off x="5989218" y="238737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43.25</a:t>
            </a:r>
            <a:r>
              <a:rPr lang="en-US" altLang="en-US" sz="2400" baseline="-25000" dirty="0">
                <a:latin typeface="+mj-lt"/>
              </a:rPr>
              <a:t>16</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10</a:t>
            </a:r>
          </a:p>
        </p:txBody>
      </p:sp>
      <p:sp>
        <p:nvSpPr>
          <p:cNvPr id="31" name="Content Placeholder 2">
            <a:extLst>
              <a:ext uri="{FF2B5EF4-FFF2-40B4-BE49-F238E27FC236}">
                <a16:creationId xmlns:a16="http://schemas.microsoft.com/office/drawing/2014/main" xmlns="" id="{4215A88C-9A6A-40A0-A0F5-89E4568E7F4E}"/>
              </a:ext>
            </a:extLst>
          </p:cNvPr>
          <p:cNvSpPr txBox="1">
            <a:spLocks/>
          </p:cNvSpPr>
          <p:nvPr/>
        </p:nvSpPr>
        <p:spPr>
          <a:xfrm>
            <a:off x="5903654" y="2010769"/>
            <a:ext cx="2019300" cy="4147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 - 2</a:t>
            </a:r>
          </a:p>
        </p:txBody>
      </p:sp>
      <p:sp>
        <p:nvSpPr>
          <p:cNvPr id="35" name="Rectangle 34">
            <a:extLst>
              <a:ext uri="{FF2B5EF4-FFF2-40B4-BE49-F238E27FC236}">
                <a16:creationId xmlns:a16="http://schemas.microsoft.com/office/drawing/2014/main" xmlns="" id="{FBA4A114-9556-47FD-8118-900B160AC401}"/>
              </a:ext>
            </a:extLst>
          </p:cNvPr>
          <p:cNvSpPr/>
          <p:nvPr/>
        </p:nvSpPr>
        <p:spPr>
          <a:xfrm>
            <a:off x="7815381" y="2691401"/>
            <a:ext cx="3012239" cy="461665"/>
          </a:xfrm>
          <a:prstGeom prst="rect">
            <a:avLst/>
          </a:prstGeom>
        </p:spPr>
        <p:txBody>
          <a:bodyPr wrap="square">
            <a:spAutoFit/>
          </a:bodyPr>
          <a:lstStyle/>
          <a:p>
            <a:pPr algn="ctr"/>
            <a:r>
              <a:rPr lang="en-US" altLang="en-US" sz="2400" dirty="0">
                <a:latin typeface="+mj-lt"/>
              </a:rPr>
              <a:t>4      3      .      2      5</a:t>
            </a:r>
            <a:endParaRPr lang="en-US" sz="2400" dirty="0">
              <a:latin typeface="+mj-lt"/>
            </a:endParaRPr>
          </a:p>
        </p:txBody>
      </p:sp>
      <p:sp>
        <p:nvSpPr>
          <p:cNvPr id="36" name="Rectangle 35">
            <a:extLst>
              <a:ext uri="{FF2B5EF4-FFF2-40B4-BE49-F238E27FC236}">
                <a16:creationId xmlns:a16="http://schemas.microsoft.com/office/drawing/2014/main" xmlns="" id="{74F41094-E3ED-416F-A6EB-DC56210ED858}"/>
              </a:ext>
            </a:extLst>
          </p:cNvPr>
          <p:cNvSpPr/>
          <p:nvPr/>
        </p:nvSpPr>
        <p:spPr>
          <a:xfrm>
            <a:off x="8315892" y="4317234"/>
            <a:ext cx="1181345" cy="461665"/>
          </a:xfrm>
          <a:prstGeom prst="rect">
            <a:avLst/>
          </a:prstGeom>
        </p:spPr>
        <p:txBody>
          <a:bodyPr wrap="square">
            <a:spAutoFit/>
          </a:bodyPr>
          <a:lstStyle/>
          <a:p>
            <a:pPr algn="ctr"/>
            <a:r>
              <a:rPr lang="en-US" sz="2400" dirty="0">
                <a:latin typeface="+mj-lt"/>
              </a:rPr>
              <a:t>3 x 16</a:t>
            </a:r>
            <a:r>
              <a:rPr lang="en-US" sz="2400" baseline="30000" dirty="0">
                <a:latin typeface="+mj-lt"/>
              </a:rPr>
              <a:t>0</a:t>
            </a:r>
          </a:p>
        </p:txBody>
      </p:sp>
      <p:sp>
        <p:nvSpPr>
          <p:cNvPr id="37" name="Rectangle 36">
            <a:extLst>
              <a:ext uri="{FF2B5EF4-FFF2-40B4-BE49-F238E27FC236}">
                <a16:creationId xmlns:a16="http://schemas.microsoft.com/office/drawing/2014/main" xmlns="" id="{48FDC880-38D6-4672-B50A-C19DC9DC228C}"/>
              </a:ext>
            </a:extLst>
          </p:cNvPr>
          <p:cNvSpPr/>
          <p:nvPr/>
        </p:nvSpPr>
        <p:spPr>
          <a:xfrm>
            <a:off x="7193207" y="4311261"/>
            <a:ext cx="1181345" cy="461665"/>
          </a:xfrm>
          <a:prstGeom prst="rect">
            <a:avLst/>
          </a:prstGeom>
        </p:spPr>
        <p:txBody>
          <a:bodyPr wrap="square">
            <a:spAutoFit/>
          </a:bodyPr>
          <a:lstStyle/>
          <a:p>
            <a:pPr algn="ctr"/>
            <a:r>
              <a:rPr lang="en-US" sz="2400" dirty="0">
                <a:latin typeface="+mj-lt"/>
              </a:rPr>
              <a:t>4 x 16</a:t>
            </a:r>
            <a:r>
              <a:rPr lang="en-US" sz="2400" baseline="30000" dirty="0">
                <a:latin typeface="+mj-lt"/>
              </a:rPr>
              <a:t>1</a:t>
            </a:r>
          </a:p>
        </p:txBody>
      </p:sp>
      <p:cxnSp>
        <p:nvCxnSpPr>
          <p:cNvPr id="38" name="Straight Arrow Connector 37">
            <a:extLst>
              <a:ext uri="{FF2B5EF4-FFF2-40B4-BE49-F238E27FC236}">
                <a16:creationId xmlns:a16="http://schemas.microsoft.com/office/drawing/2014/main" xmlns="" id="{79C938B8-36F4-4E7E-847F-A4721BE8D4E4}"/>
              </a:ext>
            </a:extLst>
          </p:cNvPr>
          <p:cNvCxnSpPr>
            <a:endCxn id="47" idx="0"/>
          </p:cNvCxnSpPr>
          <p:nvPr/>
        </p:nvCxnSpPr>
        <p:spPr>
          <a:xfrm>
            <a:off x="9927524" y="3160300"/>
            <a:ext cx="183516" cy="116645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669CC353-7B13-4341-AF96-3C7D31381593}"/>
              </a:ext>
            </a:extLst>
          </p:cNvPr>
          <p:cNvCxnSpPr>
            <a:cxnSpLocks/>
            <a:endCxn id="37" idx="0"/>
          </p:cNvCxnSpPr>
          <p:nvPr/>
        </p:nvCxnSpPr>
        <p:spPr>
          <a:xfrm flipH="1">
            <a:off x="7783880" y="3120318"/>
            <a:ext cx="343830" cy="119094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12CE9616-7905-47F4-908D-E7AC8BC8DAE0}"/>
              </a:ext>
            </a:extLst>
          </p:cNvPr>
          <p:cNvSpPr/>
          <p:nvPr/>
        </p:nvSpPr>
        <p:spPr>
          <a:xfrm>
            <a:off x="8111085" y="4317432"/>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1" name="Rectangle 40">
            <a:extLst>
              <a:ext uri="{FF2B5EF4-FFF2-40B4-BE49-F238E27FC236}">
                <a16:creationId xmlns:a16="http://schemas.microsoft.com/office/drawing/2014/main" xmlns="" id="{2DB12A69-F812-44E0-BB10-B2ECE62B5553}"/>
              </a:ext>
            </a:extLst>
          </p:cNvPr>
          <p:cNvSpPr/>
          <p:nvPr/>
        </p:nvSpPr>
        <p:spPr>
          <a:xfrm>
            <a:off x="8332517" y="4825152"/>
            <a:ext cx="1181345" cy="461665"/>
          </a:xfrm>
          <a:prstGeom prst="rect">
            <a:avLst/>
          </a:prstGeom>
        </p:spPr>
        <p:txBody>
          <a:bodyPr wrap="square">
            <a:spAutoFit/>
          </a:bodyPr>
          <a:lstStyle/>
          <a:p>
            <a:pPr algn="ctr"/>
            <a:r>
              <a:rPr lang="en-US" sz="2400" dirty="0">
                <a:latin typeface="+mj-lt"/>
              </a:rPr>
              <a:t>3</a:t>
            </a:r>
            <a:endParaRPr lang="en-US" sz="2400" baseline="30000" dirty="0">
              <a:latin typeface="+mj-lt"/>
            </a:endParaRPr>
          </a:p>
        </p:txBody>
      </p:sp>
      <p:sp>
        <p:nvSpPr>
          <p:cNvPr id="42" name="Rectangle 41">
            <a:extLst>
              <a:ext uri="{FF2B5EF4-FFF2-40B4-BE49-F238E27FC236}">
                <a16:creationId xmlns:a16="http://schemas.microsoft.com/office/drawing/2014/main" xmlns="" id="{71B0914B-C23F-4E18-BCE9-8C998A58AFC6}"/>
              </a:ext>
            </a:extLst>
          </p:cNvPr>
          <p:cNvSpPr/>
          <p:nvPr/>
        </p:nvSpPr>
        <p:spPr>
          <a:xfrm>
            <a:off x="7209832" y="4819179"/>
            <a:ext cx="1181345" cy="461665"/>
          </a:xfrm>
          <a:prstGeom prst="rect">
            <a:avLst/>
          </a:prstGeom>
        </p:spPr>
        <p:txBody>
          <a:bodyPr wrap="square">
            <a:spAutoFit/>
          </a:bodyPr>
          <a:lstStyle/>
          <a:p>
            <a:pPr algn="ctr"/>
            <a:r>
              <a:rPr lang="en-US" sz="2400" dirty="0">
                <a:latin typeface="+mj-lt"/>
              </a:rPr>
              <a:t>64</a:t>
            </a:r>
            <a:endParaRPr lang="en-US" sz="2400" baseline="30000" dirty="0">
              <a:latin typeface="+mj-lt"/>
            </a:endParaRPr>
          </a:p>
        </p:txBody>
      </p:sp>
      <p:sp>
        <p:nvSpPr>
          <p:cNvPr id="43" name="Rectangle 42">
            <a:extLst>
              <a:ext uri="{FF2B5EF4-FFF2-40B4-BE49-F238E27FC236}">
                <a16:creationId xmlns:a16="http://schemas.microsoft.com/office/drawing/2014/main" xmlns="" id="{F21C5DCE-D774-49A9-985D-4EE59440938F}"/>
              </a:ext>
            </a:extLst>
          </p:cNvPr>
          <p:cNvSpPr/>
          <p:nvPr/>
        </p:nvSpPr>
        <p:spPr>
          <a:xfrm>
            <a:off x="5891361" y="5838450"/>
            <a:ext cx="1918817" cy="461665"/>
          </a:xfrm>
          <a:prstGeom prst="rect">
            <a:avLst/>
          </a:prstGeom>
        </p:spPr>
        <p:txBody>
          <a:bodyPr wrap="square">
            <a:spAutoFit/>
          </a:bodyPr>
          <a:lstStyle/>
          <a:p>
            <a:pPr algn="ctr"/>
            <a:r>
              <a:rPr lang="en-US" sz="2400">
                <a:latin typeface="+mj-lt"/>
              </a:rPr>
              <a:t>43.25</a:t>
            </a:r>
            <a:r>
              <a:rPr lang="en-US" sz="2400" baseline="-25000">
                <a:latin typeface="+mj-lt"/>
              </a:rPr>
              <a:t>16 </a:t>
            </a:r>
            <a:r>
              <a:rPr lang="en-US" sz="2400" dirty="0">
                <a:latin typeface="+mj-lt"/>
              </a:rPr>
              <a:t>=</a:t>
            </a:r>
            <a:endParaRPr lang="en-US" sz="2400" baseline="-25000" dirty="0">
              <a:latin typeface="+mj-lt"/>
            </a:endParaRPr>
          </a:p>
        </p:txBody>
      </p:sp>
      <p:sp>
        <p:nvSpPr>
          <p:cNvPr id="44" name="Rectangle 43">
            <a:extLst>
              <a:ext uri="{FF2B5EF4-FFF2-40B4-BE49-F238E27FC236}">
                <a16:creationId xmlns:a16="http://schemas.microsoft.com/office/drawing/2014/main" xmlns="" id="{76454692-6C2E-45FD-8BDB-62F6A52BE992}"/>
              </a:ext>
            </a:extLst>
          </p:cNvPr>
          <p:cNvSpPr/>
          <p:nvPr/>
        </p:nvSpPr>
        <p:spPr>
          <a:xfrm>
            <a:off x="8127710" y="482535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5" name="Rectangle 44">
            <a:extLst>
              <a:ext uri="{FF2B5EF4-FFF2-40B4-BE49-F238E27FC236}">
                <a16:creationId xmlns:a16="http://schemas.microsoft.com/office/drawing/2014/main" xmlns="" id="{D3B9C094-BF77-4F17-9EF4-07DF46F08900}"/>
              </a:ext>
            </a:extLst>
          </p:cNvPr>
          <p:cNvSpPr/>
          <p:nvPr/>
        </p:nvSpPr>
        <p:spPr>
          <a:xfrm>
            <a:off x="7018469" y="5838450"/>
            <a:ext cx="2057400" cy="461665"/>
          </a:xfrm>
          <a:prstGeom prst="rect">
            <a:avLst/>
          </a:prstGeom>
        </p:spPr>
        <p:txBody>
          <a:bodyPr wrap="square">
            <a:spAutoFit/>
          </a:bodyPr>
          <a:lstStyle/>
          <a:p>
            <a:pPr algn="ctr"/>
            <a:r>
              <a:rPr lang="en-US" sz="2400" dirty="0">
                <a:solidFill>
                  <a:schemeClr val="accent6"/>
                </a:solidFill>
                <a:latin typeface="+mj-lt"/>
              </a:rPr>
              <a:t>67.1445</a:t>
            </a:r>
            <a:r>
              <a:rPr lang="en-US" sz="2400" baseline="-25000" dirty="0">
                <a:solidFill>
                  <a:schemeClr val="accent6"/>
                </a:solidFill>
                <a:latin typeface="+mj-lt"/>
              </a:rPr>
              <a:t>10</a:t>
            </a:r>
          </a:p>
        </p:txBody>
      </p:sp>
      <p:sp>
        <p:nvSpPr>
          <p:cNvPr id="46" name="Rectangle 45">
            <a:extLst>
              <a:ext uri="{FF2B5EF4-FFF2-40B4-BE49-F238E27FC236}">
                <a16:creationId xmlns:a16="http://schemas.microsoft.com/office/drawing/2014/main" xmlns="" id="{A3B82F58-0023-471F-B4EA-742D8F9DFCCA}"/>
              </a:ext>
            </a:extLst>
          </p:cNvPr>
          <p:cNvSpPr/>
          <p:nvPr/>
        </p:nvSpPr>
        <p:spPr>
          <a:xfrm>
            <a:off x="10705042" y="4332732"/>
            <a:ext cx="1181345" cy="461665"/>
          </a:xfrm>
          <a:prstGeom prst="rect">
            <a:avLst/>
          </a:prstGeom>
        </p:spPr>
        <p:txBody>
          <a:bodyPr wrap="square">
            <a:spAutoFit/>
          </a:bodyPr>
          <a:lstStyle/>
          <a:p>
            <a:pPr algn="ctr"/>
            <a:r>
              <a:rPr lang="en-US" sz="2400" dirty="0">
                <a:latin typeface="+mj-lt"/>
              </a:rPr>
              <a:t>5 x 16</a:t>
            </a:r>
            <a:r>
              <a:rPr lang="en-US" sz="2400" baseline="30000" dirty="0">
                <a:latin typeface="+mj-lt"/>
              </a:rPr>
              <a:t>-2</a:t>
            </a:r>
          </a:p>
        </p:txBody>
      </p:sp>
      <p:sp>
        <p:nvSpPr>
          <p:cNvPr id="47" name="Rectangle 46">
            <a:extLst>
              <a:ext uri="{FF2B5EF4-FFF2-40B4-BE49-F238E27FC236}">
                <a16:creationId xmlns:a16="http://schemas.microsoft.com/office/drawing/2014/main" xmlns="" id="{703E00D2-7090-463A-BAD1-5A0249DAF34A}"/>
              </a:ext>
            </a:extLst>
          </p:cNvPr>
          <p:cNvSpPr/>
          <p:nvPr/>
        </p:nvSpPr>
        <p:spPr>
          <a:xfrm>
            <a:off x="9520367" y="4326759"/>
            <a:ext cx="1181345" cy="461665"/>
          </a:xfrm>
          <a:prstGeom prst="rect">
            <a:avLst/>
          </a:prstGeom>
        </p:spPr>
        <p:txBody>
          <a:bodyPr wrap="square">
            <a:spAutoFit/>
          </a:bodyPr>
          <a:lstStyle/>
          <a:p>
            <a:pPr algn="ctr"/>
            <a:r>
              <a:rPr lang="en-US" sz="2400" dirty="0">
                <a:latin typeface="+mj-lt"/>
              </a:rPr>
              <a:t>2 x 16</a:t>
            </a:r>
            <a:r>
              <a:rPr lang="en-US" sz="2400" baseline="30000" dirty="0">
                <a:latin typeface="+mj-lt"/>
              </a:rPr>
              <a:t>-1</a:t>
            </a:r>
          </a:p>
        </p:txBody>
      </p:sp>
      <p:sp>
        <p:nvSpPr>
          <p:cNvPr id="48" name="Rectangle 47">
            <a:extLst>
              <a:ext uri="{FF2B5EF4-FFF2-40B4-BE49-F238E27FC236}">
                <a16:creationId xmlns:a16="http://schemas.microsoft.com/office/drawing/2014/main" xmlns="" id="{3C59582A-1EA5-4BF7-9960-6DBDF800302E}"/>
              </a:ext>
            </a:extLst>
          </p:cNvPr>
          <p:cNvSpPr/>
          <p:nvPr/>
        </p:nvSpPr>
        <p:spPr>
          <a:xfrm>
            <a:off x="10469238" y="433293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9" name="Rectangle 48">
            <a:extLst>
              <a:ext uri="{FF2B5EF4-FFF2-40B4-BE49-F238E27FC236}">
                <a16:creationId xmlns:a16="http://schemas.microsoft.com/office/drawing/2014/main" xmlns="" id="{47C658C5-D694-4439-BC22-C36B59C7FD93}"/>
              </a:ext>
            </a:extLst>
          </p:cNvPr>
          <p:cNvSpPr/>
          <p:nvPr/>
        </p:nvSpPr>
        <p:spPr>
          <a:xfrm>
            <a:off x="10721667" y="4840650"/>
            <a:ext cx="1181345" cy="461665"/>
          </a:xfrm>
          <a:prstGeom prst="rect">
            <a:avLst/>
          </a:prstGeom>
        </p:spPr>
        <p:txBody>
          <a:bodyPr wrap="square">
            <a:spAutoFit/>
          </a:bodyPr>
          <a:lstStyle/>
          <a:p>
            <a:pPr algn="ctr"/>
            <a:r>
              <a:rPr lang="en-US" sz="2400" dirty="0">
                <a:latin typeface="+mj-lt"/>
              </a:rPr>
              <a:t>0.0195</a:t>
            </a:r>
            <a:endParaRPr lang="en-US" sz="2400" baseline="30000" dirty="0">
              <a:latin typeface="+mj-lt"/>
            </a:endParaRPr>
          </a:p>
        </p:txBody>
      </p:sp>
      <p:sp>
        <p:nvSpPr>
          <p:cNvPr id="50" name="Rectangle 49">
            <a:extLst>
              <a:ext uri="{FF2B5EF4-FFF2-40B4-BE49-F238E27FC236}">
                <a16:creationId xmlns:a16="http://schemas.microsoft.com/office/drawing/2014/main" xmlns="" id="{AFD6173A-0933-4D24-B536-1C971A82F6DF}"/>
              </a:ext>
            </a:extLst>
          </p:cNvPr>
          <p:cNvSpPr/>
          <p:nvPr/>
        </p:nvSpPr>
        <p:spPr>
          <a:xfrm>
            <a:off x="9536992" y="4834677"/>
            <a:ext cx="1181345" cy="461665"/>
          </a:xfrm>
          <a:prstGeom prst="rect">
            <a:avLst/>
          </a:prstGeom>
        </p:spPr>
        <p:txBody>
          <a:bodyPr wrap="square">
            <a:spAutoFit/>
          </a:bodyPr>
          <a:lstStyle/>
          <a:p>
            <a:pPr algn="ctr"/>
            <a:r>
              <a:rPr lang="en-US" sz="2400" dirty="0">
                <a:latin typeface="+mj-lt"/>
              </a:rPr>
              <a:t>0.125</a:t>
            </a:r>
            <a:endParaRPr lang="en-US" sz="2400" baseline="30000" dirty="0">
              <a:latin typeface="+mj-lt"/>
            </a:endParaRPr>
          </a:p>
        </p:txBody>
      </p:sp>
      <p:sp>
        <p:nvSpPr>
          <p:cNvPr id="51" name="Rectangle 50">
            <a:extLst>
              <a:ext uri="{FF2B5EF4-FFF2-40B4-BE49-F238E27FC236}">
                <a16:creationId xmlns:a16="http://schemas.microsoft.com/office/drawing/2014/main" xmlns="" id="{12E55828-9B74-4580-8139-E560B95EF923}"/>
              </a:ext>
            </a:extLst>
          </p:cNvPr>
          <p:cNvSpPr/>
          <p:nvPr/>
        </p:nvSpPr>
        <p:spPr>
          <a:xfrm>
            <a:off x="10485863" y="4840848"/>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52" name="Rectangle 51">
            <a:extLst>
              <a:ext uri="{FF2B5EF4-FFF2-40B4-BE49-F238E27FC236}">
                <a16:creationId xmlns:a16="http://schemas.microsoft.com/office/drawing/2014/main" xmlns="" id="{F75C09F4-FDFA-4EAD-A9A6-64275B961C03}"/>
              </a:ext>
            </a:extLst>
          </p:cNvPr>
          <p:cNvSpPr/>
          <p:nvPr/>
        </p:nvSpPr>
        <p:spPr>
          <a:xfrm>
            <a:off x="9295004" y="433293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53" name="Rectangle 52">
            <a:extLst>
              <a:ext uri="{FF2B5EF4-FFF2-40B4-BE49-F238E27FC236}">
                <a16:creationId xmlns:a16="http://schemas.microsoft.com/office/drawing/2014/main" xmlns="" id="{DBE8A1BE-F1FD-47B2-B5C2-1B2BBA5C1E25}"/>
              </a:ext>
            </a:extLst>
          </p:cNvPr>
          <p:cNvSpPr/>
          <p:nvPr/>
        </p:nvSpPr>
        <p:spPr>
          <a:xfrm>
            <a:off x="9311629" y="4840848"/>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cxnSp>
        <p:nvCxnSpPr>
          <p:cNvPr id="54" name="Straight Arrow Connector 53">
            <a:extLst>
              <a:ext uri="{FF2B5EF4-FFF2-40B4-BE49-F238E27FC236}">
                <a16:creationId xmlns:a16="http://schemas.microsoft.com/office/drawing/2014/main" xmlns="" id="{BD65DC6C-F9AA-49B3-85F7-ABFB11A85719}"/>
              </a:ext>
            </a:extLst>
          </p:cNvPr>
          <p:cNvCxnSpPr>
            <a:cxnSpLocks/>
            <a:endCxn id="36" idx="0"/>
          </p:cNvCxnSpPr>
          <p:nvPr/>
        </p:nvCxnSpPr>
        <p:spPr>
          <a:xfrm>
            <a:off x="8813597" y="3150775"/>
            <a:ext cx="92968" cy="116645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1A1C774E-417A-443D-8DD6-A281139D2B6E}"/>
              </a:ext>
            </a:extLst>
          </p:cNvPr>
          <p:cNvCxnSpPr>
            <a:endCxn id="46" idx="0"/>
          </p:cNvCxnSpPr>
          <p:nvPr/>
        </p:nvCxnSpPr>
        <p:spPr>
          <a:xfrm>
            <a:off x="10550085" y="3120318"/>
            <a:ext cx="745630" cy="12124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49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500"/>
                                        <p:tgtEl>
                                          <p:spTgt spid="3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fade">
                                      <p:cBhvr>
                                        <p:cTn id="135" dur="500"/>
                                        <p:tgtEl>
                                          <p:spTgt spid="40"/>
                                        </p:tgtEl>
                                      </p:cBhvr>
                                    </p:animEffect>
                                  </p:childTnLst>
                                </p:cTn>
                              </p:par>
                              <p:par>
                                <p:cTn id="136" presetID="22" presetClass="entr" presetSubtype="1" fill="hold"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wipe(up)">
                                      <p:cBhvr>
                                        <p:cTn id="138" dur="500"/>
                                        <p:tgtEl>
                                          <p:spTgt spid="3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7"/>
                                        </p:tgtEl>
                                        <p:attrNameLst>
                                          <p:attrName>style.visibility</p:attrName>
                                        </p:attrNameLst>
                                      </p:cBhvr>
                                      <p:to>
                                        <p:strVal val="visible"/>
                                      </p:to>
                                    </p:set>
                                    <p:animEffect transition="in" filter="fade">
                                      <p:cBhvr>
                                        <p:cTn id="141" dur="500"/>
                                        <p:tgtEl>
                                          <p:spTgt spid="3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fade">
                                      <p:cBhvr>
                                        <p:cTn id="146" dur="500"/>
                                        <p:tgtEl>
                                          <p:spTgt spid="3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fade">
                                      <p:cBhvr>
                                        <p:cTn id="149" dur="500"/>
                                        <p:tgtEl>
                                          <p:spTgt spid="5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fade">
                                      <p:cBhvr>
                                        <p:cTn id="152" dur="500"/>
                                        <p:tgtEl>
                                          <p:spTgt spid="47"/>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fade">
                                      <p:cBhvr>
                                        <p:cTn id="157" dur="500"/>
                                        <p:tgtEl>
                                          <p:spTgt spid="55"/>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500"/>
                                        <p:tgtEl>
                                          <p:spTgt spid="4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fade">
                                      <p:cBhvr>
                                        <p:cTn id="163" dur="500"/>
                                        <p:tgtEl>
                                          <p:spTgt spid="4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500"/>
                                        <p:tgtEl>
                                          <p:spTgt spid="4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animEffect transition="in" filter="fade">
                                      <p:cBhvr>
                                        <p:cTn id="171" dur="500"/>
                                        <p:tgtEl>
                                          <p:spTgt spid="44"/>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41"/>
                                        </p:tgtEl>
                                        <p:attrNameLst>
                                          <p:attrName>style.visibility</p:attrName>
                                        </p:attrNameLst>
                                      </p:cBhvr>
                                      <p:to>
                                        <p:strVal val="visible"/>
                                      </p:to>
                                    </p:set>
                                    <p:animEffect transition="in" filter="fade">
                                      <p:cBhvr>
                                        <p:cTn id="174" dur="500"/>
                                        <p:tgtEl>
                                          <p:spTgt spid="4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53"/>
                                        </p:tgtEl>
                                        <p:attrNameLst>
                                          <p:attrName>style.visibility</p:attrName>
                                        </p:attrNameLst>
                                      </p:cBhvr>
                                      <p:to>
                                        <p:strVal val="visible"/>
                                      </p:to>
                                    </p:set>
                                    <p:animEffect transition="in" filter="fade">
                                      <p:cBhvr>
                                        <p:cTn id="177" dur="500"/>
                                        <p:tgtEl>
                                          <p:spTgt spid="53"/>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fade">
                                      <p:cBhvr>
                                        <p:cTn id="180" dur="500"/>
                                        <p:tgtEl>
                                          <p:spTgt spid="50"/>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fade">
                                      <p:cBhvr>
                                        <p:cTn id="183" dur="500"/>
                                        <p:tgtEl>
                                          <p:spTgt spid="51"/>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49"/>
                                        </p:tgtEl>
                                        <p:attrNameLst>
                                          <p:attrName>style.visibility</p:attrName>
                                        </p:attrNameLst>
                                      </p:cBhvr>
                                      <p:to>
                                        <p:strVal val="visible"/>
                                      </p:to>
                                    </p:set>
                                    <p:animEffect transition="in" filter="fade">
                                      <p:cBhvr>
                                        <p:cTn id="186" dur="500"/>
                                        <p:tgtEl>
                                          <p:spTgt spid="49"/>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45"/>
                                        </p:tgtEl>
                                        <p:attrNameLst>
                                          <p:attrName>style.visibility</p:attrName>
                                        </p:attrNameLst>
                                      </p:cBhvr>
                                      <p:to>
                                        <p:strVal val="visible"/>
                                      </p:to>
                                    </p:set>
                                    <p:animEffect transition="in" filter="fade">
                                      <p:cBhvr>
                                        <p:cTn id="19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9" grpId="0"/>
      <p:bldP spid="30" grpId="0"/>
      <p:bldP spid="31" grpId="0"/>
      <p:bldP spid="35" grpId="0"/>
      <p:bldP spid="36" grpId="0"/>
      <p:bldP spid="37"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1705F-4BE5-4C33-815B-39267D00D60F}"/>
              </a:ext>
            </a:extLst>
          </p:cNvPr>
          <p:cNvSpPr>
            <a:spLocks noGrp="1"/>
          </p:cNvSpPr>
          <p:nvPr>
            <p:ph type="title"/>
          </p:nvPr>
        </p:nvSpPr>
        <p:spPr/>
        <p:txBody>
          <a:bodyPr/>
          <a:lstStyle/>
          <a:p>
            <a:r>
              <a:rPr lang="en-US" dirty="0"/>
              <a:t>Octal to Binary</a:t>
            </a:r>
            <a:endParaRPr lang="en-IN" dirty="0"/>
          </a:p>
        </p:txBody>
      </p:sp>
      <p:sp>
        <p:nvSpPr>
          <p:cNvPr id="3" name="Content Placeholder 2">
            <a:extLst>
              <a:ext uri="{FF2B5EF4-FFF2-40B4-BE49-F238E27FC236}">
                <a16:creationId xmlns:a16="http://schemas.microsoft.com/office/drawing/2014/main" xmlns="" id="{8F1DDD0D-AF51-47B7-BA62-47299C3DCE4C}"/>
              </a:ext>
            </a:extLst>
          </p:cNvPr>
          <p:cNvSpPr>
            <a:spLocks noGrp="1"/>
          </p:cNvSpPr>
          <p:nvPr>
            <p:ph idx="1"/>
          </p:nvPr>
        </p:nvSpPr>
        <p:spPr>
          <a:xfrm>
            <a:off x="131180" y="863445"/>
            <a:ext cx="11929641" cy="1226020"/>
          </a:xfrm>
        </p:spPr>
        <p:txBody>
          <a:bodyPr/>
          <a:lstStyle/>
          <a:p>
            <a:r>
              <a:rPr lang="en-US" altLang="en-US" dirty="0"/>
              <a:t>Technique</a:t>
            </a:r>
          </a:p>
          <a:p>
            <a:pPr lvl="1"/>
            <a:r>
              <a:rPr lang="en-US" altLang="en-US" dirty="0"/>
              <a:t>Convert each octal digit to a 3-bit equivalent binary representation</a:t>
            </a:r>
          </a:p>
          <a:p>
            <a:r>
              <a:rPr lang="en-US" altLang="en-US" dirty="0"/>
              <a:t>Example</a:t>
            </a:r>
          </a:p>
          <a:p>
            <a:pPr marL="0" indent="0">
              <a:buNone/>
            </a:pPr>
            <a:endParaRPr lang="en-IN" dirty="0"/>
          </a:p>
        </p:txBody>
      </p:sp>
      <p:graphicFrame>
        <p:nvGraphicFramePr>
          <p:cNvPr id="4" name="Content Placeholder 4">
            <a:extLst>
              <a:ext uri="{FF2B5EF4-FFF2-40B4-BE49-F238E27FC236}">
                <a16:creationId xmlns:a16="http://schemas.microsoft.com/office/drawing/2014/main" xmlns="" id="{E4F823F2-6DCC-4EC4-BDAC-A9B8DE3CD30F}"/>
              </a:ext>
            </a:extLst>
          </p:cNvPr>
          <p:cNvGraphicFramePr>
            <a:graphicFrameLocks/>
          </p:cNvGraphicFramePr>
          <p:nvPr/>
        </p:nvGraphicFramePr>
        <p:xfrm>
          <a:off x="6400063" y="1601844"/>
          <a:ext cx="5257800" cy="41148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47444769"/>
                    </a:ext>
                  </a:extLst>
                </a:gridCol>
                <a:gridCol w="2895600">
                  <a:extLst>
                    <a:ext uri="{9D8B030D-6E8A-4147-A177-3AD203B41FA5}">
                      <a16:colId xmlns:a16="http://schemas.microsoft.com/office/drawing/2014/main" xmlns="" val="3536892878"/>
                    </a:ext>
                  </a:extLst>
                </a:gridCol>
              </a:tblGrid>
              <a:tr h="370840">
                <a:tc>
                  <a:txBody>
                    <a:bodyPr/>
                    <a:lstStyle/>
                    <a:p>
                      <a:pPr algn="ctr"/>
                      <a:r>
                        <a:rPr lang="en-US" sz="2400" b="1" dirty="0">
                          <a:solidFill>
                            <a:schemeClr val="tx1"/>
                          </a:solidFill>
                        </a:rPr>
                        <a:t>Octal</a:t>
                      </a:r>
                      <a:endParaRPr lang="en-IN" sz="2400" b="1" dirty="0">
                        <a:solidFill>
                          <a:schemeClr val="tx1"/>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chemeClr val="tx1"/>
                          </a:solidFill>
                        </a:rPr>
                        <a:t>Binary</a:t>
                      </a:r>
                      <a:endParaRPr lang="en-IN" sz="2400" b="1" dirty="0">
                        <a:solidFill>
                          <a:schemeClr val="tx1"/>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988697270"/>
                  </a:ext>
                </a:extLst>
              </a:tr>
              <a:tr h="370840">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000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165826133"/>
                  </a:ext>
                </a:extLst>
              </a:tr>
              <a:tr h="370840">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001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785959409"/>
                  </a:ext>
                </a:extLst>
              </a:tr>
              <a:tr h="370840">
                <a:tc>
                  <a:txBody>
                    <a:bodyPr/>
                    <a:lstStyle/>
                    <a:p>
                      <a:pPr algn="ctr"/>
                      <a:r>
                        <a:rPr lang="en-US" sz="2400" dirty="0"/>
                        <a:t>2</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010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376790301"/>
                  </a:ext>
                </a:extLst>
              </a:tr>
              <a:tr h="370840">
                <a:tc>
                  <a:txBody>
                    <a:bodyPr/>
                    <a:lstStyle/>
                    <a:p>
                      <a:pPr algn="ctr"/>
                      <a:r>
                        <a:rPr lang="en-US" sz="2400" dirty="0"/>
                        <a:t>3</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011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047462024"/>
                  </a:ext>
                </a:extLst>
              </a:tr>
              <a:tr h="370840">
                <a:tc>
                  <a:txBody>
                    <a:bodyPr/>
                    <a:lstStyle/>
                    <a:p>
                      <a:pPr algn="ctr"/>
                      <a:r>
                        <a:rPr lang="en-US" sz="2400" dirty="0"/>
                        <a:t>4</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100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434372985"/>
                  </a:ext>
                </a:extLst>
              </a:tr>
              <a:tr h="0">
                <a:tc>
                  <a:txBody>
                    <a:bodyPr/>
                    <a:lstStyle/>
                    <a:p>
                      <a:pPr algn="ctr"/>
                      <a:r>
                        <a:rPr lang="en-US" sz="2400" dirty="0"/>
                        <a:t>5</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101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579083089"/>
                  </a:ext>
                </a:extLst>
              </a:tr>
              <a:tr h="370840">
                <a:tc>
                  <a:txBody>
                    <a:bodyPr/>
                    <a:lstStyle/>
                    <a:p>
                      <a:pPr algn="ctr"/>
                      <a:r>
                        <a:rPr lang="en-US" sz="2400" dirty="0"/>
                        <a:t>6</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110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143074176"/>
                  </a:ext>
                </a:extLst>
              </a:tr>
              <a:tr h="370840">
                <a:tc>
                  <a:txBody>
                    <a:bodyPr/>
                    <a:lstStyle/>
                    <a:p>
                      <a:pPr algn="ctr"/>
                      <a:r>
                        <a:rPr lang="en-US" sz="2400" dirty="0"/>
                        <a:t>7</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111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845089058"/>
                  </a:ext>
                </a:extLst>
              </a:tr>
            </a:tbl>
          </a:graphicData>
        </a:graphic>
      </p:graphicFrame>
      <p:sp>
        <p:nvSpPr>
          <p:cNvPr id="5" name="Text Box 3">
            <a:extLst>
              <a:ext uri="{FF2B5EF4-FFF2-40B4-BE49-F238E27FC236}">
                <a16:creationId xmlns:a16="http://schemas.microsoft.com/office/drawing/2014/main" xmlns="" id="{674A2079-C7D6-4F85-A35E-82CA7F0CC7E6}"/>
              </a:ext>
            </a:extLst>
          </p:cNvPr>
          <p:cNvSpPr txBox="1">
            <a:spLocks noChangeArrowheads="1"/>
          </p:cNvSpPr>
          <p:nvPr/>
        </p:nvSpPr>
        <p:spPr bwMode="auto">
          <a:xfrm>
            <a:off x="389958" y="1966418"/>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705</a:t>
            </a:r>
            <a:r>
              <a:rPr lang="en-US" altLang="en-US" sz="2400" baseline="-25000" dirty="0">
                <a:latin typeface="+mj-lt"/>
              </a:rPr>
              <a:t>8</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2</a:t>
            </a:r>
          </a:p>
        </p:txBody>
      </p:sp>
      <p:sp>
        <p:nvSpPr>
          <p:cNvPr id="6" name="Rectangle 5">
            <a:extLst>
              <a:ext uri="{FF2B5EF4-FFF2-40B4-BE49-F238E27FC236}">
                <a16:creationId xmlns:a16="http://schemas.microsoft.com/office/drawing/2014/main" xmlns="" id="{2BF2F875-DDED-48B7-A6D6-2F515CBFEE7E}"/>
              </a:ext>
            </a:extLst>
          </p:cNvPr>
          <p:cNvSpPr/>
          <p:nvPr/>
        </p:nvSpPr>
        <p:spPr>
          <a:xfrm>
            <a:off x="1986523" y="2611702"/>
            <a:ext cx="2232758" cy="461665"/>
          </a:xfrm>
          <a:prstGeom prst="rect">
            <a:avLst/>
          </a:prstGeom>
        </p:spPr>
        <p:txBody>
          <a:bodyPr wrap="square">
            <a:spAutoFit/>
          </a:bodyPr>
          <a:lstStyle/>
          <a:p>
            <a:pPr algn="ctr"/>
            <a:r>
              <a:rPr lang="en-US" altLang="en-US" sz="2400" dirty="0">
                <a:latin typeface="+mj-lt"/>
              </a:rPr>
              <a:t>7	0	5</a:t>
            </a:r>
            <a:endParaRPr lang="en-US" sz="2400" dirty="0">
              <a:latin typeface="+mj-lt"/>
            </a:endParaRPr>
          </a:p>
        </p:txBody>
      </p:sp>
      <p:sp>
        <p:nvSpPr>
          <p:cNvPr id="7" name="Rectangle 6">
            <a:extLst>
              <a:ext uri="{FF2B5EF4-FFF2-40B4-BE49-F238E27FC236}">
                <a16:creationId xmlns:a16="http://schemas.microsoft.com/office/drawing/2014/main" xmlns="" id="{52CC45BC-D075-4ADB-A892-BE8D48EBCBEB}"/>
              </a:ext>
            </a:extLst>
          </p:cNvPr>
          <p:cNvSpPr/>
          <p:nvPr/>
        </p:nvSpPr>
        <p:spPr>
          <a:xfrm>
            <a:off x="3513019" y="3645882"/>
            <a:ext cx="1041599" cy="461665"/>
          </a:xfrm>
          <a:prstGeom prst="rect">
            <a:avLst/>
          </a:prstGeom>
        </p:spPr>
        <p:txBody>
          <a:bodyPr wrap="square">
            <a:spAutoFit/>
          </a:bodyPr>
          <a:lstStyle/>
          <a:p>
            <a:pPr algn="ctr"/>
            <a:r>
              <a:rPr lang="en-US" altLang="en-US" sz="2400" dirty="0">
                <a:latin typeface="+mj-lt"/>
              </a:rPr>
              <a:t>101</a:t>
            </a:r>
            <a:endParaRPr lang="en-US" sz="2400" dirty="0">
              <a:latin typeface="+mj-lt"/>
            </a:endParaRPr>
          </a:p>
        </p:txBody>
      </p:sp>
      <p:sp>
        <p:nvSpPr>
          <p:cNvPr id="8" name="Rectangle 7">
            <a:extLst>
              <a:ext uri="{FF2B5EF4-FFF2-40B4-BE49-F238E27FC236}">
                <a16:creationId xmlns:a16="http://schemas.microsoft.com/office/drawing/2014/main" xmlns="" id="{AEE3B192-E9AC-4CF7-85DB-4FB671270172}"/>
              </a:ext>
            </a:extLst>
          </p:cNvPr>
          <p:cNvSpPr/>
          <p:nvPr/>
        </p:nvSpPr>
        <p:spPr>
          <a:xfrm>
            <a:off x="2577676" y="3645882"/>
            <a:ext cx="1041599" cy="461665"/>
          </a:xfrm>
          <a:prstGeom prst="rect">
            <a:avLst/>
          </a:prstGeom>
        </p:spPr>
        <p:txBody>
          <a:bodyPr wrap="square">
            <a:spAutoFit/>
          </a:bodyPr>
          <a:lstStyle/>
          <a:p>
            <a:pPr algn="ctr"/>
            <a:r>
              <a:rPr lang="en-US" sz="2400" dirty="0">
                <a:latin typeface="+mj-lt"/>
              </a:rPr>
              <a:t>000</a:t>
            </a:r>
          </a:p>
        </p:txBody>
      </p:sp>
      <p:sp>
        <p:nvSpPr>
          <p:cNvPr id="9" name="Rectangle 8">
            <a:extLst>
              <a:ext uri="{FF2B5EF4-FFF2-40B4-BE49-F238E27FC236}">
                <a16:creationId xmlns:a16="http://schemas.microsoft.com/office/drawing/2014/main" xmlns="" id="{A2B20652-47A2-4846-9C98-92A8AC06699C}"/>
              </a:ext>
            </a:extLst>
          </p:cNvPr>
          <p:cNvSpPr/>
          <p:nvPr/>
        </p:nvSpPr>
        <p:spPr>
          <a:xfrm>
            <a:off x="1642332" y="3645882"/>
            <a:ext cx="1041599" cy="461665"/>
          </a:xfrm>
          <a:prstGeom prst="rect">
            <a:avLst/>
          </a:prstGeom>
        </p:spPr>
        <p:txBody>
          <a:bodyPr wrap="square">
            <a:spAutoFit/>
          </a:bodyPr>
          <a:lstStyle/>
          <a:p>
            <a:pPr algn="ctr"/>
            <a:r>
              <a:rPr lang="en-US" altLang="en-US" sz="2400" dirty="0">
                <a:latin typeface="+mj-lt"/>
              </a:rPr>
              <a:t>111</a:t>
            </a:r>
            <a:endParaRPr lang="en-US" sz="2400" dirty="0">
              <a:latin typeface="+mj-lt"/>
            </a:endParaRPr>
          </a:p>
        </p:txBody>
      </p:sp>
      <p:sp>
        <p:nvSpPr>
          <p:cNvPr id="10" name="Rectangle 9">
            <a:extLst>
              <a:ext uri="{FF2B5EF4-FFF2-40B4-BE49-F238E27FC236}">
                <a16:creationId xmlns:a16="http://schemas.microsoft.com/office/drawing/2014/main" xmlns="" id="{E08AF083-E1A8-484B-80AF-497F06550844}"/>
              </a:ext>
            </a:extLst>
          </p:cNvPr>
          <p:cNvSpPr/>
          <p:nvPr/>
        </p:nvSpPr>
        <p:spPr>
          <a:xfrm>
            <a:off x="11723" y="4431924"/>
            <a:ext cx="1630609" cy="461665"/>
          </a:xfrm>
          <a:prstGeom prst="rect">
            <a:avLst/>
          </a:prstGeom>
        </p:spPr>
        <p:txBody>
          <a:bodyPr wrap="square">
            <a:spAutoFit/>
          </a:bodyPr>
          <a:lstStyle/>
          <a:p>
            <a:pPr algn="ctr"/>
            <a:r>
              <a:rPr lang="en-US" sz="2400" dirty="0">
                <a:latin typeface="+mj-lt"/>
              </a:rPr>
              <a:t>705</a:t>
            </a:r>
            <a:r>
              <a:rPr lang="en-US" sz="2400" baseline="-25000" dirty="0">
                <a:latin typeface="+mj-lt"/>
              </a:rPr>
              <a:t>8 </a:t>
            </a:r>
            <a:r>
              <a:rPr lang="en-US" sz="2400" dirty="0">
                <a:latin typeface="+mj-lt"/>
              </a:rPr>
              <a:t>=</a:t>
            </a:r>
            <a:endParaRPr lang="en-US" sz="2400" baseline="-25000" dirty="0">
              <a:latin typeface="+mj-lt"/>
            </a:endParaRPr>
          </a:p>
        </p:txBody>
      </p:sp>
      <p:sp>
        <p:nvSpPr>
          <p:cNvPr id="11" name="Rectangle 10">
            <a:extLst>
              <a:ext uri="{FF2B5EF4-FFF2-40B4-BE49-F238E27FC236}">
                <a16:creationId xmlns:a16="http://schemas.microsoft.com/office/drawing/2014/main" xmlns="" id="{DC2CAFA3-4660-4B81-B96D-C08B8DCF4129}"/>
              </a:ext>
            </a:extLst>
          </p:cNvPr>
          <p:cNvSpPr/>
          <p:nvPr/>
        </p:nvSpPr>
        <p:spPr>
          <a:xfrm>
            <a:off x="1158525" y="4431924"/>
            <a:ext cx="1655997" cy="461665"/>
          </a:xfrm>
          <a:prstGeom prst="rect">
            <a:avLst/>
          </a:prstGeom>
        </p:spPr>
        <p:txBody>
          <a:bodyPr wrap="square">
            <a:spAutoFit/>
          </a:bodyPr>
          <a:lstStyle/>
          <a:p>
            <a:pPr algn="ctr"/>
            <a:r>
              <a:rPr lang="en-US" sz="2400" dirty="0">
                <a:solidFill>
                  <a:schemeClr val="accent6"/>
                </a:solidFill>
                <a:latin typeface="+mj-lt"/>
              </a:rPr>
              <a:t>111000101</a:t>
            </a:r>
            <a:r>
              <a:rPr lang="en-US" sz="2400" baseline="-25000" dirty="0">
                <a:solidFill>
                  <a:schemeClr val="accent6"/>
                </a:solidFill>
                <a:latin typeface="+mj-lt"/>
              </a:rPr>
              <a:t>2</a:t>
            </a:r>
          </a:p>
        </p:txBody>
      </p:sp>
      <p:cxnSp>
        <p:nvCxnSpPr>
          <p:cNvPr id="12" name="Straight Arrow Connector 11">
            <a:extLst>
              <a:ext uri="{FF2B5EF4-FFF2-40B4-BE49-F238E27FC236}">
                <a16:creationId xmlns:a16="http://schemas.microsoft.com/office/drawing/2014/main" xmlns="" id="{4B8DA862-72B9-4E66-B49F-BAF9602D9CC0}"/>
              </a:ext>
            </a:extLst>
          </p:cNvPr>
          <p:cNvCxnSpPr>
            <a:endCxn id="9" idx="0"/>
          </p:cNvCxnSpPr>
          <p:nvPr/>
        </p:nvCxnSpPr>
        <p:spPr>
          <a:xfrm>
            <a:off x="2163131" y="3134568"/>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40487D23-9E77-4E12-B70F-EF57A7B08ECD}"/>
              </a:ext>
            </a:extLst>
          </p:cNvPr>
          <p:cNvCxnSpPr>
            <a:endCxn id="8" idx="0"/>
          </p:cNvCxnSpPr>
          <p:nvPr/>
        </p:nvCxnSpPr>
        <p:spPr>
          <a:xfrm>
            <a:off x="3098474" y="3171358"/>
            <a:ext cx="2" cy="47452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3388128A-0AF4-43E2-A513-291B489979AF}"/>
              </a:ext>
            </a:extLst>
          </p:cNvPr>
          <p:cNvCxnSpPr>
            <a:endCxn id="7" idx="0"/>
          </p:cNvCxnSpPr>
          <p:nvPr/>
        </p:nvCxnSpPr>
        <p:spPr>
          <a:xfrm>
            <a:off x="4033817" y="3185646"/>
            <a:ext cx="2" cy="46023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EF91B-27E5-44D7-AD84-0B4E2F83632C}"/>
              </a:ext>
            </a:extLst>
          </p:cNvPr>
          <p:cNvSpPr>
            <a:spLocks noGrp="1"/>
          </p:cNvSpPr>
          <p:nvPr>
            <p:ph type="title"/>
          </p:nvPr>
        </p:nvSpPr>
        <p:spPr/>
        <p:txBody>
          <a:bodyPr/>
          <a:lstStyle/>
          <a:p>
            <a:r>
              <a:rPr lang="en-US" dirty="0"/>
              <a:t>Binary to Octal</a:t>
            </a:r>
            <a:endParaRPr lang="en-IN" dirty="0"/>
          </a:p>
        </p:txBody>
      </p:sp>
      <p:sp>
        <p:nvSpPr>
          <p:cNvPr id="3" name="Content Placeholder 2">
            <a:extLst>
              <a:ext uri="{FF2B5EF4-FFF2-40B4-BE49-F238E27FC236}">
                <a16:creationId xmlns:a16="http://schemas.microsoft.com/office/drawing/2014/main" xmlns="" id="{5ACEF12B-AB89-4D93-A4EB-BA251F5AE1F8}"/>
              </a:ext>
            </a:extLst>
          </p:cNvPr>
          <p:cNvSpPr>
            <a:spLocks noGrp="1"/>
          </p:cNvSpPr>
          <p:nvPr>
            <p:ph idx="1"/>
          </p:nvPr>
        </p:nvSpPr>
        <p:spPr>
          <a:xfrm>
            <a:off x="131180" y="863444"/>
            <a:ext cx="11929641" cy="1941749"/>
          </a:xfrm>
        </p:spPr>
        <p:txBody>
          <a:bodyPr/>
          <a:lstStyle/>
          <a:p>
            <a:r>
              <a:rPr lang="en-US" altLang="en-US" dirty="0"/>
              <a:t>Technique</a:t>
            </a:r>
          </a:p>
          <a:p>
            <a:pPr lvl="1"/>
            <a:r>
              <a:rPr lang="en-US" altLang="en-US" dirty="0"/>
              <a:t>From given fractional </a:t>
            </a:r>
            <a:r>
              <a:rPr lang="en-US" altLang="en-US" dirty="0">
                <a:solidFill>
                  <a:schemeClr val="tx2"/>
                </a:solidFill>
              </a:rPr>
              <a:t>point</a:t>
            </a:r>
            <a:r>
              <a:rPr lang="en-US" altLang="en-US" dirty="0"/>
              <a:t>, group bits in </a:t>
            </a:r>
            <a:r>
              <a:rPr lang="en-US" altLang="en-US" dirty="0">
                <a:solidFill>
                  <a:schemeClr val="tx2"/>
                </a:solidFill>
              </a:rPr>
              <a:t>threes to right </a:t>
            </a:r>
            <a:r>
              <a:rPr lang="en-US" altLang="en-US" dirty="0"/>
              <a:t>and group bits in </a:t>
            </a:r>
            <a:r>
              <a:rPr lang="en-US" altLang="en-US" dirty="0">
                <a:solidFill>
                  <a:schemeClr val="tx2"/>
                </a:solidFill>
              </a:rPr>
              <a:t>threes to left</a:t>
            </a:r>
            <a:endParaRPr lang="en-US" altLang="en-US" dirty="0"/>
          </a:p>
          <a:p>
            <a:pPr lvl="1"/>
            <a:r>
              <a:rPr lang="en-US" altLang="en-US" dirty="0"/>
              <a:t>If, left with less than 3 bits at the end then </a:t>
            </a:r>
            <a:r>
              <a:rPr lang="en-US" altLang="en-US" dirty="0">
                <a:solidFill>
                  <a:schemeClr val="tx2"/>
                </a:solidFill>
              </a:rPr>
              <a:t>stuff 0s</a:t>
            </a:r>
            <a:r>
              <a:rPr lang="en-US" altLang="en-US" dirty="0"/>
              <a:t> to make it group of three</a:t>
            </a:r>
          </a:p>
          <a:p>
            <a:pPr lvl="1"/>
            <a:r>
              <a:rPr lang="en-US" altLang="en-US" dirty="0"/>
              <a:t>Convert to octal digits</a:t>
            </a:r>
          </a:p>
          <a:p>
            <a:r>
              <a:rPr lang="en-US" altLang="en-US" dirty="0"/>
              <a:t>Example</a:t>
            </a:r>
          </a:p>
          <a:p>
            <a:endParaRPr lang="en-IN" dirty="0"/>
          </a:p>
        </p:txBody>
      </p:sp>
      <p:sp>
        <p:nvSpPr>
          <p:cNvPr id="4" name="Text Box 3">
            <a:extLst>
              <a:ext uri="{FF2B5EF4-FFF2-40B4-BE49-F238E27FC236}">
                <a16:creationId xmlns:a16="http://schemas.microsoft.com/office/drawing/2014/main" xmlns="" id="{B2EA65A6-1C95-44B3-9426-F561E9D5C939}"/>
              </a:ext>
            </a:extLst>
          </p:cNvPr>
          <p:cNvSpPr txBox="1">
            <a:spLocks noChangeArrowheads="1"/>
          </p:cNvSpPr>
          <p:nvPr/>
        </p:nvSpPr>
        <p:spPr bwMode="auto">
          <a:xfrm>
            <a:off x="363697" y="2764012"/>
            <a:ext cx="2484078"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1011010.111</a:t>
            </a:r>
            <a:r>
              <a:rPr lang="en-US" altLang="en-US" sz="2400" baseline="-25000" dirty="0">
                <a:latin typeface="+mj-lt"/>
              </a:rPr>
              <a:t>2</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8</a:t>
            </a:r>
          </a:p>
        </p:txBody>
      </p:sp>
      <p:sp>
        <p:nvSpPr>
          <p:cNvPr id="5" name="Rectangle 4">
            <a:extLst>
              <a:ext uri="{FF2B5EF4-FFF2-40B4-BE49-F238E27FC236}">
                <a16:creationId xmlns:a16="http://schemas.microsoft.com/office/drawing/2014/main" xmlns="" id="{EF0B37E7-8324-4B9A-9744-7E9AC6A5B2DA}"/>
              </a:ext>
            </a:extLst>
          </p:cNvPr>
          <p:cNvSpPr/>
          <p:nvPr/>
        </p:nvSpPr>
        <p:spPr>
          <a:xfrm>
            <a:off x="3315812" y="4543100"/>
            <a:ext cx="646750" cy="461665"/>
          </a:xfrm>
          <a:prstGeom prst="rect">
            <a:avLst/>
          </a:prstGeom>
        </p:spPr>
        <p:txBody>
          <a:bodyPr wrap="square">
            <a:spAutoFit/>
          </a:bodyPr>
          <a:lstStyle/>
          <a:p>
            <a:pPr algn="ctr"/>
            <a:r>
              <a:rPr lang="en-US" altLang="en-US" sz="2400" dirty="0">
                <a:latin typeface="+mj-lt"/>
              </a:rPr>
              <a:t>1</a:t>
            </a:r>
            <a:endParaRPr lang="en-US" sz="2400" dirty="0">
              <a:latin typeface="+mj-lt"/>
            </a:endParaRPr>
          </a:p>
        </p:txBody>
      </p:sp>
      <p:sp>
        <p:nvSpPr>
          <p:cNvPr id="6" name="Rectangle 5">
            <a:extLst>
              <a:ext uri="{FF2B5EF4-FFF2-40B4-BE49-F238E27FC236}">
                <a16:creationId xmlns:a16="http://schemas.microsoft.com/office/drawing/2014/main" xmlns="" id="{3A5C6BE6-71C9-4E10-973F-620573CEF8BA}"/>
              </a:ext>
            </a:extLst>
          </p:cNvPr>
          <p:cNvSpPr/>
          <p:nvPr/>
        </p:nvSpPr>
        <p:spPr>
          <a:xfrm>
            <a:off x="4479985" y="3335806"/>
            <a:ext cx="1041599" cy="461665"/>
          </a:xfrm>
          <a:prstGeom prst="rect">
            <a:avLst/>
          </a:prstGeom>
        </p:spPr>
        <p:txBody>
          <a:bodyPr wrap="square">
            <a:spAutoFit/>
          </a:bodyPr>
          <a:lstStyle/>
          <a:p>
            <a:pPr algn="ctr"/>
            <a:r>
              <a:rPr lang="en-US" sz="2400" dirty="0">
                <a:latin typeface="+mj-lt"/>
              </a:rPr>
              <a:t>011</a:t>
            </a:r>
          </a:p>
        </p:txBody>
      </p:sp>
      <p:sp>
        <p:nvSpPr>
          <p:cNvPr id="7" name="Rectangle 6">
            <a:extLst>
              <a:ext uri="{FF2B5EF4-FFF2-40B4-BE49-F238E27FC236}">
                <a16:creationId xmlns:a16="http://schemas.microsoft.com/office/drawing/2014/main" xmlns="" id="{7C7810AC-AFD8-4B80-A54F-860BD1083796}"/>
              </a:ext>
            </a:extLst>
          </p:cNvPr>
          <p:cNvSpPr/>
          <p:nvPr/>
        </p:nvSpPr>
        <p:spPr>
          <a:xfrm>
            <a:off x="3111461" y="3335806"/>
            <a:ext cx="1041599" cy="461665"/>
          </a:xfrm>
          <a:prstGeom prst="rect">
            <a:avLst/>
          </a:prstGeom>
        </p:spPr>
        <p:txBody>
          <a:bodyPr wrap="square">
            <a:spAutoFit/>
          </a:bodyPr>
          <a:lstStyle/>
          <a:p>
            <a:pPr algn="ctr"/>
            <a:r>
              <a:rPr lang="en-US" altLang="en-US" sz="2400" dirty="0">
                <a:solidFill>
                  <a:schemeClr val="tx2"/>
                </a:solidFill>
              </a:rPr>
              <a:t>00</a:t>
            </a:r>
            <a:r>
              <a:rPr lang="en-US" altLang="en-US" sz="2400" dirty="0"/>
              <a:t>1</a:t>
            </a:r>
            <a:endParaRPr lang="en-US" sz="2400" dirty="0"/>
          </a:p>
        </p:txBody>
      </p:sp>
      <p:sp>
        <p:nvSpPr>
          <p:cNvPr id="8" name="Rectangle 7">
            <a:extLst>
              <a:ext uri="{FF2B5EF4-FFF2-40B4-BE49-F238E27FC236}">
                <a16:creationId xmlns:a16="http://schemas.microsoft.com/office/drawing/2014/main" xmlns="" id="{7E176E98-8148-4405-8386-6CD8777BA0DC}"/>
              </a:ext>
            </a:extLst>
          </p:cNvPr>
          <p:cNvSpPr/>
          <p:nvPr/>
        </p:nvSpPr>
        <p:spPr>
          <a:xfrm>
            <a:off x="363697" y="5315915"/>
            <a:ext cx="2081824" cy="461665"/>
          </a:xfrm>
          <a:prstGeom prst="rect">
            <a:avLst/>
          </a:prstGeom>
        </p:spPr>
        <p:txBody>
          <a:bodyPr wrap="square">
            <a:spAutoFit/>
          </a:bodyPr>
          <a:lstStyle/>
          <a:p>
            <a:pPr algn="ctr"/>
            <a:r>
              <a:rPr lang="en-US" sz="2400" dirty="0">
                <a:latin typeface="+mj-lt"/>
              </a:rPr>
              <a:t>1011010111</a:t>
            </a:r>
            <a:r>
              <a:rPr lang="en-US" sz="2400" baseline="-25000" dirty="0">
                <a:latin typeface="+mj-lt"/>
              </a:rPr>
              <a:t>2 </a:t>
            </a:r>
            <a:r>
              <a:rPr lang="en-US" sz="2400" dirty="0">
                <a:latin typeface="+mj-lt"/>
              </a:rPr>
              <a:t>=</a:t>
            </a:r>
            <a:endParaRPr lang="en-US" sz="2400" baseline="-25000" dirty="0">
              <a:latin typeface="+mj-lt"/>
            </a:endParaRPr>
          </a:p>
        </p:txBody>
      </p:sp>
      <p:sp>
        <p:nvSpPr>
          <p:cNvPr id="9" name="Rectangle 8">
            <a:extLst>
              <a:ext uri="{FF2B5EF4-FFF2-40B4-BE49-F238E27FC236}">
                <a16:creationId xmlns:a16="http://schemas.microsoft.com/office/drawing/2014/main" xmlns="" id="{5E8885BA-0603-4055-B44D-F8A8AEEAF912}"/>
              </a:ext>
            </a:extLst>
          </p:cNvPr>
          <p:cNvSpPr/>
          <p:nvPr/>
        </p:nvSpPr>
        <p:spPr>
          <a:xfrm>
            <a:off x="2248039" y="5315915"/>
            <a:ext cx="1030504" cy="461665"/>
          </a:xfrm>
          <a:prstGeom prst="rect">
            <a:avLst/>
          </a:prstGeom>
        </p:spPr>
        <p:txBody>
          <a:bodyPr wrap="square">
            <a:spAutoFit/>
          </a:bodyPr>
          <a:lstStyle/>
          <a:p>
            <a:r>
              <a:rPr lang="en-US" sz="2400" dirty="0">
                <a:solidFill>
                  <a:schemeClr val="accent6"/>
                </a:solidFill>
                <a:latin typeface="+mj-lt"/>
              </a:rPr>
              <a:t>132.7</a:t>
            </a:r>
            <a:r>
              <a:rPr lang="en-US" sz="2400" baseline="-25000" dirty="0">
                <a:solidFill>
                  <a:schemeClr val="accent6"/>
                </a:solidFill>
                <a:latin typeface="+mj-lt"/>
              </a:rPr>
              <a:t>8</a:t>
            </a:r>
          </a:p>
        </p:txBody>
      </p:sp>
      <p:cxnSp>
        <p:nvCxnSpPr>
          <p:cNvPr id="10" name="Straight Arrow Connector 9">
            <a:extLst>
              <a:ext uri="{FF2B5EF4-FFF2-40B4-BE49-F238E27FC236}">
                <a16:creationId xmlns:a16="http://schemas.microsoft.com/office/drawing/2014/main" xmlns="" id="{AAE28470-205B-431C-BBB1-F3D2B8149625}"/>
              </a:ext>
            </a:extLst>
          </p:cNvPr>
          <p:cNvCxnSpPr>
            <a:stCxn id="7" idx="2"/>
            <a:endCxn id="5" idx="0"/>
          </p:cNvCxnSpPr>
          <p:nvPr/>
        </p:nvCxnSpPr>
        <p:spPr>
          <a:xfrm>
            <a:off x="3632261" y="3797471"/>
            <a:ext cx="6926"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F5C253B-0283-4F74-A64F-0A48D65EB00E}"/>
              </a:ext>
            </a:extLst>
          </p:cNvPr>
          <p:cNvSpPr/>
          <p:nvPr/>
        </p:nvSpPr>
        <p:spPr>
          <a:xfrm>
            <a:off x="7229632" y="3335806"/>
            <a:ext cx="1041599" cy="461665"/>
          </a:xfrm>
          <a:prstGeom prst="rect">
            <a:avLst/>
          </a:prstGeom>
        </p:spPr>
        <p:txBody>
          <a:bodyPr wrap="square">
            <a:spAutoFit/>
          </a:bodyPr>
          <a:lstStyle/>
          <a:p>
            <a:pPr algn="ctr"/>
            <a:r>
              <a:rPr lang="en-US" sz="2400" dirty="0">
                <a:latin typeface="+mj-lt"/>
              </a:rPr>
              <a:t>111</a:t>
            </a:r>
          </a:p>
        </p:txBody>
      </p:sp>
      <p:sp>
        <p:nvSpPr>
          <p:cNvPr id="12" name="Rectangle 11">
            <a:extLst>
              <a:ext uri="{FF2B5EF4-FFF2-40B4-BE49-F238E27FC236}">
                <a16:creationId xmlns:a16="http://schemas.microsoft.com/office/drawing/2014/main" xmlns="" id="{61CF7B21-2EA8-468D-989C-4376808433F5}"/>
              </a:ext>
            </a:extLst>
          </p:cNvPr>
          <p:cNvSpPr/>
          <p:nvPr/>
        </p:nvSpPr>
        <p:spPr>
          <a:xfrm>
            <a:off x="5861108" y="3335806"/>
            <a:ext cx="1041599" cy="461665"/>
          </a:xfrm>
          <a:prstGeom prst="rect">
            <a:avLst/>
          </a:prstGeom>
        </p:spPr>
        <p:txBody>
          <a:bodyPr wrap="square">
            <a:spAutoFit/>
          </a:bodyPr>
          <a:lstStyle/>
          <a:p>
            <a:pPr algn="ctr"/>
            <a:r>
              <a:rPr lang="en-US" sz="2400" dirty="0">
                <a:latin typeface="+mj-lt"/>
              </a:rPr>
              <a:t>010</a:t>
            </a:r>
          </a:p>
        </p:txBody>
      </p:sp>
      <p:sp>
        <p:nvSpPr>
          <p:cNvPr id="13" name="Rectangle 12">
            <a:extLst>
              <a:ext uri="{FF2B5EF4-FFF2-40B4-BE49-F238E27FC236}">
                <a16:creationId xmlns:a16="http://schemas.microsoft.com/office/drawing/2014/main" xmlns="" id="{ACB4DF36-0CC9-4ACA-96B7-6825D1CB9991}"/>
              </a:ext>
            </a:extLst>
          </p:cNvPr>
          <p:cNvSpPr/>
          <p:nvPr/>
        </p:nvSpPr>
        <p:spPr>
          <a:xfrm>
            <a:off x="4677884" y="4543100"/>
            <a:ext cx="646750" cy="461665"/>
          </a:xfrm>
          <a:prstGeom prst="rect">
            <a:avLst/>
          </a:prstGeom>
        </p:spPr>
        <p:txBody>
          <a:bodyPr wrap="square">
            <a:spAutoFit/>
          </a:bodyPr>
          <a:lstStyle/>
          <a:p>
            <a:pPr algn="ctr"/>
            <a:r>
              <a:rPr lang="en-US" altLang="en-US" sz="2400" dirty="0">
                <a:latin typeface="+mj-lt"/>
              </a:rPr>
              <a:t>3</a:t>
            </a:r>
            <a:endParaRPr lang="en-US" sz="2400" dirty="0">
              <a:latin typeface="+mj-lt"/>
            </a:endParaRPr>
          </a:p>
        </p:txBody>
      </p:sp>
      <p:sp>
        <p:nvSpPr>
          <p:cNvPr id="14" name="Rectangle 13">
            <a:extLst>
              <a:ext uri="{FF2B5EF4-FFF2-40B4-BE49-F238E27FC236}">
                <a16:creationId xmlns:a16="http://schemas.microsoft.com/office/drawing/2014/main" xmlns="" id="{3E652811-8507-438B-8D1E-770D5672A9C1}"/>
              </a:ext>
            </a:extLst>
          </p:cNvPr>
          <p:cNvSpPr/>
          <p:nvPr/>
        </p:nvSpPr>
        <p:spPr>
          <a:xfrm>
            <a:off x="6059012" y="4543100"/>
            <a:ext cx="646750" cy="461665"/>
          </a:xfrm>
          <a:prstGeom prst="rect">
            <a:avLst/>
          </a:prstGeom>
        </p:spPr>
        <p:txBody>
          <a:bodyPr wrap="square">
            <a:spAutoFit/>
          </a:bodyPr>
          <a:lstStyle/>
          <a:p>
            <a:pPr algn="ctr"/>
            <a:r>
              <a:rPr lang="en-US" altLang="en-US" sz="2400" dirty="0">
                <a:latin typeface="+mj-lt"/>
              </a:rPr>
              <a:t>2</a:t>
            </a:r>
            <a:endParaRPr lang="en-US" sz="2400" dirty="0">
              <a:latin typeface="+mj-lt"/>
            </a:endParaRPr>
          </a:p>
        </p:txBody>
      </p:sp>
      <p:sp>
        <p:nvSpPr>
          <p:cNvPr id="15" name="Rectangle 14">
            <a:extLst>
              <a:ext uri="{FF2B5EF4-FFF2-40B4-BE49-F238E27FC236}">
                <a16:creationId xmlns:a16="http://schemas.microsoft.com/office/drawing/2014/main" xmlns="" id="{D4F048EC-A22F-4168-A5A2-96298FDB96FB}"/>
              </a:ext>
            </a:extLst>
          </p:cNvPr>
          <p:cNvSpPr/>
          <p:nvPr/>
        </p:nvSpPr>
        <p:spPr>
          <a:xfrm>
            <a:off x="7430612" y="4543100"/>
            <a:ext cx="646750" cy="461665"/>
          </a:xfrm>
          <a:prstGeom prst="rect">
            <a:avLst/>
          </a:prstGeom>
        </p:spPr>
        <p:txBody>
          <a:bodyPr wrap="square">
            <a:spAutoFit/>
          </a:bodyPr>
          <a:lstStyle/>
          <a:p>
            <a:pPr algn="ctr"/>
            <a:r>
              <a:rPr lang="en-US" altLang="en-US" sz="2400" dirty="0">
                <a:latin typeface="+mj-lt"/>
              </a:rPr>
              <a:t>7</a:t>
            </a:r>
            <a:endParaRPr lang="en-US" sz="2400" dirty="0">
              <a:latin typeface="+mj-lt"/>
            </a:endParaRPr>
          </a:p>
        </p:txBody>
      </p:sp>
      <p:cxnSp>
        <p:nvCxnSpPr>
          <p:cNvPr id="16" name="Straight Arrow Connector 15">
            <a:extLst>
              <a:ext uri="{FF2B5EF4-FFF2-40B4-BE49-F238E27FC236}">
                <a16:creationId xmlns:a16="http://schemas.microsoft.com/office/drawing/2014/main" xmlns="" id="{F83EB254-7246-4D4A-9094-5AF2FE1B4450}"/>
              </a:ext>
            </a:extLst>
          </p:cNvPr>
          <p:cNvCxnSpPr>
            <a:stCxn id="6" idx="2"/>
            <a:endCxn id="13" idx="0"/>
          </p:cNvCxnSpPr>
          <p:nvPr/>
        </p:nvCxnSpPr>
        <p:spPr>
          <a:xfrm>
            <a:off x="5000785" y="3797471"/>
            <a:ext cx="474"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6AD5641-40E4-4F5C-8597-E27F7C3668A9}"/>
              </a:ext>
            </a:extLst>
          </p:cNvPr>
          <p:cNvCxnSpPr>
            <a:stCxn id="12" idx="2"/>
            <a:endCxn id="14" idx="0"/>
          </p:cNvCxnSpPr>
          <p:nvPr/>
        </p:nvCxnSpPr>
        <p:spPr>
          <a:xfrm>
            <a:off x="6381908" y="3797471"/>
            <a:ext cx="479"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751CA5F9-E945-47FC-AE0D-FDC478D31374}"/>
              </a:ext>
            </a:extLst>
          </p:cNvPr>
          <p:cNvCxnSpPr>
            <a:stCxn id="11" idx="2"/>
            <a:endCxn id="15" idx="0"/>
          </p:cNvCxnSpPr>
          <p:nvPr/>
        </p:nvCxnSpPr>
        <p:spPr>
          <a:xfrm>
            <a:off x="7750432" y="3797471"/>
            <a:ext cx="3555"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B91538B5-B0BB-406D-A1B1-DBA89F6F57BA}"/>
              </a:ext>
            </a:extLst>
          </p:cNvPr>
          <p:cNvSpPr/>
          <p:nvPr/>
        </p:nvSpPr>
        <p:spPr>
          <a:xfrm>
            <a:off x="6917757" y="3339776"/>
            <a:ext cx="401582" cy="461665"/>
          </a:xfrm>
          <a:prstGeom prst="rect">
            <a:avLst/>
          </a:prstGeom>
        </p:spPr>
        <p:txBody>
          <a:bodyPr wrap="square">
            <a:spAutoFit/>
          </a:bodyPr>
          <a:lstStyle/>
          <a:p>
            <a:pPr algn="ctr"/>
            <a:r>
              <a:rPr lang="en-US" sz="2400" dirty="0">
                <a:latin typeface="+mj-lt"/>
              </a:rPr>
              <a:t>.</a:t>
            </a:r>
          </a:p>
        </p:txBody>
      </p:sp>
    </p:spTree>
    <p:extLst>
      <p:ext uri="{BB962C8B-B14F-4D97-AF65-F5344CB8AC3E}">
        <p14:creationId xmlns:p14="http://schemas.microsoft.com/office/powerpoint/2010/main" val="22920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0"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500"/>
                                        <p:tgtEl>
                                          <p:spTgt spid="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3" grpId="0"/>
      <p:bldP spid="14"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2BFB6-2358-4CC8-A901-072BAB02F46C}"/>
              </a:ext>
            </a:extLst>
          </p:cNvPr>
          <p:cNvSpPr>
            <a:spLocks noGrp="1"/>
          </p:cNvSpPr>
          <p:nvPr>
            <p:ph type="title"/>
          </p:nvPr>
        </p:nvSpPr>
        <p:spPr/>
        <p:txBody>
          <a:bodyPr/>
          <a:lstStyle/>
          <a:p>
            <a:r>
              <a:rPr lang="en-US" dirty="0"/>
              <a:t>Hexa-Decimal to Binary</a:t>
            </a:r>
            <a:endParaRPr lang="en-IN" dirty="0"/>
          </a:p>
        </p:txBody>
      </p:sp>
      <p:sp>
        <p:nvSpPr>
          <p:cNvPr id="3" name="Content Placeholder 2">
            <a:extLst>
              <a:ext uri="{FF2B5EF4-FFF2-40B4-BE49-F238E27FC236}">
                <a16:creationId xmlns:a16="http://schemas.microsoft.com/office/drawing/2014/main" xmlns="" id="{4F0E516A-EA53-4CA0-B6DA-109B164EC58C}"/>
              </a:ext>
            </a:extLst>
          </p:cNvPr>
          <p:cNvSpPr>
            <a:spLocks noGrp="1"/>
          </p:cNvSpPr>
          <p:nvPr>
            <p:ph idx="1"/>
          </p:nvPr>
        </p:nvSpPr>
        <p:spPr>
          <a:xfrm>
            <a:off x="131180" y="863444"/>
            <a:ext cx="11929641" cy="1228827"/>
          </a:xfrm>
        </p:spPr>
        <p:txBody>
          <a:bodyPr/>
          <a:lstStyle/>
          <a:p>
            <a:r>
              <a:rPr lang="en-US" altLang="en-US" dirty="0"/>
              <a:t>Technique</a:t>
            </a:r>
          </a:p>
          <a:p>
            <a:pPr lvl="1"/>
            <a:r>
              <a:rPr lang="en-US" altLang="en-US" dirty="0"/>
              <a:t>Convert each hexadecimal digit to a 4-bit equivalent binary representation</a:t>
            </a:r>
          </a:p>
          <a:p>
            <a:r>
              <a:rPr lang="en-IN" dirty="0"/>
              <a:t>Example</a:t>
            </a:r>
          </a:p>
        </p:txBody>
      </p:sp>
      <p:graphicFrame>
        <p:nvGraphicFramePr>
          <p:cNvPr id="4" name="Content Placeholder 6">
            <a:extLst>
              <a:ext uri="{FF2B5EF4-FFF2-40B4-BE49-F238E27FC236}">
                <a16:creationId xmlns:a16="http://schemas.microsoft.com/office/drawing/2014/main" xmlns="" id="{1267FB47-805A-47A6-9B34-CA3084DA58C9}"/>
              </a:ext>
            </a:extLst>
          </p:cNvPr>
          <p:cNvGraphicFramePr>
            <a:graphicFrameLocks/>
          </p:cNvGraphicFramePr>
          <p:nvPr/>
        </p:nvGraphicFramePr>
        <p:xfrm>
          <a:off x="5557638" y="1657027"/>
          <a:ext cx="6503182" cy="4114800"/>
        </p:xfrm>
        <a:graphic>
          <a:graphicData uri="http://schemas.openxmlformats.org/drawingml/2006/table">
            <a:tbl>
              <a:tblPr firstRow="1" bandRow="1">
                <a:tableStyleId>{5C22544A-7EE6-4342-B048-85BDC9FD1C3A}</a:tableStyleId>
              </a:tblPr>
              <a:tblGrid>
                <a:gridCol w="1991591">
                  <a:extLst>
                    <a:ext uri="{9D8B030D-6E8A-4147-A177-3AD203B41FA5}">
                      <a16:colId xmlns:a16="http://schemas.microsoft.com/office/drawing/2014/main" xmlns="" val="1748122547"/>
                    </a:ext>
                  </a:extLst>
                </a:gridCol>
                <a:gridCol w="1260000">
                  <a:extLst>
                    <a:ext uri="{9D8B030D-6E8A-4147-A177-3AD203B41FA5}">
                      <a16:colId xmlns:a16="http://schemas.microsoft.com/office/drawing/2014/main" xmlns="" val="29291294"/>
                    </a:ext>
                  </a:extLst>
                </a:gridCol>
                <a:gridCol w="1991591">
                  <a:extLst>
                    <a:ext uri="{9D8B030D-6E8A-4147-A177-3AD203B41FA5}">
                      <a16:colId xmlns:a16="http://schemas.microsoft.com/office/drawing/2014/main" xmlns="" val="1631424531"/>
                    </a:ext>
                  </a:extLst>
                </a:gridCol>
                <a:gridCol w="1260000">
                  <a:extLst>
                    <a:ext uri="{9D8B030D-6E8A-4147-A177-3AD203B41FA5}">
                      <a16:colId xmlns:a16="http://schemas.microsoft.com/office/drawing/2014/main" xmlns="" val="647857356"/>
                    </a:ext>
                  </a:extLst>
                </a:gridCol>
              </a:tblGrid>
              <a:tr h="370840">
                <a:tc>
                  <a:txBody>
                    <a:bodyPr/>
                    <a:lstStyle/>
                    <a:p>
                      <a:pPr algn="ctr"/>
                      <a:r>
                        <a:rPr lang="en-US" sz="2400" b="1" dirty="0">
                          <a:solidFill>
                            <a:schemeClr val="tx1"/>
                          </a:solidFill>
                        </a:rPr>
                        <a:t>Hexa-Decimal</a:t>
                      </a:r>
                      <a:endParaRPr lang="en-IN" sz="2400" b="1" dirty="0">
                        <a:solidFill>
                          <a:schemeClr val="tx1"/>
                        </a:solidFill>
                      </a:endParaRPr>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chemeClr val="tx1"/>
                          </a:solidFill>
                        </a:rPr>
                        <a:t>Binary</a:t>
                      </a:r>
                      <a:endParaRPr lang="en-IN" sz="2400" b="1" dirty="0">
                        <a:solidFill>
                          <a:schemeClr val="tx1"/>
                        </a:solidFill>
                      </a:endParaRPr>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chemeClr val="tx1"/>
                          </a:solidFill>
                        </a:rPr>
                        <a:t>Hexa-Decimal</a:t>
                      </a:r>
                      <a:endParaRPr lang="en-IN" sz="2400" b="1" dirty="0">
                        <a:solidFill>
                          <a:schemeClr val="tx1"/>
                        </a:solidFill>
                      </a:endParaRPr>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chemeClr val="tx1"/>
                          </a:solidFill>
                        </a:rPr>
                        <a:t>Binary</a:t>
                      </a:r>
                      <a:endParaRPr lang="en-IN" sz="2400" b="1" dirty="0">
                        <a:solidFill>
                          <a:schemeClr val="tx1"/>
                        </a:solidFill>
                      </a:endParaRPr>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2802286617"/>
                  </a:ext>
                </a:extLst>
              </a:tr>
              <a:tr h="370840">
                <a:tc>
                  <a:txBody>
                    <a:bodyPr/>
                    <a:lstStyle/>
                    <a:p>
                      <a:pPr algn="ctr"/>
                      <a:r>
                        <a:rPr lang="en-US" sz="2400" dirty="0"/>
                        <a:t>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0000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8</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1000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667736223"/>
                  </a:ext>
                </a:extLst>
              </a:tr>
              <a:tr h="370840">
                <a:tc>
                  <a:txBody>
                    <a:bodyPr/>
                    <a:lstStyle/>
                    <a:p>
                      <a:pPr algn="ctr"/>
                      <a:r>
                        <a:rPr lang="en-US" sz="2400" dirty="0"/>
                        <a:t>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0001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9</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1001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623177917"/>
                  </a:ext>
                </a:extLst>
              </a:tr>
              <a:tr h="370840">
                <a:tc>
                  <a:txBody>
                    <a:bodyPr/>
                    <a:lstStyle/>
                    <a:p>
                      <a:pPr algn="ctr"/>
                      <a:r>
                        <a:rPr lang="en-US" sz="2400" dirty="0"/>
                        <a:t>2</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0010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A</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1010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502050258"/>
                  </a:ext>
                </a:extLst>
              </a:tr>
              <a:tr h="370840">
                <a:tc>
                  <a:txBody>
                    <a:bodyPr/>
                    <a:lstStyle/>
                    <a:p>
                      <a:pPr algn="ctr"/>
                      <a:r>
                        <a:rPr lang="en-US" sz="2400" dirty="0"/>
                        <a:t>3</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0011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B</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1011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469961868"/>
                  </a:ext>
                </a:extLst>
              </a:tr>
              <a:tr h="370840">
                <a:tc>
                  <a:txBody>
                    <a:bodyPr/>
                    <a:lstStyle/>
                    <a:p>
                      <a:pPr algn="ctr"/>
                      <a:r>
                        <a:rPr lang="en-US" sz="2400" dirty="0"/>
                        <a:t>4</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0100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C</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1100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109361669"/>
                  </a:ext>
                </a:extLst>
              </a:tr>
              <a:tr h="370840">
                <a:tc>
                  <a:txBody>
                    <a:bodyPr/>
                    <a:lstStyle/>
                    <a:p>
                      <a:pPr algn="ctr"/>
                      <a:r>
                        <a:rPr lang="en-US" sz="2400" dirty="0"/>
                        <a:t>5</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0101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D</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1101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587193329"/>
                  </a:ext>
                </a:extLst>
              </a:tr>
              <a:tr h="370840">
                <a:tc>
                  <a:txBody>
                    <a:bodyPr/>
                    <a:lstStyle/>
                    <a:p>
                      <a:pPr algn="ctr"/>
                      <a:r>
                        <a:rPr lang="en-US" sz="2400" dirty="0"/>
                        <a:t>6</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0110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E</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1110</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641403448"/>
                  </a:ext>
                </a:extLst>
              </a:tr>
              <a:tr h="370840">
                <a:tc>
                  <a:txBody>
                    <a:bodyPr/>
                    <a:lstStyle/>
                    <a:p>
                      <a:pPr algn="ctr"/>
                      <a:r>
                        <a:rPr lang="en-US" sz="2400" dirty="0"/>
                        <a:t>7</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0111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F</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1111</a:t>
                      </a:r>
                      <a:endParaRPr lang="en-IN" sz="2400" dirty="0"/>
                    </a:p>
                  </a:txBody>
                  <a:tcPr marL="83127" marR="83127">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617556287"/>
                  </a:ext>
                </a:extLst>
              </a:tr>
            </a:tbl>
          </a:graphicData>
        </a:graphic>
      </p:graphicFrame>
      <p:sp>
        <p:nvSpPr>
          <p:cNvPr id="5" name="Text Box 3">
            <a:extLst>
              <a:ext uri="{FF2B5EF4-FFF2-40B4-BE49-F238E27FC236}">
                <a16:creationId xmlns:a16="http://schemas.microsoft.com/office/drawing/2014/main" xmlns="" id="{AB7AE922-190A-4440-BC0F-29BBB220A4F8}"/>
              </a:ext>
            </a:extLst>
          </p:cNvPr>
          <p:cNvSpPr txBox="1">
            <a:spLocks noChangeArrowheads="1"/>
          </p:cNvSpPr>
          <p:nvPr/>
        </p:nvSpPr>
        <p:spPr bwMode="auto">
          <a:xfrm>
            <a:off x="387002" y="1986713"/>
            <a:ext cx="154575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10AF</a:t>
            </a:r>
            <a:r>
              <a:rPr lang="en-US" altLang="en-US" sz="2400" baseline="-25000" dirty="0">
                <a:latin typeface="+mj-lt"/>
              </a:rPr>
              <a:t>16</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2</a:t>
            </a:r>
          </a:p>
        </p:txBody>
      </p:sp>
      <p:sp>
        <p:nvSpPr>
          <p:cNvPr id="6" name="Rectangle 5">
            <a:extLst>
              <a:ext uri="{FF2B5EF4-FFF2-40B4-BE49-F238E27FC236}">
                <a16:creationId xmlns:a16="http://schemas.microsoft.com/office/drawing/2014/main" xmlns="" id="{5BDB1E7A-7FB9-4176-A24B-61A188090DC5}"/>
              </a:ext>
            </a:extLst>
          </p:cNvPr>
          <p:cNvSpPr/>
          <p:nvPr/>
        </p:nvSpPr>
        <p:spPr>
          <a:xfrm>
            <a:off x="1698362" y="2873329"/>
            <a:ext cx="3206418" cy="461665"/>
          </a:xfrm>
          <a:prstGeom prst="rect">
            <a:avLst/>
          </a:prstGeom>
        </p:spPr>
        <p:txBody>
          <a:bodyPr wrap="square">
            <a:spAutoFit/>
          </a:bodyPr>
          <a:lstStyle/>
          <a:p>
            <a:pPr algn="ctr"/>
            <a:r>
              <a:rPr lang="en-US" altLang="en-US" sz="2400" dirty="0">
                <a:latin typeface="+mj-lt"/>
              </a:rPr>
              <a:t>1	0	A	F</a:t>
            </a:r>
            <a:endParaRPr lang="en-US" sz="2400" dirty="0">
              <a:latin typeface="+mj-lt"/>
            </a:endParaRPr>
          </a:p>
        </p:txBody>
      </p:sp>
      <p:sp>
        <p:nvSpPr>
          <p:cNvPr id="7" name="Rectangle 6">
            <a:extLst>
              <a:ext uri="{FF2B5EF4-FFF2-40B4-BE49-F238E27FC236}">
                <a16:creationId xmlns:a16="http://schemas.microsoft.com/office/drawing/2014/main" xmlns="" id="{5E99A251-076A-4BAC-80E5-3D3E9B553730}"/>
              </a:ext>
            </a:extLst>
          </p:cNvPr>
          <p:cNvSpPr/>
          <p:nvPr/>
        </p:nvSpPr>
        <p:spPr>
          <a:xfrm>
            <a:off x="4134422" y="3891713"/>
            <a:ext cx="1063724" cy="461665"/>
          </a:xfrm>
          <a:prstGeom prst="rect">
            <a:avLst/>
          </a:prstGeom>
        </p:spPr>
        <p:txBody>
          <a:bodyPr wrap="square">
            <a:spAutoFit/>
          </a:bodyPr>
          <a:lstStyle/>
          <a:p>
            <a:pPr algn="ctr"/>
            <a:r>
              <a:rPr lang="en-US" altLang="en-US" sz="2400" dirty="0">
                <a:latin typeface="+mj-lt"/>
              </a:rPr>
              <a:t>1111</a:t>
            </a:r>
            <a:endParaRPr lang="en-US" sz="2400" dirty="0">
              <a:latin typeface="+mj-lt"/>
            </a:endParaRPr>
          </a:p>
        </p:txBody>
      </p:sp>
      <p:sp>
        <p:nvSpPr>
          <p:cNvPr id="8" name="Rectangle 7">
            <a:extLst>
              <a:ext uri="{FF2B5EF4-FFF2-40B4-BE49-F238E27FC236}">
                <a16:creationId xmlns:a16="http://schemas.microsoft.com/office/drawing/2014/main" xmlns="" id="{4900E094-6C15-4F40-8903-64F7E6678C42}"/>
              </a:ext>
            </a:extLst>
          </p:cNvPr>
          <p:cNvSpPr/>
          <p:nvPr/>
        </p:nvSpPr>
        <p:spPr>
          <a:xfrm>
            <a:off x="3247418" y="3891713"/>
            <a:ext cx="1041599" cy="461665"/>
          </a:xfrm>
          <a:prstGeom prst="rect">
            <a:avLst/>
          </a:prstGeom>
        </p:spPr>
        <p:txBody>
          <a:bodyPr wrap="square">
            <a:spAutoFit/>
          </a:bodyPr>
          <a:lstStyle/>
          <a:p>
            <a:pPr algn="ctr"/>
            <a:r>
              <a:rPr lang="en-US" sz="2400" dirty="0">
                <a:latin typeface="+mj-lt"/>
              </a:rPr>
              <a:t>1010</a:t>
            </a:r>
          </a:p>
        </p:txBody>
      </p:sp>
      <p:sp>
        <p:nvSpPr>
          <p:cNvPr id="9" name="Rectangle 8">
            <a:extLst>
              <a:ext uri="{FF2B5EF4-FFF2-40B4-BE49-F238E27FC236}">
                <a16:creationId xmlns:a16="http://schemas.microsoft.com/office/drawing/2014/main" xmlns="" id="{17D07C49-821E-4028-828D-BC53AACB1464}"/>
              </a:ext>
            </a:extLst>
          </p:cNvPr>
          <p:cNvSpPr/>
          <p:nvPr/>
        </p:nvSpPr>
        <p:spPr>
          <a:xfrm>
            <a:off x="2313230" y="3879865"/>
            <a:ext cx="1041599" cy="461665"/>
          </a:xfrm>
          <a:prstGeom prst="rect">
            <a:avLst/>
          </a:prstGeom>
        </p:spPr>
        <p:txBody>
          <a:bodyPr wrap="square">
            <a:spAutoFit/>
          </a:bodyPr>
          <a:lstStyle/>
          <a:p>
            <a:pPr algn="ctr"/>
            <a:r>
              <a:rPr lang="en-US" altLang="en-US" sz="2400" dirty="0">
                <a:latin typeface="+mj-lt"/>
              </a:rPr>
              <a:t>0000</a:t>
            </a:r>
            <a:endParaRPr lang="en-US" sz="2400" dirty="0">
              <a:latin typeface="+mj-lt"/>
            </a:endParaRPr>
          </a:p>
        </p:txBody>
      </p:sp>
      <p:sp>
        <p:nvSpPr>
          <p:cNvPr id="10" name="Rectangle 9">
            <a:extLst>
              <a:ext uri="{FF2B5EF4-FFF2-40B4-BE49-F238E27FC236}">
                <a16:creationId xmlns:a16="http://schemas.microsoft.com/office/drawing/2014/main" xmlns="" id="{9E48DDA1-000A-4169-BBD4-4DC0E198FB34}"/>
              </a:ext>
            </a:extLst>
          </p:cNvPr>
          <p:cNvSpPr/>
          <p:nvPr/>
        </p:nvSpPr>
        <p:spPr>
          <a:xfrm>
            <a:off x="341415" y="4684717"/>
            <a:ext cx="1301141" cy="461665"/>
          </a:xfrm>
          <a:prstGeom prst="rect">
            <a:avLst/>
          </a:prstGeom>
        </p:spPr>
        <p:txBody>
          <a:bodyPr wrap="square">
            <a:spAutoFit/>
          </a:bodyPr>
          <a:lstStyle/>
          <a:p>
            <a:pPr algn="ctr"/>
            <a:r>
              <a:rPr lang="en-US" sz="2400" dirty="0">
                <a:latin typeface="+mj-lt"/>
              </a:rPr>
              <a:t>10AF</a:t>
            </a:r>
            <a:r>
              <a:rPr lang="en-US" sz="2400" baseline="-25000" dirty="0">
                <a:latin typeface="+mj-lt"/>
              </a:rPr>
              <a:t>16 </a:t>
            </a:r>
            <a:r>
              <a:rPr lang="en-US" sz="2400" dirty="0">
                <a:latin typeface="+mj-lt"/>
              </a:rPr>
              <a:t>=</a:t>
            </a:r>
            <a:endParaRPr lang="en-US" sz="2400" baseline="-25000" dirty="0">
              <a:latin typeface="+mj-lt"/>
            </a:endParaRPr>
          </a:p>
        </p:txBody>
      </p:sp>
      <p:sp>
        <p:nvSpPr>
          <p:cNvPr id="11" name="Rectangle 10">
            <a:extLst>
              <a:ext uri="{FF2B5EF4-FFF2-40B4-BE49-F238E27FC236}">
                <a16:creationId xmlns:a16="http://schemas.microsoft.com/office/drawing/2014/main" xmlns="" id="{FEF61B72-9A3B-4C9B-B857-4129A1FEE390}"/>
              </a:ext>
            </a:extLst>
          </p:cNvPr>
          <p:cNvSpPr/>
          <p:nvPr/>
        </p:nvSpPr>
        <p:spPr>
          <a:xfrm>
            <a:off x="1424580" y="4684717"/>
            <a:ext cx="2290007" cy="461665"/>
          </a:xfrm>
          <a:prstGeom prst="rect">
            <a:avLst/>
          </a:prstGeom>
        </p:spPr>
        <p:txBody>
          <a:bodyPr wrap="square">
            <a:spAutoFit/>
          </a:bodyPr>
          <a:lstStyle/>
          <a:p>
            <a:pPr algn="ctr"/>
            <a:r>
              <a:rPr lang="en-US" sz="2400" dirty="0">
                <a:solidFill>
                  <a:schemeClr val="accent6"/>
                </a:solidFill>
                <a:latin typeface="+mj-lt"/>
              </a:rPr>
              <a:t>1000010101111</a:t>
            </a:r>
            <a:r>
              <a:rPr lang="en-US" sz="2400" baseline="-25000" dirty="0">
                <a:solidFill>
                  <a:schemeClr val="accent6"/>
                </a:solidFill>
                <a:latin typeface="+mj-lt"/>
              </a:rPr>
              <a:t>2</a:t>
            </a:r>
          </a:p>
        </p:txBody>
      </p:sp>
      <p:cxnSp>
        <p:nvCxnSpPr>
          <p:cNvPr id="12" name="Straight Arrow Connector 11">
            <a:extLst>
              <a:ext uri="{FF2B5EF4-FFF2-40B4-BE49-F238E27FC236}">
                <a16:creationId xmlns:a16="http://schemas.microsoft.com/office/drawing/2014/main" xmlns="" id="{24B5B024-D254-4B62-9EE7-2A65499720F9}"/>
              </a:ext>
            </a:extLst>
          </p:cNvPr>
          <p:cNvCxnSpPr>
            <a:endCxn id="9" idx="0"/>
          </p:cNvCxnSpPr>
          <p:nvPr/>
        </p:nvCxnSpPr>
        <p:spPr>
          <a:xfrm>
            <a:off x="2834029" y="3368551"/>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0546575E-5024-43E1-B582-10FD6DB42664}"/>
              </a:ext>
            </a:extLst>
          </p:cNvPr>
          <p:cNvCxnSpPr>
            <a:endCxn id="8" idx="0"/>
          </p:cNvCxnSpPr>
          <p:nvPr/>
        </p:nvCxnSpPr>
        <p:spPr>
          <a:xfrm>
            <a:off x="3768216" y="3417189"/>
            <a:ext cx="2" cy="47452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69C53D2F-36F5-4C9E-95A8-395ECDEBF53E}"/>
              </a:ext>
            </a:extLst>
          </p:cNvPr>
          <p:cNvCxnSpPr>
            <a:endCxn id="7" idx="0"/>
          </p:cNvCxnSpPr>
          <p:nvPr/>
        </p:nvCxnSpPr>
        <p:spPr>
          <a:xfrm>
            <a:off x="4666284" y="3425747"/>
            <a:ext cx="0" cy="46596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DE18F184-C2F0-4AEF-B61E-151797C86265}"/>
              </a:ext>
            </a:extLst>
          </p:cNvPr>
          <p:cNvSpPr/>
          <p:nvPr/>
        </p:nvSpPr>
        <p:spPr>
          <a:xfrm>
            <a:off x="1410038" y="3869627"/>
            <a:ext cx="1041599" cy="461665"/>
          </a:xfrm>
          <a:prstGeom prst="rect">
            <a:avLst/>
          </a:prstGeom>
        </p:spPr>
        <p:txBody>
          <a:bodyPr wrap="square">
            <a:spAutoFit/>
          </a:bodyPr>
          <a:lstStyle/>
          <a:p>
            <a:pPr algn="ctr"/>
            <a:r>
              <a:rPr lang="en-US" altLang="en-US" sz="2400" dirty="0">
                <a:latin typeface="+mj-lt"/>
              </a:rPr>
              <a:t>0001</a:t>
            </a:r>
            <a:endParaRPr lang="en-US" sz="2400" dirty="0">
              <a:latin typeface="+mj-lt"/>
            </a:endParaRPr>
          </a:p>
        </p:txBody>
      </p:sp>
      <p:cxnSp>
        <p:nvCxnSpPr>
          <p:cNvPr id="16" name="Straight Arrow Connector 15">
            <a:extLst>
              <a:ext uri="{FF2B5EF4-FFF2-40B4-BE49-F238E27FC236}">
                <a16:creationId xmlns:a16="http://schemas.microsoft.com/office/drawing/2014/main" xmlns="" id="{BBBE06C4-2CD0-461F-B61F-261916F642B7}"/>
              </a:ext>
            </a:extLst>
          </p:cNvPr>
          <p:cNvCxnSpPr>
            <a:endCxn id="15" idx="0"/>
          </p:cNvCxnSpPr>
          <p:nvPr/>
        </p:nvCxnSpPr>
        <p:spPr>
          <a:xfrm>
            <a:off x="1930837" y="3358313"/>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7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94129-A5BD-49A4-BF87-63B5F86D1D35}"/>
              </a:ext>
            </a:extLst>
          </p:cNvPr>
          <p:cNvSpPr>
            <a:spLocks noGrp="1"/>
          </p:cNvSpPr>
          <p:nvPr>
            <p:ph type="title"/>
          </p:nvPr>
        </p:nvSpPr>
        <p:spPr/>
        <p:txBody>
          <a:bodyPr/>
          <a:lstStyle/>
          <a:p>
            <a:r>
              <a:rPr lang="en-US" dirty="0"/>
              <a:t>Binary to Hexa-Decimal</a:t>
            </a:r>
            <a:endParaRPr lang="en-IN" dirty="0"/>
          </a:p>
        </p:txBody>
      </p:sp>
      <p:sp>
        <p:nvSpPr>
          <p:cNvPr id="3" name="Content Placeholder 2">
            <a:extLst>
              <a:ext uri="{FF2B5EF4-FFF2-40B4-BE49-F238E27FC236}">
                <a16:creationId xmlns:a16="http://schemas.microsoft.com/office/drawing/2014/main" xmlns="" id="{FA3B0869-3B30-4F23-9131-99545CD556F6}"/>
              </a:ext>
            </a:extLst>
          </p:cNvPr>
          <p:cNvSpPr>
            <a:spLocks noGrp="1"/>
          </p:cNvSpPr>
          <p:nvPr>
            <p:ph idx="1"/>
          </p:nvPr>
        </p:nvSpPr>
        <p:spPr>
          <a:xfrm>
            <a:off x="131180" y="863444"/>
            <a:ext cx="11929641" cy="2050237"/>
          </a:xfrm>
        </p:spPr>
        <p:txBody>
          <a:bodyPr/>
          <a:lstStyle/>
          <a:p>
            <a:r>
              <a:rPr lang="en-US" altLang="en-US" dirty="0"/>
              <a:t>Technique</a:t>
            </a:r>
          </a:p>
          <a:p>
            <a:pPr lvl="1"/>
            <a:r>
              <a:rPr lang="en-US" altLang="en-US" dirty="0"/>
              <a:t>From given fractional </a:t>
            </a:r>
            <a:r>
              <a:rPr lang="en-US" altLang="en-US" dirty="0">
                <a:solidFill>
                  <a:schemeClr val="tx2"/>
                </a:solidFill>
              </a:rPr>
              <a:t>point</a:t>
            </a:r>
            <a:r>
              <a:rPr lang="en-US" altLang="en-US" dirty="0"/>
              <a:t>, group bits in </a:t>
            </a:r>
            <a:r>
              <a:rPr lang="en-US" altLang="en-US" dirty="0">
                <a:solidFill>
                  <a:schemeClr val="tx2"/>
                </a:solidFill>
              </a:rPr>
              <a:t>fours to right </a:t>
            </a:r>
            <a:r>
              <a:rPr lang="en-US" altLang="en-US" dirty="0"/>
              <a:t>and group bits in </a:t>
            </a:r>
            <a:r>
              <a:rPr lang="en-US" altLang="en-US" dirty="0">
                <a:solidFill>
                  <a:schemeClr val="tx2"/>
                </a:solidFill>
              </a:rPr>
              <a:t>fours to left</a:t>
            </a:r>
            <a:endParaRPr lang="en-US" altLang="en-US" dirty="0"/>
          </a:p>
          <a:p>
            <a:pPr lvl="1"/>
            <a:r>
              <a:rPr lang="en-US" altLang="en-US" dirty="0"/>
              <a:t>If, left with less than 4 bits at the end then </a:t>
            </a:r>
            <a:r>
              <a:rPr lang="en-US" altLang="en-US" dirty="0">
                <a:solidFill>
                  <a:schemeClr val="tx2"/>
                </a:solidFill>
              </a:rPr>
              <a:t>stuff 0s</a:t>
            </a:r>
            <a:r>
              <a:rPr lang="en-US" altLang="en-US" dirty="0"/>
              <a:t> to make it group of four</a:t>
            </a:r>
          </a:p>
          <a:p>
            <a:pPr lvl="1"/>
            <a:r>
              <a:rPr lang="en-US" altLang="en-US" dirty="0"/>
              <a:t>Convert to hexadecimal digits</a:t>
            </a:r>
          </a:p>
          <a:p>
            <a:r>
              <a:rPr lang="en-US" altLang="en-US" dirty="0"/>
              <a:t>Example</a:t>
            </a:r>
          </a:p>
        </p:txBody>
      </p:sp>
      <p:sp>
        <p:nvSpPr>
          <p:cNvPr id="4" name="Text Box 3">
            <a:extLst>
              <a:ext uri="{FF2B5EF4-FFF2-40B4-BE49-F238E27FC236}">
                <a16:creationId xmlns:a16="http://schemas.microsoft.com/office/drawing/2014/main" xmlns="" id="{B1504270-EA8A-4213-942B-00FA65B41BFE}"/>
              </a:ext>
            </a:extLst>
          </p:cNvPr>
          <p:cNvSpPr txBox="1">
            <a:spLocks noChangeArrowheads="1"/>
          </p:cNvSpPr>
          <p:nvPr/>
        </p:nvSpPr>
        <p:spPr bwMode="auto">
          <a:xfrm>
            <a:off x="378182" y="2742103"/>
            <a:ext cx="250859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101101.0111</a:t>
            </a:r>
            <a:r>
              <a:rPr lang="en-US" altLang="en-US" sz="2400" baseline="-25000" dirty="0">
                <a:latin typeface="+mj-lt"/>
              </a:rPr>
              <a:t>2</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16</a:t>
            </a:r>
          </a:p>
        </p:txBody>
      </p:sp>
      <p:sp>
        <p:nvSpPr>
          <p:cNvPr id="5" name="Rectangle 4">
            <a:extLst>
              <a:ext uri="{FF2B5EF4-FFF2-40B4-BE49-F238E27FC236}">
                <a16:creationId xmlns:a16="http://schemas.microsoft.com/office/drawing/2014/main" xmlns="" id="{D010033F-614D-47AC-9B18-DDD6C81EE755}"/>
              </a:ext>
            </a:extLst>
          </p:cNvPr>
          <p:cNvSpPr/>
          <p:nvPr/>
        </p:nvSpPr>
        <p:spPr>
          <a:xfrm>
            <a:off x="3236494" y="3445117"/>
            <a:ext cx="1041599" cy="461665"/>
          </a:xfrm>
          <a:prstGeom prst="rect">
            <a:avLst/>
          </a:prstGeom>
        </p:spPr>
        <p:txBody>
          <a:bodyPr wrap="square">
            <a:spAutoFit/>
          </a:bodyPr>
          <a:lstStyle/>
          <a:p>
            <a:pPr algn="ctr"/>
            <a:r>
              <a:rPr lang="en-US" sz="2400" dirty="0">
                <a:solidFill>
                  <a:schemeClr val="tx2"/>
                </a:solidFill>
              </a:rPr>
              <a:t>00</a:t>
            </a:r>
            <a:r>
              <a:rPr lang="en-US" sz="2400" dirty="0">
                <a:latin typeface="+mj-lt"/>
              </a:rPr>
              <a:t>10</a:t>
            </a:r>
          </a:p>
        </p:txBody>
      </p:sp>
      <p:sp>
        <p:nvSpPr>
          <p:cNvPr id="6" name="Rectangle 5">
            <a:extLst>
              <a:ext uri="{FF2B5EF4-FFF2-40B4-BE49-F238E27FC236}">
                <a16:creationId xmlns:a16="http://schemas.microsoft.com/office/drawing/2014/main" xmlns="" id="{BBBB04A6-BBBF-4657-834C-741D0A5DEFA8}"/>
              </a:ext>
            </a:extLst>
          </p:cNvPr>
          <p:cNvSpPr/>
          <p:nvPr/>
        </p:nvSpPr>
        <p:spPr>
          <a:xfrm>
            <a:off x="378182" y="5284918"/>
            <a:ext cx="2081824" cy="461665"/>
          </a:xfrm>
          <a:prstGeom prst="rect">
            <a:avLst/>
          </a:prstGeom>
        </p:spPr>
        <p:txBody>
          <a:bodyPr wrap="square">
            <a:spAutoFit/>
          </a:bodyPr>
          <a:lstStyle/>
          <a:p>
            <a:pPr algn="ctr"/>
            <a:r>
              <a:rPr lang="en-US" sz="2400" dirty="0">
                <a:latin typeface="+mj-lt"/>
              </a:rPr>
              <a:t>1011010111</a:t>
            </a:r>
            <a:r>
              <a:rPr lang="en-US" sz="2400" baseline="-25000" dirty="0">
                <a:latin typeface="+mj-lt"/>
              </a:rPr>
              <a:t>2 </a:t>
            </a:r>
            <a:r>
              <a:rPr lang="en-US" sz="2400" dirty="0">
                <a:latin typeface="+mj-lt"/>
              </a:rPr>
              <a:t>=</a:t>
            </a:r>
            <a:endParaRPr lang="en-US" sz="2400" baseline="-25000" dirty="0">
              <a:latin typeface="+mj-lt"/>
            </a:endParaRPr>
          </a:p>
        </p:txBody>
      </p:sp>
      <p:sp>
        <p:nvSpPr>
          <p:cNvPr id="7" name="Rectangle 6">
            <a:extLst>
              <a:ext uri="{FF2B5EF4-FFF2-40B4-BE49-F238E27FC236}">
                <a16:creationId xmlns:a16="http://schemas.microsoft.com/office/drawing/2014/main" xmlns="" id="{CDFCF983-FE31-4999-AB4E-742DE1AFBE22}"/>
              </a:ext>
            </a:extLst>
          </p:cNvPr>
          <p:cNvSpPr/>
          <p:nvPr/>
        </p:nvSpPr>
        <p:spPr>
          <a:xfrm>
            <a:off x="2309018" y="5284918"/>
            <a:ext cx="1030504" cy="461665"/>
          </a:xfrm>
          <a:prstGeom prst="rect">
            <a:avLst/>
          </a:prstGeom>
        </p:spPr>
        <p:txBody>
          <a:bodyPr wrap="square">
            <a:spAutoFit/>
          </a:bodyPr>
          <a:lstStyle/>
          <a:p>
            <a:r>
              <a:rPr lang="en-US" sz="2400" dirty="0">
                <a:solidFill>
                  <a:schemeClr val="accent6"/>
                </a:solidFill>
                <a:latin typeface="+mj-lt"/>
              </a:rPr>
              <a:t>2D.7</a:t>
            </a:r>
            <a:r>
              <a:rPr lang="en-US" sz="2400" baseline="-25000" dirty="0">
                <a:solidFill>
                  <a:schemeClr val="accent6"/>
                </a:solidFill>
                <a:latin typeface="+mj-lt"/>
              </a:rPr>
              <a:t>16</a:t>
            </a:r>
          </a:p>
        </p:txBody>
      </p:sp>
      <p:sp>
        <p:nvSpPr>
          <p:cNvPr id="8" name="Rectangle 7">
            <a:extLst>
              <a:ext uri="{FF2B5EF4-FFF2-40B4-BE49-F238E27FC236}">
                <a16:creationId xmlns:a16="http://schemas.microsoft.com/office/drawing/2014/main" xmlns="" id="{3DC28524-DCCF-45A3-85FB-63398ACD2CDE}"/>
              </a:ext>
            </a:extLst>
          </p:cNvPr>
          <p:cNvSpPr/>
          <p:nvPr/>
        </p:nvSpPr>
        <p:spPr>
          <a:xfrm>
            <a:off x="5986141" y="3445117"/>
            <a:ext cx="1041599" cy="461665"/>
          </a:xfrm>
          <a:prstGeom prst="rect">
            <a:avLst/>
          </a:prstGeom>
        </p:spPr>
        <p:txBody>
          <a:bodyPr wrap="square">
            <a:spAutoFit/>
          </a:bodyPr>
          <a:lstStyle/>
          <a:p>
            <a:pPr algn="ctr"/>
            <a:r>
              <a:rPr lang="en-US" sz="2400" dirty="0">
                <a:latin typeface="+mj-lt"/>
              </a:rPr>
              <a:t>0111</a:t>
            </a:r>
          </a:p>
        </p:txBody>
      </p:sp>
      <p:sp>
        <p:nvSpPr>
          <p:cNvPr id="9" name="Rectangle 8">
            <a:extLst>
              <a:ext uri="{FF2B5EF4-FFF2-40B4-BE49-F238E27FC236}">
                <a16:creationId xmlns:a16="http://schemas.microsoft.com/office/drawing/2014/main" xmlns="" id="{7B5326DF-67F6-4FF7-A543-60F912B0044E}"/>
              </a:ext>
            </a:extLst>
          </p:cNvPr>
          <p:cNvSpPr/>
          <p:nvPr/>
        </p:nvSpPr>
        <p:spPr>
          <a:xfrm>
            <a:off x="4617617" y="3445117"/>
            <a:ext cx="1041599" cy="461665"/>
          </a:xfrm>
          <a:prstGeom prst="rect">
            <a:avLst/>
          </a:prstGeom>
        </p:spPr>
        <p:txBody>
          <a:bodyPr wrap="square">
            <a:spAutoFit/>
          </a:bodyPr>
          <a:lstStyle/>
          <a:p>
            <a:pPr algn="ctr"/>
            <a:r>
              <a:rPr lang="en-US" sz="2400" dirty="0">
                <a:latin typeface="+mj-lt"/>
              </a:rPr>
              <a:t>1101</a:t>
            </a:r>
          </a:p>
        </p:txBody>
      </p:sp>
      <p:sp>
        <p:nvSpPr>
          <p:cNvPr id="10" name="Rectangle 9">
            <a:extLst>
              <a:ext uri="{FF2B5EF4-FFF2-40B4-BE49-F238E27FC236}">
                <a16:creationId xmlns:a16="http://schemas.microsoft.com/office/drawing/2014/main" xmlns="" id="{D4732E0F-7026-4FC7-B66F-4C6000AAA122}"/>
              </a:ext>
            </a:extLst>
          </p:cNvPr>
          <p:cNvSpPr/>
          <p:nvPr/>
        </p:nvSpPr>
        <p:spPr>
          <a:xfrm>
            <a:off x="3434393" y="4652411"/>
            <a:ext cx="646750" cy="461665"/>
          </a:xfrm>
          <a:prstGeom prst="rect">
            <a:avLst/>
          </a:prstGeom>
        </p:spPr>
        <p:txBody>
          <a:bodyPr wrap="square">
            <a:spAutoFit/>
          </a:bodyPr>
          <a:lstStyle/>
          <a:p>
            <a:pPr algn="ctr"/>
            <a:r>
              <a:rPr lang="en-US" sz="2400" dirty="0">
                <a:latin typeface="+mj-lt"/>
              </a:rPr>
              <a:t>2</a:t>
            </a:r>
          </a:p>
        </p:txBody>
      </p:sp>
      <p:sp>
        <p:nvSpPr>
          <p:cNvPr id="11" name="Rectangle 10">
            <a:extLst>
              <a:ext uri="{FF2B5EF4-FFF2-40B4-BE49-F238E27FC236}">
                <a16:creationId xmlns:a16="http://schemas.microsoft.com/office/drawing/2014/main" xmlns="" id="{ACF4ED26-C9B1-4D3B-92FD-0814D01F77EA}"/>
              </a:ext>
            </a:extLst>
          </p:cNvPr>
          <p:cNvSpPr/>
          <p:nvPr/>
        </p:nvSpPr>
        <p:spPr>
          <a:xfrm>
            <a:off x="4815521" y="4652411"/>
            <a:ext cx="646750" cy="461665"/>
          </a:xfrm>
          <a:prstGeom prst="rect">
            <a:avLst/>
          </a:prstGeom>
        </p:spPr>
        <p:txBody>
          <a:bodyPr wrap="square">
            <a:spAutoFit/>
          </a:bodyPr>
          <a:lstStyle/>
          <a:p>
            <a:pPr algn="ctr"/>
            <a:r>
              <a:rPr lang="en-US" altLang="en-US" sz="2400" dirty="0">
                <a:latin typeface="+mj-lt"/>
              </a:rPr>
              <a:t>D</a:t>
            </a:r>
            <a:endParaRPr lang="en-US" sz="2400" dirty="0">
              <a:latin typeface="+mj-lt"/>
            </a:endParaRPr>
          </a:p>
        </p:txBody>
      </p:sp>
      <p:sp>
        <p:nvSpPr>
          <p:cNvPr id="12" name="Rectangle 11">
            <a:extLst>
              <a:ext uri="{FF2B5EF4-FFF2-40B4-BE49-F238E27FC236}">
                <a16:creationId xmlns:a16="http://schemas.microsoft.com/office/drawing/2014/main" xmlns="" id="{CF632D6F-3849-4850-AF3F-2F8E31D5D0FB}"/>
              </a:ext>
            </a:extLst>
          </p:cNvPr>
          <p:cNvSpPr/>
          <p:nvPr/>
        </p:nvSpPr>
        <p:spPr>
          <a:xfrm>
            <a:off x="6187121" y="4652411"/>
            <a:ext cx="646750" cy="461665"/>
          </a:xfrm>
          <a:prstGeom prst="rect">
            <a:avLst/>
          </a:prstGeom>
        </p:spPr>
        <p:txBody>
          <a:bodyPr wrap="square">
            <a:spAutoFit/>
          </a:bodyPr>
          <a:lstStyle/>
          <a:p>
            <a:pPr algn="ctr"/>
            <a:r>
              <a:rPr lang="en-US" altLang="en-US" sz="2400" dirty="0">
                <a:latin typeface="+mj-lt"/>
              </a:rPr>
              <a:t>7</a:t>
            </a:r>
            <a:endParaRPr lang="en-US" sz="2400" dirty="0">
              <a:latin typeface="+mj-lt"/>
            </a:endParaRPr>
          </a:p>
        </p:txBody>
      </p:sp>
      <p:cxnSp>
        <p:nvCxnSpPr>
          <p:cNvPr id="13" name="Straight Arrow Connector 12">
            <a:extLst>
              <a:ext uri="{FF2B5EF4-FFF2-40B4-BE49-F238E27FC236}">
                <a16:creationId xmlns:a16="http://schemas.microsoft.com/office/drawing/2014/main" xmlns="" id="{EED4557C-46AF-4DB1-B465-45F369060BE5}"/>
              </a:ext>
            </a:extLst>
          </p:cNvPr>
          <p:cNvCxnSpPr>
            <a:stCxn id="5" idx="2"/>
            <a:endCxn id="10" idx="0"/>
          </p:cNvCxnSpPr>
          <p:nvPr/>
        </p:nvCxnSpPr>
        <p:spPr>
          <a:xfrm>
            <a:off x="3757294" y="3906782"/>
            <a:ext cx="474"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445A55E4-7F97-4D96-81BB-C7DA61870336}"/>
              </a:ext>
            </a:extLst>
          </p:cNvPr>
          <p:cNvCxnSpPr>
            <a:stCxn id="9" idx="2"/>
            <a:endCxn id="11" idx="0"/>
          </p:cNvCxnSpPr>
          <p:nvPr/>
        </p:nvCxnSpPr>
        <p:spPr>
          <a:xfrm>
            <a:off x="5138417" y="3906782"/>
            <a:ext cx="479"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743E538-8A6A-4D2B-82B0-83C67A04A7A3}"/>
              </a:ext>
            </a:extLst>
          </p:cNvPr>
          <p:cNvCxnSpPr>
            <a:stCxn id="8" idx="2"/>
            <a:endCxn id="12" idx="0"/>
          </p:cNvCxnSpPr>
          <p:nvPr/>
        </p:nvCxnSpPr>
        <p:spPr>
          <a:xfrm>
            <a:off x="6506941" y="3906782"/>
            <a:ext cx="3555" cy="74562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EDA749BE-2B8E-46CB-8787-9EA281173102}"/>
              </a:ext>
            </a:extLst>
          </p:cNvPr>
          <p:cNvSpPr/>
          <p:nvPr/>
        </p:nvSpPr>
        <p:spPr>
          <a:xfrm>
            <a:off x="5642771" y="3429000"/>
            <a:ext cx="401582" cy="461665"/>
          </a:xfrm>
          <a:prstGeom prst="rect">
            <a:avLst/>
          </a:prstGeom>
        </p:spPr>
        <p:txBody>
          <a:bodyPr wrap="square">
            <a:spAutoFit/>
          </a:bodyPr>
          <a:lstStyle/>
          <a:p>
            <a:pPr algn="ctr"/>
            <a:r>
              <a:rPr lang="en-US" sz="2400" dirty="0">
                <a:latin typeface="+mj-lt"/>
              </a:rPr>
              <a:t>.</a:t>
            </a:r>
          </a:p>
        </p:txBody>
      </p:sp>
    </p:spTree>
    <p:extLst>
      <p:ext uri="{BB962C8B-B14F-4D97-AF65-F5344CB8AC3E}">
        <p14:creationId xmlns:p14="http://schemas.microsoft.com/office/powerpoint/2010/main" val="3722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FBA24-7280-4303-80BE-C6CB142D9440}"/>
              </a:ext>
            </a:extLst>
          </p:cNvPr>
          <p:cNvSpPr>
            <a:spLocks noGrp="1"/>
          </p:cNvSpPr>
          <p:nvPr>
            <p:ph type="title"/>
          </p:nvPr>
        </p:nvSpPr>
        <p:spPr/>
        <p:txBody>
          <a:bodyPr/>
          <a:lstStyle/>
          <a:p>
            <a:r>
              <a:rPr lang="en-US" dirty="0"/>
              <a:t>Octal to Hexa-Decimal</a:t>
            </a:r>
            <a:endParaRPr lang="en-IN" dirty="0"/>
          </a:p>
        </p:txBody>
      </p:sp>
      <p:sp>
        <p:nvSpPr>
          <p:cNvPr id="3" name="Content Placeholder 2">
            <a:extLst>
              <a:ext uri="{FF2B5EF4-FFF2-40B4-BE49-F238E27FC236}">
                <a16:creationId xmlns:a16="http://schemas.microsoft.com/office/drawing/2014/main" xmlns="" id="{13A999D4-0520-4F2E-AA7B-FCEC2DB807F6}"/>
              </a:ext>
            </a:extLst>
          </p:cNvPr>
          <p:cNvSpPr>
            <a:spLocks noGrp="1"/>
          </p:cNvSpPr>
          <p:nvPr>
            <p:ph idx="1"/>
          </p:nvPr>
        </p:nvSpPr>
        <p:spPr>
          <a:xfrm>
            <a:off x="131180" y="863444"/>
            <a:ext cx="11929641" cy="1972746"/>
          </a:xfrm>
        </p:spPr>
        <p:txBody>
          <a:bodyPr/>
          <a:lstStyle/>
          <a:p>
            <a:r>
              <a:rPr lang="en-US" altLang="en-US" dirty="0"/>
              <a:t>Technique</a:t>
            </a:r>
          </a:p>
          <a:p>
            <a:pPr lvl="1"/>
            <a:r>
              <a:rPr lang="en-US" altLang="en-US" dirty="0"/>
              <a:t>Convert Octal to Binary</a:t>
            </a:r>
          </a:p>
          <a:p>
            <a:pPr lvl="1"/>
            <a:r>
              <a:rPr lang="en-US" altLang="en-US" dirty="0"/>
              <a:t>From given fractional </a:t>
            </a:r>
            <a:r>
              <a:rPr lang="en-US" altLang="en-US" dirty="0">
                <a:solidFill>
                  <a:schemeClr val="tx2"/>
                </a:solidFill>
              </a:rPr>
              <a:t>point</a:t>
            </a:r>
            <a:r>
              <a:rPr lang="en-US" altLang="en-US" dirty="0"/>
              <a:t>, group bits in </a:t>
            </a:r>
            <a:r>
              <a:rPr lang="en-US" altLang="en-US" dirty="0">
                <a:solidFill>
                  <a:schemeClr val="tx2"/>
                </a:solidFill>
              </a:rPr>
              <a:t>fours to right </a:t>
            </a:r>
            <a:r>
              <a:rPr lang="en-US" altLang="en-US" dirty="0"/>
              <a:t>and group bits in </a:t>
            </a:r>
            <a:r>
              <a:rPr lang="en-US" altLang="en-US" dirty="0">
                <a:solidFill>
                  <a:schemeClr val="tx2"/>
                </a:solidFill>
              </a:rPr>
              <a:t>fours to left</a:t>
            </a:r>
            <a:endParaRPr lang="en-US" altLang="en-US" dirty="0"/>
          </a:p>
          <a:p>
            <a:pPr lvl="1"/>
            <a:r>
              <a:rPr lang="en-US" altLang="en-US" dirty="0"/>
              <a:t>Convert Binary to Hexa-Decimal</a:t>
            </a:r>
          </a:p>
          <a:p>
            <a:r>
              <a:rPr lang="en-IN" dirty="0"/>
              <a:t>Example</a:t>
            </a:r>
          </a:p>
        </p:txBody>
      </p:sp>
      <p:sp>
        <p:nvSpPr>
          <p:cNvPr id="4" name="Text Box 3">
            <a:extLst>
              <a:ext uri="{FF2B5EF4-FFF2-40B4-BE49-F238E27FC236}">
                <a16:creationId xmlns:a16="http://schemas.microsoft.com/office/drawing/2014/main" xmlns="" id="{FA579DDF-A2BA-4D47-A14D-B801B8B40946}"/>
              </a:ext>
            </a:extLst>
          </p:cNvPr>
          <p:cNvSpPr txBox="1">
            <a:spLocks noChangeArrowheads="1"/>
          </p:cNvSpPr>
          <p:nvPr/>
        </p:nvSpPr>
        <p:spPr bwMode="auto">
          <a:xfrm>
            <a:off x="383690" y="2688574"/>
            <a:ext cx="154575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1076</a:t>
            </a:r>
            <a:r>
              <a:rPr lang="en-US" altLang="en-US" sz="2400" baseline="-25000" dirty="0">
                <a:latin typeface="+mj-lt"/>
              </a:rPr>
              <a:t>8</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16</a:t>
            </a:r>
          </a:p>
        </p:txBody>
      </p:sp>
      <p:sp>
        <p:nvSpPr>
          <p:cNvPr id="5" name="Rectangle 4">
            <a:extLst>
              <a:ext uri="{FF2B5EF4-FFF2-40B4-BE49-F238E27FC236}">
                <a16:creationId xmlns:a16="http://schemas.microsoft.com/office/drawing/2014/main" xmlns="" id="{6B144B24-844B-4CEE-AD12-A756F92759D0}"/>
              </a:ext>
            </a:extLst>
          </p:cNvPr>
          <p:cNvSpPr/>
          <p:nvPr/>
        </p:nvSpPr>
        <p:spPr>
          <a:xfrm>
            <a:off x="2741481" y="2888867"/>
            <a:ext cx="6248400" cy="461665"/>
          </a:xfrm>
          <a:prstGeom prst="rect">
            <a:avLst/>
          </a:prstGeom>
        </p:spPr>
        <p:txBody>
          <a:bodyPr wrap="square">
            <a:spAutoFit/>
          </a:bodyPr>
          <a:lstStyle/>
          <a:p>
            <a:pPr algn="ctr"/>
            <a:r>
              <a:rPr lang="en-US" altLang="en-US" sz="2400" dirty="0">
                <a:latin typeface="+mj-lt"/>
              </a:rPr>
              <a:t>1		0		7		6</a:t>
            </a:r>
            <a:endParaRPr lang="en-US" sz="2400" dirty="0">
              <a:latin typeface="+mj-lt"/>
            </a:endParaRPr>
          </a:p>
        </p:txBody>
      </p:sp>
      <p:sp>
        <p:nvSpPr>
          <p:cNvPr id="6" name="Rectangle 5">
            <a:extLst>
              <a:ext uri="{FF2B5EF4-FFF2-40B4-BE49-F238E27FC236}">
                <a16:creationId xmlns:a16="http://schemas.microsoft.com/office/drawing/2014/main" xmlns="" id="{CBEA5B03-B6EA-4064-B1EA-9CC95EC8A033}"/>
              </a:ext>
            </a:extLst>
          </p:cNvPr>
          <p:cNvSpPr/>
          <p:nvPr/>
        </p:nvSpPr>
        <p:spPr>
          <a:xfrm>
            <a:off x="8082634" y="3921260"/>
            <a:ext cx="1063724" cy="461665"/>
          </a:xfrm>
          <a:prstGeom prst="rect">
            <a:avLst/>
          </a:prstGeom>
        </p:spPr>
        <p:txBody>
          <a:bodyPr wrap="square">
            <a:spAutoFit/>
          </a:bodyPr>
          <a:lstStyle/>
          <a:p>
            <a:pPr algn="ctr"/>
            <a:r>
              <a:rPr lang="en-US" altLang="en-US" sz="2400" dirty="0">
                <a:latin typeface="+mj-lt"/>
              </a:rPr>
              <a:t>110</a:t>
            </a:r>
            <a:endParaRPr lang="en-US" sz="2400" dirty="0">
              <a:latin typeface="+mj-lt"/>
            </a:endParaRPr>
          </a:p>
        </p:txBody>
      </p:sp>
      <p:sp>
        <p:nvSpPr>
          <p:cNvPr id="7" name="Rectangle 6">
            <a:extLst>
              <a:ext uri="{FF2B5EF4-FFF2-40B4-BE49-F238E27FC236}">
                <a16:creationId xmlns:a16="http://schemas.microsoft.com/office/drawing/2014/main" xmlns="" id="{DC6F515C-D14C-49C7-9E40-8F4B783B2119}"/>
              </a:ext>
            </a:extLst>
          </p:cNvPr>
          <p:cNvSpPr/>
          <p:nvPr/>
        </p:nvSpPr>
        <p:spPr>
          <a:xfrm>
            <a:off x="6265734" y="3921260"/>
            <a:ext cx="1041599" cy="461665"/>
          </a:xfrm>
          <a:prstGeom prst="rect">
            <a:avLst/>
          </a:prstGeom>
        </p:spPr>
        <p:txBody>
          <a:bodyPr wrap="square">
            <a:spAutoFit/>
          </a:bodyPr>
          <a:lstStyle/>
          <a:p>
            <a:pPr algn="ctr"/>
            <a:r>
              <a:rPr lang="en-US" sz="2400" dirty="0">
                <a:latin typeface="+mj-lt"/>
              </a:rPr>
              <a:t>111</a:t>
            </a:r>
          </a:p>
        </p:txBody>
      </p:sp>
      <p:sp>
        <p:nvSpPr>
          <p:cNvPr id="8" name="Rectangle 7">
            <a:extLst>
              <a:ext uri="{FF2B5EF4-FFF2-40B4-BE49-F238E27FC236}">
                <a16:creationId xmlns:a16="http://schemas.microsoft.com/office/drawing/2014/main" xmlns="" id="{85A3D2BF-2B2D-40FB-B72A-2CF709CFE903}"/>
              </a:ext>
            </a:extLst>
          </p:cNvPr>
          <p:cNvSpPr/>
          <p:nvPr/>
        </p:nvSpPr>
        <p:spPr>
          <a:xfrm>
            <a:off x="4432642" y="3909412"/>
            <a:ext cx="1041599" cy="461665"/>
          </a:xfrm>
          <a:prstGeom prst="rect">
            <a:avLst/>
          </a:prstGeom>
        </p:spPr>
        <p:txBody>
          <a:bodyPr wrap="square">
            <a:spAutoFit/>
          </a:bodyPr>
          <a:lstStyle/>
          <a:p>
            <a:pPr algn="ctr"/>
            <a:r>
              <a:rPr lang="en-US" altLang="en-US" sz="2400" dirty="0">
                <a:latin typeface="+mj-lt"/>
              </a:rPr>
              <a:t>000</a:t>
            </a:r>
            <a:endParaRPr lang="en-US" sz="2400" dirty="0">
              <a:latin typeface="+mj-lt"/>
            </a:endParaRPr>
          </a:p>
        </p:txBody>
      </p:sp>
      <p:sp>
        <p:nvSpPr>
          <p:cNvPr id="9" name="Rectangle 8">
            <a:extLst>
              <a:ext uri="{FF2B5EF4-FFF2-40B4-BE49-F238E27FC236}">
                <a16:creationId xmlns:a16="http://schemas.microsoft.com/office/drawing/2014/main" xmlns="" id="{CDD17D86-AF32-4302-89F3-1656A006777E}"/>
              </a:ext>
            </a:extLst>
          </p:cNvPr>
          <p:cNvSpPr/>
          <p:nvPr/>
        </p:nvSpPr>
        <p:spPr>
          <a:xfrm>
            <a:off x="340301" y="5944774"/>
            <a:ext cx="1113728" cy="461665"/>
          </a:xfrm>
          <a:prstGeom prst="rect">
            <a:avLst/>
          </a:prstGeom>
        </p:spPr>
        <p:txBody>
          <a:bodyPr wrap="square">
            <a:spAutoFit/>
          </a:bodyPr>
          <a:lstStyle/>
          <a:p>
            <a:pPr algn="ctr"/>
            <a:r>
              <a:rPr lang="en-US" sz="2400" dirty="0">
                <a:latin typeface="+mj-lt"/>
              </a:rPr>
              <a:t>1076</a:t>
            </a:r>
            <a:r>
              <a:rPr lang="en-US" sz="2400" baseline="-25000" dirty="0">
                <a:latin typeface="+mj-lt"/>
              </a:rPr>
              <a:t>8 </a:t>
            </a:r>
            <a:r>
              <a:rPr lang="en-US" sz="2400" dirty="0">
                <a:latin typeface="+mj-lt"/>
              </a:rPr>
              <a:t>=</a:t>
            </a:r>
            <a:endParaRPr lang="en-US" sz="2400" baseline="-25000" dirty="0">
              <a:latin typeface="+mj-lt"/>
            </a:endParaRPr>
          </a:p>
        </p:txBody>
      </p:sp>
      <p:sp>
        <p:nvSpPr>
          <p:cNvPr id="10" name="Rectangle 9">
            <a:extLst>
              <a:ext uri="{FF2B5EF4-FFF2-40B4-BE49-F238E27FC236}">
                <a16:creationId xmlns:a16="http://schemas.microsoft.com/office/drawing/2014/main" xmlns="" id="{573AC3ED-5548-44DF-AB00-5D1EEE872A1F}"/>
              </a:ext>
            </a:extLst>
          </p:cNvPr>
          <p:cNvSpPr/>
          <p:nvPr/>
        </p:nvSpPr>
        <p:spPr>
          <a:xfrm>
            <a:off x="1260629" y="5944774"/>
            <a:ext cx="904970" cy="461665"/>
          </a:xfrm>
          <a:prstGeom prst="rect">
            <a:avLst/>
          </a:prstGeom>
        </p:spPr>
        <p:txBody>
          <a:bodyPr wrap="square">
            <a:spAutoFit/>
          </a:bodyPr>
          <a:lstStyle/>
          <a:p>
            <a:pPr algn="ctr"/>
            <a:r>
              <a:rPr lang="en-US" sz="2400" dirty="0">
                <a:solidFill>
                  <a:schemeClr val="accent6"/>
                </a:solidFill>
                <a:latin typeface="+mj-lt"/>
              </a:rPr>
              <a:t>23E</a:t>
            </a:r>
            <a:r>
              <a:rPr lang="en-US" sz="2400" baseline="-25000" dirty="0">
                <a:solidFill>
                  <a:schemeClr val="accent6"/>
                </a:solidFill>
                <a:latin typeface="+mj-lt"/>
              </a:rPr>
              <a:t>16</a:t>
            </a:r>
          </a:p>
        </p:txBody>
      </p:sp>
      <p:cxnSp>
        <p:nvCxnSpPr>
          <p:cNvPr id="11" name="Straight Arrow Connector 10">
            <a:extLst>
              <a:ext uri="{FF2B5EF4-FFF2-40B4-BE49-F238E27FC236}">
                <a16:creationId xmlns:a16="http://schemas.microsoft.com/office/drawing/2014/main" xmlns="" id="{DDAB7F75-3D22-4ACF-B296-1495A326DAA9}"/>
              </a:ext>
            </a:extLst>
          </p:cNvPr>
          <p:cNvCxnSpPr>
            <a:endCxn id="8" idx="0"/>
          </p:cNvCxnSpPr>
          <p:nvPr/>
        </p:nvCxnSpPr>
        <p:spPr>
          <a:xfrm>
            <a:off x="4953441" y="3398098"/>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F8BDB04-68AF-4F3F-9244-5D22F638BD21}"/>
              </a:ext>
            </a:extLst>
          </p:cNvPr>
          <p:cNvCxnSpPr>
            <a:endCxn id="7" idx="0"/>
          </p:cNvCxnSpPr>
          <p:nvPr/>
        </p:nvCxnSpPr>
        <p:spPr>
          <a:xfrm>
            <a:off x="6786532" y="3446736"/>
            <a:ext cx="2" cy="47452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0733E666-AF12-460F-B704-224385383F78}"/>
              </a:ext>
            </a:extLst>
          </p:cNvPr>
          <p:cNvCxnSpPr>
            <a:endCxn id="6" idx="0"/>
          </p:cNvCxnSpPr>
          <p:nvPr/>
        </p:nvCxnSpPr>
        <p:spPr>
          <a:xfrm>
            <a:off x="8614496" y="3455294"/>
            <a:ext cx="0" cy="46596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2F95F0F9-67C0-4BF5-B223-8F6F71E6AE47}"/>
              </a:ext>
            </a:extLst>
          </p:cNvPr>
          <p:cNvSpPr/>
          <p:nvPr/>
        </p:nvSpPr>
        <p:spPr>
          <a:xfrm>
            <a:off x="2599550" y="3899174"/>
            <a:ext cx="1041599" cy="461665"/>
          </a:xfrm>
          <a:prstGeom prst="rect">
            <a:avLst/>
          </a:prstGeom>
        </p:spPr>
        <p:txBody>
          <a:bodyPr wrap="square">
            <a:spAutoFit/>
          </a:bodyPr>
          <a:lstStyle/>
          <a:p>
            <a:pPr algn="ctr"/>
            <a:r>
              <a:rPr lang="en-US" altLang="en-US" sz="2400" dirty="0">
                <a:latin typeface="+mj-lt"/>
              </a:rPr>
              <a:t>001</a:t>
            </a:r>
            <a:endParaRPr lang="en-US" sz="2400" dirty="0">
              <a:latin typeface="+mj-lt"/>
            </a:endParaRPr>
          </a:p>
        </p:txBody>
      </p:sp>
      <p:cxnSp>
        <p:nvCxnSpPr>
          <p:cNvPr id="15" name="Straight Arrow Connector 14">
            <a:extLst>
              <a:ext uri="{FF2B5EF4-FFF2-40B4-BE49-F238E27FC236}">
                <a16:creationId xmlns:a16="http://schemas.microsoft.com/office/drawing/2014/main" xmlns="" id="{C94D4E56-DDC5-4558-94BF-5C90F7D2A197}"/>
              </a:ext>
            </a:extLst>
          </p:cNvPr>
          <p:cNvCxnSpPr>
            <a:endCxn id="14" idx="0"/>
          </p:cNvCxnSpPr>
          <p:nvPr/>
        </p:nvCxnSpPr>
        <p:spPr>
          <a:xfrm>
            <a:off x="3120349" y="3387860"/>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59FA174B-62A6-47FA-AD41-7D5059578752}"/>
              </a:ext>
            </a:extLst>
          </p:cNvPr>
          <p:cNvSpPr/>
          <p:nvPr/>
        </p:nvSpPr>
        <p:spPr>
          <a:xfrm>
            <a:off x="7423642" y="4771308"/>
            <a:ext cx="1063724" cy="461665"/>
          </a:xfrm>
          <a:prstGeom prst="rect">
            <a:avLst/>
          </a:prstGeom>
        </p:spPr>
        <p:txBody>
          <a:bodyPr wrap="square">
            <a:spAutoFit/>
          </a:bodyPr>
          <a:lstStyle/>
          <a:p>
            <a:pPr algn="ctr"/>
            <a:r>
              <a:rPr lang="en-US" altLang="en-US" sz="2400" dirty="0">
                <a:latin typeface="+mj-lt"/>
              </a:rPr>
              <a:t>1110</a:t>
            </a:r>
            <a:endParaRPr lang="en-US" sz="2400" dirty="0">
              <a:latin typeface="+mj-lt"/>
            </a:endParaRPr>
          </a:p>
        </p:txBody>
      </p:sp>
      <p:sp>
        <p:nvSpPr>
          <p:cNvPr id="17" name="Rectangle 16">
            <a:extLst>
              <a:ext uri="{FF2B5EF4-FFF2-40B4-BE49-F238E27FC236}">
                <a16:creationId xmlns:a16="http://schemas.microsoft.com/office/drawing/2014/main" xmlns="" id="{EDB93A3B-DF49-491F-B208-1AF9D2C1B6AF}"/>
              </a:ext>
            </a:extLst>
          </p:cNvPr>
          <p:cNvSpPr/>
          <p:nvPr/>
        </p:nvSpPr>
        <p:spPr>
          <a:xfrm>
            <a:off x="5367459" y="4771308"/>
            <a:ext cx="1041599" cy="461665"/>
          </a:xfrm>
          <a:prstGeom prst="rect">
            <a:avLst/>
          </a:prstGeom>
        </p:spPr>
        <p:txBody>
          <a:bodyPr wrap="square">
            <a:spAutoFit/>
          </a:bodyPr>
          <a:lstStyle/>
          <a:p>
            <a:pPr algn="ctr"/>
            <a:r>
              <a:rPr lang="en-US" sz="2400" dirty="0">
                <a:latin typeface="+mj-lt"/>
              </a:rPr>
              <a:t>0011</a:t>
            </a:r>
          </a:p>
        </p:txBody>
      </p:sp>
      <p:sp>
        <p:nvSpPr>
          <p:cNvPr id="18" name="Rectangle 17">
            <a:extLst>
              <a:ext uri="{FF2B5EF4-FFF2-40B4-BE49-F238E27FC236}">
                <a16:creationId xmlns:a16="http://schemas.microsoft.com/office/drawing/2014/main" xmlns="" id="{2E8DF7C5-E74E-4DE3-AB26-A721351FB724}"/>
              </a:ext>
            </a:extLst>
          </p:cNvPr>
          <p:cNvSpPr/>
          <p:nvPr/>
        </p:nvSpPr>
        <p:spPr>
          <a:xfrm>
            <a:off x="3305767" y="4759460"/>
            <a:ext cx="1041599" cy="461665"/>
          </a:xfrm>
          <a:prstGeom prst="rect">
            <a:avLst/>
          </a:prstGeom>
        </p:spPr>
        <p:txBody>
          <a:bodyPr wrap="square">
            <a:spAutoFit/>
          </a:bodyPr>
          <a:lstStyle/>
          <a:p>
            <a:pPr algn="ctr"/>
            <a:r>
              <a:rPr lang="en-US" altLang="en-US" sz="2400" dirty="0">
                <a:latin typeface="+mj-lt"/>
              </a:rPr>
              <a:t>0010</a:t>
            </a:r>
            <a:endParaRPr lang="en-US" sz="2400" dirty="0">
              <a:latin typeface="+mj-lt"/>
            </a:endParaRPr>
          </a:p>
        </p:txBody>
      </p:sp>
      <p:sp>
        <p:nvSpPr>
          <p:cNvPr id="19" name="Rectangle 18">
            <a:extLst>
              <a:ext uri="{FF2B5EF4-FFF2-40B4-BE49-F238E27FC236}">
                <a16:creationId xmlns:a16="http://schemas.microsoft.com/office/drawing/2014/main" xmlns="" id="{0CFDDBAB-B02C-4590-9057-1C43E425741A}"/>
              </a:ext>
            </a:extLst>
          </p:cNvPr>
          <p:cNvSpPr/>
          <p:nvPr/>
        </p:nvSpPr>
        <p:spPr>
          <a:xfrm>
            <a:off x="7423641" y="5621356"/>
            <a:ext cx="1063724" cy="461665"/>
          </a:xfrm>
          <a:prstGeom prst="rect">
            <a:avLst/>
          </a:prstGeom>
        </p:spPr>
        <p:txBody>
          <a:bodyPr wrap="square">
            <a:spAutoFit/>
          </a:bodyPr>
          <a:lstStyle/>
          <a:p>
            <a:pPr algn="ctr"/>
            <a:r>
              <a:rPr lang="en-US" altLang="en-US" sz="2400" dirty="0">
                <a:latin typeface="+mj-lt"/>
              </a:rPr>
              <a:t>E</a:t>
            </a:r>
            <a:endParaRPr lang="en-US" sz="2400" dirty="0">
              <a:latin typeface="+mj-lt"/>
            </a:endParaRPr>
          </a:p>
        </p:txBody>
      </p:sp>
      <p:sp>
        <p:nvSpPr>
          <p:cNvPr id="20" name="Rectangle 19">
            <a:extLst>
              <a:ext uri="{FF2B5EF4-FFF2-40B4-BE49-F238E27FC236}">
                <a16:creationId xmlns:a16="http://schemas.microsoft.com/office/drawing/2014/main" xmlns="" id="{D587A231-FC09-41A1-A468-85527BEEC698}"/>
              </a:ext>
            </a:extLst>
          </p:cNvPr>
          <p:cNvSpPr/>
          <p:nvPr/>
        </p:nvSpPr>
        <p:spPr>
          <a:xfrm>
            <a:off x="5367458" y="5621356"/>
            <a:ext cx="1041599" cy="461665"/>
          </a:xfrm>
          <a:prstGeom prst="rect">
            <a:avLst/>
          </a:prstGeom>
        </p:spPr>
        <p:txBody>
          <a:bodyPr wrap="square">
            <a:spAutoFit/>
          </a:bodyPr>
          <a:lstStyle/>
          <a:p>
            <a:pPr algn="ctr"/>
            <a:r>
              <a:rPr lang="en-US" sz="2400" dirty="0">
                <a:latin typeface="+mj-lt"/>
              </a:rPr>
              <a:t>3</a:t>
            </a:r>
          </a:p>
        </p:txBody>
      </p:sp>
      <p:sp>
        <p:nvSpPr>
          <p:cNvPr id="21" name="Rectangle 20">
            <a:extLst>
              <a:ext uri="{FF2B5EF4-FFF2-40B4-BE49-F238E27FC236}">
                <a16:creationId xmlns:a16="http://schemas.microsoft.com/office/drawing/2014/main" xmlns="" id="{0788C0FA-7928-482B-B9A3-2BA2BFE8AED4}"/>
              </a:ext>
            </a:extLst>
          </p:cNvPr>
          <p:cNvSpPr/>
          <p:nvPr/>
        </p:nvSpPr>
        <p:spPr>
          <a:xfrm>
            <a:off x="3305766" y="5609508"/>
            <a:ext cx="1041599" cy="461665"/>
          </a:xfrm>
          <a:prstGeom prst="rect">
            <a:avLst/>
          </a:prstGeom>
        </p:spPr>
        <p:txBody>
          <a:bodyPr wrap="square">
            <a:spAutoFit/>
          </a:bodyPr>
          <a:lstStyle/>
          <a:p>
            <a:pPr algn="ctr"/>
            <a:r>
              <a:rPr lang="en-US" altLang="en-US" sz="2400" dirty="0">
                <a:latin typeface="+mj-lt"/>
              </a:rPr>
              <a:t>2</a:t>
            </a:r>
            <a:endParaRPr lang="en-US" sz="2400" dirty="0">
              <a:latin typeface="+mj-lt"/>
            </a:endParaRPr>
          </a:p>
        </p:txBody>
      </p:sp>
      <p:cxnSp>
        <p:nvCxnSpPr>
          <p:cNvPr id="22" name="Straight Arrow Connector 21">
            <a:extLst>
              <a:ext uri="{FF2B5EF4-FFF2-40B4-BE49-F238E27FC236}">
                <a16:creationId xmlns:a16="http://schemas.microsoft.com/office/drawing/2014/main" xmlns="" id="{6A25A251-5C0F-4CB1-9A52-B0F8FFE6B834}"/>
              </a:ext>
            </a:extLst>
          </p:cNvPr>
          <p:cNvCxnSpPr>
            <a:stCxn id="18" idx="2"/>
            <a:endCxn id="21" idx="0"/>
          </p:cNvCxnSpPr>
          <p:nvPr/>
        </p:nvCxnSpPr>
        <p:spPr>
          <a:xfrm flipH="1">
            <a:off x="3826566" y="5221125"/>
            <a:ext cx="1"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2CEECE3E-7A9D-4AC1-AE95-A6919DABB62D}"/>
              </a:ext>
            </a:extLst>
          </p:cNvPr>
          <p:cNvCxnSpPr>
            <a:stCxn id="17" idx="2"/>
            <a:endCxn id="20" idx="0"/>
          </p:cNvCxnSpPr>
          <p:nvPr/>
        </p:nvCxnSpPr>
        <p:spPr>
          <a:xfrm flipH="1">
            <a:off x="5888258" y="5232973"/>
            <a:ext cx="1"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8AE4FEA8-7167-4961-A16A-88B9B7868539}"/>
              </a:ext>
            </a:extLst>
          </p:cNvPr>
          <p:cNvCxnSpPr>
            <a:stCxn id="16" idx="2"/>
            <a:endCxn id="19" idx="0"/>
          </p:cNvCxnSpPr>
          <p:nvPr/>
        </p:nvCxnSpPr>
        <p:spPr>
          <a:xfrm flipH="1">
            <a:off x="7955503" y="5232973"/>
            <a:ext cx="1"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E6E1274-4CE1-49F9-807C-B7676DFA3E6D}"/>
              </a:ext>
            </a:extLst>
          </p:cNvPr>
          <p:cNvCxnSpPr/>
          <p:nvPr/>
        </p:nvCxnSpPr>
        <p:spPr>
          <a:xfrm>
            <a:off x="6963366" y="4506035"/>
            <a:ext cx="1872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xmlns="" id="{3AACAEB0-041E-46B8-8118-530927C62025}"/>
              </a:ext>
            </a:extLst>
          </p:cNvPr>
          <p:cNvCxnSpPr/>
          <p:nvPr/>
        </p:nvCxnSpPr>
        <p:spPr>
          <a:xfrm>
            <a:off x="4875082" y="4509785"/>
            <a:ext cx="1981198"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xmlns="" id="{B31E3D8F-0B39-45D9-93E4-A9C60CB8D9DE}"/>
              </a:ext>
            </a:extLst>
          </p:cNvPr>
          <p:cNvCxnSpPr/>
          <p:nvPr/>
        </p:nvCxnSpPr>
        <p:spPr>
          <a:xfrm>
            <a:off x="2910638" y="4512224"/>
            <a:ext cx="1872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641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500"/>
                                        <p:tgtEl>
                                          <p:spTgt spid="2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par>
                                <p:cTn id="107" presetID="10" presetClass="entr" presetSubtype="0" fill="hold" nodeType="with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500"/>
                                        <p:tgtEl>
                                          <p:spTgt spid="2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fade">
                                      <p:cBhvr>
                                        <p:cTn id="114" dur="500"/>
                                        <p:tgtEl>
                                          <p:spTgt spid="9"/>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fade">
                                      <p:cBhvr>
                                        <p:cTn id="1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4" grpId="0"/>
      <p:bldP spid="16" grpId="0"/>
      <p:bldP spid="1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2074B-76B5-40DF-8732-BAF8F5099F7B}"/>
              </a:ext>
            </a:extLst>
          </p:cNvPr>
          <p:cNvSpPr>
            <a:spLocks noGrp="1"/>
          </p:cNvSpPr>
          <p:nvPr>
            <p:ph type="title"/>
          </p:nvPr>
        </p:nvSpPr>
        <p:spPr/>
        <p:txBody>
          <a:bodyPr/>
          <a:lstStyle/>
          <a:p>
            <a:r>
              <a:rPr lang="en-US" dirty="0"/>
              <a:t>Hexa-Decimal to Octal</a:t>
            </a:r>
            <a:endParaRPr lang="en-IN" dirty="0"/>
          </a:p>
        </p:txBody>
      </p:sp>
      <p:sp>
        <p:nvSpPr>
          <p:cNvPr id="3" name="Content Placeholder 2">
            <a:extLst>
              <a:ext uri="{FF2B5EF4-FFF2-40B4-BE49-F238E27FC236}">
                <a16:creationId xmlns:a16="http://schemas.microsoft.com/office/drawing/2014/main" xmlns="" id="{7D1E845E-7E8E-4EB1-97D3-725CCEA08510}"/>
              </a:ext>
            </a:extLst>
          </p:cNvPr>
          <p:cNvSpPr>
            <a:spLocks noGrp="1"/>
          </p:cNvSpPr>
          <p:nvPr>
            <p:ph idx="1"/>
          </p:nvPr>
        </p:nvSpPr>
        <p:spPr>
          <a:xfrm>
            <a:off x="131180" y="863444"/>
            <a:ext cx="11929641" cy="1926251"/>
          </a:xfrm>
        </p:spPr>
        <p:txBody>
          <a:bodyPr/>
          <a:lstStyle/>
          <a:p>
            <a:r>
              <a:rPr lang="en-US" altLang="en-US" dirty="0"/>
              <a:t>Technique</a:t>
            </a:r>
          </a:p>
          <a:p>
            <a:pPr lvl="1"/>
            <a:r>
              <a:rPr lang="en-US" altLang="en-US" dirty="0"/>
              <a:t>Convert Hexa-Decimal to Binary</a:t>
            </a:r>
          </a:p>
          <a:p>
            <a:pPr lvl="1"/>
            <a:r>
              <a:rPr lang="en-US" altLang="en-US" dirty="0"/>
              <a:t>From given fractional </a:t>
            </a:r>
            <a:r>
              <a:rPr lang="en-US" altLang="en-US" dirty="0">
                <a:solidFill>
                  <a:schemeClr val="tx2"/>
                </a:solidFill>
              </a:rPr>
              <a:t>point</a:t>
            </a:r>
            <a:r>
              <a:rPr lang="en-US" altLang="en-US" dirty="0"/>
              <a:t>, group bits in </a:t>
            </a:r>
            <a:r>
              <a:rPr lang="en-US" altLang="en-US" dirty="0">
                <a:solidFill>
                  <a:schemeClr val="tx2"/>
                </a:solidFill>
              </a:rPr>
              <a:t>threes to right </a:t>
            </a:r>
            <a:r>
              <a:rPr lang="en-US" altLang="en-US" dirty="0"/>
              <a:t>and group bits in </a:t>
            </a:r>
            <a:r>
              <a:rPr lang="en-US" altLang="en-US" dirty="0">
                <a:solidFill>
                  <a:schemeClr val="tx2"/>
                </a:solidFill>
              </a:rPr>
              <a:t>threes to left</a:t>
            </a:r>
            <a:endParaRPr lang="en-US" altLang="en-US" dirty="0"/>
          </a:p>
          <a:p>
            <a:pPr lvl="1"/>
            <a:r>
              <a:rPr lang="en-US" altLang="en-US" dirty="0"/>
              <a:t>Convert Binary to Octal</a:t>
            </a:r>
          </a:p>
          <a:p>
            <a:r>
              <a:rPr lang="en-IN" dirty="0"/>
              <a:t>Example</a:t>
            </a:r>
          </a:p>
        </p:txBody>
      </p:sp>
      <p:sp>
        <p:nvSpPr>
          <p:cNvPr id="4" name="Text Box 3">
            <a:extLst>
              <a:ext uri="{FF2B5EF4-FFF2-40B4-BE49-F238E27FC236}">
                <a16:creationId xmlns:a16="http://schemas.microsoft.com/office/drawing/2014/main" xmlns="" id="{1EE70079-D10F-4ECF-B354-7508AFA36707}"/>
              </a:ext>
            </a:extLst>
          </p:cNvPr>
          <p:cNvSpPr txBox="1">
            <a:spLocks noChangeArrowheads="1"/>
          </p:cNvSpPr>
          <p:nvPr/>
        </p:nvSpPr>
        <p:spPr bwMode="auto">
          <a:xfrm>
            <a:off x="378252" y="2675375"/>
            <a:ext cx="154575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1F0C</a:t>
            </a:r>
            <a:r>
              <a:rPr lang="en-US" altLang="en-US" sz="2400" baseline="-25000" dirty="0">
                <a:latin typeface="+mj-lt"/>
              </a:rPr>
              <a:t>16</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8</a:t>
            </a:r>
          </a:p>
        </p:txBody>
      </p:sp>
      <p:sp>
        <p:nvSpPr>
          <p:cNvPr id="5" name="Rectangle 4">
            <a:extLst>
              <a:ext uri="{FF2B5EF4-FFF2-40B4-BE49-F238E27FC236}">
                <a16:creationId xmlns:a16="http://schemas.microsoft.com/office/drawing/2014/main" xmlns="" id="{104909D9-2C0F-4A65-AC18-9D572A9C9B16}"/>
              </a:ext>
            </a:extLst>
          </p:cNvPr>
          <p:cNvSpPr/>
          <p:nvPr/>
        </p:nvSpPr>
        <p:spPr>
          <a:xfrm>
            <a:off x="3075123" y="2850391"/>
            <a:ext cx="6248400" cy="461665"/>
          </a:xfrm>
          <a:prstGeom prst="rect">
            <a:avLst/>
          </a:prstGeom>
        </p:spPr>
        <p:txBody>
          <a:bodyPr wrap="square">
            <a:spAutoFit/>
          </a:bodyPr>
          <a:lstStyle/>
          <a:p>
            <a:pPr algn="ctr"/>
            <a:r>
              <a:rPr lang="en-US" altLang="en-US" sz="2400" dirty="0">
                <a:latin typeface="+mj-lt"/>
              </a:rPr>
              <a:t>1		F		0		C</a:t>
            </a:r>
            <a:endParaRPr lang="en-US" sz="2400" dirty="0">
              <a:latin typeface="+mj-lt"/>
            </a:endParaRPr>
          </a:p>
        </p:txBody>
      </p:sp>
      <p:sp>
        <p:nvSpPr>
          <p:cNvPr id="6" name="Rectangle 5">
            <a:extLst>
              <a:ext uri="{FF2B5EF4-FFF2-40B4-BE49-F238E27FC236}">
                <a16:creationId xmlns:a16="http://schemas.microsoft.com/office/drawing/2014/main" xmlns="" id="{A06F2691-5908-405E-905E-C72F98EEACB3}"/>
              </a:ext>
            </a:extLst>
          </p:cNvPr>
          <p:cNvSpPr/>
          <p:nvPr/>
        </p:nvSpPr>
        <p:spPr>
          <a:xfrm>
            <a:off x="8430597" y="3868116"/>
            <a:ext cx="1063724" cy="461665"/>
          </a:xfrm>
          <a:prstGeom prst="rect">
            <a:avLst/>
          </a:prstGeom>
        </p:spPr>
        <p:txBody>
          <a:bodyPr wrap="square">
            <a:spAutoFit/>
          </a:bodyPr>
          <a:lstStyle/>
          <a:p>
            <a:pPr algn="ctr"/>
            <a:r>
              <a:rPr lang="en-US" altLang="en-US" sz="2400" dirty="0">
                <a:latin typeface="+mj-lt"/>
              </a:rPr>
              <a:t>1100</a:t>
            </a:r>
            <a:endParaRPr lang="en-US" sz="2400" dirty="0">
              <a:latin typeface="+mj-lt"/>
            </a:endParaRPr>
          </a:p>
        </p:txBody>
      </p:sp>
      <p:sp>
        <p:nvSpPr>
          <p:cNvPr id="7" name="Rectangle 6">
            <a:extLst>
              <a:ext uri="{FF2B5EF4-FFF2-40B4-BE49-F238E27FC236}">
                <a16:creationId xmlns:a16="http://schemas.microsoft.com/office/drawing/2014/main" xmlns="" id="{BFE8D6C4-C60A-44F6-ABD9-500B46C753CD}"/>
              </a:ext>
            </a:extLst>
          </p:cNvPr>
          <p:cNvSpPr/>
          <p:nvPr/>
        </p:nvSpPr>
        <p:spPr>
          <a:xfrm>
            <a:off x="6582701" y="3868116"/>
            <a:ext cx="1041599" cy="461665"/>
          </a:xfrm>
          <a:prstGeom prst="rect">
            <a:avLst/>
          </a:prstGeom>
        </p:spPr>
        <p:txBody>
          <a:bodyPr wrap="square">
            <a:spAutoFit/>
          </a:bodyPr>
          <a:lstStyle/>
          <a:p>
            <a:pPr algn="ctr"/>
            <a:r>
              <a:rPr lang="en-US" sz="2400" dirty="0">
                <a:latin typeface="+mj-lt"/>
              </a:rPr>
              <a:t>0000</a:t>
            </a:r>
          </a:p>
        </p:txBody>
      </p:sp>
      <p:sp>
        <p:nvSpPr>
          <p:cNvPr id="8" name="Rectangle 7">
            <a:extLst>
              <a:ext uri="{FF2B5EF4-FFF2-40B4-BE49-F238E27FC236}">
                <a16:creationId xmlns:a16="http://schemas.microsoft.com/office/drawing/2014/main" xmlns="" id="{7E2621C9-3C60-4010-9B27-3AB195989C07}"/>
              </a:ext>
            </a:extLst>
          </p:cNvPr>
          <p:cNvSpPr/>
          <p:nvPr/>
        </p:nvSpPr>
        <p:spPr>
          <a:xfrm>
            <a:off x="4734111" y="3856268"/>
            <a:ext cx="1041599" cy="461665"/>
          </a:xfrm>
          <a:prstGeom prst="rect">
            <a:avLst/>
          </a:prstGeom>
        </p:spPr>
        <p:txBody>
          <a:bodyPr wrap="square">
            <a:spAutoFit/>
          </a:bodyPr>
          <a:lstStyle/>
          <a:p>
            <a:pPr algn="ctr"/>
            <a:r>
              <a:rPr lang="en-US" altLang="en-US" sz="2400" dirty="0">
                <a:latin typeface="+mj-lt"/>
              </a:rPr>
              <a:t>1111</a:t>
            </a:r>
            <a:endParaRPr lang="en-US" sz="2400" dirty="0">
              <a:latin typeface="+mj-lt"/>
            </a:endParaRPr>
          </a:p>
        </p:txBody>
      </p:sp>
      <p:sp>
        <p:nvSpPr>
          <p:cNvPr id="9" name="Rectangle 8">
            <a:extLst>
              <a:ext uri="{FF2B5EF4-FFF2-40B4-BE49-F238E27FC236}">
                <a16:creationId xmlns:a16="http://schemas.microsoft.com/office/drawing/2014/main" xmlns="" id="{3A664859-1961-4C6A-A014-932CAC882E8B}"/>
              </a:ext>
            </a:extLst>
          </p:cNvPr>
          <p:cNvSpPr/>
          <p:nvPr/>
        </p:nvSpPr>
        <p:spPr>
          <a:xfrm>
            <a:off x="395945" y="5994556"/>
            <a:ext cx="1208062" cy="461665"/>
          </a:xfrm>
          <a:prstGeom prst="rect">
            <a:avLst/>
          </a:prstGeom>
        </p:spPr>
        <p:txBody>
          <a:bodyPr wrap="square">
            <a:spAutoFit/>
          </a:bodyPr>
          <a:lstStyle/>
          <a:p>
            <a:pPr algn="ctr"/>
            <a:r>
              <a:rPr lang="en-US" sz="2400" dirty="0">
                <a:latin typeface="+mj-lt"/>
              </a:rPr>
              <a:t>1F0C</a:t>
            </a:r>
            <a:r>
              <a:rPr lang="en-US" sz="2400" baseline="-25000" dirty="0">
                <a:latin typeface="+mj-lt"/>
              </a:rPr>
              <a:t>16 </a:t>
            </a:r>
            <a:r>
              <a:rPr lang="en-US" sz="2400" dirty="0">
                <a:latin typeface="+mj-lt"/>
              </a:rPr>
              <a:t>=</a:t>
            </a:r>
            <a:endParaRPr lang="en-US" sz="2400" baseline="-25000" dirty="0">
              <a:latin typeface="+mj-lt"/>
            </a:endParaRPr>
          </a:p>
        </p:txBody>
      </p:sp>
      <p:sp>
        <p:nvSpPr>
          <p:cNvPr id="10" name="Rectangle 9">
            <a:extLst>
              <a:ext uri="{FF2B5EF4-FFF2-40B4-BE49-F238E27FC236}">
                <a16:creationId xmlns:a16="http://schemas.microsoft.com/office/drawing/2014/main" xmlns="" id="{371FCE59-1272-45DB-B4AF-3D984963D8E5}"/>
              </a:ext>
            </a:extLst>
          </p:cNvPr>
          <p:cNvSpPr/>
          <p:nvPr/>
        </p:nvSpPr>
        <p:spPr>
          <a:xfrm>
            <a:off x="1464723" y="5994556"/>
            <a:ext cx="1135541" cy="461665"/>
          </a:xfrm>
          <a:prstGeom prst="rect">
            <a:avLst/>
          </a:prstGeom>
        </p:spPr>
        <p:txBody>
          <a:bodyPr wrap="square">
            <a:spAutoFit/>
          </a:bodyPr>
          <a:lstStyle/>
          <a:p>
            <a:pPr algn="ctr"/>
            <a:r>
              <a:rPr lang="en-US" sz="2400" dirty="0">
                <a:solidFill>
                  <a:schemeClr val="accent6"/>
                </a:solidFill>
                <a:latin typeface="+mj-lt"/>
              </a:rPr>
              <a:t>17414</a:t>
            </a:r>
            <a:r>
              <a:rPr lang="en-US" sz="2400" baseline="-25000" dirty="0">
                <a:solidFill>
                  <a:schemeClr val="accent6"/>
                </a:solidFill>
                <a:latin typeface="+mj-lt"/>
              </a:rPr>
              <a:t>8</a:t>
            </a:r>
          </a:p>
        </p:txBody>
      </p:sp>
      <p:cxnSp>
        <p:nvCxnSpPr>
          <p:cNvPr id="11" name="Straight Arrow Connector 10">
            <a:extLst>
              <a:ext uri="{FF2B5EF4-FFF2-40B4-BE49-F238E27FC236}">
                <a16:creationId xmlns:a16="http://schemas.microsoft.com/office/drawing/2014/main" xmlns="" id="{62D683BA-D251-4064-BEFA-DAE82D6B0974}"/>
              </a:ext>
            </a:extLst>
          </p:cNvPr>
          <p:cNvCxnSpPr>
            <a:endCxn id="8" idx="0"/>
          </p:cNvCxnSpPr>
          <p:nvPr/>
        </p:nvCxnSpPr>
        <p:spPr>
          <a:xfrm>
            <a:off x="5254910" y="3344954"/>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16A83C81-A074-4443-8BEC-3C276985F1A0}"/>
              </a:ext>
            </a:extLst>
          </p:cNvPr>
          <p:cNvCxnSpPr>
            <a:endCxn id="7" idx="0"/>
          </p:cNvCxnSpPr>
          <p:nvPr/>
        </p:nvCxnSpPr>
        <p:spPr>
          <a:xfrm>
            <a:off x="7103499" y="3393592"/>
            <a:ext cx="2" cy="47452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48A639F-395E-4629-9854-1379F7617182}"/>
              </a:ext>
            </a:extLst>
          </p:cNvPr>
          <p:cNvCxnSpPr>
            <a:endCxn id="6" idx="0"/>
          </p:cNvCxnSpPr>
          <p:nvPr/>
        </p:nvCxnSpPr>
        <p:spPr>
          <a:xfrm>
            <a:off x="8962459" y="3402150"/>
            <a:ext cx="0" cy="46596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29490CE1-3184-4A47-B9AC-2A5199BD44C7}"/>
              </a:ext>
            </a:extLst>
          </p:cNvPr>
          <p:cNvSpPr/>
          <p:nvPr/>
        </p:nvSpPr>
        <p:spPr>
          <a:xfrm>
            <a:off x="2916517" y="3846030"/>
            <a:ext cx="1041599" cy="461665"/>
          </a:xfrm>
          <a:prstGeom prst="rect">
            <a:avLst/>
          </a:prstGeom>
        </p:spPr>
        <p:txBody>
          <a:bodyPr wrap="square">
            <a:spAutoFit/>
          </a:bodyPr>
          <a:lstStyle/>
          <a:p>
            <a:pPr algn="ctr"/>
            <a:r>
              <a:rPr lang="en-US" altLang="en-US" sz="2400" dirty="0">
                <a:latin typeface="+mj-lt"/>
              </a:rPr>
              <a:t>0001</a:t>
            </a:r>
            <a:endParaRPr lang="en-US" sz="2400" dirty="0">
              <a:latin typeface="+mj-lt"/>
            </a:endParaRPr>
          </a:p>
        </p:txBody>
      </p:sp>
      <p:cxnSp>
        <p:nvCxnSpPr>
          <p:cNvPr id="15" name="Straight Arrow Connector 14">
            <a:extLst>
              <a:ext uri="{FF2B5EF4-FFF2-40B4-BE49-F238E27FC236}">
                <a16:creationId xmlns:a16="http://schemas.microsoft.com/office/drawing/2014/main" xmlns="" id="{AE800AE2-8628-45D0-9359-1E0C2C5C504B}"/>
              </a:ext>
            </a:extLst>
          </p:cNvPr>
          <p:cNvCxnSpPr>
            <a:endCxn id="14" idx="0"/>
          </p:cNvCxnSpPr>
          <p:nvPr/>
        </p:nvCxnSpPr>
        <p:spPr>
          <a:xfrm>
            <a:off x="3437316" y="3334716"/>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8CA089F8-BA6D-4CC2-B079-E894D5E48BF4}"/>
              </a:ext>
            </a:extLst>
          </p:cNvPr>
          <p:cNvSpPr/>
          <p:nvPr/>
        </p:nvSpPr>
        <p:spPr>
          <a:xfrm>
            <a:off x="8594916" y="4578680"/>
            <a:ext cx="879111" cy="461665"/>
          </a:xfrm>
          <a:prstGeom prst="rect">
            <a:avLst/>
          </a:prstGeom>
        </p:spPr>
        <p:txBody>
          <a:bodyPr wrap="square">
            <a:spAutoFit/>
          </a:bodyPr>
          <a:lstStyle/>
          <a:p>
            <a:pPr algn="ctr"/>
            <a:r>
              <a:rPr lang="en-US" altLang="en-US" sz="2400" dirty="0">
                <a:latin typeface="+mj-lt"/>
              </a:rPr>
              <a:t>100</a:t>
            </a:r>
            <a:endParaRPr lang="en-US" sz="2400" dirty="0">
              <a:latin typeface="+mj-lt"/>
            </a:endParaRPr>
          </a:p>
        </p:txBody>
      </p:sp>
      <p:sp>
        <p:nvSpPr>
          <p:cNvPr id="17" name="Rectangle 16">
            <a:extLst>
              <a:ext uri="{FF2B5EF4-FFF2-40B4-BE49-F238E27FC236}">
                <a16:creationId xmlns:a16="http://schemas.microsoft.com/office/drawing/2014/main" xmlns="" id="{DE6B298E-8222-4707-930F-38F73291EB4A}"/>
              </a:ext>
            </a:extLst>
          </p:cNvPr>
          <p:cNvSpPr/>
          <p:nvPr/>
        </p:nvSpPr>
        <p:spPr>
          <a:xfrm>
            <a:off x="7534113" y="4578680"/>
            <a:ext cx="860825" cy="461665"/>
          </a:xfrm>
          <a:prstGeom prst="rect">
            <a:avLst/>
          </a:prstGeom>
        </p:spPr>
        <p:txBody>
          <a:bodyPr wrap="square">
            <a:spAutoFit/>
          </a:bodyPr>
          <a:lstStyle/>
          <a:p>
            <a:pPr algn="ctr"/>
            <a:r>
              <a:rPr lang="en-US" sz="2400" dirty="0">
                <a:latin typeface="+mj-lt"/>
              </a:rPr>
              <a:t>001</a:t>
            </a:r>
          </a:p>
        </p:txBody>
      </p:sp>
      <p:sp>
        <p:nvSpPr>
          <p:cNvPr id="18" name="Rectangle 17">
            <a:extLst>
              <a:ext uri="{FF2B5EF4-FFF2-40B4-BE49-F238E27FC236}">
                <a16:creationId xmlns:a16="http://schemas.microsoft.com/office/drawing/2014/main" xmlns="" id="{40C21F85-151C-4014-ADBB-B185E84609F1}"/>
              </a:ext>
            </a:extLst>
          </p:cNvPr>
          <p:cNvSpPr/>
          <p:nvPr/>
        </p:nvSpPr>
        <p:spPr>
          <a:xfrm>
            <a:off x="5818325" y="4566832"/>
            <a:ext cx="1041599" cy="461665"/>
          </a:xfrm>
          <a:prstGeom prst="rect">
            <a:avLst/>
          </a:prstGeom>
        </p:spPr>
        <p:txBody>
          <a:bodyPr wrap="square">
            <a:spAutoFit/>
          </a:bodyPr>
          <a:lstStyle/>
          <a:p>
            <a:pPr algn="ctr"/>
            <a:r>
              <a:rPr lang="en-US" altLang="en-US" sz="2400" dirty="0">
                <a:latin typeface="+mj-lt"/>
              </a:rPr>
              <a:t>100</a:t>
            </a:r>
            <a:endParaRPr lang="en-US" sz="2400" dirty="0">
              <a:latin typeface="+mj-lt"/>
            </a:endParaRPr>
          </a:p>
        </p:txBody>
      </p:sp>
      <p:sp>
        <p:nvSpPr>
          <p:cNvPr id="19" name="Rectangle 18">
            <a:extLst>
              <a:ext uri="{FF2B5EF4-FFF2-40B4-BE49-F238E27FC236}">
                <a16:creationId xmlns:a16="http://schemas.microsoft.com/office/drawing/2014/main" xmlns="" id="{D4A4688F-4A57-41BB-ADA9-A0948A47BA34}"/>
              </a:ext>
            </a:extLst>
          </p:cNvPr>
          <p:cNvSpPr/>
          <p:nvPr/>
        </p:nvSpPr>
        <p:spPr>
          <a:xfrm>
            <a:off x="8701151" y="5428728"/>
            <a:ext cx="660489" cy="461665"/>
          </a:xfrm>
          <a:prstGeom prst="rect">
            <a:avLst/>
          </a:prstGeom>
        </p:spPr>
        <p:txBody>
          <a:bodyPr wrap="square">
            <a:spAutoFit/>
          </a:bodyPr>
          <a:lstStyle/>
          <a:p>
            <a:pPr algn="ctr"/>
            <a:r>
              <a:rPr lang="en-US" altLang="en-US" sz="2400" dirty="0">
                <a:latin typeface="+mj-lt"/>
              </a:rPr>
              <a:t>4</a:t>
            </a:r>
            <a:endParaRPr lang="en-US" sz="2400" dirty="0">
              <a:latin typeface="+mj-lt"/>
            </a:endParaRPr>
          </a:p>
        </p:txBody>
      </p:sp>
      <p:sp>
        <p:nvSpPr>
          <p:cNvPr id="20" name="Rectangle 19">
            <a:extLst>
              <a:ext uri="{FF2B5EF4-FFF2-40B4-BE49-F238E27FC236}">
                <a16:creationId xmlns:a16="http://schemas.microsoft.com/office/drawing/2014/main" xmlns="" id="{1BFA1E96-5078-45D6-A794-6AA27B3CDF24}"/>
              </a:ext>
            </a:extLst>
          </p:cNvPr>
          <p:cNvSpPr/>
          <p:nvPr/>
        </p:nvSpPr>
        <p:spPr>
          <a:xfrm>
            <a:off x="7608813" y="5428728"/>
            <a:ext cx="711425" cy="461665"/>
          </a:xfrm>
          <a:prstGeom prst="rect">
            <a:avLst/>
          </a:prstGeom>
        </p:spPr>
        <p:txBody>
          <a:bodyPr wrap="square">
            <a:spAutoFit/>
          </a:bodyPr>
          <a:lstStyle/>
          <a:p>
            <a:pPr algn="ctr"/>
            <a:r>
              <a:rPr lang="en-US" sz="2400" dirty="0">
                <a:latin typeface="+mj-lt"/>
              </a:rPr>
              <a:t>1</a:t>
            </a:r>
          </a:p>
        </p:txBody>
      </p:sp>
      <p:sp>
        <p:nvSpPr>
          <p:cNvPr id="21" name="Rectangle 20">
            <a:extLst>
              <a:ext uri="{FF2B5EF4-FFF2-40B4-BE49-F238E27FC236}">
                <a16:creationId xmlns:a16="http://schemas.microsoft.com/office/drawing/2014/main" xmlns="" id="{A7E3D66E-DAE5-4BD8-96C6-3ACEB0667A54}"/>
              </a:ext>
            </a:extLst>
          </p:cNvPr>
          <p:cNvSpPr/>
          <p:nvPr/>
        </p:nvSpPr>
        <p:spPr>
          <a:xfrm>
            <a:off x="6009775" y="5416880"/>
            <a:ext cx="646750" cy="461665"/>
          </a:xfrm>
          <a:prstGeom prst="rect">
            <a:avLst/>
          </a:prstGeom>
        </p:spPr>
        <p:txBody>
          <a:bodyPr wrap="square">
            <a:spAutoFit/>
          </a:bodyPr>
          <a:lstStyle/>
          <a:p>
            <a:pPr algn="ctr"/>
            <a:r>
              <a:rPr lang="en-US" sz="2400" dirty="0">
                <a:latin typeface="+mj-lt"/>
              </a:rPr>
              <a:t>4</a:t>
            </a:r>
          </a:p>
        </p:txBody>
      </p:sp>
      <p:cxnSp>
        <p:nvCxnSpPr>
          <p:cNvPr id="22" name="Straight Arrow Connector 21">
            <a:extLst>
              <a:ext uri="{FF2B5EF4-FFF2-40B4-BE49-F238E27FC236}">
                <a16:creationId xmlns:a16="http://schemas.microsoft.com/office/drawing/2014/main" xmlns="" id="{74ADD9C3-A049-436F-B2AE-96D5512A9955}"/>
              </a:ext>
            </a:extLst>
          </p:cNvPr>
          <p:cNvCxnSpPr>
            <a:stCxn id="18" idx="2"/>
            <a:endCxn id="21" idx="0"/>
          </p:cNvCxnSpPr>
          <p:nvPr/>
        </p:nvCxnSpPr>
        <p:spPr>
          <a:xfrm flipH="1">
            <a:off x="6333150" y="5028497"/>
            <a:ext cx="5975"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93957D50-6484-43A3-A95E-0ABDDDDEDF73}"/>
              </a:ext>
            </a:extLst>
          </p:cNvPr>
          <p:cNvCxnSpPr>
            <a:stCxn id="17" idx="2"/>
            <a:endCxn id="20" idx="0"/>
          </p:cNvCxnSpPr>
          <p:nvPr/>
        </p:nvCxnSpPr>
        <p:spPr>
          <a:xfrm>
            <a:off x="7964526" y="5040345"/>
            <a:ext cx="0"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3608D724-4DE3-4605-A871-1DC1B1FF2CAF}"/>
              </a:ext>
            </a:extLst>
          </p:cNvPr>
          <p:cNvCxnSpPr>
            <a:stCxn id="16" idx="2"/>
            <a:endCxn id="19" idx="0"/>
          </p:cNvCxnSpPr>
          <p:nvPr/>
        </p:nvCxnSpPr>
        <p:spPr>
          <a:xfrm flipH="1">
            <a:off x="9031396" y="5040345"/>
            <a:ext cx="3076"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DCDAC06-20FE-4491-8317-7742A3703B0B}"/>
              </a:ext>
            </a:extLst>
          </p:cNvPr>
          <p:cNvCxnSpPr/>
          <p:nvPr/>
        </p:nvCxnSpPr>
        <p:spPr>
          <a:xfrm>
            <a:off x="8804413" y="4452891"/>
            <a:ext cx="468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xmlns="" id="{5D05732C-C70E-42EE-8A85-A322642A2514}"/>
              </a:ext>
            </a:extLst>
          </p:cNvPr>
          <p:cNvCxnSpPr/>
          <p:nvPr/>
        </p:nvCxnSpPr>
        <p:spPr>
          <a:xfrm>
            <a:off x="7188635" y="4441143"/>
            <a:ext cx="1548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xmlns="" id="{B54D6BE8-5A3B-4B76-941A-18719BF42AD4}"/>
              </a:ext>
            </a:extLst>
          </p:cNvPr>
          <p:cNvCxnSpPr/>
          <p:nvPr/>
        </p:nvCxnSpPr>
        <p:spPr>
          <a:xfrm>
            <a:off x="5465741" y="4443582"/>
            <a:ext cx="1620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xmlns="" id="{0449FB72-400D-49BA-942D-15D041734B1A}"/>
              </a:ext>
            </a:extLst>
          </p:cNvPr>
          <p:cNvCxnSpPr/>
          <p:nvPr/>
        </p:nvCxnSpPr>
        <p:spPr>
          <a:xfrm>
            <a:off x="4963874" y="4447930"/>
            <a:ext cx="432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xmlns="" id="{19358467-0A01-421D-93A2-AA09F4908672}"/>
              </a:ext>
            </a:extLst>
          </p:cNvPr>
          <p:cNvCxnSpPr/>
          <p:nvPr/>
        </p:nvCxnSpPr>
        <p:spPr>
          <a:xfrm>
            <a:off x="3306065" y="4447930"/>
            <a:ext cx="432000"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xmlns="" id="{DF75B935-60EE-4999-8B92-6146EC1EDA70}"/>
              </a:ext>
            </a:extLst>
          </p:cNvPr>
          <p:cNvCxnSpPr/>
          <p:nvPr/>
        </p:nvCxnSpPr>
        <p:spPr>
          <a:xfrm>
            <a:off x="2308381" y="4455331"/>
            <a:ext cx="913447" cy="0"/>
          </a:xfrm>
          <a:prstGeom prst="line">
            <a:avLst/>
          </a:prstGeom>
          <a:ln w="25400">
            <a:solidFill>
              <a:schemeClr val="accent6"/>
            </a:solidFill>
          </a:ln>
        </p:spPr>
        <p:style>
          <a:lnRef idx="1">
            <a:schemeClr val="accent2"/>
          </a:lnRef>
          <a:fillRef idx="0">
            <a:schemeClr val="accent2"/>
          </a:fillRef>
          <a:effectRef idx="0">
            <a:schemeClr val="accent2"/>
          </a:effectRef>
          <a:fontRef idx="minor">
            <a:schemeClr val="tx1"/>
          </a:fontRef>
        </p:style>
      </p:cxnSp>
      <p:sp>
        <p:nvSpPr>
          <p:cNvPr id="31" name="Rectangle 30">
            <a:extLst>
              <a:ext uri="{FF2B5EF4-FFF2-40B4-BE49-F238E27FC236}">
                <a16:creationId xmlns:a16="http://schemas.microsoft.com/office/drawing/2014/main" xmlns="" id="{DB717A79-8FFF-468E-8571-099371B2B054}"/>
              </a:ext>
            </a:extLst>
          </p:cNvPr>
          <p:cNvSpPr/>
          <p:nvPr/>
        </p:nvSpPr>
        <p:spPr>
          <a:xfrm>
            <a:off x="4759917" y="4566832"/>
            <a:ext cx="860825" cy="461665"/>
          </a:xfrm>
          <a:prstGeom prst="rect">
            <a:avLst/>
          </a:prstGeom>
        </p:spPr>
        <p:txBody>
          <a:bodyPr wrap="square">
            <a:spAutoFit/>
          </a:bodyPr>
          <a:lstStyle/>
          <a:p>
            <a:pPr algn="ctr"/>
            <a:r>
              <a:rPr lang="en-US" altLang="en-US" sz="2400" dirty="0">
                <a:latin typeface="+mj-lt"/>
              </a:rPr>
              <a:t>111</a:t>
            </a:r>
            <a:endParaRPr lang="en-US" sz="2400" dirty="0">
              <a:latin typeface="+mj-lt"/>
            </a:endParaRPr>
          </a:p>
        </p:txBody>
      </p:sp>
      <p:sp>
        <p:nvSpPr>
          <p:cNvPr id="32" name="Rectangle 31">
            <a:extLst>
              <a:ext uri="{FF2B5EF4-FFF2-40B4-BE49-F238E27FC236}">
                <a16:creationId xmlns:a16="http://schemas.microsoft.com/office/drawing/2014/main" xmlns="" id="{F7A4C3BB-4940-4B89-B027-90ED5531A8C6}"/>
              </a:ext>
            </a:extLst>
          </p:cNvPr>
          <p:cNvSpPr/>
          <p:nvPr/>
        </p:nvSpPr>
        <p:spPr>
          <a:xfrm>
            <a:off x="4872929" y="5416880"/>
            <a:ext cx="646750" cy="461665"/>
          </a:xfrm>
          <a:prstGeom prst="rect">
            <a:avLst/>
          </a:prstGeom>
        </p:spPr>
        <p:txBody>
          <a:bodyPr wrap="square">
            <a:spAutoFit/>
          </a:bodyPr>
          <a:lstStyle/>
          <a:p>
            <a:pPr algn="ctr"/>
            <a:r>
              <a:rPr lang="en-US" sz="2400" dirty="0">
                <a:latin typeface="+mj-lt"/>
              </a:rPr>
              <a:t>7</a:t>
            </a:r>
          </a:p>
        </p:txBody>
      </p:sp>
      <p:cxnSp>
        <p:nvCxnSpPr>
          <p:cNvPr id="33" name="Straight Arrow Connector 32">
            <a:extLst>
              <a:ext uri="{FF2B5EF4-FFF2-40B4-BE49-F238E27FC236}">
                <a16:creationId xmlns:a16="http://schemas.microsoft.com/office/drawing/2014/main" xmlns="" id="{71DAE93F-741A-41D8-B618-D5FADD256F70}"/>
              </a:ext>
            </a:extLst>
          </p:cNvPr>
          <p:cNvCxnSpPr>
            <a:stCxn id="31" idx="2"/>
            <a:endCxn id="32" idx="0"/>
          </p:cNvCxnSpPr>
          <p:nvPr/>
        </p:nvCxnSpPr>
        <p:spPr>
          <a:xfrm>
            <a:off x="5190330" y="5028497"/>
            <a:ext cx="5974"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B9089F28-D314-42FC-9B6C-4CF8F67055E4}"/>
              </a:ext>
            </a:extLst>
          </p:cNvPr>
          <p:cNvSpPr/>
          <p:nvPr/>
        </p:nvSpPr>
        <p:spPr>
          <a:xfrm>
            <a:off x="3088022" y="4566832"/>
            <a:ext cx="860825" cy="461665"/>
          </a:xfrm>
          <a:prstGeom prst="rect">
            <a:avLst/>
          </a:prstGeom>
        </p:spPr>
        <p:txBody>
          <a:bodyPr wrap="square">
            <a:spAutoFit/>
          </a:bodyPr>
          <a:lstStyle/>
          <a:p>
            <a:pPr algn="ctr"/>
            <a:r>
              <a:rPr lang="en-US" sz="2400" dirty="0">
                <a:latin typeface="+mj-lt"/>
              </a:rPr>
              <a:t>001</a:t>
            </a:r>
          </a:p>
        </p:txBody>
      </p:sp>
      <p:sp>
        <p:nvSpPr>
          <p:cNvPr id="35" name="Rectangle 34">
            <a:extLst>
              <a:ext uri="{FF2B5EF4-FFF2-40B4-BE49-F238E27FC236}">
                <a16:creationId xmlns:a16="http://schemas.microsoft.com/office/drawing/2014/main" xmlns="" id="{FC5B6A63-B0B7-4D14-B3A1-3A59BC94EC44}"/>
              </a:ext>
            </a:extLst>
          </p:cNvPr>
          <p:cNvSpPr/>
          <p:nvPr/>
        </p:nvSpPr>
        <p:spPr>
          <a:xfrm>
            <a:off x="3205972" y="5416880"/>
            <a:ext cx="646750" cy="461665"/>
          </a:xfrm>
          <a:prstGeom prst="rect">
            <a:avLst/>
          </a:prstGeom>
        </p:spPr>
        <p:txBody>
          <a:bodyPr wrap="square">
            <a:spAutoFit/>
          </a:bodyPr>
          <a:lstStyle/>
          <a:p>
            <a:pPr algn="ctr"/>
            <a:r>
              <a:rPr lang="en-US" sz="2400" dirty="0">
                <a:latin typeface="+mj-lt"/>
              </a:rPr>
              <a:t>1</a:t>
            </a:r>
          </a:p>
        </p:txBody>
      </p:sp>
      <p:cxnSp>
        <p:nvCxnSpPr>
          <p:cNvPr id="36" name="Straight Arrow Connector 35">
            <a:extLst>
              <a:ext uri="{FF2B5EF4-FFF2-40B4-BE49-F238E27FC236}">
                <a16:creationId xmlns:a16="http://schemas.microsoft.com/office/drawing/2014/main" xmlns="" id="{549F72EB-8DDA-4BA1-9368-9CBE820AF593}"/>
              </a:ext>
            </a:extLst>
          </p:cNvPr>
          <p:cNvCxnSpPr>
            <a:stCxn id="34" idx="2"/>
            <a:endCxn id="35" idx="0"/>
          </p:cNvCxnSpPr>
          <p:nvPr/>
        </p:nvCxnSpPr>
        <p:spPr>
          <a:xfrm>
            <a:off x="3518435" y="5028497"/>
            <a:ext cx="10912"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A2E35B2D-ABAA-4E60-8EE8-99041A2210EC}"/>
              </a:ext>
            </a:extLst>
          </p:cNvPr>
          <p:cNvSpPr/>
          <p:nvPr/>
        </p:nvSpPr>
        <p:spPr>
          <a:xfrm>
            <a:off x="2236925" y="4566832"/>
            <a:ext cx="860825" cy="461665"/>
          </a:xfrm>
          <a:prstGeom prst="rect">
            <a:avLst/>
          </a:prstGeom>
        </p:spPr>
        <p:txBody>
          <a:bodyPr wrap="square">
            <a:spAutoFit/>
          </a:bodyPr>
          <a:lstStyle/>
          <a:p>
            <a:pPr algn="ctr"/>
            <a:r>
              <a:rPr lang="en-US" sz="2400" dirty="0">
                <a:latin typeface="+mj-lt"/>
              </a:rPr>
              <a:t>000</a:t>
            </a:r>
          </a:p>
        </p:txBody>
      </p:sp>
      <p:sp>
        <p:nvSpPr>
          <p:cNvPr id="38" name="Rectangle 37">
            <a:extLst>
              <a:ext uri="{FF2B5EF4-FFF2-40B4-BE49-F238E27FC236}">
                <a16:creationId xmlns:a16="http://schemas.microsoft.com/office/drawing/2014/main" xmlns="" id="{A9958F3F-2799-40CF-B468-C4A7B501299C}"/>
              </a:ext>
            </a:extLst>
          </p:cNvPr>
          <p:cNvSpPr/>
          <p:nvPr/>
        </p:nvSpPr>
        <p:spPr>
          <a:xfrm>
            <a:off x="2354875" y="5416880"/>
            <a:ext cx="646750" cy="461665"/>
          </a:xfrm>
          <a:prstGeom prst="rect">
            <a:avLst/>
          </a:prstGeom>
        </p:spPr>
        <p:txBody>
          <a:bodyPr wrap="square">
            <a:spAutoFit/>
          </a:bodyPr>
          <a:lstStyle/>
          <a:p>
            <a:pPr algn="ctr"/>
            <a:r>
              <a:rPr lang="en-US" sz="2400" dirty="0">
                <a:latin typeface="+mj-lt"/>
              </a:rPr>
              <a:t>0</a:t>
            </a:r>
          </a:p>
        </p:txBody>
      </p:sp>
      <p:cxnSp>
        <p:nvCxnSpPr>
          <p:cNvPr id="39" name="Straight Arrow Connector 38">
            <a:extLst>
              <a:ext uri="{FF2B5EF4-FFF2-40B4-BE49-F238E27FC236}">
                <a16:creationId xmlns:a16="http://schemas.microsoft.com/office/drawing/2014/main" xmlns="" id="{CC7DC8AC-DD8F-4FD6-AE74-719C94F64F0B}"/>
              </a:ext>
            </a:extLst>
          </p:cNvPr>
          <p:cNvCxnSpPr>
            <a:stCxn id="37" idx="2"/>
            <a:endCxn id="38" idx="0"/>
          </p:cNvCxnSpPr>
          <p:nvPr/>
        </p:nvCxnSpPr>
        <p:spPr>
          <a:xfrm>
            <a:off x="2667338" y="5028497"/>
            <a:ext cx="10912" cy="3883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3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500"/>
                                        <p:tgtEl>
                                          <p:spTgt spid="1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500"/>
                                        <p:tgtEl>
                                          <p:spTgt spid="3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fade">
                                      <p:cBhvr>
                                        <p:cTn id="113" dur="500"/>
                                        <p:tgtEl>
                                          <p:spTgt spid="37"/>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500"/>
                                        <p:tgtEl>
                                          <p:spTgt spid="3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fade">
                                      <p:cBhvr>
                                        <p:cTn id="121" dur="500"/>
                                        <p:tgtEl>
                                          <p:spTgt spid="38"/>
                                        </p:tgtEl>
                                      </p:cBhvr>
                                    </p:animEffect>
                                  </p:childTnLst>
                                </p:cTn>
                              </p:par>
                              <p:par>
                                <p:cTn id="122" presetID="10" presetClass="entr" presetSubtype="0" fill="hold"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fade">
                                      <p:cBhvr>
                                        <p:cTn id="133" dur="500"/>
                                        <p:tgtEl>
                                          <p:spTgt spid="32"/>
                                        </p:tgtEl>
                                      </p:cBhvr>
                                    </p:animEffect>
                                  </p:childTnLst>
                                </p:cTn>
                              </p:par>
                              <p:par>
                                <p:cTn id="134" presetID="10" presetClass="entr" presetSubtype="0" fill="hold" nodeType="withEffect">
                                  <p:stCondLst>
                                    <p:cond delay="0"/>
                                  </p:stCondLst>
                                  <p:childTnLst>
                                    <p:set>
                                      <p:cBhvr>
                                        <p:cTn id="135" dur="1" fill="hold">
                                          <p:stCondLst>
                                            <p:cond delay="0"/>
                                          </p:stCondLst>
                                        </p:cTn>
                                        <p:tgtEl>
                                          <p:spTgt spid="22"/>
                                        </p:tgtEl>
                                        <p:attrNameLst>
                                          <p:attrName>style.visibility</p:attrName>
                                        </p:attrNameLst>
                                      </p:cBhvr>
                                      <p:to>
                                        <p:strVal val="visible"/>
                                      </p:to>
                                    </p:set>
                                    <p:animEffect transition="in" filter="fade">
                                      <p:cBhvr>
                                        <p:cTn id="136" dur="500"/>
                                        <p:tgtEl>
                                          <p:spTgt spid="2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Effect transition="in" filter="fade">
                                      <p:cBhvr>
                                        <p:cTn id="139" dur="500"/>
                                        <p:tgtEl>
                                          <p:spTgt spid="21"/>
                                        </p:tgtEl>
                                      </p:cBhvr>
                                    </p:animEffect>
                                  </p:childTnLst>
                                </p:cTn>
                              </p:par>
                              <p:par>
                                <p:cTn id="140" presetID="10" presetClass="entr" presetSubtype="0" fill="hold" nodeType="with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fade">
                                      <p:cBhvr>
                                        <p:cTn id="142" dur="500"/>
                                        <p:tgtEl>
                                          <p:spTgt spid="2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ntr" presetSubtype="0" fill="hold" nodeType="withEffect">
                                  <p:stCondLst>
                                    <p:cond delay="0"/>
                                  </p:stCondLst>
                                  <p:childTnLst>
                                    <p:set>
                                      <p:cBhvr>
                                        <p:cTn id="147" dur="1" fill="hold">
                                          <p:stCondLst>
                                            <p:cond delay="0"/>
                                          </p:stCondLst>
                                        </p:cTn>
                                        <p:tgtEl>
                                          <p:spTgt spid="24"/>
                                        </p:tgtEl>
                                        <p:attrNameLst>
                                          <p:attrName>style.visibility</p:attrName>
                                        </p:attrNameLst>
                                      </p:cBhvr>
                                      <p:to>
                                        <p:strVal val="visible"/>
                                      </p:to>
                                    </p:set>
                                    <p:animEffect transition="in" filter="fade">
                                      <p:cBhvr>
                                        <p:cTn id="148" dur="500"/>
                                        <p:tgtEl>
                                          <p:spTgt spid="24"/>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9"/>
                                        </p:tgtEl>
                                        <p:attrNameLst>
                                          <p:attrName>style.visibility</p:attrName>
                                        </p:attrNameLst>
                                      </p:cBhvr>
                                      <p:to>
                                        <p:strVal val="visible"/>
                                      </p:to>
                                    </p:set>
                                    <p:animEffect transition="in" filter="fade">
                                      <p:cBhvr>
                                        <p:cTn id="151" dur="500"/>
                                        <p:tgtEl>
                                          <p:spTgt spid="19"/>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9"/>
                                        </p:tgtEl>
                                        <p:attrNameLst>
                                          <p:attrName>style.visibility</p:attrName>
                                        </p:attrNameLst>
                                      </p:cBhvr>
                                      <p:to>
                                        <p:strVal val="visible"/>
                                      </p:to>
                                    </p:set>
                                    <p:animEffect transition="in" filter="fade">
                                      <p:cBhvr>
                                        <p:cTn id="156" dur="500"/>
                                        <p:tgtEl>
                                          <p:spTgt spid="9"/>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0"/>
                                        </p:tgtEl>
                                        <p:attrNameLst>
                                          <p:attrName>style.visibility</p:attrName>
                                        </p:attrNameLst>
                                      </p:cBhvr>
                                      <p:to>
                                        <p:strVal val="visible"/>
                                      </p:to>
                                    </p:set>
                                    <p:animEffect transition="in" filter="fade">
                                      <p:cBhvr>
                                        <p:cTn id="1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4" grpId="0"/>
      <p:bldP spid="16" grpId="0"/>
      <p:bldP spid="17" grpId="0"/>
      <p:bldP spid="18" grpId="0"/>
      <p:bldP spid="19" grpId="0"/>
      <p:bldP spid="20" grpId="0"/>
      <p:bldP spid="21" grpId="0"/>
      <p:bldP spid="31" grpId="0"/>
      <p:bldP spid="32" grpId="0"/>
      <p:bldP spid="34" grpId="0"/>
      <p:bldP spid="35"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41EF1-D7AF-4922-A5A2-FC85BD55928D}"/>
              </a:ext>
            </a:extLst>
          </p:cNvPr>
          <p:cNvSpPr>
            <a:spLocks noGrp="1"/>
          </p:cNvSpPr>
          <p:nvPr>
            <p:ph type="title"/>
          </p:nvPr>
        </p:nvSpPr>
        <p:spPr/>
        <p:txBody>
          <a:bodyPr/>
          <a:lstStyle/>
          <a:p>
            <a:r>
              <a:rPr lang="en-IN" dirty="0"/>
              <a:t>Binary Addition &amp; </a:t>
            </a:r>
            <a:r>
              <a:rPr lang="en-US" dirty="0"/>
              <a:t>Subtraction</a:t>
            </a:r>
            <a:endParaRPr lang="en-IN" dirty="0"/>
          </a:p>
        </p:txBody>
      </p:sp>
      <p:sp>
        <p:nvSpPr>
          <p:cNvPr id="3" name="Content Placeholder 2">
            <a:extLst>
              <a:ext uri="{FF2B5EF4-FFF2-40B4-BE49-F238E27FC236}">
                <a16:creationId xmlns:a16="http://schemas.microsoft.com/office/drawing/2014/main" xmlns="" id="{149AC75C-B62F-4287-9A95-F38D28DBB736}"/>
              </a:ext>
            </a:extLst>
          </p:cNvPr>
          <p:cNvSpPr>
            <a:spLocks noGrp="1"/>
          </p:cNvSpPr>
          <p:nvPr>
            <p:ph idx="1"/>
          </p:nvPr>
        </p:nvSpPr>
        <p:spPr>
          <a:xfrm>
            <a:off x="131181" y="863445"/>
            <a:ext cx="5964820" cy="381296"/>
          </a:xfrm>
        </p:spPr>
        <p:txBody>
          <a:bodyPr/>
          <a:lstStyle/>
          <a:p>
            <a:r>
              <a:rPr lang="en-US" dirty="0"/>
              <a:t>Rules for binary addition</a:t>
            </a:r>
          </a:p>
          <a:p>
            <a:pPr marL="0" indent="0">
              <a:buNone/>
            </a:pPr>
            <a:endParaRPr lang="en-IN" dirty="0"/>
          </a:p>
        </p:txBody>
      </p:sp>
      <p:sp>
        <p:nvSpPr>
          <p:cNvPr id="4" name="Content Placeholder 2">
            <a:extLst>
              <a:ext uri="{FF2B5EF4-FFF2-40B4-BE49-F238E27FC236}">
                <a16:creationId xmlns:a16="http://schemas.microsoft.com/office/drawing/2014/main" xmlns="" id="{1298AD30-DE01-46A0-924F-BD759F701064}"/>
              </a:ext>
            </a:extLst>
          </p:cNvPr>
          <p:cNvSpPr txBox="1">
            <a:spLocks/>
          </p:cNvSpPr>
          <p:nvPr/>
        </p:nvSpPr>
        <p:spPr>
          <a:xfrm>
            <a:off x="6227180" y="863443"/>
            <a:ext cx="596482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Rules for binary subtraction</a:t>
            </a:r>
            <a:endParaRPr lang="en-IN" dirty="0"/>
          </a:p>
        </p:txBody>
      </p:sp>
      <p:sp>
        <p:nvSpPr>
          <p:cNvPr id="5" name="TextBox 4">
            <a:extLst>
              <a:ext uri="{FF2B5EF4-FFF2-40B4-BE49-F238E27FC236}">
                <a16:creationId xmlns:a16="http://schemas.microsoft.com/office/drawing/2014/main" xmlns="" id="{92EFBD38-5C83-44D9-B736-1FE0FBD707BA}"/>
              </a:ext>
            </a:extLst>
          </p:cNvPr>
          <p:cNvSpPr txBox="1"/>
          <p:nvPr/>
        </p:nvSpPr>
        <p:spPr>
          <a:xfrm>
            <a:off x="3706957" y="1101511"/>
            <a:ext cx="1223412" cy="461665"/>
          </a:xfrm>
          <a:prstGeom prst="rect">
            <a:avLst/>
          </a:prstGeom>
          <a:noFill/>
        </p:spPr>
        <p:txBody>
          <a:bodyPr wrap="none" rtlCol="0">
            <a:spAutoFit/>
          </a:bodyPr>
          <a:lstStyle/>
          <a:p>
            <a:r>
              <a:rPr lang="en-US" sz="2400" dirty="0"/>
              <a:t>0 + 0 = 0</a:t>
            </a:r>
          </a:p>
        </p:txBody>
      </p:sp>
      <p:sp>
        <p:nvSpPr>
          <p:cNvPr id="6" name="TextBox 5">
            <a:extLst>
              <a:ext uri="{FF2B5EF4-FFF2-40B4-BE49-F238E27FC236}">
                <a16:creationId xmlns:a16="http://schemas.microsoft.com/office/drawing/2014/main" xmlns="" id="{76831837-3258-44AA-8A5B-C11E6617706D}"/>
              </a:ext>
            </a:extLst>
          </p:cNvPr>
          <p:cNvSpPr txBox="1"/>
          <p:nvPr/>
        </p:nvSpPr>
        <p:spPr>
          <a:xfrm>
            <a:off x="3706957" y="1568891"/>
            <a:ext cx="1223412" cy="461665"/>
          </a:xfrm>
          <a:prstGeom prst="rect">
            <a:avLst/>
          </a:prstGeom>
          <a:noFill/>
        </p:spPr>
        <p:txBody>
          <a:bodyPr wrap="none" rtlCol="0">
            <a:spAutoFit/>
          </a:bodyPr>
          <a:lstStyle/>
          <a:p>
            <a:r>
              <a:rPr lang="en-US" sz="2400" dirty="0"/>
              <a:t>0 + 1 = 1</a:t>
            </a:r>
          </a:p>
        </p:txBody>
      </p:sp>
      <p:sp>
        <p:nvSpPr>
          <p:cNvPr id="7" name="TextBox 6">
            <a:extLst>
              <a:ext uri="{FF2B5EF4-FFF2-40B4-BE49-F238E27FC236}">
                <a16:creationId xmlns:a16="http://schemas.microsoft.com/office/drawing/2014/main" xmlns="" id="{292EBC78-D0A2-4E19-9D8B-75296E7C7A77}"/>
              </a:ext>
            </a:extLst>
          </p:cNvPr>
          <p:cNvSpPr txBox="1"/>
          <p:nvPr/>
        </p:nvSpPr>
        <p:spPr>
          <a:xfrm>
            <a:off x="3706957" y="2026091"/>
            <a:ext cx="1223412" cy="461665"/>
          </a:xfrm>
          <a:prstGeom prst="rect">
            <a:avLst/>
          </a:prstGeom>
          <a:noFill/>
        </p:spPr>
        <p:txBody>
          <a:bodyPr wrap="none" rtlCol="0">
            <a:spAutoFit/>
          </a:bodyPr>
          <a:lstStyle/>
          <a:p>
            <a:r>
              <a:rPr lang="en-US" sz="2400" dirty="0"/>
              <a:t>1 + 0 = 1</a:t>
            </a:r>
          </a:p>
        </p:txBody>
      </p:sp>
      <p:sp>
        <p:nvSpPr>
          <p:cNvPr id="8" name="TextBox 7">
            <a:extLst>
              <a:ext uri="{FF2B5EF4-FFF2-40B4-BE49-F238E27FC236}">
                <a16:creationId xmlns:a16="http://schemas.microsoft.com/office/drawing/2014/main" xmlns="" id="{DDECB840-B17F-4F04-82DB-995E121B0422}"/>
              </a:ext>
            </a:extLst>
          </p:cNvPr>
          <p:cNvSpPr txBox="1"/>
          <p:nvPr/>
        </p:nvSpPr>
        <p:spPr>
          <a:xfrm>
            <a:off x="3706957" y="2483291"/>
            <a:ext cx="2362199" cy="830997"/>
          </a:xfrm>
          <a:prstGeom prst="rect">
            <a:avLst/>
          </a:prstGeom>
          <a:noFill/>
        </p:spPr>
        <p:txBody>
          <a:bodyPr wrap="square" rtlCol="0">
            <a:spAutoFit/>
          </a:bodyPr>
          <a:lstStyle/>
          <a:p>
            <a:r>
              <a:rPr lang="en-US" sz="2400" dirty="0"/>
              <a:t>1 + 1 = 10 i.e. 0 with a carry of 1</a:t>
            </a:r>
          </a:p>
        </p:txBody>
      </p:sp>
      <p:sp>
        <p:nvSpPr>
          <p:cNvPr id="9" name="TextBox 8">
            <a:extLst>
              <a:ext uri="{FF2B5EF4-FFF2-40B4-BE49-F238E27FC236}">
                <a16:creationId xmlns:a16="http://schemas.microsoft.com/office/drawing/2014/main" xmlns="" id="{C7C34521-C3CB-423D-98C0-F879D44168DB}"/>
              </a:ext>
            </a:extLst>
          </p:cNvPr>
          <p:cNvSpPr txBox="1"/>
          <p:nvPr/>
        </p:nvSpPr>
        <p:spPr>
          <a:xfrm>
            <a:off x="670179" y="3728286"/>
            <a:ext cx="336952" cy="461665"/>
          </a:xfrm>
          <a:prstGeom prst="rect">
            <a:avLst/>
          </a:prstGeom>
          <a:noFill/>
        </p:spPr>
        <p:txBody>
          <a:bodyPr wrap="square" rtlCol="0">
            <a:spAutoFit/>
          </a:bodyPr>
          <a:lstStyle/>
          <a:p>
            <a:r>
              <a:rPr lang="en-US" sz="2400" dirty="0"/>
              <a:t>1</a:t>
            </a:r>
          </a:p>
        </p:txBody>
      </p:sp>
      <p:sp>
        <p:nvSpPr>
          <p:cNvPr id="10" name="TextBox 9">
            <a:extLst>
              <a:ext uri="{FF2B5EF4-FFF2-40B4-BE49-F238E27FC236}">
                <a16:creationId xmlns:a16="http://schemas.microsoft.com/office/drawing/2014/main" xmlns="" id="{862FA07A-0FA2-4136-8213-E6C0BA998E0E}"/>
              </a:ext>
            </a:extLst>
          </p:cNvPr>
          <p:cNvSpPr txBox="1"/>
          <p:nvPr/>
        </p:nvSpPr>
        <p:spPr>
          <a:xfrm>
            <a:off x="1104019" y="3728285"/>
            <a:ext cx="336952"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xmlns="" id="{B67FF1E2-FFC0-44AA-BE97-26567F177F53}"/>
              </a:ext>
            </a:extLst>
          </p:cNvPr>
          <p:cNvSpPr txBox="1"/>
          <p:nvPr/>
        </p:nvSpPr>
        <p:spPr>
          <a:xfrm>
            <a:off x="1553357" y="3728285"/>
            <a:ext cx="336952" cy="461665"/>
          </a:xfrm>
          <a:prstGeom prst="rect">
            <a:avLst/>
          </a:prstGeom>
          <a:noFill/>
        </p:spPr>
        <p:txBody>
          <a:bodyPr wrap="square" rtlCol="0">
            <a:spAutoFit/>
          </a:bodyPr>
          <a:lstStyle/>
          <a:p>
            <a:r>
              <a:rPr lang="en-US" sz="2400" dirty="0"/>
              <a:t>0</a:t>
            </a:r>
          </a:p>
        </p:txBody>
      </p:sp>
      <p:sp>
        <p:nvSpPr>
          <p:cNvPr id="12" name="TextBox 11">
            <a:extLst>
              <a:ext uri="{FF2B5EF4-FFF2-40B4-BE49-F238E27FC236}">
                <a16:creationId xmlns:a16="http://schemas.microsoft.com/office/drawing/2014/main" xmlns="" id="{F3358CB1-A335-4714-A5B8-601CD39579FD}"/>
              </a:ext>
            </a:extLst>
          </p:cNvPr>
          <p:cNvSpPr txBox="1"/>
          <p:nvPr/>
        </p:nvSpPr>
        <p:spPr>
          <a:xfrm>
            <a:off x="1971699" y="3728285"/>
            <a:ext cx="336952" cy="461665"/>
          </a:xfrm>
          <a:prstGeom prst="rect">
            <a:avLst/>
          </a:prstGeom>
          <a:noFill/>
        </p:spPr>
        <p:txBody>
          <a:bodyPr wrap="square" rtlCol="0">
            <a:spAutoFit/>
          </a:bodyPr>
          <a:lstStyle/>
          <a:p>
            <a:r>
              <a:rPr lang="en-US" sz="2400" dirty="0"/>
              <a:t>1</a:t>
            </a:r>
          </a:p>
        </p:txBody>
      </p:sp>
      <p:sp>
        <p:nvSpPr>
          <p:cNvPr id="13" name="TextBox 12">
            <a:extLst>
              <a:ext uri="{FF2B5EF4-FFF2-40B4-BE49-F238E27FC236}">
                <a16:creationId xmlns:a16="http://schemas.microsoft.com/office/drawing/2014/main" xmlns="" id="{BD78834E-261E-40E2-A81D-DB900D02EAF3}"/>
              </a:ext>
            </a:extLst>
          </p:cNvPr>
          <p:cNvSpPr txBox="1"/>
          <p:nvPr/>
        </p:nvSpPr>
        <p:spPr>
          <a:xfrm>
            <a:off x="670179" y="4477871"/>
            <a:ext cx="336952" cy="461665"/>
          </a:xfrm>
          <a:prstGeom prst="rect">
            <a:avLst/>
          </a:prstGeom>
          <a:noFill/>
        </p:spPr>
        <p:txBody>
          <a:bodyPr wrap="square" rtlCol="0">
            <a:spAutoFit/>
          </a:bodyPr>
          <a:lstStyle/>
          <a:p>
            <a:r>
              <a:rPr lang="en-US" sz="2400" dirty="0"/>
              <a:t>0</a:t>
            </a:r>
          </a:p>
        </p:txBody>
      </p:sp>
      <p:sp>
        <p:nvSpPr>
          <p:cNvPr id="14" name="TextBox 13">
            <a:extLst>
              <a:ext uri="{FF2B5EF4-FFF2-40B4-BE49-F238E27FC236}">
                <a16:creationId xmlns:a16="http://schemas.microsoft.com/office/drawing/2014/main" xmlns="" id="{D9243C03-6184-46C4-AE3D-C4E6CD70EB0D}"/>
              </a:ext>
            </a:extLst>
          </p:cNvPr>
          <p:cNvSpPr txBox="1"/>
          <p:nvPr/>
        </p:nvSpPr>
        <p:spPr>
          <a:xfrm>
            <a:off x="1104019" y="4477870"/>
            <a:ext cx="336952" cy="461665"/>
          </a:xfrm>
          <a:prstGeom prst="rect">
            <a:avLst/>
          </a:prstGeom>
          <a:noFill/>
        </p:spPr>
        <p:txBody>
          <a:bodyPr wrap="square" rtlCol="0">
            <a:spAutoFit/>
          </a:bodyPr>
          <a:lstStyle/>
          <a:p>
            <a:r>
              <a:rPr lang="en-US" sz="2400" dirty="0"/>
              <a:t>1</a:t>
            </a:r>
          </a:p>
        </p:txBody>
      </p:sp>
      <p:sp>
        <p:nvSpPr>
          <p:cNvPr id="15" name="TextBox 14">
            <a:extLst>
              <a:ext uri="{FF2B5EF4-FFF2-40B4-BE49-F238E27FC236}">
                <a16:creationId xmlns:a16="http://schemas.microsoft.com/office/drawing/2014/main" xmlns="" id="{93363F7D-F556-476C-85AF-07D626336958}"/>
              </a:ext>
            </a:extLst>
          </p:cNvPr>
          <p:cNvSpPr txBox="1"/>
          <p:nvPr/>
        </p:nvSpPr>
        <p:spPr>
          <a:xfrm>
            <a:off x="1553357" y="4477870"/>
            <a:ext cx="336952" cy="461665"/>
          </a:xfrm>
          <a:prstGeom prst="rect">
            <a:avLst/>
          </a:prstGeom>
          <a:noFill/>
        </p:spPr>
        <p:txBody>
          <a:bodyPr wrap="square" rtlCol="0">
            <a:spAutoFit/>
          </a:bodyPr>
          <a:lstStyle/>
          <a:p>
            <a:r>
              <a:rPr lang="en-US" sz="2400" dirty="0"/>
              <a:t>1</a:t>
            </a:r>
          </a:p>
        </p:txBody>
      </p:sp>
      <p:sp>
        <p:nvSpPr>
          <p:cNvPr id="16" name="TextBox 15">
            <a:extLst>
              <a:ext uri="{FF2B5EF4-FFF2-40B4-BE49-F238E27FC236}">
                <a16:creationId xmlns:a16="http://schemas.microsoft.com/office/drawing/2014/main" xmlns="" id="{F6B26697-B8B9-44DF-AA6E-28CAC0387C2A}"/>
              </a:ext>
            </a:extLst>
          </p:cNvPr>
          <p:cNvSpPr txBox="1"/>
          <p:nvPr/>
        </p:nvSpPr>
        <p:spPr>
          <a:xfrm>
            <a:off x="1971699" y="4477870"/>
            <a:ext cx="336952" cy="461665"/>
          </a:xfrm>
          <a:prstGeom prst="rect">
            <a:avLst/>
          </a:prstGeom>
          <a:noFill/>
        </p:spPr>
        <p:txBody>
          <a:bodyPr wrap="square" rtlCol="0">
            <a:spAutoFit/>
          </a:bodyPr>
          <a:lstStyle/>
          <a:p>
            <a:r>
              <a:rPr lang="en-US" sz="2400" dirty="0"/>
              <a:t>1</a:t>
            </a:r>
          </a:p>
        </p:txBody>
      </p:sp>
      <p:sp>
        <p:nvSpPr>
          <p:cNvPr id="17" name="TextBox 16">
            <a:extLst>
              <a:ext uri="{FF2B5EF4-FFF2-40B4-BE49-F238E27FC236}">
                <a16:creationId xmlns:a16="http://schemas.microsoft.com/office/drawing/2014/main" xmlns="" id="{1C56640D-3AB7-4761-AFE2-5E8906763263}"/>
              </a:ext>
            </a:extLst>
          </p:cNvPr>
          <p:cNvSpPr txBox="1"/>
          <p:nvPr/>
        </p:nvSpPr>
        <p:spPr>
          <a:xfrm>
            <a:off x="670179" y="5227455"/>
            <a:ext cx="336952" cy="461665"/>
          </a:xfrm>
          <a:prstGeom prst="rect">
            <a:avLst/>
          </a:prstGeom>
          <a:noFill/>
        </p:spPr>
        <p:txBody>
          <a:bodyPr wrap="square" rtlCol="0">
            <a:spAutoFit/>
          </a:bodyPr>
          <a:lstStyle/>
          <a:p>
            <a:r>
              <a:rPr lang="en-US" sz="2400" dirty="0"/>
              <a:t>0</a:t>
            </a:r>
          </a:p>
        </p:txBody>
      </p:sp>
      <p:sp>
        <p:nvSpPr>
          <p:cNvPr id="18" name="TextBox 17">
            <a:extLst>
              <a:ext uri="{FF2B5EF4-FFF2-40B4-BE49-F238E27FC236}">
                <a16:creationId xmlns:a16="http://schemas.microsoft.com/office/drawing/2014/main" xmlns="" id="{874148DA-178B-469C-ADB4-25FAD622146C}"/>
              </a:ext>
            </a:extLst>
          </p:cNvPr>
          <p:cNvSpPr txBox="1"/>
          <p:nvPr/>
        </p:nvSpPr>
        <p:spPr>
          <a:xfrm>
            <a:off x="1104019" y="5227454"/>
            <a:ext cx="336952" cy="461665"/>
          </a:xfrm>
          <a:prstGeom prst="rect">
            <a:avLst/>
          </a:prstGeom>
          <a:noFill/>
        </p:spPr>
        <p:txBody>
          <a:bodyPr wrap="square" rtlCol="0">
            <a:spAutoFit/>
          </a:bodyPr>
          <a:lstStyle/>
          <a:p>
            <a:r>
              <a:rPr lang="en-US" sz="2400" dirty="0"/>
              <a:t>1</a:t>
            </a:r>
          </a:p>
        </p:txBody>
      </p:sp>
      <p:sp>
        <p:nvSpPr>
          <p:cNvPr id="19" name="TextBox 18">
            <a:extLst>
              <a:ext uri="{FF2B5EF4-FFF2-40B4-BE49-F238E27FC236}">
                <a16:creationId xmlns:a16="http://schemas.microsoft.com/office/drawing/2014/main" xmlns="" id="{2C69C697-33AB-4442-B511-1C89A200E51A}"/>
              </a:ext>
            </a:extLst>
          </p:cNvPr>
          <p:cNvSpPr txBox="1"/>
          <p:nvPr/>
        </p:nvSpPr>
        <p:spPr>
          <a:xfrm>
            <a:off x="1553357" y="5227454"/>
            <a:ext cx="336952" cy="461665"/>
          </a:xfrm>
          <a:prstGeom prst="rect">
            <a:avLst/>
          </a:prstGeom>
          <a:noFill/>
        </p:spPr>
        <p:txBody>
          <a:bodyPr wrap="square" rtlCol="0">
            <a:spAutoFit/>
          </a:bodyPr>
          <a:lstStyle/>
          <a:p>
            <a:r>
              <a:rPr lang="en-US" sz="2400" dirty="0"/>
              <a:t>0</a:t>
            </a:r>
          </a:p>
        </p:txBody>
      </p:sp>
      <p:sp>
        <p:nvSpPr>
          <p:cNvPr id="20" name="TextBox 19">
            <a:extLst>
              <a:ext uri="{FF2B5EF4-FFF2-40B4-BE49-F238E27FC236}">
                <a16:creationId xmlns:a16="http://schemas.microsoft.com/office/drawing/2014/main" xmlns="" id="{84F63049-0CA9-44CF-9870-30D665E6D5C8}"/>
              </a:ext>
            </a:extLst>
          </p:cNvPr>
          <p:cNvSpPr txBox="1"/>
          <p:nvPr/>
        </p:nvSpPr>
        <p:spPr>
          <a:xfrm>
            <a:off x="1971699" y="5227454"/>
            <a:ext cx="336952" cy="461665"/>
          </a:xfrm>
          <a:prstGeom prst="rect">
            <a:avLst/>
          </a:prstGeom>
          <a:noFill/>
        </p:spPr>
        <p:txBody>
          <a:bodyPr wrap="square" rtlCol="0">
            <a:spAutoFit/>
          </a:bodyPr>
          <a:lstStyle/>
          <a:p>
            <a:r>
              <a:rPr lang="en-US" sz="2400" dirty="0"/>
              <a:t>1</a:t>
            </a:r>
          </a:p>
        </p:txBody>
      </p:sp>
      <p:sp>
        <p:nvSpPr>
          <p:cNvPr id="21" name="TextBox 20">
            <a:extLst>
              <a:ext uri="{FF2B5EF4-FFF2-40B4-BE49-F238E27FC236}">
                <a16:creationId xmlns:a16="http://schemas.microsoft.com/office/drawing/2014/main" xmlns="" id="{D0A50FA2-43A1-4983-9433-AF98722F41A6}"/>
              </a:ext>
            </a:extLst>
          </p:cNvPr>
          <p:cNvSpPr txBox="1"/>
          <p:nvPr/>
        </p:nvSpPr>
        <p:spPr>
          <a:xfrm>
            <a:off x="670179" y="3061103"/>
            <a:ext cx="336952" cy="461665"/>
          </a:xfrm>
          <a:prstGeom prst="rect">
            <a:avLst/>
          </a:prstGeom>
          <a:noFill/>
        </p:spPr>
        <p:txBody>
          <a:bodyPr wrap="square" rtlCol="0">
            <a:spAutoFit/>
          </a:bodyPr>
          <a:lstStyle/>
          <a:p>
            <a:r>
              <a:rPr lang="en-US" sz="2400" dirty="0"/>
              <a:t>1</a:t>
            </a:r>
          </a:p>
        </p:txBody>
      </p:sp>
      <p:sp>
        <p:nvSpPr>
          <p:cNvPr id="22" name="TextBox 21">
            <a:extLst>
              <a:ext uri="{FF2B5EF4-FFF2-40B4-BE49-F238E27FC236}">
                <a16:creationId xmlns:a16="http://schemas.microsoft.com/office/drawing/2014/main" xmlns="" id="{8873B555-92C5-4023-83C4-297A17D6B21D}"/>
              </a:ext>
            </a:extLst>
          </p:cNvPr>
          <p:cNvSpPr txBox="1"/>
          <p:nvPr/>
        </p:nvSpPr>
        <p:spPr>
          <a:xfrm>
            <a:off x="1104019" y="3061102"/>
            <a:ext cx="336952" cy="461665"/>
          </a:xfrm>
          <a:prstGeom prst="rect">
            <a:avLst/>
          </a:prstGeom>
          <a:noFill/>
        </p:spPr>
        <p:txBody>
          <a:bodyPr wrap="square" rtlCol="0">
            <a:spAutoFit/>
          </a:bodyPr>
          <a:lstStyle/>
          <a:p>
            <a:r>
              <a:rPr lang="en-US" sz="2400" dirty="0"/>
              <a:t>1</a:t>
            </a:r>
          </a:p>
        </p:txBody>
      </p:sp>
      <p:sp>
        <p:nvSpPr>
          <p:cNvPr id="23" name="TextBox 22">
            <a:extLst>
              <a:ext uri="{FF2B5EF4-FFF2-40B4-BE49-F238E27FC236}">
                <a16:creationId xmlns:a16="http://schemas.microsoft.com/office/drawing/2014/main" xmlns="" id="{11BE2EFF-0E52-4752-89C1-9864630FFDF3}"/>
              </a:ext>
            </a:extLst>
          </p:cNvPr>
          <p:cNvSpPr txBox="1"/>
          <p:nvPr/>
        </p:nvSpPr>
        <p:spPr>
          <a:xfrm>
            <a:off x="1553357" y="3061102"/>
            <a:ext cx="336952" cy="461665"/>
          </a:xfrm>
          <a:prstGeom prst="rect">
            <a:avLst/>
          </a:prstGeom>
          <a:noFill/>
        </p:spPr>
        <p:txBody>
          <a:bodyPr wrap="square" rtlCol="0">
            <a:spAutoFit/>
          </a:bodyPr>
          <a:lstStyle/>
          <a:p>
            <a:r>
              <a:rPr lang="en-US" sz="2400" dirty="0"/>
              <a:t>1</a:t>
            </a:r>
          </a:p>
        </p:txBody>
      </p:sp>
      <p:sp>
        <p:nvSpPr>
          <p:cNvPr id="24" name="TextBox 23">
            <a:extLst>
              <a:ext uri="{FF2B5EF4-FFF2-40B4-BE49-F238E27FC236}">
                <a16:creationId xmlns:a16="http://schemas.microsoft.com/office/drawing/2014/main" xmlns="" id="{B6F8628D-A2B9-472B-9205-4E97F23413F7}"/>
              </a:ext>
            </a:extLst>
          </p:cNvPr>
          <p:cNvSpPr txBox="1"/>
          <p:nvPr/>
        </p:nvSpPr>
        <p:spPr>
          <a:xfrm>
            <a:off x="1971699" y="3061102"/>
            <a:ext cx="336952" cy="461665"/>
          </a:xfrm>
          <a:prstGeom prst="rect">
            <a:avLst/>
          </a:prstGeom>
          <a:noFill/>
        </p:spPr>
        <p:txBody>
          <a:bodyPr wrap="square" rtlCol="0">
            <a:spAutoFit/>
          </a:bodyPr>
          <a:lstStyle/>
          <a:p>
            <a:r>
              <a:rPr lang="en-US" sz="2400" dirty="0"/>
              <a:t>1</a:t>
            </a:r>
          </a:p>
        </p:txBody>
      </p:sp>
      <p:sp>
        <p:nvSpPr>
          <p:cNvPr id="25" name="TextBox 24">
            <a:extLst>
              <a:ext uri="{FF2B5EF4-FFF2-40B4-BE49-F238E27FC236}">
                <a16:creationId xmlns:a16="http://schemas.microsoft.com/office/drawing/2014/main" xmlns="" id="{78FF057C-A852-49D4-BB01-117CF3E543BB}"/>
              </a:ext>
            </a:extLst>
          </p:cNvPr>
          <p:cNvSpPr txBox="1"/>
          <p:nvPr/>
        </p:nvSpPr>
        <p:spPr>
          <a:xfrm>
            <a:off x="143351" y="5227453"/>
            <a:ext cx="336952" cy="461665"/>
          </a:xfrm>
          <a:prstGeom prst="rect">
            <a:avLst/>
          </a:prstGeom>
          <a:noFill/>
        </p:spPr>
        <p:txBody>
          <a:bodyPr wrap="square" rtlCol="0">
            <a:spAutoFit/>
          </a:bodyPr>
          <a:lstStyle/>
          <a:p>
            <a:r>
              <a:rPr lang="en-US" sz="2400" dirty="0"/>
              <a:t>1</a:t>
            </a:r>
          </a:p>
        </p:txBody>
      </p:sp>
      <p:sp>
        <p:nvSpPr>
          <p:cNvPr id="26" name="TextBox 25">
            <a:extLst>
              <a:ext uri="{FF2B5EF4-FFF2-40B4-BE49-F238E27FC236}">
                <a16:creationId xmlns:a16="http://schemas.microsoft.com/office/drawing/2014/main" xmlns="" id="{ADC2CC98-AB26-436C-B5FB-CE09CBE5CEEA}"/>
              </a:ext>
            </a:extLst>
          </p:cNvPr>
          <p:cNvSpPr txBox="1"/>
          <p:nvPr/>
        </p:nvSpPr>
        <p:spPr>
          <a:xfrm>
            <a:off x="143351" y="4477870"/>
            <a:ext cx="336952" cy="461665"/>
          </a:xfrm>
          <a:prstGeom prst="rect">
            <a:avLst/>
          </a:prstGeom>
          <a:noFill/>
        </p:spPr>
        <p:txBody>
          <a:bodyPr wrap="square" rtlCol="0">
            <a:spAutoFit/>
          </a:bodyPr>
          <a:lstStyle/>
          <a:p>
            <a:r>
              <a:rPr lang="en-US" sz="2400" dirty="0"/>
              <a:t>+</a:t>
            </a:r>
          </a:p>
        </p:txBody>
      </p:sp>
      <p:cxnSp>
        <p:nvCxnSpPr>
          <p:cNvPr id="27" name="Straight Connector 26">
            <a:extLst>
              <a:ext uri="{FF2B5EF4-FFF2-40B4-BE49-F238E27FC236}">
                <a16:creationId xmlns:a16="http://schemas.microsoft.com/office/drawing/2014/main" xmlns="" id="{5F8AA776-F173-41E4-AAA1-A390750DCCD4}"/>
              </a:ext>
            </a:extLst>
          </p:cNvPr>
          <p:cNvCxnSpPr>
            <a:cxnSpLocks/>
          </p:cNvCxnSpPr>
          <p:nvPr/>
        </p:nvCxnSpPr>
        <p:spPr>
          <a:xfrm>
            <a:off x="251723" y="5176086"/>
            <a:ext cx="3672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97F7D83-E462-4121-8745-10C45A39C73A}"/>
              </a:ext>
            </a:extLst>
          </p:cNvPr>
          <p:cNvCxnSpPr>
            <a:cxnSpLocks/>
          </p:cNvCxnSpPr>
          <p:nvPr/>
        </p:nvCxnSpPr>
        <p:spPr>
          <a:xfrm>
            <a:off x="267221" y="3728286"/>
            <a:ext cx="3672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Curved Connector 30">
            <a:extLst>
              <a:ext uri="{FF2B5EF4-FFF2-40B4-BE49-F238E27FC236}">
                <a16:creationId xmlns:a16="http://schemas.microsoft.com/office/drawing/2014/main" xmlns="" id="{33CDD455-9118-4F3E-89D5-1804D345DF37}"/>
              </a:ext>
            </a:extLst>
          </p:cNvPr>
          <p:cNvCxnSpPr>
            <a:stCxn id="17" idx="2"/>
            <a:endCxn id="25" idx="2"/>
          </p:cNvCxnSpPr>
          <p:nvPr/>
        </p:nvCxnSpPr>
        <p:spPr>
          <a:xfrm rot="5400000" flipH="1">
            <a:off x="576312" y="5425705"/>
            <a:ext cx="2" cy="526828"/>
          </a:xfrm>
          <a:prstGeom prst="curvedConnector3">
            <a:avLst>
              <a:gd name="adj1" fmla="val -1143000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548B8540-89CA-47D6-9F73-226FDBB12086}"/>
              </a:ext>
            </a:extLst>
          </p:cNvPr>
          <p:cNvSpPr txBox="1"/>
          <p:nvPr/>
        </p:nvSpPr>
        <p:spPr>
          <a:xfrm>
            <a:off x="2309131" y="3728287"/>
            <a:ext cx="266420" cy="461665"/>
          </a:xfrm>
          <a:prstGeom prst="rect">
            <a:avLst/>
          </a:prstGeom>
          <a:noFill/>
        </p:spPr>
        <p:txBody>
          <a:bodyPr wrap="square" rtlCol="0">
            <a:spAutoFit/>
          </a:bodyPr>
          <a:lstStyle/>
          <a:p>
            <a:r>
              <a:rPr lang="en-US" sz="2400" dirty="0"/>
              <a:t>.</a:t>
            </a:r>
          </a:p>
        </p:txBody>
      </p:sp>
      <p:sp>
        <p:nvSpPr>
          <p:cNvPr id="34" name="TextBox 33">
            <a:extLst>
              <a:ext uri="{FF2B5EF4-FFF2-40B4-BE49-F238E27FC236}">
                <a16:creationId xmlns:a16="http://schemas.microsoft.com/office/drawing/2014/main" xmlns="" id="{9DFCCAD8-66B1-4C49-BA1A-F66940816447}"/>
              </a:ext>
            </a:extLst>
          </p:cNvPr>
          <p:cNvSpPr txBox="1"/>
          <p:nvPr/>
        </p:nvSpPr>
        <p:spPr>
          <a:xfrm>
            <a:off x="2649981" y="3728286"/>
            <a:ext cx="336952" cy="461665"/>
          </a:xfrm>
          <a:prstGeom prst="rect">
            <a:avLst/>
          </a:prstGeom>
          <a:noFill/>
        </p:spPr>
        <p:txBody>
          <a:bodyPr wrap="square" rtlCol="0">
            <a:spAutoFit/>
          </a:bodyPr>
          <a:lstStyle/>
          <a:p>
            <a:r>
              <a:rPr lang="en-US" sz="2400" dirty="0"/>
              <a:t>1</a:t>
            </a:r>
          </a:p>
        </p:txBody>
      </p:sp>
      <p:sp>
        <p:nvSpPr>
          <p:cNvPr id="35" name="TextBox 34">
            <a:extLst>
              <a:ext uri="{FF2B5EF4-FFF2-40B4-BE49-F238E27FC236}">
                <a16:creationId xmlns:a16="http://schemas.microsoft.com/office/drawing/2014/main" xmlns="" id="{A24E0232-6C80-4E6A-884B-57F247C67100}"/>
              </a:ext>
            </a:extLst>
          </p:cNvPr>
          <p:cNvSpPr txBox="1"/>
          <p:nvPr/>
        </p:nvSpPr>
        <p:spPr>
          <a:xfrm>
            <a:off x="3099319" y="3728286"/>
            <a:ext cx="336952" cy="461665"/>
          </a:xfrm>
          <a:prstGeom prst="rect">
            <a:avLst/>
          </a:prstGeom>
          <a:noFill/>
        </p:spPr>
        <p:txBody>
          <a:bodyPr wrap="square" rtlCol="0">
            <a:spAutoFit/>
          </a:bodyPr>
          <a:lstStyle/>
          <a:p>
            <a:r>
              <a:rPr lang="en-US" sz="2400" dirty="0"/>
              <a:t>0</a:t>
            </a:r>
          </a:p>
        </p:txBody>
      </p:sp>
      <p:sp>
        <p:nvSpPr>
          <p:cNvPr id="36" name="TextBox 35">
            <a:extLst>
              <a:ext uri="{FF2B5EF4-FFF2-40B4-BE49-F238E27FC236}">
                <a16:creationId xmlns:a16="http://schemas.microsoft.com/office/drawing/2014/main" xmlns="" id="{F5AF40CD-4537-4825-B3C8-EE3B1C647B7F}"/>
              </a:ext>
            </a:extLst>
          </p:cNvPr>
          <p:cNvSpPr txBox="1"/>
          <p:nvPr/>
        </p:nvSpPr>
        <p:spPr>
          <a:xfrm>
            <a:off x="3548657" y="3728286"/>
            <a:ext cx="336952" cy="461665"/>
          </a:xfrm>
          <a:prstGeom prst="rect">
            <a:avLst/>
          </a:prstGeom>
          <a:noFill/>
        </p:spPr>
        <p:txBody>
          <a:bodyPr wrap="square" rtlCol="0">
            <a:spAutoFit/>
          </a:bodyPr>
          <a:lstStyle/>
          <a:p>
            <a:r>
              <a:rPr lang="en-US" sz="2400" dirty="0"/>
              <a:t>1</a:t>
            </a:r>
          </a:p>
        </p:txBody>
      </p:sp>
      <p:sp>
        <p:nvSpPr>
          <p:cNvPr id="37" name="TextBox 36">
            <a:extLst>
              <a:ext uri="{FF2B5EF4-FFF2-40B4-BE49-F238E27FC236}">
                <a16:creationId xmlns:a16="http://schemas.microsoft.com/office/drawing/2014/main" xmlns="" id="{07344BE3-C21B-4CF0-A986-5EC0F78C114A}"/>
              </a:ext>
            </a:extLst>
          </p:cNvPr>
          <p:cNvSpPr txBox="1"/>
          <p:nvPr/>
        </p:nvSpPr>
        <p:spPr>
          <a:xfrm>
            <a:off x="2309131" y="4477872"/>
            <a:ext cx="266420" cy="461665"/>
          </a:xfrm>
          <a:prstGeom prst="rect">
            <a:avLst/>
          </a:prstGeom>
          <a:noFill/>
        </p:spPr>
        <p:txBody>
          <a:bodyPr wrap="square" rtlCol="0">
            <a:spAutoFit/>
          </a:bodyPr>
          <a:lstStyle/>
          <a:p>
            <a:r>
              <a:rPr lang="en-US" sz="2400" dirty="0"/>
              <a:t>.</a:t>
            </a:r>
          </a:p>
        </p:txBody>
      </p:sp>
      <p:sp>
        <p:nvSpPr>
          <p:cNvPr id="38" name="TextBox 37">
            <a:extLst>
              <a:ext uri="{FF2B5EF4-FFF2-40B4-BE49-F238E27FC236}">
                <a16:creationId xmlns:a16="http://schemas.microsoft.com/office/drawing/2014/main" xmlns="" id="{FF8522E3-B8C0-4EB4-9672-C906BB3EB6C0}"/>
              </a:ext>
            </a:extLst>
          </p:cNvPr>
          <p:cNvSpPr txBox="1"/>
          <p:nvPr/>
        </p:nvSpPr>
        <p:spPr>
          <a:xfrm>
            <a:off x="2649981" y="4477871"/>
            <a:ext cx="336952" cy="461665"/>
          </a:xfrm>
          <a:prstGeom prst="rect">
            <a:avLst/>
          </a:prstGeom>
          <a:noFill/>
        </p:spPr>
        <p:txBody>
          <a:bodyPr wrap="square" rtlCol="0">
            <a:spAutoFit/>
          </a:bodyPr>
          <a:lstStyle/>
          <a:p>
            <a:r>
              <a:rPr lang="en-US" sz="2400" dirty="0"/>
              <a:t>0</a:t>
            </a:r>
          </a:p>
        </p:txBody>
      </p:sp>
      <p:sp>
        <p:nvSpPr>
          <p:cNvPr id="39" name="TextBox 38">
            <a:extLst>
              <a:ext uri="{FF2B5EF4-FFF2-40B4-BE49-F238E27FC236}">
                <a16:creationId xmlns:a16="http://schemas.microsoft.com/office/drawing/2014/main" xmlns="" id="{D987F089-40EB-42A8-8495-B283B059844A}"/>
              </a:ext>
            </a:extLst>
          </p:cNvPr>
          <p:cNvSpPr txBox="1"/>
          <p:nvPr/>
        </p:nvSpPr>
        <p:spPr>
          <a:xfrm>
            <a:off x="3099319" y="4477871"/>
            <a:ext cx="336952" cy="461665"/>
          </a:xfrm>
          <a:prstGeom prst="rect">
            <a:avLst/>
          </a:prstGeom>
          <a:noFill/>
        </p:spPr>
        <p:txBody>
          <a:bodyPr wrap="square" rtlCol="0">
            <a:spAutoFit/>
          </a:bodyPr>
          <a:lstStyle/>
          <a:p>
            <a:r>
              <a:rPr lang="en-US" sz="2400" dirty="0"/>
              <a:t>1</a:t>
            </a:r>
          </a:p>
        </p:txBody>
      </p:sp>
      <p:sp>
        <p:nvSpPr>
          <p:cNvPr id="40" name="TextBox 39">
            <a:extLst>
              <a:ext uri="{FF2B5EF4-FFF2-40B4-BE49-F238E27FC236}">
                <a16:creationId xmlns:a16="http://schemas.microsoft.com/office/drawing/2014/main" xmlns="" id="{AB60A7DA-CC6C-433A-9187-51B68F1EDD4A}"/>
              </a:ext>
            </a:extLst>
          </p:cNvPr>
          <p:cNvSpPr txBox="1"/>
          <p:nvPr/>
        </p:nvSpPr>
        <p:spPr>
          <a:xfrm>
            <a:off x="3548657" y="4477871"/>
            <a:ext cx="336952" cy="461665"/>
          </a:xfrm>
          <a:prstGeom prst="rect">
            <a:avLst/>
          </a:prstGeom>
          <a:noFill/>
        </p:spPr>
        <p:txBody>
          <a:bodyPr wrap="square" rtlCol="0">
            <a:spAutoFit/>
          </a:bodyPr>
          <a:lstStyle/>
          <a:p>
            <a:r>
              <a:rPr lang="en-US" sz="2400" dirty="0"/>
              <a:t>1</a:t>
            </a:r>
          </a:p>
        </p:txBody>
      </p:sp>
      <p:sp>
        <p:nvSpPr>
          <p:cNvPr id="41" name="TextBox 40">
            <a:extLst>
              <a:ext uri="{FF2B5EF4-FFF2-40B4-BE49-F238E27FC236}">
                <a16:creationId xmlns:a16="http://schemas.microsoft.com/office/drawing/2014/main" xmlns="" id="{1E3598DB-458B-420A-B4B9-E617452AE939}"/>
              </a:ext>
            </a:extLst>
          </p:cNvPr>
          <p:cNvSpPr txBox="1"/>
          <p:nvPr/>
        </p:nvSpPr>
        <p:spPr>
          <a:xfrm>
            <a:off x="2316791" y="5214559"/>
            <a:ext cx="266420" cy="461665"/>
          </a:xfrm>
          <a:prstGeom prst="rect">
            <a:avLst/>
          </a:prstGeom>
          <a:noFill/>
        </p:spPr>
        <p:txBody>
          <a:bodyPr wrap="square" rtlCol="0">
            <a:spAutoFit/>
          </a:bodyPr>
          <a:lstStyle/>
          <a:p>
            <a:r>
              <a:rPr lang="en-US" sz="2400" dirty="0"/>
              <a:t>.</a:t>
            </a:r>
          </a:p>
        </p:txBody>
      </p:sp>
      <p:sp>
        <p:nvSpPr>
          <p:cNvPr id="42" name="TextBox 41">
            <a:extLst>
              <a:ext uri="{FF2B5EF4-FFF2-40B4-BE49-F238E27FC236}">
                <a16:creationId xmlns:a16="http://schemas.microsoft.com/office/drawing/2014/main" xmlns="" id="{DEBA58A3-E206-4ED2-A0ED-599108BDA31F}"/>
              </a:ext>
            </a:extLst>
          </p:cNvPr>
          <p:cNvSpPr txBox="1"/>
          <p:nvPr/>
        </p:nvSpPr>
        <p:spPr>
          <a:xfrm>
            <a:off x="2657641" y="5214558"/>
            <a:ext cx="336952" cy="461665"/>
          </a:xfrm>
          <a:prstGeom prst="rect">
            <a:avLst/>
          </a:prstGeom>
          <a:noFill/>
        </p:spPr>
        <p:txBody>
          <a:bodyPr wrap="square" rtlCol="0">
            <a:spAutoFit/>
          </a:bodyPr>
          <a:lstStyle/>
          <a:p>
            <a:r>
              <a:rPr lang="en-US" sz="2400" dirty="0"/>
              <a:t>0</a:t>
            </a:r>
          </a:p>
        </p:txBody>
      </p:sp>
      <p:sp>
        <p:nvSpPr>
          <p:cNvPr id="43" name="TextBox 42">
            <a:extLst>
              <a:ext uri="{FF2B5EF4-FFF2-40B4-BE49-F238E27FC236}">
                <a16:creationId xmlns:a16="http://schemas.microsoft.com/office/drawing/2014/main" xmlns="" id="{561B9EBC-9163-4DC8-A3D4-8FC0F4E9865F}"/>
              </a:ext>
            </a:extLst>
          </p:cNvPr>
          <p:cNvSpPr txBox="1"/>
          <p:nvPr/>
        </p:nvSpPr>
        <p:spPr>
          <a:xfrm>
            <a:off x="3106979" y="5214558"/>
            <a:ext cx="336952" cy="461665"/>
          </a:xfrm>
          <a:prstGeom prst="rect">
            <a:avLst/>
          </a:prstGeom>
          <a:noFill/>
        </p:spPr>
        <p:txBody>
          <a:bodyPr wrap="square" rtlCol="0">
            <a:spAutoFit/>
          </a:bodyPr>
          <a:lstStyle/>
          <a:p>
            <a:r>
              <a:rPr lang="en-US" sz="2400" dirty="0"/>
              <a:t>0</a:t>
            </a:r>
          </a:p>
        </p:txBody>
      </p:sp>
      <p:sp>
        <p:nvSpPr>
          <p:cNvPr id="44" name="TextBox 43">
            <a:extLst>
              <a:ext uri="{FF2B5EF4-FFF2-40B4-BE49-F238E27FC236}">
                <a16:creationId xmlns:a16="http://schemas.microsoft.com/office/drawing/2014/main" xmlns="" id="{68796F94-CA53-4D87-8220-C9C7994C82B3}"/>
              </a:ext>
            </a:extLst>
          </p:cNvPr>
          <p:cNvSpPr txBox="1"/>
          <p:nvPr/>
        </p:nvSpPr>
        <p:spPr>
          <a:xfrm>
            <a:off x="3556317" y="5214558"/>
            <a:ext cx="336952" cy="461665"/>
          </a:xfrm>
          <a:prstGeom prst="rect">
            <a:avLst/>
          </a:prstGeom>
          <a:noFill/>
        </p:spPr>
        <p:txBody>
          <a:bodyPr wrap="square" rtlCol="0">
            <a:spAutoFit/>
          </a:bodyPr>
          <a:lstStyle/>
          <a:p>
            <a:r>
              <a:rPr lang="en-US" sz="2400" dirty="0"/>
              <a:t>0</a:t>
            </a:r>
          </a:p>
        </p:txBody>
      </p:sp>
      <p:sp>
        <p:nvSpPr>
          <p:cNvPr id="45" name="TextBox 44">
            <a:extLst>
              <a:ext uri="{FF2B5EF4-FFF2-40B4-BE49-F238E27FC236}">
                <a16:creationId xmlns:a16="http://schemas.microsoft.com/office/drawing/2014/main" xmlns="" id="{AA76E445-989A-4140-B651-BB9FCE42E2B1}"/>
              </a:ext>
            </a:extLst>
          </p:cNvPr>
          <p:cNvSpPr txBox="1"/>
          <p:nvPr/>
        </p:nvSpPr>
        <p:spPr>
          <a:xfrm>
            <a:off x="2651069" y="3056134"/>
            <a:ext cx="336952" cy="461665"/>
          </a:xfrm>
          <a:prstGeom prst="rect">
            <a:avLst/>
          </a:prstGeom>
          <a:noFill/>
        </p:spPr>
        <p:txBody>
          <a:bodyPr wrap="square" rtlCol="0">
            <a:spAutoFit/>
          </a:bodyPr>
          <a:lstStyle/>
          <a:p>
            <a:r>
              <a:rPr lang="en-US" sz="2400" dirty="0"/>
              <a:t>1</a:t>
            </a:r>
          </a:p>
        </p:txBody>
      </p:sp>
      <p:sp>
        <p:nvSpPr>
          <p:cNvPr id="46" name="TextBox 45">
            <a:extLst>
              <a:ext uri="{FF2B5EF4-FFF2-40B4-BE49-F238E27FC236}">
                <a16:creationId xmlns:a16="http://schemas.microsoft.com/office/drawing/2014/main" xmlns="" id="{70776D79-27A2-4619-A517-61E9D717D498}"/>
              </a:ext>
            </a:extLst>
          </p:cNvPr>
          <p:cNvSpPr txBox="1"/>
          <p:nvPr/>
        </p:nvSpPr>
        <p:spPr>
          <a:xfrm>
            <a:off x="3100407" y="3056134"/>
            <a:ext cx="336952" cy="461665"/>
          </a:xfrm>
          <a:prstGeom prst="rect">
            <a:avLst/>
          </a:prstGeom>
          <a:noFill/>
        </p:spPr>
        <p:txBody>
          <a:bodyPr wrap="square" rtlCol="0">
            <a:spAutoFit/>
          </a:bodyPr>
          <a:lstStyle/>
          <a:p>
            <a:r>
              <a:rPr lang="en-US" sz="2400" dirty="0"/>
              <a:t>1</a:t>
            </a:r>
          </a:p>
        </p:txBody>
      </p:sp>
      <p:sp>
        <p:nvSpPr>
          <p:cNvPr id="47" name="Freeform 45">
            <a:extLst>
              <a:ext uri="{FF2B5EF4-FFF2-40B4-BE49-F238E27FC236}">
                <a16:creationId xmlns:a16="http://schemas.microsoft.com/office/drawing/2014/main" xmlns="" id="{5684AE4E-45F7-44C1-B204-DBB1F055E50E}"/>
              </a:ext>
            </a:extLst>
          </p:cNvPr>
          <p:cNvSpPr/>
          <p:nvPr/>
        </p:nvSpPr>
        <p:spPr>
          <a:xfrm>
            <a:off x="3269546" y="2661486"/>
            <a:ext cx="437411" cy="3320841"/>
          </a:xfrm>
          <a:custGeom>
            <a:avLst/>
            <a:gdLst>
              <a:gd name="connsiteX0" fmla="*/ 542925 w 542925"/>
              <a:gd name="connsiteY0" fmla="*/ 3151514 h 3555886"/>
              <a:gd name="connsiteX1" fmla="*/ 371475 w 542925"/>
              <a:gd name="connsiteY1" fmla="*/ 3308677 h 3555886"/>
              <a:gd name="connsiteX2" fmla="*/ 171450 w 542925"/>
              <a:gd name="connsiteY2" fmla="*/ 251152 h 3555886"/>
              <a:gd name="connsiteX3" fmla="*/ 0 w 542925"/>
              <a:gd name="connsiteY3" fmla="*/ 394027 h 3555886"/>
            </a:gdLst>
            <a:ahLst/>
            <a:cxnLst>
              <a:cxn ang="0">
                <a:pos x="connsiteX0" y="connsiteY0"/>
              </a:cxn>
              <a:cxn ang="0">
                <a:pos x="connsiteX1" y="connsiteY1"/>
              </a:cxn>
              <a:cxn ang="0">
                <a:pos x="connsiteX2" y="connsiteY2"/>
              </a:cxn>
              <a:cxn ang="0">
                <a:pos x="connsiteX3" y="connsiteY3"/>
              </a:cxn>
            </a:cxnLst>
            <a:rect l="l" t="t" r="r" b="b"/>
            <a:pathLst>
              <a:path w="542925" h="3555886">
                <a:moveTo>
                  <a:pt x="542925" y="3151514"/>
                </a:moveTo>
                <a:cubicBezTo>
                  <a:pt x="488156" y="3471792"/>
                  <a:pt x="433387" y="3792071"/>
                  <a:pt x="371475" y="3308677"/>
                </a:cubicBezTo>
                <a:cubicBezTo>
                  <a:pt x="309563" y="2825283"/>
                  <a:pt x="233362" y="736927"/>
                  <a:pt x="171450" y="251152"/>
                </a:cubicBezTo>
                <a:cubicBezTo>
                  <a:pt x="109538" y="-234623"/>
                  <a:pt x="54769" y="79702"/>
                  <a:pt x="0" y="394027"/>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Freeform 45">
            <a:extLst>
              <a:ext uri="{FF2B5EF4-FFF2-40B4-BE49-F238E27FC236}">
                <a16:creationId xmlns:a16="http://schemas.microsoft.com/office/drawing/2014/main" xmlns="" id="{6D44786D-B83D-48D6-A99B-A83F07CA923A}"/>
              </a:ext>
            </a:extLst>
          </p:cNvPr>
          <p:cNvSpPr/>
          <p:nvPr/>
        </p:nvSpPr>
        <p:spPr>
          <a:xfrm>
            <a:off x="2817513" y="2658906"/>
            <a:ext cx="437411" cy="3320841"/>
          </a:xfrm>
          <a:custGeom>
            <a:avLst/>
            <a:gdLst>
              <a:gd name="connsiteX0" fmla="*/ 542925 w 542925"/>
              <a:gd name="connsiteY0" fmla="*/ 3151514 h 3555886"/>
              <a:gd name="connsiteX1" fmla="*/ 371475 w 542925"/>
              <a:gd name="connsiteY1" fmla="*/ 3308677 h 3555886"/>
              <a:gd name="connsiteX2" fmla="*/ 171450 w 542925"/>
              <a:gd name="connsiteY2" fmla="*/ 251152 h 3555886"/>
              <a:gd name="connsiteX3" fmla="*/ 0 w 542925"/>
              <a:gd name="connsiteY3" fmla="*/ 394027 h 3555886"/>
            </a:gdLst>
            <a:ahLst/>
            <a:cxnLst>
              <a:cxn ang="0">
                <a:pos x="connsiteX0" y="connsiteY0"/>
              </a:cxn>
              <a:cxn ang="0">
                <a:pos x="connsiteX1" y="connsiteY1"/>
              </a:cxn>
              <a:cxn ang="0">
                <a:pos x="connsiteX2" y="connsiteY2"/>
              </a:cxn>
              <a:cxn ang="0">
                <a:pos x="connsiteX3" y="connsiteY3"/>
              </a:cxn>
            </a:cxnLst>
            <a:rect l="l" t="t" r="r" b="b"/>
            <a:pathLst>
              <a:path w="542925" h="3555886">
                <a:moveTo>
                  <a:pt x="542925" y="3151514"/>
                </a:moveTo>
                <a:cubicBezTo>
                  <a:pt x="488156" y="3471792"/>
                  <a:pt x="433387" y="3792071"/>
                  <a:pt x="371475" y="3308677"/>
                </a:cubicBezTo>
                <a:cubicBezTo>
                  <a:pt x="309563" y="2825283"/>
                  <a:pt x="233362" y="736927"/>
                  <a:pt x="171450" y="251152"/>
                </a:cubicBezTo>
                <a:cubicBezTo>
                  <a:pt x="109538" y="-234623"/>
                  <a:pt x="54769" y="79702"/>
                  <a:pt x="0" y="394027"/>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Freeform 45">
            <a:extLst>
              <a:ext uri="{FF2B5EF4-FFF2-40B4-BE49-F238E27FC236}">
                <a16:creationId xmlns:a16="http://schemas.microsoft.com/office/drawing/2014/main" xmlns="" id="{D0F8980C-1BD9-4468-B87D-51AA613BBFE5}"/>
              </a:ext>
            </a:extLst>
          </p:cNvPr>
          <p:cNvSpPr/>
          <p:nvPr/>
        </p:nvSpPr>
        <p:spPr>
          <a:xfrm>
            <a:off x="2133006" y="2671824"/>
            <a:ext cx="640605" cy="3320841"/>
          </a:xfrm>
          <a:custGeom>
            <a:avLst/>
            <a:gdLst>
              <a:gd name="connsiteX0" fmla="*/ 542925 w 542925"/>
              <a:gd name="connsiteY0" fmla="*/ 3151514 h 3555886"/>
              <a:gd name="connsiteX1" fmla="*/ 371475 w 542925"/>
              <a:gd name="connsiteY1" fmla="*/ 3308677 h 3555886"/>
              <a:gd name="connsiteX2" fmla="*/ 171450 w 542925"/>
              <a:gd name="connsiteY2" fmla="*/ 251152 h 3555886"/>
              <a:gd name="connsiteX3" fmla="*/ 0 w 542925"/>
              <a:gd name="connsiteY3" fmla="*/ 394027 h 3555886"/>
            </a:gdLst>
            <a:ahLst/>
            <a:cxnLst>
              <a:cxn ang="0">
                <a:pos x="connsiteX0" y="connsiteY0"/>
              </a:cxn>
              <a:cxn ang="0">
                <a:pos x="connsiteX1" y="connsiteY1"/>
              </a:cxn>
              <a:cxn ang="0">
                <a:pos x="connsiteX2" y="connsiteY2"/>
              </a:cxn>
              <a:cxn ang="0">
                <a:pos x="connsiteX3" y="connsiteY3"/>
              </a:cxn>
            </a:cxnLst>
            <a:rect l="l" t="t" r="r" b="b"/>
            <a:pathLst>
              <a:path w="542925" h="3555886">
                <a:moveTo>
                  <a:pt x="542925" y="3151514"/>
                </a:moveTo>
                <a:cubicBezTo>
                  <a:pt x="488156" y="3471792"/>
                  <a:pt x="433387" y="3792071"/>
                  <a:pt x="371475" y="3308677"/>
                </a:cubicBezTo>
                <a:cubicBezTo>
                  <a:pt x="309563" y="2825283"/>
                  <a:pt x="233362" y="736927"/>
                  <a:pt x="171450" y="251152"/>
                </a:cubicBezTo>
                <a:cubicBezTo>
                  <a:pt x="109538" y="-234623"/>
                  <a:pt x="54769" y="79702"/>
                  <a:pt x="0" y="394027"/>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Freeform 45">
            <a:extLst>
              <a:ext uri="{FF2B5EF4-FFF2-40B4-BE49-F238E27FC236}">
                <a16:creationId xmlns:a16="http://schemas.microsoft.com/office/drawing/2014/main" xmlns="" id="{EA3BE0E9-B2DB-4C87-B843-3ABB8E35F636}"/>
              </a:ext>
            </a:extLst>
          </p:cNvPr>
          <p:cNvSpPr/>
          <p:nvPr/>
        </p:nvSpPr>
        <p:spPr>
          <a:xfrm>
            <a:off x="1699054" y="2671824"/>
            <a:ext cx="437411" cy="3320841"/>
          </a:xfrm>
          <a:custGeom>
            <a:avLst/>
            <a:gdLst>
              <a:gd name="connsiteX0" fmla="*/ 542925 w 542925"/>
              <a:gd name="connsiteY0" fmla="*/ 3151514 h 3555886"/>
              <a:gd name="connsiteX1" fmla="*/ 371475 w 542925"/>
              <a:gd name="connsiteY1" fmla="*/ 3308677 h 3555886"/>
              <a:gd name="connsiteX2" fmla="*/ 171450 w 542925"/>
              <a:gd name="connsiteY2" fmla="*/ 251152 h 3555886"/>
              <a:gd name="connsiteX3" fmla="*/ 0 w 542925"/>
              <a:gd name="connsiteY3" fmla="*/ 394027 h 3555886"/>
            </a:gdLst>
            <a:ahLst/>
            <a:cxnLst>
              <a:cxn ang="0">
                <a:pos x="connsiteX0" y="connsiteY0"/>
              </a:cxn>
              <a:cxn ang="0">
                <a:pos x="connsiteX1" y="connsiteY1"/>
              </a:cxn>
              <a:cxn ang="0">
                <a:pos x="connsiteX2" y="connsiteY2"/>
              </a:cxn>
              <a:cxn ang="0">
                <a:pos x="connsiteX3" y="connsiteY3"/>
              </a:cxn>
            </a:cxnLst>
            <a:rect l="l" t="t" r="r" b="b"/>
            <a:pathLst>
              <a:path w="542925" h="3555886">
                <a:moveTo>
                  <a:pt x="542925" y="3151514"/>
                </a:moveTo>
                <a:cubicBezTo>
                  <a:pt x="488156" y="3471792"/>
                  <a:pt x="433387" y="3792071"/>
                  <a:pt x="371475" y="3308677"/>
                </a:cubicBezTo>
                <a:cubicBezTo>
                  <a:pt x="309563" y="2825283"/>
                  <a:pt x="233362" y="736927"/>
                  <a:pt x="171450" y="251152"/>
                </a:cubicBezTo>
                <a:cubicBezTo>
                  <a:pt x="109538" y="-234623"/>
                  <a:pt x="54769" y="79702"/>
                  <a:pt x="0" y="394027"/>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Freeform 45">
            <a:extLst>
              <a:ext uri="{FF2B5EF4-FFF2-40B4-BE49-F238E27FC236}">
                <a16:creationId xmlns:a16="http://schemas.microsoft.com/office/drawing/2014/main" xmlns="" id="{3A7121AD-18CF-4665-932A-90D9A220E309}"/>
              </a:ext>
            </a:extLst>
          </p:cNvPr>
          <p:cNvSpPr/>
          <p:nvPr/>
        </p:nvSpPr>
        <p:spPr>
          <a:xfrm>
            <a:off x="1278022" y="2684742"/>
            <a:ext cx="437411" cy="3320841"/>
          </a:xfrm>
          <a:custGeom>
            <a:avLst/>
            <a:gdLst>
              <a:gd name="connsiteX0" fmla="*/ 542925 w 542925"/>
              <a:gd name="connsiteY0" fmla="*/ 3151514 h 3555886"/>
              <a:gd name="connsiteX1" fmla="*/ 371475 w 542925"/>
              <a:gd name="connsiteY1" fmla="*/ 3308677 h 3555886"/>
              <a:gd name="connsiteX2" fmla="*/ 171450 w 542925"/>
              <a:gd name="connsiteY2" fmla="*/ 251152 h 3555886"/>
              <a:gd name="connsiteX3" fmla="*/ 0 w 542925"/>
              <a:gd name="connsiteY3" fmla="*/ 394027 h 3555886"/>
            </a:gdLst>
            <a:ahLst/>
            <a:cxnLst>
              <a:cxn ang="0">
                <a:pos x="connsiteX0" y="connsiteY0"/>
              </a:cxn>
              <a:cxn ang="0">
                <a:pos x="connsiteX1" y="connsiteY1"/>
              </a:cxn>
              <a:cxn ang="0">
                <a:pos x="connsiteX2" y="connsiteY2"/>
              </a:cxn>
              <a:cxn ang="0">
                <a:pos x="connsiteX3" y="connsiteY3"/>
              </a:cxn>
            </a:cxnLst>
            <a:rect l="l" t="t" r="r" b="b"/>
            <a:pathLst>
              <a:path w="542925" h="3555886">
                <a:moveTo>
                  <a:pt x="542925" y="3151514"/>
                </a:moveTo>
                <a:cubicBezTo>
                  <a:pt x="488156" y="3471792"/>
                  <a:pt x="433387" y="3792071"/>
                  <a:pt x="371475" y="3308677"/>
                </a:cubicBezTo>
                <a:cubicBezTo>
                  <a:pt x="309563" y="2825283"/>
                  <a:pt x="233362" y="736927"/>
                  <a:pt x="171450" y="251152"/>
                </a:cubicBezTo>
                <a:cubicBezTo>
                  <a:pt x="109538" y="-234623"/>
                  <a:pt x="54769" y="79702"/>
                  <a:pt x="0" y="394027"/>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Freeform 45">
            <a:extLst>
              <a:ext uri="{FF2B5EF4-FFF2-40B4-BE49-F238E27FC236}">
                <a16:creationId xmlns:a16="http://schemas.microsoft.com/office/drawing/2014/main" xmlns="" id="{3E9F5C2C-7449-4092-AF25-A5B5302F6FD4}"/>
              </a:ext>
            </a:extLst>
          </p:cNvPr>
          <p:cNvSpPr/>
          <p:nvPr/>
        </p:nvSpPr>
        <p:spPr>
          <a:xfrm>
            <a:off x="825992" y="2697660"/>
            <a:ext cx="437411" cy="3320841"/>
          </a:xfrm>
          <a:custGeom>
            <a:avLst/>
            <a:gdLst>
              <a:gd name="connsiteX0" fmla="*/ 542925 w 542925"/>
              <a:gd name="connsiteY0" fmla="*/ 3151514 h 3555886"/>
              <a:gd name="connsiteX1" fmla="*/ 371475 w 542925"/>
              <a:gd name="connsiteY1" fmla="*/ 3308677 h 3555886"/>
              <a:gd name="connsiteX2" fmla="*/ 171450 w 542925"/>
              <a:gd name="connsiteY2" fmla="*/ 251152 h 3555886"/>
              <a:gd name="connsiteX3" fmla="*/ 0 w 542925"/>
              <a:gd name="connsiteY3" fmla="*/ 394027 h 3555886"/>
            </a:gdLst>
            <a:ahLst/>
            <a:cxnLst>
              <a:cxn ang="0">
                <a:pos x="connsiteX0" y="connsiteY0"/>
              </a:cxn>
              <a:cxn ang="0">
                <a:pos x="connsiteX1" y="connsiteY1"/>
              </a:cxn>
              <a:cxn ang="0">
                <a:pos x="connsiteX2" y="connsiteY2"/>
              </a:cxn>
              <a:cxn ang="0">
                <a:pos x="connsiteX3" y="connsiteY3"/>
              </a:cxn>
            </a:cxnLst>
            <a:rect l="l" t="t" r="r" b="b"/>
            <a:pathLst>
              <a:path w="542925" h="3555886">
                <a:moveTo>
                  <a:pt x="542925" y="3151514"/>
                </a:moveTo>
                <a:cubicBezTo>
                  <a:pt x="488156" y="3471792"/>
                  <a:pt x="433387" y="3792071"/>
                  <a:pt x="371475" y="3308677"/>
                </a:cubicBezTo>
                <a:cubicBezTo>
                  <a:pt x="309563" y="2825283"/>
                  <a:pt x="233362" y="736927"/>
                  <a:pt x="171450" y="251152"/>
                </a:cubicBezTo>
                <a:cubicBezTo>
                  <a:pt x="109538" y="-234623"/>
                  <a:pt x="54769" y="79702"/>
                  <a:pt x="0" y="394027"/>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TextBox 56">
            <a:extLst>
              <a:ext uri="{FF2B5EF4-FFF2-40B4-BE49-F238E27FC236}">
                <a16:creationId xmlns:a16="http://schemas.microsoft.com/office/drawing/2014/main" xmlns="" id="{9E8A5A17-483C-4436-AFBE-FB499B688C9B}"/>
              </a:ext>
            </a:extLst>
          </p:cNvPr>
          <p:cNvSpPr txBox="1"/>
          <p:nvPr/>
        </p:nvSpPr>
        <p:spPr>
          <a:xfrm>
            <a:off x="10058994" y="1101511"/>
            <a:ext cx="1247457" cy="461665"/>
          </a:xfrm>
          <a:prstGeom prst="rect">
            <a:avLst/>
          </a:prstGeom>
          <a:noFill/>
        </p:spPr>
        <p:txBody>
          <a:bodyPr wrap="none" rtlCol="0">
            <a:spAutoFit/>
          </a:bodyPr>
          <a:lstStyle/>
          <a:p>
            <a:r>
              <a:rPr lang="en-US" sz="2400" dirty="0"/>
              <a:t>0 – 0 = 0</a:t>
            </a:r>
          </a:p>
        </p:txBody>
      </p:sp>
      <p:sp>
        <p:nvSpPr>
          <p:cNvPr id="58" name="TextBox 57">
            <a:extLst>
              <a:ext uri="{FF2B5EF4-FFF2-40B4-BE49-F238E27FC236}">
                <a16:creationId xmlns:a16="http://schemas.microsoft.com/office/drawing/2014/main" xmlns="" id="{CD55DA63-72FB-47AB-A256-A8AD100CAB31}"/>
              </a:ext>
            </a:extLst>
          </p:cNvPr>
          <p:cNvSpPr txBox="1"/>
          <p:nvPr/>
        </p:nvSpPr>
        <p:spPr>
          <a:xfrm>
            <a:off x="10058994" y="1568891"/>
            <a:ext cx="1247457" cy="461665"/>
          </a:xfrm>
          <a:prstGeom prst="rect">
            <a:avLst/>
          </a:prstGeom>
          <a:noFill/>
        </p:spPr>
        <p:txBody>
          <a:bodyPr wrap="none" rtlCol="0">
            <a:spAutoFit/>
          </a:bodyPr>
          <a:lstStyle/>
          <a:p>
            <a:r>
              <a:rPr lang="en-US" sz="2400" dirty="0"/>
              <a:t>1 – 1 = 0</a:t>
            </a:r>
          </a:p>
        </p:txBody>
      </p:sp>
      <p:sp>
        <p:nvSpPr>
          <p:cNvPr id="59" name="TextBox 58">
            <a:extLst>
              <a:ext uri="{FF2B5EF4-FFF2-40B4-BE49-F238E27FC236}">
                <a16:creationId xmlns:a16="http://schemas.microsoft.com/office/drawing/2014/main" xmlns="" id="{48531665-D1E9-4E5F-A28D-432136FFA1F5}"/>
              </a:ext>
            </a:extLst>
          </p:cNvPr>
          <p:cNvSpPr txBox="1"/>
          <p:nvPr/>
        </p:nvSpPr>
        <p:spPr>
          <a:xfrm>
            <a:off x="10058994" y="2026091"/>
            <a:ext cx="1247457" cy="461665"/>
          </a:xfrm>
          <a:prstGeom prst="rect">
            <a:avLst/>
          </a:prstGeom>
          <a:noFill/>
        </p:spPr>
        <p:txBody>
          <a:bodyPr wrap="none" rtlCol="0">
            <a:spAutoFit/>
          </a:bodyPr>
          <a:lstStyle/>
          <a:p>
            <a:r>
              <a:rPr lang="en-US" sz="2400" dirty="0"/>
              <a:t>1 – 0 = 1</a:t>
            </a:r>
          </a:p>
        </p:txBody>
      </p:sp>
      <p:sp>
        <p:nvSpPr>
          <p:cNvPr id="60" name="TextBox 59">
            <a:extLst>
              <a:ext uri="{FF2B5EF4-FFF2-40B4-BE49-F238E27FC236}">
                <a16:creationId xmlns:a16="http://schemas.microsoft.com/office/drawing/2014/main" xmlns="" id="{D51856C0-3636-43FF-BF34-5D682E51A632}"/>
              </a:ext>
            </a:extLst>
          </p:cNvPr>
          <p:cNvSpPr txBox="1"/>
          <p:nvPr/>
        </p:nvSpPr>
        <p:spPr>
          <a:xfrm>
            <a:off x="10058995" y="2483291"/>
            <a:ext cx="1961019" cy="830997"/>
          </a:xfrm>
          <a:prstGeom prst="rect">
            <a:avLst/>
          </a:prstGeom>
          <a:noFill/>
        </p:spPr>
        <p:txBody>
          <a:bodyPr wrap="square" rtlCol="0">
            <a:spAutoFit/>
          </a:bodyPr>
          <a:lstStyle/>
          <a:p>
            <a:r>
              <a:rPr lang="en-US" sz="2400" dirty="0"/>
              <a:t>0 – 1 = 1, with a borrow 1</a:t>
            </a:r>
          </a:p>
        </p:txBody>
      </p:sp>
      <p:sp>
        <p:nvSpPr>
          <p:cNvPr id="61" name="TextBox 60">
            <a:extLst>
              <a:ext uri="{FF2B5EF4-FFF2-40B4-BE49-F238E27FC236}">
                <a16:creationId xmlns:a16="http://schemas.microsoft.com/office/drawing/2014/main" xmlns="" id="{958FF9BB-64D3-4F02-B352-696DF8BB58D7}"/>
              </a:ext>
            </a:extLst>
          </p:cNvPr>
          <p:cNvSpPr txBox="1"/>
          <p:nvPr/>
        </p:nvSpPr>
        <p:spPr>
          <a:xfrm>
            <a:off x="6402032" y="3711780"/>
            <a:ext cx="336952" cy="461665"/>
          </a:xfrm>
          <a:prstGeom prst="rect">
            <a:avLst/>
          </a:prstGeom>
          <a:noFill/>
        </p:spPr>
        <p:txBody>
          <a:bodyPr wrap="none" rtlCol="0">
            <a:spAutoFit/>
          </a:bodyPr>
          <a:lstStyle/>
          <a:p>
            <a:r>
              <a:rPr lang="en-US" sz="2400" dirty="0"/>
              <a:t>1</a:t>
            </a:r>
          </a:p>
        </p:txBody>
      </p:sp>
      <p:sp>
        <p:nvSpPr>
          <p:cNvPr id="62" name="TextBox 61">
            <a:extLst>
              <a:ext uri="{FF2B5EF4-FFF2-40B4-BE49-F238E27FC236}">
                <a16:creationId xmlns:a16="http://schemas.microsoft.com/office/drawing/2014/main" xmlns="" id="{234F4242-3F10-46C8-973C-ADA8DE575392}"/>
              </a:ext>
            </a:extLst>
          </p:cNvPr>
          <p:cNvSpPr txBox="1"/>
          <p:nvPr/>
        </p:nvSpPr>
        <p:spPr>
          <a:xfrm>
            <a:off x="6851370" y="3711779"/>
            <a:ext cx="336952" cy="461665"/>
          </a:xfrm>
          <a:prstGeom prst="rect">
            <a:avLst/>
          </a:prstGeom>
          <a:noFill/>
        </p:spPr>
        <p:txBody>
          <a:bodyPr wrap="none" rtlCol="0">
            <a:spAutoFit/>
          </a:bodyPr>
          <a:lstStyle/>
          <a:p>
            <a:r>
              <a:rPr lang="en-US" sz="2400" dirty="0"/>
              <a:t>0</a:t>
            </a:r>
          </a:p>
        </p:txBody>
      </p:sp>
      <p:sp>
        <p:nvSpPr>
          <p:cNvPr id="63" name="TextBox 62">
            <a:extLst>
              <a:ext uri="{FF2B5EF4-FFF2-40B4-BE49-F238E27FC236}">
                <a16:creationId xmlns:a16="http://schemas.microsoft.com/office/drawing/2014/main" xmlns="" id="{B2F553F6-B953-4869-B581-F7BC2866004F}"/>
              </a:ext>
            </a:extLst>
          </p:cNvPr>
          <p:cNvSpPr txBox="1"/>
          <p:nvPr/>
        </p:nvSpPr>
        <p:spPr>
          <a:xfrm>
            <a:off x="7300708" y="3711779"/>
            <a:ext cx="336952" cy="461665"/>
          </a:xfrm>
          <a:prstGeom prst="rect">
            <a:avLst/>
          </a:prstGeom>
          <a:noFill/>
        </p:spPr>
        <p:txBody>
          <a:bodyPr wrap="none" rtlCol="0">
            <a:spAutoFit/>
          </a:bodyPr>
          <a:lstStyle/>
          <a:p>
            <a:r>
              <a:rPr lang="en-US" sz="2400" dirty="0"/>
              <a:t>1</a:t>
            </a:r>
          </a:p>
        </p:txBody>
      </p:sp>
      <p:sp>
        <p:nvSpPr>
          <p:cNvPr id="64" name="TextBox 63">
            <a:extLst>
              <a:ext uri="{FF2B5EF4-FFF2-40B4-BE49-F238E27FC236}">
                <a16:creationId xmlns:a16="http://schemas.microsoft.com/office/drawing/2014/main" xmlns="" id="{4FDA4A35-D1F3-4B73-8082-05695BA17E2A}"/>
              </a:ext>
            </a:extLst>
          </p:cNvPr>
          <p:cNvSpPr txBox="1"/>
          <p:nvPr/>
        </p:nvSpPr>
        <p:spPr>
          <a:xfrm>
            <a:off x="7750046" y="3711779"/>
            <a:ext cx="336952" cy="461665"/>
          </a:xfrm>
          <a:prstGeom prst="rect">
            <a:avLst/>
          </a:prstGeom>
          <a:noFill/>
        </p:spPr>
        <p:txBody>
          <a:bodyPr wrap="none" rtlCol="0">
            <a:spAutoFit/>
          </a:bodyPr>
          <a:lstStyle/>
          <a:p>
            <a:r>
              <a:rPr lang="en-US" sz="2400" dirty="0"/>
              <a:t>0</a:t>
            </a:r>
          </a:p>
        </p:txBody>
      </p:sp>
      <p:sp>
        <p:nvSpPr>
          <p:cNvPr id="65" name="TextBox 64">
            <a:extLst>
              <a:ext uri="{FF2B5EF4-FFF2-40B4-BE49-F238E27FC236}">
                <a16:creationId xmlns:a16="http://schemas.microsoft.com/office/drawing/2014/main" xmlns="" id="{6E52CDCF-9384-4074-B308-D2AB4E099E78}"/>
              </a:ext>
            </a:extLst>
          </p:cNvPr>
          <p:cNvSpPr txBox="1"/>
          <p:nvPr/>
        </p:nvSpPr>
        <p:spPr>
          <a:xfrm>
            <a:off x="6402032" y="4461365"/>
            <a:ext cx="336952" cy="461665"/>
          </a:xfrm>
          <a:prstGeom prst="rect">
            <a:avLst/>
          </a:prstGeom>
          <a:noFill/>
        </p:spPr>
        <p:txBody>
          <a:bodyPr wrap="none" rtlCol="0">
            <a:spAutoFit/>
          </a:bodyPr>
          <a:lstStyle/>
          <a:p>
            <a:r>
              <a:rPr lang="en-US" sz="2400" dirty="0"/>
              <a:t>0</a:t>
            </a:r>
          </a:p>
        </p:txBody>
      </p:sp>
      <p:sp>
        <p:nvSpPr>
          <p:cNvPr id="66" name="TextBox 65">
            <a:extLst>
              <a:ext uri="{FF2B5EF4-FFF2-40B4-BE49-F238E27FC236}">
                <a16:creationId xmlns:a16="http://schemas.microsoft.com/office/drawing/2014/main" xmlns="" id="{BEBF9851-8E78-43F4-BE58-79329AD7E47F}"/>
              </a:ext>
            </a:extLst>
          </p:cNvPr>
          <p:cNvSpPr txBox="1"/>
          <p:nvPr/>
        </p:nvSpPr>
        <p:spPr>
          <a:xfrm>
            <a:off x="6851370" y="4461364"/>
            <a:ext cx="336952" cy="461665"/>
          </a:xfrm>
          <a:prstGeom prst="rect">
            <a:avLst/>
          </a:prstGeom>
          <a:noFill/>
        </p:spPr>
        <p:txBody>
          <a:bodyPr wrap="none" rtlCol="0">
            <a:spAutoFit/>
          </a:bodyPr>
          <a:lstStyle/>
          <a:p>
            <a:r>
              <a:rPr lang="en-US" sz="2400" dirty="0"/>
              <a:t>1</a:t>
            </a:r>
          </a:p>
        </p:txBody>
      </p:sp>
      <p:sp>
        <p:nvSpPr>
          <p:cNvPr id="67" name="TextBox 66">
            <a:extLst>
              <a:ext uri="{FF2B5EF4-FFF2-40B4-BE49-F238E27FC236}">
                <a16:creationId xmlns:a16="http://schemas.microsoft.com/office/drawing/2014/main" xmlns="" id="{88169240-46ED-4B8D-AAA9-050763A0627D}"/>
              </a:ext>
            </a:extLst>
          </p:cNvPr>
          <p:cNvSpPr txBox="1"/>
          <p:nvPr/>
        </p:nvSpPr>
        <p:spPr>
          <a:xfrm>
            <a:off x="7300708" y="4461364"/>
            <a:ext cx="336952" cy="461665"/>
          </a:xfrm>
          <a:prstGeom prst="rect">
            <a:avLst/>
          </a:prstGeom>
          <a:noFill/>
        </p:spPr>
        <p:txBody>
          <a:bodyPr wrap="none" rtlCol="0">
            <a:spAutoFit/>
          </a:bodyPr>
          <a:lstStyle/>
          <a:p>
            <a:r>
              <a:rPr lang="en-US" sz="2400" dirty="0"/>
              <a:t>1</a:t>
            </a:r>
          </a:p>
        </p:txBody>
      </p:sp>
      <p:sp>
        <p:nvSpPr>
          <p:cNvPr id="68" name="TextBox 67">
            <a:extLst>
              <a:ext uri="{FF2B5EF4-FFF2-40B4-BE49-F238E27FC236}">
                <a16:creationId xmlns:a16="http://schemas.microsoft.com/office/drawing/2014/main" xmlns="" id="{47C51D27-1B69-4FF4-BAA7-9426593EA929}"/>
              </a:ext>
            </a:extLst>
          </p:cNvPr>
          <p:cNvSpPr txBox="1"/>
          <p:nvPr/>
        </p:nvSpPr>
        <p:spPr>
          <a:xfrm>
            <a:off x="7750046" y="4461364"/>
            <a:ext cx="336952" cy="461665"/>
          </a:xfrm>
          <a:prstGeom prst="rect">
            <a:avLst/>
          </a:prstGeom>
          <a:noFill/>
        </p:spPr>
        <p:txBody>
          <a:bodyPr wrap="none" rtlCol="0">
            <a:spAutoFit/>
          </a:bodyPr>
          <a:lstStyle/>
          <a:p>
            <a:r>
              <a:rPr lang="en-US" sz="2400" dirty="0"/>
              <a:t>1</a:t>
            </a:r>
          </a:p>
        </p:txBody>
      </p:sp>
      <p:sp>
        <p:nvSpPr>
          <p:cNvPr id="69" name="TextBox 68">
            <a:extLst>
              <a:ext uri="{FF2B5EF4-FFF2-40B4-BE49-F238E27FC236}">
                <a16:creationId xmlns:a16="http://schemas.microsoft.com/office/drawing/2014/main" xmlns="" id="{BDC7906F-534F-44BD-968F-AE66251F8ED3}"/>
              </a:ext>
            </a:extLst>
          </p:cNvPr>
          <p:cNvSpPr txBox="1"/>
          <p:nvPr/>
        </p:nvSpPr>
        <p:spPr>
          <a:xfrm>
            <a:off x="6402032" y="5210949"/>
            <a:ext cx="336952" cy="461665"/>
          </a:xfrm>
          <a:prstGeom prst="rect">
            <a:avLst/>
          </a:prstGeom>
          <a:noFill/>
        </p:spPr>
        <p:txBody>
          <a:bodyPr wrap="none" rtlCol="0">
            <a:spAutoFit/>
          </a:bodyPr>
          <a:lstStyle/>
          <a:p>
            <a:r>
              <a:rPr lang="en-US" sz="2400" dirty="0"/>
              <a:t>0</a:t>
            </a:r>
          </a:p>
        </p:txBody>
      </p:sp>
      <p:sp>
        <p:nvSpPr>
          <p:cNvPr id="70" name="TextBox 69">
            <a:extLst>
              <a:ext uri="{FF2B5EF4-FFF2-40B4-BE49-F238E27FC236}">
                <a16:creationId xmlns:a16="http://schemas.microsoft.com/office/drawing/2014/main" xmlns="" id="{8E0E6602-384E-445F-B4E3-268E9FE84052}"/>
              </a:ext>
            </a:extLst>
          </p:cNvPr>
          <p:cNvSpPr txBox="1"/>
          <p:nvPr/>
        </p:nvSpPr>
        <p:spPr>
          <a:xfrm>
            <a:off x="6851370" y="5210948"/>
            <a:ext cx="336952" cy="461665"/>
          </a:xfrm>
          <a:prstGeom prst="rect">
            <a:avLst/>
          </a:prstGeom>
          <a:noFill/>
        </p:spPr>
        <p:txBody>
          <a:bodyPr wrap="none" rtlCol="0">
            <a:spAutoFit/>
          </a:bodyPr>
          <a:lstStyle/>
          <a:p>
            <a:r>
              <a:rPr lang="en-US" sz="2400" dirty="0"/>
              <a:t>0</a:t>
            </a:r>
          </a:p>
        </p:txBody>
      </p:sp>
      <p:sp>
        <p:nvSpPr>
          <p:cNvPr id="71" name="TextBox 70">
            <a:extLst>
              <a:ext uri="{FF2B5EF4-FFF2-40B4-BE49-F238E27FC236}">
                <a16:creationId xmlns:a16="http://schemas.microsoft.com/office/drawing/2014/main" xmlns="" id="{6FD24493-3D05-44E0-BA5B-5FA3A7D20562}"/>
              </a:ext>
            </a:extLst>
          </p:cNvPr>
          <p:cNvSpPr txBox="1"/>
          <p:nvPr/>
        </p:nvSpPr>
        <p:spPr>
          <a:xfrm>
            <a:off x="7300708" y="5210948"/>
            <a:ext cx="336952" cy="461665"/>
          </a:xfrm>
          <a:prstGeom prst="rect">
            <a:avLst/>
          </a:prstGeom>
          <a:noFill/>
        </p:spPr>
        <p:txBody>
          <a:bodyPr wrap="none" rtlCol="0">
            <a:spAutoFit/>
          </a:bodyPr>
          <a:lstStyle/>
          <a:p>
            <a:r>
              <a:rPr lang="en-US" sz="2400" dirty="0"/>
              <a:t>1</a:t>
            </a:r>
          </a:p>
        </p:txBody>
      </p:sp>
      <p:sp>
        <p:nvSpPr>
          <p:cNvPr id="72" name="TextBox 71">
            <a:extLst>
              <a:ext uri="{FF2B5EF4-FFF2-40B4-BE49-F238E27FC236}">
                <a16:creationId xmlns:a16="http://schemas.microsoft.com/office/drawing/2014/main" xmlns="" id="{214F57E8-DF77-4D2C-A439-8E6FA76CE457}"/>
              </a:ext>
            </a:extLst>
          </p:cNvPr>
          <p:cNvSpPr txBox="1"/>
          <p:nvPr/>
        </p:nvSpPr>
        <p:spPr>
          <a:xfrm>
            <a:off x="7750046" y="5210948"/>
            <a:ext cx="336952" cy="461665"/>
          </a:xfrm>
          <a:prstGeom prst="rect">
            <a:avLst/>
          </a:prstGeom>
          <a:noFill/>
        </p:spPr>
        <p:txBody>
          <a:bodyPr wrap="none" rtlCol="0">
            <a:spAutoFit/>
          </a:bodyPr>
          <a:lstStyle/>
          <a:p>
            <a:r>
              <a:rPr lang="en-US" sz="2400" dirty="0"/>
              <a:t>0</a:t>
            </a:r>
          </a:p>
        </p:txBody>
      </p:sp>
      <p:sp>
        <p:nvSpPr>
          <p:cNvPr id="73" name="TextBox 72">
            <a:extLst>
              <a:ext uri="{FF2B5EF4-FFF2-40B4-BE49-F238E27FC236}">
                <a16:creationId xmlns:a16="http://schemas.microsoft.com/office/drawing/2014/main" xmlns="" id="{2520CC36-62B0-4402-B3B8-28D1D0FDBE1F}"/>
              </a:ext>
            </a:extLst>
          </p:cNvPr>
          <p:cNvSpPr txBox="1"/>
          <p:nvPr/>
        </p:nvSpPr>
        <p:spPr>
          <a:xfrm>
            <a:off x="6014686" y="4461364"/>
            <a:ext cx="261610" cy="461665"/>
          </a:xfrm>
          <a:prstGeom prst="rect">
            <a:avLst/>
          </a:prstGeom>
          <a:noFill/>
        </p:spPr>
        <p:txBody>
          <a:bodyPr wrap="none" rtlCol="0">
            <a:spAutoFit/>
          </a:bodyPr>
          <a:lstStyle/>
          <a:p>
            <a:r>
              <a:rPr lang="en-US" sz="2400" dirty="0"/>
              <a:t>-</a:t>
            </a:r>
          </a:p>
        </p:txBody>
      </p:sp>
      <p:cxnSp>
        <p:nvCxnSpPr>
          <p:cNvPr id="74" name="Straight Connector 73">
            <a:extLst>
              <a:ext uri="{FF2B5EF4-FFF2-40B4-BE49-F238E27FC236}">
                <a16:creationId xmlns:a16="http://schemas.microsoft.com/office/drawing/2014/main" xmlns="" id="{37C353BB-D2F3-40FA-9CCD-EB69B9EABC39}"/>
              </a:ext>
            </a:extLst>
          </p:cNvPr>
          <p:cNvCxnSpPr/>
          <p:nvPr/>
        </p:nvCxnSpPr>
        <p:spPr>
          <a:xfrm>
            <a:off x="5999073" y="5159580"/>
            <a:ext cx="378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xmlns="" id="{E3BF5F64-CDDF-46BE-A60E-67634FDEBB43}"/>
              </a:ext>
            </a:extLst>
          </p:cNvPr>
          <p:cNvSpPr txBox="1"/>
          <p:nvPr/>
        </p:nvSpPr>
        <p:spPr>
          <a:xfrm>
            <a:off x="8149472" y="3711781"/>
            <a:ext cx="266420" cy="461665"/>
          </a:xfrm>
          <a:prstGeom prst="rect">
            <a:avLst/>
          </a:prstGeom>
          <a:noFill/>
        </p:spPr>
        <p:txBody>
          <a:bodyPr wrap="none" rtlCol="0">
            <a:spAutoFit/>
          </a:bodyPr>
          <a:lstStyle/>
          <a:p>
            <a:r>
              <a:rPr lang="en-US" sz="2400" dirty="0"/>
              <a:t>.</a:t>
            </a:r>
          </a:p>
        </p:txBody>
      </p:sp>
      <p:sp>
        <p:nvSpPr>
          <p:cNvPr id="76" name="TextBox 75">
            <a:extLst>
              <a:ext uri="{FF2B5EF4-FFF2-40B4-BE49-F238E27FC236}">
                <a16:creationId xmlns:a16="http://schemas.microsoft.com/office/drawing/2014/main" xmlns="" id="{332B5173-9652-4254-AB91-B14DCE7C7BCD}"/>
              </a:ext>
            </a:extLst>
          </p:cNvPr>
          <p:cNvSpPr txBox="1"/>
          <p:nvPr/>
        </p:nvSpPr>
        <p:spPr>
          <a:xfrm>
            <a:off x="8505820" y="3711780"/>
            <a:ext cx="336952" cy="461665"/>
          </a:xfrm>
          <a:prstGeom prst="rect">
            <a:avLst/>
          </a:prstGeom>
          <a:noFill/>
        </p:spPr>
        <p:txBody>
          <a:bodyPr wrap="none" rtlCol="0">
            <a:spAutoFit/>
          </a:bodyPr>
          <a:lstStyle/>
          <a:p>
            <a:r>
              <a:rPr lang="en-US" sz="2400" dirty="0"/>
              <a:t>0</a:t>
            </a:r>
          </a:p>
        </p:txBody>
      </p:sp>
      <p:sp>
        <p:nvSpPr>
          <p:cNvPr id="77" name="TextBox 76">
            <a:extLst>
              <a:ext uri="{FF2B5EF4-FFF2-40B4-BE49-F238E27FC236}">
                <a16:creationId xmlns:a16="http://schemas.microsoft.com/office/drawing/2014/main" xmlns="" id="{205E8409-CFDD-44F0-9005-988DE58664E2}"/>
              </a:ext>
            </a:extLst>
          </p:cNvPr>
          <p:cNvSpPr txBox="1"/>
          <p:nvPr/>
        </p:nvSpPr>
        <p:spPr>
          <a:xfrm>
            <a:off x="8939660" y="3711780"/>
            <a:ext cx="336952" cy="461665"/>
          </a:xfrm>
          <a:prstGeom prst="rect">
            <a:avLst/>
          </a:prstGeom>
          <a:noFill/>
        </p:spPr>
        <p:txBody>
          <a:bodyPr wrap="none" rtlCol="0">
            <a:spAutoFit/>
          </a:bodyPr>
          <a:lstStyle/>
          <a:p>
            <a:r>
              <a:rPr lang="en-US" sz="2400" dirty="0"/>
              <a:t>1</a:t>
            </a:r>
          </a:p>
        </p:txBody>
      </p:sp>
      <p:sp>
        <p:nvSpPr>
          <p:cNvPr id="78" name="TextBox 77">
            <a:extLst>
              <a:ext uri="{FF2B5EF4-FFF2-40B4-BE49-F238E27FC236}">
                <a16:creationId xmlns:a16="http://schemas.microsoft.com/office/drawing/2014/main" xmlns="" id="{50C6DE04-3C43-4C38-B4C9-5A3508C6C439}"/>
              </a:ext>
            </a:extLst>
          </p:cNvPr>
          <p:cNvSpPr txBox="1"/>
          <p:nvPr/>
        </p:nvSpPr>
        <p:spPr>
          <a:xfrm>
            <a:off x="9388998" y="3711780"/>
            <a:ext cx="336952" cy="461665"/>
          </a:xfrm>
          <a:prstGeom prst="rect">
            <a:avLst/>
          </a:prstGeom>
          <a:noFill/>
        </p:spPr>
        <p:txBody>
          <a:bodyPr wrap="none" rtlCol="0">
            <a:spAutoFit/>
          </a:bodyPr>
          <a:lstStyle/>
          <a:p>
            <a:r>
              <a:rPr lang="en-US" sz="2400" dirty="0"/>
              <a:t>0</a:t>
            </a:r>
          </a:p>
        </p:txBody>
      </p:sp>
      <p:sp>
        <p:nvSpPr>
          <p:cNvPr id="79" name="TextBox 78">
            <a:extLst>
              <a:ext uri="{FF2B5EF4-FFF2-40B4-BE49-F238E27FC236}">
                <a16:creationId xmlns:a16="http://schemas.microsoft.com/office/drawing/2014/main" xmlns="" id="{155F76B8-46EB-412F-B760-C4148E68F6C6}"/>
              </a:ext>
            </a:extLst>
          </p:cNvPr>
          <p:cNvSpPr txBox="1"/>
          <p:nvPr/>
        </p:nvSpPr>
        <p:spPr>
          <a:xfrm>
            <a:off x="8149472" y="4461366"/>
            <a:ext cx="266420" cy="461665"/>
          </a:xfrm>
          <a:prstGeom prst="rect">
            <a:avLst/>
          </a:prstGeom>
          <a:noFill/>
        </p:spPr>
        <p:txBody>
          <a:bodyPr wrap="none" rtlCol="0">
            <a:spAutoFit/>
          </a:bodyPr>
          <a:lstStyle/>
          <a:p>
            <a:r>
              <a:rPr lang="en-US" sz="2400" dirty="0"/>
              <a:t>.</a:t>
            </a:r>
          </a:p>
        </p:txBody>
      </p:sp>
      <p:sp>
        <p:nvSpPr>
          <p:cNvPr id="80" name="TextBox 79">
            <a:extLst>
              <a:ext uri="{FF2B5EF4-FFF2-40B4-BE49-F238E27FC236}">
                <a16:creationId xmlns:a16="http://schemas.microsoft.com/office/drawing/2014/main" xmlns="" id="{E155C946-EEA7-4861-8ECE-E8498D83921A}"/>
              </a:ext>
            </a:extLst>
          </p:cNvPr>
          <p:cNvSpPr txBox="1"/>
          <p:nvPr/>
        </p:nvSpPr>
        <p:spPr>
          <a:xfrm>
            <a:off x="8505820" y="4461365"/>
            <a:ext cx="336952" cy="461665"/>
          </a:xfrm>
          <a:prstGeom prst="rect">
            <a:avLst/>
          </a:prstGeom>
          <a:noFill/>
        </p:spPr>
        <p:txBody>
          <a:bodyPr wrap="none" rtlCol="0">
            <a:spAutoFit/>
          </a:bodyPr>
          <a:lstStyle/>
          <a:p>
            <a:r>
              <a:rPr lang="en-US" sz="2400" dirty="0"/>
              <a:t>1</a:t>
            </a:r>
          </a:p>
        </p:txBody>
      </p:sp>
      <p:sp>
        <p:nvSpPr>
          <p:cNvPr id="81" name="TextBox 80">
            <a:extLst>
              <a:ext uri="{FF2B5EF4-FFF2-40B4-BE49-F238E27FC236}">
                <a16:creationId xmlns:a16="http://schemas.microsoft.com/office/drawing/2014/main" xmlns="" id="{C7753646-2F4E-4A33-84F4-5E710DC482C3}"/>
              </a:ext>
            </a:extLst>
          </p:cNvPr>
          <p:cNvSpPr txBox="1"/>
          <p:nvPr/>
        </p:nvSpPr>
        <p:spPr>
          <a:xfrm>
            <a:off x="8939660" y="4461365"/>
            <a:ext cx="336952" cy="461665"/>
          </a:xfrm>
          <a:prstGeom prst="rect">
            <a:avLst/>
          </a:prstGeom>
          <a:noFill/>
        </p:spPr>
        <p:txBody>
          <a:bodyPr wrap="none" rtlCol="0">
            <a:spAutoFit/>
          </a:bodyPr>
          <a:lstStyle/>
          <a:p>
            <a:r>
              <a:rPr lang="en-US" sz="2400" dirty="0"/>
              <a:t>1</a:t>
            </a:r>
          </a:p>
        </p:txBody>
      </p:sp>
      <p:sp>
        <p:nvSpPr>
          <p:cNvPr id="82" name="TextBox 81">
            <a:extLst>
              <a:ext uri="{FF2B5EF4-FFF2-40B4-BE49-F238E27FC236}">
                <a16:creationId xmlns:a16="http://schemas.microsoft.com/office/drawing/2014/main" xmlns="" id="{D0AD8FFF-9202-4FBA-BDD3-14BBB0B01259}"/>
              </a:ext>
            </a:extLst>
          </p:cNvPr>
          <p:cNvSpPr txBox="1"/>
          <p:nvPr/>
        </p:nvSpPr>
        <p:spPr>
          <a:xfrm>
            <a:off x="9388998" y="4461365"/>
            <a:ext cx="336952" cy="461665"/>
          </a:xfrm>
          <a:prstGeom prst="rect">
            <a:avLst/>
          </a:prstGeom>
          <a:noFill/>
        </p:spPr>
        <p:txBody>
          <a:bodyPr wrap="none" rtlCol="0">
            <a:spAutoFit/>
          </a:bodyPr>
          <a:lstStyle/>
          <a:p>
            <a:r>
              <a:rPr lang="en-US" sz="2400" dirty="0"/>
              <a:t>1</a:t>
            </a:r>
          </a:p>
        </p:txBody>
      </p:sp>
      <p:sp>
        <p:nvSpPr>
          <p:cNvPr id="83" name="TextBox 82">
            <a:extLst>
              <a:ext uri="{FF2B5EF4-FFF2-40B4-BE49-F238E27FC236}">
                <a16:creationId xmlns:a16="http://schemas.microsoft.com/office/drawing/2014/main" xmlns="" id="{4B829C77-463D-45C0-AEBA-5117D7E5999A}"/>
              </a:ext>
            </a:extLst>
          </p:cNvPr>
          <p:cNvSpPr txBox="1"/>
          <p:nvPr/>
        </p:nvSpPr>
        <p:spPr>
          <a:xfrm>
            <a:off x="8157132" y="5198053"/>
            <a:ext cx="266420" cy="461665"/>
          </a:xfrm>
          <a:prstGeom prst="rect">
            <a:avLst/>
          </a:prstGeom>
          <a:noFill/>
        </p:spPr>
        <p:txBody>
          <a:bodyPr wrap="none" rtlCol="0">
            <a:spAutoFit/>
          </a:bodyPr>
          <a:lstStyle/>
          <a:p>
            <a:r>
              <a:rPr lang="en-US" sz="2400" dirty="0"/>
              <a:t>.</a:t>
            </a:r>
          </a:p>
        </p:txBody>
      </p:sp>
      <p:sp>
        <p:nvSpPr>
          <p:cNvPr id="84" name="TextBox 83">
            <a:extLst>
              <a:ext uri="{FF2B5EF4-FFF2-40B4-BE49-F238E27FC236}">
                <a16:creationId xmlns:a16="http://schemas.microsoft.com/office/drawing/2014/main" xmlns="" id="{51B472C2-224F-47D5-AE4B-19A6F97F248C}"/>
              </a:ext>
            </a:extLst>
          </p:cNvPr>
          <p:cNvSpPr txBox="1"/>
          <p:nvPr/>
        </p:nvSpPr>
        <p:spPr>
          <a:xfrm>
            <a:off x="8513480" y="5198052"/>
            <a:ext cx="336952" cy="461665"/>
          </a:xfrm>
          <a:prstGeom prst="rect">
            <a:avLst/>
          </a:prstGeom>
          <a:noFill/>
        </p:spPr>
        <p:txBody>
          <a:bodyPr wrap="none" rtlCol="0">
            <a:spAutoFit/>
          </a:bodyPr>
          <a:lstStyle/>
          <a:p>
            <a:r>
              <a:rPr lang="en-US" sz="2400" dirty="0"/>
              <a:t>0</a:t>
            </a:r>
          </a:p>
        </p:txBody>
      </p:sp>
      <p:sp>
        <p:nvSpPr>
          <p:cNvPr id="85" name="TextBox 84">
            <a:extLst>
              <a:ext uri="{FF2B5EF4-FFF2-40B4-BE49-F238E27FC236}">
                <a16:creationId xmlns:a16="http://schemas.microsoft.com/office/drawing/2014/main" xmlns="" id="{E388793F-FCFD-4D3B-9EB8-F96C0FE1F1CF}"/>
              </a:ext>
            </a:extLst>
          </p:cNvPr>
          <p:cNvSpPr txBox="1"/>
          <p:nvPr/>
        </p:nvSpPr>
        <p:spPr>
          <a:xfrm>
            <a:off x="8947320" y="5198052"/>
            <a:ext cx="336952" cy="461665"/>
          </a:xfrm>
          <a:prstGeom prst="rect">
            <a:avLst/>
          </a:prstGeom>
          <a:noFill/>
        </p:spPr>
        <p:txBody>
          <a:bodyPr wrap="none" rtlCol="0">
            <a:spAutoFit/>
          </a:bodyPr>
          <a:lstStyle/>
          <a:p>
            <a:r>
              <a:rPr lang="en-US" sz="2400" dirty="0"/>
              <a:t>1</a:t>
            </a:r>
          </a:p>
        </p:txBody>
      </p:sp>
      <p:sp>
        <p:nvSpPr>
          <p:cNvPr id="86" name="TextBox 85">
            <a:extLst>
              <a:ext uri="{FF2B5EF4-FFF2-40B4-BE49-F238E27FC236}">
                <a16:creationId xmlns:a16="http://schemas.microsoft.com/office/drawing/2014/main" xmlns="" id="{A347F5D9-851F-4795-82C1-B5CC9FB32591}"/>
              </a:ext>
            </a:extLst>
          </p:cNvPr>
          <p:cNvSpPr txBox="1"/>
          <p:nvPr/>
        </p:nvSpPr>
        <p:spPr>
          <a:xfrm>
            <a:off x="9396658" y="5198052"/>
            <a:ext cx="336952" cy="461665"/>
          </a:xfrm>
          <a:prstGeom prst="rect">
            <a:avLst/>
          </a:prstGeom>
          <a:noFill/>
        </p:spPr>
        <p:txBody>
          <a:bodyPr wrap="none" rtlCol="0">
            <a:spAutoFit/>
          </a:bodyPr>
          <a:lstStyle/>
          <a:p>
            <a:r>
              <a:rPr lang="en-US" sz="2400" dirty="0"/>
              <a:t>1</a:t>
            </a:r>
          </a:p>
        </p:txBody>
      </p:sp>
      <p:cxnSp>
        <p:nvCxnSpPr>
          <p:cNvPr id="87" name="Straight Connector 86">
            <a:extLst>
              <a:ext uri="{FF2B5EF4-FFF2-40B4-BE49-F238E27FC236}">
                <a16:creationId xmlns:a16="http://schemas.microsoft.com/office/drawing/2014/main" xmlns="" id="{76035EF5-E66C-4460-B3BD-7B63D78B6A57}"/>
              </a:ext>
            </a:extLst>
          </p:cNvPr>
          <p:cNvCxnSpPr>
            <a:stCxn id="77" idx="1"/>
            <a:endCxn id="77" idx="3"/>
          </p:cNvCxnSpPr>
          <p:nvPr/>
        </p:nvCxnSpPr>
        <p:spPr>
          <a:xfrm>
            <a:off x="8939660" y="3942613"/>
            <a:ext cx="33695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xmlns="" id="{7DD5681E-CEA2-493F-91D2-63526E229244}"/>
              </a:ext>
            </a:extLst>
          </p:cNvPr>
          <p:cNvSpPr txBox="1"/>
          <p:nvPr/>
        </p:nvSpPr>
        <p:spPr>
          <a:xfrm>
            <a:off x="9237664" y="3706118"/>
            <a:ext cx="336952" cy="461665"/>
          </a:xfrm>
          <a:prstGeom prst="rect">
            <a:avLst/>
          </a:prstGeom>
          <a:noFill/>
        </p:spPr>
        <p:txBody>
          <a:bodyPr wrap="none" rtlCol="0">
            <a:spAutoFit/>
          </a:bodyPr>
          <a:lstStyle/>
          <a:p>
            <a:r>
              <a:rPr lang="en-US" sz="2400" dirty="0">
                <a:solidFill>
                  <a:schemeClr val="accent6"/>
                </a:solidFill>
              </a:rPr>
              <a:t>1</a:t>
            </a:r>
          </a:p>
        </p:txBody>
      </p:sp>
      <p:sp>
        <p:nvSpPr>
          <p:cNvPr id="89" name="TextBox 88">
            <a:extLst>
              <a:ext uri="{FF2B5EF4-FFF2-40B4-BE49-F238E27FC236}">
                <a16:creationId xmlns:a16="http://schemas.microsoft.com/office/drawing/2014/main" xmlns="" id="{F6C57A2B-3795-4DD4-A158-68E87B9F4331}"/>
              </a:ext>
            </a:extLst>
          </p:cNvPr>
          <p:cNvSpPr txBox="1"/>
          <p:nvPr/>
        </p:nvSpPr>
        <p:spPr>
          <a:xfrm>
            <a:off x="8937820" y="3433524"/>
            <a:ext cx="336952" cy="461665"/>
          </a:xfrm>
          <a:prstGeom prst="rect">
            <a:avLst/>
          </a:prstGeom>
          <a:noFill/>
        </p:spPr>
        <p:txBody>
          <a:bodyPr wrap="none" rtlCol="0">
            <a:spAutoFit/>
          </a:bodyPr>
          <a:lstStyle/>
          <a:p>
            <a:r>
              <a:rPr lang="en-US" sz="2400" dirty="0">
                <a:solidFill>
                  <a:srgbClr val="C00000"/>
                </a:solidFill>
              </a:rPr>
              <a:t>0</a:t>
            </a:r>
          </a:p>
        </p:txBody>
      </p:sp>
      <p:sp>
        <p:nvSpPr>
          <p:cNvPr id="90" name="TextBox 89">
            <a:extLst>
              <a:ext uri="{FF2B5EF4-FFF2-40B4-BE49-F238E27FC236}">
                <a16:creationId xmlns:a16="http://schemas.microsoft.com/office/drawing/2014/main" xmlns="" id="{03BBE03B-5B29-48B9-B87E-E85BA263C2C0}"/>
              </a:ext>
            </a:extLst>
          </p:cNvPr>
          <p:cNvSpPr txBox="1"/>
          <p:nvPr/>
        </p:nvSpPr>
        <p:spPr>
          <a:xfrm>
            <a:off x="8771132" y="3433524"/>
            <a:ext cx="336952" cy="461665"/>
          </a:xfrm>
          <a:prstGeom prst="rect">
            <a:avLst/>
          </a:prstGeom>
          <a:noFill/>
        </p:spPr>
        <p:txBody>
          <a:bodyPr wrap="none" rtlCol="0">
            <a:spAutoFit/>
          </a:bodyPr>
          <a:lstStyle/>
          <a:p>
            <a:r>
              <a:rPr lang="en-US" sz="2400" dirty="0">
                <a:solidFill>
                  <a:schemeClr val="accent6"/>
                </a:solidFill>
              </a:rPr>
              <a:t>1</a:t>
            </a:r>
          </a:p>
        </p:txBody>
      </p:sp>
      <p:sp>
        <p:nvSpPr>
          <p:cNvPr id="91" name="TextBox 90">
            <a:extLst>
              <a:ext uri="{FF2B5EF4-FFF2-40B4-BE49-F238E27FC236}">
                <a16:creationId xmlns:a16="http://schemas.microsoft.com/office/drawing/2014/main" xmlns="" id="{B10DFA05-F7DA-405C-8A67-B7C0B3C62F94}"/>
              </a:ext>
            </a:extLst>
          </p:cNvPr>
          <p:cNvSpPr txBox="1"/>
          <p:nvPr/>
        </p:nvSpPr>
        <p:spPr>
          <a:xfrm>
            <a:off x="8510486" y="3428206"/>
            <a:ext cx="336952" cy="461665"/>
          </a:xfrm>
          <a:prstGeom prst="rect">
            <a:avLst/>
          </a:prstGeom>
          <a:noFill/>
        </p:spPr>
        <p:txBody>
          <a:bodyPr wrap="none" rtlCol="0">
            <a:spAutoFit/>
          </a:bodyPr>
          <a:lstStyle/>
          <a:p>
            <a:r>
              <a:rPr lang="en-US" sz="2400" dirty="0">
                <a:solidFill>
                  <a:schemeClr val="accent6"/>
                </a:solidFill>
              </a:rPr>
              <a:t>1</a:t>
            </a:r>
          </a:p>
        </p:txBody>
      </p:sp>
      <p:sp>
        <p:nvSpPr>
          <p:cNvPr id="92" name="TextBox 91">
            <a:extLst>
              <a:ext uri="{FF2B5EF4-FFF2-40B4-BE49-F238E27FC236}">
                <a16:creationId xmlns:a16="http://schemas.microsoft.com/office/drawing/2014/main" xmlns="" id="{B985974D-95BC-46ED-9BCF-C9F92A804B31}"/>
              </a:ext>
            </a:extLst>
          </p:cNvPr>
          <p:cNvSpPr txBox="1"/>
          <p:nvPr/>
        </p:nvSpPr>
        <p:spPr>
          <a:xfrm>
            <a:off x="7755208" y="3422143"/>
            <a:ext cx="336952" cy="461665"/>
          </a:xfrm>
          <a:prstGeom prst="rect">
            <a:avLst/>
          </a:prstGeom>
          <a:noFill/>
        </p:spPr>
        <p:txBody>
          <a:bodyPr wrap="none" rtlCol="0">
            <a:spAutoFit/>
          </a:bodyPr>
          <a:lstStyle/>
          <a:p>
            <a:r>
              <a:rPr lang="en-US" sz="2400" dirty="0">
                <a:solidFill>
                  <a:schemeClr val="accent6"/>
                </a:solidFill>
              </a:rPr>
              <a:t>1</a:t>
            </a:r>
          </a:p>
        </p:txBody>
      </p:sp>
      <p:cxnSp>
        <p:nvCxnSpPr>
          <p:cNvPr id="93" name="Straight Connector 92">
            <a:extLst>
              <a:ext uri="{FF2B5EF4-FFF2-40B4-BE49-F238E27FC236}">
                <a16:creationId xmlns:a16="http://schemas.microsoft.com/office/drawing/2014/main" xmlns="" id="{DBD328B8-4B30-4000-B886-CA4EF9E29959}"/>
              </a:ext>
            </a:extLst>
          </p:cNvPr>
          <p:cNvCxnSpPr>
            <a:stCxn id="63" idx="1"/>
            <a:endCxn id="63" idx="3"/>
          </p:cNvCxnSpPr>
          <p:nvPr/>
        </p:nvCxnSpPr>
        <p:spPr>
          <a:xfrm>
            <a:off x="7300708" y="3942612"/>
            <a:ext cx="33695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015968C2-ACAF-4CED-9A7E-AA27627E6695}"/>
              </a:ext>
            </a:extLst>
          </p:cNvPr>
          <p:cNvSpPr txBox="1"/>
          <p:nvPr/>
        </p:nvSpPr>
        <p:spPr>
          <a:xfrm>
            <a:off x="7296448" y="3418784"/>
            <a:ext cx="336952" cy="461665"/>
          </a:xfrm>
          <a:prstGeom prst="rect">
            <a:avLst/>
          </a:prstGeom>
          <a:noFill/>
        </p:spPr>
        <p:txBody>
          <a:bodyPr wrap="none" rtlCol="0">
            <a:spAutoFit/>
          </a:bodyPr>
          <a:lstStyle/>
          <a:p>
            <a:r>
              <a:rPr lang="en-US" sz="2400" dirty="0">
                <a:solidFill>
                  <a:srgbClr val="C00000"/>
                </a:solidFill>
              </a:rPr>
              <a:t>0</a:t>
            </a:r>
          </a:p>
        </p:txBody>
      </p:sp>
      <p:sp>
        <p:nvSpPr>
          <p:cNvPr id="95" name="TextBox 94">
            <a:extLst>
              <a:ext uri="{FF2B5EF4-FFF2-40B4-BE49-F238E27FC236}">
                <a16:creationId xmlns:a16="http://schemas.microsoft.com/office/drawing/2014/main" xmlns="" id="{C9BF66A6-04D3-43A8-A8AA-D1295D0DC142}"/>
              </a:ext>
            </a:extLst>
          </p:cNvPr>
          <p:cNvSpPr txBox="1"/>
          <p:nvPr/>
        </p:nvSpPr>
        <p:spPr>
          <a:xfrm>
            <a:off x="7147668" y="3420108"/>
            <a:ext cx="477960" cy="461665"/>
          </a:xfrm>
          <a:prstGeom prst="rect">
            <a:avLst/>
          </a:prstGeom>
          <a:noFill/>
        </p:spPr>
        <p:txBody>
          <a:bodyPr wrap="square" rtlCol="0">
            <a:spAutoFit/>
          </a:bodyPr>
          <a:lstStyle/>
          <a:p>
            <a:r>
              <a:rPr lang="en-US" sz="2400" dirty="0">
                <a:solidFill>
                  <a:schemeClr val="accent6"/>
                </a:solidFill>
              </a:rPr>
              <a:t>1  </a:t>
            </a:r>
          </a:p>
        </p:txBody>
      </p:sp>
      <p:sp>
        <p:nvSpPr>
          <p:cNvPr id="96" name="TextBox 95">
            <a:extLst>
              <a:ext uri="{FF2B5EF4-FFF2-40B4-BE49-F238E27FC236}">
                <a16:creationId xmlns:a16="http://schemas.microsoft.com/office/drawing/2014/main" xmlns="" id="{73DE6F5E-2BBB-44F9-ADBB-407918B82210}"/>
              </a:ext>
            </a:extLst>
          </p:cNvPr>
          <p:cNvSpPr txBox="1"/>
          <p:nvPr/>
        </p:nvSpPr>
        <p:spPr>
          <a:xfrm>
            <a:off x="6851944" y="3416707"/>
            <a:ext cx="336952" cy="461665"/>
          </a:xfrm>
          <a:prstGeom prst="rect">
            <a:avLst/>
          </a:prstGeom>
          <a:noFill/>
        </p:spPr>
        <p:txBody>
          <a:bodyPr wrap="none" rtlCol="0">
            <a:spAutoFit/>
          </a:bodyPr>
          <a:lstStyle/>
          <a:p>
            <a:r>
              <a:rPr lang="en-US" sz="2400" dirty="0">
                <a:solidFill>
                  <a:schemeClr val="accent6"/>
                </a:solidFill>
              </a:rPr>
              <a:t>1</a:t>
            </a:r>
          </a:p>
        </p:txBody>
      </p:sp>
      <p:cxnSp>
        <p:nvCxnSpPr>
          <p:cNvPr id="97" name="Straight Connector 96">
            <a:extLst>
              <a:ext uri="{FF2B5EF4-FFF2-40B4-BE49-F238E27FC236}">
                <a16:creationId xmlns:a16="http://schemas.microsoft.com/office/drawing/2014/main" xmlns="" id="{A369813A-EF3B-4F8C-80A9-071F0C8A9029}"/>
              </a:ext>
            </a:extLst>
          </p:cNvPr>
          <p:cNvCxnSpPr>
            <a:stCxn id="61" idx="1"/>
            <a:endCxn id="61" idx="3"/>
          </p:cNvCxnSpPr>
          <p:nvPr/>
        </p:nvCxnSpPr>
        <p:spPr>
          <a:xfrm>
            <a:off x="6402032" y="3942613"/>
            <a:ext cx="33695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xmlns="" id="{5E5FA0C8-E9A7-4253-8070-F7F57F2A9114}"/>
              </a:ext>
            </a:extLst>
          </p:cNvPr>
          <p:cNvSpPr txBox="1"/>
          <p:nvPr/>
        </p:nvSpPr>
        <p:spPr>
          <a:xfrm>
            <a:off x="6402032" y="3418784"/>
            <a:ext cx="336952" cy="461665"/>
          </a:xfrm>
          <a:prstGeom prst="rect">
            <a:avLst/>
          </a:prstGeom>
          <a:noFill/>
        </p:spPr>
        <p:txBody>
          <a:bodyPr wrap="none" rtlCol="0">
            <a:spAutoFit/>
          </a:bodyPr>
          <a:lstStyle/>
          <a:p>
            <a:r>
              <a:rPr lang="en-US" sz="2400" dirty="0">
                <a:solidFill>
                  <a:schemeClr val="accent6"/>
                </a:solidFill>
              </a:rPr>
              <a:t>0</a:t>
            </a:r>
          </a:p>
        </p:txBody>
      </p:sp>
      <p:cxnSp>
        <p:nvCxnSpPr>
          <p:cNvPr id="99" name="Straight Connector 98">
            <a:extLst>
              <a:ext uri="{FF2B5EF4-FFF2-40B4-BE49-F238E27FC236}">
                <a16:creationId xmlns:a16="http://schemas.microsoft.com/office/drawing/2014/main" xmlns="" id="{52EF3FBE-22F6-45A3-A180-4B9CD35E932B}"/>
              </a:ext>
            </a:extLst>
          </p:cNvPr>
          <p:cNvCxnSpPr>
            <a:stCxn id="76" idx="1"/>
            <a:endCxn id="76" idx="3"/>
          </p:cNvCxnSpPr>
          <p:nvPr/>
        </p:nvCxnSpPr>
        <p:spPr>
          <a:xfrm>
            <a:off x="8505820" y="3942613"/>
            <a:ext cx="33695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512A3B97-ECCF-40B9-957C-5F54089B0C17}"/>
              </a:ext>
            </a:extLst>
          </p:cNvPr>
          <p:cNvCxnSpPr>
            <a:stCxn id="64" idx="1"/>
            <a:endCxn id="64" idx="3"/>
          </p:cNvCxnSpPr>
          <p:nvPr/>
        </p:nvCxnSpPr>
        <p:spPr>
          <a:xfrm>
            <a:off x="7750046" y="3942612"/>
            <a:ext cx="33695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A9CFD315-DB4F-43D3-BB9F-3F19A8AAEA73}"/>
              </a:ext>
            </a:extLst>
          </p:cNvPr>
          <p:cNvCxnSpPr>
            <a:stCxn id="62" idx="1"/>
            <a:endCxn id="62" idx="3"/>
          </p:cNvCxnSpPr>
          <p:nvPr/>
        </p:nvCxnSpPr>
        <p:spPr>
          <a:xfrm>
            <a:off x="6851370" y="3942612"/>
            <a:ext cx="33695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6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fade">
                                      <p:cBhvr>
                                        <p:cTn id="111" dur="500"/>
                                        <p:tgtEl>
                                          <p:spTgt spid="5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500"/>
                                        <p:tgtEl>
                                          <p:spTgt spid="4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fade">
                                      <p:cBhvr>
                                        <p:cTn id="122" dur="500"/>
                                        <p:tgtEl>
                                          <p:spTgt spid="2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500"/>
                                        <p:tgtEl>
                                          <p:spTgt spid="5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500"/>
                                        <p:tgtEl>
                                          <p:spTgt spid="23"/>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9"/>
                                        </p:tgtEl>
                                        <p:attrNameLst>
                                          <p:attrName>style.visibility</p:attrName>
                                        </p:attrNameLst>
                                      </p:cBhvr>
                                      <p:to>
                                        <p:strVal val="visible"/>
                                      </p:to>
                                    </p:set>
                                    <p:animEffect transition="in" filter="fade">
                                      <p:cBhvr>
                                        <p:cTn id="133" dur="500"/>
                                        <p:tgtEl>
                                          <p:spTgt spid="1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fade">
                                      <p:cBhvr>
                                        <p:cTn id="136" dur="500"/>
                                        <p:tgtEl>
                                          <p:spTgt spid="5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2"/>
                                        </p:tgtEl>
                                        <p:attrNameLst>
                                          <p:attrName>style.visibility</p:attrName>
                                        </p:attrNameLst>
                                      </p:cBhvr>
                                      <p:to>
                                        <p:strVal val="visible"/>
                                      </p:to>
                                    </p:set>
                                    <p:animEffect transition="in" filter="fade">
                                      <p:cBhvr>
                                        <p:cTn id="139" dur="500"/>
                                        <p:tgtEl>
                                          <p:spTgt spid="22"/>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8"/>
                                        </p:tgtEl>
                                        <p:attrNameLst>
                                          <p:attrName>style.visibility</p:attrName>
                                        </p:attrNameLst>
                                      </p:cBhvr>
                                      <p:to>
                                        <p:strVal val="visible"/>
                                      </p:to>
                                    </p:set>
                                    <p:animEffect transition="in" filter="fade">
                                      <p:cBhvr>
                                        <p:cTn id="144" dur="500"/>
                                        <p:tgtEl>
                                          <p:spTgt spid="1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fade">
                                      <p:cBhvr>
                                        <p:cTn id="147" dur="500"/>
                                        <p:tgtEl>
                                          <p:spTgt spid="56"/>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fade">
                                      <p:cBhvr>
                                        <p:cTn id="150" dur="500"/>
                                        <p:tgtEl>
                                          <p:spTgt spid="21"/>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17"/>
                                        </p:tgtEl>
                                        <p:attrNameLst>
                                          <p:attrName>style.visibility</p:attrName>
                                        </p:attrNameLst>
                                      </p:cBhvr>
                                      <p:to>
                                        <p:strVal val="visible"/>
                                      </p:to>
                                    </p:set>
                                    <p:animEffect transition="in" filter="fade">
                                      <p:cBhvr>
                                        <p:cTn id="155" dur="500"/>
                                        <p:tgtEl>
                                          <p:spTgt spid="17"/>
                                        </p:tgtEl>
                                      </p:cBhvr>
                                    </p:animEffect>
                                  </p:childTnLst>
                                </p:cTn>
                              </p:par>
                              <p:par>
                                <p:cTn id="156" presetID="10" presetClass="entr" presetSubtype="0" fill="hold" nodeType="with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500"/>
                                        <p:tgtEl>
                                          <p:spTgt spid="3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Effect transition="in" filter="fade">
                                      <p:cBhvr>
                                        <p:cTn id="161" dur="500"/>
                                        <p:tgtEl>
                                          <p:spTgt spid="25"/>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fade">
                                      <p:cBhvr>
                                        <p:cTn id="166" dur="500"/>
                                        <p:tgtEl>
                                          <p:spTgt spid="57"/>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fade">
                                      <p:cBhvr>
                                        <p:cTn id="171" dur="500"/>
                                        <p:tgtEl>
                                          <p:spTgt spid="58"/>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fade">
                                      <p:cBhvr>
                                        <p:cTn id="176" dur="500"/>
                                        <p:tgtEl>
                                          <p:spTgt spid="59"/>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60"/>
                                        </p:tgtEl>
                                        <p:attrNameLst>
                                          <p:attrName>style.visibility</p:attrName>
                                        </p:attrNameLst>
                                      </p:cBhvr>
                                      <p:to>
                                        <p:strVal val="visible"/>
                                      </p:to>
                                    </p:set>
                                    <p:animEffect transition="in" filter="fade">
                                      <p:cBhvr>
                                        <p:cTn id="181" dur="500"/>
                                        <p:tgtEl>
                                          <p:spTgt spid="60"/>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78"/>
                                        </p:tgtEl>
                                        <p:attrNameLst>
                                          <p:attrName>style.visibility</p:attrName>
                                        </p:attrNameLst>
                                      </p:cBhvr>
                                      <p:to>
                                        <p:strVal val="visible"/>
                                      </p:to>
                                    </p:set>
                                    <p:animEffect transition="in" filter="fade">
                                      <p:cBhvr>
                                        <p:cTn id="186" dur="500"/>
                                        <p:tgtEl>
                                          <p:spTgt spid="78"/>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77"/>
                                        </p:tgtEl>
                                        <p:attrNameLst>
                                          <p:attrName>style.visibility</p:attrName>
                                        </p:attrNameLst>
                                      </p:cBhvr>
                                      <p:to>
                                        <p:strVal val="visible"/>
                                      </p:to>
                                    </p:set>
                                    <p:animEffect transition="in" filter="fade">
                                      <p:cBhvr>
                                        <p:cTn id="189" dur="500"/>
                                        <p:tgtEl>
                                          <p:spTgt spid="7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76"/>
                                        </p:tgtEl>
                                        <p:attrNameLst>
                                          <p:attrName>style.visibility</p:attrName>
                                        </p:attrNameLst>
                                      </p:cBhvr>
                                      <p:to>
                                        <p:strVal val="visible"/>
                                      </p:to>
                                    </p:set>
                                    <p:animEffect transition="in" filter="fade">
                                      <p:cBhvr>
                                        <p:cTn id="192" dur="500"/>
                                        <p:tgtEl>
                                          <p:spTgt spid="76"/>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3"/>
                                        </p:tgtEl>
                                        <p:attrNameLst>
                                          <p:attrName>style.visibility</p:attrName>
                                        </p:attrNameLst>
                                      </p:cBhvr>
                                      <p:to>
                                        <p:strVal val="visible"/>
                                      </p:to>
                                    </p:set>
                                    <p:animEffect transition="in" filter="fade">
                                      <p:cBhvr>
                                        <p:cTn id="198" dur="500"/>
                                        <p:tgtEl>
                                          <p:spTgt spid="63"/>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62"/>
                                        </p:tgtEl>
                                        <p:attrNameLst>
                                          <p:attrName>style.visibility</p:attrName>
                                        </p:attrNameLst>
                                      </p:cBhvr>
                                      <p:to>
                                        <p:strVal val="visible"/>
                                      </p:to>
                                    </p:set>
                                    <p:animEffect transition="in" filter="fade">
                                      <p:cBhvr>
                                        <p:cTn id="201" dur="500"/>
                                        <p:tgtEl>
                                          <p:spTgt spid="62"/>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1"/>
                                        </p:tgtEl>
                                        <p:attrNameLst>
                                          <p:attrName>style.visibility</p:attrName>
                                        </p:attrNameLst>
                                      </p:cBhvr>
                                      <p:to>
                                        <p:strVal val="visible"/>
                                      </p:to>
                                    </p:set>
                                    <p:animEffect transition="in" filter="fade">
                                      <p:cBhvr>
                                        <p:cTn id="204" dur="500"/>
                                        <p:tgtEl>
                                          <p:spTgt spid="61"/>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73"/>
                                        </p:tgtEl>
                                        <p:attrNameLst>
                                          <p:attrName>style.visibility</p:attrName>
                                        </p:attrNameLst>
                                      </p:cBhvr>
                                      <p:to>
                                        <p:strVal val="visible"/>
                                      </p:to>
                                    </p:set>
                                    <p:animEffect transition="in" filter="fade">
                                      <p:cBhvr>
                                        <p:cTn id="207" dur="500"/>
                                        <p:tgtEl>
                                          <p:spTgt spid="73"/>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65"/>
                                        </p:tgtEl>
                                        <p:attrNameLst>
                                          <p:attrName>style.visibility</p:attrName>
                                        </p:attrNameLst>
                                      </p:cBhvr>
                                      <p:to>
                                        <p:strVal val="visible"/>
                                      </p:to>
                                    </p:set>
                                    <p:animEffect transition="in" filter="fade">
                                      <p:cBhvr>
                                        <p:cTn id="210" dur="500"/>
                                        <p:tgtEl>
                                          <p:spTgt spid="65"/>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66"/>
                                        </p:tgtEl>
                                        <p:attrNameLst>
                                          <p:attrName>style.visibility</p:attrName>
                                        </p:attrNameLst>
                                      </p:cBhvr>
                                      <p:to>
                                        <p:strVal val="visible"/>
                                      </p:to>
                                    </p:set>
                                    <p:animEffect transition="in" filter="fade">
                                      <p:cBhvr>
                                        <p:cTn id="213" dur="500"/>
                                        <p:tgtEl>
                                          <p:spTgt spid="66"/>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67"/>
                                        </p:tgtEl>
                                        <p:attrNameLst>
                                          <p:attrName>style.visibility</p:attrName>
                                        </p:attrNameLst>
                                      </p:cBhvr>
                                      <p:to>
                                        <p:strVal val="visible"/>
                                      </p:to>
                                    </p:set>
                                    <p:animEffect transition="in" filter="fade">
                                      <p:cBhvr>
                                        <p:cTn id="216" dur="500"/>
                                        <p:tgtEl>
                                          <p:spTgt spid="67"/>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68"/>
                                        </p:tgtEl>
                                        <p:attrNameLst>
                                          <p:attrName>style.visibility</p:attrName>
                                        </p:attrNameLst>
                                      </p:cBhvr>
                                      <p:to>
                                        <p:strVal val="visible"/>
                                      </p:to>
                                    </p:set>
                                    <p:animEffect transition="in" filter="fade">
                                      <p:cBhvr>
                                        <p:cTn id="219" dur="500"/>
                                        <p:tgtEl>
                                          <p:spTgt spid="68"/>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79"/>
                                        </p:tgtEl>
                                        <p:attrNameLst>
                                          <p:attrName>style.visibility</p:attrName>
                                        </p:attrNameLst>
                                      </p:cBhvr>
                                      <p:to>
                                        <p:strVal val="visible"/>
                                      </p:to>
                                    </p:set>
                                    <p:animEffect transition="in" filter="fade">
                                      <p:cBhvr>
                                        <p:cTn id="222" dur="500"/>
                                        <p:tgtEl>
                                          <p:spTgt spid="79"/>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80"/>
                                        </p:tgtEl>
                                        <p:attrNameLst>
                                          <p:attrName>style.visibility</p:attrName>
                                        </p:attrNameLst>
                                      </p:cBhvr>
                                      <p:to>
                                        <p:strVal val="visible"/>
                                      </p:to>
                                    </p:set>
                                    <p:animEffect transition="in" filter="fade">
                                      <p:cBhvr>
                                        <p:cTn id="225" dur="500"/>
                                        <p:tgtEl>
                                          <p:spTgt spid="80"/>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81"/>
                                        </p:tgtEl>
                                        <p:attrNameLst>
                                          <p:attrName>style.visibility</p:attrName>
                                        </p:attrNameLst>
                                      </p:cBhvr>
                                      <p:to>
                                        <p:strVal val="visible"/>
                                      </p:to>
                                    </p:set>
                                    <p:animEffect transition="in" filter="fade">
                                      <p:cBhvr>
                                        <p:cTn id="228" dur="500"/>
                                        <p:tgtEl>
                                          <p:spTgt spid="81"/>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82"/>
                                        </p:tgtEl>
                                        <p:attrNameLst>
                                          <p:attrName>style.visibility</p:attrName>
                                        </p:attrNameLst>
                                      </p:cBhvr>
                                      <p:to>
                                        <p:strVal val="visible"/>
                                      </p:to>
                                    </p:set>
                                    <p:animEffect transition="in" filter="fade">
                                      <p:cBhvr>
                                        <p:cTn id="231" dur="500"/>
                                        <p:tgtEl>
                                          <p:spTgt spid="82"/>
                                        </p:tgtEl>
                                      </p:cBhvr>
                                    </p:animEffect>
                                  </p:childTnLst>
                                </p:cTn>
                              </p:par>
                              <p:par>
                                <p:cTn id="232" presetID="10" presetClass="entr" presetSubtype="0" fill="hold" nodeType="withEffect">
                                  <p:stCondLst>
                                    <p:cond delay="0"/>
                                  </p:stCondLst>
                                  <p:childTnLst>
                                    <p:set>
                                      <p:cBhvr>
                                        <p:cTn id="233" dur="1" fill="hold">
                                          <p:stCondLst>
                                            <p:cond delay="0"/>
                                          </p:stCondLst>
                                        </p:cTn>
                                        <p:tgtEl>
                                          <p:spTgt spid="74"/>
                                        </p:tgtEl>
                                        <p:attrNameLst>
                                          <p:attrName>style.visibility</p:attrName>
                                        </p:attrNameLst>
                                      </p:cBhvr>
                                      <p:to>
                                        <p:strVal val="visible"/>
                                      </p:to>
                                    </p:set>
                                    <p:animEffect transition="in" filter="fade">
                                      <p:cBhvr>
                                        <p:cTn id="234" dur="500"/>
                                        <p:tgtEl>
                                          <p:spTgt spid="74"/>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64"/>
                                        </p:tgtEl>
                                        <p:attrNameLst>
                                          <p:attrName>style.visibility</p:attrName>
                                        </p:attrNameLst>
                                      </p:cBhvr>
                                      <p:to>
                                        <p:strVal val="visible"/>
                                      </p:to>
                                    </p:set>
                                    <p:animEffect transition="in" filter="fade">
                                      <p:cBhvr>
                                        <p:cTn id="237" dur="500"/>
                                        <p:tgtEl>
                                          <p:spTgt spid="64"/>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nodeType="click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fade">
                                      <p:cBhvr>
                                        <p:cTn id="242" dur="500"/>
                                        <p:tgtEl>
                                          <p:spTgt spid="87"/>
                                        </p:tgtEl>
                                      </p:cBhvr>
                                    </p:animEffect>
                                  </p:childTnLst>
                                </p:cTn>
                              </p:par>
                            </p:childTnLst>
                          </p:cTn>
                        </p:par>
                        <p:par>
                          <p:cTn id="243" fill="hold">
                            <p:stCondLst>
                              <p:cond delay="500"/>
                            </p:stCondLst>
                            <p:childTnLst>
                              <p:par>
                                <p:cTn id="244" presetID="10" presetClass="entr" presetSubtype="0" fill="hold" grpId="0" nodeType="afterEffect">
                                  <p:stCondLst>
                                    <p:cond delay="0"/>
                                  </p:stCondLst>
                                  <p:childTnLst>
                                    <p:set>
                                      <p:cBhvr>
                                        <p:cTn id="245" dur="1" fill="hold">
                                          <p:stCondLst>
                                            <p:cond delay="0"/>
                                          </p:stCondLst>
                                        </p:cTn>
                                        <p:tgtEl>
                                          <p:spTgt spid="88"/>
                                        </p:tgtEl>
                                        <p:attrNameLst>
                                          <p:attrName>style.visibility</p:attrName>
                                        </p:attrNameLst>
                                      </p:cBhvr>
                                      <p:to>
                                        <p:strVal val="visible"/>
                                      </p:to>
                                    </p:set>
                                    <p:animEffect transition="in" filter="fade">
                                      <p:cBhvr>
                                        <p:cTn id="246" dur="500"/>
                                        <p:tgtEl>
                                          <p:spTgt spid="88"/>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89"/>
                                        </p:tgtEl>
                                        <p:attrNameLst>
                                          <p:attrName>style.visibility</p:attrName>
                                        </p:attrNameLst>
                                      </p:cBhvr>
                                      <p:to>
                                        <p:strVal val="visible"/>
                                      </p:to>
                                    </p:set>
                                    <p:animEffect transition="in" filter="fade">
                                      <p:cBhvr>
                                        <p:cTn id="249" dur="500"/>
                                        <p:tgtEl>
                                          <p:spTgt spid="89"/>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grpId="0" nodeType="clickEffect">
                                  <p:stCondLst>
                                    <p:cond delay="0"/>
                                  </p:stCondLst>
                                  <p:childTnLst>
                                    <p:set>
                                      <p:cBhvr>
                                        <p:cTn id="253" dur="1" fill="hold">
                                          <p:stCondLst>
                                            <p:cond delay="0"/>
                                          </p:stCondLst>
                                        </p:cTn>
                                        <p:tgtEl>
                                          <p:spTgt spid="86"/>
                                        </p:tgtEl>
                                        <p:attrNameLst>
                                          <p:attrName>style.visibility</p:attrName>
                                        </p:attrNameLst>
                                      </p:cBhvr>
                                      <p:to>
                                        <p:strVal val="visible"/>
                                      </p:to>
                                    </p:set>
                                    <p:animEffect transition="in" filter="fade">
                                      <p:cBhvr>
                                        <p:cTn id="254" dur="500"/>
                                        <p:tgtEl>
                                          <p:spTgt spid="86"/>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nodeType="clickEffect">
                                  <p:stCondLst>
                                    <p:cond delay="0"/>
                                  </p:stCondLst>
                                  <p:childTnLst>
                                    <p:set>
                                      <p:cBhvr>
                                        <p:cTn id="258" dur="1" fill="hold">
                                          <p:stCondLst>
                                            <p:cond delay="0"/>
                                          </p:stCondLst>
                                        </p:cTn>
                                        <p:tgtEl>
                                          <p:spTgt spid="99"/>
                                        </p:tgtEl>
                                        <p:attrNameLst>
                                          <p:attrName>style.visibility</p:attrName>
                                        </p:attrNameLst>
                                      </p:cBhvr>
                                      <p:to>
                                        <p:strVal val="visible"/>
                                      </p:to>
                                    </p:set>
                                    <p:animEffect transition="in" filter="fade">
                                      <p:cBhvr>
                                        <p:cTn id="259" dur="500"/>
                                        <p:tgtEl>
                                          <p:spTgt spid="9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91"/>
                                        </p:tgtEl>
                                        <p:attrNameLst>
                                          <p:attrName>style.visibility</p:attrName>
                                        </p:attrNameLst>
                                      </p:cBhvr>
                                      <p:to>
                                        <p:strVal val="visible"/>
                                      </p:to>
                                    </p:set>
                                    <p:animEffect transition="in" filter="fade">
                                      <p:cBhvr>
                                        <p:cTn id="262" dur="500"/>
                                        <p:tgtEl>
                                          <p:spTgt spid="91"/>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90"/>
                                        </p:tgtEl>
                                        <p:attrNameLst>
                                          <p:attrName>style.visibility</p:attrName>
                                        </p:attrNameLst>
                                      </p:cBhvr>
                                      <p:to>
                                        <p:strVal val="visible"/>
                                      </p:to>
                                    </p:set>
                                    <p:animEffect transition="in" filter="fade">
                                      <p:cBhvr>
                                        <p:cTn id="265" dur="500"/>
                                        <p:tgtEl>
                                          <p:spTgt spid="90"/>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ntr" presetSubtype="0" fill="hold" nodeType="clickEffect">
                                  <p:stCondLst>
                                    <p:cond delay="0"/>
                                  </p:stCondLst>
                                  <p:childTnLst>
                                    <p:set>
                                      <p:cBhvr>
                                        <p:cTn id="269" dur="1" fill="hold">
                                          <p:stCondLst>
                                            <p:cond delay="0"/>
                                          </p:stCondLst>
                                        </p:cTn>
                                        <p:tgtEl>
                                          <p:spTgt spid="100"/>
                                        </p:tgtEl>
                                        <p:attrNameLst>
                                          <p:attrName>style.visibility</p:attrName>
                                        </p:attrNameLst>
                                      </p:cBhvr>
                                      <p:to>
                                        <p:strVal val="visible"/>
                                      </p:to>
                                    </p:set>
                                    <p:animEffect transition="in" filter="fade">
                                      <p:cBhvr>
                                        <p:cTn id="270" dur="500"/>
                                        <p:tgtEl>
                                          <p:spTgt spid="100"/>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92"/>
                                        </p:tgtEl>
                                        <p:attrNameLst>
                                          <p:attrName>style.visibility</p:attrName>
                                        </p:attrNameLst>
                                      </p:cBhvr>
                                      <p:to>
                                        <p:strVal val="visible"/>
                                      </p:to>
                                    </p:set>
                                    <p:animEffect transition="in" filter="fade">
                                      <p:cBhvr>
                                        <p:cTn id="273" dur="500"/>
                                        <p:tgtEl>
                                          <p:spTgt spid="92"/>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nodeType="clickEffect">
                                  <p:stCondLst>
                                    <p:cond delay="0"/>
                                  </p:stCondLst>
                                  <p:childTnLst>
                                    <p:set>
                                      <p:cBhvr>
                                        <p:cTn id="277" dur="1" fill="hold">
                                          <p:stCondLst>
                                            <p:cond delay="0"/>
                                          </p:stCondLst>
                                        </p:cTn>
                                        <p:tgtEl>
                                          <p:spTgt spid="93"/>
                                        </p:tgtEl>
                                        <p:attrNameLst>
                                          <p:attrName>style.visibility</p:attrName>
                                        </p:attrNameLst>
                                      </p:cBhvr>
                                      <p:to>
                                        <p:strVal val="visible"/>
                                      </p:to>
                                    </p:set>
                                    <p:animEffect transition="in" filter="fade">
                                      <p:cBhvr>
                                        <p:cTn id="278" dur="500"/>
                                        <p:tgtEl>
                                          <p:spTgt spid="93"/>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94"/>
                                        </p:tgtEl>
                                        <p:attrNameLst>
                                          <p:attrName>style.visibility</p:attrName>
                                        </p:attrNameLst>
                                      </p:cBhvr>
                                      <p:to>
                                        <p:strVal val="visible"/>
                                      </p:to>
                                    </p:set>
                                    <p:animEffect transition="in" filter="fade">
                                      <p:cBhvr>
                                        <p:cTn id="281" dur="500"/>
                                        <p:tgtEl>
                                          <p:spTgt spid="94"/>
                                        </p:tgtEl>
                                      </p:cBhvr>
                                    </p:animEffect>
                                  </p:childTnLst>
                                </p:cTn>
                              </p:par>
                            </p:childTnLst>
                          </p:cTn>
                        </p:par>
                      </p:childTnLst>
                    </p:cTn>
                  </p:par>
                  <p:par>
                    <p:cTn id="282" fill="hold">
                      <p:stCondLst>
                        <p:cond delay="indefinite"/>
                      </p:stCondLst>
                      <p:childTnLst>
                        <p:par>
                          <p:cTn id="283" fill="hold">
                            <p:stCondLst>
                              <p:cond delay="0"/>
                            </p:stCondLst>
                            <p:childTnLst>
                              <p:par>
                                <p:cTn id="284" presetID="10" presetClass="entr" presetSubtype="0" fill="hold" grpId="0" nodeType="clickEffect">
                                  <p:stCondLst>
                                    <p:cond delay="0"/>
                                  </p:stCondLst>
                                  <p:childTnLst>
                                    <p:set>
                                      <p:cBhvr>
                                        <p:cTn id="285" dur="1" fill="hold">
                                          <p:stCondLst>
                                            <p:cond delay="0"/>
                                          </p:stCondLst>
                                        </p:cTn>
                                        <p:tgtEl>
                                          <p:spTgt spid="85"/>
                                        </p:tgtEl>
                                        <p:attrNameLst>
                                          <p:attrName>style.visibility</p:attrName>
                                        </p:attrNameLst>
                                      </p:cBhvr>
                                      <p:to>
                                        <p:strVal val="visible"/>
                                      </p:to>
                                    </p:set>
                                    <p:animEffect transition="in" filter="fade">
                                      <p:cBhvr>
                                        <p:cTn id="286" dur="500"/>
                                        <p:tgtEl>
                                          <p:spTgt spid="85"/>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grpId="0" nodeType="clickEffect">
                                  <p:stCondLst>
                                    <p:cond delay="0"/>
                                  </p:stCondLst>
                                  <p:childTnLst>
                                    <p:set>
                                      <p:cBhvr>
                                        <p:cTn id="290" dur="1" fill="hold">
                                          <p:stCondLst>
                                            <p:cond delay="0"/>
                                          </p:stCondLst>
                                        </p:cTn>
                                        <p:tgtEl>
                                          <p:spTgt spid="84"/>
                                        </p:tgtEl>
                                        <p:attrNameLst>
                                          <p:attrName>style.visibility</p:attrName>
                                        </p:attrNameLst>
                                      </p:cBhvr>
                                      <p:to>
                                        <p:strVal val="visible"/>
                                      </p:to>
                                    </p:set>
                                    <p:animEffect transition="in" filter="fade">
                                      <p:cBhvr>
                                        <p:cTn id="291" dur="500"/>
                                        <p:tgtEl>
                                          <p:spTgt spid="84"/>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83"/>
                                        </p:tgtEl>
                                        <p:attrNameLst>
                                          <p:attrName>style.visibility</p:attrName>
                                        </p:attrNameLst>
                                      </p:cBhvr>
                                      <p:to>
                                        <p:strVal val="visible"/>
                                      </p:to>
                                    </p:set>
                                    <p:animEffect transition="in" filter="fade">
                                      <p:cBhvr>
                                        <p:cTn id="296" dur="500"/>
                                        <p:tgtEl>
                                          <p:spTgt spid="8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72"/>
                                        </p:tgtEl>
                                        <p:attrNameLst>
                                          <p:attrName>style.visibility</p:attrName>
                                        </p:attrNameLst>
                                      </p:cBhvr>
                                      <p:to>
                                        <p:strVal val="visible"/>
                                      </p:to>
                                    </p:set>
                                    <p:animEffect transition="in" filter="fade">
                                      <p:cBhvr>
                                        <p:cTn id="301" dur="500"/>
                                        <p:tgtEl>
                                          <p:spTgt spid="72"/>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nodeType="clickEffect">
                                  <p:stCondLst>
                                    <p:cond delay="0"/>
                                  </p:stCondLst>
                                  <p:childTnLst>
                                    <p:set>
                                      <p:cBhvr>
                                        <p:cTn id="305" dur="1" fill="hold">
                                          <p:stCondLst>
                                            <p:cond delay="0"/>
                                          </p:stCondLst>
                                        </p:cTn>
                                        <p:tgtEl>
                                          <p:spTgt spid="101"/>
                                        </p:tgtEl>
                                        <p:attrNameLst>
                                          <p:attrName>style.visibility</p:attrName>
                                        </p:attrNameLst>
                                      </p:cBhvr>
                                      <p:to>
                                        <p:strVal val="visible"/>
                                      </p:to>
                                    </p:set>
                                    <p:animEffect transition="in" filter="fade">
                                      <p:cBhvr>
                                        <p:cTn id="306" dur="500"/>
                                        <p:tgtEl>
                                          <p:spTgt spid="101"/>
                                        </p:tgtEl>
                                      </p:cBhvr>
                                    </p:animEffect>
                                  </p:childTnLst>
                                </p:cTn>
                              </p:par>
                              <p:par>
                                <p:cTn id="307" presetID="10" presetClass="entr" presetSubtype="0" fill="hold" grpId="0" nodeType="withEffect">
                                  <p:stCondLst>
                                    <p:cond delay="0"/>
                                  </p:stCondLst>
                                  <p:childTnLst>
                                    <p:set>
                                      <p:cBhvr>
                                        <p:cTn id="308" dur="1" fill="hold">
                                          <p:stCondLst>
                                            <p:cond delay="0"/>
                                          </p:stCondLst>
                                        </p:cTn>
                                        <p:tgtEl>
                                          <p:spTgt spid="96"/>
                                        </p:tgtEl>
                                        <p:attrNameLst>
                                          <p:attrName>style.visibility</p:attrName>
                                        </p:attrNameLst>
                                      </p:cBhvr>
                                      <p:to>
                                        <p:strVal val="visible"/>
                                      </p:to>
                                    </p:set>
                                    <p:animEffect transition="in" filter="fade">
                                      <p:cBhvr>
                                        <p:cTn id="309" dur="500"/>
                                        <p:tgtEl>
                                          <p:spTgt spid="96"/>
                                        </p:tgtEl>
                                      </p:cBhvr>
                                    </p:animEffect>
                                  </p:childTnLst>
                                </p:cTn>
                              </p:par>
                              <p:par>
                                <p:cTn id="310" presetID="10" presetClass="entr" presetSubtype="0" fill="hold" grpId="0" nodeType="withEffect">
                                  <p:stCondLst>
                                    <p:cond delay="0"/>
                                  </p:stCondLst>
                                  <p:childTnLst>
                                    <p:set>
                                      <p:cBhvr>
                                        <p:cTn id="311" dur="1" fill="hold">
                                          <p:stCondLst>
                                            <p:cond delay="0"/>
                                          </p:stCondLst>
                                        </p:cTn>
                                        <p:tgtEl>
                                          <p:spTgt spid="95"/>
                                        </p:tgtEl>
                                        <p:attrNameLst>
                                          <p:attrName>style.visibility</p:attrName>
                                        </p:attrNameLst>
                                      </p:cBhvr>
                                      <p:to>
                                        <p:strVal val="visible"/>
                                      </p:to>
                                    </p:set>
                                    <p:animEffect transition="in" filter="fade">
                                      <p:cBhvr>
                                        <p:cTn id="312" dur="500"/>
                                        <p:tgtEl>
                                          <p:spTgt spid="95"/>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nodeType="clickEffect">
                                  <p:stCondLst>
                                    <p:cond delay="0"/>
                                  </p:stCondLst>
                                  <p:childTnLst>
                                    <p:set>
                                      <p:cBhvr>
                                        <p:cTn id="316" dur="1" fill="hold">
                                          <p:stCondLst>
                                            <p:cond delay="0"/>
                                          </p:stCondLst>
                                        </p:cTn>
                                        <p:tgtEl>
                                          <p:spTgt spid="97"/>
                                        </p:tgtEl>
                                        <p:attrNameLst>
                                          <p:attrName>style.visibility</p:attrName>
                                        </p:attrNameLst>
                                      </p:cBhvr>
                                      <p:to>
                                        <p:strVal val="visible"/>
                                      </p:to>
                                    </p:set>
                                    <p:animEffect transition="in" filter="fade">
                                      <p:cBhvr>
                                        <p:cTn id="317" dur="500"/>
                                        <p:tgtEl>
                                          <p:spTgt spid="97"/>
                                        </p:tgtEl>
                                      </p:cBhvr>
                                    </p:animEffect>
                                  </p:childTnLst>
                                </p:cTn>
                              </p:par>
                              <p:par>
                                <p:cTn id="318" presetID="10" presetClass="entr" presetSubtype="0" fill="hold" grpId="0" nodeType="withEffect">
                                  <p:stCondLst>
                                    <p:cond delay="0"/>
                                  </p:stCondLst>
                                  <p:childTnLst>
                                    <p:set>
                                      <p:cBhvr>
                                        <p:cTn id="319" dur="1" fill="hold">
                                          <p:stCondLst>
                                            <p:cond delay="0"/>
                                          </p:stCondLst>
                                        </p:cTn>
                                        <p:tgtEl>
                                          <p:spTgt spid="98"/>
                                        </p:tgtEl>
                                        <p:attrNameLst>
                                          <p:attrName>style.visibility</p:attrName>
                                        </p:attrNameLst>
                                      </p:cBhvr>
                                      <p:to>
                                        <p:strVal val="visible"/>
                                      </p:to>
                                    </p:set>
                                    <p:animEffect transition="in" filter="fade">
                                      <p:cBhvr>
                                        <p:cTn id="320" dur="500"/>
                                        <p:tgtEl>
                                          <p:spTgt spid="98"/>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71"/>
                                        </p:tgtEl>
                                        <p:attrNameLst>
                                          <p:attrName>style.visibility</p:attrName>
                                        </p:attrNameLst>
                                      </p:cBhvr>
                                      <p:to>
                                        <p:strVal val="visible"/>
                                      </p:to>
                                    </p:set>
                                    <p:animEffect transition="in" filter="fade">
                                      <p:cBhvr>
                                        <p:cTn id="325" dur="500"/>
                                        <p:tgtEl>
                                          <p:spTgt spid="71"/>
                                        </p:tgtEl>
                                      </p:cBhvr>
                                    </p:animEffect>
                                  </p:childTnLst>
                                </p:cTn>
                              </p:par>
                            </p:childTnLst>
                          </p:cTn>
                        </p:par>
                      </p:childTnLst>
                    </p:cTn>
                  </p:par>
                  <p:par>
                    <p:cTn id="326" fill="hold">
                      <p:stCondLst>
                        <p:cond delay="indefinite"/>
                      </p:stCondLst>
                      <p:childTnLst>
                        <p:par>
                          <p:cTn id="327" fill="hold">
                            <p:stCondLst>
                              <p:cond delay="0"/>
                            </p:stCondLst>
                            <p:childTnLst>
                              <p:par>
                                <p:cTn id="328" presetID="10" presetClass="entr" presetSubtype="0" fill="hold" grpId="0" nodeType="clickEffect">
                                  <p:stCondLst>
                                    <p:cond delay="0"/>
                                  </p:stCondLst>
                                  <p:childTnLst>
                                    <p:set>
                                      <p:cBhvr>
                                        <p:cTn id="329" dur="1" fill="hold">
                                          <p:stCondLst>
                                            <p:cond delay="0"/>
                                          </p:stCondLst>
                                        </p:cTn>
                                        <p:tgtEl>
                                          <p:spTgt spid="70"/>
                                        </p:tgtEl>
                                        <p:attrNameLst>
                                          <p:attrName>style.visibility</p:attrName>
                                        </p:attrNameLst>
                                      </p:cBhvr>
                                      <p:to>
                                        <p:strVal val="visible"/>
                                      </p:to>
                                    </p:set>
                                    <p:animEffect transition="in" filter="fade">
                                      <p:cBhvr>
                                        <p:cTn id="330" dur="500"/>
                                        <p:tgtEl>
                                          <p:spTgt spid="70"/>
                                        </p:tgtEl>
                                      </p:cBhvr>
                                    </p:animEffect>
                                  </p:childTnLst>
                                </p:cTn>
                              </p:par>
                            </p:childTnLst>
                          </p:cTn>
                        </p:par>
                      </p:childTnLst>
                    </p:cTn>
                  </p:par>
                  <p:par>
                    <p:cTn id="331" fill="hold">
                      <p:stCondLst>
                        <p:cond delay="indefinite"/>
                      </p:stCondLst>
                      <p:childTnLst>
                        <p:par>
                          <p:cTn id="332" fill="hold">
                            <p:stCondLst>
                              <p:cond delay="0"/>
                            </p:stCondLst>
                            <p:childTnLst>
                              <p:par>
                                <p:cTn id="333" presetID="10" presetClass="entr" presetSubtype="0" fill="hold" grpId="0" nodeType="clickEffect">
                                  <p:stCondLst>
                                    <p:cond delay="0"/>
                                  </p:stCondLst>
                                  <p:childTnLst>
                                    <p:set>
                                      <p:cBhvr>
                                        <p:cTn id="334" dur="1" fill="hold">
                                          <p:stCondLst>
                                            <p:cond delay="0"/>
                                          </p:stCondLst>
                                        </p:cTn>
                                        <p:tgtEl>
                                          <p:spTgt spid="69"/>
                                        </p:tgtEl>
                                        <p:attrNameLst>
                                          <p:attrName>style.visibility</p:attrName>
                                        </p:attrNameLst>
                                      </p:cBhvr>
                                      <p:to>
                                        <p:strVal val="visible"/>
                                      </p:to>
                                    </p:set>
                                    <p:animEffect transition="in" filter="fade">
                                      <p:cBhvr>
                                        <p:cTn id="33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animBg="1"/>
      <p:bldP spid="52" grpId="0" animBg="1"/>
      <p:bldP spid="53" grpId="0" animBg="1"/>
      <p:bldP spid="54" grpId="0" animBg="1"/>
      <p:bldP spid="55" grpId="0" animBg="1"/>
      <p:bldP spid="56" grpId="0" animBg="1"/>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5" grpId="0"/>
      <p:bldP spid="76" grpId="0"/>
      <p:bldP spid="77" grpId="0"/>
      <p:bldP spid="78" grpId="0"/>
      <p:bldP spid="79" grpId="0"/>
      <p:bldP spid="80" grpId="0"/>
      <p:bldP spid="81" grpId="0"/>
      <p:bldP spid="82" grpId="0"/>
      <p:bldP spid="83" grpId="0"/>
      <p:bldP spid="84" grpId="0"/>
      <p:bldP spid="85" grpId="0"/>
      <p:bldP spid="86" grpId="0"/>
      <p:bldP spid="88" grpId="0"/>
      <p:bldP spid="89" grpId="0"/>
      <p:bldP spid="90" grpId="0"/>
      <p:bldP spid="91" grpId="0"/>
      <p:bldP spid="92" grpId="0"/>
      <p:bldP spid="94" grpId="0"/>
      <p:bldP spid="95" grpId="0"/>
      <p:bldP spid="96" grpId="0"/>
      <p:bldP spid="9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3F168-9A1B-47AD-AB16-8AB6E0445888}"/>
              </a:ext>
            </a:extLst>
          </p:cNvPr>
          <p:cNvSpPr>
            <a:spLocks noGrp="1"/>
          </p:cNvSpPr>
          <p:nvPr>
            <p:ph type="title"/>
          </p:nvPr>
        </p:nvSpPr>
        <p:spPr/>
        <p:txBody>
          <a:bodyPr/>
          <a:lstStyle/>
          <a:p>
            <a:r>
              <a:rPr lang="en-US" dirty="0"/>
              <a:t>Binary Multiplication &amp; Division</a:t>
            </a:r>
            <a:endParaRPr lang="en-IN" dirty="0"/>
          </a:p>
        </p:txBody>
      </p:sp>
      <p:sp>
        <p:nvSpPr>
          <p:cNvPr id="3" name="Content Placeholder 2">
            <a:extLst>
              <a:ext uri="{FF2B5EF4-FFF2-40B4-BE49-F238E27FC236}">
                <a16:creationId xmlns:a16="http://schemas.microsoft.com/office/drawing/2014/main" xmlns="" id="{2023C336-47AA-40DA-86B8-66AAA7D224DE}"/>
              </a:ext>
            </a:extLst>
          </p:cNvPr>
          <p:cNvSpPr>
            <a:spLocks noGrp="1"/>
          </p:cNvSpPr>
          <p:nvPr>
            <p:ph idx="1"/>
          </p:nvPr>
        </p:nvSpPr>
        <p:spPr>
          <a:xfrm>
            <a:off x="131181" y="863445"/>
            <a:ext cx="5964820" cy="488498"/>
          </a:xfrm>
        </p:spPr>
        <p:txBody>
          <a:bodyPr/>
          <a:lstStyle/>
          <a:p>
            <a:r>
              <a:rPr lang="en-US" dirty="0"/>
              <a:t>Multiplication</a:t>
            </a:r>
            <a:endParaRPr lang="en-IN" dirty="0"/>
          </a:p>
        </p:txBody>
      </p:sp>
      <p:sp>
        <p:nvSpPr>
          <p:cNvPr id="4" name="Content Placeholder 2">
            <a:extLst>
              <a:ext uri="{FF2B5EF4-FFF2-40B4-BE49-F238E27FC236}">
                <a16:creationId xmlns:a16="http://schemas.microsoft.com/office/drawing/2014/main" xmlns="" id="{05D0096A-C84A-4EE5-9210-3266B3D4B114}"/>
              </a:ext>
            </a:extLst>
          </p:cNvPr>
          <p:cNvSpPr txBox="1">
            <a:spLocks/>
          </p:cNvSpPr>
          <p:nvPr/>
        </p:nvSpPr>
        <p:spPr>
          <a:xfrm>
            <a:off x="6095999" y="863444"/>
            <a:ext cx="5964820" cy="43278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Division</a:t>
            </a:r>
            <a:endParaRPr lang="en-IN" dirty="0"/>
          </a:p>
        </p:txBody>
      </p:sp>
      <p:sp>
        <p:nvSpPr>
          <p:cNvPr id="5" name="TextBox 4">
            <a:extLst>
              <a:ext uri="{FF2B5EF4-FFF2-40B4-BE49-F238E27FC236}">
                <a16:creationId xmlns:a16="http://schemas.microsoft.com/office/drawing/2014/main" xmlns="" id="{8364D6F4-EC1F-4DF1-B174-64300B466F3C}"/>
              </a:ext>
            </a:extLst>
          </p:cNvPr>
          <p:cNvSpPr txBox="1"/>
          <p:nvPr/>
        </p:nvSpPr>
        <p:spPr>
          <a:xfrm>
            <a:off x="2363235" y="1376766"/>
            <a:ext cx="1228221" cy="461665"/>
          </a:xfrm>
          <a:prstGeom prst="rect">
            <a:avLst/>
          </a:prstGeom>
          <a:noFill/>
        </p:spPr>
        <p:txBody>
          <a:bodyPr wrap="none" rtlCol="0">
            <a:spAutoFit/>
          </a:bodyPr>
          <a:lstStyle/>
          <a:p>
            <a:r>
              <a:rPr lang="en-US" sz="2400" dirty="0"/>
              <a:t>1 0 1 1 1</a:t>
            </a:r>
          </a:p>
        </p:txBody>
      </p:sp>
      <p:sp>
        <p:nvSpPr>
          <p:cNvPr id="6" name="TextBox 5">
            <a:extLst>
              <a:ext uri="{FF2B5EF4-FFF2-40B4-BE49-F238E27FC236}">
                <a16:creationId xmlns:a16="http://schemas.microsoft.com/office/drawing/2014/main" xmlns="" id="{C88F1F33-41BC-4E4E-AA50-CB851E07725C}"/>
              </a:ext>
            </a:extLst>
          </p:cNvPr>
          <p:cNvSpPr txBox="1"/>
          <p:nvPr/>
        </p:nvSpPr>
        <p:spPr>
          <a:xfrm>
            <a:off x="2355817" y="1980448"/>
            <a:ext cx="1228221" cy="461665"/>
          </a:xfrm>
          <a:prstGeom prst="rect">
            <a:avLst/>
          </a:prstGeom>
          <a:noFill/>
        </p:spPr>
        <p:txBody>
          <a:bodyPr wrap="none" rtlCol="0">
            <a:spAutoFit/>
          </a:bodyPr>
          <a:lstStyle/>
          <a:p>
            <a:r>
              <a:rPr lang="en-US" sz="2400" dirty="0"/>
              <a:t>1 0 0 1 1</a:t>
            </a:r>
          </a:p>
        </p:txBody>
      </p:sp>
      <p:sp>
        <p:nvSpPr>
          <p:cNvPr id="7" name="TextBox 6">
            <a:extLst>
              <a:ext uri="{FF2B5EF4-FFF2-40B4-BE49-F238E27FC236}">
                <a16:creationId xmlns:a16="http://schemas.microsoft.com/office/drawing/2014/main" xmlns="" id="{B96849FE-F302-46BF-89A5-D55901854AFE}"/>
              </a:ext>
            </a:extLst>
          </p:cNvPr>
          <p:cNvSpPr txBox="1"/>
          <p:nvPr/>
        </p:nvSpPr>
        <p:spPr>
          <a:xfrm>
            <a:off x="1753635" y="1910166"/>
            <a:ext cx="319318" cy="461665"/>
          </a:xfrm>
          <a:prstGeom prst="rect">
            <a:avLst/>
          </a:prstGeom>
          <a:noFill/>
        </p:spPr>
        <p:txBody>
          <a:bodyPr wrap="none" rtlCol="0">
            <a:spAutoFit/>
          </a:bodyPr>
          <a:lstStyle/>
          <a:p>
            <a:r>
              <a:rPr lang="en-US" sz="2400" dirty="0"/>
              <a:t>x</a:t>
            </a:r>
          </a:p>
        </p:txBody>
      </p:sp>
      <p:cxnSp>
        <p:nvCxnSpPr>
          <p:cNvPr id="8" name="Straight Connector 7">
            <a:extLst>
              <a:ext uri="{FF2B5EF4-FFF2-40B4-BE49-F238E27FC236}">
                <a16:creationId xmlns:a16="http://schemas.microsoft.com/office/drawing/2014/main" xmlns="" id="{E24D7C69-1952-4CCB-A5B0-AD6180D154B3}"/>
              </a:ext>
            </a:extLst>
          </p:cNvPr>
          <p:cNvCxnSpPr/>
          <p:nvPr/>
        </p:nvCxnSpPr>
        <p:spPr>
          <a:xfrm>
            <a:off x="1721561" y="2595966"/>
            <a:ext cx="23230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D83F107-3350-4BED-BB59-6F9289A81828}"/>
              </a:ext>
            </a:extLst>
          </p:cNvPr>
          <p:cNvSpPr txBox="1"/>
          <p:nvPr/>
        </p:nvSpPr>
        <p:spPr>
          <a:xfrm>
            <a:off x="3570379" y="2696991"/>
            <a:ext cx="336952"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xmlns="" id="{00BEEA34-7393-473D-BD97-756ACEF0A2FB}"/>
              </a:ext>
            </a:extLst>
          </p:cNvPr>
          <p:cNvSpPr txBox="1"/>
          <p:nvPr/>
        </p:nvSpPr>
        <p:spPr>
          <a:xfrm>
            <a:off x="3265579" y="2696991"/>
            <a:ext cx="336952" cy="461665"/>
          </a:xfrm>
          <a:prstGeom prst="rect">
            <a:avLst/>
          </a:prstGeom>
          <a:noFill/>
        </p:spPr>
        <p:txBody>
          <a:bodyPr wrap="none" rtlCol="0">
            <a:spAutoFit/>
          </a:bodyPr>
          <a:lstStyle/>
          <a:p>
            <a:r>
              <a:rPr lang="en-US" sz="2400" dirty="0"/>
              <a:t>1</a:t>
            </a:r>
          </a:p>
        </p:txBody>
      </p:sp>
      <p:sp>
        <p:nvSpPr>
          <p:cNvPr id="11" name="TextBox 10">
            <a:extLst>
              <a:ext uri="{FF2B5EF4-FFF2-40B4-BE49-F238E27FC236}">
                <a16:creationId xmlns:a16="http://schemas.microsoft.com/office/drawing/2014/main" xmlns="" id="{8E6273A9-A44C-4AF0-878E-127C3F7C1AEB}"/>
              </a:ext>
            </a:extLst>
          </p:cNvPr>
          <p:cNvSpPr txBox="1"/>
          <p:nvPr/>
        </p:nvSpPr>
        <p:spPr>
          <a:xfrm>
            <a:off x="2960779" y="2696991"/>
            <a:ext cx="336952"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BCF77A1E-4600-4172-BADB-8053CED55CE2}"/>
              </a:ext>
            </a:extLst>
          </p:cNvPr>
          <p:cNvSpPr txBox="1"/>
          <p:nvPr/>
        </p:nvSpPr>
        <p:spPr>
          <a:xfrm>
            <a:off x="2668035" y="2696991"/>
            <a:ext cx="336952"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xmlns="" id="{695692C8-4099-43C5-9813-C7E993F4B802}"/>
              </a:ext>
            </a:extLst>
          </p:cNvPr>
          <p:cNvSpPr txBox="1"/>
          <p:nvPr/>
        </p:nvSpPr>
        <p:spPr>
          <a:xfrm>
            <a:off x="2363235" y="2696991"/>
            <a:ext cx="336952" cy="461665"/>
          </a:xfrm>
          <a:prstGeom prst="rect">
            <a:avLst/>
          </a:prstGeom>
          <a:noFill/>
        </p:spPr>
        <p:txBody>
          <a:bodyPr wrap="none" rtlCol="0">
            <a:spAutoFit/>
          </a:bodyPr>
          <a:lstStyle/>
          <a:p>
            <a:r>
              <a:rPr lang="en-US" sz="2400" dirty="0"/>
              <a:t>1</a:t>
            </a:r>
          </a:p>
        </p:txBody>
      </p:sp>
      <p:sp>
        <p:nvSpPr>
          <p:cNvPr id="14" name="TextBox 13">
            <a:extLst>
              <a:ext uri="{FF2B5EF4-FFF2-40B4-BE49-F238E27FC236}">
                <a16:creationId xmlns:a16="http://schemas.microsoft.com/office/drawing/2014/main" xmlns="" id="{68D6783A-9DA6-4C4E-8D86-6E61C0096DD7}"/>
              </a:ext>
            </a:extLst>
          </p:cNvPr>
          <p:cNvSpPr txBox="1"/>
          <p:nvPr/>
        </p:nvSpPr>
        <p:spPr>
          <a:xfrm>
            <a:off x="3265579" y="3306591"/>
            <a:ext cx="336952" cy="461665"/>
          </a:xfrm>
          <a:prstGeom prst="rect">
            <a:avLst/>
          </a:prstGeom>
          <a:noFill/>
        </p:spPr>
        <p:txBody>
          <a:bodyPr wrap="none" rtlCol="0">
            <a:spAutoFit/>
          </a:bodyPr>
          <a:lstStyle/>
          <a:p>
            <a:r>
              <a:rPr lang="en-US" sz="2400" dirty="0"/>
              <a:t>1</a:t>
            </a:r>
          </a:p>
        </p:txBody>
      </p:sp>
      <p:sp>
        <p:nvSpPr>
          <p:cNvPr id="15" name="TextBox 14">
            <a:extLst>
              <a:ext uri="{FF2B5EF4-FFF2-40B4-BE49-F238E27FC236}">
                <a16:creationId xmlns:a16="http://schemas.microsoft.com/office/drawing/2014/main" xmlns="" id="{9193AFCF-B567-41AE-A885-EF8423041FF0}"/>
              </a:ext>
            </a:extLst>
          </p:cNvPr>
          <p:cNvSpPr txBox="1"/>
          <p:nvPr/>
        </p:nvSpPr>
        <p:spPr>
          <a:xfrm>
            <a:off x="2960779" y="3306591"/>
            <a:ext cx="336952" cy="461665"/>
          </a:xfrm>
          <a:prstGeom prst="rect">
            <a:avLst/>
          </a:prstGeom>
          <a:noFill/>
        </p:spPr>
        <p:txBody>
          <a:bodyPr wrap="none" rtlCol="0">
            <a:spAutoFit/>
          </a:bodyPr>
          <a:lstStyle/>
          <a:p>
            <a:r>
              <a:rPr lang="en-US" sz="2400" dirty="0"/>
              <a:t>1</a:t>
            </a:r>
          </a:p>
        </p:txBody>
      </p:sp>
      <p:sp>
        <p:nvSpPr>
          <p:cNvPr id="16" name="TextBox 15">
            <a:extLst>
              <a:ext uri="{FF2B5EF4-FFF2-40B4-BE49-F238E27FC236}">
                <a16:creationId xmlns:a16="http://schemas.microsoft.com/office/drawing/2014/main" xmlns="" id="{9480157D-2C3D-41B1-9EBC-A29AF78EC6E1}"/>
              </a:ext>
            </a:extLst>
          </p:cNvPr>
          <p:cNvSpPr txBox="1"/>
          <p:nvPr/>
        </p:nvSpPr>
        <p:spPr>
          <a:xfrm>
            <a:off x="2655979" y="3306591"/>
            <a:ext cx="336952" cy="461665"/>
          </a:xfrm>
          <a:prstGeom prst="rect">
            <a:avLst/>
          </a:prstGeom>
          <a:noFill/>
        </p:spPr>
        <p:txBody>
          <a:bodyPr wrap="none" rtlCol="0">
            <a:spAutoFit/>
          </a:bodyPr>
          <a:lstStyle/>
          <a:p>
            <a:r>
              <a:rPr lang="en-US" sz="2400" dirty="0"/>
              <a:t>1</a:t>
            </a:r>
          </a:p>
        </p:txBody>
      </p:sp>
      <p:sp>
        <p:nvSpPr>
          <p:cNvPr id="17" name="TextBox 16">
            <a:extLst>
              <a:ext uri="{FF2B5EF4-FFF2-40B4-BE49-F238E27FC236}">
                <a16:creationId xmlns:a16="http://schemas.microsoft.com/office/drawing/2014/main" xmlns="" id="{1529564F-3993-4E52-8BCC-A9F75D0FA2D6}"/>
              </a:ext>
            </a:extLst>
          </p:cNvPr>
          <p:cNvSpPr txBox="1"/>
          <p:nvPr/>
        </p:nvSpPr>
        <p:spPr>
          <a:xfrm>
            <a:off x="2363235" y="3306591"/>
            <a:ext cx="336952" cy="461665"/>
          </a:xfrm>
          <a:prstGeom prst="rect">
            <a:avLst/>
          </a:prstGeom>
          <a:noFill/>
        </p:spPr>
        <p:txBody>
          <a:bodyPr wrap="none" rtlCol="0">
            <a:spAutoFit/>
          </a:bodyPr>
          <a:lstStyle/>
          <a:p>
            <a:r>
              <a:rPr lang="en-US" sz="2400" dirty="0"/>
              <a:t>0</a:t>
            </a:r>
          </a:p>
        </p:txBody>
      </p:sp>
      <p:sp>
        <p:nvSpPr>
          <p:cNvPr id="18" name="TextBox 17">
            <a:extLst>
              <a:ext uri="{FF2B5EF4-FFF2-40B4-BE49-F238E27FC236}">
                <a16:creationId xmlns:a16="http://schemas.microsoft.com/office/drawing/2014/main" xmlns="" id="{296C561E-AB85-461E-BC97-3346AA91765D}"/>
              </a:ext>
            </a:extLst>
          </p:cNvPr>
          <p:cNvSpPr txBox="1"/>
          <p:nvPr/>
        </p:nvSpPr>
        <p:spPr>
          <a:xfrm>
            <a:off x="2058435" y="3306591"/>
            <a:ext cx="336952" cy="461665"/>
          </a:xfrm>
          <a:prstGeom prst="rect">
            <a:avLst/>
          </a:prstGeom>
          <a:noFill/>
        </p:spPr>
        <p:txBody>
          <a:bodyPr wrap="none" rtlCol="0">
            <a:spAutoFit/>
          </a:bodyPr>
          <a:lstStyle/>
          <a:p>
            <a:r>
              <a:rPr lang="en-US" sz="2400" dirty="0"/>
              <a:t>1</a:t>
            </a:r>
          </a:p>
        </p:txBody>
      </p:sp>
      <p:sp>
        <p:nvSpPr>
          <p:cNvPr id="19" name="TextBox 18">
            <a:extLst>
              <a:ext uri="{FF2B5EF4-FFF2-40B4-BE49-F238E27FC236}">
                <a16:creationId xmlns:a16="http://schemas.microsoft.com/office/drawing/2014/main" xmlns="" id="{105C090E-12DE-4753-BC6E-AE85FEFAF671}"/>
              </a:ext>
            </a:extLst>
          </p:cNvPr>
          <p:cNvSpPr txBox="1"/>
          <p:nvPr/>
        </p:nvSpPr>
        <p:spPr>
          <a:xfrm>
            <a:off x="2960779" y="3839991"/>
            <a:ext cx="336952" cy="461665"/>
          </a:xfrm>
          <a:prstGeom prst="rect">
            <a:avLst/>
          </a:prstGeom>
          <a:noFill/>
        </p:spPr>
        <p:txBody>
          <a:bodyPr wrap="none" rtlCol="0">
            <a:spAutoFit/>
          </a:bodyPr>
          <a:lstStyle/>
          <a:p>
            <a:r>
              <a:rPr lang="en-US" sz="2400" dirty="0"/>
              <a:t>0</a:t>
            </a:r>
          </a:p>
        </p:txBody>
      </p:sp>
      <p:sp>
        <p:nvSpPr>
          <p:cNvPr id="20" name="TextBox 19">
            <a:extLst>
              <a:ext uri="{FF2B5EF4-FFF2-40B4-BE49-F238E27FC236}">
                <a16:creationId xmlns:a16="http://schemas.microsoft.com/office/drawing/2014/main" xmlns="" id="{3C6DF2D8-74EE-4688-994A-08965414599A}"/>
              </a:ext>
            </a:extLst>
          </p:cNvPr>
          <p:cNvSpPr txBox="1"/>
          <p:nvPr/>
        </p:nvSpPr>
        <p:spPr>
          <a:xfrm>
            <a:off x="2655979" y="3839991"/>
            <a:ext cx="336952" cy="461665"/>
          </a:xfrm>
          <a:prstGeom prst="rect">
            <a:avLst/>
          </a:prstGeom>
          <a:noFill/>
        </p:spPr>
        <p:txBody>
          <a:bodyPr wrap="none" rtlCol="0">
            <a:spAutoFit/>
          </a:bodyPr>
          <a:lstStyle/>
          <a:p>
            <a:r>
              <a:rPr lang="en-US" sz="2400" dirty="0"/>
              <a:t>0</a:t>
            </a:r>
          </a:p>
        </p:txBody>
      </p:sp>
      <p:sp>
        <p:nvSpPr>
          <p:cNvPr id="21" name="TextBox 20">
            <a:extLst>
              <a:ext uri="{FF2B5EF4-FFF2-40B4-BE49-F238E27FC236}">
                <a16:creationId xmlns:a16="http://schemas.microsoft.com/office/drawing/2014/main" xmlns="" id="{548C84B0-92D7-4791-A93D-0491E4232AEC}"/>
              </a:ext>
            </a:extLst>
          </p:cNvPr>
          <p:cNvSpPr txBox="1"/>
          <p:nvPr/>
        </p:nvSpPr>
        <p:spPr>
          <a:xfrm>
            <a:off x="2351179" y="3839991"/>
            <a:ext cx="336952" cy="461665"/>
          </a:xfrm>
          <a:prstGeom prst="rect">
            <a:avLst/>
          </a:prstGeom>
          <a:noFill/>
        </p:spPr>
        <p:txBody>
          <a:bodyPr wrap="none" rtlCol="0">
            <a:spAutoFit/>
          </a:bodyPr>
          <a:lstStyle/>
          <a:p>
            <a:r>
              <a:rPr lang="en-US" sz="2400" dirty="0"/>
              <a:t>0</a:t>
            </a:r>
          </a:p>
        </p:txBody>
      </p:sp>
      <p:sp>
        <p:nvSpPr>
          <p:cNvPr id="22" name="TextBox 21">
            <a:extLst>
              <a:ext uri="{FF2B5EF4-FFF2-40B4-BE49-F238E27FC236}">
                <a16:creationId xmlns:a16="http://schemas.microsoft.com/office/drawing/2014/main" xmlns="" id="{8C2D4FC5-9E3D-485D-83AB-6C75B8C1ACB0}"/>
              </a:ext>
            </a:extLst>
          </p:cNvPr>
          <p:cNvSpPr txBox="1"/>
          <p:nvPr/>
        </p:nvSpPr>
        <p:spPr>
          <a:xfrm>
            <a:off x="2058435" y="3839991"/>
            <a:ext cx="336952" cy="461665"/>
          </a:xfrm>
          <a:prstGeom prst="rect">
            <a:avLst/>
          </a:prstGeom>
          <a:noFill/>
        </p:spPr>
        <p:txBody>
          <a:bodyPr wrap="none" rtlCol="0">
            <a:spAutoFit/>
          </a:bodyPr>
          <a:lstStyle/>
          <a:p>
            <a:r>
              <a:rPr lang="en-US" sz="2400" dirty="0"/>
              <a:t>0</a:t>
            </a:r>
          </a:p>
        </p:txBody>
      </p:sp>
      <p:sp>
        <p:nvSpPr>
          <p:cNvPr id="23" name="TextBox 22">
            <a:extLst>
              <a:ext uri="{FF2B5EF4-FFF2-40B4-BE49-F238E27FC236}">
                <a16:creationId xmlns:a16="http://schemas.microsoft.com/office/drawing/2014/main" xmlns="" id="{1B68C650-AEEB-4BA4-896A-9C1F9643D181}"/>
              </a:ext>
            </a:extLst>
          </p:cNvPr>
          <p:cNvSpPr txBox="1"/>
          <p:nvPr/>
        </p:nvSpPr>
        <p:spPr>
          <a:xfrm>
            <a:off x="1753635" y="3839991"/>
            <a:ext cx="336952" cy="461665"/>
          </a:xfrm>
          <a:prstGeom prst="rect">
            <a:avLst/>
          </a:prstGeom>
          <a:noFill/>
        </p:spPr>
        <p:txBody>
          <a:bodyPr wrap="none" rtlCol="0">
            <a:spAutoFit/>
          </a:bodyPr>
          <a:lstStyle/>
          <a:p>
            <a:r>
              <a:rPr lang="en-US" sz="2400" dirty="0"/>
              <a:t>0</a:t>
            </a:r>
          </a:p>
        </p:txBody>
      </p:sp>
      <p:sp>
        <p:nvSpPr>
          <p:cNvPr id="24" name="TextBox 23">
            <a:extLst>
              <a:ext uri="{FF2B5EF4-FFF2-40B4-BE49-F238E27FC236}">
                <a16:creationId xmlns:a16="http://schemas.microsoft.com/office/drawing/2014/main" xmlns="" id="{E736A55C-52DF-4947-9A8C-391AFB19436E}"/>
              </a:ext>
            </a:extLst>
          </p:cNvPr>
          <p:cNvSpPr txBox="1"/>
          <p:nvPr/>
        </p:nvSpPr>
        <p:spPr>
          <a:xfrm>
            <a:off x="2655979" y="4373391"/>
            <a:ext cx="336952" cy="461665"/>
          </a:xfrm>
          <a:prstGeom prst="rect">
            <a:avLst/>
          </a:prstGeom>
          <a:noFill/>
        </p:spPr>
        <p:txBody>
          <a:bodyPr wrap="none" rtlCol="0">
            <a:spAutoFit/>
          </a:bodyPr>
          <a:lstStyle/>
          <a:p>
            <a:r>
              <a:rPr lang="en-US" sz="2400" dirty="0"/>
              <a:t>0</a:t>
            </a:r>
          </a:p>
        </p:txBody>
      </p:sp>
      <p:sp>
        <p:nvSpPr>
          <p:cNvPr id="25" name="TextBox 24">
            <a:extLst>
              <a:ext uri="{FF2B5EF4-FFF2-40B4-BE49-F238E27FC236}">
                <a16:creationId xmlns:a16="http://schemas.microsoft.com/office/drawing/2014/main" xmlns="" id="{A5139AAF-0F93-4812-9EDB-ECCB16E9AD1B}"/>
              </a:ext>
            </a:extLst>
          </p:cNvPr>
          <p:cNvSpPr txBox="1"/>
          <p:nvPr/>
        </p:nvSpPr>
        <p:spPr>
          <a:xfrm>
            <a:off x="2351179" y="4373391"/>
            <a:ext cx="336952" cy="461665"/>
          </a:xfrm>
          <a:prstGeom prst="rect">
            <a:avLst/>
          </a:prstGeom>
          <a:noFill/>
        </p:spPr>
        <p:txBody>
          <a:bodyPr wrap="none" rtlCol="0">
            <a:spAutoFit/>
          </a:bodyPr>
          <a:lstStyle/>
          <a:p>
            <a:r>
              <a:rPr lang="en-US" sz="2400" dirty="0"/>
              <a:t>0</a:t>
            </a:r>
          </a:p>
        </p:txBody>
      </p:sp>
      <p:sp>
        <p:nvSpPr>
          <p:cNvPr id="26" name="TextBox 25">
            <a:extLst>
              <a:ext uri="{FF2B5EF4-FFF2-40B4-BE49-F238E27FC236}">
                <a16:creationId xmlns:a16="http://schemas.microsoft.com/office/drawing/2014/main" xmlns="" id="{34EB4406-BE01-49A6-8323-EF08E55B2FEC}"/>
              </a:ext>
            </a:extLst>
          </p:cNvPr>
          <p:cNvSpPr txBox="1"/>
          <p:nvPr/>
        </p:nvSpPr>
        <p:spPr>
          <a:xfrm>
            <a:off x="2046379" y="4373391"/>
            <a:ext cx="336952" cy="461665"/>
          </a:xfrm>
          <a:prstGeom prst="rect">
            <a:avLst/>
          </a:prstGeom>
          <a:noFill/>
        </p:spPr>
        <p:txBody>
          <a:bodyPr wrap="none" rtlCol="0">
            <a:spAutoFit/>
          </a:bodyPr>
          <a:lstStyle/>
          <a:p>
            <a:r>
              <a:rPr lang="en-US" sz="2400" dirty="0"/>
              <a:t>0</a:t>
            </a:r>
          </a:p>
        </p:txBody>
      </p:sp>
      <p:sp>
        <p:nvSpPr>
          <p:cNvPr id="27" name="TextBox 26">
            <a:extLst>
              <a:ext uri="{FF2B5EF4-FFF2-40B4-BE49-F238E27FC236}">
                <a16:creationId xmlns:a16="http://schemas.microsoft.com/office/drawing/2014/main" xmlns="" id="{93EB9E37-9927-43E0-95CB-CE74847238F2}"/>
              </a:ext>
            </a:extLst>
          </p:cNvPr>
          <p:cNvSpPr txBox="1"/>
          <p:nvPr/>
        </p:nvSpPr>
        <p:spPr>
          <a:xfrm>
            <a:off x="1753635" y="4373391"/>
            <a:ext cx="336952" cy="461665"/>
          </a:xfrm>
          <a:prstGeom prst="rect">
            <a:avLst/>
          </a:prstGeom>
          <a:noFill/>
        </p:spPr>
        <p:txBody>
          <a:bodyPr wrap="none" rtlCol="0">
            <a:spAutoFit/>
          </a:bodyPr>
          <a:lstStyle/>
          <a:p>
            <a:r>
              <a:rPr lang="en-US" sz="2400" dirty="0"/>
              <a:t>0</a:t>
            </a:r>
          </a:p>
        </p:txBody>
      </p:sp>
      <p:sp>
        <p:nvSpPr>
          <p:cNvPr id="28" name="TextBox 27">
            <a:extLst>
              <a:ext uri="{FF2B5EF4-FFF2-40B4-BE49-F238E27FC236}">
                <a16:creationId xmlns:a16="http://schemas.microsoft.com/office/drawing/2014/main" xmlns="" id="{E816AA32-7B44-4BF5-A109-D43B5810226C}"/>
              </a:ext>
            </a:extLst>
          </p:cNvPr>
          <p:cNvSpPr txBox="1"/>
          <p:nvPr/>
        </p:nvSpPr>
        <p:spPr>
          <a:xfrm>
            <a:off x="1448835" y="4373391"/>
            <a:ext cx="336952" cy="461665"/>
          </a:xfrm>
          <a:prstGeom prst="rect">
            <a:avLst/>
          </a:prstGeom>
          <a:noFill/>
        </p:spPr>
        <p:txBody>
          <a:bodyPr wrap="none" rtlCol="0">
            <a:spAutoFit/>
          </a:bodyPr>
          <a:lstStyle/>
          <a:p>
            <a:r>
              <a:rPr lang="en-US" sz="2400" dirty="0"/>
              <a:t>0</a:t>
            </a:r>
          </a:p>
        </p:txBody>
      </p:sp>
      <p:sp>
        <p:nvSpPr>
          <p:cNvPr id="29" name="TextBox 28">
            <a:extLst>
              <a:ext uri="{FF2B5EF4-FFF2-40B4-BE49-F238E27FC236}">
                <a16:creationId xmlns:a16="http://schemas.microsoft.com/office/drawing/2014/main" xmlns="" id="{E70DB360-50AB-47DC-8003-1B601075CFE9}"/>
              </a:ext>
            </a:extLst>
          </p:cNvPr>
          <p:cNvSpPr txBox="1"/>
          <p:nvPr/>
        </p:nvSpPr>
        <p:spPr>
          <a:xfrm>
            <a:off x="2351179" y="4958166"/>
            <a:ext cx="336952" cy="461665"/>
          </a:xfrm>
          <a:prstGeom prst="rect">
            <a:avLst/>
          </a:prstGeom>
          <a:noFill/>
        </p:spPr>
        <p:txBody>
          <a:bodyPr wrap="none" rtlCol="0">
            <a:spAutoFit/>
          </a:bodyPr>
          <a:lstStyle/>
          <a:p>
            <a:r>
              <a:rPr lang="en-US" sz="2400" dirty="0"/>
              <a:t>1</a:t>
            </a:r>
          </a:p>
        </p:txBody>
      </p:sp>
      <p:sp>
        <p:nvSpPr>
          <p:cNvPr id="30" name="TextBox 29">
            <a:extLst>
              <a:ext uri="{FF2B5EF4-FFF2-40B4-BE49-F238E27FC236}">
                <a16:creationId xmlns:a16="http://schemas.microsoft.com/office/drawing/2014/main" xmlns="" id="{9B4C6DD5-4D91-4E68-97AF-E553BD0D83DF}"/>
              </a:ext>
            </a:extLst>
          </p:cNvPr>
          <p:cNvSpPr txBox="1"/>
          <p:nvPr/>
        </p:nvSpPr>
        <p:spPr>
          <a:xfrm>
            <a:off x="2046379" y="4958166"/>
            <a:ext cx="336952"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xmlns="" id="{B3708137-6CF3-47B1-90A8-826DEF965701}"/>
              </a:ext>
            </a:extLst>
          </p:cNvPr>
          <p:cNvSpPr txBox="1"/>
          <p:nvPr/>
        </p:nvSpPr>
        <p:spPr>
          <a:xfrm>
            <a:off x="1741579" y="4958166"/>
            <a:ext cx="336952" cy="461665"/>
          </a:xfrm>
          <a:prstGeom prst="rect">
            <a:avLst/>
          </a:prstGeom>
          <a:noFill/>
        </p:spPr>
        <p:txBody>
          <a:bodyPr wrap="none" rtlCol="0">
            <a:spAutoFit/>
          </a:bodyPr>
          <a:lstStyle/>
          <a:p>
            <a:r>
              <a:rPr lang="en-US" sz="2400" dirty="0"/>
              <a:t>1</a:t>
            </a:r>
          </a:p>
        </p:txBody>
      </p:sp>
      <p:sp>
        <p:nvSpPr>
          <p:cNvPr id="32" name="TextBox 31">
            <a:extLst>
              <a:ext uri="{FF2B5EF4-FFF2-40B4-BE49-F238E27FC236}">
                <a16:creationId xmlns:a16="http://schemas.microsoft.com/office/drawing/2014/main" xmlns="" id="{827C1F79-ABC1-4575-85BF-BC5FA6A89A3A}"/>
              </a:ext>
            </a:extLst>
          </p:cNvPr>
          <p:cNvSpPr txBox="1"/>
          <p:nvPr/>
        </p:nvSpPr>
        <p:spPr>
          <a:xfrm>
            <a:off x="1448835" y="4958166"/>
            <a:ext cx="336952"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xmlns="" id="{70852691-031B-4E09-8D95-94F70C8C4E76}"/>
              </a:ext>
            </a:extLst>
          </p:cNvPr>
          <p:cNvSpPr txBox="1"/>
          <p:nvPr/>
        </p:nvSpPr>
        <p:spPr>
          <a:xfrm>
            <a:off x="1144035" y="4958166"/>
            <a:ext cx="336952" cy="461665"/>
          </a:xfrm>
          <a:prstGeom prst="rect">
            <a:avLst/>
          </a:prstGeom>
          <a:noFill/>
        </p:spPr>
        <p:txBody>
          <a:bodyPr wrap="none" rtlCol="0">
            <a:spAutoFit/>
          </a:bodyPr>
          <a:lstStyle/>
          <a:p>
            <a:r>
              <a:rPr lang="en-US" sz="2400" dirty="0"/>
              <a:t>1</a:t>
            </a:r>
          </a:p>
        </p:txBody>
      </p:sp>
      <p:sp>
        <p:nvSpPr>
          <p:cNvPr id="34" name="TextBox 33">
            <a:extLst>
              <a:ext uri="{FF2B5EF4-FFF2-40B4-BE49-F238E27FC236}">
                <a16:creationId xmlns:a16="http://schemas.microsoft.com/office/drawing/2014/main" xmlns="" id="{12B233F2-7B99-4F3A-8C26-373359040946}"/>
              </a:ext>
            </a:extLst>
          </p:cNvPr>
          <p:cNvSpPr txBox="1"/>
          <p:nvPr/>
        </p:nvSpPr>
        <p:spPr>
          <a:xfrm>
            <a:off x="3570379" y="5567766"/>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7D706E02-6ED1-4CE1-90DE-EBB9772D4854}"/>
              </a:ext>
            </a:extLst>
          </p:cNvPr>
          <p:cNvSpPr txBox="1"/>
          <p:nvPr/>
        </p:nvSpPr>
        <p:spPr>
          <a:xfrm>
            <a:off x="3265579" y="5567766"/>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09636934-DE7D-4421-89EF-0321A4C64F4A}"/>
              </a:ext>
            </a:extLst>
          </p:cNvPr>
          <p:cNvSpPr txBox="1"/>
          <p:nvPr/>
        </p:nvSpPr>
        <p:spPr>
          <a:xfrm>
            <a:off x="2960779" y="5567766"/>
            <a:ext cx="336952" cy="461665"/>
          </a:xfrm>
          <a:prstGeom prst="rect">
            <a:avLst/>
          </a:prstGeom>
          <a:noFill/>
        </p:spPr>
        <p:txBody>
          <a:bodyPr wrap="none" rtlCol="0">
            <a:spAutoFit/>
          </a:bodyPr>
          <a:lstStyle/>
          <a:p>
            <a:r>
              <a:rPr lang="en-US" sz="2400" dirty="0"/>
              <a:t>1</a:t>
            </a:r>
          </a:p>
        </p:txBody>
      </p:sp>
      <p:sp>
        <p:nvSpPr>
          <p:cNvPr id="37" name="TextBox 36">
            <a:extLst>
              <a:ext uri="{FF2B5EF4-FFF2-40B4-BE49-F238E27FC236}">
                <a16:creationId xmlns:a16="http://schemas.microsoft.com/office/drawing/2014/main" xmlns="" id="{B7ADB9C9-F47A-41BA-B416-C3197A0942F9}"/>
              </a:ext>
            </a:extLst>
          </p:cNvPr>
          <p:cNvSpPr txBox="1"/>
          <p:nvPr/>
        </p:nvSpPr>
        <p:spPr>
          <a:xfrm>
            <a:off x="2668035" y="5567766"/>
            <a:ext cx="336952" cy="461665"/>
          </a:xfrm>
          <a:prstGeom prst="rect">
            <a:avLst/>
          </a:prstGeom>
          <a:noFill/>
        </p:spPr>
        <p:txBody>
          <a:bodyPr wrap="none" rtlCol="0">
            <a:spAutoFit/>
          </a:bodyPr>
          <a:lstStyle/>
          <a:p>
            <a:r>
              <a:rPr lang="en-US" sz="2400" dirty="0"/>
              <a:t>0</a:t>
            </a:r>
          </a:p>
        </p:txBody>
      </p:sp>
      <p:sp>
        <p:nvSpPr>
          <p:cNvPr id="38" name="TextBox 37">
            <a:extLst>
              <a:ext uri="{FF2B5EF4-FFF2-40B4-BE49-F238E27FC236}">
                <a16:creationId xmlns:a16="http://schemas.microsoft.com/office/drawing/2014/main" xmlns="" id="{F497ABD9-F5E2-42DE-A043-EBD3004FEAD5}"/>
              </a:ext>
            </a:extLst>
          </p:cNvPr>
          <p:cNvSpPr txBox="1"/>
          <p:nvPr/>
        </p:nvSpPr>
        <p:spPr>
          <a:xfrm>
            <a:off x="2363235" y="5567766"/>
            <a:ext cx="336952" cy="461665"/>
          </a:xfrm>
          <a:prstGeom prst="rect">
            <a:avLst/>
          </a:prstGeom>
          <a:noFill/>
        </p:spPr>
        <p:txBody>
          <a:bodyPr wrap="none" rtlCol="0">
            <a:spAutoFit/>
          </a:bodyPr>
          <a:lstStyle/>
          <a:p>
            <a:r>
              <a:rPr lang="en-US" sz="2400" dirty="0"/>
              <a:t>1</a:t>
            </a:r>
          </a:p>
        </p:txBody>
      </p:sp>
      <p:sp>
        <p:nvSpPr>
          <p:cNvPr id="39" name="TextBox 38">
            <a:extLst>
              <a:ext uri="{FF2B5EF4-FFF2-40B4-BE49-F238E27FC236}">
                <a16:creationId xmlns:a16="http://schemas.microsoft.com/office/drawing/2014/main" xmlns="" id="{DB19CAC5-A3A6-4FEC-B2C4-7D97CCDF9AE6}"/>
              </a:ext>
            </a:extLst>
          </p:cNvPr>
          <p:cNvSpPr txBox="1"/>
          <p:nvPr/>
        </p:nvSpPr>
        <p:spPr>
          <a:xfrm>
            <a:off x="2046379" y="5567766"/>
            <a:ext cx="336952" cy="461665"/>
          </a:xfrm>
          <a:prstGeom prst="rect">
            <a:avLst/>
          </a:prstGeom>
          <a:noFill/>
        </p:spPr>
        <p:txBody>
          <a:bodyPr wrap="none" rtlCol="0">
            <a:spAutoFit/>
          </a:bodyPr>
          <a:lstStyle/>
          <a:p>
            <a:r>
              <a:rPr lang="en-US" sz="2400" dirty="0"/>
              <a:t>1</a:t>
            </a:r>
          </a:p>
        </p:txBody>
      </p:sp>
      <p:sp>
        <p:nvSpPr>
          <p:cNvPr id="40" name="TextBox 39">
            <a:extLst>
              <a:ext uri="{FF2B5EF4-FFF2-40B4-BE49-F238E27FC236}">
                <a16:creationId xmlns:a16="http://schemas.microsoft.com/office/drawing/2014/main" xmlns="" id="{D6DD3E30-06E9-488A-93DC-4DE0885FF575}"/>
              </a:ext>
            </a:extLst>
          </p:cNvPr>
          <p:cNvSpPr txBox="1"/>
          <p:nvPr/>
        </p:nvSpPr>
        <p:spPr>
          <a:xfrm>
            <a:off x="1741579" y="5567766"/>
            <a:ext cx="336952" cy="461665"/>
          </a:xfrm>
          <a:prstGeom prst="rect">
            <a:avLst/>
          </a:prstGeom>
          <a:noFill/>
        </p:spPr>
        <p:txBody>
          <a:bodyPr wrap="none" rtlCol="0">
            <a:spAutoFit/>
          </a:bodyPr>
          <a:lstStyle/>
          <a:p>
            <a:r>
              <a:rPr lang="en-US" sz="2400" dirty="0"/>
              <a:t>0</a:t>
            </a:r>
          </a:p>
        </p:txBody>
      </p:sp>
      <p:sp>
        <p:nvSpPr>
          <p:cNvPr id="41" name="TextBox 40">
            <a:extLst>
              <a:ext uri="{FF2B5EF4-FFF2-40B4-BE49-F238E27FC236}">
                <a16:creationId xmlns:a16="http://schemas.microsoft.com/office/drawing/2014/main" xmlns="" id="{2F23F5BE-125B-4409-929F-F60E5D4A1A44}"/>
              </a:ext>
            </a:extLst>
          </p:cNvPr>
          <p:cNvSpPr txBox="1"/>
          <p:nvPr/>
        </p:nvSpPr>
        <p:spPr>
          <a:xfrm>
            <a:off x="1436779" y="5567766"/>
            <a:ext cx="336952" cy="461665"/>
          </a:xfrm>
          <a:prstGeom prst="rect">
            <a:avLst/>
          </a:prstGeom>
          <a:noFill/>
        </p:spPr>
        <p:txBody>
          <a:bodyPr wrap="none" rtlCol="0">
            <a:spAutoFit/>
          </a:bodyPr>
          <a:lstStyle/>
          <a:p>
            <a:r>
              <a:rPr lang="en-US" sz="2400" dirty="0"/>
              <a:t>1</a:t>
            </a:r>
          </a:p>
        </p:txBody>
      </p:sp>
      <p:sp>
        <p:nvSpPr>
          <p:cNvPr id="42" name="TextBox 41">
            <a:extLst>
              <a:ext uri="{FF2B5EF4-FFF2-40B4-BE49-F238E27FC236}">
                <a16:creationId xmlns:a16="http://schemas.microsoft.com/office/drawing/2014/main" xmlns="" id="{F4656195-6A3A-4245-B679-025954359875}"/>
              </a:ext>
            </a:extLst>
          </p:cNvPr>
          <p:cNvSpPr txBox="1"/>
          <p:nvPr/>
        </p:nvSpPr>
        <p:spPr>
          <a:xfrm>
            <a:off x="1144035" y="5567766"/>
            <a:ext cx="336952" cy="461665"/>
          </a:xfrm>
          <a:prstGeom prst="rect">
            <a:avLst/>
          </a:prstGeom>
          <a:noFill/>
        </p:spPr>
        <p:txBody>
          <a:bodyPr wrap="none" rtlCol="0">
            <a:spAutoFit/>
          </a:bodyPr>
          <a:lstStyle/>
          <a:p>
            <a:r>
              <a:rPr lang="en-US" sz="2400" dirty="0"/>
              <a:t>1</a:t>
            </a:r>
          </a:p>
        </p:txBody>
      </p:sp>
      <p:cxnSp>
        <p:nvCxnSpPr>
          <p:cNvPr id="43" name="Straight Connector 42">
            <a:extLst>
              <a:ext uri="{FF2B5EF4-FFF2-40B4-BE49-F238E27FC236}">
                <a16:creationId xmlns:a16="http://schemas.microsoft.com/office/drawing/2014/main" xmlns="" id="{D4D8E07D-27E3-4823-8169-62DFAA3465CE}"/>
              </a:ext>
            </a:extLst>
          </p:cNvPr>
          <p:cNvCxnSpPr/>
          <p:nvPr/>
        </p:nvCxnSpPr>
        <p:spPr>
          <a:xfrm>
            <a:off x="1039678" y="5567766"/>
            <a:ext cx="28475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00F4C2DF-81FB-445D-82C0-C381AED3DB0B}"/>
              </a:ext>
            </a:extLst>
          </p:cNvPr>
          <p:cNvSpPr txBox="1"/>
          <p:nvPr/>
        </p:nvSpPr>
        <p:spPr>
          <a:xfrm>
            <a:off x="7608563" y="1344124"/>
            <a:ext cx="1451038" cy="461665"/>
          </a:xfrm>
          <a:prstGeom prst="rect">
            <a:avLst/>
          </a:prstGeom>
          <a:noFill/>
        </p:spPr>
        <p:txBody>
          <a:bodyPr wrap="none" rtlCol="0">
            <a:spAutoFit/>
          </a:bodyPr>
          <a:lstStyle/>
          <a:p>
            <a:r>
              <a:rPr lang="en-US" sz="2400" dirty="0"/>
              <a:t>1 0 1 1 0 1</a:t>
            </a:r>
          </a:p>
        </p:txBody>
      </p:sp>
      <p:cxnSp>
        <p:nvCxnSpPr>
          <p:cNvPr id="45" name="Straight Connector 44">
            <a:extLst>
              <a:ext uri="{FF2B5EF4-FFF2-40B4-BE49-F238E27FC236}">
                <a16:creationId xmlns:a16="http://schemas.microsoft.com/office/drawing/2014/main" xmlns="" id="{5681109B-2AC3-46B3-B7D5-ADB74B16A77A}"/>
              </a:ext>
            </a:extLst>
          </p:cNvPr>
          <p:cNvCxnSpPr/>
          <p:nvPr/>
        </p:nvCxnSpPr>
        <p:spPr>
          <a:xfrm>
            <a:off x="7567903" y="1395499"/>
            <a:ext cx="0" cy="5029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1064DDD-B77A-466B-945B-F19D7425B9F2}"/>
              </a:ext>
            </a:extLst>
          </p:cNvPr>
          <p:cNvCxnSpPr/>
          <p:nvPr/>
        </p:nvCxnSpPr>
        <p:spPr>
          <a:xfrm>
            <a:off x="9099650" y="1395499"/>
            <a:ext cx="0" cy="5029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D5F7626C-0390-4B14-BEA6-FF12A39F4EE7}"/>
              </a:ext>
            </a:extLst>
          </p:cNvPr>
          <p:cNvSpPr txBox="1"/>
          <p:nvPr/>
        </p:nvSpPr>
        <p:spPr>
          <a:xfrm>
            <a:off x="6869187" y="1344124"/>
            <a:ext cx="641522" cy="461665"/>
          </a:xfrm>
          <a:prstGeom prst="rect">
            <a:avLst/>
          </a:prstGeom>
          <a:noFill/>
        </p:spPr>
        <p:txBody>
          <a:bodyPr wrap="none" rtlCol="0">
            <a:spAutoFit/>
          </a:bodyPr>
          <a:lstStyle/>
          <a:p>
            <a:r>
              <a:rPr lang="en-US" sz="2400" dirty="0"/>
              <a:t>110</a:t>
            </a:r>
          </a:p>
        </p:txBody>
      </p:sp>
      <p:sp>
        <p:nvSpPr>
          <p:cNvPr id="48" name="TextBox 47">
            <a:extLst>
              <a:ext uri="{FF2B5EF4-FFF2-40B4-BE49-F238E27FC236}">
                <a16:creationId xmlns:a16="http://schemas.microsoft.com/office/drawing/2014/main" xmlns="" id="{01A6A87A-B666-42EE-9F79-984227336E3E}"/>
              </a:ext>
            </a:extLst>
          </p:cNvPr>
          <p:cNvSpPr txBox="1"/>
          <p:nvPr/>
        </p:nvSpPr>
        <p:spPr>
          <a:xfrm>
            <a:off x="9163794" y="1344124"/>
            <a:ext cx="336952" cy="461665"/>
          </a:xfrm>
          <a:prstGeom prst="rect">
            <a:avLst/>
          </a:prstGeom>
          <a:noFill/>
        </p:spPr>
        <p:txBody>
          <a:bodyPr wrap="none" rtlCol="0">
            <a:spAutoFit/>
          </a:bodyPr>
          <a:lstStyle/>
          <a:p>
            <a:r>
              <a:rPr lang="en-US" sz="2400" dirty="0"/>
              <a:t>0</a:t>
            </a:r>
          </a:p>
        </p:txBody>
      </p:sp>
      <p:sp>
        <p:nvSpPr>
          <p:cNvPr id="49" name="TextBox 48">
            <a:extLst>
              <a:ext uri="{FF2B5EF4-FFF2-40B4-BE49-F238E27FC236}">
                <a16:creationId xmlns:a16="http://schemas.microsoft.com/office/drawing/2014/main" xmlns="" id="{0F84A788-B7A8-4A6E-87B6-F05098F1997F}"/>
              </a:ext>
            </a:extLst>
          </p:cNvPr>
          <p:cNvSpPr txBox="1"/>
          <p:nvPr/>
        </p:nvSpPr>
        <p:spPr>
          <a:xfrm>
            <a:off x="7601051" y="1776499"/>
            <a:ext cx="782587" cy="461665"/>
          </a:xfrm>
          <a:prstGeom prst="rect">
            <a:avLst/>
          </a:prstGeom>
          <a:noFill/>
        </p:spPr>
        <p:txBody>
          <a:bodyPr wrap="none" rtlCol="0">
            <a:spAutoFit/>
          </a:bodyPr>
          <a:lstStyle/>
          <a:p>
            <a:r>
              <a:rPr lang="en-US" sz="2400" dirty="0"/>
              <a:t>0 0 0</a:t>
            </a:r>
          </a:p>
        </p:txBody>
      </p:sp>
      <p:cxnSp>
        <p:nvCxnSpPr>
          <p:cNvPr id="50" name="Straight Connector 49">
            <a:extLst>
              <a:ext uri="{FF2B5EF4-FFF2-40B4-BE49-F238E27FC236}">
                <a16:creationId xmlns:a16="http://schemas.microsoft.com/office/drawing/2014/main" xmlns="" id="{16AD972D-34BB-4821-93E9-3234E52B0043}"/>
              </a:ext>
            </a:extLst>
          </p:cNvPr>
          <p:cNvCxnSpPr/>
          <p:nvPr/>
        </p:nvCxnSpPr>
        <p:spPr>
          <a:xfrm>
            <a:off x="7644103" y="2294401"/>
            <a:ext cx="10090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65AF187D-57C8-4EA5-AC02-10358F97DB6D}"/>
              </a:ext>
            </a:extLst>
          </p:cNvPr>
          <p:cNvSpPr txBox="1"/>
          <p:nvPr/>
        </p:nvSpPr>
        <p:spPr>
          <a:xfrm>
            <a:off x="7613107" y="2233699"/>
            <a:ext cx="782587" cy="461665"/>
          </a:xfrm>
          <a:prstGeom prst="rect">
            <a:avLst/>
          </a:prstGeom>
          <a:noFill/>
        </p:spPr>
        <p:txBody>
          <a:bodyPr wrap="none" rtlCol="0">
            <a:spAutoFit/>
          </a:bodyPr>
          <a:lstStyle/>
          <a:p>
            <a:r>
              <a:rPr lang="en-US" sz="2400" dirty="0"/>
              <a:t>1 0 1</a:t>
            </a:r>
          </a:p>
        </p:txBody>
      </p:sp>
      <p:sp>
        <p:nvSpPr>
          <p:cNvPr id="52" name="TextBox 51">
            <a:extLst>
              <a:ext uri="{FF2B5EF4-FFF2-40B4-BE49-F238E27FC236}">
                <a16:creationId xmlns:a16="http://schemas.microsoft.com/office/drawing/2014/main" xmlns="" id="{0D80691E-E484-4776-9D18-83877F3D81FD}"/>
              </a:ext>
            </a:extLst>
          </p:cNvPr>
          <p:cNvSpPr txBox="1"/>
          <p:nvPr/>
        </p:nvSpPr>
        <p:spPr>
          <a:xfrm>
            <a:off x="8255614" y="2233699"/>
            <a:ext cx="336952" cy="461665"/>
          </a:xfrm>
          <a:prstGeom prst="rect">
            <a:avLst/>
          </a:prstGeom>
          <a:noFill/>
        </p:spPr>
        <p:txBody>
          <a:bodyPr wrap="none" rtlCol="0">
            <a:spAutoFit/>
          </a:bodyPr>
          <a:lstStyle/>
          <a:p>
            <a:r>
              <a:rPr lang="en-US" sz="2400" dirty="0"/>
              <a:t>1</a:t>
            </a:r>
          </a:p>
        </p:txBody>
      </p:sp>
      <p:sp>
        <p:nvSpPr>
          <p:cNvPr id="53" name="TextBox 52">
            <a:extLst>
              <a:ext uri="{FF2B5EF4-FFF2-40B4-BE49-F238E27FC236}">
                <a16:creationId xmlns:a16="http://schemas.microsoft.com/office/drawing/2014/main" xmlns="" id="{9A29E184-A3A8-49BF-B596-82A0769D3254}"/>
              </a:ext>
            </a:extLst>
          </p:cNvPr>
          <p:cNvSpPr txBox="1"/>
          <p:nvPr/>
        </p:nvSpPr>
        <p:spPr>
          <a:xfrm>
            <a:off x="7814020" y="2614699"/>
            <a:ext cx="782587" cy="461665"/>
          </a:xfrm>
          <a:prstGeom prst="rect">
            <a:avLst/>
          </a:prstGeom>
          <a:noFill/>
        </p:spPr>
        <p:txBody>
          <a:bodyPr wrap="none" rtlCol="0">
            <a:spAutoFit/>
          </a:bodyPr>
          <a:lstStyle/>
          <a:p>
            <a:r>
              <a:rPr lang="en-US" sz="2400" dirty="0"/>
              <a:t>1 1 0</a:t>
            </a:r>
          </a:p>
        </p:txBody>
      </p:sp>
      <p:cxnSp>
        <p:nvCxnSpPr>
          <p:cNvPr id="54" name="Straight Connector 53">
            <a:extLst>
              <a:ext uri="{FF2B5EF4-FFF2-40B4-BE49-F238E27FC236}">
                <a16:creationId xmlns:a16="http://schemas.microsoft.com/office/drawing/2014/main" xmlns="" id="{2BC29F2B-71FB-40F5-86EC-8E1097A00D7B}"/>
              </a:ext>
            </a:extLst>
          </p:cNvPr>
          <p:cNvCxnSpPr/>
          <p:nvPr/>
        </p:nvCxnSpPr>
        <p:spPr>
          <a:xfrm>
            <a:off x="7797379" y="3132601"/>
            <a:ext cx="108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079B0A4A-52AA-423B-AD66-1C2E0CED03D4}"/>
              </a:ext>
            </a:extLst>
          </p:cNvPr>
          <p:cNvSpPr txBox="1"/>
          <p:nvPr/>
        </p:nvSpPr>
        <p:spPr>
          <a:xfrm>
            <a:off x="7819731" y="3071899"/>
            <a:ext cx="782587" cy="461665"/>
          </a:xfrm>
          <a:prstGeom prst="rect">
            <a:avLst/>
          </a:prstGeom>
          <a:noFill/>
        </p:spPr>
        <p:txBody>
          <a:bodyPr wrap="none" rtlCol="0">
            <a:spAutoFit/>
          </a:bodyPr>
          <a:lstStyle/>
          <a:p>
            <a:r>
              <a:rPr lang="en-US" sz="2400" dirty="0"/>
              <a:t>1 0 1</a:t>
            </a:r>
          </a:p>
        </p:txBody>
      </p:sp>
      <p:sp>
        <p:nvSpPr>
          <p:cNvPr id="56" name="TextBox 55">
            <a:extLst>
              <a:ext uri="{FF2B5EF4-FFF2-40B4-BE49-F238E27FC236}">
                <a16:creationId xmlns:a16="http://schemas.microsoft.com/office/drawing/2014/main" xmlns="" id="{F71A65FD-AF32-420F-81A0-B1D55C1CC352}"/>
              </a:ext>
            </a:extLst>
          </p:cNvPr>
          <p:cNvSpPr txBox="1"/>
          <p:nvPr/>
        </p:nvSpPr>
        <p:spPr>
          <a:xfrm>
            <a:off x="8489006" y="3071899"/>
            <a:ext cx="336952" cy="461665"/>
          </a:xfrm>
          <a:prstGeom prst="rect">
            <a:avLst/>
          </a:prstGeom>
          <a:noFill/>
        </p:spPr>
        <p:txBody>
          <a:bodyPr wrap="none" rtlCol="0">
            <a:spAutoFit/>
          </a:bodyPr>
          <a:lstStyle/>
          <a:p>
            <a:r>
              <a:rPr lang="en-US" sz="2400" dirty="0"/>
              <a:t>0</a:t>
            </a:r>
          </a:p>
        </p:txBody>
      </p:sp>
      <p:sp>
        <p:nvSpPr>
          <p:cNvPr id="57" name="TextBox 56">
            <a:extLst>
              <a:ext uri="{FF2B5EF4-FFF2-40B4-BE49-F238E27FC236}">
                <a16:creationId xmlns:a16="http://schemas.microsoft.com/office/drawing/2014/main" xmlns="" id="{E971C0B4-DBFB-417D-8F29-3882EF8E3A14}"/>
              </a:ext>
            </a:extLst>
          </p:cNvPr>
          <p:cNvSpPr txBox="1"/>
          <p:nvPr/>
        </p:nvSpPr>
        <p:spPr>
          <a:xfrm>
            <a:off x="8047042" y="3452899"/>
            <a:ext cx="782587" cy="461665"/>
          </a:xfrm>
          <a:prstGeom prst="rect">
            <a:avLst/>
          </a:prstGeom>
          <a:noFill/>
        </p:spPr>
        <p:txBody>
          <a:bodyPr wrap="none" rtlCol="0">
            <a:spAutoFit/>
          </a:bodyPr>
          <a:lstStyle/>
          <a:p>
            <a:r>
              <a:rPr lang="en-US" sz="2400" dirty="0"/>
              <a:t>1 1 0</a:t>
            </a:r>
          </a:p>
        </p:txBody>
      </p:sp>
      <p:cxnSp>
        <p:nvCxnSpPr>
          <p:cNvPr id="58" name="Straight Connector 57">
            <a:extLst>
              <a:ext uri="{FF2B5EF4-FFF2-40B4-BE49-F238E27FC236}">
                <a16:creationId xmlns:a16="http://schemas.microsoft.com/office/drawing/2014/main" xmlns="" id="{BB06B75E-06D7-4022-8AD6-938AA27F5098}"/>
              </a:ext>
            </a:extLst>
          </p:cNvPr>
          <p:cNvCxnSpPr/>
          <p:nvPr/>
        </p:nvCxnSpPr>
        <p:spPr>
          <a:xfrm>
            <a:off x="8041891" y="3970801"/>
            <a:ext cx="93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9505FE85-8FF8-447E-97B4-DED6462F5C89}"/>
              </a:ext>
            </a:extLst>
          </p:cNvPr>
          <p:cNvSpPr txBox="1"/>
          <p:nvPr/>
        </p:nvSpPr>
        <p:spPr>
          <a:xfrm>
            <a:off x="8052227" y="3910099"/>
            <a:ext cx="782587" cy="461665"/>
          </a:xfrm>
          <a:prstGeom prst="rect">
            <a:avLst/>
          </a:prstGeom>
          <a:noFill/>
        </p:spPr>
        <p:txBody>
          <a:bodyPr wrap="none" rtlCol="0">
            <a:spAutoFit/>
          </a:bodyPr>
          <a:lstStyle/>
          <a:p>
            <a:r>
              <a:rPr lang="en-US" sz="2400" dirty="0"/>
              <a:t>1 0 0</a:t>
            </a:r>
          </a:p>
        </p:txBody>
      </p:sp>
      <p:sp>
        <p:nvSpPr>
          <p:cNvPr id="60" name="TextBox 59">
            <a:extLst>
              <a:ext uri="{FF2B5EF4-FFF2-40B4-BE49-F238E27FC236}">
                <a16:creationId xmlns:a16="http://schemas.microsoft.com/office/drawing/2014/main" xmlns="" id="{ECA3A03E-5FF1-4396-8601-C01A253C4B6E}"/>
              </a:ext>
            </a:extLst>
          </p:cNvPr>
          <p:cNvSpPr txBox="1"/>
          <p:nvPr/>
        </p:nvSpPr>
        <p:spPr>
          <a:xfrm>
            <a:off x="8717525" y="3910099"/>
            <a:ext cx="336952" cy="461665"/>
          </a:xfrm>
          <a:prstGeom prst="rect">
            <a:avLst/>
          </a:prstGeom>
          <a:noFill/>
        </p:spPr>
        <p:txBody>
          <a:bodyPr wrap="none" rtlCol="0">
            <a:spAutoFit/>
          </a:bodyPr>
          <a:lstStyle/>
          <a:p>
            <a:r>
              <a:rPr lang="en-US" sz="2400" dirty="0"/>
              <a:t>1</a:t>
            </a:r>
          </a:p>
        </p:txBody>
      </p:sp>
      <p:sp>
        <p:nvSpPr>
          <p:cNvPr id="61" name="TextBox 60">
            <a:extLst>
              <a:ext uri="{FF2B5EF4-FFF2-40B4-BE49-F238E27FC236}">
                <a16:creationId xmlns:a16="http://schemas.microsoft.com/office/drawing/2014/main" xmlns="" id="{1D625A65-2C43-438A-B7BB-FB34431A402B}"/>
              </a:ext>
            </a:extLst>
          </p:cNvPr>
          <p:cNvSpPr txBox="1"/>
          <p:nvPr/>
        </p:nvSpPr>
        <p:spPr>
          <a:xfrm>
            <a:off x="8291059" y="4291099"/>
            <a:ext cx="782587" cy="461665"/>
          </a:xfrm>
          <a:prstGeom prst="rect">
            <a:avLst/>
          </a:prstGeom>
          <a:noFill/>
        </p:spPr>
        <p:txBody>
          <a:bodyPr wrap="none" rtlCol="0">
            <a:spAutoFit/>
          </a:bodyPr>
          <a:lstStyle/>
          <a:p>
            <a:r>
              <a:rPr lang="en-US" sz="2400" dirty="0"/>
              <a:t>1 1 0</a:t>
            </a:r>
          </a:p>
        </p:txBody>
      </p:sp>
      <p:cxnSp>
        <p:nvCxnSpPr>
          <p:cNvPr id="62" name="Straight Connector 61">
            <a:extLst>
              <a:ext uri="{FF2B5EF4-FFF2-40B4-BE49-F238E27FC236}">
                <a16:creationId xmlns:a16="http://schemas.microsoft.com/office/drawing/2014/main" xmlns="" id="{27736AFB-6761-429E-A3BC-5227D81A7B8A}"/>
              </a:ext>
            </a:extLst>
          </p:cNvPr>
          <p:cNvCxnSpPr/>
          <p:nvPr/>
        </p:nvCxnSpPr>
        <p:spPr>
          <a:xfrm>
            <a:off x="8363399" y="4771139"/>
            <a:ext cx="86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6F57317A-F5E0-4281-84A0-6F31A4FC89BD}"/>
              </a:ext>
            </a:extLst>
          </p:cNvPr>
          <p:cNvSpPr txBox="1"/>
          <p:nvPr/>
        </p:nvSpPr>
        <p:spPr>
          <a:xfrm>
            <a:off x="8513722" y="4735262"/>
            <a:ext cx="559769" cy="461665"/>
          </a:xfrm>
          <a:prstGeom prst="rect">
            <a:avLst/>
          </a:prstGeom>
          <a:noFill/>
        </p:spPr>
        <p:txBody>
          <a:bodyPr wrap="none" rtlCol="0">
            <a:spAutoFit/>
          </a:bodyPr>
          <a:lstStyle/>
          <a:p>
            <a:r>
              <a:rPr lang="en-US" sz="2400" dirty="0"/>
              <a:t>1 1</a:t>
            </a:r>
          </a:p>
        </p:txBody>
      </p:sp>
      <p:sp>
        <p:nvSpPr>
          <p:cNvPr id="64" name="TextBox 63">
            <a:extLst>
              <a:ext uri="{FF2B5EF4-FFF2-40B4-BE49-F238E27FC236}">
                <a16:creationId xmlns:a16="http://schemas.microsoft.com/office/drawing/2014/main" xmlns="" id="{15669A87-93EC-49F7-B7A0-BB8F060EF10F}"/>
              </a:ext>
            </a:extLst>
          </p:cNvPr>
          <p:cNvSpPr txBox="1"/>
          <p:nvPr/>
        </p:nvSpPr>
        <p:spPr>
          <a:xfrm>
            <a:off x="9392394" y="1344124"/>
            <a:ext cx="336952" cy="461665"/>
          </a:xfrm>
          <a:prstGeom prst="rect">
            <a:avLst/>
          </a:prstGeom>
          <a:noFill/>
        </p:spPr>
        <p:txBody>
          <a:bodyPr wrap="none" rtlCol="0">
            <a:spAutoFit/>
          </a:bodyPr>
          <a:lstStyle/>
          <a:p>
            <a:r>
              <a:rPr lang="en-US" sz="2400" dirty="0"/>
              <a:t>1</a:t>
            </a:r>
          </a:p>
        </p:txBody>
      </p:sp>
      <p:sp>
        <p:nvSpPr>
          <p:cNvPr id="65" name="TextBox 64">
            <a:extLst>
              <a:ext uri="{FF2B5EF4-FFF2-40B4-BE49-F238E27FC236}">
                <a16:creationId xmlns:a16="http://schemas.microsoft.com/office/drawing/2014/main" xmlns="" id="{A5BEC1D6-2049-43A1-B5A1-3934BF92D09C}"/>
              </a:ext>
            </a:extLst>
          </p:cNvPr>
          <p:cNvSpPr txBox="1"/>
          <p:nvPr/>
        </p:nvSpPr>
        <p:spPr>
          <a:xfrm>
            <a:off x="9620994" y="1344124"/>
            <a:ext cx="336952" cy="461665"/>
          </a:xfrm>
          <a:prstGeom prst="rect">
            <a:avLst/>
          </a:prstGeom>
          <a:noFill/>
        </p:spPr>
        <p:txBody>
          <a:bodyPr wrap="none" rtlCol="0">
            <a:spAutoFit/>
          </a:bodyPr>
          <a:lstStyle/>
          <a:p>
            <a:r>
              <a:rPr lang="en-US" sz="2400" dirty="0"/>
              <a:t>1</a:t>
            </a:r>
          </a:p>
        </p:txBody>
      </p:sp>
      <p:sp>
        <p:nvSpPr>
          <p:cNvPr id="66" name="TextBox 65">
            <a:extLst>
              <a:ext uri="{FF2B5EF4-FFF2-40B4-BE49-F238E27FC236}">
                <a16:creationId xmlns:a16="http://schemas.microsoft.com/office/drawing/2014/main" xmlns="" id="{AF94816E-6AA5-45EC-8BA7-60C76E4250C0}"/>
              </a:ext>
            </a:extLst>
          </p:cNvPr>
          <p:cNvSpPr txBox="1"/>
          <p:nvPr/>
        </p:nvSpPr>
        <p:spPr>
          <a:xfrm>
            <a:off x="9849594" y="1344124"/>
            <a:ext cx="336952" cy="461665"/>
          </a:xfrm>
          <a:prstGeom prst="rect">
            <a:avLst/>
          </a:prstGeom>
          <a:noFill/>
        </p:spPr>
        <p:txBody>
          <a:bodyPr wrap="none" rtlCol="0">
            <a:spAutoFit/>
          </a:bodyPr>
          <a:lstStyle/>
          <a:p>
            <a:r>
              <a:rPr lang="en-US" sz="2400" dirty="0"/>
              <a:t>1</a:t>
            </a:r>
          </a:p>
        </p:txBody>
      </p:sp>
      <p:sp>
        <p:nvSpPr>
          <p:cNvPr id="67" name="TextBox 66">
            <a:extLst>
              <a:ext uri="{FF2B5EF4-FFF2-40B4-BE49-F238E27FC236}">
                <a16:creationId xmlns:a16="http://schemas.microsoft.com/office/drawing/2014/main" xmlns="" id="{3C29F581-ADB5-452F-9656-1AA75F658427}"/>
              </a:ext>
            </a:extLst>
          </p:cNvPr>
          <p:cNvSpPr txBox="1"/>
          <p:nvPr/>
        </p:nvSpPr>
        <p:spPr>
          <a:xfrm>
            <a:off x="10078194" y="1344124"/>
            <a:ext cx="266420" cy="461665"/>
          </a:xfrm>
          <a:prstGeom prst="rect">
            <a:avLst/>
          </a:prstGeom>
          <a:noFill/>
        </p:spPr>
        <p:txBody>
          <a:bodyPr wrap="none" rtlCol="0">
            <a:spAutoFit/>
          </a:bodyPr>
          <a:lstStyle/>
          <a:p>
            <a:r>
              <a:rPr lang="en-US" sz="2400" dirty="0"/>
              <a:t>.</a:t>
            </a:r>
          </a:p>
        </p:txBody>
      </p:sp>
      <p:sp>
        <p:nvSpPr>
          <p:cNvPr id="68" name="TextBox 67">
            <a:extLst>
              <a:ext uri="{FF2B5EF4-FFF2-40B4-BE49-F238E27FC236}">
                <a16:creationId xmlns:a16="http://schemas.microsoft.com/office/drawing/2014/main" xmlns="" id="{74C67BD4-F2F1-4BC3-8DD8-C7883E937F81}"/>
              </a:ext>
            </a:extLst>
          </p:cNvPr>
          <p:cNvSpPr txBox="1"/>
          <p:nvPr/>
        </p:nvSpPr>
        <p:spPr>
          <a:xfrm>
            <a:off x="10230594" y="1344124"/>
            <a:ext cx="336952" cy="461665"/>
          </a:xfrm>
          <a:prstGeom prst="rect">
            <a:avLst/>
          </a:prstGeom>
          <a:noFill/>
        </p:spPr>
        <p:txBody>
          <a:bodyPr wrap="none" rtlCol="0">
            <a:spAutoFit/>
          </a:bodyPr>
          <a:lstStyle/>
          <a:p>
            <a:r>
              <a:rPr lang="en-US" sz="2400" dirty="0"/>
              <a:t>1</a:t>
            </a:r>
          </a:p>
        </p:txBody>
      </p:sp>
      <p:sp>
        <p:nvSpPr>
          <p:cNvPr id="69" name="TextBox 68">
            <a:extLst>
              <a:ext uri="{FF2B5EF4-FFF2-40B4-BE49-F238E27FC236}">
                <a16:creationId xmlns:a16="http://schemas.microsoft.com/office/drawing/2014/main" xmlns="" id="{4D8EB6B3-E073-44C3-9B1E-41FF4E0DB03D}"/>
              </a:ext>
            </a:extLst>
          </p:cNvPr>
          <p:cNvSpPr txBox="1"/>
          <p:nvPr/>
        </p:nvSpPr>
        <p:spPr>
          <a:xfrm>
            <a:off x="8980401" y="4731511"/>
            <a:ext cx="336952" cy="461665"/>
          </a:xfrm>
          <a:prstGeom prst="rect">
            <a:avLst/>
          </a:prstGeom>
          <a:noFill/>
        </p:spPr>
        <p:txBody>
          <a:bodyPr wrap="none" rtlCol="0">
            <a:spAutoFit/>
          </a:bodyPr>
          <a:lstStyle/>
          <a:p>
            <a:r>
              <a:rPr lang="en-US" sz="2400" dirty="0"/>
              <a:t>0</a:t>
            </a:r>
          </a:p>
        </p:txBody>
      </p:sp>
      <p:sp>
        <p:nvSpPr>
          <p:cNvPr id="70" name="TextBox 69">
            <a:extLst>
              <a:ext uri="{FF2B5EF4-FFF2-40B4-BE49-F238E27FC236}">
                <a16:creationId xmlns:a16="http://schemas.microsoft.com/office/drawing/2014/main" xmlns="" id="{ECE9408B-4083-4D6F-BEF7-C712C3757571}"/>
              </a:ext>
            </a:extLst>
          </p:cNvPr>
          <p:cNvSpPr txBox="1"/>
          <p:nvPr/>
        </p:nvSpPr>
        <p:spPr>
          <a:xfrm>
            <a:off x="8548153" y="5094593"/>
            <a:ext cx="782587" cy="461665"/>
          </a:xfrm>
          <a:prstGeom prst="rect">
            <a:avLst/>
          </a:prstGeom>
          <a:noFill/>
        </p:spPr>
        <p:txBody>
          <a:bodyPr wrap="none" rtlCol="0">
            <a:spAutoFit/>
          </a:bodyPr>
          <a:lstStyle/>
          <a:p>
            <a:r>
              <a:rPr lang="en-US" sz="2400" dirty="0"/>
              <a:t>1 1 0</a:t>
            </a:r>
          </a:p>
        </p:txBody>
      </p:sp>
      <p:cxnSp>
        <p:nvCxnSpPr>
          <p:cNvPr id="71" name="Straight Connector 70">
            <a:extLst>
              <a:ext uri="{FF2B5EF4-FFF2-40B4-BE49-F238E27FC236}">
                <a16:creationId xmlns:a16="http://schemas.microsoft.com/office/drawing/2014/main" xmlns="" id="{5AF4B680-4C44-429E-88A2-7744D7ACAB63}"/>
              </a:ext>
            </a:extLst>
          </p:cNvPr>
          <p:cNvCxnSpPr/>
          <p:nvPr/>
        </p:nvCxnSpPr>
        <p:spPr>
          <a:xfrm>
            <a:off x="8558503" y="5613625"/>
            <a:ext cx="75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xmlns="" id="{62433932-D8D9-46AA-B75F-A504A4074FDF}"/>
              </a:ext>
            </a:extLst>
          </p:cNvPr>
          <p:cNvSpPr txBox="1"/>
          <p:nvPr/>
        </p:nvSpPr>
        <p:spPr>
          <a:xfrm>
            <a:off x="8568836" y="5562250"/>
            <a:ext cx="782587" cy="461665"/>
          </a:xfrm>
          <a:prstGeom prst="rect">
            <a:avLst/>
          </a:prstGeom>
          <a:noFill/>
        </p:spPr>
        <p:txBody>
          <a:bodyPr wrap="none" rtlCol="0">
            <a:spAutoFit/>
          </a:bodyPr>
          <a:lstStyle/>
          <a:p>
            <a:r>
              <a:rPr lang="en-US" sz="2400" dirty="0"/>
              <a:t>0 0 0</a:t>
            </a:r>
          </a:p>
        </p:txBody>
      </p:sp>
      <p:cxnSp>
        <p:nvCxnSpPr>
          <p:cNvPr id="73" name="Straight Arrow Connector 72">
            <a:extLst>
              <a:ext uri="{FF2B5EF4-FFF2-40B4-BE49-F238E27FC236}">
                <a16:creationId xmlns:a16="http://schemas.microsoft.com/office/drawing/2014/main" xmlns="" id="{BB6D2972-85D1-4410-93E9-840A1B058360}"/>
              </a:ext>
            </a:extLst>
          </p:cNvPr>
          <p:cNvCxnSpPr/>
          <p:nvPr/>
        </p:nvCxnSpPr>
        <p:spPr>
          <a:xfrm>
            <a:off x="8434358" y="1852699"/>
            <a:ext cx="0" cy="3810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CA662784-4125-4336-9A8E-C9B088D9D507}"/>
              </a:ext>
            </a:extLst>
          </p:cNvPr>
          <p:cNvCxnSpPr/>
          <p:nvPr/>
        </p:nvCxnSpPr>
        <p:spPr>
          <a:xfrm>
            <a:off x="8655694" y="1852699"/>
            <a:ext cx="0" cy="1195741"/>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23846D67-9BA0-444B-BC25-9F1AFFEFB6E1}"/>
              </a:ext>
            </a:extLst>
          </p:cNvPr>
          <p:cNvCxnSpPr/>
          <p:nvPr/>
        </p:nvCxnSpPr>
        <p:spPr>
          <a:xfrm>
            <a:off x="8886553" y="1853682"/>
            <a:ext cx="0" cy="2118329"/>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68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fade">
                                      <p:cBhvr>
                                        <p:cTn id="111" dur="500"/>
                                        <p:tgtEl>
                                          <p:spTgt spid="3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500"/>
                                        <p:tgtEl>
                                          <p:spTgt spid="3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fade">
                                      <p:cBhvr>
                                        <p:cTn id="129" dur="500"/>
                                        <p:tgtEl>
                                          <p:spTgt spid="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36"/>
                                        </p:tgtEl>
                                        <p:attrNameLst>
                                          <p:attrName>style.visibility</p:attrName>
                                        </p:attrNameLst>
                                      </p:cBhvr>
                                      <p:to>
                                        <p:strVal val="visible"/>
                                      </p:to>
                                    </p:set>
                                    <p:animEffect transition="in" filter="fade">
                                      <p:cBhvr>
                                        <p:cTn id="134" dur="500"/>
                                        <p:tgtEl>
                                          <p:spTgt spid="3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fade">
                                      <p:cBhvr>
                                        <p:cTn id="139" dur="500"/>
                                        <p:tgtEl>
                                          <p:spTgt spid="37"/>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fade">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fade">
                                      <p:cBhvr>
                                        <p:cTn id="149" dur="500"/>
                                        <p:tgtEl>
                                          <p:spTgt spid="39"/>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40"/>
                                        </p:tgtEl>
                                        <p:attrNameLst>
                                          <p:attrName>style.visibility</p:attrName>
                                        </p:attrNameLst>
                                      </p:cBhvr>
                                      <p:to>
                                        <p:strVal val="visible"/>
                                      </p:to>
                                    </p:set>
                                    <p:animEffect transition="in" filter="fade">
                                      <p:cBhvr>
                                        <p:cTn id="154" dur="500"/>
                                        <p:tgtEl>
                                          <p:spTgt spid="40"/>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41"/>
                                        </p:tgtEl>
                                        <p:attrNameLst>
                                          <p:attrName>style.visibility</p:attrName>
                                        </p:attrNameLst>
                                      </p:cBhvr>
                                      <p:to>
                                        <p:strVal val="visible"/>
                                      </p:to>
                                    </p:set>
                                    <p:animEffect transition="in" filter="fade">
                                      <p:cBhvr>
                                        <p:cTn id="159" dur="500"/>
                                        <p:tgtEl>
                                          <p:spTgt spid="41"/>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42"/>
                                        </p:tgtEl>
                                        <p:attrNameLst>
                                          <p:attrName>style.visibility</p:attrName>
                                        </p:attrNameLst>
                                      </p:cBhvr>
                                      <p:to>
                                        <p:strVal val="visible"/>
                                      </p:to>
                                    </p:set>
                                    <p:animEffect transition="in" filter="fade">
                                      <p:cBhvr>
                                        <p:cTn id="164" dur="500"/>
                                        <p:tgtEl>
                                          <p:spTgt spid="42"/>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4"/>
                                        </p:tgtEl>
                                        <p:attrNameLst>
                                          <p:attrName>style.visibility</p:attrName>
                                        </p:attrNameLst>
                                      </p:cBhvr>
                                      <p:to>
                                        <p:strVal val="visible"/>
                                      </p:to>
                                    </p:set>
                                    <p:animEffect transition="in" filter="fade">
                                      <p:cBhvr>
                                        <p:cTn id="169" dur="500"/>
                                        <p:tgtEl>
                                          <p:spTgt spid="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par>
                                <p:cTn id="175" presetID="22" presetClass="entr" presetSubtype="4" fill="hold" nodeType="with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wipe(down)">
                                      <p:cBhvr>
                                        <p:cTn id="177" dur="500"/>
                                        <p:tgtEl>
                                          <p:spTgt spid="45"/>
                                        </p:tgtEl>
                                      </p:cBhvr>
                                    </p:animEffect>
                                  </p:childTnLst>
                                </p:cTn>
                              </p:par>
                              <p:par>
                                <p:cTn id="178" presetID="22" presetClass="entr" presetSubtype="4"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animEffect transition="in" filter="wipe(down)">
                                      <p:cBhvr>
                                        <p:cTn id="180" dur="500"/>
                                        <p:tgtEl>
                                          <p:spTgt spid="46"/>
                                        </p:tgtEl>
                                      </p:cBhvr>
                                    </p:animEffect>
                                  </p:childTnLst>
                                </p:cTn>
                              </p:par>
                              <p:par>
                                <p:cTn id="181" presetID="22" presetClass="entr" presetSubtype="4" fill="hold" grpId="0" nodeType="withEffect">
                                  <p:stCondLst>
                                    <p:cond delay="0"/>
                                  </p:stCondLst>
                                  <p:childTnLst>
                                    <p:set>
                                      <p:cBhvr>
                                        <p:cTn id="182" dur="1" fill="hold">
                                          <p:stCondLst>
                                            <p:cond delay="0"/>
                                          </p:stCondLst>
                                        </p:cTn>
                                        <p:tgtEl>
                                          <p:spTgt spid="47"/>
                                        </p:tgtEl>
                                        <p:attrNameLst>
                                          <p:attrName>style.visibility</p:attrName>
                                        </p:attrNameLst>
                                      </p:cBhvr>
                                      <p:to>
                                        <p:strVal val="visible"/>
                                      </p:to>
                                    </p:set>
                                    <p:animEffect transition="in" filter="wipe(down)">
                                      <p:cBhvr>
                                        <p:cTn id="183" dur="500"/>
                                        <p:tgtEl>
                                          <p:spTgt spid="4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48"/>
                                        </p:tgtEl>
                                        <p:attrNameLst>
                                          <p:attrName>style.visibility</p:attrName>
                                        </p:attrNameLst>
                                      </p:cBhvr>
                                      <p:to>
                                        <p:strVal val="visible"/>
                                      </p:to>
                                    </p:set>
                                    <p:animEffect transition="in" filter="wipe(down)">
                                      <p:cBhvr>
                                        <p:cTn id="188" dur="500"/>
                                        <p:tgtEl>
                                          <p:spTgt spid="4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nodeType="clickEffect">
                                  <p:stCondLst>
                                    <p:cond delay="0"/>
                                  </p:stCondLst>
                                  <p:childTnLst>
                                    <p:set>
                                      <p:cBhvr>
                                        <p:cTn id="192" dur="1" fill="hold">
                                          <p:stCondLst>
                                            <p:cond delay="0"/>
                                          </p:stCondLst>
                                        </p:cTn>
                                        <p:tgtEl>
                                          <p:spTgt spid="50"/>
                                        </p:tgtEl>
                                        <p:attrNameLst>
                                          <p:attrName>style.visibility</p:attrName>
                                        </p:attrNameLst>
                                      </p:cBhvr>
                                      <p:to>
                                        <p:strVal val="visible"/>
                                      </p:to>
                                    </p:set>
                                    <p:animEffect transition="in" filter="wipe(down)">
                                      <p:cBhvr>
                                        <p:cTn id="193" dur="500"/>
                                        <p:tgtEl>
                                          <p:spTgt spid="50"/>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down)">
                                      <p:cBhvr>
                                        <p:cTn id="196" dur="500"/>
                                        <p:tgtEl>
                                          <p:spTgt spid="49"/>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51"/>
                                        </p:tgtEl>
                                        <p:attrNameLst>
                                          <p:attrName>style.visibility</p:attrName>
                                        </p:attrNameLst>
                                      </p:cBhvr>
                                      <p:to>
                                        <p:strVal val="visible"/>
                                      </p:to>
                                    </p:set>
                                    <p:animEffect transition="in" filter="wipe(down)">
                                      <p:cBhvr>
                                        <p:cTn id="201" dur="500"/>
                                        <p:tgtEl>
                                          <p:spTgt spid="51"/>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grpId="0" nodeType="clickEffect">
                                  <p:stCondLst>
                                    <p:cond delay="0"/>
                                  </p:stCondLst>
                                  <p:childTnLst>
                                    <p:set>
                                      <p:cBhvr>
                                        <p:cTn id="205" dur="1" fill="hold">
                                          <p:stCondLst>
                                            <p:cond delay="0"/>
                                          </p:stCondLst>
                                        </p:cTn>
                                        <p:tgtEl>
                                          <p:spTgt spid="52"/>
                                        </p:tgtEl>
                                        <p:attrNameLst>
                                          <p:attrName>style.visibility</p:attrName>
                                        </p:attrNameLst>
                                      </p:cBhvr>
                                      <p:to>
                                        <p:strVal val="visible"/>
                                      </p:to>
                                    </p:set>
                                    <p:animEffect transition="in" filter="wipe(up)">
                                      <p:cBhvr>
                                        <p:cTn id="206" dur="500"/>
                                        <p:tgtEl>
                                          <p:spTgt spid="52"/>
                                        </p:tgtEl>
                                      </p:cBhvr>
                                    </p:animEffect>
                                  </p:childTnLst>
                                </p:cTn>
                              </p:par>
                              <p:par>
                                <p:cTn id="207" presetID="22" presetClass="entr" presetSubtype="1" fill="hold" nodeType="withEffect">
                                  <p:stCondLst>
                                    <p:cond delay="0"/>
                                  </p:stCondLst>
                                  <p:childTnLst>
                                    <p:set>
                                      <p:cBhvr>
                                        <p:cTn id="208" dur="1" fill="hold">
                                          <p:stCondLst>
                                            <p:cond delay="0"/>
                                          </p:stCondLst>
                                        </p:cTn>
                                        <p:tgtEl>
                                          <p:spTgt spid="73"/>
                                        </p:tgtEl>
                                        <p:attrNameLst>
                                          <p:attrName>style.visibility</p:attrName>
                                        </p:attrNameLst>
                                      </p:cBhvr>
                                      <p:to>
                                        <p:strVal val="visible"/>
                                      </p:to>
                                    </p:set>
                                    <p:animEffect transition="in" filter="wipe(up)">
                                      <p:cBhvr>
                                        <p:cTn id="209" dur="500"/>
                                        <p:tgtEl>
                                          <p:spTgt spid="73"/>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64"/>
                                        </p:tgtEl>
                                        <p:attrNameLst>
                                          <p:attrName>style.visibility</p:attrName>
                                        </p:attrNameLst>
                                      </p:cBhvr>
                                      <p:to>
                                        <p:strVal val="visible"/>
                                      </p:to>
                                    </p:set>
                                    <p:animEffect transition="in" filter="wipe(down)">
                                      <p:cBhvr>
                                        <p:cTn id="214" dur="500"/>
                                        <p:tgtEl>
                                          <p:spTgt spid="64"/>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53"/>
                                        </p:tgtEl>
                                        <p:attrNameLst>
                                          <p:attrName>style.visibility</p:attrName>
                                        </p:attrNameLst>
                                      </p:cBhvr>
                                      <p:to>
                                        <p:strVal val="visible"/>
                                      </p:to>
                                    </p:set>
                                    <p:animEffect transition="in" filter="wipe(down)">
                                      <p:cBhvr>
                                        <p:cTn id="217" dur="500"/>
                                        <p:tgtEl>
                                          <p:spTgt spid="53"/>
                                        </p:tgtEl>
                                      </p:cBhvr>
                                    </p:animEffect>
                                  </p:childTnLst>
                                </p:cTn>
                              </p:par>
                              <p:par>
                                <p:cTn id="218" presetID="22" presetClass="entr" presetSubtype="4" fill="hold" nodeType="withEffect">
                                  <p:stCondLst>
                                    <p:cond delay="0"/>
                                  </p:stCondLst>
                                  <p:childTnLst>
                                    <p:set>
                                      <p:cBhvr>
                                        <p:cTn id="219" dur="1" fill="hold">
                                          <p:stCondLst>
                                            <p:cond delay="0"/>
                                          </p:stCondLst>
                                        </p:cTn>
                                        <p:tgtEl>
                                          <p:spTgt spid="54"/>
                                        </p:tgtEl>
                                        <p:attrNameLst>
                                          <p:attrName>style.visibility</p:attrName>
                                        </p:attrNameLst>
                                      </p:cBhvr>
                                      <p:to>
                                        <p:strVal val="visible"/>
                                      </p:to>
                                    </p:set>
                                    <p:animEffect transition="in" filter="wipe(down)">
                                      <p:cBhvr>
                                        <p:cTn id="220" dur="500"/>
                                        <p:tgtEl>
                                          <p:spTgt spid="54"/>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4" fill="hold" grpId="0" nodeType="clickEffect">
                                  <p:stCondLst>
                                    <p:cond delay="0"/>
                                  </p:stCondLst>
                                  <p:childTnLst>
                                    <p:set>
                                      <p:cBhvr>
                                        <p:cTn id="224" dur="1" fill="hold">
                                          <p:stCondLst>
                                            <p:cond delay="0"/>
                                          </p:stCondLst>
                                        </p:cTn>
                                        <p:tgtEl>
                                          <p:spTgt spid="55"/>
                                        </p:tgtEl>
                                        <p:attrNameLst>
                                          <p:attrName>style.visibility</p:attrName>
                                        </p:attrNameLst>
                                      </p:cBhvr>
                                      <p:to>
                                        <p:strVal val="visible"/>
                                      </p:to>
                                    </p:set>
                                    <p:animEffect transition="in" filter="wipe(down)">
                                      <p:cBhvr>
                                        <p:cTn id="225" dur="500"/>
                                        <p:tgtEl>
                                          <p:spTgt spid="55"/>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wipe(up)">
                                      <p:cBhvr>
                                        <p:cTn id="230" dur="500"/>
                                        <p:tgtEl>
                                          <p:spTgt spid="74"/>
                                        </p:tgtEl>
                                      </p:cBhvr>
                                    </p:animEffect>
                                  </p:childTnLst>
                                </p:cTn>
                              </p:par>
                              <p:par>
                                <p:cTn id="231" presetID="22" presetClass="entr" presetSubtype="1" fill="hold" grpId="0" nodeType="with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wipe(up)">
                                      <p:cBhvr>
                                        <p:cTn id="233" dur="500"/>
                                        <p:tgtEl>
                                          <p:spTgt spid="56"/>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57"/>
                                        </p:tgtEl>
                                        <p:attrNameLst>
                                          <p:attrName>style.visibility</p:attrName>
                                        </p:attrNameLst>
                                      </p:cBhvr>
                                      <p:to>
                                        <p:strVal val="visible"/>
                                      </p:to>
                                    </p:set>
                                    <p:animEffect transition="in" filter="wipe(down)">
                                      <p:cBhvr>
                                        <p:cTn id="238" dur="500"/>
                                        <p:tgtEl>
                                          <p:spTgt spid="57"/>
                                        </p:tgtEl>
                                      </p:cBhvr>
                                    </p:animEffect>
                                  </p:childTnLst>
                                </p:cTn>
                              </p:par>
                              <p:par>
                                <p:cTn id="239" presetID="22" presetClass="entr" presetSubtype="4" fill="hold" grpId="0" nodeType="withEffect">
                                  <p:stCondLst>
                                    <p:cond delay="0"/>
                                  </p:stCondLst>
                                  <p:childTnLst>
                                    <p:set>
                                      <p:cBhvr>
                                        <p:cTn id="240" dur="1" fill="hold">
                                          <p:stCondLst>
                                            <p:cond delay="0"/>
                                          </p:stCondLst>
                                        </p:cTn>
                                        <p:tgtEl>
                                          <p:spTgt spid="65"/>
                                        </p:tgtEl>
                                        <p:attrNameLst>
                                          <p:attrName>style.visibility</p:attrName>
                                        </p:attrNameLst>
                                      </p:cBhvr>
                                      <p:to>
                                        <p:strVal val="visible"/>
                                      </p:to>
                                    </p:set>
                                    <p:animEffect transition="in" filter="wipe(down)">
                                      <p:cBhvr>
                                        <p:cTn id="241" dur="500"/>
                                        <p:tgtEl>
                                          <p:spTgt spid="65"/>
                                        </p:tgtEl>
                                      </p:cBhvr>
                                    </p:animEffect>
                                  </p:childTnLst>
                                </p:cTn>
                              </p:par>
                              <p:par>
                                <p:cTn id="242" presetID="22" presetClass="entr" presetSubtype="4" fill="hold" nodeType="withEffect">
                                  <p:stCondLst>
                                    <p:cond delay="0"/>
                                  </p:stCondLst>
                                  <p:childTnLst>
                                    <p:set>
                                      <p:cBhvr>
                                        <p:cTn id="243" dur="1" fill="hold">
                                          <p:stCondLst>
                                            <p:cond delay="0"/>
                                          </p:stCondLst>
                                        </p:cTn>
                                        <p:tgtEl>
                                          <p:spTgt spid="58"/>
                                        </p:tgtEl>
                                        <p:attrNameLst>
                                          <p:attrName>style.visibility</p:attrName>
                                        </p:attrNameLst>
                                      </p:cBhvr>
                                      <p:to>
                                        <p:strVal val="visible"/>
                                      </p:to>
                                    </p:set>
                                    <p:animEffect transition="in" filter="wipe(down)">
                                      <p:cBhvr>
                                        <p:cTn id="244" dur="500"/>
                                        <p:tgtEl>
                                          <p:spTgt spid="58"/>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grpId="0" nodeType="clickEffect">
                                  <p:stCondLst>
                                    <p:cond delay="0"/>
                                  </p:stCondLst>
                                  <p:childTnLst>
                                    <p:set>
                                      <p:cBhvr>
                                        <p:cTn id="248" dur="1" fill="hold">
                                          <p:stCondLst>
                                            <p:cond delay="0"/>
                                          </p:stCondLst>
                                        </p:cTn>
                                        <p:tgtEl>
                                          <p:spTgt spid="59"/>
                                        </p:tgtEl>
                                        <p:attrNameLst>
                                          <p:attrName>style.visibility</p:attrName>
                                        </p:attrNameLst>
                                      </p:cBhvr>
                                      <p:to>
                                        <p:strVal val="visible"/>
                                      </p:to>
                                    </p:set>
                                    <p:animEffect transition="in" filter="wipe(down)">
                                      <p:cBhvr>
                                        <p:cTn id="249" dur="500"/>
                                        <p:tgtEl>
                                          <p:spTgt spid="59"/>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1" fill="hold" nodeType="clickEffect">
                                  <p:stCondLst>
                                    <p:cond delay="0"/>
                                  </p:stCondLst>
                                  <p:childTnLst>
                                    <p:set>
                                      <p:cBhvr>
                                        <p:cTn id="253" dur="1" fill="hold">
                                          <p:stCondLst>
                                            <p:cond delay="0"/>
                                          </p:stCondLst>
                                        </p:cTn>
                                        <p:tgtEl>
                                          <p:spTgt spid="75"/>
                                        </p:tgtEl>
                                        <p:attrNameLst>
                                          <p:attrName>style.visibility</p:attrName>
                                        </p:attrNameLst>
                                      </p:cBhvr>
                                      <p:to>
                                        <p:strVal val="visible"/>
                                      </p:to>
                                    </p:set>
                                    <p:animEffect transition="in" filter="wipe(up)">
                                      <p:cBhvr>
                                        <p:cTn id="254" dur="500"/>
                                        <p:tgtEl>
                                          <p:spTgt spid="75"/>
                                        </p:tgtEl>
                                      </p:cBhvr>
                                    </p:animEffect>
                                  </p:childTnLst>
                                </p:cTn>
                              </p:par>
                              <p:par>
                                <p:cTn id="255" presetID="22" presetClass="entr" presetSubtype="1" fill="hold" grpId="0" nodeType="withEffect">
                                  <p:stCondLst>
                                    <p:cond delay="0"/>
                                  </p:stCondLst>
                                  <p:childTnLst>
                                    <p:set>
                                      <p:cBhvr>
                                        <p:cTn id="256" dur="1" fill="hold">
                                          <p:stCondLst>
                                            <p:cond delay="0"/>
                                          </p:stCondLst>
                                        </p:cTn>
                                        <p:tgtEl>
                                          <p:spTgt spid="60"/>
                                        </p:tgtEl>
                                        <p:attrNameLst>
                                          <p:attrName>style.visibility</p:attrName>
                                        </p:attrNameLst>
                                      </p:cBhvr>
                                      <p:to>
                                        <p:strVal val="visible"/>
                                      </p:to>
                                    </p:set>
                                    <p:animEffect transition="in" filter="wipe(up)">
                                      <p:cBhvr>
                                        <p:cTn id="257" dur="500"/>
                                        <p:tgtEl>
                                          <p:spTgt spid="60"/>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4" fill="hold" grpId="0" nodeType="clickEffect">
                                  <p:stCondLst>
                                    <p:cond delay="0"/>
                                  </p:stCondLst>
                                  <p:childTnLst>
                                    <p:set>
                                      <p:cBhvr>
                                        <p:cTn id="261" dur="1" fill="hold">
                                          <p:stCondLst>
                                            <p:cond delay="0"/>
                                          </p:stCondLst>
                                        </p:cTn>
                                        <p:tgtEl>
                                          <p:spTgt spid="61"/>
                                        </p:tgtEl>
                                        <p:attrNameLst>
                                          <p:attrName>style.visibility</p:attrName>
                                        </p:attrNameLst>
                                      </p:cBhvr>
                                      <p:to>
                                        <p:strVal val="visible"/>
                                      </p:to>
                                    </p:set>
                                    <p:animEffect transition="in" filter="wipe(down)">
                                      <p:cBhvr>
                                        <p:cTn id="262" dur="500"/>
                                        <p:tgtEl>
                                          <p:spTgt spid="61"/>
                                        </p:tgtEl>
                                      </p:cBhvr>
                                    </p:animEffect>
                                  </p:childTnLst>
                                </p:cTn>
                              </p:par>
                              <p:par>
                                <p:cTn id="263" presetID="22" presetClass="entr" presetSubtype="4" fill="hold" grpId="0" nodeType="withEffect">
                                  <p:stCondLst>
                                    <p:cond delay="0"/>
                                  </p:stCondLst>
                                  <p:childTnLst>
                                    <p:set>
                                      <p:cBhvr>
                                        <p:cTn id="264" dur="1" fill="hold">
                                          <p:stCondLst>
                                            <p:cond delay="0"/>
                                          </p:stCondLst>
                                        </p:cTn>
                                        <p:tgtEl>
                                          <p:spTgt spid="66"/>
                                        </p:tgtEl>
                                        <p:attrNameLst>
                                          <p:attrName>style.visibility</p:attrName>
                                        </p:attrNameLst>
                                      </p:cBhvr>
                                      <p:to>
                                        <p:strVal val="visible"/>
                                      </p:to>
                                    </p:set>
                                    <p:animEffect transition="in" filter="wipe(down)">
                                      <p:cBhvr>
                                        <p:cTn id="265" dur="500"/>
                                        <p:tgtEl>
                                          <p:spTgt spid="66"/>
                                        </p:tgtEl>
                                      </p:cBhvr>
                                    </p:animEffect>
                                  </p:childTnLst>
                                </p:cTn>
                              </p:par>
                              <p:par>
                                <p:cTn id="266" presetID="22" presetClass="entr" presetSubtype="4" fill="hold" nodeType="withEffect">
                                  <p:stCondLst>
                                    <p:cond delay="0"/>
                                  </p:stCondLst>
                                  <p:childTnLst>
                                    <p:set>
                                      <p:cBhvr>
                                        <p:cTn id="267" dur="1" fill="hold">
                                          <p:stCondLst>
                                            <p:cond delay="0"/>
                                          </p:stCondLst>
                                        </p:cTn>
                                        <p:tgtEl>
                                          <p:spTgt spid="62"/>
                                        </p:tgtEl>
                                        <p:attrNameLst>
                                          <p:attrName>style.visibility</p:attrName>
                                        </p:attrNameLst>
                                      </p:cBhvr>
                                      <p:to>
                                        <p:strVal val="visible"/>
                                      </p:to>
                                    </p:set>
                                    <p:animEffect transition="in" filter="wipe(down)">
                                      <p:cBhvr>
                                        <p:cTn id="268" dur="500"/>
                                        <p:tgtEl>
                                          <p:spTgt spid="62"/>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4" fill="hold" grpId="0" nodeType="clickEffect">
                                  <p:stCondLst>
                                    <p:cond delay="0"/>
                                  </p:stCondLst>
                                  <p:childTnLst>
                                    <p:set>
                                      <p:cBhvr>
                                        <p:cTn id="272" dur="1" fill="hold">
                                          <p:stCondLst>
                                            <p:cond delay="0"/>
                                          </p:stCondLst>
                                        </p:cTn>
                                        <p:tgtEl>
                                          <p:spTgt spid="63"/>
                                        </p:tgtEl>
                                        <p:attrNameLst>
                                          <p:attrName>style.visibility</p:attrName>
                                        </p:attrNameLst>
                                      </p:cBhvr>
                                      <p:to>
                                        <p:strVal val="visible"/>
                                      </p:to>
                                    </p:set>
                                    <p:animEffect transition="in" filter="wipe(down)">
                                      <p:cBhvr>
                                        <p:cTn id="273" dur="500"/>
                                        <p:tgtEl>
                                          <p:spTgt spid="63"/>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67"/>
                                        </p:tgtEl>
                                        <p:attrNameLst>
                                          <p:attrName>style.visibility</p:attrName>
                                        </p:attrNameLst>
                                      </p:cBhvr>
                                      <p:to>
                                        <p:strVal val="visible"/>
                                      </p:to>
                                    </p:set>
                                    <p:animEffect transition="in" filter="wipe(down)">
                                      <p:cBhvr>
                                        <p:cTn id="278" dur="500"/>
                                        <p:tgtEl>
                                          <p:spTgt spid="67"/>
                                        </p:tgtEl>
                                      </p:cBhvr>
                                    </p:animEffect>
                                  </p:childTnLst>
                                </p:cTn>
                              </p:par>
                              <p:par>
                                <p:cTn id="279" presetID="22" presetClass="entr" presetSubtype="4" fill="hold" grpId="0" nodeType="withEffect">
                                  <p:stCondLst>
                                    <p:cond delay="0"/>
                                  </p:stCondLst>
                                  <p:childTnLst>
                                    <p:set>
                                      <p:cBhvr>
                                        <p:cTn id="280" dur="1" fill="hold">
                                          <p:stCondLst>
                                            <p:cond delay="0"/>
                                          </p:stCondLst>
                                        </p:cTn>
                                        <p:tgtEl>
                                          <p:spTgt spid="69"/>
                                        </p:tgtEl>
                                        <p:attrNameLst>
                                          <p:attrName>style.visibility</p:attrName>
                                        </p:attrNameLst>
                                      </p:cBhvr>
                                      <p:to>
                                        <p:strVal val="visible"/>
                                      </p:to>
                                    </p:set>
                                    <p:animEffect transition="in" filter="wipe(down)">
                                      <p:cBhvr>
                                        <p:cTn id="281" dur="500"/>
                                        <p:tgtEl>
                                          <p:spTgt spid="69"/>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70"/>
                                        </p:tgtEl>
                                        <p:attrNameLst>
                                          <p:attrName>style.visibility</p:attrName>
                                        </p:attrNameLst>
                                      </p:cBhvr>
                                      <p:to>
                                        <p:strVal val="visible"/>
                                      </p:to>
                                    </p:set>
                                    <p:animEffect transition="in" filter="wipe(down)">
                                      <p:cBhvr>
                                        <p:cTn id="286" dur="500"/>
                                        <p:tgtEl>
                                          <p:spTgt spid="70"/>
                                        </p:tgtEl>
                                      </p:cBhvr>
                                    </p:animEffect>
                                  </p:childTnLst>
                                </p:cTn>
                              </p:par>
                              <p:par>
                                <p:cTn id="287" presetID="22" presetClass="entr" presetSubtype="4" fill="hold" grpId="0" nodeType="withEffect">
                                  <p:stCondLst>
                                    <p:cond delay="0"/>
                                  </p:stCondLst>
                                  <p:childTnLst>
                                    <p:set>
                                      <p:cBhvr>
                                        <p:cTn id="288" dur="1" fill="hold">
                                          <p:stCondLst>
                                            <p:cond delay="0"/>
                                          </p:stCondLst>
                                        </p:cTn>
                                        <p:tgtEl>
                                          <p:spTgt spid="68"/>
                                        </p:tgtEl>
                                        <p:attrNameLst>
                                          <p:attrName>style.visibility</p:attrName>
                                        </p:attrNameLst>
                                      </p:cBhvr>
                                      <p:to>
                                        <p:strVal val="visible"/>
                                      </p:to>
                                    </p:set>
                                    <p:animEffect transition="in" filter="wipe(down)">
                                      <p:cBhvr>
                                        <p:cTn id="289" dur="500"/>
                                        <p:tgtEl>
                                          <p:spTgt spid="68"/>
                                        </p:tgtEl>
                                      </p:cBhvr>
                                    </p:animEffect>
                                  </p:childTnLst>
                                </p:cTn>
                              </p:par>
                              <p:par>
                                <p:cTn id="290" presetID="22" presetClass="entr" presetSubtype="4" fill="hold" nodeType="withEffect">
                                  <p:stCondLst>
                                    <p:cond delay="0"/>
                                  </p:stCondLst>
                                  <p:childTnLst>
                                    <p:set>
                                      <p:cBhvr>
                                        <p:cTn id="291" dur="1" fill="hold">
                                          <p:stCondLst>
                                            <p:cond delay="0"/>
                                          </p:stCondLst>
                                        </p:cTn>
                                        <p:tgtEl>
                                          <p:spTgt spid="71"/>
                                        </p:tgtEl>
                                        <p:attrNameLst>
                                          <p:attrName>style.visibility</p:attrName>
                                        </p:attrNameLst>
                                      </p:cBhvr>
                                      <p:to>
                                        <p:strVal val="visible"/>
                                      </p:to>
                                    </p:set>
                                    <p:animEffect transition="in" filter="wipe(down)">
                                      <p:cBhvr>
                                        <p:cTn id="292" dur="500"/>
                                        <p:tgtEl>
                                          <p:spTgt spid="71"/>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4" fill="hold" grpId="0" nodeType="clickEffect">
                                  <p:stCondLst>
                                    <p:cond delay="0"/>
                                  </p:stCondLst>
                                  <p:childTnLst>
                                    <p:set>
                                      <p:cBhvr>
                                        <p:cTn id="296" dur="1" fill="hold">
                                          <p:stCondLst>
                                            <p:cond delay="0"/>
                                          </p:stCondLst>
                                        </p:cTn>
                                        <p:tgtEl>
                                          <p:spTgt spid="72"/>
                                        </p:tgtEl>
                                        <p:attrNameLst>
                                          <p:attrName>style.visibility</p:attrName>
                                        </p:attrNameLst>
                                      </p:cBhvr>
                                      <p:to>
                                        <p:strVal val="visible"/>
                                      </p:to>
                                    </p:set>
                                    <p:animEffect transition="in" filter="wipe(down)">
                                      <p:cBhvr>
                                        <p:cTn id="29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4" grpId="0"/>
      <p:bldP spid="47" grpId="0"/>
      <p:bldP spid="48" grpId="0"/>
      <p:bldP spid="49" grpId="0"/>
      <p:bldP spid="51" grpId="0"/>
      <p:bldP spid="52" grpId="0"/>
      <p:bldP spid="53" grpId="0"/>
      <p:bldP spid="55" grpId="0"/>
      <p:bldP spid="56" grpId="0"/>
      <p:bldP spid="57" grpId="0"/>
      <p:bldP spid="59" grpId="0"/>
      <p:bldP spid="60" grpId="0"/>
      <p:bldP spid="61" grpId="0"/>
      <p:bldP spid="63" grpId="0"/>
      <p:bldP spid="64" grpId="0"/>
      <p:bldP spid="65" grpId="0"/>
      <p:bldP spid="66" grpId="0"/>
      <p:bldP spid="67" grpId="0"/>
      <p:bldP spid="68" grpId="0"/>
      <p:bldP spid="69" grpId="0"/>
      <p:bldP spid="70" grpId="0"/>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669714"/>
            <a:ext cx="7491153" cy="3847207"/>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Number Systems</a:t>
            </a:r>
          </a:p>
          <a:p>
            <a:pPr marL="1257300" lvl="2" indent="-342900">
              <a:buFont typeface="Courier New" panose="02070309020205020404" pitchFamily="49" charset="0"/>
              <a:buChar char="o"/>
            </a:pPr>
            <a:r>
              <a:rPr lang="en-US" dirty="0">
                <a:solidFill>
                  <a:schemeClr val="bg1">
                    <a:lumMod val="50000"/>
                  </a:schemeClr>
                </a:solidFill>
              </a:rPr>
              <a:t>Binary, Octal, Decimal, Hexa-decimal, Binary arithmetic operations </a:t>
            </a:r>
          </a:p>
          <a:p>
            <a:pPr marL="742950" lvl="1" indent="-285750">
              <a:buFont typeface="Arial" panose="020B0604020202020204" pitchFamily="34" charset="0"/>
              <a:buChar char="•"/>
            </a:pPr>
            <a:r>
              <a:rPr lang="en-US" sz="2400" dirty="0">
                <a:solidFill>
                  <a:schemeClr val="bg1">
                    <a:lumMod val="50000"/>
                  </a:schemeClr>
                </a:solidFill>
              </a:rPr>
              <a:t>Binary Codes</a:t>
            </a:r>
          </a:p>
          <a:p>
            <a:pPr marL="1257300" lvl="2" indent="-342900">
              <a:buFont typeface="Courier New" panose="02070309020205020404" pitchFamily="49" charset="0"/>
              <a:buChar char="o"/>
            </a:pPr>
            <a:r>
              <a:rPr lang="en-US" dirty="0">
                <a:solidFill>
                  <a:schemeClr val="bg1">
                    <a:lumMod val="50000"/>
                  </a:schemeClr>
                </a:solidFill>
              </a:rPr>
              <a:t>Basic codes, Error detecting and correcting codes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Boolean Algebra</a:t>
            </a:r>
          </a:p>
          <a:p>
            <a:pPr marL="742950" lvl="1" indent="-285750">
              <a:buFont typeface="Arial" panose="020B0604020202020204" pitchFamily="34" charset="0"/>
              <a:buChar char="•"/>
            </a:pPr>
            <a:r>
              <a:rPr lang="en-US" sz="2400" dirty="0">
                <a:solidFill>
                  <a:schemeClr val="bg1">
                    <a:lumMod val="50000"/>
                  </a:schemeClr>
                </a:solidFill>
              </a:rPr>
              <a:t>Logic Gates</a:t>
            </a:r>
          </a:p>
          <a:p>
            <a:pPr marL="1257300" lvl="2" indent="-342900">
              <a:buFont typeface="Courier New" panose="02070309020205020404" pitchFamily="49" charset="0"/>
              <a:buChar char="o"/>
            </a:pPr>
            <a:r>
              <a:rPr lang="en-US" dirty="0">
                <a:solidFill>
                  <a:schemeClr val="bg1">
                    <a:lumMod val="50000"/>
                  </a:schemeClr>
                </a:solidFill>
              </a:rPr>
              <a:t>AND, OR, NOT, NAND, NOR, EX-OR, EX-NOR</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Logic Family Terminology</a:t>
            </a:r>
          </a:p>
          <a:p>
            <a:pPr marL="1257300" lvl="2" indent="-342900">
              <a:buFont typeface="Courier New" panose="02070309020205020404" pitchFamily="49" charset="0"/>
              <a:buChar char="o"/>
            </a:pPr>
            <a:r>
              <a:rPr lang="en-US" dirty="0">
                <a:solidFill>
                  <a:schemeClr val="bg1">
                    <a:lumMod val="50000"/>
                  </a:schemeClr>
                </a:solidFill>
              </a:rPr>
              <a:t>TTL, Schottky TTL, CMOS logic, Tri-state logic</a:t>
            </a:r>
          </a:p>
          <a:p>
            <a:endParaRPr lang="en-US" sz="2800" dirty="0">
              <a:solidFill>
                <a:schemeClr val="bg1">
                  <a:lumMod val="50000"/>
                </a:schemeClr>
              </a:solidFill>
            </a:endParaRPr>
          </a:p>
        </p:txBody>
      </p:sp>
    </p:spTree>
    <p:extLst>
      <p:ext uri="{BB962C8B-B14F-4D97-AF65-F5344CB8AC3E}">
        <p14:creationId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6E28D-69C9-4B49-994A-60D7A203B146}"/>
              </a:ext>
            </a:extLst>
          </p:cNvPr>
          <p:cNvSpPr>
            <a:spLocks noGrp="1"/>
          </p:cNvSpPr>
          <p:nvPr>
            <p:ph type="title"/>
          </p:nvPr>
        </p:nvSpPr>
        <p:spPr/>
        <p:txBody>
          <a:bodyPr/>
          <a:lstStyle/>
          <a:p>
            <a:r>
              <a:rPr lang="en-US" dirty="0"/>
              <a:t>Signed Binary Numbers</a:t>
            </a:r>
            <a:endParaRPr lang="en-IN" dirty="0"/>
          </a:p>
        </p:txBody>
      </p:sp>
      <p:sp>
        <p:nvSpPr>
          <p:cNvPr id="3" name="Content Placeholder 2">
            <a:extLst>
              <a:ext uri="{FF2B5EF4-FFF2-40B4-BE49-F238E27FC236}">
                <a16:creationId xmlns:a16="http://schemas.microsoft.com/office/drawing/2014/main" xmlns="" id="{0DED6669-6B88-41DF-A190-D7286650A790}"/>
              </a:ext>
            </a:extLst>
          </p:cNvPr>
          <p:cNvSpPr>
            <a:spLocks noGrp="1"/>
          </p:cNvSpPr>
          <p:nvPr>
            <p:ph idx="1"/>
          </p:nvPr>
        </p:nvSpPr>
        <p:spPr>
          <a:xfrm>
            <a:off x="131180" y="863445"/>
            <a:ext cx="11929641" cy="1740270"/>
          </a:xfrm>
        </p:spPr>
        <p:txBody>
          <a:bodyPr/>
          <a:lstStyle/>
          <a:p>
            <a:r>
              <a:rPr lang="en-US" dirty="0"/>
              <a:t>Two ways of representing signed numbers:</a:t>
            </a:r>
            <a:endParaRPr lang="en-IN" dirty="0"/>
          </a:p>
          <a:p>
            <a:pPr lvl="1"/>
            <a:r>
              <a:rPr lang="en-IN" dirty="0"/>
              <a:t>1) Sign-magnitude form, 2) Complement form.</a:t>
            </a:r>
          </a:p>
          <a:p>
            <a:r>
              <a:rPr lang="en-IN" dirty="0"/>
              <a:t>Most of computers use complement form for negative number notation.</a:t>
            </a:r>
          </a:p>
          <a:p>
            <a:r>
              <a:rPr lang="en-IN" dirty="0"/>
              <a:t>1’s complement and 2’s complement are two different methods in this type.</a:t>
            </a:r>
          </a:p>
        </p:txBody>
      </p:sp>
    </p:spTree>
    <p:extLst>
      <p:ext uri="{BB962C8B-B14F-4D97-AF65-F5344CB8AC3E}">
        <p14:creationId xmlns:p14="http://schemas.microsoft.com/office/powerpoint/2010/main" val="246546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9947B-1F39-4308-BAC2-45123F01C02C}"/>
              </a:ext>
            </a:extLst>
          </p:cNvPr>
          <p:cNvSpPr>
            <a:spLocks noGrp="1"/>
          </p:cNvSpPr>
          <p:nvPr>
            <p:ph type="title"/>
          </p:nvPr>
        </p:nvSpPr>
        <p:spPr/>
        <p:txBody>
          <a:bodyPr/>
          <a:lstStyle/>
          <a:p>
            <a:r>
              <a:rPr lang="en-US" dirty="0"/>
              <a:t>1’s Complement</a:t>
            </a:r>
            <a:endParaRPr lang="en-IN" dirty="0"/>
          </a:p>
        </p:txBody>
      </p:sp>
      <p:sp>
        <p:nvSpPr>
          <p:cNvPr id="3" name="Content Placeholder 2">
            <a:extLst>
              <a:ext uri="{FF2B5EF4-FFF2-40B4-BE49-F238E27FC236}">
                <a16:creationId xmlns:a16="http://schemas.microsoft.com/office/drawing/2014/main" xmlns="" id="{663E499A-F656-4736-8ECA-FA0A41704AA2}"/>
              </a:ext>
            </a:extLst>
          </p:cNvPr>
          <p:cNvSpPr>
            <a:spLocks noGrp="1"/>
          </p:cNvSpPr>
          <p:nvPr>
            <p:ph idx="1"/>
          </p:nvPr>
        </p:nvSpPr>
        <p:spPr>
          <a:xfrm>
            <a:off x="131180" y="863445"/>
            <a:ext cx="11929641" cy="711200"/>
          </a:xfrm>
        </p:spPr>
        <p:txBody>
          <a:bodyPr/>
          <a:lstStyle/>
          <a:p>
            <a:r>
              <a:rPr lang="en-US" dirty="0"/>
              <a:t>1’s complement of a binary number is obtained by subtracting each digit of that binary number from 1.</a:t>
            </a:r>
          </a:p>
          <a:p>
            <a:r>
              <a:rPr lang="en-US" dirty="0"/>
              <a:t>Example</a:t>
            </a:r>
          </a:p>
        </p:txBody>
      </p:sp>
      <p:sp>
        <p:nvSpPr>
          <p:cNvPr id="4" name="TextBox 3">
            <a:extLst>
              <a:ext uri="{FF2B5EF4-FFF2-40B4-BE49-F238E27FC236}">
                <a16:creationId xmlns:a16="http://schemas.microsoft.com/office/drawing/2014/main" xmlns="" id="{24B28DE3-97B0-4207-9E59-C8A067E9D7A6}"/>
              </a:ext>
            </a:extLst>
          </p:cNvPr>
          <p:cNvSpPr txBox="1"/>
          <p:nvPr/>
        </p:nvSpPr>
        <p:spPr>
          <a:xfrm>
            <a:off x="2668798" y="2620506"/>
            <a:ext cx="336952" cy="461665"/>
          </a:xfrm>
          <a:prstGeom prst="rect">
            <a:avLst/>
          </a:prstGeom>
          <a:noFill/>
        </p:spPr>
        <p:txBody>
          <a:bodyPr wrap="none" rtlCol="0">
            <a:spAutoFit/>
          </a:bodyPr>
          <a:lstStyle/>
          <a:p>
            <a:r>
              <a:rPr lang="en-US" sz="2400" dirty="0"/>
              <a:t>1</a:t>
            </a:r>
          </a:p>
        </p:txBody>
      </p:sp>
      <p:sp>
        <p:nvSpPr>
          <p:cNvPr id="5" name="TextBox 4">
            <a:extLst>
              <a:ext uri="{FF2B5EF4-FFF2-40B4-BE49-F238E27FC236}">
                <a16:creationId xmlns:a16="http://schemas.microsoft.com/office/drawing/2014/main" xmlns="" id="{E1C06E30-5E50-4316-A4FD-849497A64DF4}"/>
              </a:ext>
            </a:extLst>
          </p:cNvPr>
          <p:cNvSpPr txBox="1"/>
          <p:nvPr/>
        </p:nvSpPr>
        <p:spPr>
          <a:xfrm>
            <a:off x="3195626" y="2620505"/>
            <a:ext cx="336952" cy="461665"/>
          </a:xfrm>
          <a:prstGeom prst="rect">
            <a:avLst/>
          </a:prstGeom>
          <a:noFill/>
        </p:spPr>
        <p:txBody>
          <a:bodyPr wrap="none" rtlCol="0">
            <a:spAutoFit/>
          </a:bodyPr>
          <a:lstStyle/>
          <a:p>
            <a:r>
              <a:rPr lang="en-US" sz="2400" dirty="0"/>
              <a:t>1</a:t>
            </a:r>
          </a:p>
        </p:txBody>
      </p:sp>
      <p:sp>
        <p:nvSpPr>
          <p:cNvPr id="6" name="TextBox 5">
            <a:extLst>
              <a:ext uri="{FF2B5EF4-FFF2-40B4-BE49-F238E27FC236}">
                <a16:creationId xmlns:a16="http://schemas.microsoft.com/office/drawing/2014/main" xmlns="" id="{87285F03-0B95-4896-A413-4DB6A3903B21}"/>
              </a:ext>
            </a:extLst>
          </p:cNvPr>
          <p:cNvSpPr txBox="1"/>
          <p:nvPr/>
        </p:nvSpPr>
        <p:spPr>
          <a:xfrm>
            <a:off x="3722454" y="2620505"/>
            <a:ext cx="336952" cy="461665"/>
          </a:xfrm>
          <a:prstGeom prst="rect">
            <a:avLst/>
          </a:prstGeom>
          <a:noFill/>
        </p:spPr>
        <p:txBody>
          <a:bodyPr wrap="none" rtlCol="0">
            <a:spAutoFit/>
          </a:bodyPr>
          <a:lstStyle/>
          <a:p>
            <a:r>
              <a:rPr lang="en-US" sz="2400" dirty="0"/>
              <a:t>1</a:t>
            </a:r>
          </a:p>
        </p:txBody>
      </p:sp>
      <p:sp>
        <p:nvSpPr>
          <p:cNvPr id="7" name="TextBox 6">
            <a:extLst>
              <a:ext uri="{FF2B5EF4-FFF2-40B4-BE49-F238E27FC236}">
                <a16:creationId xmlns:a16="http://schemas.microsoft.com/office/drawing/2014/main" xmlns="" id="{841C5317-2CD7-4A3F-9C63-93419C478B43}"/>
              </a:ext>
            </a:extLst>
          </p:cNvPr>
          <p:cNvSpPr txBox="1"/>
          <p:nvPr/>
        </p:nvSpPr>
        <p:spPr>
          <a:xfrm>
            <a:off x="4249282" y="2620505"/>
            <a:ext cx="336952" cy="461665"/>
          </a:xfrm>
          <a:prstGeom prst="rect">
            <a:avLst/>
          </a:prstGeom>
          <a:noFill/>
        </p:spPr>
        <p:txBody>
          <a:bodyPr wrap="none" rtlCol="0">
            <a:spAutoFit/>
          </a:bodyPr>
          <a:lstStyle/>
          <a:p>
            <a:r>
              <a:rPr lang="en-US" sz="2400" dirty="0"/>
              <a:t>1</a:t>
            </a:r>
          </a:p>
        </p:txBody>
      </p:sp>
      <p:sp>
        <p:nvSpPr>
          <p:cNvPr id="8" name="TextBox 7">
            <a:extLst>
              <a:ext uri="{FF2B5EF4-FFF2-40B4-BE49-F238E27FC236}">
                <a16:creationId xmlns:a16="http://schemas.microsoft.com/office/drawing/2014/main" xmlns="" id="{6DDBBE6B-D986-44AB-8851-8C17C83C9DF2}"/>
              </a:ext>
            </a:extLst>
          </p:cNvPr>
          <p:cNvSpPr txBox="1"/>
          <p:nvPr/>
        </p:nvSpPr>
        <p:spPr>
          <a:xfrm>
            <a:off x="2668798" y="3370091"/>
            <a:ext cx="336952" cy="461665"/>
          </a:xfrm>
          <a:prstGeom prst="rect">
            <a:avLst/>
          </a:prstGeom>
          <a:noFill/>
        </p:spPr>
        <p:txBody>
          <a:bodyPr wrap="none" rtlCol="0">
            <a:spAutoFit/>
          </a:bodyPr>
          <a:lstStyle/>
          <a:p>
            <a:r>
              <a:rPr lang="en-US" sz="2400" dirty="0"/>
              <a:t>1</a:t>
            </a:r>
          </a:p>
        </p:txBody>
      </p:sp>
      <p:sp>
        <p:nvSpPr>
          <p:cNvPr id="9" name="TextBox 8">
            <a:extLst>
              <a:ext uri="{FF2B5EF4-FFF2-40B4-BE49-F238E27FC236}">
                <a16:creationId xmlns:a16="http://schemas.microsoft.com/office/drawing/2014/main" xmlns="" id="{90758548-026B-4F0A-AEA0-32899CB3B2C9}"/>
              </a:ext>
            </a:extLst>
          </p:cNvPr>
          <p:cNvSpPr txBox="1"/>
          <p:nvPr/>
        </p:nvSpPr>
        <p:spPr>
          <a:xfrm>
            <a:off x="3195626" y="3370090"/>
            <a:ext cx="336952"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xmlns="" id="{5C067E7B-11DF-4615-B1ED-11B6ABCA6161}"/>
              </a:ext>
            </a:extLst>
          </p:cNvPr>
          <p:cNvSpPr txBox="1"/>
          <p:nvPr/>
        </p:nvSpPr>
        <p:spPr>
          <a:xfrm>
            <a:off x="3722454" y="3370090"/>
            <a:ext cx="336952"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A64B00F8-7AF2-48F3-B481-7B93E97964EC}"/>
              </a:ext>
            </a:extLst>
          </p:cNvPr>
          <p:cNvSpPr txBox="1"/>
          <p:nvPr/>
        </p:nvSpPr>
        <p:spPr>
          <a:xfrm>
            <a:off x="4249282" y="3370090"/>
            <a:ext cx="336952"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14198BAF-DF83-41D1-BD27-8B023808DCD5}"/>
              </a:ext>
            </a:extLst>
          </p:cNvPr>
          <p:cNvSpPr txBox="1"/>
          <p:nvPr/>
        </p:nvSpPr>
        <p:spPr>
          <a:xfrm>
            <a:off x="2668798" y="4119675"/>
            <a:ext cx="336952"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xmlns="" id="{3A17F33C-57ED-42AF-B5E4-4A420DB1FC3F}"/>
              </a:ext>
            </a:extLst>
          </p:cNvPr>
          <p:cNvSpPr txBox="1"/>
          <p:nvPr/>
        </p:nvSpPr>
        <p:spPr>
          <a:xfrm>
            <a:off x="3195626" y="4119674"/>
            <a:ext cx="336952" cy="461665"/>
          </a:xfrm>
          <a:prstGeom prst="rect">
            <a:avLst/>
          </a:prstGeom>
          <a:noFill/>
        </p:spPr>
        <p:txBody>
          <a:bodyPr wrap="none" rtlCol="0">
            <a:spAutoFit/>
          </a:bodyPr>
          <a:lstStyle/>
          <a:p>
            <a:r>
              <a:rPr lang="en-US" sz="2400" dirty="0"/>
              <a:t>0</a:t>
            </a:r>
          </a:p>
        </p:txBody>
      </p:sp>
      <p:sp>
        <p:nvSpPr>
          <p:cNvPr id="14" name="TextBox 13">
            <a:extLst>
              <a:ext uri="{FF2B5EF4-FFF2-40B4-BE49-F238E27FC236}">
                <a16:creationId xmlns:a16="http://schemas.microsoft.com/office/drawing/2014/main" xmlns="" id="{B3462F93-C7CE-49C3-93C1-E18617422F1A}"/>
              </a:ext>
            </a:extLst>
          </p:cNvPr>
          <p:cNvSpPr txBox="1"/>
          <p:nvPr/>
        </p:nvSpPr>
        <p:spPr>
          <a:xfrm>
            <a:off x="3722454" y="4119674"/>
            <a:ext cx="336952" cy="461665"/>
          </a:xfrm>
          <a:prstGeom prst="rect">
            <a:avLst/>
          </a:prstGeom>
          <a:noFill/>
        </p:spPr>
        <p:txBody>
          <a:bodyPr wrap="none" rtlCol="0">
            <a:spAutoFit/>
          </a:bodyPr>
          <a:lstStyle/>
          <a:p>
            <a:r>
              <a:rPr lang="en-US" sz="2400" dirty="0"/>
              <a:t>1</a:t>
            </a:r>
          </a:p>
        </p:txBody>
      </p:sp>
      <p:sp>
        <p:nvSpPr>
          <p:cNvPr id="15" name="TextBox 14">
            <a:extLst>
              <a:ext uri="{FF2B5EF4-FFF2-40B4-BE49-F238E27FC236}">
                <a16:creationId xmlns:a16="http://schemas.microsoft.com/office/drawing/2014/main" xmlns="" id="{1F7F9512-EFDE-4E7A-A93C-B8606194B87B}"/>
              </a:ext>
            </a:extLst>
          </p:cNvPr>
          <p:cNvSpPr txBox="1"/>
          <p:nvPr/>
        </p:nvSpPr>
        <p:spPr>
          <a:xfrm>
            <a:off x="4249282" y="4119674"/>
            <a:ext cx="336952"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xmlns="" id="{FECB71C3-EEA7-4D4B-94DC-EB08BE042B8E}"/>
              </a:ext>
            </a:extLst>
          </p:cNvPr>
          <p:cNvSpPr txBox="1"/>
          <p:nvPr/>
        </p:nvSpPr>
        <p:spPr>
          <a:xfrm>
            <a:off x="2141970" y="3370090"/>
            <a:ext cx="261610" cy="461665"/>
          </a:xfrm>
          <a:prstGeom prst="rect">
            <a:avLst/>
          </a:prstGeom>
          <a:noFill/>
        </p:spPr>
        <p:txBody>
          <a:bodyPr wrap="none" rtlCol="0">
            <a:spAutoFit/>
          </a:bodyPr>
          <a:lstStyle/>
          <a:p>
            <a:r>
              <a:rPr lang="en-US" sz="2400" dirty="0"/>
              <a:t>-</a:t>
            </a:r>
          </a:p>
        </p:txBody>
      </p:sp>
      <p:cxnSp>
        <p:nvCxnSpPr>
          <p:cNvPr id="17" name="Straight Connector 16">
            <a:extLst>
              <a:ext uri="{FF2B5EF4-FFF2-40B4-BE49-F238E27FC236}">
                <a16:creationId xmlns:a16="http://schemas.microsoft.com/office/drawing/2014/main" xmlns="" id="{F009C1E2-E516-4148-B210-F047BB062117}"/>
              </a:ext>
            </a:extLst>
          </p:cNvPr>
          <p:cNvCxnSpPr/>
          <p:nvPr/>
        </p:nvCxnSpPr>
        <p:spPr>
          <a:xfrm>
            <a:off x="2051956" y="4068306"/>
            <a:ext cx="28338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653165AD-129D-4380-9234-0D9E746D1324}"/>
              </a:ext>
            </a:extLst>
          </p:cNvPr>
          <p:cNvSpPr txBox="1"/>
          <p:nvPr/>
        </p:nvSpPr>
        <p:spPr>
          <a:xfrm>
            <a:off x="1790054" y="4677905"/>
            <a:ext cx="3371244" cy="461665"/>
          </a:xfrm>
          <a:prstGeom prst="rect">
            <a:avLst/>
          </a:prstGeom>
          <a:noFill/>
        </p:spPr>
        <p:txBody>
          <a:bodyPr wrap="none" rtlCol="0">
            <a:spAutoFit/>
          </a:bodyPr>
          <a:lstStyle/>
          <a:p>
            <a:r>
              <a:rPr lang="en-US" sz="2400" dirty="0"/>
              <a:t>(1’s complement of 1101)</a:t>
            </a:r>
          </a:p>
        </p:txBody>
      </p:sp>
      <p:sp>
        <p:nvSpPr>
          <p:cNvPr id="19" name="TextBox 18">
            <a:extLst>
              <a:ext uri="{FF2B5EF4-FFF2-40B4-BE49-F238E27FC236}">
                <a16:creationId xmlns:a16="http://schemas.microsoft.com/office/drawing/2014/main" xmlns="" id="{1DC4DF67-86E4-4D53-A4BD-6C652145DBEF}"/>
              </a:ext>
            </a:extLst>
          </p:cNvPr>
          <p:cNvSpPr txBox="1"/>
          <p:nvPr/>
        </p:nvSpPr>
        <p:spPr>
          <a:xfrm>
            <a:off x="6612754" y="2620506"/>
            <a:ext cx="336952" cy="461665"/>
          </a:xfrm>
          <a:prstGeom prst="rect">
            <a:avLst/>
          </a:prstGeom>
          <a:noFill/>
        </p:spPr>
        <p:txBody>
          <a:bodyPr wrap="none" rtlCol="0">
            <a:spAutoFit/>
          </a:bodyPr>
          <a:lstStyle/>
          <a:p>
            <a:r>
              <a:rPr lang="en-US" sz="2400" dirty="0"/>
              <a:t>1</a:t>
            </a:r>
          </a:p>
        </p:txBody>
      </p:sp>
      <p:sp>
        <p:nvSpPr>
          <p:cNvPr id="20" name="TextBox 19">
            <a:extLst>
              <a:ext uri="{FF2B5EF4-FFF2-40B4-BE49-F238E27FC236}">
                <a16:creationId xmlns:a16="http://schemas.microsoft.com/office/drawing/2014/main" xmlns="" id="{7B06AAD3-9A8D-4697-851A-5BDF0625D34D}"/>
              </a:ext>
            </a:extLst>
          </p:cNvPr>
          <p:cNvSpPr txBox="1"/>
          <p:nvPr/>
        </p:nvSpPr>
        <p:spPr>
          <a:xfrm>
            <a:off x="7139582" y="2620505"/>
            <a:ext cx="336952" cy="461665"/>
          </a:xfrm>
          <a:prstGeom prst="rect">
            <a:avLst/>
          </a:prstGeom>
          <a:noFill/>
        </p:spPr>
        <p:txBody>
          <a:bodyPr wrap="none" rtlCol="0">
            <a:spAutoFit/>
          </a:bodyPr>
          <a:lstStyle/>
          <a:p>
            <a:r>
              <a:rPr lang="en-US" sz="2400" dirty="0"/>
              <a:t>1</a:t>
            </a:r>
          </a:p>
        </p:txBody>
      </p:sp>
      <p:sp>
        <p:nvSpPr>
          <p:cNvPr id="21" name="TextBox 20">
            <a:extLst>
              <a:ext uri="{FF2B5EF4-FFF2-40B4-BE49-F238E27FC236}">
                <a16:creationId xmlns:a16="http://schemas.microsoft.com/office/drawing/2014/main" xmlns="" id="{1ED57C3F-A7DD-412D-9DA5-41E013DA0EF6}"/>
              </a:ext>
            </a:extLst>
          </p:cNvPr>
          <p:cNvSpPr txBox="1"/>
          <p:nvPr/>
        </p:nvSpPr>
        <p:spPr>
          <a:xfrm>
            <a:off x="7666410" y="2620505"/>
            <a:ext cx="336952" cy="461665"/>
          </a:xfrm>
          <a:prstGeom prst="rect">
            <a:avLst/>
          </a:prstGeom>
          <a:noFill/>
        </p:spPr>
        <p:txBody>
          <a:bodyPr wrap="none" rtlCol="0">
            <a:spAutoFit/>
          </a:bodyPr>
          <a:lstStyle/>
          <a:p>
            <a:r>
              <a:rPr lang="en-US" sz="2400" dirty="0"/>
              <a:t>1</a:t>
            </a:r>
          </a:p>
        </p:txBody>
      </p:sp>
      <p:sp>
        <p:nvSpPr>
          <p:cNvPr id="22" name="TextBox 21">
            <a:extLst>
              <a:ext uri="{FF2B5EF4-FFF2-40B4-BE49-F238E27FC236}">
                <a16:creationId xmlns:a16="http://schemas.microsoft.com/office/drawing/2014/main" xmlns="" id="{B1BDA288-8586-498A-8C08-87919A27FF08}"/>
              </a:ext>
            </a:extLst>
          </p:cNvPr>
          <p:cNvSpPr txBox="1"/>
          <p:nvPr/>
        </p:nvSpPr>
        <p:spPr>
          <a:xfrm>
            <a:off x="8193238" y="2620505"/>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2CF1D14D-CE65-4B1F-AA47-7967D17BB8B1}"/>
              </a:ext>
            </a:extLst>
          </p:cNvPr>
          <p:cNvSpPr txBox="1"/>
          <p:nvPr/>
        </p:nvSpPr>
        <p:spPr>
          <a:xfrm>
            <a:off x="6612754" y="3370091"/>
            <a:ext cx="336952" cy="461665"/>
          </a:xfrm>
          <a:prstGeom prst="rect">
            <a:avLst/>
          </a:prstGeom>
          <a:noFill/>
        </p:spPr>
        <p:txBody>
          <a:bodyPr wrap="none" rtlCol="0">
            <a:spAutoFit/>
          </a:bodyPr>
          <a:lstStyle/>
          <a:p>
            <a:r>
              <a:rPr lang="en-US" sz="2400" dirty="0"/>
              <a:t>1</a:t>
            </a:r>
          </a:p>
        </p:txBody>
      </p:sp>
      <p:sp>
        <p:nvSpPr>
          <p:cNvPr id="24" name="TextBox 23">
            <a:extLst>
              <a:ext uri="{FF2B5EF4-FFF2-40B4-BE49-F238E27FC236}">
                <a16:creationId xmlns:a16="http://schemas.microsoft.com/office/drawing/2014/main" xmlns="" id="{C4E0D1A7-EAF9-465A-87C3-1BCDA9AA6E7D}"/>
              </a:ext>
            </a:extLst>
          </p:cNvPr>
          <p:cNvSpPr txBox="1"/>
          <p:nvPr/>
        </p:nvSpPr>
        <p:spPr>
          <a:xfrm>
            <a:off x="7139582" y="3370090"/>
            <a:ext cx="336952" cy="461665"/>
          </a:xfrm>
          <a:prstGeom prst="rect">
            <a:avLst/>
          </a:prstGeom>
          <a:noFill/>
        </p:spPr>
        <p:txBody>
          <a:bodyPr wrap="none" rtlCol="0">
            <a:spAutoFit/>
          </a:bodyPr>
          <a:lstStyle/>
          <a:p>
            <a:r>
              <a:rPr lang="en-US" sz="2400" dirty="0"/>
              <a:t>0</a:t>
            </a:r>
          </a:p>
        </p:txBody>
      </p:sp>
      <p:sp>
        <p:nvSpPr>
          <p:cNvPr id="25" name="TextBox 24">
            <a:extLst>
              <a:ext uri="{FF2B5EF4-FFF2-40B4-BE49-F238E27FC236}">
                <a16:creationId xmlns:a16="http://schemas.microsoft.com/office/drawing/2014/main" xmlns="" id="{57B5DC6C-6CD5-4E0E-BBBD-CD49876ED04A}"/>
              </a:ext>
            </a:extLst>
          </p:cNvPr>
          <p:cNvSpPr txBox="1"/>
          <p:nvPr/>
        </p:nvSpPr>
        <p:spPr>
          <a:xfrm>
            <a:off x="7666410" y="3370090"/>
            <a:ext cx="336952" cy="461665"/>
          </a:xfrm>
          <a:prstGeom prst="rect">
            <a:avLst/>
          </a:prstGeom>
          <a:noFill/>
        </p:spPr>
        <p:txBody>
          <a:bodyPr wrap="none" rtlCol="0">
            <a:spAutoFit/>
          </a:bodyPr>
          <a:lstStyle/>
          <a:p>
            <a:r>
              <a:rPr lang="en-US" sz="2400" dirty="0"/>
              <a:t>1</a:t>
            </a:r>
          </a:p>
        </p:txBody>
      </p:sp>
      <p:sp>
        <p:nvSpPr>
          <p:cNvPr id="26" name="TextBox 25">
            <a:extLst>
              <a:ext uri="{FF2B5EF4-FFF2-40B4-BE49-F238E27FC236}">
                <a16:creationId xmlns:a16="http://schemas.microsoft.com/office/drawing/2014/main" xmlns="" id="{238BE72C-AE09-475E-9E6B-D096CFC68383}"/>
              </a:ext>
            </a:extLst>
          </p:cNvPr>
          <p:cNvSpPr txBox="1"/>
          <p:nvPr/>
        </p:nvSpPr>
        <p:spPr>
          <a:xfrm>
            <a:off x="8193238" y="3370090"/>
            <a:ext cx="266420" cy="461665"/>
          </a:xfrm>
          <a:prstGeom prst="rect">
            <a:avLst/>
          </a:prstGeom>
          <a:noFill/>
        </p:spPr>
        <p:txBody>
          <a:bodyPr wrap="none" rtlCol="0">
            <a:spAutoFit/>
          </a:bodyPr>
          <a:lstStyle/>
          <a:p>
            <a:r>
              <a:rPr lang="en-US" sz="2400" dirty="0"/>
              <a:t>.</a:t>
            </a:r>
          </a:p>
        </p:txBody>
      </p:sp>
      <p:sp>
        <p:nvSpPr>
          <p:cNvPr id="27" name="TextBox 26">
            <a:extLst>
              <a:ext uri="{FF2B5EF4-FFF2-40B4-BE49-F238E27FC236}">
                <a16:creationId xmlns:a16="http://schemas.microsoft.com/office/drawing/2014/main" xmlns="" id="{82270B13-A19B-4542-B8C0-99180B88ABED}"/>
              </a:ext>
            </a:extLst>
          </p:cNvPr>
          <p:cNvSpPr txBox="1"/>
          <p:nvPr/>
        </p:nvSpPr>
        <p:spPr>
          <a:xfrm>
            <a:off x="6612754" y="4119675"/>
            <a:ext cx="336952" cy="461665"/>
          </a:xfrm>
          <a:prstGeom prst="rect">
            <a:avLst/>
          </a:prstGeom>
          <a:noFill/>
        </p:spPr>
        <p:txBody>
          <a:bodyPr wrap="none" rtlCol="0">
            <a:spAutoFit/>
          </a:bodyPr>
          <a:lstStyle/>
          <a:p>
            <a:r>
              <a:rPr lang="en-US" sz="2400" dirty="0"/>
              <a:t>0</a:t>
            </a:r>
          </a:p>
        </p:txBody>
      </p:sp>
      <p:sp>
        <p:nvSpPr>
          <p:cNvPr id="28" name="TextBox 27">
            <a:extLst>
              <a:ext uri="{FF2B5EF4-FFF2-40B4-BE49-F238E27FC236}">
                <a16:creationId xmlns:a16="http://schemas.microsoft.com/office/drawing/2014/main" xmlns="" id="{DDBEB3BE-6AB1-4939-8392-A05FD6451137}"/>
              </a:ext>
            </a:extLst>
          </p:cNvPr>
          <p:cNvSpPr txBox="1"/>
          <p:nvPr/>
        </p:nvSpPr>
        <p:spPr>
          <a:xfrm>
            <a:off x="7139582" y="4119674"/>
            <a:ext cx="336952" cy="461665"/>
          </a:xfrm>
          <a:prstGeom prst="rect">
            <a:avLst/>
          </a:prstGeom>
          <a:noFill/>
        </p:spPr>
        <p:txBody>
          <a:bodyPr wrap="none" rtlCol="0">
            <a:spAutoFit/>
          </a:bodyPr>
          <a:lstStyle/>
          <a:p>
            <a:r>
              <a:rPr lang="en-US" sz="2400" dirty="0"/>
              <a:t>1</a:t>
            </a:r>
          </a:p>
        </p:txBody>
      </p:sp>
      <p:sp>
        <p:nvSpPr>
          <p:cNvPr id="29" name="TextBox 28">
            <a:extLst>
              <a:ext uri="{FF2B5EF4-FFF2-40B4-BE49-F238E27FC236}">
                <a16:creationId xmlns:a16="http://schemas.microsoft.com/office/drawing/2014/main" xmlns="" id="{F2A0BE2A-AA7C-429B-BA29-5A6D96CF0FF6}"/>
              </a:ext>
            </a:extLst>
          </p:cNvPr>
          <p:cNvSpPr txBox="1"/>
          <p:nvPr/>
        </p:nvSpPr>
        <p:spPr>
          <a:xfrm>
            <a:off x="7666410" y="4119674"/>
            <a:ext cx="336952" cy="461665"/>
          </a:xfrm>
          <a:prstGeom prst="rect">
            <a:avLst/>
          </a:prstGeom>
          <a:noFill/>
        </p:spPr>
        <p:txBody>
          <a:bodyPr wrap="none" rtlCol="0">
            <a:spAutoFit/>
          </a:bodyPr>
          <a:lstStyle/>
          <a:p>
            <a:r>
              <a:rPr lang="en-US" sz="2400" dirty="0"/>
              <a:t>0</a:t>
            </a:r>
          </a:p>
        </p:txBody>
      </p:sp>
      <p:sp>
        <p:nvSpPr>
          <p:cNvPr id="30" name="TextBox 29">
            <a:extLst>
              <a:ext uri="{FF2B5EF4-FFF2-40B4-BE49-F238E27FC236}">
                <a16:creationId xmlns:a16="http://schemas.microsoft.com/office/drawing/2014/main" xmlns="" id="{374191BB-FBA8-4EC9-B3C7-2A6AAAFA9050}"/>
              </a:ext>
            </a:extLst>
          </p:cNvPr>
          <p:cNvSpPr txBox="1"/>
          <p:nvPr/>
        </p:nvSpPr>
        <p:spPr>
          <a:xfrm>
            <a:off x="8193238" y="4119674"/>
            <a:ext cx="266420" cy="461665"/>
          </a:xfrm>
          <a:prstGeom prst="rect">
            <a:avLst/>
          </a:prstGeom>
          <a:noFill/>
        </p:spPr>
        <p:txBody>
          <a:bodyPr wrap="none" rtlCol="0">
            <a:spAutoFit/>
          </a:bodyPr>
          <a:lstStyle/>
          <a:p>
            <a:r>
              <a:rPr lang="en-US" sz="2400" dirty="0"/>
              <a:t>.</a:t>
            </a:r>
          </a:p>
        </p:txBody>
      </p:sp>
      <p:sp>
        <p:nvSpPr>
          <p:cNvPr id="31" name="TextBox 30">
            <a:extLst>
              <a:ext uri="{FF2B5EF4-FFF2-40B4-BE49-F238E27FC236}">
                <a16:creationId xmlns:a16="http://schemas.microsoft.com/office/drawing/2014/main" xmlns="" id="{FC729270-C760-4912-9885-85B6CFBABD54}"/>
              </a:ext>
            </a:extLst>
          </p:cNvPr>
          <p:cNvSpPr txBox="1"/>
          <p:nvPr/>
        </p:nvSpPr>
        <p:spPr>
          <a:xfrm>
            <a:off x="6085926" y="3370090"/>
            <a:ext cx="261610" cy="461665"/>
          </a:xfrm>
          <a:prstGeom prst="rect">
            <a:avLst/>
          </a:prstGeom>
          <a:noFill/>
        </p:spPr>
        <p:txBody>
          <a:bodyPr wrap="none" rtlCol="0">
            <a:spAutoFit/>
          </a:bodyPr>
          <a:lstStyle/>
          <a:p>
            <a:r>
              <a:rPr lang="en-US" sz="2400" dirty="0"/>
              <a:t>-</a:t>
            </a:r>
          </a:p>
        </p:txBody>
      </p:sp>
      <p:cxnSp>
        <p:nvCxnSpPr>
          <p:cNvPr id="32" name="Straight Connector 31">
            <a:extLst>
              <a:ext uri="{FF2B5EF4-FFF2-40B4-BE49-F238E27FC236}">
                <a16:creationId xmlns:a16="http://schemas.microsoft.com/office/drawing/2014/main" xmlns="" id="{1EBA5DDB-E605-4CFB-A4EB-6AD7E720D90B}"/>
              </a:ext>
            </a:extLst>
          </p:cNvPr>
          <p:cNvCxnSpPr/>
          <p:nvPr/>
        </p:nvCxnSpPr>
        <p:spPr>
          <a:xfrm>
            <a:off x="5878345" y="4068306"/>
            <a:ext cx="37719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AD9F8A65-8631-40BF-95B4-9477B8D6B616}"/>
              </a:ext>
            </a:extLst>
          </p:cNvPr>
          <p:cNvSpPr txBox="1"/>
          <p:nvPr/>
        </p:nvSpPr>
        <p:spPr>
          <a:xfrm>
            <a:off x="6222244" y="4673440"/>
            <a:ext cx="3603679" cy="461665"/>
          </a:xfrm>
          <a:prstGeom prst="rect">
            <a:avLst/>
          </a:prstGeom>
          <a:noFill/>
        </p:spPr>
        <p:txBody>
          <a:bodyPr wrap="none" rtlCol="0">
            <a:spAutoFit/>
          </a:bodyPr>
          <a:lstStyle/>
          <a:p>
            <a:r>
              <a:rPr lang="en-US" sz="2400" dirty="0"/>
              <a:t>(1’s complement of 101.01)</a:t>
            </a:r>
          </a:p>
        </p:txBody>
      </p:sp>
      <p:sp>
        <p:nvSpPr>
          <p:cNvPr id="34" name="TextBox 33">
            <a:extLst>
              <a:ext uri="{FF2B5EF4-FFF2-40B4-BE49-F238E27FC236}">
                <a16:creationId xmlns:a16="http://schemas.microsoft.com/office/drawing/2014/main" xmlns="" id="{0D07FBEF-0313-407F-9E22-BBB6A0FDE5B9}"/>
              </a:ext>
            </a:extLst>
          </p:cNvPr>
          <p:cNvSpPr txBox="1"/>
          <p:nvPr/>
        </p:nvSpPr>
        <p:spPr>
          <a:xfrm>
            <a:off x="8614157" y="2620505"/>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C5A79C56-6E8C-4F66-94BB-3104BE91A016}"/>
              </a:ext>
            </a:extLst>
          </p:cNvPr>
          <p:cNvSpPr txBox="1"/>
          <p:nvPr/>
        </p:nvSpPr>
        <p:spPr>
          <a:xfrm>
            <a:off x="9140985" y="2620505"/>
            <a:ext cx="336952" cy="461665"/>
          </a:xfrm>
          <a:prstGeom prst="rect">
            <a:avLst/>
          </a:prstGeom>
          <a:noFill/>
        </p:spPr>
        <p:txBody>
          <a:bodyPr wrap="none" rtlCol="0">
            <a:spAutoFit/>
          </a:bodyPr>
          <a:lstStyle/>
          <a:p>
            <a:r>
              <a:rPr lang="en-US" sz="2400" dirty="0"/>
              <a:t>1</a:t>
            </a:r>
          </a:p>
        </p:txBody>
      </p:sp>
      <p:sp>
        <p:nvSpPr>
          <p:cNvPr id="36" name="TextBox 35">
            <a:extLst>
              <a:ext uri="{FF2B5EF4-FFF2-40B4-BE49-F238E27FC236}">
                <a16:creationId xmlns:a16="http://schemas.microsoft.com/office/drawing/2014/main" xmlns="" id="{090EF8BB-02BB-4C67-B4BC-E59AF116F596}"/>
              </a:ext>
            </a:extLst>
          </p:cNvPr>
          <p:cNvSpPr txBox="1"/>
          <p:nvPr/>
        </p:nvSpPr>
        <p:spPr>
          <a:xfrm>
            <a:off x="8614157" y="3370090"/>
            <a:ext cx="336952" cy="461665"/>
          </a:xfrm>
          <a:prstGeom prst="rect">
            <a:avLst/>
          </a:prstGeom>
          <a:noFill/>
        </p:spPr>
        <p:txBody>
          <a:bodyPr wrap="none" rtlCol="0">
            <a:spAutoFit/>
          </a:bodyPr>
          <a:lstStyle/>
          <a:p>
            <a:r>
              <a:rPr lang="en-US" sz="2400" dirty="0"/>
              <a:t>0</a:t>
            </a:r>
          </a:p>
        </p:txBody>
      </p:sp>
      <p:sp>
        <p:nvSpPr>
          <p:cNvPr id="37" name="TextBox 36">
            <a:extLst>
              <a:ext uri="{FF2B5EF4-FFF2-40B4-BE49-F238E27FC236}">
                <a16:creationId xmlns:a16="http://schemas.microsoft.com/office/drawing/2014/main" xmlns="" id="{A4CAC9D4-1047-46E8-A339-D4E71B9BB500}"/>
              </a:ext>
            </a:extLst>
          </p:cNvPr>
          <p:cNvSpPr txBox="1"/>
          <p:nvPr/>
        </p:nvSpPr>
        <p:spPr>
          <a:xfrm>
            <a:off x="9140985" y="3370090"/>
            <a:ext cx="336952" cy="461665"/>
          </a:xfrm>
          <a:prstGeom prst="rect">
            <a:avLst/>
          </a:prstGeom>
          <a:noFill/>
        </p:spPr>
        <p:txBody>
          <a:bodyPr wrap="none" rtlCol="0">
            <a:spAutoFit/>
          </a:bodyPr>
          <a:lstStyle/>
          <a:p>
            <a:r>
              <a:rPr lang="en-US" sz="2400" dirty="0"/>
              <a:t>1</a:t>
            </a:r>
          </a:p>
        </p:txBody>
      </p:sp>
      <p:sp>
        <p:nvSpPr>
          <p:cNvPr id="38" name="TextBox 37">
            <a:extLst>
              <a:ext uri="{FF2B5EF4-FFF2-40B4-BE49-F238E27FC236}">
                <a16:creationId xmlns:a16="http://schemas.microsoft.com/office/drawing/2014/main" xmlns="" id="{B9F92CB8-1D73-4B3A-A20C-A508CE864E4F}"/>
              </a:ext>
            </a:extLst>
          </p:cNvPr>
          <p:cNvSpPr txBox="1"/>
          <p:nvPr/>
        </p:nvSpPr>
        <p:spPr>
          <a:xfrm>
            <a:off x="8619641" y="4126466"/>
            <a:ext cx="336952" cy="461665"/>
          </a:xfrm>
          <a:prstGeom prst="rect">
            <a:avLst/>
          </a:prstGeom>
          <a:noFill/>
        </p:spPr>
        <p:txBody>
          <a:bodyPr wrap="none" rtlCol="0">
            <a:spAutoFit/>
          </a:bodyPr>
          <a:lstStyle/>
          <a:p>
            <a:r>
              <a:rPr lang="en-US" sz="2400" dirty="0"/>
              <a:t>1</a:t>
            </a:r>
          </a:p>
        </p:txBody>
      </p:sp>
      <p:sp>
        <p:nvSpPr>
          <p:cNvPr id="39" name="TextBox 38">
            <a:extLst>
              <a:ext uri="{FF2B5EF4-FFF2-40B4-BE49-F238E27FC236}">
                <a16:creationId xmlns:a16="http://schemas.microsoft.com/office/drawing/2014/main" xmlns="" id="{B4F1A6BF-3A0E-4BBF-9510-3B0EEB206FFD}"/>
              </a:ext>
            </a:extLst>
          </p:cNvPr>
          <p:cNvSpPr txBox="1"/>
          <p:nvPr/>
        </p:nvSpPr>
        <p:spPr>
          <a:xfrm>
            <a:off x="9146469" y="4126466"/>
            <a:ext cx="336952" cy="461665"/>
          </a:xfrm>
          <a:prstGeom prst="rect">
            <a:avLst/>
          </a:prstGeom>
          <a:noFill/>
        </p:spPr>
        <p:txBody>
          <a:bodyPr wrap="none" rtlCol="0">
            <a:spAutoFit/>
          </a:bodyPr>
          <a:lstStyle/>
          <a:p>
            <a:r>
              <a:rPr lang="en-US" sz="2400" dirty="0"/>
              <a:t>0</a:t>
            </a:r>
          </a:p>
        </p:txBody>
      </p:sp>
      <p:sp>
        <p:nvSpPr>
          <p:cNvPr id="40" name="TextBox 39">
            <a:extLst>
              <a:ext uri="{FF2B5EF4-FFF2-40B4-BE49-F238E27FC236}">
                <a16:creationId xmlns:a16="http://schemas.microsoft.com/office/drawing/2014/main" xmlns="" id="{BF71A0C9-8825-4160-BA6B-D630744A6077}"/>
              </a:ext>
            </a:extLst>
          </p:cNvPr>
          <p:cNvSpPr txBox="1"/>
          <p:nvPr/>
        </p:nvSpPr>
        <p:spPr>
          <a:xfrm>
            <a:off x="446872" y="5879018"/>
            <a:ext cx="6502834" cy="461665"/>
          </a:xfrm>
          <a:prstGeom prst="rect">
            <a:avLst/>
          </a:prstGeom>
          <a:noFill/>
        </p:spPr>
        <p:txBody>
          <a:bodyPr wrap="square" rtlCol="0">
            <a:spAutoFit/>
          </a:bodyPr>
          <a:lstStyle/>
          <a:p>
            <a:r>
              <a:rPr lang="en-IN" sz="2400" dirty="0">
                <a:solidFill>
                  <a:schemeClr val="accent6"/>
                </a:solidFill>
              </a:rPr>
              <a:t>Shortcut:</a:t>
            </a:r>
            <a:r>
              <a:rPr lang="en-IN" sz="2400" dirty="0"/>
              <a:t> </a:t>
            </a:r>
            <a:r>
              <a:rPr lang="en-IN" sz="2400" dirty="0">
                <a:solidFill>
                  <a:schemeClr val="tx2"/>
                </a:solidFill>
              </a:rPr>
              <a:t>Invert the numbers from 0 to 1 and 1 to 0</a:t>
            </a:r>
          </a:p>
        </p:txBody>
      </p:sp>
    </p:spTree>
    <p:extLst>
      <p:ext uri="{BB962C8B-B14F-4D97-AF65-F5344CB8AC3E}">
        <p14:creationId xmlns:p14="http://schemas.microsoft.com/office/powerpoint/2010/main" val="376307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fade">
                                      <p:cBhvr>
                                        <p:cTn id="101" dur="500"/>
                                        <p:tgtEl>
                                          <p:spTgt spid="1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fade">
                                      <p:cBhvr>
                                        <p:cTn id="104" dur="500"/>
                                        <p:tgtEl>
                                          <p:spTgt spid="2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9">
                                            <p:txEl>
                                              <p:pRg st="0" end="0"/>
                                            </p:txEl>
                                          </p:spTgt>
                                        </p:tgtEl>
                                        <p:attrNameLst>
                                          <p:attrName>style.visibility</p:attrName>
                                        </p:attrNameLst>
                                      </p:cBhvr>
                                      <p:to>
                                        <p:strVal val="visible"/>
                                      </p:to>
                                    </p:set>
                                    <p:animEffect transition="in" filter="fade">
                                      <p:cBhvr>
                                        <p:cTn id="126" dur="500"/>
                                        <p:tgtEl>
                                          <p:spTgt spid="39">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500"/>
                                        <p:tgtEl>
                                          <p:spTgt spid="38"/>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fade">
                                      <p:cBhvr>
                                        <p:cTn id="136" dur="500"/>
                                        <p:tgtEl>
                                          <p:spTgt spid="3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fade">
                                      <p:cBhvr>
                                        <p:cTn id="139" dur="500"/>
                                        <p:tgtEl>
                                          <p:spTgt spid="29"/>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500"/>
                                        <p:tgtEl>
                                          <p:spTgt spid="2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27"/>
                                        </p:tgtEl>
                                        <p:attrNameLst>
                                          <p:attrName>style.visibility</p:attrName>
                                        </p:attrNameLst>
                                      </p:cBhvr>
                                      <p:to>
                                        <p:strVal val="visible"/>
                                      </p:to>
                                    </p:set>
                                    <p:animEffect transition="in" filter="fade">
                                      <p:cBhvr>
                                        <p:cTn id="149" dur="500"/>
                                        <p:tgtEl>
                                          <p:spTgt spid="2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500"/>
                                        <p:tgtEl>
                                          <p:spTgt spid="33"/>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fade">
                                      <p:cBhvr>
                                        <p:cTn id="1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3" grpId="0"/>
      <p:bldP spid="34" grpId="0"/>
      <p:bldP spid="35" grpId="0"/>
      <p:bldP spid="36" grpId="0"/>
      <p:bldP spid="37" grpId="0"/>
      <p:bldP spid="38"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8CB17-8185-47E0-A39B-67A8FEA1127E}"/>
              </a:ext>
            </a:extLst>
          </p:cNvPr>
          <p:cNvSpPr>
            <a:spLocks noGrp="1"/>
          </p:cNvSpPr>
          <p:nvPr>
            <p:ph type="title"/>
          </p:nvPr>
        </p:nvSpPr>
        <p:spPr/>
        <p:txBody>
          <a:bodyPr/>
          <a:lstStyle/>
          <a:p>
            <a:r>
              <a:rPr lang="en-US" dirty="0"/>
              <a:t>2’s Complement</a:t>
            </a:r>
            <a:endParaRPr lang="en-IN" dirty="0"/>
          </a:p>
        </p:txBody>
      </p:sp>
      <p:sp>
        <p:nvSpPr>
          <p:cNvPr id="3" name="Content Placeholder 2">
            <a:extLst>
              <a:ext uri="{FF2B5EF4-FFF2-40B4-BE49-F238E27FC236}">
                <a16:creationId xmlns:a16="http://schemas.microsoft.com/office/drawing/2014/main" xmlns="" id="{3DF2F26F-0113-4931-8931-B6C1C1216B31}"/>
              </a:ext>
            </a:extLst>
          </p:cNvPr>
          <p:cNvSpPr>
            <a:spLocks noGrp="1"/>
          </p:cNvSpPr>
          <p:nvPr>
            <p:ph idx="1"/>
          </p:nvPr>
        </p:nvSpPr>
        <p:spPr>
          <a:xfrm>
            <a:off x="131180" y="863444"/>
            <a:ext cx="11929641" cy="934359"/>
          </a:xfrm>
        </p:spPr>
        <p:txBody>
          <a:bodyPr/>
          <a:lstStyle/>
          <a:p>
            <a:r>
              <a:rPr lang="en-US" dirty="0"/>
              <a:t>2’s complement of a binary number is obtained by adding 1 to its 1’s complement.</a:t>
            </a:r>
          </a:p>
          <a:p>
            <a:r>
              <a:rPr lang="en-IN" dirty="0"/>
              <a:t>Example</a:t>
            </a:r>
          </a:p>
        </p:txBody>
      </p:sp>
      <p:sp>
        <p:nvSpPr>
          <p:cNvPr id="4" name="TextBox 3">
            <a:extLst>
              <a:ext uri="{FF2B5EF4-FFF2-40B4-BE49-F238E27FC236}">
                <a16:creationId xmlns:a16="http://schemas.microsoft.com/office/drawing/2014/main" xmlns="" id="{BC3DBC6B-2E0A-463B-9C75-BE24744AFF1F}"/>
              </a:ext>
            </a:extLst>
          </p:cNvPr>
          <p:cNvSpPr txBox="1"/>
          <p:nvPr/>
        </p:nvSpPr>
        <p:spPr>
          <a:xfrm>
            <a:off x="2482818" y="1950047"/>
            <a:ext cx="336952" cy="461665"/>
          </a:xfrm>
          <a:prstGeom prst="rect">
            <a:avLst/>
          </a:prstGeom>
          <a:noFill/>
        </p:spPr>
        <p:txBody>
          <a:bodyPr wrap="none" rtlCol="0">
            <a:spAutoFit/>
          </a:bodyPr>
          <a:lstStyle/>
          <a:p>
            <a:r>
              <a:rPr lang="en-US" sz="2400" dirty="0"/>
              <a:t>1</a:t>
            </a:r>
          </a:p>
        </p:txBody>
      </p:sp>
      <p:sp>
        <p:nvSpPr>
          <p:cNvPr id="5" name="TextBox 4">
            <a:extLst>
              <a:ext uri="{FF2B5EF4-FFF2-40B4-BE49-F238E27FC236}">
                <a16:creationId xmlns:a16="http://schemas.microsoft.com/office/drawing/2014/main" xmlns="" id="{0EF303EF-71C0-4094-9DEA-DAA03E46BF22}"/>
              </a:ext>
            </a:extLst>
          </p:cNvPr>
          <p:cNvSpPr txBox="1"/>
          <p:nvPr/>
        </p:nvSpPr>
        <p:spPr>
          <a:xfrm>
            <a:off x="3009646" y="1950046"/>
            <a:ext cx="336952" cy="461665"/>
          </a:xfrm>
          <a:prstGeom prst="rect">
            <a:avLst/>
          </a:prstGeom>
          <a:noFill/>
        </p:spPr>
        <p:txBody>
          <a:bodyPr wrap="none" rtlCol="0">
            <a:spAutoFit/>
          </a:bodyPr>
          <a:lstStyle/>
          <a:p>
            <a:r>
              <a:rPr lang="en-US" sz="2400" dirty="0"/>
              <a:t>1</a:t>
            </a:r>
          </a:p>
        </p:txBody>
      </p:sp>
      <p:sp>
        <p:nvSpPr>
          <p:cNvPr id="6" name="TextBox 5">
            <a:extLst>
              <a:ext uri="{FF2B5EF4-FFF2-40B4-BE49-F238E27FC236}">
                <a16:creationId xmlns:a16="http://schemas.microsoft.com/office/drawing/2014/main" xmlns="" id="{84B2F069-5364-4681-A7CC-A476966E7E30}"/>
              </a:ext>
            </a:extLst>
          </p:cNvPr>
          <p:cNvSpPr txBox="1"/>
          <p:nvPr/>
        </p:nvSpPr>
        <p:spPr>
          <a:xfrm>
            <a:off x="3536474" y="1950046"/>
            <a:ext cx="336952" cy="461665"/>
          </a:xfrm>
          <a:prstGeom prst="rect">
            <a:avLst/>
          </a:prstGeom>
          <a:noFill/>
        </p:spPr>
        <p:txBody>
          <a:bodyPr wrap="none" rtlCol="0">
            <a:spAutoFit/>
          </a:bodyPr>
          <a:lstStyle/>
          <a:p>
            <a:r>
              <a:rPr lang="en-US" sz="2400" dirty="0"/>
              <a:t>1</a:t>
            </a:r>
          </a:p>
        </p:txBody>
      </p:sp>
      <p:sp>
        <p:nvSpPr>
          <p:cNvPr id="7" name="TextBox 6">
            <a:extLst>
              <a:ext uri="{FF2B5EF4-FFF2-40B4-BE49-F238E27FC236}">
                <a16:creationId xmlns:a16="http://schemas.microsoft.com/office/drawing/2014/main" xmlns="" id="{24769CD6-1F73-4198-A829-817C8DC79EDC}"/>
              </a:ext>
            </a:extLst>
          </p:cNvPr>
          <p:cNvSpPr txBox="1"/>
          <p:nvPr/>
        </p:nvSpPr>
        <p:spPr>
          <a:xfrm>
            <a:off x="4063302" y="1950046"/>
            <a:ext cx="336952" cy="461665"/>
          </a:xfrm>
          <a:prstGeom prst="rect">
            <a:avLst/>
          </a:prstGeom>
          <a:noFill/>
        </p:spPr>
        <p:txBody>
          <a:bodyPr wrap="none" rtlCol="0">
            <a:spAutoFit/>
          </a:bodyPr>
          <a:lstStyle/>
          <a:p>
            <a:r>
              <a:rPr lang="en-US" sz="2400" dirty="0"/>
              <a:t>1</a:t>
            </a:r>
          </a:p>
        </p:txBody>
      </p:sp>
      <p:sp>
        <p:nvSpPr>
          <p:cNvPr id="8" name="TextBox 7">
            <a:extLst>
              <a:ext uri="{FF2B5EF4-FFF2-40B4-BE49-F238E27FC236}">
                <a16:creationId xmlns:a16="http://schemas.microsoft.com/office/drawing/2014/main" xmlns="" id="{27C867BF-634F-46DD-8533-1BBCFA19E6A1}"/>
              </a:ext>
            </a:extLst>
          </p:cNvPr>
          <p:cNvSpPr txBox="1"/>
          <p:nvPr/>
        </p:nvSpPr>
        <p:spPr>
          <a:xfrm>
            <a:off x="2482818" y="2699632"/>
            <a:ext cx="336952" cy="461665"/>
          </a:xfrm>
          <a:prstGeom prst="rect">
            <a:avLst/>
          </a:prstGeom>
          <a:noFill/>
        </p:spPr>
        <p:txBody>
          <a:bodyPr wrap="none" rtlCol="0">
            <a:spAutoFit/>
          </a:bodyPr>
          <a:lstStyle/>
          <a:p>
            <a:r>
              <a:rPr lang="en-US" sz="2400" dirty="0"/>
              <a:t>1</a:t>
            </a:r>
          </a:p>
        </p:txBody>
      </p:sp>
      <p:sp>
        <p:nvSpPr>
          <p:cNvPr id="9" name="TextBox 8">
            <a:extLst>
              <a:ext uri="{FF2B5EF4-FFF2-40B4-BE49-F238E27FC236}">
                <a16:creationId xmlns:a16="http://schemas.microsoft.com/office/drawing/2014/main" xmlns="" id="{8845687D-927B-484D-80DE-8E4CE37220CD}"/>
              </a:ext>
            </a:extLst>
          </p:cNvPr>
          <p:cNvSpPr txBox="1"/>
          <p:nvPr/>
        </p:nvSpPr>
        <p:spPr>
          <a:xfrm>
            <a:off x="3009646" y="2699631"/>
            <a:ext cx="336952"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xmlns="" id="{D7380232-7D5A-42C3-8870-DFF75AA978F6}"/>
              </a:ext>
            </a:extLst>
          </p:cNvPr>
          <p:cNvSpPr txBox="1"/>
          <p:nvPr/>
        </p:nvSpPr>
        <p:spPr>
          <a:xfrm>
            <a:off x="3536474" y="2699631"/>
            <a:ext cx="336952"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63C3A507-0270-45E4-942E-AF0829E94B62}"/>
              </a:ext>
            </a:extLst>
          </p:cNvPr>
          <p:cNvSpPr txBox="1"/>
          <p:nvPr/>
        </p:nvSpPr>
        <p:spPr>
          <a:xfrm>
            <a:off x="4063302" y="2699631"/>
            <a:ext cx="336952"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37469190-6D74-4973-811B-B097366177DC}"/>
              </a:ext>
            </a:extLst>
          </p:cNvPr>
          <p:cNvSpPr txBox="1"/>
          <p:nvPr/>
        </p:nvSpPr>
        <p:spPr>
          <a:xfrm>
            <a:off x="2482818" y="3449216"/>
            <a:ext cx="336952"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xmlns="" id="{4CC62231-704A-4DC8-B03A-79804AB45DF8}"/>
              </a:ext>
            </a:extLst>
          </p:cNvPr>
          <p:cNvSpPr txBox="1"/>
          <p:nvPr/>
        </p:nvSpPr>
        <p:spPr>
          <a:xfrm>
            <a:off x="3009646" y="3449215"/>
            <a:ext cx="336952" cy="461665"/>
          </a:xfrm>
          <a:prstGeom prst="rect">
            <a:avLst/>
          </a:prstGeom>
          <a:noFill/>
        </p:spPr>
        <p:txBody>
          <a:bodyPr wrap="none" rtlCol="0">
            <a:spAutoFit/>
          </a:bodyPr>
          <a:lstStyle/>
          <a:p>
            <a:r>
              <a:rPr lang="en-US" sz="2400" dirty="0"/>
              <a:t>0</a:t>
            </a:r>
          </a:p>
        </p:txBody>
      </p:sp>
      <p:sp>
        <p:nvSpPr>
          <p:cNvPr id="14" name="TextBox 13">
            <a:extLst>
              <a:ext uri="{FF2B5EF4-FFF2-40B4-BE49-F238E27FC236}">
                <a16:creationId xmlns:a16="http://schemas.microsoft.com/office/drawing/2014/main" xmlns="" id="{65311FF5-4F88-47B9-88BE-E000EC2BF2AD}"/>
              </a:ext>
            </a:extLst>
          </p:cNvPr>
          <p:cNvSpPr txBox="1"/>
          <p:nvPr/>
        </p:nvSpPr>
        <p:spPr>
          <a:xfrm>
            <a:off x="3536474" y="3449215"/>
            <a:ext cx="336952" cy="461665"/>
          </a:xfrm>
          <a:prstGeom prst="rect">
            <a:avLst/>
          </a:prstGeom>
          <a:noFill/>
        </p:spPr>
        <p:txBody>
          <a:bodyPr wrap="none" rtlCol="0">
            <a:spAutoFit/>
          </a:bodyPr>
          <a:lstStyle/>
          <a:p>
            <a:r>
              <a:rPr lang="en-US" sz="2400" dirty="0"/>
              <a:t>1</a:t>
            </a:r>
          </a:p>
        </p:txBody>
      </p:sp>
      <p:sp>
        <p:nvSpPr>
          <p:cNvPr id="15" name="TextBox 14">
            <a:extLst>
              <a:ext uri="{FF2B5EF4-FFF2-40B4-BE49-F238E27FC236}">
                <a16:creationId xmlns:a16="http://schemas.microsoft.com/office/drawing/2014/main" xmlns="" id="{6CC0E41D-7E95-4BA3-9518-991C06C36F09}"/>
              </a:ext>
            </a:extLst>
          </p:cNvPr>
          <p:cNvSpPr txBox="1"/>
          <p:nvPr/>
        </p:nvSpPr>
        <p:spPr>
          <a:xfrm>
            <a:off x="4063302" y="3449215"/>
            <a:ext cx="336952" cy="461665"/>
          </a:xfrm>
          <a:prstGeom prst="rect">
            <a:avLst/>
          </a:prstGeom>
          <a:noFill/>
        </p:spPr>
        <p:txBody>
          <a:bodyPr wrap="none" rtlCol="0">
            <a:spAutoFit/>
          </a:bodyPr>
          <a:lstStyle/>
          <a:p>
            <a:r>
              <a:rPr lang="en-US" sz="2400" dirty="0"/>
              <a:t>1</a:t>
            </a:r>
          </a:p>
        </p:txBody>
      </p:sp>
      <p:sp>
        <p:nvSpPr>
          <p:cNvPr id="16" name="TextBox 15">
            <a:extLst>
              <a:ext uri="{FF2B5EF4-FFF2-40B4-BE49-F238E27FC236}">
                <a16:creationId xmlns:a16="http://schemas.microsoft.com/office/drawing/2014/main" xmlns="" id="{4AABC349-230D-418E-B178-73F1A4AF0377}"/>
              </a:ext>
            </a:extLst>
          </p:cNvPr>
          <p:cNvSpPr txBox="1"/>
          <p:nvPr/>
        </p:nvSpPr>
        <p:spPr>
          <a:xfrm>
            <a:off x="1955990" y="2699631"/>
            <a:ext cx="261610" cy="461665"/>
          </a:xfrm>
          <a:prstGeom prst="rect">
            <a:avLst/>
          </a:prstGeom>
          <a:noFill/>
        </p:spPr>
        <p:txBody>
          <a:bodyPr wrap="none" rtlCol="0">
            <a:spAutoFit/>
          </a:bodyPr>
          <a:lstStyle/>
          <a:p>
            <a:r>
              <a:rPr lang="en-US" sz="2400" dirty="0"/>
              <a:t>-</a:t>
            </a:r>
          </a:p>
        </p:txBody>
      </p:sp>
      <p:cxnSp>
        <p:nvCxnSpPr>
          <p:cNvPr id="17" name="Straight Connector 16">
            <a:extLst>
              <a:ext uri="{FF2B5EF4-FFF2-40B4-BE49-F238E27FC236}">
                <a16:creationId xmlns:a16="http://schemas.microsoft.com/office/drawing/2014/main" xmlns="" id="{E8306E73-40C4-4ACB-A312-FEB4A7F40932}"/>
              </a:ext>
            </a:extLst>
          </p:cNvPr>
          <p:cNvCxnSpPr/>
          <p:nvPr/>
        </p:nvCxnSpPr>
        <p:spPr>
          <a:xfrm>
            <a:off x="1865976" y="3397847"/>
            <a:ext cx="28338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DC990882-C52A-4795-ACDB-5748F8D8995A}"/>
              </a:ext>
            </a:extLst>
          </p:cNvPr>
          <p:cNvSpPr txBox="1"/>
          <p:nvPr/>
        </p:nvSpPr>
        <p:spPr>
          <a:xfrm>
            <a:off x="1728061" y="5226646"/>
            <a:ext cx="3371244" cy="461665"/>
          </a:xfrm>
          <a:prstGeom prst="rect">
            <a:avLst/>
          </a:prstGeom>
          <a:noFill/>
        </p:spPr>
        <p:txBody>
          <a:bodyPr wrap="none" rtlCol="0">
            <a:spAutoFit/>
          </a:bodyPr>
          <a:lstStyle/>
          <a:p>
            <a:r>
              <a:rPr lang="en-US" sz="2400" dirty="0"/>
              <a:t>(2’s complement of 1100)</a:t>
            </a:r>
          </a:p>
        </p:txBody>
      </p:sp>
      <p:sp>
        <p:nvSpPr>
          <p:cNvPr id="19" name="TextBox 18">
            <a:extLst>
              <a:ext uri="{FF2B5EF4-FFF2-40B4-BE49-F238E27FC236}">
                <a16:creationId xmlns:a16="http://schemas.microsoft.com/office/drawing/2014/main" xmlns="" id="{6C3D80E3-026E-45E5-A4FE-A6FBA8052976}"/>
              </a:ext>
            </a:extLst>
          </p:cNvPr>
          <p:cNvSpPr txBox="1"/>
          <p:nvPr/>
        </p:nvSpPr>
        <p:spPr>
          <a:xfrm>
            <a:off x="6426774" y="3449216"/>
            <a:ext cx="336952" cy="461665"/>
          </a:xfrm>
          <a:prstGeom prst="rect">
            <a:avLst/>
          </a:prstGeom>
          <a:noFill/>
        </p:spPr>
        <p:txBody>
          <a:bodyPr wrap="none" rtlCol="0">
            <a:spAutoFit/>
          </a:bodyPr>
          <a:lstStyle/>
          <a:p>
            <a:r>
              <a:rPr lang="en-US" sz="2400" dirty="0"/>
              <a:t>0</a:t>
            </a:r>
          </a:p>
        </p:txBody>
      </p:sp>
      <p:sp>
        <p:nvSpPr>
          <p:cNvPr id="20" name="TextBox 19">
            <a:extLst>
              <a:ext uri="{FF2B5EF4-FFF2-40B4-BE49-F238E27FC236}">
                <a16:creationId xmlns:a16="http://schemas.microsoft.com/office/drawing/2014/main" xmlns="" id="{C25F71B1-56C9-4723-8C83-2CBD477A8169}"/>
              </a:ext>
            </a:extLst>
          </p:cNvPr>
          <p:cNvSpPr txBox="1"/>
          <p:nvPr/>
        </p:nvSpPr>
        <p:spPr>
          <a:xfrm>
            <a:off x="6953602" y="3449215"/>
            <a:ext cx="336952" cy="461665"/>
          </a:xfrm>
          <a:prstGeom prst="rect">
            <a:avLst/>
          </a:prstGeom>
          <a:noFill/>
        </p:spPr>
        <p:txBody>
          <a:bodyPr wrap="none" rtlCol="0">
            <a:spAutoFit/>
          </a:bodyPr>
          <a:lstStyle/>
          <a:p>
            <a:r>
              <a:rPr lang="en-US" sz="2400" dirty="0"/>
              <a:t>1</a:t>
            </a:r>
          </a:p>
        </p:txBody>
      </p:sp>
      <p:sp>
        <p:nvSpPr>
          <p:cNvPr id="21" name="TextBox 20">
            <a:extLst>
              <a:ext uri="{FF2B5EF4-FFF2-40B4-BE49-F238E27FC236}">
                <a16:creationId xmlns:a16="http://schemas.microsoft.com/office/drawing/2014/main" xmlns="" id="{3D3FCA4D-BE5A-430E-AF8B-0A29A66AD08A}"/>
              </a:ext>
            </a:extLst>
          </p:cNvPr>
          <p:cNvSpPr txBox="1"/>
          <p:nvPr/>
        </p:nvSpPr>
        <p:spPr>
          <a:xfrm>
            <a:off x="7480430" y="3449215"/>
            <a:ext cx="336952" cy="461665"/>
          </a:xfrm>
          <a:prstGeom prst="rect">
            <a:avLst/>
          </a:prstGeom>
          <a:noFill/>
        </p:spPr>
        <p:txBody>
          <a:bodyPr wrap="none" rtlCol="0">
            <a:spAutoFit/>
          </a:bodyPr>
          <a:lstStyle/>
          <a:p>
            <a:r>
              <a:rPr lang="en-US" sz="2400" dirty="0"/>
              <a:t>0</a:t>
            </a:r>
          </a:p>
        </p:txBody>
      </p:sp>
      <p:sp>
        <p:nvSpPr>
          <p:cNvPr id="22" name="TextBox 21">
            <a:extLst>
              <a:ext uri="{FF2B5EF4-FFF2-40B4-BE49-F238E27FC236}">
                <a16:creationId xmlns:a16="http://schemas.microsoft.com/office/drawing/2014/main" xmlns="" id="{9958FA24-1E03-4837-9F73-3EFC12C01402}"/>
              </a:ext>
            </a:extLst>
          </p:cNvPr>
          <p:cNvSpPr txBox="1"/>
          <p:nvPr/>
        </p:nvSpPr>
        <p:spPr>
          <a:xfrm>
            <a:off x="8007258" y="3449215"/>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31D7F40C-2127-4971-B8B2-644BC834E7E2}"/>
              </a:ext>
            </a:extLst>
          </p:cNvPr>
          <p:cNvSpPr txBox="1"/>
          <p:nvPr/>
        </p:nvSpPr>
        <p:spPr>
          <a:xfrm>
            <a:off x="5899946" y="2699631"/>
            <a:ext cx="261610" cy="461665"/>
          </a:xfrm>
          <a:prstGeom prst="rect">
            <a:avLst/>
          </a:prstGeom>
          <a:noFill/>
        </p:spPr>
        <p:txBody>
          <a:bodyPr wrap="none" rtlCol="0">
            <a:spAutoFit/>
          </a:bodyPr>
          <a:lstStyle/>
          <a:p>
            <a:r>
              <a:rPr lang="en-US" sz="2400" dirty="0"/>
              <a:t>-</a:t>
            </a:r>
          </a:p>
        </p:txBody>
      </p:sp>
      <p:cxnSp>
        <p:nvCxnSpPr>
          <p:cNvPr id="24" name="Straight Connector 23">
            <a:extLst>
              <a:ext uri="{FF2B5EF4-FFF2-40B4-BE49-F238E27FC236}">
                <a16:creationId xmlns:a16="http://schemas.microsoft.com/office/drawing/2014/main" xmlns="" id="{8D6A27D2-0D84-4CE1-A028-4B7CF874C856}"/>
              </a:ext>
            </a:extLst>
          </p:cNvPr>
          <p:cNvCxnSpPr/>
          <p:nvPr/>
        </p:nvCxnSpPr>
        <p:spPr>
          <a:xfrm>
            <a:off x="5800851" y="3397847"/>
            <a:ext cx="363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41FC325D-2807-49D3-AF1D-8315DFB1500F}"/>
              </a:ext>
            </a:extLst>
          </p:cNvPr>
          <p:cNvSpPr txBox="1"/>
          <p:nvPr/>
        </p:nvSpPr>
        <p:spPr>
          <a:xfrm>
            <a:off x="5896782" y="5222181"/>
            <a:ext cx="3603679" cy="461665"/>
          </a:xfrm>
          <a:prstGeom prst="rect">
            <a:avLst/>
          </a:prstGeom>
          <a:noFill/>
        </p:spPr>
        <p:txBody>
          <a:bodyPr wrap="none" rtlCol="0">
            <a:spAutoFit/>
          </a:bodyPr>
          <a:lstStyle/>
          <a:p>
            <a:r>
              <a:rPr lang="en-US" sz="2400" dirty="0"/>
              <a:t>(2’s complement of 101.01)</a:t>
            </a:r>
          </a:p>
        </p:txBody>
      </p:sp>
      <p:grpSp>
        <p:nvGrpSpPr>
          <p:cNvPr id="26" name="Group 5">
            <a:extLst>
              <a:ext uri="{FF2B5EF4-FFF2-40B4-BE49-F238E27FC236}">
                <a16:creationId xmlns:a16="http://schemas.microsoft.com/office/drawing/2014/main" xmlns="" id="{8FEFF2E7-BEA7-482D-955B-F559A393BEC8}"/>
              </a:ext>
            </a:extLst>
          </p:cNvPr>
          <p:cNvGrpSpPr/>
          <p:nvPr/>
        </p:nvGrpSpPr>
        <p:grpSpPr>
          <a:xfrm>
            <a:off x="6426774" y="1950046"/>
            <a:ext cx="2865183" cy="461666"/>
            <a:chOff x="5155913" y="2667000"/>
            <a:chExt cx="2865183" cy="461666"/>
          </a:xfrm>
        </p:grpSpPr>
        <p:sp>
          <p:nvSpPr>
            <p:cNvPr id="27" name="TextBox 26">
              <a:extLst>
                <a:ext uri="{FF2B5EF4-FFF2-40B4-BE49-F238E27FC236}">
                  <a16:creationId xmlns:a16="http://schemas.microsoft.com/office/drawing/2014/main" xmlns="" id="{55C9BC87-53A2-48A6-92E3-59493D7DE619}"/>
                </a:ext>
              </a:extLst>
            </p:cNvPr>
            <p:cNvSpPr txBox="1"/>
            <p:nvPr/>
          </p:nvSpPr>
          <p:spPr>
            <a:xfrm>
              <a:off x="5155913" y="2667001"/>
              <a:ext cx="336952" cy="461665"/>
            </a:xfrm>
            <a:prstGeom prst="rect">
              <a:avLst/>
            </a:prstGeom>
            <a:noFill/>
          </p:spPr>
          <p:txBody>
            <a:bodyPr wrap="none" rtlCol="0">
              <a:spAutoFit/>
            </a:bodyPr>
            <a:lstStyle/>
            <a:p>
              <a:r>
                <a:rPr lang="en-US" sz="2400" dirty="0"/>
                <a:t>1</a:t>
              </a:r>
            </a:p>
          </p:txBody>
        </p:sp>
        <p:sp>
          <p:nvSpPr>
            <p:cNvPr id="28" name="TextBox 27">
              <a:extLst>
                <a:ext uri="{FF2B5EF4-FFF2-40B4-BE49-F238E27FC236}">
                  <a16:creationId xmlns:a16="http://schemas.microsoft.com/office/drawing/2014/main" xmlns="" id="{DF7A26C5-F046-4DA6-B204-0F2EE8808C41}"/>
                </a:ext>
              </a:extLst>
            </p:cNvPr>
            <p:cNvSpPr txBox="1"/>
            <p:nvPr/>
          </p:nvSpPr>
          <p:spPr>
            <a:xfrm>
              <a:off x="5682741" y="2667000"/>
              <a:ext cx="336952" cy="461665"/>
            </a:xfrm>
            <a:prstGeom prst="rect">
              <a:avLst/>
            </a:prstGeom>
            <a:noFill/>
          </p:spPr>
          <p:txBody>
            <a:bodyPr wrap="none" rtlCol="0">
              <a:spAutoFit/>
            </a:bodyPr>
            <a:lstStyle/>
            <a:p>
              <a:r>
                <a:rPr lang="en-US" sz="2400" dirty="0"/>
                <a:t>1</a:t>
              </a:r>
            </a:p>
          </p:txBody>
        </p:sp>
        <p:sp>
          <p:nvSpPr>
            <p:cNvPr id="29" name="TextBox 28">
              <a:extLst>
                <a:ext uri="{FF2B5EF4-FFF2-40B4-BE49-F238E27FC236}">
                  <a16:creationId xmlns:a16="http://schemas.microsoft.com/office/drawing/2014/main" xmlns="" id="{3163AE58-E134-4238-9DA3-FB678E3172DC}"/>
                </a:ext>
              </a:extLst>
            </p:cNvPr>
            <p:cNvSpPr txBox="1"/>
            <p:nvPr/>
          </p:nvSpPr>
          <p:spPr>
            <a:xfrm>
              <a:off x="6209569" y="2667000"/>
              <a:ext cx="336952" cy="461665"/>
            </a:xfrm>
            <a:prstGeom prst="rect">
              <a:avLst/>
            </a:prstGeom>
            <a:noFill/>
          </p:spPr>
          <p:txBody>
            <a:bodyPr wrap="none" rtlCol="0">
              <a:spAutoFit/>
            </a:bodyPr>
            <a:lstStyle/>
            <a:p>
              <a:r>
                <a:rPr lang="en-US" sz="2400" dirty="0"/>
                <a:t>1</a:t>
              </a:r>
            </a:p>
          </p:txBody>
        </p:sp>
        <p:sp>
          <p:nvSpPr>
            <p:cNvPr id="30" name="TextBox 29">
              <a:extLst>
                <a:ext uri="{FF2B5EF4-FFF2-40B4-BE49-F238E27FC236}">
                  <a16:creationId xmlns:a16="http://schemas.microsoft.com/office/drawing/2014/main" xmlns="" id="{ED7820B8-5A00-4C8A-B961-8E98210E27C3}"/>
                </a:ext>
              </a:extLst>
            </p:cNvPr>
            <p:cNvSpPr txBox="1"/>
            <p:nvPr/>
          </p:nvSpPr>
          <p:spPr>
            <a:xfrm>
              <a:off x="6736397" y="2667000"/>
              <a:ext cx="266420" cy="461665"/>
            </a:xfrm>
            <a:prstGeom prst="rect">
              <a:avLst/>
            </a:prstGeom>
            <a:noFill/>
          </p:spPr>
          <p:txBody>
            <a:bodyPr wrap="none" rtlCol="0">
              <a:spAutoFit/>
            </a:bodyPr>
            <a:lstStyle/>
            <a:p>
              <a:r>
                <a:rPr lang="en-US" sz="2400" dirty="0"/>
                <a:t>.</a:t>
              </a:r>
            </a:p>
          </p:txBody>
        </p:sp>
        <p:sp>
          <p:nvSpPr>
            <p:cNvPr id="31" name="TextBox 30">
              <a:extLst>
                <a:ext uri="{FF2B5EF4-FFF2-40B4-BE49-F238E27FC236}">
                  <a16:creationId xmlns:a16="http://schemas.microsoft.com/office/drawing/2014/main" xmlns="" id="{A160AEB6-FF48-4242-98CD-837039B6B36A}"/>
                </a:ext>
              </a:extLst>
            </p:cNvPr>
            <p:cNvSpPr txBox="1"/>
            <p:nvPr/>
          </p:nvSpPr>
          <p:spPr>
            <a:xfrm>
              <a:off x="7157316" y="2667000"/>
              <a:ext cx="336952" cy="461665"/>
            </a:xfrm>
            <a:prstGeom prst="rect">
              <a:avLst/>
            </a:prstGeom>
            <a:noFill/>
          </p:spPr>
          <p:txBody>
            <a:bodyPr wrap="none" rtlCol="0">
              <a:spAutoFit/>
            </a:bodyPr>
            <a:lstStyle/>
            <a:p>
              <a:r>
                <a:rPr lang="en-US" sz="2400" dirty="0"/>
                <a:t>1</a:t>
              </a:r>
            </a:p>
          </p:txBody>
        </p:sp>
        <p:sp>
          <p:nvSpPr>
            <p:cNvPr id="32" name="TextBox 31">
              <a:extLst>
                <a:ext uri="{FF2B5EF4-FFF2-40B4-BE49-F238E27FC236}">
                  <a16:creationId xmlns:a16="http://schemas.microsoft.com/office/drawing/2014/main" xmlns="" id="{E233747E-18FB-49A2-9710-AAB603E04DB0}"/>
                </a:ext>
              </a:extLst>
            </p:cNvPr>
            <p:cNvSpPr txBox="1"/>
            <p:nvPr/>
          </p:nvSpPr>
          <p:spPr>
            <a:xfrm>
              <a:off x="7684144" y="2667000"/>
              <a:ext cx="336952" cy="461665"/>
            </a:xfrm>
            <a:prstGeom prst="rect">
              <a:avLst/>
            </a:prstGeom>
            <a:noFill/>
          </p:spPr>
          <p:txBody>
            <a:bodyPr wrap="none" rtlCol="0">
              <a:spAutoFit/>
            </a:bodyPr>
            <a:lstStyle/>
            <a:p>
              <a:r>
                <a:rPr lang="en-US" sz="2400" dirty="0"/>
                <a:t>1</a:t>
              </a:r>
            </a:p>
          </p:txBody>
        </p:sp>
      </p:grpSp>
      <p:grpSp>
        <p:nvGrpSpPr>
          <p:cNvPr id="33" name="Group 4">
            <a:extLst>
              <a:ext uri="{FF2B5EF4-FFF2-40B4-BE49-F238E27FC236}">
                <a16:creationId xmlns:a16="http://schemas.microsoft.com/office/drawing/2014/main" xmlns="" id="{009D2CF9-6130-42BB-98E9-A5D6162DEA47}"/>
              </a:ext>
            </a:extLst>
          </p:cNvPr>
          <p:cNvGrpSpPr/>
          <p:nvPr/>
        </p:nvGrpSpPr>
        <p:grpSpPr>
          <a:xfrm>
            <a:off x="6426774" y="2699631"/>
            <a:ext cx="2865183" cy="461666"/>
            <a:chOff x="5155913" y="3416585"/>
            <a:chExt cx="2865183" cy="461666"/>
          </a:xfrm>
        </p:grpSpPr>
        <p:sp>
          <p:nvSpPr>
            <p:cNvPr id="34" name="TextBox 33">
              <a:extLst>
                <a:ext uri="{FF2B5EF4-FFF2-40B4-BE49-F238E27FC236}">
                  <a16:creationId xmlns:a16="http://schemas.microsoft.com/office/drawing/2014/main" xmlns="" id="{372EFD1B-A156-4D97-BDCF-BC5C8D5EF8B5}"/>
                </a:ext>
              </a:extLst>
            </p:cNvPr>
            <p:cNvSpPr txBox="1"/>
            <p:nvPr/>
          </p:nvSpPr>
          <p:spPr>
            <a:xfrm>
              <a:off x="5155913" y="3416586"/>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CFE8B23C-86E3-4490-A4D7-FC5E23A9FD10}"/>
                </a:ext>
              </a:extLst>
            </p:cNvPr>
            <p:cNvSpPr txBox="1"/>
            <p:nvPr/>
          </p:nvSpPr>
          <p:spPr>
            <a:xfrm>
              <a:off x="5682741" y="3416585"/>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4939B1E1-E281-46BF-BAD5-A427E1D4056F}"/>
                </a:ext>
              </a:extLst>
            </p:cNvPr>
            <p:cNvSpPr txBox="1"/>
            <p:nvPr/>
          </p:nvSpPr>
          <p:spPr>
            <a:xfrm>
              <a:off x="6209569" y="3416585"/>
              <a:ext cx="336952" cy="461665"/>
            </a:xfrm>
            <a:prstGeom prst="rect">
              <a:avLst/>
            </a:prstGeom>
            <a:noFill/>
          </p:spPr>
          <p:txBody>
            <a:bodyPr wrap="none" rtlCol="0">
              <a:spAutoFit/>
            </a:bodyPr>
            <a:lstStyle/>
            <a:p>
              <a:r>
                <a:rPr lang="en-US" sz="2400" dirty="0"/>
                <a:t>1</a:t>
              </a:r>
            </a:p>
          </p:txBody>
        </p:sp>
        <p:sp>
          <p:nvSpPr>
            <p:cNvPr id="37" name="TextBox 36">
              <a:extLst>
                <a:ext uri="{FF2B5EF4-FFF2-40B4-BE49-F238E27FC236}">
                  <a16:creationId xmlns:a16="http://schemas.microsoft.com/office/drawing/2014/main" xmlns="" id="{80DE9A23-ED31-42EF-B30B-78315A7A7758}"/>
                </a:ext>
              </a:extLst>
            </p:cNvPr>
            <p:cNvSpPr txBox="1"/>
            <p:nvPr/>
          </p:nvSpPr>
          <p:spPr>
            <a:xfrm>
              <a:off x="6736397" y="3416585"/>
              <a:ext cx="266420" cy="461665"/>
            </a:xfrm>
            <a:prstGeom prst="rect">
              <a:avLst/>
            </a:prstGeom>
            <a:noFill/>
          </p:spPr>
          <p:txBody>
            <a:bodyPr wrap="none" rtlCol="0">
              <a:spAutoFit/>
            </a:bodyPr>
            <a:lstStyle/>
            <a:p>
              <a:r>
                <a:rPr lang="en-US" sz="2400" dirty="0"/>
                <a:t>.</a:t>
              </a:r>
            </a:p>
          </p:txBody>
        </p:sp>
        <p:sp>
          <p:nvSpPr>
            <p:cNvPr id="38" name="TextBox 37">
              <a:extLst>
                <a:ext uri="{FF2B5EF4-FFF2-40B4-BE49-F238E27FC236}">
                  <a16:creationId xmlns:a16="http://schemas.microsoft.com/office/drawing/2014/main" xmlns="" id="{63A121E4-47FB-406F-A130-C73F266B8EBD}"/>
                </a:ext>
              </a:extLst>
            </p:cNvPr>
            <p:cNvSpPr txBox="1"/>
            <p:nvPr/>
          </p:nvSpPr>
          <p:spPr>
            <a:xfrm>
              <a:off x="7157316" y="3416585"/>
              <a:ext cx="336952" cy="461665"/>
            </a:xfrm>
            <a:prstGeom prst="rect">
              <a:avLst/>
            </a:prstGeom>
            <a:noFill/>
          </p:spPr>
          <p:txBody>
            <a:bodyPr wrap="none" rtlCol="0">
              <a:spAutoFit/>
            </a:bodyPr>
            <a:lstStyle/>
            <a:p>
              <a:r>
                <a:rPr lang="en-US" sz="2400" dirty="0"/>
                <a:t>0</a:t>
              </a:r>
            </a:p>
          </p:txBody>
        </p:sp>
        <p:sp>
          <p:nvSpPr>
            <p:cNvPr id="39" name="TextBox 38">
              <a:extLst>
                <a:ext uri="{FF2B5EF4-FFF2-40B4-BE49-F238E27FC236}">
                  <a16:creationId xmlns:a16="http://schemas.microsoft.com/office/drawing/2014/main" xmlns="" id="{36FE53D0-585D-4DFA-B712-31EABD3422A9}"/>
                </a:ext>
              </a:extLst>
            </p:cNvPr>
            <p:cNvSpPr txBox="1"/>
            <p:nvPr/>
          </p:nvSpPr>
          <p:spPr>
            <a:xfrm>
              <a:off x="7684144" y="3416585"/>
              <a:ext cx="336952" cy="461665"/>
            </a:xfrm>
            <a:prstGeom prst="rect">
              <a:avLst/>
            </a:prstGeom>
            <a:noFill/>
          </p:spPr>
          <p:txBody>
            <a:bodyPr wrap="none" rtlCol="0">
              <a:spAutoFit/>
            </a:bodyPr>
            <a:lstStyle/>
            <a:p>
              <a:r>
                <a:rPr lang="en-US" sz="2400" dirty="0"/>
                <a:t>1</a:t>
              </a:r>
            </a:p>
          </p:txBody>
        </p:sp>
      </p:grpSp>
      <p:sp>
        <p:nvSpPr>
          <p:cNvPr id="40" name="TextBox 39">
            <a:extLst>
              <a:ext uri="{FF2B5EF4-FFF2-40B4-BE49-F238E27FC236}">
                <a16:creationId xmlns:a16="http://schemas.microsoft.com/office/drawing/2014/main" xmlns="" id="{0CF13806-DF77-45AB-87A7-5E38B754B984}"/>
              </a:ext>
            </a:extLst>
          </p:cNvPr>
          <p:cNvSpPr txBox="1"/>
          <p:nvPr/>
        </p:nvSpPr>
        <p:spPr>
          <a:xfrm>
            <a:off x="8433661" y="3456007"/>
            <a:ext cx="336952" cy="461665"/>
          </a:xfrm>
          <a:prstGeom prst="rect">
            <a:avLst/>
          </a:prstGeom>
          <a:noFill/>
        </p:spPr>
        <p:txBody>
          <a:bodyPr wrap="none" rtlCol="0">
            <a:spAutoFit/>
          </a:bodyPr>
          <a:lstStyle/>
          <a:p>
            <a:r>
              <a:rPr lang="en-US" sz="2400" dirty="0"/>
              <a:t>1</a:t>
            </a:r>
          </a:p>
        </p:txBody>
      </p:sp>
      <p:sp>
        <p:nvSpPr>
          <p:cNvPr id="41" name="TextBox 40">
            <a:extLst>
              <a:ext uri="{FF2B5EF4-FFF2-40B4-BE49-F238E27FC236}">
                <a16:creationId xmlns:a16="http://schemas.microsoft.com/office/drawing/2014/main" xmlns="" id="{E8D65FDA-8637-415F-8B75-A58B4E92EDED}"/>
              </a:ext>
            </a:extLst>
          </p:cNvPr>
          <p:cNvSpPr txBox="1"/>
          <p:nvPr/>
        </p:nvSpPr>
        <p:spPr>
          <a:xfrm>
            <a:off x="8960489" y="3456007"/>
            <a:ext cx="336952" cy="461665"/>
          </a:xfrm>
          <a:prstGeom prst="rect">
            <a:avLst/>
          </a:prstGeom>
          <a:noFill/>
        </p:spPr>
        <p:txBody>
          <a:bodyPr wrap="none" rtlCol="0">
            <a:spAutoFit/>
          </a:bodyPr>
          <a:lstStyle/>
          <a:p>
            <a:r>
              <a:rPr lang="en-US" sz="2400" dirty="0"/>
              <a:t>0</a:t>
            </a:r>
          </a:p>
        </p:txBody>
      </p:sp>
      <p:sp>
        <p:nvSpPr>
          <p:cNvPr id="42" name="TextBox 41">
            <a:extLst>
              <a:ext uri="{FF2B5EF4-FFF2-40B4-BE49-F238E27FC236}">
                <a16:creationId xmlns:a16="http://schemas.microsoft.com/office/drawing/2014/main" xmlns="" id="{A14596CE-7DD4-4F26-BB90-6584CE94B986}"/>
              </a:ext>
            </a:extLst>
          </p:cNvPr>
          <p:cNvSpPr txBox="1"/>
          <p:nvPr/>
        </p:nvSpPr>
        <p:spPr>
          <a:xfrm>
            <a:off x="4063917" y="4032271"/>
            <a:ext cx="336952" cy="461665"/>
          </a:xfrm>
          <a:prstGeom prst="rect">
            <a:avLst/>
          </a:prstGeom>
          <a:noFill/>
        </p:spPr>
        <p:txBody>
          <a:bodyPr wrap="none" rtlCol="0">
            <a:spAutoFit/>
          </a:bodyPr>
          <a:lstStyle/>
          <a:p>
            <a:r>
              <a:rPr lang="en-US" sz="2400" dirty="0"/>
              <a:t>1</a:t>
            </a:r>
          </a:p>
        </p:txBody>
      </p:sp>
      <p:cxnSp>
        <p:nvCxnSpPr>
          <p:cNvPr id="43" name="Straight Connector 42">
            <a:extLst>
              <a:ext uri="{FF2B5EF4-FFF2-40B4-BE49-F238E27FC236}">
                <a16:creationId xmlns:a16="http://schemas.microsoft.com/office/drawing/2014/main" xmlns="" id="{387E7223-1AA9-4423-B31F-EB9278DE5166}"/>
              </a:ext>
            </a:extLst>
          </p:cNvPr>
          <p:cNvCxnSpPr/>
          <p:nvPr/>
        </p:nvCxnSpPr>
        <p:spPr>
          <a:xfrm>
            <a:off x="1865976" y="4693246"/>
            <a:ext cx="28338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4474DCC6-F7F1-4589-A7FA-2D62823E94A1}"/>
              </a:ext>
            </a:extLst>
          </p:cNvPr>
          <p:cNvSpPr txBox="1"/>
          <p:nvPr/>
        </p:nvSpPr>
        <p:spPr>
          <a:xfrm>
            <a:off x="2475773" y="4718071"/>
            <a:ext cx="336952" cy="461665"/>
          </a:xfrm>
          <a:prstGeom prst="rect">
            <a:avLst/>
          </a:prstGeom>
          <a:noFill/>
        </p:spPr>
        <p:txBody>
          <a:bodyPr wrap="none" rtlCol="0">
            <a:spAutoFit/>
          </a:bodyPr>
          <a:lstStyle/>
          <a:p>
            <a:r>
              <a:rPr lang="en-US" sz="2400" dirty="0"/>
              <a:t>0</a:t>
            </a:r>
          </a:p>
        </p:txBody>
      </p:sp>
      <p:sp>
        <p:nvSpPr>
          <p:cNvPr id="45" name="TextBox 44">
            <a:extLst>
              <a:ext uri="{FF2B5EF4-FFF2-40B4-BE49-F238E27FC236}">
                <a16:creationId xmlns:a16="http://schemas.microsoft.com/office/drawing/2014/main" xmlns="" id="{4EA4B2C5-E981-4462-8C87-E4B3B984B3F6}"/>
              </a:ext>
            </a:extLst>
          </p:cNvPr>
          <p:cNvSpPr txBox="1"/>
          <p:nvPr/>
        </p:nvSpPr>
        <p:spPr>
          <a:xfrm>
            <a:off x="3002601" y="4718070"/>
            <a:ext cx="336952" cy="461665"/>
          </a:xfrm>
          <a:prstGeom prst="rect">
            <a:avLst/>
          </a:prstGeom>
          <a:noFill/>
        </p:spPr>
        <p:txBody>
          <a:bodyPr wrap="none" rtlCol="0">
            <a:spAutoFit/>
          </a:bodyPr>
          <a:lstStyle/>
          <a:p>
            <a:r>
              <a:rPr lang="en-US" sz="2400" dirty="0"/>
              <a:t>1</a:t>
            </a:r>
          </a:p>
        </p:txBody>
      </p:sp>
      <p:sp>
        <p:nvSpPr>
          <p:cNvPr id="46" name="TextBox 45">
            <a:extLst>
              <a:ext uri="{FF2B5EF4-FFF2-40B4-BE49-F238E27FC236}">
                <a16:creationId xmlns:a16="http://schemas.microsoft.com/office/drawing/2014/main" xmlns="" id="{7415AA7A-EAA9-4805-A450-C82DB0C2AEB8}"/>
              </a:ext>
            </a:extLst>
          </p:cNvPr>
          <p:cNvSpPr txBox="1"/>
          <p:nvPr/>
        </p:nvSpPr>
        <p:spPr>
          <a:xfrm>
            <a:off x="3529429" y="4718070"/>
            <a:ext cx="336952" cy="461665"/>
          </a:xfrm>
          <a:prstGeom prst="rect">
            <a:avLst/>
          </a:prstGeom>
          <a:noFill/>
        </p:spPr>
        <p:txBody>
          <a:bodyPr wrap="none" rtlCol="0">
            <a:spAutoFit/>
          </a:bodyPr>
          <a:lstStyle/>
          <a:p>
            <a:r>
              <a:rPr lang="en-US" sz="2400" dirty="0"/>
              <a:t>0</a:t>
            </a:r>
          </a:p>
        </p:txBody>
      </p:sp>
      <p:sp>
        <p:nvSpPr>
          <p:cNvPr id="47" name="TextBox 46">
            <a:extLst>
              <a:ext uri="{FF2B5EF4-FFF2-40B4-BE49-F238E27FC236}">
                <a16:creationId xmlns:a16="http://schemas.microsoft.com/office/drawing/2014/main" xmlns="" id="{FCBEDEC5-D417-4EA9-A44B-ED3402C31988}"/>
              </a:ext>
            </a:extLst>
          </p:cNvPr>
          <p:cNvSpPr txBox="1"/>
          <p:nvPr/>
        </p:nvSpPr>
        <p:spPr>
          <a:xfrm>
            <a:off x="4056257" y="4718070"/>
            <a:ext cx="336952" cy="461665"/>
          </a:xfrm>
          <a:prstGeom prst="rect">
            <a:avLst/>
          </a:prstGeom>
          <a:noFill/>
        </p:spPr>
        <p:txBody>
          <a:bodyPr wrap="none" rtlCol="0">
            <a:spAutoFit/>
          </a:bodyPr>
          <a:lstStyle/>
          <a:p>
            <a:r>
              <a:rPr lang="en-US" sz="2400" dirty="0"/>
              <a:t>0</a:t>
            </a:r>
          </a:p>
        </p:txBody>
      </p:sp>
      <p:sp>
        <p:nvSpPr>
          <p:cNvPr id="48" name="TextBox 47">
            <a:extLst>
              <a:ext uri="{FF2B5EF4-FFF2-40B4-BE49-F238E27FC236}">
                <a16:creationId xmlns:a16="http://schemas.microsoft.com/office/drawing/2014/main" xmlns="" id="{82E111D1-00FA-4755-8325-6C82BE0EF6E1}"/>
              </a:ext>
            </a:extLst>
          </p:cNvPr>
          <p:cNvSpPr txBox="1"/>
          <p:nvPr/>
        </p:nvSpPr>
        <p:spPr>
          <a:xfrm>
            <a:off x="8955202" y="4032271"/>
            <a:ext cx="336952" cy="461665"/>
          </a:xfrm>
          <a:prstGeom prst="rect">
            <a:avLst/>
          </a:prstGeom>
          <a:noFill/>
        </p:spPr>
        <p:txBody>
          <a:bodyPr wrap="none" rtlCol="0">
            <a:spAutoFit/>
          </a:bodyPr>
          <a:lstStyle/>
          <a:p>
            <a:r>
              <a:rPr lang="en-US" sz="2400" dirty="0"/>
              <a:t>1</a:t>
            </a:r>
          </a:p>
        </p:txBody>
      </p:sp>
      <p:cxnSp>
        <p:nvCxnSpPr>
          <p:cNvPr id="49" name="Straight Connector 48">
            <a:extLst>
              <a:ext uri="{FF2B5EF4-FFF2-40B4-BE49-F238E27FC236}">
                <a16:creationId xmlns:a16="http://schemas.microsoft.com/office/drawing/2014/main" xmlns="" id="{D3CB0C9B-7FFA-4BB4-AF02-3BFA45E8F694}"/>
              </a:ext>
            </a:extLst>
          </p:cNvPr>
          <p:cNvCxnSpPr/>
          <p:nvPr/>
        </p:nvCxnSpPr>
        <p:spPr>
          <a:xfrm>
            <a:off x="5783449" y="4693246"/>
            <a:ext cx="363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C69F3383-C9B5-40B4-AEB5-B96C075D143A}"/>
              </a:ext>
            </a:extLst>
          </p:cNvPr>
          <p:cNvSpPr txBox="1"/>
          <p:nvPr/>
        </p:nvSpPr>
        <p:spPr>
          <a:xfrm>
            <a:off x="1956661" y="4083646"/>
            <a:ext cx="336952" cy="461665"/>
          </a:xfrm>
          <a:prstGeom prst="rect">
            <a:avLst/>
          </a:prstGeom>
          <a:noFill/>
        </p:spPr>
        <p:txBody>
          <a:bodyPr wrap="none" rtlCol="0">
            <a:spAutoFit/>
          </a:bodyPr>
          <a:lstStyle/>
          <a:p>
            <a:r>
              <a:rPr lang="en-US" sz="2400" dirty="0"/>
              <a:t>+</a:t>
            </a:r>
          </a:p>
        </p:txBody>
      </p:sp>
      <p:sp>
        <p:nvSpPr>
          <p:cNvPr id="51" name="TextBox 50">
            <a:extLst>
              <a:ext uri="{FF2B5EF4-FFF2-40B4-BE49-F238E27FC236}">
                <a16:creationId xmlns:a16="http://schemas.microsoft.com/office/drawing/2014/main" xmlns="" id="{AF8178FF-3D5F-4C9B-A471-3CDB165CEDA2}"/>
              </a:ext>
            </a:extLst>
          </p:cNvPr>
          <p:cNvSpPr txBox="1"/>
          <p:nvPr/>
        </p:nvSpPr>
        <p:spPr>
          <a:xfrm>
            <a:off x="5842861" y="4083646"/>
            <a:ext cx="336952" cy="461665"/>
          </a:xfrm>
          <a:prstGeom prst="rect">
            <a:avLst/>
          </a:prstGeom>
          <a:noFill/>
        </p:spPr>
        <p:txBody>
          <a:bodyPr wrap="none" rtlCol="0">
            <a:spAutoFit/>
          </a:bodyPr>
          <a:lstStyle/>
          <a:p>
            <a:r>
              <a:rPr lang="en-US" sz="2400" dirty="0"/>
              <a:t>+</a:t>
            </a:r>
          </a:p>
        </p:txBody>
      </p:sp>
      <p:grpSp>
        <p:nvGrpSpPr>
          <p:cNvPr id="52" name="Group 51">
            <a:extLst>
              <a:ext uri="{FF2B5EF4-FFF2-40B4-BE49-F238E27FC236}">
                <a16:creationId xmlns:a16="http://schemas.microsoft.com/office/drawing/2014/main" xmlns="" id="{F284CF1F-84F4-4580-91AB-3CE288E84FA2}"/>
              </a:ext>
            </a:extLst>
          </p:cNvPr>
          <p:cNvGrpSpPr/>
          <p:nvPr/>
        </p:nvGrpSpPr>
        <p:grpSpPr>
          <a:xfrm>
            <a:off x="6421290" y="4693246"/>
            <a:ext cx="2870667" cy="468457"/>
            <a:chOff x="5150429" y="5410200"/>
            <a:chExt cx="2870667" cy="468457"/>
          </a:xfrm>
        </p:grpSpPr>
        <p:sp>
          <p:nvSpPr>
            <p:cNvPr id="53" name="TextBox 52">
              <a:extLst>
                <a:ext uri="{FF2B5EF4-FFF2-40B4-BE49-F238E27FC236}">
                  <a16:creationId xmlns:a16="http://schemas.microsoft.com/office/drawing/2014/main" xmlns="" id="{7B0C4494-8BE6-4FE4-8512-D7A0B3B5A5D8}"/>
                </a:ext>
              </a:extLst>
            </p:cNvPr>
            <p:cNvSpPr txBox="1"/>
            <p:nvPr/>
          </p:nvSpPr>
          <p:spPr>
            <a:xfrm>
              <a:off x="5150429" y="5410201"/>
              <a:ext cx="336952" cy="461665"/>
            </a:xfrm>
            <a:prstGeom prst="rect">
              <a:avLst/>
            </a:prstGeom>
            <a:noFill/>
          </p:spPr>
          <p:txBody>
            <a:bodyPr wrap="none" rtlCol="0">
              <a:spAutoFit/>
            </a:bodyPr>
            <a:lstStyle/>
            <a:p>
              <a:r>
                <a:rPr lang="en-US" sz="2400" dirty="0"/>
                <a:t>0</a:t>
              </a:r>
            </a:p>
          </p:txBody>
        </p:sp>
        <p:sp>
          <p:nvSpPr>
            <p:cNvPr id="54" name="TextBox 53">
              <a:extLst>
                <a:ext uri="{FF2B5EF4-FFF2-40B4-BE49-F238E27FC236}">
                  <a16:creationId xmlns:a16="http://schemas.microsoft.com/office/drawing/2014/main" xmlns="" id="{D5D586EE-8730-4D10-8FC6-1E9D7427B6E6}"/>
                </a:ext>
              </a:extLst>
            </p:cNvPr>
            <p:cNvSpPr txBox="1"/>
            <p:nvPr/>
          </p:nvSpPr>
          <p:spPr>
            <a:xfrm>
              <a:off x="5677257" y="5410200"/>
              <a:ext cx="336952" cy="461665"/>
            </a:xfrm>
            <a:prstGeom prst="rect">
              <a:avLst/>
            </a:prstGeom>
            <a:noFill/>
          </p:spPr>
          <p:txBody>
            <a:bodyPr wrap="none" rtlCol="0">
              <a:spAutoFit/>
            </a:bodyPr>
            <a:lstStyle/>
            <a:p>
              <a:r>
                <a:rPr lang="en-US" sz="2400" dirty="0"/>
                <a:t>1</a:t>
              </a:r>
            </a:p>
          </p:txBody>
        </p:sp>
        <p:sp>
          <p:nvSpPr>
            <p:cNvPr id="55" name="TextBox 54">
              <a:extLst>
                <a:ext uri="{FF2B5EF4-FFF2-40B4-BE49-F238E27FC236}">
                  <a16:creationId xmlns:a16="http://schemas.microsoft.com/office/drawing/2014/main" xmlns="" id="{77AE26C2-153C-4704-9C41-FD0BFF4B9259}"/>
                </a:ext>
              </a:extLst>
            </p:cNvPr>
            <p:cNvSpPr txBox="1"/>
            <p:nvPr/>
          </p:nvSpPr>
          <p:spPr>
            <a:xfrm>
              <a:off x="6204085" y="5410200"/>
              <a:ext cx="336952" cy="461665"/>
            </a:xfrm>
            <a:prstGeom prst="rect">
              <a:avLst/>
            </a:prstGeom>
            <a:noFill/>
          </p:spPr>
          <p:txBody>
            <a:bodyPr wrap="none" rtlCol="0">
              <a:spAutoFit/>
            </a:bodyPr>
            <a:lstStyle/>
            <a:p>
              <a:r>
                <a:rPr lang="en-US" sz="2400" dirty="0"/>
                <a:t>0</a:t>
              </a:r>
            </a:p>
          </p:txBody>
        </p:sp>
        <p:sp>
          <p:nvSpPr>
            <p:cNvPr id="56" name="TextBox 55">
              <a:extLst>
                <a:ext uri="{FF2B5EF4-FFF2-40B4-BE49-F238E27FC236}">
                  <a16:creationId xmlns:a16="http://schemas.microsoft.com/office/drawing/2014/main" xmlns="" id="{DC401357-3BF8-483E-B72E-2F8DED15171F}"/>
                </a:ext>
              </a:extLst>
            </p:cNvPr>
            <p:cNvSpPr txBox="1"/>
            <p:nvPr/>
          </p:nvSpPr>
          <p:spPr>
            <a:xfrm>
              <a:off x="7157316" y="5416992"/>
              <a:ext cx="336952" cy="461665"/>
            </a:xfrm>
            <a:prstGeom prst="rect">
              <a:avLst/>
            </a:prstGeom>
            <a:noFill/>
          </p:spPr>
          <p:txBody>
            <a:bodyPr wrap="none" rtlCol="0">
              <a:spAutoFit/>
            </a:bodyPr>
            <a:lstStyle/>
            <a:p>
              <a:r>
                <a:rPr lang="en-US" sz="2400" dirty="0"/>
                <a:t>1</a:t>
              </a:r>
            </a:p>
          </p:txBody>
        </p:sp>
        <p:sp>
          <p:nvSpPr>
            <p:cNvPr id="57" name="TextBox 56">
              <a:extLst>
                <a:ext uri="{FF2B5EF4-FFF2-40B4-BE49-F238E27FC236}">
                  <a16:creationId xmlns:a16="http://schemas.microsoft.com/office/drawing/2014/main" xmlns="" id="{53203895-6C04-4749-A944-23CF16D4F765}"/>
                </a:ext>
              </a:extLst>
            </p:cNvPr>
            <p:cNvSpPr txBox="1"/>
            <p:nvPr/>
          </p:nvSpPr>
          <p:spPr>
            <a:xfrm>
              <a:off x="7684144" y="5416992"/>
              <a:ext cx="336952" cy="461665"/>
            </a:xfrm>
            <a:prstGeom prst="rect">
              <a:avLst/>
            </a:prstGeom>
            <a:noFill/>
          </p:spPr>
          <p:txBody>
            <a:bodyPr wrap="none" rtlCol="0">
              <a:spAutoFit/>
            </a:bodyPr>
            <a:lstStyle/>
            <a:p>
              <a:r>
                <a:rPr lang="en-US" sz="2400" dirty="0"/>
                <a:t>1</a:t>
              </a:r>
            </a:p>
          </p:txBody>
        </p:sp>
        <p:sp>
          <p:nvSpPr>
            <p:cNvPr id="58" name="TextBox 57">
              <a:extLst>
                <a:ext uri="{FF2B5EF4-FFF2-40B4-BE49-F238E27FC236}">
                  <a16:creationId xmlns:a16="http://schemas.microsoft.com/office/drawing/2014/main" xmlns="" id="{1A4E4867-3531-4933-AC41-FDD780C1710F}"/>
                </a:ext>
              </a:extLst>
            </p:cNvPr>
            <p:cNvSpPr txBox="1"/>
            <p:nvPr/>
          </p:nvSpPr>
          <p:spPr>
            <a:xfrm>
              <a:off x="6740856" y="5410200"/>
              <a:ext cx="266420" cy="461665"/>
            </a:xfrm>
            <a:prstGeom prst="rect">
              <a:avLst/>
            </a:prstGeom>
            <a:noFill/>
          </p:spPr>
          <p:txBody>
            <a:bodyPr wrap="none" rtlCol="0">
              <a:spAutoFit/>
            </a:bodyPr>
            <a:lstStyle/>
            <a:p>
              <a:r>
                <a:rPr lang="en-US" sz="2400" dirty="0"/>
                <a:t>.</a:t>
              </a:r>
            </a:p>
          </p:txBody>
        </p:sp>
      </p:grpSp>
      <p:sp>
        <p:nvSpPr>
          <p:cNvPr id="59" name="TextBox 58">
            <a:extLst>
              <a:ext uri="{FF2B5EF4-FFF2-40B4-BE49-F238E27FC236}">
                <a16:creationId xmlns:a16="http://schemas.microsoft.com/office/drawing/2014/main" xmlns="" id="{5E6282C9-E245-47D0-9A42-CBC5AC6A9A2D}"/>
              </a:ext>
            </a:extLst>
          </p:cNvPr>
          <p:cNvSpPr txBox="1"/>
          <p:nvPr/>
        </p:nvSpPr>
        <p:spPr>
          <a:xfrm>
            <a:off x="446871" y="5755033"/>
            <a:ext cx="8845086" cy="830997"/>
          </a:xfrm>
          <a:prstGeom prst="rect">
            <a:avLst/>
          </a:prstGeom>
          <a:noFill/>
        </p:spPr>
        <p:txBody>
          <a:bodyPr wrap="square" rtlCol="0">
            <a:spAutoFit/>
          </a:bodyPr>
          <a:lstStyle/>
          <a:p>
            <a:pPr marL="1162050" indent="-1162050">
              <a:tabLst>
                <a:tab pos="1347788" algn="l"/>
              </a:tabLst>
            </a:pPr>
            <a:r>
              <a:rPr lang="en-IN" sz="2400" dirty="0">
                <a:solidFill>
                  <a:schemeClr val="accent6"/>
                </a:solidFill>
              </a:rPr>
              <a:t>Shortcut:</a:t>
            </a:r>
            <a:r>
              <a:rPr lang="en-IN" sz="2400" dirty="0"/>
              <a:t> </a:t>
            </a:r>
            <a:r>
              <a:rPr lang="en-IN" sz="2400" dirty="0">
                <a:solidFill>
                  <a:schemeClr val="tx2"/>
                </a:solidFill>
              </a:rPr>
              <a:t>Starting from right side, all bits are same till first 1 occurs and        then invert rest of the bits</a:t>
            </a:r>
          </a:p>
        </p:txBody>
      </p:sp>
    </p:spTree>
    <p:extLst>
      <p:ext uri="{BB962C8B-B14F-4D97-AF65-F5344CB8AC3E}">
        <p14:creationId xmlns:p14="http://schemas.microsoft.com/office/powerpoint/2010/main" val="360630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par>
                                <p:cTn id="105" presetID="10" presetClass="entr" presetSubtype="0" fill="hold"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500"/>
                                        <p:tgtEl>
                                          <p:spTgt spid="4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500"/>
                                        <p:tgtEl>
                                          <p:spTgt spid="2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1"/>
                                        </p:tgtEl>
                                        <p:attrNameLst>
                                          <p:attrName>style.visibility</p:attrName>
                                        </p:attrNameLst>
                                      </p:cBhvr>
                                      <p:to>
                                        <p:strVal val="visible"/>
                                      </p:to>
                                    </p:set>
                                    <p:animEffect transition="in" filter="fade">
                                      <p:cBhvr>
                                        <p:cTn id="126" dur="500"/>
                                        <p:tgtEl>
                                          <p:spTgt spid="2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animEffect transition="in" filter="fade">
                                      <p:cBhvr>
                                        <p:cTn id="129" dur="500"/>
                                        <p:tgtEl>
                                          <p:spTgt spid="2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fade">
                                      <p:cBhvr>
                                        <p:cTn id="132" dur="500"/>
                                        <p:tgtEl>
                                          <p:spTgt spid="19"/>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1"/>
                                        </p:tgtEl>
                                        <p:attrNameLst>
                                          <p:attrName>style.visibility</p:attrName>
                                        </p:attrNameLst>
                                      </p:cBhvr>
                                      <p:to>
                                        <p:strVal val="visible"/>
                                      </p:to>
                                    </p:set>
                                    <p:animEffect transition="in" filter="fade">
                                      <p:cBhvr>
                                        <p:cTn id="137" dur="500"/>
                                        <p:tgtEl>
                                          <p:spTgt spid="5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fade">
                                      <p:cBhvr>
                                        <p:cTn id="140" dur="500"/>
                                        <p:tgtEl>
                                          <p:spTgt spid="4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fade">
                                      <p:cBhvr>
                                        <p:cTn id="145" dur="500"/>
                                        <p:tgtEl>
                                          <p:spTgt spid="49"/>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59"/>
                                        </p:tgtEl>
                                        <p:attrNameLst>
                                          <p:attrName>style.visibility</p:attrName>
                                        </p:attrNameLst>
                                      </p:cBhvr>
                                      <p:to>
                                        <p:strVal val="visible"/>
                                      </p:to>
                                    </p:set>
                                    <p:animEffect transition="in" filter="fade">
                                      <p:cBhvr>
                                        <p:cTn id="16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P spid="23" grpId="0"/>
      <p:bldP spid="25" grpId="0"/>
      <p:bldP spid="40" grpId="0"/>
      <p:bldP spid="41" grpId="0"/>
      <p:bldP spid="42" grpId="0"/>
      <p:bldP spid="44" grpId="0"/>
      <p:bldP spid="45" grpId="0"/>
      <p:bldP spid="46" grpId="0"/>
      <p:bldP spid="47" grpId="0"/>
      <p:bldP spid="48" grpId="0"/>
      <p:bldP spid="50" grpId="0"/>
      <p:bldP spid="51"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DA832-7500-4DF0-B320-0B4129CA8AEA}"/>
              </a:ext>
            </a:extLst>
          </p:cNvPr>
          <p:cNvSpPr>
            <a:spLocks noGrp="1"/>
          </p:cNvSpPr>
          <p:nvPr>
            <p:ph type="title"/>
          </p:nvPr>
        </p:nvSpPr>
        <p:spPr/>
        <p:txBody>
          <a:bodyPr/>
          <a:lstStyle/>
          <a:p>
            <a:r>
              <a:rPr lang="en-US" dirty="0"/>
              <a:t>Representation of negative number in 2’s complement form</a:t>
            </a:r>
            <a:endParaRPr lang="en-IN" dirty="0"/>
          </a:p>
        </p:txBody>
      </p:sp>
      <p:sp>
        <p:nvSpPr>
          <p:cNvPr id="3" name="Content Placeholder 2">
            <a:extLst>
              <a:ext uri="{FF2B5EF4-FFF2-40B4-BE49-F238E27FC236}">
                <a16:creationId xmlns:a16="http://schemas.microsoft.com/office/drawing/2014/main" xmlns="" id="{F6914FE1-5D5F-4929-BAAD-2F99965C5DA8}"/>
              </a:ext>
            </a:extLst>
          </p:cNvPr>
          <p:cNvSpPr>
            <a:spLocks noGrp="1"/>
          </p:cNvSpPr>
          <p:nvPr>
            <p:ph idx="1"/>
          </p:nvPr>
        </p:nvSpPr>
        <p:spPr>
          <a:xfrm>
            <a:off x="131180" y="863444"/>
            <a:ext cx="11929641" cy="500407"/>
          </a:xfrm>
        </p:spPr>
        <p:txBody>
          <a:bodyPr/>
          <a:lstStyle/>
          <a:p>
            <a:r>
              <a:rPr lang="en-US" dirty="0"/>
              <a:t>Express -65.5 in 12 bit 2’s complement form.</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xmlns="" id="{14B1ACB1-BF93-4322-947A-BB1F6314B0EF}"/>
              </a:ext>
            </a:extLst>
          </p:cNvPr>
          <p:cNvGraphicFramePr>
            <a:graphicFrameLocks noGrp="1"/>
          </p:cNvGraphicFramePr>
          <p:nvPr/>
        </p:nvGraphicFramePr>
        <p:xfrm>
          <a:off x="2363492" y="163508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5" name="Table 4">
            <a:extLst>
              <a:ext uri="{FF2B5EF4-FFF2-40B4-BE49-F238E27FC236}">
                <a16:creationId xmlns:a16="http://schemas.microsoft.com/office/drawing/2014/main" xmlns="" id="{A42B0079-11B6-4418-887C-EF1165B7F39C}"/>
              </a:ext>
            </a:extLst>
          </p:cNvPr>
          <p:cNvGraphicFramePr>
            <a:graphicFrameLocks noGrp="1"/>
          </p:cNvGraphicFramePr>
          <p:nvPr/>
        </p:nvGraphicFramePr>
        <p:xfrm>
          <a:off x="3125492" y="163508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65</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6" name="Table 5">
            <a:extLst>
              <a:ext uri="{FF2B5EF4-FFF2-40B4-BE49-F238E27FC236}">
                <a16:creationId xmlns:a16="http://schemas.microsoft.com/office/drawing/2014/main" xmlns="" id="{98D1FF57-D7E1-4033-A98A-08DAA2E6B40B}"/>
              </a:ext>
            </a:extLst>
          </p:cNvPr>
          <p:cNvGraphicFramePr>
            <a:graphicFrameLocks noGrp="1"/>
          </p:cNvGraphicFramePr>
          <p:nvPr/>
        </p:nvGraphicFramePr>
        <p:xfrm>
          <a:off x="3887492" y="163508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7" name="Table 6">
            <a:extLst>
              <a:ext uri="{FF2B5EF4-FFF2-40B4-BE49-F238E27FC236}">
                <a16:creationId xmlns:a16="http://schemas.microsoft.com/office/drawing/2014/main" xmlns="" id="{9877E7A2-08B8-41FF-B8E1-9D917BF87987}"/>
              </a:ext>
            </a:extLst>
          </p:cNvPr>
          <p:cNvGraphicFramePr>
            <a:graphicFrameLocks noGrp="1"/>
          </p:cNvGraphicFramePr>
          <p:nvPr/>
        </p:nvGraphicFramePr>
        <p:xfrm>
          <a:off x="2363492" y="212774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8" name="Table 7">
            <a:extLst>
              <a:ext uri="{FF2B5EF4-FFF2-40B4-BE49-F238E27FC236}">
                <a16:creationId xmlns:a16="http://schemas.microsoft.com/office/drawing/2014/main" xmlns="" id="{C81B44C1-A97B-416B-96B9-71CF45780416}"/>
              </a:ext>
            </a:extLst>
          </p:cNvPr>
          <p:cNvGraphicFramePr>
            <a:graphicFrameLocks noGrp="1"/>
          </p:cNvGraphicFramePr>
          <p:nvPr/>
        </p:nvGraphicFramePr>
        <p:xfrm>
          <a:off x="3125492" y="212774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32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9" name="Table 8">
            <a:extLst>
              <a:ext uri="{FF2B5EF4-FFF2-40B4-BE49-F238E27FC236}">
                <a16:creationId xmlns:a16="http://schemas.microsoft.com/office/drawing/2014/main" xmlns="" id="{5908CB47-A089-42AC-911A-89A3802A9110}"/>
              </a:ext>
            </a:extLst>
          </p:cNvPr>
          <p:cNvGraphicFramePr>
            <a:graphicFrameLocks noGrp="1"/>
          </p:cNvGraphicFramePr>
          <p:nvPr/>
        </p:nvGraphicFramePr>
        <p:xfrm>
          <a:off x="3887492" y="212774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0" name="Table 9">
            <a:extLst>
              <a:ext uri="{FF2B5EF4-FFF2-40B4-BE49-F238E27FC236}">
                <a16:creationId xmlns:a16="http://schemas.microsoft.com/office/drawing/2014/main" xmlns="" id="{31D3E0EA-C0E3-45C5-864B-BFF6116C22D6}"/>
              </a:ext>
            </a:extLst>
          </p:cNvPr>
          <p:cNvGraphicFramePr>
            <a:graphicFrameLocks noGrp="1"/>
          </p:cNvGraphicFramePr>
          <p:nvPr/>
        </p:nvGraphicFramePr>
        <p:xfrm>
          <a:off x="2363492" y="262040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1" name="Table 10">
            <a:extLst>
              <a:ext uri="{FF2B5EF4-FFF2-40B4-BE49-F238E27FC236}">
                <a16:creationId xmlns:a16="http://schemas.microsoft.com/office/drawing/2014/main" xmlns="" id="{C8521675-59CF-4356-8037-486913989374}"/>
              </a:ext>
            </a:extLst>
          </p:cNvPr>
          <p:cNvGraphicFramePr>
            <a:graphicFrameLocks noGrp="1"/>
          </p:cNvGraphicFramePr>
          <p:nvPr/>
        </p:nvGraphicFramePr>
        <p:xfrm>
          <a:off x="3125492" y="262040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16</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2" name="Table 11">
            <a:extLst>
              <a:ext uri="{FF2B5EF4-FFF2-40B4-BE49-F238E27FC236}">
                <a16:creationId xmlns:a16="http://schemas.microsoft.com/office/drawing/2014/main" xmlns="" id="{D7ADC605-5EC5-44AC-B62B-E1BC0228DE86}"/>
              </a:ext>
            </a:extLst>
          </p:cNvPr>
          <p:cNvGraphicFramePr>
            <a:graphicFrameLocks noGrp="1"/>
          </p:cNvGraphicFramePr>
          <p:nvPr/>
        </p:nvGraphicFramePr>
        <p:xfrm>
          <a:off x="3887492" y="262040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3" name="Table 12">
            <a:extLst>
              <a:ext uri="{FF2B5EF4-FFF2-40B4-BE49-F238E27FC236}">
                <a16:creationId xmlns:a16="http://schemas.microsoft.com/office/drawing/2014/main" xmlns="" id="{E3F93C19-B165-46B1-87A7-ACB836252183}"/>
              </a:ext>
            </a:extLst>
          </p:cNvPr>
          <p:cNvGraphicFramePr>
            <a:graphicFrameLocks noGrp="1"/>
          </p:cNvGraphicFramePr>
          <p:nvPr/>
        </p:nvGraphicFramePr>
        <p:xfrm>
          <a:off x="2363492" y="311427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4" name="Table 13">
            <a:extLst>
              <a:ext uri="{FF2B5EF4-FFF2-40B4-BE49-F238E27FC236}">
                <a16:creationId xmlns:a16="http://schemas.microsoft.com/office/drawing/2014/main" xmlns="" id="{3B7C6887-82A1-4143-92B2-0F302B26E2A7}"/>
              </a:ext>
            </a:extLst>
          </p:cNvPr>
          <p:cNvGraphicFramePr>
            <a:graphicFrameLocks noGrp="1"/>
          </p:cNvGraphicFramePr>
          <p:nvPr/>
        </p:nvGraphicFramePr>
        <p:xfrm>
          <a:off x="3125492" y="311427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8</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5" name="Table 14">
            <a:extLst>
              <a:ext uri="{FF2B5EF4-FFF2-40B4-BE49-F238E27FC236}">
                <a16:creationId xmlns:a16="http://schemas.microsoft.com/office/drawing/2014/main" xmlns="" id="{ED826343-0D05-41A0-B6EF-3F515C522291}"/>
              </a:ext>
            </a:extLst>
          </p:cNvPr>
          <p:cNvGraphicFramePr>
            <a:graphicFrameLocks noGrp="1"/>
          </p:cNvGraphicFramePr>
          <p:nvPr/>
        </p:nvGraphicFramePr>
        <p:xfrm>
          <a:off x="3887492" y="311427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6" name="Table 15">
            <a:extLst>
              <a:ext uri="{FF2B5EF4-FFF2-40B4-BE49-F238E27FC236}">
                <a16:creationId xmlns:a16="http://schemas.microsoft.com/office/drawing/2014/main" xmlns="" id="{BFC226CD-AA3E-4398-81CF-B4E03988FBB7}"/>
              </a:ext>
            </a:extLst>
          </p:cNvPr>
          <p:cNvGraphicFramePr>
            <a:graphicFrameLocks noGrp="1"/>
          </p:cNvGraphicFramePr>
          <p:nvPr/>
        </p:nvGraphicFramePr>
        <p:xfrm>
          <a:off x="2363492" y="360975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7" name="Table 16">
            <a:extLst>
              <a:ext uri="{FF2B5EF4-FFF2-40B4-BE49-F238E27FC236}">
                <a16:creationId xmlns:a16="http://schemas.microsoft.com/office/drawing/2014/main" xmlns="" id="{117E913C-7DE9-4102-BA01-F1B4029F7F0B}"/>
              </a:ext>
            </a:extLst>
          </p:cNvPr>
          <p:cNvGraphicFramePr>
            <a:graphicFrameLocks noGrp="1"/>
          </p:cNvGraphicFramePr>
          <p:nvPr/>
        </p:nvGraphicFramePr>
        <p:xfrm>
          <a:off x="3125492" y="360975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4</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8" name="Table 17">
            <a:extLst>
              <a:ext uri="{FF2B5EF4-FFF2-40B4-BE49-F238E27FC236}">
                <a16:creationId xmlns:a16="http://schemas.microsoft.com/office/drawing/2014/main" xmlns="" id="{14FBE4E8-CB05-4ABB-8870-D7B331A5EC4A}"/>
              </a:ext>
            </a:extLst>
          </p:cNvPr>
          <p:cNvGraphicFramePr>
            <a:graphicFrameLocks noGrp="1"/>
          </p:cNvGraphicFramePr>
          <p:nvPr/>
        </p:nvGraphicFramePr>
        <p:xfrm>
          <a:off x="3887492" y="360975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9" name="Table 18">
            <a:extLst>
              <a:ext uri="{FF2B5EF4-FFF2-40B4-BE49-F238E27FC236}">
                <a16:creationId xmlns:a16="http://schemas.microsoft.com/office/drawing/2014/main" xmlns="" id="{CCA693D5-125F-4AFD-A87E-FFFF2CFEA59E}"/>
              </a:ext>
            </a:extLst>
          </p:cNvPr>
          <p:cNvGraphicFramePr>
            <a:graphicFrameLocks noGrp="1"/>
          </p:cNvGraphicFramePr>
          <p:nvPr/>
        </p:nvGraphicFramePr>
        <p:xfrm>
          <a:off x="2363492" y="410241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0" name="Table 19">
            <a:extLst>
              <a:ext uri="{FF2B5EF4-FFF2-40B4-BE49-F238E27FC236}">
                <a16:creationId xmlns:a16="http://schemas.microsoft.com/office/drawing/2014/main" xmlns="" id="{5C75B9CE-486E-493A-81D3-2F3B053300DE}"/>
              </a:ext>
            </a:extLst>
          </p:cNvPr>
          <p:cNvGraphicFramePr>
            <a:graphicFrameLocks noGrp="1"/>
          </p:cNvGraphicFramePr>
          <p:nvPr/>
        </p:nvGraphicFramePr>
        <p:xfrm>
          <a:off x="3125492" y="410241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1" name="Table 20">
            <a:extLst>
              <a:ext uri="{FF2B5EF4-FFF2-40B4-BE49-F238E27FC236}">
                <a16:creationId xmlns:a16="http://schemas.microsoft.com/office/drawing/2014/main" xmlns="" id="{AD5FC7E7-8A13-4DC3-9761-A0B9921D8B4F}"/>
              </a:ext>
            </a:extLst>
          </p:cNvPr>
          <p:cNvGraphicFramePr>
            <a:graphicFrameLocks noGrp="1"/>
          </p:cNvGraphicFramePr>
          <p:nvPr/>
        </p:nvGraphicFramePr>
        <p:xfrm>
          <a:off x="3887492" y="410241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2" name="Table 21">
            <a:extLst>
              <a:ext uri="{FF2B5EF4-FFF2-40B4-BE49-F238E27FC236}">
                <a16:creationId xmlns:a16="http://schemas.microsoft.com/office/drawing/2014/main" xmlns="" id="{BE5095D0-323B-4B1F-81C8-E08C0E007A63}"/>
              </a:ext>
            </a:extLst>
          </p:cNvPr>
          <p:cNvGraphicFramePr>
            <a:graphicFrameLocks noGrp="1"/>
          </p:cNvGraphicFramePr>
          <p:nvPr/>
        </p:nvGraphicFramePr>
        <p:xfrm>
          <a:off x="2363492" y="459507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3" name="Table 22">
            <a:extLst>
              <a:ext uri="{FF2B5EF4-FFF2-40B4-BE49-F238E27FC236}">
                <a16:creationId xmlns:a16="http://schemas.microsoft.com/office/drawing/2014/main" xmlns="" id="{780460E4-E04A-4597-9F0D-2D7E4E4D65B4}"/>
              </a:ext>
            </a:extLst>
          </p:cNvPr>
          <p:cNvGraphicFramePr>
            <a:graphicFrameLocks noGrp="1"/>
          </p:cNvGraphicFramePr>
          <p:nvPr/>
        </p:nvGraphicFramePr>
        <p:xfrm>
          <a:off x="3125492" y="459507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4" name="Table 23">
            <a:extLst>
              <a:ext uri="{FF2B5EF4-FFF2-40B4-BE49-F238E27FC236}">
                <a16:creationId xmlns:a16="http://schemas.microsoft.com/office/drawing/2014/main" xmlns="" id="{34E80E74-FEF2-40AC-9767-E863D6AED56E}"/>
              </a:ext>
            </a:extLst>
          </p:cNvPr>
          <p:cNvGraphicFramePr>
            <a:graphicFrameLocks noGrp="1"/>
          </p:cNvGraphicFramePr>
          <p:nvPr/>
        </p:nvGraphicFramePr>
        <p:xfrm>
          <a:off x="3887492" y="459507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5" name="Table 24">
            <a:extLst>
              <a:ext uri="{FF2B5EF4-FFF2-40B4-BE49-F238E27FC236}">
                <a16:creationId xmlns:a16="http://schemas.microsoft.com/office/drawing/2014/main" xmlns="" id="{38C32D05-A844-4A8F-B523-7533050FB43E}"/>
              </a:ext>
            </a:extLst>
          </p:cNvPr>
          <p:cNvGraphicFramePr>
            <a:graphicFrameLocks noGrp="1"/>
          </p:cNvGraphicFramePr>
          <p:nvPr/>
        </p:nvGraphicFramePr>
        <p:xfrm>
          <a:off x="3125492" y="508894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tcPr>
                </a:tc>
                <a:extLst>
                  <a:ext uri="{0D108BD9-81ED-4DB2-BD59-A6C34878D82A}">
                    <a16:rowId xmlns:a16="http://schemas.microsoft.com/office/drawing/2014/main" xmlns="" val="10000"/>
                  </a:ext>
                </a:extLst>
              </a:tr>
            </a:tbl>
          </a:graphicData>
        </a:graphic>
      </p:graphicFrame>
      <p:cxnSp>
        <p:nvCxnSpPr>
          <p:cNvPr id="26" name="Straight Arrow Connector 25">
            <a:extLst>
              <a:ext uri="{FF2B5EF4-FFF2-40B4-BE49-F238E27FC236}">
                <a16:creationId xmlns:a16="http://schemas.microsoft.com/office/drawing/2014/main" xmlns="" id="{7E3860A4-41CE-4932-8F22-EFC36359542F}"/>
              </a:ext>
            </a:extLst>
          </p:cNvPr>
          <p:cNvCxnSpPr/>
          <p:nvPr/>
        </p:nvCxnSpPr>
        <p:spPr>
          <a:xfrm flipV="1">
            <a:off x="4878092" y="1692058"/>
            <a:ext cx="0" cy="3824167"/>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Text Box 1027">
            <a:extLst>
              <a:ext uri="{FF2B5EF4-FFF2-40B4-BE49-F238E27FC236}">
                <a16:creationId xmlns:a16="http://schemas.microsoft.com/office/drawing/2014/main" xmlns="" id="{51BD975A-557E-4331-8A64-DCCF6778D2D7}"/>
              </a:ext>
            </a:extLst>
          </p:cNvPr>
          <p:cNvSpPr txBox="1">
            <a:spLocks noChangeArrowheads="1"/>
          </p:cNvSpPr>
          <p:nvPr/>
        </p:nvSpPr>
        <p:spPr bwMode="auto">
          <a:xfrm>
            <a:off x="6630692" y="1661336"/>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 x 2 =</a:t>
            </a:r>
            <a:endParaRPr lang="en-US" altLang="en-US" sz="2400" baseline="-25000" dirty="0">
              <a:solidFill>
                <a:srgbClr val="C00000"/>
              </a:solidFill>
              <a:latin typeface="+mj-lt"/>
            </a:endParaRPr>
          </a:p>
        </p:txBody>
      </p:sp>
      <p:sp>
        <p:nvSpPr>
          <p:cNvPr id="28" name="Text Box 1027">
            <a:extLst>
              <a:ext uri="{FF2B5EF4-FFF2-40B4-BE49-F238E27FC236}">
                <a16:creationId xmlns:a16="http://schemas.microsoft.com/office/drawing/2014/main" xmlns="" id="{69935125-EA84-47FE-86E2-AE8A5B095361}"/>
              </a:ext>
            </a:extLst>
          </p:cNvPr>
          <p:cNvSpPr txBox="1">
            <a:spLocks noChangeArrowheads="1"/>
          </p:cNvSpPr>
          <p:nvPr/>
        </p:nvSpPr>
        <p:spPr bwMode="auto">
          <a:xfrm>
            <a:off x="8084495" y="1651156"/>
            <a:ext cx="655551"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1.0</a:t>
            </a:r>
            <a:endParaRPr lang="en-US" altLang="en-US" sz="2400" baseline="-25000" dirty="0">
              <a:solidFill>
                <a:srgbClr val="C00000"/>
              </a:solidFill>
              <a:latin typeface="+mj-lt"/>
            </a:endParaRPr>
          </a:p>
        </p:txBody>
      </p:sp>
      <p:sp>
        <p:nvSpPr>
          <p:cNvPr id="29" name="Rectangle 28">
            <a:extLst>
              <a:ext uri="{FF2B5EF4-FFF2-40B4-BE49-F238E27FC236}">
                <a16:creationId xmlns:a16="http://schemas.microsoft.com/office/drawing/2014/main" xmlns="" id="{1DA21463-BF0F-436E-A889-0BFDCC8243B2}"/>
              </a:ext>
            </a:extLst>
          </p:cNvPr>
          <p:cNvSpPr/>
          <p:nvPr/>
        </p:nvSpPr>
        <p:spPr>
          <a:xfrm>
            <a:off x="6402092" y="2565556"/>
            <a:ext cx="1630609" cy="461665"/>
          </a:xfrm>
          <a:prstGeom prst="rect">
            <a:avLst/>
          </a:prstGeom>
        </p:spPr>
        <p:txBody>
          <a:bodyPr wrap="square">
            <a:spAutoFit/>
          </a:bodyPr>
          <a:lstStyle/>
          <a:p>
            <a:pPr algn="ctr"/>
            <a:r>
              <a:rPr lang="en-US" sz="2400" dirty="0">
                <a:latin typeface="+mj-lt"/>
              </a:rPr>
              <a:t>65.5</a:t>
            </a:r>
            <a:r>
              <a:rPr lang="en-US" sz="2400" baseline="-25000" dirty="0">
                <a:latin typeface="+mj-lt"/>
              </a:rPr>
              <a:t>10 </a:t>
            </a:r>
            <a:r>
              <a:rPr lang="en-US" sz="2400" dirty="0">
                <a:latin typeface="+mj-lt"/>
              </a:rPr>
              <a:t>=</a:t>
            </a:r>
            <a:endParaRPr lang="en-US" sz="2400" baseline="-25000" dirty="0">
              <a:latin typeface="+mj-lt"/>
            </a:endParaRPr>
          </a:p>
        </p:txBody>
      </p:sp>
      <p:sp>
        <p:nvSpPr>
          <p:cNvPr id="30" name="Rectangle 29">
            <a:extLst>
              <a:ext uri="{FF2B5EF4-FFF2-40B4-BE49-F238E27FC236}">
                <a16:creationId xmlns:a16="http://schemas.microsoft.com/office/drawing/2014/main" xmlns="" id="{A6F43573-F3CC-4B0F-AB26-2F92150FA1CE}"/>
              </a:ext>
            </a:extLst>
          </p:cNvPr>
          <p:cNvSpPr/>
          <p:nvPr/>
        </p:nvSpPr>
        <p:spPr>
          <a:xfrm>
            <a:off x="7594845" y="2565556"/>
            <a:ext cx="2308942" cy="461665"/>
          </a:xfrm>
          <a:prstGeom prst="rect">
            <a:avLst/>
          </a:prstGeom>
        </p:spPr>
        <p:txBody>
          <a:bodyPr wrap="square">
            <a:spAutoFit/>
          </a:bodyPr>
          <a:lstStyle/>
          <a:p>
            <a:pPr algn="ctr"/>
            <a:r>
              <a:rPr lang="en-US" sz="2400" dirty="0">
                <a:latin typeface="+mj-lt"/>
              </a:rPr>
              <a:t>01000001.1000</a:t>
            </a:r>
            <a:r>
              <a:rPr lang="en-US" sz="2400" baseline="-25000" dirty="0">
                <a:latin typeface="+mj-lt"/>
              </a:rPr>
              <a:t>2</a:t>
            </a:r>
          </a:p>
        </p:txBody>
      </p:sp>
      <p:sp>
        <p:nvSpPr>
          <p:cNvPr id="31" name="TextBox 30">
            <a:extLst>
              <a:ext uri="{FF2B5EF4-FFF2-40B4-BE49-F238E27FC236}">
                <a16:creationId xmlns:a16="http://schemas.microsoft.com/office/drawing/2014/main" xmlns="" id="{96B0F869-6027-4860-9548-7D0EFFEB8EC0}"/>
              </a:ext>
            </a:extLst>
          </p:cNvPr>
          <p:cNvSpPr txBox="1"/>
          <p:nvPr/>
        </p:nvSpPr>
        <p:spPr>
          <a:xfrm>
            <a:off x="5716311" y="2108356"/>
            <a:ext cx="4952981" cy="461665"/>
          </a:xfrm>
          <a:prstGeom prst="rect">
            <a:avLst/>
          </a:prstGeom>
          <a:noFill/>
        </p:spPr>
        <p:txBody>
          <a:bodyPr wrap="square" rtlCol="0">
            <a:spAutoFit/>
          </a:bodyPr>
          <a:lstStyle/>
          <a:p>
            <a:r>
              <a:rPr lang="en-US" sz="2400" dirty="0">
                <a:latin typeface="+mj-lt"/>
              </a:rPr>
              <a:t>So, result in 12-bit binary is as follows:</a:t>
            </a:r>
            <a:endParaRPr lang="en-IN" sz="2400" dirty="0">
              <a:latin typeface="+mj-lt"/>
            </a:endParaRPr>
          </a:p>
        </p:txBody>
      </p:sp>
      <p:sp>
        <p:nvSpPr>
          <p:cNvPr id="32" name="TextBox 31">
            <a:extLst>
              <a:ext uri="{FF2B5EF4-FFF2-40B4-BE49-F238E27FC236}">
                <a16:creationId xmlns:a16="http://schemas.microsoft.com/office/drawing/2014/main" xmlns="" id="{1216698B-C0AE-4826-8E3F-77A46FF3F43C}"/>
              </a:ext>
            </a:extLst>
          </p:cNvPr>
          <p:cNvSpPr txBox="1"/>
          <p:nvPr/>
        </p:nvSpPr>
        <p:spPr>
          <a:xfrm>
            <a:off x="5716292" y="3098956"/>
            <a:ext cx="4952981" cy="830997"/>
          </a:xfrm>
          <a:prstGeom prst="rect">
            <a:avLst/>
          </a:prstGeom>
          <a:noFill/>
        </p:spPr>
        <p:txBody>
          <a:bodyPr wrap="square" rtlCol="0">
            <a:spAutoFit/>
          </a:bodyPr>
          <a:lstStyle/>
          <a:p>
            <a:r>
              <a:rPr lang="en-US" sz="2400" dirty="0">
                <a:latin typeface="+mj-lt"/>
              </a:rPr>
              <a:t>For negative number, we have to convert this into 2’s complement form </a:t>
            </a:r>
            <a:endParaRPr lang="en-IN" sz="2400" dirty="0">
              <a:latin typeface="+mj-lt"/>
            </a:endParaRPr>
          </a:p>
        </p:txBody>
      </p:sp>
      <p:sp>
        <p:nvSpPr>
          <p:cNvPr id="33" name="Rectangle 32">
            <a:extLst>
              <a:ext uri="{FF2B5EF4-FFF2-40B4-BE49-F238E27FC236}">
                <a16:creationId xmlns:a16="http://schemas.microsoft.com/office/drawing/2014/main" xmlns="" id="{8E59A9FE-0C4F-4742-9101-D66E83368489}"/>
              </a:ext>
            </a:extLst>
          </p:cNvPr>
          <p:cNvSpPr/>
          <p:nvPr/>
        </p:nvSpPr>
        <p:spPr>
          <a:xfrm>
            <a:off x="6402092" y="4175936"/>
            <a:ext cx="1630609" cy="461665"/>
          </a:xfrm>
          <a:prstGeom prst="rect">
            <a:avLst/>
          </a:prstGeom>
        </p:spPr>
        <p:txBody>
          <a:bodyPr wrap="square">
            <a:spAutoFit/>
          </a:bodyPr>
          <a:lstStyle/>
          <a:p>
            <a:pPr algn="ctr"/>
            <a:r>
              <a:rPr lang="en-US" sz="2400" dirty="0">
                <a:latin typeface="+mj-lt"/>
              </a:rPr>
              <a:t>-65.5</a:t>
            </a:r>
            <a:r>
              <a:rPr lang="en-US" sz="2400" baseline="-25000" dirty="0">
                <a:latin typeface="+mj-lt"/>
              </a:rPr>
              <a:t>10 </a:t>
            </a:r>
            <a:r>
              <a:rPr lang="en-US" sz="2400" dirty="0">
                <a:latin typeface="+mj-lt"/>
              </a:rPr>
              <a:t>=</a:t>
            </a:r>
            <a:endParaRPr lang="en-US" sz="2400" baseline="-25000" dirty="0">
              <a:latin typeface="+mj-lt"/>
            </a:endParaRPr>
          </a:p>
        </p:txBody>
      </p:sp>
      <p:sp>
        <p:nvSpPr>
          <p:cNvPr id="34" name="Rectangle 33">
            <a:extLst>
              <a:ext uri="{FF2B5EF4-FFF2-40B4-BE49-F238E27FC236}">
                <a16:creationId xmlns:a16="http://schemas.microsoft.com/office/drawing/2014/main" xmlns="" id="{337F3071-A329-4904-842A-59944EC26182}"/>
              </a:ext>
            </a:extLst>
          </p:cNvPr>
          <p:cNvSpPr/>
          <p:nvPr/>
        </p:nvSpPr>
        <p:spPr>
          <a:xfrm>
            <a:off x="7625841" y="4175936"/>
            <a:ext cx="2308942" cy="461665"/>
          </a:xfrm>
          <a:prstGeom prst="rect">
            <a:avLst/>
          </a:prstGeom>
        </p:spPr>
        <p:txBody>
          <a:bodyPr wrap="square">
            <a:spAutoFit/>
          </a:bodyPr>
          <a:lstStyle/>
          <a:p>
            <a:pPr algn="ctr"/>
            <a:r>
              <a:rPr lang="en-US" sz="2400" dirty="0">
                <a:solidFill>
                  <a:schemeClr val="accent6"/>
                </a:solidFill>
                <a:latin typeface="+mj-lt"/>
              </a:rPr>
              <a:t>10111110.1000</a:t>
            </a:r>
            <a:r>
              <a:rPr lang="en-US" sz="2400" baseline="-25000" dirty="0">
                <a:solidFill>
                  <a:schemeClr val="accent6"/>
                </a:solidFill>
                <a:latin typeface="+mj-lt"/>
              </a:rPr>
              <a:t>2</a:t>
            </a:r>
          </a:p>
        </p:txBody>
      </p:sp>
    </p:spTree>
    <p:extLst>
      <p:ext uri="{BB962C8B-B14F-4D97-AF65-F5344CB8AC3E}">
        <p14:creationId xmlns:p14="http://schemas.microsoft.com/office/powerpoint/2010/main" val="290065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down)">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down)">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down)">
                                      <p:cBhvr>
                                        <p:cTn id="74" dur="500"/>
                                        <p:tgtEl>
                                          <p:spTgt spid="20"/>
                                        </p:tgtEl>
                                      </p:cBhvr>
                                    </p:animEffect>
                                  </p:childTnLst>
                                </p:cTn>
                              </p:par>
                              <p:par>
                                <p:cTn id="75" presetID="22" presetClass="entr" presetSubtype="4"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par>
                                <p:cTn id="88" presetID="22" presetClass="entr" presetSubtype="4" fill="hold"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down)">
                                      <p:cBhvr>
                                        <p:cTn id="100" dur="500"/>
                                        <p:tgtEl>
                                          <p:spTgt spid="25"/>
                                        </p:tgtEl>
                                      </p:cBhvr>
                                    </p:animEffect>
                                  </p:childTnLst>
                                </p:cTn>
                              </p:par>
                              <p:par>
                                <p:cTn id="101" presetID="22" presetClass="entr" presetSubtype="4" fill="hold"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down)">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2"/>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33"/>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left)">
                                      <p:cBhvr>
                                        <p:cTn id="1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p:bldP spid="29" grpId="0"/>
      <p:bldP spid="30" grpId="0"/>
      <p:bldP spid="31" grpId="0"/>
      <p:bldP spid="32" grpId="0"/>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0C6C2-9808-462C-80B9-EE91CCFF9213}"/>
              </a:ext>
            </a:extLst>
          </p:cNvPr>
          <p:cNvSpPr>
            <a:spLocks noGrp="1"/>
          </p:cNvSpPr>
          <p:nvPr>
            <p:ph type="title"/>
          </p:nvPr>
        </p:nvSpPr>
        <p:spPr/>
        <p:txBody>
          <a:bodyPr>
            <a:normAutofit/>
          </a:bodyPr>
          <a:lstStyle/>
          <a:p>
            <a:r>
              <a:rPr lang="en-IN" dirty="0"/>
              <a:t>Accuracy in Binary Number Conversion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4054134-BA56-4A9B-86A5-003C2CD675C0}"/>
                  </a:ext>
                </a:extLst>
              </p:cNvPr>
              <p:cNvSpPr>
                <a:spLocks noGrp="1"/>
              </p:cNvSpPr>
              <p:nvPr>
                <p:ph idx="1"/>
              </p:nvPr>
            </p:nvSpPr>
            <p:spPr/>
            <p:txBody>
              <a:bodyPr/>
              <a:lstStyle/>
              <a:p>
                <a:pPr marL="0" indent="0">
                  <a:buNone/>
                </a:pPr>
                <a:r>
                  <a:rPr lang="en-IN" dirty="0">
                    <a:solidFill>
                      <a:schemeClr val="tx2"/>
                    </a:solidFill>
                    <a:latin typeface="+mj-lt"/>
                  </a:rPr>
                  <a:t>Example</a:t>
                </a:r>
              </a:p>
              <a:p>
                <a:r>
                  <a:rPr lang="en-IN" dirty="0">
                    <a:latin typeface="+mj-lt"/>
                  </a:rPr>
                  <a:t>Convert (0.252)</a:t>
                </a:r>
                <a:r>
                  <a:rPr lang="en-IN" baseline="-25000" dirty="0">
                    <a:latin typeface="+mj-lt"/>
                  </a:rPr>
                  <a:t>10</a:t>
                </a:r>
                <a:r>
                  <a:rPr lang="en-IN" dirty="0">
                    <a:latin typeface="+mj-lt"/>
                  </a:rPr>
                  <a:t> to binary with an error less than 1%.</a:t>
                </a:r>
              </a:p>
              <a:p>
                <a:pPr marL="0" indent="0">
                  <a:buNone/>
                </a:pPr>
                <a:r>
                  <a:rPr lang="en-IN" dirty="0">
                    <a:solidFill>
                      <a:schemeClr val="tx2"/>
                    </a:solidFill>
                    <a:latin typeface="+mj-lt"/>
                  </a:rPr>
                  <a:t>Solution</a:t>
                </a:r>
              </a:p>
              <a:p>
                <a:pPr>
                  <a:lnSpc>
                    <a:spcPct val="100000"/>
                  </a:lnSpc>
                  <a:spcBef>
                    <a:spcPts val="600"/>
                  </a:spcBef>
                </a:pPr>
                <a:r>
                  <a:rPr lang="en-IN" dirty="0">
                    <a:latin typeface="+mj-lt"/>
                  </a:rPr>
                  <a:t>Absolute value of allowable error is found by calculating 1% of the number</a:t>
                </a:r>
              </a:p>
              <a:p>
                <a:pPr marL="0" indent="0">
                  <a:lnSpc>
                    <a:spcPct val="100000"/>
                  </a:lnSpc>
                  <a:spcBef>
                    <a:spcPts val="600"/>
                  </a:spcBef>
                  <a:buNone/>
                </a:pPr>
                <a:endParaRPr lang="en-IN" sz="1000" dirty="0">
                  <a:latin typeface="+mj-lt"/>
                </a:endParaRPr>
              </a:p>
              <a:p>
                <a:pPr marL="0" indent="0" algn="ctr">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IN" i="1">
                              <a:solidFill>
                                <a:schemeClr val="tx2"/>
                              </a:solidFill>
                              <a:latin typeface="Cambria Math" panose="02040503050406030204" pitchFamily="18" charset="0"/>
                            </a:rPr>
                          </m:ctrlPr>
                        </m:sSubPr>
                        <m:e>
                          <m:r>
                            <a:rPr lang="en-IN" i="1">
                              <a:solidFill>
                                <a:schemeClr val="tx2"/>
                              </a:solidFill>
                              <a:latin typeface="Cambria Math" panose="02040503050406030204" pitchFamily="18" charset="0"/>
                            </a:rPr>
                            <m:t>𝐸</m:t>
                          </m:r>
                        </m:e>
                        <m:sub>
                          <m:r>
                            <a:rPr lang="en-IN" i="1">
                              <a:solidFill>
                                <a:schemeClr val="tx2"/>
                              </a:solidFill>
                              <a:latin typeface="Cambria Math" panose="02040503050406030204" pitchFamily="18" charset="0"/>
                            </a:rPr>
                            <m:t>𝑎𝑙𝑙𝑜𝑤</m:t>
                          </m:r>
                        </m:sub>
                      </m:sSub>
                      <m:r>
                        <a:rPr lang="en-IN" i="1">
                          <a:solidFill>
                            <a:schemeClr val="tx2"/>
                          </a:solidFill>
                          <a:latin typeface="Cambria Math" panose="02040503050406030204" pitchFamily="18" charset="0"/>
                        </a:rPr>
                        <m:t>=0.01 </m:t>
                      </m:r>
                      <m:r>
                        <a:rPr lang="en-US" b="0" i="1" smtClean="0">
                          <a:solidFill>
                            <a:schemeClr val="tx2"/>
                          </a:solidFill>
                          <a:latin typeface="Cambria Math" panose="02040503050406030204" pitchFamily="18" charset="0"/>
                        </a:rPr>
                        <m:t>𝑋</m:t>
                      </m:r>
                      <m:r>
                        <a:rPr lang="en-IN" i="1">
                          <a:solidFill>
                            <a:schemeClr val="tx2"/>
                          </a:solidFill>
                          <a:latin typeface="Cambria Math" panose="02040503050406030204" pitchFamily="18" charset="0"/>
                        </a:rPr>
                        <m:t> 0.252=</m:t>
                      </m:r>
                      <m:sSub>
                        <m:sSubPr>
                          <m:ctrlPr>
                            <a:rPr lang="en-IN" i="1">
                              <a:solidFill>
                                <a:schemeClr val="tx2"/>
                              </a:solidFill>
                              <a:latin typeface="Cambria Math" panose="02040503050406030204" pitchFamily="18" charset="0"/>
                            </a:rPr>
                          </m:ctrlPr>
                        </m:sSubPr>
                        <m:e>
                          <m:r>
                            <a:rPr lang="en-IN" i="1">
                              <a:solidFill>
                                <a:schemeClr val="tx2"/>
                              </a:solidFill>
                              <a:latin typeface="Cambria Math" panose="02040503050406030204" pitchFamily="18" charset="0"/>
                            </a:rPr>
                            <m:t>0.00252</m:t>
                          </m:r>
                        </m:e>
                        <m:sub>
                          <m:r>
                            <a:rPr lang="en-IN" i="1">
                              <a:solidFill>
                                <a:schemeClr val="tx2"/>
                              </a:solidFill>
                              <a:latin typeface="Cambria Math" panose="02040503050406030204" pitchFamily="18" charset="0"/>
                            </a:rPr>
                            <m:t>10</m:t>
                          </m:r>
                        </m:sub>
                      </m:sSub>
                    </m:oMath>
                  </m:oMathPara>
                </a14:m>
                <a:endParaRPr lang="en-IN" baseline="-25000" dirty="0">
                  <a:solidFill>
                    <a:schemeClr val="tx2"/>
                  </a:solidFill>
                  <a:latin typeface="+mj-lt"/>
                </a:endParaRPr>
              </a:p>
              <a:p>
                <a:pPr marL="0" indent="0" algn="ctr">
                  <a:lnSpc>
                    <a:spcPct val="100000"/>
                  </a:lnSpc>
                  <a:spcBef>
                    <a:spcPts val="600"/>
                  </a:spcBef>
                  <a:buNone/>
                </a:pPr>
                <a:endParaRPr lang="en-IN" sz="1000" baseline="-25000" dirty="0">
                  <a:solidFill>
                    <a:schemeClr val="tx2"/>
                  </a:solidFill>
                  <a:latin typeface="+mj-lt"/>
                </a:endParaRPr>
              </a:p>
              <a:p>
                <a:pPr>
                  <a:lnSpc>
                    <a:spcPct val="100000"/>
                  </a:lnSpc>
                  <a:spcBef>
                    <a:spcPts val="600"/>
                  </a:spcBef>
                </a:pPr>
                <a:r>
                  <a:rPr lang="en-IN" dirty="0">
                    <a:latin typeface="+mj-lt"/>
                  </a:rPr>
                  <a:t>Maximum error due to truncation is set to be less than allowable error by solving from </a:t>
                </a:r>
                <a14:m>
                  <m:oMath xmlns:m="http://schemas.openxmlformats.org/officeDocument/2006/math">
                    <m:sSub>
                      <m:sSubPr>
                        <m:ctrlPr>
                          <a:rPr lang="en-IN" i="1">
                            <a:solidFill>
                              <a:schemeClr val="tx2"/>
                            </a:solidFill>
                            <a:latin typeface="Cambria Math" panose="02040503050406030204" pitchFamily="18" charset="0"/>
                          </a:rPr>
                        </m:ctrlPr>
                      </m:sSubPr>
                      <m:e>
                        <m:r>
                          <a:rPr lang="en-IN" i="1">
                            <a:solidFill>
                              <a:schemeClr val="tx2"/>
                            </a:solidFill>
                            <a:latin typeface="Cambria Math" panose="02040503050406030204" pitchFamily="18" charset="0"/>
                          </a:rPr>
                          <m:t>𝐸</m:t>
                        </m:r>
                      </m:e>
                      <m:sub>
                        <m:r>
                          <a:rPr lang="en-IN" i="1">
                            <a:solidFill>
                              <a:schemeClr val="tx2"/>
                            </a:solidFill>
                            <a:latin typeface="Cambria Math" panose="02040503050406030204" pitchFamily="18" charset="0"/>
                          </a:rPr>
                          <m:t>10</m:t>
                        </m:r>
                      </m:sub>
                    </m:sSub>
                    <m:r>
                      <a:rPr lang="en-IN" i="1">
                        <a:solidFill>
                          <a:schemeClr val="tx2"/>
                        </a:solidFill>
                        <a:latin typeface="Cambria Math" panose="02040503050406030204" pitchFamily="18" charset="0"/>
                      </a:rPr>
                      <m:t>=</m:t>
                    </m:r>
                    <m:sSup>
                      <m:sSupPr>
                        <m:ctrlPr>
                          <a:rPr lang="en-IN" i="1">
                            <a:solidFill>
                              <a:schemeClr val="tx2"/>
                            </a:solidFill>
                            <a:latin typeface="Cambria Math" panose="02040503050406030204" pitchFamily="18" charset="0"/>
                          </a:rPr>
                        </m:ctrlPr>
                      </m:sSupPr>
                      <m:e>
                        <m:r>
                          <a:rPr lang="en-IN" i="1">
                            <a:solidFill>
                              <a:schemeClr val="tx2"/>
                            </a:solidFill>
                            <a:latin typeface="Cambria Math" panose="02040503050406030204" pitchFamily="18" charset="0"/>
                          </a:rPr>
                          <m:t>2</m:t>
                        </m:r>
                      </m:e>
                      <m:sup>
                        <m:r>
                          <a:rPr lang="en-IN" i="1">
                            <a:solidFill>
                              <a:schemeClr val="tx2"/>
                            </a:solidFill>
                            <a:latin typeface="Cambria Math" panose="02040503050406030204" pitchFamily="18" charset="0"/>
                          </a:rPr>
                          <m:t>−</m:t>
                        </m:r>
                        <m:r>
                          <a:rPr lang="en-IN" i="1">
                            <a:solidFill>
                              <a:schemeClr val="tx2"/>
                            </a:solidFill>
                            <a:latin typeface="Cambria Math" panose="02040503050406030204" pitchFamily="18" charset="0"/>
                          </a:rPr>
                          <m:t>𝑛</m:t>
                        </m:r>
                      </m:sup>
                    </m:sSup>
                  </m:oMath>
                </a14:m>
                <a:r>
                  <a:rPr lang="en-IN" dirty="0">
                    <a:latin typeface="+mj-lt"/>
                  </a:rPr>
                  <a:t>. This equation is written as  </a:t>
                </a:r>
              </a:p>
              <a:p>
                <a:pPr>
                  <a:lnSpc>
                    <a:spcPct val="100000"/>
                  </a:lnSpc>
                  <a:spcBef>
                    <a:spcPts val="600"/>
                  </a:spcBef>
                </a:pPr>
                <a:endParaRPr lang="en-IN" sz="1000" dirty="0">
                  <a:latin typeface="+mj-lt"/>
                </a:endParaRPr>
              </a:p>
              <a:p>
                <a:pPr marL="0" indent="0" algn="ctr">
                  <a:buNone/>
                </a:pPr>
                <a14:m>
                  <m:oMathPara xmlns:m="http://schemas.openxmlformats.org/officeDocument/2006/math">
                    <m:oMathParaPr>
                      <m:jc m:val="centerGroup"/>
                    </m:oMathParaPr>
                    <m:oMath xmlns:m="http://schemas.openxmlformats.org/officeDocument/2006/math">
                      <m:sSup>
                        <m:sSupPr>
                          <m:ctrlPr>
                            <a:rPr lang="en-IN" i="1">
                              <a:solidFill>
                                <a:schemeClr val="tx2"/>
                              </a:solidFill>
                              <a:latin typeface="Cambria Math" panose="02040503050406030204" pitchFamily="18" charset="0"/>
                            </a:rPr>
                          </m:ctrlPr>
                        </m:sSupPr>
                        <m:e>
                          <m:r>
                            <a:rPr lang="en-IN" i="1">
                              <a:solidFill>
                                <a:schemeClr val="tx2"/>
                              </a:solidFill>
                              <a:latin typeface="Cambria Math" panose="02040503050406030204" pitchFamily="18" charset="0"/>
                            </a:rPr>
                            <m:t>2</m:t>
                          </m:r>
                        </m:e>
                        <m:sup>
                          <m:r>
                            <a:rPr lang="en-IN" i="1">
                              <a:solidFill>
                                <a:schemeClr val="tx2"/>
                              </a:solidFill>
                              <a:latin typeface="Cambria Math" panose="02040503050406030204" pitchFamily="18" charset="0"/>
                            </a:rPr>
                            <m:t>−</m:t>
                          </m:r>
                          <m:r>
                            <a:rPr lang="en-IN" i="1">
                              <a:solidFill>
                                <a:schemeClr val="tx2"/>
                              </a:solidFill>
                              <a:latin typeface="Cambria Math" panose="02040503050406030204" pitchFamily="18" charset="0"/>
                            </a:rPr>
                            <m:t>𝑛</m:t>
                          </m:r>
                        </m:sup>
                      </m:sSup>
                      <m:r>
                        <a:rPr lang="en-IN" i="1">
                          <a:solidFill>
                            <a:schemeClr val="tx2"/>
                          </a:solidFill>
                          <a:latin typeface="Cambria Math" panose="02040503050406030204" pitchFamily="18" charset="0"/>
                        </a:rPr>
                        <m:t>&lt;0.00252</m:t>
                      </m:r>
                    </m:oMath>
                  </m:oMathPara>
                </a14:m>
                <a:endParaRPr lang="en-IN" dirty="0">
                  <a:solidFill>
                    <a:schemeClr val="tx2"/>
                  </a:solidFill>
                  <a:latin typeface="+mj-lt"/>
                </a:endParaRPr>
              </a:p>
              <a:p>
                <a:pPr marL="0" indent="0" algn="ctr">
                  <a:buNone/>
                </a:pPr>
                <a:endParaRPr lang="en-IN" sz="1000" dirty="0">
                  <a:solidFill>
                    <a:schemeClr val="tx2"/>
                  </a:solidFill>
                  <a:latin typeface="+mj-lt"/>
                </a:endParaRPr>
              </a:p>
              <a:p>
                <a:r>
                  <a:rPr lang="en-IN" dirty="0">
                    <a:latin typeface="+mj-lt"/>
                  </a:rPr>
                  <a:t>Inverting both sides of the inequality</a:t>
                </a:r>
              </a:p>
              <a:p>
                <a:endParaRPr lang="en-IN" sz="1000" dirty="0">
                  <a:latin typeface="+mj-lt"/>
                </a:endParaRPr>
              </a:p>
              <a:p>
                <a:pPr marL="0" indent="0" algn="ctr">
                  <a:buNone/>
                </a:pPr>
                <a14:m>
                  <m:oMathPara xmlns:m="http://schemas.openxmlformats.org/officeDocument/2006/math">
                    <m:oMathParaPr>
                      <m:jc m:val="centerGroup"/>
                    </m:oMathParaPr>
                    <m:oMath xmlns:m="http://schemas.openxmlformats.org/officeDocument/2006/math">
                      <m:sSup>
                        <m:sSupPr>
                          <m:ctrlPr>
                            <a:rPr lang="en-IN" i="1">
                              <a:solidFill>
                                <a:schemeClr val="tx2"/>
                              </a:solidFill>
                              <a:latin typeface="Cambria Math" panose="02040503050406030204" pitchFamily="18" charset="0"/>
                            </a:rPr>
                          </m:ctrlPr>
                        </m:sSupPr>
                        <m:e>
                          <m:r>
                            <a:rPr lang="en-IN" i="1">
                              <a:solidFill>
                                <a:schemeClr val="tx2"/>
                              </a:solidFill>
                              <a:latin typeface="Cambria Math" panose="02040503050406030204" pitchFamily="18" charset="0"/>
                            </a:rPr>
                            <m:t>2</m:t>
                          </m:r>
                        </m:e>
                        <m:sup>
                          <m:r>
                            <a:rPr lang="en-IN" i="1">
                              <a:solidFill>
                                <a:schemeClr val="tx2"/>
                              </a:solidFill>
                              <a:latin typeface="Cambria Math" panose="02040503050406030204" pitchFamily="18" charset="0"/>
                            </a:rPr>
                            <m:t>𝑛</m:t>
                          </m:r>
                        </m:sup>
                      </m:sSup>
                      <m:r>
                        <a:rPr lang="en-IN" i="1">
                          <a:solidFill>
                            <a:schemeClr val="tx2"/>
                          </a:solidFill>
                          <a:latin typeface="Cambria Math" panose="02040503050406030204" pitchFamily="18" charset="0"/>
                        </a:rPr>
                        <m:t>&gt;397</m:t>
                      </m:r>
                    </m:oMath>
                  </m:oMathPara>
                </a14:m>
                <a:endParaRPr lang="en-IN" dirty="0">
                  <a:solidFill>
                    <a:schemeClr val="tx2"/>
                  </a:solidFill>
                  <a:latin typeface="+mj-lt"/>
                </a:endParaRPr>
              </a:p>
              <a:p>
                <a:endParaRPr lang="en-IN" dirty="0">
                  <a:latin typeface="+mj-lt"/>
                </a:endParaRPr>
              </a:p>
            </p:txBody>
          </p:sp>
        </mc:Choice>
        <mc:Fallback xmlns="">
          <p:sp>
            <p:nvSpPr>
              <p:cNvPr id="3" name="Content Placeholder 2">
                <a:extLst>
                  <a:ext uri="{FF2B5EF4-FFF2-40B4-BE49-F238E27FC236}">
                    <a16:creationId xmlns:a16="http://schemas.microsoft.com/office/drawing/2014/main" id="{94054134-BA56-4A9B-86A5-003C2CD675C0}"/>
                  </a:ext>
                </a:extLst>
              </p:cNvPr>
              <p:cNvSpPr>
                <a:spLocks noGrp="1" noRot="1" noChangeAspect="1" noMove="1" noResize="1" noEditPoints="1" noAdjustHandles="1" noChangeArrowheads="1" noChangeShapeType="1" noTextEdit="1"/>
              </p:cNvSpPr>
              <p:nvPr>
                <p:ph idx="1"/>
              </p:nvPr>
            </p:nvSpPr>
            <p:spPr>
              <a:blipFill>
                <a:blip r:embed="rId2"/>
                <a:stretch>
                  <a:fillRect l="-818" t="-1418"/>
                </a:stretch>
              </a:blipFill>
            </p:spPr>
            <p:txBody>
              <a:bodyPr/>
              <a:lstStyle/>
              <a:p>
                <a:r>
                  <a:rPr lang="en-IN">
                    <a:noFill/>
                  </a:rPr>
                  <a:t> </a:t>
                </a:r>
              </a:p>
            </p:txBody>
          </p:sp>
        </mc:Fallback>
      </mc:AlternateContent>
    </p:spTree>
    <p:extLst>
      <p:ext uri="{BB962C8B-B14F-4D97-AF65-F5344CB8AC3E}">
        <p14:creationId xmlns:p14="http://schemas.microsoft.com/office/powerpoint/2010/main" val="334603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E52C81-7BED-46B1-88C6-87FAF263C45C}"/>
              </a:ext>
            </a:extLst>
          </p:cNvPr>
          <p:cNvSpPr>
            <a:spLocks noGrp="1"/>
          </p:cNvSpPr>
          <p:nvPr>
            <p:ph type="title"/>
          </p:nvPr>
        </p:nvSpPr>
        <p:spPr/>
        <p:txBody>
          <a:bodyPr>
            <a:normAutofit/>
          </a:bodyPr>
          <a:lstStyle/>
          <a:p>
            <a:r>
              <a:rPr lang="en-IN" dirty="0"/>
              <a:t>Accuracy in Binary Number Conversion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CEE5A75-5D3D-4A99-A4DD-9C170F69A0BD}"/>
                  </a:ext>
                </a:extLst>
              </p:cNvPr>
              <p:cNvSpPr>
                <a:spLocks noGrp="1"/>
              </p:cNvSpPr>
              <p:nvPr>
                <p:ph idx="1"/>
              </p:nvPr>
            </p:nvSpPr>
            <p:spPr/>
            <p:txBody>
              <a:bodyPr/>
              <a:lstStyle/>
              <a:p>
                <a:r>
                  <a:rPr lang="en-IN" dirty="0">
                    <a:latin typeface="+mj-lt"/>
                  </a:rPr>
                  <a:t>Taking log of both sides and solving for </a:t>
                </a:r>
                <a14:m>
                  <m:oMath xmlns:m="http://schemas.openxmlformats.org/officeDocument/2006/math">
                    <m:r>
                      <a:rPr lang="en-IN" i="1">
                        <a:latin typeface="Cambria Math" panose="02040503050406030204" pitchFamily="18" charset="0"/>
                      </a:rPr>
                      <m:t>𝑛</m:t>
                    </m:r>
                  </m:oMath>
                </a14:m>
                <a:endParaRPr lang="en-IN" dirty="0">
                  <a:latin typeface="+mj-lt"/>
                </a:endParaRPr>
              </a:p>
              <a:p>
                <a:endParaRPr lang="en-IN" sz="1000" dirty="0">
                  <a:latin typeface="+mj-lt"/>
                </a:endParaRPr>
              </a:p>
              <a:p>
                <a:pPr marL="0" indent="0" algn="ctr">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 </m:t>
                      </m:r>
                      <m:r>
                        <a:rPr lang="en-IN" i="1">
                          <a:latin typeface="Cambria Math" panose="02040503050406030204" pitchFamily="18" charset="0"/>
                        </a:rPr>
                        <m:t>𝑙𝑜𝑔</m:t>
                      </m:r>
                      <m:r>
                        <a:rPr lang="en-IN" i="1">
                          <a:latin typeface="Cambria Math" panose="02040503050406030204" pitchFamily="18" charset="0"/>
                        </a:rPr>
                        <m:t> 2=</m:t>
                      </m:r>
                      <m:func>
                        <m:funcPr>
                          <m:ctrlPr>
                            <a:rPr lang="en-IN" i="1">
                              <a:latin typeface="Cambria Math" panose="02040503050406030204" pitchFamily="18" charset="0"/>
                            </a:rPr>
                          </m:ctrlPr>
                        </m:funcPr>
                        <m:fName>
                          <m:r>
                            <m:rPr>
                              <m:sty m:val="p"/>
                            </m:rPr>
                            <a:rPr lang="en-IN">
                              <a:latin typeface="Cambria Math" panose="02040503050406030204" pitchFamily="18" charset="0"/>
                            </a:rPr>
                            <m:t>log</m:t>
                          </m:r>
                        </m:fName>
                        <m:e>
                          <m:r>
                            <a:rPr lang="en-IN" i="1">
                              <a:latin typeface="Cambria Math" panose="02040503050406030204" pitchFamily="18" charset="0"/>
                            </a:rPr>
                            <m:t>397</m:t>
                          </m:r>
                        </m:e>
                      </m:func>
                    </m:oMath>
                  </m:oMathPara>
                </a14:m>
                <a:endParaRPr lang="en-IN" dirty="0">
                  <a:latin typeface="+mj-lt"/>
                </a:endParaRPr>
              </a:p>
              <a:p>
                <a:pPr marL="0" indent="0" algn="ctr">
                  <a:buNone/>
                </a:pPr>
                <a:endParaRPr lang="en-IN" sz="1000" dirty="0">
                  <a:latin typeface="+mj-lt"/>
                </a:endParaRPr>
              </a:p>
              <a:p>
                <a:pPr marL="0" indent="0" algn="ctr">
                  <a:buNone/>
                </a:pPr>
                <a14:m>
                  <m:oMathPara xmlns:m="http://schemas.openxmlformats.org/officeDocument/2006/math">
                    <m:oMathParaPr>
                      <m:jc m:val="centerGroup"/>
                    </m:oMathParaPr>
                    <m:oMath xmlns:m="http://schemas.openxmlformats.org/officeDocument/2006/math">
                      <m:r>
                        <a:rPr lang="en-IN" i="1">
                          <a:solidFill>
                            <a:schemeClr val="tx2"/>
                          </a:solidFill>
                          <a:latin typeface="Cambria Math" panose="02040503050406030204" pitchFamily="18" charset="0"/>
                        </a:rPr>
                        <m:t>𝑛</m:t>
                      </m:r>
                      <m:r>
                        <a:rPr lang="en-IN" i="1">
                          <a:solidFill>
                            <a:schemeClr val="tx2"/>
                          </a:solidFill>
                          <a:latin typeface="Cambria Math" panose="02040503050406030204" pitchFamily="18" charset="0"/>
                        </a:rPr>
                        <m:t>=</m:t>
                      </m:r>
                      <m:f>
                        <m:fPr>
                          <m:ctrlPr>
                            <a:rPr lang="en-IN" i="1">
                              <a:solidFill>
                                <a:schemeClr val="tx2"/>
                              </a:solidFill>
                              <a:latin typeface="Cambria Math" panose="02040503050406030204" pitchFamily="18" charset="0"/>
                            </a:rPr>
                          </m:ctrlPr>
                        </m:fPr>
                        <m:num>
                          <m:func>
                            <m:funcPr>
                              <m:ctrlPr>
                                <a:rPr lang="en-IN" i="1">
                                  <a:solidFill>
                                    <a:schemeClr val="tx2"/>
                                  </a:solidFill>
                                  <a:latin typeface="Cambria Math" panose="02040503050406030204" pitchFamily="18" charset="0"/>
                                </a:rPr>
                              </m:ctrlPr>
                            </m:funcPr>
                            <m:fName>
                              <m:r>
                                <m:rPr>
                                  <m:sty m:val="p"/>
                                </m:rPr>
                                <a:rPr lang="en-IN">
                                  <a:solidFill>
                                    <a:schemeClr val="tx2"/>
                                  </a:solidFill>
                                  <a:latin typeface="Cambria Math" panose="02040503050406030204" pitchFamily="18" charset="0"/>
                                </a:rPr>
                                <m:t>log</m:t>
                              </m:r>
                            </m:fName>
                            <m:e>
                              <m:r>
                                <a:rPr lang="en-IN" i="1">
                                  <a:solidFill>
                                    <a:schemeClr val="tx2"/>
                                  </a:solidFill>
                                  <a:latin typeface="Cambria Math" panose="02040503050406030204" pitchFamily="18" charset="0"/>
                                </a:rPr>
                                <m:t>397</m:t>
                              </m:r>
                            </m:e>
                          </m:func>
                        </m:num>
                        <m:den>
                          <m:r>
                            <a:rPr lang="en-IN" i="1">
                              <a:solidFill>
                                <a:schemeClr val="tx2"/>
                              </a:solidFill>
                              <a:latin typeface="Cambria Math" panose="02040503050406030204" pitchFamily="18" charset="0"/>
                            </a:rPr>
                            <m:t>𝑙𝑜𝑔</m:t>
                          </m:r>
                          <m:r>
                            <a:rPr lang="en-IN" i="1">
                              <a:solidFill>
                                <a:schemeClr val="tx2"/>
                              </a:solidFill>
                              <a:latin typeface="Cambria Math" panose="02040503050406030204" pitchFamily="18" charset="0"/>
                            </a:rPr>
                            <m:t> 2</m:t>
                          </m:r>
                        </m:den>
                      </m:f>
                      <m:r>
                        <a:rPr lang="en-IN" i="1">
                          <a:solidFill>
                            <a:schemeClr val="tx2"/>
                          </a:solidFill>
                          <a:latin typeface="Cambria Math" panose="02040503050406030204" pitchFamily="18" charset="0"/>
                        </a:rPr>
                        <m:t>=8.63 </m:t>
                      </m:r>
                      <m:r>
                        <a:rPr lang="en-IN" i="1">
                          <a:solidFill>
                            <a:schemeClr val="tx2"/>
                          </a:solidFill>
                          <a:latin typeface="Cambria Math" panose="02040503050406030204" pitchFamily="18" charset="0"/>
                          <a:ea typeface="Cambria Math" panose="02040503050406030204" pitchFamily="18" charset="0"/>
                        </a:rPr>
                        <m:t>≈9 </m:t>
                      </m:r>
                      <m:d>
                        <m:dPr>
                          <m:ctrlPr>
                            <a:rPr lang="en-IN" i="1">
                              <a:solidFill>
                                <a:schemeClr val="tx2"/>
                              </a:solidFill>
                              <a:latin typeface="Cambria Math" panose="02040503050406030204" pitchFamily="18" charset="0"/>
                              <a:ea typeface="Cambria Math" panose="02040503050406030204" pitchFamily="18" charset="0"/>
                            </a:rPr>
                          </m:ctrlPr>
                        </m:dPr>
                        <m:e>
                          <m:r>
                            <a:rPr lang="en-IN" i="1">
                              <a:solidFill>
                                <a:schemeClr val="tx2"/>
                              </a:solidFill>
                              <a:latin typeface="Cambria Math" panose="02040503050406030204" pitchFamily="18" charset="0"/>
                              <a:ea typeface="Cambria Math" panose="02040503050406030204" pitchFamily="18" charset="0"/>
                            </a:rPr>
                            <m:t>𝑛𝑒𝑥𝑡</m:t>
                          </m:r>
                          <m:r>
                            <a:rPr lang="en-IN" i="1">
                              <a:solidFill>
                                <a:schemeClr val="tx2"/>
                              </a:solidFill>
                              <a:latin typeface="Cambria Math" panose="02040503050406030204" pitchFamily="18" charset="0"/>
                              <a:ea typeface="Cambria Math" panose="02040503050406030204" pitchFamily="18" charset="0"/>
                            </a:rPr>
                            <m:t> </m:t>
                          </m:r>
                          <m:r>
                            <a:rPr lang="en-IN" i="1">
                              <a:solidFill>
                                <a:schemeClr val="tx2"/>
                              </a:solidFill>
                              <a:latin typeface="Cambria Math" panose="02040503050406030204" pitchFamily="18" charset="0"/>
                              <a:ea typeface="Cambria Math" panose="02040503050406030204" pitchFamily="18" charset="0"/>
                            </a:rPr>
                            <m:t>𝑙𝑎𝑟𝑔𝑒𝑠𝑡</m:t>
                          </m:r>
                          <m:r>
                            <a:rPr lang="en-IN" i="1">
                              <a:solidFill>
                                <a:schemeClr val="tx2"/>
                              </a:solidFill>
                              <a:latin typeface="Cambria Math" panose="02040503050406030204" pitchFamily="18" charset="0"/>
                              <a:ea typeface="Cambria Math" panose="02040503050406030204" pitchFamily="18" charset="0"/>
                            </a:rPr>
                            <m:t> </m:t>
                          </m:r>
                          <m:r>
                            <a:rPr lang="en-IN" i="1">
                              <a:solidFill>
                                <a:schemeClr val="tx2"/>
                              </a:solidFill>
                              <a:latin typeface="Cambria Math" panose="02040503050406030204" pitchFamily="18" charset="0"/>
                              <a:ea typeface="Cambria Math" panose="02040503050406030204" pitchFamily="18" charset="0"/>
                            </a:rPr>
                            <m:t>𝑖𝑛𝑡𝑒𝑔𝑒𝑟</m:t>
                          </m:r>
                        </m:e>
                      </m:d>
                    </m:oMath>
                  </m:oMathPara>
                </a14:m>
                <a:endParaRPr lang="en-IN" dirty="0">
                  <a:solidFill>
                    <a:schemeClr val="tx2"/>
                  </a:solidFill>
                  <a:latin typeface="+mj-lt"/>
                  <a:ea typeface="Cambria Math" panose="02040503050406030204" pitchFamily="18" charset="0"/>
                </a:endParaRPr>
              </a:p>
              <a:p>
                <a:pPr marL="0" indent="0" algn="ctr">
                  <a:buNone/>
                </a:pPr>
                <a:endParaRPr lang="en-IN" sz="1000" dirty="0">
                  <a:solidFill>
                    <a:schemeClr val="tx2"/>
                  </a:solidFill>
                  <a:latin typeface="+mj-lt"/>
                  <a:ea typeface="Cambria Math" panose="02040503050406030204" pitchFamily="18" charset="0"/>
                </a:endParaRPr>
              </a:p>
              <a:p>
                <a:r>
                  <a:rPr lang="en-IN" dirty="0">
                    <a:latin typeface="+mj-lt"/>
                  </a:rPr>
                  <a:t>This indicates that the use of </a:t>
                </a:r>
                <a:r>
                  <a:rPr lang="en-IN" dirty="0">
                    <a:solidFill>
                      <a:schemeClr val="accent6"/>
                    </a:solidFill>
                    <a:latin typeface="+mj-lt"/>
                  </a:rPr>
                  <a:t>9 bits</a:t>
                </a:r>
                <a:r>
                  <a:rPr lang="en-IN" dirty="0">
                    <a:latin typeface="+mj-lt"/>
                  </a:rPr>
                  <a:t> in the binary number will guarantee an error less than 1%.</a:t>
                </a:r>
              </a:p>
              <a:p>
                <a:r>
                  <a:rPr lang="en-IN" dirty="0">
                    <a:latin typeface="+mj-lt"/>
                  </a:rPr>
                  <a:t>So the conversion is carried out to </a:t>
                </a:r>
                <a:r>
                  <a:rPr lang="en-IN" dirty="0">
                    <a:solidFill>
                      <a:schemeClr val="accent6"/>
                    </a:solidFill>
                    <a:latin typeface="+mj-lt"/>
                  </a:rPr>
                  <a:t>9 places</a:t>
                </a:r>
                <a:r>
                  <a:rPr lang="en-IN" dirty="0">
                    <a:latin typeface="+mj-lt"/>
                  </a:rPr>
                  <a:t> which results in </a:t>
                </a:r>
              </a:p>
              <a:p>
                <a:pPr marL="0" indent="0">
                  <a:buNone/>
                </a:pPr>
                <a:endParaRPr lang="en-IN" dirty="0">
                  <a:latin typeface="+mj-lt"/>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a:solidFill>
                                <a:schemeClr val="tx2"/>
                              </a:solidFill>
                              <a:latin typeface="Cambria Math" panose="02040503050406030204" pitchFamily="18" charset="0"/>
                            </a:rPr>
                          </m:ctrlPr>
                        </m:sSubPr>
                        <m:e>
                          <m:r>
                            <a:rPr lang="en-IN" i="1">
                              <a:solidFill>
                                <a:schemeClr val="tx2"/>
                              </a:solidFill>
                              <a:latin typeface="Cambria Math" panose="02040503050406030204" pitchFamily="18" charset="0"/>
                            </a:rPr>
                            <m:t>0.252</m:t>
                          </m:r>
                        </m:e>
                        <m:sub>
                          <m:r>
                            <a:rPr lang="en-IN" i="1">
                              <a:solidFill>
                                <a:schemeClr val="tx2"/>
                              </a:solidFill>
                              <a:latin typeface="Cambria Math" panose="02040503050406030204" pitchFamily="18" charset="0"/>
                            </a:rPr>
                            <m:t>10</m:t>
                          </m:r>
                        </m:sub>
                      </m:sSub>
                      <m:r>
                        <a:rPr lang="en-IN" i="1">
                          <a:solidFill>
                            <a:schemeClr val="tx2"/>
                          </a:solidFill>
                          <a:latin typeface="Cambria Math" panose="02040503050406030204" pitchFamily="18" charset="0"/>
                        </a:rPr>
                        <m:t>=</m:t>
                      </m:r>
                      <m:sSub>
                        <m:sSubPr>
                          <m:ctrlPr>
                            <a:rPr lang="en-IN" i="1">
                              <a:solidFill>
                                <a:schemeClr val="tx2"/>
                              </a:solidFill>
                              <a:latin typeface="Cambria Math" panose="02040503050406030204" pitchFamily="18" charset="0"/>
                            </a:rPr>
                          </m:ctrlPr>
                        </m:sSubPr>
                        <m:e>
                          <m:r>
                            <a:rPr lang="en-IN" i="1">
                              <a:solidFill>
                                <a:schemeClr val="tx2"/>
                              </a:solidFill>
                              <a:latin typeface="Cambria Math" panose="02040503050406030204" pitchFamily="18" charset="0"/>
                            </a:rPr>
                            <m:t>0.010000001</m:t>
                          </m:r>
                        </m:e>
                        <m:sub>
                          <m:r>
                            <a:rPr lang="en-IN" i="1">
                              <a:solidFill>
                                <a:schemeClr val="tx2"/>
                              </a:solidFill>
                              <a:latin typeface="Cambria Math" panose="02040503050406030204" pitchFamily="18" charset="0"/>
                            </a:rPr>
                            <m:t>2</m:t>
                          </m:r>
                        </m:sub>
                      </m:sSub>
                    </m:oMath>
                  </m:oMathPara>
                </a14:m>
                <a:endParaRPr lang="en-IN" dirty="0">
                  <a:solidFill>
                    <a:schemeClr val="tx2"/>
                  </a:solidFill>
                  <a:latin typeface="+mj-lt"/>
                </a:endParaRPr>
              </a:p>
              <a:p>
                <a:endParaRPr lang="en-IN" dirty="0">
                  <a:latin typeface="+mj-lt"/>
                </a:endParaRPr>
              </a:p>
            </p:txBody>
          </p:sp>
        </mc:Choice>
        <mc:Fallback xmlns="">
          <p:sp>
            <p:nvSpPr>
              <p:cNvPr id="3" name="Content Placeholder 2">
                <a:extLst>
                  <a:ext uri="{FF2B5EF4-FFF2-40B4-BE49-F238E27FC236}">
                    <a16:creationId xmlns:a16="http://schemas.microsoft.com/office/drawing/2014/main" id="{4CEE5A75-5D3D-4A99-A4DD-9C170F69A0BD}"/>
                  </a:ext>
                </a:extLst>
              </p:cNvPr>
              <p:cNvSpPr>
                <a:spLocks noGrp="1" noRot="1" noChangeAspect="1" noMove="1" noResize="1" noEditPoints="1" noAdjustHandles="1" noChangeArrowheads="1" noChangeShapeType="1" noTextEdit="1"/>
              </p:cNvSpPr>
              <p:nvPr>
                <p:ph idx="1"/>
              </p:nvPr>
            </p:nvSpPr>
            <p:spPr>
              <a:blipFill>
                <a:blip r:embed="rId2"/>
                <a:stretch>
                  <a:fillRect l="-716" t="-1418"/>
                </a:stretch>
              </a:blipFill>
            </p:spPr>
            <p:txBody>
              <a:bodyPr/>
              <a:lstStyle/>
              <a:p>
                <a:r>
                  <a:rPr lang="en-IN">
                    <a:noFill/>
                  </a:rPr>
                  <a:t> </a:t>
                </a:r>
              </a:p>
            </p:txBody>
          </p:sp>
        </mc:Fallback>
      </mc:AlternateContent>
    </p:spTree>
    <p:extLst>
      <p:ext uri="{BB962C8B-B14F-4D97-AF65-F5344CB8AC3E}">
        <p14:creationId xmlns:p14="http://schemas.microsoft.com/office/powerpoint/2010/main" val="17582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67FE0-0B7C-4C36-99A2-0434282002DB}"/>
              </a:ext>
            </a:extLst>
          </p:cNvPr>
          <p:cNvSpPr>
            <a:spLocks noGrp="1"/>
          </p:cNvSpPr>
          <p:nvPr>
            <p:ph type="title"/>
          </p:nvPr>
        </p:nvSpPr>
        <p:spPr/>
        <p:txBody>
          <a:bodyPr/>
          <a:lstStyle/>
          <a:p>
            <a:r>
              <a:rPr lang="en-US" dirty="0"/>
              <a:t>9’s Complement</a:t>
            </a:r>
            <a:endParaRPr lang="en-IN" dirty="0"/>
          </a:p>
        </p:txBody>
      </p:sp>
      <p:sp>
        <p:nvSpPr>
          <p:cNvPr id="3" name="Content Placeholder 2">
            <a:extLst>
              <a:ext uri="{FF2B5EF4-FFF2-40B4-BE49-F238E27FC236}">
                <a16:creationId xmlns:a16="http://schemas.microsoft.com/office/drawing/2014/main" xmlns="" id="{09B27643-0812-4F3E-928F-AAE14B52AA5B}"/>
              </a:ext>
            </a:extLst>
          </p:cNvPr>
          <p:cNvSpPr>
            <a:spLocks noGrp="1"/>
          </p:cNvSpPr>
          <p:nvPr>
            <p:ph idx="1"/>
          </p:nvPr>
        </p:nvSpPr>
        <p:spPr>
          <a:xfrm>
            <a:off x="131180" y="863445"/>
            <a:ext cx="11929641" cy="1275322"/>
          </a:xfrm>
        </p:spPr>
        <p:txBody>
          <a:bodyPr/>
          <a:lstStyle/>
          <a:p>
            <a:r>
              <a:rPr lang="en-US" dirty="0"/>
              <a:t>9’s complement of a decimal number is obtained by subtracting each digit of that decimal number from 9.</a:t>
            </a:r>
          </a:p>
          <a:p>
            <a:r>
              <a:rPr lang="en-IN" dirty="0"/>
              <a:t>Example</a:t>
            </a:r>
          </a:p>
        </p:txBody>
      </p:sp>
      <p:sp>
        <p:nvSpPr>
          <p:cNvPr id="4" name="TextBox 3">
            <a:extLst>
              <a:ext uri="{FF2B5EF4-FFF2-40B4-BE49-F238E27FC236}">
                <a16:creationId xmlns:a16="http://schemas.microsoft.com/office/drawing/2014/main" xmlns="" id="{9CAF5B4C-8E6D-4D51-A205-DC57C5B59F4A}"/>
              </a:ext>
            </a:extLst>
          </p:cNvPr>
          <p:cNvSpPr txBox="1"/>
          <p:nvPr/>
        </p:nvSpPr>
        <p:spPr>
          <a:xfrm>
            <a:off x="2746286" y="2728278"/>
            <a:ext cx="336952" cy="461665"/>
          </a:xfrm>
          <a:prstGeom prst="rect">
            <a:avLst/>
          </a:prstGeom>
          <a:noFill/>
        </p:spPr>
        <p:txBody>
          <a:bodyPr wrap="none" rtlCol="0">
            <a:spAutoFit/>
          </a:bodyPr>
          <a:lstStyle/>
          <a:p>
            <a:r>
              <a:rPr lang="en-US" sz="2400" dirty="0"/>
              <a:t>9</a:t>
            </a:r>
          </a:p>
        </p:txBody>
      </p:sp>
      <p:sp>
        <p:nvSpPr>
          <p:cNvPr id="5" name="TextBox 4">
            <a:extLst>
              <a:ext uri="{FF2B5EF4-FFF2-40B4-BE49-F238E27FC236}">
                <a16:creationId xmlns:a16="http://schemas.microsoft.com/office/drawing/2014/main" xmlns="" id="{1D381DAD-4290-49C1-9927-0DB09221E699}"/>
              </a:ext>
            </a:extLst>
          </p:cNvPr>
          <p:cNvSpPr txBox="1"/>
          <p:nvPr/>
        </p:nvSpPr>
        <p:spPr>
          <a:xfrm>
            <a:off x="3273114" y="2728277"/>
            <a:ext cx="336952" cy="461665"/>
          </a:xfrm>
          <a:prstGeom prst="rect">
            <a:avLst/>
          </a:prstGeom>
          <a:noFill/>
        </p:spPr>
        <p:txBody>
          <a:bodyPr wrap="none" rtlCol="0">
            <a:spAutoFit/>
          </a:bodyPr>
          <a:lstStyle/>
          <a:p>
            <a:r>
              <a:rPr lang="en-US" sz="2400" dirty="0"/>
              <a:t>9</a:t>
            </a:r>
          </a:p>
        </p:txBody>
      </p:sp>
      <p:sp>
        <p:nvSpPr>
          <p:cNvPr id="6" name="TextBox 5">
            <a:extLst>
              <a:ext uri="{FF2B5EF4-FFF2-40B4-BE49-F238E27FC236}">
                <a16:creationId xmlns:a16="http://schemas.microsoft.com/office/drawing/2014/main" xmlns="" id="{9E9A6A76-DA64-46CC-A939-2FC69978856D}"/>
              </a:ext>
            </a:extLst>
          </p:cNvPr>
          <p:cNvSpPr txBox="1"/>
          <p:nvPr/>
        </p:nvSpPr>
        <p:spPr>
          <a:xfrm>
            <a:off x="3799942" y="2728277"/>
            <a:ext cx="336952" cy="461665"/>
          </a:xfrm>
          <a:prstGeom prst="rect">
            <a:avLst/>
          </a:prstGeom>
          <a:noFill/>
        </p:spPr>
        <p:txBody>
          <a:bodyPr wrap="none" rtlCol="0">
            <a:spAutoFit/>
          </a:bodyPr>
          <a:lstStyle/>
          <a:p>
            <a:r>
              <a:rPr lang="en-US" sz="2400" dirty="0"/>
              <a:t>9</a:t>
            </a:r>
          </a:p>
        </p:txBody>
      </p:sp>
      <p:sp>
        <p:nvSpPr>
          <p:cNvPr id="7" name="TextBox 6">
            <a:extLst>
              <a:ext uri="{FF2B5EF4-FFF2-40B4-BE49-F238E27FC236}">
                <a16:creationId xmlns:a16="http://schemas.microsoft.com/office/drawing/2014/main" xmlns="" id="{F752F8BC-1066-4842-A18C-70B8972E9139}"/>
              </a:ext>
            </a:extLst>
          </p:cNvPr>
          <p:cNvSpPr txBox="1"/>
          <p:nvPr/>
        </p:nvSpPr>
        <p:spPr>
          <a:xfrm>
            <a:off x="4326770" y="2728277"/>
            <a:ext cx="336952" cy="461665"/>
          </a:xfrm>
          <a:prstGeom prst="rect">
            <a:avLst/>
          </a:prstGeom>
          <a:noFill/>
        </p:spPr>
        <p:txBody>
          <a:bodyPr wrap="none" rtlCol="0">
            <a:spAutoFit/>
          </a:bodyPr>
          <a:lstStyle/>
          <a:p>
            <a:r>
              <a:rPr lang="en-US" sz="2400" dirty="0"/>
              <a:t>9</a:t>
            </a:r>
          </a:p>
        </p:txBody>
      </p:sp>
      <p:sp>
        <p:nvSpPr>
          <p:cNvPr id="8" name="TextBox 7">
            <a:extLst>
              <a:ext uri="{FF2B5EF4-FFF2-40B4-BE49-F238E27FC236}">
                <a16:creationId xmlns:a16="http://schemas.microsoft.com/office/drawing/2014/main" xmlns="" id="{4C2E4286-838E-49EB-AF0B-2EE207462207}"/>
              </a:ext>
            </a:extLst>
          </p:cNvPr>
          <p:cNvSpPr txBox="1"/>
          <p:nvPr/>
        </p:nvSpPr>
        <p:spPr>
          <a:xfrm>
            <a:off x="2746286" y="3477863"/>
            <a:ext cx="336952" cy="461665"/>
          </a:xfrm>
          <a:prstGeom prst="rect">
            <a:avLst/>
          </a:prstGeom>
          <a:noFill/>
        </p:spPr>
        <p:txBody>
          <a:bodyPr wrap="none" rtlCol="0">
            <a:spAutoFit/>
          </a:bodyPr>
          <a:lstStyle/>
          <a:p>
            <a:r>
              <a:rPr lang="en-US" sz="2400" dirty="0"/>
              <a:t>3</a:t>
            </a:r>
          </a:p>
        </p:txBody>
      </p:sp>
      <p:sp>
        <p:nvSpPr>
          <p:cNvPr id="9" name="TextBox 8">
            <a:extLst>
              <a:ext uri="{FF2B5EF4-FFF2-40B4-BE49-F238E27FC236}">
                <a16:creationId xmlns:a16="http://schemas.microsoft.com/office/drawing/2014/main" xmlns="" id="{3FACDC7B-BE14-4284-9D15-EE23398DF514}"/>
              </a:ext>
            </a:extLst>
          </p:cNvPr>
          <p:cNvSpPr txBox="1"/>
          <p:nvPr/>
        </p:nvSpPr>
        <p:spPr>
          <a:xfrm>
            <a:off x="3273114" y="3477862"/>
            <a:ext cx="336952" cy="461665"/>
          </a:xfrm>
          <a:prstGeom prst="rect">
            <a:avLst/>
          </a:prstGeom>
          <a:noFill/>
        </p:spPr>
        <p:txBody>
          <a:bodyPr wrap="none" rtlCol="0">
            <a:spAutoFit/>
          </a:bodyPr>
          <a:lstStyle/>
          <a:p>
            <a:r>
              <a:rPr lang="en-US" sz="2400" dirty="0"/>
              <a:t>4</a:t>
            </a:r>
          </a:p>
        </p:txBody>
      </p:sp>
      <p:sp>
        <p:nvSpPr>
          <p:cNvPr id="10" name="TextBox 9">
            <a:extLst>
              <a:ext uri="{FF2B5EF4-FFF2-40B4-BE49-F238E27FC236}">
                <a16:creationId xmlns:a16="http://schemas.microsoft.com/office/drawing/2014/main" xmlns="" id="{A1AF02A8-E01D-4101-B0DE-9FD44C4DF93F}"/>
              </a:ext>
            </a:extLst>
          </p:cNvPr>
          <p:cNvSpPr txBox="1"/>
          <p:nvPr/>
        </p:nvSpPr>
        <p:spPr>
          <a:xfrm>
            <a:off x="3799942" y="3477862"/>
            <a:ext cx="336952" cy="461665"/>
          </a:xfrm>
          <a:prstGeom prst="rect">
            <a:avLst/>
          </a:prstGeom>
          <a:noFill/>
        </p:spPr>
        <p:txBody>
          <a:bodyPr wrap="none" rtlCol="0">
            <a:spAutoFit/>
          </a:bodyPr>
          <a:lstStyle/>
          <a:p>
            <a:r>
              <a:rPr lang="en-US" sz="2400" dirty="0"/>
              <a:t>6</a:t>
            </a:r>
          </a:p>
        </p:txBody>
      </p:sp>
      <p:sp>
        <p:nvSpPr>
          <p:cNvPr id="11" name="TextBox 10">
            <a:extLst>
              <a:ext uri="{FF2B5EF4-FFF2-40B4-BE49-F238E27FC236}">
                <a16:creationId xmlns:a16="http://schemas.microsoft.com/office/drawing/2014/main" xmlns="" id="{4B45FF93-6384-40E3-A1FD-8B291784826C}"/>
              </a:ext>
            </a:extLst>
          </p:cNvPr>
          <p:cNvSpPr txBox="1"/>
          <p:nvPr/>
        </p:nvSpPr>
        <p:spPr>
          <a:xfrm>
            <a:off x="4326770" y="3477862"/>
            <a:ext cx="336952" cy="461665"/>
          </a:xfrm>
          <a:prstGeom prst="rect">
            <a:avLst/>
          </a:prstGeom>
          <a:noFill/>
        </p:spPr>
        <p:txBody>
          <a:bodyPr wrap="none" rtlCol="0">
            <a:spAutoFit/>
          </a:bodyPr>
          <a:lstStyle/>
          <a:p>
            <a:r>
              <a:rPr lang="en-US" sz="2400" dirty="0"/>
              <a:t>5</a:t>
            </a:r>
          </a:p>
        </p:txBody>
      </p:sp>
      <p:sp>
        <p:nvSpPr>
          <p:cNvPr id="12" name="TextBox 11">
            <a:extLst>
              <a:ext uri="{FF2B5EF4-FFF2-40B4-BE49-F238E27FC236}">
                <a16:creationId xmlns:a16="http://schemas.microsoft.com/office/drawing/2014/main" xmlns="" id="{54609F12-8CB8-4846-BCAF-6A1824D6AD56}"/>
              </a:ext>
            </a:extLst>
          </p:cNvPr>
          <p:cNvSpPr txBox="1"/>
          <p:nvPr/>
        </p:nvSpPr>
        <p:spPr>
          <a:xfrm>
            <a:off x="2746286" y="4227447"/>
            <a:ext cx="336952" cy="461665"/>
          </a:xfrm>
          <a:prstGeom prst="rect">
            <a:avLst/>
          </a:prstGeom>
          <a:noFill/>
        </p:spPr>
        <p:txBody>
          <a:bodyPr wrap="none" rtlCol="0">
            <a:spAutoFit/>
          </a:bodyPr>
          <a:lstStyle/>
          <a:p>
            <a:r>
              <a:rPr lang="en-US" sz="2400" dirty="0"/>
              <a:t>6</a:t>
            </a:r>
          </a:p>
        </p:txBody>
      </p:sp>
      <p:sp>
        <p:nvSpPr>
          <p:cNvPr id="13" name="TextBox 12">
            <a:extLst>
              <a:ext uri="{FF2B5EF4-FFF2-40B4-BE49-F238E27FC236}">
                <a16:creationId xmlns:a16="http://schemas.microsoft.com/office/drawing/2014/main" xmlns="" id="{E9366AF8-73C1-413C-BD9F-E10C845CEFC2}"/>
              </a:ext>
            </a:extLst>
          </p:cNvPr>
          <p:cNvSpPr txBox="1"/>
          <p:nvPr/>
        </p:nvSpPr>
        <p:spPr>
          <a:xfrm>
            <a:off x="3273114" y="4227446"/>
            <a:ext cx="336952" cy="461665"/>
          </a:xfrm>
          <a:prstGeom prst="rect">
            <a:avLst/>
          </a:prstGeom>
          <a:noFill/>
        </p:spPr>
        <p:txBody>
          <a:bodyPr wrap="none" rtlCol="0">
            <a:spAutoFit/>
          </a:bodyPr>
          <a:lstStyle/>
          <a:p>
            <a:r>
              <a:rPr lang="en-US" sz="2400" dirty="0"/>
              <a:t>5</a:t>
            </a:r>
          </a:p>
        </p:txBody>
      </p:sp>
      <p:sp>
        <p:nvSpPr>
          <p:cNvPr id="14" name="TextBox 13">
            <a:extLst>
              <a:ext uri="{FF2B5EF4-FFF2-40B4-BE49-F238E27FC236}">
                <a16:creationId xmlns:a16="http://schemas.microsoft.com/office/drawing/2014/main" xmlns="" id="{947B7D8A-CE65-4FE7-9D86-9844A047A409}"/>
              </a:ext>
            </a:extLst>
          </p:cNvPr>
          <p:cNvSpPr txBox="1"/>
          <p:nvPr/>
        </p:nvSpPr>
        <p:spPr>
          <a:xfrm>
            <a:off x="3799942" y="4227446"/>
            <a:ext cx="336952" cy="461665"/>
          </a:xfrm>
          <a:prstGeom prst="rect">
            <a:avLst/>
          </a:prstGeom>
          <a:noFill/>
        </p:spPr>
        <p:txBody>
          <a:bodyPr wrap="none" rtlCol="0">
            <a:spAutoFit/>
          </a:bodyPr>
          <a:lstStyle/>
          <a:p>
            <a:r>
              <a:rPr lang="en-US" sz="2400" dirty="0"/>
              <a:t>3</a:t>
            </a:r>
          </a:p>
        </p:txBody>
      </p:sp>
      <p:sp>
        <p:nvSpPr>
          <p:cNvPr id="15" name="TextBox 14">
            <a:extLst>
              <a:ext uri="{FF2B5EF4-FFF2-40B4-BE49-F238E27FC236}">
                <a16:creationId xmlns:a16="http://schemas.microsoft.com/office/drawing/2014/main" xmlns="" id="{5538D122-3F88-405D-B578-ADA9D8F4E045}"/>
              </a:ext>
            </a:extLst>
          </p:cNvPr>
          <p:cNvSpPr txBox="1"/>
          <p:nvPr/>
        </p:nvSpPr>
        <p:spPr>
          <a:xfrm>
            <a:off x="4326770" y="4227446"/>
            <a:ext cx="336952" cy="461665"/>
          </a:xfrm>
          <a:prstGeom prst="rect">
            <a:avLst/>
          </a:prstGeom>
          <a:noFill/>
        </p:spPr>
        <p:txBody>
          <a:bodyPr wrap="none" rtlCol="0">
            <a:spAutoFit/>
          </a:bodyPr>
          <a:lstStyle/>
          <a:p>
            <a:r>
              <a:rPr lang="en-US" sz="2400" dirty="0"/>
              <a:t>4</a:t>
            </a:r>
          </a:p>
        </p:txBody>
      </p:sp>
      <p:sp>
        <p:nvSpPr>
          <p:cNvPr id="16" name="TextBox 15">
            <a:extLst>
              <a:ext uri="{FF2B5EF4-FFF2-40B4-BE49-F238E27FC236}">
                <a16:creationId xmlns:a16="http://schemas.microsoft.com/office/drawing/2014/main" xmlns="" id="{73F5A75A-094B-45DC-BE60-02FCAB48A467}"/>
              </a:ext>
            </a:extLst>
          </p:cNvPr>
          <p:cNvSpPr txBox="1"/>
          <p:nvPr/>
        </p:nvSpPr>
        <p:spPr>
          <a:xfrm>
            <a:off x="2219458" y="3477862"/>
            <a:ext cx="261610" cy="461665"/>
          </a:xfrm>
          <a:prstGeom prst="rect">
            <a:avLst/>
          </a:prstGeom>
          <a:noFill/>
        </p:spPr>
        <p:txBody>
          <a:bodyPr wrap="none" rtlCol="0">
            <a:spAutoFit/>
          </a:bodyPr>
          <a:lstStyle/>
          <a:p>
            <a:r>
              <a:rPr lang="en-US" sz="2400" dirty="0"/>
              <a:t>-</a:t>
            </a:r>
          </a:p>
        </p:txBody>
      </p:sp>
      <p:cxnSp>
        <p:nvCxnSpPr>
          <p:cNvPr id="17" name="Straight Connector 16">
            <a:extLst>
              <a:ext uri="{FF2B5EF4-FFF2-40B4-BE49-F238E27FC236}">
                <a16:creationId xmlns:a16="http://schemas.microsoft.com/office/drawing/2014/main" xmlns="" id="{6BD9E6C9-9A83-4563-8813-C18D7A463100}"/>
              </a:ext>
            </a:extLst>
          </p:cNvPr>
          <p:cNvCxnSpPr/>
          <p:nvPr/>
        </p:nvCxnSpPr>
        <p:spPr>
          <a:xfrm>
            <a:off x="2129444" y="4176078"/>
            <a:ext cx="2592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84EBA35A-6EA3-4904-B103-89A90519A469}"/>
              </a:ext>
            </a:extLst>
          </p:cNvPr>
          <p:cNvSpPr txBox="1"/>
          <p:nvPr/>
        </p:nvSpPr>
        <p:spPr>
          <a:xfrm>
            <a:off x="1991529" y="4785677"/>
            <a:ext cx="3371244" cy="461665"/>
          </a:xfrm>
          <a:prstGeom prst="rect">
            <a:avLst/>
          </a:prstGeom>
          <a:noFill/>
        </p:spPr>
        <p:txBody>
          <a:bodyPr wrap="none" rtlCol="0">
            <a:spAutoFit/>
          </a:bodyPr>
          <a:lstStyle/>
          <a:p>
            <a:r>
              <a:rPr lang="en-US" sz="2400" dirty="0"/>
              <a:t>(9’s complement of 3465)</a:t>
            </a:r>
          </a:p>
        </p:txBody>
      </p:sp>
      <p:sp>
        <p:nvSpPr>
          <p:cNvPr id="19" name="TextBox 18">
            <a:extLst>
              <a:ext uri="{FF2B5EF4-FFF2-40B4-BE49-F238E27FC236}">
                <a16:creationId xmlns:a16="http://schemas.microsoft.com/office/drawing/2014/main" xmlns="" id="{2E690D4D-02A8-4939-BD1C-701FD8799E4F}"/>
              </a:ext>
            </a:extLst>
          </p:cNvPr>
          <p:cNvSpPr txBox="1"/>
          <p:nvPr/>
        </p:nvSpPr>
        <p:spPr>
          <a:xfrm>
            <a:off x="6690242" y="2728278"/>
            <a:ext cx="336952" cy="461665"/>
          </a:xfrm>
          <a:prstGeom prst="rect">
            <a:avLst/>
          </a:prstGeom>
          <a:noFill/>
        </p:spPr>
        <p:txBody>
          <a:bodyPr wrap="none" rtlCol="0">
            <a:spAutoFit/>
          </a:bodyPr>
          <a:lstStyle/>
          <a:p>
            <a:r>
              <a:rPr lang="en-US" sz="2400" dirty="0"/>
              <a:t>9</a:t>
            </a:r>
          </a:p>
        </p:txBody>
      </p:sp>
      <p:sp>
        <p:nvSpPr>
          <p:cNvPr id="20" name="TextBox 19">
            <a:extLst>
              <a:ext uri="{FF2B5EF4-FFF2-40B4-BE49-F238E27FC236}">
                <a16:creationId xmlns:a16="http://schemas.microsoft.com/office/drawing/2014/main" xmlns="" id="{6A40A146-B620-4362-ACBE-1F11E03BE854}"/>
              </a:ext>
            </a:extLst>
          </p:cNvPr>
          <p:cNvSpPr txBox="1"/>
          <p:nvPr/>
        </p:nvSpPr>
        <p:spPr>
          <a:xfrm>
            <a:off x="7217070" y="2728277"/>
            <a:ext cx="336952" cy="461665"/>
          </a:xfrm>
          <a:prstGeom prst="rect">
            <a:avLst/>
          </a:prstGeom>
          <a:noFill/>
        </p:spPr>
        <p:txBody>
          <a:bodyPr wrap="none" rtlCol="0">
            <a:spAutoFit/>
          </a:bodyPr>
          <a:lstStyle/>
          <a:p>
            <a:r>
              <a:rPr lang="en-US" sz="2400" dirty="0"/>
              <a:t>9</a:t>
            </a:r>
          </a:p>
        </p:txBody>
      </p:sp>
      <p:sp>
        <p:nvSpPr>
          <p:cNvPr id="21" name="TextBox 20">
            <a:extLst>
              <a:ext uri="{FF2B5EF4-FFF2-40B4-BE49-F238E27FC236}">
                <a16:creationId xmlns:a16="http://schemas.microsoft.com/office/drawing/2014/main" xmlns="" id="{4A9E7BD4-49BE-429A-AE03-51C978332268}"/>
              </a:ext>
            </a:extLst>
          </p:cNvPr>
          <p:cNvSpPr txBox="1"/>
          <p:nvPr/>
        </p:nvSpPr>
        <p:spPr>
          <a:xfrm>
            <a:off x="7743898" y="2728277"/>
            <a:ext cx="336952" cy="461665"/>
          </a:xfrm>
          <a:prstGeom prst="rect">
            <a:avLst/>
          </a:prstGeom>
          <a:noFill/>
        </p:spPr>
        <p:txBody>
          <a:bodyPr wrap="none" rtlCol="0">
            <a:spAutoFit/>
          </a:bodyPr>
          <a:lstStyle/>
          <a:p>
            <a:r>
              <a:rPr lang="en-US" sz="2400" dirty="0"/>
              <a:t>9</a:t>
            </a:r>
          </a:p>
        </p:txBody>
      </p:sp>
      <p:sp>
        <p:nvSpPr>
          <p:cNvPr id="22" name="TextBox 21">
            <a:extLst>
              <a:ext uri="{FF2B5EF4-FFF2-40B4-BE49-F238E27FC236}">
                <a16:creationId xmlns:a16="http://schemas.microsoft.com/office/drawing/2014/main" xmlns="" id="{47F7019D-6A07-4934-AC49-3DA76E27CFE1}"/>
              </a:ext>
            </a:extLst>
          </p:cNvPr>
          <p:cNvSpPr txBox="1"/>
          <p:nvPr/>
        </p:nvSpPr>
        <p:spPr>
          <a:xfrm>
            <a:off x="8270726" y="2728277"/>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FA0EA723-CD8D-4309-B31D-1B60F47AEA3A}"/>
              </a:ext>
            </a:extLst>
          </p:cNvPr>
          <p:cNvSpPr txBox="1"/>
          <p:nvPr/>
        </p:nvSpPr>
        <p:spPr>
          <a:xfrm>
            <a:off x="6690242" y="3477863"/>
            <a:ext cx="336952" cy="461665"/>
          </a:xfrm>
          <a:prstGeom prst="rect">
            <a:avLst/>
          </a:prstGeom>
          <a:noFill/>
        </p:spPr>
        <p:txBody>
          <a:bodyPr wrap="none" rtlCol="0">
            <a:spAutoFit/>
          </a:bodyPr>
          <a:lstStyle/>
          <a:p>
            <a:r>
              <a:rPr lang="en-US" sz="2400" dirty="0"/>
              <a:t>7</a:t>
            </a:r>
          </a:p>
        </p:txBody>
      </p:sp>
      <p:sp>
        <p:nvSpPr>
          <p:cNvPr id="24" name="TextBox 23">
            <a:extLst>
              <a:ext uri="{FF2B5EF4-FFF2-40B4-BE49-F238E27FC236}">
                <a16:creationId xmlns:a16="http://schemas.microsoft.com/office/drawing/2014/main" xmlns="" id="{2C5F163B-4FC2-44D8-80F4-460A236542F4}"/>
              </a:ext>
            </a:extLst>
          </p:cNvPr>
          <p:cNvSpPr txBox="1"/>
          <p:nvPr/>
        </p:nvSpPr>
        <p:spPr>
          <a:xfrm>
            <a:off x="7217070" y="3477862"/>
            <a:ext cx="336952" cy="461665"/>
          </a:xfrm>
          <a:prstGeom prst="rect">
            <a:avLst/>
          </a:prstGeom>
          <a:noFill/>
        </p:spPr>
        <p:txBody>
          <a:bodyPr wrap="none" rtlCol="0">
            <a:spAutoFit/>
          </a:bodyPr>
          <a:lstStyle/>
          <a:p>
            <a:r>
              <a:rPr lang="en-US" sz="2400" dirty="0"/>
              <a:t>8</a:t>
            </a:r>
          </a:p>
        </p:txBody>
      </p:sp>
      <p:sp>
        <p:nvSpPr>
          <p:cNvPr id="25" name="TextBox 24">
            <a:extLst>
              <a:ext uri="{FF2B5EF4-FFF2-40B4-BE49-F238E27FC236}">
                <a16:creationId xmlns:a16="http://schemas.microsoft.com/office/drawing/2014/main" xmlns="" id="{8DBE6808-65A3-4D28-BD12-A6CEA4351EB7}"/>
              </a:ext>
            </a:extLst>
          </p:cNvPr>
          <p:cNvSpPr txBox="1"/>
          <p:nvPr/>
        </p:nvSpPr>
        <p:spPr>
          <a:xfrm>
            <a:off x="7743898" y="3477862"/>
            <a:ext cx="336952" cy="461665"/>
          </a:xfrm>
          <a:prstGeom prst="rect">
            <a:avLst/>
          </a:prstGeom>
          <a:noFill/>
        </p:spPr>
        <p:txBody>
          <a:bodyPr wrap="none" rtlCol="0">
            <a:spAutoFit/>
          </a:bodyPr>
          <a:lstStyle/>
          <a:p>
            <a:r>
              <a:rPr lang="en-US" sz="2400" dirty="0"/>
              <a:t>2</a:t>
            </a:r>
          </a:p>
        </p:txBody>
      </p:sp>
      <p:sp>
        <p:nvSpPr>
          <p:cNvPr id="26" name="TextBox 25">
            <a:extLst>
              <a:ext uri="{FF2B5EF4-FFF2-40B4-BE49-F238E27FC236}">
                <a16:creationId xmlns:a16="http://schemas.microsoft.com/office/drawing/2014/main" xmlns="" id="{5277E0A6-3F83-42A5-9113-444CB3C9E6C5}"/>
              </a:ext>
            </a:extLst>
          </p:cNvPr>
          <p:cNvSpPr txBox="1"/>
          <p:nvPr/>
        </p:nvSpPr>
        <p:spPr>
          <a:xfrm>
            <a:off x="8270726" y="3477862"/>
            <a:ext cx="266420" cy="461665"/>
          </a:xfrm>
          <a:prstGeom prst="rect">
            <a:avLst/>
          </a:prstGeom>
          <a:noFill/>
        </p:spPr>
        <p:txBody>
          <a:bodyPr wrap="none" rtlCol="0">
            <a:spAutoFit/>
          </a:bodyPr>
          <a:lstStyle/>
          <a:p>
            <a:r>
              <a:rPr lang="en-US" sz="2400" dirty="0"/>
              <a:t>.</a:t>
            </a:r>
          </a:p>
        </p:txBody>
      </p:sp>
      <p:sp>
        <p:nvSpPr>
          <p:cNvPr id="27" name="TextBox 26">
            <a:extLst>
              <a:ext uri="{FF2B5EF4-FFF2-40B4-BE49-F238E27FC236}">
                <a16:creationId xmlns:a16="http://schemas.microsoft.com/office/drawing/2014/main" xmlns="" id="{1474CCA2-8AB8-43B4-BF17-92ACC1AE51FB}"/>
              </a:ext>
            </a:extLst>
          </p:cNvPr>
          <p:cNvSpPr txBox="1"/>
          <p:nvPr/>
        </p:nvSpPr>
        <p:spPr>
          <a:xfrm>
            <a:off x="6690242" y="4227447"/>
            <a:ext cx="336952" cy="461665"/>
          </a:xfrm>
          <a:prstGeom prst="rect">
            <a:avLst/>
          </a:prstGeom>
          <a:noFill/>
        </p:spPr>
        <p:txBody>
          <a:bodyPr wrap="none" rtlCol="0">
            <a:spAutoFit/>
          </a:bodyPr>
          <a:lstStyle/>
          <a:p>
            <a:r>
              <a:rPr lang="en-US" sz="2400" dirty="0"/>
              <a:t>2</a:t>
            </a:r>
          </a:p>
        </p:txBody>
      </p:sp>
      <p:sp>
        <p:nvSpPr>
          <p:cNvPr id="28" name="TextBox 27">
            <a:extLst>
              <a:ext uri="{FF2B5EF4-FFF2-40B4-BE49-F238E27FC236}">
                <a16:creationId xmlns:a16="http://schemas.microsoft.com/office/drawing/2014/main" xmlns="" id="{3929D41B-61C9-4973-864F-9095FD5444DF}"/>
              </a:ext>
            </a:extLst>
          </p:cNvPr>
          <p:cNvSpPr txBox="1"/>
          <p:nvPr/>
        </p:nvSpPr>
        <p:spPr>
          <a:xfrm>
            <a:off x="7217070" y="4227446"/>
            <a:ext cx="336952" cy="461665"/>
          </a:xfrm>
          <a:prstGeom prst="rect">
            <a:avLst/>
          </a:prstGeom>
          <a:noFill/>
        </p:spPr>
        <p:txBody>
          <a:bodyPr wrap="none" rtlCol="0">
            <a:spAutoFit/>
          </a:bodyPr>
          <a:lstStyle/>
          <a:p>
            <a:r>
              <a:rPr lang="en-US" sz="2400" dirty="0"/>
              <a:t>1</a:t>
            </a:r>
          </a:p>
        </p:txBody>
      </p:sp>
      <p:sp>
        <p:nvSpPr>
          <p:cNvPr id="29" name="TextBox 28">
            <a:extLst>
              <a:ext uri="{FF2B5EF4-FFF2-40B4-BE49-F238E27FC236}">
                <a16:creationId xmlns:a16="http://schemas.microsoft.com/office/drawing/2014/main" xmlns="" id="{D0AC9F4D-8442-4CAE-AD07-1619A1905F78}"/>
              </a:ext>
            </a:extLst>
          </p:cNvPr>
          <p:cNvSpPr txBox="1"/>
          <p:nvPr/>
        </p:nvSpPr>
        <p:spPr>
          <a:xfrm>
            <a:off x="7743898" y="4227446"/>
            <a:ext cx="336952" cy="461665"/>
          </a:xfrm>
          <a:prstGeom prst="rect">
            <a:avLst/>
          </a:prstGeom>
          <a:noFill/>
        </p:spPr>
        <p:txBody>
          <a:bodyPr wrap="none" rtlCol="0">
            <a:spAutoFit/>
          </a:bodyPr>
          <a:lstStyle/>
          <a:p>
            <a:r>
              <a:rPr lang="en-US" sz="2400" dirty="0"/>
              <a:t>7</a:t>
            </a:r>
          </a:p>
        </p:txBody>
      </p:sp>
      <p:sp>
        <p:nvSpPr>
          <p:cNvPr id="30" name="TextBox 29">
            <a:extLst>
              <a:ext uri="{FF2B5EF4-FFF2-40B4-BE49-F238E27FC236}">
                <a16:creationId xmlns:a16="http://schemas.microsoft.com/office/drawing/2014/main" xmlns="" id="{515949D0-D51A-4978-94E6-E6793D5BB0F6}"/>
              </a:ext>
            </a:extLst>
          </p:cNvPr>
          <p:cNvSpPr txBox="1"/>
          <p:nvPr/>
        </p:nvSpPr>
        <p:spPr>
          <a:xfrm>
            <a:off x="8270726" y="4227446"/>
            <a:ext cx="266420" cy="461665"/>
          </a:xfrm>
          <a:prstGeom prst="rect">
            <a:avLst/>
          </a:prstGeom>
          <a:noFill/>
        </p:spPr>
        <p:txBody>
          <a:bodyPr wrap="none" rtlCol="0">
            <a:spAutoFit/>
          </a:bodyPr>
          <a:lstStyle/>
          <a:p>
            <a:r>
              <a:rPr lang="en-US" sz="2400" dirty="0"/>
              <a:t>.</a:t>
            </a:r>
          </a:p>
        </p:txBody>
      </p:sp>
      <p:sp>
        <p:nvSpPr>
          <p:cNvPr id="31" name="TextBox 30">
            <a:extLst>
              <a:ext uri="{FF2B5EF4-FFF2-40B4-BE49-F238E27FC236}">
                <a16:creationId xmlns:a16="http://schemas.microsoft.com/office/drawing/2014/main" xmlns="" id="{3910BF06-1982-4167-BDF5-5288294E7548}"/>
              </a:ext>
            </a:extLst>
          </p:cNvPr>
          <p:cNvSpPr txBox="1"/>
          <p:nvPr/>
        </p:nvSpPr>
        <p:spPr>
          <a:xfrm>
            <a:off x="6163414" y="3477862"/>
            <a:ext cx="261610" cy="461665"/>
          </a:xfrm>
          <a:prstGeom prst="rect">
            <a:avLst/>
          </a:prstGeom>
          <a:noFill/>
        </p:spPr>
        <p:txBody>
          <a:bodyPr wrap="none" rtlCol="0">
            <a:spAutoFit/>
          </a:bodyPr>
          <a:lstStyle/>
          <a:p>
            <a:r>
              <a:rPr lang="en-US" sz="2400" dirty="0"/>
              <a:t>-</a:t>
            </a:r>
          </a:p>
        </p:txBody>
      </p:sp>
      <p:cxnSp>
        <p:nvCxnSpPr>
          <p:cNvPr id="32" name="Straight Connector 31">
            <a:extLst>
              <a:ext uri="{FF2B5EF4-FFF2-40B4-BE49-F238E27FC236}">
                <a16:creationId xmlns:a16="http://schemas.microsoft.com/office/drawing/2014/main" xmlns="" id="{0EB8E42A-6C6F-4D7B-A678-33F6AD3EB5DC}"/>
              </a:ext>
            </a:extLst>
          </p:cNvPr>
          <p:cNvCxnSpPr/>
          <p:nvPr/>
        </p:nvCxnSpPr>
        <p:spPr>
          <a:xfrm>
            <a:off x="6064319" y="4176078"/>
            <a:ext cx="3528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5382302A-E46D-483A-8E91-5DC0CD90CDE6}"/>
              </a:ext>
            </a:extLst>
          </p:cNvPr>
          <p:cNvSpPr txBox="1"/>
          <p:nvPr/>
        </p:nvSpPr>
        <p:spPr>
          <a:xfrm>
            <a:off x="6160250" y="4781212"/>
            <a:ext cx="3603679" cy="461665"/>
          </a:xfrm>
          <a:prstGeom prst="rect">
            <a:avLst/>
          </a:prstGeom>
          <a:noFill/>
        </p:spPr>
        <p:txBody>
          <a:bodyPr wrap="none" rtlCol="0">
            <a:spAutoFit/>
          </a:bodyPr>
          <a:lstStyle/>
          <a:p>
            <a:r>
              <a:rPr lang="en-US" sz="2400" dirty="0"/>
              <a:t>(9’s complement of 782.54)</a:t>
            </a:r>
          </a:p>
        </p:txBody>
      </p:sp>
      <p:sp>
        <p:nvSpPr>
          <p:cNvPr id="34" name="TextBox 33">
            <a:extLst>
              <a:ext uri="{FF2B5EF4-FFF2-40B4-BE49-F238E27FC236}">
                <a16:creationId xmlns:a16="http://schemas.microsoft.com/office/drawing/2014/main" xmlns="" id="{8E1CAB7B-AA42-42E4-9BE4-FFB24E31670B}"/>
              </a:ext>
            </a:extLst>
          </p:cNvPr>
          <p:cNvSpPr txBox="1"/>
          <p:nvPr/>
        </p:nvSpPr>
        <p:spPr>
          <a:xfrm>
            <a:off x="8691645" y="2728277"/>
            <a:ext cx="336952" cy="461665"/>
          </a:xfrm>
          <a:prstGeom prst="rect">
            <a:avLst/>
          </a:prstGeom>
          <a:noFill/>
        </p:spPr>
        <p:txBody>
          <a:bodyPr wrap="none" rtlCol="0">
            <a:spAutoFit/>
          </a:bodyPr>
          <a:lstStyle/>
          <a:p>
            <a:r>
              <a:rPr lang="en-US" sz="2400" dirty="0"/>
              <a:t>9</a:t>
            </a:r>
          </a:p>
        </p:txBody>
      </p:sp>
      <p:sp>
        <p:nvSpPr>
          <p:cNvPr id="35" name="TextBox 34">
            <a:extLst>
              <a:ext uri="{FF2B5EF4-FFF2-40B4-BE49-F238E27FC236}">
                <a16:creationId xmlns:a16="http://schemas.microsoft.com/office/drawing/2014/main" xmlns="" id="{4938C2D5-E565-41D3-97F1-F781023A5B91}"/>
              </a:ext>
            </a:extLst>
          </p:cNvPr>
          <p:cNvSpPr txBox="1"/>
          <p:nvPr/>
        </p:nvSpPr>
        <p:spPr>
          <a:xfrm>
            <a:off x="9218473" y="2728277"/>
            <a:ext cx="336952" cy="461665"/>
          </a:xfrm>
          <a:prstGeom prst="rect">
            <a:avLst/>
          </a:prstGeom>
          <a:noFill/>
        </p:spPr>
        <p:txBody>
          <a:bodyPr wrap="none" rtlCol="0">
            <a:spAutoFit/>
          </a:bodyPr>
          <a:lstStyle/>
          <a:p>
            <a:r>
              <a:rPr lang="en-US" sz="2400" dirty="0"/>
              <a:t>9</a:t>
            </a:r>
          </a:p>
        </p:txBody>
      </p:sp>
      <p:sp>
        <p:nvSpPr>
          <p:cNvPr id="36" name="TextBox 35">
            <a:extLst>
              <a:ext uri="{FF2B5EF4-FFF2-40B4-BE49-F238E27FC236}">
                <a16:creationId xmlns:a16="http://schemas.microsoft.com/office/drawing/2014/main" xmlns="" id="{CCF39337-62D9-4229-BEBE-B3272BDFF82A}"/>
              </a:ext>
            </a:extLst>
          </p:cNvPr>
          <p:cNvSpPr txBox="1"/>
          <p:nvPr/>
        </p:nvSpPr>
        <p:spPr>
          <a:xfrm>
            <a:off x="8691645" y="3477862"/>
            <a:ext cx="336952" cy="461665"/>
          </a:xfrm>
          <a:prstGeom prst="rect">
            <a:avLst/>
          </a:prstGeom>
          <a:noFill/>
        </p:spPr>
        <p:txBody>
          <a:bodyPr wrap="none" rtlCol="0">
            <a:spAutoFit/>
          </a:bodyPr>
          <a:lstStyle/>
          <a:p>
            <a:r>
              <a:rPr lang="en-US" sz="2400" dirty="0"/>
              <a:t>5</a:t>
            </a:r>
          </a:p>
        </p:txBody>
      </p:sp>
      <p:sp>
        <p:nvSpPr>
          <p:cNvPr id="37" name="TextBox 36">
            <a:extLst>
              <a:ext uri="{FF2B5EF4-FFF2-40B4-BE49-F238E27FC236}">
                <a16:creationId xmlns:a16="http://schemas.microsoft.com/office/drawing/2014/main" xmlns="" id="{F1F5BAAA-90EE-49A8-B7C1-1783234F1698}"/>
              </a:ext>
            </a:extLst>
          </p:cNvPr>
          <p:cNvSpPr txBox="1"/>
          <p:nvPr/>
        </p:nvSpPr>
        <p:spPr>
          <a:xfrm>
            <a:off x="9218473" y="3477862"/>
            <a:ext cx="336952" cy="461665"/>
          </a:xfrm>
          <a:prstGeom prst="rect">
            <a:avLst/>
          </a:prstGeom>
          <a:noFill/>
        </p:spPr>
        <p:txBody>
          <a:bodyPr wrap="none" rtlCol="0">
            <a:spAutoFit/>
          </a:bodyPr>
          <a:lstStyle/>
          <a:p>
            <a:r>
              <a:rPr lang="en-US" sz="2400" dirty="0"/>
              <a:t>4</a:t>
            </a:r>
          </a:p>
        </p:txBody>
      </p:sp>
      <p:sp>
        <p:nvSpPr>
          <p:cNvPr id="38" name="TextBox 37">
            <a:extLst>
              <a:ext uri="{FF2B5EF4-FFF2-40B4-BE49-F238E27FC236}">
                <a16:creationId xmlns:a16="http://schemas.microsoft.com/office/drawing/2014/main" xmlns="" id="{541FF6BF-5311-4649-B9C7-42E6FA2EBA82}"/>
              </a:ext>
            </a:extLst>
          </p:cNvPr>
          <p:cNvSpPr txBox="1"/>
          <p:nvPr/>
        </p:nvSpPr>
        <p:spPr>
          <a:xfrm>
            <a:off x="8697129" y="4234238"/>
            <a:ext cx="336952" cy="461665"/>
          </a:xfrm>
          <a:prstGeom prst="rect">
            <a:avLst/>
          </a:prstGeom>
          <a:noFill/>
        </p:spPr>
        <p:txBody>
          <a:bodyPr wrap="none" rtlCol="0">
            <a:spAutoFit/>
          </a:bodyPr>
          <a:lstStyle/>
          <a:p>
            <a:r>
              <a:rPr lang="en-US" sz="2400" dirty="0"/>
              <a:t>4</a:t>
            </a:r>
          </a:p>
        </p:txBody>
      </p:sp>
      <p:sp>
        <p:nvSpPr>
          <p:cNvPr id="39" name="TextBox 38">
            <a:extLst>
              <a:ext uri="{FF2B5EF4-FFF2-40B4-BE49-F238E27FC236}">
                <a16:creationId xmlns:a16="http://schemas.microsoft.com/office/drawing/2014/main" xmlns="" id="{F0C735B1-E047-4350-8887-66258BD3F11D}"/>
              </a:ext>
            </a:extLst>
          </p:cNvPr>
          <p:cNvSpPr txBox="1"/>
          <p:nvPr/>
        </p:nvSpPr>
        <p:spPr>
          <a:xfrm>
            <a:off x="9223957" y="4234238"/>
            <a:ext cx="336952" cy="461665"/>
          </a:xfrm>
          <a:prstGeom prst="rect">
            <a:avLst/>
          </a:prstGeom>
          <a:noFill/>
        </p:spPr>
        <p:txBody>
          <a:bodyPr wrap="none" rtlCol="0">
            <a:spAutoFit/>
          </a:bodyPr>
          <a:lstStyle/>
          <a:p>
            <a:r>
              <a:rPr lang="en-US" sz="2400" dirty="0"/>
              <a:t>5</a:t>
            </a:r>
          </a:p>
        </p:txBody>
      </p:sp>
    </p:spTree>
    <p:extLst>
      <p:ext uri="{BB962C8B-B14F-4D97-AF65-F5344CB8AC3E}">
        <p14:creationId xmlns:p14="http://schemas.microsoft.com/office/powerpoint/2010/main" val="340172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fade">
                                      <p:cBhvr>
                                        <p:cTn id="101" dur="500"/>
                                        <p:tgtEl>
                                          <p:spTgt spid="1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fade">
                                      <p:cBhvr>
                                        <p:cTn id="104" dur="500"/>
                                        <p:tgtEl>
                                          <p:spTgt spid="2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fade">
                                      <p:cBhvr>
                                        <p:cTn id="126" dur="500"/>
                                        <p:tgtEl>
                                          <p:spTgt spid="3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500"/>
                                        <p:tgtEl>
                                          <p:spTgt spid="38"/>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fade">
                                      <p:cBhvr>
                                        <p:cTn id="136" dur="500"/>
                                        <p:tgtEl>
                                          <p:spTgt spid="3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fade">
                                      <p:cBhvr>
                                        <p:cTn id="141" dur="500"/>
                                        <p:tgtEl>
                                          <p:spTgt spid="29"/>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fade">
                                      <p:cBhvr>
                                        <p:cTn id="146" dur="500"/>
                                        <p:tgtEl>
                                          <p:spTgt spid="28"/>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500"/>
                                        <p:tgtEl>
                                          <p:spTgt spid="2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33"/>
                                        </p:tgtEl>
                                        <p:attrNameLst>
                                          <p:attrName>style.visibility</p:attrName>
                                        </p:attrNameLst>
                                      </p:cBhvr>
                                      <p:to>
                                        <p:strVal val="visible"/>
                                      </p:to>
                                    </p:set>
                                    <p:animEffect transition="in" filter="fade">
                                      <p:cBhvr>
                                        <p:cTn id="1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3" grpId="0"/>
      <p:bldP spid="34" grpId="0"/>
      <p:bldP spid="35" grpId="0"/>
      <p:bldP spid="36" grpId="0"/>
      <p:bldP spid="37" grpId="0"/>
      <p:bldP spid="38"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9638B-DCB1-405D-9BB4-90E83AD0C7F7}"/>
              </a:ext>
            </a:extLst>
          </p:cNvPr>
          <p:cNvSpPr>
            <a:spLocks noGrp="1"/>
          </p:cNvSpPr>
          <p:nvPr>
            <p:ph type="title"/>
          </p:nvPr>
        </p:nvSpPr>
        <p:spPr/>
        <p:txBody>
          <a:bodyPr/>
          <a:lstStyle/>
          <a:p>
            <a:r>
              <a:rPr lang="en-US" dirty="0"/>
              <a:t>10’s Complement</a:t>
            </a:r>
            <a:endParaRPr lang="en-IN" dirty="0"/>
          </a:p>
        </p:txBody>
      </p:sp>
      <p:sp>
        <p:nvSpPr>
          <p:cNvPr id="3" name="Content Placeholder 2">
            <a:extLst>
              <a:ext uri="{FF2B5EF4-FFF2-40B4-BE49-F238E27FC236}">
                <a16:creationId xmlns:a16="http://schemas.microsoft.com/office/drawing/2014/main" xmlns="" id="{FA33C4B9-0531-4277-8D02-C899E9ABD755}"/>
              </a:ext>
            </a:extLst>
          </p:cNvPr>
          <p:cNvSpPr>
            <a:spLocks noGrp="1"/>
          </p:cNvSpPr>
          <p:nvPr>
            <p:ph idx="1"/>
          </p:nvPr>
        </p:nvSpPr>
        <p:spPr>
          <a:xfrm>
            <a:off x="131180" y="863445"/>
            <a:ext cx="11929641" cy="965356"/>
          </a:xfrm>
        </p:spPr>
        <p:txBody>
          <a:bodyPr/>
          <a:lstStyle/>
          <a:p>
            <a:r>
              <a:rPr lang="en-US" dirty="0"/>
              <a:t>10’s complement of a decimal number is obtained by adding 1 to its 9’s complement.</a:t>
            </a:r>
          </a:p>
          <a:p>
            <a:r>
              <a:rPr lang="en-IN" dirty="0"/>
              <a:t>Example</a:t>
            </a:r>
          </a:p>
        </p:txBody>
      </p:sp>
      <p:sp>
        <p:nvSpPr>
          <p:cNvPr id="4" name="TextBox 3">
            <a:extLst>
              <a:ext uri="{FF2B5EF4-FFF2-40B4-BE49-F238E27FC236}">
                <a16:creationId xmlns:a16="http://schemas.microsoft.com/office/drawing/2014/main" xmlns="" id="{0F6D290A-76F1-415C-9CBF-5FD302C55163}"/>
              </a:ext>
            </a:extLst>
          </p:cNvPr>
          <p:cNvSpPr txBox="1"/>
          <p:nvPr/>
        </p:nvSpPr>
        <p:spPr>
          <a:xfrm>
            <a:off x="2684292" y="2030344"/>
            <a:ext cx="336952" cy="461665"/>
          </a:xfrm>
          <a:prstGeom prst="rect">
            <a:avLst/>
          </a:prstGeom>
          <a:noFill/>
        </p:spPr>
        <p:txBody>
          <a:bodyPr wrap="none" rtlCol="0">
            <a:spAutoFit/>
          </a:bodyPr>
          <a:lstStyle/>
          <a:p>
            <a:r>
              <a:rPr lang="en-US" sz="2400" dirty="0"/>
              <a:t>9</a:t>
            </a:r>
          </a:p>
        </p:txBody>
      </p:sp>
      <p:sp>
        <p:nvSpPr>
          <p:cNvPr id="5" name="TextBox 4">
            <a:extLst>
              <a:ext uri="{FF2B5EF4-FFF2-40B4-BE49-F238E27FC236}">
                <a16:creationId xmlns:a16="http://schemas.microsoft.com/office/drawing/2014/main" xmlns="" id="{46FD2865-0D38-438F-AB6B-6A21CE17F470}"/>
              </a:ext>
            </a:extLst>
          </p:cNvPr>
          <p:cNvSpPr txBox="1"/>
          <p:nvPr/>
        </p:nvSpPr>
        <p:spPr>
          <a:xfrm>
            <a:off x="3211120" y="2030343"/>
            <a:ext cx="336952" cy="461665"/>
          </a:xfrm>
          <a:prstGeom prst="rect">
            <a:avLst/>
          </a:prstGeom>
          <a:noFill/>
        </p:spPr>
        <p:txBody>
          <a:bodyPr wrap="none" rtlCol="0">
            <a:spAutoFit/>
          </a:bodyPr>
          <a:lstStyle/>
          <a:p>
            <a:r>
              <a:rPr lang="en-US" sz="2400" dirty="0"/>
              <a:t>9</a:t>
            </a:r>
          </a:p>
        </p:txBody>
      </p:sp>
      <p:sp>
        <p:nvSpPr>
          <p:cNvPr id="6" name="TextBox 5">
            <a:extLst>
              <a:ext uri="{FF2B5EF4-FFF2-40B4-BE49-F238E27FC236}">
                <a16:creationId xmlns:a16="http://schemas.microsoft.com/office/drawing/2014/main" xmlns="" id="{00F22080-F9C1-4C8D-9321-6C4C3C5ED4F4}"/>
              </a:ext>
            </a:extLst>
          </p:cNvPr>
          <p:cNvSpPr txBox="1"/>
          <p:nvPr/>
        </p:nvSpPr>
        <p:spPr>
          <a:xfrm>
            <a:off x="3737948" y="2030343"/>
            <a:ext cx="336952" cy="461665"/>
          </a:xfrm>
          <a:prstGeom prst="rect">
            <a:avLst/>
          </a:prstGeom>
          <a:noFill/>
        </p:spPr>
        <p:txBody>
          <a:bodyPr wrap="none" rtlCol="0">
            <a:spAutoFit/>
          </a:bodyPr>
          <a:lstStyle/>
          <a:p>
            <a:r>
              <a:rPr lang="en-US" sz="2400" dirty="0"/>
              <a:t>9</a:t>
            </a:r>
          </a:p>
        </p:txBody>
      </p:sp>
      <p:sp>
        <p:nvSpPr>
          <p:cNvPr id="7" name="TextBox 6">
            <a:extLst>
              <a:ext uri="{FF2B5EF4-FFF2-40B4-BE49-F238E27FC236}">
                <a16:creationId xmlns:a16="http://schemas.microsoft.com/office/drawing/2014/main" xmlns="" id="{88594960-7EC8-4455-8999-B50C1CBC660A}"/>
              </a:ext>
            </a:extLst>
          </p:cNvPr>
          <p:cNvSpPr txBox="1"/>
          <p:nvPr/>
        </p:nvSpPr>
        <p:spPr>
          <a:xfrm>
            <a:off x="4295767" y="2036822"/>
            <a:ext cx="336952" cy="461665"/>
          </a:xfrm>
          <a:prstGeom prst="rect">
            <a:avLst/>
          </a:prstGeom>
          <a:noFill/>
        </p:spPr>
        <p:txBody>
          <a:bodyPr wrap="none" rtlCol="0">
            <a:spAutoFit/>
          </a:bodyPr>
          <a:lstStyle/>
          <a:p>
            <a:r>
              <a:rPr lang="en-US" sz="2400" dirty="0"/>
              <a:t>9</a:t>
            </a:r>
          </a:p>
        </p:txBody>
      </p:sp>
      <p:sp>
        <p:nvSpPr>
          <p:cNvPr id="8" name="TextBox 7">
            <a:extLst>
              <a:ext uri="{FF2B5EF4-FFF2-40B4-BE49-F238E27FC236}">
                <a16:creationId xmlns:a16="http://schemas.microsoft.com/office/drawing/2014/main" xmlns="" id="{87A634EB-D197-47AF-8A8B-366AE4DD9DDC}"/>
              </a:ext>
            </a:extLst>
          </p:cNvPr>
          <p:cNvSpPr txBox="1"/>
          <p:nvPr/>
        </p:nvSpPr>
        <p:spPr>
          <a:xfrm>
            <a:off x="2684292" y="2779929"/>
            <a:ext cx="336952" cy="461665"/>
          </a:xfrm>
          <a:prstGeom prst="rect">
            <a:avLst/>
          </a:prstGeom>
          <a:noFill/>
        </p:spPr>
        <p:txBody>
          <a:bodyPr wrap="none" rtlCol="0">
            <a:spAutoFit/>
          </a:bodyPr>
          <a:lstStyle/>
          <a:p>
            <a:r>
              <a:rPr lang="en-US" sz="2400" dirty="0"/>
              <a:t>3</a:t>
            </a:r>
          </a:p>
        </p:txBody>
      </p:sp>
      <p:sp>
        <p:nvSpPr>
          <p:cNvPr id="9" name="TextBox 8">
            <a:extLst>
              <a:ext uri="{FF2B5EF4-FFF2-40B4-BE49-F238E27FC236}">
                <a16:creationId xmlns:a16="http://schemas.microsoft.com/office/drawing/2014/main" xmlns="" id="{06D398B2-ADCA-41DE-AE7E-DF5ED4B310A4}"/>
              </a:ext>
            </a:extLst>
          </p:cNvPr>
          <p:cNvSpPr txBox="1"/>
          <p:nvPr/>
        </p:nvSpPr>
        <p:spPr>
          <a:xfrm>
            <a:off x="3211120" y="2779928"/>
            <a:ext cx="336952" cy="461665"/>
          </a:xfrm>
          <a:prstGeom prst="rect">
            <a:avLst/>
          </a:prstGeom>
          <a:noFill/>
        </p:spPr>
        <p:txBody>
          <a:bodyPr wrap="none" rtlCol="0">
            <a:spAutoFit/>
          </a:bodyPr>
          <a:lstStyle/>
          <a:p>
            <a:r>
              <a:rPr lang="en-US" sz="2400" dirty="0"/>
              <a:t>4</a:t>
            </a:r>
          </a:p>
        </p:txBody>
      </p:sp>
      <p:sp>
        <p:nvSpPr>
          <p:cNvPr id="10" name="TextBox 9">
            <a:extLst>
              <a:ext uri="{FF2B5EF4-FFF2-40B4-BE49-F238E27FC236}">
                <a16:creationId xmlns:a16="http://schemas.microsoft.com/office/drawing/2014/main" xmlns="" id="{2184723B-BBB7-4F7E-8630-2150D053B878}"/>
              </a:ext>
            </a:extLst>
          </p:cNvPr>
          <p:cNvSpPr txBox="1"/>
          <p:nvPr/>
        </p:nvSpPr>
        <p:spPr>
          <a:xfrm>
            <a:off x="3737948" y="2779928"/>
            <a:ext cx="336952" cy="461665"/>
          </a:xfrm>
          <a:prstGeom prst="rect">
            <a:avLst/>
          </a:prstGeom>
          <a:noFill/>
        </p:spPr>
        <p:txBody>
          <a:bodyPr wrap="none" rtlCol="0">
            <a:spAutoFit/>
          </a:bodyPr>
          <a:lstStyle/>
          <a:p>
            <a:r>
              <a:rPr lang="en-US" sz="2400" dirty="0"/>
              <a:t>6</a:t>
            </a:r>
          </a:p>
        </p:txBody>
      </p:sp>
      <p:sp>
        <p:nvSpPr>
          <p:cNvPr id="11" name="TextBox 10">
            <a:extLst>
              <a:ext uri="{FF2B5EF4-FFF2-40B4-BE49-F238E27FC236}">
                <a16:creationId xmlns:a16="http://schemas.microsoft.com/office/drawing/2014/main" xmlns="" id="{6FA33975-8215-45B9-B21D-E9588A074ED5}"/>
              </a:ext>
            </a:extLst>
          </p:cNvPr>
          <p:cNvSpPr txBox="1"/>
          <p:nvPr/>
        </p:nvSpPr>
        <p:spPr>
          <a:xfrm>
            <a:off x="4264776" y="2779928"/>
            <a:ext cx="336952" cy="461665"/>
          </a:xfrm>
          <a:prstGeom prst="rect">
            <a:avLst/>
          </a:prstGeom>
          <a:noFill/>
        </p:spPr>
        <p:txBody>
          <a:bodyPr wrap="none" rtlCol="0">
            <a:spAutoFit/>
          </a:bodyPr>
          <a:lstStyle/>
          <a:p>
            <a:r>
              <a:rPr lang="en-US" sz="2400" dirty="0"/>
              <a:t>5</a:t>
            </a:r>
          </a:p>
        </p:txBody>
      </p:sp>
      <p:sp>
        <p:nvSpPr>
          <p:cNvPr id="12" name="TextBox 11">
            <a:extLst>
              <a:ext uri="{FF2B5EF4-FFF2-40B4-BE49-F238E27FC236}">
                <a16:creationId xmlns:a16="http://schemas.microsoft.com/office/drawing/2014/main" xmlns="" id="{3EE69355-A078-4C03-BE92-62819BCEE577}"/>
              </a:ext>
            </a:extLst>
          </p:cNvPr>
          <p:cNvSpPr txBox="1"/>
          <p:nvPr/>
        </p:nvSpPr>
        <p:spPr>
          <a:xfrm>
            <a:off x="2684292" y="3529513"/>
            <a:ext cx="336952" cy="461665"/>
          </a:xfrm>
          <a:prstGeom prst="rect">
            <a:avLst/>
          </a:prstGeom>
          <a:noFill/>
        </p:spPr>
        <p:txBody>
          <a:bodyPr wrap="none" rtlCol="0">
            <a:spAutoFit/>
          </a:bodyPr>
          <a:lstStyle/>
          <a:p>
            <a:r>
              <a:rPr lang="en-US" sz="2400" dirty="0"/>
              <a:t>6</a:t>
            </a:r>
          </a:p>
        </p:txBody>
      </p:sp>
      <p:sp>
        <p:nvSpPr>
          <p:cNvPr id="13" name="TextBox 12">
            <a:extLst>
              <a:ext uri="{FF2B5EF4-FFF2-40B4-BE49-F238E27FC236}">
                <a16:creationId xmlns:a16="http://schemas.microsoft.com/office/drawing/2014/main" xmlns="" id="{B62594CA-CA36-4497-A75E-A864128B3B79}"/>
              </a:ext>
            </a:extLst>
          </p:cNvPr>
          <p:cNvSpPr txBox="1"/>
          <p:nvPr/>
        </p:nvSpPr>
        <p:spPr>
          <a:xfrm>
            <a:off x="3211120" y="3529512"/>
            <a:ext cx="336952" cy="461665"/>
          </a:xfrm>
          <a:prstGeom prst="rect">
            <a:avLst/>
          </a:prstGeom>
          <a:noFill/>
        </p:spPr>
        <p:txBody>
          <a:bodyPr wrap="none" rtlCol="0">
            <a:spAutoFit/>
          </a:bodyPr>
          <a:lstStyle/>
          <a:p>
            <a:r>
              <a:rPr lang="en-US" sz="2400" dirty="0"/>
              <a:t>5</a:t>
            </a:r>
          </a:p>
        </p:txBody>
      </p:sp>
      <p:sp>
        <p:nvSpPr>
          <p:cNvPr id="14" name="TextBox 13">
            <a:extLst>
              <a:ext uri="{FF2B5EF4-FFF2-40B4-BE49-F238E27FC236}">
                <a16:creationId xmlns:a16="http://schemas.microsoft.com/office/drawing/2014/main" xmlns="" id="{7E8C71DF-0E1A-4D0F-8DBF-9E348DE51336}"/>
              </a:ext>
            </a:extLst>
          </p:cNvPr>
          <p:cNvSpPr txBox="1"/>
          <p:nvPr/>
        </p:nvSpPr>
        <p:spPr>
          <a:xfrm>
            <a:off x="3737948" y="3529512"/>
            <a:ext cx="336952" cy="461665"/>
          </a:xfrm>
          <a:prstGeom prst="rect">
            <a:avLst/>
          </a:prstGeom>
          <a:noFill/>
        </p:spPr>
        <p:txBody>
          <a:bodyPr wrap="none" rtlCol="0">
            <a:spAutoFit/>
          </a:bodyPr>
          <a:lstStyle/>
          <a:p>
            <a:r>
              <a:rPr lang="en-US" sz="2400" dirty="0"/>
              <a:t>3</a:t>
            </a:r>
          </a:p>
        </p:txBody>
      </p:sp>
      <p:sp>
        <p:nvSpPr>
          <p:cNvPr id="15" name="TextBox 14">
            <a:extLst>
              <a:ext uri="{FF2B5EF4-FFF2-40B4-BE49-F238E27FC236}">
                <a16:creationId xmlns:a16="http://schemas.microsoft.com/office/drawing/2014/main" xmlns="" id="{797749AF-45ED-416F-933B-2C9CA2191168}"/>
              </a:ext>
            </a:extLst>
          </p:cNvPr>
          <p:cNvSpPr txBox="1"/>
          <p:nvPr/>
        </p:nvSpPr>
        <p:spPr>
          <a:xfrm>
            <a:off x="4264776" y="3529512"/>
            <a:ext cx="336952" cy="461665"/>
          </a:xfrm>
          <a:prstGeom prst="rect">
            <a:avLst/>
          </a:prstGeom>
          <a:noFill/>
        </p:spPr>
        <p:txBody>
          <a:bodyPr wrap="none" rtlCol="0">
            <a:spAutoFit/>
          </a:bodyPr>
          <a:lstStyle/>
          <a:p>
            <a:r>
              <a:rPr lang="en-US" sz="2400" dirty="0"/>
              <a:t>4</a:t>
            </a:r>
          </a:p>
        </p:txBody>
      </p:sp>
      <p:sp>
        <p:nvSpPr>
          <p:cNvPr id="16" name="TextBox 15">
            <a:extLst>
              <a:ext uri="{FF2B5EF4-FFF2-40B4-BE49-F238E27FC236}">
                <a16:creationId xmlns:a16="http://schemas.microsoft.com/office/drawing/2014/main" xmlns="" id="{630C6F2A-6411-4DEC-9BC7-D3E4A6DAC174}"/>
              </a:ext>
            </a:extLst>
          </p:cNvPr>
          <p:cNvSpPr txBox="1"/>
          <p:nvPr/>
        </p:nvSpPr>
        <p:spPr>
          <a:xfrm>
            <a:off x="2157464" y="2779928"/>
            <a:ext cx="261610" cy="461665"/>
          </a:xfrm>
          <a:prstGeom prst="rect">
            <a:avLst/>
          </a:prstGeom>
          <a:noFill/>
        </p:spPr>
        <p:txBody>
          <a:bodyPr wrap="none" rtlCol="0">
            <a:spAutoFit/>
          </a:bodyPr>
          <a:lstStyle/>
          <a:p>
            <a:r>
              <a:rPr lang="en-US" sz="2400" dirty="0"/>
              <a:t>-</a:t>
            </a:r>
          </a:p>
        </p:txBody>
      </p:sp>
      <p:cxnSp>
        <p:nvCxnSpPr>
          <p:cNvPr id="17" name="Straight Connector 16">
            <a:extLst>
              <a:ext uri="{FF2B5EF4-FFF2-40B4-BE49-F238E27FC236}">
                <a16:creationId xmlns:a16="http://schemas.microsoft.com/office/drawing/2014/main" xmlns="" id="{97791195-0A35-446E-A4E4-E801E7AE3BCA}"/>
              </a:ext>
            </a:extLst>
          </p:cNvPr>
          <p:cNvCxnSpPr/>
          <p:nvPr/>
        </p:nvCxnSpPr>
        <p:spPr>
          <a:xfrm>
            <a:off x="2067450" y="3478144"/>
            <a:ext cx="2628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D8859E53-FD4D-462D-BB7B-C27F9BF8E1B7}"/>
              </a:ext>
            </a:extLst>
          </p:cNvPr>
          <p:cNvSpPr txBox="1"/>
          <p:nvPr/>
        </p:nvSpPr>
        <p:spPr>
          <a:xfrm>
            <a:off x="1929535" y="5306943"/>
            <a:ext cx="3526735" cy="461665"/>
          </a:xfrm>
          <a:prstGeom prst="rect">
            <a:avLst/>
          </a:prstGeom>
          <a:noFill/>
        </p:spPr>
        <p:txBody>
          <a:bodyPr wrap="none" rtlCol="0">
            <a:spAutoFit/>
          </a:bodyPr>
          <a:lstStyle/>
          <a:p>
            <a:r>
              <a:rPr lang="en-US" sz="2400" dirty="0"/>
              <a:t>(10’s complement of 3465)</a:t>
            </a:r>
          </a:p>
        </p:txBody>
      </p:sp>
      <p:sp>
        <p:nvSpPr>
          <p:cNvPr id="19" name="TextBox 18">
            <a:extLst>
              <a:ext uri="{FF2B5EF4-FFF2-40B4-BE49-F238E27FC236}">
                <a16:creationId xmlns:a16="http://schemas.microsoft.com/office/drawing/2014/main" xmlns="" id="{CF2D46AC-DF25-44E5-B05F-C993ADB191AD}"/>
              </a:ext>
            </a:extLst>
          </p:cNvPr>
          <p:cNvSpPr txBox="1"/>
          <p:nvPr/>
        </p:nvSpPr>
        <p:spPr>
          <a:xfrm>
            <a:off x="6628248" y="3529513"/>
            <a:ext cx="336952" cy="461665"/>
          </a:xfrm>
          <a:prstGeom prst="rect">
            <a:avLst/>
          </a:prstGeom>
          <a:noFill/>
        </p:spPr>
        <p:txBody>
          <a:bodyPr wrap="none" rtlCol="0">
            <a:spAutoFit/>
          </a:bodyPr>
          <a:lstStyle/>
          <a:p>
            <a:r>
              <a:rPr lang="en-US" sz="2400" dirty="0"/>
              <a:t>2</a:t>
            </a:r>
          </a:p>
        </p:txBody>
      </p:sp>
      <p:sp>
        <p:nvSpPr>
          <p:cNvPr id="20" name="TextBox 19">
            <a:extLst>
              <a:ext uri="{FF2B5EF4-FFF2-40B4-BE49-F238E27FC236}">
                <a16:creationId xmlns:a16="http://schemas.microsoft.com/office/drawing/2014/main" xmlns="" id="{ECFD8135-2909-41AC-AEF3-41C1DD204A9E}"/>
              </a:ext>
            </a:extLst>
          </p:cNvPr>
          <p:cNvSpPr txBox="1"/>
          <p:nvPr/>
        </p:nvSpPr>
        <p:spPr>
          <a:xfrm>
            <a:off x="7155076" y="3529512"/>
            <a:ext cx="336952" cy="461665"/>
          </a:xfrm>
          <a:prstGeom prst="rect">
            <a:avLst/>
          </a:prstGeom>
          <a:noFill/>
        </p:spPr>
        <p:txBody>
          <a:bodyPr wrap="none" rtlCol="0">
            <a:spAutoFit/>
          </a:bodyPr>
          <a:lstStyle/>
          <a:p>
            <a:r>
              <a:rPr lang="en-US" sz="2400" dirty="0"/>
              <a:t>1</a:t>
            </a:r>
          </a:p>
        </p:txBody>
      </p:sp>
      <p:sp>
        <p:nvSpPr>
          <p:cNvPr id="21" name="TextBox 20">
            <a:extLst>
              <a:ext uri="{FF2B5EF4-FFF2-40B4-BE49-F238E27FC236}">
                <a16:creationId xmlns:a16="http://schemas.microsoft.com/office/drawing/2014/main" xmlns="" id="{3696B982-455A-4B9B-B271-C8171579855E}"/>
              </a:ext>
            </a:extLst>
          </p:cNvPr>
          <p:cNvSpPr txBox="1"/>
          <p:nvPr/>
        </p:nvSpPr>
        <p:spPr>
          <a:xfrm>
            <a:off x="7681904" y="3529512"/>
            <a:ext cx="336952" cy="461665"/>
          </a:xfrm>
          <a:prstGeom prst="rect">
            <a:avLst/>
          </a:prstGeom>
          <a:noFill/>
        </p:spPr>
        <p:txBody>
          <a:bodyPr wrap="none" rtlCol="0">
            <a:spAutoFit/>
          </a:bodyPr>
          <a:lstStyle/>
          <a:p>
            <a:r>
              <a:rPr lang="en-US" sz="2400" dirty="0"/>
              <a:t>7</a:t>
            </a:r>
          </a:p>
        </p:txBody>
      </p:sp>
      <p:sp>
        <p:nvSpPr>
          <p:cNvPr id="22" name="TextBox 21">
            <a:extLst>
              <a:ext uri="{FF2B5EF4-FFF2-40B4-BE49-F238E27FC236}">
                <a16:creationId xmlns:a16="http://schemas.microsoft.com/office/drawing/2014/main" xmlns="" id="{8C4349CD-D27D-4A37-839C-DE9297604C5B}"/>
              </a:ext>
            </a:extLst>
          </p:cNvPr>
          <p:cNvSpPr txBox="1"/>
          <p:nvPr/>
        </p:nvSpPr>
        <p:spPr>
          <a:xfrm>
            <a:off x="8208732" y="3529512"/>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30E4C7E6-5895-4543-91DC-54F7192E7BC2}"/>
              </a:ext>
            </a:extLst>
          </p:cNvPr>
          <p:cNvSpPr txBox="1"/>
          <p:nvPr/>
        </p:nvSpPr>
        <p:spPr>
          <a:xfrm>
            <a:off x="6101420" y="2779928"/>
            <a:ext cx="261610" cy="461665"/>
          </a:xfrm>
          <a:prstGeom prst="rect">
            <a:avLst/>
          </a:prstGeom>
          <a:noFill/>
        </p:spPr>
        <p:txBody>
          <a:bodyPr wrap="none" rtlCol="0">
            <a:spAutoFit/>
          </a:bodyPr>
          <a:lstStyle/>
          <a:p>
            <a:r>
              <a:rPr lang="en-US" sz="2400" dirty="0"/>
              <a:t>-</a:t>
            </a:r>
          </a:p>
        </p:txBody>
      </p:sp>
      <p:cxnSp>
        <p:nvCxnSpPr>
          <p:cNvPr id="24" name="Straight Connector 23">
            <a:extLst>
              <a:ext uri="{FF2B5EF4-FFF2-40B4-BE49-F238E27FC236}">
                <a16:creationId xmlns:a16="http://schemas.microsoft.com/office/drawing/2014/main" xmlns="" id="{E2A40028-FCBE-4283-8A0E-BD6999F50D72}"/>
              </a:ext>
            </a:extLst>
          </p:cNvPr>
          <p:cNvCxnSpPr/>
          <p:nvPr/>
        </p:nvCxnSpPr>
        <p:spPr>
          <a:xfrm>
            <a:off x="6017823" y="3478144"/>
            <a:ext cx="3528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B75EE044-6290-4331-8459-887973F43EA8}"/>
              </a:ext>
            </a:extLst>
          </p:cNvPr>
          <p:cNvSpPr txBox="1"/>
          <p:nvPr/>
        </p:nvSpPr>
        <p:spPr>
          <a:xfrm>
            <a:off x="6098256" y="5302478"/>
            <a:ext cx="3759171" cy="461665"/>
          </a:xfrm>
          <a:prstGeom prst="rect">
            <a:avLst/>
          </a:prstGeom>
          <a:noFill/>
        </p:spPr>
        <p:txBody>
          <a:bodyPr wrap="none" rtlCol="0">
            <a:spAutoFit/>
          </a:bodyPr>
          <a:lstStyle/>
          <a:p>
            <a:r>
              <a:rPr lang="en-US" sz="2400" dirty="0"/>
              <a:t>(10’s complement of 782.54)</a:t>
            </a:r>
          </a:p>
        </p:txBody>
      </p:sp>
      <p:grpSp>
        <p:nvGrpSpPr>
          <p:cNvPr id="26" name="Group 5">
            <a:extLst>
              <a:ext uri="{FF2B5EF4-FFF2-40B4-BE49-F238E27FC236}">
                <a16:creationId xmlns:a16="http://schemas.microsoft.com/office/drawing/2014/main" xmlns="" id="{829D66FC-4EBD-4677-80C5-F29928657BF7}"/>
              </a:ext>
            </a:extLst>
          </p:cNvPr>
          <p:cNvGrpSpPr/>
          <p:nvPr/>
        </p:nvGrpSpPr>
        <p:grpSpPr>
          <a:xfrm>
            <a:off x="6628248" y="2030343"/>
            <a:ext cx="2865183" cy="461666"/>
            <a:chOff x="5155913" y="2667000"/>
            <a:chExt cx="2865183" cy="461666"/>
          </a:xfrm>
        </p:grpSpPr>
        <p:sp>
          <p:nvSpPr>
            <p:cNvPr id="27" name="TextBox 26">
              <a:extLst>
                <a:ext uri="{FF2B5EF4-FFF2-40B4-BE49-F238E27FC236}">
                  <a16:creationId xmlns:a16="http://schemas.microsoft.com/office/drawing/2014/main" xmlns="" id="{B44039BC-2AB2-4500-9C33-6EED6A0AC711}"/>
                </a:ext>
              </a:extLst>
            </p:cNvPr>
            <p:cNvSpPr txBox="1"/>
            <p:nvPr/>
          </p:nvSpPr>
          <p:spPr>
            <a:xfrm>
              <a:off x="5155913" y="2667001"/>
              <a:ext cx="336952" cy="461665"/>
            </a:xfrm>
            <a:prstGeom prst="rect">
              <a:avLst/>
            </a:prstGeom>
            <a:noFill/>
          </p:spPr>
          <p:txBody>
            <a:bodyPr wrap="none" rtlCol="0">
              <a:spAutoFit/>
            </a:bodyPr>
            <a:lstStyle/>
            <a:p>
              <a:r>
                <a:rPr lang="en-US" sz="2400" dirty="0"/>
                <a:t>9</a:t>
              </a:r>
            </a:p>
          </p:txBody>
        </p:sp>
        <p:sp>
          <p:nvSpPr>
            <p:cNvPr id="28" name="TextBox 27">
              <a:extLst>
                <a:ext uri="{FF2B5EF4-FFF2-40B4-BE49-F238E27FC236}">
                  <a16:creationId xmlns:a16="http://schemas.microsoft.com/office/drawing/2014/main" xmlns="" id="{A0AE6966-89AC-40D9-BAB6-F8CF0CACCEAE}"/>
                </a:ext>
              </a:extLst>
            </p:cNvPr>
            <p:cNvSpPr txBox="1"/>
            <p:nvPr/>
          </p:nvSpPr>
          <p:spPr>
            <a:xfrm>
              <a:off x="5682741" y="2667000"/>
              <a:ext cx="336952" cy="461665"/>
            </a:xfrm>
            <a:prstGeom prst="rect">
              <a:avLst/>
            </a:prstGeom>
            <a:noFill/>
          </p:spPr>
          <p:txBody>
            <a:bodyPr wrap="none" rtlCol="0">
              <a:spAutoFit/>
            </a:bodyPr>
            <a:lstStyle/>
            <a:p>
              <a:r>
                <a:rPr lang="en-US" sz="2400" dirty="0"/>
                <a:t>9</a:t>
              </a:r>
            </a:p>
          </p:txBody>
        </p:sp>
        <p:sp>
          <p:nvSpPr>
            <p:cNvPr id="29" name="TextBox 28">
              <a:extLst>
                <a:ext uri="{FF2B5EF4-FFF2-40B4-BE49-F238E27FC236}">
                  <a16:creationId xmlns:a16="http://schemas.microsoft.com/office/drawing/2014/main" xmlns="" id="{7247D983-8A27-41A2-8A0E-0F7A3B14920E}"/>
                </a:ext>
              </a:extLst>
            </p:cNvPr>
            <p:cNvSpPr txBox="1"/>
            <p:nvPr/>
          </p:nvSpPr>
          <p:spPr>
            <a:xfrm>
              <a:off x="6209569" y="2667000"/>
              <a:ext cx="336952" cy="461665"/>
            </a:xfrm>
            <a:prstGeom prst="rect">
              <a:avLst/>
            </a:prstGeom>
            <a:noFill/>
          </p:spPr>
          <p:txBody>
            <a:bodyPr wrap="none" rtlCol="0">
              <a:spAutoFit/>
            </a:bodyPr>
            <a:lstStyle/>
            <a:p>
              <a:r>
                <a:rPr lang="en-US" sz="2400" dirty="0"/>
                <a:t>9</a:t>
              </a:r>
            </a:p>
          </p:txBody>
        </p:sp>
        <p:sp>
          <p:nvSpPr>
            <p:cNvPr id="30" name="TextBox 29">
              <a:extLst>
                <a:ext uri="{FF2B5EF4-FFF2-40B4-BE49-F238E27FC236}">
                  <a16:creationId xmlns:a16="http://schemas.microsoft.com/office/drawing/2014/main" xmlns="" id="{3F05577E-9BF7-497A-8AD0-DF89E3A1D0D9}"/>
                </a:ext>
              </a:extLst>
            </p:cNvPr>
            <p:cNvSpPr txBox="1"/>
            <p:nvPr/>
          </p:nvSpPr>
          <p:spPr>
            <a:xfrm>
              <a:off x="6736397" y="2667000"/>
              <a:ext cx="266420" cy="461665"/>
            </a:xfrm>
            <a:prstGeom prst="rect">
              <a:avLst/>
            </a:prstGeom>
            <a:noFill/>
          </p:spPr>
          <p:txBody>
            <a:bodyPr wrap="none" rtlCol="0">
              <a:spAutoFit/>
            </a:bodyPr>
            <a:lstStyle/>
            <a:p>
              <a:r>
                <a:rPr lang="en-US" sz="2400" dirty="0"/>
                <a:t>.</a:t>
              </a:r>
            </a:p>
          </p:txBody>
        </p:sp>
        <p:sp>
          <p:nvSpPr>
            <p:cNvPr id="31" name="TextBox 30">
              <a:extLst>
                <a:ext uri="{FF2B5EF4-FFF2-40B4-BE49-F238E27FC236}">
                  <a16:creationId xmlns:a16="http://schemas.microsoft.com/office/drawing/2014/main" xmlns="" id="{9FE74DD8-3E36-425B-AD37-89A907ABC4B0}"/>
                </a:ext>
              </a:extLst>
            </p:cNvPr>
            <p:cNvSpPr txBox="1"/>
            <p:nvPr/>
          </p:nvSpPr>
          <p:spPr>
            <a:xfrm>
              <a:off x="7157316" y="2667000"/>
              <a:ext cx="336952" cy="461665"/>
            </a:xfrm>
            <a:prstGeom prst="rect">
              <a:avLst/>
            </a:prstGeom>
            <a:noFill/>
          </p:spPr>
          <p:txBody>
            <a:bodyPr wrap="none" rtlCol="0">
              <a:spAutoFit/>
            </a:bodyPr>
            <a:lstStyle/>
            <a:p>
              <a:r>
                <a:rPr lang="en-US" sz="2400" dirty="0"/>
                <a:t>9</a:t>
              </a:r>
            </a:p>
          </p:txBody>
        </p:sp>
        <p:sp>
          <p:nvSpPr>
            <p:cNvPr id="32" name="TextBox 31">
              <a:extLst>
                <a:ext uri="{FF2B5EF4-FFF2-40B4-BE49-F238E27FC236}">
                  <a16:creationId xmlns:a16="http://schemas.microsoft.com/office/drawing/2014/main" xmlns="" id="{0432AE5D-D022-4878-A223-8F17B1F59165}"/>
                </a:ext>
              </a:extLst>
            </p:cNvPr>
            <p:cNvSpPr txBox="1"/>
            <p:nvPr/>
          </p:nvSpPr>
          <p:spPr>
            <a:xfrm>
              <a:off x="7684144" y="2667000"/>
              <a:ext cx="336952" cy="461665"/>
            </a:xfrm>
            <a:prstGeom prst="rect">
              <a:avLst/>
            </a:prstGeom>
            <a:noFill/>
          </p:spPr>
          <p:txBody>
            <a:bodyPr wrap="none" rtlCol="0">
              <a:spAutoFit/>
            </a:bodyPr>
            <a:lstStyle/>
            <a:p>
              <a:r>
                <a:rPr lang="en-US" sz="2400" dirty="0"/>
                <a:t>9</a:t>
              </a:r>
            </a:p>
          </p:txBody>
        </p:sp>
      </p:grpSp>
      <p:grpSp>
        <p:nvGrpSpPr>
          <p:cNvPr id="33" name="Group 4">
            <a:extLst>
              <a:ext uri="{FF2B5EF4-FFF2-40B4-BE49-F238E27FC236}">
                <a16:creationId xmlns:a16="http://schemas.microsoft.com/office/drawing/2014/main" xmlns="" id="{FF170F1A-27CC-47D9-95AB-F91A35FA2D86}"/>
              </a:ext>
            </a:extLst>
          </p:cNvPr>
          <p:cNvGrpSpPr/>
          <p:nvPr/>
        </p:nvGrpSpPr>
        <p:grpSpPr>
          <a:xfrm>
            <a:off x="6628248" y="2779928"/>
            <a:ext cx="2865183" cy="461666"/>
            <a:chOff x="5155913" y="3416585"/>
            <a:chExt cx="2865183" cy="461666"/>
          </a:xfrm>
        </p:grpSpPr>
        <p:sp>
          <p:nvSpPr>
            <p:cNvPr id="34" name="TextBox 33">
              <a:extLst>
                <a:ext uri="{FF2B5EF4-FFF2-40B4-BE49-F238E27FC236}">
                  <a16:creationId xmlns:a16="http://schemas.microsoft.com/office/drawing/2014/main" xmlns="" id="{98BA44A2-8F1A-42A7-8200-B3E615888222}"/>
                </a:ext>
              </a:extLst>
            </p:cNvPr>
            <p:cNvSpPr txBox="1"/>
            <p:nvPr/>
          </p:nvSpPr>
          <p:spPr>
            <a:xfrm>
              <a:off x="5155913" y="3416586"/>
              <a:ext cx="336952" cy="461665"/>
            </a:xfrm>
            <a:prstGeom prst="rect">
              <a:avLst/>
            </a:prstGeom>
            <a:noFill/>
          </p:spPr>
          <p:txBody>
            <a:bodyPr wrap="none" rtlCol="0">
              <a:spAutoFit/>
            </a:bodyPr>
            <a:lstStyle/>
            <a:p>
              <a:r>
                <a:rPr lang="en-US" sz="2400" dirty="0"/>
                <a:t>7</a:t>
              </a:r>
            </a:p>
          </p:txBody>
        </p:sp>
        <p:sp>
          <p:nvSpPr>
            <p:cNvPr id="35" name="TextBox 34">
              <a:extLst>
                <a:ext uri="{FF2B5EF4-FFF2-40B4-BE49-F238E27FC236}">
                  <a16:creationId xmlns:a16="http://schemas.microsoft.com/office/drawing/2014/main" xmlns="" id="{571A0A7F-E541-4E96-AFC5-6E6D336C0BEF}"/>
                </a:ext>
              </a:extLst>
            </p:cNvPr>
            <p:cNvSpPr txBox="1"/>
            <p:nvPr/>
          </p:nvSpPr>
          <p:spPr>
            <a:xfrm>
              <a:off x="5682741" y="3416585"/>
              <a:ext cx="336952" cy="461665"/>
            </a:xfrm>
            <a:prstGeom prst="rect">
              <a:avLst/>
            </a:prstGeom>
            <a:noFill/>
          </p:spPr>
          <p:txBody>
            <a:bodyPr wrap="none" rtlCol="0">
              <a:spAutoFit/>
            </a:bodyPr>
            <a:lstStyle/>
            <a:p>
              <a:r>
                <a:rPr lang="en-US" sz="2400" dirty="0"/>
                <a:t>8</a:t>
              </a:r>
            </a:p>
          </p:txBody>
        </p:sp>
        <p:sp>
          <p:nvSpPr>
            <p:cNvPr id="36" name="TextBox 35">
              <a:extLst>
                <a:ext uri="{FF2B5EF4-FFF2-40B4-BE49-F238E27FC236}">
                  <a16:creationId xmlns:a16="http://schemas.microsoft.com/office/drawing/2014/main" xmlns="" id="{6C1046CC-BAE5-4FB5-A19F-16316B578617}"/>
                </a:ext>
              </a:extLst>
            </p:cNvPr>
            <p:cNvSpPr txBox="1"/>
            <p:nvPr/>
          </p:nvSpPr>
          <p:spPr>
            <a:xfrm>
              <a:off x="6209569" y="3416585"/>
              <a:ext cx="336952" cy="461665"/>
            </a:xfrm>
            <a:prstGeom prst="rect">
              <a:avLst/>
            </a:prstGeom>
            <a:noFill/>
          </p:spPr>
          <p:txBody>
            <a:bodyPr wrap="none" rtlCol="0">
              <a:spAutoFit/>
            </a:bodyPr>
            <a:lstStyle/>
            <a:p>
              <a:r>
                <a:rPr lang="en-US" sz="2400" dirty="0"/>
                <a:t>2</a:t>
              </a:r>
            </a:p>
          </p:txBody>
        </p:sp>
        <p:sp>
          <p:nvSpPr>
            <p:cNvPr id="37" name="TextBox 36">
              <a:extLst>
                <a:ext uri="{FF2B5EF4-FFF2-40B4-BE49-F238E27FC236}">
                  <a16:creationId xmlns:a16="http://schemas.microsoft.com/office/drawing/2014/main" xmlns="" id="{5CD8C182-4166-45F7-8CE3-E5CEA2963AE4}"/>
                </a:ext>
              </a:extLst>
            </p:cNvPr>
            <p:cNvSpPr txBox="1"/>
            <p:nvPr/>
          </p:nvSpPr>
          <p:spPr>
            <a:xfrm>
              <a:off x="6736397" y="3416585"/>
              <a:ext cx="266420" cy="461665"/>
            </a:xfrm>
            <a:prstGeom prst="rect">
              <a:avLst/>
            </a:prstGeom>
            <a:noFill/>
          </p:spPr>
          <p:txBody>
            <a:bodyPr wrap="none" rtlCol="0">
              <a:spAutoFit/>
            </a:bodyPr>
            <a:lstStyle/>
            <a:p>
              <a:r>
                <a:rPr lang="en-US" sz="2400" dirty="0"/>
                <a:t>.</a:t>
              </a:r>
            </a:p>
          </p:txBody>
        </p:sp>
        <p:sp>
          <p:nvSpPr>
            <p:cNvPr id="38" name="TextBox 37">
              <a:extLst>
                <a:ext uri="{FF2B5EF4-FFF2-40B4-BE49-F238E27FC236}">
                  <a16:creationId xmlns:a16="http://schemas.microsoft.com/office/drawing/2014/main" xmlns="" id="{861BB29A-0E9E-4B98-94F0-CD63582A84F5}"/>
                </a:ext>
              </a:extLst>
            </p:cNvPr>
            <p:cNvSpPr txBox="1"/>
            <p:nvPr/>
          </p:nvSpPr>
          <p:spPr>
            <a:xfrm>
              <a:off x="7157316" y="3416585"/>
              <a:ext cx="336952" cy="461665"/>
            </a:xfrm>
            <a:prstGeom prst="rect">
              <a:avLst/>
            </a:prstGeom>
            <a:noFill/>
          </p:spPr>
          <p:txBody>
            <a:bodyPr wrap="none" rtlCol="0">
              <a:spAutoFit/>
            </a:bodyPr>
            <a:lstStyle/>
            <a:p>
              <a:r>
                <a:rPr lang="en-US" sz="2400" dirty="0"/>
                <a:t>5</a:t>
              </a:r>
            </a:p>
          </p:txBody>
        </p:sp>
        <p:sp>
          <p:nvSpPr>
            <p:cNvPr id="39" name="TextBox 38">
              <a:extLst>
                <a:ext uri="{FF2B5EF4-FFF2-40B4-BE49-F238E27FC236}">
                  <a16:creationId xmlns:a16="http://schemas.microsoft.com/office/drawing/2014/main" xmlns="" id="{53611DD7-ABC9-49F6-97B5-ED3E2EFBD756}"/>
                </a:ext>
              </a:extLst>
            </p:cNvPr>
            <p:cNvSpPr txBox="1"/>
            <p:nvPr/>
          </p:nvSpPr>
          <p:spPr>
            <a:xfrm>
              <a:off x="7684144" y="3416585"/>
              <a:ext cx="336952" cy="461665"/>
            </a:xfrm>
            <a:prstGeom prst="rect">
              <a:avLst/>
            </a:prstGeom>
            <a:noFill/>
          </p:spPr>
          <p:txBody>
            <a:bodyPr wrap="none" rtlCol="0">
              <a:spAutoFit/>
            </a:bodyPr>
            <a:lstStyle/>
            <a:p>
              <a:r>
                <a:rPr lang="en-US" sz="2400" dirty="0"/>
                <a:t>4</a:t>
              </a:r>
            </a:p>
          </p:txBody>
        </p:sp>
      </p:grpSp>
      <p:sp>
        <p:nvSpPr>
          <p:cNvPr id="40" name="TextBox 39">
            <a:extLst>
              <a:ext uri="{FF2B5EF4-FFF2-40B4-BE49-F238E27FC236}">
                <a16:creationId xmlns:a16="http://schemas.microsoft.com/office/drawing/2014/main" xmlns="" id="{383DC609-7BB7-4D9C-A8CF-B6D204D19183}"/>
              </a:ext>
            </a:extLst>
          </p:cNvPr>
          <p:cNvSpPr txBox="1"/>
          <p:nvPr/>
        </p:nvSpPr>
        <p:spPr>
          <a:xfrm>
            <a:off x="8635135" y="3536304"/>
            <a:ext cx="336952" cy="461665"/>
          </a:xfrm>
          <a:prstGeom prst="rect">
            <a:avLst/>
          </a:prstGeom>
          <a:noFill/>
        </p:spPr>
        <p:txBody>
          <a:bodyPr wrap="none" rtlCol="0">
            <a:spAutoFit/>
          </a:bodyPr>
          <a:lstStyle/>
          <a:p>
            <a:r>
              <a:rPr lang="en-US" sz="2400" dirty="0"/>
              <a:t>4</a:t>
            </a:r>
          </a:p>
        </p:txBody>
      </p:sp>
      <p:sp>
        <p:nvSpPr>
          <p:cNvPr id="41" name="TextBox 40">
            <a:extLst>
              <a:ext uri="{FF2B5EF4-FFF2-40B4-BE49-F238E27FC236}">
                <a16:creationId xmlns:a16="http://schemas.microsoft.com/office/drawing/2014/main" xmlns="" id="{06C8D990-C233-42D8-90DE-154613F9910E}"/>
              </a:ext>
            </a:extLst>
          </p:cNvPr>
          <p:cNvSpPr txBox="1"/>
          <p:nvPr/>
        </p:nvSpPr>
        <p:spPr>
          <a:xfrm>
            <a:off x="9161963" y="3536304"/>
            <a:ext cx="336952" cy="461665"/>
          </a:xfrm>
          <a:prstGeom prst="rect">
            <a:avLst/>
          </a:prstGeom>
          <a:noFill/>
        </p:spPr>
        <p:txBody>
          <a:bodyPr wrap="none" rtlCol="0">
            <a:spAutoFit/>
          </a:bodyPr>
          <a:lstStyle/>
          <a:p>
            <a:r>
              <a:rPr lang="en-US" sz="2400" dirty="0"/>
              <a:t>5</a:t>
            </a:r>
          </a:p>
        </p:txBody>
      </p:sp>
      <p:sp>
        <p:nvSpPr>
          <p:cNvPr id="42" name="TextBox 41">
            <a:extLst>
              <a:ext uri="{FF2B5EF4-FFF2-40B4-BE49-F238E27FC236}">
                <a16:creationId xmlns:a16="http://schemas.microsoft.com/office/drawing/2014/main" xmlns="" id="{37F41467-C46D-4225-8EE7-5F5D1DC9E19D}"/>
              </a:ext>
            </a:extLst>
          </p:cNvPr>
          <p:cNvSpPr txBox="1"/>
          <p:nvPr/>
        </p:nvSpPr>
        <p:spPr>
          <a:xfrm>
            <a:off x="4265391" y="4112568"/>
            <a:ext cx="336952" cy="461665"/>
          </a:xfrm>
          <a:prstGeom prst="rect">
            <a:avLst/>
          </a:prstGeom>
          <a:noFill/>
        </p:spPr>
        <p:txBody>
          <a:bodyPr wrap="none" rtlCol="0">
            <a:spAutoFit/>
          </a:bodyPr>
          <a:lstStyle/>
          <a:p>
            <a:r>
              <a:rPr lang="en-US" sz="2400" dirty="0"/>
              <a:t>1</a:t>
            </a:r>
          </a:p>
        </p:txBody>
      </p:sp>
      <p:cxnSp>
        <p:nvCxnSpPr>
          <p:cNvPr id="43" name="Straight Connector 42">
            <a:extLst>
              <a:ext uri="{FF2B5EF4-FFF2-40B4-BE49-F238E27FC236}">
                <a16:creationId xmlns:a16="http://schemas.microsoft.com/office/drawing/2014/main" xmlns="" id="{9FB181CA-54DC-4F87-86D9-5A1D7D78B49E}"/>
              </a:ext>
            </a:extLst>
          </p:cNvPr>
          <p:cNvCxnSpPr/>
          <p:nvPr/>
        </p:nvCxnSpPr>
        <p:spPr>
          <a:xfrm>
            <a:off x="2067450" y="4773543"/>
            <a:ext cx="2628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8E1644C8-2B5C-48B4-9EAE-07E8AB04B108}"/>
              </a:ext>
            </a:extLst>
          </p:cNvPr>
          <p:cNvSpPr txBox="1"/>
          <p:nvPr/>
        </p:nvSpPr>
        <p:spPr>
          <a:xfrm>
            <a:off x="2677247" y="4798368"/>
            <a:ext cx="336952" cy="461665"/>
          </a:xfrm>
          <a:prstGeom prst="rect">
            <a:avLst/>
          </a:prstGeom>
          <a:noFill/>
        </p:spPr>
        <p:txBody>
          <a:bodyPr wrap="none" rtlCol="0">
            <a:spAutoFit/>
          </a:bodyPr>
          <a:lstStyle/>
          <a:p>
            <a:r>
              <a:rPr lang="en-US" sz="2400" dirty="0"/>
              <a:t>6</a:t>
            </a:r>
          </a:p>
        </p:txBody>
      </p:sp>
      <p:sp>
        <p:nvSpPr>
          <p:cNvPr id="45" name="TextBox 44">
            <a:extLst>
              <a:ext uri="{FF2B5EF4-FFF2-40B4-BE49-F238E27FC236}">
                <a16:creationId xmlns:a16="http://schemas.microsoft.com/office/drawing/2014/main" xmlns="" id="{66B532FA-DF42-4D86-A87E-66DB81DA3C1F}"/>
              </a:ext>
            </a:extLst>
          </p:cNvPr>
          <p:cNvSpPr txBox="1"/>
          <p:nvPr/>
        </p:nvSpPr>
        <p:spPr>
          <a:xfrm>
            <a:off x="3204075" y="4798367"/>
            <a:ext cx="336952" cy="461665"/>
          </a:xfrm>
          <a:prstGeom prst="rect">
            <a:avLst/>
          </a:prstGeom>
          <a:noFill/>
        </p:spPr>
        <p:txBody>
          <a:bodyPr wrap="none" rtlCol="0">
            <a:spAutoFit/>
          </a:bodyPr>
          <a:lstStyle/>
          <a:p>
            <a:r>
              <a:rPr lang="en-US" sz="2400" dirty="0"/>
              <a:t>5</a:t>
            </a:r>
          </a:p>
        </p:txBody>
      </p:sp>
      <p:sp>
        <p:nvSpPr>
          <p:cNvPr id="46" name="TextBox 45">
            <a:extLst>
              <a:ext uri="{FF2B5EF4-FFF2-40B4-BE49-F238E27FC236}">
                <a16:creationId xmlns:a16="http://schemas.microsoft.com/office/drawing/2014/main" xmlns="" id="{F5AF3E2A-FB31-40D7-9D61-DC602535A2E8}"/>
              </a:ext>
            </a:extLst>
          </p:cNvPr>
          <p:cNvSpPr txBox="1"/>
          <p:nvPr/>
        </p:nvSpPr>
        <p:spPr>
          <a:xfrm>
            <a:off x="3730903" y="4798367"/>
            <a:ext cx="336952" cy="461665"/>
          </a:xfrm>
          <a:prstGeom prst="rect">
            <a:avLst/>
          </a:prstGeom>
          <a:noFill/>
        </p:spPr>
        <p:txBody>
          <a:bodyPr wrap="none" rtlCol="0">
            <a:spAutoFit/>
          </a:bodyPr>
          <a:lstStyle/>
          <a:p>
            <a:r>
              <a:rPr lang="en-US" sz="2400" dirty="0"/>
              <a:t>3</a:t>
            </a:r>
          </a:p>
        </p:txBody>
      </p:sp>
      <p:sp>
        <p:nvSpPr>
          <p:cNvPr id="47" name="TextBox 46">
            <a:extLst>
              <a:ext uri="{FF2B5EF4-FFF2-40B4-BE49-F238E27FC236}">
                <a16:creationId xmlns:a16="http://schemas.microsoft.com/office/drawing/2014/main" xmlns="" id="{9A4C4F36-AF0A-4859-BEDB-2C237C8EF9E2}"/>
              </a:ext>
            </a:extLst>
          </p:cNvPr>
          <p:cNvSpPr txBox="1"/>
          <p:nvPr/>
        </p:nvSpPr>
        <p:spPr>
          <a:xfrm>
            <a:off x="4257731" y="4798367"/>
            <a:ext cx="336952" cy="461665"/>
          </a:xfrm>
          <a:prstGeom prst="rect">
            <a:avLst/>
          </a:prstGeom>
          <a:noFill/>
        </p:spPr>
        <p:txBody>
          <a:bodyPr wrap="none" rtlCol="0">
            <a:spAutoFit/>
          </a:bodyPr>
          <a:lstStyle/>
          <a:p>
            <a:r>
              <a:rPr lang="en-US" sz="2400" dirty="0"/>
              <a:t>5</a:t>
            </a:r>
          </a:p>
        </p:txBody>
      </p:sp>
      <p:sp>
        <p:nvSpPr>
          <p:cNvPr id="48" name="TextBox 47">
            <a:extLst>
              <a:ext uri="{FF2B5EF4-FFF2-40B4-BE49-F238E27FC236}">
                <a16:creationId xmlns:a16="http://schemas.microsoft.com/office/drawing/2014/main" xmlns="" id="{3DEC88E3-42BA-49AF-9599-6C0CD8210979}"/>
              </a:ext>
            </a:extLst>
          </p:cNvPr>
          <p:cNvSpPr txBox="1"/>
          <p:nvPr/>
        </p:nvSpPr>
        <p:spPr>
          <a:xfrm>
            <a:off x="9156676" y="4112568"/>
            <a:ext cx="336952" cy="461665"/>
          </a:xfrm>
          <a:prstGeom prst="rect">
            <a:avLst/>
          </a:prstGeom>
          <a:noFill/>
        </p:spPr>
        <p:txBody>
          <a:bodyPr wrap="none" rtlCol="0">
            <a:spAutoFit/>
          </a:bodyPr>
          <a:lstStyle/>
          <a:p>
            <a:r>
              <a:rPr lang="en-US" sz="2400" dirty="0"/>
              <a:t>1</a:t>
            </a:r>
          </a:p>
        </p:txBody>
      </p:sp>
      <p:cxnSp>
        <p:nvCxnSpPr>
          <p:cNvPr id="49" name="Straight Connector 48">
            <a:extLst>
              <a:ext uri="{FF2B5EF4-FFF2-40B4-BE49-F238E27FC236}">
                <a16:creationId xmlns:a16="http://schemas.microsoft.com/office/drawing/2014/main" xmlns="" id="{755857FC-368A-4C3B-B0A9-BFC58F08680F}"/>
              </a:ext>
            </a:extLst>
          </p:cNvPr>
          <p:cNvCxnSpPr/>
          <p:nvPr/>
        </p:nvCxnSpPr>
        <p:spPr>
          <a:xfrm>
            <a:off x="6015919" y="4773543"/>
            <a:ext cx="3528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29E52A80-BBFA-47C5-84AC-F28D443A4FA1}"/>
              </a:ext>
            </a:extLst>
          </p:cNvPr>
          <p:cNvSpPr txBox="1"/>
          <p:nvPr/>
        </p:nvSpPr>
        <p:spPr>
          <a:xfrm>
            <a:off x="2158135" y="4163943"/>
            <a:ext cx="336952" cy="461665"/>
          </a:xfrm>
          <a:prstGeom prst="rect">
            <a:avLst/>
          </a:prstGeom>
          <a:noFill/>
        </p:spPr>
        <p:txBody>
          <a:bodyPr wrap="none" rtlCol="0">
            <a:spAutoFit/>
          </a:bodyPr>
          <a:lstStyle/>
          <a:p>
            <a:r>
              <a:rPr lang="en-US" sz="2400" dirty="0"/>
              <a:t>+</a:t>
            </a:r>
          </a:p>
        </p:txBody>
      </p:sp>
      <p:sp>
        <p:nvSpPr>
          <p:cNvPr id="51" name="TextBox 50">
            <a:extLst>
              <a:ext uri="{FF2B5EF4-FFF2-40B4-BE49-F238E27FC236}">
                <a16:creationId xmlns:a16="http://schemas.microsoft.com/office/drawing/2014/main" xmlns="" id="{BBDDC03B-6EEA-46B0-9714-DE6B194A86C9}"/>
              </a:ext>
            </a:extLst>
          </p:cNvPr>
          <p:cNvSpPr txBox="1"/>
          <p:nvPr/>
        </p:nvSpPr>
        <p:spPr>
          <a:xfrm>
            <a:off x="6044335" y="4163943"/>
            <a:ext cx="336952" cy="461665"/>
          </a:xfrm>
          <a:prstGeom prst="rect">
            <a:avLst/>
          </a:prstGeom>
          <a:noFill/>
        </p:spPr>
        <p:txBody>
          <a:bodyPr wrap="none" rtlCol="0">
            <a:spAutoFit/>
          </a:bodyPr>
          <a:lstStyle/>
          <a:p>
            <a:r>
              <a:rPr lang="en-US" sz="2400" dirty="0"/>
              <a:t>+</a:t>
            </a:r>
          </a:p>
        </p:txBody>
      </p:sp>
      <p:grpSp>
        <p:nvGrpSpPr>
          <p:cNvPr id="52" name="Group 51">
            <a:extLst>
              <a:ext uri="{FF2B5EF4-FFF2-40B4-BE49-F238E27FC236}">
                <a16:creationId xmlns:a16="http://schemas.microsoft.com/office/drawing/2014/main" xmlns="" id="{C66DA0D0-34FF-41A7-92F2-58F7A99627BE}"/>
              </a:ext>
            </a:extLst>
          </p:cNvPr>
          <p:cNvGrpSpPr/>
          <p:nvPr/>
        </p:nvGrpSpPr>
        <p:grpSpPr>
          <a:xfrm>
            <a:off x="6622764" y="4773543"/>
            <a:ext cx="2870667" cy="468457"/>
            <a:chOff x="5150429" y="5410200"/>
            <a:chExt cx="2870667" cy="468457"/>
          </a:xfrm>
        </p:grpSpPr>
        <p:sp>
          <p:nvSpPr>
            <p:cNvPr id="53" name="TextBox 52">
              <a:extLst>
                <a:ext uri="{FF2B5EF4-FFF2-40B4-BE49-F238E27FC236}">
                  <a16:creationId xmlns:a16="http://schemas.microsoft.com/office/drawing/2014/main" xmlns="" id="{03E26990-D486-4B3C-A930-4BAEDCE424CB}"/>
                </a:ext>
              </a:extLst>
            </p:cNvPr>
            <p:cNvSpPr txBox="1"/>
            <p:nvPr/>
          </p:nvSpPr>
          <p:spPr>
            <a:xfrm>
              <a:off x="5150429" y="5410201"/>
              <a:ext cx="336952" cy="461665"/>
            </a:xfrm>
            <a:prstGeom prst="rect">
              <a:avLst/>
            </a:prstGeom>
            <a:noFill/>
          </p:spPr>
          <p:txBody>
            <a:bodyPr wrap="none" rtlCol="0">
              <a:spAutoFit/>
            </a:bodyPr>
            <a:lstStyle/>
            <a:p>
              <a:r>
                <a:rPr lang="en-US" sz="2400" dirty="0"/>
                <a:t>2</a:t>
              </a:r>
            </a:p>
          </p:txBody>
        </p:sp>
        <p:sp>
          <p:nvSpPr>
            <p:cNvPr id="54" name="TextBox 53">
              <a:extLst>
                <a:ext uri="{FF2B5EF4-FFF2-40B4-BE49-F238E27FC236}">
                  <a16:creationId xmlns:a16="http://schemas.microsoft.com/office/drawing/2014/main" xmlns="" id="{04A2A82A-A25D-4636-909D-39566D67A35F}"/>
                </a:ext>
              </a:extLst>
            </p:cNvPr>
            <p:cNvSpPr txBox="1"/>
            <p:nvPr/>
          </p:nvSpPr>
          <p:spPr>
            <a:xfrm>
              <a:off x="5677257" y="5410200"/>
              <a:ext cx="336952" cy="461665"/>
            </a:xfrm>
            <a:prstGeom prst="rect">
              <a:avLst/>
            </a:prstGeom>
            <a:noFill/>
          </p:spPr>
          <p:txBody>
            <a:bodyPr wrap="none" rtlCol="0">
              <a:spAutoFit/>
            </a:bodyPr>
            <a:lstStyle/>
            <a:p>
              <a:r>
                <a:rPr lang="en-US" sz="2400" dirty="0"/>
                <a:t>1</a:t>
              </a:r>
            </a:p>
          </p:txBody>
        </p:sp>
        <p:sp>
          <p:nvSpPr>
            <p:cNvPr id="55" name="TextBox 54">
              <a:extLst>
                <a:ext uri="{FF2B5EF4-FFF2-40B4-BE49-F238E27FC236}">
                  <a16:creationId xmlns:a16="http://schemas.microsoft.com/office/drawing/2014/main" xmlns="" id="{9F010493-7520-4B38-AABF-71C584140BFB}"/>
                </a:ext>
              </a:extLst>
            </p:cNvPr>
            <p:cNvSpPr txBox="1"/>
            <p:nvPr/>
          </p:nvSpPr>
          <p:spPr>
            <a:xfrm>
              <a:off x="6204085" y="5410200"/>
              <a:ext cx="336952" cy="461665"/>
            </a:xfrm>
            <a:prstGeom prst="rect">
              <a:avLst/>
            </a:prstGeom>
            <a:noFill/>
          </p:spPr>
          <p:txBody>
            <a:bodyPr wrap="none" rtlCol="0">
              <a:spAutoFit/>
            </a:bodyPr>
            <a:lstStyle/>
            <a:p>
              <a:r>
                <a:rPr lang="en-US" sz="2400" dirty="0"/>
                <a:t>7</a:t>
              </a:r>
            </a:p>
          </p:txBody>
        </p:sp>
        <p:sp>
          <p:nvSpPr>
            <p:cNvPr id="56" name="TextBox 55">
              <a:extLst>
                <a:ext uri="{FF2B5EF4-FFF2-40B4-BE49-F238E27FC236}">
                  <a16:creationId xmlns:a16="http://schemas.microsoft.com/office/drawing/2014/main" xmlns="" id="{C26470EB-FFF3-4179-9C7D-06285054C220}"/>
                </a:ext>
              </a:extLst>
            </p:cNvPr>
            <p:cNvSpPr txBox="1"/>
            <p:nvPr/>
          </p:nvSpPr>
          <p:spPr>
            <a:xfrm>
              <a:off x="7157316" y="5416992"/>
              <a:ext cx="336952" cy="461665"/>
            </a:xfrm>
            <a:prstGeom prst="rect">
              <a:avLst/>
            </a:prstGeom>
            <a:noFill/>
          </p:spPr>
          <p:txBody>
            <a:bodyPr wrap="none" rtlCol="0">
              <a:spAutoFit/>
            </a:bodyPr>
            <a:lstStyle/>
            <a:p>
              <a:r>
                <a:rPr lang="en-US" sz="2400" dirty="0"/>
                <a:t>4</a:t>
              </a:r>
            </a:p>
          </p:txBody>
        </p:sp>
        <p:sp>
          <p:nvSpPr>
            <p:cNvPr id="57" name="TextBox 56">
              <a:extLst>
                <a:ext uri="{FF2B5EF4-FFF2-40B4-BE49-F238E27FC236}">
                  <a16:creationId xmlns:a16="http://schemas.microsoft.com/office/drawing/2014/main" xmlns="" id="{47E0620B-8F4B-44BD-8CD3-6E0EDA81386C}"/>
                </a:ext>
              </a:extLst>
            </p:cNvPr>
            <p:cNvSpPr txBox="1"/>
            <p:nvPr/>
          </p:nvSpPr>
          <p:spPr>
            <a:xfrm>
              <a:off x="7684144" y="5416992"/>
              <a:ext cx="336952" cy="461665"/>
            </a:xfrm>
            <a:prstGeom prst="rect">
              <a:avLst/>
            </a:prstGeom>
            <a:noFill/>
          </p:spPr>
          <p:txBody>
            <a:bodyPr wrap="none" rtlCol="0">
              <a:spAutoFit/>
            </a:bodyPr>
            <a:lstStyle/>
            <a:p>
              <a:r>
                <a:rPr lang="en-US" sz="2400" dirty="0"/>
                <a:t>6</a:t>
              </a:r>
            </a:p>
          </p:txBody>
        </p:sp>
        <p:sp>
          <p:nvSpPr>
            <p:cNvPr id="58" name="TextBox 57">
              <a:extLst>
                <a:ext uri="{FF2B5EF4-FFF2-40B4-BE49-F238E27FC236}">
                  <a16:creationId xmlns:a16="http://schemas.microsoft.com/office/drawing/2014/main" xmlns="" id="{D3A5204A-6371-4C08-A608-7C2615ABC9BA}"/>
                </a:ext>
              </a:extLst>
            </p:cNvPr>
            <p:cNvSpPr txBox="1"/>
            <p:nvPr/>
          </p:nvSpPr>
          <p:spPr>
            <a:xfrm>
              <a:off x="6740856" y="5410200"/>
              <a:ext cx="266420" cy="461665"/>
            </a:xfrm>
            <a:prstGeom prst="rect">
              <a:avLst/>
            </a:prstGeom>
            <a:noFill/>
          </p:spPr>
          <p:txBody>
            <a:bodyPr wrap="none" rtlCol="0">
              <a:spAutoFit/>
            </a:bodyPr>
            <a:lstStyle/>
            <a:p>
              <a:r>
                <a:rPr lang="en-US" sz="2400" dirty="0"/>
                <a:t>.</a:t>
              </a:r>
            </a:p>
          </p:txBody>
        </p:sp>
      </p:grpSp>
    </p:spTree>
    <p:extLst>
      <p:ext uri="{BB962C8B-B14F-4D97-AF65-F5344CB8AC3E}">
        <p14:creationId xmlns:p14="http://schemas.microsoft.com/office/powerpoint/2010/main" val="256534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fade">
                                      <p:cBhvr>
                                        <p:cTn id="108" dur="500"/>
                                        <p:tgtEl>
                                          <p:spTgt spid="23"/>
                                        </p:tgtEl>
                                      </p:cBhvr>
                                    </p:animEffect>
                                  </p:childTnLst>
                                </p:cTn>
                              </p:par>
                              <p:par>
                                <p:cTn id="109" presetID="10" presetClass="entr" presetSubtype="0"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fade">
                                      <p:cBhvr>
                                        <p:cTn id="116" dur="5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500"/>
                                        <p:tgtEl>
                                          <p:spTgt spid="4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500"/>
                                        <p:tgtEl>
                                          <p:spTgt spid="4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2"/>
                                        </p:tgtEl>
                                        <p:attrNameLst>
                                          <p:attrName>style.visibility</p:attrName>
                                        </p:attrNameLst>
                                      </p:cBhvr>
                                      <p:to>
                                        <p:strVal val="visible"/>
                                      </p:to>
                                    </p:set>
                                    <p:animEffect transition="in" filter="fade">
                                      <p:cBhvr>
                                        <p:cTn id="129" dur="500"/>
                                        <p:tgtEl>
                                          <p:spTgt spid="2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fade">
                                      <p:cBhvr>
                                        <p:cTn id="135" dur="500"/>
                                        <p:tgtEl>
                                          <p:spTgt spid="20"/>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fade">
                                      <p:cBhvr>
                                        <p:cTn id="138" dur="500"/>
                                        <p:tgtEl>
                                          <p:spTgt spid="1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fade">
                                      <p:cBhvr>
                                        <p:cTn id="146" dur="500"/>
                                        <p:tgtEl>
                                          <p:spTgt spid="48"/>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49"/>
                                        </p:tgtEl>
                                        <p:attrNameLst>
                                          <p:attrName>style.visibility</p:attrName>
                                        </p:attrNameLst>
                                      </p:cBhvr>
                                      <p:to>
                                        <p:strVal val="visible"/>
                                      </p:to>
                                    </p:set>
                                    <p:animEffect transition="in" filter="fade">
                                      <p:cBhvr>
                                        <p:cTn id="151" dur="500"/>
                                        <p:tgtEl>
                                          <p:spTgt spid="49"/>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52"/>
                                        </p:tgtEl>
                                        <p:attrNameLst>
                                          <p:attrName>style.visibility</p:attrName>
                                        </p:attrNameLst>
                                      </p:cBhvr>
                                      <p:to>
                                        <p:strVal val="visible"/>
                                      </p:to>
                                    </p:set>
                                    <p:animEffect transition="in" filter="fade">
                                      <p:cBhvr>
                                        <p:cTn id="156" dur="500"/>
                                        <p:tgtEl>
                                          <p:spTgt spid="52"/>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5"/>
                                        </p:tgtEl>
                                        <p:attrNameLst>
                                          <p:attrName>style.visibility</p:attrName>
                                        </p:attrNameLst>
                                      </p:cBhvr>
                                      <p:to>
                                        <p:strVal val="visible"/>
                                      </p:to>
                                    </p:set>
                                    <p:animEffect transition="in" filter="fade">
                                      <p:cBhvr>
                                        <p:cTn id="1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P spid="23" grpId="0"/>
      <p:bldP spid="25" grpId="0"/>
      <p:bldP spid="40" grpId="0"/>
      <p:bldP spid="41" grpId="0"/>
      <p:bldP spid="42" grpId="0"/>
      <p:bldP spid="44" grpId="0"/>
      <p:bldP spid="45" grpId="0"/>
      <p:bldP spid="46" grpId="0"/>
      <p:bldP spid="47" grpId="0"/>
      <p:bldP spid="48" grpId="0"/>
      <p:bldP spid="50"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BB108-2E2C-4B92-895F-492D03F6A610}"/>
              </a:ext>
            </a:extLst>
          </p:cNvPr>
          <p:cNvSpPr>
            <a:spLocks noGrp="1"/>
          </p:cNvSpPr>
          <p:nvPr>
            <p:ph type="title"/>
          </p:nvPr>
        </p:nvSpPr>
        <p:spPr/>
        <p:txBody>
          <a:bodyPr/>
          <a:lstStyle/>
          <a:p>
            <a:r>
              <a:rPr lang="en-US" dirty="0"/>
              <a:t>Subtraction using 9’s complement &amp; 10’s complement</a:t>
            </a:r>
            <a:endParaRPr lang="en-IN" dirty="0"/>
          </a:p>
        </p:txBody>
      </p:sp>
      <p:sp>
        <p:nvSpPr>
          <p:cNvPr id="3" name="Content Placeholder 2">
            <a:extLst>
              <a:ext uri="{FF2B5EF4-FFF2-40B4-BE49-F238E27FC236}">
                <a16:creationId xmlns:a16="http://schemas.microsoft.com/office/drawing/2014/main" xmlns="" id="{FC57B06B-74CE-458E-94EA-385B86AE658C}"/>
              </a:ext>
            </a:extLst>
          </p:cNvPr>
          <p:cNvSpPr>
            <a:spLocks noGrp="1"/>
          </p:cNvSpPr>
          <p:nvPr>
            <p:ph idx="1"/>
          </p:nvPr>
        </p:nvSpPr>
        <p:spPr/>
        <p:txBody>
          <a:bodyPr/>
          <a:lstStyle/>
          <a:p>
            <a:r>
              <a:rPr lang="en-US" dirty="0"/>
              <a:t>Using 9’s complement</a:t>
            </a:r>
          </a:p>
          <a:p>
            <a:pPr lvl="1"/>
            <a:r>
              <a:rPr lang="en-US" dirty="0"/>
              <a:t>Obtain 9’s complement of subtrahend</a:t>
            </a:r>
          </a:p>
          <a:p>
            <a:pPr lvl="1"/>
            <a:r>
              <a:rPr lang="en-US" dirty="0"/>
              <a:t>Add the result to minuend and call it intermediate result</a:t>
            </a:r>
          </a:p>
          <a:p>
            <a:pPr lvl="1"/>
            <a:r>
              <a:rPr lang="en-US" dirty="0"/>
              <a:t>If </a:t>
            </a:r>
            <a:r>
              <a:rPr lang="en-US" dirty="0">
                <a:solidFill>
                  <a:schemeClr val="tx2"/>
                </a:solidFill>
              </a:rPr>
              <a:t>carry is generated</a:t>
            </a:r>
            <a:r>
              <a:rPr lang="en-US" dirty="0"/>
              <a:t> then answer is </a:t>
            </a:r>
            <a:r>
              <a:rPr lang="en-US" dirty="0">
                <a:solidFill>
                  <a:schemeClr val="tx2"/>
                </a:solidFill>
              </a:rPr>
              <a:t>positive</a:t>
            </a:r>
            <a:r>
              <a:rPr lang="en-US" dirty="0"/>
              <a:t> and add the carry to Least Significant Digit (LSD)</a:t>
            </a:r>
          </a:p>
          <a:p>
            <a:pPr lvl="1"/>
            <a:r>
              <a:rPr lang="en-US" dirty="0"/>
              <a:t>If there is </a:t>
            </a:r>
            <a:r>
              <a:rPr lang="en-US" dirty="0">
                <a:solidFill>
                  <a:schemeClr val="tx2"/>
                </a:solidFill>
              </a:rPr>
              <a:t>no carry </a:t>
            </a:r>
            <a:r>
              <a:rPr lang="en-US" dirty="0"/>
              <a:t>then answer is </a:t>
            </a:r>
            <a:r>
              <a:rPr lang="en-US" dirty="0">
                <a:solidFill>
                  <a:schemeClr val="tx2"/>
                </a:solidFill>
              </a:rPr>
              <a:t>negative</a:t>
            </a:r>
            <a:r>
              <a:rPr lang="en-US" dirty="0"/>
              <a:t> and take 9’s complement of intermediate result and place negative sign to the result.</a:t>
            </a:r>
          </a:p>
          <a:p>
            <a:pPr marL="457200" lvl="1" indent="0">
              <a:buNone/>
            </a:pPr>
            <a:endParaRPr lang="en-US" dirty="0"/>
          </a:p>
          <a:p>
            <a:r>
              <a:rPr lang="en-IN" dirty="0"/>
              <a:t>Using 10’s complement</a:t>
            </a:r>
          </a:p>
          <a:p>
            <a:pPr lvl="1"/>
            <a:r>
              <a:rPr lang="en-US" dirty="0"/>
              <a:t>Obtain 10’s complement of subtrahend</a:t>
            </a:r>
          </a:p>
          <a:p>
            <a:pPr lvl="1"/>
            <a:r>
              <a:rPr lang="en-US" dirty="0"/>
              <a:t>Add the result to minuend</a:t>
            </a:r>
          </a:p>
          <a:p>
            <a:pPr lvl="1"/>
            <a:r>
              <a:rPr lang="en-US" dirty="0"/>
              <a:t>If </a:t>
            </a:r>
            <a:r>
              <a:rPr lang="en-US" dirty="0">
                <a:solidFill>
                  <a:schemeClr val="tx2"/>
                </a:solidFill>
              </a:rPr>
              <a:t>carry is generated</a:t>
            </a:r>
            <a:r>
              <a:rPr lang="en-US" dirty="0"/>
              <a:t> then answer is </a:t>
            </a:r>
            <a:r>
              <a:rPr lang="en-US" dirty="0">
                <a:solidFill>
                  <a:schemeClr val="tx2"/>
                </a:solidFill>
              </a:rPr>
              <a:t>positive</a:t>
            </a:r>
            <a:r>
              <a:rPr lang="en-US" dirty="0"/>
              <a:t>, ignore carry and result itself is answer</a:t>
            </a:r>
          </a:p>
          <a:p>
            <a:pPr lvl="1"/>
            <a:r>
              <a:rPr lang="en-US" dirty="0"/>
              <a:t>If there is </a:t>
            </a:r>
            <a:r>
              <a:rPr lang="en-US" dirty="0">
                <a:solidFill>
                  <a:schemeClr val="tx2"/>
                </a:solidFill>
              </a:rPr>
              <a:t>no carry</a:t>
            </a:r>
            <a:r>
              <a:rPr lang="en-US" dirty="0"/>
              <a:t> then answer is </a:t>
            </a:r>
            <a:r>
              <a:rPr lang="en-US" dirty="0">
                <a:solidFill>
                  <a:schemeClr val="tx2"/>
                </a:solidFill>
              </a:rPr>
              <a:t>negative</a:t>
            </a:r>
            <a:r>
              <a:rPr lang="en-US" dirty="0"/>
              <a:t> and take 10’s complement of intermediate result and place negative sign to the result.</a:t>
            </a:r>
          </a:p>
          <a:p>
            <a:endParaRPr lang="en-IN" dirty="0"/>
          </a:p>
        </p:txBody>
      </p:sp>
    </p:spTree>
    <p:extLst>
      <p:ext uri="{BB962C8B-B14F-4D97-AF65-F5344CB8AC3E}">
        <p14:creationId xmlns:p14="http://schemas.microsoft.com/office/powerpoint/2010/main" val="140749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7C907-CA2C-4D73-BA52-A8E357656101}"/>
              </a:ext>
            </a:extLst>
          </p:cNvPr>
          <p:cNvSpPr>
            <a:spLocks noGrp="1"/>
          </p:cNvSpPr>
          <p:nvPr>
            <p:ph type="title"/>
          </p:nvPr>
        </p:nvSpPr>
        <p:spPr/>
        <p:txBody>
          <a:bodyPr/>
          <a:lstStyle/>
          <a:p>
            <a:r>
              <a:rPr lang="en-US" dirty="0"/>
              <a:t>Subtraction using 9’s complement (Examples)</a:t>
            </a:r>
            <a:endParaRPr lang="en-IN" dirty="0"/>
          </a:p>
        </p:txBody>
      </p:sp>
      <p:sp>
        <p:nvSpPr>
          <p:cNvPr id="3" name="Content Placeholder 2">
            <a:extLst>
              <a:ext uri="{FF2B5EF4-FFF2-40B4-BE49-F238E27FC236}">
                <a16:creationId xmlns:a16="http://schemas.microsoft.com/office/drawing/2014/main" xmlns="" id="{C0221434-5B45-47F2-938F-CE45BEE34516}"/>
              </a:ext>
            </a:extLst>
          </p:cNvPr>
          <p:cNvSpPr>
            <a:spLocks noGrp="1"/>
          </p:cNvSpPr>
          <p:nvPr>
            <p:ph idx="1"/>
          </p:nvPr>
        </p:nvSpPr>
        <p:spPr>
          <a:xfrm>
            <a:off x="131180" y="863445"/>
            <a:ext cx="1868101" cy="438414"/>
          </a:xfrm>
        </p:spPr>
        <p:txBody>
          <a:bodyPr/>
          <a:lstStyle/>
          <a:p>
            <a:r>
              <a:rPr lang="en-US" dirty="0"/>
              <a:t>Example - 1</a:t>
            </a:r>
            <a:endParaRPr lang="en-IN" dirty="0"/>
          </a:p>
        </p:txBody>
      </p:sp>
      <p:sp>
        <p:nvSpPr>
          <p:cNvPr id="19" name="TextBox 18">
            <a:extLst>
              <a:ext uri="{FF2B5EF4-FFF2-40B4-BE49-F238E27FC236}">
                <a16:creationId xmlns:a16="http://schemas.microsoft.com/office/drawing/2014/main" xmlns="" id="{F5C51CA0-E42E-4BF1-896C-01572CBD3495}"/>
              </a:ext>
            </a:extLst>
          </p:cNvPr>
          <p:cNvSpPr txBox="1"/>
          <p:nvPr/>
        </p:nvSpPr>
        <p:spPr>
          <a:xfrm>
            <a:off x="411242" y="1205254"/>
            <a:ext cx="2188420" cy="461665"/>
          </a:xfrm>
          <a:prstGeom prst="rect">
            <a:avLst/>
          </a:prstGeom>
          <a:noFill/>
        </p:spPr>
        <p:txBody>
          <a:bodyPr wrap="none" rtlCol="0">
            <a:spAutoFit/>
          </a:bodyPr>
          <a:lstStyle/>
          <a:p>
            <a:r>
              <a:rPr lang="en-US" sz="2400" dirty="0"/>
              <a:t>745.81 – 436.62</a:t>
            </a:r>
          </a:p>
        </p:txBody>
      </p:sp>
      <p:grpSp>
        <p:nvGrpSpPr>
          <p:cNvPr id="116" name="Group 20">
            <a:extLst>
              <a:ext uri="{FF2B5EF4-FFF2-40B4-BE49-F238E27FC236}">
                <a16:creationId xmlns:a16="http://schemas.microsoft.com/office/drawing/2014/main" xmlns="" id="{092CA4B5-3E1C-48CE-9184-FDB66FC68958}"/>
              </a:ext>
            </a:extLst>
          </p:cNvPr>
          <p:cNvGrpSpPr/>
          <p:nvPr/>
        </p:nvGrpSpPr>
        <p:grpSpPr>
          <a:xfrm>
            <a:off x="1511337" y="2160972"/>
            <a:ext cx="3448115" cy="1447801"/>
            <a:chOff x="209485" y="1676400"/>
            <a:chExt cx="3448115" cy="1447801"/>
          </a:xfrm>
        </p:grpSpPr>
        <p:sp>
          <p:nvSpPr>
            <p:cNvPr id="117" name="TextBox 116">
              <a:extLst>
                <a:ext uri="{FF2B5EF4-FFF2-40B4-BE49-F238E27FC236}">
                  <a16:creationId xmlns:a16="http://schemas.microsoft.com/office/drawing/2014/main" xmlns="" id="{82056541-C580-41A1-8C0F-174C634540AC}"/>
                </a:ext>
              </a:extLst>
            </p:cNvPr>
            <p:cNvSpPr txBox="1"/>
            <p:nvPr/>
          </p:nvSpPr>
          <p:spPr>
            <a:xfrm>
              <a:off x="736313" y="1676401"/>
              <a:ext cx="336952" cy="461665"/>
            </a:xfrm>
            <a:prstGeom prst="rect">
              <a:avLst/>
            </a:prstGeom>
            <a:noFill/>
          </p:spPr>
          <p:txBody>
            <a:bodyPr wrap="none" rtlCol="0">
              <a:spAutoFit/>
            </a:bodyPr>
            <a:lstStyle/>
            <a:p>
              <a:r>
                <a:rPr lang="en-US" sz="2400" dirty="0"/>
                <a:t>7</a:t>
              </a:r>
            </a:p>
          </p:txBody>
        </p:sp>
        <p:sp>
          <p:nvSpPr>
            <p:cNvPr id="118" name="TextBox 117">
              <a:extLst>
                <a:ext uri="{FF2B5EF4-FFF2-40B4-BE49-F238E27FC236}">
                  <a16:creationId xmlns:a16="http://schemas.microsoft.com/office/drawing/2014/main" xmlns="" id="{494AEA5E-BD6E-4056-A7BE-619D566D64C9}"/>
                </a:ext>
              </a:extLst>
            </p:cNvPr>
            <p:cNvSpPr txBox="1"/>
            <p:nvPr/>
          </p:nvSpPr>
          <p:spPr>
            <a:xfrm>
              <a:off x="1263141" y="1676400"/>
              <a:ext cx="336952" cy="461665"/>
            </a:xfrm>
            <a:prstGeom prst="rect">
              <a:avLst/>
            </a:prstGeom>
            <a:noFill/>
          </p:spPr>
          <p:txBody>
            <a:bodyPr wrap="none" rtlCol="0">
              <a:spAutoFit/>
            </a:bodyPr>
            <a:lstStyle/>
            <a:p>
              <a:r>
                <a:rPr lang="en-US" sz="2400" dirty="0"/>
                <a:t>4</a:t>
              </a:r>
            </a:p>
          </p:txBody>
        </p:sp>
        <p:sp>
          <p:nvSpPr>
            <p:cNvPr id="119" name="TextBox 118">
              <a:extLst>
                <a:ext uri="{FF2B5EF4-FFF2-40B4-BE49-F238E27FC236}">
                  <a16:creationId xmlns:a16="http://schemas.microsoft.com/office/drawing/2014/main" xmlns="" id="{50F30E57-37A7-490C-9669-F8ABC26519F9}"/>
                </a:ext>
              </a:extLst>
            </p:cNvPr>
            <p:cNvSpPr txBox="1"/>
            <p:nvPr/>
          </p:nvSpPr>
          <p:spPr>
            <a:xfrm>
              <a:off x="1789969" y="1676400"/>
              <a:ext cx="336952" cy="461665"/>
            </a:xfrm>
            <a:prstGeom prst="rect">
              <a:avLst/>
            </a:prstGeom>
            <a:noFill/>
          </p:spPr>
          <p:txBody>
            <a:bodyPr wrap="none" rtlCol="0">
              <a:spAutoFit/>
            </a:bodyPr>
            <a:lstStyle/>
            <a:p>
              <a:r>
                <a:rPr lang="en-US" sz="2400" dirty="0"/>
                <a:t>5</a:t>
              </a:r>
            </a:p>
          </p:txBody>
        </p:sp>
        <p:sp>
          <p:nvSpPr>
            <p:cNvPr id="120" name="TextBox 119">
              <a:extLst>
                <a:ext uri="{FF2B5EF4-FFF2-40B4-BE49-F238E27FC236}">
                  <a16:creationId xmlns:a16="http://schemas.microsoft.com/office/drawing/2014/main" xmlns="" id="{624286E3-E234-4C56-8DB1-CEC69983BC1C}"/>
                </a:ext>
              </a:extLst>
            </p:cNvPr>
            <p:cNvSpPr txBox="1"/>
            <p:nvPr/>
          </p:nvSpPr>
          <p:spPr>
            <a:xfrm>
              <a:off x="2316797" y="1676400"/>
              <a:ext cx="266420" cy="461665"/>
            </a:xfrm>
            <a:prstGeom prst="rect">
              <a:avLst/>
            </a:prstGeom>
            <a:noFill/>
          </p:spPr>
          <p:txBody>
            <a:bodyPr wrap="none" rtlCol="0">
              <a:spAutoFit/>
            </a:bodyPr>
            <a:lstStyle/>
            <a:p>
              <a:r>
                <a:rPr lang="en-US" sz="2400" dirty="0"/>
                <a:t>.</a:t>
              </a:r>
            </a:p>
          </p:txBody>
        </p:sp>
        <p:sp>
          <p:nvSpPr>
            <p:cNvPr id="121" name="TextBox 120">
              <a:extLst>
                <a:ext uri="{FF2B5EF4-FFF2-40B4-BE49-F238E27FC236}">
                  <a16:creationId xmlns:a16="http://schemas.microsoft.com/office/drawing/2014/main" xmlns="" id="{00190F16-8229-4505-AAD1-34830B8F13FF}"/>
                </a:ext>
              </a:extLst>
            </p:cNvPr>
            <p:cNvSpPr txBox="1"/>
            <p:nvPr/>
          </p:nvSpPr>
          <p:spPr>
            <a:xfrm>
              <a:off x="736313" y="2425986"/>
              <a:ext cx="336952" cy="461665"/>
            </a:xfrm>
            <a:prstGeom prst="rect">
              <a:avLst/>
            </a:prstGeom>
            <a:noFill/>
          </p:spPr>
          <p:txBody>
            <a:bodyPr wrap="none" rtlCol="0">
              <a:spAutoFit/>
            </a:bodyPr>
            <a:lstStyle/>
            <a:p>
              <a:r>
                <a:rPr lang="en-US" sz="2400" dirty="0"/>
                <a:t>4</a:t>
              </a:r>
            </a:p>
          </p:txBody>
        </p:sp>
        <p:sp>
          <p:nvSpPr>
            <p:cNvPr id="122" name="TextBox 121">
              <a:extLst>
                <a:ext uri="{FF2B5EF4-FFF2-40B4-BE49-F238E27FC236}">
                  <a16:creationId xmlns:a16="http://schemas.microsoft.com/office/drawing/2014/main" xmlns="" id="{29815FCF-B9AF-494C-90FE-47FF7FD223F3}"/>
                </a:ext>
              </a:extLst>
            </p:cNvPr>
            <p:cNvSpPr txBox="1"/>
            <p:nvPr/>
          </p:nvSpPr>
          <p:spPr>
            <a:xfrm>
              <a:off x="1263141" y="2425985"/>
              <a:ext cx="336952" cy="461665"/>
            </a:xfrm>
            <a:prstGeom prst="rect">
              <a:avLst/>
            </a:prstGeom>
            <a:noFill/>
          </p:spPr>
          <p:txBody>
            <a:bodyPr wrap="none" rtlCol="0">
              <a:spAutoFit/>
            </a:bodyPr>
            <a:lstStyle/>
            <a:p>
              <a:r>
                <a:rPr lang="en-US" sz="2400" dirty="0"/>
                <a:t>3</a:t>
              </a:r>
            </a:p>
          </p:txBody>
        </p:sp>
        <p:sp>
          <p:nvSpPr>
            <p:cNvPr id="123" name="TextBox 122">
              <a:extLst>
                <a:ext uri="{FF2B5EF4-FFF2-40B4-BE49-F238E27FC236}">
                  <a16:creationId xmlns:a16="http://schemas.microsoft.com/office/drawing/2014/main" xmlns="" id="{756E69AE-EC84-4736-A1CC-73248CFC0BEE}"/>
                </a:ext>
              </a:extLst>
            </p:cNvPr>
            <p:cNvSpPr txBox="1"/>
            <p:nvPr/>
          </p:nvSpPr>
          <p:spPr>
            <a:xfrm>
              <a:off x="1789969" y="2425985"/>
              <a:ext cx="336952" cy="461665"/>
            </a:xfrm>
            <a:prstGeom prst="rect">
              <a:avLst/>
            </a:prstGeom>
            <a:noFill/>
          </p:spPr>
          <p:txBody>
            <a:bodyPr wrap="none" rtlCol="0">
              <a:spAutoFit/>
            </a:bodyPr>
            <a:lstStyle/>
            <a:p>
              <a:r>
                <a:rPr lang="en-US" sz="2400" dirty="0"/>
                <a:t>6</a:t>
              </a:r>
            </a:p>
          </p:txBody>
        </p:sp>
        <p:sp>
          <p:nvSpPr>
            <p:cNvPr id="124" name="TextBox 123">
              <a:extLst>
                <a:ext uri="{FF2B5EF4-FFF2-40B4-BE49-F238E27FC236}">
                  <a16:creationId xmlns:a16="http://schemas.microsoft.com/office/drawing/2014/main" xmlns="" id="{BC757348-6F7F-492D-A0FF-25E392E28B4F}"/>
                </a:ext>
              </a:extLst>
            </p:cNvPr>
            <p:cNvSpPr txBox="1"/>
            <p:nvPr/>
          </p:nvSpPr>
          <p:spPr>
            <a:xfrm>
              <a:off x="2316797" y="2425985"/>
              <a:ext cx="266420" cy="461665"/>
            </a:xfrm>
            <a:prstGeom prst="rect">
              <a:avLst/>
            </a:prstGeom>
            <a:noFill/>
          </p:spPr>
          <p:txBody>
            <a:bodyPr wrap="none" rtlCol="0">
              <a:spAutoFit/>
            </a:bodyPr>
            <a:lstStyle/>
            <a:p>
              <a:r>
                <a:rPr lang="en-US" sz="2400" dirty="0"/>
                <a:t>.</a:t>
              </a:r>
            </a:p>
          </p:txBody>
        </p:sp>
        <p:sp>
          <p:nvSpPr>
            <p:cNvPr id="125" name="TextBox 124">
              <a:extLst>
                <a:ext uri="{FF2B5EF4-FFF2-40B4-BE49-F238E27FC236}">
                  <a16:creationId xmlns:a16="http://schemas.microsoft.com/office/drawing/2014/main" xmlns="" id="{4BAF16CA-CD57-4818-85D9-1E225F9FEFCE}"/>
                </a:ext>
              </a:extLst>
            </p:cNvPr>
            <p:cNvSpPr txBox="1"/>
            <p:nvPr/>
          </p:nvSpPr>
          <p:spPr>
            <a:xfrm>
              <a:off x="209485" y="2425985"/>
              <a:ext cx="261610" cy="461665"/>
            </a:xfrm>
            <a:prstGeom prst="rect">
              <a:avLst/>
            </a:prstGeom>
            <a:noFill/>
          </p:spPr>
          <p:txBody>
            <a:bodyPr wrap="none" rtlCol="0">
              <a:spAutoFit/>
            </a:bodyPr>
            <a:lstStyle/>
            <a:p>
              <a:r>
                <a:rPr lang="en-US" sz="2400" dirty="0"/>
                <a:t>-</a:t>
              </a:r>
            </a:p>
          </p:txBody>
        </p:sp>
        <p:cxnSp>
          <p:nvCxnSpPr>
            <p:cNvPr id="126" name="Straight Connector 125">
              <a:extLst>
                <a:ext uri="{FF2B5EF4-FFF2-40B4-BE49-F238E27FC236}">
                  <a16:creationId xmlns:a16="http://schemas.microsoft.com/office/drawing/2014/main" xmlns="" id="{F8A767BB-78E0-4E92-B550-A5B57940176C}"/>
                </a:ext>
              </a:extLst>
            </p:cNvPr>
            <p:cNvCxnSpPr/>
            <p:nvPr/>
          </p:nvCxnSpPr>
          <p:spPr>
            <a:xfrm>
              <a:off x="228599" y="3124201"/>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xmlns="" id="{688C26AB-160E-4FF1-B597-D9DB5BF824FB}"/>
                </a:ext>
              </a:extLst>
            </p:cNvPr>
            <p:cNvSpPr txBox="1"/>
            <p:nvPr/>
          </p:nvSpPr>
          <p:spPr>
            <a:xfrm>
              <a:off x="2737716" y="1676400"/>
              <a:ext cx="336952" cy="461665"/>
            </a:xfrm>
            <a:prstGeom prst="rect">
              <a:avLst/>
            </a:prstGeom>
            <a:noFill/>
          </p:spPr>
          <p:txBody>
            <a:bodyPr wrap="none" rtlCol="0">
              <a:spAutoFit/>
            </a:bodyPr>
            <a:lstStyle/>
            <a:p>
              <a:r>
                <a:rPr lang="en-US" sz="2400" dirty="0"/>
                <a:t>8</a:t>
              </a:r>
            </a:p>
          </p:txBody>
        </p:sp>
        <p:sp>
          <p:nvSpPr>
            <p:cNvPr id="128" name="TextBox 127">
              <a:extLst>
                <a:ext uri="{FF2B5EF4-FFF2-40B4-BE49-F238E27FC236}">
                  <a16:creationId xmlns:a16="http://schemas.microsoft.com/office/drawing/2014/main" xmlns="" id="{47731A25-81C5-49C5-9D1C-DAC5E8EBA03D}"/>
                </a:ext>
              </a:extLst>
            </p:cNvPr>
            <p:cNvSpPr txBox="1"/>
            <p:nvPr/>
          </p:nvSpPr>
          <p:spPr>
            <a:xfrm>
              <a:off x="3264544" y="1676400"/>
              <a:ext cx="336952" cy="461665"/>
            </a:xfrm>
            <a:prstGeom prst="rect">
              <a:avLst/>
            </a:prstGeom>
            <a:noFill/>
          </p:spPr>
          <p:txBody>
            <a:bodyPr wrap="none" rtlCol="0">
              <a:spAutoFit/>
            </a:bodyPr>
            <a:lstStyle/>
            <a:p>
              <a:r>
                <a:rPr lang="en-US" sz="2400" dirty="0"/>
                <a:t>1</a:t>
              </a:r>
            </a:p>
          </p:txBody>
        </p:sp>
        <p:sp>
          <p:nvSpPr>
            <p:cNvPr id="129" name="TextBox 128">
              <a:extLst>
                <a:ext uri="{FF2B5EF4-FFF2-40B4-BE49-F238E27FC236}">
                  <a16:creationId xmlns:a16="http://schemas.microsoft.com/office/drawing/2014/main" xmlns="" id="{0E18A842-4BD9-4B6E-B165-FE342A06C092}"/>
                </a:ext>
              </a:extLst>
            </p:cNvPr>
            <p:cNvSpPr txBox="1"/>
            <p:nvPr/>
          </p:nvSpPr>
          <p:spPr>
            <a:xfrm>
              <a:off x="2737716" y="2425985"/>
              <a:ext cx="336952" cy="461665"/>
            </a:xfrm>
            <a:prstGeom prst="rect">
              <a:avLst/>
            </a:prstGeom>
            <a:noFill/>
          </p:spPr>
          <p:txBody>
            <a:bodyPr wrap="none" rtlCol="0">
              <a:spAutoFit/>
            </a:bodyPr>
            <a:lstStyle/>
            <a:p>
              <a:r>
                <a:rPr lang="en-US" sz="2400" dirty="0"/>
                <a:t>6</a:t>
              </a:r>
            </a:p>
          </p:txBody>
        </p:sp>
        <p:sp>
          <p:nvSpPr>
            <p:cNvPr id="130" name="TextBox 129">
              <a:extLst>
                <a:ext uri="{FF2B5EF4-FFF2-40B4-BE49-F238E27FC236}">
                  <a16:creationId xmlns:a16="http://schemas.microsoft.com/office/drawing/2014/main" xmlns="" id="{4C51B488-9287-4831-B61D-B55C8ADEBB8B}"/>
                </a:ext>
              </a:extLst>
            </p:cNvPr>
            <p:cNvSpPr txBox="1"/>
            <p:nvPr/>
          </p:nvSpPr>
          <p:spPr>
            <a:xfrm>
              <a:off x="3264544" y="2425985"/>
              <a:ext cx="336952" cy="461665"/>
            </a:xfrm>
            <a:prstGeom prst="rect">
              <a:avLst/>
            </a:prstGeom>
            <a:noFill/>
          </p:spPr>
          <p:txBody>
            <a:bodyPr wrap="none" rtlCol="0">
              <a:spAutoFit/>
            </a:bodyPr>
            <a:lstStyle/>
            <a:p>
              <a:r>
                <a:rPr lang="en-US" sz="2400" dirty="0"/>
                <a:t>2</a:t>
              </a:r>
            </a:p>
          </p:txBody>
        </p:sp>
      </p:grpSp>
      <p:cxnSp>
        <p:nvCxnSpPr>
          <p:cNvPr id="131" name="Straight Connector 130">
            <a:extLst>
              <a:ext uri="{FF2B5EF4-FFF2-40B4-BE49-F238E27FC236}">
                <a16:creationId xmlns:a16="http://schemas.microsoft.com/office/drawing/2014/main" xmlns="" id="{227084E0-1BE6-40C6-9FC4-810D145AC9E5}"/>
              </a:ext>
            </a:extLst>
          </p:cNvPr>
          <p:cNvCxnSpPr/>
          <p:nvPr/>
        </p:nvCxnSpPr>
        <p:spPr>
          <a:xfrm>
            <a:off x="6706584" y="3608773"/>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32" name="Group 21">
            <a:extLst>
              <a:ext uri="{FF2B5EF4-FFF2-40B4-BE49-F238E27FC236}">
                <a16:creationId xmlns:a16="http://schemas.microsoft.com/office/drawing/2014/main" xmlns="" id="{11643364-BC5F-465F-ACDA-E27388964A11}"/>
              </a:ext>
            </a:extLst>
          </p:cNvPr>
          <p:cNvGrpSpPr/>
          <p:nvPr/>
        </p:nvGrpSpPr>
        <p:grpSpPr>
          <a:xfrm>
            <a:off x="7214298" y="2160972"/>
            <a:ext cx="2865183" cy="461666"/>
            <a:chOff x="5912446" y="1676400"/>
            <a:chExt cx="2865183" cy="461666"/>
          </a:xfrm>
        </p:grpSpPr>
        <p:sp>
          <p:nvSpPr>
            <p:cNvPr id="133" name="TextBox 132">
              <a:extLst>
                <a:ext uri="{FF2B5EF4-FFF2-40B4-BE49-F238E27FC236}">
                  <a16:creationId xmlns:a16="http://schemas.microsoft.com/office/drawing/2014/main" xmlns="" id="{38E1A2AC-FE84-4FBC-80A4-6610120BABAB}"/>
                </a:ext>
              </a:extLst>
            </p:cNvPr>
            <p:cNvSpPr txBox="1"/>
            <p:nvPr/>
          </p:nvSpPr>
          <p:spPr>
            <a:xfrm>
              <a:off x="5912446" y="1676401"/>
              <a:ext cx="336952" cy="461665"/>
            </a:xfrm>
            <a:prstGeom prst="rect">
              <a:avLst/>
            </a:prstGeom>
            <a:noFill/>
          </p:spPr>
          <p:txBody>
            <a:bodyPr wrap="none" rtlCol="0">
              <a:spAutoFit/>
            </a:bodyPr>
            <a:lstStyle/>
            <a:p>
              <a:r>
                <a:rPr lang="en-US" sz="2400" dirty="0"/>
                <a:t>7</a:t>
              </a:r>
            </a:p>
          </p:txBody>
        </p:sp>
        <p:sp>
          <p:nvSpPr>
            <p:cNvPr id="134" name="TextBox 133">
              <a:extLst>
                <a:ext uri="{FF2B5EF4-FFF2-40B4-BE49-F238E27FC236}">
                  <a16:creationId xmlns:a16="http://schemas.microsoft.com/office/drawing/2014/main" xmlns="" id="{0FBB4FE3-6714-4EFC-B02E-AA5C3C83E809}"/>
                </a:ext>
              </a:extLst>
            </p:cNvPr>
            <p:cNvSpPr txBox="1"/>
            <p:nvPr/>
          </p:nvSpPr>
          <p:spPr>
            <a:xfrm>
              <a:off x="6439274" y="1676400"/>
              <a:ext cx="336952" cy="461665"/>
            </a:xfrm>
            <a:prstGeom prst="rect">
              <a:avLst/>
            </a:prstGeom>
            <a:noFill/>
          </p:spPr>
          <p:txBody>
            <a:bodyPr wrap="none" rtlCol="0">
              <a:spAutoFit/>
            </a:bodyPr>
            <a:lstStyle/>
            <a:p>
              <a:r>
                <a:rPr lang="en-US" sz="2400" dirty="0"/>
                <a:t>4</a:t>
              </a:r>
            </a:p>
          </p:txBody>
        </p:sp>
        <p:sp>
          <p:nvSpPr>
            <p:cNvPr id="135" name="TextBox 134">
              <a:extLst>
                <a:ext uri="{FF2B5EF4-FFF2-40B4-BE49-F238E27FC236}">
                  <a16:creationId xmlns:a16="http://schemas.microsoft.com/office/drawing/2014/main" xmlns="" id="{C0AC5A8E-601D-4B9F-A03B-2EA3DD750626}"/>
                </a:ext>
              </a:extLst>
            </p:cNvPr>
            <p:cNvSpPr txBox="1"/>
            <p:nvPr/>
          </p:nvSpPr>
          <p:spPr>
            <a:xfrm>
              <a:off x="6966102" y="1676400"/>
              <a:ext cx="336952" cy="461665"/>
            </a:xfrm>
            <a:prstGeom prst="rect">
              <a:avLst/>
            </a:prstGeom>
            <a:noFill/>
          </p:spPr>
          <p:txBody>
            <a:bodyPr wrap="none" rtlCol="0">
              <a:spAutoFit/>
            </a:bodyPr>
            <a:lstStyle/>
            <a:p>
              <a:r>
                <a:rPr lang="en-US" sz="2400" dirty="0"/>
                <a:t>5</a:t>
              </a:r>
            </a:p>
          </p:txBody>
        </p:sp>
        <p:sp>
          <p:nvSpPr>
            <p:cNvPr id="136" name="TextBox 135">
              <a:extLst>
                <a:ext uri="{FF2B5EF4-FFF2-40B4-BE49-F238E27FC236}">
                  <a16:creationId xmlns:a16="http://schemas.microsoft.com/office/drawing/2014/main" xmlns="" id="{97041EDF-3CE3-46CF-A772-C5CB50A1159D}"/>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sp>
          <p:nvSpPr>
            <p:cNvPr id="137" name="TextBox 136">
              <a:extLst>
                <a:ext uri="{FF2B5EF4-FFF2-40B4-BE49-F238E27FC236}">
                  <a16:creationId xmlns:a16="http://schemas.microsoft.com/office/drawing/2014/main" xmlns="" id="{FCBCC214-48A7-4CDF-86CC-A0FE6A846F7C}"/>
                </a:ext>
              </a:extLst>
            </p:cNvPr>
            <p:cNvSpPr txBox="1"/>
            <p:nvPr/>
          </p:nvSpPr>
          <p:spPr>
            <a:xfrm>
              <a:off x="7913849" y="1676400"/>
              <a:ext cx="336952" cy="461665"/>
            </a:xfrm>
            <a:prstGeom prst="rect">
              <a:avLst/>
            </a:prstGeom>
            <a:noFill/>
          </p:spPr>
          <p:txBody>
            <a:bodyPr wrap="none" rtlCol="0">
              <a:spAutoFit/>
            </a:bodyPr>
            <a:lstStyle/>
            <a:p>
              <a:r>
                <a:rPr lang="en-US" sz="2400" dirty="0"/>
                <a:t>8</a:t>
              </a:r>
            </a:p>
          </p:txBody>
        </p:sp>
        <p:sp>
          <p:nvSpPr>
            <p:cNvPr id="138" name="TextBox 137">
              <a:extLst>
                <a:ext uri="{FF2B5EF4-FFF2-40B4-BE49-F238E27FC236}">
                  <a16:creationId xmlns:a16="http://schemas.microsoft.com/office/drawing/2014/main" xmlns="" id="{899800E0-7495-4809-B388-71672FB22819}"/>
                </a:ext>
              </a:extLst>
            </p:cNvPr>
            <p:cNvSpPr txBox="1"/>
            <p:nvPr/>
          </p:nvSpPr>
          <p:spPr>
            <a:xfrm>
              <a:off x="8440677" y="1676400"/>
              <a:ext cx="336952" cy="461665"/>
            </a:xfrm>
            <a:prstGeom prst="rect">
              <a:avLst/>
            </a:prstGeom>
            <a:noFill/>
          </p:spPr>
          <p:txBody>
            <a:bodyPr wrap="none" rtlCol="0">
              <a:spAutoFit/>
            </a:bodyPr>
            <a:lstStyle/>
            <a:p>
              <a:r>
                <a:rPr lang="en-US" sz="2400" dirty="0"/>
                <a:t>1</a:t>
              </a:r>
            </a:p>
          </p:txBody>
        </p:sp>
      </p:grpSp>
      <p:grpSp>
        <p:nvGrpSpPr>
          <p:cNvPr id="139" name="Group 23">
            <a:extLst>
              <a:ext uri="{FF2B5EF4-FFF2-40B4-BE49-F238E27FC236}">
                <a16:creationId xmlns:a16="http://schemas.microsoft.com/office/drawing/2014/main" xmlns="" id="{0F761D0B-2954-4417-A549-02041F417C24}"/>
              </a:ext>
            </a:extLst>
          </p:cNvPr>
          <p:cNvGrpSpPr/>
          <p:nvPr/>
        </p:nvGrpSpPr>
        <p:grpSpPr>
          <a:xfrm>
            <a:off x="6687470" y="2910557"/>
            <a:ext cx="3392011" cy="461666"/>
            <a:chOff x="5385618" y="2425985"/>
            <a:chExt cx="3392011" cy="461666"/>
          </a:xfrm>
        </p:grpSpPr>
        <p:sp>
          <p:nvSpPr>
            <p:cNvPr id="140" name="TextBox 139">
              <a:extLst>
                <a:ext uri="{FF2B5EF4-FFF2-40B4-BE49-F238E27FC236}">
                  <a16:creationId xmlns:a16="http://schemas.microsoft.com/office/drawing/2014/main" xmlns="" id="{AE795528-EC2E-4FAE-B61D-79C818DF7D0A}"/>
                </a:ext>
              </a:extLst>
            </p:cNvPr>
            <p:cNvSpPr txBox="1"/>
            <p:nvPr/>
          </p:nvSpPr>
          <p:spPr>
            <a:xfrm>
              <a:off x="5912446" y="2425986"/>
              <a:ext cx="336952" cy="461665"/>
            </a:xfrm>
            <a:prstGeom prst="rect">
              <a:avLst/>
            </a:prstGeom>
            <a:noFill/>
          </p:spPr>
          <p:txBody>
            <a:bodyPr wrap="none" rtlCol="0">
              <a:spAutoFit/>
            </a:bodyPr>
            <a:lstStyle/>
            <a:p>
              <a:r>
                <a:rPr lang="en-US" sz="2400" dirty="0"/>
                <a:t>5</a:t>
              </a:r>
            </a:p>
          </p:txBody>
        </p:sp>
        <p:sp>
          <p:nvSpPr>
            <p:cNvPr id="141" name="TextBox 140">
              <a:extLst>
                <a:ext uri="{FF2B5EF4-FFF2-40B4-BE49-F238E27FC236}">
                  <a16:creationId xmlns:a16="http://schemas.microsoft.com/office/drawing/2014/main" xmlns="" id="{DCF128E7-96E9-4766-BC3B-A9D81542ABBA}"/>
                </a:ext>
              </a:extLst>
            </p:cNvPr>
            <p:cNvSpPr txBox="1"/>
            <p:nvPr/>
          </p:nvSpPr>
          <p:spPr>
            <a:xfrm>
              <a:off x="6439274" y="2425985"/>
              <a:ext cx="336952" cy="461665"/>
            </a:xfrm>
            <a:prstGeom prst="rect">
              <a:avLst/>
            </a:prstGeom>
            <a:noFill/>
          </p:spPr>
          <p:txBody>
            <a:bodyPr wrap="none" rtlCol="0">
              <a:spAutoFit/>
            </a:bodyPr>
            <a:lstStyle/>
            <a:p>
              <a:r>
                <a:rPr lang="en-US" sz="2400" dirty="0"/>
                <a:t>6</a:t>
              </a:r>
            </a:p>
          </p:txBody>
        </p:sp>
        <p:sp>
          <p:nvSpPr>
            <p:cNvPr id="142" name="TextBox 141">
              <a:extLst>
                <a:ext uri="{FF2B5EF4-FFF2-40B4-BE49-F238E27FC236}">
                  <a16:creationId xmlns:a16="http://schemas.microsoft.com/office/drawing/2014/main" xmlns="" id="{F5954B1A-7B4A-4AF3-9CF7-A6E2F620DE33}"/>
                </a:ext>
              </a:extLst>
            </p:cNvPr>
            <p:cNvSpPr txBox="1"/>
            <p:nvPr/>
          </p:nvSpPr>
          <p:spPr>
            <a:xfrm>
              <a:off x="6966102" y="2425985"/>
              <a:ext cx="336952" cy="461665"/>
            </a:xfrm>
            <a:prstGeom prst="rect">
              <a:avLst/>
            </a:prstGeom>
            <a:noFill/>
          </p:spPr>
          <p:txBody>
            <a:bodyPr wrap="none" rtlCol="0">
              <a:spAutoFit/>
            </a:bodyPr>
            <a:lstStyle/>
            <a:p>
              <a:r>
                <a:rPr lang="en-US" sz="2400" dirty="0"/>
                <a:t>3</a:t>
              </a:r>
            </a:p>
          </p:txBody>
        </p:sp>
        <p:sp>
          <p:nvSpPr>
            <p:cNvPr id="143" name="TextBox 142">
              <a:extLst>
                <a:ext uri="{FF2B5EF4-FFF2-40B4-BE49-F238E27FC236}">
                  <a16:creationId xmlns:a16="http://schemas.microsoft.com/office/drawing/2014/main" xmlns="" id="{B7B3655B-7B7A-454F-AF44-541F8426223E}"/>
                </a:ext>
              </a:extLst>
            </p:cNvPr>
            <p:cNvSpPr txBox="1"/>
            <p:nvPr/>
          </p:nvSpPr>
          <p:spPr>
            <a:xfrm>
              <a:off x="7492930" y="2425985"/>
              <a:ext cx="266420" cy="461665"/>
            </a:xfrm>
            <a:prstGeom prst="rect">
              <a:avLst/>
            </a:prstGeom>
            <a:noFill/>
          </p:spPr>
          <p:txBody>
            <a:bodyPr wrap="none" rtlCol="0">
              <a:spAutoFit/>
            </a:bodyPr>
            <a:lstStyle/>
            <a:p>
              <a:r>
                <a:rPr lang="en-US" sz="2400" dirty="0"/>
                <a:t>.</a:t>
              </a:r>
            </a:p>
          </p:txBody>
        </p:sp>
        <p:sp>
          <p:nvSpPr>
            <p:cNvPr id="144" name="TextBox 143">
              <a:extLst>
                <a:ext uri="{FF2B5EF4-FFF2-40B4-BE49-F238E27FC236}">
                  <a16:creationId xmlns:a16="http://schemas.microsoft.com/office/drawing/2014/main" xmlns="" id="{0B15842A-7B06-411A-9DE2-B1401D3D2043}"/>
                </a:ext>
              </a:extLst>
            </p:cNvPr>
            <p:cNvSpPr txBox="1"/>
            <p:nvPr/>
          </p:nvSpPr>
          <p:spPr>
            <a:xfrm>
              <a:off x="5385618" y="2425985"/>
              <a:ext cx="336952" cy="461665"/>
            </a:xfrm>
            <a:prstGeom prst="rect">
              <a:avLst/>
            </a:prstGeom>
            <a:noFill/>
          </p:spPr>
          <p:txBody>
            <a:bodyPr wrap="none" rtlCol="0">
              <a:spAutoFit/>
            </a:bodyPr>
            <a:lstStyle/>
            <a:p>
              <a:r>
                <a:rPr lang="en-US" sz="2400" dirty="0"/>
                <a:t>+</a:t>
              </a:r>
            </a:p>
          </p:txBody>
        </p:sp>
        <p:sp>
          <p:nvSpPr>
            <p:cNvPr id="145" name="TextBox 144">
              <a:extLst>
                <a:ext uri="{FF2B5EF4-FFF2-40B4-BE49-F238E27FC236}">
                  <a16:creationId xmlns:a16="http://schemas.microsoft.com/office/drawing/2014/main" xmlns="" id="{7E218F7C-4E62-4A7D-ABE8-14DDDE0A2AE8}"/>
                </a:ext>
              </a:extLst>
            </p:cNvPr>
            <p:cNvSpPr txBox="1"/>
            <p:nvPr/>
          </p:nvSpPr>
          <p:spPr>
            <a:xfrm>
              <a:off x="7913849" y="2425985"/>
              <a:ext cx="336952" cy="461665"/>
            </a:xfrm>
            <a:prstGeom prst="rect">
              <a:avLst/>
            </a:prstGeom>
            <a:noFill/>
          </p:spPr>
          <p:txBody>
            <a:bodyPr wrap="none" rtlCol="0">
              <a:spAutoFit/>
            </a:bodyPr>
            <a:lstStyle/>
            <a:p>
              <a:r>
                <a:rPr lang="en-US" sz="2400" dirty="0"/>
                <a:t>3</a:t>
              </a:r>
            </a:p>
          </p:txBody>
        </p:sp>
        <p:sp>
          <p:nvSpPr>
            <p:cNvPr id="146" name="TextBox 145">
              <a:extLst>
                <a:ext uri="{FF2B5EF4-FFF2-40B4-BE49-F238E27FC236}">
                  <a16:creationId xmlns:a16="http://schemas.microsoft.com/office/drawing/2014/main" xmlns="" id="{FD0AF144-3E91-4B96-A3F7-72EC084E8444}"/>
                </a:ext>
              </a:extLst>
            </p:cNvPr>
            <p:cNvSpPr txBox="1"/>
            <p:nvPr/>
          </p:nvSpPr>
          <p:spPr>
            <a:xfrm>
              <a:off x="8440677" y="2425985"/>
              <a:ext cx="336952" cy="461665"/>
            </a:xfrm>
            <a:prstGeom prst="rect">
              <a:avLst/>
            </a:prstGeom>
            <a:noFill/>
          </p:spPr>
          <p:txBody>
            <a:bodyPr wrap="none" rtlCol="0">
              <a:spAutoFit/>
            </a:bodyPr>
            <a:lstStyle/>
            <a:p>
              <a:r>
                <a:rPr lang="en-US" sz="2400" dirty="0"/>
                <a:t>7</a:t>
              </a:r>
            </a:p>
          </p:txBody>
        </p:sp>
      </p:grpSp>
      <p:sp>
        <p:nvSpPr>
          <p:cNvPr id="147" name="TextBox 146">
            <a:extLst>
              <a:ext uri="{FF2B5EF4-FFF2-40B4-BE49-F238E27FC236}">
                <a16:creationId xmlns:a16="http://schemas.microsoft.com/office/drawing/2014/main" xmlns="" id="{8DEFE6D4-538D-4BB1-BEB3-4BA1C1D42EB9}"/>
              </a:ext>
            </a:extLst>
          </p:cNvPr>
          <p:cNvSpPr txBox="1"/>
          <p:nvPr/>
        </p:nvSpPr>
        <p:spPr>
          <a:xfrm>
            <a:off x="7219765" y="3633597"/>
            <a:ext cx="336952" cy="461665"/>
          </a:xfrm>
          <a:prstGeom prst="rect">
            <a:avLst/>
          </a:prstGeom>
          <a:noFill/>
        </p:spPr>
        <p:txBody>
          <a:bodyPr wrap="none" rtlCol="0">
            <a:spAutoFit/>
          </a:bodyPr>
          <a:lstStyle/>
          <a:p>
            <a:r>
              <a:rPr lang="en-US" sz="2400" dirty="0"/>
              <a:t>3</a:t>
            </a:r>
          </a:p>
        </p:txBody>
      </p:sp>
      <p:sp>
        <p:nvSpPr>
          <p:cNvPr id="148" name="TextBox 147">
            <a:extLst>
              <a:ext uri="{FF2B5EF4-FFF2-40B4-BE49-F238E27FC236}">
                <a16:creationId xmlns:a16="http://schemas.microsoft.com/office/drawing/2014/main" xmlns="" id="{A73C3B32-24FC-4BFE-B018-6458EB074FFA}"/>
              </a:ext>
            </a:extLst>
          </p:cNvPr>
          <p:cNvSpPr txBox="1"/>
          <p:nvPr/>
        </p:nvSpPr>
        <p:spPr>
          <a:xfrm>
            <a:off x="7746593" y="3633596"/>
            <a:ext cx="336952" cy="461665"/>
          </a:xfrm>
          <a:prstGeom prst="rect">
            <a:avLst/>
          </a:prstGeom>
          <a:noFill/>
        </p:spPr>
        <p:txBody>
          <a:bodyPr wrap="none" rtlCol="0">
            <a:spAutoFit/>
          </a:bodyPr>
          <a:lstStyle/>
          <a:p>
            <a:r>
              <a:rPr lang="en-US" sz="2400" dirty="0"/>
              <a:t>0</a:t>
            </a:r>
          </a:p>
        </p:txBody>
      </p:sp>
      <p:sp>
        <p:nvSpPr>
          <p:cNvPr id="149" name="TextBox 148">
            <a:extLst>
              <a:ext uri="{FF2B5EF4-FFF2-40B4-BE49-F238E27FC236}">
                <a16:creationId xmlns:a16="http://schemas.microsoft.com/office/drawing/2014/main" xmlns="" id="{A041B39E-C560-4E33-87D0-E61F4B1B2348}"/>
              </a:ext>
            </a:extLst>
          </p:cNvPr>
          <p:cNvSpPr txBox="1"/>
          <p:nvPr/>
        </p:nvSpPr>
        <p:spPr>
          <a:xfrm>
            <a:off x="8273421" y="3633596"/>
            <a:ext cx="336952" cy="461665"/>
          </a:xfrm>
          <a:prstGeom prst="rect">
            <a:avLst/>
          </a:prstGeom>
          <a:noFill/>
        </p:spPr>
        <p:txBody>
          <a:bodyPr wrap="none" rtlCol="0">
            <a:spAutoFit/>
          </a:bodyPr>
          <a:lstStyle/>
          <a:p>
            <a:r>
              <a:rPr lang="en-US" sz="2400" dirty="0"/>
              <a:t>9</a:t>
            </a:r>
          </a:p>
        </p:txBody>
      </p:sp>
      <p:sp>
        <p:nvSpPr>
          <p:cNvPr id="150" name="TextBox 149">
            <a:extLst>
              <a:ext uri="{FF2B5EF4-FFF2-40B4-BE49-F238E27FC236}">
                <a16:creationId xmlns:a16="http://schemas.microsoft.com/office/drawing/2014/main" xmlns="" id="{C65ADB04-C44A-4C49-A48E-79B9B378DF27}"/>
              </a:ext>
            </a:extLst>
          </p:cNvPr>
          <p:cNvSpPr txBox="1"/>
          <p:nvPr/>
        </p:nvSpPr>
        <p:spPr>
          <a:xfrm>
            <a:off x="8800249" y="3633596"/>
            <a:ext cx="266420" cy="461665"/>
          </a:xfrm>
          <a:prstGeom prst="rect">
            <a:avLst/>
          </a:prstGeom>
          <a:noFill/>
        </p:spPr>
        <p:txBody>
          <a:bodyPr wrap="none" rtlCol="0">
            <a:spAutoFit/>
          </a:bodyPr>
          <a:lstStyle/>
          <a:p>
            <a:r>
              <a:rPr lang="en-US" sz="2400" dirty="0"/>
              <a:t>.</a:t>
            </a:r>
          </a:p>
        </p:txBody>
      </p:sp>
      <p:sp>
        <p:nvSpPr>
          <p:cNvPr id="151" name="TextBox 150">
            <a:extLst>
              <a:ext uri="{FF2B5EF4-FFF2-40B4-BE49-F238E27FC236}">
                <a16:creationId xmlns:a16="http://schemas.microsoft.com/office/drawing/2014/main" xmlns="" id="{2575D24F-AE6B-49C1-A34C-348E6FCE993A}"/>
              </a:ext>
            </a:extLst>
          </p:cNvPr>
          <p:cNvSpPr txBox="1"/>
          <p:nvPr/>
        </p:nvSpPr>
        <p:spPr>
          <a:xfrm>
            <a:off x="6692937" y="3633596"/>
            <a:ext cx="336952" cy="461665"/>
          </a:xfrm>
          <a:prstGeom prst="rect">
            <a:avLst/>
          </a:prstGeom>
          <a:noFill/>
        </p:spPr>
        <p:txBody>
          <a:bodyPr wrap="none" rtlCol="0">
            <a:spAutoFit/>
          </a:bodyPr>
          <a:lstStyle/>
          <a:p>
            <a:r>
              <a:rPr lang="en-US" sz="2400" dirty="0"/>
              <a:t>1</a:t>
            </a:r>
          </a:p>
        </p:txBody>
      </p:sp>
      <p:sp>
        <p:nvSpPr>
          <p:cNvPr id="152" name="TextBox 151">
            <a:extLst>
              <a:ext uri="{FF2B5EF4-FFF2-40B4-BE49-F238E27FC236}">
                <a16:creationId xmlns:a16="http://schemas.microsoft.com/office/drawing/2014/main" xmlns="" id="{02A1203F-5271-4EE3-8C45-5BE0D008DD55}"/>
              </a:ext>
            </a:extLst>
          </p:cNvPr>
          <p:cNvSpPr txBox="1"/>
          <p:nvPr/>
        </p:nvSpPr>
        <p:spPr>
          <a:xfrm>
            <a:off x="9221168" y="3633596"/>
            <a:ext cx="336952" cy="461665"/>
          </a:xfrm>
          <a:prstGeom prst="rect">
            <a:avLst/>
          </a:prstGeom>
          <a:noFill/>
        </p:spPr>
        <p:txBody>
          <a:bodyPr wrap="none" rtlCol="0">
            <a:spAutoFit/>
          </a:bodyPr>
          <a:lstStyle/>
          <a:p>
            <a:r>
              <a:rPr lang="en-US" sz="2400" dirty="0"/>
              <a:t>1</a:t>
            </a:r>
          </a:p>
        </p:txBody>
      </p:sp>
      <p:sp>
        <p:nvSpPr>
          <p:cNvPr id="153" name="TextBox 152">
            <a:extLst>
              <a:ext uri="{FF2B5EF4-FFF2-40B4-BE49-F238E27FC236}">
                <a16:creationId xmlns:a16="http://schemas.microsoft.com/office/drawing/2014/main" xmlns="" id="{FBA56F4A-E59C-4A8D-9FBA-F4105B2DC7DF}"/>
              </a:ext>
            </a:extLst>
          </p:cNvPr>
          <p:cNvSpPr txBox="1"/>
          <p:nvPr/>
        </p:nvSpPr>
        <p:spPr>
          <a:xfrm>
            <a:off x="9747996" y="3633596"/>
            <a:ext cx="336952" cy="461665"/>
          </a:xfrm>
          <a:prstGeom prst="rect">
            <a:avLst/>
          </a:prstGeom>
          <a:noFill/>
        </p:spPr>
        <p:txBody>
          <a:bodyPr wrap="none" rtlCol="0">
            <a:spAutoFit/>
          </a:bodyPr>
          <a:lstStyle/>
          <a:p>
            <a:r>
              <a:rPr lang="en-US" sz="2400" dirty="0"/>
              <a:t>8</a:t>
            </a:r>
          </a:p>
        </p:txBody>
      </p:sp>
      <p:sp>
        <p:nvSpPr>
          <p:cNvPr id="154" name="TextBox 153">
            <a:extLst>
              <a:ext uri="{FF2B5EF4-FFF2-40B4-BE49-F238E27FC236}">
                <a16:creationId xmlns:a16="http://schemas.microsoft.com/office/drawing/2014/main" xmlns="" id="{04785C0E-71DF-4FB1-AEDF-7AFB3A419B58}"/>
              </a:ext>
            </a:extLst>
          </p:cNvPr>
          <p:cNvSpPr txBox="1"/>
          <p:nvPr/>
        </p:nvSpPr>
        <p:spPr>
          <a:xfrm>
            <a:off x="9221185" y="4166997"/>
            <a:ext cx="336952" cy="461665"/>
          </a:xfrm>
          <a:prstGeom prst="rect">
            <a:avLst/>
          </a:prstGeom>
          <a:noFill/>
        </p:spPr>
        <p:txBody>
          <a:bodyPr wrap="none" rtlCol="0">
            <a:spAutoFit/>
          </a:bodyPr>
          <a:lstStyle/>
          <a:p>
            <a:r>
              <a:rPr lang="en-US" sz="2400" dirty="0"/>
              <a:t>+</a:t>
            </a:r>
          </a:p>
        </p:txBody>
      </p:sp>
      <p:sp>
        <p:nvSpPr>
          <p:cNvPr id="155" name="TextBox 154">
            <a:extLst>
              <a:ext uri="{FF2B5EF4-FFF2-40B4-BE49-F238E27FC236}">
                <a16:creationId xmlns:a16="http://schemas.microsoft.com/office/drawing/2014/main" xmlns="" id="{8C75B886-741F-4A92-9804-D516772E7977}"/>
              </a:ext>
            </a:extLst>
          </p:cNvPr>
          <p:cNvSpPr txBox="1"/>
          <p:nvPr/>
        </p:nvSpPr>
        <p:spPr>
          <a:xfrm>
            <a:off x="9742529" y="4166997"/>
            <a:ext cx="336952" cy="461665"/>
          </a:xfrm>
          <a:prstGeom prst="rect">
            <a:avLst/>
          </a:prstGeom>
          <a:noFill/>
        </p:spPr>
        <p:txBody>
          <a:bodyPr wrap="none" rtlCol="0">
            <a:spAutoFit/>
          </a:bodyPr>
          <a:lstStyle/>
          <a:p>
            <a:r>
              <a:rPr lang="en-US" sz="2400" dirty="0"/>
              <a:t>1</a:t>
            </a:r>
          </a:p>
        </p:txBody>
      </p:sp>
      <p:cxnSp>
        <p:nvCxnSpPr>
          <p:cNvPr id="156" name="Straight Connector 155">
            <a:extLst>
              <a:ext uri="{FF2B5EF4-FFF2-40B4-BE49-F238E27FC236}">
                <a16:creationId xmlns:a16="http://schemas.microsoft.com/office/drawing/2014/main" xmlns="" id="{59A2ED76-C2F3-42E7-8F22-5504409B9CCF}"/>
              </a:ext>
            </a:extLst>
          </p:cNvPr>
          <p:cNvCxnSpPr/>
          <p:nvPr/>
        </p:nvCxnSpPr>
        <p:spPr>
          <a:xfrm>
            <a:off x="6706585" y="4827972"/>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xmlns="" id="{1F673413-B848-4DF6-879C-5A4B2FA7E04A}"/>
              </a:ext>
            </a:extLst>
          </p:cNvPr>
          <p:cNvSpPr txBox="1"/>
          <p:nvPr/>
        </p:nvSpPr>
        <p:spPr>
          <a:xfrm>
            <a:off x="7212689" y="4827973"/>
            <a:ext cx="336952" cy="461665"/>
          </a:xfrm>
          <a:prstGeom prst="rect">
            <a:avLst/>
          </a:prstGeom>
          <a:noFill/>
        </p:spPr>
        <p:txBody>
          <a:bodyPr wrap="none" rtlCol="0">
            <a:spAutoFit/>
          </a:bodyPr>
          <a:lstStyle/>
          <a:p>
            <a:r>
              <a:rPr lang="en-US" sz="2400" dirty="0"/>
              <a:t>3</a:t>
            </a:r>
          </a:p>
        </p:txBody>
      </p:sp>
      <p:sp>
        <p:nvSpPr>
          <p:cNvPr id="158" name="TextBox 157">
            <a:extLst>
              <a:ext uri="{FF2B5EF4-FFF2-40B4-BE49-F238E27FC236}">
                <a16:creationId xmlns:a16="http://schemas.microsoft.com/office/drawing/2014/main" xmlns="" id="{857B7077-E22B-4DBE-8D01-A1C1B7BAA22D}"/>
              </a:ext>
            </a:extLst>
          </p:cNvPr>
          <p:cNvSpPr txBox="1"/>
          <p:nvPr/>
        </p:nvSpPr>
        <p:spPr>
          <a:xfrm>
            <a:off x="7739517" y="4827972"/>
            <a:ext cx="336952" cy="461665"/>
          </a:xfrm>
          <a:prstGeom prst="rect">
            <a:avLst/>
          </a:prstGeom>
          <a:noFill/>
        </p:spPr>
        <p:txBody>
          <a:bodyPr wrap="none" rtlCol="0">
            <a:spAutoFit/>
          </a:bodyPr>
          <a:lstStyle/>
          <a:p>
            <a:r>
              <a:rPr lang="en-US" sz="2400" dirty="0"/>
              <a:t>0</a:t>
            </a:r>
          </a:p>
        </p:txBody>
      </p:sp>
      <p:sp>
        <p:nvSpPr>
          <p:cNvPr id="159" name="TextBox 158">
            <a:extLst>
              <a:ext uri="{FF2B5EF4-FFF2-40B4-BE49-F238E27FC236}">
                <a16:creationId xmlns:a16="http://schemas.microsoft.com/office/drawing/2014/main" xmlns="" id="{B381CFAC-24B3-46A8-9634-4AFFCAF9BD31}"/>
              </a:ext>
            </a:extLst>
          </p:cNvPr>
          <p:cNvSpPr txBox="1"/>
          <p:nvPr/>
        </p:nvSpPr>
        <p:spPr>
          <a:xfrm>
            <a:off x="8266345" y="4827972"/>
            <a:ext cx="336952" cy="461665"/>
          </a:xfrm>
          <a:prstGeom prst="rect">
            <a:avLst/>
          </a:prstGeom>
          <a:noFill/>
        </p:spPr>
        <p:txBody>
          <a:bodyPr wrap="none" rtlCol="0">
            <a:spAutoFit/>
          </a:bodyPr>
          <a:lstStyle/>
          <a:p>
            <a:r>
              <a:rPr lang="en-US" sz="2400" dirty="0"/>
              <a:t>9</a:t>
            </a:r>
          </a:p>
        </p:txBody>
      </p:sp>
      <p:sp>
        <p:nvSpPr>
          <p:cNvPr id="160" name="TextBox 159">
            <a:extLst>
              <a:ext uri="{FF2B5EF4-FFF2-40B4-BE49-F238E27FC236}">
                <a16:creationId xmlns:a16="http://schemas.microsoft.com/office/drawing/2014/main" xmlns="" id="{C5B7735C-D9F7-44F1-A95D-9CC83424C07B}"/>
              </a:ext>
            </a:extLst>
          </p:cNvPr>
          <p:cNvSpPr txBox="1"/>
          <p:nvPr/>
        </p:nvSpPr>
        <p:spPr>
          <a:xfrm>
            <a:off x="8793173" y="4827972"/>
            <a:ext cx="266420" cy="461665"/>
          </a:xfrm>
          <a:prstGeom prst="rect">
            <a:avLst/>
          </a:prstGeom>
          <a:noFill/>
        </p:spPr>
        <p:txBody>
          <a:bodyPr wrap="none" rtlCol="0">
            <a:spAutoFit/>
          </a:bodyPr>
          <a:lstStyle/>
          <a:p>
            <a:r>
              <a:rPr lang="en-US" sz="2400" dirty="0"/>
              <a:t>.</a:t>
            </a:r>
          </a:p>
        </p:txBody>
      </p:sp>
      <p:sp>
        <p:nvSpPr>
          <p:cNvPr id="161" name="TextBox 160">
            <a:extLst>
              <a:ext uri="{FF2B5EF4-FFF2-40B4-BE49-F238E27FC236}">
                <a16:creationId xmlns:a16="http://schemas.microsoft.com/office/drawing/2014/main" xmlns="" id="{59595D99-328D-44D5-820E-92B58F7A98E1}"/>
              </a:ext>
            </a:extLst>
          </p:cNvPr>
          <p:cNvSpPr txBox="1"/>
          <p:nvPr/>
        </p:nvSpPr>
        <p:spPr>
          <a:xfrm>
            <a:off x="9214092" y="4827972"/>
            <a:ext cx="336952" cy="461665"/>
          </a:xfrm>
          <a:prstGeom prst="rect">
            <a:avLst/>
          </a:prstGeom>
          <a:noFill/>
        </p:spPr>
        <p:txBody>
          <a:bodyPr wrap="none" rtlCol="0">
            <a:spAutoFit/>
          </a:bodyPr>
          <a:lstStyle/>
          <a:p>
            <a:r>
              <a:rPr lang="en-US" sz="2400" dirty="0"/>
              <a:t>1</a:t>
            </a:r>
          </a:p>
        </p:txBody>
      </p:sp>
      <p:sp>
        <p:nvSpPr>
          <p:cNvPr id="162" name="TextBox 161">
            <a:extLst>
              <a:ext uri="{FF2B5EF4-FFF2-40B4-BE49-F238E27FC236}">
                <a16:creationId xmlns:a16="http://schemas.microsoft.com/office/drawing/2014/main" xmlns="" id="{7B504993-352E-495F-960E-E15F681EDB6B}"/>
              </a:ext>
            </a:extLst>
          </p:cNvPr>
          <p:cNvSpPr txBox="1"/>
          <p:nvPr/>
        </p:nvSpPr>
        <p:spPr>
          <a:xfrm>
            <a:off x="9740920" y="4827972"/>
            <a:ext cx="336952" cy="461665"/>
          </a:xfrm>
          <a:prstGeom prst="rect">
            <a:avLst/>
          </a:prstGeom>
          <a:noFill/>
        </p:spPr>
        <p:txBody>
          <a:bodyPr wrap="none" rtlCol="0">
            <a:spAutoFit/>
          </a:bodyPr>
          <a:lstStyle/>
          <a:p>
            <a:r>
              <a:rPr lang="en-US" sz="2400" dirty="0"/>
              <a:t>9</a:t>
            </a:r>
          </a:p>
        </p:txBody>
      </p:sp>
      <p:sp>
        <p:nvSpPr>
          <p:cNvPr id="163" name="TextBox 162">
            <a:extLst>
              <a:ext uri="{FF2B5EF4-FFF2-40B4-BE49-F238E27FC236}">
                <a16:creationId xmlns:a16="http://schemas.microsoft.com/office/drawing/2014/main" xmlns="" id="{A9E85C57-2BF9-4EE5-B345-25EBF7D3FC3A}"/>
              </a:ext>
            </a:extLst>
          </p:cNvPr>
          <p:cNvSpPr txBox="1"/>
          <p:nvPr/>
        </p:nvSpPr>
        <p:spPr>
          <a:xfrm>
            <a:off x="2038165" y="3633597"/>
            <a:ext cx="336952" cy="461665"/>
          </a:xfrm>
          <a:prstGeom prst="rect">
            <a:avLst/>
          </a:prstGeom>
          <a:noFill/>
        </p:spPr>
        <p:txBody>
          <a:bodyPr wrap="none" rtlCol="0">
            <a:spAutoFit/>
          </a:bodyPr>
          <a:lstStyle/>
          <a:p>
            <a:r>
              <a:rPr lang="en-US" sz="2400" dirty="0"/>
              <a:t>3</a:t>
            </a:r>
          </a:p>
        </p:txBody>
      </p:sp>
      <p:sp>
        <p:nvSpPr>
          <p:cNvPr id="164" name="TextBox 163">
            <a:extLst>
              <a:ext uri="{FF2B5EF4-FFF2-40B4-BE49-F238E27FC236}">
                <a16:creationId xmlns:a16="http://schemas.microsoft.com/office/drawing/2014/main" xmlns="" id="{3802E9FC-F8A0-415A-B37D-9F68C65DB92F}"/>
              </a:ext>
            </a:extLst>
          </p:cNvPr>
          <p:cNvSpPr txBox="1"/>
          <p:nvPr/>
        </p:nvSpPr>
        <p:spPr>
          <a:xfrm>
            <a:off x="2564993" y="3633596"/>
            <a:ext cx="336952" cy="461665"/>
          </a:xfrm>
          <a:prstGeom prst="rect">
            <a:avLst/>
          </a:prstGeom>
          <a:noFill/>
        </p:spPr>
        <p:txBody>
          <a:bodyPr wrap="none" rtlCol="0">
            <a:spAutoFit/>
          </a:bodyPr>
          <a:lstStyle/>
          <a:p>
            <a:r>
              <a:rPr lang="en-US" sz="2400" dirty="0"/>
              <a:t>0</a:t>
            </a:r>
          </a:p>
        </p:txBody>
      </p:sp>
      <p:sp>
        <p:nvSpPr>
          <p:cNvPr id="165" name="TextBox 164">
            <a:extLst>
              <a:ext uri="{FF2B5EF4-FFF2-40B4-BE49-F238E27FC236}">
                <a16:creationId xmlns:a16="http://schemas.microsoft.com/office/drawing/2014/main" xmlns="" id="{8C4D4751-F006-4FA1-A3B1-E34573B4B579}"/>
              </a:ext>
            </a:extLst>
          </p:cNvPr>
          <p:cNvSpPr txBox="1"/>
          <p:nvPr/>
        </p:nvSpPr>
        <p:spPr>
          <a:xfrm>
            <a:off x="3091821" y="3633596"/>
            <a:ext cx="336952" cy="461665"/>
          </a:xfrm>
          <a:prstGeom prst="rect">
            <a:avLst/>
          </a:prstGeom>
          <a:noFill/>
        </p:spPr>
        <p:txBody>
          <a:bodyPr wrap="none" rtlCol="0">
            <a:spAutoFit/>
          </a:bodyPr>
          <a:lstStyle/>
          <a:p>
            <a:r>
              <a:rPr lang="en-US" sz="2400" dirty="0"/>
              <a:t>9</a:t>
            </a:r>
          </a:p>
        </p:txBody>
      </p:sp>
      <p:sp>
        <p:nvSpPr>
          <p:cNvPr id="166" name="TextBox 165">
            <a:extLst>
              <a:ext uri="{FF2B5EF4-FFF2-40B4-BE49-F238E27FC236}">
                <a16:creationId xmlns:a16="http://schemas.microsoft.com/office/drawing/2014/main" xmlns="" id="{18F50FC3-23EB-463D-ABBE-B4175F58FB8A}"/>
              </a:ext>
            </a:extLst>
          </p:cNvPr>
          <p:cNvSpPr txBox="1"/>
          <p:nvPr/>
        </p:nvSpPr>
        <p:spPr>
          <a:xfrm>
            <a:off x="3618649" y="3633596"/>
            <a:ext cx="266420" cy="461665"/>
          </a:xfrm>
          <a:prstGeom prst="rect">
            <a:avLst/>
          </a:prstGeom>
          <a:noFill/>
        </p:spPr>
        <p:txBody>
          <a:bodyPr wrap="none" rtlCol="0">
            <a:spAutoFit/>
          </a:bodyPr>
          <a:lstStyle/>
          <a:p>
            <a:r>
              <a:rPr lang="en-US" sz="2400" dirty="0"/>
              <a:t>.</a:t>
            </a:r>
          </a:p>
        </p:txBody>
      </p:sp>
      <p:sp>
        <p:nvSpPr>
          <p:cNvPr id="167" name="TextBox 166">
            <a:extLst>
              <a:ext uri="{FF2B5EF4-FFF2-40B4-BE49-F238E27FC236}">
                <a16:creationId xmlns:a16="http://schemas.microsoft.com/office/drawing/2014/main" xmlns="" id="{F4CC92D3-93E9-4857-994A-F17C94697250}"/>
              </a:ext>
            </a:extLst>
          </p:cNvPr>
          <p:cNvSpPr txBox="1"/>
          <p:nvPr/>
        </p:nvSpPr>
        <p:spPr>
          <a:xfrm>
            <a:off x="4039568" y="3633596"/>
            <a:ext cx="336952" cy="461665"/>
          </a:xfrm>
          <a:prstGeom prst="rect">
            <a:avLst/>
          </a:prstGeom>
          <a:noFill/>
        </p:spPr>
        <p:txBody>
          <a:bodyPr wrap="none" rtlCol="0">
            <a:spAutoFit/>
          </a:bodyPr>
          <a:lstStyle/>
          <a:p>
            <a:r>
              <a:rPr lang="en-US" sz="2400" dirty="0"/>
              <a:t>1</a:t>
            </a:r>
          </a:p>
        </p:txBody>
      </p:sp>
      <p:sp>
        <p:nvSpPr>
          <p:cNvPr id="168" name="TextBox 167">
            <a:extLst>
              <a:ext uri="{FF2B5EF4-FFF2-40B4-BE49-F238E27FC236}">
                <a16:creationId xmlns:a16="http://schemas.microsoft.com/office/drawing/2014/main" xmlns="" id="{213CBB54-274B-4832-9184-FDEC6A947C2D}"/>
              </a:ext>
            </a:extLst>
          </p:cNvPr>
          <p:cNvSpPr txBox="1"/>
          <p:nvPr/>
        </p:nvSpPr>
        <p:spPr>
          <a:xfrm>
            <a:off x="4566396" y="3633596"/>
            <a:ext cx="336952" cy="461665"/>
          </a:xfrm>
          <a:prstGeom prst="rect">
            <a:avLst/>
          </a:prstGeom>
          <a:noFill/>
        </p:spPr>
        <p:txBody>
          <a:bodyPr wrap="none" rtlCol="0">
            <a:spAutoFit/>
          </a:bodyPr>
          <a:lstStyle/>
          <a:p>
            <a:r>
              <a:rPr lang="en-US" sz="2400" dirty="0"/>
              <a:t>9</a:t>
            </a:r>
          </a:p>
        </p:txBody>
      </p:sp>
      <p:sp>
        <p:nvSpPr>
          <p:cNvPr id="169" name="TextBox 168">
            <a:extLst>
              <a:ext uri="{FF2B5EF4-FFF2-40B4-BE49-F238E27FC236}">
                <a16:creationId xmlns:a16="http://schemas.microsoft.com/office/drawing/2014/main" xmlns="" id="{F61FB6E6-BBE4-47F8-BFFD-DCEC9C12B91D}"/>
              </a:ext>
            </a:extLst>
          </p:cNvPr>
          <p:cNvSpPr txBox="1"/>
          <p:nvPr/>
        </p:nvSpPr>
        <p:spPr>
          <a:xfrm>
            <a:off x="4922832" y="2774923"/>
            <a:ext cx="1633781" cy="369332"/>
          </a:xfrm>
          <a:prstGeom prst="rect">
            <a:avLst/>
          </a:prstGeom>
          <a:noFill/>
        </p:spPr>
        <p:txBody>
          <a:bodyPr wrap="none" rtlCol="0">
            <a:spAutoFit/>
          </a:bodyPr>
          <a:lstStyle/>
          <a:p>
            <a:r>
              <a:rPr lang="en-US" dirty="0"/>
              <a:t>9’s complement</a:t>
            </a:r>
          </a:p>
        </p:txBody>
      </p:sp>
      <p:cxnSp>
        <p:nvCxnSpPr>
          <p:cNvPr id="170" name="Straight Arrow Connector 169">
            <a:extLst>
              <a:ext uri="{FF2B5EF4-FFF2-40B4-BE49-F238E27FC236}">
                <a16:creationId xmlns:a16="http://schemas.microsoft.com/office/drawing/2014/main" xmlns="" id="{0455B747-61C5-4F15-B1A4-522DCF3AC14C}"/>
              </a:ext>
            </a:extLst>
          </p:cNvPr>
          <p:cNvCxnSpPr>
            <a:stCxn id="130" idx="3"/>
            <a:endCxn id="144" idx="1"/>
          </p:cNvCxnSpPr>
          <p:nvPr/>
        </p:nvCxnSpPr>
        <p:spPr>
          <a:xfrm>
            <a:off x="4903348" y="3141390"/>
            <a:ext cx="178412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1" name="Curved Connector 19">
            <a:extLst>
              <a:ext uri="{FF2B5EF4-FFF2-40B4-BE49-F238E27FC236}">
                <a16:creationId xmlns:a16="http://schemas.microsoft.com/office/drawing/2014/main" xmlns="" id="{606F0440-A882-4A21-AD51-E3DD47B6A055}"/>
              </a:ext>
            </a:extLst>
          </p:cNvPr>
          <p:cNvCxnSpPr>
            <a:stCxn id="151" idx="1"/>
            <a:endCxn id="154" idx="1"/>
          </p:cNvCxnSpPr>
          <p:nvPr/>
        </p:nvCxnSpPr>
        <p:spPr>
          <a:xfrm rot="10800000" flipH="1" flipV="1">
            <a:off x="6692937" y="3864428"/>
            <a:ext cx="2528248" cy="533401"/>
          </a:xfrm>
          <a:prstGeom prst="curvedConnector3">
            <a:avLst>
              <a:gd name="adj1" fmla="val -9042"/>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6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fade">
                                      <p:cBhvr>
                                        <p:cTn id="17" dur="5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fade">
                                      <p:cBhvr>
                                        <p:cTn id="22" dur="500"/>
                                        <p:tgtEl>
                                          <p:spTgt spid="17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9"/>
                                        </p:tgtEl>
                                        <p:attrNameLst>
                                          <p:attrName>style.visibility</p:attrName>
                                        </p:attrNameLst>
                                      </p:cBhvr>
                                      <p:to>
                                        <p:strVal val="visible"/>
                                      </p:to>
                                    </p:set>
                                    <p:animEffect transition="in" filter="fade">
                                      <p:cBhvr>
                                        <p:cTn id="25" dur="500"/>
                                        <p:tgtEl>
                                          <p:spTgt spid="16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9"/>
                                        </p:tgtEl>
                                        <p:attrNameLst>
                                          <p:attrName>style.visibility</p:attrName>
                                        </p:attrNameLst>
                                      </p:cBhvr>
                                      <p:to>
                                        <p:strVal val="visible"/>
                                      </p:to>
                                    </p:set>
                                    <p:animEffect transition="in" filter="fade">
                                      <p:cBhvr>
                                        <p:cTn id="30" dur="500"/>
                                        <p:tgtEl>
                                          <p:spTgt spid="1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fade">
                                      <p:cBhvr>
                                        <p:cTn id="35" dur="500"/>
                                        <p:tgtEl>
                                          <p:spTgt spid="1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fade">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fade">
                                      <p:cBhvr>
                                        <p:cTn id="45" dur="500"/>
                                        <p:tgtEl>
                                          <p:spTgt spid="15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0"/>
                                        </p:tgtEl>
                                        <p:attrNameLst>
                                          <p:attrName>style.visibility</p:attrName>
                                        </p:attrNameLst>
                                      </p:cBhvr>
                                      <p:to>
                                        <p:strVal val="visible"/>
                                      </p:to>
                                    </p:set>
                                    <p:animEffect transition="in" filter="fade">
                                      <p:cBhvr>
                                        <p:cTn id="50" dur="500"/>
                                        <p:tgtEl>
                                          <p:spTgt spid="15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9"/>
                                        </p:tgtEl>
                                        <p:attrNameLst>
                                          <p:attrName>style.visibility</p:attrName>
                                        </p:attrNameLst>
                                      </p:cBhvr>
                                      <p:to>
                                        <p:strVal val="visible"/>
                                      </p:to>
                                    </p:set>
                                    <p:animEffect transition="in" filter="fade">
                                      <p:cBhvr>
                                        <p:cTn id="55" dur="500"/>
                                        <p:tgtEl>
                                          <p:spTgt spid="1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48"/>
                                        </p:tgtEl>
                                        <p:attrNameLst>
                                          <p:attrName>style.visibility</p:attrName>
                                        </p:attrNameLst>
                                      </p:cBhvr>
                                      <p:to>
                                        <p:strVal val="visible"/>
                                      </p:to>
                                    </p:set>
                                    <p:animEffect transition="in" filter="fade">
                                      <p:cBhvr>
                                        <p:cTn id="60" dur="500"/>
                                        <p:tgtEl>
                                          <p:spTgt spid="14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47"/>
                                        </p:tgtEl>
                                        <p:attrNameLst>
                                          <p:attrName>style.visibility</p:attrName>
                                        </p:attrNameLst>
                                      </p:cBhvr>
                                      <p:to>
                                        <p:strVal val="visible"/>
                                      </p:to>
                                    </p:set>
                                    <p:animEffect transition="in" filter="fade">
                                      <p:cBhvr>
                                        <p:cTn id="65" dur="500"/>
                                        <p:tgtEl>
                                          <p:spTgt spid="1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1"/>
                                        </p:tgtEl>
                                        <p:attrNameLst>
                                          <p:attrName>style.visibility</p:attrName>
                                        </p:attrNameLst>
                                      </p:cBhvr>
                                      <p:to>
                                        <p:strVal val="visible"/>
                                      </p:to>
                                    </p:set>
                                    <p:animEffect transition="in" filter="fade">
                                      <p:cBhvr>
                                        <p:cTn id="70" dur="500"/>
                                        <p:tgtEl>
                                          <p:spTgt spid="15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71"/>
                                        </p:tgtEl>
                                        <p:attrNameLst>
                                          <p:attrName>style.visibility</p:attrName>
                                        </p:attrNameLst>
                                      </p:cBhvr>
                                      <p:to>
                                        <p:strVal val="visible"/>
                                      </p:to>
                                    </p:set>
                                    <p:animEffect transition="in" filter="fade">
                                      <p:cBhvr>
                                        <p:cTn id="75" dur="500"/>
                                        <p:tgtEl>
                                          <p:spTgt spid="17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4"/>
                                        </p:tgtEl>
                                        <p:attrNameLst>
                                          <p:attrName>style.visibility</p:attrName>
                                        </p:attrNameLst>
                                      </p:cBhvr>
                                      <p:to>
                                        <p:strVal val="visible"/>
                                      </p:to>
                                    </p:set>
                                    <p:animEffect transition="in" filter="fade">
                                      <p:cBhvr>
                                        <p:cTn id="78" dur="500"/>
                                        <p:tgtEl>
                                          <p:spTgt spid="15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55"/>
                                        </p:tgtEl>
                                        <p:attrNameLst>
                                          <p:attrName>style.visibility</p:attrName>
                                        </p:attrNameLst>
                                      </p:cBhvr>
                                      <p:to>
                                        <p:strVal val="visible"/>
                                      </p:to>
                                    </p:set>
                                    <p:animEffect transition="in" filter="fade">
                                      <p:cBhvr>
                                        <p:cTn id="81" dur="500"/>
                                        <p:tgtEl>
                                          <p:spTgt spid="15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56"/>
                                        </p:tgtEl>
                                        <p:attrNameLst>
                                          <p:attrName>style.visibility</p:attrName>
                                        </p:attrNameLst>
                                      </p:cBhvr>
                                      <p:to>
                                        <p:strVal val="visible"/>
                                      </p:to>
                                    </p:set>
                                    <p:animEffect transition="in" filter="fade">
                                      <p:cBhvr>
                                        <p:cTn id="86" dur="500"/>
                                        <p:tgtEl>
                                          <p:spTgt spid="1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7"/>
                                        </p:tgtEl>
                                        <p:attrNameLst>
                                          <p:attrName>style.visibility</p:attrName>
                                        </p:attrNameLst>
                                      </p:cBhvr>
                                      <p:to>
                                        <p:strVal val="visible"/>
                                      </p:to>
                                    </p:set>
                                    <p:animEffect transition="in" filter="fade">
                                      <p:cBhvr>
                                        <p:cTn id="91" dur="500"/>
                                        <p:tgtEl>
                                          <p:spTgt spid="15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8"/>
                                        </p:tgtEl>
                                        <p:attrNameLst>
                                          <p:attrName>style.visibility</p:attrName>
                                        </p:attrNameLst>
                                      </p:cBhvr>
                                      <p:to>
                                        <p:strVal val="visible"/>
                                      </p:to>
                                    </p:set>
                                    <p:animEffect transition="in" filter="fade">
                                      <p:cBhvr>
                                        <p:cTn id="94" dur="500"/>
                                        <p:tgtEl>
                                          <p:spTgt spid="15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fade">
                                      <p:cBhvr>
                                        <p:cTn id="97" dur="500"/>
                                        <p:tgtEl>
                                          <p:spTgt spid="15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0"/>
                                        </p:tgtEl>
                                        <p:attrNameLst>
                                          <p:attrName>style.visibility</p:attrName>
                                        </p:attrNameLst>
                                      </p:cBhvr>
                                      <p:to>
                                        <p:strVal val="visible"/>
                                      </p:to>
                                    </p:set>
                                    <p:animEffect transition="in" filter="fade">
                                      <p:cBhvr>
                                        <p:cTn id="100" dur="500"/>
                                        <p:tgtEl>
                                          <p:spTgt spid="16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1"/>
                                        </p:tgtEl>
                                        <p:attrNameLst>
                                          <p:attrName>style.visibility</p:attrName>
                                        </p:attrNameLst>
                                      </p:cBhvr>
                                      <p:to>
                                        <p:strVal val="visible"/>
                                      </p:to>
                                    </p:set>
                                    <p:animEffect transition="in" filter="fade">
                                      <p:cBhvr>
                                        <p:cTn id="103" dur="500"/>
                                        <p:tgtEl>
                                          <p:spTgt spid="16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2"/>
                                        </p:tgtEl>
                                        <p:attrNameLst>
                                          <p:attrName>style.visibility</p:attrName>
                                        </p:attrNameLst>
                                      </p:cBhvr>
                                      <p:to>
                                        <p:strVal val="visible"/>
                                      </p:to>
                                    </p:set>
                                    <p:animEffect transition="in" filter="fade">
                                      <p:cBhvr>
                                        <p:cTn id="106" dur="500"/>
                                        <p:tgtEl>
                                          <p:spTgt spid="16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63"/>
                                        </p:tgtEl>
                                        <p:attrNameLst>
                                          <p:attrName>style.visibility</p:attrName>
                                        </p:attrNameLst>
                                      </p:cBhvr>
                                      <p:to>
                                        <p:strVal val="visible"/>
                                      </p:to>
                                    </p:set>
                                    <p:animEffect transition="in" filter="fade">
                                      <p:cBhvr>
                                        <p:cTn id="111" dur="500"/>
                                        <p:tgtEl>
                                          <p:spTgt spid="16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4"/>
                                        </p:tgtEl>
                                        <p:attrNameLst>
                                          <p:attrName>style.visibility</p:attrName>
                                        </p:attrNameLst>
                                      </p:cBhvr>
                                      <p:to>
                                        <p:strVal val="visible"/>
                                      </p:to>
                                    </p:set>
                                    <p:animEffect transition="in" filter="fade">
                                      <p:cBhvr>
                                        <p:cTn id="114" dur="500"/>
                                        <p:tgtEl>
                                          <p:spTgt spid="16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65"/>
                                        </p:tgtEl>
                                        <p:attrNameLst>
                                          <p:attrName>style.visibility</p:attrName>
                                        </p:attrNameLst>
                                      </p:cBhvr>
                                      <p:to>
                                        <p:strVal val="visible"/>
                                      </p:to>
                                    </p:set>
                                    <p:animEffect transition="in" filter="fade">
                                      <p:cBhvr>
                                        <p:cTn id="117" dur="500"/>
                                        <p:tgtEl>
                                          <p:spTgt spid="16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6"/>
                                        </p:tgtEl>
                                        <p:attrNameLst>
                                          <p:attrName>style.visibility</p:attrName>
                                        </p:attrNameLst>
                                      </p:cBhvr>
                                      <p:to>
                                        <p:strVal val="visible"/>
                                      </p:to>
                                    </p:set>
                                    <p:animEffect transition="in" filter="fade">
                                      <p:cBhvr>
                                        <p:cTn id="120" dur="500"/>
                                        <p:tgtEl>
                                          <p:spTgt spid="16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67"/>
                                        </p:tgtEl>
                                        <p:attrNameLst>
                                          <p:attrName>style.visibility</p:attrName>
                                        </p:attrNameLst>
                                      </p:cBhvr>
                                      <p:to>
                                        <p:strVal val="visible"/>
                                      </p:to>
                                    </p:set>
                                    <p:animEffect transition="in" filter="fade">
                                      <p:cBhvr>
                                        <p:cTn id="123" dur="500"/>
                                        <p:tgtEl>
                                          <p:spTgt spid="16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68"/>
                                        </p:tgtEl>
                                        <p:attrNameLst>
                                          <p:attrName>style.visibility</p:attrName>
                                        </p:attrNameLst>
                                      </p:cBhvr>
                                      <p:to>
                                        <p:strVal val="visible"/>
                                      </p:to>
                                    </p:set>
                                    <p:animEffect transition="in" filter="fade">
                                      <p:cBhvr>
                                        <p:cTn id="12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7" grpId="0"/>
      <p:bldP spid="148" grpId="0"/>
      <p:bldP spid="149" grpId="0"/>
      <p:bldP spid="150" grpId="0"/>
      <p:bldP spid="151" grpId="0"/>
      <p:bldP spid="152" grpId="0"/>
      <p:bldP spid="153" grpId="0"/>
      <p:bldP spid="154" grpId="0"/>
      <p:bldP spid="155"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Number System</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76107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74FEA-303E-49C0-A2F0-C8FBE1F91EAD}"/>
              </a:ext>
            </a:extLst>
          </p:cNvPr>
          <p:cNvSpPr>
            <a:spLocks noGrp="1"/>
          </p:cNvSpPr>
          <p:nvPr>
            <p:ph type="title"/>
          </p:nvPr>
        </p:nvSpPr>
        <p:spPr/>
        <p:txBody>
          <a:bodyPr/>
          <a:lstStyle/>
          <a:p>
            <a:r>
              <a:rPr lang="en-US" dirty="0"/>
              <a:t>Subtraction using 9’s complement (Examples)</a:t>
            </a:r>
            <a:endParaRPr lang="en-IN" dirty="0"/>
          </a:p>
        </p:txBody>
      </p:sp>
      <p:sp>
        <p:nvSpPr>
          <p:cNvPr id="3" name="Content Placeholder 2">
            <a:extLst>
              <a:ext uri="{FF2B5EF4-FFF2-40B4-BE49-F238E27FC236}">
                <a16:creationId xmlns:a16="http://schemas.microsoft.com/office/drawing/2014/main" xmlns="" id="{60861C6D-975B-47AC-8130-9485A7654FBD}"/>
              </a:ext>
            </a:extLst>
          </p:cNvPr>
          <p:cNvSpPr>
            <a:spLocks noGrp="1"/>
          </p:cNvSpPr>
          <p:nvPr>
            <p:ph idx="1"/>
          </p:nvPr>
        </p:nvSpPr>
        <p:spPr>
          <a:xfrm>
            <a:off x="131180" y="863444"/>
            <a:ext cx="11929641" cy="515905"/>
          </a:xfrm>
        </p:spPr>
        <p:txBody>
          <a:bodyPr/>
          <a:lstStyle/>
          <a:p>
            <a:r>
              <a:rPr lang="en-US" dirty="0"/>
              <a:t>Example - 2</a:t>
            </a:r>
            <a:endParaRPr lang="en-IN" dirty="0"/>
          </a:p>
        </p:txBody>
      </p:sp>
      <p:sp>
        <p:nvSpPr>
          <p:cNvPr id="4" name="TextBox 3">
            <a:extLst>
              <a:ext uri="{FF2B5EF4-FFF2-40B4-BE49-F238E27FC236}">
                <a16:creationId xmlns:a16="http://schemas.microsoft.com/office/drawing/2014/main" xmlns="" id="{38AFC567-0D75-44A3-9065-74CF0A36CB63}"/>
              </a:ext>
            </a:extLst>
          </p:cNvPr>
          <p:cNvSpPr txBox="1"/>
          <p:nvPr/>
        </p:nvSpPr>
        <p:spPr>
          <a:xfrm>
            <a:off x="2084665" y="2593384"/>
            <a:ext cx="336952" cy="461665"/>
          </a:xfrm>
          <a:prstGeom prst="rect">
            <a:avLst/>
          </a:prstGeom>
          <a:noFill/>
        </p:spPr>
        <p:txBody>
          <a:bodyPr wrap="none" rtlCol="0">
            <a:spAutoFit/>
          </a:bodyPr>
          <a:lstStyle/>
          <a:p>
            <a:r>
              <a:rPr lang="en-US" sz="2400" dirty="0"/>
              <a:t>7</a:t>
            </a:r>
          </a:p>
        </p:txBody>
      </p:sp>
      <p:sp>
        <p:nvSpPr>
          <p:cNvPr id="5" name="TextBox 4">
            <a:extLst>
              <a:ext uri="{FF2B5EF4-FFF2-40B4-BE49-F238E27FC236}">
                <a16:creationId xmlns:a16="http://schemas.microsoft.com/office/drawing/2014/main" xmlns="" id="{E8B1D757-B990-4093-AD8A-D462B871B130}"/>
              </a:ext>
            </a:extLst>
          </p:cNvPr>
          <p:cNvSpPr txBox="1"/>
          <p:nvPr/>
        </p:nvSpPr>
        <p:spPr>
          <a:xfrm>
            <a:off x="2611493" y="2593383"/>
            <a:ext cx="336952" cy="461665"/>
          </a:xfrm>
          <a:prstGeom prst="rect">
            <a:avLst/>
          </a:prstGeom>
          <a:noFill/>
        </p:spPr>
        <p:txBody>
          <a:bodyPr wrap="none" rtlCol="0">
            <a:spAutoFit/>
          </a:bodyPr>
          <a:lstStyle/>
          <a:p>
            <a:r>
              <a:rPr lang="en-US" sz="2400" dirty="0"/>
              <a:t>4</a:t>
            </a:r>
          </a:p>
        </p:txBody>
      </p:sp>
      <p:sp>
        <p:nvSpPr>
          <p:cNvPr id="6" name="TextBox 5">
            <a:extLst>
              <a:ext uri="{FF2B5EF4-FFF2-40B4-BE49-F238E27FC236}">
                <a16:creationId xmlns:a16="http://schemas.microsoft.com/office/drawing/2014/main" xmlns="" id="{BFEC309C-1C05-4ADE-B8B0-E397A9DB6361}"/>
              </a:ext>
            </a:extLst>
          </p:cNvPr>
          <p:cNvSpPr txBox="1"/>
          <p:nvPr/>
        </p:nvSpPr>
        <p:spPr>
          <a:xfrm>
            <a:off x="3138321" y="2593383"/>
            <a:ext cx="336952" cy="461665"/>
          </a:xfrm>
          <a:prstGeom prst="rect">
            <a:avLst/>
          </a:prstGeom>
          <a:noFill/>
        </p:spPr>
        <p:txBody>
          <a:bodyPr wrap="none" rtlCol="0">
            <a:spAutoFit/>
          </a:bodyPr>
          <a:lstStyle/>
          <a:p>
            <a:r>
              <a:rPr lang="en-US" sz="2400" dirty="0"/>
              <a:t>5</a:t>
            </a:r>
          </a:p>
        </p:txBody>
      </p:sp>
      <p:sp>
        <p:nvSpPr>
          <p:cNvPr id="7" name="TextBox 6">
            <a:extLst>
              <a:ext uri="{FF2B5EF4-FFF2-40B4-BE49-F238E27FC236}">
                <a16:creationId xmlns:a16="http://schemas.microsoft.com/office/drawing/2014/main" xmlns="" id="{9C388778-0935-47A6-8AE3-F7F0F95B7D39}"/>
              </a:ext>
            </a:extLst>
          </p:cNvPr>
          <p:cNvSpPr txBox="1"/>
          <p:nvPr/>
        </p:nvSpPr>
        <p:spPr>
          <a:xfrm>
            <a:off x="3665149" y="2593383"/>
            <a:ext cx="26642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CA203772-AA8F-4CFB-ABCD-29162CE5CD79}"/>
              </a:ext>
            </a:extLst>
          </p:cNvPr>
          <p:cNvSpPr txBox="1"/>
          <p:nvPr/>
        </p:nvSpPr>
        <p:spPr>
          <a:xfrm>
            <a:off x="2084665" y="1983784"/>
            <a:ext cx="336952" cy="461665"/>
          </a:xfrm>
          <a:prstGeom prst="rect">
            <a:avLst/>
          </a:prstGeom>
          <a:noFill/>
        </p:spPr>
        <p:txBody>
          <a:bodyPr wrap="none" rtlCol="0">
            <a:spAutoFit/>
          </a:bodyPr>
          <a:lstStyle/>
          <a:p>
            <a:r>
              <a:rPr lang="en-US" sz="2400" dirty="0"/>
              <a:t>4</a:t>
            </a:r>
          </a:p>
        </p:txBody>
      </p:sp>
      <p:sp>
        <p:nvSpPr>
          <p:cNvPr id="9" name="TextBox 8">
            <a:extLst>
              <a:ext uri="{FF2B5EF4-FFF2-40B4-BE49-F238E27FC236}">
                <a16:creationId xmlns:a16="http://schemas.microsoft.com/office/drawing/2014/main" xmlns="" id="{F83B551E-61AD-4A97-9DDB-BA2A297522CA}"/>
              </a:ext>
            </a:extLst>
          </p:cNvPr>
          <p:cNvSpPr txBox="1"/>
          <p:nvPr/>
        </p:nvSpPr>
        <p:spPr>
          <a:xfrm>
            <a:off x="2611493" y="1983783"/>
            <a:ext cx="336952" cy="461665"/>
          </a:xfrm>
          <a:prstGeom prst="rect">
            <a:avLst/>
          </a:prstGeom>
          <a:noFill/>
        </p:spPr>
        <p:txBody>
          <a:bodyPr wrap="none" rtlCol="0">
            <a:spAutoFit/>
          </a:bodyPr>
          <a:lstStyle/>
          <a:p>
            <a:r>
              <a:rPr lang="en-US" sz="2400" dirty="0"/>
              <a:t>3</a:t>
            </a:r>
          </a:p>
        </p:txBody>
      </p:sp>
      <p:sp>
        <p:nvSpPr>
          <p:cNvPr id="10" name="TextBox 9">
            <a:extLst>
              <a:ext uri="{FF2B5EF4-FFF2-40B4-BE49-F238E27FC236}">
                <a16:creationId xmlns:a16="http://schemas.microsoft.com/office/drawing/2014/main" xmlns="" id="{F258D9B7-8F1E-473A-AA93-CC0503192583}"/>
              </a:ext>
            </a:extLst>
          </p:cNvPr>
          <p:cNvSpPr txBox="1"/>
          <p:nvPr/>
        </p:nvSpPr>
        <p:spPr>
          <a:xfrm>
            <a:off x="3138321" y="1983783"/>
            <a:ext cx="336952" cy="461665"/>
          </a:xfrm>
          <a:prstGeom prst="rect">
            <a:avLst/>
          </a:prstGeom>
          <a:noFill/>
        </p:spPr>
        <p:txBody>
          <a:bodyPr wrap="none" rtlCol="0">
            <a:spAutoFit/>
          </a:bodyPr>
          <a:lstStyle/>
          <a:p>
            <a:r>
              <a:rPr lang="en-US" sz="2400" dirty="0"/>
              <a:t>6</a:t>
            </a:r>
          </a:p>
        </p:txBody>
      </p:sp>
      <p:sp>
        <p:nvSpPr>
          <p:cNvPr id="11" name="TextBox 10">
            <a:extLst>
              <a:ext uri="{FF2B5EF4-FFF2-40B4-BE49-F238E27FC236}">
                <a16:creationId xmlns:a16="http://schemas.microsoft.com/office/drawing/2014/main" xmlns="" id="{95985EBF-DE16-471D-82E3-C856BB049E83}"/>
              </a:ext>
            </a:extLst>
          </p:cNvPr>
          <p:cNvSpPr txBox="1"/>
          <p:nvPr/>
        </p:nvSpPr>
        <p:spPr>
          <a:xfrm>
            <a:off x="3665149" y="1983783"/>
            <a:ext cx="266420" cy="461665"/>
          </a:xfrm>
          <a:prstGeom prst="rect">
            <a:avLst/>
          </a:prstGeom>
          <a:noFill/>
        </p:spPr>
        <p:txBody>
          <a:bodyPr wrap="none" rtlCol="0">
            <a:spAutoFit/>
          </a:bodyPr>
          <a:lstStyle/>
          <a:p>
            <a:r>
              <a:rPr lang="en-US" sz="2400" dirty="0"/>
              <a:t>.</a:t>
            </a:r>
          </a:p>
        </p:txBody>
      </p:sp>
      <p:sp>
        <p:nvSpPr>
          <p:cNvPr id="12" name="TextBox 11">
            <a:extLst>
              <a:ext uri="{FF2B5EF4-FFF2-40B4-BE49-F238E27FC236}">
                <a16:creationId xmlns:a16="http://schemas.microsoft.com/office/drawing/2014/main" xmlns="" id="{72F21230-CC87-40CD-B935-D9760008EBF2}"/>
              </a:ext>
            </a:extLst>
          </p:cNvPr>
          <p:cNvSpPr txBox="1"/>
          <p:nvPr/>
        </p:nvSpPr>
        <p:spPr>
          <a:xfrm>
            <a:off x="1557837" y="2580968"/>
            <a:ext cx="261610" cy="461665"/>
          </a:xfrm>
          <a:prstGeom prst="rect">
            <a:avLst/>
          </a:prstGeom>
          <a:noFill/>
        </p:spPr>
        <p:txBody>
          <a:bodyPr wrap="none" rtlCol="0">
            <a:spAutoFit/>
          </a:bodyPr>
          <a:lstStyle/>
          <a:p>
            <a:r>
              <a:rPr lang="en-US" sz="2400" dirty="0"/>
              <a:t>-</a:t>
            </a:r>
          </a:p>
        </p:txBody>
      </p:sp>
      <p:cxnSp>
        <p:nvCxnSpPr>
          <p:cNvPr id="13" name="Straight Connector 12">
            <a:extLst>
              <a:ext uri="{FF2B5EF4-FFF2-40B4-BE49-F238E27FC236}">
                <a16:creationId xmlns:a16="http://schemas.microsoft.com/office/drawing/2014/main" xmlns="" id="{BB53D4CA-9724-4B57-A786-C7FA70039624}"/>
              </a:ext>
            </a:extLst>
          </p:cNvPr>
          <p:cNvCxnSpPr/>
          <p:nvPr/>
        </p:nvCxnSpPr>
        <p:spPr>
          <a:xfrm>
            <a:off x="1576951" y="3279184"/>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08B0EB03-FC34-4EE3-82B2-85DBD50EA77C}"/>
              </a:ext>
            </a:extLst>
          </p:cNvPr>
          <p:cNvSpPr txBox="1"/>
          <p:nvPr/>
        </p:nvSpPr>
        <p:spPr>
          <a:xfrm>
            <a:off x="4086068" y="2593383"/>
            <a:ext cx="336952" cy="461665"/>
          </a:xfrm>
          <a:prstGeom prst="rect">
            <a:avLst/>
          </a:prstGeom>
          <a:noFill/>
        </p:spPr>
        <p:txBody>
          <a:bodyPr wrap="none" rtlCol="0">
            <a:spAutoFit/>
          </a:bodyPr>
          <a:lstStyle/>
          <a:p>
            <a:r>
              <a:rPr lang="en-US" sz="2400" dirty="0"/>
              <a:t>8</a:t>
            </a:r>
          </a:p>
        </p:txBody>
      </p:sp>
      <p:sp>
        <p:nvSpPr>
          <p:cNvPr id="15" name="TextBox 14">
            <a:extLst>
              <a:ext uri="{FF2B5EF4-FFF2-40B4-BE49-F238E27FC236}">
                <a16:creationId xmlns:a16="http://schemas.microsoft.com/office/drawing/2014/main" xmlns="" id="{AE52B438-96AF-48AA-92B6-AECABDF7BDFD}"/>
              </a:ext>
            </a:extLst>
          </p:cNvPr>
          <p:cNvSpPr txBox="1"/>
          <p:nvPr/>
        </p:nvSpPr>
        <p:spPr>
          <a:xfrm>
            <a:off x="4612896" y="2593383"/>
            <a:ext cx="336952" cy="461665"/>
          </a:xfrm>
          <a:prstGeom prst="rect">
            <a:avLst/>
          </a:prstGeom>
          <a:noFill/>
        </p:spPr>
        <p:txBody>
          <a:bodyPr wrap="none" rtlCol="0">
            <a:spAutoFit/>
          </a:bodyPr>
          <a:lstStyle/>
          <a:p>
            <a:r>
              <a:rPr lang="en-US" sz="2400" dirty="0"/>
              <a:t>1</a:t>
            </a:r>
          </a:p>
        </p:txBody>
      </p:sp>
      <p:sp>
        <p:nvSpPr>
          <p:cNvPr id="16" name="TextBox 15">
            <a:extLst>
              <a:ext uri="{FF2B5EF4-FFF2-40B4-BE49-F238E27FC236}">
                <a16:creationId xmlns:a16="http://schemas.microsoft.com/office/drawing/2014/main" xmlns="" id="{38606739-4790-4F36-ABAA-63F4FFF5311E}"/>
              </a:ext>
            </a:extLst>
          </p:cNvPr>
          <p:cNvSpPr txBox="1"/>
          <p:nvPr/>
        </p:nvSpPr>
        <p:spPr>
          <a:xfrm>
            <a:off x="4086068" y="1983783"/>
            <a:ext cx="336952" cy="461665"/>
          </a:xfrm>
          <a:prstGeom prst="rect">
            <a:avLst/>
          </a:prstGeom>
          <a:noFill/>
        </p:spPr>
        <p:txBody>
          <a:bodyPr wrap="none" rtlCol="0">
            <a:spAutoFit/>
          </a:bodyPr>
          <a:lstStyle/>
          <a:p>
            <a:r>
              <a:rPr lang="en-US" sz="2400" dirty="0"/>
              <a:t>6</a:t>
            </a:r>
          </a:p>
        </p:txBody>
      </p:sp>
      <p:sp>
        <p:nvSpPr>
          <p:cNvPr id="17" name="TextBox 16">
            <a:extLst>
              <a:ext uri="{FF2B5EF4-FFF2-40B4-BE49-F238E27FC236}">
                <a16:creationId xmlns:a16="http://schemas.microsoft.com/office/drawing/2014/main" xmlns="" id="{9F516DC7-509C-4456-B1FD-D67773DD458B}"/>
              </a:ext>
            </a:extLst>
          </p:cNvPr>
          <p:cNvSpPr txBox="1"/>
          <p:nvPr/>
        </p:nvSpPr>
        <p:spPr>
          <a:xfrm>
            <a:off x="4612896" y="1983783"/>
            <a:ext cx="336952" cy="461665"/>
          </a:xfrm>
          <a:prstGeom prst="rect">
            <a:avLst/>
          </a:prstGeom>
          <a:noFill/>
        </p:spPr>
        <p:txBody>
          <a:bodyPr wrap="none" rtlCol="0">
            <a:spAutoFit/>
          </a:bodyPr>
          <a:lstStyle/>
          <a:p>
            <a:r>
              <a:rPr lang="en-US" sz="2400" dirty="0"/>
              <a:t>2</a:t>
            </a:r>
          </a:p>
        </p:txBody>
      </p:sp>
      <p:sp>
        <p:nvSpPr>
          <p:cNvPr id="18" name="TextBox 17">
            <a:extLst>
              <a:ext uri="{FF2B5EF4-FFF2-40B4-BE49-F238E27FC236}">
                <a16:creationId xmlns:a16="http://schemas.microsoft.com/office/drawing/2014/main" xmlns="" id="{F26B9002-A137-426C-893D-38144897E7D5}"/>
              </a:ext>
            </a:extLst>
          </p:cNvPr>
          <p:cNvSpPr txBox="1"/>
          <p:nvPr/>
        </p:nvSpPr>
        <p:spPr>
          <a:xfrm>
            <a:off x="394576" y="1199719"/>
            <a:ext cx="2089033" cy="461665"/>
          </a:xfrm>
          <a:prstGeom prst="rect">
            <a:avLst/>
          </a:prstGeom>
          <a:noFill/>
        </p:spPr>
        <p:txBody>
          <a:bodyPr wrap="none" rtlCol="0">
            <a:spAutoFit/>
          </a:bodyPr>
          <a:lstStyle/>
          <a:p>
            <a:r>
              <a:rPr lang="en-US" sz="2400" dirty="0"/>
              <a:t>436.62 - 745.81</a:t>
            </a:r>
          </a:p>
        </p:txBody>
      </p:sp>
      <p:sp>
        <p:nvSpPr>
          <p:cNvPr id="19" name="TextBox 18">
            <a:extLst>
              <a:ext uri="{FF2B5EF4-FFF2-40B4-BE49-F238E27FC236}">
                <a16:creationId xmlns:a16="http://schemas.microsoft.com/office/drawing/2014/main" xmlns="" id="{F5BBAEBD-8530-4DA4-A8D7-9BE7A32F8A60}"/>
              </a:ext>
            </a:extLst>
          </p:cNvPr>
          <p:cNvSpPr txBox="1"/>
          <p:nvPr/>
        </p:nvSpPr>
        <p:spPr>
          <a:xfrm>
            <a:off x="7260798" y="2580969"/>
            <a:ext cx="336952" cy="461665"/>
          </a:xfrm>
          <a:prstGeom prst="rect">
            <a:avLst/>
          </a:prstGeom>
          <a:noFill/>
        </p:spPr>
        <p:txBody>
          <a:bodyPr wrap="none" rtlCol="0">
            <a:spAutoFit/>
          </a:bodyPr>
          <a:lstStyle/>
          <a:p>
            <a:r>
              <a:rPr lang="en-US" sz="2400" dirty="0"/>
              <a:t>2</a:t>
            </a:r>
          </a:p>
        </p:txBody>
      </p:sp>
      <p:sp>
        <p:nvSpPr>
          <p:cNvPr id="20" name="TextBox 19">
            <a:extLst>
              <a:ext uri="{FF2B5EF4-FFF2-40B4-BE49-F238E27FC236}">
                <a16:creationId xmlns:a16="http://schemas.microsoft.com/office/drawing/2014/main" xmlns="" id="{9A5596D3-D204-43E5-A3BC-85145CFCAF2C}"/>
              </a:ext>
            </a:extLst>
          </p:cNvPr>
          <p:cNvSpPr txBox="1"/>
          <p:nvPr/>
        </p:nvSpPr>
        <p:spPr>
          <a:xfrm>
            <a:off x="7787626" y="2580968"/>
            <a:ext cx="336952" cy="461665"/>
          </a:xfrm>
          <a:prstGeom prst="rect">
            <a:avLst/>
          </a:prstGeom>
          <a:noFill/>
        </p:spPr>
        <p:txBody>
          <a:bodyPr wrap="none" rtlCol="0">
            <a:spAutoFit/>
          </a:bodyPr>
          <a:lstStyle/>
          <a:p>
            <a:r>
              <a:rPr lang="en-US" sz="2400" dirty="0"/>
              <a:t>5</a:t>
            </a:r>
          </a:p>
        </p:txBody>
      </p:sp>
      <p:sp>
        <p:nvSpPr>
          <p:cNvPr id="21" name="TextBox 20">
            <a:extLst>
              <a:ext uri="{FF2B5EF4-FFF2-40B4-BE49-F238E27FC236}">
                <a16:creationId xmlns:a16="http://schemas.microsoft.com/office/drawing/2014/main" xmlns="" id="{97635022-AFCE-4825-B15F-A6E482C3E77E}"/>
              </a:ext>
            </a:extLst>
          </p:cNvPr>
          <p:cNvSpPr txBox="1"/>
          <p:nvPr/>
        </p:nvSpPr>
        <p:spPr>
          <a:xfrm>
            <a:off x="8314454" y="2580968"/>
            <a:ext cx="336952" cy="461665"/>
          </a:xfrm>
          <a:prstGeom prst="rect">
            <a:avLst/>
          </a:prstGeom>
          <a:noFill/>
        </p:spPr>
        <p:txBody>
          <a:bodyPr wrap="none" rtlCol="0">
            <a:spAutoFit/>
          </a:bodyPr>
          <a:lstStyle/>
          <a:p>
            <a:r>
              <a:rPr lang="en-US" sz="2400" dirty="0"/>
              <a:t>4</a:t>
            </a:r>
          </a:p>
        </p:txBody>
      </p:sp>
      <p:sp>
        <p:nvSpPr>
          <p:cNvPr id="22" name="TextBox 21">
            <a:extLst>
              <a:ext uri="{FF2B5EF4-FFF2-40B4-BE49-F238E27FC236}">
                <a16:creationId xmlns:a16="http://schemas.microsoft.com/office/drawing/2014/main" xmlns="" id="{AFCC4616-E783-4ABE-B4C7-DED46A47DA10}"/>
              </a:ext>
            </a:extLst>
          </p:cNvPr>
          <p:cNvSpPr txBox="1"/>
          <p:nvPr/>
        </p:nvSpPr>
        <p:spPr>
          <a:xfrm>
            <a:off x="8841282" y="2580968"/>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B61B771E-02A6-4589-B255-580BEDD3FDA1}"/>
              </a:ext>
            </a:extLst>
          </p:cNvPr>
          <p:cNvSpPr txBox="1"/>
          <p:nvPr/>
        </p:nvSpPr>
        <p:spPr>
          <a:xfrm>
            <a:off x="6733970" y="2580968"/>
            <a:ext cx="336952" cy="461665"/>
          </a:xfrm>
          <a:prstGeom prst="rect">
            <a:avLst/>
          </a:prstGeom>
          <a:noFill/>
        </p:spPr>
        <p:txBody>
          <a:bodyPr wrap="none" rtlCol="0">
            <a:spAutoFit/>
          </a:bodyPr>
          <a:lstStyle/>
          <a:p>
            <a:r>
              <a:rPr lang="en-US" sz="2400" dirty="0"/>
              <a:t>+</a:t>
            </a:r>
          </a:p>
        </p:txBody>
      </p:sp>
      <p:cxnSp>
        <p:nvCxnSpPr>
          <p:cNvPr id="24" name="Straight Connector 23">
            <a:extLst>
              <a:ext uri="{FF2B5EF4-FFF2-40B4-BE49-F238E27FC236}">
                <a16:creationId xmlns:a16="http://schemas.microsoft.com/office/drawing/2014/main" xmlns="" id="{4B361459-DD4E-4114-9A17-459601F686EB}"/>
              </a:ext>
            </a:extLst>
          </p:cNvPr>
          <p:cNvCxnSpPr/>
          <p:nvPr/>
        </p:nvCxnSpPr>
        <p:spPr>
          <a:xfrm>
            <a:off x="6753084" y="3279184"/>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C21A804E-1FCF-4BED-B065-7EDABE3E214F}"/>
              </a:ext>
            </a:extLst>
          </p:cNvPr>
          <p:cNvSpPr txBox="1"/>
          <p:nvPr/>
        </p:nvSpPr>
        <p:spPr>
          <a:xfrm>
            <a:off x="9262201" y="2580968"/>
            <a:ext cx="336952" cy="461665"/>
          </a:xfrm>
          <a:prstGeom prst="rect">
            <a:avLst/>
          </a:prstGeom>
          <a:noFill/>
        </p:spPr>
        <p:txBody>
          <a:bodyPr wrap="none" rtlCol="0">
            <a:spAutoFit/>
          </a:bodyPr>
          <a:lstStyle/>
          <a:p>
            <a:r>
              <a:rPr lang="en-US" sz="2400" dirty="0"/>
              <a:t>1</a:t>
            </a:r>
          </a:p>
        </p:txBody>
      </p:sp>
      <p:sp>
        <p:nvSpPr>
          <p:cNvPr id="26" name="TextBox 25">
            <a:extLst>
              <a:ext uri="{FF2B5EF4-FFF2-40B4-BE49-F238E27FC236}">
                <a16:creationId xmlns:a16="http://schemas.microsoft.com/office/drawing/2014/main" xmlns="" id="{5FCC1047-3FD0-4718-A8D0-5A18488E1AF5}"/>
              </a:ext>
            </a:extLst>
          </p:cNvPr>
          <p:cNvSpPr txBox="1"/>
          <p:nvPr/>
        </p:nvSpPr>
        <p:spPr>
          <a:xfrm>
            <a:off x="9789029" y="2580968"/>
            <a:ext cx="336952" cy="461665"/>
          </a:xfrm>
          <a:prstGeom prst="rect">
            <a:avLst/>
          </a:prstGeom>
          <a:noFill/>
        </p:spPr>
        <p:txBody>
          <a:bodyPr wrap="none" rtlCol="0">
            <a:spAutoFit/>
          </a:bodyPr>
          <a:lstStyle/>
          <a:p>
            <a:r>
              <a:rPr lang="en-US" sz="2400" dirty="0"/>
              <a:t>8</a:t>
            </a:r>
          </a:p>
        </p:txBody>
      </p:sp>
      <p:sp>
        <p:nvSpPr>
          <p:cNvPr id="27" name="TextBox 26">
            <a:extLst>
              <a:ext uri="{FF2B5EF4-FFF2-40B4-BE49-F238E27FC236}">
                <a16:creationId xmlns:a16="http://schemas.microsoft.com/office/drawing/2014/main" xmlns="" id="{FC451411-602A-4989-89E3-37641D388C55}"/>
              </a:ext>
            </a:extLst>
          </p:cNvPr>
          <p:cNvSpPr txBox="1"/>
          <p:nvPr/>
        </p:nvSpPr>
        <p:spPr>
          <a:xfrm>
            <a:off x="7266265" y="3304008"/>
            <a:ext cx="336952" cy="461665"/>
          </a:xfrm>
          <a:prstGeom prst="rect">
            <a:avLst/>
          </a:prstGeom>
          <a:noFill/>
        </p:spPr>
        <p:txBody>
          <a:bodyPr wrap="none" rtlCol="0">
            <a:spAutoFit/>
          </a:bodyPr>
          <a:lstStyle/>
          <a:p>
            <a:r>
              <a:rPr lang="en-US" sz="2400" dirty="0"/>
              <a:t>6</a:t>
            </a:r>
          </a:p>
        </p:txBody>
      </p:sp>
      <p:sp>
        <p:nvSpPr>
          <p:cNvPr id="28" name="TextBox 27">
            <a:extLst>
              <a:ext uri="{FF2B5EF4-FFF2-40B4-BE49-F238E27FC236}">
                <a16:creationId xmlns:a16="http://schemas.microsoft.com/office/drawing/2014/main" xmlns="" id="{D20668C2-E67B-4D5A-8385-EA984F415CF9}"/>
              </a:ext>
            </a:extLst>
          </p:cNvPr>
          <p:cNvSpPr txBox="1"/>
          <p:nvPr/>
        </p:nvSpPr>
        <p:spPr>
          <a:xfrm>
            <a:off x="7793093" y="3304007"/>
            <a:ext cx="336952" cy="461665"/>
          </a:xfrm>
          <a:prstGeom prst="rect">
            <a:avLst/>
          </a:prstGeom>
          <a:noFill/>
        </p:spPr>
        <p:txBody>
          <a:bodyPr wrap="none" rtlCol="0">
            <a:spAutoFit/>
          </a:bodyPr>
          <a:lstStyle/>
          <a:p>
            <a:r>
              <a:rPr lang="en-US" sz="2400" dirty="0"/>
              <a:t>9</a:t>
            </a:r>
          </a:p>
        </p:txBody>
      </p:sp>
      <p:sp>
        <p:nvSpPr>
          <p:cNvPr id="29" name="TextBox 28">
            <a:extLst>
              <a:ext uri="{FF2B5EF4-FFF2-40B4-BE49-F238E27FC236}">
                <a16:creationId xmlns:a16="http://schemas.microsoft.com/office/drawing/2014/main" xmlns="" id="{F5764228-3225-4901-BAA8-1B4341CAA0A1}"/>
              </a:ext>
            </a:extLst>
          </p:cNvPr>
          <p:cNvSpPr txBox="1"/>
          <p:nvPr/>
        </p:nvSpPr>
        <p:spPr>
          <a:xfrm>
            <a:off x="8319921" y="3304007"/>
            <a:ext cx="336952" cy="461665"/>
          </a:xfrm>
          <a:prstGeom prst="rect">
            <a:avLst/>
          </a:prstGeom>
          <a:noFill/>
        </p:spPr>
        <p:txBody>
          <a:bodyPr wrap="none" rtlCol="0">
            <a:spAutoFit/>
          </a:bodyPr>
          <a:lstStyle/>
          <a:p>
            <a:r>
              <a:rPr lang="en-US" sz="2400" dirty="0"/>
              <a:t>0</a:t>
            </a:r>
          </a:p>
        </p:txBody>
      </p:sp>
      <p:sp>
        <p:nvSpPr>
          <p:cNvPr id="30" name="TextBox 29">
            <a:extLst>
              <a:ext uri="{FF2B5EF4-FFF2-40B4-BE49-F238E27FC236}">
                <a16:creationId xmlns:a16="http://schemas.microsoft.com/office/drawing/2014/main" xmlns="" id="{24D21C4B-A4FD-46D9-B049-D2FB56B7CAD3}"/>
              </a:ext>
            </a:extLst>
          </p:cNvPr>
          <p:cNvSpPr txBox="1"/>
          <p:nvPr/>
        </p:nvSpPr>
        <p:spPr>
          <a:xfrm>
            <a:off x="8846749" y="3304007"/>
            <a:ext cx="266420" cy="461665"/>
          </a:xfrm>
          <a:prstGeom prst="rect">
            <a:avLst/>
          </a:prstGeom>
          <a:noFill/>
        </p:spPr>
        <p:txBody>
          <a:bodyPr wrap="none" rtlCol="0">
            <a:spAutoFit/>
          </a:bodyPr>
          <a:lstStyle/>
          <a:p>
            <a:r>
              <a:rPr lang="en-US" sz="2400" dirty="0"/>
              <a:t>.</a:t>
            </a:r>
          </a:p>
        </p:txBody>
      </p:sp>
      <p:sp>
        <p:nvSpPr>
          <p:cNvPr id="31" name="TextBox 30">
            <a:extLst>
              <a:ext uri="{FF2B5EF4-FFF2-40B4-BE49-F238E27FC236}">
                <a16:creationId xmlns:a16="http://schemas.microsoft.com/office/drawing/2014/main" xmlns="" id="{5173607E-4C64-4771-9E1D-A35CBBAAA1E6}"/>
              </a:ext>
            </a:extLst>
          </p:cNvPr>
          <p:cNvSpPr txBox="1"/>
          <p:nvPr/>
        </p:nvSpPr>
        <p:spPr>
          <a:xfrm>
            <a:off x="9267668" y="3304007"/>
            <a:ext cx="336952" cy="461665"/>
          </a:xfrm>
          <a:prstGeom prst="rect">
            <a:avLst/>
          </a:prstGeom>
          <a:noFill/>
        </p:spPr>
        <p:txBody>
          <a:bodyPr wrap="none" rtlCol="0">
            <a:spAutoFit/>
          </a:bodyPr>
          <a:lstStyle/>
          <a:p>
            <a:r>
              <a:rPr lang="en-US" sz="2400" dirty="0"/>
              <a:t>8</a:t>
            </a:r>
          </a:p>
        </p:txBody>
      </p:sp>
      <p:sp>
        <p:nvSpPr>
          <p:cNvPr id="32" name="TextBox 31">
            <a:extLst>
              <a:ext uri="{FF2B5EF4-FFF2-40B4-BE49-F238E27FC236}">
                <a16:creationId xmlns:a16="http://schemas.microsoft.com/office/drawing/2014/main" xmlns="" id="{E1292B15-D9CB-4E0F-925B-C84434FAA694}"/>
              </a:ext>
            </a:extLst>
          </p:cNvPr>
          <p:cNvSpPr txBox="1"/>
          <p:nvPr/>
        </p:nvSpPr>
        <p:spPr>
          <a:xfrm>
            <a:off x="9794496" y="3304007"/>
            <a:ext cx="336952"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xmlns="" id="{A2ADA56E-DBE2-4564-B00A-D2A7F37CC730}"/>
              </a:ext>
            </a:extLst>
          </p:cNvPr>
          <p:cNvSpPr txBox="1"/>
          <p:nvPr/>
        </p:nvSpPr>
        <p:spPr>
          <a:xfrm>
            <a:off x="7259189" y="4269784"/>
            <a:ext cx="336952" cy="461665"/>
          </a:xfrm>
          <a:prstGeom prst="rect">
            <a:avLst/>
          </a:prstGeom>
          <a:noFill/>
        </p:spPr>
        <p:txBody>
          <a:bodyPr wrap="none" rtlCol="0">
            <a:spAutoFit/>
          </a:bodyPr>
          <a:lstStyle/>
          <a:p>
            <a:r>
              <a:rPr lang="en-US" sz="2400" dirty="0"/>
              <a:t>3</a:t>
            </a:r>
          </a:p>
        </p:txBody>
      </p:sp>
      <p:sp>
        <p:nvSpPr>
          <p:cNvPr id="34" name="TextBox 33">
            <a:extLst>
              <a:ext uri="{FF2B5EF4-FFF2-40B4-BE49-F238E27FC236}">
                <a16:creationId xmlns:a16="http://schemas.microsoft.com/office/drawing/2014/main" xmlns="" id="{7DCCFD61-3DF2-4324-A7B8-82CB817296EC}"/>
              </a:ext>
            </a:extLst>
          </p:cNvPr>
          <p:cNvSpPr txBox="1"/>
          <p:nvPr/>
        </p:nvSpPr>
        <p:spPr>
          <a:xfrm>
            <a:off x="7786017" y="4269783"/>
            <a:ext cx="336952" cy="461665"/>
          </a:xfrm>
          <a:prstGeom prst="rect">
            <a:avLst/>
          </a:prstGeom>
          <a:noFill/>
        </p:spPr>
        <p:txBody>
          <a:bodyPr wrap="none" rtlCol="0">
            <a:spAutoFit/>
          </a:bodyPr>
          <a:lstStyle/>
          <a:p>
            <a:r>
              <a:rPr lang="en-US" sz="2400" dirty="0"/>
              <a:t>0</a:t>
            </a:r>
          </a:p>
        </p:txBody>
      </p:sp>
      <p:sp>
        <p:nvSpPr>
          <p:cNvPr id="35" name="TextBox 34">
            <a:extLst>
              <a:ext uri="{FF2B5EF4-FFF2-40B4-BE49-F238E27FC236}">
                <a16:creationId xmlns:a16="http://schemas.microsoft.com/office/drawing/2014/main" xmlns="" id="{398A3DEF-08EC-439C-B6C7-BC314E433D42}"/>
              </a:ext>
            </a:extLst>
          </p:cNvPr>
          <p:cNvSpPr txBox="1"/>
          <p:nvPr/>
        </p:nvSpPr>
        <p:spPr>
          <a:xfrm>
            <a:off x="8312845" y="4269783"/>
            <a:ext cx="336952" cy="461665"/>
          </a:xfrm>
          <a:prstGeom prst="rect">
            <a:avLst/>
          </a:prstGeom>
          <a:noFill/>
        </p:spPr>
        <p:txBody>
          <a:bodyPr wrap="none" rtlCol="0">
            <a:spAutoFit/>
          </a:bodyPr>
          <a:lstStyle/>
          <a:p>
            <a:r>
              <a:rPr lang="en-US" sz="2400" dirty="0"/>
              <a:t>9</a:t>
            </a:r>
          </a:p>
        </p:txBody>
      </p:sp>
      <p:sp>
        <p:nvSpPr>
          <p:cNvPr id="36" name="TextBox 35">
            <a:extLst>
              <a:ext uri="{FF2B5EF4-FFF2-40B4-BE49-F238E27FC236}">
                <a16:creationId xmlns:a16="http://schemas.microsoft.com/office/drawing/2014/main" xmlns="" id="{58A7621F-23CA-4121-9556-CF2F66A5BA7C}"/>
              </a:ext>
            </a:extLst>
          </p:cNvPr>
          <p:cNvSpPr txBox="1"/>
          <p:nvPr/>
        </p:nvSpPr>
        <p:spPr>
          <a:xfrm>
            <a:off x="8839673" y="4269783"/>
            <a:ext cx="266420" cy="461665"/>
          </a:xfrm>
          <a:prstGeom prst="rect">
            <a:avLst/>
          </a:prstGeom>
          <a:noFill/>
        </p:spPr>
        <p:txBody>
          <a:bodyPr wrap="none" rtlCol="0">
            <a:spAutoFit/>
          </a:bodyPr>
          <a:lstStyle/>
          <a:p>
            <a:r>
              <a:rPr lang="en-US" sz="2400" dirty="0"/>
              <a:t>.</a:t>
            </a:r>
          </a:p>
        </p:txBody>
      </p:sp>
      <p:sp>
        <p:nvSpPr>
          <p:cNvPr id="37" name="TextBox 36">
            <a:extLst>
              <a:ext uri="{FF2B5EF4-FFF2-40B4-BE49-F238E27FC236}">
                <a16:creationId xmlns:a16="http://schemas.microsoft.com/office/drawing/2014/main" xmlns="" id="{313EC97D-832A-4652-8F6A-68D717FF35E0}"/>
              </a:ext>
            </a:extLst>
          </p:cNvPr>
          <p:cNvSpPr txBox="1"/>
          <p:nvPr/>
        </p:nvSpPr>
        <p:spPr>
          <a:xfrm>
            <a:off x="9260592" y="4269783"/>
            <a:ext cx="336952" cy="461665"/>
          </a:xfrm>
          <a:prstGeom prst="rect">
            <a:avLst/>
          </a:prstGeom>
          <a:noFill/>
        </p:spPr>
        <p:txBody>
          <a:bodyPr wrap="none" rtlCol="0">
            <a:spAutoFit/>
          </a:bodyPr>
          <a:lstStyle/>
          <a:p>
            <a:r>
              <a:rPr lang="en-US" sz="2400" dirty="0"/>
              <a:t>1</a:t>
            </a:r>
          </a:p>
        </p:txBody>
      </p:sp>
      <p:sp>
        <p:nvSpPr>
          <p:cNvPr id="38" name="TextBox 37">
            <a:extLst>
              <a:ext uri="{FF2B5EF4-FFF2-40B4-BE49-F238E27FC236}">
                <a16:creationId xmlns:a16="http://schemas.microsoft.com/office/drawing/2014/main" xmlns="" id="{38C42055-ECAE-4B2A-AE58-5E5D128966F0}"/>
              </a:ext>
            </a:extLst>
          </p:cNvPr>
          <p:cNvSpPr txBox="1"/>
          <p:nvPr/>
        </p:nvSpPr>
        <p:spPr>
          <a:xfrm>
            <a:off x="9787420" y="4269783"/>
            <a:ext cx="336952" cy="461665"/>
          </a:xfrm>
          <a:prstGeom prst="rect">
            <a:avLst/>
          </a:prstGeom>
          <a:noFill/>
        </p:spPr>
        <p:txBody>
          <a:bodyPr wrap="none" rtlCol="0">
            <a:spAutoFit/>
          </a:bodyPr>
          <a:lstStyle/>
          <a:p>
            <a:r>
              <a:rPr lang="en-US" sz="2400" dirty="0"/>
              <a:t>9</a:t>
            </a:r>
          </a:p>
        </p:txBody>
      </p:sp>
      <p:sp>
        <p:nvSpPr>
          <p:cNvPr id="39" name="TextBox 38">
            <a:extLst>
              <a:ext uri="{FF2B5EF4-FFF2-40B4-BE49-F238E27FC236}">
                <a16:creationId xmlns:a16="http://schemas.microsoft.com/office/drawing/2014/main" xmlns="" id="{26F553C0-19FC-463C-A469-2AD21AA8DC77}"/>
              </a:ext>
            </a:extLst>
          </p:cNvPr>
          <p:cNvSpPr txBox="1"/>
          <p:nvPr/>
        </p:nvSpPr>
        <p:spPr>
          <a:xfrm>
            <a:off x="2084665" y="3304008"/>
            <a:ext cx="336952" cy="461665"/>
          </a:xfrm>
          <a:prstGeom prst="rect">
            <a:avLst/>
          </a:prstGeom>
          <a:noFill/>
        </p:spPr>
        <p:txBody>
          <a:bodyPr wrap="none" rtlCol="0">
            <a:spAutoFit/>
          </a:bodyPr>
          <a:lstStyle/>
          <a:p>
            <a:r>
              <a:rPr lang="en-US" sz="2400" dirty="0"/>
              <a:t>3</a:t>
            </a:r>
          </a:p>
        </p:txBody>
      </p:sp>
      <p:sp>
        <p:nvSpPr>
          <p:cNvPr id="40" name="TextBox 39">
            <a:extLst>
              <a:ext uri="{FF2B5EF4-FFF2-40B4-BE49-F238E27FC236}">
                <a16:creationId xmlns:a16="http://schemas.microsoft.com/office/drawing/2014/main" xmlns="" id="{C10C7A5D-CC31-4BA1-960E-82DF6209A298}"/>
              </a:ext>
            </a:extLst>
          </p:cNvPr>
          <p:cNvSpPr txBox="1"/>
          <p:nvPr/>
        </p:nvSpPr>
        <p:spPr>
          <a:xfrm>
            <a:off x="2611493" y="3304007"/>
            <a:ext cx="336952" cy="461665"/>
          </a:xfrm>
          <a:prstGeom prst="rect">
            <a:avLst/>
          </a:prstGeom>
          <a:noFill/>
        </p:spPr>
        <p:txBody>
          <a:bodyPr wrap="none" rtlCol="0">
            <a:spAutoFit/>
          </a:bodyPr>
          <a:lstStyle/>
          <a:p>
            <a:r>
              <a:rPr lang="en-US" sz="2400" dirty="0"/>
              <a:t>0</a:t>
            </a:r>
          </a:p>
        </p:txBody>
      </p:sp>
      <p:sp>
        <p:nvSpPr>
          <p:cNvPr id="41" name="TextBox 40">
            <a:extLst>
              <a:ext uri="{FF2B5EF4-FFF2-40B4-BE49-F238E27FC236}">
                <a16:creationId xmlns:a16="http://schemas.microsoft.com/office/drawing/2014/main" xmlns="" id="{FFA07CD4-B94F-4EB5-ABCA-B0FAF99C2389}"/>
              </a:ext>
            </a:extLst>
          </p:cNvPr>
          <p:cNvSpPr txBox="1"/>
          <p:nvPr/>
        </p:nvSpPr>
        <p:spPr>
          <a:xfrm>
            <a:off x="3138321" y="3304007"/>
            <a:ext cx="336952" cy="461665"/>
          </a:xfrm>
          <a:prstGeom prst="rect">
            <a:avLst/>
          </a:prstGeom>
          <a:noFill/>
        </p:spPr>
        <p:txBody>
          <a:bodyPr wrap="none" rtlCol="0">
            <a:spAutoFit/>
          </a:bodyPr>
          <a:lstStyle/>
          <a:p>
            <a:r>
              <a:rPr lang="en-US" sz="2400" dirty="0"/>
              <a:t>9</a:t>
            </a:r>
          </a:p>
        </p:txBody>
      </p:sp>
      <p:sp>
        <p:nvSpPr>
          <p:cNvPr id="42" name="TextBox 41">
            <a:extLst>
              <a:ext uri="{FF2B5EF4-FFF2-40B4-BE49-F238E27FC236}">
                <a16:creationId xmlns:a16="http://schemas.microsoft.com/office/drawing/2014/main" xmlns="" id="{D05F4B90-BB0F-455A-B6EA-DF094F638676}"/>
              </a:ext>
            </a:extLst>
          </p:cNvPr>
          <p:cNvSpPr txBox="1"/>
          <p:nvPr/>
        </p:nvSpPr>
        <p:spPr>
          <a:xfrm>
            <a:off x="3665149" y="3304007"/>
            <a:ext cx="266420" cy="461665"/>
          </a:xfrm>
          <a:prstGeom prst="rect">
            <a:avLst/>
          </a:prstGeom>
          <a:noFill/>
        </p:spPr>
        <p:txBody>
          <a:bodyPr wrap="none" rtlCol="0">
            <a:spAutoFit/>
          </a:bodyPr>
          <a:lstStyle/>
          <a:p>
            <a:r>
              <a:rPr lang="en-US" sz="2400" dirty="0"/>
              <a:t>.</a:t>
            </a:r>
          </a:p>
        </p:txBody>
      </p:sp>
      <p:sp>
        <p:nvSpPr>
          <p:cNvPr id="43" name="TextBox 42">
            <a:extLst>
              <a:ext uri="{FF2B5EF4-FFF2-40B4-BE49-F238E27FC236}">
                <a16:creationId xmlns:a16="http://schemas.microsoft.com/office/drawing/2014/main" xmlns="" id="{ACBC390B-DF53-4768-AF34-C8637D687EF7}"/>
              </a:ext>
            </a:extLst>
          </p:cNvPr>
          <p:cNvSpPr txBox="1"/>
          <p:nvPr/>
        </p:nvSpPr>
        <p:spPr>
          <a:xfrm>
            <a:off x="4086068" y="3304007"/>
            <a:ext cx="336952" cy="461665"/>
          </a:xfrm>
          <a:prstGeom prst="rect">
            <a:avLst/>
          </a:prstGeom>
          <a:noFill/>
        </p:spPr>
        <p:txBody>
          <a:bodyPr wrap="none" rtlCol="0">
            <a:spAutoFit/>
          </a:bodyPr>
          <a:lstStyle/>
          <a:p>
            <a:r>
              <a:rPr lang="en-US" sz="2400" dirty="0"/>
              <a:t>1</a:t>
            </a:r>
          </a:p>
        </p:txBody>
      </p:sp>
      <p:sp>
        <p:nvSpPr>
          <p:cNvPr id="44" name="TextBox 43">
            <a:extLst>
              <a:ext uri="{FF2B5EF4-FFF2-40B4-BE49-F238E27FC236}">
                <a16:creationId xmlns:a16="http://schemas.microsoft.com/office/drawing/2014/main" xmlns="" id="{E3FF436D-ABF6-4541-906F-91B9813701E8}"/>
              </a:ext>
            </a:extLst>
          </p:cNvPr>
          <p:cNvSpPr txBox="1"/>
          <p:nvPr/>
        </p:nvSpPr>
        <p:spPr>
          <a:xfrm>
            <a:off x="4612896" y="3304007"/>
            <a:ext cx="336952" cy="461665"/>
          </a:xfrm>
          <a:prstGeom prst="rect">
            <a:avLst/>
          </a:prstGeom>
          <a:noFill/>
        </p:spPr>
        <p:txBody>
          <a:bodyPr wrap="none" rtlCol="0">
            <a:spAutoFit/>
          </a:bodyPr>
          <a:lstStyle/>
          <a:p>
            <a:r>
              <a:rPr lang="en-US" sz="2400" dirty="0"/>
              <a:t>9</a:t>
            </a:r>
          </a:p>
        </p:txBody>
      </p:sp>
      <p:sp>
        <p:nvSpPr>
          <p:cNvPr id="45" name="TextBox 44">
            <a:extLst>
              <a:ext uri="{FF2B5EF4-FFF2-40B4-BE49-F238E27FC236}">
                <a16:creationId xmlns:a16="http://schemas.microsoft.com/office/drawing/2014/main" xmlns="" id="{B490E736-035D-4A39-80CF-0D59D1D4EE7F}"/>
              </a:ext>
            </a:extLst>
          </p:cNvPr>
          <p:cNvSpPr txBox="1"/>
          <p:nvPr/>
        </p:nvSpPr>
        <p:spPr>
          <a:xfrm>
            <a:off x="1558404" y="3279183"/>
            <a:ext cx="261610" cy="461665"/>
          </a:xfrm>
          <a:prstGeom prst="rect">
            <a:avLst/>
          </a:prstGeom>
          <a:noFill/>
        </p:spPr>
        <p:txBody>
          <a:bodyPr wrap="none" rtlCol="0">
            <a:spAutoFit/>
          </a:bodyPr>
          <a:lstStyle/>
          <a:p>
            <a:r>
              <a:rPr lang="en-US" sz="2400" dirty="0"/>
              <a:t>-</a:t>
            </a:r>
          </a:p>
        </p:txBody>
      </p:sp>
      <p:grpSp>
        <p:nvGrpSpPr>
          <p:cNvPr id="46" name="Group 6">
            <a:extLst>
              <a:ext uri="{FF2B5EF4-FFF2-40B4-BE49-F238E27FC236}">
                <a16:creationId xmlns:a16="http://schemas.microsoft.com/office/drawing/2014/main" xmlns="" id="{36B1CE48-207C-4DB6-A30D-E42B7C605BCC}"/>
              </a:ext>
            </a:extLst>
          </p:cNvPr>
          <p:cNvGrpSpPr/>
          <p:nvPr/>
        </p:nvGrpSpPr>
        <p:grpSpPr>
          <a:xfrm>
            <a:off x="7260798" y="1983783"/>
            <a:ext cx="2865183" cy="461666"/>
            <a:chOff x="5912446" y="1828800"/>
            <a:chExt cx="2865183" cy="461666"/>
          </a:xfrm>
        </p:grpSpPr>
        <p:sp>
          <p:nvSpPr>
            <p:cNvPr id="47" name="TextBox 46">
              <a:extLst>
                <a:ext uri="{FF2B5EF4-FFF2-40B4-BE49-F238E27FC236}">
                  <a16:creationId xmlns:a16="http://schemas.microsoft.com/office/drawing/2014/main" xmlns="" id="{8F6300C2-72DD-4123-96E2-F30DBE80D631}"/>
                </a:ext>
              </a:extLst>
            </p:cNvPr>
            <p:cNvSpPr txBox="1"/>
            <p:nvPr/>
          </p:nvSpPr>
          <p:spPr>
            <a:xfrm>
              <a:off x="5912446" y="1828801"/>
              <a:ext cx="336952" cy="461665"/>
            </a:xfrm>
            <a:prstGeom prst="rect">
              <a:avLst/>
            </a:prstGeom>
            <a:noFill/>
          </p:spPr>
          <p:txBody>
            <a:bodyPr wrap="none" rtlCol="0">
              <a:spAutoFit/>
            </a:bodyPr>
            <a:lstStyle/>
            <a:p>
              <a:r>
                <a:rPr lang="en-US" sz="2400" dirty="0"/>
                <a:t>4</a:t>
              </a:r>
            </a:p>
          </p:txBody>
        </p:sp>
        <p:sp>
          <p:nvSpPr>
            <p:cNvPr id="48" name="TextBox 47">
              <a:extLst>
                <a:ext uri="{FF2B5EF4-FFF2-40B4-BE49-F238E27FC236}">
                  <a16:creationId xmlns:a16="http://schemas.microsoft.com/office/drawing/2014/main" xmlns="" id="{9804FE37-BB36-4A50-BA31-3E5B11DF2C1A}"/>
                </a:ext>
              </a:extLst>
            </p:cNvPr>
            <p:cNvSpPr txBox="1"/>
            <p:nvPr/>
          </p:nvSpPr>
          <p:spPr>
            <a:xfrm>
              <a:off x="6439274" y="1828800"/>
              <a:ext cx="336952" cy="461665"/>
            </a:xfrm>
            <a:prstGeom prst="rect">
              <a:avLst/>
            </a:prstGeom>
            <a:noFill/>
          </p:spPr>
          <p:txBody>
            <a:bodyPr wrap="none" rtlCol="0">
              <a:spAutoFit/>
            </a:bodyPr>
            <a:lstStyle/>
            <a:p>
              <a:r>
                <a:rPr lang="en-US" sz="2400" dirty="0"/>
                <a:t>3</a:t>
              </a:r>
            </a:p>
          </p:txBody>
        </p:sp>
        <p:sp>
          <p:nvSpPr>
            <p:cNvPr id="49" name="TextBox 48">
              <a:extLst>
                <a:ext uri="{FF2B5EF4-FFF2-40B4-BE49-F238E27FC236}">
                  <a16:creationId xmlns:a16="http://schemas.microsoft.com/office/drawing/2014/main" xmlns="" id="{0B00B112-8C15-46F5-A6C1-BC3CCB391B11}"/>
                </a:ext>
              </a:extLst>
            </p:cNvPr>
            <p:cNvSpPr txBox="1"/>
            <p:nvPr/>
          </p:nvSpPr>
          <p:spPr>
            <a:xfrm>
              <a:off x="6966102" y="1828800"/>
              <a:ext cx="336952" cy="461665"/>
            </a:xfrm>
            <a:prstGeom prst="rect">
              <a:avLst/>
            </a:prstGeom>
            <a:noFill/>
          </p:spPr>
          <p:txBody>
            <a:bodyPr wrap="none" rtlCol="0">
              <a:spAutoFit/>
            </a:bodyPr>
            <a:lstStyle/>
            <a:p>
              <a:r>
                <a:rPr lang="en-US" sz="2400" dirty="0"/>
                <a:t>6</a:t>
              </a:r>
            </a:p>
          </p:txBody>
        </p:sp>
        <p:sp>
          <p:nvSpPr>
            <p:cNvPr id="50" name="TextBox 49">
              <a:extLst>
                <a:ext uri="{FF2B5EF4-FFF2-40B4-BE49-F238E27FC236}">
                  <a16:creationId xmlns:a16="http://schemas.microsoft.com/office/drawing/2014/main" xmlns="" id="{563D00B4-4B9B-46AA-B2DF-61B5CAE1EFC1}"/>
                </a:ext>
              </a:extLst>
            </p:cNvPr>
            <p:cNvSpPr txBox="1"/>
            <p:nvPr/>
          </p:nvSpPr>
          <p:spPr>
            <a:xfrm>
              <a:off x="7492930" y="1828800"/>
              <a:ext cx="266420" cy="461665"/>
            </a:xfrm>
            <a:prstGeom prst="rect">
              <a:avLst/>
            </a:prstGeom>
            <a:noFill/>
          </p:spPr>
          <p:txBody>
            <a:bodyPr wrap="none" rtlCol="0">
              <a:spAutoFit/>
            </a:bodyPr>
            <a:lstStyle/>
            <a:p>
              <a:r>
                <a:rPr lang="en-US" sz="2400" dirty="0"/>
                <a:t>.</a:t>
              </a:r>
            </a:p>
          </p:txBody>
        </p:sp>
        <p:sp>
          <p:nvSpPr>
            <p:cNvPr id="51" name="TextBox 50">
              <a:extLst>
                <a:ext uri="{FF2B5EF4-FFF2-40B4-BE49-F238E27FC236}">
                  <a16:creationId xmlns:a16="http://schemas.microsoft.com/office/drawing/2014/main" xmlns="" id="{51A20541-9ED1-4628-82E1-BBD6A594076D}"/>
                </a:ext>
              </a:extLst>
            </p:cNvPr>
            <p:cNvSpPr txBox="1"/>
            <p:nvPr/>
          </p:nvSpPr>
          <p:spPr>
            <a:xfrm>
              <a:off x="7913849" y="1828800"/>
              <a:ext cx="336952" cy="461665"/>
            </a:xfrm>
            <a:prstGeom prst="rect">
              <a:avLst/>
            </a:prstGeom>
            <a:noFill/>
          </p:spPr>
          <p:txBody>
            <a:bodyPr wrap="none" rtlCol="0">
              <a:spAutoFit/>
            </a:bodyPr>
            <a:lstStyle/>
            <a:p>
              <a:r>
                <a:rPr lang="en-US" sz="2400" dirty="0"/>
                <a:t>6</a:t>
              </a:r>
            </a:p>
          </p:txBody>
        </p:sp>
        <p:sp>
          <p:nvSpPr>
            <p:cNvPr id="52" name="TextBox 51">
              <a:extLst>
                <a:ext uri="{FF2B5EF4-FFF2-40B4-BE49-F238E27FC236}">
                  <a16:creationId xmlns:a16="http://schemas.microsoft.com/office/drawing/2014/main" xmlns="" id="{C8518687-DE08-4593-AAE8-C93E79DC3061}"/>
                </a:ext>
              </a:extLst>
            </p:cNvPr>
            <p:cNvSpPr txBox="1"/>
            <p:nvPr/>
          </p:nvSpPr>
          <p:spPr>
            <a:xfrm>
              <a:off x="8440677" y="1828800"/>
              <a:ext cx="336952" cy="461665"/>
            </a:xfrm>
            <a:prstGeom prst="rect">
              <a:avLst/>
            </a:prstGeom>
            <a:noFill/>
          </p:spPr>
          <p:txBody>
            <a:bodyPr wrap="none" rtlCol="0">
              <a:spAutoFit/>
            </a:bodyPr>
            <a:lstStyle/>
            <a:p>
              <a:r>
                <a:rPr lang="en-US" sz="2400" dirty="0"/>
                <a:t>2</a:t>
              </a:r>
            </a:p>
          </p:txBody>
        </p:sp>
      </p:grpSp>
      <p:sp>
        <p:nvSpPr>
          <p:cNvPr id="53" name="TextBox 52">
            <a:extLst>
              <a:ext uri="{FF2B5EF4-FFF2-40B4-BE49-F238E27FC236}">
                <a16:creationId xmlns:a16="http://schemas.microsoft.com/office/drawing/2014/main" xmlns="" id="{E6E73856-AA7F-4842-A2EC-9C9C8021B6DD}"/>
              </a:ext>
            </a:extLst>
          </p:cNvPr>
          <p:cNvSpPr txBox="1"/>
          <p:nvPr/>
        </p:nvSpPr>
        <p:spPr>
          <a:xfrm>
            <a:off x="6753085" y="4242487"/>
            <a:ext cx="261610" cy="461665"/>
          </a:xfrm>
          <a:prstGeom prst="rect">
            <a:avLst/>
          </a:prstGeom>
          <a:noFill/>
        </p:spPr>
        <p:txBody>
          <a:bodyPr wrap="none" rtlCol="0">
            <a:spAutoFit/>
          </a:bodyPr>
          <a:lstStyle/>
          <a:p>
            <a:r>
              <a:rPr lang="en-US" sz="2400" dirty="0"/>
              <a:t>-</a:t>
            </a:r>
          </a:p>
        </p:txBody>
      </p:sp>
      <p:sp>
        <p:nvSpPr>
          <p:cNvPr id="54" name="TextBox 53">
            <a:extLst>
              <a:ext uri="{FF2B5EF4-FFF2-40B4-BE49-F238E27FC236}">
                <a16:creationId xmlns:a16="http://schemas.microsoft.com/office/drawing/2014/main" xmlns="" id="{8623A7FC-9565-40C8-BBA8-C05677B90392}"/>
              </a:ext>
            </a:extLst>
          </p:cNvPr>
          <p:cNvSpPr txBox="1"/>
          <p:nvPr/>
        </p:nvSpPr>
        <p:spPr>
          <a:xfrm>
            <a:off x="5295531" y="3806280"/>
            <a:ext cx="1633781" cy="369332"/>
          </a:xfrm>
          <a:prstGeom prst="rect">
            <a:avLst/>
          </a:prstGeom>
          <a:noFill/>
        </p:spPr>
        <p:txBody>
          <a:bodyPr wrap="none" rtlCol="0">
            <a:spAutoFit/>
          </a:bodyPr>
          <a:lstStyle/>
          <a:p>
            <a:r>
              <a:rPr lang="en-US" dirty="0"/>
              <a:t>9’s complement</a:t>
            </a:r>
          </a:p>
        </p:txBody>
      </p:sp>
      <p:cxnSp>
        <p:nvCxnSpPr>
          <p:cNvPr id="55" name="Curved Connector 3">
            <a:extLst>
              <a:ext uri="{FF2B5EF4-FFF2-40B4-BE49-F238E27FC236}">
                <a16:creationId xmlns:a16="http://schemas.microsoft.com/office/drawing/2014/main" xmlns="" id="{E22FD9EC-FDA7-492A-BB5E-C943250172D8}"/>
              </a:ext>
            </a:extLst>
          </p:cNvPr>
          <p:cNvCxnSpPr>
            <a:stCxn id="27" idx="1"/>
            <a:endCxn id="33" idx="1"/>
          </p:cNvCxnSpPr>
          <p:nvPr/>
        </p:nvCxnSpPr>
        <p:spPr>
          <a:xfrm rot="10800000" flipV="1">
            <a:off x="7259189" y="3534841"/>
            <a:ext cx="7076" cy="965776"/>
          </a:xfrm>
          <a:prstGeom prst="curvedConnector3">
            <a:avLst>
              <a:gd name="adj1" fmla="val 3330639"/>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FC252369-59D5-4498-BA9C-1AAE8318B110}"/>
              </a:ext>
            </a:extLst>
          </p:cNvPr>
          <p:cNvSpPr txBox="1"/>
          <p:nvPr/>
        </p:nvSpPr>
        <p:spPr>
          <a:xfrm>
            <a:off x="5005952" y="2498073"/>
            <a:ext cx="1633781" cy="369332"/>
          </a:xfrm>
          <a:prstGeom prst="rect">
            <a:avLst/>
          </a:prstGeom>
          <a:noFill/>
        </p:spPr>
        <p:txBody>
          <a:bodyPr wrap="none" rtlCol="0">
            <a:spAutoFit/>
          </a:bodyPr>
          <a:lstStyle/>
          <a:p>
            <a:r>
              <a:rPr lang="en-US" dirty="0"/>
              <a:t>9’s complement</a:t>
            </a:r>
          </a:p>
        </p:txBody>
      </p:sp>
      <p:cxnSp>
        <p:nvCxnSpPr>
          <p:cNvPr id="57" name="Straight Arrow Connector 56">
            <a:extLst>
              <a:ext uri="{FF2B5EF4-FFF2-40B4-BE49-F238E27FC236}">
                <a16:creationId xmlns:a16="http://schemas.microsoft.com/office/drawing/2014/main" xmlns="" id="{EB59107D-38FE-4BE5-BFC3-25DC6D4CFACD}"/>
              </a:ext>
            </a:extLst>
          </p:cNvPr>
          <p:cNvCxnSpPr/>
          <p:nvPr/>
        </p:nvCxnSpPr>
        <p:spPr>
          <a:xfrm>
            <a:off x="5005952" y="2873356"/>
            <a:ext cx="172801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953DBB67-7775-430C-937C-C45ACFB7E725}"/>
              </a:ext>
            </a:extLst>
          </p:cNvPr>
          <p:cNvSpPr/>
          <p:nvPr/>
        </p:nvSpPr>
        <p:spPr>
          <a:xfrm>
            <a:off x="1587587" y="4954883"/>
            <a:ext cx="4687964" cy="12954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rPr>
              <a:t>As carry is not generated, so take 9’s complement of the intermediate result and add ‘ – ‘ sign to the result </a:t>
            </a:r>
          </a:p>
        </p:txBody>
      </p:sp>
    </p:spTree>
    <p:extLst>
      <p:ext uri="{BB962C8B-B14F-4D97-AF65-F5344CB8AC3E}">
        <p14:creationId xmlns:p14="http://schemas.microsoft.com/office/powerpoint/2010/main" val="231467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500"/>
                                        <p:tgtEl>
                                          <p:spTgt spid="2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par>
                                <p:cTn id="88" presetID="10" presetClass="entr" presetSubtype="0"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fade">
                                      <p:cBhvr>
                                        <p:cTn id="120" dur="500"/>
                                        <p:tgtEl>
                                          <p:spTgt spid="5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fade">
                                      <p:cBhvr>
                                        <p:cTn id="123" dur="500"/>
                                        <p:tgtEl>
                                          <p:spTgt spid="5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500"/>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6"/>
                                        </p:tgtEl>
                                        <p:attrNameLst>
                                          <p:attrName>style.visibility</p:attrName>
                                        </p:attrNameLst>
                                      </p:cBhvr>
                                      <p:to>
                                        <p:strVal val="visible"/>
                                      </p:to>
                                    </p:set>
                                    <p:animEffect transition="in" filter="fade">
                                      <p:cBhvr>
                                        <p:cTn id="134" dur="500"/>
                                        <p:tgtEl>
                                          <p:spTgt spid="3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fade">
                                      <p:cBhvr>
                                        <p:cTn id="137" dur="500"/>
                                        <p:tgtEl>
                                          <p:spTgt spid="3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500"/>
                                        <p:tgtEl>
                                          <p:spTgt spid="3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39"/>
                                        </p:tgtEl>
                                        <p:attrNameLst>
                                          <p:attrName>style.visibility</p:attrName>
                                        </p:attrNameLst>
                                      </p:cBhvr>
                                      <p:to>
                                        <p:strVal val="visible"/>
                                      </p:to>
                                    </p:set>
                                    <p:animEffect transition="in" filter="fade">
                                      <p:cBhvr>
                                        <p:cTn id="151" dur="500"/>
                                        <p:tgtEl>
                                          <p:spTgt spid="3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0"/>
                                        </p:tgtEl>
                                        <p:attrNameLst>
                                          <p:attrName>style.visibility</p:attrName>
                                        </p:attrNameLst>
                                      </p:cBhvr>
                                      <p:to>
                                        <p:strVal val="visible"/>
                                      </p:to>
                                    </p:set>
                                    <p:animEffect transition="in" filter="fade">
                                      <p:cBhvr>
                                        <p:cTn id="154" dur="500"/>
                                        <p:tgtEl>
                                          <p:spTgt spid="4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41"/>
                                        </p:tgtEl>
                                        <p:attrNameLst>
                                          <p:attrName>style.visibility</p:attrName>
                                        </p:attrNameLst>
                                      </p:cBhvr>
                                      <p:to>
                                        <p:strVal val="visible"/>
                                      </p:to>
                                    </p:set>
                                    <p:animEffect transition="in" filter="fade">
                                      <p:cBhvr>
                                        <p:cTn id="157" dur="500"/>
                                        <p:tgtEl>
                                          <p:spTgt spid="4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2"/>
                                        </p:tgtEl>
                                        <p:attrNameLst>
                                          <p:attrName>style.visibility</p:attrName>
                                        </p:attrNameLst>
                                      </p:cBhvr>
                                      <p:to>
                                        <p:strVal val="visible"/>
                                      </p:to>
                                    </p:set>
                                    <p:animEffect transition="in" filter="fade">
                                      <p:cBhvr>
                                        <p:cTn id="160" dur="500"/>
                                        <p:tgtEl>
                                          <p:spTgt spid="4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3"/>
                                        </p:tgtEl>
                                        <p:attrNameLst>
                                          <p:attrName>style.visibility</p:attrName>
                                        </p:attrNameLst>
                                      </p:cBhvr>
                                      <p:to>
                                        <p:strVal val="visible"/>
                                      </p:to>
                                    </p:set>
                                    <p:animEffect transition="in" filter="fade">
                                      <p:cBhvr>
                                        <p:cTn id="163" dur="500"/>
                                        <p:tgtEl>
                                          <p:spTgt spid="4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5"/>
                                        </p:tgtEl>
                                        <p:attrNameLst>
                                          <p:attrName>style.visibility</p:attrName>
                                        </p:attrNameLst>
                                      </p:cBhvr>
                                      <p:to>
                                        <p:strVal val="visible"/>
                                      </p:to>
                                    </p:set>
                                    <p:animEffect transition="in" filter="fade">
                                      <p:cBhvr>
                                        <p:cTn id="1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4" grpId="0"/>
      <p:bldP spid="15" grpId="0"/>
      <p:bldP spid="16" grpId="0"/>
      <p:bldP spid="17" grpId="0"/>
      <p:bldP spid="18" grpId="0"/>
      <p:bldP spid="19" grpId="0"/>
      <p:bldP spid="20" grpId="0"/>
      <p:bldP spid="21" grpId="0"/>
      <p:bldP spid="22" grpId="0"/>
      <p:bldP spid="23"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53" grpId="0"/>
      <p:bldP spid="54" grpId="0"/>
      <p:bldP spid="56" grpId="0"/>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38DC7-4733-48EB-BCB3-8733AA7D7E47}"/>
              </a:ext>
            </a:extLst>
          </p:cNvPr>
          <p:cNvSpPr>
            <a:spLocks noGrp="1"/>
          </p:cNvSpPr>
          <p:nvPr>
            <p:ph type="title"/>
          </p:nvPr>
        </p:nvSpPr>
        <p:spPr/>
        <p:txBody>
          <a:bodyPr/>
          <a:lstStyle/>
          <a:p>
            <a:r>
              <a:rPr lang="en-US" dirty="0"/>
              <a:t>Subtraction using 10’s complement (Examples)</a:t>
            </a:r>
            <a:endParaRPr lang="en-IN" dirty="0"/>
          </a:p>
        </p:txBody>
      </p:sp>
      <p:sp>
        <p:nvSpPr>
          <p:cNvPr id="3" name="Content Placeholder 2">
            <a:extLst>
              <a:ext uri="{FF2B5EF4-FFF2-40B4-BE49-F238E27FC236}">
                <a16:creationId xmlns:a16="http://schemas.microsoft.com/office/drawing/2014/main" xmlns="" id="{363ED8FE-EC19-4320-A399-15D2BE25F24D}"/>
              </a:ext>
            </a:extLst>
          </p:cNvPr>
          <p:cNvSpPr>
            <a:spLocks noGrp="1"/>
          </p:cNvSpPr>
          <p:nvPr>
            <p:ph idx="1"/>
          </p:nvPr>
        </p:nvSpPr>
        <p:spPr>
          <a:xfrm>
            <a:off x="131180" y="863444"/>
            <a:ext cx="11929641" cy="422915"/>
          </a:xfrm>
        </p:spPr>
        <p:txBody>
          <a:bodyPr/>
          <a:lstStyle/>
          <a:p>
            <a:r>
              <a:rPr lang="en-US" dirty="0"/>
              <a:t>Example - 1</a:t>
            </a:r>
            <a:endParaRPr lang="en-IN" dirty="0"/>
          </a:p>
        </p:txBody>
      </p:sp>
      <p:sp>
        <p:nvSpPr>
          <p:cNvPr id="4" name="TextBox 3">
            <a:extLst>
              <a:ext uri="{FF2B5EF4-FFF2-40B4-BE49-F238E27FC236}">
                <a16:creationId xmlns:a16="http://schemas.microsoft.com/office/drawing/2014/main" xmlns="" id="{F3D3EC02-5F3B-4932-B4B0-EC9D73AB7001}"/>
              </a:ext>
            </a:extLst>
          </p:cNvPr>
          <p:cNvSpPr txBox="1"/>
          <p:nvPr/>
        </p:nvSpPr>
        <p:spPr>
          <a:xfrm>
            <a:off x="2146654" y="2332048"/>
            <a:ext cx="336952" cy="461665"/>
          </a:xfrm>
          <a:prstGeom prst="rect">
            <a:avLst/>
          </a:prstGeom>
          <a:noFill/>
        </p:spPr>
        <p:txBody>
          <a:bodyPr wrap="none" rtlCol="0">
            <a:spAutoFit/>
          </a:bodyPr>
          <a:lstStyle/>
          <a:p>
            <a:r>
              <a:rPr lang="en-US" sz="2400" dirty="0"/>
              <a:t>7</a:t>
            </a:r>
          </a:p>
        </p:txBody>
      </p:sp>
      <p:sp>
        <p:nvSpPr>
          <p:cNvPr id="5" name="TextBox 4">
            <a:extLst>
              <a:ext uri="{FF2B5EF4-FFF2-40B4-BE49-F238E27FC236}">
                <a16:creationId xmlns:a16="http://schemas.microsoft.com/office/drawing/2014/main" xmlns="" id="{EEB3EC1D-E170-4C8B-A88E-BC9E6929FD06}"/>
              </a:ext>
            </a:extLst>
          </p:cNvPr>
          <p:cNvSpPr txBox="1"/>
          <p:nvPr/>
        </p:nvSpPr>
        <p:spPr>
          <a:xfrm>
            <a:off x="2673482" y="2332047"/>
            <a:ext cx="336952" cy="461665"/>
          </a:xfrm>
          <a:prstGeom prst="rect">
            <a:avLst/>
          </a:prstGeom>
          <a:noFill/>
        </p:spPr>
        <p:txBody>
          <a:bodyPr wrap="none" rtlCol="0">
            <a:spAutoFit/>
          </a:bodyPr>
          <a:lstStyle/>
          <a:p>
            <a:r>
              <a:rPr lang="en-US" sz="2400" dirty="0"/>
              <a:t>4</a:t>
            </a:r>
          </a:p>
        </p:txBody>
      </p:sp>
      <p:sp>
        <p:nvSpPr>
          <p:cNvPr id="6" name="TextBox 5">
            <a:extLst>
              <a:ext uri="{FF2B5EF4-FFF2-40B4-BE49-F238E27FC236}">
                <a16:creationId xmlns:a16="http://schemas.microsoft.com/office/drawing/2014/main" xmlns="" id="{314C0A83-5F4E-483F-B661-E73F860ABEB4}"/>
              </a:ext>
            </a:extLst>
          </p:cNvPr>
          <p:cNvSpPr txBox="1"/>
          <p:nvPr/>
        </p:nvSpPr>
        <p:spPr>
          <a:xfrm>
            <a:off x="3200310" y="2332047"/>
            <a:ext cx="336952" cy="461665"/>
          </a:xfrm>
          <a:prstGeom prst="rect">
            <a:avLst/>
          </a:prstGeom>
          <a:noFill/>
        </p:spPr>
        <p:txBody>
          <a:bodyPr wrap="none" rtlCol="0">
            <a:spAutoFit/>
          </a:bodyPr>
          <a:lstStyle/>
          <a:p>
            <a:r>
              <a:rPr lang="en-US" sz="2400" dirty="0"/>
              <a:t>5</a:t>
            </a:r>
          </a:p>
        </p:txBody>
      </p:sp>
      <p:sp>
        <p:nvSpPr>
          <p:cNvPr id="7" name="TextBox 6">
            <a:extLst>
              <a:ext uri="{FF2B5EF4-FFF2-40B4-BE49-F238E27FC236}">
                <a16:creationId xmlns:a16="http://schemas.microsoft.com/office/drawing/2014/main" xmlns="" id="{13ADD09D-F7DB-43BE-8301-136143E639FB}"/>
              </a:ext>
            </a:extLst>
          </p:cNvPr>
          <p:cNvSpPr txBox="1"/>
          <p:nvPr/>
        </p:nvSpPr>
        <p:spPr>
          <a:xfrm>
            <a:off x="3727138" y="2332047"/>
            <a:ext cx="26642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733C0009-605D-425A-828C-ED0A81E89CA0}"/>
              </a:ext>
            </a:extLst>
          </p:cNvPr>
          <p:cNvSpPr txBox="1"/>
          <p:nvPr/>
        </p:nvSpPr>
        <p:spPr>
          <a:xfrm>
            <a:off x="2146654" y="3081633"/>
            <a:ext cx="336952" cy="461665"/>
          </a:xfrm>
          <a:prstGeom prst="rect">
            <a:avLst/>
          </a:prstGeom>
          <a:noFill/>
        </p:spPr>
        <p:txBody>
          <a:bodyPr wrap="none" rtlCol="0">
            <a:spAutoFit/>
          </a:bodyPr>
          <a:lstStyle/>
          <a:p>
            <a:r>
              <a:rPr lang="en-US" sz="2400" dirty="0"/>
              <a:t>4</a:t>
            </a:r>
          </a:p>
        </p:txBody>
      </p:sp>
      <p:sp>
        <p:nvSpPr>
          <p:cNvPr id="9" name="TextBox 8">
            <a:extLst>
              <a:ext uri="{FF2B5EF4-FFF2-40B4-BE49-F238E27FC236}">
                <a16:creationId xmlns:a16="http://schemas.microsoft.com/office/drawing/2014/main" xmlns="" id="{00AA4762-BF9F-4084-9145-FEC4B1ED5F06}"/>
              </a:ext>
            </a:extLst>
          </p:cNvPr>
          <p:cNvSpPr txBox="1"/>
          <p:nvPr/>
        </p:nvSpPr>
        <p:spPr>
          <a:xfrm>
            <a:off x="2673482" y="3081632"/>
            <a:ext cx="336952" cy="461665"/>
          </a:xfrm>
          <a:prstGeom prst="rect">
            <a:avLst/>
          </a:prstGeom>
          <a:noFill/>
        </p:spPr>
        <p:txBody>
          <a:bodyPr wrap="none" rtlCol="0">
            <a:spAutoFit/>
          </a:bodyPr>
          <a:lstStyle/>
          <a:p>
            <a:r>
              <a:rPr lang="en-US" sz="2400" dirty="0"/>
              <a:t>3</a:t>
            </a:r>
          </a:p>
        </p:txBody>
      </p:sp>
      <p:sp>
        <p:nvSpPr>
          <p:cNvPr id="10" name="TextBox 9">
            <a:extLst>
              <a:ext uri="{FF2B5EF4-FFF2-40B4-BE49-F238E27FC236}">
                <a16:creationId xmlns:a16="http://schemas.microsoft.com/office/drawing/2014/main" xmlns="" id="{DFFEA3FB-63E1-4855-A1A7-9793AE565AFC}"/>
              </a:ext>
            </a:extLst>
          </p:cNvPr>
          <p:cNvSpPr txBox="1"/>
          <p:nvPr/>
        </p:nvSpPr>
        <p:spPr>
          <a:xfrm>
            <a:off x="3200310" y="3081632"/>
            <a:ext cx="336952" cy="461665"/>
          </a:xfrm>
          <a:prstGeom prst="rect">
            <a:avLst/>
          </a:prstGeom>
          <a:noFill/>
        </p:spPr>
        <p:txBody>
          <a:bodyPr wrap="none" rtlCol="0">
            <a:spAutoFit/>
          </a:bodyPr>
          <a:lstStyle/>
          <a:p>
            <a:r>
              <a:rPr lang="en-US" sz="2400" dirty="0"/>
              <a:t>6</a:t>
            </a:r>
          </a:p>
        </p:txBody>
      </p:sp>
      <p:sp>
        <p:nvSpPr>
          <p:cNvPr id="11" name="TextBox 10">
            <a:extLst>
              <a:ext uri="{FF2B5EF4-FFF2-40B4-BE49-F238E27FC236}">
                <a16:creationId xmlns:a16="http://schemas.microsoft.com/office/drawing/2014/main" xmlns="" id="{4BF16F76-03B1-4616-90BF-760E5AEEA308}"/>
              </a:ext>
            </a:extLst>
          </p:cNvPr>
          <p:cNvSpPr txBox="1"/>
          <p:nvPr/>
        </p:nvSpPr>
        <p:spPr>
          <a:xfrm>
            <a:off x="3727138" y="3081632"/>
            <a:ext cx="266420" cy="461665"/>
          </a:xfrm>
          <a:prstGeom prst="rect">
            <a:avLst/>
          </a:prstGeom>
          <a:noFill/>
        </p:spPr>
        <p:txBody>
          <a:bodyPr wrap="none" rtlCol="0">
            <a:spAutoFit/>
          </a:bodyPr>
          <a:lstStyle/>
          <a:p>
            <a:r>
              <a:rPr lang="en-US" sz="2400" dirty="0"/>
              <a:t>.</a:t>
            </a:r>
          </a:p>
        </p:txBody>
      </p:sp>
      <p:sp>
        <p:nvSpPr>
          <p:cNvPr id="12" name="TextBox 11">
            <a:extLst>
              <a:ext uri="{FF2B5EF4-FFF2-40B4-BE49-F238E27FC236}">
                <a16:creationId xmlns:a16="http://schemas.microsoft.com/office/drawing/2014/main" xmlns="" id="{A5D06A20-8A25-4215-9FD6-0EA3BD97F4E4}"/>
              </a:ext>
            </a:extLst>
          </p:cNvPr>
          <p:cNvSpPr txBox="1"/>
          <p:nvPr/>
        </p:nvSpPr>
        <p:spPr>
          <a:xfrm>
            <a:off x="1619826" y="3081632"/>
            <a:ext cx="261610" cy="461665"/>
          </a:xfrm>
          <a:prstGeom prst="rect">
            <a:avLst/>
          </a:prstGeom>
          <a:noFill/>
        </p:spPr>
        <p:txBody>
          <a:bodyPr wrap="none" rtlCol="0">
            <a:spAutoFit/>
          </a:bodyPr>
          <a:lstStyle/>
          <a:p>
            <a:r>
              <a:rPr lang="en-US" sz="2400" dirty="0"/>
              <a:t>-</a:t>
            </a:r>
          </a:p>
        </p:txBody>
      </p:sp>
      <p:cxnSp>
        <p:nvCxnSpPr>
          <p:cNvPr id="13" name="Straight Connector 12">
            <a:extLst>
              <a:ext uri="{FF2B5EF4-FFF2-40B4-BE49-F238E27FC236}">
                <a16:creationId xmlns:a16="http://schemas.microsoft.com/office/drawing/2014/main" xmlns="" id="{69A9018B-4200-4AFC-8BC2-310FD547EB39}"/>
              </a:ext>
            </a:extLst>
          </p:cNvPr>
          <p:cNvCxnSpPr/>
          <p:nvPr/>
        </p:nvCxnSpPr>
        <p:spPr>
          <a:xfrm>
            <a:off x="1638940" y="3779848"/>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4FABC79F-7D22-4C6E-B6B8-28D4BE485B9B}"/>
              </a:ext>
            </a:extLst>
          </p:cNvPr>
          <p:cNvSpPr txBox="1"/>
          <p:nvPr/>
        </p:nvSpPr>
        <p:spPr>
          <a:xfrm>
            <a:off x="4148057" y="2332047"/>
            <a:ext cx="336952" cy="461665"/>
          </a:xfrm>
          <a:prstGeom prst="rect">
            <a:avLst/>
          </a:prstGeom>
          <a:noFill/>
        </p:spPr>
        <p:txBody>
          <a:bodyPr wrap="none" rtlCol="0">
            <a:spAutoFit/>
          </a:bodyPr>
          <a:lstStyle/>
          <a:p>
            <a:r>
              <a:rPr lang="en-US" sz="2400" dirty="0"/>
              <a:t>8</a:t>
            </a:r>
          </a:p>
        </p:txBody>
      </p:sp>
      <p:sp>
        <p:nvSpPr>
          <p:cNvPr id="15" name="TextBox 14">
            <a:extLst>
              <a:ext uri="{FF2B5EF4-FFF2-40B4-BE49-F238E27FC236}">
                <a16:creationId xmlns:a16="http://schemas.microsoft.com/office/drawing/2014/main" xmlns="" id="{35C712A2-2008-4494-AA49-4EE3D9EC2F65}"/>
              </a:ext>
            </a:extLst>
          </p:cNvPr>
          <p:cNvSpPr txBox="1"/>
          <p:nvPr/>
        </p:nvSpPr>
        <p:spPr>
          <a:xfrm>
            <a:off x="4674885" y="2332047"/>
            <a:ext cx="336952" cy="461665"/>
          </a:xfrm>
          <a:prstGeom prst="rect">
            <a:avLst/>
          </a:prstGeom>
          <a:noFill/>
        </p:spPr>
        <p:txBody>
          <a:bodyPr wrap="none" rtlCol="0">
            <a:spAutoFit/>
          </a:bodyPr>
          <a:lstStyle/>
          <a:p>
            <a:r>
              <a:rPr lang="en-US" sz="2400" dirty="0"/>
              <a:t>1</a:t>
            </a:r>
          </a:p>
        </p:txBody>
      </p:sp>
      <p:sp>
        <p:nvSpPr>
          <p:cNvPr id="16" name="TextBox 15">
            <a:extLst>
              <a:ext uri="{FF2B5EF4-FFF2-40B4-BE49-F238E27FC236}">
                <a16:creationId xmlns:a16="http://schemas.microsoft.com/office/drawing/2014/main" xmlns="" id="{2811B827-6067-4365-B90C-692E3CCFC238}"/>
              </a:ext>
            </a:extLst>
          </p:cNvPr>
          <p:cNvSpPr txBox="1"/>
          <p:nvPr/>
        </p:nvSpPr>
        <p:spPr>
          <a:xfrm>
            <a:off x="4148057" y="3081632"/>
            <a:ext cx="336952" cy="461665"/>
          </a:xfrm>
          <a:prstGeom prst="rect">
            <a:avLst/>
          </a:prstGeom>
          <a:noFill/>
        </p:spPr>
        <p:txBody>
          <a:bodyPr wrap="none" rtlCol="0">
            <a:spAutoFit/>
          </a:bodyPr>
          <a:lstStyle/>
          <a:p>
            <a:r>
              <a:rPr lang="en-US" sz="2400" dirty="0"/>
              <a:t>6</a:t>
            </a:r>
          </a:p>
        </p:txBody>
      </p:sp>
      <p:sp>
        <p:nvSpPr>
          <p:cNvPr id="17" name="TextBox 16">
            <a:extLst>
              <a:ext uri="{FF2B5EF4-FFF2-40B4-BE49-F238E27FC236}">
                <a16:creationId xmlns:a16="http://schemas.microsoft.com/office/drawing/2014/main" xmlns="" id="{82C54E94-C0E6-4549-8D8A-829879DCA625}"/>
              </a:ext>
            </a:extLst>
          </p:cNvPr>
          <p:cNvSpPr txBox="1"/>
          <p:nvPr/>
        </p:nvSpPr>
        <p:spPr>
          <a:xfrm>
            <a:off x="4674885" y="3081632"/>
            <a:ext cx="336952" cy="461665"/>
          </a:xfrm>
          <a:prstGeom prst="rect">
            <a:avLst/>
          </a:prstGeom>
          <a:noFill/>
        </p:spPr>
        <p:txBody>
          <a:bodyPr wrap="none" rtlCol="0">
            <a:spAutoFit/>
          </a:bodyPr>
          <a:lstStyle/>
          <a:p>
            <a:r>
              <a:rPr lang="en-US" sz="2400" dirty="0"/>
              <a:t>2</a:t>
            </a:r>
          </a:p>
        </p:txBody>
      </p:sp>
      <p:sp>
        <p:nvSpPr>
          <p:cNvPr id="18" name="TextBox 17">
            <a:extLst>
              <a:ext uri="{FF2B5EF4-FFF2-40B4-BE49-F238E27FC236}">
                <a16:creationId xmlns:a16="http://schemas.microsoft.com/office/drawing/2014/main" xmlns="" id="{DFCD8281-2D7A-4836-A72A-CEADF3AFD2EC}"/>
              </a:ext>
            </a:extLst>
          </p:cNvPr>
          <p:cNvSpPr txBox="1"/>
          <p:nvPr/>
        </p:nvSpPr>
        <p:spPr>
          <a:xfrm>
            <a:off x="407347" y="1216626"/>
            <a:ext cx="2188420" cy="461665"/>
          </a:xfrm>
          <a:prstGeom prst="rect">
            <a:avLst/>
          </a:prstGeom>
          <a:noFill/>
        </p:spPr>
        <p:txBody>
          <a:bodyPr wrap="none" rtlCol="0">
            <a:spAutoFit/>
          </a:bodyPr>
          <a:lstStyle/>
          <a:p>
            <a:r>
              <a:rPr lang="en-US" sz="2400" dirty="0"/>
              <a:t>745.81 – 436.62</a:t>
            </a:r>
          </a:p>
        </p:txBody>
      </p:sp>
      <p:sp>
        <p:nvSpPr>
          <p:cNvPr id="19" name="TextBox 18">
            <a:extLst>
              <a:ext uri="{FF2B5EF4-FFF2-40B4-BE49-F238E27FC236}">
                <a16:creationId xmlns:a16="http://schemas.microsoft.com/office/drawing/2014/main" xmlns="" id="{E951463A-0305-443D-BCAF-8F6CC3D228FA}"/>
              </a:ext>
            </a:extLst>
          </p:cNvPr>
          <p:cNvSpPr txBox="1"/>
          <p:nvPr/>
        </p:nvSpPr>
        <p:spPr>
          <a:xfrm>
            <a:off x="7322787" y="3081633"/>
            <a:ext cx="336952" cy="461665"/>
          </a:xfrm>
          <a:prstGeom prst="rect">
            <a:avLst/>
          </a:prstGeom>
          <a:noFill/>
        </p:spPr>
        <p:txBody>
          <a:bodyPr wrap="none" rtlCol="0">
            <a:spAutoFit/>
          </a:bodyPr>
          <a:lstStyle/>
          <a:p>
            <a:r>
              <a:rPr lang="en-US" sz="2400" dirty="0"/>
              <a:t>5</a:t>
            </a:r>
          </a:p>
        </p:txBody>
      </p:sp>
      <p:sp>
        <p:nvSpPr>
          <p:cNvPr id="20" name="TextBox 19">
            <a:extLst>
              <a:ext uri="{FF2B5EF4-FFF2-40B4-BE49-F238E27FC236}">
                <a16:creationId xmlns:a16="http://schemas.microsoft.com/office/drawing/2014/main" xmlns="" id="{48D07C96-B270-413E-B66B-F7645FFF123A}"/>
              </a:ext>
            </a:extLst>
          </p:cNvPr>
          <p:cNvSpPr txBox="1"/>
          <p:nvPr/>
        </p:nvSpPr>
        <p:spPr>
          <a:xfrm>
            <a:off x="7849615" y="3081632"/>
            <a:ext cx="336952" cy="461665"/>
          </a:xfrm>
          <a:prstGeom prst="rect">
            <a:avLst/>
          </a:prstGeom>
          <a:noFill/>
        </p:spPr>
        <p:txBody>
          <a:bodyPr wrap="none" rtlCol="0">
            <a:spAutoFit/>
          </a:bodyPr>
          <a:lstStyle/>
          <a:p>
            <a:r>
              <a:rPr lang="en-US" sz="2400" dirty="0"/>
              <a:t>6</a:t>
            </a:r>
          </a:p>
        </p:txBody>
      </p:sp>
      <p:sp>
        <p:nvSpPr>
          <p:cNvPr id="21" name="TextBox 20">
            <a:extLst>
              <a:ext uri="{FF2B5EF4-FFF2-40B4-BE49-F238E27FC236}">
                <a16:creationId xmlns:a16="http://schemas.microsoft.com/office/drawing/2014/main" xmlns="" id="{F49420E8-6878-4C8D-8A4F-0F5BD2B7FFDA}"/>
              </a:ext>
            </a:extLst>
          </p:cNvPr>
          <p:cNvSpPr txBox="1"/>
          <p:nvPr/>
        </p:nvSpPr>
        <p:spPr>
          <a:xfrm>
            <a:off x="8376443" y="3081632"/>
            <a:ext cx="336952" cy="461665"/>
          </a:xfrm>
          <a:prstGeom prst="rect">
            <a:avLst/>
          </a:prstGeom>
          <a:noFill/>
        </p:spPr>
        <p:txBody>
          <a:bodyPr wrap="none" rtlCol="0">
            <a:spAutoFit/>
          </a:bodyPr>
          <a:lstStyle/>
          <a:p>
            <a:r>
              <a:rPr lang="en-US" sz="2400" dirty="0"/>
              <a:t>3</a:t>
            </a:r>
          </a:p>
        </p:txBody>
      </p:sp>
      <p:sp>
        <p:nvSpPr>
          <p:cNvPr id="22" name="TextBox 21">
            <a:extLst>
              <a:ext uri="{FF2B5EF4-FFF2-40B4-BE49-F238E27FC236}">
                <a16:creationId xmlns:a16="http://schemas.microsoft.com/office/drawing/2014/main" xmlns="" id="{BEC3CF6D-CCF6-4BDE-92F0-3955154D45EB}"/>
              </a:ext>
            </a:extLst>
          </p:cNvPr>
          <p:cNvSpPr txBox="1"/>
          <p:nvPr/>
        </p:nvSpPr>
        <p:spPr>
          <a:xfrm>
            <a:off x="8903271" y="3081632"/>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0D649BFE-1DF3-4548-9C9F-AC892A214D9E}"/>
              </a:ext>
            </a:extLst>
          </p:cNvPr>
          <p:cNvSpPr txBox="1"/>
          <p:nvPr/>
        </p:nvSpPr>
        <p:spPr>
          <a:xfrm>
            <a:off x="6795959" y="3081632"/>
            <a:ext cx="336952" cy="461665"/>
          </a:xfrm>
          <a:prstGeom prst="rect">
            <a:avLst/>
          </a:prstGeom>
          <a:noFill/>
        </p:spPr>
        <p:txBody>
          <a:bodyPr wrap="none" rtlCol="0">
            <a:spAutoFit/>
          </a:bodyPr>
          <a:lstStyle/>
          <a:p>
            <a:r>
              <a:rPr lang="en-US" sz="2400" dirty="0"/>
              <a:t>+</a:t>
            </a:r>
          </a:p>
        </p:txBody>
      </p:sp>
      <p:cxnSp>
        <p:nvCxnSpPr>
          <p:cNvPr id="24" name="Straight Connector 23">
            <a:extLst>
              <a:ext uri="{FF2B5EF4-FFF2-40B4-BE49-F238E27FC236}">
                <a16:creationId xmlns:a16="http://schemas.microsoft.com/office/drawing/2014/main" xmlns="" id="{0F70E23D-810A-4E7C-A67D-56C158320C50}"/>
              </a:ext>
            </a:extLst>
          </p:cNvPr>
          <p:cNvCxnSpPr/>
          <p:nvPr/>
        </p:nvCxnSpPr>
        <p:spPr>
          <a:xfrm>
            <a:off x="6815073" y="3779848"/>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5" name="Group 4">
            <a:extLst>
              <a:ext uri="{FF2B5EF4-FFF2-40B4-BE49-F238E27FC236}">
                <a16:creationId xmlns:a16="http://schemas.microsoft.com/office/drawing/2014/main" xmlns="" id="{E193A5F1-FED8-4B98-AD53-842D25FD558D}"/>
              </a:ext>
            </a:extLst>
          </p:cNvPr>
          <p:cNvGrpSpPr/>
          <p:nvPr/>
        </p:nvGrpSpPr>
        <p:grpSpPr>
          <a:xfrm>
            <a:off x="7322787" y="2332047"/>
            <a:ext cx="2865183" cy="461666"/>
            <a:chOff x="5912446" y="1676400"/>
            <a:chExt cx="2865183" cy="461666"/>
          </a:xfrm>
        </p:grpSpPr>
        <p:sp>
          <p:nvSpPr>
            <p:cNvPr id="26" name="TextBox 25">
              <a:extLst>
                <a:ext uri="{FF2B5EF4-FFF2-40B4-BE49-F238E27FC236}">
                  <a16:creationId xmlns:a16="http://schemas.microsoft.com/office/drawing/2014/main" xmlns="" id="{658DD034-CBA2-4FB1-9272-AD88E9A14436}"/>
                </a:ext>
              </a:extLst>
            </p:cNvPr>
            <p:cNvSpPr txBox="1"/>
            <p:nvPr/>
          </p:nvSpPr>
          <p:spPr>
            <a:xfrm>
              <a:off x="5912446" y="1676401"/>
              <a:ext cx="336952" cy="461665"/>
            </a:xfrm>
            <a:prstGeom prst="rect">
              <a:avLst/>
            </a:prstGeom>
            <a:noFill/>
          </p:spPr>
          <p:txBody>
            <a:bodyPr wrap="none" rtlCol="0">
              <a:spAutoFit/>
            </a:bodyPr>
            <a:lstStyle/>
            <a:p>
              <a:r>
                <a:rPr lang="en-US" sz="2400" dirty="0"/>
                <a:t>7</a:t>
              </a:r>
            </a:p>
          </p:txBody>
        </p:sp>
        <p:sp>
          <p:nvSpPr>
            <p:cNvPr id="27" name="TextBox 26">
              <a:extLst>
                <a:ext uri="{FF2B5EF4-FFF2-40B4-BE49-F238E27FC236}">
                  <a16:creationId xmlns:a16="http://schemas.microsoft.com/office/drawing/2014/main" xmlns="" id="{43DE5CA8-D34F-4BE7-AC22-DC583EBF06BD}"/>
                </a:ext>
              </a:extLst>
            </p:cNvPr>
            <p:cNvSpPr txBox="1"/>
            <p:nvPr/>
          </p:nvSpPr>
          <p:spPr>
            <a:xfrm>
              <a:off x="6439274" y="1676400"/>
              <a:ext cx="336952" cy="461665"/>
            </a:xfrm>
            <a:prstGeom prst="rect">
              <a:avLst/>
            </a:prstGeom>
            <a:noFill/>
          </p:spPr>
          <p:txBody>
            <a:bodyPr wrap="none" rtlCol="0">
              <a:spAutoFit/>
            </a:bodyPr>
            <a:lstStyle/>
            <a:p>
              <a:r>
                <a:rPr lang="en-US" sz="2400" dirty="0"/>
                <a:t>4</a:t>
              </a:r>
            </a:p>
          </p:txBody>
        </p:sp>
        <p:sp>
          <p:nvSpPr>
            <p:cNvPr id="28" name="TextBox 27">
              <a:extLst>
                <a:ext uri="{FF2B5EF4-FFF2-40B4-BE49-F238E27FC236}">
                  <a16:creationId xmlns:a16="http://schemas.microsoft.com/office/drawing/2014/main" xmlns="" id="{235D78FB-3F0E-4218-8C50-BF911A00ACC4}"/>
                </a:ext>
              </a:extLst>
            </p:cNvPr>
            <p:cNvSpPr txBox="1"/>
            <p:nvPr/>
          </p:nvSpPr>
          <p:spPr>
            <a:xfrm>
              <a:off x="6966102" y="1676400"/>
              <a:ext cx="336952" cy="461665"/>
            </a:xfrm>
            <a:prstGeom prst="rect">
              <a:avLst/>
            </a:prstGeom>
            <a:noFill/>
          </p:spPr>
          <p:txBody>
            <a:bodyPr wrap="none" rtlCol="0">
              <a:spAutoFit/>
            </a:bodyPr>
            <a:lstStyle/>
            <a:p>
              <a:r>
                <a:rPr lang="en-US" sz="2400" dirty="0"/>
                <a:t>5</a:t>
              </a:r>
            </a:p>
          </p:txBody>
        </p:sp>
        <p:sp>
          <p:nvSpPr>
            <p:cNvPr id="29" name="TextBox 28">
              <a:extLst>
                <a:ext uri="{FF2B5EF4-FFF2-40B4-BE49-F238E27FC236}">
                  <a16:creationId xmlns:a16="http://schemas.microsoft.com/office/drawing/2014/main" xmlns="" id="{40C0EE2F-2965-4FC9-91C2-9E87BE8FC3B7}"/>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sp>
          <p:nvSpPr>
            <p:cNvPr id="30" name="TextBox 29">
              <a:extLst>
                <a:ext uri="{FF2B5EF4-FFF2-40B4-BE49-F238E27FC236}">
                  <a16:creationId xmlns:a16="http://schemas.microsoft.com/office/drawing/2014/main" xmlns="" id="{7EDAD339-E025-4C08-983B-82AD9891161C}"/>
                </a:ext>
              </a:extLst>
            </p:cNvPr>
            <p:cNvSpPr txBox="1"/>
            <p:nvPr/>
          </p:nvSpPr>
          <p:spPr>
            <a:xfrm>
              <a:off x="7913849" y="1676400"/>
              <a:ext cx="336952" cy="461665"/>
            </a:xfrm>
            <a:prstGeom prst="rect">
              <a:avLst/>
            </a:prstGeom>
            <a:noFill/>
          </p:spPr>
          <p:txBody>
            <a:bodyPr wrap="none" rtlCol="0">
              <a:spAutoFit/>
            </a:bodyPr>
            <a:lstStyle/>
            <a:p>
              <a:r>
                <a:rPr lang="en-US" sz="2400" dirty="0"/>
                <a:t>8</a:t>
              </a:r>
            </a:p>
          </p:txBody>
        </p:sp>
        <p:sp>
          <p:nvSpPr>
            <p:cNvPr id="31" name="TextBox 30">
              <a:extLst>
                <a:ext uri="{FF2B5EF4-FFF2-40B4-BE49-F238E27FC236}">
                  <a16:creationId xmlns:a16="http://schemas.microsoft.com/office/drawing/2014/main" xmlns="" id="{BF668955-765C-4770-8B18-7A19E8AD15B5}"/>
                </a:ext>
              </a:extLst>
            </p:cNvPr>
            <p:cNvSpPr txBox="1"/>
            <p:nvPr/>
          </p:nvSpPr>
          <p:spPr>
            <a:xfrm>
              <a:off x="8440677" y="1676400"/>
              <a:ext cx="336952" cy="461665"/>
            </a:xfrm>
            <a:prstGeom prst="rect">
              <a:avLst/>
            </a:prstGeom>
            <a:noFill/>
          </p:spPr>
          <p:txBody>
            <a:bodyPr wrap="none" rtlCol="0">
              <a:spAutoFit/>
            </a:bodyPr>
            <a:lstStyle/>
            <a:p>
              <a:r>
                <a:rPr lang="en-US" sz="2400" dirty="0"/>
                <a:t>1</a:t>
              </a:r>
            </a:p>
          </p:txBody>
        </p:sp>
      </p:grpSp>
      <p:sp>
        <p:nvSpPr>
          <p:cNvPr id="32" name="TextBox 31">
            <a:extLst>
              <a:ext uri="{FF2B5EF4-FFF2-40B4-BE49-F238E27FC236}">
                <a16:creationId xmlns:a16="http://schemas.microsoft.com/office/drawing/2014/main" xmlns="" id="{2A806CB8-9419-46DE-8CB4-5477285C4EE5}"/>
              </a:ext>
            </a:extLst>
          </p:cNvPr>
          <p:cNvSpPr txBox="1"/>
          <p:nvPr/>
        </p:nvSpPr>
        <p:spPr>
          <a:xfrm>
            <a:off x="9324190" y="3081632"/>
            <a:ext cx="336952" cy="461665"/>
          </a:xfrm>
          <a:prstGeom prst="rect">
            <a:avLst/>
          </a:prstGeom>
          <a:noFill/>
        </p:spPr>
        <p:txBody>
          <a:bodyPr wrap="none" rtlCol="0">
            <a:spAutoFit/>
          </a:bodyPr>
          <a:lstStyle/>
          <a:p>
            <a:r>
              <a:rPr lang="en-US" sz="2400" dirty="0"/>
              <a:t>3</a:t>
            </a:r>
          </a:p>
        </p:txBody>
      </p:sp>
      <p:sp>
        <p:nvSpPr>
          <p:cNvPr id="33" name="TextBox 32">
            <a:extLst>
              <a:ext uri="{FF2B5EF4-FFF2-40B4-BE49-F238E27FC236}">
                <a16:creationId xmlns:a16="http://schemas.microsoft.com/office/drawing/2014/main" xmlns="" id="{DF633439-43C3-4B93-98DA-58712AA5C534}"/>
              </a:ext>
            </a:extLst>
          </p:cNvPr>
          <p:cNvSpPr txBox="1"/>
          <p:nvPr/>
        </p:nvSpPr>
        <p:spPr>
          <a:xfrm>
            <a:off x="9851018" y="3081632"/>
            <a:ext cx="336952" cy="461665"/>
          </a:xfrm>
          <a:prstGeom prst="rect">
            <a:avLst/>
          </a:prstGeom>
          <a:noFill/>
        </p:spPr>
        <p:txBody>
          <a:bodyPr wrap="none" rtlCol="0">
            <a:spAutoFit/>
          </a:bodyPr>
          <a:lstStyle/>
          <a:p>
            <a:r>
              <a:rPr lang="en-US" sz="2400" dirty="0"/>
              <a:t>8</a:t>
            </a:r>
          </a:p>
        </p:txBody>
      </p:sp>
      <p:sp>
        <p:nvSpPr>
          <p:cNvPr id="34" name="TextBox 33">
            <a:extLst>
              <a:ext uri="{FF2B5EF4-FFF2-40B4-BE49-F238E27FC236}">
                <a16:creationId xmlns:a16="http://schemas.microsoft.com/office/drawing/2014/main" xmlns="" id="{97318C73-3CF8-4619-B058-D4A3BC0B7C98}"/>
              </a:ext>
            </a:extLst>
          </p:cNvPr>
          <p:cNvSpPr txBox="1"/>
          <p:nvPr/>
        </p:nvSpPr>
        <p:spPr>
          <a:xfrm>
            <a:off x="7328254" y="3804672"/>
            <a:ext cx="336952" cy="461665"/>
          </a:xfrm>
          <a:prstGeom prst="rect">
            <a:avLst/>
          </a:prstGeom>
          <a:noFill/>
        </p:spPr>
        <p:txBody>
          <a:bodyPr wrap="none" rtlCol="0">
            <a:spAutoFit/>
          </a:bodyPr>
          <a:lstStyle/>
          <a:p>
            <a:r>
              <a:rPr lang="en-US" sz="2400" dirty="0"/>
              <a:t>3</a:t>
            </a:r>
          </a:p>
        </p:txBody>
      </p:sp>
      <p:sp>
        <p:nvSpPr>
          <p:cNvPr id="35" name="TextBox 34">
            <a:extLst>
              <a:ext uri="{FF2B5EF4-FFF2-40B4-BE49-F238E27FC236}">
                <a16:creationId xmlns:a16="http://schemas.microsoft.com/office/drawing/2014/main" xmlns="" id="{B356A8E4-1708-4258-99DB-DB551F377024}"/>
              </a:ext>
            </a:extLst>
          </p:cNvPr>
          <p:cNvSpPr txBox="1"/>
          <p:nvPr/>
        </p:nvSpPr>
        <p:spPr>
          <a:xfrm>
            <a:off x="7855082" y="3804671"/>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B6ECCDEB-2D29-4890-BC50-24BA1579ACDE}"/>
              </a:ext>
            </a:extLst>
          </p:cNvPr>
          <p:cNvSpPr txBox="1"/>
          <p:nvPr/>
        </p:nvSpPr>
        <p:spPr>
          <a:xfrm>
            <a:off x="8381910" y="3804671"/>
            <a:ext cx="336952" cy="461665"/>
          </a:xfrm>
          <a:prstGeom prst="rect">
            <a:avLst/>
          </a:prstGeom>
          <a:noFill/>
        </p:spPr>
        <p:txBody>
          <a:bodyPr wrap="none" rtlCol="0">
            <a:spAutoFit/>
          </a:bodyPr>
          <a:lstStyle/>
          <a:p>
            <a:r>
              <a:rPr lang="en-US" sz="2400" dirty="0"/>
              <a:t>9</a:t>
            </a:r>
          </a:p>
        </p:txBody>
      </p:sp>
      <p:sp>
        <p:nvSpPr>
          <p:cNvPr id="37" name="TextBox 36">
            <a:extLst>
              <a:ext uri="{FF2B5EF4-FFF2-40B4-BE49-F238E27FC236}">
                <a16:creationId xmlns:a16="http://schemas.microsoft.com/office/drawing/2014/main" xmlns="" id="{A7BD90AB-DA5B-4839-87D1-16769559024B}"/>
              </a:ext>
            </a:extLst>
          </p:cNvPr>
          <p:cNvSpPr txBox="1"/>
          <p:nvPr/>
        </p:nvSpPr>
        <p:spPr>
          <a:xfrm>
            <a:off x="8908738" y="3804671"/>
            <a:ext cx="266420" cy="461665"/>
          </a:xfrm>
          <a:prstGeom prst="rect">
            <a:avLst/>
          </a:prstGeom>
          <a:noFill/>
        </p:spPr>
        <p:txBody>
          <a:bodyPr wrap="none" rtlCol="0">
            <a:spAutoFit/>
          </a:bodyPr>
          <a:lstStyle/>
          <a:p>
            <a:r>
              <a:rPr lang="en-US" sz="2400" dirty="0"/>
              <a:t>.</a:t>
            </a:r>
          </a:p>
        </p:txBody>
      </p:sp>
      <p:sp>
        <p:nvSpPr>
          <p:cNvPr id="38" name="TextBox 37">
            <a:extLst>
              <a:ext uri="{FF2B5EF4-FFF2-40B4-BE49-F238E27FC236}">
                <a16:creationId xmlns:a16="http://schemas.microsoft.com/office/drawing/2014/main" xmlns="" id="{0E6F193E-45CE-4ED6-B062-D566A31E8A20}"/>
              </a:ext>
            </a:extLst>
          </p:cNvPr>
          <p:cNvSpPr txBox="1"/>
          <p:nvPr/>
        </p:nvSpPr>
        <p:spPr>
          <a:xfrm>
            <a:off x="6801426" y="3804671"/>
            <a:ext cx="336952" cy="461665"/>
          </a:xfrm>
          <a:prstGeom prst="rect">
            <a:avLst/>
          </a:prstGeom>
          <a:noFill/>
        </p:spPr>
        <p:txBody>
          <a:bodyPr wrap="none" rtlCol="0">
            <a:spAutoFit/>
          </a:bodyPr>
          <a:lstStyle/>
          <a:p>
            <a:r>
              <a:rPr lang="en-US" sz="2400" dirty="0"/>
              <a:t>1</a:t>
            </a:r>
          </a:p>
        </p:txBody>
      </p:sp>
      <p:sp>
        <p:nvSpPr>
          <p:cNvPr id="39" name="TextBox 38">
            <a:extLst>
              <a:ext uri="{FF2B5EF4-FFF2-40B4-BE49-F238E27FC236}">
                <a16:creationId xmlns:a16="http://schemas.microsoft.com/office/drawing/2014/main" xmlns="" id="{7D542E7B-8676-46A1-9174-619FA7101523}"/>
              </a:ext>
            </a:extLst>
          </p:cNvPr>
          <p:cNvSpPr txBox="1"/>
          <p:nvPr/>
        </p:nvSpPr>
        <p:spPr>
          <a:xfrm>
            <a:off x="9329657" y="3804671"/>
            <a:ext cx="336952" cy="461665"/>
          </a:xfrm>
          <a:prstGeom prst="rect">
            <a:avLst/>
          </a:prstGeom>
          <a:noFill/>
        </p:spPr>
        <p:txBody>
          <a:bodyPr wrap="none" rtlCol="0">
            <a:spAutoFit/>
          </a:bodyPr>
          <a:lstStyle/>
          <a:p>
            <a:r>
              <a:rPr lang="en-US" sz="2400" dirty="0"/>
              <a:t>1</a:t>
            </a:r>
          </a:p>
        </p:txBody>
      </p:sp>
      <p:sp>
        <p:nvSpPr>
          <p:cNvPr id="40" name="TextBox 39">
            <a:extLst>
              <a:ext uri="{FF2B5EF4-FFF2-40B4-BE49-F238E27FC236}">
                <a16:creationId xmlns:a16="http://schemas.microsoft.com/office/drawing/2014/main" xmlns="" id="{4439AB9C-3036-457A-9F20-5BA914C59DB3}"/>
              </a:ext>
            </a:extLst>
          </p:cNvPr>
          <p:cNvSpPr txBox="1"/>
          <p:nvPr/>
        </p:nvSpPr>
        <p:spPr>
          <a:xfrm>
            <a:off x="9856485" y="3804671"/>
            <a:ext cx="336952" cy="461665"/>
          </a:xfrm>
          <a:prstGeom prst="rect">
            <a:avLst/>
          </a:prstGeom>
          <a:noFill/>
        </p:spPr>
        <p:txBody>
          <a:bodyPr wrap="none" rtlCol="0">
            <a:spAutoFit/>
          </a:bodyPr>
          <a:lstStyle/>
          <a:p>
            <a:r>
              <a:rPr lang="en-US" sz="2400" dirty="0"/>
              <a:t>9</a:t>
            </a:r>
          </a:p>
        </p:txBody>
      </p:sp>
      <p:sp>
        <p:nvSpPr>
          <p:cNvPr id="41" name="TextBox 40">
            <a:extLst>
              <a:ext uri="{FF2B5EF4-FFF2-40B4-BE49-F238E27FC236}">
                <a16:creationId xmlns:a16="http://schemas.microsoft.com/office/drawing/2014/main" xmlns="" id="{2B160E84-A57A-4B0E-97D0-3E1E64D3552E}"/>
              </a:ext>
            </a:extLst>
          </p:cNvPr>
          <p:cNvSpPr txBox="1"/>
          <p:nvPr/>
        </p:nvSpPr>
        <p:spPr>
          <a:xfrm>
            <a:off x="2146654" y="3804672"/>
            <a:ext cx="336952" cy="461665"/>
          </a:xfrm>
          <a:prstGeom prst="rect">
            <a:avLst/>
          </a:prstGeom>
          <a:noFill/>
        </p:spPr>
        <p:txBody>
          <a:bodyPr wrap="none" rtlCol="0">
            <a:spAutoFit/>
          </a:bodyPr>
          <a:lstStyle/>
          <a:p>
            <a:r>
              <a:rPr lang="en-US" sz="2400" dirty="0"/>
              <a:t>3</a:t>
            </a:r>
          </a:p>
        </p:txBody>
      </p:sp>
      <p:sp>
        <p:nvSpPr>
          <p:cNvPr id="42" name="TextBox 41">
            <a:extLst>
              <a:ext uri="{FF2B5EF4-FFF2-40B4-BE49-F238E27FC236}">
                <a16:creationId xmlns:a16="http://schemas.microsoft.com/office/drawing/2014/main" xmlns="" id="{7C76AF90-D7F5-43A0-A944-8CD842F5395A}"/>
              </a:ext>
            </a:extLst>
          </p:cNvPr>
          <p:cNvSpPr txBox="1"/>
          <p:nvPr/>
        </p:nvSpPr>
        <p:spPr>
          <a:xfrm>
            <a:off x="2673482" y="3804671"/>
            <a:ext cx="336952" cy="461665"/>
          </a:xfrm>
          <a:prstGeom prst="rect">
            <a:avLst/>
          </a:prstGeom>
          <a:noFill/>
        </p:spPr>
        <p:txBody>
          <a:bodyPr wrap="none" rtlCol="0">
            <a:spAutoFit/>
          </a:bodyPr>
          <a:lstStyle/>
          <a:p>
            <a:r>
              <a:rPr lang="en-US" sz="2400" dirty="0"/>
              <a:t>0</a:t>
            </a:r>
          </a:p>
        </p:txBody>
      </p:sp>
      <p:sp>
        <p:nvSpPr>
          <p:cNvPr id="43" name="TextBox 42">
            <a:extLst>
              <a:ext uri="{FF2B5EF4-FFF2-40B4-BE49-F238E27FC236}">
                <a16:creationId xmlns:a16="http://schemas.microsoft.com/office/drawing/2014/main" xmlns="" id="{3E3963CF-37AA-4C4C-AD3E-6D1144C68587}"/>
              </a:ext>
            </a:extLst>
          </p:cNvPr>
          <p:cNvSpPr txBox="1"/>
          <p:nvPr/>
        </p:nvSpPr>
        <p:spPr>
          <a:xfrm>
            <a:off x="3200310" y="3804671"/>
            <a:ext cx="336952" cy="461665"/>
          </a:xfrm>
          <a:prstGeom prst="rect">
            <a:avLst/>
          </a:prstGeom>
          <a:noFill/>
        </p:spPr>
        <p:txBody>
          <a:bodyPr wrap="none" rtlCol="0">
            <a:spAutoFit/>
          </a:bodyPr>
          <a:lstStyle/>
          <a:p>
            <a:r>
              <a:rPr lang="en-US" sz="2400" dirty="0"/>
              <a:t>9</a:t>
            </a:r>
          </a:p>
        </p:txBody>
      </p:sp>
      <p:sp>
        <p:nvSpPr>
          <p:cNvPr id="44" name="TextBox 43">
            <a:extLst>
              <a:ext uri="{FF2B5EF4-FFF2-40B4-BE49-F238E27FC236}">
                <a16:creationId xmlns:a16="http://schemas.microsoft.com/office/drawing/2014/main" xmlns="" id="{CA63CD04-976B-4BA8-A9B0-F69024A94C94}"/>
              </a:ext>
            </a:extLst>
          </p:cNvPr>
          <p:cNvSpPr txBox="1"/>
          <p:nvPr/>
        </p:nvSpPr>
        <p:spPr>
          <a:xfrm>
            <a:off x="3727138" y="3804671"/>
            <a:ext cx="266420" cy="461665"/>
          </a:xfrm>
          <a:prstGeom prst="rect">
            <a:avLst/>
          </a:prstGeom>
          <a:noFill/>
        </p:spPr>
        <p:txBody>
          <a:bodyPr wrap="none" rtlCol="0">
            <a:spAutoFit/>
          </a:bodyPr>
          <a:lstStyle/>
          <a:p>
            <a:r>
              <a:rPr lang="en-US" sz="2400" dirty="0"/>
              <a:t>.</a:t>
            </a:r>
          </a:p>
        </p:txBody>
      </p:sp>
      <p:sp>
        <p:nvSpPr>
          <p:cNvPr id="45" name="TextBox 44">
            <a:extLst>
              <a:ext uri="{FF2B5EF4-FFF2-40B4-BE49-F238E27FC236}">
                <a16:creationId xmlns:a16="http://schemas.microsoft.com/office/drawing/2014/main" xmlns="" id="{A849FC53-D78B-4D36-B0D4-78B032E2DE2C}"/>
              </a:ext>
            </a:extLst>
          </p:cNvPr>
          <p:cNvSpPr txBox="1"/>
          <p:nvPr/>
        </p:nvSpPr>
        <p:spPr>
          <a:xfrm>
            <a:off x="4148057" y="3804671"/>
            <a:ext cx="336952" cy="461665"/>
          </a:xfrm>
          <a:prstGeom prst="rect">
            <a:avLst/>
          </a:prstGeom>
          <a:noFill/>
        </p:spPr>
        <p:txBody>
          <a:bodyPr wrap="none" rtlCol="0">
            <a:spAutoFit/>
          </a:bodyPr>
          <a:lstStyle/>
          <a:p>
            <a:r>
              <a:rPr lang="en-US" sz="2400" dirty="0"/>
              <a:t>1</a:t>
            </a:r>
          </a:p>
        </p:txBody>
      </p:sp>
      <p:sp>
        <p:nvSpPr>
          <p:cNvPr id="46" name="TextBox 45">
            <a:extLst>
              <a:ext uri="{FF2B5EF4-FFF2-40B4-BE49-F238E27FC236}">
                <a16:creationId xmlns:a16="http://schemas.microsoft.com/office/drawing/2014/main" xmlns="" id="{90BF6ABA-45DF-43CC-974E-9738678F7571}"/>
              </a:ext>
            </a:extLst>
          </p:cNvPr>
          <p:cNvSpPr txBox="1"/>
          <p:nvPr/>
        </p:nvSpPr>
        <p:spPr>
          <a:xfrm>
            <a:off x="4674885" y="3804671"/>
            <a:ext cx="336952" cy="461665"/>
          </a:xfrm>
          <a:prstGeom prst="rect">
            <a:avLst/>
          </a:prstGeom>
          <a:noFill/>
        </p:spPr>
        <p:txBody>
          <a:bodyPr wrap="none" rtlCol="0">
            <a:spAutoFit/>
          </a:bodyPr>
          <a:lstStyle/>
          <a:p>
            <a:r>
              <a:rPr lang="en-US" sz="2400" dirty="0"/>
              <a:t>9</a:t>
            </a:r>
          </a:p>
        </p:txBody>
      </p:sp>
      <p:sp>
        <p:nvSpPr>
          <p:cNvPr id="47" name="TextBox 46">
            <a:extLst>
              <a:ext uri="{FF2B5EF4-FFF2-40B4-BE49-F238E27FC236}">
                <a16:creationId xmlns:a16="http://schemas.microsoft.com/office/drawing/2014/main" xmlns="" id="{5259FAD2-AB00-462F-8B6A-D58FDB4264C3}"/>
              </a:ext>
            </a:extLst>
          </p:cNvPr>
          <p:cNvSpPr txBox="1"/>
          <p:nvPr/>
        </p:nvSpPr>
        <p:spPr>
          <a:xfrm>
            <a:off x="6177789" y="4765982"/>
            <a:ext cx="1611339" cy="369332"/>
          </a:xfrm>
          <a:prstGeom prst="rect">
            <a:avLst/>
          </a:prstGeom>
          <a:noFill/>
        </p:spPr>
        <p:txBody>
          <a:bodyPr wrap="none" rtlCol="0">
            <a:spAutoFit/>
          </a:bodyPr>
          <a:lstStyle/>
          <a:p>
            <a:r>
              <a:rPr lang="en-US" dirty="0"/>
              <a:t>Ignore the carry</a:t>
            </a:r>
          </a:p>
        </p:txBody>
      </p:sp>
      <p:cxnSp>
        <p:nvCxnSpPr>
          <p:cNvPr id="48" name="Straight Arrow Connector 47">
            <a:extLst>
              <a:ext uri="{FF2B5EF4-FFF2-40B4-BE49-F238E27FC236}">
                <a16:creationId xmlns:a16="http://schemas.microsoft.com/office/drawing/2014/main" xmlns="" id="{5B08B4AA-7359-4C17-B7EA-3D1572CC2EBF}"/>
              </a:ext>
            </a:extLst>
          </p:cNvPr>
          <p:cNvCxnSpPr>
            <a:stCxn id="47" idx="0"/>
            <a:endCxn id="38" idx="2"/>
          </p:cNvCxnSpPr>
          <p:nvPr/>
        </p:nvCxnSpPr>
        <p:spPr>
          <a:xfrm flipH="1" flipV="1">
            <a:off x="6969902" y="4266336"/>
            <a:ext cx="13557" cy="49964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5645FE47-1D3B-4A07-9EC6-204077DE5879}"/>
              </a:ext>
            </a:extLst>
          </p:cNvPr>
          <p:cNvSpPr txBox="1"/>
          <p:nvPr/>
        </p:nvSpPr>
        <p:spPr>
          <a:xfrm>
            <a:off x="5036945" y="2998737"/>
            <a:ext cx="1747594" cy="369332"/>
          </a:xfrm>
          <a:prstGeom prst="rect">
            <a:avLst/>
          </a:prstGeom>
          <a:noFill/>
        </p:spPr>
        <p:txBody>
          <a:bodyPr wrap="none" rtlCol="0">
            <a:spAutoFit/>
          </a:bodyPr>
          <a:lstStyle/>
          <a:p>
            <a:r>
              <a:rPr lang="en-US" dirty="0"/>
              <a:t>10’s complement</a:t>
            </a:r>
          </a:p>
        </p:txBody>
      </p:sp>
      <p:cxnSp>
        <p:nvCxnSpPr>
          <p:cNvPr id="50" name="Straight Arrow Connector 49">
            <a:extLst>
              <a:ext uri="{FF2B5EF4-FFF2-40B4-BE49-F238E27FC236}">
                <a16:creationId xmlns:a16="http://schemas.microsoft.com/office/drawing/2014/main" xmlns="" id="{31A0CCC2-FA9F-4C45-8E04-09031F0A9147}"/>
              </a:ext>
            </a:extLst>
          </p:cNvPr>
          <p:cNvCxnSpPr/>
          <p:nvPr/>
        </p:nvCxnSpPr>
        <p:spPr>
          <a:xfrm>
            <a:off x="5067941" y="3374020"/>
            <a:ext cx="172801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16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500"/>
                                        <p:tgtEl>
                                          <p:spTgt spid="1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500"/>
                                        <p:tgtEl>
                                          <p:spTgt spid="23"/>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500"/>
                                        <p:tgtEl>
                                          <p:spTgt spid="33"/>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fade">
                                      <p:cBhvr>
                                        <p:cTn id="120" dur="500"/>
                                        <p:tgtEl>
                                          <p:spTgt spid="3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fade">
                                      <p:cBhvr>
                                        <p:cTn id="125" dur="500"/>
                                        <p:tgtEl>
                                          <p:spTgt spid="37"/>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500"/>
                                        <p:tgtEl>
                                          <p:spTgt spid="35"/>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8"/>
                                        </p:tgtEl>
                                        <p:attrNameLst>
                                          <p:attrName>style.visibility</p:attrName>
                                        </p:attrNameLst>
                                      </p:cBhvr>
                                      <p:to>
                                        <p:strVal val="visible"/>
                                      </p:to>
                                    </p:set>
                                    <p:animEffect transition="in" filter="fade">
                                      <p:cBhvr>
                                        <p:cTn id="145" dur="500"/>
                                        <p:tgtEl>
                                          <p:spTgt spid="3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48"/>
                                        </p:tgtEl>
                                        <p:attrNameLst>
                                          <p:attrName>style.visibility</p:attrName>
                                        </p:attrNameLst>
                                      </p:cBhvr>
                                      <p:to>
                                        <p:strVal val="visible"/>
                                      </p:to>
                                    </p:set>
                                    <p:animEffect transition="in" filter="fade">
                                      <p:cBhvr>
                                        <p:cTn id="150" dur="500"/>
                                        <p:tgtEl>
                                          <p:spTgt spid="48"/>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7"/>
                                        </p:tgtEl>
                                        <p:attrNameLst>
                                          <p:attrName>style.visibility</p:attrName>
                                        </p:attrNameLst>
                                      </p:cBhvr>
                                      <p:to>
                                        <p:strVal val="visible"/>
                                      </p:to>
                                    </p:set>
                                    <p:animEffect transition="in" filter="fade">
                                      <p:cBhvr>
                                        <p:cTn id="1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4" grpId="0"/>
      <p:bldP spid="15" grpId="0"/>
      <p:bldP spid="16" grpId="0"/>
      <p:bldP spid="17" grpId="0"/>
      <p:bldP spid="18" grpId="0"/>
      <p:bldP spid="19" grpId="0"/>
      <p:bldP spid="20" grpId="0"/>
      <p:bldP spid="21" grpId="0"/>
      <p:bldP spid="22" grpId="0"/>
      <p:bldP spid="23"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77593-FC43-483A-BD47-1867C45D8EE6}"/>
              </a:ext>
            </a:extLst>
          </p:cNvPr>
          <p:cNvSpPr>
            <a:spLocks noGrp="1"/>
          </p:cNvSpPr>
          <p:nvPr>
            <p:ph type="title"/>
          </p:nvPr>
        </p:nvSpPr>
        <p:spPr/>
        <p:txBody>
          <a:bodyPr/>
          <a:lstStyle/>
          <a:p>
            <a:r>
              <a:rPr lang="en-US" dirty="0"/>
              <a:t>Subtraction using 10’s complement (Examples)</a:t>
            </a:r>
            <a:endParaRPr lang="en-IN" dirty="0"/>
          </a:p>
        </p:txBody>
      </p:sp>
      <p:sp>
        <p:nvSpPr>
          <p:cNvPr id="3" name="Content Placeholder 2">
            <a:extLst>
              <a:ext uri="{FF2B5EF4-FFF2-40B4-BE49-F238E27FC236}">
                <a16:creationId xmlns:a16="http://schemas.microsoft.com/office/drawing/2014/main" xmlns="" id="{CC1D83BB-C536-4C55-BBC7-CE13C407AD9B}"/>
              </a:ext>
            </a:extLst>
          </p:cNvPr>
          <p:cNvSpPr>
            <a:spLocks noGrp="1"/>
          </p:cNvSpPr>
          <p:nvPr>
            <p:ph idx="1"/>
          </p:nvPr>
        </p:nvSpPr>
        <p:spPr>
          <a:xfrm>
            <a:off x="131180" y="863444"/>
            <a:ext cx="11929641" cy="500407"/>
          </a:xfrm>
        </p:spPr>
        <p:txBody>
          <a:bodyPr/>
          <a:lstStyle/>
          <a:p>
            <a:r>
              <a:rPr lang="en-US" dirty="0"/>
              <a:t>Example - 2</a:t>
            </a:r>
            <a:endParaRPr lang="en-IN" dirty="0"/>
          </a:p>
        </p:txBody>
      </p:sp>
      <p:sp>
        <p:nvSpPr>
          <p:cNvPr id="4" name="TextBox 3">
            <a:extLst>
              <a:ext uri="{FF2B5EF4-FFF2-40B4-BE49-F238E27FC236}">
                <a16:creationId xmlns:a16="http://schemas.microsoft.com/office/drawing/2014/main" xmlns="" id="{6070D915-B60E-431D-8C82-485AF61E19F0}"/>
              </a:ext>
            </a:extLst>
          </p:cNvPr>
          <p:cNvSpPr txBox="1"/>
          <p:nvPr/>
        </p:nvSpPr>
        <p:spPr>
          <a:xfrm>
            <a:off x="2115659" y="2577885"/>
            <a:ext cx="336952" cy="461665"/>
          </a:xfrm>
          <a:prstGeom prst="rect">
            <a:avLst/>
          </a:prstGeom>
          <a:noFill/>
        </p:spPr>
        <p:txBody>
          <a:bodyPr wrap="none" rtlCol="0">
            <a:spAutoFit/>
          </a:bodyPr>
          <a:lstStyle/>
          <a:p>
            <a:r>
              <a:rPr lang="en-US" sz="2400" dirty="0"/>
              <a:t>7</a:t>
            </a:r>
          </a:p>
        </p:txBody>
      </p:sp>
      <p:sp>
        <p:nvSpPr>
          <p:cNvPr id="5" name="TextBox 4">
            <a:extLst>
              <a:ext uri="{FF2B5EF4-FFF2-40B4-BE49-F238E27FC236}">
                <a16:creationId xmlns:a16="http://schemas.microsoft.com/office/drawing/2014/main" xmlns="" id="{3DFB7B54-84CA-42F2-8577-DEE40FC64422}"/>
              </a:ext>
            </a:extLst>
          </p:cNvPr>
          <p:cNvSpPr txBox="1"/>
          <p:nvPr/>
        </p:nvSpPr>
        <p:spPr>
          <a:xfrm>
            <a:off x="2642487" y="2577884"/>
            <a:ext cx="336952" cy="461665"/>
          </a:xfrm>
          <a:prstGeom prst="rect">
            <a:avLst/>
          </a:prstGeom>
          <a:noFill/>
        </p:spPr>
        <p:txBody>
          <a:bodyPr wrap="none" rtlCol="0">
            <a:spAutoFit/>
          </a:bodyPr>
          <a:lstStyle/>
          <a:p>
            <a:r>
              <a:rPr lang="en-US" sz="2400" dirty="0"/>
              <a:t>4</a:t>
            </a:r>
          </a:p>
        </p:txBody>
      </p:sp>
      <p:sp>
        <p:nvSpPr>
          <p:cNvPr id="6" name="TextBox 5">
            <a:extLst>
              <a:ext uri="{FF2B5EF4-FFF2-40B4-BE49-F238E27FC236}">
                <a16:creationId xmlns:a16="http://schemas.microsoft.com/office/drawing/2014/main" xmlns="" id="{88D398CC-7B5C-4C62-BAA1-192B48291827}"/>
              </a:ext>
            </a:extLst>
          </p:cNvPr>
          <p:cNvSpPr txBox="1"/>
          <p:nvPr/>
        </p:nvSpPr>
        <p:spPr>
          <a:xfrm>
            <a:off x="3169315" y="2577884"/>
            <a:ext cx="336952" cy="461665"/>
          </a:xfrm>
          <a:prstGeom prst="rect">
            <a:avLst/>
          </a:prstGeom>
          <a:noFill/>
        </p:spPr>
        <p:txBody>
          <a:bodyPr wrap="none" rtlCol="0">
            <a:spAutoFit/>
          </a:bodyPr>
          <a:lstStyle/>
          <a:p>
            <a:r>
              <a:rPr lang="en-US" sz="2400" dirty="0"/>
              <a:t>5</a:t>
            </a:r>
          </a:p>
        </p:txBody>
      </p:sp>
      <p:sp>
        <p:nvSpPr>
          <p:cNvPr id="7" name="TextBox 6">
            <a:extLst>
              <a:ext uri="{FF2B5EF4-FFF2-40B4-BE49-F238E27FC236}">
                <a16:creationId xmlns:a16="http://schemas.microsoft.com/office/drawing/2014/main" xmlns="" id="{7CA30A87-DE58-400F-9EC5-607480E79B33}"/>
              </a:ext>
            </a:extLst>
          </p:cNvPr>
          <p:cNvSpPr txBox="1"/>
          <p:nvPr/>
        </p:nvSpPr>
        <p:spPr>
          <a:xfrm>
            <a:off x="3696143" y="2577884"/>
            <a:ext cx="26642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FE0EB5F3-0FB9-4C2E-BBD4-146A6DD4566A}"/>
              </a:ext>
            </a:extLst>
          </p:cNvPr>
          <p:cNvSpPr txBox="1"/>
          <p:nvPr/>
        </p:nvSpPr>
        <p:spPr>
          <a:xfrm>
            <a:off x="2115659" y="1968285"/>
            <a:ext cx="336952" cy="461665"/>
          </a:xfrm>
          <a:prstGeom prst="rect">
            <a:avLst/>
          </a:prstGeom>
          <a:noFill/>
        </p:spPr>
        <p:txBody>
          <a:bodyPr wrap="none" rtlCol="0">
            <a:spAutoFit/>
          </a:bodyPr>
          <a:lstStyle/>
          <a:p>
            <a:r>
              <a:rPr lang="en-US" sz="2400" dirty="0"/>
              <a:t>4</a:t>
            </a:r>
          </a:p>
        </p:txBody>
      </p:sp>
      <p:sp>
        <p:nvSpPr>
          <p:cNvPr id="9" name="TextBox 8">
            <a:extLst>
              <a:ext uri="{FF2B5EF4-FFF2-40B4-BE49-F238E27FC236}">
                <a16:creationId xmlns:a16="http://schemas.microsoft.com/office/drawing/2014/main" xmlns="" id="{3E6DBDA4-95C1-4061-8980-E3F38E3162A7}"/>
              </a:ext>
            </a:extLst>
          </p:cNvPr>
          <p:cNvSpPr txBox="1"/>
          <p:nvPr/>
        </p:nvSpPr>
        <p:spPr>
          <a:xfrm>
            <a:off x="2642487" y="1968284"/>
            <a:ext cx="336952" cy="461665"/>
          </a:xfrm>
          <a:prstGeom prst="rect">
            <a:avLst/>
          </a:prstGeom>
          <a:noFill/>
        </p:spPr>
        <p:txBody>
          <a:bodyPr wrap="none" rtlCol="0">
            <a:spAutoFit/>
          </a:bodyPr>
          <a:lstStyle/>
          <a:p>
            <a:r>
              <a:rPr lang="en-US" sz="2400" dirty="0"/>
              <a:t>3</a:t>
            </a:r>
          </a:p>
        </p:txBody>
      </p:sp>
      <p:sp>
        <p:nvSpPr>
          <p:cNvPr id="10" name="TextBox 9">
            <a:extLst>
              <a:ext uri="{FF2B5EF4-FFF2-40B4-BE49-F238E27FC236}">
                <a16:creationId xmlns:a16="http://schemas.microsoft.com/office/drawing/2014/main" xmlns="" id="{BA82C81D-E6AA-4C20-81BB-6AA505AC1F3C}"/>
              </a:ext>
            </a:extLst>
          </p:cNvPr>
          <p:cNvSpPr txBox="1"/>
          <p:nvPr/>
        </p:nvSpPr>
        <p:spPr>
          <a:xfrm>
            <a:off x="3169315" y="1968284"/>
            <a:ext cx="336952" cy="461665"/>
          </a:xfrm>
          <a:prstGeom prst="rect">
            <a:avLst/>
          </a:prstGeom>
          <a:noFill/>
        </p:spPr>
        <p:txBody>
          <a:bodyPr wrap="none" rtlCol="0">
            <a:spAutoFit/>
          </a:bodyPr>
          <a:lstStyle/>
          <a:p>
            <a:r>
              <a:rPr lang="en-US" sz="2400" dirty="0"/>
              <a:t>6</a:t>
            </a:r>
          </a:p>
        </p:txBody>
      </p:sp>
      <p:sp>
        <p:nvSpPr>
          <p:cNvPr id="11" name="TextBox 10">
            <a:extLst>
              <a:ext uri="{FF2B5EF4-FFF2-40B4-BE49-F238E27FC236}">
                <a16:creationId xmlns:a16="http://schemas.microsoft.com/office/drawing/2014/main" xmlns="" id="{FCD022A8-F9FD-43B5-BC14-F23C5721D53F}"/>
              </a:ext>
            </a:extLst>
          </p:cNvPr>
          <p:cNvSpPr txBox="1"/>
          <p:nvPr/>
        </p:nvSpPr>
        <p:spPr>
          <a:xfrm>
            <a:off x="3696143" y="1968284"/>
            <a:ext cx="266420" cy="461665"/>
          </a:xfrm>
          <a:prstGeom prst="rect">
            <a:avLst/>
          </a:prstGeom>
          <a:noFill/>
        </p:spPr>
        <p:txBody>
          <a:bodyPr wrap="none" rtlCol="0">
            <a:spAutoFit/>
          </a:bodyPr>
          <a:lstStyle/>
          <a:p>
            <a:r>
              <a:rPr lang="en-US" sz="2400" dirty="0"/>
              <a:t>.</a:t>
            </a:r>
          </a:p>
        </p:txBody>
      </p:sp>
      <p:sp>
        <p:nvSpPr>
          <p:cNvPr id="12" name="TextBox 11">
            <a:extLst>
              <a:ext uri="{FF2B5EF4-FFF2-40B4-BE49-F238E27FC236}">
                <a16:creationId xmlns:a16="http://schemas.microsoft.com/office/drawing/2014/main" xmlns="" id="{3ACA4271-2378-40FA-A139-20D093CEF744}"/>
              </a:ext>
            </a:extLst>
          </p:cNvPr>
          <p:cNvSpPr txBox="1"/>
          <p:nvPr/>
        </p:nvSpPr>
        <p:spPr>
          <a:xfrm>
            <a:off x="1588831" y="2565469"/>
            <a:ext cx="261610" cy="461665"/>
          </a:xfrm>
          <a:prstGeom prst="rect">
            <a:avLst/>
          </a:prstGeom>
          <a:noFill/>
        </p:spPr>
        <p:txBody>
          <a:bodyPr wrap="none" rtlCol="0">
            <a:spAutoFit/>
          </a:bodyPr>
          <a:lstStyle/>
          <a:p>
            <a:r>
              <a:rPr lang="en-US" sz="2400" dirty="0"/>
              <a:t>-</a:t>
            </a:r>
          </a:p>
        </p:txBody>
      </p:sp>
      <p:cxnSp>
        <p:nvCxnSpPr>
          <p:cNvPr id="13" name="Straight Connector 12">
            <a:extLst>
              <a:ext uri="{FF2B5EF4-FFF2-40B4-BE49-F238E27FC236}">
                <a16:creationId xmlns:a16="http://schemas.microsoft.com/office/drawing/2014/main" xmlns="" id="{B08725F5-08BD-491E-86F6-7E8FB231BB6D}"/>
              </a:ext>
            </a:extLst>
          </p:cNvPr>
          <p:cNvCxnSpPr/>
          <p:nvPr/>
        </p:nvCxnSpPr>
        <p:spPr>
          <a:xfrm>
            <a:off x="1607945" y="3263685"/>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90BE7804-0B96-43E1-B2BD-520FEDF124C9}"/>
              </a:ext>
            </a:extLst>
          </p:cNvPr>
          <p:cNvSpPr txBox="1"/>
          <p:nvPr/>
        </p:nvSpPr>
        <p:spPr>
          <a:xfrm>
            <a:off x="4117062" y="2577884"/>
            <a:ext cx="336952" cy="461665"/>
          </a:xfrm>
          <a:prstGeom prst="rect">
            <a:avLst/>
          </a:prstGeom>
          <a:noFill/>
        </p:spPr>
        <p:txBody>
          <a:bodyPr wrap="none" rtlCol="0">
            <a:spAutoFit/>
          </a:bodyPr>
          <a:lstStyle/>
          <a:p>
            <a:r>
              <a:rPr lang="en-US" sz="2400" dirty="0"/>
              <a:t>8</a:t>
            </a:r>
          </a:p>
        </p:txBody>
      </p:sp>
      <p:sp>
        <p:nvSpPr>
          <p:cNvPr id="15" name="TextBox 14">
            <a:extLst>
              <a:ext uri="{FF2B5EF4-FFF2-40B4-BE49-F238E27FC236}">
                <a16:creationId xmlns:a16="http://schemas.microsoft.com/office/drawing/2014/main" xmlns="" id="{FFAEB7C2-F176-4B31-BE5E-467E28E72718}"/>
              </a:ext>
            </a:extLst>
          </p:cNvPr>
          <p:cNvSpPr txBox="1"/>
          <p:nvPr/>
        </p:nvSpPr>
        <p:spPr>
          <a:xfrm>
            <a:off x="4643890" y="2577884"/>
            <a:ext cx="336952" cy="461665"/>
          </a:xfrm>
          <a:prstGeom prst="rect">
            <a:avLst/>
          </a:prstGeom>
          <a:noFill/>
        </p:spPr>
        <p:txBody>
          <a:bodyPr wrap="none" rtlCol="0">
            <a:spAutoFit/>
          </a:bodyPr>
          <a:lstStyle/>
          <a:p>
            <a:r>
              <a:rPr lang="en-US" sz="2400" dirty="0"/>
              <a:t>1</a:t>
            </a:r>
          </a:p>
        </p:txBody>
      </p:sp>
      <p:sp>
        <p:nvSpPr>
          <p:cNvPr id="16" name="TextBox 15">
            <a:extLst>
              <a:ext uri="{FF2B5EF4-FFF2-40B4-BE49-F238E27FC236}">
                <a16:creationId xmlns:a16="http://schemas.microsoft.com/office/drawing/2014/main" xmlns="" id="{20493373-4D65-48B3-BB4B-E3912E780C81}"/>
              </a:ext>
            </a:extLst>
          </p:cNvPr>
          <p:cNvSpPr txBox="1"/>
          <p:nvPr/>
        </p:nvSpPr>
        <p:spPr>
          <a:xfrm>
            <a:off x="4117062" y="1968284"/>
            <a:ext cx="336952" cy="461665"/>
          </a:xfrm>
          <a:prstGeom prst="rect">
            <a:avLst/>
          </a:prstGeom>
          <a:noFill/>
        </p:spPr>
        <p:txBody>
          <a:bodyPr wrap="none" rtlCol="0">
            <a:spAutoFit/>
          </a:bodyPr>
          <a:lstStyle/>
          <a:p>
            <a:r>
              <a:rPr lang="en-US" sz="2400" dirty="0"/>
              <a:t>6</a:t>
            </a:r>
          </a:p>
        </p:txBody>
      </p:sp>
      <p:sp>
        <p:nvSpPr>
          <p:cNvPr id="17" name="TextBox 16">
            <a:extLst>
              <a:ext uri="{FF2B5EF4-FFF2-40B4-BE49-F238E27FC236}">
                <a16:creationId xmlns:a16="http://schemas.microsoft.com/office/drawing/2014/main" xmlns="" id="{3205E05F-294E-45E4-B7CF-AA9D10A0891C}"/>
              </a:ext>
            </a:extLst>
          </p:cNvPr>
          <p:cNvSpPr txBox="1"/>
          <p:nvPr/>
        </p:nvSpPr>
        <p:spPr>
          <a:xfrm>
            <a:off x="4643890" y="1968284"/>
            <a:ext cx="336952" cy="461665"/>
          </a:xfrm>
          <a:prstGeom prst="rect">
            <a:avLst/>
          </a:prstGeom>
          <a:noFill/>
        </p:spPr>
        <p:txBody>
          <a:bodyPr wrap="none" rtlCol="0">
            <a:spAutoFit/>
          </a:bodyPr>
          <a:lstStyle/>
          <a:p>
            <a:r>
              <a:rPr lang="en-US" sz="2400" dirty="0"/>
              <a:t>2</a:t>
            </a:r>
          </a:p>
        </p:txBody>
      </p:sp>
      <p:sp>
        <p:nvSpPr>
          <p:cNvPr id="18" name="TextBox 17">
            <a:extLst>
              <a:ext uri="{FF2B5EF4-FFF2-40B4-BE49-F238E27FC236}">
                <a16:creationId xmlns:a16="http://schemas.microsoft.com/office/drawing/2014/main" xmlns="" id="{E4089F43-EA02-47CB-83E6-23F5CE635B7C}"/>
              </a:ext>
            </a:extLst>
          </p:cNvPr>
          <p:cNvSpPr txBox="1"/>
          <p:nvPr/>
        </p:nvSpPr>
        <p:spPr>
          <a:xfrm>
            <a:off x="389334" y="1174934"/>
            <a:ext cx="2089033" cy="461665"/>
          </a:xfrm>
          <a:prstGeom prst="rect">
            <a:avLst/>
          </a:prstGeom>
          <a:noFill/>
        </p:spPr>
        <p:txBody>
          <a:bodyPr wrap="none" rtlCol="0">
            <a:spAutoFit/>
          </a:bodyPr>
          <a:lstStyle/>
          <a:p>
            <a:r>
              <a:rPr lang="en-US" sz="2400" dirty="0"/>
              <a:t>436.62 - 745.81</a:t>
            </a:r>
          </a:p>
        </p:txBody>
      </p:sp>
      <p:sp>
        <p:nvSpPr>
          <p:cNvPr id="19" name="TextBox 18">
            <a:extLst>
              <a:ext uri="{FF2B5EF4-FFF2-40B4-BE49-F238E27FC236}">
                <a16:creationId xmlns:a16="http://schemas.microsoft.com/office/drawing/2014/main" xmlns="" id="{19658DD2-615A-49B3-9AB1-9A0574BA387D}"/>
              </a:ext>
            </a:extLst>
          </p:cNvPr>
          <p:cNvSpPr txBox="1"/>
          <p:nvPr/>
        </p:nvSpPr>
        <p:spPr>
          <a:xfrm>
            <a:off x="7367992" y="2565470"/>
            <a:ext cx="336952" cy="461665"/>
          </a:xfrm>
          <a:prstGeom prst="rect">
            <a:avLst/>
          </a:prstGeom>
          <a:noFill/>
        </p:spPr>
        <p:txBody>
          <a:bodyPr wrap="none" rtlCol="0">
            <a:spAutoFit/>
          </a:bodyPr>
          <a:lstStyle/>
          <a:p>
            <a:r>
              <a:rPr lang="en-US" sz="2400" dirty="0"/>
              <a:t>2</a:t>
            </a:r>
          </a:p>
        </p:txBody>
      </p:sp>
      <p:sp>
        <p:nvSpPr>
          <p:cNvPr id="20" name="TextBox 19">
            <a:extLst>
              <a:ext uri="{FF2B5EF4-FFF2-40B4-BE49-F238E27FC236}">
                <a16:creationId xmlns:a16="http://schemas.microsoft.com/office/drawing/2014/main" xmlns="" id="{753B28D2-17FD-4704-99F2-A66A272CE1FF}"/>
              </a:ext>
            </a:extLst>
          </p:cNvPr>
          <p:cNvSpPr txBox="1"/>
          <p:nvPr/>
        </p:nvSpPr>
        <p:spPr>
          <a:xfrm>
            <a:off x="7894820" y="2565469"/>
            <a:ext cx="336952" cy="461665"/>
          </a:xfrm>
          <a:prstGeom prst="rect">
            <a:avLst/>
          </a:prstGeom>
          <a:noFill/>
        </p:spPr>
        <p:txBody>
          <a:bodyPr wrap="none" rtlCol="0">
            <a:spAutoFit/>
          </a:bodyPr>
          <a:lstStyle/>
          <a:p>
            <a:r>
              <a:rPr lang="en-US" sz="2400" dirty="0"/>
              <a:t>5</a:t>
            </a:r>
          </a:p>
        </p:txBody>
      </p:sp>
      <p:sp>
        <p:nvSpPr>
          <p:cNvPr id="21" name="TextBox 20">
            <a:extLst>
              <a:ext uri="{FF2B5EF4-FFF2-40B4-BE49-F238E27FC236}">
                <a16:creationId xmlns:a16="http://schemas.microsoft.com/office/drawing/2014/main" xmlns="" id="{FD7C650A-E9CF-4589-8866-A5F565EA72E8}"/>
              </a:ext>
            </a:extLst>
          </p:cNvPr>
          <p:cNvSpPr txBox="1"/>
          <p:nvPr/>
        </p:nvSpPr>
        <p:spPr>
          <a:xfrm>
            <a:off x="8421648" y="2565469"/>
            <a:ext cx="336952" cy="461665"/>
          </a:xfrm>
          <a:prstGeom prst="rect">
            <a:avLst/>
          </a:prstGeom>
          <a:noFill/>
        </p:spPr>
        <p:txBody>
          <a:bodyPr wrap="none" rtlCol="0">
            <a:spAutoFit/>
          </a:bodyPr>
          <a:lstStyle/>
          <a:p>
            <a:r>
              <a:rPr lang="en-US" sz="2400" dirty="0"/>
              <a:t>4</a:t>
            </a:r>
          </a:p>
        </p:txBody>
      </p:sp>
      <p:sp>
        <p:nvSpPr>
          <p:cNvPr id="22" name="TextBox 21">
            <a:extLst>
              <a:ext uri="{FF2B5EF4-FFF2-40B4-BE49-F238E27FC236}">
                <a16:creationId xmlns:a16="http://schemas.microsoft.com/office/drawing/2014/main" xmlns="" id="{08E82837-A683-4214-AE0F-AC774A2EA267}"/>
              </a:ext>
            </a:extLst>
          </p:cNvPr>
          <p:cNvSpPr txBox="1"/>
          <p:nvPr/>
        </p:nvSpPr>
        <p:spPr>
          <a:xfrm>
            <a:off x="8948476" y="2565469"/>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C3887C6B-6D35-4B1F-A92E-35D804F1D415}"/>
              </a:ext>
            </a:extLst>
          </p:cNvPr>
          <p:cNvSpPr txBox="1"/>
          <p:nvPr/>
        </p:nvSpPr>
        <p:spPr>
          <a:xfrm>
            <a:off x="6841164" y="2565469"/>
            <a:ext cx="336952" cy="461665"/>
          </a:xfrm>
          <a:prstGeom prst="rect">
            <a:avLst/>
          </a:prstGeom>
          <a:noFill/>
        </p:spPr>
        <p:txBody>
          <a:bodyPr wrap="none" rtlCol="0">
            <a:spAutoFit/>
          </a:bodyPr>
          <a:lstStyle/>
          <a:p>
            <a:r>
              <a:rPr lang="en-US" sz="2400" dirty="0"/>
              <a:t>+</a:t>
            </a:r>
          </a:p>
        </p:txBody>
      </p:sp>
      <p:cxnSp>
        <p:nvCxnSpPr>
          <p:cNvPr id="24" name="Straight Connector 23">
            <a:extLst>
              <a:ext uri="{FF2B5EF4-FFF2-40B4-BE49-F238E27FC236}">
                <a16:creationId xmlns:a16="http://schemas.microsoft.com/office/drawing/2014/main" xmlns="" id="{F5AD5F80-486B-4AF6-B0A4-3405B38AAC3B}"/>
              </a:ext>
            </a:extLst>
          </p:cNvPr>
          <p:cNvCxnSpPr/>
          <p:nvPr/>
        </p:nvCxnSpPr>
        <p:spPr>
          <a:xfrm>
            <a:off x="6860278" y="3263685"/>
            <a:ext cx="34290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9CC07F8A-A211-4C1B-BCFD-64B456458F43}"/>
              </a:ext>
            </a:extLst>
          </p:cNvPr>
          <p:cNvSpPr txBox="1"/>
          <p:nvPr/>
        </p:nvSpPr>
        <p:spPr>
          <a:xfrm>
            <a:off x="9369395" y="2565469"/>
            <a:ext cx="336952" cy="461665"/>
          </a:xfrm>
          <a:prstGeom prst="rect">
            <a:avLst/>
          </a:prstGeom>
          <a:noFill/>
        </p:spPr>
        <p:txBody>
          <a:bodyPr wrap="none" rtlCol="0">
            <a:spAutoFit/>
          </a:bodyPr>
          <a:lstStyle/>
          <a:p>
            <a:r>
              <a:rPr lang="en-US" sz="2400" dirty="0"/>
              <a:t>1</a:t>
            </a:r>
          </a:p>
        </p:txBody>
      </p:sp>
      <p:sp>
        <p:nvSpPr>
          <p:cNvPr id="26" name="TextBox 25">
            <a:extLst>
              <a:ext uri="{FF2B5EF4-FFF2-40B4-BE49-F238E27FC236}">
                <a16:creationId xmlns:a16="http://schemas.microsoft.com/office/drawing/2014/main" xmlns="" id="{A03EDC04-64D4-4DFD-BFE6-2447260C0B88}"/>
              </a:ext>
            </a:extLst>
          </p:cNvPr>
          <p:cNvSpPr txBox="1"/>
          <p:nvPr/>
        </p:nvSpPr>
        <p:spPr>
          <a:xfrm>
            <a:off x="9896223" y="2565469"/>
            <a:ext cx="336952" cy="461665"/>
          </a:xfrm>
          <a:prstGeom prst="rect">
            <a:avLst/>
          </a:prstGeom>
          <a:noFill/>
        </p:spPr>
        <p:txBody>
          <a:bodyPr wrap="none" rtlCol="0">
            <a:spAutoFit/>
          </a:bodyPr>
          <a:lstStyle/>
          <a:p>
            <a:r>
              <a:rPr lang="en-US" sz="2400" dirty="0"/>
              <a:t>9</a:t>
            </a:r>
          </a:p>
        </p:txBody>
      </p:sp>
      <p:sp>
        <p:nvSpPr>
          <p:cNvPr id="27" name="TextBox 26">
            <a:extLst>
              <a:ext uri="{FF2B5EF4-FFF2-40B4-BE49-F238E27FC236}">
                <a16:creationId xmlns:a16="http://schemas.microsoft.com/office/drawing/2014/main" xmlns="" id="{BA970E61-477B-495C-A8AF-B9ECBF98C50B}"/>
              </a:ext>
            </a:extLst>
          </p:cNvPr>
          <p:cNvSpPr txBox="1"/>
          <p:nvPr/>
        </p:nvSpPr>
        <p:spPr>
          <a:xfrm>
            <a:off x="7373459" y="3288509"/>
            <a:ext cx="336952" cy="461665"/>
          </a:xfrm>
          <a:prstGeom prst="rect">
            <a:avLst/>
          </a:prstGeom>
          <a:noFill/>
        </p:spPr>
        <p:txBody>
          <a:bodyPr wrap="none" rtlCol="0">
            <a:spAutoFit/>
          </a:bodyPr>
          <a:lstStyle/>
          <a:p>
            <a:r>
              <a:rPr lang="en-US" sz="2400" dirty="0"/>
              <a:t>6</a:t>
            </a:r>
          </a:p>
        </p:txBody>
      </p:sp>
      <p:sp>
        <p:nvSpPr>
          <p:cNvPr id="28" name="TextBox 27">
            <a:extLst>
              <a:ext uri="{FF2B5EF4-FFF2-40B4-BE49-F238E27FC236}">
                <a16:creationId xmlns:a16="http://schemas.microsoft.com/office/drawing/2014/main" xmlns="" id="{72A12ADA-D0B8-4B5A-AA16-16194A67F826}"/>
              </a:ext>
            </a:extLst>
          </p:cNvPr>
          <p:cNvSpPr txBox="1"/>
          <p:nvPr/>
        </p:nvSpPr>
        <p:spPr>
          <a:xfrm>
            <a:off x="7900287" y="3288508"/>
            <a:ext cx="336952" cy="461665"/>
          </a:xfrm>
          <a:prstGeom prst="rect">
            <a:avLst/>
          </a:prstGeom>
          <a:noFill/>
        </p:spPr>
        <p:txBody>
          <a:bodyPr wrap="none" rtlCol="0">
            <a:spAutoFit/>
          </a:bodyPr>
          <a:lstStyle/>
          <a:p>
            <a:r>
              <a:rPr lang="en-US" sz="2400" dirty="0"/>
              <a:t>9</a:t>
            </a:r>
          </a:p>
        </p:txBody>
      </p:sp>
      <p:sp>
        <p:nvSpPr>
          <p:cNvPr id="29" name="TextBox 28">
            <a:extLst>
              <a:ext uri="{FF2B5EF4-FFF2-40B4-BE49-F238E27FC236}">
                <a16:creationId xmlns:a16="http://schemas.microsoft.com/office/drawing/2014/main" xmlns="" id="{037B79B8-388B-4DDA-95C8-5F5957FF8290}"/>
              </a:ext>
            </a:extLst>
          </p:cNvPr>
          <p:cNvSpPr txBox="1"/>
          <p:nvPr/>
        </p:nvSpPr>
        <p:spPr>
          <a:xfrm>
            <a:off x="8427115" y="3288508"/>
            <a:ext cx="336952" cy="461665"/>
          </a:xfrm>
          <a:prstGeom prst="rect">
            <a:avLst/>
          </a:prstGeom>
          <a:noFill/>
        </p:spPr>
        <p:txBody>
          <a:bodyPr wrap="none" rtlCol="0">
            <a:spAutoFit/>
          </a:bodyPr>
          <a:lstStyle/>
          <a:p>
            <a:r>
              <a:rPr lang="en-US" sz="2400" dirty="0"/>
              <a:t>0</a:t>
            </a:r>
          </a:p>
        </p:txBody>
      </p:sp>
      <p:sp>
        <p:nvSpPr>
          <p:cNvPr id="30" name="TextBox 29">
            <a:extLst>
              <a:ext uri="{FF2B5EF4-FFF2-40B4-BE49-F238E27FC236}">
                <a16:creationId xmlns:a16="http://schemas.microsoft.com/office/drawing/2014/main" xmlns="" id="{2FC99781-64EB-41F5-80D6-B8DDE61FC46D}"/>
              </a:ext>
            </a:extLst>
          </p:cNvPr>
          <p:cNvSpPr txBox="1"/>
          <p:nvPr/>
        </p:nvSpPr>
        <p:spPr>
          <a:xfrm>
            <a:off x="8953943" y="3288508"/>
            <a:ext cx="266420" cy="461665"/>
          </a:xfrm>
          <a:prstGeom prst="rect">
            <a:avLst/>
          </a:prstGeom>
          <a:noFill/>
        </p:spPr>
        <p:txBody>
          <a:bodyPr wrap="none" rtlCol="0">
            <a:spAutoFit/>
          </a:bodyPr>
          <a:lstStyle/>
          <a:p>
            <a:r>
              <a:rPr lang="en-US" sz="2400" dirty="0"/>
              <a:t>.</a:t>
            </a:r>
          </a:p>
        </p:txBody>
      </p:sp>
      <p:sp>
        <p:nvSpPr>
          <p:cNvPr id="31" name="TextBox 30">
            <a:extLst>
              <a:ext uri="{FF2B5EF4-FFF2-40B4-BE49-F238E27FC236}">
                <a16:creationId xmlns:a16="http://schemas.microsoft.com/office/drawing/2014/main" xmlns="" id="{18F0CB62-A7F6-458C-9D9F-539283E537E3}"/>
              </a:ext>
            </a:extLst>
          </p:cNvPr>
          <p:cNvSpPr txBox="1"/>
          <p:nvPr/>
        </p:nvSpPr>
        <p:spPr>
          <a:xfrm>
            <a:off x="9374862" y="3288508"/>
            <a:ext cx="336952" cy="461665"/>
          </a:xfrm>
          <a:prstGeom prst="rect">
            <a:avLst/>
          </a:prstGeom>
          <a:noFill/>
        </p:spPr>
        <p:txBody>
          <a:bodyPr wrap="none" rtlCol="0">
            <a:spAutoFit/>
          </a:bodyPr>
          <a:lstStyle/>
          <a:p>
            <a:r>
              <a:rPr lang="en-US" sz="2400" dirty="0"/>
              <a:t>8</a:t>
            </a:r>
          </a:p>
        </p:txBody>
      </p:sp>
      <p:sp>
        <p:nvSpPr>
          <p:cNvPr id="32" name="TextBox 31">
            <a:extLst>
              <a:ext uri="{FF2B5EF4-FFF2-40B4-BE49-F238E27FC236}">
                <a16:creationId xmlns:a16="http://schemas.microsoft.com/office/drawing/2014/main" xmlns="" id="{95B0C574-DE90-4F98-A37A-201D01683787}"/>
              </a:ext>
            </a:extLst>
          </p:cNvPr>
          <p:cNvSpPr txBox="1"/>
          <p:nvPr/>
        </p:nvSpPr>
        <p:spPr>
          <a:xfrm>
            <a:off x="9901690" y="3288508"/>
            <a:ext cx="336952" cy="461665"/>
          </a:xfrm>
          <a:prstGeom prst="rect">
            <a:avLst/>
          </a:prstGeom>
          <a:noFill/>
        </p:spPr>
        <p:txBody>
          <a:bodyPr wrap="none" rtlCol="0">
            <a:spAutoFit/>
          </a:bodyPr>
          <a:lstStyle/>
          <a:p>
            <a:r>
              <a:rPr lang="en-US" sz="2400" dirty="0"/>
              <a:t>1</a:t>
            </a:r>
          </a:p>
        </p:txBody>
      </p:sp>
      <p:sp>
        <p:nvSpPr>
          <p:cNvPr id="33" name="TextBox 32">
            <a:extLst>
              <a:ext uri="{FF2B5EF4-FFF2-40B4-BE49-F238E27FC236}">
                <a16:creationId xmlns:a16="http://schemas.microsoft.com/office/drawing/2014/main" xmlns="" id="{1AE806D9-6336-4F1D-93E0-138C8711CB75}"/>
              </a:ext>
            </a:extLst>
          </p:cNvPr>
          <p:cNvSpPr txBox="1"/>
          <p:nvPr/>
        </p:nvSpPr>
        <p:spPr>
          <a:xfrm>
            <a:off x="7366383" y="4254285"/>
            <a:ext cx="336952" cy="461665"/>
          </a:xfrm>
          <a:prstGeom prst="rect">
            <a:avLst/>
          </a:prstGeom>
          <a:noFill/>
        </p:spPr>
        <p:txBody>
          <a:bodyPr wrap="none" rtlCol="0">
            <a:spAutoFit/>
          </a:bodyPr>
          <a:lstStyle/>
          <a:p>
            <a:r>
              <a:rPr lang="en-US" sz="2400" dirty="0"/>
              <a:t>3</a:t>
            </a:r>
          </a:p>
        </p:txBody>
      </p:sp>
      <p:sp>
        <p:nvSpPr>
          <p:cNvPr id="34" name="TextBox 33">
            <a:extLst>
              <a:ext uri="{FF2B5EF4-FFF2-40B4-BE49-F238E27FC236}">
                <a16:creationId xmlns:a16="http://schemas.microsoft.com/office/drawing/2014/main" xmlns="" id="{2DBE4921-9625-4D45-AE52-E8DE6CA32414}"/>
              </a:ext>
            </a:extLst>
          </p:cNvPr>
          <p:cNvSpPr txBox="1"/>
          <p:nvPr/>
        </p:nvSpPr>
        <p:spPr>
          <a:xfrm>
            <a:off x="7893211" y="4254284"/>
            <a:ext cx="336952" cy="461665"/>
          </a:xfrm>
          <a:prstGeom prst="rect">
            <a:avLst/>
          </a:prstGeom>
          <a:noFill/>
        </p:spPr>
        <p:txBody>
          <a:bodyPr wrap="none" rtlCol="0">
            <a:spAutoFit/>
          </a:bodyPr>
          <a:lstStyle/>
          <a:p>
            <a:r>
              <a:rPr lang="en-US" sz="2400" dirty="0"/>
              <a:t>0</a:t>
            </a:r>
          </a:p>
        </p:txBody>
      </p:sp>
      <p:sp>
        <p:nvSpPr>
          <p:cNvPr id="35" name="TextBox 34">
            <a:extLst>
              <a:ext uri="{FF2B5EF4-FFF2-40B4-BE49-F238E27FC236}">
                <a16:creationId xmlns:a16="http://schemas.microsoft.com/office/drawing/2014/main" xmlns="" id="{376554BC-1E63-488B-947A-9CC1E5C35736}"/>
              </a:ext>
            </a:extLst>
          </p:cNvPr>
          <p:cNvSpPr txBox="1"/>
          <p:nvPr/>
        </p:nvSpPr>
        <p:spPr>
          <a:xfrm>
            <a:off x="8420039" y="4254284"/>
            <a:ext cx="336952" cy="461665"/>
          </a:xfrm>
          <a:prstGeom prst="rect">
            <a:avLst/>
          </a:prstGeom>
          <a:noFill/>
        </p:spPr>
        <p:txBody>
          <a:bodyPr wrap="none" rtlCol="0">
            <a:spAutoFit/>
          </a:bodyPr>
          <a:lstStyle/>
          <a:p>
            <a:r>
              <a:rPr lang="en-US" sz="2400" dirty="0"/>
              <a:t>9</a:t>
            </a:r>
          </a:p>
        </p:txBody>
      </p:sp>
      <p:sp>
        <p:nvSpPr>
          <p:cNvPr id="36" name="TextBox 35">
            <a:extLst>
              <a:ext uri="{FF2B5EF4-FFF2-40B4-BE49-F238E27FC236}">
                <a16:creationId xmlns:a16="http://schemas.microsoft.com/office/drawing/2014/main" xmlns="" id="{69336702-0CCC-4FB0-B1BB-7E4E6BBF1572}"/>
              </a:ext>
            </a:extLst>
          </p:cNvPr>
          <p:cNvSpPr txBox="1"/>
          <p:nvPr/>
        </p:nvSpPr>
        <p:spPr>
          <a:xfrm>
            <a:off x="8946867" y="4254284"/>
            <a:ext cx="266420" cy="461665"/>
          </a:xfrm>
          <a:prstGeom prst="rect">
            <a:avLst/>
          </a:prstGeom>
          <a:noFill/>
        </p:spPr>
        <p:txBody>
          <a:bodyPr wrap="none" rtlCol="0">
            <a:spAutoFit/>
          </a:bodyPr>
          <a:lstStyle/>
          <a:p>
            <a:r>
              <a:rPr lang="en-US" sz="2400" dirty="0"/>
              <a:t>.</a:t>
            </a:r>
          </a:p>
        </p:txBody>
      </p:sp>
      <p:sp>
        <p:nvSpPr>
          <p:cNvPr id="37" name="TextBox 36">
            <a:extLst>
              <a:ext uri="{FF2B5EF4-FFF2-40B4-BE49-F238E27FC236}">
                <a16:creationId xmlns:a16="http://schemas.microsoft.com/office/drawing/2014/main" xmlns="" id="{3A4CCC3F-2175-4682-B80E-54681B4C9E25}"/>
              </a:ext>
            </a:extLst>
          </p:cNvPr>
          <p:cNvSpPr txBox="1"/>
          <p:nvPr/>
        </p:nvSpPr>
        <p:spPr>
          <a:xfrm>
            <a:off x="9367786" y="4254284"/>
            <a:ext cx="336952" cy="461665"/>
          </a:xfrm>
          <a:prstGeom prst="rect">
            <a:avLst/>
          </a:prstGeom>
          <a:noFill/>
        </p:spPr>
        <p:txBody>
          <a:bodyPr wrap="none" rtlCol="0">
            <a:spAutoFit/>
          </a:bodyPr>
          <a:lstStyle/>
          <a:p>
            <a:r>
              <a:rPr lang="en-US" sz="2400" dirty="0"/>
              <a:t>1</a:t>
            </a:r>
          </a:p>
        </p:txBody>
      </p:sp>
      <p:sp>
        <p:nvSpPr>
          <p:cNvPr id="38" name="TextBox 37">
            <a:extLst>
              <a:ext uri="{FF2B5EF4-FFF2-40B4-BE49-F238E27FC236}">
                <a16:creationId xmlns:a16="http://schemas.microsoft.com/office/drawing/2014/main" xmlns="" id="{03525EFB-9D6C-4ABA-A5DD-CF49F034E421}"/>
              </a:ext>
            </a:extLst>
          </p:cNvPr>
          <p:cNvSpPr txBox="1"/>
          <p:nvPr/>
        </p:nvSpPr>
        <p:spPr>
          <a:xfrm>
            <a:off x="9894614" y="4254284"/>
            <a:ext cx="336952" cy="461665"/>
          </a:xfrm>
          <a:prstGeom prst="rect">
            <a:avLst/>
          </a:prstGeom>
          <a:noFill/>
        </p:spPr>
        <p:txBody>
          <a:bodyPr wrap="none" rtlCol="0">
            <a:spAutoFit/>
          </a:bodyPr>
          <a:lstStyle/>
          <a:p>
            <a:r>
              <a:rPr lang="en-US" sz="2400" dirty="0"/>
              <a:t>9</a:t>
            </a:r>
          </a:p>
        </p:txBody>
      </p:sp>
      <p:sp>
        <p:nvSpPr>
          <p:cNvPr id="39" name="TextBox 38">
            <a:extLst>
              <a:ext uri="{FF2B5EF4-FFF2-40B4-BE49-F238E27FC236}">
                <a16:creationId xmlns:a16="http://schemas.microsoft.com/office/drawing/2014/main" xmlns="" id="{514A4F7B-FEC6-44B7-A4FA-EA52AE48929F}"/>
              </a:ext>
            </a:extLst>
          </p:cNvPr>
          <p:cNvSpPr txBox="1"/>
          <p:nvPr/>
        </p:nvSpPr>
        <p:spPr>
          <a:xfrm>
            <a:off x="2115659" y="3288509"/>
            <a:ext cx="336952" cy="461665"/>
          </a:xfrm>
          <a:prstGeom prst="rect">
            <a:avLst/>
          </a:prstGeom>
          <a:noFill/>
        </p:spPr>
        <p:txBody>
          <a:bodyPr wrap="none" rtlCol="0">
            <a:spAutoFit/>
          </a:bodyPr>
          <a:lstStyle/>
          <a:p>
            <a:r>
              <a:rPr lang="en-US" sz="2400" dirty="0"/>
              <a:t>3</a:t>
            </a:r>
          </a:p>
        </p:txBody>
      </p:sp>
      <p:sp>
        <p:nvSpPr>
          <p:cNvPr id="40" name="TextBox 39">
            <a:extLst>
              <a:ext uri="{FF2B5EF4-FFF2-40B4-BE49-F238E27FC236}">
                <a16:creationId xmlns:a16="http://schemas.microsoft.com/office/drawing/2014/main" xmlns="" id="{CCEF629C-3E08-458D-BD77-C311B880D1A1}"/>
              </a:ext>
            </a:extLst>
          </p:cNvPr>
          <p:cNvSpPr txBox="1"/>
          <p:nvPr/>
        </p:nvSpPr>
        <p:spPr>
          <a:xfrm>
            <a:off x="2642487" y="3288508"/>
            <a:ext cx="336952" cy="461665"/>
          </a:xfrm>
          <a:prstGeom prst="rect">
            <a:avLst/>
          </a:prstGeom>
          <a:noFill/>
        </p:spPr>
        <p:txBody>
          <a:bodyPr wrap="none" rtlCol="0">
            <a:spAutoFit/>
          </a:bodyPr>
          <a:lstStyle/>
          <a:p>
            <a:r>
              <a:rPr lang="en-US" sz="2400" dirty="0"/>
              <a:t>0</a:t>
            </a:r>
          </a:p>
        </p:txBody>
      </p:sp>
      <p:sp>
        <p:nvSpPr>
          <p:cNvPr id="41" name="TextBox 40">
            <a:extLst>
              <a:ext uri="{FF2B5EF4-FFF2-40B4-BE49-F238E27FC236}">
                <a16:creationId xmlns:a16="http://schemas.microsoft.com/office/drawing/2014/main" xmlns="" id="{BF13FBEA-76B6-4C36-B6B4-D8A120243CC2}"/>
              </a:ext>
            </a:extLst>
          </p:cNvPr>
          <p:cNvSpPr txBox="1"/>
          <p:nvPr/>
        </p:nvSpPr>
        <p:spPr>
          <a:xfrm>
            <a:off x="3169315" y="3288508"/>
            <a:ext cx="336952" cy="461665"/>
          </a:xfrm>
          <a:prstGeom prst="rect">
            <a:avLst/>
          </a:prstGeom>
          <a:noFill/>
        </p:spPr>
        <p:txBody>
          <a:bodyPr wrap="none" rtlCol="0">
            <a:spAutoFit/>
          </a:bodyPr>
          <a:lstStyle/>
          <a:p>
            <a:r>
              <a:rPr lang="en-US" sz="2400" dirty="0"/>
              <a:t>9</a:t>
            </a:r>
          </a:p>
        </p:txBody>
      </p:sp>
      <p:sp>
        <p:nvSpPr>
          <p:cNvPr id="42" name="TextBox 41">
            <a:extLst>
              <a:ext uri="{FF2B5EF4-FFF2-40B4-BE49-F238E27FC236}">
                <a16:creationId xmlns:a16="http://schemas.microsoft.com/office/drawing/2014/main" xmlns="" id="{EC6E71B7-894F-471C-9605-8541C3E64FFD}"/>
              </a:ext>
            </a:extLst>
          </p:cNvPr>
          <p:cNvSpPr txBox="1"/>
          <p:nvPr/>
        </p:nvSpPr>
        <p:spPr>
          <a:xfrm>
            <a:off x="3696143" y="3288508"/>
            <a:ext cx="266420" cy="461665"/>
          </a:xfrm>
          <a:prstGeom prst="rect">
            <a:avLst/>
          </a:prstGeom>
          <a:noFill/>
        </p:spPr>
        <p:txBody>
          <a:bodyPr wrap="none" rtlCol="0">
            <a:spAutoFit/>
          </a:bodyPr>
          <a:lstStyle/>
          <a:p>
            <a:r>
              <a:rPr lang="en-US" sz="2400" dirty="0"/>
              <a:t>.</a:t>
            </a:r>
          </a:p>
        </p:txBody>
      </p:sp>
      <p:sp>
        <p:nvSpPr>
          <p:cNvPr id="43" name="TextBox 42">
            <a:extLst>
              <a:ext uri="{FF2B5EF4-FFF2-40B4-BE49-F238E27FC236}">
                <a16:creationId xmlns:a16="http://schemas.microsoft.com/office/drawing/2014/main" xmlns="" id="{42C0E707-2278-488B-9AB6-54FE92F19E66}"/>
              </a:ext>
            </a:extLst>
          </p:cNvPr>
          <p:cNvSpPr txBox="1"/>
          <p:nvPr/>
        </p:nvSpPr>
        <p:spPr>
          <a:xfrm>
            <a:off x="4117062" y="3288508"/>
            <a:ext cx="336952" cy="461665"/>
          </a:xfrm>
          <a:prstGeom prst="rect">
            <a:avLst/>
          </a:prstGeom>
          <a:noFill/>
        </p:spPr>
        <p:txBody>
          <a:bodyPr wrap="none" rtlCol="0">
            <a:spAutoFit/>
          </a:bodyPr>
          <a:lstStyle/>
          <a:p>
            <a:r>
              <a:rPr lang="en-US" sz="2400" dirty="0"/>
              <a:t>1</a:t>
            </a:r>
          </a:p>
        </p:txBody>
      </p:sp>
      <p:sp>
        <p:nvSpPr>
          <p:cNvPr id="44" name="TextBox 43">
            <a:extLst>
              <a:ext uri="{FF2B5EF4-FFF2-40B4-BE49-F238E27FC236}">
                <a16:creationId xmlns:a16="http://schemas.microsoft.com/office/drawing/2014/main" xmlns="" id="{51BF47DA-1EC6-41AD-8EA2-9FBC83C12A1B}"/>
              </a:ext>
            </a:extLst>
          </p:cNvPr>
          <p:cNvSpPr txBox="1"/>
          <p:nvPr/>
        </p:nvSpPr>
        <p:spPr>
          <a:xfrm>
            <a:off x="4643890" y="3288508"/>
            <a:ext cx="336952" cy="461665"/>
          </a:xfrm>
          <a:prstGeom prst="rect">
            <a:avLst/>
          </a:prstGeom>
          <a:noFill/>
        </p:spPr>
        <p:txBody>
          <a:bodyPr wrap="none" rtlCol="0">
            <a:spAutoFit/>
          </a:bodyPr>
          <a:lstStyle/>
          <a:p>
            <a:r>
              <a:rPr lang="en-US" sz="2400" dirty="0"/>
              <a:t>9</a:t>
            </a:r>
          </a:p>
        </p:txBody>
      </p:sp>
      <p:sp>
        <p:nvSpPr>
          <p:cNvPr id="45" name="TextBox 44">
            <a:extLst>
              <a:ext uri="{FF2B5EF4-FFF2-40B4-BE49-F238E27FC236}">
                <a16:creationId xmlns:a16="http://schemas.microsoft.com/office/drawing/2014/main" xmlns="" id="{0901380D-0565-4EEA-B1BE-21FEBCDCF7FF}"/>
              </a:ext>
            </a:extLst>
          </p:cNvPr>
          <p:cNvSpPr txBox="1"/>
          <p:nvPr/>
        </p:nvSpPr>
        <p:spPr>
          <a:xfrm>
            <a:off x="1589398" y="3263684"/>
            <a:ext cx="261610" cy="461665"/>
          </a:xfrm>
          <a:prstGeom prst="rect">
            <a:avLst/>
          </a:prstGeom>
          <a:noFill/>
        </p:spPr>
        <p:txBody>
          <a:bodyPr wrap="none" rtlCol="0">
            <a:spAutoFit/>
          </a:bodyPr>
          <a:lstStyle/>
          <a:p>
            <a:r>
              <a:rPr lang="en-US" sz="2400" dirty="0"/>
              <a:t>-</a:t>
            </a:r>
          </a:p>
        </p:txBody>
      </p:sp>
      <p:grpSp>
        <p:nvGrpSpPr>
          <p:cNvPr id="46" name="Group 45">
            <a:extLst>
              <a:ext uri="{FF2B5EF4-FFF2-40B4-BE49-F238E27FC236}">
                <a16:creationId xmlns:a16="http://schemas.microsoft.com/office/drawing/2014/main" xmlns="" id="{D4E3F754-7104-48BC-8FE6-D4039A7ECECE}"/>
              </a:ext>
            </a:extLst>
          </p:cNvPr>
          <p:cNvGrpSpPr/>
          <p:nvPr/>
        </p:nvGrpSpPr>
        <p:grpSpPr>
          <a:xfrm>
            <a:off x="7367992" y="1968284"/>
            <a:ext cx="2865183" cy="461666"/>
            <a:chOff x="5988646" y="1828800"/>
            <a:chExt cx="2865183" cy="461666"/>
          </a:xfrm>
        </p:grpSpPr>
        <p:sp>
          <p:nvSpPr>
            <p:cNvPr id="47" name="TextBox 46">
              <a:extLst>
                <a:ext uri="{FF2B5EF4-FFF2-40B4-BE49-F238E27FC236}">
                  <a16:creationId xmlns:a16="http://schemas.microsoft.com/office/drawing/2014/main" xmlns="" id="{195CA5DA-6617-4142-8F63-ABFD9CCBB951}"/>
                </a:ext>
              </a:extLst>
            </p:cNvPr>
            <p:cNvSpPr txBox="1"/>
            <p:nvPr/>
          </p:nvSpPr>
          <p:spPr>
            <a:xfrm>
              <a:off x="5988646" y="1828801"/>
              <a:ext cx="336952" cy="461665"/>
            </a:xfrm>
            <a:prstGeom prst="rect">
              <a:avLst/>
            </a:prstGeom>
            <a:noFill/>
          </p:spPr>
          <p:txBody>
            <a:bodyPr wrap="none" rtlCol="0">
              <a:spAutoFit/>
            </a:bodyPr>
            <a:lstStyle/>
            <a:p>
              <a:r>
                <a:rPr lang="en-US" sz="2400" dirty="0"/>
                <a:t>4</a:t>
              </a:r>
            </a:p>
          </p:txBody>
        </p:sp>
        <p:sp>
          <p:nvSpPr>
            <p:cNvPr id="48" name="TextBox 47">
              <a:extLst>
                <a:ext uri="{FF2B5EF4-FFF2-40B4-BE49-F238E27FC236}">
                  <a16:creationId xmlns:a16="http://schemas.microsoft.com/office/drawing/2014/main" xmlns="" id="{4C92E65C-37A1-4468-BB8A-34FD75B2FE8B}"/>
                </a:ext>
              </a:extLst>
            </p:cNvPr>
            <p:cNvSpPr txBox="1"/>
            <p:nvPr/>
          </p:nvSpPr>
          <p:spPr>
            <a:xfrm>
              <a:off x="6515474" y="1828800"/>
              <a:ext cx="336952" cy="461665"/>
            </a:xfrm>
            <a:prstGeom prst="rect">
              <a:avLst/>
            </a:prstGeom>
            <a:noFill/>
          </p:spPr>
          <p:txBody>
            <a:bodyPr wrap="none" rtlCol="0">
              <a:spAutoFit/>
            </a:bodyPr>
            <a:lstStyle/>
            <a:p>
              <a:r>
                <a:rPr lang="en-US" sz="2400" dirty="0"/>
                <a:t>3</a:t>
              </a:r>
            </a:p>
          </p:txBody>
        </p:sp>
        <p:sp>
          <p:nvSpPr>
            <p:cNvPr id="49" name="TextBox 48">
              <a:extLst>
                <a:ext uri="{FF2B5EF4-FFF2-40B4-BE49-F238E27FC236}">
                  <a16:creationId xmlns:a16="http://schemas.microsoft.com/office/drawing/2014/main" xmlns="" id="{5EAA6DC9-D904-4243-BFC7-A872415FAC24}"/>
                </a:ext>
              </a:extLst>
            </p:cNvPr>
            <p:cNvSpPr txBox="1"/>
            <p:nvPr/>
          </p:nvSpPr>
          <p:spPr>
            <a:xfrm>
              <a:off x="7042302" y="1828800"/>
              <a:ext cx="336952" cy="461665"/>
            </a:xfrm>
            <a:prstGeom prst="rect">
              <a:avLst/>
            </a:prstGeom>
            <a:noFill/>
          </p:spPr>
          <p:txBody>
            <a:bodyPr wrap="none" rtlCol="0">
              <a:spAutoFit/>
            </a:bodyPr>
            <a:lstStyle/>
            <a:p>
              <a:r>
                <a:rPr lang="en-US" sz="2400" dirty="0"/>
                <a:t>6</a:t>
              </a:r>
            </a:p>
          </p:txBody>
        </p:sp>
        <p:sp>
          <p:nvSpPr>
            <p:cNvPr id="50" name="TextBox 49">
              <a:extLst>
                <a:ext uri="{FF2B5EF4-FFF2-40B4-BE49-F238E27FC236}">
                  <a16:creationId xmlns:a16="http://schemas.microsoft.com/office/drawing/2014/main" xmlns="" id="{90737381-4D39-41B7-9417-953D84F1CD92}"/>
                </a:ext>
              </a:extLst>
            </p:cNvPr>
            <p:cNvSpPr txBox="1"/>
            <p:nvPr/>
          </p:nvSpPr>
          <p:spPr>
            <a:xfrm>
              <a:off x="7569130" y="1828800"/>
              <a:ext cx="266420" cy="461665"/>
            </a:xfrm>
            <a:prstGeom prst="rect">
              <a:avLst/>
            </a:prstGeom>
            <a:noFill/>
          </p:spPr>
          <p:txBody>
            <a:bodyPr wrap="none" rtlCol="0">
              <a:spAutoFit/>
            </a:bodyPr>
            <a:lstStyle/>
            <a:p>
              <a:r>
                <a:rPr lang="en-US" sz="2400" dirty="0"/>
                <a:t>.</a:t>
              </a:r>
            </a:p>
          </p:txBody>
        </p:sp>
        <p:sp>
          <p:nvSpPr>
            <p:cNvPr id="51" name="TextBox 50">
              <a:extLst>
                <a:ext uri="{FF2B5EF4-FFF2-40B4-BE49-F238E27FC236}">
                  <a16:creationId xmlns:a16="http://schemas.microsoft.com/office/drawing/2014/main" xmlns="" id="{DFEA4D79-A0E1-4D3D-B132-31372FBDE000}"/>
                </a:ext>
              </a:extLst>
            </p:cNvPr>
            <p:cNvSpPr txBox="1"/>
            <p:nvPr/>
          </p:nvSpPr>
          <p:spPr>
            <a:xfrm>
              <a:off x="7990049" y="1828800"/>
              <a:ext cx="336952" cy="461665"/>
            </a:xfrm>
            <a:prstGeom prst="rect">
              <a:avLst/>
            </a:prstGeom>
            <a:noFill/>
          </p:spPr>
          <p:txBody>
            <a:bodyPr wrap="none" rtlCol="0">
              <a:spAutoFit/>
            </a:bodyPr>
            <a:lstStyle/>
            <a:p>
              <a:r>
                <a:rPr lang="en-US" sz="2400" dirty="0"/>
                <a:t>6</a:t>
              </a:r>
            </a:p>
          </p:txBody>
        </p:sp>
        <p:sp>
          <p:nvSpPr>
            <p:cNvPr id="52" name="TextBox 51">
              <a:extLst>
                <a:ext uri="{FF2B5EF4-FFF2-40B4-BE49-F238E27FC236}">
                  <a16:creationId xmlns:a16="http://schemas.microsoft.com/office/drawing/2014/main" xmlns="" id="{55198F42-9DFF-44B6-B475-204D2B495DC3}"/>
                </a:ext>
              </a:extLst>
            </p:cNvPr>
            <p:cNvSpPr txBox="1"/>
            <p:nvPr/>
          </p:nvSpPr>
          <p:spPr>
            <a:xfrm>
              <a:off x="8516877" y="1828800"/>
              <a:ext cx="336952" cy="461665"/>
            </a:xfrm>
            <a:prstGeom prst="rect">
              <a:avLst/>
            </a:prstGeom>
            <a:noFill/>
          </p:spPr>
          <p:txBody>
            <a:bodyPr wrap="none" rtlCol="0">
              <a:spAutoFit/>
            </a:bodyPr>
            <a:lstStyle/>
            <a:p>
              <a:r>
                <a:rPr lang="en-US" sz="2400" dirty="0"/>
                <a:t>2</a:t>
              </a:r>
            </a:p>
          </p:txBody>
        </p:sp>
      </p:grpSp>
      <p:sp>
        <p:nvSpPr>
          <p:cNvPr id="53" name="TextBox 52">
            <a:extLst>
              <a:ext uri="{FF2B5EF4-FFF2-40B4-BE49-F238E27FC236}">
                <a16:creationId xmlns:a16="http://schemas.microsoft.com/office/drawing/2014/main" xmlns="" id="{694FA187-4280-4D8D-B76B-B5747A4CA2E2}"/>
              </a:ext>
            </a:extLst>
          </p:cNvPr>
          <p:cNvSpPr txBox="1"/>
          <p:nvPr/>
        </p:nvSpPr>
        <p:spPr>
          <a:xfrm>
            <a:off x="6860279" y="4226988"/>
            <a:ext cx="261610" cy="461665"/>
          </a:xfrm>
          <a:prstGeom prst="rect">
            <a:avLst/>
          </a:prstGeom>
          <a:noFill/>
        </p:spPr>
        <p:txBody>
          <a:bodyPr wrap="none" rtlCol="0">
            <a:spAutoFit/>
          </a:bodyPr>
          <a:lstStyle/>
          <a:p>
            <a:r>
              <a:rPr lang="en-US" sz="2400" dirty="0"/>
              <a:t>-</a:t>
            </a:r>
          </a:p>
        </p:txBody>
      </p:sp>
      <p:sp>
        <p:nvSpPr>
          <p:cNvPr id="54" name="TextBox 53">
            <a:extLst>
              <a:ext uri="{FF2B5EF4-FFF2-40B4-BE49-F238E27FC236}">
                <a16:creationId xmlns:a16="http://schemas.microsoft.com/office/drawing/2014/main" xmlns="" id="{A843774A-246A-4B09-A56B-2FE0B899F299}"/>
              </a:ext>
            </a:extLst>
          </p:cNvPr>
          <p:cNvSpPr txBox="1"/>
          <p:nvPr/>
        </p:nvSpPr>
        <p:spPr>
          <a:xfrm>
            <a:off x="5364979" y="3805770"/>
            <a:ext cx="1747594" cy="369332"/>
          </a:xfrm>
          <a:prstGeom prst="rect">
            <a:avLst/>
          </a:prstGeom>
          <a:noFill/>
        </p:spPr>
        <p:txBody>
          <a:bodyPr wrap="none" rtlCol="0">
            <a:spAutoFit/>
          </a:bodyPr>
          <a:lstStyle/>
          <a:p>
            <a:r>
              <a:rPr lang="en-US" dirty="0"/>
              <a:t>10’s complement</a:t>
            </a:r>
          </a:p>
        </p:txBody>
      </p:sp>
      <p:cxnSp>
        <p:nvCxnSpPr>
          <p:cNvPr id="55" name="Curved Connector 3">
            <a:extLst>
              <a:ext uri="{FF2B5EF4-FFF2-40B4-BE49-F238E27FC236}">
                <a16:creationId xmlns:a16="http://schemas.microsoft.com/office/drawing/2014/main" xmlns="" id="{CFC97789-6AF1-4BC8-B27F-B2258573B294}"/>
              </a:ext>
            </a:extLst>
          </p:cNvPr>
          <p:cNvCxnSpPr>
            <a:stCxn id="27" idx="1"/>
            <a:endCxn id="33" idx="1"/>
          </p:cNvCxnSpPr>
          <p:nvPr/>
        </p:nvCxnSpPr>
        <p:spPr>
          <a:xfrm rot="10800000" flipV="1">
            <a:off x="7366383" y="3519342"/>
            <a:ext cx="7076" cy="965776"/>
          </a:xfrm>
          <a:prstGeom prst="curvedConnector3">
            <a:avLst>
              <a:gd name="adj1" fmla="val 3330639"/>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7B566F0C-D2E6-47A4-9B6A-D5C662C903ED}"/>
              </a:ext>
            </a:extLst>
          </p:cNvPr>
          <p:cNvSpPr txBox="1"/>
          <p:nvPr/>
        </p:nvSpPr>
        <p:spPr>
          <a:xfrm>
            <a:off x="5036946" y="2501684"/>
            <a:ext cx="1747594" cy="369332"/>
          </a:xfrm>
          <a:prstGeom prst="rect">
            <a:avLst/>
          </a:prstGeom>
          <a:noFill/>
        </p:spPr>
        <p:txBody>
          <a:bodyPr wrap="none" rtlCol="0">
            <a:spAutoFit/>
          </a:bodyPr>
          <a:lstStyle/>
          <a:p>
            <a:r>
              <a:rPr lang="en-US" dirty="0"/>
              <a:t>10’s complement</a:t>
            </a:r>
          </a:p>
        </p:txBody>
      </p:sp>
      <p:cxnSp>
        <p:nvCxnSpPr>
          <p:cNvPr id="57" name="Straight Arrow Connector 56">
            <a:extLst>
              <a:ext uri="{FF2B5EF4-FFF2-40B4-BE49-F238E27FC236}">
                <a16:creationId xmlns:a16="http://schemas.microsoft.com/office/drawing/2014/main" xmlns="" id="{1D23B9DC-DF9F-4B4B-9A7E-0C832F3E5C54}"/>
              </a:ext>
            </a:extLst>
          </p:cNvPr>
          <p:cNvCxnSpPr/>
          <p:nvPr/>
        </p:nvCxnSpPr>
        <p:spPr>
          <a:xfrm>
            <a:off x="5036946" y="2876967"/>
            <a:ext cx="172801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2E4D0E39-767B-40DB-A92F-87430AC51B0A}"/>
              </a:ext>
            </a:extLst>
          </p:cNvPr>
          <p:cNvSpPr/>
          <p:nvPr/>
        </p:nvSpPr>
        <p:spPr>
          <a:xfrm>
            <a:off x="1681566" y="4940084"/>
            <a:ext cx="4800600" cy="12954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rPr>
              <a:t>As carry is not generated, so take 10’s complement of the intermediate result and add ‘ – ‘ sign to the result </a:t>
            </a:r>
          </a:p>
        </p:txBody>
      </p:sp>
    </p:spTree>
    <p:extLst>
      <p:ext uri="{BB962C8B-B14F-4D97-AF65-F5344CB8AC3E}">
        <p14:creationId xmlns:p14="http://schemas.microsoft.com/office/powerpoint/2010/main" val="385180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fade">
                                      <p:cBhvr>
                                        <p:cTn id="101" dur="500"/>
                                        <p:tgtEl>
                                          <p:spTgt spid="2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fade">
                                      <p:cBhvr>
                                        <p:cTn id="104" dur="500"/>
                                        <p:tgtEl>
                                          <p:spTgt spid="2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500"/>
                                        <p:tgtEl>
                                          <p:spTgt spid="2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500"/>
                                        <p:tgtEl>
                                          <p:spTgt spid="3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fade">
                                      <p:cBhvr>
                                        <p:cTn id="143" dur="500"/>
                                        <p:tgtEl>
                                          <p:spTgt spid="27"/>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58"/>
                                        </p:tgtEl>
                                        <p:attrNameLst>
                                          <p:attrName>style.visibility</p:attrName>
                                        </p:attrNameLst>
                                      </p:cBhvr>
                                      <p:to>
                                        <p:strVal val="visible"/>
                                      </p:to>
                                    </p:set>
                                    <p:animEffect transition="in" filter="fade">
                                      <p:cBhvr>
                                        <p:cTn id="148" dur="500"/>
                                        <p:tgtEl>
                                          <p:spTgt spid="5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fade">
                                      <p:cBhvr>
                                        <p:cTn id="153" dur="500"/>
                                        <p:tgtEl>
                                          <p:spTgt spid="54"/>
                                        </p:tgtEl>
                                      </p:cBhvr>
                                    </p:animEffect>
                                  </p:childTnLst>
                                </p:cTn>
                              </p:par>
                              <p:par>
                                <p:cTn id="154" presetID="10" presetClass="entr" presetSubtype="0" fill="hold" nodeType="with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fade">
                                      <p:cBhvr>
                                        <p:cTn id="156" dur="500"/>
                                        <p:tgtEl>
                                          <p:spTgt spid="5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animEffect transition="in" filter="fade">
                                      <p:cBhvr>
                                        <p:cTn id="161" dur="500"/>
                                        <p:tgtEl>
                                          <p:spTgt spid="3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Effect transition="in" filter="fade">
                                      <p:cBhvr>
                                        <p:cTn id="164" dur="500"/>
                                        <p:tgtEl>
                                          <p:spTgt spid="3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fade">
                                      <p:cBhvr>
                                        <p:cTn id="170" dur="500"/>
                                        <p:tgtEl>
                                          <p:spTgt spid="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7"/>
                                        </p:tgtEl>
                                        <p:attrNameLst>
                                          <p:attrName>style.visibility</p:attrName>
                                        </p:attrNameLst>
                                      </p:cBhvr>
                                      <p:to>
                                        <p:strVal val="visible"/>
                                      </p:to>
                                    </p:set>
                                    <p:animEffect transition="in" filter="fade">
                                      <p:cBhvr>
                                        <p:cTn id="173" dur="500"/>
                                        <p:tgtEl>
                                          <p:spTgt spid="3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38"/>
                                        </p:tgtEl>
                                        <p:attrNameLst>
                                          <p:attrName>style.visibility</p:attrName>
                                        </p:attrNameLst>
                                      </p:cBhvr>
                                      <p:to>
                                        <p:strVal val="visible"/>
                                      </p:to>
                                    </p:set>
                                    <p:animEffect transition="in" filter="fade">
                                      <p:cBhvr>
                                        <p:cTn id="176" dur="500"/>
                                        <p:tgtEl>
                                          <p:spTgt spid="38"/>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4" grpId="0"/>
      <p:bldP spid="15" grpId="0"/>
      <p:bldP spid="16" grpId="0"/>
      <p:bldP spid="17" grpId="0"/>
      <p:bldP spid="18" grpId="0"/>
      <p:bldP spid="19" grpId="0"/>
      <p:bldP spid="20" grpId="0"/>
      <p:bldP spid="21" grpId="0"/>
      <p:bldP spid="22" grpId="0"/>
      <p:bldP spid="23"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53" grpId="0"/>
      <p:bldP spid="54" grpId="0"/>
      <p:bldP spid="56" grpId="0"/>
      <p:bldP spid="5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429FD-C06E-4E7E-B3E3-7BEA3FFC5DF7}"/>
              </a:ext>
            </a:extLst>
          </p:cNvPr>
          <p:cNvSpPr>
            <a:spLocks noGrp="1"/>
          </p:cNvSpPr>
          <p:nvPr>
            <p:ph type="title"/>
          </p:nvPr>
        </p:nvSpPr>
        <p:spPr/>
        <p:txBody>
          <a:bodyPr/>
          <a:lstStyle/>
          <a:p>
            <a:r>
              <a:rPr lang="en-IN" dirty="0"/>
              <a:t>Subtraction using 1’s complement &amp; 2’s complement</a:t>
            </a:r>
          </a:p>
        </p:txBody>
      </p:sp>
      <p:sp>
        <p:nvSpPr>
          <p:cNvPr id="3" name="Content Placeholder 2">
            <a:extLst>
              <a:ext uri="{FF2B5EF4-FFF2-40B4-BE49-F238E27FC236}">
                <a16:creationId xmlns:a16="http://schemas.microsoft.com/office/drawing/2014/main" xmlns="" id="{E0B9E229-0CC4-49E4-9454-1686EE18F664}"/>
              </a:ext>
            </a:extLst>
          </p:cNvPr>
          <p:cNvSpPr>
            <a:spLocks noGrp="1"/>
          </p:cNvSpPr>
          <p:nvPr>
            <p:ph idx="1"/>
          </p:nvPr>
        </p:nvSpPr>
        <p:spPr/>
        <p:txBody>
          <a:bodyPr/>
          <a:lstStyle/>
          <a:p>
            <a:r>
              <a:rPr lang="en-US" dirty="0"/>
              <a:t>Using 1’s complement</a:t>
            </a:r>
          </a:p>
          <a:p>
            <a:pPr lvl="1"/>
            <a:r>
              <a:rPr lang="en-US" dirty="0"/>
              <a:t>Obtain 1’s complement of subtrahend</a:t>
            </a:r>
          </a:p>
          <a:p>
            <a:pPr lvl="1"/>
            <a:r>
              <a:rPr lang="en-US" dirty="0"/>
              <a:t>Add the result to minuend and call it intermediate result</a:t>
            </a:r>
          </a:p>
          <a:p>
            <a:pPr lvl="1"/>
            <a:r>
              <a:rPr lang="en-US" dirty="0"/>
              <a:t>If </a:t>
            </a:r>
            <a:r>
              <a:rPr lang="en-US" dirty="0">
                <a:solidFill>
                  <a:schemeClr val="tx2"/>
                </a:solidFill>
              </a:rPr>
              <a:t>carry is generated </a:t>
            </a:r>
            <a:r>
              <a:rPr lang="en-US" dirty="0"/>
              <a:t>then answer is </a:t>
            </a:r>
            <a:r>
              <a:rPr lang="en-US" dirty="0">
                <a:solidFill>
                  <a:schemeClr val="tx2"/>
                </a:solidFill>
              </a:rPr>
              <a:t>positive</a:t>
            </a:r>
            <a:r>
              <a:rPr lang="en-US" dirty="0"/>
              <a:t> and add the carry to Least Significant Digit (LSD)</a:t>
            </a:r>
          </a:p>
          <a:p>
            <a:pPr lvl="1"/>
            <a:r>
              <a:rPr lang="en-US" dirty="0"/>
              <a:t>If there is </a:t>
            </a:r>
            <a:r>
              <a:rPr lang="en-US" dirty="0">
                <a:solidFill>
                  <a:schemeClr val="tx2"/>
                </a:solidFill>
              </a:rPr>
              <a:t>no carry</a:t>
            </a:r>
            <a:r>
              <a:rPr lang="en-US" dirty="0"/>
              <a:t> then answer is </a:t>
            </a:r>
            <a:r>
              <a:rPr lang="en-US" dirty="0">
                <a:solidFill>
                  <a:schemeClr val="tx2"/>
                </a:solidFill>
              </a:rPr>
              <a:t>negative</a:t>
            </a:r>
            <a:r>
              <a:rPr lang="en-US" dirty="0"/>
              <a:t> and take 1’s complement of intermediate result and place negative sign to the result.</a:t>
            </a:r>
          </a:p>
          <a:p>
            <a:pPr lvl="1"/>
            <a:endParaRPr lang="en-US" dirty="0"/>
          </a:p>
          <a:p>
            <a:r>
              <a:rPr lang="en-US" dirty="0"/>
              <a:t>Using 2’s complement</a:t>
            </a:r>
          </a:p>
          <a:p>
            <a:pPr lvl="1"/>
            <a:r>
              <a:rPr lang="en-US" dirty="0"/>
              <a:t>Obtain 2’s complement of subtrahend</a:t>
            </a:r>
          </a:p>
          <a:p>
            <a:pPr lvl="1"/>
            <a:r>
              <a:rPr lang="en-US" dirty="0"/>
              <a:t>Add the result to minuend</a:t>
            </a:r>
          </a:p>
          <a:p>
            <a:pPr lvl="1"/>
            <a:r>
              <a:rPr lang="en-US" dirty="0"/>
              <a:t>If </a:t>
            </a:r>
            <a:r>
              <a:rPr lang="en-US" dirty="0">
                <a:solidFill>
                  <a:schemeClr val="tx2"/>
                </a:solidFill>
              </a:rPr>
              <a:t>carry is generated</a:t>
            </a:r>
            <a:r>
              <a:rPr lang="en-US" dirty="0"/>
              <a:t> then answer is </a:t>
            </a:r>
            <a:r>
              <a:rPr lang="en-US" dirty="0">
                <a:solidFill>
                  <a:schemeClr val="tx2"/>
                </a:solidFill>
              </a:rPr>
              <a:t>positive</a:t>
            </a:r>
            <a:r>
              <a:rPr lang="en-US" dirty="0"/>
              <a:t>, ignore carry and result itself is answer</a:t>
            </a:r>
          </a:p>
          <a:p>
            <a:pPr lvl="1"/>
            <a:r>
              <a:rPr lang="en-US" dirty="0"/>
              <a:t>If there is </a:t>
            </a:r>
            <a:r>
              <a:rPr lang="en-US" dirty="0">
                <a:solidFill>
                  <a:schemeClr val="tx2"/>
                </a:solidFill>
              </a:rPr>
              <a:t>no carry</a:t>
            </a:r>
            <a:r>
              <a:rPr lang="en-US" dirty="0"/>
              <a:t> then answer is </a:t>
            </a:r>
            <a:r>
              <a:rPr lang="en-US" dirty="0">
                <a:solidFill>
                  <a:schemeClr val="tx2"/>
                </a:solidFill>
              </a:rPr>
              <a:t>negative</a:t>
            </a:r>
            <a:r>
              <a:rPr lang="en-US" dirty="0"/>
              <a:t> and take 2’s complement of intermediate result and place negative sign to the result.</a:t>
            </a:r>
          </a:p>
          <a:p>
            <a:endParaRPr lang="en-US" dirty="0"/>
          </a:p>
          <a:p>
            <a:endParaRPr lang="en-IN" dirty="0"/>
          </a:p>
        </p:txBody>
      </p:sp>
    </p:spTree>
    <p:extLst>
      <p:ext uri="{BB962C8B-B14F-4D97-AF65-F5344CB8AC3E}">
        <p14:creationId xmlns:p14="http://schemas.microsoft.com/office/powerpoint/2010/main" val="146722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55421-9C13-4AB1-A9D9-AD48085AA859}"/>
              </a:ext>
            </a:extLst>
          </p:cNvPr>
          <p:cNvSpPr>
            <a:spLocks noGrp="1"/>
          </p:cNvSpPr>
          <p:nvPr>
            <p:ph type="title"/>
          </p:nvPr>
        </p:nvSpPr>
        <p:spPr/>
        <p:txBody>
          <a:bodyPr/>
          <a:lstStyle/>
          <a:p>
            <a:r>
              <a:rPr lang="en-US" dirty="0"/>
              <a:t>Subtraction using 1’s complement (Examples)</a:t>
            </a:r>
            <a:endParaRPr lang="en-IN" dirty="0"/>
          </a:p>
        </p:txBody>
      </p:sp>
      <p:sp>
        <p:nvSpPr>
          <p:cNvPr id="3" name="Content Placeholder 2">
            <a:extLst>
              <a:ext uri="{FF2B5EF4-FFF2-40B4-BE49-F238E27FC236}">
                <a16:creationId xmlns:a16="http://schemas.microsoft.com/office/drawing/2014/main" xmlns="" id="{34558A1B-5AD5-4958-BDE6-EF7B3F5EA2EA}"/>
              </a:ext>
            </a:extLst>
          </p:cNvPr>
          <p:cNvSpPr>
            <a:spLocks noGrp="1"/>
          </p:cNvSpPr>
          <p:nvPr>
            <p:ph idx="1"/>
          </p:nvPr>
        </p:nvSpPr>
        <p:spPr>
          <a:xfrm>
            <a:off x="131180" y="863444"/>
            <a:ext cx="11929641" cy="407417"/>
          </a:xfrm>
        </p:spPr>
        <p:txBody>
          <a:bodyPr/>
          <a:lstStyle/>
          <a:p>
            <a:r>
              <a:rPr lang="en-US" dirty="0"/>
              <a:t>Example - 1</a:t>
            </a:r>
            <a:endParaRPr lang="en-IN" dirty="0"/>
          </a:p>
        </p:txBody>
      </p:sp>
      <p:grpSp>
        <p:nvGrpSpPr>
          <p:cNvPr id="4" name="Group 20">
            <a:extLst>
              <a:ext uri="{FF2B5EF4-FFF2-40B4-BE49-F238E27FC236}">
                <a16:creationId xmlns:a16="http://schemas.microsoft.com/office/drawing/2014/main" xmlns="" id="{6E11BF19-4975-4689-852D-661828FD63E2}"/>
              </a:ext>
            </a:extLst>
          </p:cNvPr>
          <p:cNvGrpSpPr/>
          <p:nvPr/>
        </p:nvGrpSpPr>
        <p:grpSpPr>
          <a:xfrm>
            <a:off x="2212184" y="2141351"/>
            <a:ext cx="1560894" cy="1447801"/>
            <a:chOff x="914400" y="1676400"/>
            <a:chExt cx="1560894" cy="1447801"/>
          </a:xfrm>
        </p:grpSpPr>
        <p:sp>
          <p:nvSpPr>
            <p:cNvPr id="5" name="TextBox 4">
              <a:extLst>
                <a:ext uri="{FF2B5EF4-FFF2-40B4-BE49-F238E27FC236}">
                  <a16:creationId xmlns:a16="http://schemas.microsoft.com/office/drawing/2014/main" xmlns="" id="{CE2FAA75-6FCA-42FC-A629-B1BE1BCADA49}"/>
                </a:ext>
              </a:extLst>
            </p:cNvPr>
            <p:cNvSpPr txBox="1"/>
            <p:nvPr/>
          </p:nvSpPr>
          <p:spPr>
            <a:xfrm>
              <a:off x="1263141" y="1676400"/>
              <a:ext cx="336952" cy="461665"/>
            </a:xfrm>
            <a:prstGeom prst="rect">
              <a:avLst/>
            </a:prstGeom>
            <a:noFill/>
          </p:spPr>
          <p:txBody>
            <a:bodyPr wrap="none" rtlCol="0">
              <a:spAutoFit/>
            </a:bodyPr>
            <a:lstStyle/>
            <a:p>
              <a:r>
                <a:rPr lang="en-US" sz="2400" dirty="0"/>
                <a:t>6</a:t>
              </a:r>
            </a:p>
          </p:txBody>
        </p:sp>
        <p:sp>
          <p:nvSpPr>
            <p:cNvPr id="6" name="TextBox 5">
              <a:extLst>
                <a:ext uri="{FF2B5EF4-FFF2-40B4-BE49-F238E27FC236}">
                  <a16:creationId xmlns:a16="http://schemas.microsoft.com/office/drawing/2014/main" xmlns="" id="{E2ACA7C6-C8B8-416A-97F9-8FBD6B60D8A0}"/>
                </a:ext>
              </a:extLst>
            </p:cNvPr>
            <p:cNvSpPr txBox="1"/>
            <p:nvPr/>
          </p:nvSpPr>
          <p:spPr>
            <a:xfrm>
              <a:off x="1528742" y="1676400"/>
              <a:ext cx="336952" cy="461665"/>
            </a:xfrm>
            <a:prstGeom prst="rect">
              <a:avLst/>
            </a:prstGeom>
            <a:noFill/>
          </p:spPr>
          <p:txBody>
            <a:bodyPr wrap="none" rtlCol="0">
              <a:spAutoFit/>
            </a:bodyPr>
            <a:lstStyle/>
            <a:p>
              <a:r>
                <a:rPr lang="en-US" sz="2400" dirty="0"/>
                <a:t>8</a:t>
              </a:r>
            </a:p>
          </p:txBody>
        </p:sp>
        <p:sp>
          <p:nvSpPr>
            <p:cNvPr id="7" name="TextBox 6">
              <a:extLst>
                <a:ext uri="{FF2B5EF4-FFF2-40B4-BE49-F238E27FC236}">
                  <a16:creationId xmlns:a16="http://schemas.microsoft.com/office/drawing/2014/main" xmlns="" id="{0D0316C8-9542-49C2-8DC2-FF6D2EF29E71}"/>
                </a:ext>
              </a:extLst>
            </p:cNvPr>
            <p:cNvSpPr txBox="1"/>
            <p:nvPr/>
          </p:nvSpPr>
          <p:spPr>
            <a:xfrm>
              <a:off x="1743750" y="1676400"/>
              <a:ext cx="26642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478EDA8B-31D4-4C65-BC4F-551A89F147E0}"/>
                </a:ext>
              </a:extLst>
            </p:cNvPr>
            <p:cNvSpPr txBox="1"/>
            <p:nvPr/>
          </p:nvSpPr>
          <p:spPr>
            <a:xfrm>
              <a:off x="1263141" y="2425985"/>
              <a:ext cx="336952" cy="461665"/>
            </a:xfrm>
            <a:prstGeom prst="rect">
              <a:avLst/>
            </a:prstGeom>
            <a:noFill/>
          </p:spPr>
          <p:txBody>
            <a:bodyPr wrap="none" rtlCol="0">
              <a:spAutoFit/>
            </a:bodyPr>
            <a:lstStyle/>
            <a:p>
              <a:r>
                <a:rPr lang="en-US" sz="2400" dirty="0"/>
                <a:t>2</a:t>
              </a:r>
            </a:p>
          </p:txBody>
        </p:sp>
        <p:sp>
          <p:nvSpPr>
            <p:cNvPr id="9" name="TextBox 8">
              <a:extLst>
                <a:ext uri="{FF2B5EF4-FFF2-40B4-BE49-F238E27FC236}">
                  <a16:creationId xmlns:a16="http://schemas.microsoft.com/office/drawing/2014/main" xmlns="" id="{B2948BDC-9D41-451E-9E95-0C587878B53F}"/>
                </a:ext>
              </a:extLst>
            </p:cNvPr>
            <p:cNvSpPr txBox="1"/>
            <p:nvPr/>
          </p:nvSpPr>
          <p:spPr>
            <a:xfrm>
              <a:off x="1515150" y="2425985"/>
              <a:ext cx="336952" cy="461665"/>
            </a:xfrm>
            <a:prstGeom prst="rect">
              <a:avLst/>
            </a:prstGeom>
            <a:noFill/>
          </p:spPr>
          <p:txBody>
            <a:bodyPr wrap="none" rtlCol="0">
              <a:spAutoFit/>
            </a:bodyPr>
            <a:lstStyle/>
            <a:p>
              <a:r>
                <a:rPr lang="en-US" sz="2400" dirty="0"/>
                <a:t>7</a:t>
              </a:r>
            </a:p>
          </p:txBody>
        </p:sp>
        <p:sp>
          <p:nvSpPr>
            <p:cNvPr id="10" name="TextBox 9">
              <a:extLst>
                <a:ext uri="{FF2B5EF4-FFF2-40B4-BE49-F238E27FC236}">
                  <a16:creationId xmlns:a16="http://schemas.microsoft.com/office/drawing/2014/main" xmlns="" id="{69E6FEA0-4EC0-4978-85BD-0277B0AFCDA9}"/>
                </a:ext>
              </a:extLst>
            </p:cNvPr>
            <p:cNvSpPr txBox="1"/>
            <p:nvPr/>
          </p:nvSpPr>
          <p:spPr>
            <a:xfrm>
              <a:off x="1743750" y="2425985"/>
              <a:ext cx="266420" cy="461665"/>
            </a:xfrm>
            <a:prstGeom prst="rect">
              <a:avLst/>
            </a:prstGeom>
            <a:noFill/>
          </p:spPr>
          <p:txBody>
            <a:bodyPr wrap="none" rtlCol="0">
              <a:spAutoFit/>
            </a:bodyPr>
            <a:lstStyle/>
            <a:p>
              <a:r>
                <a:rPr lang="en-US" sz="2400" dirty="0"/>
                <a:t>.</a:t>
              </a:r>
            </a:p>
          </p:txBody>
        </p:sp>
        <p:sp>
          <p:nvSpPr>
            <p:cNvPr id="11" name="TextBox 10">
              <a:extLst>
                <a:ext uri="{FF2B5EF4-FFF2-40B4-BE49-F238E27FC236}">
                  <a16:creationId xmlns:a16="http://schemas.microsoft.com/office/drawing/2014/main" xmlns="" id="{D2EB99A1-C771-4AE2-9817-E2AF69E333FB}"/>
                </a:ext>
              </a:extLst>
            </p:cNvPr>
            <p:cNvSpPr txBox="1"/>
            <p:nvPr/>
          </p:nvSpPr>
          <p:spPr>
            <a:xfrm>
              <a:off x="914400" y="2425985"/>
              <a:ext cx="261610" cy="461665"/>
            </a:xfrm>
            <a:prstGeom prst="rect">
              <a:avLst/>
            </a:prstGeom>
            <a:noFill/>
          </p:spPr>
          <p:txBody>
            <a:bodyPr wrap="none" rtlCol="0">
              <a:spAutoFit/>
            </a:bodyPr>
            <a:lstStyle/>
            <a:p>
              <a:r>
                <a:rPr lang="en-US" sz="2400" dirty="0"/>
                <a:t>-</a:t>
              </a:r>
            </a:p>
          </p:txBody>
        </p:sp>
        <p:cxnSp>
          <p:nvCxnSpPr>
            <p:cNvPr id="12" name="Straight Connector 11">
              <a:extLst>
                <a:ext uri="{FF2B5EF4-FFF2-40B4-BE49-F238E27FC236}">
                  <a16:creationId xmlns:a16="http://schemas.microsoft.com/office/drawing/2014/main" xmlns="" id="{E1EEA35D-8B7F-49E6-B3DA-2A5AD5F2EC12}"/>
                </a:ext>
              </a:extLst>
            </p:cNvPr>
            <p:cNvCxnSpPr/>
            <p:nvPr/>
          </p:nvCxnSpPr>
          <p:spPr>
            <a:xfrm>
              <a:off x="990600" y="3124201"/>
              <a:ext cx="14630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7636D611-A926-4D01-BDE8-20F12CF46AF0}"/>
                </a:ext>
              </a:extLst>
            </p:cNvPr>
            <p:cNvSpPr txBox="1"/>
            <p:nvPr/>
          </p:nvSpPr>
          <p:spPr>
            <a:xfrm>
              <a:off x="1896150" y="1676400"/>
              <a:ext cx="336952" cy="461665"/>
            </a:xfrm>
            <a:prstGeom prst="rect">
              <a:avLst/>
            </a:prstGeom>
            <a:noFill/>
          </p:spPr>
          <p:txBody>
            <a:bodyPr wrap="none" rtlCol="0">
              <a:spAutoFit/>
            </a:bodyPr>
            <a:lstStyle/>
            <a:p>
              <a:r>
                <a:rPr lang="en-US" sz="2400" dirty="0"/>
                <a:t>7</a:t>
              </a:r>
            </a:p>
          </p:txBody>
        </p:sp>
        <p:sp>
          <p:nvSpPr>
            <p:cNvPr id="14" name="TextBox 13">
              <a:extLst>
                <a:ext uri="{FF2B5EF4-FFF2-40B4-BE49-F238E27FC236}">
                  <a16:creationId xmlns:a16="http://schemas.microsoft.com/office/drawing/2014/main" xmlns="" id="{76C3EC1E-9413-4E10-9587-5D284DC0B1C1}"/>
                </a:ext>
              </a:extLst>
            </p:cNvPr>
            <p:cNvSpPr txBox="1"/>
            <p:nvPr/>
          </p:nvSpPr>
          <p:spPr>
            <a:xfrm>
              <a:off x="2138342" y="1676400"/>
              <a:ext cx="336952" cy="461665"/>
            </a:xfrm>
            <a:prstGeom prst="rect">
              <a:avLst/>
            </a:prstGeom>
            <a:noFill/>
          </p:spPr>
          <p:txBody>
            <a:bodyPr wrap="none" rtlCol="0">
              <a:spAutoFit/>
            </a:bodyPr>
            <a:lstStyle/>
            <a:p>
              <a:r>
                <a:rPr lang="en-US" sz="2400" dirty="0"/>
                <a:t>5</a:t>
              </a:r>
            </a:p>
          </p:txBody>
        </p:sp>
        <p:sp>
          <p:nvSpPr>
            <p:cNvPr id="15" name="TextBox 14">
              <a:extLst>
                <a:ext uri="{FF2B5EF4-FFF2-40B4-BE49-F238E27FC236}">
                  <a16:creationId xmlns:a16="http://schemas.microsoft.com/office/drawing/2014/main" xmlns="" id="{16E3B0B7-B57D-4253-8B9C-3D41B4850506}"/>
                </a:ext>
              </a:extLst>
            </p:cNvPr>
            <p:cNvSpPr txBox="1"/>
            <p:nvPr/>
          </p:nvSpPr>
          <p:spPr>
            <a:xfrm>
              <a:off x="1896150" y="2425985"/>
              <a:ext cx="336952" cy="461665"/>
            </a:xfrm>
            <a:prstGeom prst="rect">
              <a:avLst/>
            </a:prstGeom>
            <a:noFill/>
          </p:spPr>
          <p:txBody>
            <a:bodyPr wrap="none" rtlCol="0">
              <a:spAutoFit/>
            </a:bodyPr>
            <a:lstStyle/>
            <a:p>
              <a:r>
                <a:rPr lang="en-US" sz="2400" dirty="0"/>
                <a:t>5</a:t>
              </a:r>
            </a:p>
          </p:txBody>
        </p:sp>
        <p:sp>
          <p:nvSpPr>
            <p:cNvPr id="16" name="TextBox 15">
              <a:extLst>
                <a:ext uri="{FF2B5EF4-FFF2-40B4-BE49-F238E27FC236}">
                  <a16:creationId xmlns:a16="http://schemas.microsoft.com/office/drawing/2014/main" xmlns="" id="{C694AEAC-CC9A-4BE7-9D5F-EC7F8EB429A2}"/>
                </a:ext>
              </a:extLst>
            </p:cNvPr>
            <p:cNvSpPr txBox="1"/>
            <p:nvPr/>
          </p:nvSpPr>
          <p:spPr>
            <a:xfrm>
              <a:off x="2138342" y="2425985"/>
              <a:ext cx="336952" cy="461665"/>
            </a:xfrm>
            <a:prstGeom prst="rect">
              <a:avLst/>
            </a:prstGeom>
            <a:noFill/>
          </p:spPr>
          <p:txBody>
            <a:bodyPr wrap="none" rtlCol="0">
              <a:spAutoFit/>
            </a:bodyPr>
            <a:lstStyle/>
            <a:p>
              <a:r>
                <a:rPr lang="en-US" sz="2400" dirty="0"/>
                <a:t>0</a:t>
              </a:r>
            </a:p>
          </p:txBody>
        </p:sp>
      </p:grpSp>
      <p:sp>
        <p:nvSpPr>
          <p:cNvPr id="17" name="TextBox 16">
            <a:extLst>
              <a:ext uri="{FF2B5EF4-FFF2-40B4-BE49-F238E27FC236}">
                <a16:creationId xmlns:a16="http://schemas.microsoft.com/office/drawing/2014/main" xmlns="" id="{0059F96E-319F-4D0B-8ADA-F396975B69FC}"/>
              </a:ext>
            </a:extLst>
          </p:cNvPr>
          <p:cNvSpPr txBox="1"/>
          <p:nvPr/>
        </p:nvSpPr>
        <p:spPr>
          <a:xfrm>
            <a:off x="389037" y="1235672"/>
            <a:ext cx="1883849" cy="461665"/>
          </a:xfrm>
          <a:prstGeom prst="rect">
            <a:avLst/>
          </a:prstGeom>
          <a:noFill/>
        </p:spPr>
        <p:txBody>
          <a:bodyPr wrap="none" rtlCol="0">
            <a:spAutoFit/>
          </a:bodyPr>
          <a:lstStyle/>
          <a:p>
            <a:r>
              <a:rPr lang="en-US" sz="2400" dirty="0"/>
              <a:t>68.75 – 27.50</a:t>
            </a:r>
          </a:p>
        </p:txBody>
      </p:sp>
      <p:grpSp>
        <p:nvGrpSpPr>
          <p:cNvPr id="18" name="Group 17">
            <a:extLst>
              <a:ext uri="{FF2B5EF4-FFF2-40B4-BE49-F238E27FC236}">
                <a16:creationId xmlns:a16="http://schemas.microsoft.com/office/drawing/2014/main" xmlns="" id="{363625F7-78C0-44B4-9BCE-83A8BCE53BBB}"/>
              </a:ext>
            </a:extLst>
          </p:cNvPr>
          <p:cNvGrpSpPr/>
          <p:nvPr/>
        </p:nvGrpSpPr>
        <p:grpSpPr>
          <a:xfrm>
            <a:off x="2203334" y="3613975"/>
            <a:ext cx="1569744" cy="461666"/>
            <a:chOff x="916975" y="3149024"/>
            <a:chExt cx="1569744" cy="461666"/>
          </a:xfrm>
        </p:grpSpPr>
        <p:sp>
          <p:nvSpPr>
            <p:cNvPr id="19" name="TextBox 18">
              <a:extLst>
                <a:ext uri="{FF2B5EF4-FFF2-40B4-BE49-F238E27FC236}">
                  <a16:creationId xmlns:a16="http://schemas.microsoft.com/office/drawing/2014/main" xmlns="" id="{C914621E-300B-4FEE-9EE6-1CAFCAE7BE0C}"/>
                </a:ext>
              </a:extLst>
            </p:cNvPr>
            <p:cNvSpPr txBox="1"/>
            <p:nvPr/>
          </p:nvSpPr>
          <p:spPr>
            <a:xfrm>
              <a:off x="916975" y="3149025"/>
              <a:ext cx="336952" cy="461665"/>
            </a:xfrm>
            <a:prstGeom prst="rect">
              <a:avLst/>
            </a:prstGeom>
            <a:noFill/>
          </p:spPr>
          <p:txBody>
            <a:bodyPr wrap="none" rtlCol="0">
              <a:spAutoFit/>
            </a:bodyPr>
            <a:lstStyle/>
            <a:p>
              <a:r>
                <a:rPr lang="en-US" sz="2400" dirty="0"/>
                <a:t>+</a:t>
              </a:r>
            </a:p>
          </p:txBody>
        </p:sp>
        <p:sp>
          <p:nvSpPr>
            <p:cNvPr id="20" name="TextBox 19">
              <a:extLst>
                <a:ext uri="{FF2B5EF4-FFF2-40B4-BE49-F238E27FC236}">
                  <a16:creationId xmlns:a16="http://schemas.microsoft.com/office/drawing/2014/main" xmlns="" id="{E8C1659E-3D12-4C82-9B10-B382413DBDB9}"/>
                </a:ext>
              </a:extLst>
            </p:cNvPr>
            <p:cNvSpPr txBox="1"/>
            <p:nvPr/>
          </p:nvSpPr>
          <p:spPr>
            <a:xfrm>
              <a:off x="1274566" y="3149024"/>
              <a:ext cx="336952" cy="461665"/>
            </a:xfrm>
            <a:prstGeom prst="rect">
              <a:avLst/>
            </a:prstGeom>
            <a:noFill/>
          </p:spPr>
          <p:txBody>
            <a:bodyPr wrap="none" rtlCol="0">
              <a:spAutoFit/>
            </a:bodyPr>
            <a:lstStyle/>
            <a:p>
              <a:r>
                <a:rPr lang="en-US" sz="2400" dirty="0"/>
                <a:t>4</a:t>
              </a:r>
            </a:p>
          </p:txBody>
        </p:sp>
        <p:sp>
          <p:nvSpPr>
            <p:cNvPr id="21" name="TextBox 20">
              <a:extLst>
                <a:ext uri="{FF2B5EF4-FFF2-40B4-BE49-F238E27FC236}">
                  <a16:creationId xmlns:a16="http://schemas.microsoft.com/office/drawing/2014/main" xmlns="" id="{0B5A72EB-ABB9-4B92-A78F-C82BBAD007B0}"/>
                </a:ext>
              </a:extLst>
            </p:cNvPr>
            <p:cNvSpPr txBox="1"/>
            <p:nvPr/>
          </p:nvSpPr>
          <p:spPr>
            <a:xfrm>
              <a:off x="1526575" y="3149024"/>
              <a:ext cx="336952" cy="461665"/>
            </a:xfrm>
            <a:prstGeom prst="rect">
              <a:avLst/>
            </a:prstGeom>
            <a:noFill/>
          </p:spPr>
          <p:txBody>
            <a:bodyPr wrap="none" rtlCol="0">
              <a:spAutoFit/>
            </a:bodyPr>
            <a:lstStyle/>
            <a:p>
              <a:r>
                <a:rPr lang="en-US" sz="2400" dirty="0"/>
                <a:t>1</a:t>
              </a:r>
            </a:p>
          </p:txBody>
        </p:sp>
        <p:sp>
          <p:nvSpPr>
            <p:cNvPr id="22" name="TextBox 21">
              <a:extLst>
                <a:ext uri="{FF2B5EF4-FFF2-40B4-BE49-F238E27FC236}">
                  <a16:creationId xmlns:a16="http://schemas.microsoft.com/office/drawing/2014/main" xmlns="" id="{EC7F1AB8-8886-4D71-B9C9-4659C3CD8D32}"/>
                </a:ext>
              </a:extLst>
            </p:cNvPr>
            <p:cNvSpPr txBox="1"/>
            <p:nvPr/>
          </p:nvSpPr>
          <p:spPr>
            <a:xfrm>
              <a:off x="1755175" y="3149024"/>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93A19D37-B513-492B-99C9-B4B15F7013EE}"/>
                </a:ext>
              </a:extLst>
            </p:cNvPr>
            <p:cNvSpPr txBox="1"/>
            <p:nvPr/>
          </p:nvSpPr>
          <p:spPr>
            <a:xfrm>
              <a:off x="1907575" y="3149024"/>
              <a:ext cx="336952" cy="461665"/>
            </a:xfrm>
            <a:prstGeom prst="rect">
              <a:avLst/>
            </a:prstGeom>
            <a:noFill/>
          </p:spPr>
          <p:txBody>
            <a:bodyPr wrap="none" rtlCol="0">
              <a:spAutoFit/>
            </a:bodyPr>
            <a:lstStyle/>
            <a:p>
              <a:r>
                <a:rPr lang="en-US" sz="2400" dirty="0"/>
                <a:t>2</a:t>
              </a:r>
            </a:p>
          </p:txBody>
        </p:sp>
        <p:sp>
          <p:nvSpPr>
            <p:cNvPr id="24" name="TextBox 23">
              <a:extLst>
                <a:ext uri="{FF2B5EF4-FFF2-40B4-BE49-F238E27FC236}">
                  <a16:creationId xmlns:a16="http://schemas.microsoft.com/office/drawing/2014/main" xmlns="" id="{3153E5C6-F606-4871-9A0E-401664F9151E}"/>
                </a:ext>
              </a:extLst>
            </p:cNvPr>
            <p:cNvSpPr txBox="1"/>
            <p:nvPr/>
          </p:nvSpPr>
          <p:spPr>
            <a:xfrm>
              <a:off x="2149767" y="3149024"/>
              <a:ext cx="336952" cy="461665"/>
            </a:xfrm>
            <a:prstGeom prst="rect">
              <a:avLst/>
            </a:prstGeom>
            <a:noFill/>
          </p:spPr>
          <p:txBody>
            <a:bodyPr wrap="none" rtlCol="0">
              <a:spAutoFit/>
            </a:bodyPr>
            <a:lstStyle/>
            <a:p>
              <a:r>
                <a:rPr lang="en-US" sz="2400" dirty="0"/>
                <a:t>5</a:t>
              </a:r>
            </a:p>
          </p:txBody>
        </p:sp>
      </p:grpSp>
      <p:grpSp>
        <p:nvGrpSpPr>
          <p:cNvPr id="25" name="Group 24">
            <a:extLst>
              <a:ext uri="{FF2B5EF4-FFF2-40B4-BE49-F238E27FC236}">
                <a16:creationId xmlns:a16="http://schemas.microsoft.com/office/drawing/2014/main" xmlns="" id="{FA69B0D8-F27D-4620-9D06-A7651EFC063B}"/>
              </a:ext>
            </a:extLst>
          </p:cNvPr>
          <p:cNvGrpSpPr/>
          <p:nvPr/>
        </p:nvGrpSpPr>
        <p:grpSpPr>
          <a:xfrm>
            <a:off x="3862802" y="2736998"/>
            <a:ext cx="1700123" cy="376871"/>
            <a:chOff x="2545447" y="2442529"/>
            <a:chExt cx="1700123" cy="376871"/>
          </a:xfrm>
        </p:grpSpPr>
        <p:sp>
          <p:nvSpPr>
            <p:cNvPr id="26" name="TextBox 25">
              <a:extLst>
                <a:ext uri="{FF2B5EF4-FFF2-40B4-BE49-F238E27FC236}">
                  <a16:creationId xmlns:a16="http://schemas.microsoft.com/office/drawing/2014/main" xmlns="" id="{21EAA6D9-70D4-4285-9C07-B2A5BD6D80CC}"/>
                </a:ext>
              </a:extLst>
            </p:cNvPr>
            <p:cNvSpPr txBox="1"/>
            <p:nvPr/>
          </p:nvSpPr>
          <p:spPr>
            <a:xfrm>
              <a:off x="2545447" y="2442529"/>
              <a:ext cx="1633781" cy="369332"/>
            </a:xfrm>
            <a:prstGeom prst="rect">
              <a:avLst/>
            </a:prstGeom>
            <a:noFill/>
          </p:spPr>
          <p:txBody>
            <a:bodyPr wrap="none" rtlCol="0">
              <a:spAutoFit/>
            </a:bodyPr>
            <a:lstStyle/>
            <a:p>
              <a:r>
                <a:rPr lang="en-US" dirty="0"/>
                <a:t>1’s complement</a:t>
              </a:r>
            </a:p>
          </p:txBody>
        </p:sp>
        <p:cxnSp>
          <p:nvCxnSpPr>
            <p:cNvPr id="27" name="Straight Arrow Connector 26">
              <a:extLst>
                <a:ext uri="{FF2B5EF4-FFF2-40B4-BE49-F238E27FC236}">
                  <a16:creationId xmlns:a16="http://schemas.microsoft.com/office/drawing/2014/main" xmlns="" id="{E66EB675-B045-4E9B-8789-B0F067158B41}"/>
                </a:ext>
              </a:extLst>
            </p:cNvPr>
            <p:cNvCxnSpPr/>
            <p:nvPr/>
          </p:nvCxnSpPr>
          <p:spPr>
            <a:xfrm>
              <a:off x="2599650" y="2817812"/>
              <a:ext cx="1645920" cy="158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xmlns="" id="{F8DBF826-0D1B-4724-972D-D1513497CC67}"/>
              </a:ext>
            </a:extLst>
          </p:cNvPr>
          <p:cNvGrpSpPr/>
          <p:nvPr/>
        </p:nvGrpSpPr>
        <p:grpSpPr>
          <a:xfrm>
            <a:off x="5985111" y="2141351"/>
            <a:ext cx="3525296" cy="461666"/>
            <a:chOff x="4698752" y="1676400"/>
            <a:chExt cx="3525296" cy="461666"/>
          </a:xfrm>
        </p:grpSpPr>
        <p:grpSp>
          <p:nvGrpSpPr>
            <p:cNvPr id="29" name="Group 21">
              <a:extLst>
                <a:ext uri="{FF2B5EF4-FFF2-40B4-BE49-F238E27FC236}">
                  <a16:creationId xmlns:a16="http://schemas.microsoft.com/office/drawing/2014/main" xmlns="" id="{8F725A34-AD29-4CC2-80DA-1BDED2DBE58B}"/>
                </a:ext>
              </a:extLst>
            </p:cNvPr>
            <p:cNvGrpSpPr/>
            <p:nvPr/>
          </p:nvGrpSpPr>
          <p:grpSpPr>
            <a:xfrm>
              <a:off x="5200998" y="1676400"/>
              <a:ext cx="2413450" cy="461666"/>
              <a:chOff x="5912446" y="1676400"/>
              <a:chExt cx="2413450" cy="461666"/>
            </a:xfrm>
          </p:grpSpPr>
          <p:sp>
            <p:nvSpPr>
              <p:cNvPr id="37" name="TextBox 36">
                <a:extLst>
                  <a:ext uri="{FF2B5EF4-FFF2-40B4-BE49-F238E27FC236}">
                    <a16:creationId xmlns:a16="http://schemas.microsoft.com/office/drawing/2014/main" xmlns="" id="{5A50D970-1DDB-4117-B011-545CFFD1319C}"/>
                  </a:ext>
                </a:extLst>
              </p:cNvPr>
              <p:cNvSpPr txBox="1"/>
              <p:nvPr/>
            </p:nvSpPr>
            <p:spPr>
              <a:xfrm>
                <a:off x="5912446" y="1676401"/>
                <a:ext cx="336952" cy="461665"/>
              </a:xfrm>
              <a:prstGeom prst="rect">
                <a:avLst/>
              </a:prstGeom>
              <a:noFill/>
            </p:spPr>
            <p:txBody>
              <a:bodyPr wrap="none" rtlCol="0">
                <a:spAutoFit/>
              </a:bodyPr>
              <a:lstStyle/>
              <a:p>
                <a:r>
                  <a:rPr lang="en-US" sz="2400" dirty="0"/>
                  <a:t>0</a:t>
                </a:r>
              </a:p>
            </p:txBody>
          </p:sp>
          <p:sp>
            <p:nvSpPr>
              <p:cNvPr id="38" name="TextBox 37">
                <a:extLst>
                  <a:ext uri="{FF2B5EF4-FFF2-40B4-BE49-F238E27FC236}">
                    <a16:creationId xmlns:a16="http://schemas.microsoft.com/office/drawing/2014/main" xmlns="" id="{54B43742-1CE0-40F7-8A57-24E86A5BA39E}"/>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39" name="TextBox 38">
                <a:extLst>
                  <a:ext uri="{FF2B5EF4-FFF2-40B4-BE49-F238E27FC236}">
                    <a16:creationId xmlns:a16="http://schemas.microsoft.com/office/drawing/2014/main" xmlns="" id="{C876D550-0849-4FC1-99CC-96982B02FB52}"/>
                  </a:ext>
                </a:extLst>
              </p:cNvPr>
              <p:cNvSpPr txBox="1"/>
              <p:nvPr/>
            </p:nvSpPr>
            <p:spPr>
              <a:xfrm>
                <a:off x="6464944" y="1676400"/>
                <a:ext cx="336952" cy="461665"/>
              </a:xfrm>
              <a:prstGeom prst="rect">
                <a:avLst/>
              </a:prstGeom>
              <a:noFill/>
            </p:spPr>
            <p:txBody>
              <a:bodyPr wrap="none" rtlCol="0">
                <a:spAutoFit/>
              </a:bodyPr>
              <a:lstStyle/>
              <a:p>
                <a:r>
                  <a:rPr lang="en-US" sz="2400" dirty="0"/>
                  <a:t>0</a:t>
                </a:r>
              </a:p>
            </p:txBody>
          </p:sp>
          <p:sp>
            <p:nvSpPr>
              <p:cNvPr id="40" name="TextBox 39">
                <a:extLst>
                  <a:ext uri="{FF2B5EF4-FFF2-40B4-BE49-F238E27FC236}">
                    <a16:creationId xmlns:a16="http://schemas.microsoft.com/office/drawing/2014/main" xmlns="" id="{A65F6FBD-71D7-4C44-AFF8-15E448AA217E}"/>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sp>
            <p:nvSpPr>
              <p:cNvPr id="41" name="TextBox 40">
                <a:extLst>
                  <a:ext uri="{FF2B5EF4-FFF2-40B4-BE49-F238E27FC236}">
                    <a16:creationId xmlns:a16="http://schemas.microsoft.com/office/drawing/2014/main" xmlns="" id="{98AD5E2D-ABA6-4A6B-B773-08F3DE5CCD9F}"/>
                  </a:ext>
                </a:extLst>
              </p:cNvPr>
              <p:cNvSpPr txBox="1"/>
              <p:nvPr/>
            </p:nvSpPr>
            <p:spPr>
              <a:xfrm>
                <a:off x="7684144" y="1676400"/>
                <a:ext cx="336952" cy="461665"/>
              </a:xfrm>
              <a:prstGeom prst="rect">
                <a:avLst/>
              </a:prstGeom>
              <a:noFill/>
            </p:spPr>
            <p:txBody>
              <a:bodyPr wrap="none" rtlCol="0">
                <a:spAutoFit/>
              </a:bodyPr>
              <a:lstStyle/>
              <a:p>
                <a:r>
                  <a:rPr lang="en-US" sz="2400" dirty="0"/>
                  <a:t>1</a:t>
                </a:r>
              </a:p>
            </p:txBody>
          </p:sp>
          <p:sp>
            <p:nvSpPr>
              <p:cNvPr id="42" name="TextBox 41">
                <a:extLst>
                  <a:ext uri="{FF2B5EF4-FFF2-40B4-BE49-F238E27FC236}">
                    <a16:creationId xmlns:a16="http://schemas.microsoft.com/office/drawing/2014/main" xmlns="" id="{E06AD455-BA17-4989-A987-B86D978054D9}"/>
                  </a:ext>
                </a:extLst>
              </p:cNvPr>
              <p:cNvSpPr txBox="1"/>
              <p:nvPr/>
            </p:nvSpPr>
            <p:spPr>
              <a:xfrm>
                <a:off x="7988944" y="1676400"/>
                <a:ext cx="336952" cy="461665"/>
              </a:xfrm>
              <a:prstGeom prst="rect">
                <a:avLst/>
              </a:prstGeom>
              <a:noFill/>
            </p:spPr>
            <p:txBody>
              <a:bodyPr wrap="none" rtlCol="0">
                <a:spAutoFit/>
              </a:bodyPr>
              <a:lstStyle/>
              <a:p>
                <a:r>
                  <a:rPr lang="en-US" sz="2400" dirty="0"/>
                  <a:t>1</a:t>
                </a:r>
              </a:p>
            </p:txBody>
          </p:sp>
        </p:grpSp>
        <p:sp>
          <p:nvSpPr>
            <p:cNvPr id="30" name="TextBox 29">
              <a:extLst>
                <a:ext uri="{FF2B5EF4-FFF2-40B4-BE49-F238E27FC236}">
                  <a16:creationId xmlns:a16="http://schemas.microsoft.com/office/drawing/2014/main" xmlns="" id="{A8F16325-F63F-424A-83A6-B79CEE621BE6}"/>
                </a:ext>
              </a:extLst>
            </p:cNvPr>
            <p:cNvSpPr txBox="1"/>
            <p:nvPr/>
          </p:nvSpPr>
          <p:spPr>
            <a:xfrm>
              <a:off x="6039198" y="1676401"/>
              <a:ext cx="336952"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xmlns="" id="{8E601E22-7BC7-42FE-980C-CE711428BFFF}"/>
                </a:ext>
              </a:extLst>
            </p:cNvPr>
            <p:cNvSpPr txBox="1"/>
            <p:nvPr/>
          </p:nvSpPr>
          <p:spPr>
            <a:xfrm>
              <a:off x="6298952" y="1676400"/>
              <a:ext cx="336952"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xmlns="" id="{3D5CD77C-5144-4FA1-A4C9-472E8035F5B2}"/>
                </a:ext>
              </a:extLst>
            </p:cNvPr>
            <p:cNvSpPr txBox="1"/>
            <p:nvPr/>
          </p:nvSpPr>
          <p:spPr>
            <a:xfrm>
              <a:off x="6591696" y="1676400"/>
              <a:ext cx="336952"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xmlns="" id="{EE5D0719-F940-4F9B-8515-197D6C4E9161}"/>
                </a:ext>
              </a:extLst>
            </p:cNvPr>
            <p:cNvSpPr txBox="1"/>
            <p:nvPr/>
          </p:nvSpPr>
          <p:spPr>
            <a:xfrm>
              <a:off x="4698752" y="1676401"/>
              <a:ext cx="336952" cy="461665"/>
            </a:xfrm>
            <a:prstGeom prst="rect">
              <a:avLst/>
            </a:prstGeom>
            <a:noFill/>
          </p:spPr>
          <p:txBody>
            <a:bodyPr wrap="none" rtlCol="0">
              <a:spAutoFit/>
            </a:bodyPr>
            <a:lstStyle/>
            <a:p>
              <a:r>
                <a:rPr lang="en-US" sz="2400" dirty="0"/>
                <a:t>0</a:t>
              </a:r>
            </a:p>
          </p:txBody>
        </p:sp>
        <p:sp>
          <p:nvSpPr>
            <p:cNvPr id="34" name="TextBox 33">
              <a:extLst>
                <a:ext uri="{FF2B5EF4-FFF2-40B4-BE49-F238E27FC236}">
                  <a16:creationId xmlns:a16="http://schemas.microsoft.com/office/drawing/2014/main" xmlns="" id="{9080E2F1-1093-48EF-8273-D484323F55D2}"/>
                </a:ext>
              </a:extLst>
            </p:cNvPr>
            <p:cNvSpPr txBox="1"/>
            <p:nvPr/>
          </p:nvSpPr>
          <p:spPr>
            <a:xfrm>
              <a:off x="4958506" y="1676400"/>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B9F89EF4-9408-4831-918B-B23D8CAD0AA5}"/>
                </a:ext>
              </a:extLst>
            </p:cNvPr>
            <p:cNvSpPr txBox="1"/>
            <p:nvPr/>
          </p:nvSpPr>
          <p:spPr>
            <a:xfrm>
              <a:off x="7582296" y="1676400"/>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7BC22BEF-3315-49C4-AE4E-0EA75B7E9641}"/>
                </a:ext>
              </a:extLst>
            </p:cNvPr>
            <p:cNvSpPr txBox="1"/>
            <p:nvPr/>
          </p:nvSpPr>
          <p:spPr>
            <a:xfrm>
              <a:off x="7887096" y="1676400"/>
              <a:ext cx="336952" cy="461665"/>
            </a:xfrm>
            <a:prstGeom prst="rect">
              <a:avLst/>
            </a:prstGeom>
            <a:noFill/>
          </p:spPr>
          <p:txBody>
            <a:bodyPr wrap="none" rtlCol="0">
              <a:spAutoFit/>
            </a:bodyPr>
            <a:lstStyle/>
            <a:p>
              <a:r>
                <a:rPr lang="en-US" sz="2400" dirty="0"/>
                <a:t>0</a:t>
              </a:r>
            </a:p>
          </p:txBody>
        </p:sp>
      </p:grpSp>
      <p:grpSp>
        <p:nvGrpSpPr>
          <p:cNvPr id="43" name="Group 42">
            <a:extLst>
              <a:ext uri="{FF2B5EF4-FFF2-40B4-BE49-F238E27FC236}">
                <a16:creationId xmlns:a16="http://schemas.microsoft.com/office/drawing/2014/main" xmlns="" id="{7EB36C68-0C24-4E07-A5DF-E389BAA526EA}"/>
              </a:ext>
            </a:extLst>
          </p:cNvPr>
          <p:cNvGrpSpPr/>
          <p:nvPr/>
        </p:nvGrpSpPr>
        <p:grpSpPr>
          <a:xfrm>
            <a:off x="5604111" y="2851975"/>
            <a:ext cx="3906296" cy="500626"/>
            <a:chOff x="4317752" y="2387024"/>
            <a:chExt cx="3906296" cy="500626"/>
          </a:xfrm>
        </p:grpSpPr>
        <p:sp>
          <p:nvSpPr>
            <p:cNvPr id="44" name="TextBox 43">
              <a:extLst>
                <a:ext uri="{FF2B5EF4-FFF2-40B4-BE49-F238E27FC236}">
                  <a16:creationId xmlns:a16="http://schemas.microsoft.com/office/drawing/2014/main" xmlns="" id="{CF2A5CAD-F85F-4DA2-B1E7-67F38A9708C8}"/>
                </a:ext>
              </a:extLst>
            </p:cNvPr>
            <p:cNvSpPr txBox="1"/>
            <p:nvPr/>
          </p:nvSpPr>
          <p:spPr>
            <a:xfrm>
              <a:off x="4317752" y="2425985"/>
              <a:ext cx="336952" cy="461665"/>
            </a:xfrm>
            <a:prstGeom prst="rect">
              <a:avLst/>
            </a:prstGeom>
            <a:noFill/>
          </p:spPr>
          <p:txBody>
            <a:bodyPr wrap="none" rtlCol="0">
              <a:spAutoFit/>
            </a:bodyPr>
            <a:lstStyle/>
            <a:p>
              <a:r>
                <a:rPr lang="en-US" sz="2400" dirty="0"/>
                <a:t>+</a:t>
              </a:r>
            </a:p>
          </p:txBody>
        </p:sp>
        <p:grpSp>
          <p:nvGrpSpPr>
            <p:cNvPr id="45" name="Group 21">
              <a:extLst>
                <a:ext uri="{FF2B5EF4-FFF2-40B4-BE49-F238E27FC236}">
                  <a16:creationId xmlns:a16="http://schemas.microsoft.com/office/drawing/2014/main" xmlns="" id="{79541120-8050-49AF-A94E-C1EAACD40BEB}"/>
                </a:ext>
              </a:extLst>
            </p:cNvPr>
            <p:cNvGrpSpPr/>
            <p:nvPr/>
          </p:nvGrpSpPr>
          <p:grpSpPr>
            <a:xfrm>
              <a:off x="5200998" y="2387024"/>
              <a:ext cx="1846904" cy="461666"/>
              <a:chOff x="5912446" y="1676400"/>
              <a:chExt cx="1846904" cy="461666"/>
            </a:xfrm>
          </p:grpSpPr>
          <p:sp>
            <p:nvSpPr>
              <p:cNvPr id="55" name="TextBox 54">
                <a:extLst>
                  <a:ext uri="{FF2B5EF4-FFF2-40B4-BE49-F238E27FC236}">
                    <a16:creationId xmlns:a16="http://schemas.microsoft.com/office/drawing/2014/main" xmlns="" id="{3B803FA0-1945-4B37-BBF5-C117BCCA7D59}"/>
                  </a:ext>
                </a:extLst>
              </p:cNvPr>
              <p:cNvSpPr txBox="1"/>
              <p:nvPr/>
            </p:nvSpPr>
            <p:spPr>
              <a:xfrm>
                <a:off x="5912446" y="1676401"/>
                <a:ext cx="336952" cy="461665"/>
              </a:xfrm>
              <a:prstGeom prst="rect">
                <a:avLst/>
              </a:prstGeom>
              <a:noFill/>
            </p:spPr>
            <p:txBody>
              <a:bodyPr wrap="none" rtlCol="0">
                <a:spAutoFit/>
              </a:bodyPr>
              <a:lstStyle/>
              <a:p>
                <a:r>
                  <a:rPr lang="en-US" sz="2400" dirty="0"/>
                  <a:t>1</a:t>
                </a:r>
              </a:p>
            </p:txBody>
          </p:sp>
          <p:sp>
            <p:nvSpPr>
              <p:cNvPr id="56" name="TextBox 55">
                <a:extLst>
                  <a:ext uri="{FF2B5EF4-FFF2-40B4-BE49-F238E27FC236}">
                    <a16:creationId xmlns:a16="http://schemas.microsoft.com/office/drawing/2014/main" xmlns="" id="{8855B8EC-5238-4D2E-96F0-D9BBACC12ADC}"/>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57" name="TextBox 56">
                <a:extLst>
                  <a:ext uri="{FF2B5EF4-FFF2-40B4-BE49-F238E27FC236}">
                    <a16:creationId xmlns:a16="http://schemas.microsoft.com/office/drawing/2014/main" xmlns="" id="{91FEAEE1-EA5F-43A9-94D0-73C709794472}"/>
                  </a:ext>
                </a:extLst>
              </p:cNvPr>
              <p:cNvSpPr txBox="1"/>
              <p:nvPr/>
            </p:nvSpPr>
            <p:spPr>
              <a:xfrm>
                <a:off x="6464944" y="1676400"/>
                <a:ext cx="336952" cy="461665"/>
              </a:xfrm>
              <a:prstGeom prst="rect">
                <a:avLst/>
              </a:prstGeom>
              <a:noFill/>
            </p:spPr>
            <p:txBody>
              <a:bodyPr wrap="none" rtlCol="0">
                <a:spAutoFit/>
              </a:bodyPr>
              <a:lstStyle/>
              <a:p>
                <a:r>
                  <a:rPr lang="en-US" sz="2400" dirty="0"/>
                  <a:t>0</a:t>
                </a:r>
              </a:p>
            </p:txBody>
          </p:sp>
          <p:sp>
            <p:nvSpPr>
              <p:cNvPr id="58" name="TextBox 57">
                <a:extLst>
                  <a:ext uri="{FF2B5EF4-FFF2-40B4-BE49-F238E27FC236}">
                    <a16:creationId xmlns:a16="http://schemas.microsoft.com/office/drawing/2014/main" xmlns="" id="{137BC503-F6C2-441C-896A-B2CFE4329C15}"/>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grpSp>
        <p:sp>
          <p:nvSpPr>
            <p:cNvPr id="46" name="TextBox 45">
              <a:extLst>
                <a:ext uri="{FF2B5EF4-FFF2-40B4-BE49-F238E27FC236}">
                  <a16:creationId xmlns:a16="http://schemas.microsoft.com/office/drawing/2014/main" xmlns="" id="{9C604899-AF64-47AF-BB75-1DAD5809E6E7}"/>
                </a:ext>
              </a:extLst>
            </p:cNvPr>
            <p:cNvSpPr txBox="1"/>
            <p:nvPr/>
          </p:nvSpPr>
          <p:spPr>
            <a:xfrm>
              <a:off x="6039198" y="2387025"/>
              <a:ext cx="336952" cy="461665"/>
            </a:xfrm>
            <a:prstGeom prst="rect">
              <a:avLst/>
            </a:prstGeom>
            <a:noFill/>
          </p:spPr>
          <p:txBody>
            <a:bodyPr wrap="none" rtlCol="0">
              <a:spAutoFit/>
            </a:bodyPr>
            <a:lstStyle/>
            <a:p>
              <a:r>
                <a:rPr lang="en-US" sz="2400" dirty="0"/>
                <a:t>1</a:t>
              </a:r>
            </a:p>
          </p:txBody>
        </p:sp>
        <p:sp>
          <p:nvSpPr>
            <p:cNvPr id="47" name="TextBox 46">
              <a:extLst>
                <a:ext uri="{FF2B5EF4-FFF2-40B4-BE49-F238E27FC236}">
                  <a16:creationId xmlns:a16="http://schemas.microsoft.com/office/drawing/2014/main" xmlns="" id="{4E4FAEFB-2BC6-47AA-BDCD-3B9E115AB2A7}"/>
                </a:ext>
              </a:extLst>
            </p:cNvPr>
            <p:cNvSpPr txBox="1"/>
            <p:nvPr/>
          </p:nvSpPr>
          <p:spPr>
            <a:xfrm>
              <a:off x="6298952" y="2387024"/>
              <a:ext cx="336952" cy="461665"/>
            </a:xfrm>
            <a:prstGeom prst="rect">
              <a:avLst/>
            </a:prstGeom>
            <a:noFill/>
          </p:spPr>
          <p:txBody>
            <a:bodyPr wrap="none" rtlCol="0">
              <a:spAutoFit/>
            </a:bodyPr>
            <a:lstStyle/>
            <a:p>
              <a:r>
                <a:rPr lang="en-US" sz="2400" dirty="0"/>
                <a:t>0</a:t>
              </a:r>
            </a:p>
          </p:txBody>
        </p:sp>
        <p:sp>
          <p:nvSpPr>
            <p:cNvPr id="48" name="TextBox 47">
              <a:extLst>
                <a:ext uri="{FF2B5EF4-FFF2-40B4-BE49-F238E27FC236}">
                  <a16:creationId xmlns:a16="http://schemas.microsoft.com/office/drawing/2014/main" xmlns="" id="{20E5B89E-00E4-4E6E-9BE8-67FBC8371C1E}"/>
                </a:ext>
              </a:extLst>
            </p:cNvPr>
            <p:cNvSpPr txBox="1"/>
            <p:nvPr/>
          </p:nvSpPr>
          <p:spPr>
            <a:xfrm>
              <a:off x="6591696" y="2387024"/>
              <a:ext cx="336952" cy="461665"/>
            </a:xfrm>
            <a:prstGeom prst="rect">
              <a:avLst/>
            </a:prstGeom>
            <a:noFill/>
          </p:spPr>
          <p:txBody>
            <a:bodyPr wrap="none" rtlCol="0">
              <a:spAutoFit/>
            </a:bodyPr>
            <a:lstStyle/>
            <a:p>
              <a:r>
                <a:rPr lang="en-US" sz="2400" dirty="0"/>
                <a:t>0</a:t>
              </a:r>
            </a:p>
          </p:txBody>
        </p:sp>
        <p:sp>
          <p:nvSpPr>
            <p:cNvPr id="49" name="TextBox 48">
              <a:extLst>
                <a:ext uri="{FF2B5EF4-FFF2-40B4-BE49-F238E27FC236}">
                  <a16:creationId xmlns:a16="http://schemas.microsoft.com/office/drawing/2014/main" xmlns="" id="{EA07BC6F-8F71-4FFA-80C4-CEF19E174B70}"/>
                </a:ext>
              </a:extLst>
            </p:cNvPr>
            <p:cNvSpPr txBox="1"/>
            <p:nvPr/>
          </p:nvSpPr>
          <p:spPr>
            <a:xfrm>
              <a:off x="4698752" y="2387025"/>
              <a:ext cx="336952" cy="461665"/>
            </a:xfrm>
            <a:prstGeom prst="rect">
              <a:avLst/>
            </a:prstGeom>
            <a:noFill/>
          </p:spPr>
          <p:txBody>
            <a:bodyPr wrap="none" rtlCol="0">
              <a:spAutoFit/>
            </a:bodyPr>
            <a:lstStyle/>
            <a:p>
              <a:r>
                <a:rPr lang="en-US" sz="2400" dirty="0"/>
                <a:t>1</a:t>
              </a:r>
            </a:p>
          </p:txBody>
        </p:sp>
        <p:sp>
          <p:nvSpPr>
            <p:cNvPr id="50" name="TextBox 49">
              <a:extLst>
                <a:ext uri="{FF2B5EF4-FFF2-40B4-BE49-F238E27FC236}">
                  <a16:creationId xmlns:a16="http://schemas.microsoft.com/office/drawing/2014/main" xmlns="" id="{5BCA0099-16A0-4D12-98C0-7957F319B158}"/>
                </a:ext>
              </a:extLst>
            </p:cNvPr>
            <p:cNvSpPr txBox="1"/>
            <p:nvPr/>
          </p:nvSpPr>
          <p:spPr>
            <a:xfrm>
              <a:off x="4958506" y="2387024"/>
              <a:ext cx="336952" cy="461665"/>
            </a:xfrm>
            <a:prstGeom prst="rect">
              <a:avLst/>
            </a:prstGeom>
            <a:noFill/>
          </p:spPr>
          <p:txBody>
            <a:bodyPr wrap="none" rtlCol="0">
              <a:spAutoFit/>
            </a:bodyPr>
            <a:lstStyle/>
            <a:p>
              <a:r>
                <a:rPr lang="en-US" sz="2400" dirty="0"/>
                <a:t>1</a:t>
              </a:r>
            </a:p>
          </p:txBody>
        </p:sp>
        <p:sp>
          <p:nvSpPr>
            <p:cNvPr id="51" name="TextBox 50">
              <a:extLst>
                <a:ext uri="{FF2B5EF4-FFF2-40B4-BE49-F238E27FC236}">
                  <a16:creationId xmlns:a16="http://schemas.microsoft.com/office/drawing/2014/main" xmlns="" id="{99BBED4F-BD4C-4502-9947-3308AFACAB86}"/>
                </a:ext>
              </a:extLst>
            </p:cNvPr>
            <p:cNvSpPr txBox="1"/>
            <p:nvPr/>
          </p:nvSpPr>
          <p:spPr>
            <a:xfrm>
              <a:off x="6984752" y="2387025"/>
              <a:ext cx="336952" cy="461665"/>
            </a:xfrm>
            <a:prstGeom prst="rect">
              <a:avLst/>
            </a:prstGeom>
            <a:noFill/>
          </p:spPr>
          <p:txBody>
            <a:bodyPr wrap="none" rtlCol="0">
              <a:spAutoFit/>
            </a:bodyPr>
            <a:lstStyle/>
            <a:p>
              <a:r>
                <a:rPr lang="en-US" sz="2400" dirty="0"/>
                <a:t>0</a:t>
              </a:r>
            </a:p>
          </p:txBody>
        </p:sp>
        <p:sp>
          <p:nvSpPr>
            <p:cNvPr id="52" name="TextBox 51">
              <a:extLst>
                <a:ext uri="{FF2B5EF4-FFF2-40B4-BE49-F238E27FC236}">
                  <a16:creationId xmlns:a16="http://schemas.microsoft.com/office/drawing/2014/main" xmlns="" id="{E95F06DF-D59C-4CD7-B7B1-3FAFEDCFC130}"/>
                </a:ext>
              </a:extLst>
            </p:cNvPr>
            <p:cNvSpPr txBox="1"/>
            <p:nvPr/>
          </p:nvSpPr>
          <p:spPr>
            <a:xfrm>
              <a:off x="7289552" y="2387025"/>
              <a:ext cx="336952" cy="461665"/>
            </a:xfrm>
            <a:prstGeom prst="rect">
              <a:avLst/>
            </a:prstGeom>
            <a:noFill/>
          </p:spPr>
          <p:txBody>
            <a:bodyPr wrap="none" rtlCol="0">
              <a:spAutoFit/>
            </a:bodyPr>
            <a:lstStyle/>
            <a:p>
              <a:r>
                <a:rPr lang="en-US" sz="2400" dirty="0"/>
                <a:t>1</a:t>
              </a:r>
            </a:p>
          </p:txBody>
        </p:sp>
        <p:sp>
          <p:nvSpPr>
            <p:cNvPr id="53" name="TextBox 52">
              <a:extLst>
                <a:ext uri="{FF2B5EF4-FFF2-40B4-BE49-F238E27FC236}">
                  <a16:creationId xmlns:a16="http://schemas.microsoft.com/office/drawing/2014/main" xmlns="" id="{0FEE35D4-4FFB-4FB6-A68B-18A17ADD75A7}"/>
                </a:ext>
              </a:extLst>
            </p:cNvPr>
            <p:cNvSpPr txBox="1"/>
            <p:nvPr/>
          </p:nvSpPr>
          <p:spPr>
            <a:xfrm>
              <a:off x="7582296" y="2387025"/>
              <a:ext cx="336952" cy="461665"/>
            </a:xfrm>
            <a:prstGeom prst="rect">
              <a:avLst/>
            </a:prstGeom>
            <a:noFill/>
          </p:spPr>
          <p:txBody>
            <a:bodyPr wrap="none" rtlCol="0">
              <a:spAutoFit/>
            </a:bodyPr>
            <a:lstStyle/>
            <a:p>
              <a:r>
                <a:rPr lang="en-US" sz="2400" dirty="0"/>
                <a:t>1</a:t>
              </a:r>
            </a:p>
          </p:txBody>
        </p:sp>
        <p:sp>
          <p:nvSpPr>
            <p:cNvPr id="54" name="TextBox 53">
              <a:extLst>
                <a:ext uri="{FF2B5EF4-FFF2-40B4-BE49-F238E27FC236}">
                  <a16:creationId xmlns:a16="http://schemas.microsoft.com/office/drawing/2014/main" xmlns="" id="{D663C343-C729-42B5-9C5E-50761CB92761}"/>
                </a:ext>
              </a:extLst>
            </p:cNvPr>
            <p:cNvSpPr txBox="1"/>
            <p:nvPr/>
          </p:nvSpPr>
          <p:spPr>
            <a:xfrm>
              <a:off x="7887096" y="2387025"/>
              <a:ext cx="336952" cy="461665"/>
            </a:xfrm>
            <a:prstGeom prst="rect">
              <a:avLst/>
            </a:prstGeom>
            <a:noFill/>
          </p:spPr>
          <p:txBody>
            <a:bodyPr wrap="none" rtlCol="0">
              <a:spAutoFit/>
            </a:bodyPr>
            <a:lstStyle/>
            <a:p>
              <a:r>
                <a:rPr lang="en-US" sz="2400" dirty="0"/>
                <a:t>1</a:t>
              </a:r>
            </a:p>
          </p:txBody>
        </p:sp>
      </p:grpSp>
      <p:grpSp>
        <p:nvGrpSpPr>
          <p:cNvPr id="59" name="Group 58">
            <a:extLst>
              <a:ext uri="{FF2B5EF4-FFF2-40B4-BE49-F238E27FC236}">
                <a16:creationId xmlns:a16="http://schemas.microsoft.com/office/drawing/2014/main" xmlns="" id="{24BFE28B-3A6F-4E29-8601-8CCF295DDCAE}"/>
              </a:ext>
            </a:extLst>
          </p:cNvPr>
          <p:cNvGrpSpPr/>
          <p:nvPr/>
        </p:nvGrpSpPr>
        <p:grpSpPr>
          <a:xfrm>
            <a:off x="5782160" y="3970152"/>
            <a:ext cx="3728247" cy="638889"/>
            <a:chOff x="4495801" y="3505201"/>
            <a:chExt cx="3728247" cy="638889"/>
          </a:xfrm>
        </p:grpSpPr>
        <p:sp>
          <p:nvSpPr>
            <p:cNvPr id="60" name="TextBox 59">
              <a:extLst>
                <a:ext uri="{FF2B5EF4-FFF2-40B4-BE49-F238E27FC236}">
                  <a16:creationId xmlns:a16="http://schemas.microsoft.com/office/drawing/2014/main" xmlns="" id="{CA095655-04F4-493F-A5C9-976DCB7296D3}"/>
                </a:ext>
              </a:extLst>
            </p:cNvPr>
            <p:cNvSpPr txBox="1"/>
            <p:nvPr/>
          </p:nvSpPr>
          <p:spPr>
            <a:xfrm>
              <a:off x="7653029" y="3682425"/>
              <a:ext cx="336952" cy="461665"/>
            </a:xfrm>
            <a:prstGeom prst="rect">
              <a:avLst/>
            </a:prstGeom>
            <a:noFill/>
          </p:spPr>
          <p:txBody>
            <a:bodyPr wrap="none" rtlCol="0">
              <a:spAutoFit/>
            </a:bodyPr>
            <a:lstStyle/>
            <a:p>
              <a:r>
                <a:rPr lang="en-US" sz="2400" dirty="0"/>
                <a:t>+</a:t>
              </a:r>
            </a:p>
          </p:txBody>
        </p:sp>
        <p:sp>
          <p:nvSpPr>
            <p:cNvPr id="61" name="TextBox 60">
              <a:extLst>
                <a:ext uri="{FF2B5EF4-FFF2-40B4-BE49-F238E27FC236}">
                  <a16:creationId xmlns:a16="http://schemas.microsoft.com/office/drawing/2014/main" xmlns="" id="{3567F318-26B3-4D0D-B188-4DCD74FE10E1}"/>
                </a:ext>
              </a:extLst>
            </p:cNvPr>
            <p:cNvSpPr txBox="1"/>
            <p:nvPr/>
          </p:nvSpPr>
          <p:spPr>
            <a:xfrm>
              <a:off x="7887096" y="3682425"/>
              <a:ext cx="336952" cy="461665"/>
            </a:xfrm>
            <a:prstGeom prst="rect">
              <a:avLst/>
            </a:prstGeom>
            <a:noFill/>
          </p:spPr>
          <p:txBody>
            <a:bodyPr wrap="none" rtlCol="0">
              <a:spAutoFit/>
            </a:bodyPr>
            <a:lstStyle/>
            <a:p>
              <a:r>
                <a:rPr lang="en-US" sz="2400" dirty="0"/>
                <a:t>1</a:t>
              </a:r>
            </a:p>
          </p:txBody>
        </p:sp>
        <p:cxnSp>
          <p:nvCxnSpPr>
            <p:cNvPr id="62" name="Curved Connector 19">
              <a:extLst>
                <a:ext uri="{FF2B5EF4-FFF2-40B4-BE49-F238E27FC236}">
                  <a16:creationId xmlns:a16="http://schemas.microsoft.com/office/drawing/2014/main" xmlns="" id="{F0396739-C30B-4F22-9D7D-5366CF71221E}"/>
                </a:ext>
              </a:extLst>
            </p:cNvPr>
            <p:cNvCxnSpPr/>
            <p:nvPr/>
          </p:nvCxnSpPr>
          <p:spPr>
            <a:xfrm rot="10800000" flipH="1" flipV="1">
              <a:off x="4495801" y="3505201"/>
              <a:ext cx="3200400" cy="533401"/>
            </a:xfrm>
            <a:prstGeom prst="curvedConnector3">
              <a:avLst>
                <a:gd name="adj1" fmla="val -9042"/>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xmlns="" id="{232F2225-ECEA-43DE-8A55-99664A3754CD}"/>
              </a:ext>
            </a:extLst>
          </p:cNvPr>
          <p:cNvGrpSpPr/>
          <p:nvPr/>
        </p:nvGrpSpPr>
        <p:grpSpPr>
          <a:xfrm>
            <a:off x="5732399" y="3589152"/>
            <a:ext cx="3783560" cy="486489"/>
            <a:chOff x="4446040" y="3124201"/>
            <a:chExt cx="3783560" cy="486489"/>
          </a:xfrm>
        </p:grpSpPr>
        <p:cxnSp>
          <p:nvCxnSpPr>
            <p:cNvPr id="64" name="Straight Connector 63">
              <a:extLst>
                <a:ext uri="{FF2B5EF4-FFF2-40B4-BE49-F238E27FC236}">
                  <a16:creationId xmlns:a16="http://schemas.microsoft.com/office/drawing/2014/main" xmlns="" id="{C775CA85-28CC-4817-AEC5-8983176D1B54}"/>
                </a:ext>
              </a:extLst>
            </p:cNvPr>
            <p:cNvCxnSpPr/>
            <p:nvPr/>
          </p:nvCxnSpPr>
          <p:spPr>
            <a:xfrm>
              <a:off x="4572000" y="3124201"/>
              <a:ext cx="3657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B9977169-AEAB-43C9-B0D0-C3FE569F61DE}"/>
                </a:ext>
              </a:extLst>
            </p:cNvPr>
            <p:cNvSpPr txBox="1"/>
            <p:nvPr/>
          </p:nvSpPr>
          <p:spPr>
            <a:xfrm>
              <a:off x="6032609" y="3149025"/>
              <a:ext cx="336952" cy="461665"/>
            </a:xfrm>
            <a:prstGeom prst="rect">
              <a:avLst/>
            </a:prstGeom>
            <a:noFill/>
          </p:spPr>
          <p:txBody>
            <a:bodyPr wrap="none" rtlCol="0">
              <a:spAutoFit/>
            </a:bodyPr>
            <a:lstStyle/>
            <a:p>
              <a:r>
                <a:rPr lang="en-US" sz="2400" dirty="0"/>
                <a:t>0</a:t>
              </a:r>
            </a:p>
          </p:txBody>
        </p:sp>
        <p:sp>
          <p:nvSpPr>
            <p:cNvPr id="66" name="TextBox 65">
              <a:extLst>
                <a:ext uri="{FF2B5EF4-FFF2-40B4-BE49-F238E27FC236}">
                  <a16:creationId xmlns:a16="http://schemas.microsoft.com/office/drawing/2014/main" xmlns="" id="{25CB6F6F-29D4-4753-96BE-53BF0F143CC5}"/>
                </a:ext>
              </a:extLst>
            </p:cNvPr>
            <p:cNvSpPr txBox="1"/>
            <p:nvPr/>
          </p:nvSpPr>
          <p:spPr>
            <a:xfrm>
              <a:off x="6302394" y="3149024"/>
              <a:ext cx="336952" cy="461665"/>
            </a:xfrm>
            <a:prstGeom prst="rect">
              <a:avLst/>
            </a:prstGeom>
            <a:noFill/>
          </p:spPr>
          <p:txBody>
            <a:bodyPr wrap="none" rtlCol="0">
              <a:spAutoFit/>
            </a:bodyPr>
            <a:lstStyle/>
            <a:p>
              <a:r>
                <a:rPr lang="en-US" sz="2400" dirty="0"/>
                <a:t>0</a:t>
              </a:r>
            </a:p>
          </p:txBody>
        </p:sp>
        <p:sp>
          <p:nvSpPr>
            <p:cNvPr id="67" name="TextBox 66">
              <a:extLst>
                <a:ext uri="{FF2B5EF4-FFF2-40B4-BE49-F238E27FC236}">
                  <a16:creationId xmlns:a16="http://schemas.microsoft.com/office/drawing/2014/main" xmlns="" id="{CB3A90E6-7631-4C67-821A-6FB0C96DCA12}"/>
                </a:ext>
              </a:extLst>
            </p:cNvPr>
            <p:cNvSpPr txBox="1"/>
            <p:nvPr/>
          </p:nvSpPr>
          <p:spPr>
            <a:xfrm>
              <a:off x="6591696" y="3149024"/>
              <a:ext cx="336952" cy="461665"/>
            </a:xfrm>
            <a:prstGeom prst="rect">
              <a:avLst/>
            </a:prstGeom>
            <a:noFill/>
          </p:spPr>
          <p:txBody>
            <a:bodyPr wrap="none" rtlCol="0">
              <a:spAutoFit/>
            </a:bodyPr>
            <a:lstStyle/>
            <a:p>
              <a:r>
                <a:rPr lang="en-US" sz="2400" dirty="0"/>
                <a:t>1</a:t>
              </a:r>
            </a:p>
          </p:txBody>
        </p:sp>
        <p:sp>
          <p:nvSpPr>
            <p:cNvPr id="68" name="TextBox 67">
              <a:extLst>
                <a:ext uri="{FF2B5EF4-FFF2-40B4-BE49-F238E27FC236}">
                  <a16:creationId xmlns:a16="http://schemas.microsoft.com/office/drawing/2014/main" xmlns="" id="{55B47750-D8F3-4918-B67B-582C38D405AA}"/>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69" name="TextBox 68">
              <a:extLst>
                <a:ext uri="{FF2B5EF4-FFF2-40B4-BE49-F238E27FC236}">
                  <a16:creationId xmlns:a16="http://schemas.microsoft.com/office/drawing/2014/main" xmlns="" id="{77B27E82-28A3-42C4-A926-61824DF4B13E}"/>
                </a:ext>
              </a:extLst>
            </p:cNvPr>
            <p:cNvSpPr txBox="1"/>
            <p:nvPr/>
          </p:nvSpPr>
          <p:spPr>
            <a:xfrm>
              <a:off x="5753496" y="3149024"/>
              <a:ext cx="336952" cy="461665"/>
            </a:xfrm>
            <a:prstGeom prst="rect">
              <a:avLst/>
            </a:prstGeom>
            <a:noFill/>
          </p:spPr>
          <p:txBody>
            <a:bodyPr wrap="none" rtlCol="0">
              <a:spAutoFit/>
            </a:bodyPr>
            <a:lstStyle/>
            <a:p>
              <a:r>
                <a:rPr lang="en-US" sz="2400" dirty="0"/>
                <a:t>1</a:t>
              </a:r>
            </a:p>
          </p:txBody>
        </p:sp>
        <p:sp>
          <p:nvSpPr>
            <p:cNvPr id="70" name="TextBox 69">
              <a:extLst>
                <a:ext uri="{FF2B5EF4-FFF2-40B4-BE49-F238E27FC236}">
                  <a16:creationId xmlns:a16="http://schemas.microsoft.com/office/drawing/2014/main" xmlns="" id="{714AA8B1-7F4C-4784-B827-FA369AD582CE}"/>
                </a:ext>
              </a:extLst>
            </p:cNvPr>
            <p:cNvSpPr txBox="1"/>
            <p:nvPr/>
          </p:nvSpPr>
          <p:spPr>
            <a:xfrm>
              <a:off x="6984752" y="3149024"/>
              <a:ext cx="336952" cy="461665"/>
            </a:xfrm>
            <a:prstGeom prst="rect">
              <a:avLst/>
            </a:prstGeom>
            <a:noFill/>
          </p:spPr>
          <p:txBody>
            <a:bodyPr wrap="none" rtlCol="0">
              <a:spAutoFit/>
            </a:bodyPr>
            <a:lstStyle/>
            <a:p>
              <a:r>
                <a:rPr lang="en-US" sz="2400" dirty="0"/>
                <a:t>0</a:t>
              </a:r>
            </a:p>
          </p:txBody>
        </p:sp>
        <p:sp>
          <p:nvSpPr>
            <p:cNvPr id="71" name="TextBox 70">
              <a:extLst>
                <a:ext uri="{FF2B5EF4-FFF2-40B4-BE49-F238E27FC236}">
                  <a16:creationId xmlns:a16="http://schemas.microsoft.com/office/drawing/2014/main" xmlns="" id="{525067CA-DACC-45CD-837B-0C3212421B92}"/>
                </a:ext>
              </a:extLst>
            </p:cNvPr>
            <p:cNvSpPr txBox="1"/>
            <p:nvPr/>
          </p:nvSpPr>
          <p:spPr>
            <a:xfrm>
              <a:off x="7282980" y="3149024"/>
              <a:ext cx="336952" cy="461665"/>
            </a:xfrm>
            <a:prstGeom prst="rect">
              <a:avLst/>
            </a:prstGeom>
            <a:noFill/>
          </p:spPr>
          <p:txBody>
            <a:bodyPr wrap="none" rtlCol="0">
              <a:spAutoFit/>
            </a:bodyPr>
            <a:lstStyle/>
            <a:p>
              <a:r>
                <a:rPr lang="en-US" sz="2400" dirty="0"/>
                <a:t>0</a:t>
              </a:r>
            </a:p>
          </p:txBody>
        </p:sp>
        <p:sp>
          <p:nvSpPr>
            <p:cNvPr id="72" name="TextBox 71">
              <a:extLst>
                <a:ext uri="{FF2B5EF4-FFF2-40B4-BE49-F238E27FC236}">
                  <a16:creationId xmlns:a16="http://schemas.microsoft.com/office/drawing/2014/main" xmlns="" id="{D776711C-6A06-4208-AE07-CE01A8728A15}"/>
                </a:ext>
              </a:extLst>
            </p:cNvPr>
            <p:cNvSpPr txBox="1"/>
            <p:nvPr/>
          </p:nvSpPr>
          <p:spPr>
            <a:xfrm>
              <a:off x="4953753" y="3149025"/>
              <a:ext cx="336952" cy="461665"/>
            </a:xfrm>
            <a:prstGeom prst="rect">
              <a:avLst/>
            </a:prstGeom>
            <a:noFill/>
          </p:spPr>
          <p:txBody>
            <a:bodyPr wrap="none" rtlCol="0">
              <a:spAutoFit/>
            </a:bodyPr>
            <a:lstStyle/>
            <a:p>
              <a:r>
                <a:rPr lang="en-US" sz="2400" dirty="0"/>
                <a:t>0</a:t>
              </a:r>
            </a:p>
          </p:txBody>
        </p:sp>
        <p:sp>
          <p:nvSpPr>
            <p:cNvPr id="73" name="TextBox 72">
              <a:extLst>
                <a:ext uri="{FF2B5EF4-FFF2-40B4-BE49-F238E27FC236}">
                  <a16:creationId xmlns:a16="http://schemas.microsoft.com/office/drawing/2014/main" xmlns="" id="{FDE12CDD-8824-467C-9022-133D80230F19}"/>
                </a:ext>
              </a:extLst>
            </p:cNvPr>
            <p:cNvSpPr txBox="1"/>
            <p:nvPr/>
          </p:nvSpPr>
          <p:spPr>
            <a:xfrm>
              <a:off x="5208040" y="3149024"/>
              <a:ext cx="336952" cy="461665"/>
            </a:xfrm>
            <a:prstGeom prst="rect">
              <a:avLst/>
            </a:prstGeom>
            <a:noFill/>
          </p:spPr>
          <p:txBody>
            <a:bodyPr wrap="none" rtlCol="0">
              <a:spAutoFit/>
            </a:bodyPr>
            <a:lstStyle/>
            <a:p>
              <a:r>
                <a:rPr lang="en-US" sz="2400" dirty="0"/>
                <a:t>1</a:t>
              </a:r>
            </a:p>
          </p:txBody>
        </p:sp>
        <p:sp>
          <p:nvSpPr>
            <p:cNvPr id="74" name="TextBox 73">
              <a:extLst>
                <a:ext uri="{FF2B5EF4-FFF2-40B4-BE49-F238E27FC236}">
                  <a16:creationId xmlns:a16="http://schemas.microsoft.com/office/drawing/2014/main" xmlns="" id="{73648566-5247-4552-8267-FE8F8CABA53E}"/>
                </a:ext>
              </a:extLst>
            </p:cNvPr>
            <p:cNvSpPr txBox="1"/>
            <p:nvPr/>
          </p:nvSpPr>
          <p:spPr>
            <a:xfrm>
              <a:off x="5466346" y="3149024"/>
              <a:ext cx="336952" cy="461665"/>
            </a:xfrm>
            <a:prstGeom prst="rect">
              <a:avLst/>
            </a:prstGeom>
            <a:noFill/>
          </p:spPr>
          <p:txBody>
            <a:bodyPr wrap="none" rtlCol="0">
              <a:spAutoFit/>
            </a:bodyPr>
            <a:lstStyle/>
            <a:p>
              <a:r>
                <a:rPr lang="en-US" sz="2400" dirty="0"/>
                <a:t>0</a:t>
              </a:r>
            </a:p>
          </p:txBody>
        </p:sp>
        <p:sp>
          <p:nvSpPr>
            <p:cNvPr id="75" name="TextBox 74">
              <a:extLst>
                <a:ext uri="{FF2B5EF4-FFF2-40B4-BE49-F238E27FC236}">
                  <a16:creationId xmlns:a16="http://schemas.microsoft.com/office/drawing/2014/main" xmlns="" id="{54095FED-6571-493D-B260-0DEEC87C3AB2}"/>
                </a:ext>
              </a:extLst>
            </p:cNvPr>
            <p:cNvSpPr txBox="1"/>
            <p:nvPr/>
          </p:nvSpPr>
          <p:spPr>
            <a:xfrm>
              <a:off x="4674640" y="3149024"/>
              <a:ext cx="336952" cy="461665"/>
            </a:xfrm>
            <a:prstGeom prst="rect">
              <a:avLst/>
            </a:prstGeom>
            <a:noFill/>
          </p:spPr>
          <p:txBody>
            <a:bodyPr wrap="none" rtlCol="0">
              <a:spAutoFit/>
            </a:bodyPr>
            <a:lstStyle/>
            <a:p>
              <a:r>
                <a:rPr lang="en-US" sz="2400" dirty="0"/>
                <a:t>0</a:t>
              </a:r>
            </a:p>
          </p:txBody>
        </p:sp>
        <p:sp>
          <p:nvSpPr>
            <p:cNvPr id="76" name="TextBox 75">
              <a:extLst>
                <a:ext uri="{FF2B5EF4-FFF2-40B4-BE49-F238E27FC236}">
                  <a16:creationId xmlns:a16="http://schemas.microsoft.com/office/drawing/2014/main" xmlns="" id="{E84D67C8-9381-428D-8484-8B64C496E1B0}"/>
                </a:ext>
              </a:extLst>
            </p:cNvPr>
            <p:cNvSpPr txBox="1"/>
            <p:nvPr/>
          </p:nvSpPr>
          <p:spPr>
            <a:xfrm>
              <a:off x="4446040" y="3149025"/>
              <a:ext cx="336952" cy="461665"/>
            </a:xfrm>
            <a:prstGeom prst="rect">
              <a:avLst/>
            </a:prstGeom>
            <a:noFill/>
          </p:spPr>
          <p:txBody>
            <a:bodyPr wrap="none" rtlCol="0">
              <a:spAutoFit/>
            </a:bodyPr>
            <a:lstStyle/>
            <a:p>
              <a:r>
                <a:rPr lang="en-US" sz="2400" dirty="0"/>
                <a:t>1</a:t>
              </a:r>
            </a:p>
          </p:txBody>
        </p:sp>
        <p:sp>
          <p:nvSpPr>
            <p:cNvPr id="77" name="TextBox 76">
              <a:extLst>
                <a:ext uri="{FF2B5EF4-FFF2-40B4-BE49-F238E27FC236}">
                  <a16:creationId xmlns:a16="http://schemas.microsoft.com/office/drawing/2014/main" xmlns="" id="{82F3B7EE-4359-48C5-A9FF-AC505628249F}"/>
                </a:ext>
              </a:extLst>
            </p:cNvPr>
            <p:cNvSpPr txBox="1"/>
            <p:nvPr/>
          </p:nvSpPr>
          <p:spPr>
            <a:xfrm>
              <a:off x="7588868" y="3149025"/>
              <a:ext cx="336952" cy="461665"/>
            </a:xfrm>
            <a:prstGeom prst="rect">
              <a:avLst/>
            </a:prstGeom>
            <a:noFill/>
          </p:spPr>
          <p:txBody>
            <a:bodyPr wrap="none" rtlCol="0">
              <a:spAutoFit/>
            </a:bodyPr>
            <a:lstStyle/>
            <a:p>
              <a:r>
                <a:rPr lang="en-US" sz="2400" dirty="0"/>
                <a:t>1</a:t>
              </a:r>
            </a:p>
          </p:txBody>
        </p:sp>
        <p:sp>
          <p:nvSpPr>
            <p:cNvPr id="78" name="TextBox 77">
              <a:extLst>
                <a:ext uri="{FF2B5EF4-FFF2-40B4-BE49-F238E27FC236}">
                  <a16:creationId xmlns:a16="http://schemas.microsoft.com/office/drawing/2014/main" xmlns="" id="{83FFE673-894A-4A07-B302-73EACD6A9585}"/>
                </a:ext>
              </a:extLst>
            </p:cNvPr>
            <p:cNvSpPr txBox="1"/>
            <p:nvPr/>
          </p:nvSpPr>
          <p:spPr>
            <a:xfrm>
              <a:off x="7887096" y="3149025"/>
              <a:ext cx="336952" cy="461665"/>
            </a:xfrm>
            <a:prstGeom prst="rect">
              <a:avLst/>
            </a:prstGeom>
            <a:noFill/>
          </p:spPr>
          <p:txBody>
            <a:bodyPr wrap="none" rtlCol="0">
              <a:spAutoFit/>
            </a:bodyPr>
            <a:lstStyle/>
            <a:p>
              <a:r>
                <a:rPr lang="en-US" sz="2400" dirty="0"/>
                <a:t>1</a:t>
              </a:r>
            </a:p>
          </p:txBody>
        </p:sp>
      </p:grpSp>
      <p:grpSp>
        <p:nvGrpSpPr>
          <p:cNvPr id="79" name="Group 78">
            <a:extLst>
              <a:ext uri="{FF2B5EF4-FFF2-40B4-BE49-F238E27FC236}">
                <a16:creationId xmlns:a16="http://schemas.microsoft.com/office/drawing/2014/main" xmlns="" id="{7965506A-CEB2-4526-944E-87D0EF6C019A}"/>
              </a:ext>
            </a:extLst>
          </p:cNvPr>
          <p:cNvGrpSpPr/>
          <p:nvPr/>
        </p:nvGrpSpPr>
        <p:grpSpPr>
          <a:xfrm>
            <a:off x="5934559" y="4808351"/>
            <a:ext cx="3575848" cy="461666"/>
            <a:chOff x="4648200" y="4343400"/>
            <a:chExt cx="3575848" cy="461666"/>
          </a:xfrm>
        </p:grpSpPr>
        <p:cxnSp>
          <p:nvCxnSpPr>
            <p:cNvPr id="80" name="Straight Connector 79">
              <a:extLst>
                <a:ext uri="{FF2B5EF4-FFF2-40B4-BE49-F238E27FC236}">
                  <a16:creationId xmlns:a16="http://schemas.microsoft.com/office/drawing/2014/main" xmlns="" id="{B31A0F2D-66FF-456F-A733-F55E7743D6B3}"/>
                </a:ext>
              </a:extLst>
            </p:cNvPr>
            <p:cNvCxnSpPr/>
            <p:nvPr/>
          </p:nvCxnSpPr>
          <p:spPr>
            <a:xfrm>
              <a:off x="4648200" y="4343400"/>
              <a:ext cx="356616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xmlns="" id="{4D62AC58-B360-4E49-A3B2-E70EB7B91496}"/>
                </a:ext>
              </a:extLst>
            </p:cNvPr>
            <p:cNvSpPr txBox="1"/>
            <p:nvPr/>
          </p:nvSpPr>
          <p:spPr>
            <a:xfrm>
              <a:off x="5492133" y="4343401"/>
              <a:ext cx="336952" cy="461665"/>
            </a:xfrm>
            <a:prstGeom prst="rect">
              <a:avLst/>
            </a:prstGeom>
            <a:noFill/>
          </p:spPr>
          <p:txBody>
            <a:bodyPr wrap="none" rtlCol="0">
              <a:spAutoFit/>
            </a:bodyPr>
            <a:lstStyle/>
            <a:p>
              <a:r>
                <a:rPr lang="en-US" sz="2400" dirty="0"/>
                <a:t>0</a:t>
              </a:r>
            </a:p>
          </p:txBody>
        </p:sp>
        <p:sp>
          <p:nvSpPr>
            <p:cNvPr id="82" name="TextBox 81">
              <a:extLst>
                <a:ext uri="{FF2B5EF4-FFF2-40B4-BE49-F238E27FC236}">
                  <a16:creationId xmlns:a16="http://schemas.microsoft.com/office/drawing/2014/main" xmlns="" id="{909A5A36-2461-48FD-A12C-B2EBB740116C}"/>
                </a:ext>
              </a:extLst>
            </p:cNvPr>
            <p:cNvSpPr txBox="1"/>
            <p:nvPr/>
          </p:nvSpPr>
          <p:spPr>
            <a:xfrm>
              <a:off x="5753496" y="4343400"/>
              <a:ext cx="336952" cy="461665"/>
            </a:xfrm>
            <a:prstGeom prst="rect">
              <a:avLst/>
            </a:prstGeom>
            <a:noFill/>
          </p:spPr>
          <p:txBody>
            <a:bodyPr wrap="none" rtlCol="0">
              <a:spAutoFit/>
            </a:bodyPr>
            <a:lstStyle/>
            <a:p>
              <a:r>
                <a:rPr lang="en-US" sz="2400" dirty="0"/>
                <a:t>1</a:t>
              </a:r>
            </a:p>
          </p:txBody>
        </p:sp>
        <p:sp>
          <p:nvSpPr>
            <p:cNvPr id="83" name="TextBox 82">
              <a:extLst>
                <a:ext uri="{FF2B5EF4-FFF2-40B4-BE49-F238E27FC236}">
                  <a16:creationId xmlns:a16="http://schemas.microsoft.com/office/drawing/2014/main" xmlns="" id="{775269B6-7D6F-407E-8059-56B6B10757F9}"/>
                </a:ext>
              </a:extLst>
            </p:cNvPr>
            <p:cNvSpPr txBox="1"/>
            <p:nvPr/>
          </p:nvSpPr>
          <p:spPr>
            <a:xfrm>
              <a:off x="6042798" y="4343400"/>
              <a:ext cx="336952" cy="461665"/>
            </a:xfrm>
            <a:prstGeom prst="rect">
              <a:avLst/>
            </a:prstGeom>
            <a:noFill/>
          </p:spPr>
          <p:txBody>
            <a:bodyPr wrap="none" rtlCol="0">
              <a:spAutoFit/>
            </a:bodyPr>
            <a:lstStyle/>
            <a:p>
              <a:r>
                <a:rPr lang="en-US" sz="2400" dirty="0"/>
                <a:t>0</a:t>
              </a:r>
            </a:p>
          </p:txBody>
        </p:sp>
        <p:sp>
          <p:nvSpPr>
            <p:cNvPr id="84" name="TextBox 83">
              <a:extLst>
                <a:ext uri="{FF2B5EF4-FFF2-40B4-BE49-F238E27FC236}">
                  <a16:creationId xmlns:a16="http://schemas.microsoft.com/office/drawing/2014/main" xmlns="" id="{7A7A8EB7-757A-42BF-9DD8-0F157B48CA33}"/>
                </a:ext>
              </a:extLst>
            </p:cNvPr>
            <p:cNvSpPr txBox="1"/>
            <p:nvPr/>
          </p:nvSpPr>
          <p:spPr>
            <a:xfrm>
              <a:off x="6756152" y="4343400"/>
              <a:ext cx="266420" cy="461665"/>
            </a:xfrm>
            <a:prstGeom prst="rect">
              <a:avLst/>
            </a:prstGeom>
            <a:noFill/>
          </p:spPr>
          <p:txBody>
            <a:bodyPr wrap="none" rtlCol="0">
              <a:spAutoFit/>
            </a:bodyPr>
            <a:lstStyle/>
            <a:p>
              <a:r>
                <a:rPr lang="en-US" sz="2400" dirty="0"/>
                <a:t>.</a:t>
              </a:r>
            </a:p>
          </p:txBody>
        </p:sp>
        <p:sp>
          <p:nvSpPr>
            <p:cNvPr id="85" name="TextBox 84">
              <a:extLst>
                <a:ext uri="{FF2B5EF4-FFF2-40B4-BE49-F238E27FC236}">
                  <a16:creationId xmlns:a16="http://schemas.microsoft.com/office/drawing/2014/main" xmlns="" id="{36F0C451-99BF-418F-AD37-D6E552C5DE5C}"/>
                </a:ext>
              </a:extLst>
            </p:cNvPr>
            <p:cNvSpPr txBox="1"/>
            <p:nvPr/>
          </p:nvSpPr>
          <p:spPr>
            <a:xfrm>
              <a:off x="6972192" y="4343400"/>
              <a:ext cx="336952" cy="461665"/>
            </a:xfrm>
            <a:prstGeom prst="rect">
              <a:avLst/>
            </a:prstGeom>
            <a:noFill/>
          </p:spPr>
          <p:txBody>
            <a:bodyPr wrap="none" rtlCol="0">
              <a:spAutoFit/>
            </a:bodyPr>
            <a:lstStyle/>
            <a:p>
              <a:r>
                <a:rPr lang="en-US" sz="2400" dirty="0"/>
                <a:t>0</a:t>
              </a:r>
            </a:p>
          </p:txBody>
        </p:sp>
        <p:sp>
          <p:nvSpPr>
            <p:cNvPr id="86" name="TextBox 85">
              <a:extLst>
                <a:ext uri="{FF2B5EF4-FFF2-40B4-BE49-F238E27FC236}">
                  <a16:creationId xmlns:a16="http://schemas.microsoft.com/office/drawing/2014/main" xmlns="" id="{B1F65749-F596-4DC9-A769-08B623F86EC1}"/>
                </a:ext>
              </a:extLst>
            </p:cNvPr>
            <p:cNvSpPr txBox="1"/>
            <p:nvPr/>
          </p:nvSpPr>
          <p:spPr>
            <a:xfrm>
              <a:off x="7277496" y="4343400"/>
              <a:ext cx="336952" cy="461665"/>
            </a:xfrm>
            <a:prstGeom prst="rect">
              <a:avLst/>
            </a:prstGeom>
            <a:noFill/>
          </p:spPr>
          <p:txBody>
            <a:bodyPr wrap="none" rtlCol="0">
              <a:spAutoFit/>
            </a:bodyPr>
            <a:lstStyle/>
            <a:p>
              <a:r>
                <a:rPr lang="en-US" sz="2400" dirty="0"/>
                <a:t>1</a:t>
              </a:r>
            </a:p>
          </p:txBody>
        </p:sp>
        <p:sp>
          <p:nvSpPr>
            <p:cNvPr id="87" name="TextBox 86">
              <a:extLst>
                <a:ext uri="{FF2B5EF4-FFF2-40B4-BE49-F238E27FC236}">
                  <a16:creationId xmlns:a16="http://schemas.microsoft.com/office/drawing/2014/main" xmlns="" id="{9AA36CDF-C738-4C81-989C-02354A4E1C5E}"/>
                </a:ext>
              </a:extLst>
            </p:cNvPr>
            <p:cNvSpPr txBox="1"/>
            <p:nvPr/>
          </p:nvSpPr>
          <p:spPr>
            <a:xfrm>
              <a:off x="4672873" y="4343400"/>
              <a:ext cx="336952" cy="461665"/>
            </a:xfrm>
            <a:prstGeom prst="rect">
              <a:avLst/>
            </a:prstGeom>
            <a:noFill/>
          </p:spPr>
          <p:txBody>
            <a:bodyPr wrap="none" rtlCol="0">
              <a:spAutoFit/>
            </a:bodyPr>
            <a:lstStyle/>
            <a:p>
              <a:r>
                <a:rPr lang="en-US" sz="2400" dirty="0"/>
                <a:t>0</a:t>
              </a:r>
            </a:p>
          </p:txBody>
        </p:sp>
        <p:sp>
          <p:nvSpPr>
            <p:cNvPr id="88" name="TextBox 87">
              <a:extLst>
                <a:ext uri="{FF2B5EF4-FFF2-40B4-BE49-F238E27FC236}">
                  <a16:creationId xmlns:a16="http://schemas.microsoft.com/office/drawing/2014/main" xmlns="" id="{4377672F-58B3-4E06-8D0F-1AE86E44CF99}"/>
                </a:ext>
              </a:extLst>
            </p:cNvPr>
            <p:cNvSpPr txBox="1"/>
            <p:nvPr/>
          </p:nvSpPr>
          <p:spPr>
            <a:xfrm>
              <a:off x="4949734" y="4343400"/>
              <a:ext cx="336952" cy="461665"/>
            </a:xfrm>
            <a:prstGeom prst="rect">
              <a:avLst/>
            </a:prstGeom>
            <a:noFill/>
          </p:spPr>
          <p:txBody>
            <a:bodyPr wrap="none" rtlCol="0">
              <a:spAutoFit/>
            </a:bodyPr>
            <a:lstStyle/>
            <a:p>
              <a:r>
                <a:rPr lang="en-US" sz="2400" dirty="0"/>
                <a:t>0</a:t>
              </a:r>
            </a:p>
          </p:txBody>
        </p:sp>
        <p:sp>
          <p:nvSpPr>
            <p:cNvPr id="89" name="TextBox 88">
              <a:extLst>
                <a:ext uri="{FF2B5EF4-FFF2-40B4-BE49-F238E27FC236}">
                  <a16:creationId xmlns:a16="http://schemas.microsoft.com/office/drawing/2014/main" xmlns="" id="{17486ECA-798C-452B-BF0B-E33D20E2C41B}"/>
                </a:ext>
              </a:extLst>
            </p:cNvPr>
            <p:cNvSpPr txBox="1"/>
            <p:nvPr/>
          </p:nvSpPr>
          <p:spPr>
            <a:xfrm>
              <a:off x="5208040" y="4343400"/>
              <a:ext cx="336952" cy="461665"/>
            </a:xfrm>
            <a:prstGeom prst="rect">
              <a:avLst/>
            </a:prstGeom>
            <a:noFill/>
          </p:spPr>
          <p:txBody>
            <a:bodyPr wrap="none" rtlCol="0">
              <a:spAutoFit/>
            </a:bodyPr>
            <a:lstStyle/>
            <a:p>
              <a:r>
                <a:rPr lang="en-US" sz="2400" dirty="0"/>
                <a:t>1</a:t>
              </a:r>
            </a:p>
          </p:txBody>
        </p:sp>
        <p:sp>
          <p:nvSpPr>
            <p:cNvPr id="90" name="TextBox 89">
              <a:extLst>
                <a:ext uri="{FF2B5EF4-FFF2-40B4-BE49-F238E27FC236}">
                  <a16:creationId xmlns:a16="http://schemas.microsoft.com/office/drawing/2014/main" xmlns="" id="{2DCCAD28-ED77-441F-9AA9-58D2F78F5B28}"/>
                </a:ext>
              </a:extLst>
            </p:cNvPr>
            <p:cNvSpPr txBox="1"/>
            <p:nvPr/>
          </p:nvSpPr>
          <p:spPr>
            <a:xfrm>
              <a:off x="6317892" y="4343400"/>
              <a:ext cx="336952" cy="461665"/>
            </a:xfrm>
            <a:prstGeom prst="rect">
              <a:avLst/>
            </a:prstGeom>
            <a:noFill/>
          </p:spPr>
          <p:txBody>
            <a:bodyPr wrap="none" rtlCol="0">
              <a:spAutoFit/>
            </a:bodyPr>
            <a:lstStyle/>
            <a:p>
              <a:r>
                <a:rPr lang="en-US" sz="2400" dirty="0"/>
                <a:t>0</a:t>
              </a:r>
            </a:p>
          </p:txBody>
        </p:sp>
        <p:sp>
          <p:nvSpPr>
            <p:cNvPr id="91" name="TextBox 90">
              <a:extLst>
                <a:ext uri="{FF2B5EF4-FFF2-40B4-BE49-F238E27FC236}">
                  <a16:creationId xmlns:a16="http://schemas.microsoft.com/office/drawing/2014/main" xmlns="" id="{95FD2378-D5F8-4AED-A49C-370AEF16B081}"/>
                </a:ext>
              </a:extLst>
            </p:cNvPr>
            <p:cNvSpPr txBox="1"/>
            <p:nvPr/>
          </p:nvSpPr>
          <p:spPr>
            <a:xfrm>
              <a:off x="6560315" y="4343400"/>
              <a:ext cx="336952" cy="461665"/>
            </a:xfrm>
            <a:prstGeom prst="rect">
              <a:avLst/>
            </a:prstGeom>
            <a:noFill/>
          </p:spPr>
          <p:txBody>
            <a:bodyPr wrap="none" rtlCol="0">
              <a:spAutoFit/>
            </a:bodyPr>
            <a:lstStyle/>
            <a:p>
              <a:r>
                <a:rPr lang="en-US" sz="2400" dirty="0"/>
                <a:t>1</a:t>
              </a:r>
            </a:p>
          </p:txBody>
        </p:sp>
        <p:sp>
          <p:nvSpPr>
            <p:cNvPr id="92" name="TextBox 91">
              <a:extLst>
                <a:ext uri="{FF2B5EF4-FFF2-40B4-BE49-F238E27FC236}">
                  <a16:creationId xmlns:a16="http://schemas.microsoft.com/office/drawing/2014/main" xmlns="" id="{2FF1E2C6-370F-43A8-A7DD-9670336952F8}"/>
                </a:ext>
              </a:extLst>
            </p:cNvPr>
            <p:cNvSpPr txBox="1"/>
            <p:nvPr/>
          </p:nvSpPr>
          <p:spPr>
            <a:xfrm>
              <a:off x="7581792" y="4343400"/>
              <a:ext cx="336952" cy="461665"/>
            </a:xfrm>
            <a:prstGeom prst="rect">
              <a:avLst/>
            </a:prstGeom>
            <a:noFill/>
          </p:spPr>
          <p:txBody>
            <a:bodyPr wrap="none" rtlCol="0">
              <a:spAutoFit/>
            </a:bodyPr>
            <a:lstStyle/>
            <a:p>
              <a:r>
                <a:rPr lang="en-US" sz="2400" dirty="0"/>
                <a:t>0</a:t>
              </a:r>
            </a:p>
          </p:txBody>
        </p:sp>
        <p:sp>
          <p:nvSpPr>
            <p:cNvPr id="93" name="TextBox 92">
              <a:extLst>
                <a:ext uri="{FF2B5EF4-FFF2-40B4-BE49-F238E27FC236}">
                  <a16:creationId xmlns:a16="http://schemas.microsoft.com/office/drawing/2014/main" xmlns="" id="{FE3AF860-E0C2-4442-AD1B-CAC509E5C7B7}"/>
                </a:ext>
              </a:extLst>
            </p:cNvPr>
            <p:cNvSpPr txBox="1"/>
            <p:nvPr/>
          </p:nvSpPr>
          <p:spPr>
            <a:xfrm>
              <a:off x="7887096" y="4343400"/>
              <a:ext cx="336952" cy="461665"/>
            </a:xfrm>
            <a:prstGeom prst="rect">
              <a:avLst/>
            </a:prstGeom>
            <a:noFill/>
          </p:spPr>
          <p:txBody>
            <a:bodyPr wrap="none" rtlCol="0">
              <a:spAutoFit/>
            </a:bodyPr>
            <a:lstStyle/>
            <a:p>
              <a:r>
                <a:rPr lang="en-US" sz="2400" dirty="0"/>
                <a:t>0</a:t>
              </a:r>
            </a:p>
          </p:txBody>
        </p:sp>
      </p:grpSp>
    </p:spTree>
    <p:extLst>
      <p:ext uri="{BB962C8B-B14F-4D97-AF65-F5344CB8AC3E}">
        <p14:creationId xmlns:p14="http://schemas.microsoft.com/office/powerpoint/2010/main" val="211000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D79A7-E0F0-4EBB-B38F-A3D6BF2F45BC}"/>
              </a:ext>
            </a:extLst>
          </p:cNvPr>
          <p:cNvSpPr>
            <a:spLocks noGrp="1"/>
          </p:cNvSpPr>
          <p:nvPr>
            <p:ph type="title"/>
          </p:nvPr>
        </p:nvSpPr>
        <p:spPr/>
        <p:txBody>
          <a:bodyPr/>
          <a:lstStyle/>
          <a:p>
            <a:r>
              <a:rPr lang="en-US" dirty="0"/>
              <a:t>Subtraction using 1’s complement (Examples)</a:t>
            </a:r>
            <a:endParaRPr lang="en-IN" dirty="0"/>
          </a:p>
        </p:txBody>
      </p:sp>
      <p:sp>
        <p:nvSpPr>
          <p:cNvPr id="3" name="Content Placeholder 2">
            <a:extLst>
              <a:ext uri="{FF2B5EF4-FFF2-40B4-BE49-F238E27FC236}">
                <a16:creationId xmlns:a16="http://schemas.microsoft.com/office/drawing/2014/main" xmlns="" id="{C7F501FC-F6B2-4B34-9B8D-0668F45D8234}"/>
              </a:ext>
            </a:extLst>
          </p:cNvPr>
          <p:cNvSpPr>
            <a:spLocks noGrp="1"/>
          </p:cNvSpPr>
          <p:nvPr>
            <p:ph idx="1"/>
          </p:nvPr>
        </p:nvSpPr>
        <p:spPr>
          <a:xfrm>
            <a:off x="131180" y="863444"/>
            <a:ext cx="11929641" cy="391919"/>
          </a:xfrm>
        </p:spPr>
        <p:txBody>
          <a:bodyPr/>
          <a:lstStyle/>
          <a:p>
            <a:r>
              <a:rPr lang="en-US" dirty="0"/>
              <a:t>Example - 2</a:t>
            </a:r>
            <a:endParaRPr lang="en-IN" dirty="0"/>
          </a:p>
        </p:txBody>
      </p:sp>
      <p:sp>
        <p:nvSpPr>
          <p:cNvPr id="4" name="TextBox 3">
            <a:extLst>
              <a:ext uri="{FF2B5EF4-FFF2-40B4-BE49-F238E27FC236}">
                <a16:creationId xmlns:a16="http://schemas.microsoft.com/office/drawing/2014/main" xmlns="" id="{E6B73727-1552-4E61-80E1-5AA2EAE65BF5}"/>
              </a:ext>
            </a:extLst>
          </p:cNvPr>
          <p:cNvSpPr txBox="1"/>
          <p:nvPr/>
        </p:nvSpPr>
        <p:spPr>
          <a:xfrm>
            <a:off x="393050" y="1194226"/>
            <a:ext cx="1784463" cy="461665"/>
          </a:xfrm>
          <a:prstGeom prst="rect">
            <a:avLst/>
          </a:prstGeom>
          <a:noFill/>
        </p:spPr>
        <p:txBody>
          <a:bodyPr wrap="none" rtlCol="0">
            <a:spAutoFit/>
          </a:bodyPr>
          <a:lstStyle/>
          <a:p>
            <a:r>
              <a:rPr lang="en-US" sz="2400" dirty="0"/>
              <a:t>43.25 - 89.75</a:t>
            </a:r>
          </a:p>
        </p:txBody>
      </p:sp>
      <p:cxnSp>
        <p:nvCxnSpPr>
          <p:cNvPr id="5" name="Curved Connector 3">
            <a:extLst>
              <a:ext uri="{FF2B5EF4-FFF2-40B4-BE49-F238E27FC236}">
                <a16:creationId xmlns:a16="http://schemas.microsoft.com/office/drawing/2014/main" xmlns="" id="{B79FA980-C099-44C8-8F51-45688B3E9B10}"/>
              </a:ext>
            </a:extLst>
          </p:cNvPr>
          <p:cNvCxnSpPr/>
          <p:nvPr/>
        </p:nvCxnSpPr>
        <p:spPr>
          <a:xfrm rot="10800000" flipV="1">
            <a:off x="6282657" y="3647268"/>
            <a:ext cx="7076" cy="965776"/>
          </a:xfrm>
          <a:prstGeom prst="curvedConnector3">
            <a:avLst>
              <a:gd name="adj1" fmla="val 6802374"/>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6920A282-4B0D-4494-B44F-EAE90E54D6AA}"/>
              </a:ext>
            </a:extLst>
          </p:cNvPr>
          <p:cNvSpPr/>
          <p:nvPr/>
        </p:nvSpPr>
        <p:spPr>
          <a:xfrm>
            <a:off x="1521910" y="5097111"/>
            <a:ext cx="4687964" cy="12954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rPr>
              <a:t>As carry is not generated, so take 1’s complement of the intermediate result and add ‘ – ‘ sign to the result </a:t>
            </a:r>
          </a:p>
        </p:txBody>
      </p:sp>
      <p:grpSp>
        <p:nvGrpSpPr>
          <p:cNvPr id="7" name="Group 20">
            <a:extLst>
              <a:ext uri="{FF2B5EF4-FFF2-40B4-BE49-F238E27FC236}">
                <a16:creationId xmlns:a16="http://schemas.microsoft.com/office/drawing/2014/main" xmlns="" id="{2ED7E03C-8A3A-4587-9C25-BE33F5786A5A}"/>
              </a:ext>
            </a:extLst>
          </p:cNvPr>
          <p:cNvGrpSpPr/>
          <p:nvPr/>
        </p:nvGrpSpPr>
        <p:grpSpPr>
          <a:xfrm>
            <a:off x="2491158" y="1916338"/>
            <a:ext cx="1560894" cy="1447801"/>
            <a:chOff x="914400" y="1676400"/>
            <a:chExt cx="1560894" cy="1447801"/>
          </a:xfrm>
        </p:grpSpPr>
        <p:sp>
          <p:nvSpPr>
            <p:cNvPr id="8" name="TextBox 7">
              <a:extLst>
                <a:ext uri="{FF2B5EF4-FFF2-40B4-BE49-F238E27FC236}">
                  <a16:creationId xmlns:a16="http://schemas.microsoft.com/office/drawing/2014/main" xmlns="" id="{B960FA61-4CC1-4CB2-9E8B-81F0ACF05DE2}"/>
                </a:ext>
              </a:extLst>
            </p:cNvPr>
            <p:cNvSpPr txBox="1"/>
            <p:nvPr/>
          </p:nvSpPr>
          <p:spPr>
            <a:xfrm>
              <a:off x="1263141" y="1676400"/>
              <a:ext cx="336952" cy="461665"/>
            </a:xfrm>
            <a:prstGeom prst="rect">
              <a:avLst/>
            </a:prstGeom>
            <a:noFill/>
          </p:spPr>
          <p:txBody>
            <a:bodyPr wrap="none" rtlCol="0">
              <a:spAutoFit/>
            </a:bodyPr>
            <a:lstStyle/>
            <a:p>
              <a:r>
                <a:rPr lang="en-US" sz="2400" dirty="0"/>
                <a:t>4</a:t>
              </a:r>
            </a:p>
          </p:txBody>
        </p:sp>
        <p:sp>
          <p:nvSpPr>
            <p:cNvPr id="9" name="TextBox 8">
              <a:extLst>
                <a:ext uri="{FF2B5EF4-FFF2-40B4-BE49-F238E27FC236}">
                  <a16:creationId xmlns:a16="http://schemas.microsoft.com/office/drawing/2014/main" xmlns="" id="{86B17398-32B6-4821-9726-68D64683221A}"/>
                </a:ext>
              </a:extLst>
            </p:cNvPr>
            <p:cNvSpPr txBox="1"/>
            <p:nvPr/>
          </p:nvSpPr>
          <p:spPr>
            <a:xfrm>
              <a:off x="1528742" y="1676400"/>
              <a:ext cx="336952" cy="461665"/>
            </a:xfrm>
            <a:prstGeom prst="rect">
              <a:avLst/>
            </a:prstGeom>
            <a:noFill/>
          </p:spPr>
          <p:txBody>
            <a:bodyPr wrap="none" rtlCol="0">
              <a:spAutoFit/>
            </a:bodyPr>
            <a:lstStyle/>
            <a:p>
              <a:r>
                <a:rPr lang="en-US" sz="2400" dirty="0"/>
                <a:t>3</a:t>
              </a:r>
            </a:p>
          </p:txBody>
        </p:sp>
        <p:sp>
          <p:nvSpPr>
            <p:cNvPr id="10" name="TextBox 9">
              <a:extLst>
                <a:ext uri="{FF2B5EF4-FFF2-40B4-BE49-F238E27FC236}">
                  <a16:creationId xmlns:a16="http://schemas.microsoft.com/office/drawing/2014/main" xmlns="" id="{8A5FA732-850D-4F17-9841-35197BFD51B2}"/>
                </a:ext>
              </a:extLst>
            </p:cNvPr>
            <p:cNvSpPr txBox="1"/>
            <p:nvPr/>
          </p:nvSpPr>
          <p:spPr>
            <a:xfrm>
              <a:off x="1743750" y="1676400"/>
              <a:ext cx="266420" cy="461665"/>
            </a:xfrm>
            <a:prstGeom prst="rect">
              <a:avLst/>
            </a:prstGeom>
            <a:noFill/>
          </p:spPr>
          <p:txBody>
            <a:bodyPr wrap="none" rtlCol="0">
              <a:spAutoFit/>
            </a:bodyPr>
            <a:lstStyle/>
            <a:p>
              <a:r>
                <a:rPr lang="en-US" sz="2400" dirty="0"/>
                <a:t>.</a:t>
              </a:r>
            </a:p>
          </p:txBody>
        </p:sp>
        <p:sp>
          <p:nvSpPr>
            <p:cNvPr id="11" name="TextBox 10">
              <a:extLst>
                <a:ext uri="{FF2B5EF4-FFF2-40B4-BE49-F238E27FC236}">
                  <a16:creationId xmlns:a16="http://schemas.microsoft.com/office/drawing/2014/main" xmlns="" id="{3517FB15-0365-46A9-90DC-1A98DF8FFA4C}"/>
                </a:ext>
              </a:extLst>
            </p:cNvPr>
            <p:cNvSpPr txBox="1"/>
            <p:nvPr/>
          </p:nvSpPr>
          <p:spPr>
            <a:xfrm>
              <a:off x="1263141" y="2425985"/>
              <a:ext cx="336952" cy="461665"/>
            </a:xfrm>
            <a:prstGeom prst="rect">
              <a:avLst/>
            </a:prstGeom>
            <a:noFill/>
          </p:spPr>
          <p:txBody>
            <a:bodyPr wrap="none" rtlCol="0">
              <a:spAutoFit/>
            </a:bodyPr>
            <a:lstStyle/>
            <a:p>
              <a:r>
                <a:rPr lang="en-US" sz="2400" dirty="0"/>
                <a:t>8</a:t>
              </a:r>
            </a:p>
          </p:txBody>
        </p:sp>
        <p:sp>
          <p:nvSpPr>
            <p:cNvPr id="12" name="TextBox 11">
              <a:extLst>
                <a:ext uri="{FF2B5EF4-FFF2-40B4-BE49-F238E27FC236}">
                  <a16:creationId xmlns:a16="http://schemas.microsoft.com/office/drawing/2014/main" xmlns="" id="{B1FDA3FF-1A18-4F0F-A1B5-DA27C485D6BA}"/>
                </a:ext>
              </a:extLst>
            </p:cNvPr>
            <p:cNvSpPr txBox="1"/>
            <p:nvPr/>
          </p:nvSpPr>
          <p:spPr>
            <a:xfrm>
              <a:off x="1515150" y="2425985"/>
              <a:ext cx="336952" cy="461665"/>
            </a:xfrm>
            <a:prstGeom prst="rect">
              <a:avLst/>
            </a:prstGeom>
            <a:noFill/>
          </p:spPr>
          <p:txBody>
            <a:bodyPr wrap="none" rtlCol="0">
              <a:spAutoFit/>
            </a:bodyPr>
            <a:lstStyle/>
            <a:p>
              <a:r>
                <a:rPr lang="en-US" sz="2400" dirty="0"/>
                <a:t>9</a:t>
              </a:r>
            </a:p>
          </p:txBody>
        </p:sp>
        <p:sp>
          <p:nvSpPr>
            <p:cNvPr id="13" name="TextBox 12">
              <a:extLst>
                <a:ext uri="{FF2B5EF4-FFF2-40B4-BE49-F238E27FC236}">
                  <a16:creationId xmlns:a16="http://schemas.microsoft.com/office/drawing/2014/main" xmlns="" id="{ABBB2C4C-1BC2-4F79-9F31-732D65A76AD3}"/>
                </a:ext>
              </a:extLst>
            </p:cNvPr>
            <p:cNvSpPr txBox="1"/>
            <p:nvPr/>
          </p:nvSpPr>
          <p:spPr>
            <a:xfrm>
              <a:off x="1743750" y="2425985"/>
              <a:ext cx="266420" cy="461665"/>
            </a:xfrm>
            <a:prstGeom prst="rect">
              <a:avLst/>
            </a:prstGeom>
            <a:noFill/>
          </p:spPr>
          <p:txBody>
            <a:bodyPr wrap="none" rtlCol="0">
              <a:spAutoFit/>
            </a:bodyPr>
            <a:lstStyle/>
            <a:p>
              <a:r>
                <a:rPr lang="en-US" sz="2400" dirty="0"/>
                <a:t>.</a:t>
              </a:r>
            </a:p>
          </p:txBody>
        </p:sp>
        <p:sp>
          <p:nvSpPr>
            <p:cNvPr id="14" name="TextBox 13">
              <a:extLst>
                <a:ext uri="{FF2B5EF4-FFF2-40B4-BE49-F238E27FC236}">
                  <a16:creationId xmlns:a16="http://schemas.microsoft.com/office/drawing/2014/main" xmlns="" id="{E07845C5-BB8D-4DEE-9C9C-97B145C3A2B9}"/>
                </a:ext>
              </a:extLst>
            </p:cNvPr>
            <p:cNvSpPr txBox="1"/>
            <p:nvPr/>
          </p:nvSpPr>
          <p:spPr>
            <a:xfrm>
              <a:off x="914400" y="2425985"/>
              <a:ext cx="261610" cy="461665"/>
            </a:xfrm>
            <a:prstGeom prst="rect">
              <a:avLst/>
            </a:prstGeom>
            <a:noFill/>
          </p:spPr>
          <p:txBody>
            <a:bodyPr wrap="none" rtlCol="0">
              <a:spAutoFit/>
            </a:bodyPr>
            <a:lstStyle/>
            <a:p>
              <a:r>
                <a:rPr lang="en-US" sz="2400" dirty="0"/>
                <a:t>-</a:t>
              </a:r>
            </a:p>
          </p:txBody>
        </p:sp>
        <p:cxnSp>
          <p:nvCxnSpPr>
            <p:cNvPr id="15" name="Straight Connector 14">
              <a:extLst>
                <a:ext uri="{FF2B5EF4-FFF2-40B4-BE49-F238E27FC236}">
                  <a16:creationId xmlns:a16="http://schemas.microsoft.com/office/drawing/2014/main" xmlns="" id="{3C81E2DB-31E4-4230-87E4-55394FA95189}"/>
                </a:ext>
              </a:extLst>
            </p:cNvPr>
            <p:cNvCxnSpPr/>
            <p:nvPr/>
          </p:nvCxnSpPr>
          <p:spPr>
            <a:xfrm>
              <a:off x="990600" y="3124201"/>
              <a:ext cx="14630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22A829DD-9F13-447A-BDFA-50E8A633D241}"/>
                </a:ext>
              </a:extLst>
            </p:cNvPr>
            <p:cNvSpPr txBox="1"/>
            <p:nvPr/>
          </p:nvSpPr>
          <p:spPr>
            <a:xfrm>
              <a:off x="1896150" y="1676400"/>
              <a:ext cx="336952" cy="461665"/>
            </a:xfrm>
            <a:prstGeom prst="rect">
              <a:avLst/>
            </a:prstGeom>
            <a:noFill/>
          </p:spPr>
          <p:txBody>
            <a:bodyPr wrap="none" rtlCol="0">
              <a:spAutoFit/>
            </a:bodyPr>
            <a:lstStyle/>
            <a:p>
              <a:r>
                <a:rPr lang="en-US" sz="2400" dirty="0"/>
                <a:t>2</a:t>
              </a:r>
            </a:p>
          </p:txBody>
        </p:sp>
        <p:sp>
          <p:nvSpPr>
            <p:cNvPr id="17" name="TextBox 16">
              <a:extLst>
                <a:ext uri="{FF2B5EF4-FFF2-40B4-BE49-F238E27FC236}">
                  <a16:creationId xmlns:a16="http://schemas.microsoft.com/office/drawing/2014/main" xmlns="" id="{4F243D74-28A8-4C3B-809D-99ED4E1667D0}"/>
                </a:ext>
              </a:extLst>
            </p:cNvPr>
            <p:cNvSpPr txBox="1"/>
            <p:nvPr/>
          </p:nvSpPr>
          <p:spPr>
            <a:xfrm>
              <a:off x="2138342" y="1676400"/>
              <a:ext cx="336952" cy="461665"/>
            </a:xfrm>
            <a:prstGeom prst="rect">
              <a:avLst/>
            </a:prstGeom>
            <a:noFill/>
          </p:spPr>
          <p:txBody>
            <a:bodyPr wrap="none" rtlCol="0">
              <a:spAutoFit/>
            </a:bodyPr>
            <a:lstStyle/>
            <a:p>
              <a:r>
                <a:rPr lang="en-US" sz="2400" dirty="0"/>
                <a:t>5</a:t>
              </a:r>
            </a:p>
          </p:txBody>
        </p:sp>
        <p:sp>
          <p:nvSpPr>
            <p:cNvPr id="18" name="TextBox 17">
              <a:extLst>
                <a:ext uri="{FF2B5EF4-FFF2-40B4-BE49-F238E27FC236}">
                  <a16:creationId xmlns:a16="http://schemas.microsoft.com/office/drawing/2014/main" xmlns="" id="{24A52AE8-E9D9-4C69-B99F-251296E286CD}"/>
                </a:ext>
              </a:extLst>
            </p:cNvPr>
            <p:cNvSpPr txBox="1"/>
            <p:nvPr/>
          </p:nvSpPr>
          <p:spPr>
            <a:xfrm>
              <a:off x="1896150" y="2425985"/>
              <a:ext cx="336952" cy="461665"/>
            </a:xfrm>
            <a:prstGeom prst="rect">
              <a:avLst/>
            </a:prstGeom>
            <a:noFill/>
          </p:spPr>
          <p:txBody>
            <a:bodyPr wrap="none" rtlCol="0">
              <a:spAutoFit/>
            </a:bodyPr>
            <a:lstStyle/>
            <a:p>
              <a:r>
                <a:rPr lang="en-US" sz="2400" dirty="0"/>
                <a:t>7</a:t>
              </a:r>
            </a:p>
          </p:txBody>
        </p:sp>
        <p:sp>
          <p:nvSpPr>
            <p:cNvPr id="19" name="TextBox 18">
              <a:extLst>
                <a:ext uri="{FF2B5EF4-FFF2-40B4-BE49-F238E27FC236}">
                  <a16:creationId xmlns:a16="http://schemas.microsoft.com/office/drawing/2014/main" xmlns="" id="{4DDA6A56-0430-44DF-9AD3-7321F3D18DCE}"/>
                </a:ext>
              </a:extLst>
            </p:cNvPr>
            <p:cNvSpPr txBox="1"/>
            <p:nvPr/>
          </p:nvSpPr>
          <p:spPr>
            <a:xfrm>
              <a:off x="2138342" y="2425985"/>
              <a:ext cx="336952" cy="461665"/>
            </a:xfrm>
            <a:prstGeom prst="rect">
              <a:avLst/>
            </a:prstGeom>
            <a:noFill/>
          </p:spPr>
          <p:txBody>
            <a:bodyPr wrap="none" rtlCol="0">
              <a:spAutoFit/>
            </a:bodyPr>
            <a:lstStyle/>
            <a:p>
              <a:r>
                <a:rPr lang="en-US" sz="2400" dirty="0"/>
                <a:t>5</a:t>
              </a:r>
            </a:p>
          </p:txBody>
        </p:sp>
      </p:grpSp>
      <p:grpSp>
        <p:nvGrpSpPr>
          <p:cNvPr id="20" name="Group 19">
            <a:extLst>
              <a:ext uri="{FF2B5EF4-FFF2-40B4-BE49-F238E27FC236}">
                <a16:creationId xmlns:a16="http://schemas.microsoft.com/office/drawing/2014/main" xmlns="" id="{CA33E810-9CEB-4866-8A01-3AC861BCC7D6}"/>
              </a:ext>
            </a:extLst>
          </p:cNvPr>
          <p:cNvGrpSpPr/>
          <p:nvPr/>
        </p:nvGrpSpPr>
        <p:grpSpPr>
          <a:xfrm>
            <a:off x="2482308" y="3388962"/>
            <a:ext cx="1569744" cy="461666"/>
            <a:chOff x="916975" y="3149024"/>
            <a:chExt cx="1569744" cy="461666"/>
          </a:xfrm>
        </p:grpSpPr>
        <p:sp>
          <p:nvSpPr>
            <p:cNvPr id="21" name="TextBox 20">
              <a:extLst>
                <a:ext uri="{FF2B5EF4-FFF2-40B4-BE49-F238E27FC236}">
                  <a16:creationId xmlns:a16="http://schemas.microsoft.com/office/drawing/2014/main" xmlns="" id="{90FC5E7C-2334-474F-93F6-A449F4ED85BE}"/>
                </a:ext>
              </a:extLst>
            </p:cNvPr>
            <p:cNvSpPr txBox="1"/>
            <p:nvPr/>
          </p:nvSpPr>
          <p:spPr>
            <a:xfrm>
              <a:off x="916975" y="3149025"/>
              <a:ext cx="261610" cy="461665"/>
            </a:xfrm>
            <a:prstGeom prst="rect">
              <a:avLst/>
            </a:prstGeom>
            <a:noFill/>
          </p:spPr>
          <p:txBody>
            <a:bodyPr wrap="none" rtlCol="0">
              <a:spAutoFit/>
            </a:bodyPr>
            <a:lstStyle/>
            <a:p>
              <a:r>
                <a:rPr lang="en-US" sz="2400" dirty="0"/>
                <a:t>-</a:t>
              </a:r>
            </a:p>
          </p:txBody>
        </p:sp>
        <p:sp>
          <p:nvSpPr>
            <p:cNvPr id="22" name="TextBox 21">
              <a:extLst>
                <a:ext uri="{FF2B5EF4-FFF2-40B4-BE49-F238E27FC236}">
                  <a16:creationId xmlns:a16="http://schemas.microsoft.com/office/drawing/2014/main" xmlns="" id="{43A7BD59-DA2D-4257-B647-38C6E0E7E7FF}"/>
                </a:ext>
              </a:extLst>
            </p:cNvPr>
            <p:cNvSpPr txBox="1"/>
            <p:nvPr/>
          </p:nvSpPr>
          <p:spPr>
            <a:xfrm>
              <a:off x="1274566" y="3149024"/>
              <a:ext cx="336952" cy="461665"/>
            </a:xfrm>
            <a:prstGeom prst="rect">
              <a:avLst/>
            </a:prstGeom>
            <a:noFill/>
          </p:spPr>
          <p:txBody>
            <a:bodyPr wrap="none" rtlCol="0">
              <a:spAutoFit/>
            </a:bodyPr>
            <a:lstStyle/>
            <a:p>
              <a:r>
                <a:rPr lang="en-US" sz="2400" dirty="0"/>
                <a:t>4</a:t>
              </a:r>
            </a:p>
          </p:txBody>
        </p:sp>
        <p:sp>
          <p:nvSpPr>
            <p:cNvPr id="23" name="TextBox 22">
              <a:extLst>
                <a:ext uri="{FF2B5EF4-FFF2-40B4-BE49-F238E27FC236}">
                  <a16:creationId xmlns:a16="http://schemas.microsoft.com/office/drawing/2014/main" xmlns="" id="{A7632401-162F-4F94-AB76-CA5FD7F44E6D}"/>
                </a:ext>
              </a:extLst>
            </p:cNvPr>
            <p:cNvSpPr txBox="1"/>
            <p:nvPr/>
          </p:nvSpPr>
          <p:spPr>
            <a:xfrm>
              <a:off x="1526575" y="3149024"/>
              <a:ext cx="336952" cy="461665"/>
            </a:xfrm>
            <a:prstGeom prst="rect">
              <a:avLst/>
            </a:prstGeom>
            <a:noFill/>
          </p:spPr>
          <p:txBody>
            <a:bodyPr wrap="none" rtlCol="0">
              <a:spAutoFit/>
            </a:bodyPr>
            <a:lstStyle/>
            <a:p>
              <a:r>
                <a:rPr lang="en-US" sz="2400" dirty="0"/>
                <a:t>6</a:t>
              </a:r>
            </a:p>
          </p:txBody>
        </p:sp>
        <p:sp>
          <p:nvSpPr>
            <p:cNvPr id="24" name="TextBox 23">
              <a:extLst>
                <a:ext uri="{FF2B5EF4-FFF2-40B4-BE49-F238E27FC236}">
                  <a16:creationId xmlns:a16="http://schemas.microsoft.com/office/drawing/2014/main" xmlns="" id="{256FAADA-277F-4BA8-A9C3-CB2383883A3D}"/>
                </a:ext>
              </a:extLst>
            </p:cNvPr>
            <p:cNvSpPr txBox="1"/>
            <p:nvPr/>
          </p:nvSpPr>
          <p:spPr>
            <a:xfrm>
              <a:off x="1755175" y="3149024"/>
              <a:ext cx="266420" cy="461665"/>
            </a:xfrm>
            <a:prstGeom prst="rect">
              <a:avLst/>
            </a:prstGeom>
            <a:noFill/>
          </p:spPr>
          <p:txBody>
            <a:bodyPr wrap="none" rtlCol="0">
              <a:spAutoFit/>
            </a:bodyPr>
            <a:lstStyle/>
            <a:p>
              <a:r>
                <a:rPr lang="en-US" sz="2400" dirty="0"/>
                <a:t>.</a:t>
              </a:r>
            </a:p>
          </p:txBody>
        </p:sp>
        <p:sp>
          <p:nvSpPr>
            <p:cNvPr id="25" name="TextBox 24">
              <a:extLst>
                <a:ext uri="{FF2B5EF4-FFF2-40B4-BE49-F238E27FC236}">
                  <a16:creationId xmlns:a16="http://schemas.microsoft.com/office/drawing/2014/main" xmlns="" id="{5305C2B8-5F5E-486B-B026-B669BBD86CE6}"/>
                </a:ext>
              </a:extLst>
            </p:cNvPr>
            <p:cNvSpPr txBox="1"/>
            <p:nvPr/>
          </p:nvSpPr>
          <p:spPr>
            <a:xfrm>
              <a:off x="1907575" y="3149024"/>
              <a:ext cx="336952" cy="461665"/>
            </a:xfrm>
            <a:prstGeom prst="rect">
              <a:avLst/>
            </a:prstGeom>
            <a:noFill/>
          </p:spPr>
          <p:txBody>
            <a:bodyPr wrap="none" rtlCol="0">
              <a:spAutoFit/>
            </a:bodyPr>
            <a:lstStyle/>
            <a:p>
              <a:r>
                <a:rPr lang="en-US" sz="2400" dirty="0"/>
                <a:t>5</a:t>
              </a:r>
            </a:p>
          </p:txBody>
        </p:sp>
        <p:sp>
          <p:nvSpPr>
            <p:cNvPr id="26" name="TextBox 25">
              <a:extLst>
                <a:ext uri="{FF2B5EF4-FFF2-40B4-BE49-F238E27FC236}">
                  <a16:creationId xmlns:a16="http://schemas.microsoft.com/office/drawing/2014/main" xmlns="" id="{17103C4F-EDB9-441A-8428-903171937629}"/>
                </a:ext>
              </a:extLst>
            </p:cNvPr>
            <p:cNvSpPr txBox="1"/>
            <p:nvPr/>
          </p:nvSpPr>
          <p:spPr>
            <a:xfrm>
              <a:off x="2149767" y="3149024"/>
              <a:ext cx="336952" cy="461665"/>
            </a:xfrm>
            <a:prstGeom prst="rect">
              <a:avLst/>
            </a:prstGeom>
            <a:noFill/>
          </p:spPr>
          <p:txBody>
            <a:bodyPr wrap="none" rtlCol="0">
              <a:spAutoFit/>
            </a:bodyPr>
            <a:lstStyle/>
            <a:p>
              <a:r>
                <a:rPr lang="en-US" sz="2400" dirty="0"/>
                <a:t>0</a:t>
              </a:r>
            </a:p>
          </p:txBody>
        </p:sp>
      </p:grpSp>
      <p:grpSp>
        <p:nvGrpSpPr>
          <p:cNvPr id="27" name="Group 26">
            <a:extLst>
              <a:ext uri="{FF2B5EF4-FFF2-40B4-BE49-F238E27FC236}">
                <a16:creationId xmlns:a16="http://schemas.microsoft.com/office/drawing/2014/main" xmlns="" id="{8B24326B-8989-405E-B333-388AF0401623}"/>
              </a:ext>
            </a:extLst>
          </p:cNvPr>
          <p:cNvGrpSpPr/>
          <p:nvPr/>
        </p:nvGrpSpPr>
        <p:grpSpPr>
          <a:xfrm>
            <a:off x="4126278" y="2542985"/>
            <a:ext cx="1684625" cy="369332"/>
            <a:chOff x="2560945" y="2458027"/>
            <a:chExt cx="1684625" cy="369332"/>
          </a:xfrm>
        </p:grpSpPr>
        <p:sp>
          <p:nvSpPr>
            <p:cNvPr id="28" name="TextBox 27">
              <a:extLst>
                <a:ext uri="{FF2B5EF4-FFF2-40B4-BE49-F238E27FC236}">
                  <a16:creationId xmlns:a16="http://schemas.microsoft.com/office/drawing/2014/main" xmlns="" id="{C96E9D73-36A6-428E-9216-F869D789A7A0}"/>
                </a:ext>
              </a:extLst>
            </p:cNvPr>
            <p:cNvSpPr txBox="1"/>
            <p:nvPr/>
          </p:nvSpPr>
          <p:spPr>
            <a:xfrm>
              <a:off x="2560945" y="2458027"/>
              <a:ext cx="1633781" cy="369332"/>
            </a:xfrm>
            <a:prstGeom prst="rect">
              <a:avLst/>
            </a:prstGeom>
            <a:noFill/>
          </p:spPr>
          <p:txBody>
            <a:bodyPr wrap="none" rtlCol="0">
              <a:spAutoFit/>
            </a:bodyPr>
            <a:lstStyle/>
            <a:p>
              <a:r>
                <a:rPr lang="en-US" dirty="0"/>
                <a:t>1’s complement</a:t>
              </a:r>
            </a:p>
          </p:txBody>
        </p:sp>
        <p:cxnSp>
          <p:nvCxnSpPr>
            <p:cNvPr id="29" name="Straight Arrow Connector 28">
              <a:extLst>
                <a:ext uri="{FF2B5EF4-FFF2-40B4-BE49-F238E27FC236}">
                  <a16:creationId xmlns:a16="http://schemas.microsoft.com/office/drawing/2014/main" xmlns="" id="{6B556A7B-E3B7-4BD0-9342-B0C43A7357CD}"/>
                </a:ext>
              </a:extLst>
            </p:cNvPr>
            <p:cNvCxnSpPr/>
            <p:nvPr/>
          </p:nvCxnSpPr>
          <p:spPr>
            <a:xfrm>
              <a:off x="2599650" y="2817812"/>
              <a:ext cx="1645920" cy="158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xmlns="" id="{66867925-B79B-4814-8EA0-93B242B2453F}"/>
              </a:ext>
            </a:extLst>
          </p:cNvPr>
          <p:cNvGrpSpPr/>
          <p:nvPr/>
        </p:nvGrpSpPr>
        <p:grpSpPr>
          <a:xfrm>
            <a:off x="6264085" y="1916338"/>
            <a:ext cx="3525296" cy="461666"/>
            <a:chOff x="4698752" y="1676400"/>
            <a:chExt cx="3525296" cy="461666"/>
          </a:xfrm>
        </p:grpSpPr>
        <p:grpSp>
          <p:nvGrpSpPr>
            <p:cNvPr id="31" name="Group 21">
              <a:extLst>
                <a:ext uri="{FF2B5EF4-FFF2-40B4-BE49-F238E27FC236}">
                  <a16:creationId xmlns:a16="http://schemas.microsoft.com/office/drawing/2014/main" xmlns="" id="{A4E49465-5AF1-4098-9C52-4CF7D4C8B516}"/>
                </a:ext>
              </a:extLst>
            </p:cNvPr>
            <p:cNvGrpSpPr/>
            <p:nvPr/>
          </p:nvGrpSpPr>
          <p:grpSpPr>
            <a:xfrm>
              <a:off x="5200998" y="1676400"/>
              <a:ext cx="2413450" cy="461666"/>
              <a:chOff x="5912446" y="1676400"/>
              <a:chExt cx="2413450" cy="461666"/>
            </a:xfrm>
          </p:grpSpPr>
          <p:sp>
            <p:nvSpPr>
              <p:cNvPr id="39" name="TextBox 38">
                <a:extLst>
                  <a:ext uri="{FF2B5EF4-FFF2-40B4-BE49-F238E27FC236}">
                    <a16:creationId xmlns:a16="http://schemas.microsoft.com/office/drawing/2014/main" xmlns="" id="{5CCB8DE0-145B-4A2A-B348-BDD7C59121F5}"/>
                  </a:ext>
                </a:extLst>
              </p:cNvPr>
              <p:cNvSpPr txBox="1"/>
              <p:nvPr/>
            </p:nvSpPr>
            <p:spPr>
              <a:xfrm>
                <a:off x="5912446" y="1676401"/>
                <a:ext cx="336952" cy="461665"/>
              </a:xfrm>
              <a:prstGeom prst="rect">
                <a:avLst/>
              </a:prstGeom>
              <a:noFill/>
            </p:spPr>
            <p:txBody>
              <a:bodyPr wrap="none" rtlCol="0">
                <a:spAutoFit/>
              </a:bodyPr>
              <a:lstStyle/>
              <a:p>
                <a:r>
                  <a:rPr lang="en-US" sz="2400" dirty="0"/>
                  <a:t>1</a:t>
                </a:r>
              </a:p>
            </p:txBody>
          </p:sp>
          <p:sp>
            <p:nvSpPr>
              <p:cNvPr id="40" name="TextBox 39">
                <a:extLst>
                  <a:ext uri="{FF2B5EF4-FFF2-40B4-BE49-F238E27FC236}">
                    <a16:creationId xmlns:a16="http://schemas.microsoft.com/office/drawing/2014/main" xmlns="" id="{532AAA73-8A04-4BFD-BC5E-15F123CDB2E5}"/>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41" name="TextBox 40">
                <a:extLst>
                  <a:ext uri="{FF2B5EF4-FFF2-40B4-BE49-F238E27FC236}">
                    <a16:creationId xmlns:a16="http://schemas.microsoft.com/office/drawing/2014/main" xmlns="" id="{25D356F9-3265-4B3F-ADA1-5FA276BA96CD}"/>
                  </a:ext>
                </a:extLst>
              </p:cNvPr>
              <p:cNvSpPr txBox="1"/>
              <p:nvPr/>
            </p:nvSpPr>
            <p:spPr>
              <a:xfrm>
                <a:off x="6464944" y="1676400"/>
                <a:ext cx="336952" cy="461665"/>
              </a:xfrm>
              <a:prstGeom prst="rect">
                <a:avLst/>
              </a:prstGeom>
              <a:noFill/>
            </p:spPr>
            <p:txBody>
              <a:bodyPr wrap="none" rtlCol="0">
                <a:spAutoFit/>
              </a:bodyPr>
              <a:lstStyle/>
              <a:p>
                <a:r>
                  <a:rPr lang="en-US" sz="2400" dirty="0"/>
                  <a:t>1</a:t>
                </a:r>
              </a:p>
            </p:txBody>
          </p:sp>
          <p:sp>
            <p:nvSpPr>
              <p:cNvPr id="42" name="TextBox 41">
                <a:extLst>
                  <a:ext uri="{FF2B5EF4-FFF2-40B4-BE49-F238E27FC236}">
                    <a16:creationId xmlns:a16="http://schemas.microsoft.com/office/drawing/2014/main" xmlns="" id="{F7FAAD43-1ABA-4939-9199-8C456335A738}"/>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sp>
            <p:nvSpPr>
              <p:cNvPr id="43" name="TextBox 42">
                <a:extLst>
                  <a:ext uri="{FF2B5EF4-FFF2-40B4-BE49-F238E27FC236}">
                    <a16:creationId xmlns:a16="http://schemas.microsoft.com/office/drawing/2014/main" xmlns="" id="{5CE3760D-B3A2-49D4-83C2-64377ABA6D4A}"/>
                  </a:ext>
                </a:extLst>
              </p:cNvPr>
              <p:cNvSpPr txBox="1"/>
              <p:nvPr/>
            </p:nvSpPr>
            <p:spPr>
              <a:xfrm>
                <a:off x="7684144" y="1676400"/>
                <a:ext cx="336952" cy="461665"/>
              </a:xfrm>
              <a:prstGeom prst="rect">
                <a:avLst/>
              </a:prstGeom>
              <a:noFill/>
            </p:spPr>
            <p:txBody>
              <a:bodyPr wrap="none" rtlCol="0">
                <a:spAutoFit/>
              </a:bodyPr>
              <a:lstStyle/>
              <a:p>
                <a:r>
                  <a:rPr lang="en-US" sz="2400" dirty="0"/>
                  <a:t>0</a:t>
                </a:r>
              </a:p>
            </p:txBody>
          </p:sp>
          <p:sp>
            <p:nvSpPr>
              <p:cNvPr id="44" name="TextBox 43">
                <a:extLst>
                  <a:ext uri="{FF2B5EF4-FFF2-40B4-BE49-F238E27FC236}">
                    <a16:creationId xmlns:a16="http://schemas.microsoft.com/office/drawing/2014/main" xmlns="" id="{2F93575A-CB2F-4C8A-B867-B653DC857C26}"/>
                  </a:ext>
                </a:extLst>
              </p:cNvPr>
              <p:cNvSpPr txBox="1"/>
              <p:nvPr/>
            </p:nvSpPr>
            <p:spPr>
              <a:xfrm>
                <a:off x="7988944" y="1676400"/>
                <a:ext cx="336952" cy="461665"/>
              </a:xfrm>
              <a:prstGeom prst="rect">
                <a:avLst/>
              </a:prstGeom>
              <a:noFill/>
            </p:spPr>
            <p:txBody>
              <a:bodyPr wrap="none" rtlCol="0">
                <a:spAutoFit/>
              </a:bodyPr>
              <a:lstStyle/>
              <a:p>
                <a:r>
                  <a:rPr lang="en-US" sz="2400" dirty="0"/>
                  <a:t>1</a:t>
                </a:r>
              </a:p>
            </p:txBody>
          </p:sp>
        </p:grpSp>
        <p:sp>
          <p:nvSpPr>
            <p:cNvPr id="32" name="TextBox 31">
              <a:extLst>
                <a:ext uri="{FF2B5EF4-FFF2-40B4-BE49-F238E27FC236}">
                  <a16:creationId xmlns:a16="http://schemas.microsoft.com/office/drawing/2014/main" xmlns="" id="{7F2CC34F-4DFD-413C-8410-CB607A4B8FED}"/>
                </a:ext>
              </a:extLst>
            </p:cNvPr>
            <p:cNvSpPr txBox="1"/>
            <p:nvPr/>
          </p:nvSpPr>
          <p:spPr>
            <a:xfrm>
              <a:off x="6039198" y="1676401"/>
              <a:ext cx="336952"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xmlns="" id="{4302F48E-39B0-450C-AF4E-F174E259F7AA}"/>
                </a:ext>
              </a:extLst>
            </p:cNvPr>
            <p:cNvSpPr txBox="1"/>
            <p:nvPr/>
          </p:nvSpPr>
          <p:spPr>
            <a:xfrm>
              <a:off x="6298952" y="1676400"/>
              <a:ext cx="336952" cy="461665"/>
            </a:xfrm>
            <a:prstGeom prst="rect">
              <a:avLst/>
            </a:prstGeom>
            <a:noFill/>
          </p:spPr>
          <p:txBody>
            <a:bodyPr wrap="none" rtlCol="0">
              <a:spAutoFit/>
            </a:bodyPr>
            <a:lstStyle/>
            <a:p>
              <a:r>
                <a:rPr lang="en-US" sz="2400" dirty="0"/>
                <a:t>1</a:t>
              </a:r>
            </a:p>
          </p:txBody>
        </p:sp>
        <p:sp>
          <p:nvSpPr>
            <p:cNvPr id="34" name="TextBox 33">
              <a:extLst>
                <a:ext uri="{FF2B5EF4-FFF2-40B4-BE49-F238E27FC236}">
                  <a16:creationId xmlns:a16="http://schemas.microsoft.com/office/drawing/2014/main" xmlns="" id="{35650462-DC14-4F94-A8BE-412804501DBF}"/>
                </a:ext>
              </a:extLst>
            </p:cNvPr>
            <p:cNvSpPr txBox="1"/>
            <p:nvPr/>
          </p:nvSpPr>
          <p:spPr>
            <a:xfrm>
              <a:off x="6591696" y="1676400"/>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0EF35CEA-5703-4A36-ADC1-1D2AA9939252}"/>
                </a:ext>
              </a:extLst>
            </p:cNvPr>
            <p:cNvSpPr txBox="1"/>
            <p:nvPr/>
          </p:nvSpPr>
          <p:spPr>
            <a:xfrm>
              <a:off x="4698752" y="1676401"/>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752E9570-CC4E-4E72-A183-D06FC6CA0FE9}"/>
                </a:ext>
              </a:extLst>
            </p:cNvPr>
            <p:cNvSpPr txBox="1"/>
            <p:nvPr/>
          </p:nvSpPr>
          <p:spPr>
            <a:xfrm>
              <a:off x="4958506" y="1676400"/>
              <a:ext cx="336952" cy="461665"/>
            </a:xfrm>
            <a:prstGeom prst="rect">
              <a:avLst/>
            </a:prstGeom>
            <a:noFill/>
          </p:spPr>
          <p:txBody>
            <a:bodyPr wrap="none" rtlCol="0">
              <a:spAutoFit/>
            </a:bodyPr>
            <a:lstStyle/>
            <a:p>
              <a:r>
                <a:rPr lang="en-US" sz="2400" dirty="0"/>
                <a:t>0</a:t>
              </a:r>
            </a:p>
          </p:txBody>
        </p:sp>
        <p:sp>
          <p:nvSpPr>
            <p:cNvPr id="37" name="TextBox 36">
              <a:extLst>
                <a:ext uri="{FF2B5EF4-FFF2-40B4-BE49-F238E27FC236}">
                  <a16:creationId xmlns:a16="http://schemas.microsoft.com/office/drawing/2014/main" xmlns="" id="{7FC07EC1-260A-4FC5-832F-AF805D8F1E66}"/>
                </a:ext>
              </a:extLst>
            </p:cNvPr>
            <p:cNvSpPr txBox="1"/>
            <p:nvPr/>
          </p:nvSpPr>
          <p:spPr>
            <a:xfrm>
              <a:off x="7582296" y="1676400"/>
              <a:ext cx="336952" cy="461665"/>
            </a:xfrm>
            <a:prstGeom prst="rect">
              <a:avLst/>
            </a:prstGeom>
            <a:noFill/>
          </p:spPr>
          <p:txBody>
            <a:bodyPr wrap="none" rtlCol="0">
              <a:spAutoFit/>
            </a:bodyPr>
            <a:lstStyle/>
            <a:p>
              <a:r>
                <a:rPr lang="en-US" sz="2400" dirty="0"/>
                <a:t>0</a:t>
              </a:r>
            </a:p>
          </p:txBody>
        </p:sp>
        <p:sp>
          <p:nvSpPr>
            <p:cNvPr id="38" name="TextBox 37">
              <a:extLst>
                <a:ext uri="{FF2B5EF4-FFF2-40B4-BE49-F238E27FC236}">
                  <a16:creationId xmlns:a16="http://schemas.microsoft.com/office/drawing/2014/main" xmlns="" id="{B7EB9150-9990-4540-A793-ED1D9E326477}"/>
                </a:ext>
              </a:extLst>
            </p:cNvPr>
            <p:cNvSpPr txBox="1"/>
            <p:nvPr/>
          </p:nvSpPr>
          <p:spPr>
            <a:xfrm>
              <a:off x="7887096" y="1676400"/>
              <a:ext cx="336952" cy="461665"/>
            </a:xfrm>
            <a:prstGeom prst="rect">
              <a:avLst/>
            </a:prstGeom>
            <a:noFill/>
          </p:spPr>
          <p:txBody>
            <a:bodyPr wrap="none" rtlCol="0">
              <a:spAutoFit/>
            </a:bodyPr>
            <a:lstStyle/>
            <a:p>
              <a:r>
                <a:rPr lang="en-US" sz="2400" dirty="0"/>
                <a:t>0</a:t>
              </a:r>
            </a:p>
          </p:txBody>
        </p:sp>
      </p:grpSp>
      <p:grpSp>
        <p:nvGrpSpPr>
          <p:cNvPr id="45" name="Group 44">
            <a:extLst>
              <a:ext uri="{FF2B5EF4-FFF2-40B4-BE49-F238E27FC236}">
                <a16:creationId xmlns:a16="http://schemas.microsoft.com/office/drawing/2014/main" xmlns="" id="{14859A73-F5E6-4EC9-AF83-3D8174E1FA23}"/>
              </a:ext>
            </a:extLst>
          </p:cNvPr>
          <p:cNvGrpSpPr/>
          <p:nvPr/>
        </p:nvGrpSpPr>
        <p:grpSpPr>
          <a:xfrm>
            <a:off x="5883085" y="2626962"/>
            <a:ext cx="3906296" cy="500626"/>
            <a:chOff x="4317752" y="2387024"/>
            <a:chExt cx="3906296" cy="500626"/>
          </a:xfrm>
        </p:grpSpPr>
        <p:sp>
          <p:nvSpPr>
            <p:cNvPr id="46" name="TextBox 45">
              <a:extLst>
                <a:ext uri="{FF2B5EF4-FFF2-40B4-BE49-F238E27FC236}">
                  <a16:creationId xmlns:a16="http://schemas.microsoft.com/office/drawing/2014/main" xmlns="" id="{9129C36A-E59E-41F5-BFAF-A58B6D61CCBE}"/>
                </a:ext>
              </a:extLst>
            </p:cNvPr>
            <p:cNvSpPr txBox="1"/>
            <p:nvPr/>
          </p:nvSpPr>
          <p:spPr>
            <a:xfrm>
              <a:off x="4317752" y="2425985"/>
              <a:ext cx="336952" cy="461665"/>
            </a:xfrm>
            <a:prstGeom prst="rect">
              <a:avLst/>
            </a:prstGeom>
            <a:noFill/>
          </p:spPr>
          <p:txBody>
            <a:bodyPr wrap="none" rtlCol="0">
              <a:spAutoFit/>
            </a:bodyPr>
            <a:lstStyle/>
            <a:p>
              <a:r>
                <a:rPr lang="en-US" sz="2400" dirty="0"/>
                <a:t>+</a:t>
              </a:r>
            </a:p>
          </p:txBody>
        </p:sp>
        <p:grpSp>
          <p:nvGrpSpPr>
            <p:cNvPr id="47" name="Group 21">
              <a:extLst>
                <a:ext uri="{FF2B5EF4-FFF2-40B4-BE49-F238E27FC236}">
                  <a16:creationId xmlns:a16="http://schemas.microsoft.com/office/drawing/2014/main" xmlns="" id="{A2C64E82-33C4-4EFA-85CA-15940D637070}"/>
                </a:ext>
              </a:extLst>
            </p:cNvPr>
            <p:cNvGrpSpPr/>
            <p:nvPr/>
          </p:nvGrpSpPr>
          <p:grpSpPr>
            <a:xfrm>
              <a:off x="5200998" y="2387024"/>
              <a:ext cx="1846904" cy="461666"/>
              <a:chOff x="5912446" y="1676400"/>
              <a:chExt cx="1846904" cy="461666"/>
            </a:xfrm>
          </p:grpSpPr>
          <p:sp>
            <p:nvSpPr>
              <p:cNvPr id="57" name="TextBox 56">
                <a:extLst>
                  <a:ext uri="{FF2B5EF4-FFF2-40B4-BE49-F238E27FC236}">
                    <a16:creationId xmlns:a16="http://schemas.microsoft.com/office/drawing/2014/main" xmlns="" id="{64C01EFD-53FF-4D96-AF99-26BC8BD05021}"/>
                  </a:ext>
                </a:extLst>
              </p:cNvPr>
              <p:cNvSpPr txBox="1"/>
              <p:nvPr/>
            </p:nvSpPr>
            <p:spPr>
              <a:xfrm>
                <a:off x="5912446" y="1676401"/>
                <a:ext cx="336952" cy="461665"/>
              </a:xfrm>
              <a:prstGeom prst="rect">
                <a:avLst/>
              </a:prstGeom>
              <a:noFill/>
            </p:spPr>
            <p:txBody>
              <a:bodyPr wrap="none" rtlCol="0">
                <a:spAutoFit/>
              </a:bodyPr>
              <a:lstStyle/>
              <a:p>
                <a:r>
                  <a:rPr lang="en-US" sz="2400" dirty="0"/>
                  <a:t>1</a:t>
                </a:r>
              </a:p>
            </p:txBody>
          </p:sp>
          <p:sp>
            <p:nvSpPr>
              <p:cNvPr id="58" name="TextBox 57">
                <a:extLst>
                  <a:ext uri="{FF2B5EF4-FFF2-40B4-BE49-F238E27FC236}">
                    <a16:creationId xmlns:a16="http://schemas.microsoft.com/office/drawing/2014/main" xmlns="" id="{3A5FC3AA-670A-44E7-A9FF-EB10D773947D}"/>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59" name="TextBox 58">
                <a:extLst>
                  <a:ext uri="{FF2B5EF4-FFF2-40B4-BE49-F238E27FC236}">
                    <a16:creationId xmlns:a16="http://schemas.microsoft.com/office/drawing/2014/main" xmlns="" id="{7477D2C5-6E75-41F5-B0CA-D601F9E56F71}"/>
                  </a:ext>
                </a:extLst>
              </p:cNvPr>
              <p:cNvSpPr txBox="1"/>
              <p:nvPr/>
            </p:nvSpPr>
            <p:spPr>
              <a:xfrm>
                <a:off x="6464944" y="1676400"/>
                <a:ext cx="336952" cy="461665"/>
              </a:xfrm>
              <a:prstGeom prst="rect">
                <a:avLst/>
              </a:prstGeom>
              <a:noFill/>
            </p:spPr>
            <p:txBody>
              <a:bodyPr wrap="none" rtlCol="0">
                <a:spAutoFit/>
              </a:bodyPr>
              <a:lstStyle/>
              <a:p>
                <a:r>
                  <a:rPr lang="en-US" sz="2400" dirty="0"/>
                  <a:t>0</a:t>
                </a:r>
              </a:p>
            </p:txBody>
          </p:sp>
          <p:sp>
            <p:nvSpPr>
              <p:cNvPr id="60" name="TextBox 59">
                <a:extLst>
                  <a:ext uri="{FF2B5EF4-FFF2-40B4-BE49-F238E27FC236}">
                    <a16:creationId xmlns:a16="http://schemas.microsoft.com/office/drawing/2014/main" xmlns="" id="{0AAF1DBF-7F6B-4B18-A5EA-1111F625F25F}"/>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grpSp>
        <p:sp>
          <p:nvSpPr>
            <p:cNvPr id="48" name="TextBox 47">
              <a:extLst>
                <a:ext uri="{FF2B5EF4-FFF2-40B4-BE49-F238E27FC236}">
                  <a16:creationId xmlns:a16="http://schemas.microsoft.com/office/drawing/2014/main" xmlns="" id="{3A95462B-36CC-41BF-85D3-9A639BFFCCBB}"/>
                </a:ext>
              </a:extLst>
            </p:cNvPr>
            <p:cNvSpPr txBox="1"/>
            <p:nvPr/>
          </p:nvSpPr>
          <p:spPr>
            <a:xfrm>
              <a:off x="6039198" y="2387025"/>
              <a:ext cx="336952" cy="461665"/>
            </a:xfrm>
            <a:prstGeom prst="rect">
              <a:avLst/>
            </a:prstGeom>
            <a:noFill/>
          </p:spPr>
          <p:txBody>
            <a:bodyPr wrap="none" rtlCol="0">
              <a:spAutoFit/>
            </a:bodyPr>
            <a:lstStyle/>
            <a:p>
              <a:r>
                <a:rPr lang="en-US" sz="2400" dirty="0"/>
                <a:t>1</a:t>
              </a:r>
            </a:p>
          </p:txBody>
        </p:sp>
        <p:sp>
          <p:nvSpPr>
            <p:cNvPr id="49" name="TextBox 48">
              <a:extLst>
                <a:ext uri="{FF2B5EF4-FFF2-40B4-BE49-F238E27FC236}">
                  <a16:creationId xmlns:a16="http://schemas.microsoft.com/office/drawing/2014/main" xmlns="" id="{C22AC52E-79CF-480C-9EBF-9E7E5793419E}"/>
                </a:ext>
              </a:extLst>
            </p:cNvPr>
            <p:cNvSpPr txBox="1"/>
            <p:nvPr/>
          </p:nvSpPr>
          <p:spPr>
            <a:xfrm>
              <a:off x="6298952" y="2387024"/>
              <a:ext cx="336952" cy="461665"/>
            </a:xfrm>
            <a:prstGeom prst="rect">
              <a:avLst/>
            </a:prstGeom>
            <a:noFill/>
          </p:spPr>
          <p:txBody>
            <a:bodyPr wrap="none" rtlCol="0">
              <a:spAutoFit/>
            </a:bodyPr>
            <a:lstStyle/>
            <a:p>
              <a:r>
                <a:rPr lang="en-US" sz="2400" dirty="0"/>
                <a:t>1</a:t>
              </a:r>
            </a:p>
          </p:txBody>
        </p:sp>
        <p:sp>
          <p:nvSpPr>
            <p:cNvPr id="50" name="TextBox 49">
              <a:extLst>
                <a:ext uri="{FF2B5EF4-FFF2-40B4-BE49-F238E27FC236}">
                  <a16:creationId xmlns:a16="http://schemas.microsoft.com/office/drawing/2014/main" xmlns="" id="{0406DCB7-A1BE-4A57-A022-B5AB94FD2E7F}"/>
                </a:ext>
              </a:extLst>
            </p:cNvPr>
            <p:cNvSpPr txBox="1"/>
            <p:nvPr/>
          </p:nvSpPr>
          <p:spPr>
            <a:xfrm>
              <a:off x="6591696" y="2387024"/>
              <a:ext cx="336952" cy="461665"/>
            </a:xfrm>
            <a:prstGeom prst="rect">
              <a:avLst/>
            </a:prstGeom>
            <a:noFill/>
          </p:spPr>
          <p:txBody>
            <a:bodyPr wrap="none" rtlCol="0">
              <a:spAutoFit/>
            </a:bodyPr>
            <a:lstStyle/>
            <a:p>
              <a:r>
                <a:rPr lang="en-US" sz="2400" dirty="0"/>
                <a:t>0</a:t>
              </a:r>
            </a:p>
          </p:txBody>
        </p:sp>
        <p:sp>
          <p:nvSpPr>
            <p:cNvPr id="51" name="TextBox 50">
              <a:extLst>
                <a:ext uri="{FF2B5EF4-FFF2-40B4-BE49-F238E27FC236}">
                  <a16:creationId xmlns:a16="http://schemas.microsoft.com/office/drawing/2014/main" xmlns="" id="{9C0229CE-9CA2-4431-88A8-5BA3E762817D}"/>
                </a:ext>
              </a:extLst>
            </p:cNvPr>
            <p:cNvSpPr txBox="1"/>
            <p:nvPr/>
          </p:nvSpPr>
          <p:spPr>
            <a:xfrm>
              <a:off x="4698752" y="2387025"/>
              <a:ext cx="336952" cy="461665"/>
            </a:xfrm>
            <a:prstGeom prst="rect">
              <a:avLst/>
            </a:prstGeom>
            <a:noFill/>
          </p:spPr>
          <p:txBody>
            <a:bodyPr wrap="none" rtlCol="0">
              <a:spAutoFit/>
            </a:bodyPr>
            <a:lstStyle/>
            <a:p>
              <a:r>
                <a:rPr lang="en-US" sz="2400" dirty="0"/>
                <a:t>1</a:t>
              </a:r>
            </a:p>
          </p:txBody>
        </p:sp>
        <p:sp>
          <p:nvSpPr>
            <p:cNvPr id="52" name="TextBox 51">
              <a:extLst>
                <a:ext uri="{FF2B5EF4-FFF2-40B4-BE49-F238E27FC236}">
                  <a16:creationId xmlns:a16="http://schemas.microsoft.com/office/drawing/2014/main" xmlns="" id="{AB03F019-6AFA-4D8B-8962-76DD2B1F4DD2}"/>
                </a:ext>
              </a:extLst>
            </p:cNvPr>
            <p:cNvSpPr txBox="1"/>
            <p:nvPr/>
          </p:nvSpPr>
          <p:spPr>
            <a:xfrm>
              <a:off x="4958506" y="2387024"/>
              <a:ext cx="336952" cy="461665"/>
            </a:xfrm>
            <a:prstGeom prst="rect">
              <a:avLst/>
            </a:prstGeom>
            <a:noFill/>
          </p:spPr>
          <p:txBody>
            <a:bodyPr wrap="none" rtlCol="0">
              <a:spAutoFit/>
            </a:bodyPr>
            <a:lstStyle/>
            <a:p>
              <a:r>
                <a:rPr lang="en-US" sz="2400" dirty="0"/>
                <a:t>0</a:t>
              </a:r>
            </a:p>
          </p:txBody>
        </p:sp>
        <p:sp>
          <p:nvSpPr>
            <p:cNvPr id="53" name="TextBox 52">
              <a:extLst>
                <a:ext uri="{FF2B5EF4-FFF2-40B4-BE49-F238E27FC236}">
                  <a16:creationId xmlns:a16="http://schemas.microsoft.com/office/drawing/2014/main" xmlns="" id="{395E313A-FC7F-4C8E-92A3-60E1A81999B6}"/>
                </a:ext>
              </a:extLst>
            </p:cNvPr>
            <p:cNvSpPr txBox="1"/>
            <p:nvPr/>
          </p:nvSpPr>
          <p:spPr>
            <a:xfrm>
              <a:off x="6984752" y="2387025"/>
              <a:ext cx="336952" cy="461665"/>
            </a:xfrm>
            <a:prstGeom prst="rect">
              <a:avLst/>
            </a:prstGeom>
            <a:noFill/>
          </p:spPr>
          <p:txBody>
            <a:bodyPr wrap="none" rtlCol="0">
              <a:spAutoFit/>
            </a:bodyPr>
            <a:lstStyle/>
            <a:p>
              <a:r>
                <a:rPr lang="en-US" sz="2400" dirty="0"/>
                <a:t>0</a:t>
              </a:r>
            </a:p>
          </p:txBody>
        </p:sp>
        <p:sp>
          <p:nvSpPr>
            <p:cNvPr id="54" name="TextBox 53">
              <a:extLst>
                <a:ext uri="{FF2B5EF4-FFF2-40B4-BE49-F238E27FC236}">
                  <a16:creationId xmlns:a16="http://schemas.microsoft.com/office/drawing/2014/main" xmlns="" id="{FF121540-14B4-4B18-BD80-1BCBE4685630}"/>
                </a:ext>
              </a:extLst>
            </p:cNvPr>
            <p:cNvSpPr txBox="1"/>
            <p:nvPr/>
          </p:nvSpPr>
          <p:spPr>
            <a:xfrm>
              <a:off x="7289552" y="2387025"/>
              <a:ext cx="336952" cy="461665"/>
            </a:xfrm>
            <a:prstGeom prst="rect">
              <a:avLst/>
            </a:prstGeom>
            <a:noFill/>
          </p:spPr>
          <p:txBody>
            <a:bodyPr wrap="none" rtlCol="0">
              <a:spAutoFit/>
            </a:bodyPr>
            <a:lstStyle/>
            <a:p>
              <a:r>
                <a:rPr lang="en-US" sz="2400" dirty="0"/>
                <a:t>0</a:t>
              </a:r>
            </a:p>
          </p:txBody>
        </p:sp>
        <p:sp>
          <p:nvSpPr>
            <p:cNvPr id="55" name="TextBox 54">
              <a:extLst>
                <a:ext uri="{FF2B5EF4-FFF2-40B4-BE49-F238E27FC236}">
                  <a16:creationId xmlns:a16="http://schemas.microsoft.com/office/drawing/2014/main" xmlns="" id="{53CBECD2-F609-4B84-8170-67330A3788C7}"/>
                </a:ext>
              </a:extLst>
            </p:cNvPr>
            <p:cNvSpPr txBox="1"/>
            <p:nvPr/>
          </p:nvSpPr>
          <p:spPr>
            <a:xfrm>
              <a:off x="7582296" y="2387025"/>
              <a:ext cx="336952" cy="461665"/>
            </a:xfrm>
            <a:prstGeom prst="rect">
              <a:avLst/>
            </a:prstGeom>
            <a:noFill/>
          </p:spPr>
          <p:txBody>
            <a:bodyPr wrap="none" rtlCol="0">
              <a:spAutoFit/>
            </a:bodyPr>
            <a:lstStyle/>
            <a:p>
              <a:r>
                <a:rPr lang="en-US" sz="2400" dirty="0"/>
                <a:t>1</a:t>
              </a:r>
            </a:p>
          </p:txBody>
        </p:sp>
        <p:sp>
          <p:nvSpPr>
            <p:cNvPr id="56" name="TextBox 55">
              <a:extLst>
                <a:ext uri="{FF2B5EF4-FFF2-40B4-BE49-F238E27FC236}">
                  <a16:creationId xmlns:a16="http://schemas.microsoft.com/office/drawing/2014/main" xmlns="" id="{98ED6682-5B19-4E54-A47A-202B4E015ACC}"/>
                </a:ext>
              </a:extLst>
            </p:cNvPr>
            <p:cNvSpPr txBox="1"/>
            <p:nvPr/>
          </p:nvSpPr>
          <p:spPr>
            <a:xfrm>
              <a:off x="7887096" y="2387025"/>
              <a:ext cx="336952" cy="461665"/>
            </a:xfrm>
            <a:prstGeom prst="rect">
              <a:avLst/>
            </a:prstGeom>
            <a:noFill/>
          </p:spPr>
          <p:txBody>
            <a:bodyPr wrap="none" rtlCol="0">
              <a:spAutoFit/>
            </a:bodyPr>
            <a:lstStyle/>
            <a:p>
              <a:r>
                <a:rPr lang="en-US" sz="2400" dirty="0"/>
                <a:t>1</a:t>
              </a:r>
            </a:p>
          </p:txBody>
        </p:sp>
      </p:grpSp>
      <p:grpSp>
        <p:nvGrpSpPr>
          <p:cNvPr id="61" name="Group 60">
            <a:extLst>
              <a:ext uri="{FF2B5EF4-FFF2-40B4-BE49-F238E27FC236}">
                <a16:creationId xmlns:a16="http://schemas.microsoft.com/office/drawing/2014/main" xmlns="" id="{E1BF96A0-EEFF-4C3A-B06B-84401BC93641}"/>
              </a:ext>
            </a:extLst>
          </p:cNvPr>
          <p:cNvGrpSpPr/>
          <p:nvPr/>
        </p:nvGrpSpPr>
        <p:grpSpPr>
          <a:xfrm>
            <a:off x="6137333" y="3364139"/>
            <a:ext cx="3657600" cy="486489"/>
            <a:chOff x="4572000" y="3124201"/>
            <a:chExt cx="3657600" cy="486489"/>
          </a:xfrm>
        </p:grpSpPr>
        <p:cxnSp>
          <p:nvCxnSpPr>
            <p:cNvPr id="62" name="Straight Connector 61">
              <a:extLst>
                <a:ext uri="{FF2B5EF4-FFF2-40B4-BE49-F238E27FC236}">
                  <a16:creationId xmlns:a16="http://schemas.microsoft.com/office/drawing/2014/main" xmlns="" id="{093990AC-BEA0-4C40-8CE7-F33E9AD6B499}"/>
                </a:ext>
              </a:extLst>
            </p:cNvPr>
            <p:cNvCxnSpPr/>
            <p:nvPr/>
          </p:nvCxnSpPr>
          <p:spPr>
            <a:xfrm>
              <a:off x="4572000" y="3124201"/>
              <a:ext cx="3657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16D4E961-4AA6-4C62-AEB4-C502D7BBAA43}"/>
                </a:ext>
              </a:extLst>
            </p:cNvPr>
            <p:cNvSpPr txBox="1"/>
            <p:nvPr/>
          </p:nvSpPr>
          <p:spPr>
            <a:xfrm>
              <a:off x="6032609" y="3149025"/>
              <a:ext cx="336952" cy="461665"/>
            </a:xfrm>
            <a:prstGeom prst="rect">
              <a:avLst/>
            </a:prstGeom>
            <a:noFill/>
          </p:spPr>
          <p:txBody>
            <a:bodyPr wrap="none" rtlCol="0">
              <a:spAutoFit/>
            </a:bodyPr>
            <a:lstStyle/>
            <a:p>
              <a:r>
                <a:rPr lang="en-US" sz="2400" dirty="0"/>
                <a:t>0</a:t>
              </a:r>
            </a:p>
          </p:txBody>
        </p:sp>
        <p:sp>
          <p:nvSpPr>
            <p:cNvPr id="64" name="TextBox 63">
              <a:extLst>
                <a:ext uri="{FF2B5EF4-FFF2-40B4-BE49-F238E27FC236}">
                  <a16:creationId xmlns:a16="http://schemas.microsoft.com/office/drawing/2014/main" xmlns="" id="{C6F9F193-A20C-41FE-80FD-4C7EF072332A}"/>
                </a:ext>
              </a:extLst>
            </p:cNvPr>
            <p:cNvSpPr txBox="1"/>
            <p:nvPr/>
          </p:nvSpPr>
          <p:spPr>
            <a:xfrm>
              <a:off x="6286896" y="3149024"/>
              <a:ext cx="336952" cy="461665"/>
            </a:xfrm>
            <a:prstGeom prst="rect">
              <a:avLst/>
            </a:prstGeom>
            <a:noFill/>
          </p:spPr>
          <p:txBody>
            <a:bodyPr wrap="none" rtlCol="0">
              <a:spAutoFit/>
            </a:bodyPr>
            <a:lstStyle/>
            <a:p>
              <a:r>
                <a:rPr lang="en-US" sz="2400" dirty="0"/>
                <a:t>0</a:t>
              </a:r>
            </a:p>
          </p:txBody>
        </p:sp>
        <p:sp>
          <p:nvSpPr>
            <p:cNvPr id="65" name="TextBox 64">
              <a:extLst>
                <a:ext uri="{FF2B5EF4-FFF2-40B4-BE49-F238E27FC236}">
                  <a16:creationId xmlns:a16="http://schemas.microsoft.com/office/drawing/2014/main" xmlns="" id="{A185CCD3-0063-4804-8EF3-6B1D1B45E5BB}"/>
                </a:ext>
              </a:extLst>
            </p:cNvPr>
            <p:cNvSpPr txBox="1"/>
            <p:nvPr/>
          </p:nvSpPr>
          <p:spPr>
            <a:xfrm>
              <a:off x="6591696" y="3149024"/>
              <a:ext cx="336952" cy="461665"/>
            </a:xfrm>
            <a:prstGeom prst="rect">
              <a:avLst/>
            </a:prstGeom>
            <a:noFill/>
          </p:spPr>
          <p:txBody>
            <a:bodyPr wrap="none" rtlCol="0">
              <a:spAutoFit/>
            </a:bodyPr>
            <a:lstStyle/>
            <a:p>
              <a:r>
                <a:rPr lang="en-US" sz="2400" dirty="0"/>
                <a:t>1</a:t>
              </a:r>
            </a:p>
          </p:txBody>
        </p:sp>
        <p:sp>
          <p:nvSpPr>
            <p:cNvPr id="66" name="TextBox 65">
              <a:extLst>
                <a:ext uri="{FF2B5EF4-FFF2-40B4-BE49-F238E27FC236}">
                  <a16:creationId xmlns:a16="http://schemas.microsoft.com/office/drawing/2014/main" xmlns="" id="{082CDAFE-31B5-46BB-9843-4BF8C2477D29}"/>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67" name="TextBox 66">
              <a:extLst>
                <a:ext uri="{FF2B5EF4-FFF2-40B4-BE49-F238E27FC236}">
                  <a16:creationId xmlns:a16="http://schemas.microsoft.com/office/drawing/2014/main" xmlns="" id="{17852366-1CB4-487F-93EF-4BE55BA236BC}"/>
                </a:ext>
              </a:extLst>
            </p:cNvPr>
            <p:cNvSpPr txBox="1"/>
            <p:nvPr/>
          </p:nvSpPr>
          <p:spPr>
            <a:xfrm>
              <a:off x="5753496" y="3149024"/>
              <a:ext cx="336952" cy="461665"/>
            </a:xfrm>
            <a:prstGeom prst="rect">
              <a:avLst/>
            </a:prstGeom>
            <a:noFill/>
          </p:spPr>
          <p:txBody>
            <a:bodyPr wrap="none" rtlCol="0">
              <a:spAutoFit/>
            </a:bodyPr>
            <a:lstStyle/>
            <a:p>
              <a:r>
                <a:rPr lang="en-US" sz="2400" dirty="0"/>
                <a:t>0</a:t>
              </a:r>
            </a:p>
          </p:txBody>
        </p:sp>
        <p:sp>
          <p:nvSpPr>
            <p:cNvPr id="68" name="TextBox 67">
              <a:extLst>
                <a:ext uri="{FF2B5EF4-FFF2-40B4-BE49-F238E27FC236}">
                  <a16:creationId xmlns:a16="http://schemas.microsoft.com/office/drawing/2014/main" xmlns="" id="{FD4963E3-BF27-4048-AED6-39C25A7F908A}"/>
                </a:ext>
              </a:extLst>
            </p:cNvPr>
            <p:cNvSpPr txBox="1"/>
            <p:nvPr/>
          </p:nvSpPr>
          <p:spPr>
            <a:xfrm>
              <a:off x="6984752" y="3149024"/>
              <a:ext cx="336952" cy="461665"/>
            </a:xfrm>
            <a:prstGeom prst="rect">
              <a:avLst/>
            </a:prstGeom>
            <a:noFill/>
          </p:spPr>
          <p:txBody>
            <a:bodyPr wrap="none" rtlCol="0">
              <a:spAutoFit/>
            </a:bodyPr>
            <a:lstStyle/>
            <a:p>
              <a:r>
                <a:rPr lang="en-US" sz="2400" dirty="0"/>
                <a:t>0</a:t>
              </a:r>
            </a:p>
          </p:txBody>
        </p:sp>
        <p:sp>
          <p:nvSpPr>
            <p:cNvPr id="69" name="TextBox 68">
              <a:extLst>
                <a:ext uri="{FF2B5EF4-FFF2-40B4-BE49-F238E27FC236}">
                  <a16:creationId xmlns:a16="http://schemas.microsoft.com/office/drawing/2014/main" xmlns="" id="{618E9958-551D-4782-A99C-0BA987094A1F}"/>
                </a:ext>
              </a:extLst>
            </p:cNvPr>
            <p:cNvSpPr txBox="1"/>
            <p:nvPr/>
          </p:nvSpPr>
          <p:spPr>
            <a:xfrm>
              <a:off x="7282980" y="3149024"/>
              <a:ext cx="336952" cy="461665"/>
            </a:xfrm>
            <a:prstGeom prst="rect">
              <a:avLst/>
            </a:prstGeom>
            <a:noFill/>
          </p:spPr>
          <p:txBody>
            <a:bodyPr wrap="none" rtlCol="0">
              <a:spAutoFit/>
            </a:bodyPr>
            <a:lstStyle/>
            <a:p>
              <a:r>
                <a:rPr lang="en-US" sz="2400" dirty="0"/>
                <a:t>1</a:t>
              </a:r>
            </a:p>
          </p:txBody>
        </p:sp>
        <p:sp>
          <p:nvSpPr>
            <p:cNvPr id="70" name="TextBox 69">
              <a:extLst>
                <a:ext uri="{FF2B5EF4-FFF2-40B4-BE49-F238E27FC236}">
                  <a16:creationId xmlns:a16="http://schemas.microsoft.com/office/drawing/2014/main" xmlns="" id="{2437A39F-A8B4-4261-AD19-BBD71F66783C}"/>
                </a:ext>
              </a:extLst>
            </p:cNvPr>
            <p:cNvSpPr txBox="1"/>
            <p:nvPr/>
          </p:nvSpPr>
          <p:spPr>
            <a:xfrm>
              <a:off x="4953753" y="3149025"/>
              <a:ext cx="336952" cy="461665"/>
            </a:xfrm>
            <a:prstGeom prst="rect">
              <a:avLst/>
            </a:prstGeom>
            <a:noFill/>
          </p:spPr>
          <p:txBody>
            <a:bodyPr wrap="none" rtlCol="0">
              <a:spAutoFit/>
            </a:bodyPr>
            <a:lstStyle/>
            <a:p>
              <a:r>
                <a:rPr lang="en-US" sz="2400" dirty="0"/>
                <a:t>1</a:t>
              </a:r>
            </a:p>
          </p:txBody>
        </p:sp>
        <p:sp>
          <p:nvSpPr>
            <p:cNvPr id="71" name="TextBox 70">
              <a:extLst>
                <a:ext uri="{FF2B5EF4-FFF2-40B4-BE49-F238E27FC236}">
                  <a16:creationId xmlns:a16="http://schemas.microsoft.com/office/drawing/2014/main" xmlns="" id="{9EA3C98B-6EA1-4B56-8C62-5F738AC51CBD}"/>
                </a:ext>
              </a:extLst>
            </p:cNvPr>
            <p:cNvSpPr txBox="1"/>
            <p:nvPr/>
          </p:nvSpPr>
          <p:spPr>
            <a:xfrm>
              <a:off x="5208040" y="3149024"/>
              <a:ext cx="336952" cy="461665"/>
            </a:xfrm>
            <a:prstGeom prst="rect">
              <a:avLst/>
            </a:prstGeom>
            <a:noFill/>
          </p:spPr>
          <p:txBody>
            <a:bodyPr wrap="none" rtlCol="0">
              <a:spAutoFit/>
            </a:bodyPr>
            <a:lstStyle/>
            <a:p>
              <a:r>
                <a:rPr lang="en-US" sz="2400" dirty="0"/>
                <a:t>0</a:t>
              </a:r>
            </a:p>
          </p:txBody>
        </p:sp>
        <p:sp>
          <p:nvSpPr>
            <p:cNvPr id="72" name="TextBox 71">
              <a:extLst>
                <a:ext uri="{FF2B5EF4-FFF2-40B4-BE49-F238E27FC236}">
                  <a16:creationId xmlns:a16="http://schemas.microsoft.com/office/drawing/2014/main" xmlns="" id="{AA68956E-42E4-4C2B-8219-4E2F06BFFF6D}"/>
                </a:ext>
              </a:extLst>
            </p:cNvPr>
            <p:cNvSpPr txBox="1"/>
            <p:nvPr/>
          </p:nvSpPr>
          <p:spPr>
            <a:xfrm>
              <a:off x="5481844" y="3149024"/>
              <a:ext cx="336952" cy="461665"/>
            </a:xfrm>
            <a:prstGeom prst="rect">
              <a:avLst/>
            </a:prstGeom>
            <a:noFill/>
          </p:spPr>
          <p:txBody>
            <a:bodyPr wrap="none" rtlCol="0">
              <a:spAutoFit/>
            </a:bodyPr>
            <a:lstStyle/>
            <a:p>
              <a:r>
                <a:rPr lang="en-US" sz="2400" dirty="0"/>
                <a:t>1</a:t>
              </a:r>
            </a:p>
          </p:txBody>
        </p:sp>
        <p:sp>
          <p:nvSpPr>
            <p:cNvPr id="73" name="TextBox 72">
              <a:extLst>
                <a:ext uri="{FF2B5EF4-FFF2-40B4-BE49-F238E27FC236}">
                  <a16:creationId xmlns:a16="http://schemas.microsoft.com/office/drawing/2014/main" xmlns="" id="{9C760491-B265-4C36-BB44-89F1C90952DC}"/>
                </a:ext>
              </a:extLst>
            </p:cNvPr>
            <p:cNvSpPr txBox="1"/>
            <p:nvPr/>
          </p:nvSpPr>
          <p:spPr>
            <a:xfrm>
              <a:off x="4705636" y="3149024"/>
              <a:ext cx="336952" cy="461665"/>
            </a:xfrm>
            <a:prstGeom prst="rect">
              <a:avLst/>
            </a:prstGeom>
            <a:noFill/>
          </p:spPr>
          <p:txBody>
            <a:bodyPr wrap="none" rtlCol="0">
              <a:spAutoFit/>
            </a:bodyPr>
            <a:lstStyle/>
            <a:p>
              <a:r>
                <a:rPr lang="en-US" sz="2400" dirty="0"/>
                <a:t>1</a:t>
              </a:r>
            </a:p>
          </p:txBody>
        </p:sp>
        <p:sp>
          <p:nvSpPr>
            <p:cNvPr id="74" name="TextBox 73">
              <a:extLst>
                <a:ext uri="{FF2B5EF4-FFF2-40B4-BE49-F238E27FC236}">
                  <a16:creationId xmlns:a16="http://schemas.microsoft.com/office/drawing/2014/main" xmlns="" id="{8BB53F8D-2030-40BE-A26B-6E45DDB25EF3}"/>
                </a:ext>
              </a:extLst>
            </p:cNvPr>
            <p:cNvSpPr txBox="1"/>
            <p:nvPr/>
          </p:nvSpPr>
          <p:spPr>
            <a:xfrm>
              <a:off x="7588868" y="3149025"/>
              <a:ext cx="336952" cy="461665"/>
            </a:xfrm>
            <a:prstGeom prst="rect">
              <a:avLst/>
            </a:prstGeom>
            <a:noFill/>
          </p:spPr>
          <p:txBody>
            <a:bodyPr wrap="none" rtlCol="0">
              <a:spAutoFit/>
            </a:bodyPr>
            <a:lstStyle/>
            <a:p>
              <a:r>
                <a:rPr lang="en-US" sz="2400" dirty="0"/>
                <a:t>1</a:t>
              </a:r>
            </a:p>
          </p:txBody>
        </p:sp>
        <p:sp>
          <p:nvSpPr>
            <p:cNvPr id="75" name="TextBox 74">
              <a:extLst>
                <a:ext uri="{FF2B5EF4-FFF2-40B4-BE49-F238E27FC236}">
                  <a16:creationId xmlns:a16="http://schemas.microsoft.com/office/drawing/2014/main" xmlns="" id="{74C9FA90-DA1A-4D6D-9461-558E4B290A28}"/>
                </a:ext>
              </a:extLst>
            </p:cNvPr>
            <p:cNvSpPr txBox="1"/>
            <p:nvPr/>
          </p:nvSpPr>
          <p:spPr>
            <a:xfrm>
              <a:off x="7887096" y="3149025"/>
              <a:ext cx="336952" cy="461665"/>
            </a:xfrm>
            <a:prstGeom prst="rect">
              <a:avLst/>
            </a:prstGeom>
            <a:noFill/>
          </p:spPr>
          <p:txBody>
            <a:bodyPr wrap="none" rtlCol="0">
              <a:spAutoFit/>
            </a:bodyPr>
            <a:lstStyle/>
            <a:p>
              <a:r>
                <a:rPr lang="en-US" sz="2400" dirty="0"/>
                <a:t>1</a:t>
              </a:r>
            </a:p>
          </p:txBody>
        </p:sp>
      </p:grpSp>
      <p:grpSp>
        <p:nvGrpSpPr>
          <p:cNvPr id="76" name="Group 75">
            <a:extLst>
              <a:ext uri="{FF2B5EF4-FFF2-40B4-BE49-F238E27FC236}">
                <a16:creationId xmlns:a16="http://schemas.microsoft.com/office/drawing/2014/main" xmlns="" id="{814BA228-A0A5-4421-83DF-15D3FB72AFAA}"/>
              </a:ext>
            </a:extLst>
          </p:cNvPr>
          <p:cNvGrpSpPr/>
          <p:nvPr/>
        </p:nvGrpSpPr>
        <p:grpSpPr>
          <a:xfrm>
            <a:off x="6270969" y="4303361"/>
            <a:ext cx="3518412" cy="461666"/>
            <a:chOff x="4705636" y="3149024"/>
            <a:chExt cx="3518412" cy="461666"/>
          </a:xfrm>
        </p:grpSpPr>
        <p:sp>
          <p:nvSpPr>
            <p:cNvPr id="77" name="TextBox 76">
              <a:extLst>
                <a:ext uri="{FF2B5EF4-FFF2-40B4-BE49-F238E27FC236}">
                  <a16:creationId xmlns:a16="http://schemas.microsoft.com/office/drawing/2014/main" xmlns="" id="{24909CE9-581F-4A37-8F42-39DFAD36E3D9}"/>
                </a:ext>
              </a:extLst>
            </p:cNvPr>
            <p:cNvSpPr txBox="1"/>
            <p:nvPr/>
          </p:nvSpPr>
          <p:spPr>
            <a:xfrm>
              <a:off x="6032609" y="3149025"/>
              <a:ext cx="336952" cy="461665"/>
            </a:xfrm>
            <a:prstGeom prst="rect">
              <a:avLst/>
            </a:prstGeom>
            <a:noFill/>
          </p:spPr>
          <p:txBody>
            <a:bodyPr wrap="none" rtlCol="0">
              <a:spAutoFit/>
            </a:bodyPr>
            <a:lstStyle/>
            <a:p>
              <a:r>
                <a:rPr lang="en-US" sz="2400" dirty="0"/>
                <a:t>1</a:t>
              </a:r>
            </a:p>
          </p:txBody>
        </p:sp>
        <p:sp>
          <p:nvSpPr>
            <p:cNvPr id="78" name="TextBox 77">
              <a:extLst>
                <a:ext uri="{FF2B5EF4-FFF2-40B4-BE49-F238E27FC236}">
                  <a16:creationId xmlns:a16="http://schemas.microsoft.com/office/drawing/2014/main" xmlns="" id="{2E07A67C-0646-4D8C-998A-5BEA60C4D84A}"/>
                </a:ext>
              </a:extLst>
            </p:cNvPr>
            <p:cNvSpPr txBox="1"/>
            <p:nvPr/>
          </p:nvSpPr>
          <p:spPr>
            <a:xfrm>
              <a:off x="6286896" y="3149024"/>
              <a:ext cx="336952" cy="461665"/>
            </a:xfrm>
            <a:prstGeom prst="rect">
              <a:avLst/>
            </a:prstGeom>
            <a:noFill/>
          </p:spPr>
          <p:txBody>
            <a:bodyPr wrap="none" rtlCol="0">
              <a:spAutoFit/>
            </a:bodyPr>
            <a:lstStyle/>
            <a:p>
              <a:r>
                <a:rPr lang="en-US" sz="2400" dirty="0"/>
                <a:t>1</a:t>
              </a:r>
            </a:p>
          </p:txBody>
        </p:sp>
        <p:sp>
          <p:nvSpPr>
            <p:cNvPr id="79" name="TextBox 78">
              <a:extLst>
                <a:ext uri="{FF2B5EF4-FFF2-40B4-BE49-F238E27FC236}">
                  <a16:creationId xmlns:a16="http://schemas.microsoft.com/office/drawing/2014/main" xmlns="" id="{5D2DEE86-800A-4962-81AB-2FC4196492B6}"/>
                </a:ext>
              </a:extLst>
            </p:cNvPr>
            <p:cNvSpPr txBox="1"/>
            <p:nvPr/>
          </p:nvSpPr>
          <p:spPr>
            <a:xfrm>
              <a:off x="6591696" y="3149024"/>
              <a:ext cx="336952" cy="461665"/>
            </a:xfrm>
            <a:prstGeom prst="rect">
              <a:avLst/>
            </a:prstGeom>
            <a:noFill/>
          </p:spPr>
          <p:txBody>
            <a:bodyPr wrap="none" rtlCol="0">
              <a:spAutoFit/>
            </a:bodyPr>
            <a:lstStyle/>
            <a:p>
              <a:r>
                <a:rPr lang="en-US" sz="2400" dirty="0"/>
                <a:t>0</a:t>
              </a:r>
            </a:p>
          </p:txBody>
        </p:sp>
        <p:sp>
          <p:nvSpPr>
            <p:cNvPr id="80" name="TextBox 79">
              <a:extLst>
                <a:ext uri="{FF2B5EF4-FFF2-40B4-BE49-F238E27FC236}">
                  <a16:creationId xmlns:a16="http://schemas.microsoft.com/office/drawing/2014/main" xmlns="" id="{04D8169E-3733-4FC1-85AB-6390735C046B}"/>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81" name="TextBox 80">
              <a:extLst>
                <a:ext uri="{FF2B5EF4-FFF2-40B4-BE49-F238E27FC236}">
                  <a16:creationId xmlns:a16="http://schemas.microsoft.com/office/drawing/2014/main" xmlns="" id="{03C00D99-2775-44CA-AF70-E9569CCE01DA}"/>
                </a:ext>
              </a:extLst>
            </p:cNvPr>
            <p:cNvSpPr txBox="1"/>
            <p:nvPr/>
          </p:nvSpPr>
          <p:spPr>
            <a:xfrm>
              <a:off x="5768994" y="3149024"/>
              <a:ext cx="336952" cy="461665"/>
            </a:xfrm>
            <a:prstGeom prst="rect">
              <a:avLst/>
            </a:prstGeom>
            <a:noFill/>
          </p:spPr>
          <p:txBody>
            <a:bodyPr wrap="none" rtlCol="0">
              <a:spAutoFit/>
            </a:bodyPr>
            <a:lstStyle/>
            <a:p>
              <a:r>
                <a:rPr lang="en-US" sz="2400" dirty="0"/>
                <a:t>1</a:t>
              </a:r>
            </a:p>
          </p:txBody>
        </p:sp>
        <p:sp>
          <p:nvSpPr>
            <p:cNvPr id="82" name="TextBox 81">
              <a:extLst>
                <a:ext uri="{FF2B5EF4-FFF2-40B4-BE49-F238E27FC236}">
                  <a16:creationId xmlns:a16="http://schemas.microsoft.com/office/drawing/2014/main" xmlns="" id="{597C48C0-674A-4DE8-9D61-B351E9078644}"/>
                </a:ext>
              </a:extLst>
            </p:cNvPr>
            <p:cNvSpPr txBox="1"/>
            <p:nvPr/>
          </p:nvSpPr>
          <p:spPr>
            <a:xfrm>
              <a:off x="6984752" y="3149024"/>
              <a:ext cx="336952" cy="461665"/>
            </a:xfrm>
            <a:prstGeom prst="rect">
              <a:avLst/>
            </a:prstGeom>
            <a:noFill/>
          </p:spPr>
          <p:txBody>
            <a:bodyPr wrap="none" rtlCol="0">
              <a:spAutoFit/>
            </a:bodyPr>
            <a:lstStyle/>
            <a:p>
              <a:r>
                <a:rPr lang="en-US" sz="2400" dirty="0"/>
                <a:t>1</a:t>
              </a:r>
            </a:p>
          </p:txBody>
        </p:sp>
        <p:sp>
          <p:nvSpPr>
            <p:cNvPr id="83" name="TextBox 82">
              <a:extLst>
                <a:ext uri="{FF2B5EF4-FFF2-40B4-BE49-F238E27FC236}">
                  <a16:creationId xmlns:a16="http://schemas.microsoft.com/office/drawing/2014/main" xmlns="" id="{D3EB74D0-62D7-4105-B602-64A4374E763B}"/>
                </a:ext>
              </a:extLst>
            </p:cNvPr>
            <p:cNvSpPr txBox="1"/>
            <p:nvPr/>
          </p:nvSpPr>
          <p:spPr>
            <a:xfrm>
              <a:off x="7282980" y="3149024"/>
              <a:ext cx="336952" cy="461665"/>
            </a:xfrm>
            <a:prstGeom prst="rect">
              <a:avLst/>
            </a:prstGeom>
            <a:noFill/>
          </p:spPr>
          <p:txBody>
            <a:bodyPr wrap="none" rtlCol="0">
              <a:spAutoFit/>
            </a:bodyPr>
            <a:lstStyle/>
            <a:p>
              <a:r>
                <a:rPr lang="en-US" sz="2400" dirty="0"/>
                <a:t>0</a:t>
              </a:r>
            </a:p>
          </p:txBody>
        </p:sp>
        <p:sp>
          <p:nvSpPr>
            <p:cNvPr id="84" name="TextBox 83">
              <a:extLst>
                <a:ext uri="{FF2B5EF4-FFF2-40B4-BE49-F238E27FC236}">
                  <a16:creationId xmlns:a16="http://schemas.microsoft.com/office/drawing/2014/main" xmlns="" id="{B4FE29ED-2C9F-4390-88A4-88F1FA7A7AB7}"/>
                </a:ext>
              </a:extLst>
            </p:cNvPr>
            <p:cNvSpPr txBox="1"/>
            <p:nvPr/>
          </p:nvSpPr>
          <p:spPr>
            <a:xfrm>
              <a:off x="4969251" y="3149025"/>
              <a:ext cx="336952" cy="461665"/>
            </a:xfrm>
            <a:prstGeom prst="rect">
              <a:avLst/>
            </a:prstGeom>
            <a:noFill/>
          </p:spPr>
          <p:txBody>
            <a:bodyPr wrap="none" rtlCol="0">
              <a:spAutoFit/>
            </a:bodyPr>
            <a:lstStyle/>
            <a:p>
              <a:r>
                <a:rPr lang="en-US" sz="2400" dirty="0"/>
                <a:t>0</a:t>
              </a:r>
            </a:p>
          </p:txBody>
        </p:sp>
        <p:sp>
          <p:nvSpPr>
            <p:cNvPr id="85" name="TextBox 84">
              <a:extLst>
                <a:ext uri="{FF2B5EF4-FFF2-40B4-BE49-F238E27FC236}">
                  <a16:creationId xmlns:a16="http://schemas.microsoft.com/office/drawing/2014/main" xmlns="" id="{C3F44E29-7752-40FB-B269-2CF39C929DC5}"/>
                </a:ext>
              </a:extLst>
            </p:cNvPr>
            <p:cNvSpPr txBox="1"/>
            <p:nvPr/>
          </p:nvSpPr>
          <p:spPr>
            <a:xfrm>
              <a:off x="5223538" y="3149024"/>
              <a:ext cx="336952" cy="461665"/>
            </a:xfrm>
            <a:prstGeom prst="rect">
              <a:avLst/>
            </a:prstGeom>
            <a:noFill/>
          </p:spPr>
          <p:txBody>
            <a:bodyPr wrap="none" rtlCol="0">
              <a:spAutoFit/>
            </a:bodyPr>
            <a:lstStyle/>
            <a:p>
              <a:r>
                <a:rPr lang="en-US" sz="2400" dirty="0"/>
                <a:t>1</a:t>
              </a:r>
            </a:p>
          </p:txBody>
        </p:sp>
        <p:sp>
          <p:nvSpPr>
            <p:cNvPr id="86" name="TextBox 85">
              <a:extLst>
                <a:ext uri="{FF2B5EF4-FFF2-40B4-BE49-F238E27FC236}">
                  <a16:creationId xmlns:a16="http://schemas.microsoft.com/office/drawing/2014/main" xmlns="" id="{FAB77600-A203-4E18-914A-F88DF15272A9}"/>
                </a:ext>
              </a:extLst>
            </p:cNvPr>
            <p:cNvSpPr txBox="1"/>
            <p:nvPr/>
          </p:nvSpPr>
          <p:spPr>
            <a:xfrm>
              <a:off x="5497342" y="3149024"/>
              <a:ext cx="336952" cy="461665"/>
            </a:xfrm>
            <a:prstGeom prst="rect">
              <a:avLst/>
            </a:prstGeom>
            <a:noFill/>
          </p:spPr>
          <p:txBody>
            <a:bodyPr wrap="none" rtlCol="0">
              <a:spAutoFit/>
            </a:bodyPr>
            <a:lstStyle/>
            <a:p>
              <a:r>
                <a:rPr lang="en-US" sz="2400" dirty="0"/>
                <a:t>0</a:t>
              </a:r>
            </a:p>
          </p:txBody>
        </p:sp>
        <p:sp>
          <p:nvSpPr>
            <p:cNvPr id="87" name="TextBox 86">
              <a:extLst>
                <a:ext uri="{FF2B5EF4-FFF2-40B4-BE49-F238E27FC236}">
                  <a16:creationId xmlns:a16="http://schemas.microsoft.com/office/drawing/2014/main" xmlns="" id="{C4206876-5D37-4517-8738-38C2CA205F45}"/>
                </a:ext>
              </a:extLst>
            </p:cNvPr>
            <p:cNvSpPr txBox="1"/>
            <p:nvPr/>
          </p:nvSpPr>
          <p:spPr>
            <a:xfrm>
              <a:off x="4705636" y="3149024"/>
              <a:ext cx="336952" cy="461665"/>
            </a:xfrm>
            <a:prstGeom prst="rect">
              <a:avLst/>
            </a:prstGeom>
            <a:noFill/>
          </p:spPr>
          <p:txBody>
            <a:bodyPr wrap="none" rtlCol="0">
              <a:spAutoFit/>
            </a:bodyPr>
            <a:lstStyle/>
            <a:p>
              <a:r>
                <a:rPr lang="en-US" sz="2400" dirty="0"/>
                <a:t>0</a:t>
              </a:r>
            </a:p>
          </p:txBody>
        </p:sp>
        <p:sp>
          <p:nvSpPr>
            <p:cNvPr id="88" name="TextBox 87">
              <a:extLst>
                <a:ext uri="{FF2B5EF4-FFF2-40B4-BE49-F238E27FC236}">
                  <a16:creationId xmlns:a16="http://schemas.microsoft.com/office/drawing/2014/main" xmlns="" id="{C1ACED60-53C7-430B-B611-63B1B1CB22A7}"/>
                </a:ext>
              </a:extLst>
            </p:cNvPr>
            <p:cNvSpPr txBox="1"/>
            <p:nvPr/>
          </p:nvSpPr>
          <p:spPr>
            <a:xfrm>
              <a:off x="7588868" y="3149025"/>
              <a:ext cx="336952" cy="461665"/>
            </a:xfrm>
            <a:prstGeom prst="rect">
              <a:avLst/>
            </a:prstGeom>
            <a:noFill/>
          </p:spPr>
          <p:txBody>
            <a:bodyPr wrap="none" rtlCol="0">
              <a:spAutoFit/>
            </a:bodyPr>
            <a:lstStyle/>
            <a:p>
              <a:r>
                <a:rPr lang="en-US" sz="2400" dirty="0"/>
                <a:t>0</a:t>
              </a:r>
            </a:p>
          </p:txBody>
        </p:sp>
        <p:sp>
          <p:nvSpPr>
            <p:cNvPr id="89" name="TextBox 88">
              <a:extLst>
                <a:ext uri="{FF2B5EF4-FFF2-40B4-BE49-F238E27FC236}">
                  <a16:creationId xmlns:a16="http://schemas.microsoft.com/office/drawing/2014/main" xmlns="" id="{81E95712-22BF-4EFF-B7C2-A30DF9FA859E}"/>
                </a:ext>
              </a:extLst>
            </p:cNvPr>
            <p:cNvSpPr txBox="1"/>
            <p:nvPr/>
          </p:nvSpPr>
          <p:spPr>
            <a:xfrm>
              <a:off x="7887096" y="3149025"/>
              <a:ext cx="336952" cy="461665"/>
            </a:xfrm>
            <a:prstGeom prst="rect">
              <a:avLst/>
            </a:prstGeom>
            <a:noFill/>
          </p:spPr>
          <p:txBody>
            <a:bodyPr wrap="none" rtlCol="0">
              <a:spAutoFit/>
            </a:bodyPr>
            <a:lstStyle/>
            <a:p>
              <a:r>
                <a:rPr lang="en-US" sz="2400" dirty="0"/>
                <a:t>0</a:t>
              </a:r>
            </a:p>
          </p:txBody>
        </p:sp>
      </p:grpSp>
      <p:sp>
        <p:nvSpPr>
          <p:cNvPr id="90" name="TextBox 89">
            <a:extLst>
              <a:ext uri="{FF2B5EF4-FFF2-40B4-BE49-F238E27FC236}">
                <a16:creationId xmlns:a16="http://schemas.microsoft.com/office/drawing/2014/main" xmlns="" id="{1ECB30D2-9CE2-4843-8288-D331F16CE9C4}"/>
              </a:ext>
            </a:extLst>
          </p:cNvPr>
          <p:cNvSpPr txBox="1"/>
          <p:nvPr/>
        </p:nvSpPr>
        <p:spPr>
          <a:xfrm>
            <a:off x="4172921" y="3897538"/>
            <a:ext cx="1633781" cy="369332"/>
          </a:xfrm>
          <a:prstGeom prst="rect">
            <a:avLst/>
          </a:prstGeom>
          <a:noFill/>
        </p:spPr>
        <p:txBody>
          <a:bodyPr wrap="none" rtlCol="0">
            <a:spAutoFit/>
          </a:bodyPr>
          <a:lstStyle/>
          <a:p>
            <a:r>
              <a:rPr lang="en-US" dirty="0"/>
              <a:t>1’s complement</a:t>
            </a:r>
          </a:p>
        </p:txBody>
      </p:sp>
    </p:spTree>
    <p:extLst>
      <p:ext uri="{BB962C8B-B14F-4D97-AF65-F5344CB8AC3E}">
        <p14:creationId xmlns:p14="http://schemas.microsoft.com/office/powerpoint/2010/main" val="321537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fade">
                                      <p:cBhvr>
                                        <p:cTn id="47" dur="500"/>
                                        <p:tgtEl>
                                          <p:spTgt spid="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943AB-A564-4215-B20E-2D2D11F1378F}"/>
              </a:ext>
            </a:extLst>
          </p:cNvPr>
          <p:cNvSpPr>
            <a:spLocks noGrp="1"/>
          </p:cNvSpPr>
          <p:nvPr>
            <p:ph type="title"/>
          </p:nvPr>
        </p:nvSpPr>
        <p:spPr/>
        <p:txBody>
          <a:bodyPr/>
          <a:lstStyle/>
          <a:p>
            <a:r>
              <a:rPr lang="en-US" dirty="0"/>
              <a:t>Subtraction using 2’s complement (Examples)</a:t>
            </a:r>
            <a:endParaRPr lang="en-IN" dirty="0"/>
          </a:p>
        </p:txBody>
      </p:sp>
      <p:sp>
        <p:nvSpPr>
          <p:cNvPr id="3" name="Content Placeholder 2">
            <a:extLst>
              <a:ext uri="{FF2B5EF4-FFF2-40B4-BE49-F238E27FC236}">
                <a16:creationId xmlns:a16="http://schemas.microsoft.com/office/drawing/2014/main" xmlns="" id="{20820DEB-CB35-413F-99F4-B4264D064B61}"/>
              </a:ext>
            </a:extLst>
          </p:cNvPr>
          <p:cNvSpPr>
            <a:spLocks noGrp="1"/>
          </p:cNvSpPr>
          <p:nvPr>
            <p:ph idx="1"/>
          </p:nvPr>
        </p:nvSpPr>
        <p:spPr>
          <a:xfrm>
            <a:off x="131180" y="863444"/>
            <a:ext cx="11929641" cy="407417"/>
          </a:xfrm>
        </p:spPr>
        <p:txBody>
          <a:bodyPr/>
          <a:lstStyle/>
          <a:p>
            <a:r>
              <a:rPr lang="en-US" dirty="0"/>
              <a:t>Example - 1</a:t>
            </a:r>
            <a:endParaRPr lang="en-IN" dirty="0"/>
          </a:p>
        </p:txBody>
      </p:sp>
      <p:grpSp>
        <p:nvGrpSpPr>
          <p:cNvPr id="4" name="Group 20">
            <a:extLst>
              <a:ext uri="{FF2B5EF4-FFF2-40B4-BE49-F238E27FC236}">
                <a16:creationId xmlns:a16="http://schemas.microsoft.com/office/drawing/2014/main" xmlns="" id="{8DEB8FFD-5ACE-4407-9C8A-FB82BC1E0BD9}"/>
              </a:ext>
            </a:extLst>
          </p:cNvPr>
          <p:cNvGrpSpPr/>
          <p:nvPr/>
        </p:nvGrpSpPr>
        <p:grpSpPr>
          <a:xfrm>
            <a:off x="2243176" y="2265335"/>
            <a:ext cx="1560894" cy="1447801"/>
            <a:chOff x="914400" y="1676400"/>
            <a:chExt cx="1560894" cy="1447801"/>
          </a:xfrm>
        </p:grpSpPr>
        <p:sp>
          <p:nvSpPr>
            <p:cNvPr id="5" name="TextBox 4">
              <a:extLst>
                <a:ext uri="{FF2B5EF4-FFF2-40B4-BE49-F238E27FC236}">
                  <a16:creationId xmlns:a16="http://schemas.microsoft.com/office/drawing/2014/main" xmlns="" id="{318C8E62-C6FC-4018-B06C-FCF7691D3553}"/>
                </a:ext>
              </a:extLst>
            </p:cNvPr>
            <p:cNvSpPr txBox="1"/>
            <p:nvPr/>
          </p:nvSpPr>
          <p:spPr>
            <a:xfrm>
              <a:off x="1263141" y="1676400"/>
              <a:ext cx="336952" cy="461665"/>
            </a:xfrm>
            <a:prstGeom prst="rect">
              <a:avLst/>
            </a:prstGeom>
            <a:noFill/>
          </p:spPr>
          <p:txBody>
            <a:bodyPr wrap="none" rtlCol="0">
              <a:spAutoFit/>
            </a:bodyPr>
            <a:lstStyle/>
            <a:p>
              <a:r>
                <a:rPr lang="en-US" sz="2400" dirty="0"/>
                <a:t>6</a:t>
              </a:r>
            </a:p>
          </p:txBody>
        </p:sp>
        <p:sp>
          <p:nvSpPr>
            <p:cNvPr id="6" name="TextBox 5">
              <a:extLst>
                <a:ext uri="{FF2B5EF4-FFF2-40B4-BE49-F238E27FC236}">
                  <a16:creationId xmlns:a16="http://schemas.microsoft.com/office/drawing/2014/main" xmlns="" id="{D73F3571-0D9F-49DC-8CEE-8794723A80E7}"/>
                </a:ext>
              </a:extLst>
            </p:cNvPr>
            <p:cNvSpPr txBox="1"/>
            <p:nvPr/>
          </p:nvSpPr>
          <p:spPr>
            <a:xfrm>
              <a:off x="1528742" y="1676400"/>
              <a:ext cx="336952" cy="461665"/>
            </a:xfrm>
            <a:prstGeom prst="rect">
              <a:avLst/>
            </a:prstGeom>
            <a:noFill/>
          </p:spPr>
          <p:txBody>
            <a:bodyPr wrap="none" rtlCol="0">
              <a:spAutoFit/>
            </a:bodyPr>
            <a:lstStyle/>
            <a:p>
              <a:r>
                <a:rPr lang="en-US" sz="2400" dirty="0"/>
                <a:t>8</a:t>
              </a:r>
            </a:p>
          </p:txBody>
        </p:sp>
        <p:sp>
          <p:nvSpPr>
            <p:cNvPr id="7" name="TextBox 6">
              <a:extLst>
                <a:ext uri="{FF2B5EF4-FFF2-40B4-BE49-F238E27FC236}">
                  <a16:creationId xmlns:a16="http://schemas.microsoft.com/office/drawing/2014/main" xmlns="" id="{FC801297-05A8-47B4-BEE6-53093E2C9EBE}"/>
                </a:ext>
              </a:extLst>
            </p:cNvPr>
            <p:cNvSpPr txBox="1"/>
            <p:nvPr/>
          </p:nvSpPr>
          <p:spPr>
            <a:xfrm>
              <a:off x="1743750" y="1676400"/>
              <a:ext cx="26642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3379A703-70F8-4972-8D09-320712F5C4A0}"/>
                </a:ext>
              </a:extLst>
            </p:cNvPr>
            <p:cNvSpPr txBox="1"/>
            <p:nvPr/>
          </p:nvSpPr>
          <p:spPr>
            <a:xfrm>
              <a:off x="1263141" y="2425985"/>
              <a:ext cx="336952" cy="461665"/>
            </a:xfrm>
            <a:prstGeom prst="rect">
              <a:avLst/>
            </a:prstGeom>
            <a:noFill/>
          </p:spPr>
          <p:txBody>
            <a:bodyPr wrap="none" rtlCol="0">
              <a:spAutoFit/>
            </a:bodyPr>
            <a:lstStyle/>
            <a:p>
              <a:r>
                <a:rPr lang="en-US" sz="2400" dirty="0"/>
                <a:t>2</a:t>
              </a:r>
            </a:p>
          </p:txBody>
        </p:sp>
        <p:sp>
          <p:nvSpPr>
            <p:cNvPr id="9" name="TextBox 8">
              <a:extLst>
                <a:ext uri="{FF2B5EF4-FFF2-40B4-BE49-F238E27FC236}">
                  <a16:creationId xmlns:a16="http://schemas.microsoft.com/office/drawing/2014/main" xmlns="" id="{9A6F0439-070C-4ADF-805B-87725C5D9FC9}"/>
                </a:ext>
              </a:extLst>
            </p:cNvPr>
            <p:cNvSpPr txBox="1"/>
            <p:nvPr/>
          </p:nvSpPr>
          <p:spPr>
            <a:xfrm>
              <a:off x="1515150" y="2425985"/>
              <a:ext cx="336952" cy="461665"/>
            </a:xfrm>
            <a:prstGeom prst="rect">
              <a:avLst/>
            </a:prstGeom>
            <a:noFill/>
          </p:spPr>
          <p:txBody>
            <a:bodyPr wrap="none" rtlCol="0">
              <a:spAutoFit/>
            </a:bodyPr>
            <a:lstStyle/>
            <a:p>
              <a:r>
                <a:rPr lang="en-US" sz="2400" dirty="0"/>
                <a:t>7</a:t>
              </a:r>
            </a:p>
          </p:txBody>
        </p:sp>
        <p:sp>
          <p:nvSpPr>
            <p:cNvPr id="10" name="TextBox 9">
              <a:extLst>
                <a:ext uri="{FF2B5EF4-FFF2-40B4-BE49-F238E27FC236}">
                  <a16:creationId xmlns:a16="http://schemas.microsoft.com/office/drawing/2014/main" xmlns="" id="{4D73CE7D-D825-4E56-9C64-20B2808176D0}"/>
                </a:ext>
              </a:extLst>
            </p:cNvPr>
            <p:cNvSpPr txBox="1"/>
            <p:nvPr/>
          </p:nvSpPr>
          <p:spPr>
            <a:xfrm>
              <a:off x="1743750" y="2425985"/>
              <a:ext cx="266420" cy="461665"/>
            </a:xfrm>
            <a:prstGeom prst="rect">
              <a:avLst/>
            </a:prstGeom>
            <a:noFill/>
          </p:spPr>
          <p:txBody>
            <a:bodyPr wrap="none" rtlCol="0">
              <a:spAutoFit/>
            </a:bodyPr>
            <a:lstStyle/>
            <a:p>
              <a:r>
                <a:rPr lang="en-US" sz="2400" dirty="0"/>
                <a:t>.</a:t>
              </a:r>
            </a:p>
          </p:txBody>
        </p:sp>
        <p:sp>
          <p:nvSpPr>
            <p:cNvPr id="11" name="TextBox 10">
              <a:extLst>
                <a:ext uri="{FF2B5EF4-FFF2-40B4-BE49-F238E27FC236}">
                  <a16:creationId xmlns:a16="http://schemas.microsoft.com/office/drawing/2014/main" xmlns="" id="{0772C2E9-C631-4E59-A97B-AA4B170E632C}"/>
                </a:ext>
              </a:extLst>
            </p:cNvPr>
            <p:cNvSpPr txBox="1"/>
            <p:nvPr/>
          </p:nvSpPr>
          <p:spPr>
            <a:xfrm>
              <a:off x="914400" y="2425985"/>
              <a:ext cx="261610" cy="461665"/>
            </a:xfrm>
            <a:prstGeom prst="rect">
              <a:avLst/>
            </a:prstGeom>
            <a:noFill/>
          </p:spPr>
          <p:txBody>
            <a:bodyPr wrap="none" rtlCol="0">
              <a:spAutoFit/>
            </a:bodyPr>
            <a:lstStyle/>
            <a:p>
              <a:r>
                <a:rPr lang="en-US" sz="2400" dirty="0"/>
                <a:t>-</a:t>
              </a:r>
            </a:p>
          </p:txBody>
        </p:sp>
        <p:cxnSp>
          <p:nvCxnSpPr>
            <p:cNvPr id="12" name="Straight Connector 11">
              <a:extLst>
                <a:ext uri="{FF2B5EF4-FFF2-40B4-BE49-F238E27FC236}">
                  <a16:creationId xmlns:a16="http://schemas.microsoft.com/office/drawing/2014/main" xmlns="" id="{BC215F08-8219-4CE1-869E-E2FE823030FC}"/>
                </a:ext>
              </a:extLst>
            </p:cNvPr>
            <p:cNvCxnSpPr/>
            <p:nvPr/>
          </p:nvCxnSpPr>
          <p:spPr>
            <a:xfrm>
              <a:off x="990600" y="3124201"/>
              <a:ext cx="14630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50ADAE94-D551-4224-8A53-65D8E7B39492}"/>
                </a:ext>
              </a:extLst>
            </p:cNvPr>
            <p:cNvSpPr txBox="1"/>
            <p:nvPr/>
          </p:nvSpPr>
          <p:spPr>
            <a:xfrm>
              <a:off x="1896150" y="1676400"/>
              <a:ext cx="336952" cy="461665"/>
            </a:xfrm>
            <a:prstGeom prst="rect">
              <a:avLst/>
            </a:prstGeom>
            <a:noFill/>
          </p:spPr>
          <p:txBody>
            <a:bodyPr wrap="none" rtlCol="0">
              <a:spAutoFit/>
            </a:bodyPr>
            <a:lstStyle/>
            <a:p>
              <a:r>
                <a:rPr lang="en-US" sz="2400" dirty="0"/>
                <a:t>7</a:t>
              </a:r>
            </a:p>
          </p:txBody>
        </p:sp>
        <p:sp>
          <p:nvSpPr>
            <p:cNvPr id="14" name="TextBox 13">
              <a:extLst>
                <a:ext uri="{FF2B5EF4-FFF2-40B4-BE49-F238E27FC236}">
                  <a16:creationId xmlns:a16="http://schemas.microsoft.com/office/drawing/2014/main" xmlns="" id="{10F320C7-1986-4D53-97F7-74C0D1E492AF}"/>
                </a:ext>
              </a:extLst>
            </p:cNvPr>
            <p:cNvSpPr txBox="1"/>
            <p:nvPr/>
          </p:nvSpPr>
          <p:spPr>
            <a:xfrm>
              <a:off x="2138342" y="1676400"/>
              <a:ext cx="336952" cy="461665"/>
            </a:xfrm>
            <a:prstGeom prst="rect">
              <a:avLst/>
            </a:prstGeom>
            <a:noFill/>
          </p:spPr>
          <p:txBody>
            <a:bodyPr wrap="none" rtlCol="0">
              <a:spAutoFit/>
            </a:bodyPr>
            <a:lstStyle/>
            <a:p>
              <a:r>
                <a:rPr lang="en-US" sz="2400" dirty="0"/>
                <a:t>5</a:t>
              </a:r>
            </a:p>
          </p:txBody>
        </p:sp>
        <p:sp>
          <p:nvSpPr>
            <p:cNvPr id="15" name="TextBox 14">
              <a:extLst>
                <a:ext uri="{FF2B5EF4-FFF2-40B4-BE49-F238E27FC236}">
                  <a16:creationId xmlns:a16="http://schemas.microsoft.com/office/drawing/2014/main" xmlns="" id="{99976203-726E-4D5D-A79C-421736577D63}"/>
                </a:ext>
              </a:extLst>
            </p:cNvPr>
            <p:cNvSpPr txBox="1"/>
            <p:nvPr/>
          </p:nvSpPr>
          <p:spPr>
            <a:xfrm>
              <a:off x="1896150" y="2425985"/>
              <a:ext cx="336952" cy="461665"/>
            </a:xfrm>
            <a:prstGeom prst="rect">
              <a:avLst/>
            </a:prstGeom>
            <a:noFill/>
          </p:spPr>
          <p:txBody>
            <a:bodyPr wrap="none" rtlCol="0">
              <a:spAutoFit/>
            </a:bodyPr>
            <a:lstStyle/>
            <a:p>
              <a:r>
                <a:rPr lang="en-US" sz="2400" dirty="0"/>
                <a:t>5</a:t>
              </a:r>
            </a:p>
          </p:txBody>
        </p:sp>
        <p:sp>
          <p:nvSpPr>
            <p:cNvPr id="16" name="TextBox 15">
              <a:extLst>
                <a:ext uri="{FF2B5EF4-FFF2-40B4-BE49-F238E27FC236}">
                  <a16:creationId xmlns:a16="http://schemas.microsoft.com/office/drawing/2014/main" xmlns="" id="{3144E55D-F73C-4DA5-8CCF-9E5213E7F30E}"/>
                </a:ext>
              </a:extLst>
            </p:cNvPr>
            <p:cNvSpPr txBox="1"/>
            <p:nvPr/>
          </p:nvSpPr>
          <p:spPr>
            <a:xfrm>
              <a:off x="2138342" y="2425985"/>
              <a:ext cx="336952" cy="461665"/>
            </a:xfrm>
            <a:prstGeom prst="rect">
              <a:avLst/>
            </a:prstGeom>
            <a:noFill/>
          </p:spPr>
          <p:txBody>
            <a:bodyPr wrap="none" rtlCol="0">
              <a:spAutoFit/>
            </a:bodyPr>
            <a:lstStyle/>
            <a:p>
              <a:r>
                <a:rPr lang="en-US" sz="2400" dirty="0"/>
                <a:t>0</a:t>
              </a:r>
            </a:p>
          </p:txBody>
        </p:sp>
      </p:grpSp>
      <p:sp>
        <p:nvSpPr>
          <p:cNvPr id="17" name="TextBox 16">
            <a:extLst>
              <a:ext uri="{FF2B5EF4-FFF2-40B4-BE49-F238E27FC236}">
                <a16:creationId xmlns:a16="http://schemas.microsoft.com/office/drawing/2014/main" xmlns="" id="{1B45C62A-4B25-41F2-BEA5-0187C3CCE572}"/>
              </a:ext>
            </a:extLst>
          </p:cNvPr>
          <p:cNvSpPr txBox="1"/>
          <p:nvPr/>
        </p:nvSpPr>
        <p:spPr>
          <a:xfrm>
            <a:off x="383461" y="1173680"/>
            <a:ext cx="1883849" cy="461665"/>
          </a:xfrm>
          <a:prstGeom prst="rect">
            <a:avLst/>
          </a:prstGeom>
          <a:noFill/>
        </p:spPr>
        <p:txBody>
          <a:bodyPr wrap="none" rtlCol="0">
            <a:spAutoFit/>
          </a:bodyPr>
          <a:lstStyle/>
          <a:p>
            <a:r>
              <a:rPr lang="en-US" sz="2400" dirty="0"/>
              <a:t>68.75 – 27.50</a:t>
            </a:r>
          </a:p>
        </p:txBody>
      </p:sp>
      <p:grpSp>
        <p:nvGrpSpPr>
          <p:cNvPr id="18" name="Group 121">
            <a:extLst>
              <a:ext uri="{FF2B5EF4-FFF2-40B4-BE49-F238E27FC236}">
                <a16:creationId xmlns:a16="http://schemas.microsoft.com/office/drawing/2014/main" xmlns="" id="{832AB29A-E4A8-47C4-A004-3E69AACE28A0}"/>
              </a:ext>
            </a:extLst>
          </p:cNvPr>
          <p:cNvGrpSpPr/>
          <p:nvPr/>
        </p:nvGrpSpPr>
        <p:grpSpPr>
          <a:xfrm>
            <a:off x="2234326" y="3737959"/>
            <a:ext cx="1569744" cy="461666"/>
            <a:chOff x="916975" y="3149024"/>
            <a:chExt cx="1569744" cy="461666"/>
          </a:xfrm>
        </p:grpSpPr>
        <p:sp>
          <p:nvSpPr>
            <p:cNvPr id="19" name="TextBox 18">
              <a:extLst>
                <a:ext uri="{FF2B5EF4-FFF2-40B4-BE49-F238E27FC236}">
                  <a16:creationId xmlns:a16="http://schemas.microsoft.com/office/drawing/2014/main" xmlns="" id="{861EC9A0-03DB-41DF-AC68-22F0AB823B59}"/>
                </a:ext>
              </a:extLst>
            </p:cNvPr>
            <p:cNvSpPr txBox="1"/>
            <p:nvPr/>
          </p:nvSpPr>
          <p:spPr>
            <a:xfrm>
              <a:off x="916975" y="3149025"/>
              <a:ext cx="336952" cy="461665"/>
            </a:xfrm>
            <a:prstGeom prst="rect">
              <a:avLst/>
            </a:prstGeom>
            <a:noFill/>
          </p:spPr>
          <p:txBody>
            <a:bodyPr wrap="none" rtlCol="0">
              <a:spAutoFit/>
            </a:bodyPr>
            <a:lstStyle/>
            <a:p>
              <a:r>
                <a:rPr lang="en-US" sz="2400" dirty="0"/>
                <a:t>+</a:t>
              </a:r>
            </a:p>
          </p:txBody>
        </p:sp>
        <p:sp>
          <p:nvSpPr>
            <p:cNvPr id="20" name="TextBox 19">
              <a:extLst>
                <a:ext uri="{FF2B5EF4-FFF2-40B4-BE49-F238E27FC236}">
                  <a16:creationId xmlns:a16="http://schemas.microsoft.com/office/drawing/2014/main" xmlns="" id="{216EE2E8-9A13-4E72-81C5-5D6450AC6676}"/>
                </a:ext>
              </a:extLst>
            </p:cNvPr>
            <p:cNvSpPr txBox="1"/>
            <p:nvPr/>
          </p:nvSpPr>
          <p:spPr>
            <a:xfrm>
              <a:off x="1274566" y="3149024"/>
              <a:ext cx="336952" cy="461665"/>
            </a:xfrm>
            <a:prstGeom prst="rect">
              <a:avLst/>
            </a:prstGeom>
            <a:noFill/>
          </p:spPr>
          <p:txBody>
            <a:bodyPr wrap="none" rtlCol="0">
              <a:spAutoFit/>
            </a:bodyPr>
            <a:lstStyle/>
            <a:p>
              <a:r>
                <a:rPr lang="en-US" sz="2400" dirty="0"/>
                <a:t>4</a:t>
              </a:r>
            </a:p>
          </p:txBody>
        </p:sp>
        <p:sp>
          <p:nvSpPr>
            <p:cNvPr id="21" name="TextBox 20">
              <a:extLst>
                <a:ext uri="{FF2B5EF4-FFF2-40B4-BE49-F238E27FC236}">
                  <a16:creationId xmlns:a16="http://schemas.microsoft.com/office/drawing/2014/main" xmlns="" id="{49A29276-8678-47FE-87FB-416DBB100823}"/>
                </a:ext>
              </a:extLst>
            </p:cNvPr>
            <p:cNvSpPr txBox="1"/>
            <p:nvPr/>
          </p:nvSpPr>
          <p:spPr>
            <a:xfrm>
              <a:off x="1526575" y="3149024"/>
              <a:ext cx="336952" cy="461665"/>
            </a:xfrm>
            <a:prstGeom prst="rect">
              <a:avLst/>
            </a:prstGeom>
            <a:noFill/>
          </p:spPr>
          <p:txBody>
            <a:bodyPr wrap="none" rtlCol="0">
              <a:spAutoFit/>
            </a:bodyPr>
            <a:lstStyle/>
            <a:p>
              <a:r>
                <a:rPr lang="en-US" sz="2400" dirty="0"/>
                <a:t>1</a:t>
              </a:r>
            </a:p>
          </p:txBody>
        </p:sp>
        <p:sp>
          <p:nvSpPr>
            <p:cNvPr id="22" name="TextBox 21">
              <a:extLst>
                <a:ext uri="{FF2B5EF4-FFF2-40B4-BE49-F238E27FC236}">
                  <a16:creationId xmlns:a16="http://schemas.microsoft.com/office/drawing/2014/main" xmlns="" id="{80450648-740D-4BC0-8E3C-61D280ED6F6D}"/>
                </a:ext>
              </a:extLst>
            </p:cNvPr>
            <p:cNvSpPr txBox="1"/>
            <p:nvPr/>
          </p:nvSpPr>
          <p:spPr>
            <a:xfrm>
              <a:off x="1755175" y="3149024"/>
              <a:ext cx="266420"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xmlns="" id="{F46F7AE1-CC36-464A-9220-1C0F16F7305D}"/>
                </a:ext>
              </a:extLst>
            </p:cNvPr>
            <p:cNvSpPr txBox="1"/>
            <p:nvPr/>
          </p:nvSpPr>
          <p:spPr>
            <a:xfrm>
              <a:off x="1907575" y="3149024"/>
              <a:ext cx="336952" cy="461665"/>
            </a:xfrm>
            <a:prstGeom prst="rect">
              <a:avLst/>
            </a:prstGeom>
            <a:noFill/>
          </p:spPr>
          <p:txBody>
            <a:bodyPr wrap="none" rtlCol="0">
              <a:spAutoFit/>
            </a:bodyPr>
            <a:lstStyle/>
            <a:p>
              <a:r>
                <a:rPr lang="en-US" sz="2400" dirty="0"/>
                <a:t>2</a:t>
              </a:r>
            </a:p>
          </p:txBody>
        </p:sp>
        <p:sp>
          <p:nvSpPr>
            <p:cNvPr id="24" name="TextBox 23">
              <a:extLst>
                <a:ext uri="{FF2B5EF4-FFF2-40B4-BE49-F238E27FC236}">
                  <a16:creationId xmlns:a16="http://schemas.microsoft.com/office/drawing/2014/main" xmlns="" id="{C89F8824-3435-401E-B049-7705234C7CEB}"/>
                </a:ext>
              </a:extLst>
            </p:cNvPr>
            <p:cNvSpPr txBox="1"/>
            <p:nvPr/>
          </p:nvSpPr>
          <p:spPr>
            <a:xfrm>
              <a:off x="2149767" y="3149024"/>
              <a:ext cx="336952" cy="461665"/>
            </a:xfrm>
            <a:prstGeom prst="rect">
              <a:avLst/>
            </a:prstGeom>
            <a:noFill/>
          </p:spPr>
          <p:txBody>
            <a:bodyPr wrap="none" rtlCol="0">
              <a:spAutoFit/>
            </a:bodyPr>
            <a:lstStyle/>
            <a:p>
              <a:r>
                <a:rPr lang="en-US" sz="2400" dirty="0"/>
                <a:t>5</a:t>
              </a:r>
            </a:p>
          </p:txBody>
        </p:sp>
      </p:grpSp>
      <p:grpSp>
        <p:nvGrpSpPr>
          <p:cNvPr id="25" name="Group 122">
            <a:extLst>
              <a:ext uri="{FF2B5EF4-FFF2-40B4-BE49-F238E27FC236}">
                <a16:creationId xmlns:a16="http://schemas.microsoft.com/office/drawing/2014/main" xmlns="" id="{B1F3B5D2-6764-4798-81C6-37A9B0952533}"/>
              </a:ext>
            </a:extLst>
          </p:cNvPr>
          <p:cNvGrpSpPr/>
          <p:nvPr/>
        </p:nvGrpSpPr>
        <p:grpSpPr>
          <a:xfrm>
            <a:off x="3878296" y="2876484"/>
            <a:ext cx="1684625" cy="376871"/>
            <a:chOff x="2560945" y="2442529"/>
            <a:chExt cx="1684625" cy="376871"/>
          </a:xfrm>
        </p:grpSpPr>
        <p:sp>
          <p:nvSpPr>
            <p:cNvPr id="26" name="TextBox 25">
              <a:extLst>
                <a:ext uri="{FF2B5EF4-FFF2-40B4-BE49-F238E27FC236}">
                  <a16:creationId xmlns:a16="http://schemas.microsoft.com/office/drawing/2014/main" xmlns="" id="{00D65E5B-3EA8-4C8C-96A0-EB8CE30261B6}"/>
                </a:ext>
              </a:extLst>
            </p:cNvPr>
            <p:cNvSpPr txBox="1"/>
            <p:nvPr/>
          </p:nvSpPr>
          <p:spPr>
            <a:xfrm>
              <a:off x="2560945" y="2442529"/>
              <a:ext cx="1633781" cy="369332"/>
            </a:xfrm>
            <a:prstGeom prst="rect">
              <a:avLst/>
            </a:prstGeom>
            <a:noFill/>
          </p:spPr>
          <p:txBody>
            <a:bodyPr wrap="none" rtlCol="0">
              <a:spAutoFit/>
            </a:bodyPr>
            <a:lstStyle/>
            <a:p>
              <a:r>
                <a:rPr lang="en-US" dirty="0"/>
                <a:t>2’s complement</a:t>
              </a:r>
            </a:p>
          </p:txBody>
        </p:sp>
        <p:cxnSp>
          <p:nvCxnSpPr>
            <p:cNvPr id="27" name="Straight Arrow Connector 26">
              <a:extLst>
                <a:ext uri="{FF2B5EF4-FFF2-40B4-BE49-F238E27FC236}">
                  <a16:creationId xmlns:a16="http://schemas.microsoft.com/office/drawing/2014/main" xmlns="" id="{A4054497-7AEC-4988-9F6A-9F4B768BE539}"/>
                </a:ext>
              </a:extLst>
            </p:cNvPr>
            <p:cNvCxnSpPr/>
            <p:nvPr/>
          </p:nvCxnSpPr>
          <p:spPr>
            <a:xfrm>
              <a:off x="2599650" y="2817812"/>
              <a:ext cx="1645920" cy="158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Group 134">
            <a:extLst>
              <a:ext uri="{FF2B5EF4-FFF2-40B4-BE49-F238E27FC236}">
                <a16:creationId xmlns:a16="http://schemas.microsoft.com/office/drawing/2014/main" xmlns="" id="{34765D4C-CFD6-49CE-A7F8-03856512CFDB}"/>
              </a:ext>
            </a:extLst>
          </p:cNvPr>
          <p:cNvGrpSpPr/>
          <p:nvPr/>
        </p:nvGrpSpPr>
        <p:grpSpPr>
          <a:xfrm>
            <a:off x="6016103" y="2265335"/>
            <a:ext cx="3525296" cy="461666"/>
            <a:chOff x="4698752" y="1676400"/>
            <a:chExt cx="3525296" cy="461666"/>
          </a:xfrm>
        </p:grpSpPr>
        <p:grpSp>
          <p:nvGrpSpPr>
            <p:cNvPr id="29" name="Group 21">
              <a:extLst>
                <a:ext uri="{FF2B5EF4-FFF2-40B4-BE49-F238E27FC236}">
                  <a16:creationId xmlns:a16="http://schemas.microsoft.com/office/drawing/2014/main" xmlns="" id="{6DA05C86-8478-4540-B8E1-AC5C3F695D72}"/>
                </a:ext>
              </a:extLst>
            </p:cNvPr>
            <p:cNvGrpSpPr/>
            <p:nvPr/>
          </p:nvGrpSpPr>
          <p:grpSpPr>
            <a:xfrm>
              <a:off x="5200998" y="1676400"/>
              <a:ext cx="2413450" cy="461666"/>
              <a:chOff x="5912446" y="1676400"/>
              <a:chExt cx="2413450" cy="461666"/>
            </a:xfrm>
          </p:grpSpPr>
          <p:sp>
            <p:nvSpPr>
              <p:cNvPr id="37" name="TextBox 36">
                <a:extLst>
                  <a:ext uri="{FF2B5EF4-FFF2-40B4-BE49-F238E27FC236}">
                    <a16:creationId xmlns:a16="http://schemas.microsoft.com/office/drawing/2014/main" xmlns="" id="{C8905D34-D224-4D48-813F-66C7B756642D}"/>
                  </a:ext>
                </a:extLst>
              </p:cNvPr>
              <p:cNvSpPr txBox="1"/>
              <p:nvPr/>
            </p:nvSpPr>
            <p:spPr>
              <a:xfrm>
                <a:off x="5912446" y="1676401"/>
                <a:ext cx="336952" cy="461665"/>
              </a:xfrm>
              <a:prstGeom prst="rect">
                <a:avLst/>
              </a:prstGeom>
              <a:noFill/>
            </p:spPr>
            <p:txBody>
              <a:bodyPr wrap="none" rtlCol="0">
                <a:spAutoFit/>
              </a:bodyPr>
              <a:lstStyle/>
              <a:p>
                <a:r>
                  <a:rPr lang="en-US" sz="2400" dirty="0"/>
                  <a:t>0</a:t>
                </a:r>
              </a:p>
            </p:txBody>
          </p:sp>
          <p:sp>
            <p:nvSpPr>
              <p:cNvPr id="38" name="TextBox 37">
                <a:extLst>
                  <a:ext uri="{FF2B5EF4-FFF2-40B4-BE49-F238E27FC236}">
                    <a16:creationId xmlns:a16="http://schemas.microsoft.com/office/drawing/2014/main" xmlns="" id="{56F99C31-BC6D-4E64-AC84-ADF7AB87C0F0}"/>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39" name="TextBox 38">
                <a:extLst>
                  <a:ext uri="{FF2B5EF4-FFF2-40B4-BE49-F238E27FC236}">
                    <a16:creationId xmlns:a16="http://schemas.microsoft.com/office/drawing/2014/main" xmlns="" id="{C27CA4EE-FD5B-4D76-9F81-471F68E48AE2}"/>
                  </a:ext>
                </a:extLst>
              </p:cNvPr>
              <p:cNvSpPr txBox="1"/>
              <p:nvPr/>
            </p:nvSpPr>
            <p:spPr>
              <a:xfrm>
                <a:off x="6464944" y="1676400"/>
                <a:ext cx="336952" cy="461665"/>
              </a:xfrm>
              <a:prstGeom prst="rect">
                <a:avLst/>
              </a:prstGeom>
              <a:noFill/>
            </p:spPr>
            <p:txBody>
              <a:bodyPr wrap="none" rtlCol="0">
                <a:spAutoFit/>
              </a:bodyPr>
              <a:lstStyle/>
              <a:p>
                <a:r>
                  <a:rPr lang="en-US" sz="2400" dirty="0"/>
                  <a:t>0</a:t>
                </a:r>
              </a:p>
            </p:txBody>
          </p:sp>
          <p:sp>
            <p:nvSpPr>
              <p:cNvPr id="40" name="TextBox 39">
                <a:extLst>
                  <a:ext uri="{FF2B5EF4-FFF2-40B4-BE49-F238E27FC236}">
                    <a16:creationId xmlns:a16="http://schemas.microsoft.com/office/drawing/2014/main" xmlns="" id="{181606DE-0052-4E2E-932C-7FF1C80FC493}"/>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sp>
            <p:nvSpPr>
              <p:cNvPr id="41" name="TextBox 40">
                <a:extLst>
                  <a:ext uri="{FF2B5EF4-FFF2-40B4-BE49-F238E27FC236}">
                    <a16:creationId xmlns:a16="http://schemas.microsoft.com/office/drawing/2014/main" xmlns="" id="{0CC2298B-8753-46DE-83FB-0A9F7DBC33B6}"/>
                  </a:ext>
                </a:extLst>
              </p:cNvPr>
              <p:cNvSpPr txBox="1"/>
              <p:nvPr/>
            </p:nvSpPr>
            <p:spPr>
              <a:xfrm>
                <a:off x="7684144" y="1676400"/>
                <a:ext cx="336952" cy="461665"/>
              </a:xfrm>
              <a:prstGeom prst="rect">
                <a:avLst/>
              </a:prstGeom>
              <a:noFill/>
            </p:spPr>
            <p:txBody>
              <a:bodyPr wrap="none" rtlCol="0">
                <a:spAutoFit/>
              </a:bodyPr>
              <a:lstStyle/>
              <a:p>
                <a:r>
                  <a:rPr lang="en-US" sz="2400" dirty="0"/>
                  <a:t>1</a:t>
                </a:r>
              </a:p>
            </p:txBody>
          </p:sp>
          <p:sp>
            <p:nvSpPr>
              <p:cNvPr id="42" name="TextBox 41">
                <a:extLst>
                  <a:ext uri="{FF2B5EF4-FFF2-40B4-BE49-F238E27FC236}">
                    <a16:creationId xmlns:a16="http://schemas.microsoft.com/office/drawing/2014/main" xmlns="" id="{F56ABD95-4A76-4CEE-8710-11FA65E34A40}"/>
                  </a:ext>
                </a:extLst>
              </p:cNvPr>
              <p:cNvSpPr txBox="1"/>
              <p:nvPr/>
            </p:nvSpPr>
            <p:spPr>
              <a:xfrm>
                <a:off x="7988944" y="1676400"/>
                <a:ext cx="336952" cy="461665"/>
              </a:xfrm>
              <a:prstGeom prst="rect">
                <a:avLst/>
              </a:prstGeom>
              <a:noFill/>
            </p:spPr>
            <p:txBody>
              <a:bodyPr wrap="none" rtlCol="0">
                <a:spAutoFit/>
              </a:bodyPr>
              <a:lstStyle/>
              <a:p>
                <a:r>
                  <a:rPr lang="en-US" sz="2400" dirty="0"/>
                  <a:t>1</a:t>
                </a:r>
              </a:p>
            </p:txBody>
          </p:sp>
        </p:grpSp>
        <p:sp>
          <p:nvSpPr>
            <p:cNvPr id="30" name="TextBox 29">
              <a:extLst>
                <a:ext uri="{FF2B5EF4-FFF2-40B4-BE49-F238E27FC236}">
                  <a16:creationId xmlns:a16="http://schemas.microsoft.com/office/drawing/2014/main" xmlns="" id="{855E0491-03A0-4008-B124-CDA907D83FF4}"/>
                </a:ext>
              </a:extLst>
            </p:cNvPr>
            <p:cNvSpPr txBox="1"/>
            <p:nvPr/>
          </p:nvSpPr>
          <p:spPr>
            <a:xfrm>
              <a:off x="6039198" y="1676401"/>
              <a:ext cx="336952"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xmlns="" id="{2EA481EC-0301-4B0B-AE7E-9C34F1FF1C6F}"/>
                </a:ext>
              </a:extLst>
            </p:cNvPr>
            <p:cNvSpPr txBox="1"/>
            <p:nvPr/>
          </p:nvSpPr>
          <p:spPr>
            <a:xfrm>
              <a:off x="6298952" y="1676400"/>
              <a:ext cx="336952"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xmlns="" id="{10C754D8-9064-4C7C-91E6-7E9200699D96}"/>
                </a:ext>
              </a:extLst>
            </p:cNvPr>
            <p:cNvSpPr txBox="1"/>
            <p:nvPr/>
          </p:nvSpPr>
          <p:spPr>
            <a:xfrm>
              <a:off x="6591696" y="1676400"/>
              <a:ext cx="336952"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xmlns="" id="{3B802385-E447-439C-B49C-4E25639E760E}"/>
                </a:ext>
              </a:extLst>
            </p:cNvPr>
            <p:cNvSpPr txBox="1"/>
            <p:nvPr/>
          </p:nvSpPr>
          <p:spPr>
            <a:xfrm>
              <a:off x="4698752" y="1676401"/>
              <a:ext cx="336952" cy="461665"/>
            </a:xfrm>
            <a:prstGeom prst="rect">
              <a:avLst/>
            </a:prstGeom>
            <a:noFill/>
          </p:spPr>
          <p:txBody>
            <a:bodyPr wrap="none" rtlCol="0">
              <a:spAutoFit/>
            </a:bodyPr>
            <a:lstStyle/>
            <a:p>
              <a:r>
                <a:rPr lang="en-US" sz="2400" dirty="0"/>
                <a:t>0</a:t>
              </a:r>
            </a:p>
          </p:txBody>
        </p:sp>
        <p:sp>
          <p:nvSpPr>
            <p:cNvPr id="34" name="TextBox 33">
              <a:extLst>
                <a:ext uri="{FF2B5EF4-FFF2-40B4-BE49-F238E27FC236}">
                  <a16:creationId xmlns:a16="http://schemas.microsoft.com/office/drawing/2014/main" xmlns="" id="{F6715012-8A40-4171-8F72-E3D7167D2C00}"/>
                </a:ext>
              </a:extLst>
            </p:cNvPr>
            <p:cNvSpPr txBox="1"/>
            <p:nvPr/>
          </p:nvSpPr>
          <p:spPr>
            <a:xfrm>
              <a:off x="4958506" y="1676400"/>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771F4207-CD2D-4ABB-AE53-5AE857539CB9}"/>
                </a:ext>
              </a:extLst>
            </p:cNvPr>
            <p:cNvSpPr txBox="1"/>
            <p:nvPr/>
          </p:nvSpPr>
          <p:spPr>
            <a:xfrm>
              <a:off x="7582296" y="1676400"/>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171C0D78-9DF7-4888-8F4F-E55D3474217F}"/>
                </a:ext>
              </a:extLst>
            </p:cNvPr>
            <p:cNvSpPr txBox="1"/>
            <p:nvPr/>
          </p:nvSpPr>
          <p:spPr>
            <a:xfrm>
              <a:off x="7887096" y="1676400"/>
              <a:ext cx="336952" cy="461665"/>
            </a:xfrm>
            <a:prstGeom prst="rect">
              <a:avLst/>
            </a:prstGeom>
            <a:noFill/>
          </p:spPr>
          <p:txBody>
            <a:bodyPr wrap="none" rtlCol="0">
              <a:spAutoFit/>
            </a:bodyPr>
            <a:lstStyle/>
            <a:p>
              <a:r>
                <a:rPr lang="en-US" sz="2400" dirty="0"/>
                <a:t>0</a:t>
              </a:r>
            </a:p>
          </p:txBody>
        </p:sp>
      </p:grpSp>
      <p:grpSp>
        <p:nvGrpSpPr>
          <p:cNvPr id="43" name="Group 135">
            <a:extLst>
              <a:ext uri="{FF2B5EF4-FFF2-40B4-BE49-F238E27FC236}">
                <a16:creationId xmlns:a16="http://schemas.microsoft.com/office/drawing/2014/main" xmlns="" id="{0B1E982C-9A1D-479B-8AA3-C5690EF3319B}"/>
              </a:ext>
            </a:extLst>
          </p:cNvPr>
          <p:cNvGrpSpPr/>
          <p:nvPr/>
        </p:nvGrpSpPr>
        <p:grpSpPr>
          <a:xfrm>
            <a:off x="5635103" y="2975959"/>
            <a:ext cx="3906296" cy="500626"/>
            <a:chOff x="4317752" y="2387024"/>
            <a:chExt cx="3906296" cy="500626"/>
          </a:xfrm>
        </p:grpSpPr>
        <p:sp>
          <p:nvSpPr>
            <p:cNvPr id="44" name="TextBox 43">
              <a:extLst>
                <a:ext uri="{FF2B5EF4-FFF2-40B4-BE49-F238E27FC236}">
                  <a16:creationId xmlns:a16="http://schemas.microsoft.com/office/drawing/2014/main" xmlns="" id="{8A1BC53A-535B-4060-B53A-8A433F0D68F5}"/>
                </a:ext>
              </a:extLst>
            </p:cNvPr>
            <p:cNvSpPr txBox="1"/>
            <p:nvPr/>
          </p:nvSpPr>
          <p:spPr>
            <a:xfrm>
              <a:off x="4317752" y="2425985"/>
              <a:ext cx="336952" cy="461665"/>
            </a:xfrm>
            <a:prstGeom prst="rect">
              <a:avLst/>
            </a:prstGeom>
            <a:noFill/>
          </p:spPr>
          <p:txBody>
            <a:bodyPr wrap="none" rtlCol="0">
              <a:spAutoFit/>
            </a:bodyPr>
            <a:lstStyle/>
            <a:p>
              <a:r>
                <a:rPr lang="en-US" sz="2400" dirty="0"/>
                <a:t>+</a:t>
              </a:r>
            </a:p>
          </p:txBody>
        </p:sp>
        <p:grpSp>
          <p:nvGrpSpPr>
            <p:cNvPr id="45" name="Group 21">
              <a:extLst>
                <a:ext uri="{FF2B5EF4-FFF2-40B4-BE49-F238E27FC236}">
                  <a16:creationId xmlns:a16="http://schemas.microsoft.com/office/drawing/2014/main" xmlns="" id="{4C0CE9AC-4E8D-46ED-A7AF-83658F02E948}"/>
                </a:ext>
              </a:extLst>
            </p:cNvPr>
            <p:cNvGrpSpPr/>
            <p:nvPr/>
          </p:nvGrpSpPr>
          <p:grpSpPr>
            <a:xfrm>
              <a:off x="5200998" y="2387024"/>
              <a:ext cx="1846904" cy="461666"/>
              <a:chOff x="5912446" y="1676400"/>
              <a:chExt cx="1846904" cy="461666"/>
            </a:xfrm>
          </p:grpSpPr>
          <p:sp>
            <p:nvSpPr>
              <p:cNvPr id="55" name="TextBox 54">
                <a:extLst>
                  <a:ext uri="{FF2B5EF4-FFF2-40B4-BE49-F238E27FC236}">
                    <a16:creationId xmlns:a16="http://schemas.microsoft.com/office/drawing/2014/main" xmlns="" id="{D9CC81EC-D026-4C52-84CC-202AD50F784D}"/>
                  </a:ext>
                </a:extLst>
              </p:cNvPr>
              <p:cNvSpPr txBox="1"/>
              <p:nvPr/>
            </p:nvSpPr>
            <p:spPr>
              <a:xfrm>
                <a:off x="5912446" y="1676401"/>
                <a:ext cx="336952" cy="461665"/>
              </a:xfrm>
              <a:prstGeom prst="rect">
                <a:avLst/>
              </a:prstGeom>
              <a:noFill/>
            </p:spPr>
            <p:txBody>
              <a:bodyPr wrap="none" rtlCol="0">
                <a:spAutoFit/>
              </a:bodyPr>
              <a:lstStyle/>
              <a:p>
                <a:r>
                  <a:rPr lang="en-US" sz="2400" dirty="0"/>
                  <a:t>1</a:t>
                </a:r>
              </a:p>
            </p:txBody>
          </p:sp>
          <p:sp>
            <p:nvSpPr>
              <p:cNvPr id="56" name="TextBox 55">
                <a:extLst>
                  <a:ext uri="{FF2B5EF4-FFF2-40B4-BE49-F238E27FC236}">
                    <a16:creationId xmlns:a16="http://schemas.microsoft.com/office/drawing/2014/main" xmlns="" id="{7E729DD9-07D5-4B4E-82E1-3684DBB7564F}"/>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57" name="TextBox 56">
                <a:extLst>
                  <a:ext uri="{FF2B5EF4-FFF2-40B4-BE49-F238E27FC236}">
                    <a16:creationId xmlns:a16="http://schemas.microsoft.com/office/drawing/2014/main" xmlns="" id="{BA662E3A-EBD9-4677-A81E-06C0631EE3A8}"/>
                  </a:ext>
                </a:extLst>
              </p:cNvPr>
              <p:cNvSpPr txBox="1"/>
              <p:nvPr/>
            </p:nvSpPr>
            <p:spPr>
              <a:xfrm>
                <a:off x="6464944" y="1676400"/>
                <a:ext cx="336952" cy="461665"/>
              </a:xfrm>
              <a:prstGeom prst="rect">
                <a:avLst/>
              </a:prstGeom>
              <a:noFill/>
            </p:spPr>
            <p:txBody>
              <a:bodyPr wrap="none" rtlCol="0">
                <a:spAutoFit/>
              </a:bodyPr>
              <a:lstStyle/>
              <a:p>
                <a:r>
                  <a:rPr lang="en-US" sz="2400" dirty="0"/>
                  <a:t>0</a:t>
                </a:r>
              </a:p>
            </p:txBody>
          </p:sp>
          <p:sp>
            <p:nvSpPr>
              <p:cNvPr id="58" name="TextBox 57">
                <a:extLst>
                  <a:ext uri="{FF2B5EF4-FFF2-40B4-BE49-F238E27FC236}">
                    <a16:creationId xmlns:a16="http://schemas.microsoft.com/office/drawing/2014/main" xmlns="" id="{09B14ED6-907F-4358-A800-99342D009B6B}"/>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grpSp>
        <p:sp>
          <p:nvSpPr>
            <p:cNvPr id="46" name="TextBox 45">
              <a:extLst>
                <a:ext uri="{FF2B5EF4-FFF2-40B4-BE49-F238E27FC236}">
                  <a16:creationId xmlns:a16="http://schemas.microsoft.com/office/drawing/2014/main" xmlns="" id="{8AE05163-3D26-41A3-8141-FED043F8C5FD}"/>
                </a:ext>
              </a:extLst>
            </p:cNvPr>
            <p:cNvSpPr txBox="1"/>
            <p:nvPr/>
          </p:nvSpPr>
          <p:spPr>
            <a:xfrm>
              <a:off x="6039198" y="2387025"/>
              <a:ext cx="336952" cy="461665"/>
            </a:xfrm>
            <a:prstGeom prst="rect">
              <a:avLst/>
            </a:prstGeom>
            <a:noFill/>
          </p:spPr>
          <p:txBody>
            <a:bodyPr wrap="none" rtlCol="0">
              <a:spAutoFit/>
            </a:bodyPr>
            <a:lstStyle/>
            <a:p>
              <a:r>
                <a:rPr lang="en-US" sz="2400" dirty="0"/>
                <a:t>1</a:t>
              </a:r>
            </a:p>
          </p:txBody>
        </p:sp>
        <p:sp>
          <p:nvSpPr>
            <p:cNvPr id="47" name="TextBox 46">
              <a:extLst>
                <a:ext uri="{FF2B5EF4-FFF2-40B4-BE49-F238E27FC236}">
                  <a16:creationId xmlns:a16="http://schemas.microsoft.com/office/drawing/2014/main" xmlns="" id="{FFE225CC-4591-4865-B66F-9AF8B48AE580}"/>
                </a:ext>
              </a:extLst>
            </p:cNvPr>
            <p:cNvSpPr txBox="1"/>
            <p:nvPr/>
          </p:nvSpPr>
          <p:spPr>
            <a:xfrm>
              <a:off x="6298952" y="2387024"/>
              <a:ext cx="336952" cy="461665"/>
            </a:xfrm>
            <a:prstGeom prst="rect">
              <a:avLst/>
            </a:prstGeom>
            <a:noFill/>
          </p:spPr>
          <p:txBody>
            <a:bodyPr wrap="none" rtlCol="0">
              <a:spAutoFit/>
            </a:bodyPr>
            <a:lstStyle/>
            <a:p>
              <a:r>
                <a:rPr lang="en-US" sz="2400" dirty="0"/>
                <a:t>0</a:t>
              </a:r>
            </a:p>
          </p:txBody>
        </p:sp>
        <p:sp>
          <p:nvSpPr>
            <p:cNvPr id="48" name="TextBox 47">
              <a:extLst>
                <a:ext uri="{FF2B5EF4-FFF2-40B4-BE49-F238E27FC236}">
                  <a16:creationId xmlns:a16="http://schemas.microsoft.com/office/drawing/2014/main" xmlns="" id="{2D1F87D1-3647-4667-B596-D820AA940577}"/>
                </a:ext>
              </a:extLst>
            </p:cNvPr>
            <p:cNvSpPr txBox="1"/>
            <p:nvPr/>
          </p:nvSpPr>
          <p:spPr>
            <a:xfrm>
              <a:off x="6591696" y="2387024"/>
              <a:ext cx="336952" cy="461665"/>
            </a:xfrm>
            <a:prstGeom prst="rect">
              <a:avLst/>
            </a:prstGeom>
            <a:noFill/>
          </p:spPr>
          <p:txBody>
            <a:bodyPr wrap="none" rtlCol="0">
              <a:spAutoFit/>
            </a:bodyPr>
            <a:lstStyle/>
            <a:p>
              <a:r>
                <a:rPr lang="en-US" sz="2400" dirty="0"/>
                <a:t>0</a:t>
              </a:r>
            </a:p>
          </p:txBody>
        </p:sp>
        <p:sp>
          <p:nvSpPr>
            <p:cNvPr id="49" name="TextBox 48">
              <a:extLst>
                <a:ext uri="{FF2B5EF4-FFF2-40B4-BE49-F238E27FC236}">
                  <a16:creationId xmlns:a16="http://schemas.microsoft.com/office/drawing/2014/main" xmlns="" id="{1D6D8D24-122C-479E-977D-09B9136B0DBC}"/>
                </a:ext>
              </a:extLst>
            </p:cNvPr>
            <p:cNvSpPr txBox="1"/>
            <p:nvPr/>
          </p:nvSpPr>
          <p:spPr>
            <a:xfrm>
              <a:off x="4698752" y="2387025"/>
              <a:ext cx="336952" cy="461665"/>
            </a:xfrm>
            <a:prstGeom prst="rect">
              <a:avLst/>
            </a:prstGeom>
            <a:noFill/>
          </p:spPr>
          <p:txBody>
            <a:bodyPr wrap="none" rtlCol="0">
              <a:spAutoFit/>
            </a:bodyPr>
            <a:lstStyle/>
            <a:p>
              <a:r>
                <a:rPr lang="en-US" sz="2400" dirty="0"/>
                <a:t>1</a:t>
              </a:r>
            </a:p>
          </p:txBody>
        </p:sp>
        <p:sp>
          <p:nvSpPr>
            <p:cNvPr id="50" name="TextBox 49">
              <a:extLst>
                <a:ext uri="{FF2B5EF4-FFF2-40B4-BE49-F238E27FC236}">
                  <a16:creationId xmlns:a16="http://schemas.microsoft.com/office/drawing/2014/main" xmlns="" id="{AF71B08C-CF13-416C-8FA7-3AD6AAAB1DF6}"/>
                </a:ext>
              </a:extLst>
            </p:cNvPr>
            <p:cNvSpPr txBox="1"/>
            <p:nvPr/>
          </p:nvSpPr>
          <p:spPr>
            <a:xfrm>
              <a:off x="4958506" y="2387024"/>
              <a:ext cx="336952" cy="461665"/>
            </a:xfrm>
            <a:prstGeom prst="rect">
              <a:avLst/>
            </a:prstGeom>
            <a:noFill/>
          </p:spPr>
          <p:txBody>
            <a:bodyPr wrap="none" rtlCol="0">
              <a:spAutoFit/>
            </a:bodyPr>
            <a:lstStyle/>
            <a:p>
              <a:r>
                <a:rPr lang="en-US" sz="2400" dirty="0"/>
                <a:t>1</a:t>
              </a:r>
            </a:p>
          </p:txBody>
        </p:sp>
        <p:sp>
          <p:nvSpPr>
            <p:cNvPr id="51" name="TextBox 50">
              <a:extLst>
                <a:ext uri="{FF2B5EF4-FFF2-40B4-BE49-F238E27FC236}">
                  <a16:creationId xmlns:a16="http://schemas.microsoft.com/office/drawing/2014/main" xmlns="" id="{DD7B9FBF-4EDD-4411-B7CE-894BDCAAEDB8}"/>
                </a:ext>
              </a:extLst>
            </p:cNvPr>
            <p:cNvSpPr txBox="1"/>
            <p:nvPr/>
          </p:nvSpPr>
          <p:spPr>
            <a:xfrm>
              <a:off x="6984752" y="2387025"/>
              <a:ext cx="336952" cy="461665"/>
            </a:xfrm>
            <a:prstGeom prst="rect">
              <a:avLst/>
            </a:prstGeom>
            <a:noFill/>
          </p:spPr>
          <p:txBody>
            <a:bodyPr wrap="none" rtlCol="0">
              <a:spAutoFit/>
            </a:bodyPr>
            <a:lstStyle/>
            <a:p>
              <a:r>
                <a:rPr lang="en-US" sz="2400" dirty="0"/>
                <a:t>1</a:t>
              </a:r>
            </a:p>
          </p:txBody>
        </p:sp>
        <p:sp>
          <p:nvSpPr>
            <p:cNvPr id="52" name="TextBox 51">
              <a:extLst>
                <a:ext uri="{FF2B5EF4-FFF2-40B4-BE49-F238E27FC236}">
                  <a16:creationId xmlns:a16="http://schemas.microsoft.com/office/drawing/2014/main" xmlns="" id="{558F903F-C74C-495E-AB8F-2ACDC2ACB95F}"/>
                </a:ext>
              </a:extLst>
            </p:cNvPr>
            <p:cNvSpPr txBox="1"/>
            <p:nvPr/>
          </p:nvSpPr>
          <p:spPr>
            <a:xfrm>
              <a:off x="7289552" y="2387025"/>
              <a:ext cx="336952" cy="461665"/>
            </a:xfrm>
            <a:prstGeom prst="rect">
              <a:avLst/>
            </a:prstGeom>
            <a:noFill/>
          </p:spPr>
          <p:txBody>
            <a:bodyPr wrap="none" rtlCol="0">
              <a:spAutoFit/>
            </a:bodyPr>
            <a:lstStyle/>
            <a:p>
              <a:r>
                <a:rPr lang="en-US" sz="2400" dirty="0"/>
                <a:t>0</a:t>
              </a:r>
            </a:p>
          </p:txBody>
        </p:sp>
        <p:sp>
          <p:nvSpPr>
            <p:cNvPr id="53" name="TextBox 52">
              <a:extLst>
                <a:ext uri="{FF2B5EF4-FFF2-40B4-BE49-F238E27FC236}">
                  <a16:creationId xmlns:a16="http://schemas.microsoft.com/office/drawing/2014/main" xmlns="" id="{D2C453E0-FE9A-4714-B345-39040707A230}"/>
                </a:ext>
              </a:extLst>
            </p:cNvPr>
            <p:cNvSpPr txBox="1"/>
            <p:nvPr/>
          </p:nvSpPr>
          <p:spPr>
            <a:xfrm>
              <a:off x="7582296" y="2387025"/>
              <a:ext cx="336952" cy="461665"/>
            </a:xfrm>
            <a:prstGeom prst="rect">
              <a:avLst/>
            </a:prstGeom>
            <a:noFill/>
          </p:spPr>
          <p:txBody>
            <a:bodyPr wrap="none" rtlCol="0">
              <a:spAutoFit/>
            </a:bodyPr>
            <a:lstStyle/>
            <a:p>
              <a:r>
                <a:rPr lang="en-US" sz="2400" dirty="0"/>
                <a:t>0</a:t>
              </a:r>
            </a:p>
          </p:txBody>
        </p:sp>
        <p:sp>
          <p:nvSpPr>
            <p:cNvPr id="54" name="TextBox 53">
              <a:extLst>
                <a:ext uri="{FF2B5EF4-FFF2-40B4-BE49-F238E27FC236}">
                  <a16:creationId xmlns:a16="http://schemas.microsoft.com/office/drawing/2014/main" xmlns="" id="{4397EDC2-60A9-4A67-BAB0-6743E20B4E23}"/>
                </a:ext>
              </a:extLst>
            </p:cNvPr>
            <p:cNvSpPr txBox="1"/>
            <p:nvPr/>
          </p:nvSpPr>
          <p:spPr>
            <a:xfrm>
              <a:off x="7887096" y="2387025"/>
              <a:ext cx="336952" cy="461665"/>
            </a:xfrm>
            <a:prstGeom prst="rect">
              <a:avLst/>
            </a:prstGeom>
            <a:noFill/>
          </p:spPr>
          <p:txBody>
            <a:bodyPr wrap="none" rtlCol="0">
              <a:spAutoFit/>
            </a:bodyPr>
            <a:lstStyle/>
            <a:p>
              <a:r>
                <a:rPr lang="en-US" sz="2400" dirty="0"/>
                <a:t>0</a:t>
              </a:r>
            </a:p>
          </p:txBody>
        </p:sp>
      </p:grpSp>
      <p:grpSp>
        <p:nvGrpSpPr>
          <p:cNvPr id="59" name="Group 137">
            <a:extLst>
              <a:ext uri="{FF2B5EF4-FFF2-40B4-BE49-F238E27FC236}">
                <a16:creationId xmlns:a16="http://schemas.microsoft.com/office/drawing/2014/main" xmlns="" id="{CEDAF039-F8F4-4FB0-9C22-0A8A54841A2B}"/>
              </a:ext>
            </a:extLst>
          </p:cNvPr>
          <p:cNvGrpSpPr/>
          <p:nvPr/>
        </p:nvGrpSpPr>
        <p:grpSpPr>
          <a:xfrm>
            <a:off x="5660751" y="3713136"/>
            <a:ext cx="3886200" cy="486489"/>
            <a:chOff x="4343400" y="3124201"/>
            <a:chExt cx="3886200" cy="486489"/>
          </a:xfrm>
        </p:grpSpPr>
        <p:cxnSp>
          <p:nvCxnSpPr>
            <p:cNvPr id="60" name="Straight Connector 59">
              <a:extLst>
                <a:ext uri="{FF2B5EF4-FFF2-40B4-BE49-F238E27FC236}">
                  <a16:creationId xmlns:a16="http://schemas.microsoft.com/office/drawing/2014/main" xmlns="" id="{FD7DF359-10C1-412C-8966-B592E7306610}"/>
                </a:ext>
              </a:extLst>
            </p:cNvPr>
            <p:cNvCxnSpPr/>
            <p:nvPr/>
          </p:nvCxnSpPr>
          <p:spPr>
            <a:xfrm>
              <a:off x="4572000" y="3124201"/>
              <a:ext cx="3657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xmlns="" id="{6AAAAEDD-D65A-4027-A362-C6E7124BECBE}"/>
                </a:ext>
              </a:extLst>
            </p:cNvPr>
            <p:cNvSpPr txBox="1"/>
            <p:nvPr/>
          </p:nvSpPr>
          <p:spPr>
            <a:xfrm>
              <a:off x="6032609" y="3149025"/>
              <a:ext cx="336952" cy="461665"/>
            </a:xfrm>
            <a:prstGeom prst="rect">
              <a:avLst/>
            </a:prstGeom>
            <a:noFill/>
          </p:spPr>
          <p:txBody>
            <a:bodyPr wrap="none" rtlCol="0">
              <a:spAutoFit/>
            </a:bodyPr>
            <a:lstStyle/>
            <a:p>
              <a:r>
                <a:rPr lang="en-US" sz="2400" dirty="0"/>
                <a:t>0</a:t>
              </a:r>
            </a:p>
          </p:txBody>
        </p:sp>
        <p:sp>
          <p:nvSpPr>
            <p:cNvPr id="62" name="TextBox 61">
              <a:extLst>
                <a:ext uri="{FF2B5EF4-FFF2-40B4-BE49-F238E27FC236}">
                  <a16:creationId xmlns:a16="http://schemas.microsoft.com/office/drawing/2014/main" xmlns="" id="{D6999D98-FB09-410D-B6DD-774160F53425}"/>
                </a:ext>
              </a:extLst>
            </p:cNvPr>
            <p:cNvSpPr txBox="1"/>
            <p:nvPr/>
          </p:nvSpPr>
          <p:spPr>
            <a:xfrm>
              <a:off x="6286896" y="3149024"/>
              <a:ext cx="336952" cy="461665"/>
            </a:xfrm>
            <a:prstGeom prst="rect">
              <a:avLst/>
            </a:prstGeom>
            <a:noFill/>
          </p:spPr>
          <p:txBody>
            <a:bodyPr wrap="none" rtlCol="0">
              <a:spAutoFit/>
            </a:bodyPr>
            <a:lstStyle/>
            <a:p>
              <a:r>
                <a:rPr lang="en-US" sz="2400" dirty="0"/>
                <a:t>0</a:t>
              </a:r>
            </a:p>
          </p:txBody>
        </p:sp>
        <p:sp>
          <p:nvSpPr>
            <p:cNvPr id="63" name="TextBox 62">
              <a:extLst>
                <a:ext uri="{FF2B5EF4-FFF2-40B4-BE49-F238E27FC236}">
                  <a16:creationId xmlns:a16="http://schemas.microsoft.com/office/drawing/2014/main" xmlns="" id="{B6DFF8A9-48DA-45C1-A01C-8CE50A367A9F}"/>
                </a:ext>
              </a:extLst>
            </p:cNvPr>
            <p:cNvSpPr txBox="1"/>
            <p:nvPr/>
          </p:nvSpPr>
          <p:spPr>
            <a:xfrm>
              <a:off x="6591696" y="3149024"/>
              <a:ext cx="336952" cy="461665"/>
            </a:xfrm>
            <a:prstGeom prst="rect">
              <a:avLst/>
            </a:prstGeom>
            <a:noFill/>
          </p:spPr>
          <p:txBody>
            <a:bodyPr wrap="none" rtlCol="0">
              <a:spAutoFit/>
            </a:bodyPr>
            <a:lstStyle/>
            <a:p>
              <a:r>
                <a:rPr lang="en-US" sz="2400" dirty="0"/>
                <a:t>1</a:t>
              </a:r>
            </a:p>
          </p:txBody>
        </p:sp>
        <p:sp>
          <p:nvSpPr>
            <p:cNvPr id="64" name="TextBox 63">
              <a:extLst>
                <a:ext uri="{FF2B5EF4-FFF2-40B4-BE49-F238E27FC236}">
                  <a16:creationId xmlns:a16="http://schemas.microsoft.com/office/drawing/2014/main" xmlns="" id="{99BDE1B3-056E-4FBA-842C-04AAFF627404}"/>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65" name="TextBox 64">
              <a:extLst>
                <a:ext uri="{FF2B5EF4-FFF2-40B4-BE49-F238E27FC236}">
                  <a16:creationId xmlns:a16="http://schemas.microsoft.com/office/drawing/2014/main" xmlns="" id="{EFCE3DDA-BF34-471D-B067-D534DEA1F7DB}"/>
                </a:ext>
              </a:extLst>
            </p:cNvPr>
            <p:cNvSpPr txBox="1"/>
            <p:nvPr/>
          </p:nvSpPr>
          <p:spPr>
            <a:xfrm>
              <a:off x="5753496" y="3149024"/>
              <a:ext cx="336952" cy="461665"/>
            </a:xfrm>
            <a:prstGeom prst="rect">
              <a:avLst/>
            </a:prstGeom>
            <a:noFill/>
          </p:spPr>
          <p:txBody>
            <a:bodyPr wrap="none" rtlCol="0">
              <a:spAutoFit/>
            </a:bodyPr>
            <a:lstStyle/>
            <a:p>
              <a:r>
                <a:rPr lang="en-US" sz="2400" dirty="0"/>
                <a:t>1</a:t>
              </a:r>
            </a:p>
          </p:txBody>
        </p:sp>
        <p:sp>
          <p:nvSpPr>
            <p:cNvPr id="66" name="TextBox 65">
              <a:extLst>
                <a:ext uri="{FF2B5EF4-FFF2-40B4-BE49-F238E27FC236}">
                  <a16:creationId xmlns:a16="http://schemas.microsoft.com/office/drawing/2014/main" xmlns="" id="{FAFE490D-7918-484E-AA1B-BB5FE93DDC25}"/>
                </a:ext>
              </a:extLst>
            </p:cNvPr>
            <p:cNvSpPr txBox="1"/>
            <p:nvPr/>
          </p:nvSpPr>
          <p:spPr>
            <a:xfrm>
              <a:off x="6984752" y="3149024"/>
              <a:ext cx="336952" cy="461665"/>
            </a:xfrm>
            <a:prstGeom prst="rect">
              <a:avLst/>
            </a:prstGeom>
            <a:noFill/>
          </p:spPr>
          <p:txBody>
            <a:bodyPr wrap="none" rtlCol="0">
              <a:spAutoFit/>
            </a:bodyPr>
            <a:lstStyle/>
            <a:p>
              <a:r>
                <a:rPr lang="en-US" sz="2400" dirty="0"/>
                <a:t>0</a:t>
              </a:r>
            </a:p>
          </p:txBody>
        </p:sp>
        <p:sp>
          <p:nvSpPr>
            <p:cNvPr id="67" name="TextBox 66">
              <a:extLst>
                <a:ext uri="{FF2B5EF4-FFF2-40B4-BE49-F238E27FC236}">
                  <a16:creationId xmlns:a16="http://schemas.microsoft.com/office/drawing/2014/main" xmlns="" id="{F45C3F4D-CB4B-4EF4-9B26-128A33D78E33}"/>
                </a:ext>
              </a:extLst>
            </p:cNvPr>
            <p:cNvSpPr txBox="1"/>
            <p:nvPr/>
          </p:nvSpPr>
          <p:spPr>
            <a:xfrm>
              <a:off x="7282980" y="3149024"/>
              <a:ext cx="336952" cy="461665"/>
            </a:xfrm>
            <a:prstGeom prst="rect">
              <a:avLst/>
            </a:prstGeom>
            <a:noFill/>
          </p:spPr>
          <p:txBody>
            <a:bodyPr wrap="none" rtlCol="0">
              <a:spAutoFit/>
            </a:bodyPr>
            <a:lstStyle/>
            <a:p>
              <a:r>
                <a:rPr lang="en-US" sz="2400" dirty="0"/>
                <a:t>1</a:t>
              </a:r>
            </a:p>
          </p:txBody>
        </p:sp>
        <p:sp>
          <p:nvSpPr>
            <p:cNvPr id="68" name="TextBox 67">
              <a:extLst>
                <a:ext uri="{FF2B5EF4-FFF2-40B4-BE49-F238E27FC236}">
                  <a16:creationId xmlns:a16="http://schemas.microsoft.com/office/drawing/2014/main" xmlns="" id="{DBE585C6-24DD-45C4-B806-900ED1D1A747}"/>
                </a:ext>
              </a:extLst>
            </p:cNvPr>
            <p:cNvSpPr txBox="1"/>
            <p:nvPr/>
          </p:nvSpPr>
          <p:spPr>
            <a:xfrm>
              <a:off x="4953753" y="3149025"/>
              <a:ext cx="336952" cy="461665"/>
            </a:xfrm>
            <a:prstGeom prst="rect">
              <a:avLst/>
            </a:prstGeom>
            <a:noFill/>
          </p:spPr>
          <p:txBody>
            <a:bodyPr wrap="none" rtlCol="0">
              <a:spAutoFit/>
            </a:bodyPr>
            <a:lstStyle/>
            <a:p>
              <a:r>
                <a:rPr lang="en-US" sz="2400" dirty="0"/>
                <a:t>0</a:t>
              </a:r>
            </a:p>
          </p:txBody>
        </p:sp>
        <p:sp>
          <p:nvSpPr>
            <p:cNvPr id="69" name="TextBox 68">
              <a:extLst>
                <a:ext uri="{FF2B5EF4-FFF2-40B4-BE49-F238E27FC236}">
                  <a16:creationId xmlns:a16="http://schemas.microsoft.com/office/drawing/2014/main" xmlns="" id="{F691D418-D877-4765-AA2D-E80367F47B43}"/>
                </a:ext>
              </a:extLst>
            </p:cNvPr>
            <p:cNvSpPr txBox="1"/>
            <p:nvPr/>
          </p:nvSpPr>
          <p:spPr>
            <a:xfrm>
              <a:off x="5208040" y="3149024"/>
              <a:ext cx="336952" cy="461665"/>
            </a:xfrm>
            <a:prstGeom prst="rect">
              <a:avLst/>
            </a:prstGeom>
            <a:noFill/>
          </p:spPr>
          <p:txBody>
            <a:bodyPr wrap="none" rtlCol="0">
              <a:spAutoFit/>
            </a:bodyPr>
            <a:lstStyle/>
            <a:p>
              <a:r>
                <a:rPr lang="en-US" sz="2400" dirty="0"/>
                <a:t>1</a:t>
              </a:r>
            </a:p>
          </p:txBody>
        </p:sp>
        <p:sp>
          <p:nvSpPr>
            <p:cNvPr id="70" name="TextBox 69">
              <a:extLst>
                <a:ext uri="{FF2B5EF4-FFF2-40B4-BE49-F238E27FC236}">
                  <a16:creationId xmlns:a16="http://schemas.microsoft.com/office/drawing/2014/main" xmlns="" id="{6D1F3B1A-C86B-4E9E-BCBD-BF28DB19A56B}"/>
                </a:ext>
              </a:extLst>
            </p:cNvPr>
            <p:cNvSpPr txBox="1"/>
            <p:nvPr/>
          </p:nvSpPr>
          <p:spPr>
            <a:xfrm>
              <a:off x="5466346" y="3149024"/>
              <a:ext cx="336952" cy="461665"/>
            </a:xfrm>
            <a:prstGeom prst="rect">
              <a:avLst/>
            </a:prstGeom>
            <a:noFill/>
          </p:spPr>
          <p:txBody>
            <a:bodyPr wrap="none" rtlCol="0">
              <a:spAutoFit/>
            </a:bodyPr>
            <a:lstStyle/>
            <a:p>
              <a:r>
                <a:rPr lang="en-US" sz="2400" dirty="0"/>
                <a:t>0</a:t>
              </a:r>
            </a:p>
          </p:txBody>
        </p:sp>
        <p:sp>
          <p:nvSpPr>
            <p:cNvPr id="71" name="TextBox 70">
              <a:extLst>
                <a:ext uri="{FF2B5EF4-FFF2-40B4-BE49-F238E27FC236}">
                  <a16:creationId xmlns:a16="http://schemas.microsoft.com/office/drawing/2014/main" xmlns="" id="{2B5E8A43-5CE8-4D22-8CCA-11B2ED751CBA}"/>
                </a:ext>
              </a:extLst>
            </p:cNvPr>
            <p:cNvSpPr txBox="1"/>
            <p:nvPr/>
          </p:nvSpPr>
          <p:spPr>
            <a:xfrm>
              <a:off x="4674640" y="3149024"/>
              <a:ext cx="336952" cy="461665"/>
            </a:xfrm>
            <a:prstGeom prst="rect">
              <a:avLst/>
            </a:prstGeom>
            <a:noFill/>
          </p:spPr>
          <p:txBody>
            <a:bodyPr wrap="none" rtlCol="0">
              <a:spAutoFit/>
            </a:bodyPr>
            <a:lstStyle/>
            <a:p>
              <a:r>
                <a:rPr lang="en-US" sz="2400" dirty="0"/>
                <a:t>0</a:t>
              </a:r>
            </a:p>
          </p:txBody>
        </p:sp>
        <p:sp>
          <p:nvSpPr>
            <p:cNvPr id="72" name="TextBox 71">
              <a:extLst>
                <a:ext uri="{FF2B5EF4-FFF2-40B4-BE49-F238E27FC236}">
                  <a16:creationId xmlns:a16="http://schemas.microsoft.com/office/drawing/2014/main" xmlns="" id="{7332DD1A-CE2F-456E-80DF-2C9036AE0A2C}"/>
                </a:ext>
              </a:extLst>
            </p:cNvPr>
            <p:cNvSpPr txBox="1"/>
            <p:nvPr/>
          </p:nvSpPr>
          <p:spPr>
            <a:xfrm>
              <a:off x="4343400" y="3148171"/>
              <a:ext cx="336952" cy="461665"/>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t>1</a:t>
              </a:r>
            </a:p>
          </p:txBody>
        </p:sp>
        <p:sp>
          <p:nvSpPr>
            <p:cNvPr id="73" name="TextBox 72">
              <a:extLst>
                <a:ext uri="{FF2B5EF4-FFF2-40B4-BE49-F238E27FC236}">
                  <a16:creationId xmlns:a16="http://schemas.microsoft.com/office/drawing/2014/main" xmlns="" id="{602F3917-AD8B-493C-84F6-AAC0930B8732}"/>
                </a:ext>
              </a:extLst>
            </p:cNvPr>
            <p:cNvSpPr txBox="1"/>
            <p:nvPr/>
          </p:nvSpPr>
          <p:spPr>
            <a:xfrm>
              <a:off x="7588868" y="3149025"/>
              <a:ext cx="336952" cy="461665"/>
            </a:xfrm>
            <a:prstGeom prst="rect">
              <a:avLst/>
            </a:prstGeom>
            <a:noFill/>
          </p:spPr>
          <p:txBody>
            <a:bodyPr wrap="none" rtlCol="0">
              <a:spAutoFit/>
            </a:bodyPr>
            <a:lstStyle/>
            <a:p>
              <a:r>
                <a:rPr lang="en-US" sz="2400" dirty="0"/>
                <a:t>0</a:t>
              </a:r>
            </a:p>
          </p:txBody>
        </p:sp>
        <p:sp>
          <p:nvSpPr>
            <p:cNvPr id="74" name="TextBox 73">
              <a:extLst>
                <a:ext uri="{FF2B5EF4-FFF2-40B4-BE49-F238E27FC236}">
                  <a16:creationId xmlns:a16="http://schemas.microsoft.com/office/drawing/2014/main" xmlns="" id="{C32ECFE0-5AA9-4110-87AD-6EB746955CBC}"/>
                </a:ext>
              </a:extLst>
            </p:cNvPr>
            <p:cNvSpPr txBox="1"/>
            <p:nvPr/>
          </p:nvSpPr>
          <p:spPr>
            <a:xfrm>
              <a:off x="7887096" y="3149025"/>
              <a:ext cx="336952" cy="461665"/>
            </a:xfrm>
            <a:prstGeom prst="rect">
              <a:avLst/>
            </a:prstGeom>
            <a:noFill/>
          </p:spPr>
          <p:txBody>
            <a:bodyPr wrap="none" rtlCol="0">
              <a:spAutoFit/>
            </a:bodyPr>
            <a:lstStyle/>
            <a:p>
              <a:r>
                <a:rPr lang="en-US" sz="2400" dirty="0"/>
                <a:t>0</a:t>
              </a:r>
            </a:p>
          </p:txBody>
        </p:sp>
      </p:grpSp>
      <p:grpSp>
        <p:nvGrpSpPr>
          <p:cNvPr id="75" name="Group 137">
            <a:extLst>
              <a:ext uri="{FF2B5EF4-FFF2-40B4-BE49-F238E27FC236}">
                <a16:creationId xmlns:a16="http://schemas.microsoft.com/office/drawing/2014/main" xmlns="" id="{E028359D-4046-4E9F-B1C9-0BB393D4DCD4}"/>
              </a:ext>
            </a:extLst>
          </p:cNvPr>
          <p:cNvGrpSpPr/>
          <p:nvPr/>
        </p:nvGrpSpPr>
        <p:grpSpPr>
          <a:xfrm>
            <a:off x="5991991" y="4710477"/>
            <a:ext cx="3549408" cy="461666"/>
            <a:chOff x="4674640" y="3149024"/>
            <a:chExt cx="3549408" cy="461666"/>
          </a:xfrm>
        </p:grpSpPr>
        <p:sp>
          <p:nvSpPr>
            <p:cNvPr id="76" name="TextBox 75">
              <a:extLst>
                <a:ext uri="{FF2B5EF4-FFF2-40B4-BE49-F238E27FC236}">
                  <a16:creationId xmlns:a16="http://schemas.microsoft.com/office/drawing/2014/main" xmlns="" id="{CC58BD17-D7CF-4163-AEEE-152DA423E340}"/>
                </a:ext>
              </a:extLst>
            </p:cNvPr>
            <p:cNvSpPr txBox="1"/>
            <p:nvPr/>
          </p:nvSpPr>
          <p:spPr>
            <a:xfrm>
              <a:off x="6032609" y="3149025"/>
              <a:ext cx="336952" cy="461665"/>
            </a:xfrm>
            <a:prstGeom prst="rect">
              <a:avLst/>
            </a:prstGeom>
            <a:noFill/>
          </p:spPr>
          <p:txBody>
            <a:bodyPr wrap="none" rtlCol="0">
              <a:spAutoFit/>
            </a:bodyPr>
            <a:lstStyle/>
            <a:p>
              <a:r>
                <a:rPr lang="en-US" sz="2400" dirty="0"/>
                <a:t>0</a:t>
              </a:r>
            </a:p>
          </p:txBody>
        </p:sp>
        <p:sp>
          <p:nvSpPr>
            <p:cNvPr id="77" name="TextBox 76">
              <a:extLst>
                <a:ext uri="{FF2B5EF4-FFF2-40B4-BE49-F238E27FC236}">
                  <a16:creationId xmlns:a16="http://schemas.microsoft.com/office/drawing/2014/main" xmlns="" id="{38056855-4678-4D13-8718-4C168F405C3B}"/>
                </a:ext>
              </a:extLst>
            </p:cNvPr>
            <p:cNvSpPr txBox="1"/>
            <p:nvPr/>
          </p:nvSpPr>
          <p:spPr>
            <a:xfrm>
              <a:off x="6286896" y="3149024"/>
              <a:ext cx="336952" cy="461665"/>
            </a:xfrm>
            <a:prstGeom prst="rect">
              <a:avLst/>
            </a:prstGeom>
            <a:noFill/>
          </p:spPr>
          <p:txBody>
            <a:bodyPr wrap="none" rtlCol="0">
              <a:spAutoFit/>
            </a:bodyPr>
            <a:lstStyle/>
            <a:p>
              <a:r>
                <a:rPr lang="en-US" sz="2400" dirty="0"/>
                <a:t>0</a:t>
              </a:r>
            </a:p>
          </p:txBody>
        </p:sp>
        <p:sp>
          <p:nvSpPr>
            <p:cNvPr id="78" name="TextBox 77">
              <a:extLst>
                <a:ext uri="{FF2B5EF4-FFF2-40B4-BE49-F238E27FC236}">
                  <a16:creationId xmlns:a16="http://schemas.microsoft.com/office/drawing/2014/main" xmlns="" id="{E444179F-117E-4A5C-B184-CB06DEB844FB}"/>
                </a:ext>
              </a:extLst>
            </p:cNvPr>
            <p:cNvSpPr txBox="1"/>
            <p:nvPr/>
          </p:nvSpPr>
          <p:spPr>
            <a:xfrm>
              <a:off x="6591696" y="3149024"/>
              <a:ext cx="336952" cy="461665"/>
            </a:xfrm>
            <a:prstGeom prst="rect">
              <a:avLst/>
            </a:prstGeom>
            <a:noFill/>
          </p:spPr>
          <p:txBody>
            <a:bodyPr wrap="none" rtlCol="0">
              <a:spAutoFit/>
            </a:bodyPr>
            <a:lstStyle/>
            <a:p>
              <a:r>
                <a:rPr lang="en-US" sz="2400" dirty="0"/>
                <a:t>1</a:t>
              </a:r>
            </a:p>
          </p:txBody>
        </p:sp>
        <p:sp>
          <p:nvSpPr>
            <p:cNvPr id="79" name="TextBox 78">
              <a:extLst>
                <a:ext uri="{FF2B5EF4-FFF2-40B4-BE49-F238E27FC236}">
                  <a16:creationId xmlns:a16="http://schemas.microsoft.com/office/drawing/2014/main" xmlns="" id="{E8092FD6-DFFD-48EC-BC3A-3B2C087DF513}"/>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80" name="TextBox 79">
              <a:extLst>
                <a:ext uri="{FF2B5EF4-FFF2-40B4-BE49-F238E27FC236}">
                  <a16:creationId xmlns:a16="http://schemas.microsoft.com/office/drawing/2014/main" xmlns="" id="{EE210694-16BB-41D8-969F-65B3554BB289}"/>
                </a:ext>
              </a:extLst>
            </p:cNvPr>
            <p:cNvSpPr txBox="1"/>
            <p:nvPr/>
          </p:nvSpPr>
          <p:spPr>
            <a:xfrm>
              <a:off x="5753496" y="3149024"/>
              <a:ext cx="336952" cy="461665"/>
            </a:xfrm>
            <a:prstGeom prst="rect">
              <a:avLst/>
            </a:prstGeom>
            <a:noFill/>
          </p:spPr>
          <p:txBody>
            <a:bodyPr wrap="none" rtlCol="0">
              <a:spAutoFit/>
            </a:bodyPr>
            <a:lstStyle/>
            <a:p>
              <a:r>
                <a:rPr lang="en-US" sz="2400" dirty="0"/>
                <a:t>1</a:t>
              </a:r>
            </a:p>
          </p:txBody>
        </p:sp>
        <p:sp>
          <p:nvSpPr>
            <p:cNvPr id="81" name="TextBox 80">
              <a:extLst>
                <a:ext uri="{FF2B5EF4-FFF2-40B4-BE49-F238E27FC236}">
                  <a16:creationId xmlns:a16="http://schemas.microsoft.com/office/drawing/2014/main" xmlns="" id="{C9F602FE-1DD7-4944-960D-127EE01F1006}"/>
                </a:ext>
              </a:extLst>
            </p:cNvPr>
            <p:cNvSpPr txBox="1"/>
            <p:nvPr/>
          </p:nvSpPr>
          <p:spPr>
            <a:xfrm>
              <a:off x="6984752" y="3149024"/>
              <a:ext cx="336952" cy="461665"/>
            </a:xfrm>
            <a:prstGeom prst="rect">
              <a:avLst/>
            </a:prstGeom>
            <a:noFill/>
          </p:spPr>
          <p:txBody>
            <a:bodyPr wrap="none" rtlCol="0">
              <a:spAutoFit/>
            </a:bodyPr>
            <a:lstStyle/>
            <a:p>
              <a:r>
                <a:rPr lang="en-US" sz="2400" dirty="0"/>
                <a:t>0</a:t>
              </a:r>
            </a:p>
          </p:txBody>
        </p:sp>
        <p:sp>
          <p:nvSpPr>
            <p:cNvPr id="82" name="TextBox 81">
              <a:extLst>
                <a:ext uri="{FF2B5EF4-FFF2-40B4-BE49-F238E27FC236}">
                  <a16:creationId xmlns:a16="http://schemas.microsoft.com/office/drawing/2014/main" xmlns="" id="{4611AEE5-7F8D-47C4-9BE7-BC5729A7223D}"/>
                </a:ext>
              </a:extLst>
            </p:cNvPr>
            <p:cNvSpPr txBox="1"/>
            <p:nvPr/>
          </p:nvSpPr>
          <p:spPr>
            <a:xfrm>
              <a:off x="7282980" y="3149024"/>
              <a:ext cx="336952" cy="461665"/>
            </a:xfrm>
            <a:prstGeom prst="rect">
              <a:avLst/>
            </a:prstGeom>
            <a:noFill/>
          </p:spPr>
          <p:txBody>
            <a:bodyPr wrap="none" rtlCol="0">
              <a:spAutoFit/>
            </a:bodyPr>
            <a:lstStyle/>
            <a:p>
              <a:r>
                <a:rPr lang="en-US" sz="2400" dirty="0"/>
                <a:t>1</a:t>
              </a:r>
            </a:p>
          </p:txBody>
        </p:sp>
        <p:sp>
          <p:nvSpPr>
            <p:cNvPr id="83" name="TextBox 82">
              <a:extLst>
                <a:ext uri="{FF2B5EF4-FFF2-40B4-BE49-F238E27FC236}">
                  <a16:creationId xmlns:a16="http://schemas.microsoft.com/office/drawing/2014/main" xmlns="" id="{6EBA5E7E-74AC-4C43-8929-06C9F2145A0D}"/>
                </a:ext>
              </a:extLst>
            </p:cNvPr>
            <p:cNvSpPr txBox="1"/>
            <p:nvPr/>
          </p:nvSpPr>
          <p:spPr>
            <a:xfrm>
              <a:off x="4953753" y="3149025"/>
              <a:ext cx="336952" cy="461665"/>
            </a:xfrm>
            <a:prstGeom prst="rect">
              <a:avLst/>
            </a:prstGeom>
            <a:noFill/>
          </p:spPr>
          <p:txBody>
            <a:bodyPr wrap="none" rtlCol="0">
              <a:spAutoFit/>
            </a:bodyPr>
            <a:lstStyle/>
            <a:p>
              <a:r>
                <a:rPr lang="en-US" sz="2400" dirty="0"/>
                <a:t>0</a:t>
              </a:r>
            </a:p>
          </p:txBody>
        </p:sp>
        <p:sp>
          <p:nvSpPr>
            <p:cNvPr id="84" name="TextBox 83">
              <a:extLst>
                <a:ext uri="{FF2B5EF4-FFF2-40B4-BE49-F238E27FC236}">
                  <a16:creationId xmlns:a16="http://schemas.microsoft.com/office/drawing/2014/main" xmlns="" id="{B0EE019E-2523-4055-BC80-A56C557C8C19}"/>
                </a:ext>
              </a:extLst>
            </p:cNvPr>
            <p:cNvSpPr txBox="1"/>
            <p:nvPr/>
          </p:nvSpPr>
          <p:spPr>
            <a:xfrm>
              <a:off x="5208040" y="3149024"/>
              <a:ext cx="336952" cy="461665"/>
            </a:xfrm>
            <a:prstGeom prst="rect">
              <a:avLst/>
            </a:prstGeom>
            <a:noFill/>
          </p:spPr>
          <p:txBody>
            <a:bodyPr wrap="none" rtlCol="0">
              <a:spAutoFit/>
            </a:bodyPr>
            <a:lstStyle/>
            <a:p>
              <a:r>
                <a:rPr lang="en-US" sz="2400" dirty="0"/>
                <a:t>1</a:t>
              </a:r>
            </a:p>
          </p:txBody>
        </p:sp>
        <p:sp>
          <p:nvSpPr>
            <p:cNvPr id="85" name="TextBox 84">
              <a:extLst>
                <a:ext uri="{FF2B5EF4-FFF2-40B4-BE49-F238E27FC236}">
                  <a16:creationId xmlns:a16="http://schemas.microsoft.com/office/drawing/2014/main" xmlns="" id="{E5E1C76D-EA9D-4482-A10E-658727E851D5}"/>
                </a:ext>
              </a:extLst>
            </p:cNvPr>
            <p:cNvSpPr txBox="1"/>
            <p:nvPr/>
          </p:nvSpPr>
          <p:spPr>
            <a:xfrm>
              <a:off x="5466346" y="3149024"/>
              <a:ext cx="336952" cy="461665"/>
            </a:xfrm>
            <a:prstGeom prst="rect">
              <a:avLst/>
            </a:prstGeom>
            <a:noFill/>
          </p:spPr>
          <p:txBody>
            <a:bodyPr wrap="none" rtlCol="0">
              <a:spAutoFit/>
            </a:bodyPr>
            <a:lstStyle/>
            <a:p>
              <a:r>
                <a:rPr lang="en-US" sz="2400" dirty="0"/>
                <a:t>0</a:t>
              </a:r>
            </a:p>
          </p:txBody>
        </p:sp>
        <p:sp>
          <p:nvSpPr>
            <p:cNvPr id="86" name="TextBox 85">
              <a:extLst>
                <a:ext uri="{FF2B5EF4-FFF2-40B4-BE49-F238E27FC236}">
                  <a16:creationId xmlns:a16="http://schemas.microsoft.com/office/drawing/2014/main" xmlns="" id="{51B9E7F2-6817-40C5-A15C-F18CF9909CC1}"/>
                </a:ext>
              </a:extLst>
            </p:cNvPr>
            <p:cNvSpPr txBox="1"/>
            <p:nvPr/>
          </p:nvSpPr>
          <p:spPr>
            <a:xfrm>
              <a:off x="4674640" y="3149024"/>
              <a:ext cx="336952" cy="461665"/>
            </a:xfrm>
            <a:prstGeom prst="rect">
              <a:avLst/>
            </a:prstGeom>
            <a:noFill/>
          </p:spPr>
          <p:txBody>
            <a:bodyPr wrap="none" rtlCol="0">
              <a:spAutoFit/>
            </a:bodyPr>
            <a:lstStyle/>
            <a:p>
              <a:r>
                <a:rPr lang="en-US" sz="2400" dirty="0"/>
                <a:t>0</a:t>
              </a:r>
            </a:p>
          </p:txBody>
        </p:sp>
        <p:sp>
          <p:nvSpPr>
            <p:cNvPr id="87" name="TextBox 86">
              <a:extLst>
                <a:ext uri="{FF2B5EF4-FFF2-40B4-BE49-F238E27FC236}">
                  <a16:creationId xmlns:a16="http://schemas.microsoft.com/office/drawing/2014/main" xmlns="" id="{3AD70BFE-EB36-4CD3-B528-8E36B7DBF6C1}"/>
                </a:ext>
              </a:extLst>
            </p:cNvPr>
            <p:cNvSpPr txBox="1"/>
            <p:nvPr/>
          </p:nvSpPr>
          <p:spPr>
            <a:xfrm>
              <a:off x="7588868" y="3149025"/>
              <a:ext cx="336952" cy="461665"/>
            </a:xfrm>
            <a:prstGeom prst="rect">
              <a:avLst/>
            </a:prstGeom>
            <a:noFill/>
          </p:spPr>
          <p:txBody>
            <a:bodyPr wrap="none" rtlCol="0">
              <a:spAutoFit/>
            </a:bodyPr>
            <a:lstStyle/>
            <a:p>
              <a:r>
                <a:rPr lang="en-US" sz="2400" dirty="0"/>
                <a:t>0</a:t>
              </a:r>
            </a:p>
          </p:txBody>
        </p:sp>
        <p:sp>
          <p:nvSpPr>
            <p:cNvPr id="88" name="TextBox 87">
              <a:extLst>
                <a:ext uri="{FF2B5EF4-FFF2-40B4-BE49-F238E27FC236}">
                  <a16:creationId xmlns:a16="http://schemas.microsoft.com/office/drawing/2014/main" xmlns="" id="{1803FE77-FE76-4680-A6AF-42CFB14EAFEB}"/>
                </a:ext>
              </a:extLst>
            </p:cNvPr>
            <p:cNvSpPr txBox="1"/>
            <p:nvPr/>
          </p:nvSpPr>
          <p:spPr>
            <a:xfrm>
              <a:off x="7887096" y="3149025"/>
              <a:ext cx="336952" cy="461665"/>
            </a:xfrm>
            <a:prstGeom prst="rect">
              <a:avLst/>
            </a:prstGeom>
            <a:noFill/>
          </p:spPr>
          <p:txBody>
            <a:bodyPr wrap="none" rtlCol="0">
              <a:spAutoFit/>
            </a:bodyPr>
            <a:lstStyle/>
            <a:p>
              <a:r>
                <a:rPr lang="en-US" sz="2400" dirty="0"/>
                <a:t>0</a:t>
              </a:r>
            </a:p>
          </p:txBody>
        </p:sp>
      </p:grpSp>
      <p:cxnSp>
        <p:nvCxnSpPr>
          <p:cNvPr id="89" name="Curved Connector 149">
            <a:extLst>
              <a:ext uri="{FF2B5EF4-FFF2-40B4-BE49-F238E27FC236}">
                <a16:creationId xmlns:a16="http://schemas.microsoft.com/office/drawing/2014/main" xmlns="" id="{77402D92-D222-4196-9D8E-913359FE9260}"/>
              </a:ext>
            </a:extLst>
          </p:cNvPr>
          <p:cNvCxnSpPr/>
          <p:nvPr/>
        </p:nvCxnSpPr>
        <p:spPr>
          <a:xfrm rot="10800000" flipV="1">
            <a:off x="4593951" y="4017935"/>
            <a:ext cx="997676" cy="838200"/>
          </a:xfrm>
          <a:prstGeom prst="curvedConnector3">
            <a:avLst>
              <a:gd name="adj1" fmla="val 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xmlns="" id="{A6F1400F-66D5-456B-9805-AF50C9B81B3D}"/>
              </a:ext>
            </a:extLst>
          </p:cNvPr>
          <p:cNvSpPr txBox="1"/>
          <p:nvPr/>
        </p:nvSpPr>
        <p:spPr>
          <a:xfrm>
            <a:off x="3087185" y="4651602"/>
            <a:ext cx="1582484" cy="369332"/>
          </a:xfrm>
          <a:prstGeom prst="rect">
            <a:avLst/>
          </a:prstGeom>
          <a:noFill/>
        </p:spPr>
        <p:txBody>
          <a:bodyPr wrap="none" rtlCol="0">
            <a:spAutoFit/>
          </a:bodyPr>
          <a:lstStyle/>
          <a:p>
            <a:r>
              <a:rPr lang="en-US" dirty="0"/>
              <a:t>Ignore Carry bit</a:t>
            </a:r>
          </a:p>
        </p:txBody>
      </p:sp>
    </p:spTree>
    <p:extLst>
      <p:ext uri="{BB962C8B-B14F-4D97-AF65-F5344CB8AC3E}">
        <p14:creationId xmlns:p14="http://schemas.microsoft.com/office/powerpoint/2010/main" val="21140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fade">
                                      <p:cBhvr>
                                        <p:cTn id="47" dur="500"/>
                                        <p:tgtEl>
                                          <p:spTgt spid="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EC393-8E11-4F9F-8779-8CBCCD5A5C2E}"/>
              </a:ext>
            </a:extLst>
          </p:cNvPr>
          <p:cNvSpPr>
            <a:spLocks noGrp="1"/>
          </p:cNvSpPr>
          <p:nvPr>
            <p:ph type="title"/>
          </p:nvPr>
        </p:nvSpPr>
        <p:spPr/>
        <p:txBody>
          <a:bodyPr/>
          <a:lstStyle/>
          <a:p>
            <a:r>
              <a:rPr lang="en-US" dirty="0"/>
              <a:t>Subtraction using 2’s complement (Examples)</a:t>
            </a:r>
            <a:endParaRPr lang="en-IN" dirty="0"/>
          </a:p>
        </p:txBody>
      </p:sp>
      <p:sp>
        <p:nvSpPr>
          <p:cNvPr id="3" name="Content Placeholder 2">
            <a:extLst>
              <a:ext uri="{FF2B5EF4-FFF2-40B4-BE49-F238E27FC236}">
                <a16:creationId xmlns:a16="http://schemas.microsoft.com/office/drawing/2014/main" xmlns="" id="{89A0FA52-F237-43CB-BF5F-EE5DC5242268}"/>
              </a:ext>
            </a:extLst>
          </p:cNvPr>
          <p:cNvSpPr>
            <a:spLocks noGrp="1"/>
          </p:cNvSpPr>
          <p:nvPr>
            <p:ph idx="1"/>
          </p:nvPr>
        </p:nvSpPr>
        <p:spPr>
          <a:xfrm>
            <a:off x="131180" y="863445"/>
            <a:ext cx="11929641" cy="453912"/>
          </a:xfrm>
        </p:spPr>
        <p:txBody>
          <a:bodyPr/>
          <a:lstStyle/>
          <a:p>
            <a:r>
              <a:rPr lang="en-US" dirty="0"/>
              <a:t>Example - 2</a:t>
            </a:r>
            <a:endParaRPr lang="en-IN" dirty="0"/>
          </a:p>
        </p:txBody>
      </p:sp>
      <p:sp>
        <p:nvSpPr>
          <p:cNvPr id="4" name="TextBox 3">
            <a:extLst>
              <a:ext uri="{FF2B5EF4-FFF2-40B4-BE49-F238E27FC236}">
                <a16:creationId xmlns:a16="http://schemas.microsoft.com/office/drawing/2014/main" xmlns="" id="{0D429D62-8C86-4FDA-972B-6BD7A31CBB1B}"/>
              </a:ext>
            </a:extLst>
          </p:cNvPr>
          <p:cNvSpPr txBox="1"/>
          <p:nvPr/>
        </p:nvSpPr>
        <p:spPr>
          <a:xfrm>
            <a:off x="403374" y="1184534"/>
            <a:ext cx="1784463" cy="461665"/>
          </a:xfrm>
          <a:prstGeom prst="rect">
            <a:avLst/>
          </a:prstGeom>
          <a:noFill/>
        </p:spPr>
        <p:txBody>
          <a:bodyPr wrap="none" rtlCol="0">
            <a:spAutoFit/>
          </a:bodyPr>
          <a:lstStyle/>
          <a:p>
            <a:r>
              <a:rPr lang="en-US" sz="2400" dirty="0"/>
              <a:t>43.25 - 89.75</a:t>
            </a:r>
          </a:p>
        </p:txBody>
      </p:sp>
      <p:cxnSp>
        <p:nvCxnSpPr>
          <p:cNvPr id="5" name="Curved Connector 3">
            <a:extLst>
              <a:ext uri="{FF2B5EF4-FFF2-40B4-BE49-F238E27FC236}">
                <a16:creationId xmlns:a16="http://schemas.microsoft.com/office/drawing/2014/main" xmlns="" id="{08677D4C-2EBF-48E6-8813-8D812ACF99B1}"/>
              </a:ext>
            </a:extLst>
          </p:cNvPr>
          <p:cNvCxnSpPr/>
          <p:nvPr/>
        </p:nvCxnSpPr>
        <p:spPr>
          <a:xfrm rot="10800000" flipV="1">
            <a:off x="6127668" y="3628482"/>
            <a:ext cx="7076" cy="965776"/>
          </a:xfrm>
          <a:prstGeom prst="curvedConnector3">
            <a:avLst>
              <a:gd name="adj1" fmla="val 6802374"/>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B1533321-17C6-488C-AFCD-AD22C4207051}"/>
              </a:ext>
            </a:extLst>
          </p:cNvPr>
          <p:cNvSpPr/>
          <p:nvPr/>
        </p:nvSpPr>
        <p:spPr>
          <a:xfrm>
            <a:off x="1604078" y="5052748"/>
            <a:ext cx="4687964" cy="12954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solidFill>
              </a:rPr>
              <a:t>As carry is not generated, so take 2’s complement of the intermediate result and add ‘ – ‘ sign to the result </a:t>
            </a:r>
          </a:p>
        </p:txBody>
      </p:sp>
      <p:grpSp>
        <p:nvGrpSpPr>
          <p:cNvPr id="7" name="Group 20">
            <a:extLst>
              <a:ext uri="{FF2B5EF4-FFF2-40B4-BE49-F238E27FC236}">
                <a16:creationId xmlns:a16="http://schemas.microsoft.com/office/drawing/2014/main" xmlns="" id="{A5803734-2FFA-4A3D-97E4-B736C77E09EA}"/>
              </a:ext>
            </a:extLst>
          </p:cNvPr>
          <p:cNvGrpSpPr/>
          <p:nvPr/>
        </p:nvGrpSpPr>
        <p:grpSpPr>
          <a:xfrm>
            <a:off x="2336169" y="1913050"/>
            <a:ext cx="1560894" cy="1447801"/>
            <a:chOff x="914400" y="1676400"/>
            <a:chExt cx="1560894" cy="1447801"/>
          </a:xfrm>
        </p:grpSpPr>
        <p:sp>
          <p:nvSpPr>
            <p:cNvPr id="8" name="TextBox 7">
              <a:extLst>
                <a:ext uri="{FF2B5EF4-FFF2-40B4-BE49-F238E27FC236}">
                  <a16:creationId xmlns:a16="http://schemas.microsoft.com/office/drawing/2014/main" xmlns="" id="{4D18486A-7332-4E92-9FB6-51AD66D80D27}"/>
                </a:ext>
              </a:extLst>
            </p:cNvPr>
            <p:cNvSpPr txBox="1"/>
            <p:nvPr/>
          </p:nvSpPr>
          <p:spPr>
            <a:xfrm>
              <a:off x="1263141" y="1676400"/>
              <a:ext cx="336952" cy="461665"/>
            </a:xfrm>
            <a:prstGeom prst="rect">
              <a:avLst/>
            </a:prstGeom>
            <a:noFill/>
          </p:spPr>
          <p:txBody>
            <a:bodyPr wrap="none" rtlCol="0">
              <a:spAutoFit/>
            </a:bodyPr>
            <a:lstStyle/>
            <a:p>
              <a:r>
                <a:rPr lang="en-US" sz="2400" dirty="0"/>
                <a:t>4</a:t>
              </a:r>
            </a:p>
          </p:txBody>
        </p:sp>
        <p:sp>
          <p:nvSpPr>
            <p:cNvPr id="9" name="TextBox 8">
              <a:extLst>
                <a:ext uri="{FF2B5EF4-FFF2-40B4-BE49-F238E27FC236}">
                  <a16:creationId xmlns:a16="http://schemas.microsoft.com/office/drawing/2014/main" xmlns="" id="{196B0FDA-05B6-4102-B0F5-95DEF1F9F163}"/>
                </a:ext>
              </a:extLst>
            </p:cNvPr>
            <p:cNvSpPr txBox="1"/>
            <p:nvPr/>
          </p:nvSpPr>
          <p:spPr>
            <a:xfrm>
              <a:off x="1528742" y="1676400"/>
              <a:ext cx="336952" cy="461665"/>
            </a:xfrm>
            <a:prstGeom prst="rect">
              <a:avLst/>
            </a:prstGeom>
            <a:noFill/>
          </p:spPr>
          <p:txBody>
            <a:bodyPr wrap="none" rtlCol="0">
              <a:spAutoFit/>
            </a:bodyPr>
            <a:lstStyle/>
            <a:p>
              <a:r>
                <a:rPr lang="en-US" sz="2400" dirty="0"/>
                <a:t>3</a:t>
              </a:r>
            </a:p>
          </p:txBody>
        </p:sp>
        <p:sp>
          <p:nvSpPr>
            <p:cNvPr id="10" name="TextBox 9">
              <a:extLst>
                <a:ext uri="{FF2B5EF4-FFF2-40B4-BE49-F238E27FC236}">
                  <a16:creationId xmlns:a16="http://schemas.microsoft.com/office/drawing/2014/main" xmlns="" id="{744A7B0D-1111-4F44-8861-C8D59AB95961}"/>
                </a:ext>
              </a:extLst>
            </p:cNvPr>
            <p:cNvSpPr txBox="1"/>
            <p:nvPr/>
          </p:nvSpPr>
          <p:spPr>
            <a:xfrm>
              <a:off x="1743750" y="1676400"/>
              <a:ext cx="266420" cy="461665"/>
            </a:xfrm>
            <a:prstGeom prst="rect">
              <a:avLst/>
            </a:prstGeom>
            <a:noFill/>
          </p:spPr>
          <p:txBody>
            <a:bodyPr wrap="none" rtlCol="0">
              <a:spAutoFit/>
            </a:bodyPr>
            <a:lstStyle/>
            <a:p>
              <a:r>
                <a:rPr lang="en-US" sz="2400" dirty="0"/>
                <a:t>.</a:t>
              </a:r>
            </a:p>
          </p:txBody>
        </p:sp>
        <p:sp>
          <p:nvSpPr>
            <p:cNvPr id="11" name="TextBox 10">
              <a:extLst>
                <a:ext uri="{FF2B5EF4-FFF2-40B4-BE49-F238E27FC236}">
                  <a16:creationId xmlns:a16="http://schemas.microsoft.com/office/drawing/2014/main" xmlns="" id="{4C0287CA-D032-4BCB-88C3-E430CAFE8508}"/>
                </a:ext>
              </a:extLst>
            </p:cNvPr>
            <p:cNvSpPr txBox="1"/>
            <p:nvPr/>
          </p:nvSpPr>
          <p:spPr>
            <a:xfrm>
              <a:off x="1263141" y="2425985"/>
              <a:ext cx="336952" cy="461665"/>
            </a:xfrm>
            <a:prstGeom prst="rect">
              <a:avLst/>
            </a:prstGeom>
            <a:noFill/>
          </p:spPr>
          <p:txBody>
            <a:bodyPr wrap="none" rtlCol="0">
              <a:spAutoFit/>
            </a:bodyPr>
            <a:lstStyle/>
            <a:p>
              <a:r>
                <a:rPr lang="en-US" sz="2400" dirty="0"/>
                <a:t>8</a:t>
              </a:r>
            </a:p>
          </p:txBody>
        </p:sp>
        <p:sp>
          <p:nvSpPr>
            <p:cNvPr id="12" name="TextBox 11">
              <a:extLst>
                <a:ext uri="{FF2B5EF4-FFF2-40B4-BE49-F238E27FC236}">
                  <a16:creationId xmlns:a16="http://schemas.microsoft.com/office/drawing/2014/main" xmlns="" id="{8E268165-6825-4A82-88EA-534BE4F06D0D}"/>
                </a:ext>
              </a:extLst>
            </p:cNvPr>
            <p:cNvSpPr txBox="1"/>
            <p:nvPr/>
          </p:nvSpPr>
          <p:spPr>
            <a:xfrm>
              <a:off x="1515150" y="2425985"/>
              <a:ext cx="336952" cy="461665"/>
            </a:xfrm>
            <a:prstGeom prst="rect">
              <a:avLst/>
            </a:prstGeom>
            <a:noFill/>
          </p:spPr>
          <p:txBody>
            <a:bodyPr wrap="none" rtlCol="0">
              <a:spAutoFit/>
            </a:bodyPr>
            <a:lstStyle/>
            <a:p>
              <a:r>
                <a:rPr lang="en-US" sz="2400" dirty="0"/>
                <a:t>9</a:t>
              </a:r>
            </a:p>
          </p:txBody>
        </p:sp>
        <p:sp>
          <p:nvSpPr>
            <p:cNvPr id="13" name="TextBox 12">
              <a:extLst>
                <a:ext uri="{FF2B5EF4-FFF2-40B4-BE49-F238E27FC236}">
                  <a16:creationId xmlns:a16="http://schemas.microsoft.com/office/drawing/2014/main" xmlns="" id="{2D818B19-2DFC-4D19-9448-C369BC76509D}"/>
                </a:ext>
              </a:extLst>
            </p:cNvPr>
            <p:cNvSpPr txBox="1"/>
            <p:nvPr/>
          </p:nvSpPr>
          <p:spPr>
            <a:xfrm>
              <a:off x="1743750" y="2425985"/>
              <a:ext cx="266420" cy="461665"/>
            </a:xfrm>
            <a:prstGeom prst="rect">
              <a:avLst/>
            </a:prstGeom>
            <a:noFill/>
          </p:spPr>
          <p:txBody>
            <a:bodyPr wrap="none" rtlCol="0">
              <a:spAutoFit/>
            </a:bodyPr>
            <a:lstStyle/>
            <a:p>
              <a:r>
                <a:rPr lang="en-US" sz="2400" dirty="0"/>
                <a:t>.</a:t>
              </a:r>
            </a:p>
          </p:txBody>
        </p:sp>
        <p:sp>
          <p:nvSpPr>
            <p:cNvPr id="14" name="TextBox 13">
              <a:extLst>
                <a:ext uri="{FF2B5EF4-FFF2-40B4-BE49-F238E27FC236}">
                  <a16:creationId xmlns:a16="http://schemas.microsoft.com/office/drawing/2014/main" xmlns="" id="{6937F2D0-43C4-458A-8A11-95338D081E82}"/>
                </a:ext>
              </a:extLst>
            </p:cNvPr>
            <p:cNvSpPr txBox="1"/>
            <p:nvPr/>
          </p:nvSpPr>
          <p:spPr>
            <a:xfrm>
              <a:off x="914400" y="2425985"/>
              <a:ext cx="261610" cy="461665"/>
            </a:xfrm>
            <a:prstGeom prst="rect">
              <a:avLst/>
            </a:prstGeom>
            <a:noFill/>
          </p:spPr>
          <p:txBody>
            <a:bodyPr wrap="none" rtlCol="0">
              <a:spAutoFit/>
            </a:bodyPr>
            <a:lstStyle/>
            <a:p>
              <a:r>
                <a:rPr lang="en-US" sz="2400" dirty="0"/>
                <a:t>-</a:t>
              </a:r>
            </a:p>
          </p:txBody>
        </p:sp>
        <p:cxnSp>
          <p:nvCxnSpPr>
            <p:cNvPr id="15" name="Straight Connector 14">
              <a:extLst>
                <a:ext uri="{FF2B5EF4-FFF2-40B4-BE49-F238E27FC236}">
                  <a16:creationId xmlns:a16="http://schemas.microsoft.com/office/drawing/2014/main" xmlns="" id="{BD617086-03E2-4599-83D7-954F98262DC7}"/>
                </a:ext>
              </a:extLst>
            </p:cNvPr>
            <p:cNvCxnSpPr/>
            <p:nvPr/>
          </p:nvCxnSpPr>
          <p:spPr>
            <a:xfrm>
              <a:off x="990600" y="3124201"/>
              <a:ext cx="14630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1C8952A2-E2B5-44D8-BE7D-4C4AAF3525E9}"/>
                </a:ext>
              </a:extLst>
            </p:cNvPr>
            <p:cNvSpPr txBox="1"/>
            <p:nvPr/>
          </p:nvSpPr>
          <p:spPr>
            <a:xfrm>
              <a:off x="1896150" y="1676400"/>
              <a:ext cx="336952" cy="461665"/>
            </a:xfrm>
            <a:prstGeom prst="rect">
              <a:avLst/>
            </a:prstGeom>
            <a:noFill/>
          </p:spPr>
          <p:txBody>
            <a:bodyPr wrap="none" rtlCol="0">
              <a:spAutoFit/>
            </a:bodyPr>
            <a:lstStyle/>
            <a:p>
              <a:r>
                <a:rPr lang="en-US" sz="2400" dirty="0"/>
                <a:t>2</a:t>
              </a:r>
            </a:p>
          </p:txBody>
        </p:sp>
        <p:sp>
          <p:nvSpPr>
            <p:cNvPr id="17" name="TextBox 16">
              <a:extLst>
                <a:ext uri="{FF2B5EF4-FFF2-40B4-BE49-F238E27FC236}">
                  <a16:creationId xmlns:a16="http://schemas.microsoft.com/office/drawing/2014/main" xmlns="" id="{D1DBC23E-091E-40F1-B54D-16578550CD65}"/>
                </a:ext>
              </a:extLst>
            </p:cNvPr>
            <p:cNvSpPr txBox="1"/>
            <p:nvPr/>
          </p:nvSpPr>
          <p:spPr>
            <a:xfrm>
              <a:off x="2138342" y="1676400"/>
              <a:ext cx="336952" cy="461665"/>
            </a:xfrm>
            <a:prstGeom prst="rect">
              <a:avLst/>
            </a:prstGeom>
            <a:noFill/>
          </p:spPr>
          <p:txBody>
            <a:bodyPr wrap="none" rtlCol="0">
              <a:spAutoFit/>
            </a:bodyPr>
            <a:lstStyle/>
            <a:p>
              <a:r>
                <a:rPr lang="en-US" sz="2400" dirty="0"/>
                <a:t>5</a:t>
              </a:r>
            </a:p>
          </p:txBody>
        </p:sp>
        <p:sp>
          <p:nvSpPr>
            <p:cNvPr id="18" name="TextBox 17">
              <a:extLst>
                <a:ext uri="{FF2B5EF4-FFF2-40B4-BE49-F238E27FC236}">
                  <a16:creationId xmlns:a16="http://schemas.microsoft.com/office/drawing/2014/main" xmlns="" id="{3FFEE8FA-644D-4746-ABA1-5A56BD43871B}"/>
                </a:ext>
              </a:extLst>
            </p:cNvPr>
            <p:cNvSpPr txBox="1"/>
            <p:nvPr/>
          </p:nvSpPr>
          <p:spPr>
            <a:xfrm>
              <a:off x="1896150" y="2425985"/>
              <a:ext cx="336952" cy="461665"/>
            </a:xfrm>
            <a:prstGeom prst="rect">
              <a:avLst/>
            </a:prstGeom>
            <a:noFill/>
          </p:spPr>
          <p:txBody>
            <a:bodyPr wrap="none" rtlCol="0">
              <a:spAutoFit/>
            </a:bodyPr>
            <a:lstStyle/>
            <a:p>
              <a:r>
                <a:rPr lang="en-US" sz="2400" dirty="0"/>
                <a:t>7</a:t>
              </a:r>
            </a:p>
          </p:txBody>
        </p:sp>
        <p:sp>
          <p:nvSpPr>
            <p:cNvPr id="19" name="TextBox 18">
              <a:extLst>
                <a:ext uri="{FF2B5EF4-FFF2-40B4-BE49-F238E27FC236}">
                  <a16:creationId xmlns:a16="http://schemas.microsoft.com/office/drawing/2014/main" xmlns="" id="{7B554200-077E-4692-BFBD-A4B8A788F948}"/>
                </a:ext>
              </a:extLst>
            </p:cNvPr>
            <p:cNvSpPr txBox="1"/>
            <p:nvPr/>
          </p:nvSpPr>
          <p:spPr>
            <a:xfrm>
              <a:off x="2138342" y="2425985"/>
              <a:ext cx="336952" cy="461665"/>
            </a:xfrm>
            <a:prstGeom prst="rect">
              <a:avLst/>
            </a:prstGeom>
            <a:noFill/>
          </p:spPr>
          <p:txBody>
            <a:bodyPr wrap="none" rtlCol="0">
              <a:spAutoFit/>
            </a:bodyPr>
            <a:lstStyle/>
            <a:p>
              <a:r>
                <a:rPr lang="en-US" sz="2400" dirty="0"/>
                <a:t>5</a:t>
              </a:r>
            </a:p>
          </p:txBody>
        </p:sp>
      </p:grpSp>
      <p:grpSp>
        <p:nvGrpSpPr>
          <p:cNvPr id="20" name="Group 94">
            <a:extLst>
              <a:ext uri="{FF2B5EF4-FFF2-40B4-BE49-F238E27FC236}">
                <a16:creationId xmlns:a16="http://schemas.microsoft.com/office/drawing/2014/main" xmlns="" id="{BCE785D7-05E1-4816-B000-CA420EF87C86}"/>
              </a:ext>
            </a:extLst>
          </p:cNvPr>
          <p:cNvGrpSpPr/>
          <p:nvPr/>
        </p:nvGrpSpPr>
        <p:grpSpPr>
          <a:xfrm>
            <a:off x="2327319" y="3385674"/>
            <a:ext cx="1569744" cy="461666"/>
            <a:chOff x="916975" y="3149024"/>
            <a:chExt cx="1569744" cy="461666"/>
          </a:xfrm>
        </p:grpSpPr>
        <p:sp>
          <p:nvSpPr>
            <p:cNvPr id="21" name="TextBox 20">
              <a:extLst>
                <a:ext uri="{FF2B5EF4-FFF2-40B4-BE49-F238E27FC236}">
                  <a16:creationId xmlns:a16="http://schemas.microsoft.com/office/drawing/2014/main" xmlns="" id="{5706AFE6-B1EC-4DC6-B36B-14E97BB654CD}"/>
                </a:ext>
              </a:extLst>
            </p:cNvPr>
            <p:cNvSpPr txBox="1"/>
            <p:nvPr/>
          </p:nvSpPr>
          <p:spPr>
            <a:xfrm>
              <a:off x="916975" y="3149025"/>
              <a:ext cx="261610" cy="461665"/>
            </a:xfrm>
            <a:prstGeom prst="rect">
              <a:avLst/>
            </a:prstGeom>
            <a:noFill/>
          </p:spPr>
          <p:txBody>
            <a:bodyPr wrap="none" rtlCol="0">
              <a:spAutoFit/>
            </a:bodyPr>
            <a:lstStyle/>
            <a:p>
              <a:r>
                <a:rPr lang="en-US" sz="2400" dirty="0"/>
                <a:t>-</a:t>
              </a:r>
            </a:p>
          </p:txBody>
        </p:sp>
        <p:sp>
          <p:nvSpPr>
            <p:cNvPr id="22" name="TextBox 21">
              <a:extLst>
                <a:ext uri="{FF2B5EF4-FFF2-40B4-BE49-F238E27FC236}">
                  <a16:creationId xmlns:a16="http://schemas.microsoft.com/office/drawing/2014/main" xmlns="" id="{0AB374F3-65FB-48AE-A480-5DC95A3B4B70}"/>
                </a:ext>
              </a:extLst>
            </p:cNvPr>
            <p:cNvSpPr txBox="1"/>
            <p:nvPr/>
          </p:nvSpPr>
          <p:spPr>
            <a:xfrm>
              <a:off x="1274566" y="3149024"/>
              <a:ext cx="336952" cy="461665"/>
            </a:xfrm>
            <a:prstGeom prst="rect">
              <a:avLst/>
            </a:prstGeom>
            <a:noFill/>
          </p:spPr>
          <p:txBody>
            <a:bodyPr wrap="none" rtlCol="0">
              <a:spAutoFit/>
            </a:bodyPr>
            <a:lstStyle/>
            <a:p>
              <a:r>
                <a:rPr lang="en-US" sz="2400" dirty="0"/>
                <a:t>4</a:t>
              </a:r>
            </a:p>
          </p:txBody>
        </p:sp>
        <p:sp>
          <p:nvSpPr>
            <p:cNvPr id="23" name="TextBox 22">
              <a:extLst>
                <a:ext uri="{FF2B5EF4-FFF2-40B4-BE49-F238E27FC236}">
                  <a16:creationId xmlns:a16="http://schemas.microsoft.com/office/drawing/2014/main" xmlns="" id="{46E955D5-25EF-4662-B207-E87E666B168A}"/>
                </a:ext>
              </a:extLst>
            </p:cNvPr>
            <p:cNvSpPr txBox="1"/>
            <p:nvPr/>
          </p:nvSpPr>
          <p:spPr>
            <a:xfrm>
              <a:off x="1526575" y="3149024"/>
              <a:ext cx="336952" cy="461665"/>
            </a:xfrm>
            <a:prstGeom prst="rect">
              <a:avLst/>
            </a:prstGeom>
            <a:noFill/>
          </p:spPr>
          <p:txBody>
            <a:bodyPr wrap="none" rtlCol="0">
              <a:spAutoFit/>
            </a:bodyPr>
            <a:lstStyle/>
            <a:p>
              <a:r>
                <a:rPr lang="en-US" sz="2400" dirty="0"/>
                <a:t>6</a:t>
              </a:r>
            </a:p>
          </p:txBody>
        </p:sp>
        <p:sp>
          <p:nvSpPr>
            <p:cNvPr id="24" name="TextBox 23">
              <a:extLst>
                <a:ext uri="{FF2B5EF4-FFF2-40B4-BE49-F238E27FC236}">
                  <a16:creationId xmlns:a16="http://schemas.microsoft.com/office/drawing/2014/main" xmlns="" id="{FA70A67B-28A0-42F8-83DF-00B98E01D6BD}"/>
                </a:ext>
              </a:extLst>
            </p:cNvPr>
            <p:cNvSpPr txBox="1"/>
            <p:nvPr/>
          </p:nvSpPr>
          <p:spPr>
            <a:xfrm>
              <a:off x="1755175" y="3149024"/>
              <a:ext cx="266420" cy="461665"/>
            </a:xfrm>
            <a:prstGeom prst="rect">
              <a:avLst/>
            </a:prstGeom>
            <a:noFill/>
          </p:spPr>
          <p:txBody>
            <a:bodyPr wrap="none" rtlCol="0">
              <a:spAutoFit/>
            </a:bodyPr>
            <a:lstStyle/>
            <a:p>
              <a:r>
                <a:rPr lang="en-US" sz="2400" dirty="0"/>
                <a:t>.</a:t>
              </a:r>
            </a:p>
          </p:txBody>
        </p:sp>
        <p:sp>
          <p:nvSpPr>
            <p:cNvPr id="25" name="TextBox 24">
              <a:extLst>
                <a:ext uri="{FF2B5EF4-FFF2-40B4-BE49-F238E27FC236}">
                  <a16:creationId xmlns:a16="http://schemas.microsoft.com/office/drawing/2014/main" xmlns="" id="{2A43AAB1-E988-4F66-8318-91F3DD8D0723}"/>
                </a:ext>
              </a:extLst>
            </p:cNvPr>
            <p:cNvSpPr txBox="1"/>
            <p:nvPr/>
          </p:nvSpPr>
          <p:spPr>
            <a:xfrm>
              <a:off x="1907575" y="3149024"/>
              <a:ext cx="336952" cy="461665"/>
            </a:xfrm>
            <a:prstGeom prst="rect">
              <a:avLst/>
            </a:prstGeom>
            <a:noFill/>
          </p:spPr>
          <p:txBody>
            <a:bodyPr wrap="none" rtlCol="0">
              <a:spAutoFit/>
            </a:bodyPr>
            <a:lstStyle/>
            <a:p>
              <a:r>
                <a:rPr lang="en-US" sz="2400" dirty="0"/>
                <a:t>5</a:t>
              </a:r>
            </a:p>
          </p:txBody>
        </p:sp>
        <p:sp>
          <p:nvSpPr>
            <p:cNvPr id="26" name="TextBox 25">
              <a:extLst>
                <a:ext uri="{FF2B5EF4-FFF2-40B4-BE49-F238E27FC236}">
                  <a16:creationId xmlns:a16="http://schemas.microsoft.com/office/drawing/2014/main" xmlns="" id="{A7572211-1B2B-45D2-BC07-96C1931D08D1}"/>
                </a:ext>
              </a:extLst>
            </p:cNvPr>
            <p:cNvSpPr txBox="1"/>
            <p:nvPr/>
          </p:nvSpPr>
          <p:spPr>
            <a:xfrm>
              <a:off x="2149767" y="3149024"/>
              <a:ext cx="336952" cy="461665"/>
            </a:xfrm>
            <a:prstGeom prst="rect">
              <a:avLst/>
            </a:prstGeom>
            <a:noFill/>
          </p:spPr>
          <p:txBody>
            <a:bodyPr wrap="none" rtlCol="0">
              <a:spAutoFit/>
            </a:bodyPr>
            <a:lstStyle/>
            <a:p>
              <a:r>
                <a:rPr lang="en-US" sz="2400" dirty="0"/>
                <a:t>0</a:t>
              </a:r>
            </a:p>
          </p:txBody>
        </p:sp>
      </p:grpSp>
      <p:grpSp>
        <p:nvGrpSpPr>
          <p:cNvPr id="27" name="Group 113">
            <a:extLst>
              <a:ext uri="{FF2B5EF4-FFF2-40B4-BE49-F238E27FC236}">
                <a16:creationId xmlns:a16="http://schemas.microsoft.com/office/drawing/2014/main" xmlns="" id="{2CC9A25A-6409-485B-AA26-BD187A0BF3BF}"/>
              </a:ext>
            </a:extLst>
          </p:cNvPr>
          <p:cNvGrpSpPr/>
          <p:nvPr/>
        </p:nvGrpSpPr>
        <p:grpSpPr>
          <a:xfrm>
            <a:off x="3971289" y="2524196"/>
            <a:ext cx="1684625" cy="376871"/>
            <a:chOff x="2560945" y="2442529"/>
            <a:chExt cx="1684625" cy="376871"/>
          </a:xfrm>
        </p:grpSpPr>
        <p:sp>
          <p:nvSpPr>
            <p:cNvPr id="28" name="TextBox 27">
              <a:extLst>
                <a:ext uri="{FF2B5EF4-FFF2-40B4-BE49-F238E27FC236}">
                  <a16:creationId xmlns:a16="http://schemas.microsoft.com/office/drawing/2014/main" xmlns="" id="{96F9C93D-818F-438A-9EED-52E401BC03F2}"/>
                </a:ext>
              </a:extLst>
            </p:cNvPr>
            <p:cNvSpPr txBox="1"/>
            <p:nvPr/>
          </p:nvSpPr>
          <p:spPr>
            <a:xfrm>
              <a:off x="2560945" y="2442529"/>
              <a:ext cx="1633781" cy="369332"/>
            </a:xfrm>
            <a:prstGeom prst="rect">
              <a:avLst/>
            </a:prstGeom>
            <a:noFill/>
          </p:spPr>
          <p:txBody>
            <a:bodyPr wrap="none" rtlCol="0">
              <a:spAutoFit/>
            </a:bodyPr>
            <a:lstStyle/>
            <a:p>
              <a:r>
                <a:rPr lang="en-US" dirty="0"/>
                <a:t>2’s complement</a:t>
              </a:r>
            </a:p>
          </p:txBody>
        </p:sp>
        <p:cxnSp>
          <p:nvCxnSpPr>
            <p:cNvPr id="29" name="Straight Arrow Connector 28">
              <a:extLst>
                <a:ext uri="{FF2B5EF4-FFF2-40B4-BE49-F238E27FC236}">
                  <a16:creationId xmlns:a16="http://schemas.microsoft.com/office/drawing/2014/main" xmlns="" id="{04BACBE9-6E01-463C-87EB-9FF526660DEF}"/>
                </a:ext>
              </a:extLst>
            </p:cNvPr>
            <p:cNvCxnSpPr/>
            <p:nvPr/>
          </p:nvCxnSpPr>
          <p:spPr>
            <a:xfrm>
              <a:off x="2599650" y="2817812"/>
              <a:ext cx="1645920" cy="158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Group 116">
            <a:extLst>
              <a:ext uri="{FF2B5EF4-FFF2-40B4-BE49-F238E27FC236}">
                <a16:creationId xmlns:a16="http://schemas.microsoft.com/office/drawing/2014/main" xmlns="" id="{559CA541-8A9A-48F9-B92D-50F34A5A861E}"/>
              </a:ext>
            </a:extLst>
          </p:cNvPr>
          <p:cNvGrpSpPr/>
          <p:nvPr/>
        </p:nvGrpSpPr>
        <p:grpSpPr>
          <a:xfrm>
            <a:off x="6109096" y="1913050"/>
            <a:ext cx="3525296" cy="461666"/>
            <a:chOff x="4698752" y="1676400"/>
            <a:chExt cx="3525296" cy="461666"/>
          </a:xfrm>
        </p:grpSpPr>
        <p:grpSp>
          <p:nvGrpSpPr>
            <p:cNvPr id="31" name="Group 21">
              <a:extLst>
                <a:ext uri="{FF2B5EF4-FFF2-40B4-BE49-F238E27FC236}">
                  <a16:creationId xmlns:a16="http://schemas.microsoft.com/office/drawing/2014/main" xmlns="" id="{565D1B7A-A1AC-44E6-A154-F15795AE642E}"/>
                </a:ext>
              </a:extLst>
            </p:cNvPr>
            <p:cNvGrpSpPr/>
            <p:nvPr/>
          </p:nvGrpSpPr>
          <p:grpSpPr>
            <a:xfrm>
              <a:off x="5200998" y="1676400"/>
              <a:ext cx="2413450" cy="461666"/>
              <a:chOff x="5912446" y="1676400"/>
              <a:chExt cx="2413450" cy="461666"/>
            </a:xfrm>
          </p:grpSpPr>
          <p:sp>
            <p:nvSpPr>
              <p:cNvPr id="39" name="TextBox 38">
                <a:extLst>
                  <a:ext uri="{FF2B5EF4-FFF2-40B4-BE49-F238E27FC236}">
                    <a16:creationId xmlns:a16="http://schemas.microsoft.com/office/drawing/2014/main" xmlns="" id="{DAC44368-51F2-4695-9851-3D2F68A0DDA2}"/>
                  </a:ext>
                </a:extLst>
              </p:cNvPr>
              <p:cNvSpPr txBox="1"/>
              <p:nvPr/>
            </p:nvSpPr>
            <p:spPr>
              <a:xfrm>
                <a:off x="5912446" y="1676401"/>
                <a:ext cx="336952" cy="461665"/>
              </a:xfrm>
              <a:prstGeom prst="rect">
                <a:avLst/>
              </a:prstGeom>
              <a:noFill/>
            </p:spPr>
            <p:txBody>
              <a:bodyPr wrap="none" rtlCol="0">
                <a:spAutoFit/>
              </a:bodyPr>
              <a:lstStyle/>
              <a:p>
                <a:r>
                  <a:rPr lang="en-US" sz="2400" dirty="0"/>
                  <a:t>1</a:t>
                </a:r>
              </a:p>
            </p:txBody>
          </p:sp>
          <p:sp>
            <p:nvSpPr>
              <p:cNvPr id="40" name="TextBox 39">
                <a:extLst>
                  <a:ext uri="{FF2B5EF4-FFF2-40B4-BE49-F238E27FC236}">
                    <a16:creationId xmlns:a16="http://schemas.microsoft.com/office/drawing/2014/main" xmlns="" id="{6C18D03C-3D3E-41CB-B066-95B9B9E53020}"/>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41" name="TextBox 40">
                <a:extLst>
                  <a:ext uri="{FF2B5EF4-FFF2-40B4-BE49-F238E27FC236}">
                    <a16:creationId xmlns:a16="http://schemas.microsoft.com/office/drawing/2014/main" xmlns="" id="{C3F96834-F3A0-4CE9-9D3E-59D1B83CE8D8}"/>
                  </a:ext>
                </a:extLst>
              </p:cNvPr>
              <p:cNvSpPr txBox="1"/>
              <p:nvPr/>
            </p:nvSpPr>
            <p:spPr>
              <a:xfrm>
                <a:off x="6464944" y="1676400"/>
                <a:ext cx="336952" cy="461665"/>
              </a:xfrm>
              <a:prstGeom prst="rect">
                <a:avLst/>
              </a:prstGeom>
              <a:noFill/>
            </p:spPr>
            <p:txBody>
              <a:bodyPr wrap="none" rtlCol="0">
                <a:spAutoFit/>
              </a:bodyPr>
              <a:lstStyle/>
              <a:p>
                <a:r>
                  <a:rPr lang="en-US" sz="2400" dirty="0"/>
                  <a:t>1</a:t>
                </a:r>
              </a:p>
            </p:txBody>
          </p:sp>
          <p:sp>
            <p:nvSpPr>
              <p:cNvPr id="42" name="TextBox 41">
                <a:extLst>
                  <a:ext uri="{FF2B5EF4-FFF2-40B4-BE49-F238E27FC236}">
                    <a16:creationId xmlns:a16="http://schemas.microsoft.com/office/drawing/2014/main" xmlns="" id="{CF1CEFC4-7C3D-47B3-AB55-6F3597F37C1D}"/>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sp>
            <p:nvSpPr>
              <p:cNvPr id="43" name="TextBox 42">
                <a:extLst>
                  <a:ext uri="{FF2B5EF4-FFF2-40B4-BE49-F238E27FC236}">
                    <a16:creationId xmlns:a16="http://schemas.microsoft.com/office/drawing/2014/main" xmlns="" id="{7FB20515-5B6E-474C-B364-CDFB93A475A2}"/>
                  </a:ext>
                </a:extLst>
              </p:cNvPr>
              <p:cNvSpPr txBox="1"/>
              <p:nvPr/>
            </p:nvSpPr>
            <p:spPr>
              <a:xfrm>
                <a:off x="7684144" y="1676400"/>
                <a:ext cx="336952" cy="461665"/>
              </a:xfrm>
              <a:prstGeom prst="rect">
                <a:avLst/>
              </a:prstGeom>
              <a:noFill/>
            </p:spPr>
            <p:txBody>
              <a:bodyPr wrap="none" rtlCol="0">
                <a:spAutoFit/>
              </a:bodyPr>
              <a:lstStyle/>
              <a:p>
                <a:r>
                  <a:rPr lang="en-US" sz="2400" dirty="0"/>
                  <a:t>0</a:t>
                </a:r>
              </a:p>
            </p:txBody>
          </p:sp>
          <p:sp>
            <p:nvSpPr>
              <p:cNvPr id="44" name="TextBox 43">
                <a:extLst>
                  <a:ext uri="{FF2B5EF4-FFF2-40B4-BE49-F238E27FC236}">
                    <a16:creationId xmlns:a16="http://schemas.microsoft.com/office/drawing/2014/main" xmlns="" id="{0966DAB0-8C81-4A4F-8D17-E4D2166A716B}"/>
                  </a:ext>
                </a:extLst>
              </p:cNvPr>
              <p:cNvSpPr txBox="1"/>
              <p:nvPr/>
            </p:nvSpPr>
            <p:spPr>
              <a:xfrm>
                <a:off x="7988944" y="1676400"/>
                <a:ext cx="336952" cy="461665"/>
              </a:xfrm>
              <a:prstGeom prst="rect">
                <a:avLst/>
              </a:prstGeom>
              <a:noFill/>
            </p:spPr>
            <p:txBody>
              <a:bodyPr wrap="none" rtlCol="0">
                <a:spAutoFit/>
              </a:bodyPr>
              <a:lstStyle/>
              <a:p>
                <a:r>
                  <a:rPr lang="en-US" sz="2400" dirty="0"/>
                  <a:t>1</a:t>
                </a:r>
              </a:p>
            </p:txBody>
          </p:sp>
        </p:grpSp>
        <p:sp>
          <p:nvSpPr>
            <p:cNvPr id="32" name="TextBox 31">
              <a:extLst>
                <a:ext uri="{FF2B5EF4-FFF2-40B4-BE49-F238E27FC236}">
                  <a16:creationId xmlns:a16="http://schemas.microsoft.com/office/drawing/2014/main" xmlns="" id="{87C6A734-156F-42BC-8AE5-BEE77910523C}"/>
                </a:ext>
              </a:extLst>
            </p:cNvPr>
            <p:cNvSpPr txBox="1"/>
            <p:nvPr/>
          </p:nvSpPr>
          <p:spPr>
            <a:xfrm>
              <a:off x="6039198" y="1676401"/>
              <a:ext cx="336952"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xmlns="" id="{C93602B4-9444-4270-8DE3-E891396C2BB8}"/>
                </a:ext>
              </a:extLst>
            </p:cNvPr>
            <p:cNvSpPr txBox="1"/>
            <p:nvPr/>
          </p:nvSpPr>
          <p:spPr>
            <a:xfrm>
              <a:off x="6298952" y="1676400"/>
              <a:ext cx="336952" cy="461665"/>
            </a:xfrm>
            <a:prstGeom prst="rect">
              <a:avLst/>
            </a:prstGeom>
            <a:noFill/>
          </p:spPr>
          <p:txBody>
            <a:bodyPr wrap="none" rtlCol="0">
              <a:spAutoFit/>
            </a:bodyPr>
            <a:lstStyle/>
            <a:p>
              <a:r>
                <a:rPr lang="en-US" sz="2400" dirty="0"/>
                <a:t>1</a:t>
              </a:r>
            </a:p>
          </p:txBody>
        </p:sp>
        <p:sp>
          <p:nvSpPr>
            <p:cNvPr id="34" name="TextBox 33">
              <a:extLst>
                <a:ext uri="{FF2B5EF4-FFF2-40B4-BE49-F238E27FC236}">
                  <a16:creationId xmlns:a16="http://schemas.microsoft.com/office/drawing/2014/main" xmlns="" id="{F2AB570E-3E17-4B88-9267-830BA910F337}"/>
                </a:ext>
              </a:extLst>
            </p:cNvPr>
            <p:cNvSpPr txBox="1"/>
            <p:nvPr/>
          </p:nvSpPr>
          <p:spPr>
            <a:xfrm>
              <a:off x="6591696" y="1676400"/>
              <a:ext cx="336952" cy="461665"/>
            </a:xfrm>
            <a:prstGeom prst="rect">
              <a:avLst/>
            </a:prstGeom>
            <a:noFill/>
          </p:spPr>
          <p:txBody>
            <a:bodyPr wrap="none" rtlCol="0">
              <a:spAutoFit/>
            </a:bodyPr>
            <a:lstStyle/>
            <a:p>
              <a:r>
                <a:rPr lang="en-US" sz="2400" dirty="0"/>
                <a:t>1</a:t>
              </a:r>
            </a:p>
          </p:txBody>
        </p:sp>
        <p:sp>
          <p:nvSpPr>
            <p:cNvPr id="35" name="TextBox 34">
              <a:extLst>
                <a:ext uri="{FF2B5EF4-FFF2-40B4-BE49-F238E27FC236}">
                  <a16:creationId xmlns:a16="http://schemas.microsoft.com/office/drawing/2014/main" xmlns="" id="{18146C7C-7CEE-49DC-AF53-7CC447FBE57F}"/>
                </a:ext>
              </a:extLst>
            </p:cNvPr>
            <p:cNvSpPr txBox="1"/>
            <p:nvPr/>
          </p:nvSpPr>
          <p:spPr>
            <a:xfrm>
              <a:off x="4698752" y="1676401"/>
              <a:ext cx="336952" cy="461665"/>
            </a:xfrm>
            <a:prstGeom prst="rect">
              <a:avLst/>
            </a:prstGeom>
            <a:noFill/>
          </p:spPr>
          <p:txBody>
            <a:bodyPr wrap="none" rtlCol="0">
              <a:spAutoFit/>
            </a:bodyPr>
            <a:lstStyle/>
            <a:p>
              <a:r>
                <a:rPr lang="en-US" sz="2400" dirty="0"/>
                <a:t>0</a:t>
              </a:r>
            </a:p>
          </p:txBody>
        </p:sp>
        <p:sp>
          <p:nvSpPr>
            <p:cNvPr id="36" name="TextBox 35">
              <a:extLst>
                <a:ext uri="{FF2B5EF4-FFF2-40B4-BE49-F238E27FC236}">
                  <a16:creationId xmlns:a16="http://schemas.microsoft.com/office/drawing/2014/main" xmlns="" id="{982F0384-61B2-4809-81A1-DF879AA4F7F2}"/>
                </a:ext>
              </a:extLst>
            </p:cNvPr>
            <p:cNvSpPr txBox="1"/>
            <p:nvPr/>
          </p:nvSpPr>
          <p:spPr>
            <a:xfrm>
              <a:off x="4958506" y="1676400"/>
              <a:ext cx="336952" cy="461665"/>
            </a:xfrm>
            <a:prstGeom prst="rect">
              <a:avLst/>
            </a:prstGeom>
            <a:noFill/>
          </p:spPr>
          <p:txBody>
            <a:bodyPr wrap="none" rtlCol="0">
              <a:spAutoFit/>
            </a:bodyPr>
            <a:lstStyle/>
            <a:p>
              <a:r>
                <a:rPr lang="en-US" sz="2400" dirty="0"/>
                <a:t>0</a:t>
              </a:r>
            </a:p>
          </p:txBody>
        </p:sp>
        <p:sp>
          <p:nvSpPr>
            <p:cNvPr id="37" name="TextBox 36">
              <a:extLst>
                <a:ext uri="{FF2B5EF4-FFF2-40B4-BE49-F238E27FC236}">
                  <a16:creationId xmlns:a16="http://schemas.microsoft.com/office/drawing/2014/main" xmlns="" id="{FF4CED1C-BD8C-4D47-A885-92651ADE6821}"/>
                </a:ext>
              </a:extLst>
            </p:cNvPr>
            <p:cNvSpPr txBox="1"/>
            <p:nvPr/>
          </p:nvSpPr>
          <p:spPr>
            <a:xfrm>
              <a:off x="7582296" y="1676400"/>
              <a:ext cx="336952" cy="461665"/>
            </a:xfrm>
            <a:prstGeom prst="rect">
              <a:avLst/>
            </a:prstGeom>
            <a:noFill/>
          </p:spPr>
          <p:txBody>
            <a:bodyPr wrap="none" rtlCol="0">
              <a:spAutoFit/>
            </a:bodyPr>
            <a:lstStyle/>
            <a:p>
              <a:r>
                <a:rPr lang="en-US" sz="2400" dirty="0"/>
                <a:t>0</a:t>
              </a:r>
            </a:p>
          </p:txBody>
        </p:sp>
        <p:sp>
          <p:nvSpPr>
            <p:cNvPr id="38" name="TextBox 37">
              <a:extLst>
                <a:ext uri="{FF2B5EF4-FFF2-40B4-BE49-F238E27FC236}">
                  <a16:creationId xmlns:a16="http://schemas.microsoft.com/office/drawing/2014/main" xmlns="" id="{71E06277-2CE0-4CB0-BDF9-770F61D88B55}"/>
                </a:ext>
              </a:extLst>
            </p:cNvPr>
            <p:cNvSpPr txBox="1"/>
            <p:nvPr/>
          </p:nvSpPr>
          <p:spPr>
            <a:xfrm>
              <a:off x="7887096" y="1676400"/>
              <a:ext cx="336952" cy="461665"/>
            </a:xfrm>
            <a:prstGeom prst="rect">
              <a:avLst/>
            </a:prstGeom>
            <a:noFill/>
          </p:spPr>
          <p:txBody>
            <a:bodyPr wrap="none" rtlCol="0">
              <a:spAutoFit/>
            </a:bodyPr>
            <a:lstStyle/>
            <a:p>
              <a:r>
                <a:rPr lang="en-US" sz="2400" dirty="0"/>
                <a:t>0</a:t>
              </a:r>
            </a:p>
          </p:txBody>
        </p:sp>
      </p:grpSp>
      <p:grpSp>
        <p:nvGrpSpPr>
          <p:cNvPr id="45" name="Group 131">
            <a:extLst>
              <a:ext uri="{FF2B5EF4-FFF2-40B4-BE49-F238E27FC236}">
                <a16:creationId xmlns:a16="http://schemas.microsoft.com/office/drawing/2014/main" xmlns="" id="{568B2D2C-DF98-42BA-99B4-619ECBFF434C}"/>
              </a:ext>
            </a:extLst>
          </p:cNvPr>
          <p:cNvGrpSpPr/>
          <p:nvPr/>
        </p:nvGrpSpPr>
        <p:grpSpPr>
          <a:xfrm>
            <a:off x="5728096" y="2623674"/>
            <a:ext cx="3906296" cy="500626"/>
            <a:chOff x="4317752" y="2387024"/>
            <a:chExt cx="3906296" cy="500626"/>
          </a:xfrm>
        </p:grpSpPr>
        <p:sp>
          <p:nvSpPr>
            <p:cNvPr id="46" name="TextBox 45">
              <a:extLst>
                <a:ext uri="{FF2B5EF4-FFF2-40B4-BE49-F238E27FC236}">
                  <a16:creationId xmlns:a16="http://schemas.microsoft.com/office/drawing/2014/main" xmlns="" id="{8D3B91D2-063A-47EF-B5FB-A43B638FF06C}"/>
                </a:ext>
              </a:extLst>
            </p:cNvPr>
            <p:cNvSpPr txBox="1"/>
            <p:nvPr/>
          </p:nvSpPr>
          <p:spPr>
            <a:xfrm>
              <a:off x="4317752" y="2425985"/>
              <a:ext cx="336952" cy="461665"/>
            </a:xfrm>
            <a:prstGeom prst="rect">
              <a:avLst/>
            </a:prstGeom>
            <a:noFill/>
          </p:spPr>
          <p:txBody>
            <a:bodyPr wrap="none" rtlCol="0">
              <a:spAutoFit/>
            </a:bodyPr>
            <a:lstStyle/>
            <a:p>
              <a:r>
                <a:rPr lang="en-US" sz="2400" dirty="0"/>
                <a:t>+</a:t>
              </a:r>
            </a:p>
          </p:txBody>
        </p:sp>
        <p:grpSp>
          <p:nvGrpSpPr>
            <p:cNvPr id="47" name="Group 21">
              <a:extLst>
                <a:ext uri="{FF2B5EF4-FFF2-40B4-BE49-F238E27FC236}">
                  <a16:creationId xmlns:a16="http://schemas.microsoft.com/office/drawing/2014/main" xmlns="" id="{6190D6D6-D68E-4F2D-8407-C58A1D91B67E}"/>
                </a:ext>
              </a:extLst>
            </p:cNvPr>
            <p:cNvGrpSpPr/>
            <p:nvPr/>
          </p:nvGrpSpPr>
          <p:grpSpPr>
            <a:xfrm>
              <a:off x="5200998" y="2387024"/>
              <a:ext cx="1846904" cy="461666"/>
              <a:chOff x="5912446" y="1676400"/>
              <a:chExt cx="1846904" cy="461666"/>
            </a:xfrm>
          </p:grpSpPr>
          <p:sp>
            <p:nvSpPr>
              <p:cNvPr id="57" name="TextBox 56">
                <a:extLst>
                  <a:ext uri="{FF2B5EF4-FFF2-40B4-BE49-F238E27FC236}">
                    <a16:creationId xmlns:a16="http://schemas.microsoft.com/office/drawing/2014/main" xmlns="" id="{E0C00B60-9D30-407F-B7CC-F4AC1D0154BB}"/>
                  </a:ext>
                </a:extLst>
              </p:cNvPr>
              <p:cNvSpPr txBox="1"/>
              <p:nvPr/>
            </p:nvSpPr>
            <p:spPr>
              <a:xfrm>
                <a:off x="5912446" y="1676401"/>
                <a:ext cx="336952" cy="461665"/>
              </a:xfrm>
              <a:prstGeom prst="rect">
                <a:avLst/>
              </a:prstGeom>
              <a:noFill/>
            </p:spPr>
            <p:txBody>
              <a:bodyPr wrap="none" rtlCol="0">
                <a:spAutoFit/>
              </a:bodyPr>
              <a:lstStyle/>
              <a:p>
                <a:r>
                  <a:rPr lang="en-US" sz="2400" dirty="0"/>
                  <a:t>1</a:t>
                </a:r>
              </a:p>
            </p:txBody>
          </p:sp>
          <p:sp>
            <p:nvSpPr>
              <p:cNvPr id="58" name="TextBox 57">
                <a:extLst>
                  <a:ext uri="{FF2B5EF4-FFF2-40B4-BE49-F238E27FC236}">
                    <a16:creationId xmlns:a16="http://schemas.microsoft.com/office/drawing/2014/main" xmlns="" id="{DA1939FD-0B98-4B1D-9337-05C8165D5705}"/>
                  </a:ext>
                </a:extLst>
              </p:cNvPr>
              <p:cNvSpPr txBox="1"/>
              <p:nvPr/>
            </p:nvSpPr>
            <p:spPr>
              <a:xfrm>
                <a:off x="6172200" y="1676400"/>
                <a:ext cx="336952" cy="461665"/>
              </a:xfrm>
              <a:prstGeom prst="rect">
                <a:avLst/>
              </a:prstGeom>
              <a:noFill/>
            </p:spPr>
            <p:txBody>
              <a:bodyPr wrap="none" rtlCol="0">
                <a:spAutoFit/>
              </a:bodyPr>
              <a:lstStyle/>
              <a:p>
                <a:r>
                  <a:rPr lang="en-US" sz="2400" dirty="0"/>
                  <a:t>0</a:t>
                </a:r>
              </a:p>
            </p:txBody>
          </p:sp>
          <p:sp>
            <p:nvSpPr>
              <p:cNvPr id="59" name="TextBox 58">
                <a:extLst>
                  <a:ext uri="{FF2B5EF4-FFF2-40B4-BE49-F238E27FC236}">
                    <a16:creationId xmlns:a16="http://schemas.microsoft.com/office/drawing/2014/main" xmlns="" id="{963B4D43-A9CE-43D0-872E-8A48EC22BE63}"/>
                  </a:ext>
                </a:extLst>
              </p:cNvPr>
              <p:cNvSpPr txBox="1"/>
              <p:nvPr/>
            </p:nvSpPr>
            <p:spPr>
              <a:xfrm>
                <a:off x="6464944" y="1676400"/>
                <a:ext cx="336952" cy="461665"/>
              </a:xfrm>
              <a:prstGeom prst="rect">
                <a:avLst/>
              </a:prstGeom>
              <a:noFill/>
            </p:spPr>
            <p:txBody>
              <a:bodyPr wrap="none" rtlCol="0">
                <a:spAutoFit/>
              </a:bodyPr>
              <a:lstStyle/>
              <a:p>
                <a:r>
                  <a:rPr lang="en-US" sz="2400" dirty="0"/>
                  <a:t>0</a:t>
                </a:r>
              </a:p>
            </p:txBody>
          </p:sp>
          <p:sp>
            <p:nvSpPr>
              <p:cNvPr id="60" name="TextBox 59">
                <a:extLst>
                  <a:ext uri="{FF2B5EF4-FFF2-40B4-BE49-F238E27FC236}">
                    <a16:creationId xmlns:a16="http://schemas.microsoft.com/office/drawing/2014/main" xmlns="" id="{4BA76DE1-62B3-4717-9F7F-FAE516245731}"/>
                  </a:ext>
                </a:extLst>
              </p:cNvPr>
              <p:cNvSpPr txBox="1"/>
              <p:nvPr/>
            </p:nvSpPr>
            <p:spPr>
              <a:xfrm>
                <a:off x="7492930" y="1676400"/>
                <a:ext cx="266420" cy="461665"/>
              </a:xfrm>
              <a:prstGeom prst="rect">
                <a:avLst/>
              </a:prstGeom>
              <a:noFill/>
            </p:spPr>
            <p:txBody>
              <a:bodyPr wrap="none" rtlCol="0">
                <a:spAutoFit/>
              </a:bodyPr>
              <a:lstStyle/>
              <a:p>
                <a:r>
                  <a:rPr lang="en-US" sz="2400" dirty="0"/>
                  <a:t>.</a:t>
                </a:r>
              </a:p>
            </p:txBody>
          </p:sp>
        </p:grpSp>
        <p:sp>
          <p:nvSpPr>
            <p:cNvPr id="48" name="TextBox 47">
              <a:extLst>
                <a:ext uri="{FF2B5EF4-FFF2-40B4-BE49-F238E27FC236}">
                  <a16:creationId xmlns:a16="http://schemas.microsoft.com/office/drawing/2014/main" xmlns="" id="{79A8BA38-ADB4-4671-AEFC-B80670DB39B2}"/>
                </a:ext>
              </a:extLst>
            </p:cNvPr>
            <p:cNvSpPr txBox="1"/>
            <p:nvPr/>
          </p:nvSpPr>
          <p:spPr>
            <a:xfrm>
              <a:off x="6039198" y="2387025"/>
              <a:ext cx="336952" cy="461665"/>
            </a:xfrm>
            <a:prstGeom prst="rect">
              <a:avLst/>
            </a:prstGeom>
            <a:noFill/>
          </p:spPr>
          <p:txBody>
            <a:bodyPr wrap="none" rtlCol="0">
              <a:spAutoFit/>
            </a:bodyPr>
            <a:lstStyle/>
            <a:p>
              <a:r>
                <a:rPr lang="en-US" sz="2400" dirty="0"/>
                <a:t>1</a:t>
              </a:r>
            </a:p>
          </p:txBody>
        </p:sp>
        <p:sp>
          <p:nvSpPr>
            <p:cNvPr id="49" name="TextBox 48">
              <a:extLst>
                <a:ext uri="{FF2B5EF4-FFF2-40B4-BE49-F238E27FC236}">
                  <a16:creationId xmlns:a16="http://schemas.microsoft.com/office/drawing/2014/main" xmlns="" id="{0D3A8106-34D7-474F-A755-22A4CE9D7408}"/>
                </a:ext>
              </a:extLst>
            </p:cNvPr>
            <p:cNvSpPr txBox="1"/>
            <p:nvPr/>
          </p:nvSpPr>
          <p:spPr>
            <a:xfrm>
              <a:off x="6298952" y="2387024"/>
              <a:ext cx="336952" cy="461665"/>
            </a:xfrm>
            <a:prstGeom prst="rect">
              <a:avLst/>
            </a:prstGeom>
            <a:noFill/>
          </p:spPr>
          <p:txBody>
            <a:bodyPr wrap="none" rtlCol="0">
              <a:spAutoFit/>
            </a:bodyPr>
            <a:lstStyle/>
            <a:p>
              <a:r>
                <a:rPr lang="en-US" sz="2400" dirty="0"/>
                <a:t>1</a:t>
              </a:r>
            </a:p>
          </p:txBody>
        </p:sp>
        <p:sp>
          <p:nvSpPr>
            <p:cNvPr id="50" name="TextBox 49">
              <a:extLst>
                <a:ext uri="{FF2B5EF4-FFF2-40B4-BE49-F238E27FC236}">
                  <a16:creationId xmlns:a16="http://schemas.microsoft.com/office/drawing/2014/main" xmlns="" id="{027278EB-3183-4515-AE80-AFA7DCFDA301}"/>
                </a:ext>
              </a:extLst>
            </p:cNvPr>
            <p:cNvSpPr txBox="1"/>
            <p:nvPr/>
          </p:nvSpPr>
          <p:spPr>
            <a:xfrm>
              <a:off x="6591696" y="2387024"/>
              <a:ext cx="336952" cy="461665"/>
            </a:xfrm>
            <a:prstGeom prst="rect">
              <a:avLst/>
            </a:prstGeom>
            <a:noFill/>
          </p:spPr>
          <p:txBody>
            <a:bodyPr wrap="none" rtlCol="0">
              <a:spAutoFit/>
            </a:bodyPr>
            <a:lstStyle/>
            <a:p>
              <a:r>
                <a:rPr lang="en-US" sz="2400" dirty="0"/>
                <a:t>0</a:t>
              </a:r>
            </a:p>
          </p:txBody>
        </p:sp>
        <p:sp>
          <p:nvSpPr>
            <p:cNvPr id="51" name="TextBox 50">
              <a:extLst>
                <a:ext uri="{FF2B5EF4-FFF2-40B4-BE49-F238E27FC236}">
                  <a16:creationId xmlns:a16="http://schemas.microsoft.com/office/drawing/2014/main" xmlns="" id="{202B8346-0A15-4B00-8F47-8953380CD9F6}"/>
                </a:ext>
              </a:extLst>
            </p:cNvPr>
            <p:cNvSpPr txBox="1"/>
            <p:nvPr/>
          </p:nvSpPr>
          <p:spPr>
            <a:xfrm>
              <a:off x="4698752" y="2387025"/>
              <a:ext cx="336952" cy="461665"/>
            </a:xfrm>
            <a:prstGeom prst="rect">
              <a:avLst/>
            </a:prstGeom>
            <a:noFill/>
          </p:spPr>
          <p:txBody>
            <a:bodyPr wrap="none" rtlCol="0">
              <a:spAutoFit/>
            </a:bodyPr>
            <a:lstStyle/>
            <a:p>
              <a:r>
                <a:rPr lang="en-US" sz="2400" dirty="0"/>
                <a:t>1</a:t>
              </a:r>
            </a:p>
          </p:txBody>
        </p:sp>
        <p:sp>
          <p:nvSpPr>
            <p:cNvPr id="52" name="TextBox 51">
              <a:extLst>
                <a:ext uri="{FF2B5EF4-FFF2-40B4-BE49-F238E27FC236}">
                  <a16:creationId xmlns:a16="http://schemas.microsoft.com/office/drawing/2014/main" xmlns="" id="{865AFFF6-5715-4D60-96A1-56664318064A}"/>
                </a:ext>
              </a:extLst>
            </p:cNvPr>
            <p:cNvSpPr txBox="1"/>
            <p:nvPr/>
          </p:nvSpPr>
          <p:spPr>
            <a:xfrm>
              <a:off x="4958506" y="2387024"/>
              <a:ext cx="336952" cy="461665"/>
            </a:xfrm>
            <a:prstGeom prst="rect">
              <a:avLst/>
            </a:prstGeom>
            <a:noFill/>
          </p:spPr>
          <p:txBody>
            <a:bodyPr wrap="none" rtlCol="0">
              <a:spAutoFit/>
            </a:bodyPr>
            <a:lstStyle/>
            <a:p>
              <a:r>
                <a:rPr lang="en-US" sz="2400" dirty="0"/>
                <a:t>0</a:t>
              </a:r>
            </a:p>
          </p:txBody>
        </p:sp>
        <p:sp>
          <p:nvSpPr>
            <p:cNvPr id="53" name="TextBox 52">
              <a:extLst>
                <a:ext uri="{FF2B5EF4-FFF2-40B4-BE49-F238E27FC236}">
                  <a16:creationId xmlns:a16="http://schemas.microsoft.com/office/drawing/2014/main" xmlns="" id="{D3DC5961-520E-4F08-9C08-B37A15D8CD7B}"/>
                </a:ext>
              </a:extLst>
            </p:cNvPr>
            <p:cNvSpPr txBox="1"/>
            <p:nvPr/>
          </p:nvSpPr>
          <p:spPr>
            <a:xfrm>
              <a:off x="6984752" y="2387025"/>
              <a:ext cx="336952" cy="461665"/>
            </a:xfrm>
            <a:prstGeom prst="rect">
              <a:avLst/>
            </a:prstGeom>
            <a:noFill/>
          </p:spPr>
          <p:txBody>
            <a:bodyPr wrap="none" rtlCol="0">
              <a:spAutoFit/>
            </a:bodyPr>
            <a:lstStyle/>
            <a:p>
              <a:r>
                <a:rPr lang="en-US" sz="2400" dirty="0"/>
                <a:t>0</a:t>
              </a:r>
            </a:p>
          </p:txBody>
        </p:sp>
        <p:sp>
          <p:nvSpPr>
            <p:cNvPr id="54" name="TextBox 53">
              <a:extLst>
                <a:ext uri="{FF2B5EF4-FFF2-40B4-BE49-F238E27FC236}">
                  <a16:creationId xmlns:a16="http://schemas.microsoft.com/office/drawing/2014/main" xmlns="" id="{652BFE3F-7333-4103-846D-78BF6F1A294E}"/>
                </a:ext>
              </a:extLst>
            </p:cNvPr>
            <p:cNvSpPr txBox="1"/>
            <p:nvPr/>
          </p:nvSpPr>
          <p:spPr>
            <a:xfrm>
              <a:off x="7289552" y="2387025"/>
              <a:ext cx="336952" cy="461665"/>
            </a:xfrm>
            <a:prstGeom prst="rect">
              <a:avLst/>
            </a:prstGeom>
            <a:noFill/>
          </p:spPr>
          <p:txBody>
            <a:bodyPr wrap="none" rtlCol="0">
              <a:spAutoFit/>
            </a:bodyPr>
            <a:lstStyle/>
            <a:p>
              <a:r>
                <a:rPr lang="en-US" sz="2400" dirty="0"/>
                <a:t>1</a:t>
              </a:r>
            </a:p>
          </p:txBody>
        </p:sp>
        <p:sp>
          <p:nvSpPr>
            <p:cNvPr id="55" name="TextBox 54">
              <a:extLst>
                <a:ext uri="{FF2B5EF4-FFF2-40B4-BE49-F238E27FC236}">
                  <a16:creationId xmlns:a16="http://schemas.microsoft.com/office/drawing/2014/main" xmlns="" id="{0AFDCAFE-CED9-4EC6-AD25-6151996C727F}"/>
                </a:ext>
              </a:extLst>
            </p:cNvPr>
            <p:cNvSpPr txBox="1"/>
            <p:nvPr/>
          </p:nvSpPr>
          <p:spPr>
            <a:xfrm>
              <a:off x="7582296" y="2387025"/>
              <a:ext cx="336952" cy="461665"/>
            </a:xfrm>
            <a:prstGeom prst="rect">
              <a:avLst/>
            </a:prstGeom>
            <a:noFill/>
          </p:spPr>
          <p:txBody>
            <a:bodyPr wrap="none" rtlCol="0">
              <a:spAutoFit/>
            </a:bodyPr>
            <a:lstStyle/>
            <a:p>
              <a:r>
                <a:rPr lang="en-US" sz="2400" dirty="0"/>
                <a:t>0</a:t>
              </a:r>
            </a:p>
          </p:txBody>
        </p:sp>
        <p:sp>
          <p:nvSpPr>
            <p:cNvPr id="56" name="TextBox 55">
              <a:extLst>
                <a:ext uri="{FF2B5EF4-FFF2-40B4-BE49-F238E27FC236}">
                  <a16:creationId xmlns:a16="http://schemas.microsoft.com/office/drawing/2014/main" xmlns="" id="{BB33FC1E-2082-44C3-9B56-8D8B8DD1CCFD}"/>
                </a:ext>
              </a:extLst>
            </p:cNvPr>
            <p:cNvSpPr txBox="1"/>
            <p:nvPr/>
          </p:nvSpPr>
          <p:spPr>
            <a:xfrm>
              <a:off x="7887096" y="2387025"/>
              <a:ext cx="336952" cy="461665"/>
            </a:xfrm>
            <a:prstGeom prst="rect">
              <a:avLst/>
            </a:prstGeom>
            <a:noFill/>
          </p:spPr>
          <p:txBody>
            <a:bodyPr wrap="none" rtlCol="0">
              <a:spAutoFit/>
            </a:bodyPr>
            <a:lstStyle/>
            <a:p>
              <a:r>
                <a:rPr lang="en-US" sz="2400" dirty="0"/>
                <a:t>0</a:t>
              </a:r>
            </a:p>
          </p:txBody>
        </p:sp>
      </p:grpSp>
      <p:grpSp>
        <p:nvGrpSpPr>
          <p:cNvPr id="61" name="Group 147">
            <a:extLst>
              <a:ext uri="{FF2B5EF4-FFF2-40B4-BE49-F238E27FC236}">
                <a16:creationId xmlns:a16="http://schemas.microsoft.com/office/drawing/2014/main" xmlns="" id="{44962724-CD72-4D15-B038-85EB14050C7F}"/>
              </a:ext>
            </a:extLst>
          </p:cNvPr>
          <p:cNvGrpSpPr/>
          <p:nvPr/>
        </p:nvGrpSpPr>
        <p:grpSpPr>
          <a:xfrm>
            <a:off x="5982344" y="3360851"/>
            <a:ext cx="3657600" cy="486489"/>
            <a:chOff x="4572000" y="3124201"/>
            <a:chExt cx="3657600" cy="486489"/>
          </a:xfrm>
        </p:grpSpPr>
        <p:cxnSp>
          <p:nvCxnSpPr>
            <p:cNvPr id="62" name="Straight Connector 61">
              <a:extLst>
                <a:ext uri="{FF2B5EF4-FFF2-40B4-BE49-F238E27FC236}">
                  <a16:creationId xmlns:a16="http://schemas.microsoft.com/office/drawing/2014/main" xmlns="" id="{4B231022-867C-4CB9-B2C8-B18CA01BAE64}"/>
                </a:ext>
              </a:extLst>
            </p:cNvPr>
            <p:cNvCxnSpPr/>
            <p:nvPr/>
          </p:nvCxnSpPr>
          <p:spPr>
            <a:xfrm>
              <a:off x="4572000" y="3124201"/>
              <a:ext cx="3657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A027EE2C-D32C-48FD-B7BD-6B4B2F34D948}"/>
                </a:ext>
              </a:extLst>
            </p:cNvPr>
            <p:cNvSpPr txBox="1"/>
            <p:nvPr/>
          </p:nvSpPr>
          <p:spPr>
            <a:xfrm>
              <a:off x="6032609" y="3149025"/>
              <a:ext cx="336952" cy="461665"/>
            </a:xfrm>
            <a:prstGeom prst="rect">
              <a:avLst/>
            </a:prstGeom>
            <a:noFill/>
          </p:spPr>
          <p:txBody>
            <a:bodyPr wrap="none" rtlCol="0">
              <a:spAutoFit/>
            </a:bodyPr>
            <a:lstStyle/>
            <a:p>
              <a:r>
                <a:rPr lang="en-US" sz="2400" dirty="0"/>
                <a:t>0</a:t>
              </a:r>
            </a:p>
          </p:txBody>
        </p:sp>
        <p:sp>
          <p:nvSpPr>
            <p:cNvPr id="64" name="TextBox 63">
              <a:extLst>
                <a:ext uri="{FF2B5EF4-FFF2-40B4-BE49-F238E27FC236}">
                  <a16:creationId xmlns:a16="http://schemas.microsoft.com/office/drawing/2014/main" xmlns="" id="{F0F7DD97-BD30-4906-945C-D4EBC0143FBA}"/>
                </a:ext>
              </a:extLst>
            </p:cNvPr>
            <p:cNvSpPr txBox="1"/>
            <p:nvPr/>
          </p:nvSpPr>
          <p:spPr>
            <a:xfrm>
              <a:off x="6286896" y="3149024"/>
              <a:ext cx="336952" cy="461665"/>
            </a:xfrm>
            <a:prstGeom prst="rect">
              <a:avLst/>
            </a:prstGeom>
            <a:noFill/>
          </p:spPr>
          <p:txBody>
            <a:bodyPr wrap="none" rtlCol="0">
              <a:spAutoFit/>
            </a:bodyPr>
            <a:lstStyle/>
            <a:p>
              <a:r>
                <a:rPr lang="en-US" sz="2400" dirty="0"/>
                <a:t>0</a:t>
              </a:r>
            </a:p>
          </p:txBody>
        </p:sp>
        <p:sp>
          <p:nvSpPr>
            <p:cNvPr id="65" name="TextBox 64">
              <a:extLst>
                <a:ext uri="{FF2B5EF4-FFF2-40B4-BE49-F238E27FC236}">
                  <a16:creationId xmlns:a16="http://schemas.microsoft.com/office/drawing/2014/main" xmlns="" id="{33CB5047-776A-42A7-AE36-7289321B9557}"/>
                </a:ext>
              </a:extLst>
            </p:cNvPr>
            <p:cNvSpPr txBox="1"/>
            <p:nvPr/>
          </p:nvSpPr>
          <p:spPr>
            <a:xfrm>
              <a:off x="6591696" y="3149024"/>
              <a:ext cx="336952" cy="461665"/>
            </a:xfrm>
            <a:prstGeom prst="rect">
              <a:avLst/>
            </a:prstGeom>
            <a:noFill/>
          </p:spPr>
          <p:txBody>
            <a:bodyPr wrap="none" rtlCol="0">
              <a:spAutoFit/>
            </a:bodyPr>
            <a:lstStyle/>
            <a:p>
              <a:r>
                <a:rPr lang="en-US" sz="2400" dirty="0"/>
                <a:t>1</a:t>
              </a:r>
            </a:p>
          </p:txBody>
        </p:sp>
        <p:sp>
          <p:nvSpPr>
            <p:cNvPr id="66" name="TextBox 65">
              <a:extLst>
                <a:ext uri="{FF2B5EF4-FFF2-40B4-BE49-F238E27FC236}">
                  <a16:creationId xmlns:a16="http://schemas.microsoft.com/office/drawing/2014/main" xmlns="" id="{AE0B33E0-9091-448C-8F76-A96082ABC9B2}"/>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67" name="TextBox 66">
              <a:extLst>
                <a:ext uri="{FF2B5EF4-FFF2-40B4-BE49-F238E27FC236}">
                  <a16:creationId xmlns:a16="http://schemas.microsoft.com/office/drawing/2014/main" xmlns="" id="{938BA99E-5245-4CBC-97BD-779D13388E00}"/>
                </a:ext>
              </a:extLst>
            </p:cNvPr>
            <p:cNvSpPr txBox="1"/>
            <p:nvPr/>
          </p:nvSpPr>
          <p:spPr>
            <a:xfrm>
              <a:off x="5753496" y="3149024"/>
              <a:ext cx="336952" cy="461665"/>
            </a:xfrm>
            <a:prstGeom prst="rect">
              <a:avLst/>
            </a:prstGeom>
            <a:noFill/>
          </p:spPr>
          <p:txBody>
            <a:bodyPr wrap="none" rtlCol="0">
              <a:spAutoFit/>
            </a:bodyPr>
            <a:lstStyle/>
            <a:p>
              <a:r>
                <a:rPr lang="en-US" sz="2400" dirty="0"/>
                <a:t>0</a:t>
              </a:r>
            </a:p>
          </p:txBody>
        </p:sp>
        <p:sp>
          <p:nvSpPr>
            <p:cNvPr id="68" name="TextBox 67">
              <a:extLst>
                <a:ext uri="{FF2B5EF4-FFF2-40B4-BE49-F238E27FC236}">
                  <a16:creationId xmlns:a16="http://schemas.microsoft.com/office/drawing/2014/main" xmlns="" id="{178608AD-1053-414F-9B89-0CFDD9958AAC}"/>
                </a:ext>
              </a:extLst>
            </p:cNvPr>
            <p:cNvSpPr txBox="1"/>
            <p:nvPr/>
          </p:nvSpPr>
          <p:spPr>
            <a:xfrm>
              <a:off x="6984752" y="3149024"/>
              <a:ext cx="336952" cy="461665"/>
            </a:xfrm>
            <a:prstGeom prst="rect">
              <a:avLst/>
            </a:prstGeom>
            <a:noFill/>
          </p:spPr>
          <p:txBody>
            <a:bodyPr wrap="none" rtlCol="0">
              <a:spAutoFit/>
            </a:bodyPr>
            <a:lstStyle/>
            <a:p>
              <a:r>
                <a:rPr lang="en-US" sz="2400" dirty="0"/>
                <a:t>1</a:t>
              </a:r>
            </a:p>
          </p:txBody>
        </p:sp>
        <p:sp>
          <p:nvSpPr>
            <p:cNvPr id="69" name="TextBox 68">
              <a:extLst>
                <a:ext uri="{FF2B5EF4-FFF2-40B4-BE49-F238E27FC236}">
                  <a16:creationId xmlns:a16="http://schemas.microsoft.com/office/drawing/2014/main" xmlns="" id="{F4861060-3DD2-4CB8-B41D-7CD2459DDE0D}"/>
                </a:ext>
              </a:extLst>
            </p:cNvPr>
            <p:cNvSpPr txBox="1"/>
            <p:nvPr/>
          </p:nvSpPr>
          <p:spPr>
            <a:xfrm>
              <a:off x="7282980" y="3149024"/>
              <a:ext cx="336952" cy="461665"/>
            </a:xfrm>
            <a:prstGeom prst="rect">
              <a:avLst/>
            </a:prstGeom>
            <a:noFill/>
          </p:spPr>
          <p:txBody>
            <a:bodyPr wrap="none" rtlCol="0">
              <a:spAutoFit/>
            </a:bodyPr>
            <a:lstStyle/>
            <a:p>
              <a:r>
                <a:rPr lang="en-US" sz="2400" dirty="0"/>
                <a:t>0</a:t>
              </a:r>
            </a:p>
          </p:txBody>
        </p:sp>
        <p:sp>
          <p:nvSpPr>
            <p:cNvPr id="70" name="TextBox 69">
              <a:extLst>
                <a:ext uri="{FF2B5EF4-FFF2-40B4-BE49-F238E27FC236}">
                  <a16:creationId xmlns:a16="http://schemas.microsoft.com/office/drawing/2014/main" xmlns="" id="{B69626A7-35E3-4CEC-85C3-9E027C15B205}"/>
                </a:ext>
              </a:extLst>
            </p:cNvPr>
            <p:cNvSpPr txBox="1"/>
            <p:nvPr/>
          </p:nvSpPr>
          <p:spPr>
            <a:xfrm>
              <a:off x="4953753" y="3149025"/>
              <a:ext cx="336952" cy="461665"/>
            </a:xfrm>
            <a:prstGeom prst="rect">
              <a:avLst/>
            </a:prstGeom>
            <a:noFill/>
          </p:spPr>
          <p:txBody>
            <a:bodyPr wrap="none" rtlCol="0">
              <a:spAutoFit/>
            </a:bodyPr>
            <a:lstStyle/>
            <a:p>
              <a:r>
                <a:rPr lang="en-US" sz="2400" dirty="0"/>
                <a:t>1</a:t>
              </a:r>
            </a:p>
          </p:txBody>
        </p:sp>
        <p:sp>
          <p:nvSpPr>
            <p:cNvPr id="71" name="TextBox 70">
              <a:extLst>
                <a:ext uri="{FF2B5EF4-FFF2-40B4-BE49-F238E27FC236}">
                  <a16:creationId xmlns:a16="http://schemas.microsoft.com/office/drawing/2014/main" xmlns="" id="{A9F5D8B2-A796-4E3E-84EF-007ED47478BF}"/>
                </a:ext>
              </a:extLst>
            </p:cNvPr>
            <p:cNvSpPr txBox="1"/>
            <p:nvPr/>
          </p:nvSpPr>
          <p:spPr>
            <a:xfrm>
              <a:off x="5208040" y="3149024"/>
              <a:ext cx="336952" cy="461665"/>
            </a:xfrm>
            <a:prstGeom prst="rect">
              <a:avLst/>
            </a:prstGeom>
            <a:noFill/>
          </p:spPr>
          <p:txBody>
            <a:bodyPr wrap="none" rtlCol="0">
              <a:spAutoFit/>
            </a:bodyPr>
            <a:lstStyle/>
            <a:p>
              <a:r>
                <a:rPr lang="en-US" sz="2400" dirty="0"/>
                <a:t>0</a:t>
              </a:r>
            </a:p>
          </p:txBody>
        </p:sp>
        <p:sp>
          <p:nvSpPr>
            <p:cNvPr id="72" name="TextBox 71">
              <a:extLst>
                <a:ext uri="{FF2B5EF4-FFF2-40B4-BE49-F238E27FC236}">
                  <a16:creationId xmlns:a16="http://schemas.microsoft.com/office/drawing/2014/main" xmlns="" id="{30166C08-5B77-469E-A589-E85B32104FF1}"/>
                </a:ext>
              </a:extLst>
            </p:cNvPr>
            <p:cNvSpPr txBox="1"/>
            <p:nvPr/>
          </p:nvSpPr>
          <p:spPr>
            <a:xfrm>
              <a:off x="5512840" y="3149024"/>
              <a:ext cx="336952" cy="461665"/>
            </a:xfrm>
            <a:prstGeom prst="rect">
              <a:avLst/>
            </a:prstGeom>
            <a:noFill/>
          </p:spPr>
          <p:txBody>
            <a:bodyPr wrap="none" rtlCol="0">
              <a:spAutoFit/>
            </a:bodyPr>
            <a:lstStyle/>
            <a:p>
              <a:r>
                <a:rPr lang="en-US" sz="2400" dirty="0"/>
                <a:t>1</a:t>
              </a:r>
            </a:p>
          </p:txBody>
        </p:sp>
        <p:sp>
          <p:nvSpPr>
            <p:cNvPr id="73" name="TextBox 72">
              <a:extLst>
                <a:ext uri="{FF2B5EF4-FFF2-40B4-BE49-F238E27FC236}">
                  <a16:creationId xmlns:a16="http://schemas.microsoft.com/office/drawing/2014/main" xmlns="" id="{98D3CE06-0D30-47CA-A97D-37431B65D462}"/>
                </a:ext>
              </a:extLst>
            </p:cNvPr>
            <p:cNvSpPr txBox="1"/>
            <p:nvPr/>
          </p:nvSpPr>
          <p:spPr>
            <a:xfrm>
              <a:off x="4674640" y="3149024"/>
              <a:ext cx="336952" cy="461665"/>
            </a:xfrm>
            <a:prstGeom prst="rect">
              <a:avLst/>
            </a:prstGeom>
            <a:noFill/>
          </p:spPr>
          <p:txBody>
            <a:bodyPr wrap="none" rtlCol="0">
              <a:spAutoFit/>
            </a:bodyPr>
            <a:lstStyle/>
            <a:p>
              <a:r>
                <a:rPr lang="en-US" sz="2400" dirty="0"/>
                <a:t>1</a:t>
              </a:r>
            </a:p>
          </p:txBody>
        </p:sp>
        <p:sp>
          <p:nvSpPr>
            <p:cNvPr id="74" name="TextBox 73">
              <a:extLst>
                <a:ext uri="{FF2B5EF4-FFF2-40B4-BE49-F238E27FC236}">
                  <a16:creationId xmlns:a16="http://schemas.microsoft.com/office/drawing/2014/main" xmlns="" id="{800732B5-E20A-4A68-9750-A663D468CAEF}"/>
                </a:ext>
              </a:extLst>
            </p:cNvPr>
            <p:cNvSpPr txBox="1"/>
            <p:nvPr/>
          </p:nvSpPr>
          <p:spPr>
            <a:xfrm>
              <a:off x="7588868" y="3149025"/>
              <a:ext cx="336952" cy="461665"/>
            </a:xfrm>
            <a:prstGeom prst="rect">
              <a:avLst/>
            </a:prstGeom>
            <a:noFill/>
          </p:spPr>
          <p:txBody>
            <a:bodyPr wrap="none" rtlCol="0">
              <a:spAutoFit/>
            </a:bodyPr>
            <a:lstStyle/>
            <a:p>
              <a:r>
                <a:rPr lang="en-US" sz="2400" dirty="0"/>
                <a:t>0</a:t>
              </a:r>
            </a:p>
          </p:txBody>
        </p:sp>
        <p:sp>
          <p:nvSpPr>
            <p:cNvPr id="75" name="TextBox 74">
              <a:extLst>
                <a:ext uri="{FF2B5EF4-FFF2-40B4-BE49-F238E27FC236}">
                  <a16:creationId xmlns:a16="http://schemas.microsoft.com/office/drawing/2014/main" xmlns="" id="{AA8A711F-2CC6-4E57-968F-A0C5FFF30DFA}"/>
                </a:ext>
              </a:extLst>
            </p:cNvPr>
            <p:cNvSpPr txBox="1"/>
            <p:nvPr/>
          </p:nvSpPr>
          <p:spPr>
            <a:xfrm>
              <a:off x="7887096" y="3149025"/>
              <a:ext cx="336952" cy="461665"/>
            </a:xfrm>
            <a:prstGeom prst="rect">
              <a:avLst/>
            </a:prstGeom>
            <a:noFill/>
          </p:spPr>
          <p:txBody>
            <a:bodyPr wrap="none" rtlCol="0">
              <a:spAutoFit/>
            </a:bodyPr>
            <a:lstStyle/>
            <a:p>
              <a:r>
                <a:rPr lang="en-US" sz="2400" dirty="0"/>
                <a:t>0</a:t>
              </a:r>
            </a:p>
          </p:txBody>
        </p:sp>
      </p:grpSp>
      <p:grpSp>
        <p:nvGrpSpPr>
          <p:cNvPr id="76" name="Group 163">
            <a:extLst>
              <a:ext uri="{FF2B5EF4-FFF2-40B4-BE49-F238E27FC236}">
                <a16:creationId xmlns:a16="http://schemas.microsoft.com/office/drawing/2014/main" xmlns="" id="{D13AE6AA-627E-40FF-97A2-1957E27AB470}"/>
              </a:ext>
            </a:extLst>
          </p:cNvPr>
          <p:cNvGrpSpPr/>
          <p:nvPr/>
        </p:nvGrpSpPr>
        <p:grpSpPr>
          <a:xfrm>
            <a:off x="6084984" y="4300073"/>
            <a:ext cx="3549408" cy="461666"/>
            <a:chOff x="4674640" y="3149024"/>
            <a:chExt cx="3549408" cy="461666"/>
          </a:xfrm>
        </p:grpSpPr>
        <p:sp>
          <p:nvSpPr>
            <p:cNvPr id="77" name="TextBox 76">
              <a:extLst>
                <a:ext uri="{FF2B5EF4-FFF2-40B4-BE49-F238E27FC236}">
                  <a16:creationId xmlns:a16="http://schemas.microsoft.com/office/drawing/2014/main" xmlns="" id="{1DDB7668-320F-4320-BCD4-6CE873EEA742}"/>
                </a:ext>
              </a:extLst>
            </p:cNvPr>
            <p:cNvSpPr txBox="1"/>
            <p:nvPr/>
          </p:nvSpPr>
          <p:spPr>
            <a:xfrm>
              <a:off x="6032609" y="3149025"/>
              <a:ext cx="336952" cy="461665"/>
            </a:xfrm>
            <a:prstGeom prst="rect">
              <a:avLst/>
            </a:prstGeom>
            <a:noFill/>
          </p:spPr>
          <p:txBody>
            <a:bodyPr wrap="none" rtlCol="0">
              <a:spAutoFit/>
            </a:bodyPr>
            <a:lstStyle/>
            <a:p>
              <a:r>
                <a:rPr lang="en-US" sz="2400" dirty="0"/>
                <a:t>1</a:t>
              </a:r>
            </a:p>
          </p:txBody>
        </p:sp>
        <p:sp>
          <p:nvSpPr>
            <p:cNvPr id="78" name="TextBox 77">
              <a:extLst>
                <a:ext uri="{FF2B5EF4-FFF2-40B4-BE49-F238E27FC236}">
                  <a16:creationId xmlns:a16="http://schemas.microsoft.com/office/drawing/2014/main" xmlns="" id="{61990CC4-3CDD-4D92-9482-37515DA09480}"/>
                </a:ext>
              </a:extLst>
            </p:cNvPr>
            <p:cNvSpPr txBox="1"/>
            <p:nvPr/>
          </p:nvSpPr>
          <p:spPr>
            <a:xfrm>
              <a:off x="6286896" y="3149024"/>
              <a:ext cx="336952" cy="461665"/>
            </a:xfrm>
            <a:prstGeom prst="rect">
              <a:avLst/>
            </a:prstGeom>
            <a:noFill/>
          </p:spPr>
          <p:txBody>
            <a:bodyPr wrap="none" rtlCol="0">
              <a:spAutoFit/>
            </a:bodyPr>
            <a:lstStyle/>
            <a:p>
              <a:r>
                <a:rPr lang="en-US" sz="2400" dirty="0"/>
                <a:t>1</a:t>
              </a:r>
            </a:p>
          </p:txBody>
        </p:sp>
        <p:sp>
          <p:nvSpPr>
            <p:cNvPr id="79" name="TextBox 78">
              <a:extLst>
                <a:ext uri="{FF2B5EF4-FFF2-40B4-BE49-F238E27FC236}">
                  <a16:creationId xmlns:a16="http://schemas.microsoft.com/office/drawing/2014/main" xmlns="" id="{C12CEFC8-4ABA-453F-99A8-5333CD6B1671}"/>
                </a:ext>
              </a:extLst>
            </p:cNvPr>
            <p:cNvSpPr txBox="1"/>
            <p:nvPr/>
          </p:nvSpPr>
          <p:spPr>
            <a:xfrm>
              <a:off x="6591696" y="3149024"/>
              <a:ext cx="336952" cy="461665"/>
            </a:xfrm>
            <a:prstGeom prst="rect">
              <a:avLst/>
            </a:prstGeom>
            <a:noFill/>
          </p:spPr>
          <p:txBody>
            <a:bodyPr wrap="none" rtlCol="0">
              <a:spAutoFit/>
            </a:bodyPr>
            <a:lstStyle/>
            <a:p>
              <a:r>
                <a:rPr lang="en-US" sz="2400" dirty="0"/>
                <a:t>0</a:t>
              </a:r>
            </a:p>
          </p:txBody>
        </p:sp>
        <p:sp>
          <p:nvSpPr>
            <p:cNvPr id="80" name="TextBox 79">
              <a:extLst>
                <a:ext uri="{FF2B5EF4-FFF2-40B4-BE49-F238E27FC236}">
                  <a16:creationId xmlns:a16="http://schemas.microsoft.com/office/drawing/2014/main" xmlns="" id="{A4AD9744-A673-4AF9-8C9E-4417A06D4BEB}"/>
                </a:ext>
              </a:extLst>
            </p:cNvPr>
            <p:cNvSpPr txBox="1"/>
            <p:nvPr/>
          </p:nvSpPr>
          <p:spPr>
            <a:xfrm>
              <a:off x="6786949" y="3149024"/>
              <a:ext cx="266420" cy="461665"/>
            </a:xfrm>
            <a:prstGeom prst="rect">
              <a:avLst/>
            </a:prstGeom>
            <a:noFill/>
          </p:spPr>
          <p:txBody>
            <a:bodyPr wrap="none" rtlCol="0">
              <a:spAutoFit/>
            </a:bodyPr>
            <a:lstStyle/>
            <a:p>
              <a:r>
                <a:rPr lang="en-US" sz="2400" dirty="0"/>
                <a:t>.</a:t>
              </a:r>
            </a:p>
          </p:txBody>
        </p:sp>
        <p:sp>
          <p:nvSpPr>
            <p:cNvPr id="81" name="TextBox 80">
              <a:extLst>
                <a:ext uri="{FF2B5EF4-FFF2-40B4-BE49-F238E27FC236}">
                  <a16:creationId xmlns:a16="http://schemas.microsoft.com/office/drawing/2014/main" xmlns="" id="{99C74229-B69B-4901-8703-3F2DE1AAE961}"/>
                </a:ext>
              </a:extLst>
            </p:cNvPr>
            <p:cNvSpPr txBox="1"/>
            <p:nvPr/>
          </p:nvSpPr>
          <p:spPr>
            <a:xfrm>
              <a:off x="5753496" y="3149024"/>
              <a:ext cx="336952" cy="461665"/>
            </a:xfrm>
            <a:prstGeom prst="rect">
              <a:avLst/>
            </a:prstGeom>
            <a:noFill/>
          </p:spPr>
          <p:txBody>
            <a:bodyPr wrap="none" rtlCol="0">
              <a:spAutoFit/>
            </a:bodyPr>
            <a:lstStyle/>
            <a:p>
              <a:r>
                <a:rPr lang="en-US" sz="2400" dirty="0"/>
                <a:t>1</a:t>
              </a:r>
            </a:p>
          </p:txBody>
        </p:sp>
        <p:sp>
          <p:nvSpPr>
            <p:cNvPr id="82" name="TextBox 81">
              <a:extLst>
                <a:ext uri="{FF2B5EF4-FFF2-40B4-BE49-F238E27FC236}">
                  <a16:creationId xmlns:a16="http://schemas.microsoft.com/office/drawing/2014/main" xmlns="" id="{E6444B80-8583-4D91-84AC-83ACECC35D56}"/>
                </a:ext>
              </a:extLst>
            </p:cNvPr>
            <p:cNvSpPr txBox="1"/>
            <p:nvPr/>
          </p:nvSpPr>
          <p:spPr>
            <a:xfrm>
              <a:off x="6984752" y="3149024"/>
              <a:ext cx="336952" cy="461665"/>
            </a:xfrm>
            <a:prstGeom prst="rect">
              <a:avLst/>
            </a:prstGeom>
            <a:noFill/>
          </p:spPr>
          <p:txBody>
            <a:bodyPr wrap="none" rtlCol="0">
              <a:spAutoFit/>
            </a:bodyPr>
            <a:lstStyle/>
            <a:p>
              <a:r>
                <a:rPr lang="en-US" sz="2400" dirty="0"/>
                <a:t>1</a:t>
              </a:r>
            </a:p>
          </p:txBody>
        </p:sp>
        <p:sp>
          <p:nvSpPr>
            <p:cNvPr id="83" name="TextBox 82">
              <a:extLst>
                <a:ext uri="{FF2B5EF4-FFF2-40B4-BE49-F238E27FC236}">
                  <a16:creationId xmlns:a16="http://schemas.microsoft.com/office/drawing/2014/main" xmlns="" id="{F3778246-0350-441E-A2E0-A950C94A7164}"/>
                </a:ext>
              </a:extLst>
            </p:cNvPr>
            <p:cNvSpPr txBox="1"/>
            <p:nvPr/>
          </p:nvSpPr>
          <p:spPr>
            <a:xfrm>
              <a:off x="7282980" y="3149024"/>
              <a:ext cx="336952" cy="461665"/>
            </a:xfrm>
            <a:prstGeom prst="rect">
              <a:avLst/>
            </a:prstGeom>
            <a:noFill/>
          </p:spPr>
          <p:txBody>
            <a:bodyPr wrap="none" rtlCol="0">
              <a:spAutoFit/>
            </a:bodyPr>
            <a:lstStyle/>
            <a:p>
              <a:r>
                <a:rPr lang="en-US" sz="2400" dirty="0"/>
                <a:t>0</a:t>
              </a:r>
            </a:p>
          </p:txBody>
        </p:sp>
        <p:sp>
          <p:nvSpPr>
            <p:cNvPr id="84" name="TextBox 83">
              <a:extLst>
                <a:ext uri="{FF2B5EF4-FFF2-40B4-BE49-F238E27FC236}">
                  <a16:creationId xmlns:a16="http://schemas.microsoft.com/office/drawing/2014/main" xmlns="" id="{9DD7C41C-6923-46C1-88C6-061633D15E2C}"/>
                </a:ext>
              </a:extLst>
            </p:cNvPr>
            <p:cNvSpPr txBox="1"/>
            <p:nvPr/>
          </p:nvSpPr>
          <p:spPr>
            <a:xfrm>
              <a:off x="4953753" y="3149025"/>
              <a:ext cx="336952" cy="461665"/>
            </a:xfrm>
            <a:prstGeom prst="rect">
              <a:avLst/>
            </a:prstGeom>
            <a:noFill/>
          </p:spPr>
          <p:txBody>
            <a:bodyPr wrap="none" rtlCol="0">
              <a:spAutoFit/>
            </a:bodyPr>
            <a:lstStyle/>
            <a:p>
              <a:r>
                <a:rPr lang="en-US" sz="2400" dirty="0"/>
                <a:t>0</a:t>
              </a:r>
            </a:p>
          </p:txBody>
        </p:sp>
        <p:sp>
          <p:nvSpPr>
            <p:cNvPr id="85" name="TextBox 84">
              <a:extLst>
                <a:ext uri="{FF2B5EF4-FFF2-40B4-BE49-F238E27FC236}">
                  <a16:creationId xmlns:a16="http://schemas.microsoft.com/office/drawing/2014/main" xmlns="" id="{0D265E6D-4D31-4596-BB66-69577BE99341}"/>
                </a:ext>
              </a:extLst>
            </p:cNvPr>
            <p:cNvSpPr txBox="1"/>
            <p:nvPr/>
          </p:nvSpPr>
          <p:spPr>
            <a:xfrm>
              <a:off x="5208040" y="3149024"/>
              <a:ext cx="336952" cy="461665"/>
            </a:xfrm>
            <a:prstGeom prst="rect">
              <a:avLst/>
            </a:prstGeom>
            <a:noFill/>
          </p:spPr>
          <p:txBody>
            <a:bodyPr wrap="none" rtlCol="0">
              <a:spAutoFit/>
            </a:bodyPr>
            <a:lstStyle/>
            <a:p>
              <a:r>
                <a:rPr lang="en-US" sz="2400" dirty="0"/>
                <a:t>1</a:t>
              </a:r>
            </a:p>
          </p:txBody>
        </p:sp>
        <p:sp>
          <p:nvSpPr>
            <p:cNvPr id="86" name="TextBox 85">
              <a:extLst>
                <a:ext uri="{FF2B5EF4-FFF2-40B4-BE49-F238E27FC236}">
                  <a16:creationId xmlns:a16="http://schemas.microsoft.com/office/drawing/2014/main" xmlns="" id="{144E655E-732F-4479-BCF7-480D82D772C0}"/>
                </a:ext>
              </a:extLst>
            </p:cNvPr>
            <p:cNvSpPr txBox="1"/>
            <p:nvPr/>
          </p:nvSpPr>
          <p:spPr>
            <a:xfrm>
              <a:off x="5512840" y="3149024"/>
              <a:ext cx="336952" cy="461665"/>
            </a:xfrm>
            <a:prstGeom prst="rect">
              <a:avLst/>
            </a:prstGeom>
            <a:noFill/>
          </p:spPr>
          <p:txBody>
            <a:bodyPr wrap="none" rtlCol="0">
              <a:spAutoFit/>
            </a:bodyPr>
            <a:lstStyle/>
            <a:p>
              <a:r>
                <a:rPr lang="en-US" sz="2400" dirty="0"/>
                <a:t>0</a:t>
              </a:r>
            </a:p>
          </p:txBody>
        </p:sp>
        <p:sp>
          <p:nvSpPr>
            <p:cNvPr id="87" name="TextBox 86">
              <a:extLst>
                <a:ext uri="{FF2B5EF4-FFF2-40B4-BE49-F238E27FC236}">
                  <a16:creationId xmlns:a16="http://schemas.microsoft.com/office/drawing/2014/main" xmlns="" id="{3B254CFF-AB8C-4127-AB74-E7BAD4196A3A}"/>
                </a:ext>
              </a:extLst>
            </p:cNvPr>
            <p:cNvSpPr txBox="1"/>
            <p:nvPr/>
          </p:nvSpPr>
          <p:spPr>
            <a:xfrm>
              <a:off x="4674640" y="3149024"/>
              <a:ext cx="336952" cy="461665"/>
            </a:xfrm>
            <a:prstGeom prst="rect">
              <a:avLst/>
            </a:prstGeom>
            <a:noFill/>
          </p:spPr>
          <p:txBody>
            <a:bodyPr wrap="none" rtlCol="0">
              <a:spAutoFit/>
            </a:bodyPr>
            <a:lstStyle/>
            <a:p>
              <a:r>
                <a:rPr lang="en-US" sz="2400" dirty="0"/>
                <a:t>0</a:t>
              </a:r>
            </a:p>
          </p:txBody>
        </p:sp>
        <p:sp>
          <p:nvSpPr>
            <p:cNvPr id="88" name="TextBox 87">
              <a:extLst>
                <a:ext uri="{FF2B5EF4-FFF2-40B4-BE49-F238E27FC236}">
                  <a16:creationId xmlns:a16="http://schemas.microsoft.com/office/drawing/2014/main" xmlns="" id="{70B9CB5B-3DF9-44BA-9A4A-03724DCA2118}"/>
                </a:ext>
              </a:extLst>
            </p:cNvPr>
            <p:cNvSpPr txBox="1"/>
            <p:nvPr/>
          </p:nvSpPr>
          <p:spPr>
            <a:xfrm>
              <a:off x="7588868" y="3149025"/>
              <a:ext cx="336952" cy="461665"/>
            </a:xfrm>
            <a:prstGeom prst="rect">
              <a:avLst/>
            </a:prstGeom>
            <a:noFill/>
          </p:spPr>
          <p:txBody>
            <a:bodyPr wrap="none" rtlCol="0">
              <a:spAutoFit/>
            </a:bodyPr>
            <a:lstStyle/>
            <a:p>
              <a:r>
                <a:rPr lang="en-US" sz="2400" dirty="0"/>
                <a:t>0</a:t>
              </a:r>
            </a:p>
          </p:txBody>
        </p:sp>
        <p:sp>
          <p:nvSpPr>
            <p:cNvPr id="89" name="TextBox 88">
              <a:extLst>
                <a:ext uri="{FF2B5EF4-FFF2-40B4-BE49-F238E27FC236}">
                  <a16:creationId xmlns:a16="http://schemas.microsoft.com/office/drawing/2014/main" xmlns="" id="{3636F66F-C69E-4980-9195-0BD5536BF653}"/>
                </a:ext>
              </a:extLst>
            </p:cNvPr>
            <p:cNvSpPr txBox="1"/>
            <p:nvPr/>
          </p:nvSpPr>
          <p:spPr>
            <a:xfrm>
              <a:off x="7887096" y="3149025"/>
              <a:ext cx="336952" cy="461665"/>
            </a:xfrm>
            <a:prstGeom prst="rect">
              <a:avLst/>
            </a:prstGeom>
            <a:noFill/>
          </p:spPr>
          <p:txBody>
            <a:bodyPr wrap="none" rtlCol="0">
              <a:spAutoFit/>
            </a:bodyPr>
            <a:lstStyle/>
            <a:p>
              <a:r>
                <a:rPr lang="en-US" sz="2400" dirty="0"/>
                <a:t>0</a:t>
              </a:r>
            </a:p>
          </p:txBody>
        </p:sp>
      </p:grpSp>
      <p:sp>
        <p:nvSpPr>
          <p:cNvPr id="90" name="TextBox 89">
            <a:extLst>
              <a:ext uri="{FF2B5EF4-FFF2-40B4-BE49-F238E27FC236}">
                <a16:creationId xmlns:a16="http://schemas.microsoft.com/office/drawing/2014/main" xmlns="" id="{50D1BF67-4CAE-4942-9943-4E488D24D03D}"/>
              </a:ext>
            </a:extLst>
          </p:cNvPr>
          <p:cNvSpPr txBox="1"/>
          <p:nvPr/>
        </p:nvSpPr>
        <p:spPr>
          <a:xfrm>
            <a:off x="4064428" y="3894250"/>
            <a:ext cx="1633781" cy="369332"/>
          </a:xfrm>
          <a:prstGeom prst="rect">
            <a:avLst/>
          </a:prstGeom>
          <a:noFill/>
        </p:spPr>
        <p:txBody>
          <a:bodyPr wrap="none" rtlCol="0">
            <a:spAutoFit/>
          </a:bodyPr>
          <a:lstStyle/>
          <a:p>
            <a:r>
              <a:rPr lang="en-US" dirty="0"/>
              <a:t>2’s complement</a:t>
            </a:r>
          </a:p>
        </p:txBody>
      </p:sp>
    </p:spTree>
    <p:extLst>
      <p:ext uri="{BB962C8B-B14F-4D97-AF65-F5344CB8AC3E}">
        <p14:creationId xmlns:p14="http://schemas.microsoft.com/office/powerpoint/2010/main" val="45861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Binary Codes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2944050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EC393-8E11-4F9F-8779-8CBCCD5A5C2E}"/>
              </a:ext>
            </a:extLst>
          </p:cNvPr>
          <p:cNvSpPr>
            <a:spLocks noGrp="1"/>
          </p:cNvSpPr>
          <p:nvPr>
            <p:ph type="title"/>
          </p:nvPr>
        </p:nvSpPr>
        <p:spPr/>
        <p:txBody>
          <a:bodyPr/>
          <a:lstStyle/>
          <a:p>
            <a:r>
              <a:rPr lang="en-US" dirty="0"/>
              <a:t>8421 BCD Code (Natural BCD Code)</a:t>
            </a:r>
            <a:endParaRPr lang="en-IN" dirty="0"/>
          </a:p>
        </p:txBody>
      </p:sp>
      <p:sp>
        <p:nvSpPr>
          <p:cNvPr id="3" name="Content Placeholder 2">
            <a:extLst>
              <a:ext uri="{FF2B5EF4-FFF2-40B4-BE49-F238E27FC236}">
                <a16:creationId xmlns:a16="http://schemas.microsoft.com/office/drawing/2014/main" xmlns="" id="{89A0FA52-F237-43CB-BF5F-EE5DC5242268}"/>
              </a:ext>
            </a:extLst>
          </p:cNvPr>
          <p:cNvSpPr>
            <a:spLocks noGrp="1"/>
          </p:cNvSpPr>
          <p:nvPr>
            <p:ph idx="1"/>
          </p:nvPr>
        </p:nvSpPr>
        <p:spPr>
          <a:xfrm>
            <a:off x="131180" y="863445"/>
            <a:ext cx="11929641" cy="3321097"/>
          </a:xfrm>
        </p:spPr>
        <p:txBody>
          <a:bodyPr/>
          <a:lstStyle/>
          <a:p>
            <a:r>
              <a:rPr lang="en-US" dirty="0"/>
              <a:t>Each decimal digit, 0 through 9, is coded by 4-bit binary number</a:t>
            </a:r>
          </a:p>
          <a:p>
            <a:r>
              <a:rPr lang="en-US" dirty="0"/>
              <a:t>8, 4, 2 and 1 weights are attached to each bit</a:t>
            </a:r>
          </a:p>
          <a:p>
            <a:r>
              <a:rPr lang="en-US" dirty="0"/>
              <a:t>BCD code is weighted code</a:t>
            </a:r>
          </a:p>
          <a:p>
            <a:r>
              <a:rPr lang="en-US" dirty="0">
                <a:solidFill>
                  <a:schemeClr val="tx2"/>
                </a:solidFill>
              </a:rPr>
              <a:t>1010, 1011, 1100, 1101, 1110 and 1111 are illegal codes</a:t>
            </a:r>
          </a:p>
          <a:p>
            <a:r>
              <a:rPr lang="en-US" dirty="0"/>
              <a:t>Less efficient than pure binary</a:t>
            </a:r>
          </a:p>
          <a:p>
            <a:r>
              <a:rPr lang="en-US" dirty="0"/>
              <a:t>Arithmetic operations are more complex than in pure binary</a:t>
            </a:r>
          </a:p>
          <a:p>
            <a:r>
              <a:rPr lang="en-US" dirty="0"/>
              <a:t>Example</a:t>
            </a:r>
          </a:p>
          <a:p>
            <a:pPr marL="0" indent="0">
              <a:buNone/>
            </a:pPr>
            <a:endParaRPr lang="en-IN" dirty="0"/>
          </a:p>
        </p:txBody>
      </p:sp>
      <p:sp>
        <p:nvSpPr>
          <p:cNvPr id="91" name="Rectangle 90">
            <a:extLst>
              <a:ext uri="{FF2B5EF4-FFF2-40B4-BE49-F238E27FC236}">
                <a16:creationId xmlns:a16="http://schemas.microsoft.com/office/drawing/2014/main" xmlns="" id="{955A0938-BA0B-4705-962E-F50C6B4F6E2F}"/>
              </a:ext>
            </a:extLst>
          </p:cNvPr>
          <p:cNvSpPr/>
          <p:nvPr/>
        </p:nvSpPr>
        <p:spPr>
          <a:xfrm>
            <a:off x="3834591" y="4262032"/>
            <a:ext cx="2914925" cy="461665"/>
          </a:xfrm>
          <a:prstGeom prst="rect">
            <a:avLst/>
          </a:prstGeom>
        </p:spPr>
        <p:txBody>
          <a:bodyPr wrap="square">
            <a:spAutoFit/>
          </a:bodyPr>
          <a:lstStyle/>
          <a:p>
            <a:pPr algn="ctr"/>
            <a:r>
              <a:rPr lang="en-US" altLang="en-US" sz="2400" dirty="0">
                <a:latin typeface="+mj-lt"/>
              </a:rPr>
              <a:t>1	4</a:t>
            </a:r>
            <a:endParaRPr lang="en-US" sz="2400" dirty="0">
              <a:latin typeface="+mj-lt"/>
            </a:endParaRPr>
          </a:p>
        </p:txBody>
      </p:sp>
      <p:sp>
        <p:nvSpPr>
          <p:cNvPr id="92" name="Rectangle 91">
            <a:extLst>
              <a:ext uri="{FF2B5EF4-FFF2-40B4-BE49-F238E27FC236}">
                <a16:creationId xmlns:a16="http://schemas.microsoft.com/office/drawing/2014/main" xmlns="" id="{B5EA6AAC-1788-4ACE-B8FB-75E345CCEE0D}"/>
              </a:ext>
            </a:extLst>
          </p:cNvPr>
          <p:cNvSpPr/>
          <p:nvPr/>
        </p:nvSpPr>
        <p:spPr>
          <a:xfrm>
            <a:off x="5215855" y="5237550"/>
            <a:ext cx="1041599" cy="461665"/>
          </a:xfrm>
          <a:prstGeom prst="rect">
            <a:avLst/>
          </a:prstGeom>
        </p:spPr>
        <p:txBody>
          <a:bodyPr wrap="square">
            <a:spAutoFit/>
          </a:bodyPr>
          <a:lstStyle/>
          <a:p>
            <a:pPr algn="ctr"/>
            <a:r>
              <a:rPr lang="en-US" sz="2400" dirty="0">
                <a:latin typeface="+mj-lt"/>
              </a:rPr>
              <a:t>0100</a:t>
            </a:r>
          </a:p>
        </p:txBody>
      </p:sp>
      <p:cxnSp>
        <p:nvCxnSpPr>
          <p:cNvPr id="93" name="Straight Arrow Connector 92">
            <a:extLst>
              <a:ext uri="{FF2B5EF4-FFF2-40B4-BE49-F238E27FC236}">
                <a16:creationId xmlns:a16="http://schemas.microsoft.com/office/drawing/2014/main" xmlns="" id="{AE41FA22-EB6C-47B4-8BEB-5F42BEB6FAF6}"/>
              </a:ext>
            </a:extLst>
          </p:cNvPr>
          <p:cNvCxnSpPr>
            <a:endCxn id="92" idx="0"/>
          </p:cNvCxnSpPr>
          <p:nvPr/>
        </p:nvCxnSpPr>
        <p:spPr>
          <a:xfrm>
            <a:off x="5736654" y="4726236"/>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xmlns="" id="{6946B9D3-6F0C-4995-9ECA-16DCC17DBD31}"/>
              </a:ext>
            </a:extLst>
          </p:cNvPr>
          <p:cNvSpPr/>
          <p:nvPr/>
        </p:nvSpPr>
        <p:spPr>
          <a:xfrm>
            <a:off x="4322364" y="5227312"/>
            <a:ext cx="1041599" cy="461665"/>
          </a:xfrm>
          <a:prstGeom prst="rect">
            <a:avLst/>
          </a:prstGeom>
        </p:spPr>
        <p:txBody>
          <a:bodyPr wrap="square">
            <a:spAutoFit/>
          </a:bodyPr>
          <a:lstStyle/>
          <a:p>
            <a:pPr algn="ctr"/>
            <a:r>
              <a:rPr lang="en-US" altLang="en-US" sz="2400" dirty="0">
                <a:latin typeface="+mj-lt"/>
              </a:rPr>
              <a:t>0001</a:t>
            </a:r>
            <a:endParaRPr lang="en-US" sz="2400" dirty="0">
              <a:latin typeface="+mj-lt"/>
            </a:endParaRPr>
          </a:p>
        </p:txBody>
      </p:sp>
      <p:cxnSp>
        <p:nvCxnSpPr>
          <p:cNvPr id="95" name="Straight Arrow Connector 94">
            <a:extLst>
              <a:ext uri="{FF2B5EF4-FFF2-40B4-BE49-F238E27FC236}">
                <a16:creationId xmlns:a16="http://schemas.microsoft.com/office/drawing/2014/main" xmlns="" id="{E2B3C8DE-1C7C-40C1-8404-84842487B9BB}"/>
              </a:ext>
            </a:extLst>
          </p:cNvPr>
          <p:cNvCxnSpPr/>
          <p:nvPr/>
        </p:nvCxnSpPr>
        <p:spPr>
          <a:xfrm>
            <a:off x="4843163" y="4715998"/>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xmlns="" id="{36A7749C-4829-4794-B990-B0D4DD38D063}"/>
              </a:ext>
            </a:extLst>
          </p:cNvPr>
          <p:cNvSpPr/>
          <p:nvPr/>
        </p:nvSpPr>
        <p:spPr>
          <a:xfrm>
            <a:off x="2461070" y="4246097"/>
            <a:ext cx="1574999" cy="461665"/>
          </a:xfrm>
          <a:prstGeom prst="rect">
            <a:avLst/>
          </a:prstGeom>
        </p:spPr>
        <p:txBody>
          <a:bodyPr wrap="square">
            <a:spAutoFit/>
          </a:bodyPr>
          <a:lstStyle/>
          <a:p>
            <a:pPr algn="ctr"/>
            <a:r>
              <a:rPr lang="en-US" altLang="en-US" sz="2400" dirty="0">
                <a:latin typeface="+mj-lt"/>
              </a:rPr>
              <a:t>Decimal</a:t>
            </a:r>
            <a:endParaRPr lang="en-US" sz="2400" dirty="0">
              <a:latin typeface="+mj-lt"/>
            </a:endParaRPr>
          </a:p>
        </p:txBody>
      </p:sp>
      <p:sp>
        <p:nvSpPr>
          <p:cNvPr id="97" name="Rectangle 96">
            <a:extLst>
              <a:ext uri="{FF2B5EF4-FFF2-40B4-BE49-F238E27FC236}">
                <a16:creationId xmlns:a16="http://schemas.microsoft.com/office/drawing/2014/main" xmlns="" id="{0C627A38-581D-4027-8276-07CE1A88D2B0}"/>
              </a:ext>
            </a:extLst>
          </p:cNvPr>
          <p:cNvSpPr/>
          <p:nvPr/>
        </p:nvSpPr>
        <p:spPr>
          <a:xfrm>
            <a:off x="2445533" y="5222052"/>
            <a:ext cx="1574999" cy="461665"/>
          </a:xfrm>
          <a:prstGeom prst="rect">
            <a:avLst/>
          </a:prstGeom>
        </p:spPr>
        <p:txBody>
          <a:bodyPr wrap="square">
            <a:spAutoFit/>
          </a:bodyPr>
          <a:lstStyle/>
          <a:p>
            <a:pPr algn="ctr"/>
            <a:r>
              <a:rPr lang="en-US" altLang="en-US" sz="2400" dirty="0">
                <a:latin typeface="+mj-lt"/>
              </a:rPr>
              <a:t>BCD</a:t>
            </a:r>
            <a:endParaRPr lang="en-US" sz="2400" dirty="0">
              <a:latin typeface="+mj-lt"/>
            </a:endParaRPr>
          </a:p>
        </p:txBody>
      </p:sp>
      <p:sp>
        <p:nvSpPr>
          <p:cNvPr id="98" name="Rectangle 97">
            <a:extLst>
              <a:ext uri="{FF2B5EF4-FFF2-40B4-BE49-F238E27FC236}">
                <a16:creationId xmlns:a16="http://schemas.microsoft.com/office/drawing/2014/main" xmlns="" id="{E8B22FC3-584D-4253-89C2-74B17C87ED85}"/>
              </a:ext>
            </a:extLst>
          </p:cNvPr>
          <p:cNvSpPr/>
          <p:nvPr/>
        </p:nvSpPr>
        <p:spPr>
          <a:xfrm>
            <a:off x="2445533" y="5683717"/>
            <a:ext cx="1574999" cy="461665"/>
          </a:xfrm>
          <a:prstGeom prst="rect">
            <a:avLst/>
          </a:prstGeom>
        </p:spPr>
        <p:txBody>
          <a:bodyPr wrap="square">
            <a:spAutoFit/>
          </a:bodyPr>
          <a:lstStyle/>
          <a:p>
            <a:pPr algn="ctr"/>
            <a:r>
              <a:rPr lang="en-US" altLang="en-US" sz="2400" dirty="0">
                <a:latin typeface="+mj-lt"/>
              </a:rPr>
              <a:t>Binary</a:t>
            </a:r>
            <a:endParaRPr lang="en-US" sz="2400" dirty="0">
              <a:latin typeface="+mj-lt"/>
            </a:endParaRPr>
          </a:p>
        </p:txBody>
      </p:sp>
      <p:sp>
        <p:nvSpPr>
          <p:cNvPr id="99" name="Rectangle 98">
            <a:extLst>
              <a:ext uri="{FF2B5EF4-FFF2-40B4-BE49-F238E27FC236}">
                <a16:creationId xmlns:a16="http://schemas.microsoft.com/office/drawing/2014/main" xmlns="" id="{DEAAC471-AE25-4AC0-9F62-147B206CEA75}"/>
              </a:ext>
            </a:extLst>
          </p:cNvPr>
          <p:cNvSpPr/>
          <p:nvPr/>
        </p:nvSpPr>
        <p:spPr>
          <a:xfrm>
            <a:off x="4326656" y="5699215"/>
            <a:ext cx="1041599" cy="461665"/>
          </a:xfrm>
          <a:prstGeom prst="rect">
            <a:avLst/>
          </a:prstGeom>
        </p:spPr>
        <p:txBody>
          <a:bodyPr wrap="square">
            <a:spAutoFit/>
          </a:bodyPr>
          <a:lstStyle/>
          <a:p>
            <a:pPr algn="ctr"/>
            <a:r>
              <a:rPr lang="en-US" altLang="en-US" sz="2400" dirty="0">
                <a:latin typeface="+mj-lt"/>
              </a:rPr>
              <a:t>1110</a:t>
            </a:r>
            <a:endParaRPr lang="en-US" sz="2400" dirty="0">
              <a:latin typeface="+mj-lt"/>
            </a:endParaRPr>
          </a:p>
        </p:txBody>
      </p:sp>
    </p:spTree>
    <p:extLst>
      <p:ext uri="{BB962C8B-B14F-4D97-AF65-F5344CB8AC3E}">
        <p14:creationId xmlns:p14="http://schemas.microsoft.com/office/powerpoint/2010/main" val="414606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down)">
                                      <p:cBhvr>
                                        <p:cTn id="42" dur="500"/>
                                        <p:tgtEl>
                                          <p:spTgt spid="9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wipe(down)">
                                      <p:cBhvr>
                                        <p:cTn id="45" dur="500"/>
                                        <p:tgtEl>
                                          <p:spTgt spid="9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wipe(down)">
                                      <p:cBhvr>
                                        <p:cTn id="50" dur="500"/>
                                        <p:tgtEl>
                                          <p:spTgt spid="9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wipe(up)">
                                      <p:cBhvr>
                                        <p:cTn id="55" dur="500"/>
                                        <p:tgtEl>
                                          <p:spTgt spid="95"/>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wipe(up)">
                                      <p:cBhvr>
                                        <p:cTn id="58" dur="500"/>
                                        <p:tgtEl>
                                          <p:spTgt spid="9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wipe(up)">
                                      <p:cBhvr>
                                        <p:cTn id="63" dur="500"/>
                                        <p:tgtEl>
                                          <p:spTgt spid="93"/>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ipe(up)">
                                      <p:cBhvr>
                                        <p:cTn id="66" dur="500"/>
                                        <p:tgtEl>
                                          <p:spTgt spid="9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wipe(down)">
                                      <p:cBhvr>
                                        <p:cTn id="71" dur="500"/>
                                        <p:tgtEl>
                                          <p:spTgt spid="9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wipe(down)">
                                      <p:cBhvr>
                                        <p:cTn id="7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1" grpId="0"/>
      <p:bldP spid="92" grpId="0"/>
      <p:bldP spid="94" grpId="0"/>
      <p:bldP spid="96" grpId="0"/>
      <p:bldP spid="97" grpId="0"/>
      <p:bldP spid="98" grpId="0"/>
      <p:bldP spid="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9E28B-E353-40AB-9A56-23F925322859}"/>
              </a:ext>
            </a:extLst>
          </p:cNvPr>
          <p:cNvSpPr>
            <a:spLocks noGrp="1"/>
          </p:cNvSpPr>
          <p:nvPr>
            <p:ph type="title"/>
          </p:nvPr>
        </p:nvSpPr>
        <p:spPr/>
        <p:txBody>
          <a:bodyPr>
            <a:normAutofit/>
          </a:bodyPr>
          <a:lstStyle/>
          <a:p>
            <a:r>
              <a:rPr lang="en-US" dirty="0"/>
              <a:t>Common Number Systems</a:t>
            </a:r>
            <a:endParaRPr lang="en-IN" b="0" dirty="0"/>
          </a:p>
        </p:txBody>
      </p:sp>
      <p:graphicFrame>
        <p:nvGraphicFramePr>
          <p:cNvPr id="18" name="Table 17">
            <a:extLst>
              <a:ext uri="{FF2B5EF4-FFF2-40B4-BE49-F238E27FC236}">
                <a16:creationId xmlns:a16="http://schemas.microsoft.com/office/drawing/2014/main" xmlns="" id="{0A4CCBEB-26FE-4CDC-9066-E45A1B4BB87A}"/>
              </a:ext>
            </a:extLst>
          </p:cNvPr>
          <p:cNvGraphicFramePr>
            <a:graphicFrameLocks noGrp="1"/>
          </p:cNvGraphicFramePr>
          <p:nvPr/>
        </p:nvGraphicFramePr>
        <p:xfrm>
          <a:off x="1423164" y="1958629"/>
          <a:ext cx="9345672" cy="914400"/>
        </p:xfrm>
        <a:graphic>
          <a:graphicData uri="http://schemas.openxmlformats.org/drawingml/2006/table">
            <a:tbl>
              <a:tblPr firstRow="1">
                <a:tableStyleId>{69012ECD-51FC-41F1-AA8D-1B2483CD663E}</a:tableStyleId>
              </a:tblPr>
              <a:tblGrid>
                <a:gridCol w="1408450">
                  <a:extLst>
                    <a:ext uri="{9D8B030D-6E8A-4147-A177-3AD203B41FA5}">
                      <a16:colId xmlns:a16="http://schemas.microsoft.com/office/drawing/2014/main" xmlns="" val="20000"/>
                    </a:ext>
                  </a:extLst>
                </a:gridCol>
                <a:gridCol w="1408450">
                  <a:extLst>
                    <a:ext uri="{9D8B030D-6E8A-4147-A177-3AD203B41FA5}">
                      <a16:colId xmlns:a16="http://schemas.microsoft.com/office/drawing/2014/main" xmlns="" val="20001"/>
                    </a:ext>
                  </a:extLst>
                </a:gridCol>
                <a:gridCol w="1408450">
                  <a:extLst>
                    <a:ext uri="{9D8B030D-6E8A-4147-A177-3AD203B41FA5}">
                      <a16:colId xmlns:a16="http://schemas.microsoft.com/office/drawing/2014/main" xmlns="" val="20002"/>
                    </a:ext>
                  </a:extLst>
                </a:gridCol>
                <a:gridCol w="2421255">
                  <a:extLst>
                    <a:ext uri="{9D8B030D-6E8A-4147-A177-3AD203B41FA5}">
                      <a16:colId xmlns:a16="http://schemas.microsoft.com/office/drawing/2014/main" xmlns="" val="2395442488"/>
                    </a:ext>
                  </a:extLst>
                </a:gridCol>
                <a:gridCol w="2699067">
                  <a:extLst>
                    <a:ext uri="{9D8B030D-6E8A-4147-A177-3AD203B41FA5}">
                      <a16:colId xmlns:a16="http://schemas.microsoft.com/office/drawing/2014/main" xmlns="" val="1028825480"/>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System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Base</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Symbols</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Used by Humans?</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Used in Computers?</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Decimal</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10</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 1, … 9</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Yes</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No</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9" name="Table 18">
            <a:extLst>
              <a:ext uri="{FF2B5EF4-FFF2-40B4-BE49-F238E27FC236}">
                <a16:creationId xmlns:a16="http://schemas.microsoft.com/office/drawing/2014/main" xmlns="" id="{80922352-63E6-4F73-AA2E-1CD4218DED95}"/>
              </a:ext>
            </a:extLst>
          </p:cNvPr>
          <p:cNvGraphicFramePr>
            <a:graphicFrameLocks noGrp="1"/>
          </p:cNvGraphicFramePr>
          <p:nvPr/>
        </p:nvGraphicFramePr>
        <p:xfrm>
          <a:off x="1423164" y="2873029"/>
          <a:ext cx="9345672" cy="457200"/>
        </p:xfrm>
        <a:graphic>
          <a:graphicData uri="http://schemas.openxmlformats.org/drawingml/2006/table">
            <a:tbl>
              <a:tblPr firstRow="1">
                <a:tableStyleId>{69012ECD-51FC-41F1-AA8D-1B2483CD663E}</a:tableStyleId>
              </a:tblPr>
              <a:tblGrid>
                <a:gridCol w="1408450">
                  <a:extLst>
                    <a:ext uri="{9D8B030D-6E8A-4147-A177-3AD203B41FA5}">
                      <a16:colId xmlns:a16="http://schemas.microsoft.com/office/drawing/2014/main" xmlns="" val="20000"/>
                    </a:ext>
                  </a:extLst>
                </a:gridCol>
                <a:gridCol w="1408450">
                  <a:extLst>
                    <a:ext uri="{9D8B030D-6E8A-4147-A177-3AD203B41FA5}">
                      <a16:colId xmlns:a16="http://schemas.microsoft.com/office/drawing/2014/main" xmlns="" val="20001"/>
                    </a:ext>
                  </a:extLst>
                </a:gridCol>
                <a:gridCol w="1408450">
                  <a:extLst>
                    <a:ext uri="{9D8B030D-6E8A-4147-A177-3AD203B41FA5}">
                      <a16:colId xmlns:a16="http://schemas.microsoft.com/office/drawing/2014/main" xmlns="" val="20002"/>
                    </a:ext>
                  </a:extLst>
                </a:gridCol>
                <a:gridCol w="2421255">
                  <a:extLst>
                    <a:ext uri="{9D8B030D-6E8A-4147-A177-3AD203B41FA5}">
                      <a16:colId xmlns:a16="http://schemas.microsoft.com/office/drawing/2014/main" xmlns="" val="2395442488"/>
                    </a:ext>
                  </a:extLst>
                </a:gridCol>
                <a:gridCol w="2699067">
                  <a:extLst>
                    <a:ext uri="{9D8B030D-6E8A-4147-A177-3AD203B41FA5}">
                      <a16:colId xmlns:a16="http://schemas.microsoft.com/office/drawing/2014/main" xmlns="" val="1028825480"/>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Binary</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2</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0, 1</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No</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Yes</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graphicFrame>
        <p:nvGraphicFramePr>
          <p:cNvPr id="20" name="Table 19">
            <a:extLst>
              <a:ext uri="{FF2B5EF4-FFF2-40B4-BE49-F238E27FC236}">
                <a16:creationId xmlns:a16="http://schemas.microsoft.com/office/drawing/2014/main" xmlns="" id="{DEF12567-BB0B-4055-B76B-87EF9254171B}"/>
              </a:ext>
            </a:extLst>
          </p:cNvPr>
          <p:cNvGraphicFramePr>
            <a:graphicFrameLocks noGrp="1"/>
          </p:cNvGraphicFramePr>
          <p:nvPr/>
        </p:nvGraphicFramePr>
        <p:xfrm>
          <a:off x="1423164" y="3330229"/>
          <a:ext cx="9345672" cy="457200"/>
        </p:xfrm>
        <a:graphic>
          <a:graphicData uri="http://schemas.openxmlformats.org/drawingml/2006/table">
            <a:tbl>
              <a:tblPr firstRow="1">
                <a:tableStyleId>{69012ECD-51FC-41F1-AA8D-1B2483CD663E}</a:tableStyleId>
              </a:tblPr>
              <a:tblGrid>
                <a:gridCol w="1408450">
                  <a:extLst>
                    <a:ext uri="{9D8B030D-6E8A-4147-A177-3AD203B41FA5}">
                      <a16:colId xmlns:a16="http://schemas.microsoft.com/office/drawing/2014/main" xmlns="" val="20000"/>
                    </a:ext>
                  </a:extLst>
                </a:gridCol>
                <a:gridCol w="1408450">
                  <a:extLst>
                    <a:ext uri="{9D8B030D-6E8A-4147-A177-3AD203B41FA5}">
                      <a16:colId xmlns:a16="http://schemas.microsoft.com/office/drawing/2014/main" xmlns="" val="20001"/>
                    </a:ext>
                  </a:extLst>
                </a:gridCol>
                <a:gridCol w="1408450">
                  <a:extLst>
                    <a:ext uri="{9D8B030D-6E8A-4147-A177-3AD203B41FA5}">
                      <a16:colId xmlns:a16="http://schemas.microsoft.com/office/drawing/2014/main" xmlns="" val="20002"/>
                    </a:ext>
                  </a:extLst>
                </a:gridCol>
                <a:gridCol w="2421255">
                  <a:extLst>
                    <a:ext uri="{9D8B030D-6E8A-4147-A177-3AD203B41FA5}">
                      <a16:colId xmlns:a16="http://schemas.microsoft.com/office/drawing/2014/main" xmlns="" val="2395442488"/>
                    </a:ext>
                  </a:extLst>
                </a:gridCol>
                <a:gridCol w="2699067">
                  <a:extLst>
                    <a:ext uri="{9D8B030D-6E8A-4147-A177-3AD203B41FA5}">
                      <a16:colId xmlns:a16="http://schemas.microsoft.com/office/drawing/2014/main" xmlns="" val="1028825480"/>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Octal</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8</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 1, … 7</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No</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No</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graphicFrame>
        <p:nvGraphicFramePr>
          <p:cNvPr id="21" name="Table 20">
            <a:extLst>
              <a:ext uri="{FF2B5EF4-FFF2-40B4-BE49-F238E27FC236}">
                <a16:creationId xmlns:a16="http://schemas.microsoft.com/office/drawing/2014/main" xmlns="" id="{FEBE1DBC-99FA-43F4-94F1-71001EC69E96}"/>
              </a:ext>
            </a:extLst>
          </p:cNvPr>
          <p:cNvGraphicFramePr>
            <a:graphicFrameLocks noGrp="1"/>
          </p:cNvGraphicFramePr>
          <p:nvPr/>
        </p:nvGraphicFramePr>
        <p:xfrm>
          <a:off x="1423164" y="3783670"/>
          <a:ext cx="9345672" cy="896112"/>
        </p:xfrm>
        <a:graphic>
          <a:graphicData uri="http://schemas.openxmlformats.org/drawingml/2006/table">
            <a:tbl>
              <a:tblPr firstRow="1">
                <a:tableStyleId>{69012ECD-51FC-41F1-AA8D-1B2483CD663E}</a:tableStyleId>
              </a:tblPr>
              <a:tblGrid>
                <a:gridCol w="1408450">
                  <a:extLst>
                    <a:ext uri="{9D8B030D-6E8A-4147-A177-3AD203B41FA5}">
                      <a16:colId xmlns:a16="http://schemas.microsoft.com/office/drawing/2014/main" xmlns="" val="20000"/>
                    </a:ext>
                  </a:extLst>
                </a:gridCol>
                <a:gridCol w="1408450">
                  <a:extLst>
                    <a:ext uri="{9D8B030D-6E8A-4147-A177-3AD203B41FA5}">
                      <a16:colId xmlns:a16="http://schemas.microsoft.com/office/drawing/2014/main" xmlns="" val="20001"/>
                    </a:ext>
                  </a:extLst>
                </a:gridCol>
                <a:gridCol w="1408450">
                  <a:extLst>
                    <a:ext uri="{9D8B030D-6E8A-4147-A177-3AD203B41FA5}">
                      <a16:colId xmlns:a16="http://schemas.microsoft.com/office/drawing/2014/main" xmlns="" val="20002"/>
                    </a:ext>
                  </a:extLst>
                </a:gridCol>
                <a:gridCol w="2421255">
                  <a:extLst>
                    <a:ext uri="{9D8B030D-6E8A-4147-A177-3AD203B41FA5}">
                      <a16:colId xmlns:a16="http://schemas.microsoft.com/office/drawing/2014/main" xmlns="" val="2395442488"/>
                    </a:ext>
                  </a:extLst>
                </a:gridCol>
                <a:gridCol w="2699067">
                  <a:extLst>
                    <a:ext uri="{9D8B030D-6E8A-4147-A177-3AD203B41FA5}">
                      <a16:colId xmlns:a16="http://schemas.microsoft.com/office/drawing/2014/main" xmlns="" val="1028825480"/>
                    </a:ext>
                  </a:extLst>
                </a:gridCol>
              </a:tblGrid>
              <a:tr h="37084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Hexa-</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decimal</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16</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 1, … 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A, B, … F</a:t>
                      </a:r>
                    </a:p>
                  </a:txBody>
                  <a:tcP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No</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No</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1316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DC3A5-6F58-466A-AEFA-5072B00D3194}"/>
              </a:ext>
            </a:extLst>
          </p:cNvPr>
          <p:cNvSpPr>
            <a:spLocks noGrp="1"/>
          </p:cNvSpPr>
          <p:nvPr>
            <p:ph type="title"/>
          </p:nvPr>
        </p:nvSpPr>
        <p:spPr/>
        <p:txBody>
          <a:bodyPr/>
          <a:lstStyle/>
          <a:p>
            <a:r>
              <a:rPr lang="en-US" dirty="0"/>
              <a:t>Binary Codes</a:t>
            </a:r>
            <a:endParaRPr lang="en-IN" dirty="0"/>
          </a:p>
        </p:txBody>
      </p:sp>
      <p:graphicFrame>
        <p:nvGraphicFramePr>
          <p:cNvPr id="4" name="Group 105">
            <a:extLst>
              <a:ext uri="{FF2B5EF4-FFF2-40B4-BE49-F238E27FC236}">
                <a16:creationId xmlns:a16="http://schemas.microsoft.com/office/drawing/2014/main" xmlns="" id="{CD5E5186-8589-4F83-873D-6C583D128B15}"/>
              </a:ext>
            </a:extLst>
          </p:cNvPr>
          <p:cNvGraphicFramePr>
            <a:graphicFrameLocks noGrp="1"/>
          </p:cNvGraphicFramePr>
          <p:nvPr/>
        </p:nvGraphicFramePr>
        <p:xfrm>
          <a:off x="1082120" y="1082298"/>
          <a:ext cx="3960001" cy="4495794"/>
        </p:xfrm>
        <a:graphic>
          <a:graphicData uri="http://schemas.openxmlformats.org/drawingml/2006/table">
            <a:tbl>
              <a:tblPr/>
              <a:tblGrid>
                <a:gridCol w="1455621">
                  <a:extLst>
                    <a:ext uri="{9D8B030D-6E8A-4147-A177-3AD203B41FA5}">
                      <a16:colId xmlns:a16="http://schemas.microsoft.com/office/drawing/2014/main" xmlns="" val="20000"/>
                    </a:ext>
                  </a:extLst>
                </a:gridCol>
                <a:gridCol w="1252190">
                  <a:extLst>
                    <a:ext uri="{9D8B030D-6E8A-4147-A177-3AD203B41FA5}">
                      <a16:colId xmlns:a16="http://schemas.microsoft.com/office/drawing/2014/main" xmlns="" val="20001"/>
                    </a:ext>
                  </a:extLst>
                </a:gridCol>
                <a:gridCol w="1252190">
                  <a:extLst>
                    <a:ext uri="{9D8B030D-6E8A-4147-A177-3AD203B41FA5}">
                      <a16:colId xmlns:a16="http://schemas.microsoft.com/office/drawing/2014/main" xmlns="" val="20002"/>
                    </a:ext>
                  </a:extLst>
                </a:gridCol>
              </a:tblGrid>
              <a:tr h="75144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Decimal</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Binary</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BCD</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0"/>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0000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0001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2</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0010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3</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0011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4</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0100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5</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101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0101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6</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110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0110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mj-lt"/>
                        </a:rPr>
                        <a:t>7</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0111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5" name="Group 105">
            <a:extLst>
              <a:ext uri="{FF2B5EF4-FFF2-40B4-BE49-F238E27FC236}">
                <a16:creationId xmlns:a16="http://schemas.microsoft.com/office/drawing/2014/main" xmlns="" id="{56207421-821F-4E27-8B9D-FA9162370947}"/>
              </a:ext>
            </a:extLst>
          </p:cNvPr>
          <p:cNvGraphicFramePr>
            <a:graphicFrameLocks noGrp="1"/>
          </p:cNvGraphicFramePr>
          <p:nvPr/>
        </p:nvGraphicFramePr>
        <p:xfrm>
          <a:off x="6080504" y="1082298"/>
          <a:ext cx="5047284" cy="4495794"/>
        </p:xfrm>
        <a:graphic>
          <a:graphicData uri="http://schemas.openxmlformats.org/drawingml/2006/table">
            <a:tbl>
              <a:tblPr/>
              <a:tblGrid>
                <a:gridCol w="1564524">
                  <a:extLst>
                    <a:ext uri="{9D8B030D-6E8A-4147-A177-3AD203B41FA5}">
                      <a16:colId xmlns:a16="http://schemas.microsoft.com/office/drawing/2014/main" xmlns="" val="20000"/>
                    </a:ext>
                  </a:extLst>
                </a:gridCol>
                <a:gridCol w="1345873">
                  <a:extLst>
                    <a:ext uri="{9D8B030D-6E8A-4147-A177-3AD203B41FA5}">
                      <a16:colId xmlns:a16="http://schemas.microsoft.com/office/drawing/2014/main" xmlns="" val="20001"/>
                    </a:ext>
                  </a:extLst>
                </a:gridCol>
                <a:gridCol w="2136887">
                  <a:extLst>
                    <a:ext uri="{9D8B030D-6E8A-4147-A177-3AD203B41FA5}">
                      <a16:colId xmlns:a16="http://schemas.microsoft.com/office/drawing/2014/main" xmlns="" val="20002"/>
                    </a:ext>
                  </a:extLst>
                </a:gridCol>
              </a:tblGrid>
              <a:tr h="75144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Decimal</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Binary</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BCD</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0"/>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8</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1000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1000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9</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1001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1001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1010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0001 0000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1011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1200" cap="none" normalizeH="0" baseline="0" dirty="0">
                          <a:ln>
                            <a:noFill/>
                          </a:ln>
                          <a:solidFill>
                            <a:schemeClr val="tx1"/>
                          </a:solidFill>
                          <a:effectLst/>
                          <a:latin typeface="+mj-lt"/>
                          <a:ea typeface="+mn-ea"/>
                          <a:cs typeface="+mn-cs"/>
                        </a:rPr>
                        <a:t>0001 0001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12</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1100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0001 0010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13</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1101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0001 0011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14</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1110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0001 0100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68044">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15</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1111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kern="1200" cap="none" normalizeH="0" baseline="0" dirty="0">
                          <a:ln>
                            <a:noFill/>
                          </a:ln>
                          <a:solidFill>
                            <a:schemeClr val="tx1"/>
                          </a:solidFill>
                          <a:effectLst/>
                          <a:latin typeface="+mj-lt"/>
                          <a:ea typeface="+mn-ea"/>
                          <a:cs typeface="+mn-cs"/>
                        </a:rPr>
                        <a:t>0001 0101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124802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E55FB-1D98-4083-A833-14B3760044CF}"/>
              </a:ext>
            </a:extLst>
          </p:cNvPr>
          <p:cNvSpPr>
            <a:spLocks noGrp="1"/>
          </p:cNvSpPr>
          <p:nvPr>
            <p:ph type="title"/>
          </p:nvPr>
        </p:nvSpPr>
        <p:spPr/>
        <p:txBody>
          <a:bodyPr/>
          <a:lstStyle/>
          <a:p>
            <a:r>
              <a:rPr lang="en-US" dirty="0"/>
              <a:t>BCD Addition</a:t>
            </a:r>
            <a:endParaRPr lang="en-IN" dirty="0"/>
          </a:p>
        </p:txBody>
      </p:sp>
      <p:sp>
        <p:nvSpPr>
          <p:cNvPr id="3" name="Content Placeholder 2">
            <a:extLst>
              <a:ext uri="{FF2B5EF4-FFF2-40B4-BE49-F238E27FC236}">
                <a16:creationId xmlns:a16="http://schemas.microsoft.com/office/drawing/2014/main" xmlns="" id="{8FB845B4-1D17-4DFB-AB8B-7A7004AC9F9C}"/>
              </a:ext>
            </a:extLst>
          </p:cNvPr>
          <p:cNvSpPr>
            <a:spLocks noGrp="1"/>
          </p:cNvSpPr>
          <p:nvPr>
            <p:ph idx="1"/>
          </p:nvPr>
        </p:nvSpPr>
        <p:spPr>
          <a:xfrm>
            <a:off x="131180" y="863445"/>
            <a:ext cx="11929641" cy="500406"/>
          </a:xfrm>
        </p:spPr>
        <p:txBody>
          <a:bodyPr/>
          <a:lstStyle/>
          <a:p>
            <a:r>
              <a:rPr lang="en-US" dirty="0"/>
              <a:t>Example - 1</a:t>
            </a:r>
            <a:endParaRPr lang="en-IN" dirty="0"/>
          </a:p>
        </p:txBody>
      </p:sp>
      <p:sp>
        <p:nvSpPr>
          <p:cNvPr id="4" name="TextBox 3">
            <a:extLst>
              <a:ext uri="{FF2B5EF4-FFF2-40B4-BE49-F238E27FC236}">
                <a16:creationId xmlns:a16="http://schemas.microsoft.com/office/drawing/2014/main" xmlns="" id="{6F33A1CA-8E18-45FA-9116-6B5E88BC460B}"/>
              </a:ext>
            </a:extLst>
          </p:cNvPr>
          <p:cNvSpPr txBox="1"/>
          <p:nvPr/>
        </p:nvSpPr>
        <p:spPr>
          <a:xfrm>
            <a:off x="5271893" y="2088248"/>
            <a:ext cx="336952" cy="461665"/>
          </a:xfrm>
          <a:prstGeom prst="rect">
            <a:avLst/>
          </a:prstGeom>
          <a:noFill/>
        </p:spPr>
        <p:txBody>
          <a:bodyPr wrap="none" rtlCol="0">
            <a:spAutoFit/>
          </a:bodyPr>
          <a:lstStyle/>
          <a:p>
            <a:r>
              <a:rPr lang="en-US" sz="2400" dirty="0"/>
              <a:t>0</a:t>
            </a:r>
          </a:p>
        </p:txBody>
      </p:sp>
      <p:sp>
        <p:nvSpPr>
          <p:cNvPr id="5" name="TextBox 4">
            <a:extLst>
              <a:ext uri="{FF2B5EF4-FFF2-40B4-BE49-F238E27FC236}">
                <a16:creationId xmlns:a16="http://schemas.microsoft.com/office/drawing/2014/main" xmlns="" id="{80C570DD-60AD-4399-928A-DAD9376E6BFB}"/>
              </a:ext>
            </a:extLst>
          </p:cNvPr>
          <p:cNvSpPr txBox="1"/>
          <p:nvPr/>
        </p:nvSpPr>
        <p:spPr>
          <a:xfrm>
            <a:off x="5798721" y="2088247"/>
            <a:ext cx="336952" cy="461665"/>
          </a:xfrm>
          <a:prstGeom prst="rect">
            <a:avLst/>
          </a:prstGeom>
          <a:noFill/>
        </p:spPr>
        <p:txBody>
          <a:bodyPr wrap="none" rtlCol="0">
            <a:spAutoFit/>
          </a:bodyPr>
          <a:lstStyle/>
          <a:p>
            <a:r>
              <a:rPr lang="en-US" sz="2400" dirty="0"/>
              <a:t>0</a:t>
            </a:r>
          </a:p>
        </p:txBody>
      </p:sp>
      <p:sp>
        <p:nvSpPr>
          <p:cNvPr id="6" name="TextBox 5">
            <a:extLst>
              <a:ext uri="{FF2B5EF4-FFF2-40B4-BE49-F238E27FC236}">
                <a16:creationId xmlns:a16="http://schemas.microsoft.com/office/drawing/2014/main" xmlns="" id="{088310E0-42A4-4AA3-8093-458CD64E2F57}"/>
              </a:ext>
            </a:extLst>
          </p:cNvPr>
          <p:cNvSpPr txBox="1"/>
          <p:nvPr/>
        </p:nvSpPr>
        <p:spPr>
          <a:xfrm>
            <a:off x="6325549" y="2088247"/>
            <a:ext cx="336952" cy="461665"/>
          </a:xfrm>
          <a:prstGeom prst="rect">
            <a:avLst/>
          </a:prstGeom>
          <a:noFill/>
        </p:spPr>
        <p:txBody>
          <a:bodyPr wrap="none" rtlCol="0">
            <a:spAutoFit/>
          </a:bodyPr>
          <a:lstStyle/>
          <a:p>
            <a:r>
              <a:rPr lang="en-US" sz="2400" dirty="0"/>
              <a:t>1</a:t>
            </a:r>
          </a:p>
        </p:txBody>
      </p:sp>
      <p:sp>
        <p:nvSpPr>
          <p:cNvPr id="7" name="TextBox 6">
            <a:extLst>
              <a:ext uri="{FF2B5EF4-FFF2-40B4-BE49-F238E27FC236}">
                <a16:creationId xmlns:a16="http://schemas.microsoft.com/office/drawing/2014/main" xmlns="" id="{BD604767-AAE9-418F-8B2F-22B930AEE6A9}"/>
              </a:ext>
            </a:extLst>
          </p:cNvPr>
          <p:cNvSpPr txBox="1"/>
          <p:nvPr/>
        </p:nvSpPr>
        <p:spPr>
          <a:xfrm>
            <a:off x="6852377" y="2088247"/>
            <a:ext cx="336952" cy="461665"/>
          </a:xfrm>
          <a:prstGeom prst="rect">
            <a:avLst/>
          </a:prstGeom>
          <a:noFill/>
        </p:spPr>
        <p:txBody>
          <a:bodyPr wrap="none" rtlCol="0">
            <a:spAutoFit/>
          </a:bodyPr>
          <a:lstStyle/>
          <a:p>
            <a:r>
              <a:rPr lang="en-US" sz="2400" dirty="0"/>
              <a:t>0</a:t>
            </a:r>
          </a:p>
        </p:txBody>
      </p:sp>
      <p:sp>
        <p:nvSpPr>
          <p:cNvPr id="8" name="TextBox 7">
            <a:extLst>
              <a:ext uri="{FF2B5EF4-FFF2-40B4-BE49-F238E27FC236}">
                <a16:creationId xmlns:a16="http://schemas.microsoft.com/office/drawing/2014/main" xmlns="" id="{FD24EC17-7612-4AE6-8634-A5A5CBE2F727}"/>
              </a:ext>
            </a:extLst>
          </p:cNvPr>
          <p:cNvSpPr txBox="1"/>
          <p:nvPr/>
        </p:nvSpPr>
        <p:spPr>
          <a:xfrm>
            <a:off x="5271893" y="2837833"/>
            <a:ext cx="336952" cy="461665"/>
          </a:xfrm>
          <a:prstGeom prst="rect">
            <a:avLst/>
          </a:prstGeom>
          <a:noFill/>
        </p:spPr>
        <p:txBody>
          <a:bodyPr wrap="none" rtlCol="0">
            <a:spAutoFit/>
          </a:bodyPr>
          <a:lstStyle/>
          <a:p>
            <a:r>
              <a:rPr lang="en-US" sz="2400" dirty="0"/>
              <a:t>0</a:t>
            </a:r>
          </a:p>
        </p:txBody>
      </p:sp>
      <p:sp>
        <p:nvSpPr>
          <p:cNvPr id="9" name="TextBox 8">
            <a:extLst>
              <a:ext uri="{FF2B5EF4-FFF2-40B4-BE49-F238E27FC236}">
                <a16:creationId xmlns:a16="http://schemas.microsoft.com/office/drawing/2014/main" xmlns="" id="{943CE744-E182-4FF6-BFFF-00D1A41E8675}"/>
              </a:ext>
            </a:extLst>
          </p:cNvPr>
          <p:cNvSpPr txBox="1"/>
          <p:nvPr/>
        </p:nvSpPr>
        <p:spPr>
          <a:xfrm>
            <a:off x="5798721" y="2837832"/>
            <a:ext cx="336952" cy="461665"/>
          </a:xfrm>
          <a:prstGeom prst="rect">
            <a:avLst/>
          </a:prstGeom>
          <a:noFill/>
        </p:spPr>
        <p:txBody>
          <a:bodyPr wrap="none" rtlCol="0">
            <a:spAutoFit/>
          </a:bodyPr>
          <a:lstStyle/>
          <a:p>
            <a:r>
              <a:rPr lang="en-US" sz="2400" dirty="0"/>
              <a:t>0</a:t>
            </a:r>
          </a:p>
        </p:txBody>
      </p:sp>
      <p:sp>
        <p:nvSpPr>
          <p:cNvPr id="10" name="TextBox 9">
            <a:extLst>
              <a:ext uri="{FF2B5EF4-FFF2-40B4-BE49-F238E27FC236}">
                <a16:creationId xmlns:a16="http://schemas.microsoft.com/office/drawing/2014/main" xmlns="" id="{A0839536-ACF8-41D8-9D88-2E79242887D0}"/>
              </a:ext>
            </a:extLst>
          </p:cNvPr>
          <p:cNvSpPr txBox="1"/>
          <p:nvPr/>
        </p:nvSpPr>
        <p:spPr>
          <a:xfrm>
            <a:off x="6325549" y="2837832"/>
            <a:ext cx="336952"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DFABAC85-09B1-4C7B-9F12-047F7369D92A}"/>
              </a:ext>
            </a:extLst>
          </p:cNvPr>
          <p:cNvSpPr txBox="1"/>
          <p:nvPr/>
        </p:nvSpPr>
        <p:spPr>
          <a:xfrm>
            <a:off x="6852377" y="2837832"/>
            <a:ext cx="336952"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A485F5D6-5EA4-4295-8874-8CEC3B50AA47}"/>
              </a:ext>
            </a:extLst>
          </p:cNvPr>
          <p:cNvSpPr txBox="1"/>
          <p:nvPr/>
        </p:nvSpPr>
        <p:spPr>
          <a:xfrm>
            <a:off x="5271893" y="3587417"/>
            <a:ext cx="336952"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xmlns="" id="{62011EAF-57B7-4326-B1EF-E39417C516E8}"/>
              </a:ext>
            </a:extLst>
          </p:cNvPr>
          <p:cNvSpPr txBox="1"/>
          <p:nvPr/>
        </p:nvSpPr>
        <p:spPr>
          <a:xfrm>
            <a:off x="5798721" y="3587416"/>
            <a:ext cx="336952" cy="461665"/>
          </a:xfrm>
          <a:prstGeom prst="rect">
            <a:avLst/>
          </a:prstGeom>
          <a:noFill/>
        </p:spPr>
        <p:txBody>
          <a:bodyPr wrap="none" rtlCol="0">
            <a:spAutoFit/>
          </a:bodyPr>
          <a:lstStyle/>
          <a:p>
            <a:r>
              <a:rPr lang="en-US" sz="2400" dirty="0"/>
              <a:t>0</a:t>
            </a:r>
          </a:p>
        </p:txBody>
      </p:sp>
      <p:sp>
        <p:nvSpPr>
          <p:cNvPr id="14" name="TextBox 13">
            <a:extLst>
              <a:ext uri="{FF2B5EF4-FFF2-40B4-BE49-F238E27FC236}">
                <a16:creationId xmlns:a16="http://schemas.microsoft.com/office/drawing/2014/main" xmlns="" id="{F3D19344-1F44-420A-91E9-463B4660550C}"/>
              </a:ext>
            </a:extLst>
          </p:cNvPr>
          <p:cNvSpPr txBox="1"/>
          <p:nvPr/>
        </p:nvSpPr>
        <p:spPr>
          <a:xfrm>
            <a:off x="6325549" y="3587416"/>
            <a:ext cx="336952" cy="461665"/>
          </a:xfrm>
          <a:prstGeom prst="rect">
            <a:avLst/>
          </a:prstGeom>
          <a:noFill/>
        </p:spPr>
        <p:txBody>
          <a:bodyPr wrap="none" rtlCol="0">
            <a:spAutoFit/>
          </a:bodyPr>
          <a:lstStyle/>
          <a:p>
            <a:r>
              <a:rPr lang="en-US" sz="2400" dirty="0"/>
              <a:t>1</a:t>
            </a:r>
          </a:p>
        </p:txBody>
      </p:sp>
      <p:sp>
        <p:nvSpPr>
          <p:cNvPr id="15" name="TextBox 14">
            <a:extLst>
              <a:ext uri="{FF2B5EF4-FFF2-40B4-BE49-F238E27FC236}">
                <a16:creationId xmlns:a16="http://schemas.microsoft.com/office/drawing/2014/main" xmlns="" id="{6E28285A-BAF7-4532-B255-8F22344F3707}"/>
              </a:ext>
            </a:extLst>
          </p:cNvPr>
          <p:cNvSpPr txBox="1"/>
          <p:nvPr/>
        </p:nvSpPr>
        <p:spPr>
          <a:xfrm>
            <a:off x="6852377" y="3587416"/>
            <a:ext cx="336952" cy="461665"/>
          </a:xfrm>
          <a:prstGeom prst="rect">
            <a:avLst/>
          </a:prstGeom>
          <a:noFill/>
        </p:spPr>
        <p:txBody>
          <a:bodyPr wrap="none" rtlCol="0">
            <a:spAutoFit/>
          </a:bodyPr>
          <a:lstStyle/>
          <a:p>
            <a:r>
              <a:rPr lang="en-US" sz="2400" dirty="0"/>
              <a:t>1</a:t>
            </a:r>
          </a:p>
        </p:txBody>
      </p:sp>
      <p:sp>
        <p:nvSpPr>
          <p:cNvPr id="16" name="TextBox 15">
            <a:extLst>
              <a:ext uri="{FF2B5EF4-FFF2-40B4-BE49-F238E27FC236}">
                <a16:creationId xmlns:a16="http://schemas.microsoft.com/office/drawing/2014/main" xmlns="" id="{52944926-8D3D-45B8-A59D-4AD8846C370A}"/>
              </a:ext>
            </a:extLst>
          </p:cNvPr>
          <p:cNvSpPr txBox="1"/>
          <p:nvPr/>
        </p:nvSpPr>
        <p:spPr>
          <a:xfrm>
            <a:off x="4745065" y="2837832"/>
            <a:ext cx="336952" cy="461665"/>
          </a:xfrm>
          <a:prstGeom prst="rect">
            <a:avLst/>
          </a:prstGeom>
          <a:noFill/>
        </p:spPr>
        <p:txBody>
          <a:bodyPr wrap="none" rtlCol="0">
            <a:spAutoFit/>
          </a:bodyPr>
          <a:lstStyle/>
          <a:p>
            <a:r>
              <a:rPr lang="en-US" sz="2400" dirty="0"/>
              <a:t>+</a:t>
            </a:r>
          </a:p>
        </p:txBody>
      </p:sp>
      <p:cxnSp>
        <p:nvCxnSpPr>
          <p:cNvPr id="17" name="Straight Connector 16">
            <a:extLst>
              <a:ext uri="{FF2B5EF4-FFF2-40B4-BE49-F238E27FC236}">
                <a16:creationId xmlns:a16="http://schemas.microsoft.com/office/drawing/2014/main" xmlns="" id="{C58F766E-66AD-46BB-B37D-30349511CB50}"/>
              </a:ext>
            </a:extLst>
          </p:cNvPr>
          <p:cNvCxnSpPr/>
          <p:nvPr/>
        </p:nvCxnSpPr>
        <p:spPr>
          <a:xfrm>
            <a:off x="4516465" y="3536048"/>
            <a:ext cx="5105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64D78264-23B3-4153-AA00-98D608FB1E20}"/>
              </a:ext>
            </a:extLst>
          </p:cNvPr>
          <p:cNvSpPr txBox="1"/>
          <p:nvPr/>
        </p:nvSpPr>
        <p:spPr>
          <a:xfrm>
            <a:off x="7536911" y="2088249"/>
            <a:ext cx="336952"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xmlns="" id="{BE71E646-A6DC-46C8-8EC6-C3A2BB481642}"/>
              </a:ext>
            </a:extLst>
          </p:cNvPr>
          <p:cNvSpPr txBox="1"/>
          <p:nvPr/>
        </p:nvSpPr>
        <p:spPr>
          <a:xfrm>
            <a:off x="8030591" y="2088248"/>
            <a:ext cx="336952" cy="461665"/>
          </a:xfrm>
          <a:prstGeom prst="rect">
            <a:avLst/>
          </a:prstGeom>
          <a:noFill/>
        </p:spPr>
        <p:txBody>
          <a:bodyPr wrap="none" rtlCol="0">
            <a:spAutoFit/>
          </a:bodyPr>
          <a:lstStyle/>
          <a:p>
            <a:r>
              <a:rPr lang="en-US" sz="2400" dirty="0"/>
              <a:t>1</a:t>
            </a:r>
          </a:p>
        </p:txBody>
      </p:sp>
      <p:sp>
        <p:nvSpPr>
          <p:cNvPr id="20" name="TextBox 19">
            <a:extLst>
              <a:ext uri="{FF2B5EF4-FFF2-40B4-BE49-F238E27FC236}">
                <a16:creationId xmlns:a16="http://schemas.microsoft.com/office/drawing/2014/main" xmlns="" id="{435CEF8A-005F-4984-9393-61472FEDB595}"/>
              </a:ext>
            </a:extLst>
          </p:cNvPr>
          <p:cNvSpPr txBox="1"/>
          <p:nvPr/>
        </p:nvSpPr>
        <p:spPr>
          <a:xfrm>
            <a:off x="8541921" y="2088248"/>
            <a:ext cx="336952" cy="461665"/>
          </a:xfrm>
          <a:prstGeom prst="rect">
            <a:avLst/>
          </a:prstGeom>
          <a:noFill/>
        </p:spPr>
        <p:txBody>
          <a:bodyPr wrap="none" rtlCol="0">
            <a:spAutoFit/>
          </a:bodyPr>
          <a:lstStyle/>
          <a:p>
            <a:r>
              <a:rPr lang="en-US" sz="2400" dirty="0"/>
              <a:t>0</a:t>
            </a:r>
          </a:p>
        </p:txBody>
      </p:sp>
      <p:sp>
        <p:nvSpPr>
          <p:cNvPr id="21" name="TextBox 20">
            <a:extLst>
              <a:ext uri="{FF2B5EF4-FFF2-40B4-BE49-F238E27FC236}">
                <a16:creationId xmlns:a16="http://schemas.microsoft.com/office/drawing/2014/main" xmlns="" id="{3F83AC61-97E3-43D5-B301-D40995FB0D5F}"/>
              </a:ext>
            </a:extLst>
          </p:cNvPr>
          <p:cNvSpPr txBox="1"/>
          <p:nvPr/>
        </p:nvSpPr>
        <p:spPr>
          <a:xfrm>
            <a:off x="9068749" y="2088248"/>
            <a:ext cx="336952" cy="461665"/>
          </a:xfrm>
          <a:prstGeom prst="rect">
            <a:avLst/>
          </a:prstGeom>
          <a:noFill/>
        </p:spPr>
        <p:txBody>
          <a:bodyPr wrap="none" rtlCol="0">
            <a:spAutoFit/>
          </a:bodyPr>
          <a:lstStyle/>
          <a:p>
            <a:r>
              <a:rPr lang="en-US" sz="2400" dirty="0"/>
              <a:t>1</a:t>
            </a:r>
          </a:p>
        </p:txBody>
      </p:sp>
      <p:sp>
        <p:nvSpPr>
          <p:cNvPr id="22" name="TextBox 21">
            <a:extLst>
              <a:ext uri="{FF2B5EF4-FFF2-40B4-BE49-F238E27FC236}">
                <a16:creationId xmlns:a16="http://schemas.microsoft.com/office/drawing/2014/main" xmlns="" id="{573D6A1E-D72B-4A78-AB28-E2DFD525AEDD}"/>
              </a:ext>
            </a:extLst>
          </p:cNvPr>
          <p:cNvSpPr txBox="1"/>
          <p:nvPr/>
        </p:nvSpPr>
        <p:spPr>
          <a:xfrm>
            <a:off x="7530623" y="2837832"/>
            <a:ext cx="336952" cy="461665"/>
          </a:xfrm>
          <a:prstGeom prst="rect">
            <a:avLst/>
          </a:prstGeom>
          <a:noFill/>
        </p:spPr>
        <p:txBody>
          <a:bodyPr wrap="none" rtlCol="0">
            <a:spAutoFit/>
          </a:bodyPr>
          <a:lstStyle/>
          <a:p>
            <a:r>
              <a:rPr lang="en-US" sz="2400" dirty="0"/>
              <a:t>0</a:t>
            </a:r>
          </a:p>
        </p:txBody>
      </p:sp>
      <p:sp>
        <p:nvSpPr>
          <p:cNvPr id="23" name="TextBox 22">
            <a:extLst>
              <a:ext uri="{FF2B5EF4-FFF2-40B4-BE49-F238E27FC236}">
                <a16:creationId xmlns:a16="http://schemas.microsoft.com/office/drawing/2014/main" xmlns="" id="{86DEE723-3FBC-4961-94BD-77C843CF95B9}"/>
              </a:ext>
            </a:extLst>
          </p:cNvPr>
          <p:cNvSpPr txBox="1"/>
          <p:nvPr/>
        </p:nvSpPr>
        <p:spPr>
          <a:xfrm>
            <a:off x="8030591" y="2837833"/>
            <a:ext cx="336952" cy="461665"/>
          </a:xfrm>
          <a:prstGeom prst="rect">
            <a:avLst/>
          </a:prstGeom>
          <a:noFill/>
        </p:spPr>
        <p:txBody>
          <a:bodyPr wrap="none" rtlCol="0">
            <a:spAutoFit/>
          </a:bodyPr>
          <a:lstStyle/>
          <a:p>
            <a:r>
              <a:rPr lang="en-US" sz="2400" dirty="0"/>
              <a:t>0</a:t>
            </a:r>
          </a:p>
        </p:txBody>
      </p:sp>
      <p:sp>
        <p:nvSpPr>
          <p:cNvPr id="24" name="TextBox 23">
            <a:extLst>
              <a:ext uri="{FF2B5EF4-FFF2-40B4-BE49-F238E27FC236}">
                <a16:creationId xmlns:a16="http://schemas.microsoft.com/office/drawing/2014/main" xmlns="" id="{CB9DF5BC-1874-40FE-8911-1F8E3584B63B}"/>
              </a:ext>
            </a:extLst>
          </p:cNvPr>
          <p:cNvSpPr txBox="1"/>
          <p:nvPr/>
        </p:nvSpPr>
        <p:spPr>
          <a:xfrm>
            <a:off x="8541921" y="2837833"/>
            <a:ext cx="336952" cy="461665"/>
          </a:xfrm>
          <a:prstGeom prst="rect">
            <a:avLst/>
          </a:prstGeom>
          <a:noFill/>
        </p:spPr>
        <p:txBody>
          <a:bodyPr wrap="none" rtlCol="0">
            <a:spAutoFit/>
          </a:bodyPr>
          <a:lstStyle/>
          <a:p>
            <a:r>
              <a:rPr lang="en-US" sz="2400" dirty="0"/>
              <a:t>1</a:t>
            </a:r>
          </a:p>
        </p:txBody>
      </p:sp>
      <p:sp>
        <p:nvSpPr>
          <p:cNvPr id="25" name="TextBox 24">
            <a:extLst>
              <a:ext uri="{FF2B5EF4-FFF2-40B4-BE49-F238E27FC236}">
                <a16:creationId xmlns:a16="http://schemas.microsoft.com/office/drawing/2014/main" xmlns="" id="{83629EA2-29F9-49A0-936C-5A23EBF82A0D}"/>
              </a:ext>
            </a:extLst>
          </p:cNvPr>
          <p:cNvSpPr txBox="1"/>
          <p:nvPr/>
        </p:nvSpPr>
        <p:spPr>
          <a:xfrm>
            <a:off x="9068749" y="2837833"/>
            <a:ext cx="336952" cy="461665"/>
          </a:xfrm>
          <a:prstGeom prst="rect">
            <a:avLst/>
          </a:prstGeom>
          <a:noFill/>
        </p:spPr>
        <p:txBody>
          <a:bodyPr wrap="none" rtlCol="0">
            <a:spAutoFit/>
          </a:bodyPr>
          <a:lstStyle/>
          <a:p>
            <a:r>
              <a:rPr lang="en-US" sz="2400" dirty="0"/>
              <a:t>1</a:t>
            </a:r>
          </a:p>
        </p:txBody>
      </p:sp>
      <p:sp>
        <p:nvSpPr>
          <p:cNvPr id="26" name="TextBox 25">
            <a:extLst>
              <a:ext uri="{FF2B5EF4-FFF2-40B4-BE49-F238E27FC236}">
                <a16:creationId xmlns:a16="http://schemas.microsoft.com/office/drawing/2014/main" xmlns="" id="{DB4479E8-CA71-4B63-87D1-124748CF3D61}"/>
              </a:ext>
            </a:extLst>
          </p:cNvPr>
          <p:cNvSpPr txBox="1"/>
          <p:nvPr/>
        </p:nvSpPr>
        <p:spPr>
          <a:xfrm>
            <a:off x="7548967" y="3574521"/>
            <a:ext cx="336952" cy="461665"/>
          </a:xfrm>
          <a:prstGeom prst="rect">
            <a:avLst/>
          </a:prstGeom>
          <a:noFill/>
        </p:spPr>
        <p:txBody>
          <a:bodyPr wrap="none" rtlCol="0">
            <a:spAutoFit/>
          </a:bodyPr>
          <a:lstStyle/>
          <a:p>
            <a:r>
              <a:rPr lang="en-US" sz="2400" dirty="0"/>
              <a:t>1</a:t>
            </a:r>
          </a:p>
        </p:txBody>
      </p:sp>
      <p:sp>
        <p:nvSpPr>
          <p:cNvPr id="27" name="TextBox 26">
            <a:extLst>
              <a:ext uri="{FF2B5EF4-FFF2-40B4-BE49-F238E27FC236}">
                <a16:creationId xmlns:a16="http://schemas.microsoft.com/office/drawing/2014/main" xmlns="" id="{6482FEC4-727F-4BAE-A1B6-7FE79D7520F4}"/>
              </a:ext>
            </a:extLst>
          </p:cNvPr>
          <p:cNvSpPr txBox="1"/>
          <p:nvPr/>
        </p:nvSpPr>
        <p:spPr>
          <a:xfrm>
            <a:off x="8038251" y="3574520"/>
            <a:ext cx="336952" cy="461665"/>
          </a:xfrm>
          <a:prstGeom prst="rect">
            <a:avLst/>
          </a:prstGeom>
          <a:noFill/>
        </p:spPr>
        <p:txBody>
          <a:bodyPr wrap="none" rtlCol="0">
            <a:spAutoFit/>
          </a:bodyPr>
          <a:lstStyle/>
          <a:p>
            <a:r>
              <a:rPr lang="en-US" sz="2400" dirty="0"/>
              <a:t>0</a:t>
            </a:r>
          </a:p>
        </p:txBody>
      </p:sp>
      <p:sp>
        <p:nvSpPr>
          <p:cNvPr id="28" name="TextBox 27">
            <a:extLst>
              <a:ext uri="{FF2B5EF4-FFF2-40B4-BE49-F238E27FC236}">
                <a16:creationId xmlns:a16="http://schemas.microsoft.com/office/drawing/2014/main" xmlns="" id="{B4532EE8-9843-4B8F-9B53-E0FA7E389735}"/>
              </a:ext>
            </a:extLst>
          </p:cNvPr>
          <p:cNvSpPr txBox="1"/>
          <p:nvPr/>
        </p:nvSpPr>
        <p:spPr>
          <a:xfrm>
            <a:off x="8549581" y="3574520"/>
            <a:ext cx="336952" cy="461665"/>
          </a:xfrm>
          <a:prstGeom prst="rect">
            <a:avLst/>
          </a:prstGeom>
          <a:noFill/>
        </p:spPr>
        <p:txBody>
          <a:bodyPr wrap="none" rtlCol="0">
            <a:spAutoFit/>
          </a:bodyPr>
          <a:lstStyle/>
          <a:p>
            <a:r>
              <a:rPr lang="en-US" sz="2400" dirty="0"/>
              <a:t>0</a:t>
            </a:r>
          </a:p>
        </p:txBody>
      </p:sp>
      <p:sp>
        <p:nvSpPr>
          <p:cNvPr id="29" name="TextBox 28">
            <a:extLst>
              <a:ext uri="{FF2B5EF4-FFF2-40B4-BE49-F238E27FC236}">
                <a16:creationId xmlns:a16="http://schemas.microsoft.com/office/drawing/2014/main" xmlns="" id="{055B26F2-F3F7-4216-BF52-C9BEDD90F990}"/>
              </a:ext>
            </a:extLst>
          </p:cNvPr>
          <p:cNvSpPr txBox="1"/>
          <p:nvPr/>
        </p:nvSpPr>
        <p:spPr>
          <a:xfrm>
            <a:off x="9076409" y="3574520"/>
            <a:ext cx="336952" cy="461665"/>
          </a:xfrm>
          <a:prstGeom prst="rect">
            <a:avLst/>
          </a:prstGeom>
          <a:noFill/>
        </p:spPr>
        <p:txBody>
          <a:bodyPr wrap="none" rtlCol="0">
            <a:spAutoFit/>
          </a:bodyPr>
          <a:lstStyle/>
          <a:p>
            <a:r>
              <a:rPr lang="en-US" sz="2400" dirty="0"/>
              <a:t>0</a:t>
            </a:r>
          </a:p>
        </p:txBody>
      </p:sp>
      <p:sp>
        <p:nvSpPr>
          <p:cNvPr id="30" name="TextBox 29">
            <a:extLst>
              <a:ext uri="{FF2B5EF4-FFF2-40B4-BE49-F238E27FC236}">
                <a16:creationId xmlns:a16="http://schemas.microsoft.com/office/drawing/2014/main" xmlns="" id="{28939139-963A-493E-AF0A-162C7D9DEFF9}"/>
              </a:ext>
            </a:extLst>
          </p:cNvPr>
          <p:cNvSpPr txBox="1"/>
          <p:nvPr/>
        </p:nvSpPr>
        <p:spPr>
          <a:xfrm>
            <a:off x="2293660" y="2025697"/>
            <a:ext cx="336952" cy="461665"/>
          </a:xfrm>
          <a:prstGeom prst="rect">
            <a:avLst/>
          </a:prstGeom>
          <a:noFill/>
        </p:spPr>
        <p:txBody>
          <a:bodyPr wrap="none" rtlCol="0">
            <a:spAutoFit/>
          </a:bodyPr>
          <a:lstStyle/>
          <a:p>
            <a:r>
              <a:rPr lang="en-US" sz="2400" dirty="0"/>
              <a:t>2</a:t>
            </a:r>
          </a:p>
        </p:txBody>
      </p:sp>
      <p:sp>
        <p:nvSpPr>
          <p:cNvPr id="31" name="TextBox 30">
            <a:extLst>
              <a:ext uri="{FF2B5EF4-FFF2-40B4-BE49-F238E27FC236}">
                <a16:creationId xmlns:a16="http://schemas.microsoft.com/office/drawing/2014/main" xmlns="" id="{2AEA37BC-738B-4826-90AA-5207C00D067F}"/>
              </a:ext>
            </a:extLst>
          </p:cNvPr>
          <p:cNvSpPr txBox="1"/>
          <p:nvPr/>
        </p:nvSpPr>
        <p:spPr>
          <a:xfrm>
            <a:off x="2820488" y="2025696"/>
            <a:ext cx="336952" cy="461665"/>
          </a:xfrm>
          <a:prstGeom prst="rect">
            <a:avLst/>
          </a:prstGeom>
          <a:noFill/>
        </p:spPr>
        <p:txBody>
          <a:bodyPr wrap="none" rtlCol="0">
            <a:spAutoFit/>
          </a:bodyPr>
          <a:lstStyle/>
          <a:p>
            <a:r>
              <a:rPr lang="en-US" sz="2400" dirty="0"/>
              <a:t>5</a:t>
            </a:r>
          </a:p>
        </p:txBody>
      </p:sp>
      <p:sp>
        <p:nvSpPr>
          <p:cNvPr id="32" name="TextBox 31">
            <a:extLst>
              <a:ext uri="{FF2B5EF4-FFF2-40B4-BE49-F238E27FC236}">
                <a16:creationId xmlns:a16="http://schemas.microsoft.com/office/drawing/2014/main" xmlns="" id="{DBF889C7-B3D0-41FC-A815-C4D6030D6014}"/>
              </a:ext>
            </a:extLst>
          </p:cNvPr>
          <p:cNvSpPr txBox="1"/>
          <p:nvPr/>
        </p:nvSpPr>
        <p:spPr>
          <a:xfrm>
            <a:off x="2293660" y="2775282"/>
            <a:ext cx="336952" cy="461665"/>
          </a:xfrm>
          <a:prstGeom prst="rect">
            <a:avLst/>
          </a:prstGeom>
          <a:noFill/>
        </p:spPr>
        <p:txBody>
          <a:bodyPr wrap="none" rtlCol="0">
            <a:spAutoFit/>
          </a:bodyPr>
          <a:lstStyle/>
          <a:p>
            <a:r>
              <a:rPr lang="en-US" sz="2400" dirty="0"/>
              <a:t>1</a:t>
            </a:r>
          </a:p>
        </p:txBody>
      </p:sp>
      <p:sp>
        <p:nvSpPr>
          <p:cNvPr id="33" name="TextBox 32">
            <a:extLst>
              <a:ext uri="{FF2B5EF4-FFF2-40B4-BE49-F238E27FC236}">
                <a16:creationId xmlns:a16="http://schemas.microsoft.com/office/drawing/2014/main" xmlns="" id="{75406061-8554-4CA0-9D8B-7F7F3870A60D}"/>
              </a:ext>
            </a:extLst>
          </p:cNvPr>
          <p:cNvSpPr txBox="1"/>
          <p:nvPr/>
        </p:nvSpPr>
        <p:spPr>
          <a:xfrm>
            <a:off x="2820488" y="2775281"/>
            <a:ext cx="336952" cy="461665"/>
          </a:xfrm>
          <a:prstGeom prst="rect">
            <a:avLst/>
          </a:prstGeom>
          <a:noFill/>
        </p:spPr>
        <p:txBody>
          <a:bodyPr wrap="none" rtlCol="0">
            <a:spAutoFit/>
          </a:bodyPr>
          <a:lstStyle/>
          <a:p>
            <a:r>
              <a:rPr lang="en-US" sz="2400" dirty="0"/>
              <a:t>3</a:t>
            </a:r>
          </a:p>
        </p:txBody>
      </p:sp>
      <p:sp>
        <p:nvSpPr>
          <p:cNvPr id="34" name="TextBox 33">
            <a:extLst>
              <a:ext uri="{FF2B5EF4-FFF2-40B4-BE49-F238E27FC236}">
                <a16:creationId xmlns:a16="http://schemas.microsoft.com/office/drawing/2014/main" xmlns="" id="{9D62326A-A87B-49DD-BF48-9082467BBDB3}"/>
              </a:ext>
            </a:extLst>
          </p:cNvPr>
          <p:cNvSpPr txBox="1"/>
          <p:nvPr/>
        </p:nvSpPr>
        <p:spPr>
          <a:xfrm>
            <a:off x="1766832" y="2775281"/>
            <a:ext cx="336952" cy="461665"/>
          </a:xfrm>
          <a:prstGeom prst="rect">
            <a:avLst/>
          </a:prstGeom>
          <a:noFill/>
        </p:spPr>
        <p:txBody>
          <a:bodyPr wrap="none" rtlCol="0">
            <a:spAutoFit/>
          </a:bodyPr>
          <a:lstStyle/>
          <a:p>
            <a:r>
              <a:rPr lang="en-US" sz="2400" dirty="0"/>
              <a:t>+</a:t>
            </a:r>
          </a:p>
        </p:txBody>
      </p:sp>
      <p:cxnSp>
        <p:nvCxnSpPr>
          <p:cNvPr id="35" name="Straight Connector 34">
            <a:extLst>
              <a:ext uri="{FF2B5EF4-FFF2-40B4-BE49-F238E27FC236}">
                <a16:creationId xmlns:a16="http://schemas.microsoft.com/office/drawing/2014/main" xmlns="" id="{F3F3A80B-17FB-4892-AFB3-3C07BAAFAA65}"/>
              </a:ext>
            </a:extLst>
          </p:cNvPr>
          <p:cNvCxnSpPr/>
          <p:nvPr/>
        </p:nvCxnSpPr>
        <p:spPr>
          <a:xfrm>
            <a:off x="1766832" y="3473497"/>
            <a:ext cx="14542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D1146DE-6EAE-4435-913F-5045955737C2}"/>
              </a:ext>
            </a:extLst>
          </p:cNvPr>
          <p:cNvSpPr txBox="1"/>
          <p:nvPr/>
        </p:nvSpPr>
        <p:spPr>
          <a:xfrm>
            <a:off x="2293660" y="3498321"/>
            <a:ext cx="336952" cy="461665"/>
          </a:xfrm>
          <a:prstGeom prst="rect">
            <a:avLst/>
          </a:prstGeom>
          <a:noFill/>
        </p:spPr>
        <p:txBody>
          <a:bodyPr wrap="none" rtlCol="0">
            <a:spAutoFit/>
          </a:bodyPr>
          <a:lstStyle/>
          <a:p>
            <a:r>
              <a:rPr lang="en-US" sz="2400" dirty="0"/>
              <a:t>3</a:t>
            </a:r>
          </a:p>
        </p:txBody>
      </p:sp>
      <p:sp>
        <p:nvSpPr>
          <p:cNvPr id="37" name="TextBox 36">
            <a:extLst>
              <a:ext uri="{FF2B5EF4-FFF2-40B4-BE49-F238E27FC236}">
                <a16:creationId xmlns:a16="http://schemas.microsoft.com/office/drawing/2014/main" xmlns="" id="{0DBDC92D-649A-4844-B51C-228ACB8F9A87}"/>
              </a:ext>
            </a:extLst>
          </p:cNvPr>
          <p:cNvSpPr txBox="1"/>
          <p:nvPr/>
        </p:nvSpPr>
        <p:spPr>
          <a:xfrm>
            <a:off x="2820488" y="3498320"/>
            <a:ext cx="336952" cy="461665"/>
          </a:xfrm>
          <a:prstGeom prst="rect">
            <a:avLst/>
          </a:prstGeom>
          <a:noFill/>
        </p:spPr>
        <p:txBody>
          <a:bodyPr wrap="none" rtlCol="0">
            <a:spAutoFit/>
          </a:bodyPr>
          <a:lstStyle/>
          <a:p>
            <a:r>
              <a:rPr lang="en-US" sz="2400" dirty="0"/>
              <a:t>8</a:t>
            </a:r>
          </a:p>
        </p:txBody>
      </p:sp>
      <p:sp>
        <p:nvSpPr>
          <p:cNvPr id="38" name="Rectangle 37">
            <a:extLst>
              <a:ext uri="{FF2B5EF4-FFF2-40B4-BE49-F238E27FC236}">
                <a16:creationId xmlns:a16="http://schemas.microsoft.com/office/drawing/2014/main" xmlns="" id="{DFB5EB1E-0674-4F24-BC5A-3A3102A9B184}"/>
              </a:ext>
            </a:extLst>
          </p:cNvPr>
          <p:cNvSpPr/>
          <p:nvPr/>
        </p:nvSpPr>
        <p:spPr>
          <a:xfrm>
            <a:off x="4821265" y="4388649"/>
            <a:ext cx="4800600" cy="761247"/>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No carry, no illegal code. So, this is the correct sum.</a:t>
            </a:r>
          </a:p>
        </p:txBody>
      </p:sp>
      <p:sp>
        <p:nvSpPr>
          <p:cNvPr id="39" name="TextBox 38">
            <a:extLst>
              <a:ext uri="{FF2B5EF4-FFF2-40B4-BE49-F238E27FC236}">
                <a16:creationId xmlns:a16="http://schemas.microsoft.com/office/drawing/2014/main" xmlns="" id="{43EE3675-45A3-4D89-85FA-0297C2EDB575}"/>
              </a:ext>
            </a:extLst>
          </p:cNvPr>
          <p:cNvSpPr txBox="1"/>
          <p:nvPr/>
        </p:nvSpPr>
        <p:spPr>
          <a:xfrm>
            <a:off x="8549581" y="1626582"/>
            <a:ext cx="336952" cy="461665"/>
          </a:xfrm>
          <a:prstGeom prst="rect">
            <a:avLst/>
          </a:prstGeom>
          <a:noFill/>
        </p:spPr>
        <p:txBody>
          <a:bodyPr wrap="none" rtlCol="0">
            <a:spAutoFit/>
          </a:bodyPr>
          <a:lstStyle/>
          <a:p>
            <a:r>
              <a:rPr lang="en-US" sz="2400" dirty="0">
                <a:solidFill>
                  <a:schemeClr val="accent6"/>
                </a:solidFill>
              </a:rPr>
              <a:t>1</a:t>
            </a:r>
          </a:p>
        </p:txBody>
      </p:sp>
      <p:sp>
        <p:nvSpPr>
          <p:cNvPr id="40" name="TextBox 39">
            <a:extLst>
              <a:ext uri="{FF2B5EF4-FFF2-40B4-BE49-F238E27FC236}">
                <a16:creationId xmlns:a16="http://schemas.microsoft.com/office/drawing/2014/main" xmlns="" id="{776FB8EA-8931-4096-AE31-E17EC2986267}"/>
              </a:ext>
            </a:extLst>
          </p:cNvPr>
          <p:cNvSpPr txBox="1"/>
          <p:nvPr/>
        </p:nvSpPr>
        <p:spPr>
          <a:xfrm>
            <a:off x="8022753" y="1619605"/>
            <a:ext cx="336952" cy="461665"/>
          </a:xfrm>
          <a:prstGeom prst="rect">
            <a:avLst/>
          </a:prstGeom>
          <a:noFill/>
        </p:spPr>
        <p:txBody>
          <a:bodyPr wrap="none" rtlCol="0">
            <a:spAutoFit/>
          </a:bodyPr>
          <a:lstStyle/>
          <a:p>
            <a:r>
              <a:rPr lang="en-US" sz="2400" dirty="0">
                <a:solidFill>
                  <a:schemeClr val="accent6"/>
                </a:solidFill>
              </a:rPr>
              <a:t>1</a:t>
            </a:r>
          </a:p>
        </p:txBody>
      </p:sp>
      <p:sp>
        <p:nvSpPr>
          <p:cNvPr id="41" name="TextBox 40">
            <a:extLst>
              <a:ext uri="{FF2B5EF4-FFF2-40B4-BE49-F238E27FC236}">
                <a16:creationId xmlns:a16="http://schemas.microsoft.com/office/drawing/2014/main" xmlns="" id="{736470D2-9344-46D4-B73A-DF9127036C40}"/>
              </a:ext>
            </a:extLst>
          </p:cNvPr>
          <p:cNvSpPr txBox="1"/>
          <p:nvPr/>
        </p:nvSpPr>
        <p:spPr>
          <a:xfrm>
            <a:off x="7536911" y="1615899"/>
            <a:ext cx="336952" cy="461665"/>
          </a:xfrm>
          <a:prstGeom prst="rect">
            <a:avLst/>
          </a:prstGeom>
          <a:noFill/>
        </p:spPr>
        <p:txBody>
          <a:bodyPr wrap="none" rtlCol="0">
            <a:spAutoFit/>
          </a:bodyPr>
          <a:lstStyle/>
          <a:p>
            <a:r>
              <a:rPr lang="en-US" sz="2400" dirty="0">
                <a:solidFill>
                  <a:schemeClr val="accent6"/>
                </a:solidFill>
              </a:rPr>
              <a:t>1</a:t>
            </a:r>
          </a:p>
        </p:txBody>
      </p:sp>
      <p:sp>
        <p:nvSpPr>
          <p:cNvPr id="42" name="TextBox 41">
            <a:extLst>
              <a:ext uri="{FF2B5EF4-FFF2-40B4-BE49-F238E27FC236}">
                <a16:creationId xmlns:a16="http://schemas.microsoft.com/office/drawing/2014/main" xmlns="" id="{966B705B-BCAA-4B04-A6A0-9367DB8B344C}"/>
              </a:ext>
            </a:extLst>
          </p:cNvPr>
          <p:cNvSpPr txBox="1"/>
          <p:nvPr/>
        </p:nvSpPr>
        <p:spPr>
          <a:xfrm>
            <a:off x="274676" y="5656881"/>
            <a:ext cx="9138685" cy="830997"/>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there is an illegal code or carry is generated as a result of addition,    then add 0110 to particular that 4 bits of result.</a:t>
            </a:r>
            <a:endParaRPr lang="en-IN" sz="2400" dirty="0"/>
          </a:p>
        </p:txBody>
      </p:sp>
    </p:spTree>
    <p:extLst>
      <p:ext uri="{BB962C8B-B14F-4D97-AF65-F5344CB8AC3E}">
        <p14:creationId xmlns:p14="http://schemas.microsoft.com/office/powerpoint/2010/main" val="20205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fade">
                                      <p:cBhvr>
                                        <p:cTn id="101" dur="500"/>
                                        <p:tgtEl>
                                          <p:spTgt spid="16"/>
                                        </p:tgtEl>
                                      </p:cBhvr>
                                    </p:animEffect>
                                  </p:childTnLst>
                                </p:cTn>
                              </p:par>
                              <p:par>
                                <p:cTn id="102" presetID="10" presetClass="entr" presetSubtype="0" fill="hold"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500"/>
                                        <p:tgtEl>
                                          <p:spTgt spid="4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fade">
                                      <p:cBhvr>
                                        <p:cTn id="133" dur="500"/>
                                        <p:tgtEl>
                                          <p:spTgt spid="2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fade">
                                      <p:cBhvr>
                                        <p:cTn id="138" dur="500"/>
                                        <p:tgtEl>
                                          <p:spTgt spid="1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fade">
                                      <p:cBhvr>
                                        <p:cTn id="143" dur="500"/>
                                        <p:tgtEl>
                                          <p:spTgt spid="1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fade">
                                      <p:cBhvr>
                                        <p:cTn id="148" dur="500"/>
                                        <p:tgtEl>
                                          <p:spTgt spid="13"/>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2"/>
                                        </p:tgtEl>
                                        <p:attrNameLst>
                                          <p:attrName>style.visibility</p:attrName>
                                        </p:attrNameLst>
                                      </p:cBhvr>
                                      <p:to>
                                        <p:strVal val="visible"/>
                                      </p:to>
                                    </p:set>
                                    <p:animEffect transition="in" filter="fade">
                                      <p:cBhvr>
                                        <p:cTn id="153" dur="500"/>
                                        <p:tgtEl>
                                          <p:spTgt spid="1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fade">
                                      <p:cBhvr>
                                        <p:cTn id="1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6" grpId="0"/>
      <p:bldP spid="37" grpId="0"/>
      <p:bldP spid="38" grpId="0" animBg="1"/>
      <p:bldP spid="39" grpId="0"/>
      <p:bldP spid="40" grpId="0"/>
      <p:bldP spid="41" grpId="0"/>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72EE1-A134-443B-A94A-570D6CDCB9A3}"/>
              </a:ext>
            </a:extLst>
          </p:cNvPr>
          <p:cNvSpPr>
            <a:spLocks noGrp="1"/>
          </p:cNvSpPr>
          <p:nvPr>
            <p:ph type="title"/>
          </p:nvPr>
        </p:nvSpPr>
        <p:spPr/>
        <p:txBody>
          <a:bodyPr/>
          <a:lstStyle/>
          <a:p>
            <a:r>
              <a:rPr lang="en-US" dirty="0"/>
              <a:t>BCD Addition</a:t>
            </a:r>
            <a:endParaRPr lang="en-IN" dirty="0"/>
          </a:p>
        </p:txBody>
      </p:sp>
      <p:sp>
        <p:nvSpPr>
          <p:cNvPr id="3" name="Content Placeholder 2">
            <a:extLst>
              <a:ext uri="{FF2B5EF4-FFF2-40B4-BE49-F238E27FC236}">
                <a16:creationId xmlns:a16="http://schemas.microsoft.com/office/drawing/2014/main" xmlns="" id="{D2CC747C-0F1D-4777-B772-CFCD76B67D1F}"/>
              </a:ext>
            </a:extLst>
          </p:cNvPr>
          <p:cNvSpPr>
            <a:spLocks noGrp="1"/>
          </p:cNvSpPr>
          <p:nvPr>
            <p:ph idx="1"/>
          </p:nvPr>
        </p:nvSpPr>
        <p:spPr>
          <a:xfrm>
            <a:off x="131180" y="863445"/>
            <a:ext cx="11929641" cy="469410"/>
          </a:xfrm>
        </p:spPr>
        <p:txBody>
          <a:bodyPr/>
          <a:lstStyle/>
          <a:p>
            <a:r>
              <a:rPr lang="en-IN" dirty="0"/>
              <a:t>Example - 2</a:t>
            </a:r>
          </a:p>
        </p:txBody>
      </p:sp>
      <p:sp>
        <p:nvSpPr>
          <p:cNvPr id="4" name="TextBox 3">
            <a:extLst>
              <a:ext uri="{FF2B5EF4-FFF2-40B4-BE49-F238E27FC236}">
                <a16:creationId xmlns:a16="http://schemas.microsoft.com/office/drawing/2014/main" xmlns="" id="{51C68FBF-C69E-4FBB-B582-88A45EFBEE56}"/>
              </a:ext>
            </a:extLst>
          </p:cNvPr>
          <p:cNvSpPr txBox="1"/>
          <p:nvPr/>
        </p:nvSpPr>
        <p:spPr>
          <a:xfrm>
            <a:off x="4298199" y="1715703"/>
            <a:ext cx="793807" cy="461665"/>
          </a:xfrm>
          <a:prstGeom prst="rect">
            <a:avLst/>
          </a:prstGeom>
          <a:noFill/>
        </p:spPr>
        <p:txBody>
          <a:bodyPr wrap="none" rtlCol="0">
            <a:spAutoFit/>
          </a:bodyPr>
          <a:lstStyle/>
          <a:p>
            <a:r>
              <a:rPr lang="en-US" sz="2400" dirty="0"/>
              <a:t>0110</a:t>
            </a:r>
          </a:p>
        </p:txBody>
      </p:sp>
      <p:sp>
        <p:nvSpPr>
          <p:cNvPr id="5" name="TextBox 4">
            <a:extLst>
              <a:ext uri="{FF2B5EF4-FFF2-40B4-BE49-F238E27FC236}">
                <a16:creationId xmlns:a16="http://schemas.microsoft.com/office/drawing/2014/main" xmlns="" id="{41127BA9-8678-417D-9685-085B34D96E1D}"/>
              </a:ext>
            </a:extLst>
          </p:cNvPr>
          <p:cNvSpPr txBox="1"/>
          <p:nvPr/>
        </p:nvSpPr>
        <p:spPr>
          <a:xfrm>
            <a:off x="5386423" y="1715702"/>
            <a:ext cx="793807" cy="461665"/>
          </a:xfrm>
          <a:prstGeom prst="rect">
            <a:avLst/>
          </a:prstGeom>
          <a:noFill/>
        </p:spPr>
        <p:txBody>
          <a:bodyPr wrap="none" rtlCol="0">
            <a:spAutoFit/>
          </a:bodyPr>
          <a:lstStyle/>
          <a:p>
            <a:r>
              <a:rPr lang="en-US" sz="2400" dirty="0"/>
              <a:t>0111</a:t>
            </a:r>
          </a:p>
        </p:txBody>
      </p:sp>
      <p:sp>
        <p:nvSpPr>
          <p:cNvPr id="6" name="TextBox 5">
            <a:extLst>
              <a:ext uri="{FF2B5EF4-FFF2-40B4-BE49-F238E27FC236}">
                <a16:creationId xmlns:a16="http://schemas.microsoft.com/office/drawing/2014/main" xmlns="" id="{9E075F22-0E36-494C-ABEC-1BE9699F75AA}"/>
              </a:ext>
            </a:extLst>
          </p:cNvPr>
          <p:cNvSpPr txBox="1"/>
          <p:nvPr/>
        </p:nvSpPr>
        <p:spPr>
          <a:xfrm>
            <a:off x="6453223" y="1715702"/>
            <a:ext cx="793807" cy="461665"/>
          </a:xfrm>
          <a:prstGeom prst="rect">
            <a:avLst/>
          </a:prstGeom>
          <a:noFill/>
        </p:spPr>
        <p:txBody>
          <a:bodyPr wrap="none" rtlCol="0">
            <a:spAutoFit/>
          </a:bodyPr>
          <a:lstStyle/>
          <a:p>
            <a:r>
              <a:rPr lang="en-US" sz="2400" dirty="0"/>
              <a:t>1001</a:t>
            </a:r>
          </a:p>
        </p:txBody>
      </p:sp>
      <p:sp>
        <p:nvSpPr>
          <p:cNvPr id="7" name="TextBox 6">
            <a:extLst>
              <a:ext uri="{FF2B5EF4-FFF2-40B4-BE49-F238E27FC236}">
                <a16:creationId xmlns:a16="http://schemas.microsoft.com/office/drawing/2014/main" xmlns="" id="{6C92114B-0022-4AF4-8141-9687859BDC96}"/>
              </a:ext>
            </a:extLst>
          </p:cNvPr>
          <p:cNvSpPr txBox="1"/>
          <p:nvPr/>
        </p:nvSpPr>
        <p:spPr>
          <a:xfrm>
            <a:off x="3966250" y="2186552"/>
            <a:ext cx="336952"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EDF1C8A6-D23A-47EF-88D4-C14FAE22542B}"/>
              </a:ext>
            </a:extLst>
          </p:cNvPr>
          <p:cNvSpPr txBox="1"/>
          <p:nvPr/>
        </p:nvSpPr>
        <p:spPr>
          <a:xfrm>
            <a:off x="7492027" y="1715703"/>
            <a:ext cx="875561" cy="461665"/>
          </a:xfrm>
          <a:prstGeom prst="rect">
            <a:avLst/>
          </a:prstGeom>
          <a:noFill/>
        </p:spPr>
        <p:txBody>
          <a:bodyPr wrap="none" rtlCol="0">
            <a:spAutoFit/>
          </a:bodyPr>
          <a:lstStyle/>
          <a:p>
            <a:r>
              <a:rPr lang="en-US" sz="2400" dirty="0"/>
              <a:t>.0110</a:t>
            </a:r>
          </a:p>
        </p:txBody>
      </p:sp>
      <p:sp>
        <p:nvSpPr>
          <p:cNvPr id="9" name="TextBox 8">
            <a:extLst>
              <a:ext uri="{FF2B5EF4-FFF2-40B4-BE49-F238E27FC236}">
                <a16:creationId xmlns:a16="http://schemas.microsoft.com/office/drawing/2014/main" xmlns="" id="{EAD80E3E-4596-452E-856C-4CF370C4406E}"/>
              </a:ext>
            </a:extLst>
          </p:cNvPr>
          <p:cNvSpPr txBox="1"/>
          <p:nvPr/>
        </p:nvSpPr>
        <p:spPr>
          <a:xfrm>
            <a:off x="2429245" y="1730642"/>
            <a:ext cx="875561" cy="461665"/>
          </a:xfrm>
          <a:prstGeom prst="rect">
            <a:avLst/>
          </a:prstGeom>
          <a:noFill/>
        </p:spPr>
        <p:txBody>
          <a:bodyPr wrap="none" rtlCol="0">
            <a:spAutoFit/>
          </a:bodyPr>
          <a:lstStyle/>
          <a:p>
            <a:r>
              <a:rPr lang="en-US" sz="2400" dirty="0"/>
              <a:t>679.6</a:t>
            </a:r>
          </a:p>
        </p:txBody>
      </p:sp>
      <p:sp>
        <p:nvSpPr>
          <p:cNvPr id="10" name="TextBox 9">
            <a:extLst>
              <a:ext uri="{FF2B5EF4-FFF2-40B4-BE49-F238E27FC236}">
                <a16:creationId xmlns:a16="http://schemas.microsoft.com/office/drawing/2014/main" xmlns="" id="{E687DA4A-51D9-4696-BE97-6BAB30476904}"/>
              </a:ext>
            </a:extLst>
          </p:cNvPr>
          <p:cNvSpPr txBox="1"/>
          <p:nvPr/>
        </p:nvSpPr>
        <p:spPr>
          <a:xfrm>
            <a:off x="2429245" y="2187843"/>
            <a:ext cx="875561" cy="461665"/>
          </a:xfrm>
          <a:prstGeom prst="rect">
            <a:avLst/>
          </a:prstGeom>
          <a:noFill/>
        </p:spPr>
        <p:txBody>
          <a:bodyPr wrap="none" rtlCol="0">
            <a:spAutoFit/>
          </a:bodyPr>
          <a:lstStyle/>
          <a:p>
            <a:r>
              <a:rPr lang="en-US" sz="2400" dirty="0"/>
              <a:t>536.8</a:t>
            </a:r>
          </a:p>
        </p:txBody>
      </p:sp>
      <p:sp>
        <p:nvSpPr>
          <p:cNvPr id="11" name="TextBox 10">
            <a:extLst>
              <a:ext uri="{FF2B5EF4-FFF2-40B4-BE49-F238E27FC236}">
                <a16:creationId xmlns:a16="http://schemas.microsoft.com/office/drawing/2014/main" xmlns="" id="{85D15246-BE96-4109-B6B1-FFDC0EEDEB64}"/>
              </a:ext>
            </a:extLst>
          </p:cNvPr>
          <p:cNvSpPr txBox="1"/>
          <p:nvPr/>
        </p:nvSpPr>
        <p:spPr>
          <a:xfrm>
            <a:off x="1902417" y="2187842"/>
            <a:ext cx="336952" cy="461665"/>
          </a:xfrm>
          <a:prstGeom prst="rect">
            <a:avLst/>
          </a:prstGeom>
          <a:noFill/>
        </p:spPr>
        <p:txBody>
          <a:bodyPr wrap="none" rtlCol="0">
            <a:spAutoFit/>
          </a:bodyPr>
          <a:lstStyle/>
          <a:p>
            <a:r>
              <a:rPr lang="en-US" sz="2400" dirty="0"/>
              <a:t>+</a:t>
            </a:r>
          </a:p>
        </p:txBody>
      </p:sp>
      <p:cxnSp>
        <p:nvCxnSpPr>
          <p:cNvPr id="12" name="Straight Connector 11">
            <a:extLst>
              <a:ext uri="{FF2B5EF4-FFF2-40B4-BE49-F238E27FC236}">
                <a16:creationId xmlns:a16="http://schemas.microsoft.com/office/drawing/2014/main" xmlns="" id="{C36FA89B-F448-494A-9045-EFB58DCD7B36}"/>
              </a:ext>
            </a:extLst>
          </p:cNvPr>
          <p:cNvCxnSpPr/>
          <p:nvPr/>
        </p:nvCxnSpPr>
        <p:spPr>
          <a:xfrm>
            <a:off x="2054817" y="2808568"/>
            <a:ext cx="14542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A56B2B61-709F-45C7-AE1F-C2E0B8EEF7FF}"/>
              </a:ext>
            </a:extLst>
          </p:cNvPr>
          <p:cNvSpPr txBox="1"/>
          <p:nvPr/>
        </p:nvSpPr>
        <p:spPr>
          <a:xfrm>
            <a:off x="2291140" y="2833392"/>
            <a:ext cx="1027845" cy="461665"/>
          </a:xfrm>
          <a:prstGeom prst="rect">
            <a:avLst/>
          </a:prstGeom>
          <a:noFill/>
        </p:spPr>
        <p:txBody>
          <a:bodyPr wrap="none" rtlCol="0">
            <a:spAutoFit/>
          </a:bodyPr>
          <a:lstStyle/>
          <a:p>
            <a:r>
              <a:rPr lang="en-US" sz="2400" dirty="0"/>
              <a:t>1216.4</a:t>
            </a:r>
          </a:p>
        </p:txBody>
      </p:sp>
      <p:sp>
        <p:nvSpPr>
          <p:cNvPr id="14" name="Rectangle 13">
            <a:extLst>
              <a:ext uri="{FF2B5EF4-FFF2-40B4-BE49-F238E27FC236}">
                <a16:creationId xmlns:a16="http://schemas.microsoft.com/office/drawing/2014/main" xmlns="" id="{B4BFF7E6-7A87-43E0-B952-0D8096A08EF9}"/>
              </a:ext>
            </a:extLst>
          </p:cNvPr>
          <p:cNvSpPr/>
          <p:nvPr/>
        </p:nvSpPr>
        <p:spPr>
          <a:xfrm>
            <a:off x="8717797" y="2841546"/>
            <a:ext cx="2016000"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All are illegal codes</a:t>
            </a:r>
          </a:p>
        </p:txBody>
      </p:sp>
      <p:sp>
        <p:nvSpPr>
          <p:cNvPr id="15" name="TextBox 14">
            <a:extLst>
              <a:ext uri="{FF2B5EF4-FFF2-40B4-BE49-F238E27FC236}">
                <a16:creationId xmlns:a16="http://schemas.microsoft.com/office/drawing/2014/main" xmlns="" id="{C253484D-8CDD-4D7D-8CA1-32FD4A470E1F}"/>
              </a:ext>
            </a:extLst>
          </p:cNvPr>
          <p:cNvSpPr txBox="1"/>
          <p:nvPr/>
        </p:nvSpPr>
        <p:spPr>
          <a:xfrm>
            <a:off x="4298199" y="2186553"/>
            <a:ext cx="793807" cy="461665"/>
          </a:xfrm>
          <a:prstGeom prst="rect">
            <a:avLst/>
          </a:prstGeom>
          <a:noFill/>
        </p:spPr>
        <p:txBody>
          <a:bodyPr wrap="none" rtlCol="0">
            <a:spAutoFit/>
          </a:bodyPr>
          <a:lstStyle/>
          <a:p>
            <a:r>
              <a:rPr lang="en-US" sz="2400" dirty="0"/>
              <a:t>0101</a:t>
            </a:r>
          </a:p>
        </p:txBody>
      </p:sp>
      <p:sp>
        <p:nvSpPr>
          <p:cNvPr id="16" name="TextBox 15">
            <a:extLst>
              <a:ext uri="{FF2B5EF4-FFF2-40B4-BE49-F238E27FC236}">
                <a16:creationId xmlns:a16="http://schemas.microsoft.com/office/drawing/2014/main" xmlns="" id="{49097F00-4C89-4B32-81EB-63A425B38060}"/>
              </a:ext>
            </a:extLst>
          </p:cNvPr>
          <p:cNvSpPr txBox="1"/>
          <p:nvPr/>
        </p:nvSpPr>
        <p:spPr>
          <a:xfrm>
            <a:off x="5386423" y="2186552"/>
            <a:ext cx="793807" cy="461665"/>
          </a:xfrm>
          <a:prstGeom prst="rect">
            <a:avLst/>
          </a:prstGeom>
          <a:noFill/>
        </p:spPr>
        <p:txBody>
          <a:bodyPr wrap="none" rtlCol="0">
            <a:spAutoFit/>
          </a:bodyPr>
          <a:lstStyle/>
          <a:p>
            <a:r>
              <a:rPr lang="en-US" sz="2400" dirty="0"/>
              <a:t>0011</a:t>
            </a:r>
          </a:p>
        </p:txBody>
      </p:sp>
      <p:sp>
        <p:nvSpPr>
          <p:cNvPr id="17" name="TextBox 16">
            <a:extLst>
              <a:ext uri="{FF2B5EF4-FFF2-40B4-BE49-F238E27FC236}">
                <a16:creationId xmlns:a16="http://schemas.microsoft.com/office/drawing/2014/main" xmlns="" id="{6539DCDA-ABA6-468E-85C5-82F5E733A62F}"/>
              </a:ext>
            </a:extLst>
          </p:cNvPr>
          <p:cNvSpPr txBox="1"/>
          <p:nvPr/>
        </p:nvSpPr>
        <p:spPr>
          <a:xfrm>
            <a:off x="6453223" y="2186552"/>
            <a:ext cx="793807" cy="461665"/>
          </a:xfrm>
          <a:prstGeom prst="rect">
            <a:avLst/>
          </a:prstGeom>
          <a:noFill/>
        </p:spPr>
        <p:txBody>
          <a:bodyPr wrap="none" rtlCol="0">
            <a:spAutoFit/>
          </a:bodyPr>
          <a:lstStyle/>
          <a:p>
            <a:r>
              <a:rPr lang="en-US" sz="2400" dirty="0"/>
              <a:t>0110</a:t>
            </a:r>
          </a:p>
        </p:txBody>
      </p:sp>
      <p:sp>
        <p:nvSpPr>
          <p:cNvPr id="18" name="TextBox 17">
            <a:extLst>
              <a:ext uri="{FF2B5EF4-FFF2-40B4-BE49-F238E27FC236}">
                <a16:creationId xmlns:a16="http://schemas.microsoft.com/office/drawing/2014/main" xmlns="" id="{E1DBB0F4-0C14-4D4E-9742-AD32AA8C5C77}"/>
              </a:ext>
            </a:extLst>
          </p:cNvPr>
          <p:cNvSpPr txBox="1"/>
          <p:nvPr/>
        </p:nvSpPr>
        <p:spPr>
          <a:xfrm>
            <a:off x="7492027" y="2186553"/>
            <a:ext cx="875561" cy="461665"/>
          </a:xfrm>
          <a:prstGeom prst="rect">
            <a:avLst/>
          </a:prstGeom>
          <a:noFill/>
        </p:spPr>
        <p:txBody>
          <a:bodyPr wrap="none" rtlCol="0">
            <a:spAutoFit/>
          </a:bodyPr>
          <a:lstStyle/>
          <a:p>
            <a:r>
              <a:rPr lang="en-US" sz="2400" dirty="0"/>
              <a:t>.1000</a:t>
            </a:r>
          </a:p>
        </p:txBody>
      </p:sp>
      <p:cxnSp>
        <p:nvCxnSpPr>
          <p:cNvPr id="19" name="Straight Connector 18">
            <a:extLst>
              <a:ext uri="{FF2B5EF4-FFF2-40B4-BE49-F238E27FC236}">
                <a16:creationId xmlns:a16="http://schemas.microsoft.com/office/drawing/2014/main" xmlns="" id="{77006AE3-3104-42DB-B5BA-AADC173A0C5D}"/>
              </a:ext>
            </a:extLst>
          </p:cNvPr>
          <p:cNvCxnSpPr/>
          <p:nvPr/>
        </p:nvCxnSpPr>
        <p:spPr>
          <a:xfrm>
            <a:off x="4042051" y="2796152"/>
            <a:ext cx="456400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DA94CE97-B60C-49E0-B4A3-08C74CEA0FE4}"/>
              </a:ext>
            </a:extLst>
          </p:cNvPr>
          <p:cNvSpPr txBox="1"/>
          <p:nvPr/>
        </p:nvSpPr>
        <p:spPr>
          <a:xfrm>
            <a:off x="4298199" y="2744777"/>
            <a:ext cx="793807" cy="461665"/>
          </a:xfrm>
          <a:prstGeom prst="rect">
            <a:avLst/>
          </a:prstGeom>
          <a:noFill/>
        </p:spPr>
        <p:txBody>
          <a:bodyPr wrap="none" rtlCol="0">
            <a:spAutoFit/>
          </a:bodyPr>
          <a:lstStyle/>
          <a:p>
            <a:r>
              <a:rPr lang="en-US" sz="2400" dirty="0"/>
              <a:t>1011</a:t>
            </a:r>
          </a:p>
        </p:txBody>
      </p:sp>
      <p:sp>
        <p:nvSpPr>
          <p:cNvPr id="21" name="TextBox 20">
            <a:extLst>
              <a:ext uri="{FF2B5EF4-FFF2-40B4-BE49-F238E27FC236}">
                <a16:creationId xmlns:a16="http://schemas.microsoft.com/office/drawing/2014/main" xmlns="" id="{2A0B5E99-9ECB-47A2-99EF-00CE9AD5AFD3}"/>
              </a:ext>
            </a:extLst>
          </p:cNvPr>
          <p:cNvSpPr txBox="1"/>
          <p:nvPr/>
        </p:nvSpPr>
        <p:spPr>
          <a:xfrm>
            <a:off x="5386423" y="2744776"/>
            <a:ext cx="793807" cy="461665"/>
          </a:xfrm>
          <a:prstGeom prst="rect">
            <a:avLst/>
          </a:prstGeom>
          <a:noFill/>
        </p:spPr>
        <p:txBody>
          <a:bodyPr wrap="none" rtlCol="0">
            <a:spAutoFit/>
          </a:bodyPr>
          <a:lstStyle/>
          <a:p>
            <a:r>
              <a:rPr lang="en-US" sz="2400" dirty="0"/>
              <a:t>1010</a:t>
            </a:r>
          </a:p>
        </p:txBody>
      </p:sp>
      <p:sp>
        <p:nvSpPr>
          <p:cNvPr id="22" name="TextBox 21">
            <a:extLst>
              <a:ext uri="{FF2B5EF4-FFF2-40B4-BE49-F238E27FC236}">
                <a16:creationId xmlns:a16="http://schemas.microsoft.com/office/drawing/2014/main" xmlns="" id="{69242327-7E92-4147-BEAB-26138B6E8B1F}"/>
              </a:ext>
            </a:extLst>
          </p:cNvPr>
          <p:cNvSpPr txBox="1"/>
          <p:nvPr/>
        </p:nvSpPr>
        <p:spPr>
          <a:xfrm>
            <a:off x="6453223" y="2744776"/>
            <a:ext cx="793807" cy="461665"/>
          </a:xfrm>
          <a:prstGeom prst="rect">
            <a:avLst/>
          </a:prstGeom>
          <a:noFill/>
        </p:spPr>
        <p:txBody>
          <a:bodyPr wrap="none" rtlCol="0">
            <a:spAutoFit/>
          </a:bodyPr>
          <a:lstStyle/>
          <a:p>
            <a:r>
              <a:rPr lang="en-US" sz="2400" dirty="0"/>
              <a:t>1111</a:t>
            </a:r>
          </a:p>
        </p:txBody>
      </p:sp>
      <p:sp>
        <p:nvSpPr>
          <p:cNvPr id="23" name="TextBox 22">
            <a:extLst>
              <a:ext uri="{FF2B5EF4-FFF2-40B4-BE49-F238E27FC236}">
                <a16:creationId xmlns:a16="http://schemas.microsoft.com/office/drawing/2014/main" xmlns="" id="{C3A53680-F85B-4BC3-AA67-0A2F2EEFD9E6}"/>
              </a:ext>
            </a:extLst>
          </p:cNvPr>
          <p:cNvSpPr txBox="1"/>
          <p:nvPr/>
        </p:nvSpPr>
        <p:spPr>
          <a:xfrm>
            <a:off x="7492027" y="2744777"/>
            <a:ext cx="875561" cy="461665"/>
          </a:xfrm>
          <a:prstGeom prst="rect">
            <a:avLst/>
          </a:prstGeom>
          <a:noFill/>
        </p:spPr>
        <p:txBody>
          <a:bodyPr wrap="none" rtlCol="0">
            <a:spAutoFit/>
          </a:bodyPr>
          <a:lstStyle/>
          <a:p>
            <a:r>
              <a:rPr lang="en-US" sz="2400" dirty="0"/>
              <a:t>.1110</a:t>
            </a:r>
          </a:p>
        </p:txBody>
      </p:sp>
      <p:sp>
        <p:nvSpPr>
          <p:cNvPr id="24" name="TextBox 23">
            <a:extLst>
              <a:ext uri="{FF2B5EF4-FFF2-40B4-BE49-F238E27FC236}">
                <a16:creationId xmlns:a16="http://schemas.microsoft.com/office/drawing/2014/main" xmlns="" id="{44EDBBE3-EB16-4F45-A5F8-723713A76660}"/>
              </a:ext>
            </a:extLst>
          </p:cNvPr>
          <p:cNvSpPr txBox="1"/>
          <p:nvPr/>
        </p:nvSpPr>
        <p:spPr>
          <a:xfrm>
            <a:off x="4158711" y="3125777"/>
            <a:ext cx="946093" cy="461665"/>
          </a:xfrm>
          <a:prstGeom prst="rect">
            <a:avLst/>
          </a:prstGeom>
          <a:noFill/>
        </p:spPr>
        <p:txBody>
          <a:bodyPr wrap="none" rtlCol="0">
            <a:spAutoFit/>
          </a:bodyPr>
          <a:lstStyle/>
          <a:p>
            <a:r>
              <a:rPr lang="en-US" sz="2400" dirty="0"/>
              <a:t>+0110</a:t>
            </a:r>
          </a:p>
        </p:txBody>
      </p:sp>
      <p:sp>
        <p:nvSpPr>
          <p:cNvPr id="25" name="TextBox 24">
            <a:extLst>
              <a:ext uri="{FF2B5EF4-FFF2-40B4-BE49-F238E27FC236}">
                <a16:creationId xmlns:a16="http://schemas.microsoft.com/office/drawing/2014/main" xmlns="" id="{0BB29A59-817A-4253-B331-A148C4415E64}"/>
              </a:ext>
            </a:extLst>
          </p:cNvPr>
          <p:cNvSpPr txBox="1"/>
          <p:nvPr/>
        </p:nvSpPr>
        <p:spPr>
          <a:xfrm>
            <a:off x="5239137" y="3125776"/>
            <a:ext cx="946093" cy="461665"/>
          </a:xfrm>
          <a:prstGeom prst="rect">
            <a:avLst/>
          </a:prstGeom>
          <a:noFill/>
        </p:spPr>
        <p:txBody>
          <a:bodyPr wrap="none" rtlCol="0">
            <a:spAutoFit/>
          </a:bodyPr>
          <a:lstStyle/>
          <a:p>
            <a:r>
              <a:rPr lang="en-US" sz="2400" dirty="0"/>
              <a:t>+0110</a:t>
            </a:r>
          </a:p>
        </p:txBody>
      </p:sp>
      <p:sp>
        <p:nvSpPr>
          <p:cNvPr id="26" name="TextBox 25">
            <a:extLst>
              <a:ext uri="{FF2B5EF4-FFF2-40B4-BE49-F238E27FC236}">
                <a16:creationId xmlns:a16="http://schemas.microsoft.com/office/drawing/2014/main" xmlns="" id="{6ED05D91-9EF0-422C-A47A-A7376765D01A}"/>
              </a:ext>
            </a:extLst>
          </p:cNvPr>
          <p:cNvSpPr txBox="1"/>
          <p:nvPr/>
        </p:nvSpPr>
        <p:spPr>
          <a:xfrm>
            <a:off x="6305389" y="3125776"/>
            <a:ext cx="946093" cy="461665"/>
          </a:xfrm>
          <a:prstGeom prst="rect">
            <a:avLst/>
          </a:prstGeom>
          <a:noFill/>
        </p:spPr>
        <p:txBody>
          <a:bodyPr wrap="none" rtlCol="0">
            <a:spAutoFit/>
          </a:bodyPr>
          <a:lstStyle/>
          <a:p>
            <a:r>
              <a:rPr lang="en-US" sz="2400" dirty="0"/>
              <a:t>+0110</a:t>
            </a:r>
          </a:p>
        </p:txBody>
      </p:sp>
      <p:sp>
        <p:nvSpPr>
          <p:cNvPr id="27" name="TextBox 26">
            <a:extLst>
              <a:ext uri="{FF2B5EF4-FFF2-40B4-BE49-F238E27FC236}">
                <a16:creationId xmlns:a16="http://schemas.microsoft.com/office/drawing/2014/main" xmlns="" id="{BC508520-8856-4CCA-B46D-FDB47E1E6AD2}"/>
              </a:ext>
            </a:extLst>
          </p:cNvPr>
          <p:cNvSpPr txBox="1"/>
          <p:nvPr/>
        </p:nvSpPr>
        <p:spPr>
          <a:xfrm>
            <a:off x="7343613" y="3125777"/>
            <a:ext cx="1027845" cy="461665"/>
          </a:xfrm>
          <a:prstGeom prst="rect">
            <a:avLst/>
          </a:prstGeom>
          <a:noFill/>
        </p:spPr>
        <p:txBody>
          <a:bodyPr wrap="none" rtlCol="0">
            <a:spAutoFit/>
          </a:bodyPr>
          <a:lstStyle/>
          <a:p>
            <a:r>
              <a:rPr lang="en-US" sz="2400" dirty="0"/>
              <a:t>+.0110</a:t>
            </a:r>
          </a:p>
        </p:txBody>
      </p:sp>
      <p:cxnSp>
        <p:nvCxnSpPr>
          <p:cNvPr id="28" name="Straight Connector 27">
            <a:extLst>
              <a:ext uri="{FF2B5EF4-FFF2-40B4-BE49-F238E27FC236}">
                <a16:creationId xmlns:a16="http://schemas.microsoft.com/office/drawing/2014/main" xmlns="" id="{6A9BB046-09F5-4E6D-BC19-EA26E33B2496}"/>
              </a:ext>
            </a:extLst>
          </p:cNvPr>
          <p:cNvCxnSpPr/>
          <p:nvPr/>
        </p:nvCxnSpPr>
        <p:spPr>
          <a:xfrm>
            <a:off x="3974025" y="3786752"/>
            <a:ext cx="456400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B599120C-8898-4576-B16A-7B36249CC447}"/>
              </a:ext>
            </a:extLst>
          </p:cNvPr>
          <p:cNvSpPr txBox="1"/>
          <p:nvPr/>
        </p:nvSpPr>
        <p:spPr>
          <a:xfrm>
            <a:off x="4158712" y="3786753"/>
            <a:ext cx="946093" cy="461665"/>
          </a:xfrm>
          <a:prstGeom prst="rect">
            <a:avLst/>
          </a:prstGeom>
          <a:noFill/>
        </p:spPr>
        <p:txBody>
          <a:bodyPr wrap="none" rtlCol="0">
            <a:spAutoFit/>
          </a:bodyPr>
          <a:lstStyle/>
          <a:p>
            <a:r>
              <a:rPr lang="en-US" sz="2400" dirty="0">
                <a:solidFill>
                  <a:schemeClr val="accent6"/>
                </a:solidFill>
              </a:rPr>
              <a:t>1</a:t>
            </a:r>
            <a:r>
              <a:rPr lang="en-US" sz="2400" dirty="0"/>
              <a:t>0001</a:t>
            </a:r>
          </a:p>
        </p:txBody>
      </p:sp>
      <p:sp>
        <p:nvSpPr>
          <p:cNvPr id="30" name="TextBox 29">
            <a:extLst>
              <a:ext uri="{FF2B5EF4-FFF2-40B4-BE49-F238E27FC236}">
                <a16:creationId xmlns:a16="http://schemas.microsoft.com/office/drawing/2014/main" xmlns="" id="{A9C8867B-A032-41BA-A5E4-9C51D98945BF}"/>
              </a:ext>
            </a:extLst>
          </p:cNvPr>
          <p:cNvSpPr txBox="1"/>
          <p:nvPr/>
        </p:nvSpPr>
        <p:spPr>
          <a:xfrm>
            <a:off x="5238589" y="3786752"/>
            <a:ext cx="946093" cy="461665"/>
          </a:xfrm>
          <a:prstGeom prst="rect">
            <a:avLst/>
          </a:prstGeom>
          <a:noFill/>
        </p:spPr>
        <p:txBody>
          <a:bodyPr wrap="none" rtlCol="0">
            <a:spAutoFit/>
          </a:bodyPr>
          <a:lstStyle/>
          <a:p>
            <a:r>
              <a:rPr lang="en-US" sz="2400" dirty="0">
                <a:solidFill>
                  <a:schemeClr val="accent6"/>
                </a:solidFill>
              </a:rPr>
              <a:t>1</a:t>
            </a:r>
            <a:r>
              <a:rPr lang="en-US" sz="2400" dirty="0"/>
              <a:t>0000</a:t>
            </a:r>
          </a:p>
        </p:txBody>
      </p:sp>
      <p:sp>
        <p:nvSpPr>
          <p:cNvPr id="31" name="TextBox 30">
            <a:extLst>
              <a:ext uri="{FF2B5EF4-FFF2-40B4-BE49-F238E27FC236}">
                <a16:creationId xmlns:a16="http://schemas.microsoft.com/office/drawing/2014/main" xmlns="" id="{FA8ACCF2-2699-4623-82FD-33EDCD96F3C1}"/>
              </a:ext>
            </a:extLst>
          </p:cNvPr>
          <p:cNvSpPr txBox="1"/>
          <p:nvPr/>
        </p:nvSpPr>
        <p:spPr>
          <a:xfrm>
            <a:off x="6323227" y="3786752"/>
            <a:ext cx="946093" cy="461665"/>
          </a:xfrm>
          <a:prstGeom prst="rect">
            <a:avLst/>
          </a:prstGeom>
          <a:noFill/>
        </p:spPr>
        <p:txBody>
          <a:bodyPr wrap="none" rtlCol="0">
            <a:spAutoFit/>
          </a:bodyPr>
          <a:lstStyle/>
          <a:p>
            <a:r>
              <a:rPr lang="en-US" sz="2400" dirty="0">
                <a:solidFill>
                  <a:schemeClr val="accent6"/>
                </a:solidFill>
              </a:rPr>
              <a:t>1</a:t>
            </a:r>
            <a:r>
              <a:rPr lang="en-US" sz="2400" dirty="0"/>
              <a:t>0101</a:t>
            </a:r>
          </a:p>
        </p:txBody>
      </p:sp>
      <p:sp>
        <p:nvSpPr>
          <p:cNvPr id="32" name="TextBox 31">
            <a:extLst>
              <a:ext uri="{FF2B5EF4-FFF2-40B4-BE49-F238E27FC236}">
                <a16:creationId xmlns:a16="http://schemas.microsoft.com/office/drawing/2014/main" xmlns="" id="{D457AD0C-D725-4BD1-864D-0EDFFFA368B8}"/>
              </a:ext>
            </a:extLst>
          </p:cNvPr>
          <p:cNvSpPr txBox="1"/>
          <p:nvPr/>
        </p:nvSpPr>
        <p:spPr>
          <a:xfrm>
            <a:off x="7357821" y="3786753"/>
            <a:ext cx="1027845" cy="461665"/>
          </a:xfrm>
          <a:prstGeom prst="rect">
            <a:avLst/>
          </a:prstGeom>
          <a:noFill/>
        </p:spPr>
        <p:txBody>
          <a:bodyPr wrap="none" rtlCol="0">
            <a:spAutoFit/>
          </a:bodyPr>
          <a:lstStyle/>
          <a:p>
            <a:r>
              <a:rPr lang="en-US" sz="2400" dirty="0">
                <a:solidFill>
                  <a:schemeClr val="accent6"/>
                </a:solidFill>
              </a:rPr>
              <a:t>1</a:t>
            </a:r>
            <a:r>
              <a:rPr lang="en-US" sz="2400" dirty="0"/>
              <a:t>.0100</a:t>
            </a:r>
          </a:p>
        </p:txBody>
      </p:sp>
      <p:sp>
        <p:nvSpPr>
          <p:cNvPr id="33" name="TextBox 32">
            <a:extLst>
              <a:ext uri="{FF2B5EF4-FFF2-40B4-BE49-F238E27FC236}">
                <a16:creationId xmlns:a16="http://schemas.microsoft.com/office/drawing/2014/main" xmlns="" id="{1713EC72-FCD6-4401-9D8A-9E0513475591}"/>
              </a:ext>
            </a:extLst>
          </p:cNvPr>
          <p:cNvSpPr txBox="1"/>
          <p:nvPr/>
        </p:nvSpPr>
        <p:spPr>
          <a:xfrm>
            <a:off x="6938703" y="4268777"/>
            <a:ext cx="336952" cy="461665"/>
          </a:xfrm>
          <a:prstGeom prst="rect">
            <a:avLst/>
          </a:prstGeom>
          <a:noFill/>
        </p:spPr>
        <p:txBody>
          <a:bodyPr wrap="none" rtlCol="0">
            <a:spAutoFit/>
          </a:bodyPr>
          <a:lstStyle/>
          <a:p>
            <a:r>
              <a:rPr lang="en-US" sz="2400" dirty="0"/>
              <a:t>1</a:t>
            </a:r>
          </a:p>
        </p:txBody>
      </p:sp>
      <p:cxnSp>
        <p:nvCxnSpPr>
          <p:cNvPr id="34" name="Curved Connector 3">
            <a:extLst>
              <a:ext uri="{FF2B5EF4-FFF2-40B4-BE49-F238E27FC236}">
                <a16:creationId xmlns:a16="http://schemas.microsoft.com/office/drawing/2014/main" xmlns="" id="{DBE7AC39-E86B-433C-BD61-198F789667A7}"/>
              </a:ext>
            </a:extLst>
          </p:cNvPr>
          <p:cNvCxnSpPr>
            <a:endCxn id="33" idx="3"/>
          </p:cNvCxnSpPr>
          <p:nvPr/>
        </p:nvCxnSpPr>
        <p:spPr>
          <a:xfrm rot="5400000">
            <a:off x="7230383" y="4314049"/>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C001BCC3-5694-4383-8A49-A5B0F878505C}"/>
              </a:ext>
            </a:extLst>
          </p:cNvPr>
          <p:cNvSpPr txBox="1"/>
          <p:nvPr/>
        </p:nvSpPr>
        <p:spPr>
          <a:xfrm>
            <a:off x="6730143" y="4268777"/>
            <a:ext cx="336952" cy="461665"/>
          </a:xfrm>
          <a:prstGeom prst="rect">
            <a:avLst/>
          </a:prstGeom>
          <a:noFill/>
        </p:spPr>
        <p:txBody>
          <a:bodyPr wrap="none" rtlCol="0">
            <a:spAutoFit/>
          </a:bodyPr>
          <a:lstStyle/>
          <a:p>
            <a:r>
              <a:rPr lang="en-US" sz="2400" dirty="0"/>
              <a:t>+</a:t>
            </a:r>
          </a:p>
        </p:txBody>
      </p:sp>
      <p:sp>
        <p:nvSpPr>
          <p:cNvPr id="36" name="TextBox 35">
            <a:extLst>
              <a:ext uri="{FF2B5EF4-FFF2-40B4-BE49-F238E27FC236}">
                <a16:creationId xmlns:a16="http://schemas.microsoft.com/office/drawing/2014/main" xmlns="" id="{2177B346-A433-424D-A327-03914DE5D095}"/>
              </a:ext>
            </a:extLst>
          </p:cNvPr>
          <p:cNvSpPr txBox="1"/>
          <p:nvPr/>
        </p:nvSpPr>
        <p:spPr>
          <a:xfrm>
            <a:off x="5844537" y="4272528"/>
            <a:ext cx="336952" cy="461665"/>
          </a:xfrm>
          <a:prstGeom prst="rect">
            <a:avLst/>
          </a:prstGeom>
          <a:noFill/>
        </p:spPr>
        <p:txBody>
          <a:bodyPr wrap="none" rtlCol="0">
            <a:spAutoFit/>
          </a:bodyPr>
          <a:lstStyle/>
          <a:p>
            <a:r>
              <a:rPr lang="en-US" sz="2400" dirty="0"/>
              <a:t>1</a:t>
            </a:r>
          </a:p>
        </p:txBody>
      </p:sp>
      <p:cxnSp>
        <p:nvCxnSpPr>
          <p:cNvPr id="37" name="Curved Connector 74">
            <a:extLst>
              <a:ext uri="{FF2B5EF4-FFF2-40B4-BE49-F238E27FC236}">
                <a16:creationId xmlns:a16="http://schemas.microsoft.com/office/drawing/2014/main" xmlns="" id="{6CAE6D96-624E-4174-BB99-635502BBCB49}"/>
              </a:ext>
            </a:extLst>
          </p:cNvPr>
          <p:cNvCxnSpPr>
            <a:cxnSpLocks/>
          </p:cNvCxnSpPr>
          <p:nvPr/>
        </p:nvCxnSpPr>
        <p:spPr>
          <a:xfrm rot="5400000">
            <a:off x="6167213" y="4317800"/>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A40D6892-5F57-4B7D-963F-92F6207516A9}"/>
              </a:ext>
            </a:extLst>
          </p:cNvPr>
          <p:cNvSpPr txBox="1"/>
          <p:nvPr/>
        </p:nvSpPr>
        <p:spPr>
          <a:xfrm>
            <a:off x="5635977" y="4272528"/>
            <a:ext cx="336952" cy="461665"/>
          </a:xfrm>
          <a:prstGeom prst="rect">
            <a:avLst/>
          </a:prstGeom>
          <a:noFill/>
        </p:spPr>
        <p:txBody>
          <a:bodyPr wrap="none" rtlCol="0">
            <a:spAutoFit/>
          </a:bodyPr>
          <a:lstStyle/>
          <a:p>
            <a:r>
              <a:rPr lang="en-US" sz="2400" dirty="0"/>
              <a:t>+</a:t>
            </a:r>
          </a:p>
        </p:txBody>
      </p:sp>
      <p:sp>
        <p:nvSpPr>
          <p:cNvPr id="39" name="TextBox 38">
            <a:extLst>
              <a:ext uri="{FF2B5EF4-FFF2-40B4-BE49-F238E27FC236}">
                <a16:creationId xmlns:a16="http://schemas.microsoft.com/office/drawing/2014/main" xmlns="" id="{7F010B7D-1B75-4309-9480-CD704F2C42E8}"/>
              </a:ext>
            </a:extLst>
          </p:cNvPr>
          <p:cNvSpPr txBox="1"/>
          <p:nvPr/>
        </p:nvSpPr>
        <p:spPr>
          <a:xfrm>
            <a:off x="4759899" y="4272528"/>
            <a:ext cx="336952" cy="461665"/>
          </a:xfrm>
          <a:prstGeom prst="rect">
            <a:avLst/>
          </a:prstGeom>
          <a:noFill/>
        </p:spPr>
        <p:txBody>
          <a:bodyPr wrap="none" rtlCol="0">
            <a:spAutoFit/>
          </a:bodyPr>
          <a:lstStyle/>
          <a:p>
            <a:r>
              <a:rPr lang="en-US" sz="2400" dirty="0"/>
              <a:t>1</a:t>
            </a:r>
          </a:p>
        </p:txBody>
      </p:sp>
      <p:cxnSp>
        <p:nvCxnSpPr>
          <p:cNvPr id="40" name="Curved Connector 77">
            <a:extLst>
              <a:ext uri="{FF2B5EF4-FFF2-40B4-BE49-F238E27FC236}">
                <a16:creationId xmlns:a16="http://schemas.microsoft.com/office/drawing/2014/main" xmlns="" id="{51655AFF-16C0-4851-98B0-479E0617B3CA}"/>
              </a:ext>
            </a:extLst>
          </p:cNvPr>
          <p:cNvCxnSpPr>
            <a:endCxn id="39" idx="3"/>
          </p:cNvCxnSpPr>
          <p:nvPr/>
        </p:nvCxnSpPr>
        <p:spPr>
          <a:xfrm rot="5400000">
            <a:off x="5051579" y="4317800"/>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A3119008-8AB3-4E93-AE76-5B8D36C2CE19}"/>
              </a:ext>
            </a:extLst>
          </p:cNvPr>
          <p:cNvSpPr txBox="1"/>
          <p:nvPr/>
        </p:nvSpPr>
        <p:spPr>
          <a:xfrm>
            <a:off x="4551339" y="4272528"/>
            <a:ext cx="336952" cy="461665"/>
          </a:xfrm>
          <a:prstGeom prst="rect">
            <a:avLst/>
          </a:prstGeom>
          <a:noFill/>
        </p:spPr>
        <p:txBody>
          <a:bodyPr wrap="none" rtlCol="0">
            <a:spAutoFit/>
          </a:bodyPr>
          <a:lstStyle/>
          <a:p>
            <a:r>
              <a:rPr lang="en-US" sz="2400" dirty="0"/>
              <a:t>+</a:t>
            </a:r>
          </a:p>
        </p:txBody>
      </p:sp>
      <p:sp>
        <p:nvSpPr>
          <p:cNvPr id="42" name="TextBox 41">
            <a:extLst>
              <a:ext uri="{FF2B5EF4-FFF2-40B4-BE49-F238E27FC236}">
                <a16:creationId xmlns:a16="http://schemas.microsoft.com/office/drawing/2014/main" xmlns="" id="{6DFF1B30-0E07-4FF3-ADFD-B0EDA4B2FBD7}"/>
              </a:ext>
            </a:extLst>
          </p:cNvPr>
          <p:cNvSpPr txBox="1"/>
          <p:nvPr/>
        </p:nvSpPr>
        <p:spPr>
          <a:xfrm>
            <a:off x="3787297" y="4268777"/>
            <a:ext cx="336952" cy="461665"/>
          </a:xfrm>
          <a:prstGeom prst="rect">
            <a:avLst/>
          </a:prstGeom>
          <a:noFill/>
        </p:spPr>
        <p:txBody>
          <a:bodyPr wrap="none" rtlCol="0">
            <a:spAutoFit/>
          </a:bodyPr>
          <a:lstStyle/>
          <a:p>
            <a:r>
              <a:rPr lang="en-US" sz="2400" dirty="0"/>
              <a:t>1</a:t>
            </a:r>
          </a:p>
        </p:txBody>
      </p:sp>
      <p:cxnSp>
        <p:nvCxnSpPr>
          <p:cNvPr id="43" name="Curved Connector 80">
            <a:extLst>
              <a:ext uri="{FF2B5EF4-FFF2-40B4-BE49-F238E27FC236}">
                <a16:creationId xmlns:a16="http://schemas.microsoft.com/office/drawing/2014/main" xmlns="" id="{9E568561-4807-4443-A05C-B74266CC153F}"/>
              </a:ext>
            </a:extLst>
          </p:cNvPr>
          <p:cNvCxnSpPr>
            <a:endCxn id="42" idx="3"/>
          </p:cNvCxnSpPr>
          <p:nvPr/>
        </p:nvCxnSpPr>
        <p:spPr>
          <a:xfrm rot="5400000">
            <a:off x="4078977" y="4314049"/>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7DBF7B44-E918-4028-A8C5-BE10AAD5AF14}"/>
              </a:ext>
            </a:extLst>
          </p:cNvPr>
          <p:cNvSpPr txBox="1"/>
          <p:nvPr/>
        </p:nvSpPr>
        <p:spPr>
          <a:xfrm>
            <a:off x="3578737" y="4268777"/>
            <a:ext cx="336952" cy="461665"/>
          </a:xfrm>
          <a:prstGeom prst="rect">
            <a:avLst/>
          </a:prstGeom>
          <a:noFill/>
        </p:spPr>
        <p:txBody>
          <a:bodyPr wrap="none" rtlCol="0">
            <a:spAutoFit/>
          </a:bodyPr>
          <a:lstStyle/>
          <a:p>
            <a:r>
              <a:rPr lang="en-US" sz="2400" dirty="0"/>
              <a:t>+</a:t>
            </a:r>
          </a:p>
        </p:txBody>
      </p:sp>
      <p:cxnSp>
        <p:nvCxnSpPr>
          <p:cNvPr id="45" name="Straight Connector 44">
            <a:extLst>
              <a:ext uri="{FF2B5EF4-FFF2-40B4-BE49-F238E27FC236}">
                <a16:creationId xmlns:a16="http://schemas.microsoft.com/office/drawing/2014/main" xmlns="" id="{1F53A100-1E19-4602-8E1D-B961F5D54BD7}"/>
              </a:ext>
            </a:extLst>
          </p:cNvPr>
          <p:cNvCxnSpPr/>
          <p:nvPr/>
        </p:nvCxnSpPr>
        <p:spPr>
          <a:xfrm>
            <a:off x="3578817" y="4853552"/>
            <a:ext cx="50204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xmlns="" id="{42A65C1F-FB54-4C5E-A192-710A6536DBF6}"/>
              </a:ext>
            </a:extLst>
          </p:cNvPr>
          <p:cNvSpPr txBox="1"/>
          <p:nvPr/>
        </p:nvSpPr>
        <p:spPr>
          <a:xfrm>
            <a:off x="4308530" y="4802177"/>
            <a:ext cx="793807" cy="461665"/>
          </a:xfrm>
          <a:prstGeom prst="rect">
            <a:avLst/>
          </a:prstGeom>
          <a:noFill/>
        </p:spPr>
        <p:txBody>
          <a:bodyPr wrap="none" rtlCol="0">
            <a:spAutoFit/>
          </a:bodyPr>
          <a:lstStyle/>
          <a:p>
            <a:r>
              <a:rPr lang="en-US" sz="2400" dirty="0"/>
              <a:t>0010</a:t>
            </a:r>
          </a:p>
        </p:txBody>
      </p:sp>
      <p:sp>
        <p:nvSpPr>
          <p:cNvPr id="47" name="TextBox 46">
            <a:extLst>
              <a:ext uri="{FF2B5EF4-FFF2-40B4-BE49-F238E27FC236}">
                <a16:creationId xmlns:a16="http://schemas.microsoft.com/office/drawing/2014/main" xmlns="" id="{B350B1F5-E816-4B0B-B2CD-39D7760D2466}"/>
              </a:ext>
            </a:extLst>
          </p:cNvPr>
          <p:cNvSpPr txBox="1"/>
          <p:nvPr/>
        </p:nvSpPr>
        <p:spPr>
          <a:xfrm>
            <a:off x="5396755" y="4802176"/>
            <a:ext cx="793807" cy="461665"/>
          </a:xfrm>
          <a:prstGeom prst="rect">
            <a:avLst/>
          </a:prstGeom>
          <a:noFill/>
        </p:spPr>
        <p:txBody>
          <a:bodyPr wrap="none" rtlCol="0">
            <a:spAutoFit/>
          </a:bodyPr>
          <a:lstStyle/>
          <a:p>
            <a:r>
              <a:rPr lang="en-US" sz="2400" dirty="0"/>
              <a:t>0001</a:t>
            </a:r>
          </a:p>
        </p:txBody>
      </p:sp>
      <p:sp>
        <p:nvSpPr>
          <p:cNvPr id="48" name="TextBox 47">
            <a:extLst>
              <a:ext uri="{FF2B5EF4-FFF2-40B4-BE49-F238E27FC236}">
                <a16:creationId xmlns:a16="http://schemas.microsoft.com/office/drawing/2014/main" xmlns="" id="{A619CD3A-307E-41BE-BD0F-82139435B207}"/>
              </a:ext>
            </a:extLst>
          </p:cNvPr>
          <p:cNvSpPr txBox="1"/>
          <p:nvPr/>
        </p:nvSpPr>
        <p:spPr>
          <a:xfrm>
            <a:off x="6494551" y="4802176"/>
            <a:ext cx="793807" cy="461665"/>
          </a:xfrm>
          <a:prstGeom prst="rect">
            <a:avLst/>
          </a:prstGeom>
          <a:noFill/>
        </p:spPr>
        <p:txBody>
          <a:bodyPr wrap="none" rtlCol="0">
            <a:spAutoFit/>
          </a:bodyPr>
          <a:lstStyle/>
          <a:p>
            <a:r>
              <a:rPr lang="en-US" sz="2400" dirty="0"/>
              <a:t>0110</a:t>
            </a:r>
          </a:p>
        </p:txBody>
      </p:sp>
      <p:sp>
        <p:nvSpPr>
          <p:cNvPr id="49" name="TextBox 48">
            <a:extLst>
              <a:ext uri="{FF2B5EF4-FFF2-40B4-BE49-F238E27FC236}">
                <a16:creationId xmlns:a16="http://schemas.microsoft.com/office/drawing/2014/main" xmlns="" id="{15B2D1C1-E02C-4754-8EB3-C609CEE63EEC}"/>
              </a:ext>
            </a:extLst>
          </p:cNvPr>
          <p:cNvSpPr txBox="1"/>
          <p:nvPr/>
        </p:nvSpPr>
        <p:spPr>
          <a:xfrm>
            <a:off x="7502358" y="4802177"/>
            <a:ext cx="875561" cy="461665"/>
          </a:xfrm>
          <a:prstGeom prst="rect">
            <a:avLst/>
          </a:prstGeom>
          <a:noFill/>
        </p:spPr>
        <p:txBody>
          <a:bodyPr wrap="none" rtlCol="0">
            <a:spAutoFit/>
          </a:bodyPr>
          <a:lstStyle/>
          <a:p>
            <a:r>
              <a:rPr lang="en-US" sz="2400" dirty="0"/>
              <a:t>.0100</a:t>
            </a:r>
          </a:p>
        </p:txBody>
      </p:sp>
      <p:sp>
        <p:nvSpPr>
          <p:cNvPr id="50" name="TextBox 49">
            <a:extLst>
              <a:ext uri="{FF2B5EF4-FFF2-40B4-BE49-F238E27FC236}">
                <a16:creationId xmlns:a16="http://schemas.microsoft.com/office/drawing/2014/main" xmlns="" id="{8E2EA7A8-77A8-44F1-BBA4-0A8EE5C349AA}"/>
              </a:ext>
            </a:extLst>
          </p:cNvPr>
          <p:cNvSpPr txBox="1"/>
          <p:nvPr/>
        </p:nvSpPr>
        <p:spPr>
          <a:xfrm>
            <a:off x="3336009" y="4805928"/>
            <a:ext cx="793807" cy="461665"/>
          </a:xfrm>
          <a:prstGeom prst="rect">
            <a:avLst/>
          </a:prstGeom>
          <a:noFill/>
        </p:spPr>
        <p:txBody>
          <a:bodyPr wrap="none" rtlCol="0">
            <a:spAutoFit/>
          </a:bodyPr>
          <a:lstStyle/>
          <a:p>
            <a:r>
              <a:rPr lang="en-US" sz="2400" dirty="0"/>
              <a:t>0001</a:t>
            </a:r>
          </a:p>
        </p:txBody>
      </p:sp>
      <p:sp>
        <p:nvSpPr>
          <p:cNvPr id="51" name="Rectangle 50">
            <a:extLst>
              <a:ext uri="{FF2B5EF4-FFF2-40B4-BE49-F238E27FC236}">
                <a16:creationId xmlns:a16="http://schemas.microsoft.com/office/drawing/2014/main" xmlns="" id="{702E336B-2631-4FB7-A61A-720964509CA5}"/>
              </a:ext>
            </a:extLst>
          </p:cNvPr>
          <p:cNvSpPr/>
          <p:nvPr/>
        </p:nvSpPr>
        <p:spPr>
          <a:xfrm>
            <a:off x="8726155" y="3233596"/>
            <a:ext cx="1800000"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Add 0110 to each</a:t>
            </a:r>
          </a:p>
        </p:txBody>
      </p:sp>
      <p:sp>
        <p:nvSpPr>
          <p:cNvPr id="52" name="Rectangle 51">
            <a:extLst>
              <a:ext uri="{FF2B5EF4-FFF2-40B4-BE49-F238E27FC236}">
                <a16:creationId xmlns:a16="http://schemas.microsoft.com/office/drawing/2014/main" xmlns="" id="{0252C8E6-8682-4632-998F-3E29A27A3984}"/>
              </a:ext>
            </a:extLst>
          </p:cNvPr>
          <p:cNvSpPr/>
          <p:nvPr/>
        </p:nvSpPr>
        <p:spPr>
          <a:xfrm>
            <a:off x="8726155" y="3879074"/>
            <a:ext cx="1620000"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Propagate carry</a:t>
            </a:r>
          </a:p>
        </p:txBody>
      </p:sp>
      <p:sp>
        <p:nvSpPr>
          <p:cNvPr id="53" name="Rectangle 52">
            <a:extLst>
              <a:ext uri="{FF2B5EF4-FFF2-40B4-BE49-F238E27FC236}">
                <a16:creationId xmlns:a16="http://schemas.microsoft.com/office/drawing/2014/main" xmlns="" id="{D0EDC94D-3B9B-4185-B4EC-A67C3CC0AD66}"/>
              </a:ext>
            </a:extLst>
          </p:cNvPr>
          <p:cNvSpPr/>
          <p:nvPr/>
        </p:nvSpPr>
        <p:spPr>
          <a:xfrm>
            <a:off x="8726155" y="4909331"/>
            <a:ext cx="1548000"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Corrected sum</a:t>
            </a:r>
          </a:p>
        </p:txBody>
      </p:sp>
      <p:sp>
        <p:nvSpPr>
          <p:cNvPr id="54" name="TextBox 53">
            <a:extLst>
              <a:ext uri="{FF2B5EF4-FFF2-40B4-BE49-F238E27FC236}">
                <a16:creationId xmlns:a16="http://schemas.microsoft.com/office/drawing/2014/main" xmlns="" id="{FFD55D03-7333-4743-AE40-876F81E2E949}"/>
              </a:ext>
            </a:extLst>
          </p:cNvPr>
          <p:cNvSpPr txBox="1"/>
          <p:nvPr/>
        </p:nvSpPr>
        <p:spPr>
          <a:xfrm>
            <a:off x="5676670" y="1378901"/>
            <a:ext cx="336952" cy="461665"/>
          </a:xfrm>
          <a:prstGeom prst="rect">
            <a:avLst/>
          </a:prstGeom>
          <a:noFill/>
        </p:spPr>
        <p:txBody>
          <a:bodyPr wrap="none" rtlCol="0">
            <a:spAutoFit/>
          </a:bodyPr>
          <a:lstStyle/>
          <a:p>
            <a:r>
              <a:rPr lang="en-US" sz="2400" dirty="0">
                <a:solidFill>
                  <a:schemeClr val="accent6"/>
                </a:solidFill>
              </a:rPr>
              <a:t>1</a:t>
            </a:r>
          </a:p>
        </p:txBody>
      </p:sp>
      <p:sp>
        <p:nvSpPr>
          <p:cNvPr id="55" name="TextBox 54">
            <a:extLst>
              <a:ext uri="{FF2B5EF4-FFF2-40B4-BE49-F238E27FC236}">
                <a16:creationId xmlns:a16="http://schemas.microsoft.com/office/drawing/2014/main" xmlns="" id="{018EF33C-3232-4957-9385-20776E4E19A0}"/>
              </a:ext>
            </a:extLst>
          </p:cNvPr>
          <p:cNvSpPr txBox="1"/>
          <p:nvPr/>
        </p:nvSpPr>
        <p:spPr>
          <a:xfrm>
            <a:off x="5536351" y="1378184"/>
            <a:ext cx="336952" cy="461665"/>
          </a:xfrm>
          <a:prstGeom prst="rect">
            <a:avLst/>
          </a:prstGeom>
          <a:noFill/>
        </p:spPr>
        <p:txBody>
          <a:bodyPr wrap="none" rtlCol="0">
            <a:spAutoFit/>
          </a:bodyPr>
          <a:lstStyle/>
          <a:p>
            <a:r>
              <a:rPr lang="en-US" sz="2400" dirty="0">
                <a:solidFill>
                  <a:schemeClr val="accent6"/>
                </a:solidFill>
              </a:rPr>
              <a:t>1</a:t>
            </a:r>
          </a:p>
        </p:txBody>
      </p:sp>
      <p:sp>
        <p:nvSpPr>
          <p:cNvPr id="56" name="TextBox 55">
            <a:extLst>
              <a:ext uri="{FF2B5EF4-FFF2-40B4-BE49-F238E27FC236}">
                <a16:creationId xmlns:a16="http://schemas.microsoft.com/office/drawing/2014/main" xmlns="" id="{CBE1D17B-B0C0-4695-8BB7-04BBBFD1C9D6}"/>
              </a:ext>
            </a:extLst>
          </p:cNvPr>
          <p:cNvSpPr txBox="1"/>
          <p:nvPr/>
        </p:nvSpPr>
        <p:spPr>
          <a:xfrm>
            <a:off x="5394456" y="1375870"/>
            <a:ext cx="336952" cy="461665"/>
          </a:xfrm>
          <a:prstGeom prst="rect">
            <a:avLst/>
          </a:prstGeom>
          <a:noFill/>
        </p:spPr>
        <p:txBody>
          <a:bodyPr wrap="none" rtlCol="0">
            <a:spAutoFit/>
          </a:bodyPr>
          <a:lstStyle/>
          <a:p>
            <a:r>
              <a:rPr lang="en-US" sz="2400" dirty="0">
                <a:solidFill>
                  <a:schemeClr val="accent6"/>
                </a:solidFill>
              </a:rPr>
              <a:t>1</a:t>
            </a:r>
          </a:p>
        </p:txBody>
      </p:sp>
      <p:sp>
        <p:nvSpPr>
          <p:cNvPr id="57" name="TextBox 56">
            <a:extLst>
              <a:ext uri="{FF2B5EF4-FFF2-40B4-BE49-F238E27FC236}">
                <a16:creationId xmlns:a16="http://schemas.microsoft.com/office/drawing/2014/main" xmlns="" id="{84793C12-3724-47E3-9E66-4AEFADA127B4}"/>
              </a:ext>
            </a:extLst>
          </p:cNvPr>
          <p:cNvSpPr txBox="1"/>
          <p:nvPr/>
        </p:nvSpPr>
        <p:spPr>
          <a:xfrm>
            <a:off x="4307338" y="1372006"/>
            <a:ext cx="336952" cy="461665"/>
          </a:xfrm>
          <a:prstGeom prst="rect">
            <a:avLst/>
          </a:prstGeom>
          <a:noFill/>
        </p:spPr>
        <p:txBody>
          <a:bodyPr wrap="none" rtlCol="0">
            <a:spAutoFit/>
          </a:bodyPr>
          <a:lstStyle/>
          <a:p>
            <a:r>
              <a:rPr lang="en-US" sz="2400" dirty="0">
                <a:solidFill>
                  <a:schemeClr val="accent6"/>
                </a:solidFill>
              </a:rPr>
              <a:t>1</a:t>
            </a:r>
          </a:p>
        </p:txBody>
      </p:sp>
    </p:spTree>
    <p:extLst>
      <p:ext uri="{BB962C8B-B14F-4D97-AF65-F5344CB8AC3E}">
        <p14:creationId xmlns:p14="http://schemas.microsoft.com/office/powerpoint/2010/main" val="228424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fade">
                                      <p:cBhvr>
                                        <p:cTn id="93" dur="500"/>
                                        <p:tgtEl>
                                          <p:spTgt spid="2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par>
                                <p:cTn id="97" presetID="10" presetClass="entr" presetSubtype="0"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500"/>
                                        <p:tgtEl>
                                          <p:spTgt spid="5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fade">
                                      <p:cBhvr>
                                        <p:cTn id="127" dur="500"/>
                                        <p:tgtEl>
                                          <p:spTgt spid="5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fade">
                                      <p:cBhvr>
                                        <p:cTn id="138" dur="500"/>
                                        <p:tgtEl>
                                          <p:spTgt spid="3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fade">
                                      <p:cBhvr>
                                        <p:cTn id="143" dur="500"/>
                                        <p:tgtEl>
                                          <p:spTgt spid="3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fade">
                                      <p:cBhvr>
                                        <p:cTn id="146" dur="500"/>
                                        <p:tgtEl>
                                          <p:spTgt spid="3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6"/>
                                        </p:tgtEl>
                                        <p:attrNameLst>
                                          <p:attrName>style.visibility</p:attrName>
                                        </p:attrNameLst>
                                      </p:cBhvr>
                                      <p:to>
                                        <p:strVal val="visible"/>
                                      </p:to>
                                    </p:set>
                                    <p:animEffect transition="in" filter="fade">
                                      <p:cBhvr>
                                        <p:cTn id="149" dur="500"/>
                                        <p:tgtEl>
                                          <p:spTgt spid="3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9"/>
                                        </p:tgtEl>
                                        <p:attrNameLst>
                                          <p:attrName>style.visibility</p:attrName>
                                        </p:attrNameLst>
                                      </p:cBhvr>
                                      <p:to>
                                        <p:strVal val="visible"/>
                                      </p:to>
                                    </p:set>
                                    <p:animEffect transition="in" filter="fade">
                                      <p:cBhvr>
                                        <p:cTn id="154" dur="500"/>
                                        <p:tgtEl>
                                          <p:spTgt spid="39"/>
                                        </p:tgtEl>
                                      </p:cBhvr>
                                    </p:animEffect>
                                  </p:childTnLst>
                                </p:cTn>
                              </p:par>
                              <p:par>
                                <p:cTn id="155" presetID="10" presetClass="entr" presetSubtype="0" fill="hold" nodeType="withEffect">
                                  <p:stCondLst>
                                    <p:cond delay="0"/>
                                  </p:stCondLst>
                                  <p:childTnLst>
                                    <p:set>
                                      <p:cBhvr>
                                        <p:cTn id="156" dur="1" fill="hold">
                                          <p:stCondLst>
                                            <p:cond delay="0"/>
                                          </p:stCondLst>
                                        </p:cTn>
                                        <p:tgtEl>
                                          <p:spTgt spid="40"/>
                                        </p:tgtEl>
                                        <p:attrNameLst>
                                          <p:attrName>style.visibility</p:attrName>
                                        </p:attrNameLst>
                                      </p:cBhvr>
                                      <p:to>
                                        <p:strVal val="visible"/>
                                      </p:to>
                                    </p:set>
                                    <p:animEffect transition="in" filter="fade">
                                      <p:cBhvr>
                                        <p:cTn id="157" dur="500"/>
                                        <p:tgtEl>
                                          <p:spTgt spid="40"/>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fade">
                                      <p:cBhvr>
                                        <p:cTn id="160" dur="500"/>
                                        <p:tgtEl>
                                          <p:spTgt spid="41"/>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43"/>
                                        </p:tgtEl>
                                        <p:attrNameLst>
                                          <p:attrName>style.visibility</p:attrName>
                                        </p:attrNameLst>
                                      </p:cBhvr>
                                      <p:to>
                                        <p:strVal val="visible"/>
                                      </p:to>
                                    </p:set>
                                    <p:animEffect transition="in" filter="fade">
                                      <p:cBhvr>
                                        <p:cTn id="165" dur="500"/>
                                        <p:tgtEl>
                                          <p:spTgt spid="4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500"/>
                                        <p:tgtEl>
                                          <p:spTgt spid="4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animEffect transition="in" filter="fade">
                                      <p:cBhvr>
                                        <p:cTn id="171" dur="500"/>
                                        <p:tgtEl>
                                          <p:spTgt spid="44"/>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45"/>
                                        </p:tgtEl>
                                        <p:attrNameLst>
                                          <p:attrName>style.visibility</p:attrName>
                                        </p:attrNameLst>
                                      </p:cBhvr>
                                      <p:to>
                                        <p:strVal val="visible"/>
                                      </p:to>
                                    </p:set>
                                    <p:animEffect transition="in" filter="fade">
                                      <p:cBhvr>
                                        <p:cTn id="176" dur="500"/>
                                        <p:tgtEl>
                                          <p:spTgt spid="4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49"/>
                                        </p:tgtEl>
                                        <p:attrNameLst>
                                          <p:attrName>style.visibility</p:attrName>
                                        </p:attrNameLst>
                                      </p:cBhvr>
                                      <p:to>
                                        <p:strVal val="visible"/>
                                      </p:to>
                                    </p:set>
                                    <p:animEffect transition="in" filter="fade">
                                      <p:cBhvr>
                                        <p:cTn id="181" dur="500"/>
                                        <p:tgtEl>
                                          <p:spTgt spid="49"/>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48"/>
                                        </p:tgtEl>
                                        <p:attrNameLst>
                                          <p:attrName>style.visibility</p:attrName>
                                        </p:attrNameLst>
                                      </p:cBhvr>
                                      <p:to>
                                        <p:strVal val="visible"/>
                                      </p:to>
                                    </p:set>
                                    <p:animEffect transition="in" filter="fade">
                                      <p:cBhvr>
                                        <p:cTn id="186" dur="500"/>
                                        <p:tgtEl>
                                          <p:spTgt spid="48"/>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47"/>
                                        </p:tgtEl>
                                        <p:attrNameLst>
                                          <p:attrName>style.visibility</p:attrName>
                                        </p:attrNameLst>
                                      </p:cBhvr>
                                      <p:to>
                                        <p:strVal val="visible"/>
                                      </p:to>
                                    </p:set>
                                    <p:animEffect transition="in" filter="fade">
                                      <p:cBhvr>
                                        <p:cTn id="191" dur="500"/>
                                        <p:tgtEl>
                                          <p:spTgt spid="47"/>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46"/>
                                        </p:tgtEl>
                                        <p:attrNameLst>
                                          <p:attrName>style.visibility</p:attrName>
                                        </p:attrNameLst>
                                      </p:cBhvr>
                                      <p:to>
                                        <p:strVal val="visible"/>
                                      </p:to>
                                    </p:set>
                                    <p:animEffect transition="in" filter="fade">
                                      <p:cBhvr>
                                        <p:cTn id="196" dur="500"/>
                                        <p:tgtEl>
                                          <p:spTgt spid="46"/>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50"/>
                                        </p:tgtEl>
                                        <p:attrNameLst>
                                          <p:attrName>style.visibility</p:attrName>
                                        </p:attrNameLst>
                                      </p:cBhvr>
                                      <p:to>
                                        <p:strVal val="visible"/>
                                      </p:to>
                                    </p:set>
                                    <p:animEffect transition="in" filter="fade">
                                      <p:cBhvr>
                                        <p:cTn id="201" dur="500"/>
                                        <p:tgtEl>
                                          <p:spTgt spid="50"/>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53"/>
                                        </p:tgtEl>
                                        <p:attrNameLst>
                                          <p:attrName>style.visibility</p:attrName>
                                        </p:attrNameLst>
                                      </p:cBhvr>
                                      <p:to>
                                        <p:strVal val="visible"/>
                                      </p:to>
                                    </p:set>
                                    <p:animEffect transition="in" filter="fade">
                                      <p:cBhvr>
                                        <p:cTn id="206" dur="500"/>
                                        <p:tgtEl>
                                          <p:spTgt spid="53"/>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54"/>
                                        </p:tgtEl>
                                        <p:attrNameLst>
                                          <p:attrName>style.visibility</p:attrName>
                                        </p:attrNameLst>
                                      </p:cBhvr>
                                      <p:to>
                                        <p:strVal val="visible"/>
                                      </p:to>
                                    </p:set>
                                    <p:animEffect transition="in" filter="fade">
                                      <p:cBhvr>
                                        <p:cTn id="209" dur="500"/>
                                        <p:tgtEl>
                                          <p:spTgt spid="54"/>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fade">
                                      <p:cBhvr>
                                        <p:cTn id="212" dur="500"/>
                                        <p:tgtEl>
                                          <p:spTgt spid="55"/>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56"/>
                                        </p:tgtEl>
                                        <p:attrNameLst>
                                          <p:attrName>style.visibility</p:attrName>
                                        </p:attrNameLst>
                                      </p:cBhvr>
                                      <p:to>
                                        <p:strVal val="visible"/>
                                      </p:to>
                                    </p:set>
                                    <p:animEffect transition="in" filter="fade">
                                      <p:cBhvr>
                                        <p:cTn id="215" dur="500"/>
                                        <p:tgtEl>
                                          <p:spTgt spid="56"/>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fade">
                                      <p:cBhvr>
                                        <p:cTn id="2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3" grpId="0"/>
      <p:bldP spid="14" grpId="0" animBg="1"/>
      <p:bldP spid="15" grpId="0"/>
      <p:bldP spid="16" grpId="0"/>
      <p:bldP spid="17" grpId="0"/>
      <p:bldP spid="18" grpId="0"/>
      <p:bldP spid="20" grpId="0"/>
      <p:bldP spid="21" grpId="0"/>
      <p:bldP spid="22" grpId="0"/>
      <p:bldP spid="23" grpId="0"/>
      <p:bldP spid="24" grpId="0"/>
      <p:bldP spid="25" grpId="0"/>
      <p:bldP spid="26" grpId="0"/>
      <p:bldP spid="27" grpId="0"/>
      <p:bldP spid="29" grpId="0"/>
      <p:bldP spid="30" grpId="0"/>
      <p:bldP spid="31" grpId="0"/>
      <p:bldP spid="32" grpId="0"/>
      <p:bldP spid="33" grpId="0"/>
      <p:bldP spid="35" grpId="0"/>
      <p:bldP spid="36" grpId="0"/>
      <p:bldP spid="38" grpId="0"/>
      <p:bldP spid="39" grpId="0"/>
      <p:bldP spid="41" grpId="0"/>
      <p:bldP spid="42" grpId="0"/>
      <p:bldP spid="44" grpId="0"/>
      <p:bldP spid="46" grpId="0"/>
      <p:bldP spid="47" grpId="0"/>
      <p:bldP spid="48" grpId="0"/>
      <p:bldP spid="49" grpId="0"/>
      <p:bldP spid="50" grpId="0"/>
      <p:bldP spid="51" grpId="0" animBg="1"/>
      <p:bldP spid="52" grpId="0" animBg="1"/>
      <p:bldP spid="53" grpId="0" animBg="1"/>
      <p:bldP spid="54" grpId="0"/>
      <p:bldP spid="55" grpId="0"/>
      <p:bldP spid="56" grpId="0"/>
      <p:bldP spid="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B51A3-46AA-4817-949B-329A67E86E65}"/>
              </a:ext>
            </a:extLst>
          </p:cNvPr>
          <p:cNvSpPr>
            <a:spLocks noGrp="1"/>
          </p:cNvSpPr>
          <p:nvPr>
            <p:ph type="title"/>
          </p:nvPr>
        </p:nvSpPr>
        <p:spPr/>
        <p:txBody>
          <a:bodyPr/>
          <a:lstStyle/>
          <a:p>
            <a:r>
              <a:rPr lang="en-US" dirty="0"/>
              <a:t>BCD Subtraction</a:t>
            </a:r>
            <a:endParaRPr lang="en-IN" dirty="0"/>
          </a:p>
        </p:txBody>
      </p:sp>
      <p:sp>
        <p:nvSpPr>
          <p:cNvPr id="3" name="Content Placeholder 2">
            <a:extLst>
              <a:ext uri="{FF2B5EF4-FFF2-40B4-BE49-F238E27FC236}">
                <a16:creationId xmlns:a16="http://schemas.microsoft.com/office/drawing/2014/main" xmlns="" id="{9B2741D7-E9FA-4827-BB3D-DEC00B139984}"/>
              </a:ext>
            </a:extLst>
          </p:cNvPr>
          <p:cNvSpPr>
            <a:spLocks noGrp="1"/>
          </p:cNvSpPr>
          <p:nvPr>
            <p:ph idx="1"/>
          </p:nvPr>
        </p:nvSpPr>
        <p:spPr>
          <a:xfrm>
            <a:off x="131180" y="863444"/>
            <a:ext cx="11929641" cy="422915"/>
          </a:xfrm>
        </p:spPr>
        <p:txBody>
          <a:bodyPr/>
          <a:lstStyle/>
          <a:p>
            <a:r>
              <a:rPr lang="en-US" dirty="0"/>
              <a:t>Example - 1</a:t>
            </a:r>
            <a:endParaRPr lang="en-IN" dirty="0"/>
          </a:p>
        </p:txBody>
      </p:sp>
      <p:sp>
        <p:nvSpPr>
          <p:cNvPr id="4" name="TextBox 3">
            <a:extLst>
              <a:ext uri="{FF2B5EF4-FFF2-40B4-BE49-F238E27FC236}">
                <a16:creationId xmlns:a16="http://schemas.microsoft.com/office/drawing/2014/main" xmlns="" id="{305037BD-25A5-4EEE-88FE-4A3F36E811CE}"/>
              </a:ext>
            </a:extLst>
          </p:cNvPr>
          <p:cNvSpPr txBox="1"/>
          <p:nvPr/>
        </p:nvSpPr>
        <p:spPr>
          <a:xfrm>
            <a:off x="5349384" y="2362759"/>
            <a:ext cx="336952" cy="461665"/>
          </a:xfrm>
          <a:prstGeom prst="rect">
            <a:avLst/>
          </a:prstGeom>
          <a:noFill/>
        </p:spPr>
        <p:txBody>
          <a:bodyPr wrap="none" rtlCol="0">
            <a:spAutoFit/>
          </a:bodyPr>
          <a:lstStyle/>
          <a:p>
            <a:r>
              <a:rPr lang="en-US" sz="2400" dirty="0"/>
              <a:t>0</a:t>
            </a:r>
          </a:p>
        </p:txBody>
      </p:sp>
      <p:sp>
        <p:nvSpPr>
          <p:cNvPr id="5" name="TextBox 4">
            <a:extLst>
              <a:ext uri="{FF2B5EF4-FFF2-40B4-BE49-F238E27FC236}">
                <a16:creationId xmlns:a16="http://schemas.microsoft.com/office/drawing/2014/main" xmlns="" id="{B7E108B9-395D-45FC-AD43-45280799F548}"/>
              </a:ext>
            </a:extLst>
          </p:cNvPr>
          <p:cNvSpPr txBox="1"/>
          <p:nvPr/>
        </p:nvSpPr>
        <p:spPr>
          <a:xfrm>
            <a:off x="5876212" y="2362758"/>
            <a:ext cx="336952" cy="461665"/>
          </a:xfrm>
          <a:prstGeom prst="rect">
            <a:avLst/>
          </a:prstGeom>
          <a:noFill/>
        </p:spPr>
        <p:txBody>
          <a:bodyPr wrap="none" rtlCol="0">
            <a:spAutoFit/>
          </a:bodyPr>
          <a:lstStyle/>
          <a:p>
            <a:r>
              <a:rPr lang="en-US" sz="2400" dirty="0"/>
              <a:t>0</a:t>
            </a:r>
          </a:p>
        </p:txBody>
      </p:sp>
      <p:sp>
        <p:nvSpPr>
          <p:cNvPr id="6" name="TextBox 5">
            <a:extLst>
              <a:ext uri="{FF2B5EF4-FFF2-40B4-BE49-F238E27FC236}">
                <a16:creationId xmlns:a16="http://schemas.microsoft.com/office/drawing/2014/main" xmlns="" id="{FB29F9E7-156D-45D1-A5DD-3BAB9DDDF5A0}"/>
              </a:ext>
            </a:extLst>
          </p:cNvPr>
          <p:cNvSpPr txBox="1"/>
          <p:nvPr/>
        </p:nvSpPr>
        <p:spPr>
          <a:xfrm>
            <a:off x="6403040" y="2362758"/>
            <a:ext cx="336952" cy="461665"/>
          </a:xfrm>
          <a:prstGeom prst="rect">
            <a:avLst/>
          </a:prstGeom>
          <a:noFill/>
        </p:spPr>
        <p:txBody>
          <a:bodyPr wrap="none" rtlCol="0">
            <a:spAutoFit/>
          </a:bodyPr>
          <a:lstStyle/>
          <a:p>
            <a:r>
              <a:rPr lang="en-US" sz="2400" dirty="0"/>
              <a:t>1</a:t>
            </a:r>
          </a:p>
        </p:txBody>
      </p:sp>
      <p:sp>
        <p:nvSpPr>
          <p:cNvPr id="7" name="TextBox 6">
            <a:extLst>
              <a:ext uri="{FF2B5EF4-FFF2-40B4-BE49-F238E27FC236}">
                <a16:creationId xmlns:a16="http://schemas.microsoft.com/office/drawing/2014/main" xmlns="" id="{8F678CF9-9E1F-4F28-AAAC-D24B70FF8264}"/>
              </a:ext>
            </a:extLst>
          </p:cNvPr>
          <p:cNvSpPr txBox="1"/>
          <p:nvPr/>
        </p:nvSpPr>
        <p:spPr>
          <a:xfrm>
            <a:off x="6929868" y="2362758"/>
            <a:ext cx="336952" cy="461665"/>
          </a:xfrm>
          <a:prstGeom prst="rect">
            <a:avLst/>
          </a:prstGeom>
          <a:noFill/>
        </p:spPr>
        <p:txBody>
          <a:bodyPr wrap="none" rtlCol="0">
            <a:spAutoFit/>
          </a:bodyPr>
          <a:lstStyle/>
          <a:p>
            <a:r>
              <a:rPr lang="en-US" sz="2400" dirty="0"/>
              <a:t>1</a:t>
            </a:r>
          </a:p>
        </p:txBody>
      </p:sp>
      <p:sp>
        <p:nvSpPr>
          <p:cNvPr id="8" name="TextBox 7">
            <a:extLst>
              <a:ext uri="{FF2B5EF4-FFF2-40B4-BE49-F238E27FC236}">
                <a16:creationId xmlns:a16="http://schemas.microsoft.com/office/drawing/2014/main" xmlns="" id="{67591420-69E2-48C0-8B36-43A07582F4F0}"/>
              </a:ext>
            </a:extLst>
          </p:cNvPr>
          <p:cNvSpPr txBox="1"/>
          <p:nvPr/>
        </p:nvSpPr>
        <p:spPr>
          <a:xfrm>
            <a:off x="5349384" y="3112344"/>
            <a:ext cx="336952" cy="461665"/>
          </a:xfrm>
          <a:prstGeom prst="rect">
            <a:avLst/>
          </a:prstGeom>
          <a:noFill/>
        </p:spPr>
        <p:txBody>
          <a:bodyPr wrap="none" rtlCol="0">
            <a:spAutoFit/>
          </a:bodyPr>
          <a:lstStyle/>
          <a:p>
            <a:r>
              <a:rPr lang="en-US" sz="2400" dirty="0"/>
              <a:t>0</a:t>
            </a:r>
          </a:p>
        </p:txBody>
      </p:sp>
      <p:sp>
        <p:nvSpPr>
          <p:cNvPr id="9" name="TextBox 8">
            <a:extLst>
              <a:ext uri="{FF2B5EF4-FFF2-40B4-BE49-F238E27FC236}">
                <a16:creationId xmlns:a16="http://schemas.microsoft.com/office/drawing/2014/main" xmlns="" id="{4E96E4E2-1C0D-4875-8ADC-2FAC3ADB2EE3}"/>
              </a:ext>
            </a:extLst>
          </p:cNvPr>
          <p:cNvSpPr txBox="1"/>
          <p:nvPr/>
        </p:nvSpPr>
        <p:spPr>
          <a:xfrm>
            <a:off x="5876212" y="3112343"/>
            <a:ext cx="336952" cy="461665"/>
          </a:xfrm>
          <a:prstGeom prst="rect">
            <a:avLst/>
          </a:prstGeom>
          <a:noFill/>
        </p:spPr>
        <p:txBody>
          <a:bodyPr wrap="none" rtlCol="0">
            <a:spAutoFit/>
          </a:bodyPr>
          <a:lstStyle/>
          <a:p>
            <a:r>
              <a:rPr lang="en-US" sz="2400" dirty="0"/>
              <a:t>0</a:t>
            </a:r>
          </a:p>
        </p:txBody>
      </p:sp>
      <p:sp>
        <p:nvSpPr>
          <p:cNvPr id="10" name="TextBox 9">
            <a:extLst>
              <a:ext uri="{FF2B5EF4-FFF2-40B4-BE49-F238E27FC236}">
                <a16:creationId xmlns:a16="http://schemas.microsoft.com/office/drawing/2014/main" xmlns="" id="{975342C3-16E8-4C7A-A141-111D9E95DA6B}"/>
              </a:ext>
            </a:extLst>
          </p:cNvPr>
          <p:cNvSpPr txBox="1"/>
          <p:nvPr/>
        </p:nvSpPr>
        <p:spPr>
          <a:xfrm>
            <a:off x="6403040" y="3112343"/>
            <a:ext cx="336952"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AAF66F32-481B-407A-AF9E-363A0A15A2EF}"/>
              </a:ext>
            </a:extLst>
          </p:cNvPr>
          <p:cNvSpPr txBox="1"/>
          <p:nvPr/>
        </p:nvSpPr>
        <p:spPr>
          <a:xfrm>
            <a:off x="6929868" y="3112343"/>
            <a:ext cx="336952"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5ED2CC4A-7BAD-4DDF-96A3-2A720FBAAF00}"/>
              </a:ext>
            </a:extLst>
          </p:cNvPr>
          <p:cNvSpPr txBox="1"/>
          <p:nvPr/>
        </p:nvSpPr>
        <p:spPr>
          <a:xfrm>
            <a:off x="5349384" y="3799936"/>
            <a:ext cx="336952"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xmlns="" id="{C01390DA-E4B0-4AD2-8924-25947182442B}"/>
              </a:ext>
            </a:extLst>
          </p:cNvPr>
          <p:cNvSpPr txBox="1"/>
          <p:nvPr/>
        </p:nvSpPr>
        <p:spPr>
          <a:xfrm>
            <a:off x="5876212" y="3799935"/>
            <a:ext cx="336952" cy="461665"/>
          </a:xfrm>
          <a:prstGeom prst="rect">
            <a:avLst/>
          </a:prstGeom>
          <a:noFill/>
        </p:spPr>
        <p:txBody>
          <a:bodyPr wrap="none" rtlCol="0">
            <a:spAutoFit/>
          </a:bodyPr>
          <a:lstStyle/>
          <a:p>
            <a:r>
              <a:rPr lang="en-US" sz="2400" dirty="0"/>
              <a:t>0</a:t>
            </a:r>
          </a:p>
        </p:txBody>
      </p:sp>
      <p:sp>
        <p:nvSpPr>
          <p:cNvPr id="14" name="TextBox 13">
            <a:extLst>
              <a:ext uri="{FF2B5EF4-FFF2-40B4-BE49-F238E27FC236}">
                <a16:creationId xmlns:a16="http://schemas.microsoft.com/office/drawing/2014/main" xmlns="" id="{253EE960-F674-42CA-8342-7843C8BD5DC5}"/>
              </a:ext>
            </a:extLst>
          </p:cNvPr>
          <p:cNvSpPr txBox="1"/>
          <p:nvPr/>
        </p:nvSpPr>
        <p:spPr>
          <a:xfrm>
            <a:off x="6403040" y="3799935"/>
            <a:ext cx="336952" cy="461665"/>
          </a:xfrm>
          <a:prstGeom prst="rect">
            <a:avLst/>
          </a:prstGeom>
          <a:noFill/>
        </p:spPr>
        <p:txBody>
          <a:bodyPr wrap="none" rtlCol="0">
            <a:spAutoFit/>
          </a:bodyPr>
          <a:lstStyle/>
          <a:p>
            <a:r>
              <a:rPr lang="en-US" sz="2400" dirty="0"/>
              <a:t>1</a:t>
            </a:r>
          </a:p>
        </p:txBody>
      </p:sp>
      <p:sp>
        <p:nvSpPr>
          <p:cNvPr id="15" name="TextBox 14">
            <a:extLst>
              <a:ext uri="{FF2B5EF4-FFF2-40B4-BE49-F238E27FC236}">
                <a16:creationId xmlns:a16="http://schemas.microsoft.com/office/drawing/2014/main" xmlns="" id="{1339EA94-0529-4C67-8E66-6E3995AC37B2}"/>
              </a:ext>
            </a:extLst>
          </p:cNvPr>
          <p:cNvSpPr txBox="1"/>
          <p:nvPr/>
        </p:nvSpPr>
        <p:spPr>
          <a:xfrm>
            <a:off x="6929868" y="3799935"/>
            <a:ext cx="336952"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xmlns="" id="{4BB82B93-0C0E-4A06-98BA-58D6853AB87A}"/>
              </a:ext>
            </a:extLst>
          </p:cNvPr>
          <p:cNvSpPr txBox="1"/>
          <p:nvPr/>
        </p:nvSpPr>
        <p:spPr>
          <a:xfrm>
            <a:off x="4822556" y="3112343"/>
            <a:ext cx="261610" cy="461665"/>
          </a:xfrm>
          <a:prstGeom prst="rect">
            <a:avLst/>
          </a:prstGeom>
          <a:noFill/>
        </p:spPr>
        <p:txBody>
          <a:bodyPr wrap="none" rtlCol="0">
            <a:spAutoFit/>
          </a:bodyPr>
          <a:lstStyle/>
          <a:p>
            <a:r>
              <a:rPr lang="en-US" sz="2400" dirty="0"/>
              <a:t>-</a:t>
            </a:r>
          </a:p>
        </p:txBody>
      </p:sp>
      <p:cxnSp>
        <p:nvCxnSpPr>
          <p:cNvPr id="17" name="Straight Connector 16">
            <a:extLst>
              <a:ext uri="{FF2B5EF4-FFF2-40B4-BE49-F238E27FC236}">
                <a16:creationId xmlns:a16="http://schemas.microsoft.com/office/drawing/2014/main" xmlns="" id="{AD41AEF2-8C74-4371-8D29-8712B5AFEA5F}"/>
              </a:ext>
            </a:extLst>
          </p:cNvPr>
          <p:cNvCxnSpPr/>
          <p:nvPr/>
        </p:nvCxnSpPr>
        <p:spPr>
          <a:xfrm>
            <a:off x="4593956" y="3764065"/>
            <a:ext cx="5105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10C55DBB-8155-4E6A-A2AE-CBE32E2DF3BF}"/>
              </a:ext>
            </a:extLst>
          </p:cNvPr>
          <p:cNvSpPr txBox="1"/>
          <p:nvPr/>
        </p:nvSpPr>
        <p:spPr>
          <a:xfrm>
            <a:off x="7629900" y="2362760"/>
            <a:ext cx="336952" cy="461665"/>
          </a:xfrm>
          <a:prstGeom prst="rect">
            <a:avLst/>
          </a:prstGeom>
          <a:noFill/>
        </p:spPr>
        <p:txBody>
          <a:bodyPr wrap="none" rtlCol="0">
            <a:spAutoFit/>
          </a:bodyPr>
          <a:lstStyle/>
          <a:p>
            <a:r>
              <a:rPr lang="en-US" sz="2400" dirty="0"/>
              <a:t>1</a:t>
            </a:r>
          </a:p>
        </p:txBody>
      </p:sp>
      <p:sp>
        <p:nvSpPr>
          <p:cNvPr id="19" name="TextBox 18">
            <a:extLst>
              <a:ext uri="{FF2B5EF4-FFF2-40B4-BE49-F238E27FC236}">
                <a16:creationId xmlns:a16="http://schemas.microsoft.com/office/drawing/2014/main" xmlns="" id="{657F1DF0-A643-47E4-AA73-8AA870D8DFD0}"/>
              </a:ext>
            </a:extLst>
          </p:cNvPr>
          <p:cNvSpPr txBox="1"/>
          <p:nvPr/>
        </p:nvSpPr>
        <p:spPr>
          <a:xfrm>
            <a:off x="8092584" y="2362759"/>
            <a:ext cx="336952" cy="461665"/>
          </a:xfrm>
          <a:prstGeom prst="rect">
            <a:avLst/>
          </a:prstGeom>
          <a:noFill/>
        </p:spPr>
        <p:txBody>
          <a:bodyPr wrap="none" rtlCol="0">
            <a:spAutoFit/>
          </a:bodyPr>
          <a:lstStyle/>
          <a:p>
            <a:r>
              <a:rPr lang="en-US" sz="2400" dirty="0"/>
              <a:t>0</a:t>
            </a:r>
          </a:p>
        </p:txBody>
      </p:sp>
      <p:sp>
        <p:nvSpPr>
          <p:cNvPr id="20" name="TextBox 19">
            <a:extLst>
              <a:ext uri="{FF2B5EF4-FFF2-40B4-BE49-F238E27FC236}">
                <a16:creationId xmlns:a16="http://schemas.microsoft.com/office/drawing/2014/main" xmlns="" id="{7C4B21A8-9B35-4511-9F24-F03D82415998}"/>
              </a:ext>
            </a:extLst>
          </p:cNvPr>
          <p:cNvSpPr txBox="1"/>
          <p:nvPr/>
        </p:nvSpPr>
        <p:spPr>
          <a:xfrm>
            <a:off x="8619412" y="2362759"/>
            <a:ext cx="336952" cy="461665"/>
          </a:xfrm>
          <a:prstGeom prst="rect">
            <a:avLst/>
          </a:prstGeom>
          <a:noFill/>
        </p:spPr>
        <p:txBody>
          <a:bodyPr wrap="none" rtlCol="0">
            <a:spAutoFit/>
          </a:bodyPr>
          <a:lstStyle/>
          <a:p>
            <a:r>
              <a:rPr lang="en-US" sz="2400" dirty="0"/>
              <a:t>0</a:t>
            </a:r>
          </a:p>
        </p:txBody>
      </p:sp>
      <p:sp>
        <p:nvSpPr>
          <p:cNvPr id="21" name="TextBox 20">
            <a:extLst>
              <a:ext uri="{FF2B5EF4-FFF2-40B4-BE49-F238E27FC236}">
                <a16:creationId xmlns:a16="http://schemas.microsoft.com/office/drawing/2014/main" xmlns="" id="{A1CA2B4A-5555-4C68-B1C6-FB119C6C7B2C}"/>
              </a:ext>
            </a:extLst>
          </p:cNvPr>
          <p:cNvSpPr txBox="1"/>
          <p:nvPr/>
        </p:nvSpPr>
        <p:spPr>
          <a:xfrm>
            <a:off x="9146240" y="2362759"/>
            <a:ext cx="336952" cy="461665"/>
          </a:xfrm>
          <a:prstGeom prst="rect">
            <a:avLst/>
          </a:prstGeom>
          <a:noFill/>
        </p:spPr>
        <p:txBody>
          <a:bodyPr wrap="none" rtlCol="0">
            <a:spAutoFit/>
          </a:bodyPr>
          <a:lstStyle/>
          <a:p>
            <a:r>
              <a:rPr lang="en-US" sz="2400" dirty="0"/>
              <a:t>0</a:t>
            </a:r>
          </a:p>
        </p:txBody>
      </p:sp>
      <p:sp>
        <p:nvSpPr>
          <p:cNvPr id="22" name="TextBox 21">
            <a:extLst>
              <a:ext uri="{FF2B5EF4-FFF2-40B4-BE49-F238E27FC236}">
                <a16:creationId xmlns:a16="http://schemas.microsoft.com/office/drawing/2014/main" xmlns="" id="{3A822BEB-E5A4-4EB1-B242-8ACB649FEC76}"/>
              </a:ext>
            </a:extLst>
          </p:cNvPr>
          <p:cNvSpPr txBox="1"/>
          <p:nvPr/>
        </p:nvSpPr>
        <p:spPr>
          <a:xfrm>
            <a:off x="7629900" y="3112345"/>
            <a:ext cx="336952" cy="461665"/>
          </a:xfrm>
          <a:prstGeom prst="rect">
            <a:avLst/>
          </a:prstGeom>
          <a:noFill/>
        </p:spPr>
        <p:txBody>
          <a:bodyPr wrap="none" rtlCol="0">
            <a:spAutoFit/>
          </a:bodyPr>
          <a:lstStyle/>
          <a:p>
            <a:r>
              <a:rPr lang="en-US" sz="2400" dirty="0"/>
              <a:t>0</a:t>
            </a:r>
          </a:p>
        </p:txBody>
      </p:sp>
      <p:sp>
        <p:nvSpPr>
          <p:cNvPr id="23" name="TextBox 22">
            <a:extLst>
              <a:ext uri="{FF2B5EF4-FFF2-40B4-BE49-F238E27FC236}">
                <a16:creationId xmlns:a16="http://schemas.microsoft.com/office/drawing/2014/main" xmlns="" id="{BF331E63-A609-454C-8556-9324798EA16B}"/>
              </a:ext>
            </a:extLst>
          </p:cNvPr>
          <p:cNvSpPr txBox="1"/>
          <p:nvPr/>
        </p:nvSpPr>
        <p:spPr>
          <a:xfrm>
            <a:off x="8092584" y="3112344"/>
            <a:ext cx="336952" cy="461665"/>
          </a:xfrm>
          <a:prstGeom prst="rect">
            <a:avLst/>
          </a:prstGeom>
          <a:noFill/>
        </p:spPr>
        <p:txBody>
          <a:bodyPr wrap="none" rtlCol="0">
            <a:spAutoFit/>
          </a:bodyPr>
          <a:lstStyle/>
          <a:p>
            <a:r>
              <a:rPr lang="en-US" sz="2400" dirty="0"/>
              <a:t>1</a:t>
            </a:r>
          </a:p>
        </p:txBody>
      </p:sp>
      <p:sp>
        <p:nvSpPr>
          <p:cNvPr id="24" name="TextBox 23">
            <a:extLst>
              <a:ext uri="{FF2B5EF4-FFF2-40B4-BE49-F238E27FC236}">
                <a16:creationId xmlns:a16="http://schemas.microsoft.com/office/drawing/2014/main" xmlns="" id="{D636803B-8705-4DD7-B462-0014AD70453E}"/>
              </a:ext>
            </a:extLst>
          </p:cNvPr>
          <p:cNvSpPr txBox="1"/>
          <p:nvPr/>
        </p:nvSpPr>
        <p:spPr>
          <a:xfrm>
            <a:off x="8619412" y="3112344"/>
            <a:ext cx="336952" cy="461665"/>
          </a:xfrm>
          <a:prstGeom prst="rect">
            <a:avLst/>
          </a:prstGeom>
          <a:noFill/>
        </p:spPr>
        <p:txBody>
          <a:bodyPr wrap="none" rtlCol="0">
            <a:spAutoFit/>
          </a:bodyPr>
          <a:lstStyle/>
          <a:p>
            <a:r>
              <a:rPr lang="en-US" sz="2400" dirty="0"/>
              <a:t>0</a:t>
            </a:r>
          </a:p>
        </p:txBody>
      </p:sp>
      <p:sp>
        <p:nvSpPr>
          <p:cNvPr id="25" name="TextBox 24">
            <a:extLst>
              <a:ext uri="{FF2B5EF4-FFF2-40B4-BE49-F238E27FC236}">
                <a16:creationId xmlns:a16="http://schemas.microsoft.com/office/drawing/2014/main" xmlns="" id="{A6197F71-0DD9-44E8-8013-3F64A4B542EC}"/>
              </a:ext>
            </a:extLst>
          </p:cNvPr>
          <p:cNvSpPr txBox="1"/>
          <p:nvPr/>
        </p:nvSpPr>
        <p:spPr>
          <a:xfrm>
            <a:off x="9146240" y="3112344"/>
            <a:ext cx="336952" cy="461665"/>
          </a:xfrm>
          <a:prstGeom prst="rect">
            <a:avLst/>
          </a:prstGeom>
          <a:noFill/>
        </p:spPr>
        <p:txBody>
          <a:bodyPr wrap="none" rtlCol="0">
            <a:spAutoFit/>
          </a:bodyPr>
          <a:lstStyle/>
          <a:p>
            <a:r>
              <a:rPr lang="en-US" sz="2400" dirty="0"/>
              <a:t>1</a:t>
            </a:r>
          </a:p>
        </p:txBody>
      </p:sp>
      <p:sp>
        <p:nvSpPr>
          <p:cNvPr id="26" name="TextBox 25">
            <a:extLst>
              <a:ext uri="{FF2B5EF4-FFF2-40B4-BE49-F238E27FC236}">
                <a16:creationId xmlns:a16="http://schemas.microsoft.com/office/drawing/2014/main" xmlns="" id="{4ADF6F0C-7134-4293-8100-25CBB4AC02C8}"/>
              </a:ext>
            </a:extLst>
          </p:cNvPr>
          <p:cNvSpPr txBox="1"/>
          <p:nvPr/>
        </p:nvSpPr>
        <p:spPr>
          <a:xfrm>
            <a:off x="7641956" y="3787040"/>
            <a:ext cx="336952" cy="461665"/>
          </a:xfrm>
          <a:prstGeom prst="rect">
            <a:avLst/>
          </a:prstGeom>
          <a:noFill/>
        </p:spPr>
        <p:txBody>
          <a:bodyPr wrap="none" rtlCol="0">
            <a:spAutoFit/>
          </a:bodyPr>
          <a:lstStyle/>
          <a:p>
            <a:r>
              <a:rPr lang="en-US" sz="2400" dirty="0"/>
              <a:t>0</a:t>
            </a:r>
          </a:p>
        </p:txBody>
      </p:sp>
      <p:sp>
        <p:nvSpPr>
          <p:cNvPr id="27" name="TextBox 26">
            <a:extLst>
              <a:ext uri="{FF2B5EF4-FFF2-40B4-BE49-F238E27FC236}">
                <a16:creationId xmlns:a16="http://schemas.microsoft.com/office/drawing/2014/main" xmlns="" id="{66335F19-C7F4-402A-95DD-0DC6D7786DA3}"/>
              </a:ext>
            </a:extLst>
          </p:cNvPr>
          <p:cNvSpPr txBox="1"/>
          <p:nvPr/>
        </p:nvSpPr>
        <p:spPr>
          <a:xfrm>
            <a:off x="8100244" y="3787039"/>
            <a:ext cx="336952" cy="461665"/>
          </a:xfrm>
          <a:prstGeom prst="rect">
            <a:avLst/>
          </a:prstGeom>
          <a:noFill/>
        </p:spPr>
        <p:txBody>
          <a:bodyPr wrap="none" rtlCol="0">
            <a:spAutoFit/>
          </a:bodyPr>
          <a:lstStyle/>
          <a:p>
            <a:r>
              <a:rPr lang="en-US" sz="2400" dirty="0"/>
              <a:t>0</a:t>
            </a:r>
          </a:p>
        </p:txBody>
      </p:sp>
      <p:sp>
        <p:nvSpPr>
          <p:cNvPr id="28" name="TextBox 27">
            <a:extLst>
              <a:ext uri="{FF2B5EF4-FFF2-40B4-BE49-F238E27FC236}">
                <a16:creationId xmlns:a16="http://schemas.microsoft.com/office/drawing/2014/main" xmlns="" id="{2BFF6C23-8AF1-471B-9EC2-46366EAA0070}"/>
              </a:ext>
            </a:extLst>
          </p:cNvPr>
          <p:cNvSpPr txBox="1"/>
          <p:nvPr/>
        </p:nvSpPr>
        <p:spPr>
          <a:xfrm>
            <a:off x="8627072" y="3787039"/>
            <a:ext cx="336952" cy="461665"/>
          </a:xfrm>
          <a:prstGeom prst="rect">
            <a:avLst/>
          </a:prstGeom>
          <a:noFill/>
        </p:spPr>
        <p:txBody>
          <a:bodyPr wrap="none" rtlCol="0">
            <a:spAutoFit/>
          </a:bodyPr>
          <a:lstStyle/>
          <a:p>
            <a:r>
              <a:rPr lang="en-US" sz="2400" dirty="0"/>
              <a:t>1</a:t>
            </a:r>
          </a:p>
        </p:txBody>
      </p:sp>
      <p:sp>
        <p:nvSpPr>
          <p:cNvPr id="29" name="TextBox 28">
            <a:extLst>
              <a:ext uri="{FF2B5EF4-FFF2-40B4-BE49-F238E27FC236}">
                <a16:creationId xmlns:a16="http://schemas.microsoft.com/office/drawing/2014/main" xmlns="" id="{FCD69946-BDEA-49C9-B629-25B8673DC7EB}"/>
              </a:ext>
            </a:extLst>
          </p:cNvPr>
          <p:cNvSpPr txBox="1"/>
          <p:nvPr/>
        </p:nvSpPr>
        <p:spPr>
          <a:xfrm>
            <a:off x="9153900" y="3787039"/>
            <a:ext cx="336952" cy="461665"/>
          </a:xfrm>
          <a:prstGeom prst="rect">
            <a:avLst/>
          </a:prstGeom>
          <a:noFill/>
        </p:spPr>
        <p:txBody>
          <a:bodyPr wrap="none" rtlCol="0">
            <a:spAutoFit/>
          </a:bodyPr>
          <a:lstStyle/>
          <a:p>
            <a:r>
              <a:rPr lang="en-US" sz="2400" dirty="0"/>
              <a:t>1</a:t>
            </a:r>
          </a:p>
        </p:txBody>
      </p:sp>
      <p:sp>
        <p:nvSpPr>
          <p:cNvPr id="30" name="TextBox 29">
            <a:extLst>
              <a:ext uri="{FF2B5EF4-FFF2-40B4-BE49-F238E27FC236}">
                <a16:creationId xmlns:a16="http://schemas.microsoft.com/office/drawing/2014/main" xmlns="" id="{F417EE35-956A-46C9-95DF-4E0EF07B1BCA}"/>
              </a:ext>
            </a:extLst>
          </p:cNvPr>
          <p:cNvSpPr txBox="1"/>
          <p:nvPr/>
        </p:nvSpPr>
        <p:spPr>
          <a:xfrm>
            <a:off x="2371151" y="2300208"/>
            <a:ext cx="336952" cy="461665"/>
          </a:xfrm>
          <a:prstGeom prst="rect">
            <a:avLst/>
          </a:prstGeom>
          <a:noFill/>
        </p:spPr>
        <p:txBody>
          <a:bodyPr wrap="none" rtlCol="0">
            <a:spAutoFit/>
          </a:bodyPr>
          <a:lstStyle/>
          <a:p>
            <a:r>
              <a:rPr lang="en-US" sz="2400" dirty="0"/>
              <a:t>3</a:t>
            </a:r>
          </a:p>
        </p:txBody>
      </p:sp>
      <p:sp>
        <p:nvSpPr>
          <p:cNvPr id="31" name="TextBox 30">
            <a:extLst>
              <a:ext uri="{FF2B5EF4-FFF2-40B4-BE49-F238E27FC236}">
                <a16:creationId xmlns:a16="http://schemas.microsoft.com/office/drawing/2014/main" xmlns="" id="{8A156598-213A-48D5-8813-737F08651D4C}"/>
              </a:ext>
            </a:extLst>
          </p:cNvPr>
          <p:cNvSpPr txBox="1"/>
          <p:nvPr/>
        </p:nvSpPr>
        <p:spPr>
          <a:xfrm>
            <a:off x="2897979" y="2300207"/>
            <a:ext cx="336952" cy="461665"/>
          </a:xfrm>
          <a:prstGeom prst="rect">
            <a:avLst/>
          </a:prstGeom>
          <a:noFill/>
        </p:spPr>
        <p:txBody>
          <a:bodyPr wrap="none" rtlCol="0">
            <a:spAutoFit/>
          </a:bodyPr>
          <a:lstStyle/>
          <a:p>
            <a:r>
              <a:rPr lang="en-US" sz="2400" dirty="0"/>
              <a:t>8</a:t>
            </a:r>
          </a:p>
        </p:txBody>
      </p:sp>
      <p:sp>
        <p:nvSpPr>
          <p:cNvPr id="32" name="TextBox 31">
            <a:extLst>
              <a:ext uri="{FF2B5EF4-FFF2-40B4-BE49-F238E27FC236}">
                <a16:creationId xmlns:a16="http://schemas.microsoft.com/office/drawing/2014/main" xmlns="" id="{48F82B96-077E-4F18-81B6-627D19422E9C}"/>
              </a:ext>
            </a:extLst>
          </p:cNvPr>
          <p:cNvSpPr txBox="1"/>
          <p:nvPr/>
        </p:nvSpPr>
        <p:spPr>
          <a:xfrm>
            <a:off x="2371151" y="3049793"/>
            <a:ext cx="336952" cy="461665"/>
          </a:xfrm>
          <a:prstGeom prst="rect">
            <a:avLst/>
          </a:prstGeom>
          <a:noFill/>
        </p:spPr>
        <p:txBody>
          <a:bodyPr wrap="none" rtlCol="0">
            <a:spAutoFit/>
          </a:bodyPr>
          <a:lstStyle/>
          <a:p>
            <a:r>
              <a:rPr lang="en-US" sz="2400" dirty="0"/>
              <a:t>1</a:t>
            </a:r>
          </a:p>
        </p:txBody>
      </p:sp>
      <p:sp>
        <p:nvSpPr>
          <p:cNvPr id="33" name="TextBox 32">
            <a:extLst>
              <a:ext uri="{FF2B5EF4-FFF2-40B4-BE49-F238E27FC236}">
                <a16:creationId xmlns:a16="http://schemas.microsoft.com/office/drawing/2014/main" xmlns="" id="{B4B5669A-FE04-4787-8D8F-BE911C61E5AE}"/>
              </a:ext>
            </a:extLst>
          </p:cNvPr>
          <p:cNvSpPr txBox="1"/>
          <p:nvPr/>
        </p:nvSpPr>
        <p:spPr>
          <a:xfrm>
            <a:off x="2897979" y="3049792"/>
            <a:ext cx="336952" cy="461665"/>
          </a:xfrm>
          <a:prstGeom prst="rect">
            <a:avLst/>
          </a:prstGeom>
          <a:noFill/>
        </p:spPr>
        <p:txBody>
          <a:bodyPr wrap="none" rtlCol="0">
            <a:spAutoFit/>
          </a:bodyPr>
          <a:lstStyle/>
          <a:p>
            <a:r>
              <a:rPr lang="en-US" sz="2400" dirty="0"/>
              <a:t>5</a:t>
            </a:r>
          </a:p>
        </p:txBody>
      </p:sp>
      <p:sp>
        <p:nvSpPr>
          <p:cNvPr id="34" name="TextBox 33">
            <a:extLst>
              <a:ext uri="{FF2B5EF4-FFF2-40B4-BE49-F238E27FC236}">
                <a16:creationId xmlns:a16="http://schemas.microsoft.com/office/drawing/2014/main" xmlns="" id="{D4B84617-FB4C-484F-BD93-C8389B31C99D}"/>
              </a:ext>
            </a:extLst>
          </p:cNvPr>
          <p:cNvSpPr txBox="1"/>
          <p:nvPr/>
        </p:nvSpPr>
        <p:spPr>
          <a:xfrm>
            <a:off x="1844323" y="3049792"/>
            <a:ext cx="261610" cy="461665"/>
          </a:xfrm>
          <a:prstGeom prst="rect">
            <a:avLst/>
          </a:prstGeom>
          <a:noFill/>
        </p:spPr>
        <p:txBody>
          <a:bodyPr wrap="none" rtlCol="0">
            <a:spAutoFit/>
          </a:bodyPr>
          <a:lstStyle/>
          <a:p>
            <a:r>
              <a:rPr lang="en-US" sz="2400" dirty="0"/>
              <a:t>-</a:t>
            </a:r>
          </a:p>
        </p:txBody>
      </p:sp>
      <p:cxnSp>
        <p:nvCxnSpPr>
          <p:cNvPr id="35" name="Straight Connector 34">
            <a:extLst>
              <a:ext uri="{FF2B5EF4-FFF2-40B4-BE49-F238E27FC236}">
                <a16:creationId xmlns:a16="http://schemas.microsoft.com/office/drawing/2014/main" xmlns="" id="{DEDE6ECD-D2BE-41A8-8BA9-930367817BB0}"/>
              </a:ext>
            </a:extLst>
          </p:cNvPr>
          <p:cNvCxnSpPr/>
          <p:nvPr/>
        </p:nvCxnSpPr>
        <p:spPr>
          <a:xfrm>
            <a:off x="1844323" y="3748008"/>
            <a:ext cx="14542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18801C3A-8238-4BBF-9FC9-246B388DA191}"/>
              </a:ext>
            </a:extLst>
          </p:cNvPr>
          <p:cNvSpPr txBox="1"/>
          <p:nvPr/>
        </p:nvSpPr>
        <p:spPr>
          <a:xfrm>
            <a:off x="2371151" y="3772832"/>
            <a:ext cx="336952" cy="461665"/>
          </a:xfrm>
          <a:prstGeom prst="rect">
            <a:avLst/>
          </a:prstGeom>
          <a:noFill/>
        </p:spPr>
        <p:txBody>
          <a:bodyPr wrap="none" rtlCol="0">
            <a:spAutoFit/>
          </a:bodyPr>
          <a:lstStyle/>
          <a:p>
            <a:r>
              <a:rPr lang="en-US" sz="2400" dirty="0"/>
              <a:t>2</a:t>
            </a:r>
          </a:p>
        </p:txBody>
      </p:sp>
      <p:sp>
        <p:nvSpPr>
          <p:cNvPr id="37" name="TextBox 36">
            <a:extLst>
              <a:ext uri="{FF2B5EF4-FFF2-40B4-BE49-F238E27FC236}">
                <a16:creationId xmlns:a16="http://schemas.microsoft.com/office/drawing/2014/main" xmlns="" id="{2D4C75E6-F200-407E-9064-BF82A2917307}"/>
              </a:ext>
            </a:extLst>
          </p:cNvPr>
          <p:cNvSpPr txBox="1"/>
          <p:nvPr/>
        </p:nvSpPr>
        <p:spPr>
          <a:xfrm>
            <a:off x="2897979" y="3772831"/>
            <a:ext cx="336952" cy="461665"/>
          </a:xfrm>
          <a:prstGeom prst="rect">
            <a:avLst/>
          </a:prstGeom>
          <a:noFill/>
        </p:spPr>
        <p:txBody>
          <a:bodyPr wrap="none" rtlCol="0">
            <a:spAutoFit/>
          </a:bodyPr>
          <a:lstStyle/>
          <a:p>
            <a:r>
              <a:rPr lang="en-US" sz="2400" dirty="0"/>
              <a:t>3</a:t>
            </a:r>
          </a:p>
        </p:txBody>
      </p:sp>
      <p:sp>
        <p:nvSpPr>
          <p:cNvPr id="38" name="Rectangle 37">
            <a:extLst>
              <a:ext uri="{FF2B5EF4-FFF2-40B4-BE49-F238E27FC236}">
                <a16:creationId xmlns:a16="http://schemas.microsoft.com/office/drawing/2014/main" xmlns="" id="{0C4DD79E-94F8-4C83-B681-5163BBC3C33A}"/>
              </a:ext>
            </a:extLst>
          </p:cNvPr>
          <p:cNvSpPr/>
          <p:nvPr/>
        </p:nvSpPr>
        <p:spPr>
          <a:xfrm>
            <a:off x="4898756" y="4663160"/>
            <a:ext cx="4800600" cy="761247"/>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No borrow. So, this is the correct difference.</a:t>
            </a:r>
          </a:p>
        </p:txBody>
      </p:sp>
      <p:sp>
        <p:nvSpPr>
          <p:cNvPr id="39" name="TextBox 38">
            <a:extLst>
              <a:ext uri="{FF2B5EF4-FFF2-40B4-BE49-F238E27FC236}">
                <a16:creationId xmlns:a16="http://schemas.microsoft.com/office/drawing/2014/main" xmlns="" id="{BBF3230B-74AD-4317-A1F3-2479F43F129C}"/>
              </a:ext>
            </a:extLst>
          </p:cNvPr>
          <p:cNvSpPr txBox="1"/>
          <p:nvPr/>
        </p:nvSpPr>
        <p:spPr>
          <a:xfrm>
            <a:off x="274676" y="5656881"/>
            <a:ext cx="9138685" cy="830997"/>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one 4-bit group needs to take borrow from neighbor, then subtract 0110 from the group which is receiving borrow.  </a:t>
            </a:r>
            <a:endParaRPr lang="en-IN" sz="2400" dirty="0"/>
          </a:p>
        </p:txBody>
      </p:sp>
    </p:spTree>
    <p:extLst>
      <p:ext uri="{BB962C8B-B14F-4D97-AF65-F5344CB8AC3E}">
        <p14:creationId xmlns:p14="http://schemas.microsoft.com/office/powerpoint/2010/main" val="78540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fade">
                                      <p:cBhvr>
                                        <p:cTn id="101" dur="500"/>
                                        <p:tgtEl>
                                          <p:spTgt spid="16"/>
                                        </p:tgtEl>
                                      </p:cBhvr>
                                    </p:animEffect>
                                  </p:childTnLst>
                                </p:cTn>
                              </p:par>
                              <p:par>
                                <p:cTn id="102" presetID="10" presetClass="entr" presetSubtype="0" fill="hold"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500"/>
                                        <p:tgtEl>
                                          <p:spTgt spid="2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500"/>
                                        <p:tgtEl>
                                          <p:spTgt spid="2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fade">
                                      <p:cBhvr>
                                        <p:cTn id="129" dur="500"/>
                                        <p:tgtEl>
                                          <p:spTgt spid="1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fade">
                                      <p:cBhvr>
                                        <p:cTn id="134" dur="500"/>
                                        <p:tgtEl>
                                          <p:spTgt spid="1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3"/>
                                        </p:tgtEl>
                                        <p:attrNameLst>
                                          <p:attrName>style.visibility</p:attrName>
                                        </p:attrNameLst>
                                      </p:cBhvr>
                                      <p:to>
                                        <p:strVal val="visible"/>
                                      </p:to>
                                    </p:set>
                                    <p:animEffect transition="in" filter="fade">
                                      <p:cBhvr>
                                        <p:cTn id="139" dur="500"/>
                                        <p:tgtEl>
                                          <p:spTgt spid="13"/>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2"/>
                                        </p:tgtEl>
                                        <p:attrNameLst>
                                          <p:attrName>style.visibility</p:attrName>
                                        </p:attrNameLst>
                                      </p:cBhvr>
                                      <p:to>
                                        <p:strVal val="visible"/>
                                      </p:to>
                                    </p:set>
                                    <p:animEffect transition="in" filter="fade">
                                      <p:cBhvr>
                                        <p:cTn id="144" dur="500"/>
                                        <p:tgtEl>
                                          <p:spTgt spid="12"/>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8"/>
                                        </p:tgtEl>
                                        <p:attrNameLst>
                                          <p:attrName>style.visibility</p:attrName>
                                        </p:attrNameLst>
                                      </p:cBhvr>
                                      <p:to>
                                        <p:strVal val="visible"/>
                                      </p:to>
                                    </p:set>
                                    <p:animEffect transition="in" filter="fade">
                                      <p:cBhvr>
                                        <p:cTn id="14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6" grpId="0"/>
      <p:bldP spid="37" grpId="0"/>
      <p:bldP spid="38" grpId="0" animBg="1"/>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DAC91-B5AC-4134-80CA-12BCDEFA8EF9}"/>
              </a:ext>
            </a:extLst>
          </p:cNvPr>
          <p:cNvSpPr>
            <a:spLocks noGrp="1"/>
          </p:cNvSpPr>
          <p:nvPr>
            <p:ph type="title"/>
          </p:nvPr>
        </p:nvSpPr>
        <p:spPr/>
        <p:txBody>
          <a:bodyPr/>
          <a:lstStyle/>
          <a:p>
            <a:r>
              <a:rPr lang="en-US" dirty="0"/>
              <a:t>BCD Subtraction</a:t>
            </a:r>
            <a:endParaRPr lang="en-IN" dirty="0"/>
          </a:p>
        </p:txBody>
      </p:sp>
      <p:sp>
        <p:nvSpPr>
          <p:cNvPr id="3" name="Content Placeholder 2">
            <a:extLst>
              <a:ext uri="{FF2B5EF4-FFF2-40B4-BE49-F238E27FC236}">
                <a16:creationId xmlns:a16="http://schemas.microsoft.com/office/drawing/2014/main" xmlns="" id="{809F207B-9B25-42C8-92BA-E164BFC01075}"/>
              </a:ext>
            </a:extLst>
          </p:cNvPr>
          <p:cNvSpPr>
            <a:spLocks noGrp="1"/>
          </p:cNvSpPr>
          <p:nvPr>
            <p:ph idx="1"/>
          </p:nvPr>
        </p:nvSpPr>
        <p:spPr>
          <a:xfrm>
            <a:off x="131180" y="863445"/>
            <a:ext cx="11929641" cy="469410"/>
          </a:xfrm>
        </p:spPr>
        <p:txBody>
          <a:bodyPr/>
          <a:lstStyle/>
          <a:p>
            <a:r>
              <a:rPr lang="en-IN" dirty="0"/>
              <a:t>Example - 2</a:t>
            </a:r>
          </a:p>
        </p:txBody>
      </p:sp>
      <p:sp>
        <p:nvSpPr>
          <p:cNvPr id="4" name="TextBox 3">
            <a:extLst>
              <a:ext uri="{FF2B5EF4-FFF2-40B4-BE49-F238E27FC236}">
                <a16:creationId xmlns:a16="http://schemas.microsoft.com/office/drawing/2014/main" xmlns="" id="{BDE96E34-8833-4EE0-9AD8-865A2DA45F85}"/>
              </a:ext>
            </a:extLst>
          </p:cNvPr>
          <p:cNvSpPr txBox="1"/>
          <p:nvPr/>
        </p:nvSpPr>
        <p:spPr>
          <a:xfrm>
            <a:off x="4189711" y="2335633"/>
            <a:ext cx="793807" cy="461665"/>
          </a:xfrm>
          <a:prstGeom prst="rect">
            <a:avLst/>
          </a:prstGeom>
          <a:noFill/>
        </p:spPr>
        <p:txBody>
          <a:bodyPr wrap="none" rtlCol="0">
            <a:spAutoFit/>
          </a:bodyPr>
          <a:lstStyle/>
          <a:p>
            <a:r>
              <a:rPr lang="en-US" sz="2400" dirty="0"/>
              <a:t>0010</a:t>
            </a:r>
          </a:p>
        </p:txBody>
      </p:sp>
      <p:sp>
        <p:nvSpPr>
          <p:cNvPr id="5" name="TextBox 4">
            <a:extLst>
              <a:ext uri="{FF2B5EF4-FFF2-40B4-BE49-F238E27FC236}">
                <a16:creationId xmlns:a16="http://schemas.microsoft.com/office/drawing/2014/main" xmlns="" id="{66F1670D-8877-4DAC-9FE3-37FDF6658754}"/>
              </a:ext>
            </a:extLst>
          </p:cNvPr>
          <p:cNvSpPr txBox="1"/>
          <p:nvPr/>
        </p:nvSpPr>
        <p:spPr>
          <a:xfrm>
            <a:off x="5277935" y="2335632"/>
            <a:ext cx="793807" cy="461665"/>
          </a:xfrm>
          <a:prstGeom prst="rect">
            <a:avLst/>
          </a:prstGeom>
          <a:noFill/>
        </p:spPr>
        <p:txBody>
          <a:bodyPr wrap="none" rtlCol="0">
            <a:spAutoFit/>
          </a:bodyPr>
          <a:lstStyle/>
          <a:p>
            <a:r>
              <a:rPr lang="en-US" sz="2400" dirty="0"/>
              <a:t>0000</a:t>
            </a:r>
          </a:p>
        </p:txBody>
      </p:sp>
      <p:sp>
        <p:nvSpPr>
          <p:cNvPr id="6" name="TextBox 5">
            <a:extLst>
              <a:ext uri="{FF2B5EF4-FFF2-40B4-BE49-F238E27FC236}">
                <a16:creationId xmlns:a16="http://schemas.microsoft.com/office/drawing/2014/main" xmlns="" id="{AF76DAE8-A64A-4BF4-B820-83C762FC00B4}"/>
              </a:ext>
            </a:extLst>
          </p:cNvPr>
          <p:cNvSpPr txBox="1"/>
          <p:nvPr/>
        </p:nvSpPr>
        <p:spPr>
          <a:xfrm>
            <a:off x="6344735" y="2335632"/>
            <a:ext cx="793807" cy="461665"/>
          </a:xfrm>
          <a:prstGeom prst="rect">
            <a:avLst/>
          </a:prstGeom>
          <a:noFill/>
        </p:spPr>
        <p:txBody>
          <a:bodyPr wrap="none" rtlCol="0">
            <a:spAutoFit/>
          </a:bodyPr>
          <a:lstStyle/>
          <a:p>
            <a:r>
              <a:rPr lang="en-US" sz="2400" dirty="0"/>
              <a:t>0110</a:t>
            </a:r>
          </a:p>
        </p:txBody>
      </p:sp>
      <p:sp>
        <p:nvSpPr>
          <p:cNvPr id="7" name="TextBox 6">
            <a:extLst>
              <a:ext uri="{FF2B5EF4-FFF2-40B4-BE49-F238E27FC236}">
                <a16:creationId xmlns:a16="http://schemas.microsoft.com/office/drawing/2014/main" xmlns="" id="{845B1AD2-AEB5-4AC3-B4E6-52BD631E1297}"/>
              </a:ext>
            </a:extLst>
          </p:cNvPr>
          <p:cNvSpPr txBox="1"/>
          <p:nvPr/>
        </p:nvSpPr>
        <p:spPr>
          <a:xfrm>
            <a:off x="3857762" y="2806482"/>
            <a:ext cx="26161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EBC9D1A8-574E-4117-BCB6-B5D2F49EAE02}"/>
              </a:ext>
            </a:extLst>
          </p:cNvPr>
          <p:cNvSpPr txBox="1"/>
          <p:nvPr/>
        </p:nvSpPr>
        <p:spPr>
          <a:xfrm>
            <a:off x="7383539" y="2335633"/>
            <a:ext cx="875561" cy="461665"/>
          </a:xfrm>
          <a:prstGeom prst="rect">
            <a:avLst/>
          </a:prstGeom>
          <a:noFill/>
        </p:spPr>
        <p:txBody>
          <a:bodyPr wrap="none" rtlCol="0">
            <a:spAutoFit/>
          </a:bodyPr>
          <a:lstStyle/>
          <a:p>
            <a:r>
              <a:rPr lang="en-US" sz="2400" dirty="0"/>
              <a:t>.0111</a:t>
            </a:r>
          </a:p>
        </p:txBody>
      </p:sp>
      <p:sp>
        <p:nvSpPr>
          <p:cNvPr id="9" name="TextBox 8">
            <a:extLst>
              <a:ext uri="{FF2B5EF4-FFF2-40B4-BE49-F238E27FC236}">
                <a16:creationId xmlns:a16="http://schemas.microsoft.com/office/drawing/2014/main" xmlns="" id="{25858B70-1ADA-4BD5-9A77-657ADEFBA4B0}"/>
              </a:ext>
            </a:extLst>
          </p:cNvPr>
          <p:cNvSpPr txBox="1"/>
          <p:nvPr/>
        </p:nvSpPr>
        <p:spPr>
          <a:xfrm>
            <a:off x="2320757" y="2350572"/>
            <a:ext cx="875561" cy="461665"/>
          </a:xfrm>
          <a:prstGeom prst="rect">
            <a:avLst/>
          </a:prstGeom>
          <a:noFill/>
        </p:spPr>
        <p:txBody>
          <a:bodyPr wrap="none" rtlCol="0">
            <a:spAutoFit/>
          </a:bodyPr>
          <a:lstStyle/>
          <a:p>
            <a:r>
              <a:rPr lang="en-US" sz="2400" dirty="0"/>
              <a:t>206.7</a:t>
            </a:r>
          </a:p>
        </p:txBody>
      </p:sp>
      <p:sp>
        <p:nvSpPr>
          <p:cNvPr id="10" name="TextBox 9">
            <a:extLst>
              <a:ext uri="{FF2B5EF4-FFF2-40B4-BE49-F238E27FC236}">
                <a16:creationId xmlns:a16="http://schemas.microsoft.com/office/drawing/2014/main" xmlns="" id="{0D35FAD9-82C7-496B-B778-2AF7BB58E343}"/>
              </a:ext>
            </a:extLst>
          </p:cNvPr>
          <p:cNvSpPr txBox="1"/>
          <p:nvPr/>
        </p:nvSpPr>
        <p:spPr>
          <a:xfrm>
            <a:off x="2320757" y="2807773"/>
            <a:ext cx="875561" cy="461665"/>
          </a:xfrm>
          <a:prstGeom prst="rect">
            <a:avLst/>
          </a:prstGeom>
          <a:noFill/>
        </p:spPr>
        <p:txBody>
          <a:bodyPr wrap="none" rtlCol="0">
            <a:spAutoFit/>
          </a:bodyPr>
          <a:lstStyle/>
          <a:p>
            <a:r>
              <a:rPr lang="en-US" sz="2400" dirty="0"/>
              <a:t>147.8</a:t>
            </a:r>
          </a:p>
        </p:txBody>
      </p:sp>
      <p:sp>
        <p:nvSpPr>
          <p:cNvPr id="11" name="TextBox 10">
            <a:extLst>
              <a:ext uri="{FF2B5EF4-FFF2-40B4-BE49-F238E27FC236}">
                <a16:creationId xmlns:a16="http://schemas.microsoft.com/office/drawing/2014/main" xmlns="" id="{F7AF4D6E-8072-4085-A900-2F290AAB9D00}"/>
              </a:ext>
            </a:extLst>
          </p:cNvPr>
          <p:cNvSpPr txBox="1"/>
          <p:nvPr/>
        </p:nvSpPr>
        <p:spPr>
          <a:xfrm>
            <a:off x="1809427" y="2807772"/>
            <a:ext cx="261610" cy="461665"/>
          </a:xfrm>
          <a:prstGeom prst="rect">
            <a:avLst/>
          </a:prstGeom>
          <a:noFill/>
        </p:spPr>
        <p:txBody>
          <a:bodyPr wrap="none" rtlCol="0">
            <a:spAutoFit/>
          </a:bodyPr>
          <a:lstStyle/>
          <a:p>
            <a:r>
              <a:rPr lang="en-US" sz="2400" dirty="0"/>
              <a:t>-</a:t>
            </a:r>
          </a:p>
        </p:txBody>
      </p:sp>
      <p:cxnSp>
        <p:nvCxnSpPr>
          <p:cNvPr id="12" name="Straight Connector 11">
            <a:extLst>
              <a:ext uri="{FF2B5EF4-FFF2-40B4-BE49-F238E27FC236}">
                <a16:creationId xmlns:a16="http://schemas.microsoft.com/office/drawing/2014/main" xmlns="" id="{70C7E491-B1D5-42AB-A9C8-ED26C0EC5566}"/>
              </a:ext>
            </a:extLst>
          </p:cNvPr>
          <p:cNvCxnSpPr/>
          <p:nvPr/>
        </p:nvCxnSpPr>
        <p:spPr>
          <a:xfrm>
            <a:off x="1946329" y="3428498"/>
            <a:ext cx="14542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FD6DE1A7-B8B8-4E9F-8999-446702D4508E}"/>
              </a:ext>
            </a:extLst>
          </p:cNvPr>
          <p:cNvSpPr txBox="1"/>
          <p:nvPr/>
        </p:nvSpPr>
        <p:spPr>
          <a:xfrm>
            <a:off x="2465728" y="3375832"/>
            <a:ext cx="723275" cy="461665"/>
          </a:xfrm>
          <a:prstGeom prst="rect">
            <a:avLst/>
          </a:prstGeom>
          <a:noFill/>
        </p:spPr>
        <p:txBody>
          <a:bodyPr wrap="none" rtlCol="0">
            <a:spAutoFit/>
          </a:bodyPr>
          <a:lstStyle/>
          <a:p>
            <a:r>
              <a:rPr lang="en-US" sz="2400" dirty="0"/>
              <a:t>58.9</a:t>
            </a:r>
          </a:p>
        </p:txBody>
      </p:sp>
      <p:sp>
        <p:nvSpPr>
          <p:cNvPr id="14" name="Rectangle 13">
            <a:extLst>
              <a:ext uri="{FF2B5EF4-FFF2-40B4-BE49-F238E27FC236}">
                <a16:creationId xmlns:a16="http://schemas.microsoft.com/office/drawing/2014/main" xmlns="" id="{2D5299E9-1420-40C7-81A2-4CFBE106AF75}"/>
              </a:ext>
            </a:extLst>
          </p:cNvPr>
          <p:cNvSpPr/>
          <p:nvPr/>
        </p:nvSpPr>
        <p:spPr>
          <a:xfrm>
            <a:off x="8622223" y="3458783"/>
            <a:ext cx="2028869"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Borrows are present</a:t>
            </a:r>
          </a:p>
        </p:txBody>
      </p:sp>
      <p:sp>
        <p:nvSpPr>
          <p:cNvPr id="15" name="TextBox 14">
            <a:extLst>
              <a:ext uri="{FF2B5EF4-FFF2-40B4-BE49-F238E27FC236}">
                <a16:creationId xmlns:a16="http://schemas.microsoft.com/office/drawing/2014/main" xmlns="" id="{0C383DE6-E962-430C-B7DC-ACFB17266C9C}"/>
              </a:ext>
            </a:extLst>
          </p:cNvPr>
          <p:cNvSpPr txBox="1"/>
          <p:nvPr/>
        </p:nvSpPr>
        <p:spPr>
          <a:xfrm>
            <a:off x="4189711" y="2806483"/>
            <a:ext cx="793807" cy="461665"/>
          </a:xfrm>
          <a:prstGeom prst="rect">
            <a:avLst/>
          </a:prstGeom>
          <a:noFill/>
        </p:spPr>
        <p:txBody>
          <a:bodyPr wrap="none" rtlCol="0">
            <a:spAutoFit/>
          </a:bodyPr>
          <a:lstStyle/>
          <a:p>
            <a:r>
              <a:rPr lang="en-US" sz="2400" dirty="0"/>
              <a:t>0001</a:t>
            </a:r>
          </a:p>
        </p:txBody>
      </p:sp>
      <p:sp>
        <p:nvSpPr>
          <p:cNvPr id="16" name="TextBox 15">
            <a:extLst>
              <a:ext uri="{FF2B5EF4-FFF2-40B4-BE49-F238E27FC236}">
                <a16:creationId xmlns:a16="http://schemas.microsoft.com/office/drawing/2014/main" xmlns="" id="{48C05AFA-129F-4FB7-872E-B50B1E4C1902}"/>
              </a:ext>
            </a:extLst>
          </p:cNvPr>
          <p:cNvSpPr txBox="1"/>
          <p:nvPr/>
        </p:nvSpPr>
        <p:spPr>
          <a:xfrm>
            <a:off x="5277935" y="2806482"/>
            <a:ext cx="793807" cy="461665"/>
          </a:xfrm>
          <a:prstGeom prst="rect">
            <a:avLst/>
          </a:prstGeom>
          <a:noFill/>
        </p:spPr>
        <p:txBody>
          <a:bodyPr wrap="none" rtlCol="0">
            <a:spAutoFit/>
          </a:bodyPr>
          <a:lstStyle/>
          <a:p>
            <a:r>
              <a:rPr lang="en-US" sz="2400" dirty="0"/>
              <a:t>0100</a:t>
            </a:r>
          </a:p>
        </p:txBody>
      </p:sp>
      <p:sp>
        <p:nvSpPr>
          <p:cNvPr id="17" name="TextBox 16">
            <a:extLst>
              <a:ext uri="{FF2B5EF4-FFF2-40B4-BE49-F238E27FC236}">
                <a16:creationId xmlns:a16="http://schemas.microsoft.com/office/drawing/2014/main" xmlns="" id="{01001A59-7F40-4511-8474-CFDA0EFE7BB1}"/>
              </a:ext>
            </a:extLst>
          </p:cNvPr>
          <p:cNvSpPr txBox="1"/>
          <p:nvPr/>
        </p:nvSpPr>
        <p:spPr>
          <a:xfrm>
            <a:off x="6344735" y="2806482"/>
            <a:ext cx="793807" cy="461665"/>
          </a:xfrm>
          <a:prstGeom prst="rect">
            <a:avLst/>
          </a:prstGeom>
          <a:noFill/>
        </p:spPr>
        <p:txBody>
          <a:bodyPr wrap="none" rtlCol="0">
            <a:spAutoFit/>
          </a:bodyPr>
          <a:lstStyle/>
          <a:p>
            <a:r>
              <a:rPr lang="en-US" sz="2400" dirty="0"/>
              <a:t>0111</a:t>
            </a:r>
          </a:p>
        </p:txBody>
      </p:sp>
      <p:sp>
        <p:nvSpPr>
          <p:cNvPr id="18" name="TextBox 17">
            <a:extLst>
              <a:ext uri="{FF2B5EF4-FFF2-40B4-BE49-F238E27FC236}">
                <a16:creationId xmlns:a16="http://schemas.microsoft.com/office/drawing/2014/main" xmlns="" id="{C97266F7-E45E-4BFE-B27F-5AFAE5325B92}"/>
              </a:ext>
            </a:extLst>
          </p:cNvPr>
          <p:cNvSpPr txBox="1"/>
          <p:nvPr/>
        </p:nvSpPr>
        <p:spPr>
          <a:xfrm>
            <a:off x="7383539" y="2806483"/>
            <a:ext cx="875561" cy="461665"/>
          </a:xfrm>
          <a:prstGeom prst="rect">
            <a:avLst/>
          </a:prstGeom>
          <a:noFill/>
        </p:spPr>
        <p:txBody>
          <a:bodyPr wrap="none" rtlCol="0">
            <a:spAutoFit/>
          </a:bodyPr>
          <a:lstStyle/>
          <a:p>
            <a:r>
              <a:rPr lang="en-US" sz="2400" dirty="0"/>
              <a:t>.1000</a:t>
            </a:r>
          </a:p>
        </p:txBody>
      </p:sp>
      <p:cxnSp>
        <p:nvCxnSpPr>
          <p:cNvPr id="19" name="Straight Connector 18">
            <a:extLst>
              <a:ext uri="{FF2B5EF4-FFF2-40B4-BE49-F238E27FC236}">
                <a16:creationId xmlns:a16="http://schemas.microsoft.com/office/drawing/2014/main" xmlns="" id="{E2A1045F-2C88-4295-96BF-265018A1ED72}"/>
              </a:ext>
            </a:extLst>
          </p:cNvPr>
          <p:cNvCxnSpPr/>
          <p:nvPr/>
        </p:nvCxnSpPr>
        <p:spPr>
          <a:xfrm>
            <a:off x="3933563" y="3431580"/>
            <a:ext cx="456400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59BCB0FD-D964-4288-997D-7E85722AF3B8}"/>
              </a:ext>
            </a:extLst>
          </p:cNvPr>
          <p:cNvSpPr txBox="1"/>
          <p:nvPr/>
        </p:nvSpPr>
        <p:spPr>
          <a:xfrm>
            <a:off x="4189711" y="3364707"/>
            <a:ext cx="793807" cy="461665"/>
          </a:xfrm>
          <a:prstGeom prst="rect">
            <a:avLst/>
          </a:prstGeom>
          <a:noFill/>
        </p:spPr>
        <p:txBody>
          <a:bodyPr wrap="none" rtlCol="0">
            <a:spAutoFit/>
          </a:bodyPr>
          <a:lstStyle/>
          <a:p>
            <a:r>
              <a:rPr lang="en-US" sz="2400" dirty="0"/>
              <a:t>0000</a:t>
            </a:r>
          </a:p>
        </p:txBody>
      </p:sp>
      <p:sp>
        <p:nvSpPr>
          <p:cNvPr id="21" name="TextBox 20">
            <a:extLst>
              <a:ext uri="{FF2B5EF4-FFF2-40B4-BE49-F238E27FC236}">
                <a16:creationId xmlns:a16="http://schemas.microsoft.com/office/drawing/2014/main" xmlns="" id="{946AED9F-2448-4B73-A855-A514180724F3}"/>
              </a:ext>
            </a:extLst>
          </p:cNvPr>
          <p:cNvSpPr txBox="1"/>
          <p:nvPr/>
        </p:nvSpPr>
        <p:spPr>
          <a:xfrm>
            <a:off x="5277935" y="3364706"/>
            <a:ext cx="793807" cy="461665"/>
          </a:xfrm>
          <a:prstGeom prst="rect">
            <a:avLst/>
          </a:prstGeom>
          <a:noFill/>
        </p:spPr>
        <p:txBody>
          <a:bodyPr wrap="none" rtlCol="0">
            <a:spAutoFit/>
          </a:bodyPr>
          <a:lstStyle/>
          <a:p>
            <a:r>
              <a:rPr lang="en-US" sz="2400" dirty="0"/>
              <a:t>1011</a:t>
            </a:r>
          </a:p>
        </p:txBody>
      </p:sp>
      <p:sp>
        <p:nvSpPr>
          <p:cNvPr id="22" name="TextBox 21">
            <a:extLst>
              <a:ext uri="{FF2B5EF4-FFF2-40B4-BE49-F238E27FC236}">
                <a16:creationId xmlns:a16="http://schemas.microsoft.com/office/drawing/2014/main" xmlns="" id="{87A2063C-DEC3-49CB-B176-9A77BB97A97E}"/>
              </a:ext>
            </a:extLst>
          </p:cNvPr>
          <p:cNvSpPr txBox="1"/>
          <p:nvPr/>
        </p:nvSpPr>
        <p:spPr>
          <a:xfrm>
            <a:off x="6344735" y="3364706"/>
            <a:ext cx="793807" cy="461665"/>
          </a:xfrm>
          <a:prstGeom prst="rect">
            <a:avLst/>
          </a:prstGeom>
          <a:noFill/>
        </p:spPr>
        <p:txBody>
          <a:bodyPr wrap="none" rtlCol="0">
            <a:spAutoFit/>
          </a:bodyPr>
          <a:lstStyle/>
          <a:p>
            <a:r>
              <a:rPr lang="en-US" sz="2400" dirty="0"/>
              <a:t>1110</a:t>
            </a:r>
          </a:p>
        </p:txBody>
      </p:sp>
      <p:sp>
        <p:nvSpPr>
          <p:cNvPr id="23" name="TextBox 22">
            <a:extLst>
              <a:ext uri="{FF2B5EF4-FFF2-40B4-BE49-F238E27FC236}">
                <a16:creationId xmlns:a16="http://schemas.microsoft.com/office/drawing/2014/main" xmlns="" id="{3D13EE60-33A5-422F-8603-393C7AE183BC}"/>
              </a:ext>
            </a:extLst>
          </p:cNvPr>
          <p:cNvSpPr txBox="1"/>
          <p:nvPr/>
        </p:nvSpPr>
        <p:spPr>
          <a:xfrm>
            <a:off x="7383539" y="3364707"/>
            <a:ext cx="875561" cy="461665"/>
          </a:xfrm>
          <a:prstGeom prst="rect">
            <a:avLst/>
          </a:prstGeom>
          <a:noFill/>
        </p:spPr>
        <p:txBody>
          <a:bodyPr wrap="none" rtlCol="0">
            <a:spAutoFit/>
          </a:bodyPr>
          <a:lstStyle/>
          <a:p>
            <a:r>
              <a:rPr lang="en-US" sz="2400" dirty="0"/>
              <a:t>.1111</a:t>
            </a:r>
          </a:p>
        </p:txBody>
      </p:sp>
      <p:sp>
        <p:nvSpPr>
          <p:cNvPr id="24" name="TextBox 23">
            <a:extLst>
              <a:ext uri="{FF2B5EF4-FFF2-40B4-BE49-F238E27FC236}">
                <a16:creationId xmlns:a16="http://schemas.microsoft.com/office/drawing/2014/main" xmlns="" id="{94A196FD-BBF4-47E0-BE9B-C5ED85C323C6}"/>
              </a:ext>
            </a:extLst>
          </p:cNvPr>
          <p:cNvSpPr txBox="1"/>
          <p:nvPr/>
        </p:nvSpPr>
        <p:spPr>
          <a:xfrm>
            <a:off x="5208721" y="3745706"/>
            <a:ext cx="870751" cy="461665"/>
          </a:xfrm>
          <a:prstGeom prst="rect">
            <a:avLst/>
          </a:prstGeom>
          <a:noFill/>
        </p:spPr>
        <p:txBody>
          <a:bodyPr wrap="none" rtlCol="0">
            <a:spAutoFit/>
          </a:bodyPr>
          <a:lstStyle/>
          <a:p>
            <a:r>
              <a:rPr lang="en-US" sz="2400" dirty="0"/>
              <a:t>-0110</a:t>
            </a:r>
          </a:p>
        </p:txBody>
      </p:sp>
      <p:sp>
        <p:nvSpPr>
          <p:cNvPr id="25" name="TextBox 24">
            <a:extLst>
              <a:ext uri="{FF2B5EF4-FFF2-40B4-BE49-F238E27FC236}">
                <a16:creationId xmlns:a16="http://schemas.microsoft.com/office/drawing/2014/main" xmlns="" id="{21BE7854-353E-4B65-A371-7653C5A3F2DA}"/>
              </a:ext>
            </a:extLst>
          </p:cNvPr>
          <p:cNvSpPr txBox="1"/>
          <p:nvPr/>
        </p:nvSpPr>
        <p:spPr>
          <a:xfrm>
            <a:off x="6275259" y="3745706"/>
            <a:ext cx="870751" cy="461665"/>
          </a:xfrm>
          <a:prstGeom prst="rect">
            <a:avLst/>
          </a:prstGeom>
          <a:noFill/>
        </p:spPr>
        <p:txBody>
          <a:bodyPr wrap="none" rtlCol="0">
            <a:spAutoFit/>
          </a:bodyPr>
          <a:lstStyle/>
          <a:p>
            <a:r>
              <a:rPr lang="en-US" sz="2400" dirty="0"/>
              <a:t>-0110</a:t>
            </a:r>
          </a:p>
        </p:txBody>
      </p:sp>
      <p:sp>
        <p:nvSpPr>
          <p:cNvPr id="26" name="TextBox 25">
            <a:extLst>
              <a:ext uri="{FF2B5EF4-FFF2-40B4-BE49-F238E27FC236}">
                <a16:creationId xmlns:a16="http://schemas.microsoft.com/office/drawing/2014/main" xmlns="" id="{A1FD9F83-B7AF-4C60-9B62-1C9F0656CE58}"/>
              </a:ext>
            </a:extLst>
          </p:cNvPr>
          <p:cNvSpPr txBox="1"/>
          <p:nvPr/>
        </p:nvSpPr>
        <p:spPr>
          <a:xfrm>
            <a:off x="7314064" y="3745707"/>
            <a:ext cx="952505" cy="461665"/>
          </a:xfrm>
          <a:prstGeom prst="rect">
            <a:avLst/>
          </a:prstGeom>
          <a:noFill/>
        </p:spPr>
        <p:txBody>
          <a:bodyPr wrap="none" rtlCol="0">
            <a:spAutoFit/>
          </a:bodyPr>
          <a:lstStyle/>
          <a:p>
            <a:r>
              <a:rPr lang="en-US" sz="2400" dirty="0"/>
              <a:t>-.0110</a:t>
            </a:r>
          </a:p>
        </p:txBody>
      </p:sp>
      <p:cxnSp>
        <p:nvCxnSpPr>
          <p:cNvPr id="27" name="Straight Connector 26">
            <a:extLst>
              <a:ext uri="{FF2B5EF4-FFF2-40B4-BE49-F238E27FC236}">
                <a16:creationId xmlns:a16="http://schemas.microsoft.com/office/drawing/2014/main" xmlns="" id="{C116A4A3-D63C-4D0F-B378-10E702045B26}"/>
              </a:ext>
            </a:extLst>
          </p:cNvPr>
          <p:cNvCxnSpPr/>
          <p:nvPr/>
        </p:nvCxnSpPr>
        <p:spPr>
          <a:xfrm>
            <a:off x="3927529" y="4406682"/>
            <a:ext cx="456400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1350954D-BE0F-412A-9AC1-25EBDC07E756}"/>
              </a:ext>
            </a:extLst>
          </p:cNvPr>
          <p:cNvSpPr txBox="1"/>
          <p:nvPr/>
        </p:nvSpPr>
        <p:spPr>
          <a:xfrm>
            <a:off x="5271502" y="4406682"/>
            <a:ext cx="793807" cy="461665"/>
          </a:xfrm>
          <a:prstGeom prst="rect">
            <a:avLst/>
          </a:prstGeom>
          <a:noFill/>
        </p:spPr>
        <p:txBody>
          <a:bodyPr wrap="none" rtlCol="0">
            <a:spAutoFit/>
          </a:bodyPr>
          <a:lstStyle/>
          <a:p>
            <a:r>
              <a:rPr lang="en-US" sz="2400" dirty="0"/>
              <a:t>0101</a:t>
            </a:r>
          </a:p>
        </p:txBody>
      </p:sp>
      <p:sp>
        <p:nvSpPr>
          <p:cNvPr id="29" name="TextBox 28">
            <a:extLst>
              <a:ext uri="{FF2B5EF4-FFF2-40B4-BE49-F238E27FC236}">
                <a16:creationId xmlns:a16="http://schemas.microsoft.com/office/drawing/2014/main" xmlns="" id="{9FFCD0F7-524D-443E-8C6A-478AF578639B}"/>
              </a:ext>
            </a:extLst>
          </p:cNvPr>
          <p:cNvSpPr txBox="1"/>
          <p:nvPr/>
        </p:nvSpPr>
        <p:spPr>
          <a:xfrm>
            <a:off x="6338302" y="4406682"/>
            <a:ext cx="793807" cy="461665"/>
          </a:xfrm>
          <a:prstGeom prst="rect">
            <a:avLst/>
          </a:prstGeom>
          <a:noFill/>
        </p:spPr>
        <p:txBody>
          <a:bodyPr wrap="none" rtlCol="0">
            <a:spAutoFit/>
          </a:bodyPr>
          <a:lstStyle/>
          <a:p>
            <a:r>
              <a:rPr lang="en-US" sz="2400" dirty="0"/>
              <a:t>1000</a:t>
            </a:r>
          </a:p>
        </p:txBody>
      </p:sp>
      <p:sp>
        <p:nvSpPr>
          <p:cNvPr id="30" name="TextBox 29">
            <a:extLst>
              <a:ext uri="{FF2B5EF4-FFF2-40B4-BE49-F238E27FC236}">
                <a16:creationId xmlns:a16="http://schemas.microsoft.com/office/drawing/2014/main" xmlns="" id="{A290BA87-E5B7-4088-80A1-73F85DE8921E}"/>
              </a:ext>
            </a:extLst>
          </p:cNvPr>
          <p:cNvSpPr txBox="1"/>
          <p:nvPr/>
        </p:nvSpPr>
        <p:spPr>
          <a:xfrm>
            <a:off x="7377106" y="4406683"/>
            <a:ext cx="875561" cy="461665"/>
          </a:xfrm>
          <a:prstGeom prst="rect">
            <a:avLst/>
          </a:prstGeom>
          <a:noFill/>
        </p:spPr>
        <p:txBody>
          <a:bodyPr wrap="none" rtlCol="0">
            <a:spAutoFit/>
          </a:bodyPr>
          <a:lstStyle/>
          <a:p>
            <a:r>
              <a:rPr lang="en-US" sz="2400" dirty="0"/>
              <a:t>.1001</a:t>
            </a:r>
          </a:p>
        </p:txBody>
      </p:sp>
      <p:sp>
        <p:nvSpPr>
          <p:cNvPr id="31" name="Rectangle 30">
            <a:extLst>
              <a:ext uri="{FF2B5EF4-FFF2-40B4-BE49-F238E27FC236}">
                <a16:creationId xmlns:a16="http://schemas.microsoft.com/office/drawing/2014/main" xmlns="" id="{65F37A37-0120-477D-8C88-4A63E2B87307}"/>
              </a:ext>
            </a:extLst>
          </p:cNvPr>
          <p:cNvSpPr/>
          <p:nvPr/>
        </p:nvSpPr>
        <p:spPr>
          <a:xfrm>
            <a:off x="8617888" y="3841001"/>
            <a:ext cx="1529619"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Subtract 0110</a:t>
            </a:r>
          </a:p>
        </p:txBody>
      </p:sp>
      <p:sp>
        <p:nvSpPr>
          <p:cNvPr id="32" name="Rectangle 31">
            <a:extLst>
              <a:ext uri="{FF2B5EF4-FFF2-40B4-BE49-F238E27FC236}">
                <a16:creationId xmlns:a16="http://schemas.microsoft.com/office/drawing/2014/main" xmlns="" id="{9E052103-C109-49FF-8251-21E60D40BAFC}"/>
              </a:ext>
            </a:extLst>
          </p:cNvPr>
          <p:cNvSpPr/>
          <p:nvPr/>
        </p:nvSpPr>
        <p:spPr>
          <a:xfrm>
            <a:off x="8637721" y="4496095"/>
            <a:ext cx="2052000" cy="288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Corrected difference</a:t>
            </a:r>
          </a:p>
        </p:txBody>
      </p:sp>
    </p:spTree>
    <p:extLst>
      <p:ext uri="{BB962C8B-B14F-4D97-AF65-F5344CB8AC3E}">
        <p14:creationId xmlns:p14="http://schemas.microsoft.com/office/powerpoint/2010/main" val="33201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par>
                                <p:cTn id="94" presetID="10" presetClass="entr" presetSubtype="0" fill="hold"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5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3" grpId="0"/>
      <p:bldP spid="14" grpId="0" animBg="1"/>
      <p:bldP spid="15" grpId="0"/>
      <p:bldP spid="16" grpId="0"/>
      <p:bldP spid="17" grpId="0"/>
      <p:bldP spid="18" grpId="0"/>
      <p:bldP spid="20" grpId="0"/>
      <p:bldP spid="21" grpId="0"/>
      <p:bldP spid="22" grpId="0"/>
      <p:bldP spid="23" grpId="0"/>
      <p:bldP spid="24" grpId="0"/>
      <p:bldP spid="25" grpId="0"/>
      <p:bldP spid="26" grpId="0"/>
      <p:bldP spid="28" grpId="0"/>
      <p:bldP spid="29" grpId="0"/>
      <p:bldP spid="30" grpId="0"/>
      <p:bldP spid="31" grpId="0"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9A237-3819-48F0-8D29-FC30E2772DC0}"/>
              </a:ext>
            </a:extLst>
          </p:cNvPr>
          <p:cNvSpPr>
            <a:spLocks noGrp="1"/>
          </p:cNvSpPr>
          <p:nvPr>
            <p:ph type="title"/>
          </p:nvPr>
        </p:nvSpPr>
        <p:spPr/>
        <p:txBody>
          <a:bodyPr/>
          <a:lstStyle/>
          <a:p>
            <a:r>
              <a:rPr lang="en-US" dirty="0"/>
              <a:t>Excess Three (XS-3) Code</a:t>
            </a:r>
            <a:endParaRPr lang="en-IN" dirty="0"/>
          </a:p>
        </p:txBody>
      </p:sp>
      <p:sp>
        <p:nvSpPr>
          <p:cNvPr id="3" name="Content Placeholder 2">
            <a:extLst>
              <a:ext uri="{FF2B5EF4-FFF2-40B4-BE49-F238E27FC236}">
                <a16:creationId xmlns:a16="http://schemas.microsoft.com/office/drawing/2014/main" xmlns="" id="{3C21AB6B-577E-45A6-B9CA-86D8907154F7}"/>
              </a:ext>
            </a:extLst>
          </p:cNvPr>
          <p:cNvSpPr>
            <a:spLocks noGrp="1"/>
          </p:cNvSpPr>
          <p:nvPr>
            <p:ph idx="1"/>
          </p:nvPr>
        </p:nvSpPr>
        <p:spPr>
          <a:xfrm>
            <a:off x="131180" y="863444"/>
            <a:ext cx="11929641" cy="2329207"/>
          </a:xfrm>
        </p:spPr>
        <p:txBody>
          <a:bodyPr/>
          <a:lstStyle/>
          <a:p>
            <a:r>
              <a:rPr lang="en-US" dirty="0"/>
              <a:t>Excess Three Code = 8421 BCD + 0011(3)</a:t>
            </a:r>
          </a:p>
          <a:p>
            <a:r>
              <a:rPr lang="en-US" dirty="0"/>
              <a:t>XS-3 code is non-weighted BCD code</a:t>
            </a:r>
          </a:p>
          <a:p>
            <a:r>
              <a:rPr lang="en-US" dirty="0"/>
              <a:t>Also known as self complementing code</a:t>
            </a:r>
          </a:p>
          <a:p>
            <a:r>
              <a:rPr lang="en-US" dirty="0"/>
              <a:t>0000, 0001, 0010, 1101, 1110 and 1111 are illegal codes</a:t>
            </a:r>
          </a:p>
          <a:p>
            <a:r>
              <a:rPr lang="en-US" dirty="0"/>
              <a:t>Example</a:t>
            </a:r>
          </a:p>
          <a:p>
            <a:endParaRPr lang="en-IN" dirty="0"/>
          </a:p>
        </p:txBody>
      </p:sp>
      <p:sp>
        <p:nvSpPr>
          <p:cNvPr id="4" name="Rectangle 3">
            <a:extLst>
              <a:ext uri="{FF2B5EF4-FFF2-40B4-BE49-F238E27FC236}">
                <a16:creationId xmlns:a16="http://schemas.microsoft.com/office/drawing/2014/main" xmlns="" id="{DC0C0AE8-243D-4D9E-B09B-33BA543AFDC6}"/>
              </a:ext>
            </a:extLst>
          </p:cNvPr>
          <p:cNvSpPr/>
          <p:nvPr/>
        </p:nvSpPr>
        <p:spPr>
          <a:xfrm>
            <a:off x="4719363" y="3711844"/>
            <a:ext cx="2914925" cy="461665"/>
          </a:xfrm>
          <a:prstGeom prst="rect">
            <a:avLst/>
          </a:prstGeom>
        </p:spPr>
        <p:txBody>
          <a:bodyPr wrap="square">
            <a:spAutoFit/>
          </a:bodyPr>
          <a:lstStyle/>
          <a:p>
            <a:pPr algn="ctr"/>
            <a:r>
              <a:rPr lang="en-US" altLang="en-US" sz="2400" dirty="0">
                <a:latin typeface="+mj-lt"/>
              </a:rPr>
              <a:t>1	4</a:t>
            </a:r>
            <a:endParaRPr lang="en-US" sz="2400" dirty="0">
              <a:latin typeface="+mj-lt"/>
            </a:endParaRPr>
          </a:p>
        </p:txBody>
      </p:sp>
      <p:sp>
        <p:nvSpPr>
          <p:cNvPr id="5" name="Rectangle 4">
            <a:extLst>
              <a:ext uri="{FF2B5EF4-FFF2-40B4-BE49-F238E27FC236}">
                <a16:creationId xmlns:a16="http://schemas.microsoft.com/office/drawing/2014/main" xmlns="" id="{18A986E9-AA52-4179-A583-FD53C65AB197}"/>
              </a:ext>
            </a:extLst>
          </p:cNvPr>
          <p:cNvSpPr/>
          <p:nvPr/>
        </p:nvSpPr>
        <p:spPr>
          <a:xfrm>
            <a:off x="6096000" y="4749354"/>
            <a:ext cx="1041599" cy="461665"/>
          </a:xfrm>
          <a:prstGeom prst="rect">
            <a:avLst/>
          </a:prstGeom>
        </p:spPr>
        <p:txBody>
          <a:bodyPr wrap="square">
            <a:spAutoFit/>
          </a:bodyPr>
          <a:lstStyle/>
          <a:p>
            <a:pPr algn="ctr"/>
            <a:r>
              <a:rPr lang="en-US" sz="2400" dirty="0">
                <a:latin typeface="+mj-lt"/>
              </a:rPr>
              <a:t>0100</a:t>
            </a:r>
          </a:p>
        </p:txBody>
      </p:sp>
      <p:cxnSp>
        <p:nvCxnSpPr>
          <p:cNvPr id="6" name="Straight Arrow Connector 5">
            <a:extLst>
              <a:ext uri="{FF2B5EF4-FFF2-40B4-BE49-F238E27FC236}">
                <a16:creationId xmlns:a16="http://schemas.microsoft.com/office/drawing/2014/main" xmlns="" id="{8DB9DCC7-B9A9-4301-96DA-EF32631B5913}"/>
              </a:ext>
            </a:extLst>
          </p:cNvPr>
          <p:cNvCxnSpPr>
            <a:endCxn id="5" idx="0"/>
          </p:cNvCxnSpPr>
          <p:nvPr/>
        </p:nvCxnSpPr>
        <p:spPr>
          <a:xfrm>
            <a:off x="6616799" y="4238040"/>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598A4F97-EE7E-44E4-82A2-7E1BE65E4DBF}"/>
              </a:ext>
            </a:extLst>
          </p:cNvPr>
          <p:cNvSpPr/>
          <p:nvPr/>
        </p:nvSpPr>
        <p:spPr>
          <a:xfrm>
            <a:off x="5207136" y="4739116"/>
            <a:ext cx="1041599" cy="461665"/>
          </a:xfrm>
          <a:prstGeom prst="rect">
            <a:avLst/>
          </a:prstGeom>
        </p:spPr>
        <p:txBody>
          <a:bodyPr wrap="square">
            <a:spAutoFit/>
          </a:bodyPr>
          <a:lstStyle/>
          <a:p>
            <a:pPr algn="ctr"/>
            <a:r>
              <a:rPr lang="en-US" altLang="en-US" sz="2400" dirty="0">
                <a:latin typeface="+mj-lt"/>
              </a:rPr>
              <a:t>0001</a:t>
            </a:r>
            <a:endParaRPr lang="en-US" sz="2400" dirty="0">
              <a:latin typeface="+mj-lt"/>
            </a:endParaRPr>
          </a:p>
        </p:txBody>
      </p:sp>
      <p:cxnSp>
        <p:nvCxnSpPr>
          <p:cNvPr id="8" name="Straight Arrow Connector 7">
            <a:extLst>
              <a:ext uri="{FF2B5EF4-FFF2-40B4-BE49-F238E27FC236}">
                <a16:creationId xmlns:a16="http://schemas.microsoft.com/office/drawing/2014/main" xmlns="" id="{687C22AC-0E50-4B23-9D18-B2207860A962}"/>
              </a:ext>
            </a:extLst>
          </p:cNvPr>
          <p:cNvCxnSpPr/>
          <p:nvPr/>
        </p:nvCxnSpPr>
        <p:spPr>
          <a:xfrm>
            <a:off x="5727935" y="4181308"/>
            <a:ext cx="1"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2930ABD7-4BDD-46F5-BA63-CAAB73B7CCC0}"/>
              </a:ext>
            </a:extLst>
          </p:cNvPr>
          <p:cNvSpPr/>
          <p:nvPr/>
        </p:nvSpPr>
        <p:spPr>
          <a:xfrm>
            <a:off x="3144364" y="3695909"/>
            <a:ext cx="1574999" cy="461665"/>
          </a:xfrm>
          <a:prstGeom prst="rect">
            <a:avLst/>
          </a:prstGeom>
        </p:spPr>
        <p:txBody>
          <a:bodyPr wrap="square">
            <a:spAutoFit/>
          </a:bodyPr>
          <a:lstStyle/>
          <a:p>
            <a:pPr algn="ctr"/>
            <a:r>
              <a:rPr lang="en-US" altLang="en-US" sz="2400" dirty="0">
                <a:latin typeface="+mj-lt"/>
              </a:rPr>
              <a:t>Decimal</a:t>
            </a:r>
            <a:endParaRPr lang="en-US" sz="2400" dirty="0">
              <a:latin typeface="+mj-lt"/>
            </a:endParaRPr>
          </a:p>
        </p:txBody>
      </p:sp>
      <p:sp>
        <p:nvSpPr>
          <p:cNvPr id="10" name="Rectangle 9">
            <a:extLst>
              <a:ext uri="{FF2B5EF4-FFF2-40B4-BE49-F238E27FC236}">
                <a16:creationId xmlns:a16="http://schemas.microsoft.com/office/drawing/2014/main" xmlns="" id="{14C9ED0C-CAF5-42DB-89E3-E754C13EE7D3}"/>
              </a:ext>
            </a:extLst>
          </p:cNvPr>
          <p:cNvSpPr/>
          <p:nvPr/>
        </p:nvSpPr>
        <p:spPr>
          <a:xfrm>
            <a:off x="3128827" y="4749354"/>
            <a:ext cx="1574999" cy="461665"/>
          </a:xfrm>
          <a:prstGeom prst="rect">
            <a:avLst/>
          </a:prstGeom>
        </p:spPr>
        <p:txBody>
          <a:bodyPr wrap="square">
            <a:spAutoFit/>
          </a:bodyPr>
          <a:lstStyle/>
          <a:p>
            <a:pPr algn="ctr"/>
            <a:r>
              <a:rPr lang="en-US" altLang="en-US" sz="2400" dirty="0">
                <a:latin typeface="+mj-lt"/>
              </a:rPr>
              <a:t>BCD</a:t>
            </a:r>
            <a:endParaRPr lang="en-US" sz="2400" dirty="0">
              <a:latin typeface="+mj-lt"/>
            </a:endParaRPr>
          </a:p>
        </p:txBody>
      </p:sp>
      <p:sp>
        <p:nvSpPr>
          <p:cNvPr id="11" name="Rectangle 10">
            <a:extLst>
              <a:ext uri="{FF2B5EF4-FFF2-40B4-BE49-F238E27FC236}">
                <a16:creationId xmlns:a16="http://schemas.microsoft.com/office/drawing/2014/main" xmlns="" id="{6BD59581-C12E-4FF0-9878-CB254904D656}"/>
              </a:ext>
            </a:extLst>
          </p:cNvPr>
          <p:cNvSpPr/>
          <p:nvPr/>
        </p:nvSpPr>
        <p:spPr>
          <a:xfrm>
            <a:off x="3128827" y="5211019"/>
            <a:ext cx="1574999" cy="461665"/>
          </a:xfrm>
          <a:prstGeom prst="rect">
            <a:avLst/>
          </a:prstGeom>
        </p:spPr>
        <p:txBody>
          <a:bodyPr wrap="square">
            <a:spAutoFit/>
          </a:bodyPr>
          <a:lstStyle/>
          <a:p>
            <a:pPr algn="ctr"/>
            <a:r>
              <a:rPr lang="en-US" sz="2400" dirty="0">
                <a:latin typeface="+mj-lt"/>
              </a:rPr>
              <a:t>XS-3</a:t>
            </a:r>
          </a:p>
        </p:txBody>
      </p:sp>
      <p:sp>
        <p:nvSpPr>
          <p:cNvPr id="12" name="Rectangle 11">
            <a:extLst>
              <a:ext uri="{FF2B5EF4-FFF2-40B4-BE49-F238E27FC236}">
                <a16:creationId xmlns:a16="http://schemas.microsoft.com/office/drawing/2014/main" xmlns="" id="{A405B0D9-FFAE-42DB-9ACE-FC8FE3D13F15}"/>
              </a:ext>
            </a:extLst>
          </p:cNvPr>
          <p:cNvSpPr/>
          <p:nvPr/>
        </p:nvSpPr>
        <p:spPr>
          <a:xfrm>
            <a:off x="5211428" y="5211019"/>
            <a:ext cx="1041599" cy="461665"/>
          </a:xfrm>
          <a:prstGeom prst="rect">
            <a:avLst/>
          </a:prstGeom>
        </p:spPr>
        <p:txBody>
          <a:bodyPr wrap="square">
            <a:spAutoFit/>
          </a:bodyPr>
          <a:lstStyle/>
          <a:p>
            <a:pPr algn="ctr"/>
            <a:r>
              <a:rPr lang="en-US" altLang="en-US" sz="2400" dirty="0">
                <a:latin typeface="+mj-lt"/>
              </a:rPr>
              <a:t>0100</a:t>
            </a:r>
            <a:endParaRPr lang="en-US" sz="2400" dirty="0">
              <a:latin typeface="+mj-lt"/>
            </a:endParaRPr>
          </a:p>
        </p:txBody>
      </p:sp>
      <p:sp>
        <p:nvSpPr>
          <p:cNvPr id="13" name="Rectangle 12">
            <a:extLst>
              <a:ext uri="{FF2B5EF4-FFF2-40B4-BE49-F238E27FC236}">
                <a16:creationId xmlns:a16="http://schemas.microsoft.com/office/drawing/2014/main" xmlns="" id="{433BE851-493E-486E-9110-6D991EECFF21}"/>
              </a:ext>
            </a:extLst>
          </p:cNvPr>
          <p:cNvSpPr/>
          <p:nvPr/>
        </p:nvSpPr>
        <p:spPr>
          <a:xfrm>
            <a:off x="6111498" y="5217448"/>
            <a:ext cx="1041599" cy="461665"/>
          </a:xfrm>
          <a:prstGeom prst="rect">
            <a:avLst/>
          </a:prstGeom>
        </p:spPr>
        <p:txBody>
          <a:bodyPr wrap="square">
            <a:spAutoFit/>
          </a:bodyPr>
          <a:lstStyle/>
          <a:p>
            <a:pPr algn="ctr"/>
            <a:r>
              <a:rPr lang="en-US" sz="2400" dirty="0">
                <a:latin typeface="+mj-lt"/>
              </a:rPr>
              <a:t>0111</a:t>
            </a:r>
          </a:p>
        </p:txBody>
      </p:sp>
    </p:spTree>
    <p:extLst>
      <p:ext uri="{BB962C8B-B14F-4D97-AF65-F5344CB8AC3E}">
        <p14:creationId xmlns:p14="http://schemas.microsoft.com/office/powerpoint/2010/main" val="23356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9" grpId="0"/>
      <p:bldP spid="10" grpId="0"/>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1E7E8-944C-4AF2-8F12-8420814BA826}"/>
              </a:ext>
            </a:extLst>
          </p:cNvPr>
          <p:cNvSpPr>
            <a:spLocks noGrp="1"/>
          </p:cNvSpPr>
          <p:nvPr>
            <p:ph type="title"/>
          </p:nvPr>
        </p:nvSpPr>
        <p:spPr/>
        <p:txBody>
          <a:bodyPr/>
          <a:lstStyle/>
          <a:p>
            <a:r>
              <a:rPr lang="en-US" dirty="0"/>
              <a:t>XS-3 Addition</a:t>
            </a:r>
            <a:endParaRPr lang="en-IN" dirty="0"/>
          </a:p>
        </p:txBody>
      </p:sp>
      <p:sp>
        <p:nvSpPr>
          <p:cNvPr id="3" name="Content Placeholder 2">
            <a:extLst>
              <a:ext uri="{FF2B5EF4-FFF2-40B4-BE49-F238E27FC236}">
                <a16:creationId xmlns:a16="http://schemas.microsoft.com/office/drawing/2014/main" xmlns="" id="{7F962B3E-F744-4C3E-8E48-8A520F07496A}"/>
              </a:ext>
            </a:extLst>
          </p:cNvPr>
          <p:cNvSpPr>
            <a:spLocks noGrp="1"/>
          </p:cNvSpPr>
          <p:nvPr>
            <p:ph idx="1"/>
          </p:nvPr>
        </p:nvSpPr>
        <p:spPr>
          <a:xfrm>
            <a:off x="131180" y="863445"/>
            <a:ext cx="11929641" cy="453912"/>
          </a:xfrm>
        </p:spPr>
        <p:txBody>
          <a:bodyPr/>
          <a:lstStyle/>
          <a:p>
            <a:r>
              <a:rPr lang="en-IN" dirty="0"/>
              <a:t>Example</a:t>
            </a:r>
          </a:p>
        </p:txBody>
      </p:sp>
      <p:sp>
        <p:nvSpPr>
          <p:cNvPr id="4" name="TextBox 3">
            <a:extLst>
              <a:ext uri="{FF2B5EF4-FFF2-40B4-BE49-F238E27FC236}">
                <a16:creationId xmlns:a16="http://schemas.microsoft.com/office/drawing/2014/main" xmlns="" id="{48027FFF-62EF-4A00-A1E3-4FA9D76622B0}"/>
              </a:ext>
            </a:extLst>
          </p:cNvPr>
          <p:cNvSpPr txBox="1"/>
          <p:nvPr/>
        </p:nvSpPr>
        <p:spPr>
          <a:xfrm>
            <a:off x="2738188" y="1379908"/>
            <a:ext cx="793807" cy="461665"/>
          </a:xfrm>
          <a:prstGeom prst="rect">
            <a:avLst/>
          </a:prstGeom>
          <a:noFill/>
        </p:spPr>
        <p:txBody>
          <a:bodyPr wrap="none" rtlCol="0">
            <a:spAutoFit/>
          </a:bodyPr>
          <a:lstStyle/>
          <a:p>
            <a:r>
              <a:rPr lang="en-US" sz="2400" dirty="0"/>
              <a:t>0101</a:t>
            </a:r>
          </a:p>
        </p:txBody>
      </p:sp>
      <p:sp>
        <p:nvSpPr>
          <p:cNvPr id="5" name="TextBox 4">
            <a:extLst>
              <a:ext uri="{FF2B5EF4-FFF2-40B4-BE49-F238E27FC236}">
                <a16:creationId xmlns:a16="http://schemas.microsoft.com/office/drawing/2014/main" xmlns="" id="{3899FC32-229A-4745-9F24-C77C9C749DE1}"/>
              </a:ext>
            </a:extLst>
          </p:cNvPr>
          <p:cNvSpPr txBox="1"/>
          <p:nvPr/>
        </p:nvSpPr>
        <p:spPr>
          <a:xfrm>
            <a:off x="3826412" y="1379907"/>
            <a:ext cx="793807" cy="461665"/>
          </a:xfrm>
          <a:prstGeom prst="rect">
            <a:avLst/>
          </a:prstGeom>
          <a:noFill/>
        </p:spPr>
        <p:txBody>
          <a:bodyPr wrap="none" rtlCol="0">
            <a:spAutoFit/>
          </a:bodyPr>
          <a:lstStyle/>
          <a:p>
            <a:r>
              <a:rPr lang="en-US" sz="2400" dirty="0"/>
              <a:t>0111</a:t>
            </a:r>
          </a:p>
        </p:txBody>
      </p:sp>
      <p:sp>
        <p:nvSpPr>
          <p:cNvPr id="6" name="TextBox 5">
            <a:extLst>
              <a:ext uri="{FF2B5EF4-FFF2-40B4-BE49-F238E27FC236}">
                <a16:creationId xmlns:a16="http://schemas.microsoft.com/office/drawing/2014/main" xmlns="" id="{FA655BF3-5293-4086-A5B5-0099774F5A07}"/>
              </a:ext>
            </a:extLst>
          </p:cNvPr>
          <p:cNvSpPr txBox="1"/>
          <p:nvPr/>
        </p:nvSpPr>
        <p:spPr>
          <a:xfrm>
            <a:off x="4893212" y="1379907"/>
            <a:ext cx="793807" cy="461665"/>
          </a:xfrm>
          <a:prstGeom prst="rect">
            <a:avLst/>
          </a:prstGeom>
          <a:noFill/>
        </p:spPr>
        <p:txBody>
          <a:bodyPr wrap="none" rtlCol="0">
            <a:spAutoFit/>
          </a:bodyPr>
          <a:lstStyle/>
          <a:p>
            <a:r>
              <a:rPr lang="en-US" sz="2400" dirty="0"/>
              <a:t>1010</a:t>
            </a:r>
          </a:p>
        </p:txBody>
      </p:sp>
      <p:sp>
        <p:nvSpPr>
          <p:cNvPr id="7" name="TextBox 6">
            <a:extLst>
              <a:ext uri="{FF2B5EF4-FFF2-40B4-BE49-F238E27FC236}">
                <a16:creationId xmlns:a16="http://schemas.microsoft.com/office/drawing/2014/main" xmlns="" id="{92A7CCAD-D26A-48B9-9CBE-3F0630BEDBAF}"/>
              </a:ext>
            </a:extLst>
          </p:cNvPr>
          <p:cNvSpPr txBox="1"/>
          <p:nvPr/>
        </p:nvSpPr>
        <p:spPr>
          <a:xfrm>
            <a:off x="2406239" y="1850757"/>
            <a:ext cx="336952"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7E6197E7-3602-459E-A064-2D3D30F07790}"/>
              </a:ext>
            </a:extLst>
          </p:cNvPr>
          <p:cNvSpPr txBox="1"/>
          <p:nvPr/>
        </p:nvSpPr>
        <p:spPr>
          <a:xfrm>
            <a:off x="5932016" y="1379908"/>
            <a:ext cx="875561" cy="461665"/>
          </a:xfrm>
          <a:prstGeom prst="rect">
            <a:avLst/>
          </a:prstGeom>
          <a:noFill/>
        </p:spPr>
        <p:txBody>
          <a:bodyPr wrap="none" rtlCol="0">
            <a:spAutoFit/>
          </a:bodyPr>
          <a:lstStyle/>
          <a:p>
            <a:r>
              <a:rPr lang="en-US" sz="2400" dirty="0"/>
              <a:t>.1001</a:t>
            </a:r>
          </a:p>
        </p:txBody>
      </p:sp>
      <p:sp>
        <p:nvSpPr>
          <p:cNvPr id="9" name="TextBox 8">
            <a:extLst>
              <a:ext uri="{FF2B5EF4-FFF2-40B4-BE49-F238E27FC236}">
                <a16:creationId xmlns:a16="http://schemas.microsoft.com/office/drawing/2014/main" xmlns="" id="{E6436CA9-5010-49D5-A683-A369E0A5B93C}"/>
              </a:ext>
            </a:extLst>
          </p:cNvPr>
          <p:cNvSpPr txBox="1"/>
          <p:nvPr/>
        </p:nvSpPr>
        <p:spPr>
          <a:xfrm>
            <a:off x="869234" y="1394847"/>
            <a:ext cx="875561" cy="461665"/>
          </a:xfrm>
          <a:prstGeom prst="rect">
            <a:avLst/>
          </a:prstGeom>
          <a:noFill/>
        </p:spPr>
        <p:txBody>
          <a:bodyPr wrap="none" rtlCol="0">
            <a:spAutoFit/>
          </a:bodyPr>
          <a:lstStyle/>
          <a:p>
            <a:r>
              <a:rPr lang="en-US" sz="2400" dirty="0"/>
              <a:t>247.6</a:t>
            </a:r>
          </a:p>
        </p:txBody>
      </p:sp>
      <p:sp>
        <p:nvSpPr>
          <p:cNvPr id="10" name="TextBox 9">
            <a:extLst>
              <a:ext uri="{FF2B5EF4-FFF2-40B4-BE49-F238E27FC236}">
                <a16:creationId xmlns:a16="http://schemas.microsoft.com/office/drawing/2014/main" xmlns="" id="{088AF023-AB2E-4FA8-B00E-1CFDCBD06483}"/>
              </a:ext>
            </a:extLst>
          </p:cNvPr>
          <p:cNvSpPr txBox="1"/>
          <p:nvPr/>
        </p:nvSpPr>
        <p:spPr>
          <a:xfrm>
            <a:off x="869234" y="1852048"/>
            <a:ext cx="875561" cy="461665"/>
          </a:xfrm>
          <a:prstGeom prst="rect">
            <a:avLst/>
          </a:prstGeom>
          <a:noFill/>
        </p:spPr>
        <p:txBody>
          <a:bodyPr wrap="none" rtlCol="0">
            <a:spAutoFit/>
          </a:bodyPr>
          <a:lstStyle/>
          <a:p>
            <a:r>
              <a:rPr lang="en-US" sz="2400" dirty="0"/>
              <a:t>359.4</a:t>
            </a:r>
          </a:p>
        </p:txBody>
      </p:sp>
      <p:sp>
        <p:nvSpPr>
          <p:cNvPr id="11" name="TextBox 10">
            <a:extLst>
              <a:ext uri="{FF2B5EF4-FFF2-40B4-BE49-F238E27FC236}">
                <a16:creationId xmlns:a16="http://schemas.microsoft.com/office/drawing/2014/main" xmlns="" id="{60D7F674-3957-4719-BF56-AC7BF0EDE84F}"/>
              </a:ext>
            </a:extLst>
          </p:cNvPr>
          <p:cNvSpPr txBox="1"/>
          <p:nvPr/>
        </p:nvSpPr>
        <p:spPr>
          <a:xfrm>
            <a:off x="342406" y="1852047"/>
            <a:ext cx="336952" cy="461665"/>
          </a:xfrm>
          <a:prstGeom prst="rect">
            <a:avLst/>
          </a:prstGeom>
          <a:noFill/>
        </p:spPr>
        <p:txBody>
          <a:bodyPr wrap="none" rtlCol="0">
            <a:spAutoFit/>
          </a:bodyPr>
          <a:lstStyle/>
          <a:p>
            <a:r>
              <a:rPr lang="en-US" sz="2400" dirty="0"/>
              <a:t>+</a:t>
            </a:r>
          </a:p>
        </p:txBody>
      </p:sp>
      <p:cxnSp>
        <p:nvCxnSpPr>
          <p:cNvPr id="12" name="Straight Connector 11">
            <a:extLst>
              <a:ext uri="{FF2B5EF4-FFF2-40B4-BE49-F238E27FC236}">
                <a16:creationId xmlns:a16="http://schemas.microsoft.com/office/drawing/2014/main" xmlns="" id="{54CB194A-2621-44B7-BEE4-BB016927F703}"/>
              </a:ext>
            </a:extLst>
          </p:cNvPr>
          <p:cNvCxnSpPr/>
          <p:nvPr/>
        </p:nvCxnSpPr>
        <p:spPr>
          <a:xfrm>
            <a:off x="494806" y="2457275"/>
            <a:ext cx="14542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36ECE87-2F93-484B-BCEB-C7DEB5478A23}"/>
              </a:ext>
            </a:extLst>
          </p:cNvPr>
          <p:cNvSpPr txBox="1"/>
          <p:nvPr/>
        </p:nvSpPr>
        <p:spPr>
          <a:xfrm>
            <a:off x="875806" y="2389111"/>
            <a:ext cx="875561" cy="461665"/>
          </a:xfrm>
          <a:prstGeom prst="rect">
            <a:avLst/>
          </a:prstGeom>
          <a:noFill/>
        </p:spPr>
        <p:txBody>
          <a:bodyPr wrap="none" rtlCol="0">
            <a:spAutoFit/>
          </a:bodyPr>
          <a:lstStyle/>
          <a:p>
            <a:r>
              <a:rPr lang="en-US" sz="2400" dirty="0"/>
              <a:t>607.0</a:t>
            </a:r>
          </a:p>
        </p:txBody>
      </p:sp>
      <p:sp>
        <p:nvSpPr>
          <p:cNvPr id="14" name="Rectangle 13">
            <a:extLst>
              <a:ext uri="{FF2B5EF4-FFF2-40B4-BE49-F238E27FC236}">
                <a16:creationId xmlns:a16="http://schemas.microsoft.com/office/drawing/2014/main" xmlns="" id="{43CD17E5-2451-4946-9E09-EED168EE15C6}"/>
              </a:ext>
            </a:extLst>
          </p:cNvPr>
          <p:cNvSpPr/>
          <p:nvPr/>
        </p:nvSpPr>
        <p:spPr>
          <a:xfrm>
            <a:off x="7240919" y="2549947"/>
            <a:ext cx="1850839" cy="293495"/>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Carry generated</a:t>
            </a:r>
          </a:p>
        </p:txBody>
      </p:sp>
      <p:sp>
        <p:nvSpPr>
          <p:cNvPr id="15" name="TextBox 14">
            <a:extLst>
              <a:ext uri="{FF2B5EF4-FFF2-40B4-BE49-F238E27FC236}">
                <a16:creationId xmlns:a16="http://schemas.microsoft.com/office/drawing/2014/main" xmlns="" id="{2D3457BC-E4CD-484E-80DF-8E8A6E2B5FC5}"/>
              </a:ext>
            </a:extLst>
          </p:cNvPr>
          <p:cNvSpPr txBox="1"/>
          <p:nvPr/>
        </p:nvSpPr>
        <p:spPr>
          <a:xfrm>
            <a:off x="2738188" y="1850758"/>
            <a:ext cx="793807" cy="461665"/>
          </a:xfrm>
          <a:prstGeom prst="rect">
            <a:avLst/>
          </a:prstGeom>
          <a:noFill/>
        </p:spPr>
        <p:txBody>
          <a:bodyPr wrap="none" rtlCol="0">
            <a:spAutoFit/>
          </a:bodyPr>
          <a:lstStyle/>
          <a:p>
            <a:r>
              <a:rPr lang="en-US" sz="2400" dirty="0"/>
              <a:t>0110</a:t>
            </a:r>
          </a:p>
        </p:txBody>
      </p:sp>
      <p:sp>
        <p:nvSpPr>
          <p:cNvPr id="16" name="TextBox 15">
            <a:extLst>
              <a:ext uri="{FF2B5EF4-FFF2-40B4-BE49-F238E27FC236}">
                <a16:creationId xmlns:a16="http://schemas.microsoft.com/office/drawing/2014/main" xmlns="" id="{AC55E4AC-8775-49E0-A5C4-28CC8479B9D3}"/>
              </a:ext>
            </a:extLst>
          </p:cNvPr>
          <p:cNvSpPr txBox="1"/>
          <p:nvPr/>
        </p:nvSpPr>
        <p:spPr>
          <a:xfrm>
            <a:off x="3826412" y="1850757"/>
            <a:ext cx="793807" cy="461665"/>
          </a:xfrm>
          <a:prstGeom prst="rect">
            <a:avLst/>
          </a:prstGeom>
          <a:noFill/>
        </p:spPr>
        <p:txBody>
          <a:bodyPr wrap="none" rtlCol="0">
            <a:spAutoFit/>
          </a:bodyPr>
          <a:lstStyle/>
          <a:p>
            <a:r>
              <a:rPr lang="en-US" sz="2400" dirty="0"/>
              <a:t>1000</a:t>
            </a:r>
          </a:p>
        </p:txBody>
      </p:sp>
      <p:sp>
        <p:nvSpPr>
          <p:cNvPr id="17" name="TextBox 16">
            <a:extLst>
              <a:ext uri="{FF2B5EF4-FFF2-40B4-BE49-F238E27FC236}">
                <a16:creationId xmlns:a16="http://schemas.microsoft.com/office/drawing/2014/main" xmlns="" id="{81E4B966-C1DA-46D1-944F-233761E09845}"/>
              </a:ext>
            </a:extLst>
          </p:cNvPr>
          <p:cNvSpPr txBox="1"/>
          <p:nvPr/>
        </p:nvSpPr>
        <p:spPr>
          <a:xfrm>
            <a:off x="4893212" y="1850757"/>
            <a:ext cx="793807" cy="461665"/>
          </a:xfrm>
          <a:prstGeom prst="rect">
            <a:avLst/>
          </a:prstGeom>
          <a:noFill/>
        </p:spPr>
        <p:txBody>
          <a:bodyPr wrap="none" rtlCol="0">
            <a:spAutoFit/>
          </a:bodyPr>
          <a:lstStyle/>
          <a:p>
            <a:r>
              <a:rPr lang="en-US" sz="2400" dirty="0"/>
              <a:t>1100</a:t>
            </a:r>
          </a:p>
        </p:txBody>
      </p:sp>
      <p:sp>
        <p:nvSpPr>
          <p:cNvPr id="18" name="TextBox 17">
            <a:extLst>
              <a:ext uri="{FF2B5EF4-FFF2-40B4-BE49-F238E27FC236}">
                <a16:creationId xmlns:a16="http://schemas.microsoft.com/office/drawing/2014/main" xmlns="" id="{BF473446-B3F7-44C6-8012-C38AEFCCE597}"/>
              </a:ext>
            </a:extLst>
          </p:cNvPr>
          <p:cNvSpPr txBox="1"/>
          <p:nvPr/>
        </p:nvSpPr>
        <p:spPr>
          <a:xfrm>
            <a:off x="5932016" y="1850758"/>
            <a:ext cx="875561" cy="461665"/>
          </a:xfrm>
          <a:prstGeom prst="rect">
            <a:avLst/>
          </a:prstGeom>
          <a:noFill/>
        </p:spPr>
        <p:txBody>
          <a:bodyPr wrap="none" rtlCol="0">
            <a:spAutoFit/>
          </a:bodyPr>
          <a:lstStyle/>
          <a:p>
            <a:r>
              <a:rPr lang="en-US" sz="2400" dirty="0"/>
              <a:t>.0111</a:t>
            </a:r>
          </a:p>
        </p:txBody>
      </p:sp>
      <p:cxnSp>
        <p:nvCxnSpPr>
          <p:cNvPr id="19" name="Straight Connector 18">
            <a:extLst>
              <a:ext uri="{FF2B5EF4-FFF2-40B4-BE49-F238E27FC236}">
                <a16:creationId xmlns:a16="http://schemas.microsoft.com/office/drawing/2014/main" xmlns="" id="{37B251AB-EBD2-4A94-B929-3FA89FD03A25}"/>
              </a:ext>
            </a:extLst>
          </p:cNvPr>
          <p:cNvCxnSpPr/>
          <p:nvPr/>
        </p:nvCxnSpPr>
        <p:spPr>
          <a:xfrm>
            <a:off x="2482040" y="2460357"/>
            <a:ext cx="456400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3D95B98B-2F4A-4A99-A60D-36C3C3C0C967}"/>
              </a:ext>
            </a:extLst>
          </p:cNvPr>
          <p:cNvSpPr txBox="1"/>
          <p:nvPr/>
        </p:nvSpPr>
        <p:spPr>
          <a:xfrm>
            <a:off x="2738188" y="2408982"/>
            <a:ext cx="793807" cy="461665"/>
          </a:xfrm>
          <a:prstGeom prst="rect">
            <a:avLst/>
          </a:prstGeom>
          <a:noFill/>
        </p:spPr>
        <p:txBody>
          <a:bodyPr wrap="none" rtlCol="0">
            <a:spAutoFit/>
          </a:bodyPr>
          <a:lstStyle/>
          <a:p>
            <a:r>
              <a:rPr lang="en-US" sz="2400" dirty="0"/>
              <a:t>1011</a:t>
            </a:r>
          </a:p>
        </p:txBody>
      </p:sp>
      <p:sp>
        <p:nvSpPr>
          <p:cNvPr id="21" name="TextBox 20">
            <a:extLst>
              <a:ext uri="{FF2B5EF4-FFF2-40B4-BE49-F238E27FC236}">
                <a16:creationId xmlns:a16="http://schemas.microsoft.com/office/drawing/2014/main" xmlns="" id="{7E30628C-D7FD-455F-9561-84EB72B0898E}"/>
              </a:ext>
            </a:extLst>
          </p:cNvPr>
          <p:cNvSpPr txBox="1"/>
          <p:nvPr/>
        </p:nvSpPr>
        <p:spPr>
          <a:xfrm>
            <a:off x="3826412" y="2408981"/>
            <a:ext cx="793807" cy="461665"/>
          </a:xfrm>
          <a:prstGeom prst="rect">
            <a:avLst/>
          </a:prstGeom>
          <a:noFill/>
        </p:spPr>
        <p:txBody>
          <a:bodyPr wrap="none" rtlCol="0">
            <a:spAutoFit/>
          </a:bodyPr>
          <a:lstStyle/>
          <a:p>
            <a:r>
              <a:rPr lang="en-US" sz="2400" dirty="0"/>
              <a:t>1111</a:t>
            </a:r>
          </a:p>
        </p:txBody>
      </p:sp>
      <p:sp>
        <p:nvSpPr>
          <p:cNvPr id="22" name="TextBox 21">
            <a:extLst>
              <a:ext uri="{FF2B5EF4-FFF2-40B4-BE49-F238E27FC236}">
                <a16:creationId xmlns:a16="http://schemas.microsoft.com/office/drawing/2014/main" xmlns="" id="{08296BCC-56A0-4844-B8FE-61ADB7DC58ED}"/>
              </a:ext>
            </a:extLst>
          </p:cNvPr>
          <p:cNvSpPr txBox="1"/>
          <p:nvPr/>
        </p:nvSpPr>
        <p:spPr>
          <a:xfrm>
            <a:off x="4685806" y="2408981"/>
            <a:ext cx="946093" cy="461665"/>
          </a:xfrm>
          <a:prstGeom prst="rect">
            <a:avLst/>
          </a:prstGeom>
          <a:noFill/>
        </p:spPr>
        <p:txBody>
          <a:bodyPr wrap="none" rtlCol="0">
            <a:spAutoFit/>
          </a:bodyPr>
          <a:lstStyle/>
          <a:p>
            <a:r>
              <a:rPr lang="en-US" sz="2400" dirty="0">
                <a:solidFill>
                  <a:srgbClr val="C00000"/>
                </a:solidFill>
              </a:rPr>
              <a:t>1</a:t>
            </a:r>
            <a:r>
              <a:rPr lang="en-US" sz="2400" dirty="0"/>
              <a:t>0110</a:t>
            </a:r>
          </a:p>
        </p:txBody>
      </p:sp>
      <p:sp>
        <p:nvSpPr>
          <p:cNvPr id="23" name="TextBox 22">
            <a:extLst>
              <a:ext uri="{FF2B5EF4-FFF2-40B4-BE49-F238E27FC236}">
                <a16:creationId xmlns:a16="http://schemas.microsoft.com/office/drawing/2014/main" xmlns="" id="{98C86291-69E5-4694-9B13-0D63096DD1AE}"/>
              </a:ext>
            </a:extLst>
          </p:cNvPr>
          <p:cNvSpPr txBox="1"/>
          <p:nvPr/>
        </p:nvSpPr>
        <p:spPr>
          <a:xfrm>
            <a:off x="5752606" y="2408982"/>
            <a:ext cx="1027845" cy="461665"/>
          </a:xfrm>
          <a:prstGeom prst="rect">
            <a:avLst/>
          </a:prstGeom>
          <a:noFill/>
        </p:spPr>
        <p:txBody>
          <a:bodyPr wrap="none" rtlCol="0">
            <a:spAutoFit/>
          </a:bodyPr>
          <a:lstStyle/>
          <a:p>
            <a:r>
              <a:rPr lang="en-US" sz="2400" dirty="0">
                <a:solidFill>
                  <a:srgbClr val="C00000"/>
                </a:solidFill>
              </a:rPr>
              <a:t>1</a:t>
            </a:r>
            <a:r>
              <a:rPr lang="en-US" sz="2400" dirty="0"/>
              <a:t>.0000</a:t>
            </a:r>
          </a:p>
        </p:txBody>
      </p:sp>
      <p:sp>
        <p:nvSpPr>
          <p:cNvPr id="24" name="TextBox 23">
            <a:extLst>
              <a:ext uri="{FF2B5EF4-FFF2-40B4-BE49-F238E27FC236}">
                <a16:creationId xmlns:a16="http://schemas.microsoft.com/office/drawing/2014/main" xmlns="" id="{135A0725-FBC9-471E-9D7A-5FB674B45522}"/>
              </a:ext>
            </a:extLst>
          </p:cNvPr>
          <p:cNvSpPr txBox="1"/>
          <p:nvPr/>
        </p:nvSpPr>
        <p:spPr>
          <a:xfrm>
            <a:off x="2627846" y="5071949"/>
            <a:ext cx="941283" cy="461665"/>
          </a:xfrm>
          <a:prstGeom prst="rect">
            <a:avLst/>
          </a:prstGeom>
          <a:noFill/>
        </p:spPr>
        <p:txBody>
          <a:bodyPr wrap="none" rtlCol="0">
            <a:spAutoFit/>
          </a:bodyPr>
          <a:lstStyle/>
          <a:p>
            <a:r>
              <a:rPr lang="en-US" sz="2400" dirty="0"/>
              <a:t>- 0011</a:t>
            </a:r>
          </a:p>
        </p:txBody>
      </p:sp>
      <p:sp>
        <p:nvSpPr>
          <p:cNvPr id="25" name="TextBox 24">
            <a:extLst>
              <a:ext uri="{FF2B5EF4-FFF2-40B4-BE49-F238E27FC236}">
                <a16:creationId xmlns:a16="http://schemas.microsoft.com/office/drawing/2014/main" xmlns="" id="{BE3338C3-006F-4395-BAB3-52567EFB375E}"/>
              </a:ext>
            </a:extLst>
          </p:cNvPr>
          <p:cNvSpPr txBox="1"/>
          <p:nvPr/>
        </p:nvSpPr>
        <p:spPr>
          <a:xfrm>
            <a:off x="3723770" y="5071948"/>
            <a:ext cx="946093" cy="461665"/>
          </a:xfrm>
          <a:prstGeom prst="rect">
            <a:avLst/>
          </a:prstGeom>
          <a:noFill/>
        </p:spPr>
        <p:txBody>
          <a:bodyPr wrap="none" rtlCol="0">
            <a:spAutoFit/>
          </a:bodyPr>
          <a:lstStyle/>
          <a:p>
            <a:r>
              <a:rPr lang="en-US" sz="2400" dirty="0"/>
              <a:t>+0011</a:t>
            </a:r>
          </a:p>
        </p:txBody>
      </p:sp>
      <p:sp>
        <p:nvSpPr>
          <p:cNvPr id="26" name="TextBox 25">
            <a:extLst>
              <a:ext uri="{FF2B5EF4-FFF2-40B4-BE49-F238E27FC236}">
                <a16:creationId xmlns:a16="http://schemas.microsoft.com/office/drawing/2014/main" xmlns="" id="{3D024EFE-0CC2-4CD0-B66D-F4EA44642FEA}"/>
              </a:ext>
            </a:extLst>
          </p:cNvPr>
          <p:cNvSpPr txBox="1"/>
          <p:nvPr/>
        </p:nvSpPr>
        <p:spPr>
          <a:xfrm>
            <a:off x="4790022" y="5071948"/>
            <a:ext cx="946093" cy="461665"/>
          </a:xfrm>
          <a:prstGeom prst="rect">
            <a:avLst/>
          </a:prstGeom>
          <a:noFill/>
        </p:spPr>
        <p:txBody>
          <a:bodyPr wrap="none" rtlCol="0">
            <a:spAutoFit/>
          </a:bodyPr>
          <a:lstStyle/>
          <a:p>
            <a:r>
              <a:rPr lang="en-US" sz="2400" dirty="0"/>
              <a:t>+0011</a:t>
            </a:r>
          </a:p>
        </p:txBody>
      </p:sp>
      <p:sp>
        <p:nvSpPr>
          <p:cNvPr id="27" name="TextBox 26">
            <a:extLst>
              <a:ext uri="{FF2B5EF4-FFF2-40B4-BE49-F238E27FC236}">
                <a16:creationId xmlns:a16="http://schemas.microsoft.com/office/drawing/2014/main" xmlns="" id="{D8B50A1E-314E-4482-93F1-2857D35D5EC1}"/>
              </a:ext>
            </a:extLst>
          </p:cNvPr>
          <p:cNvSpPr txBox="1"/>
          <p:nvPr/>
        </p:nvSpPr>
        <p:spPr>
          <a:xfrm>
            <a:off x="5828246" y="5071949"/>
            <a:ext cx="1027845" cy="461665"/>
          </a:xfrm>
          <a:prstGeom prst="rect">
            <a:avLst/>
          </a:prstGeom>
          <a:noFill/>
        </p:spPr>
        <p:txBody>
          <a:bodyPr wrap="none" rtlCol="0">
            <a:spAutoFit/>
          </a:bodyPr>
          <a:lstStyle/>
          <a:p>
            <a:r>
              <a:rPr lang="en-US" sz="2400" dirty="0"/>
              <a:t>+.0011</a:t>
            </a:r>
          </a:p>
        </p:txBody>
      </p:sp>
      <p:cxnSp>
        <p:nvCxnSpPr>
          <p:cNvPr id="28" name="Straight Connector 27">
            <a:extLst>
              <a:ext uri="{FF2B5EF4-FFF2-40B4-BE49-F238E27FC236}">
                <a16:creationId xmlns:a16="http://schemas.microsoft.com/office/drawing/2014/main" xmlns="" id="{D1E49EFF-C9D5-456A-BA4A-EE5060DCFB23}"/>
              </a:ext>
            </a:extLst>
          </p:cNvPr>
          <p:cNvCxnSpPr/>
          <p:nvPr/>
        </p:nvCxnSpPr>
        <p:spPr>
          <a:xfrm>
            <a:off x="2476006" y="3450957"/>
            <a:ext cx="456400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996F437F-B6E0-49AB-9F4D-45849FA78574}"/>
              </a:ext>
            </a:extLst>
          </p:cNvPr>
          <p:cNvSpPr txBox="1"/>
          <p:nvPr/>
        </p:nvSpPr>
        <p:spPr>
          <a:xfrm>
            <a:off x="2737681" y="3450958"/>
            <a:ext cx="793807" cy="461665"/>
          </a:xfrm>
          <a:prstGeom prst="rect">
            <a:avLst/>
          </a:prstGeom>
          <a:noFill/>
        </p:spPr>
        <p:txBody>
          <a:bodyPr wrap="none" rtlCol="0">
            <a:spAutoFit/>
          </a:bodyPr>
          <a:lstStyle/>
          <a:p>
            <a:r>
              <a:rPr lang="en-US" sz="2400" dirty="0"/>
              <a:t>1011</a:t>
            </a:r>
          </a:p>
        </p:txBody>
      </p:sp>
      <p:sp>
        <p:nvSpPr>
          <p:cNvPr id="30" name="TextBox 29">
            <a:extLst>
              <a:ext uri="{FF2B5EF4-FFF2-40B4-BE49-F238E27FC236}">
                <a16:creationId xmlns:a16="http://schemas.microsoft.com/office/drawing/2014/main" xmlns="" id="{EDCE7C24-83AD-4E51-883A-EA510B8D2694}"/>
              </a:ext>
            </a:extLst>
          </p:cNvPr>
          <p:cNvSpPr txBox="1"/>
          <p:nvPr/>
        </p:nvSpPr>
        <p:spPr>
          <a:xfrm>
            <a:off x="3694076" y="3450957"/>
            <a:ext cx="946093" cy="461665"/>
          </a:xfrm>
          <a:prstGeom prst="rect">
            <a:avLst/>
          </a:prstGeom>
          <a:noFill/>
        </p:spPr>
        <p:txBody>
          <a:bodyPr wrap="none" rtlCol="0">
            <a:spAutoFit/>
          </a:bodyPr>
          <a:lstStyle/>
          <a:p>
            <a:r>
              <a:rPr lang="en-US" sz="2400" dirty="0">
                <a:solidFill>
                  <a:srgbClr val="C00000"/>
                </a:solidFill>
              </a:rPr>
              <a:t>1</a:t>
            </a:r>
            <a:r>
              <a:rPr lang="en-US" sz="2400" dirty="0"/>
              <a:t>0000</a:t>
            </a:r>
          </a:p>
        </p:txBody>
      </p:sp>
      <p:sp>
        <p:nvSpPr>
          <p:cNvPr id="31" name="TextBox 30">
            <a:extLst>
              <a:ext uri="{FF2B5EF4-FFF2-40B4-BE49-F238E27FC236}">
                <a16:creationId xmlns:a16="http://schemas.microsoft.com/office/drawing/2014/main" xmlns="" id="{52F8F7FB-772F-416C-B60C-13BAF42FE5C5}"/>
              </a:ext>
            </a:extLst>
          </p:cNvPr>
          <p:cNvSpPr txBox="1"/>
          <p:nvPr/>
        </p:nvSpPr>
        <p:spPr>
          <a:xfrm>
            <a:off x="4867912" y="3450957"/>
            <a:ext cx="793807" cy="461665"/>
          </a:xfrm>
          <a:prstGeom prst="rect">
            <a:avLst/>
          </a:prstGeom>
          <a:noFill/>
        </p:spPr>
        <p:txBody>
          <a:bodyPr wrap="none" rtlCol="0">
            <a:spAutoFit/>
          </a:bodyPr>
          <a:lstStyle/>
          <a:p>
            <a:r>
              <a:rPr lang="en-US" sz="2400" dirty="0"/>
              <a:t>0111</a:t>
            </a:r>
          </a:p>
        </p:txBody>
      </p:sp>
      <p:sp>
        <p:nvSpPr>
          <p:cNvPr id="32" name="TextBox 31">
            <a:extLst>
              <a:ext uri="{FF2B5EF4-FFF2-40B4-BE49-F238E27FC236}">
                <a16:creationId xmlns:a16="http://schemas.microsoft.com/office/drawing/2014/main" xmlns="" id="{FE95C191-6254-40FE-B523-F733949DC955}"/>
              </a:ext>
            </a:extLst>
          </p:cNvPr>
          <p:cNvSpPr txBox="1"/>
          <p:nvPr/>
        </p:nvSpPr>
        <p:spPr>
          <a:xfrm>
            <a:off x="5919214" y="3450958"/>
            <a:ext cx="875561" cy="461665"/>
          </a:xfrm>
          <a:prstGeom prst="rect">
            <a:avLst/>
          </a:prstGeom>
          <a:noFill/>
        </p:spPr>
        <p:txBody>
          <a:bodyPr wrap="none" rtlCol="0">
            <a:spAutoFit/>
          </a:bodyPr>
          <a:lstStyle/>
          <a:p>
            <a:r>
              <a:rPr lang="en-US" sz="2400" dirty="0"/>
              <a:t>.0000</a:t>
            </a:r>
          </a:p>
        </p:txBody>
      </p:sp>
      <p:sp>
        <p:nvSpPr>
          <p:cNvPr id="33" name="TextBox 32">
            <a:extLst>
              <a:ext uri="{FF2B5EF4-FFF2-40B4-BE49-F238E27FC236}">
                <a16:creationId xmlns:a16="http://schemas.microsoft.com/office/drawing/2014/main" xmlns="" id="{866D9E88-E473-4174-A8B2-F738A07CB3C2}"/>
              </a:ext>
            </a:extLst>
          </p:cNvPr>
          <p:cNvSpPr txBox="1"/>
          <p:nvPr/>
        </p:nvSpPr>
        <p:spPr>
          <a:xfrm>
            <a:off x="3199886" y="3936733"/>
            <a:ext cx="336952" cy="461665"/>
          </a:xfrm>
          <a:prstGeom prst="rect">
            <a:avLst/>
          </a:prstGeom>
          <a:noFill/>
        </p:spPr>
        <p:txBody>
          <a:bodyPr wrap="none" rtlCol="0">
            <a:spAutoFit/>
          </a:bodyPr>
          <a:lstStyle/>
          <a:p>
            <a:r>
              <a:rPr lang="en-US" sz="2400" dirty="0"/>
              <a:t>1</a:t>
            </a:r>
          </a:p>
        </p:txBody>
      </p:sp>
      <p:cxnSp>
        <p:nvCxnSpPr>
          <p:cNvPr id="34" name="Curved Connector 74">
            <a:extLst>
              <a:ext uri="{FF2B5EF4-FFF2-40B4-BE49-F238E27FC236}">
                <a16:creationId xmlns:a16="http://schemas.microsoft.com/office/drawing/2014/main" xmlns="" id="{D3669D73-7E14-48E0-9A25-3980C9ABC996}"/>
              </a:ext>
            </a:extLst>
          </p:cNvPr>
          <p:cNvCxnSpPr>
            <a:cxnSpLocks/>
          </p:cNvCxnSpPr>
          <p:nvPr/>
        </p:nvCxnSpPr>
        <p:spPr>
          <a:xfrm rot="5400000">
            <a:off x="3522562" y="3982005"/>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58D97D9F-439F-405D-945C-5D2C944190FC}"/>
              </a:ext>
            </a:extLst>
          </p:cNvPr>
          <p:cNvSpPr txBox="1"/>
          <p:nvPr/>
        </p:nvSpPr>
        <p:spPr>
          <a:xfrm>
            <a:off x="2991326" y="3936733"/>
            <a:ext cx="336952" cy="461665"/>
          </a:xfrm>
          <a:prstGeom prst="rect">
            <a:avLst/>
          </a:prstGeom>
          <a:noFill/>
        </p:spPr>
        <p:txBody>
          <a:bodyPr wrap="none" rtlCol="0">
            <a:spAutoFit/>
          </a:bodyPr>
          <a:lstStyle/>
          <a:p>
            <a:r>
              <a:rPr lang="en-US" sz="2400" dirty="0"/>
              <a:t>+</a:t>
            </a:r>
          </a:p>
        </p:txBody>
      </p:sp>
      <p:sp>
        <p:nvSpPr>
          <p:cNvPr id="36" name="TextBox 35">
            <a:extLst>
              <a:ext uri="{FF2B5EF4-FFF2-40B4-BE49-F238E27FC236}">
                <a16:creationId xmlns:a16="http://schemas.microsoft.com/office/drawing/2014/main" xmlns="" id="{06D7127D-1966-4F86-85B4-A0E65EEA8ED8}"/>
              </a:ext>
            </a:extLst>
          </p:cNvPr>
          <p:cNvSpPr txBox="1"/>
          <p:nvPr/>
        </p:nvSpPr>
        <p:spPr>
          <a:xfrm>
            <a:off x="4298894" y="2904280"/>
            <a:ext cx="336952" cy="461665"/>
          </a:xfrm>
          <a:prstGeom prst="rect">
            <a:avLst/>
          </a:prstGeom>
          <a:noFill/>
        </p:spPr>
        <p:txBody>
          <a:bodyPr wrap="none" rtlCol="0">
            <a:spAutoFit/>
          </a:bodyPr>
          <a:lstStyle/>
          <a:p>
            <a:r>
              <a:rPr lang="en-US" sz="2400" dirty="0"/>
              <a:t>1</a:t>
            </a:r>
          </a:p>
        </p:txBody>
      </p:sp>
      <p:cxnSp>
        <p:nvCxnSpPr>
          <p:cNvPr id="37" name="Curved Connector 77">
            <a:extLst>
              <a:ext uri="{FF2B5EF4-FFF2-40B4-BE49-F238E27FC236}">
                <a16:creationId xmlns:a16="http://schemas.microsoft.com/office/drawing/2014/main" xmlns="" id="{89DCC401-9980-40B8-AC4C-E572D5B804EC}"/>
              </a:ext>
            </a:extLst>
          </p:cNvPr>
          <p:cNvCxnSpPr>
            <a:endCxn id="36" idx="3"/>
          </p:cNvCxnSpPr>
          <p:nvPr/>
        </p:nvCxnSpPr>
        <p:spPr>
          <a:xfrm rot="5400000">
            <a:off x="4590574" y="2949552"/>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99737155-17DE-462E-B9D8-1A70515D020E}"/>
              </a:ext>
            </a:extLst>
          </p:cNvPr>
          <p:cNvSpPr txBox="1"/>
          <p:nvPr/>
        </p:nvSpPr>
        <p:spPr>
          <a:xfrm>
            <a:off x="4090334" y="2904280"/>
            <a:ext cx="336952" cy="461665"/>
          </a:xfrm>
          <a:prstGeom prst="rect">
            <a:avLst/>
          </a:prstGeom>
          <a:noFill/>
        </p:spPr>
        <p:txBody>
          <a:bodyPr wrap="none" rtlCol="0">
            <a:spAutoFit/>
          </a:bodyPr>
          <a:lstStyle/>
          <a:p>
            <a:r>
              <a:rPr lang="en-US" sz="2400" dirty="0"/>
              <a:t>+</a:t>
            </a:r>
          </a:p>
        </p:txBody>
      </p:sp>
      <p:sp>
        <p:nvSpPr>
          <p:cNvPr id="39" name="TextBox 38">
            <a:extLst>
              <a:ext uri="{FF2B5EF4-FFF2-40B4-BE49-F238E27FC236}">
                <a16:creationId xmlns:a16="http://schemas.microsoft.com/office/drawing/2014/main" xmlns="" id="{207A1BFD-800A-415B-9CC9-03B05B8CD995}"/>
              </a:ext>
            </a:extLst>
          </p:cNvPr>
          <p:cNvSpPr txBox="1"/>
          <p:nvPr/>
        </p:nvSpPr>
        <p:spPr>
          <a:xfrm>
            <a:off x="5311463" y="2883663"/>
            <a:ext cx="336952" cy="461665"/>
          </a:xfrm>
          <a:prstGeom prst="rect">
            <a:avLst/>
          </a:prstGeom>
          <a:noFill/>
        </p:spPr>
        <p:txBody>
          <a:bodyPr wrap="none" rtlCol="0">
            <a:spAutoFit/>
          </a:bodyPr>
          <a:lstStyle/>
          <a:p>
            <a:r>
              <a:rPr lang="en-US" sz="2400" dirty="0"/>
              <a:t>1</a:t>
            </a:r>
          </a:p>
        </p:txBody>
      </p:sp>
      <p:cxnSp>
        <p:nvCxnSpPr>
          <p:cNvPr id="40" name="Curved Connector 80">
            <a:extLst>
              <a:ext uri="{FF2B5EF4-FFF2-40B4-BE49-F238E27FC236}">
                <a16:creationId xmlns:a16="http://schemas.microsoft.com/office/drawing/2014/main" xmlns="" id="{00109741-30FD-4B40-ABA0-5D1552CB0E18}"/>
              </a:ext>
            </a:extLst>
          </p:cNvPr>
          <p:cNvCxnSpPr>
            <a:endCxn id="39" idx="3"/>
          </p:cNvCxnSpPr>
          <p:nvPr/>
        </p:nvCxnSpPr>
        <p:spPr>
          <a:xfrm rot="5400000">
            <a:off x="5603143" y="2928935"/>
            <a:ext cx="230833" cy="140288"/>
          </a:xfrm>
          <a:prstGeom prst="curved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A9DE6D08-116A-44FB-AEFB-E1D28F5E6733}"/>
              </a:ext>
            </a:extLst>
          </p:cNvPr>
          <p:cNvSpPr txBox="1"/>
          <p:nvPr/>
        </p:nvSpPr>
        <p:spPr>
          <a:xfrm>
            <a:off x="5102903" y="2883663"/>
            <a:ext cx="336952" cy="461665"/>
          </a:xfrm>
          <a:prstGeom prst="rect">
            <a:avLst/>
          </a:prstGeom>
          <a:noFill/>
        </p:spPr>
        <p:txBody>
          <a:bodyPr wrap="none" rtlCol="0">
            <a:spAutoFit/>
          </a:bodyPr>
          <a:lstStyle/>
          <a:p>
            <a:r>
              <a:rPr lang="en-US" sz="2400" dirty="0"/>
              <a:t>+</a:t>
            </a:r>
          </a:p>
        </p:txBody>
      </p:sp>
      <p:cxnSp>
        <p:nvCxnSpPr>
          <p:cNvPr id="42" name="Straight Connector 41">
            <a:extLst>
              <a:ext uri="{FF2B5EF4-FFF2-40B4-BE49-F238E27FC236}">
                <a16:creationId xmlns:a16="http://schemas.microsoft.com/office/drawing/2014/main" xmlns="" id="{AA5F7ED0-15CE-4DCA-A248-20EBD90A3226}"/>
              </a:ext>
            </a:extLst>
          </p:cNvPr>
          <p:cNvCxnSpPr/>
          <p:nvPr/>
        </p:nvCxnSpPr>
        <p:spPr>
          <a:xfrm>
            <a:off x="2476006" y="4517757"/>
            <a:ext cx="4563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76D133C1-0CBA-4CD4-BC2E-06C7169C67E7}"/>
              </a:ext>
            </a:extLst>
          </p:cNvPr>
          <p:cNvSpPr/>
          <p:nvPr/>
        </p:nvSpPr>
        <p:spPr>
          <a:xfrm>
            <a:off x="7231131" y="2984407"/>
            <a:ext cx="1850839" cy="355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Propagate carry</a:t>
            </a:r>
          </a:p>
        </p:txBody>
      </p:sp>
      <p:sp>
        <p:nvSpPr>
          <p:cNvPr id="44" name="TextBox 43">
            <a:extLst>
              <a:ext uri="{FF2B5EF4-FFF2-40B4-BE49-F238E27FC236}">
                <a16:creationId xmlns:a16="http://schemas.microsoft.com/office/drawing/2014/main" xmlns="" id="{83D68FD2-DF87-4F0C-A683-D9B413E49EAF}"/>
              </a:ext>
            </a:extLst>
          </p:cNvPr>
          <p:cNvSpPr txBox="1"/>
          <p:nvPr/>
        </p:nvSpPr>
        <p:spPr>
          <a:xfrm>
            <a:off x="5981206" y="4544972"/>
            <a:ext cx="875561" cy="461665"/>
          </a:xfrm>
          <a:prstGeom prst="rect">
            <a:avLst/>
          </a:prstGeom>
          <a:noFill/>
        </p:spPr>
        <p:txBody>
          <a:bodyPr wrap="none" rtlCol="0">
            <a:spAutoFit/>
          </a:bodyPr>
          <a:lstStyle/>
          <a:p>
            <a:r>
              <a:rPr lang="en-US" sz="2400" dirty="0"/>
              <a:t>.0000</a:t>
            </a:r>
          </a:p>
        </p:txBody>
      </p:sp>
      <p:sp>
        <p:nvSpPr>
          <p:cNvPr id="45" name="TextBox 44">
            <a:extLst>
              <a:ext uri="{FF2B5EF4-FFF2-40B4-BE49-F238E27FC236}">
                <a16:creationId xmlns:a16="http://schemas.microsoft.com/office/drawing/2014/main" xmlns="" id="{851DD243-6F19-4D18-BA59-D885B0397568}"/>
              </a:ext>
            </a:extLst>
          </p:cNvPr>
          <p:cNvSpPr txBox="1"/>
          <p:nvPr/>
        </p:nvSpPr>
        <p:spPr>
          <a:xfrm>
            <a:off x="4900464" y="4544972"/>
            <a:ext cx="793807" cy="461665"/>
          </a:xfrm>
          <a:prstGeom prst="rect">
            <a:avLst/>
          </a:prstGeom>
          <a:noFill/>
        </p:spPr>
        <p:txBody>
          <a:bodyPr wrap="none" rtlCol="0">
            <a:spAutoFit/>
          </a:bodyPr>
          <a:lstStyle/>
          <a:p>
            <a:r>
              <a:rPr lang="en-US" sz="2400" dirty="0"/>
              <a:t>0111</a:t>
            </a:r>
          </a:p>
        </p:txBody>
      </p:sp>
      <p:sp>
        <p:nvSpPr>
          <p:cNvPr id="46" name="TextBox 45">
            <a:extLst>
              <a:ext uri="{FF2B5EF4-FFF2-40B4-BE49-F238E27FC236}">
                <a16:creationId xmlns:a16="http://schemas.microsoft.com/office/drawing/2014/main" xmlns="" id="{7DE85023-8710-420A-8558-24B6ABF40CF1}"/>
              </a:ext>
            </a:extLst>
          </p:cNvPr>
          <p:cNvSpPr txBox="1"/>
          <p:nvPr/>
        </p:nvSpPr>
        <p:spPr>
          <a:xfrm>
            <a:off x="3855973" y="4544972"/>
            <a:ext cx="793807" cy="461665"/>
          </a:xfrm>
          <a:prstGeom prst="rect">
            <a:avLst/>
          </a:prstGeom>
          <a:noFill/>
        </p:spPr>
        <p:txBody>
          <a:bodyPr wrap="none" rtlCol="0">
            <a:spAutoFit/>
          </a:bodyPr>
          <a:lstStyle/>
          <a:p>
            <a:r>
              <a:rPr lang="en-US" sz="2400" dirty="0"/>
              <a:t>0000</a:t>
            </a:r>
          </a:p>
        </p:txBody>
      </p:sp>
      <p:sp>
        <p:nvSpPr>
          <p:cNvPr id="47" name="TextBox 46">
            <a:extLst>
              <a:ext uri="{FF2B5EF4-FFF2-40B4-BE49-F238E27FC236}">
                <a16:creationId xmlns:a16="http://schemas.microsoft.com/office/drawing/2014/main" xmlns="" id="{569BE5F6-A68F-482C-AEE1-907122DC1883}"/>
              </a:ext>
            </a:extLst>
          </p:cNvPr>
          <p:cNvSpPr txBox="1"/>
          <p:nvPr/>
        </p:nvSpPr>
        <p:spPr>
          <a:xfrm>
            <a:off x="2738188" y="4544972"/>
            <a:ext cx="793807" cy="461665"/>
          </a:xfrm>
          <a:prstGeom prst="rect">
            <a:avLst/>
          </a:prstGeom>
          <a:noFill/>
        </p:spPr>
        <p:txBody>
          <a:bodyPr wrap="none" rtlCol="0">
            <a:spAutoFit/>
          </a:bodyPr>
          <a:lstStyle/>
          <a:p>
            <a:r>
              <a:rPr lang="en-US" sz="2400" dirty="0"/>
              <a:t>1100</a:t>
            </a:r>
          </a:p>
        </p:txBody>
      </p:sp>
      <p:cxnSp>
        <p:nvCxnSpPr>
          <p:cNvPr id="48" name="Straight Connector 47">
            <a:extLst>
              <a:ext uri="{FF2B5EF4-FFF2-40B4-BE49-F238E27FC236}">
                <a16:creationId xmlns:a16="http://schemas.microsoft.com/office/drawing/2014/main" xmlns="" id="{7D79DF95-D363-4214-83C9-7832166459F4}"/>
              </a:ext>
            </a:extLst>
          </p:cNvPr>
          <p:cNvCxnSpPr/>
          <p:nvPr/>
        </p:nvCxnSpPr>
        <p:spPr>
          <a:xfrm>
            <a:off x="2491231" y="5686938"/>
            <a:ext cx="4563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B6EC6DC7-2036-4496-9C5C-5DC70D0E55F2}"/>
              </a:ext>
            </a:extLst>
          </p:cNvPr>
          <p:cNvSpPr/>
          <p:nvPr/>
        </p:nvSpPr>
        <p:spPr>
          <a:xfrm>
            <a:off x="9464605" y="1894111"/>
            <a:ext cx="2596216" cy="289084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6"/>
                </a:solidFill>
              </a:rPr>
              <a:t>Rule:</a:t>
            </a:r>
            <a:r>
              <a:rPr lang="en-US" sz="2400" dirty="0">
                <a:solidFill>
                  <a:schemeClr val="tx1"/>
                </a:solidFill>
              </a:rPr>
              <a:t> Add 0011 to group which generated carry and Subtract 0011 to group which do not generated carry</a:t>
            </a:r>
          </a:p>
        </p:txBody>
      </p:sp>
      <p:sp>
        <p:nvSpPr>
          <p:cNvPr id="50" name="Rectangle 49">
            <a:extLst>
              <a:ext uri="{FF2B5EF4-FFF2-40B4-BE49-F238E27FC236}">
                <a16:creationId xmlns:a16="http://schemas.microsoft.com/office/drawing/2014/main" xmlns="" id="{0ADC4913-7845-4264-8B3A-1CB4045DE51A}"/>
              </a:ext>
            </a:extLst>
          </p:cNvPr>
          <p:cNvSpPr/>
          <p:nvPr/>
        </p:nvSpPr>
        <p:spPr>
          <a:xfrm>
            <a:off x="7200406" y="5676155"/>
            <a:ext cx="1850839" cy="62913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Corrected Sum in XS-3</a:t>
            </a:r>
          </a:p>
        </p:txBody>
      </p:sp>
      <p:sp>
        <p:nvSpPr>
          <p:cNvPr id="51" name="TextBox 50">
            <a:extLst>
              <a:ext uri="{FF2B5EF4-FFF2-40B4-BE49-F238E27FC236}">
                <a16:creationId xmlns:a16="http://schemas.microsoft.com/office/drawing/2014/main" xmlns="" id="{AB5BE8E8-60D1-4D4F-B79A-715148033EC4}"/>
              </a:ext>
            </a:extLst>
          </p:cNvPr>
          <p:cNvSpPr txBox="1"/>
          <p:nvPr/>
        </p:nvSpPr>
        <p:spPr>
          <a:xfrm>
            <a:off x="5983781" y="5736087"/>
            <a:ext cx="875561" cy="461665"/>
          </a:xfrm>
          <a:prstGeom prst="rect">
            <a:avLst/>
          </a:prstGeom>
          <a:noFill/>
        </p:spPr>
        <p:txBody>
          <a:bodyPr wrap="none" rtlCol="0">
            <a:spAutoFit/>
          </a:bodyPr>
          <a:lstStyle/>
          <a:p>
            <a:r>
              <a:rPr lang="en-US" sz="2400" dirty="0"/>
              <a:t>.0011</a:t>
            </a:r>
          </a:p>
        </p:txBody>
      </p:sp>
      <p:sp>
        <p:nvSpPr>
          <p:cNvPr id="52" name="TextBox 51">
            <a:extLst>
              <a:ext uri="{FF2B5EF4-FFF2-40B4-BE49-F238E27FC236}">
                <a16:creationId xmlns:a16="http://schemas.microsoft.com/office/drawing/2014/main" xmlns="" id="{B36EB8AD-F791-4062-93EB-F91F25B62202}"/>
              </a:ext>
            </a:extLst>
          </p:cNvPr>
          <p:cNvSpPr txBox="1"/>
          <p:nvPr/>
        </p:nvSpPr>
        <p:spPr>
          <a:xfrm>
            <a:off x="4903039" y="5736087"/>
            <a:ext cx="793807" cy="461665"/>
          </a:xfrm>
          <a:prstGeom prst="rect">
            <a:avLst/>
          </a:prstGeom>
          <a:noFill/>
        </p:spPr>
        <p:txBody>
          <a:bodyPr wrap="none" rtlCol="0">
            <a:spAutoFit/>
          </a:bodyPr>
          <a:lstStyle/>
          <a:p>
            <a:r>
              <a:rPr lang="en-US" sz="2400" dirty="0"/>
              <a:t>1010</a:t>
            </a:r>
          </a:p>
        </p:txBody>
      </p:sp>
      <p:sp>
        <p:nvSpPr>
          <p:cNvPr id="53" name="TextBox 52">
            <a:extLst>
              <a:ext uri="{FF2B5EF4-FFF2-40B4-BE49-F238E27FC236}">
                <a16:creationId xmlns:a16="http://schemas.microsoft.com/office/drawing/2014/main" xmlns="" id="{E8676ECB-EA65-48B4-8C24-3D24FC66096E}"/>
              </a:ext>
            </a:extLst>
          </p:cNvPr>
          <p:cNvSpPr txBox="1"/>
          <p:nvPr/>
        </p:nvSpPr>
        <p:spPr>
          <a:xfrm>
            <a:off x="3858548" y="5736087"/>
            <a:ext cx="793807" cy="461665"/>
          </a:xfrm>
          <a:prstGeom prst="rect">
            <a:avLst/>
          </a:prstGeom>
          <a:noFill/>
        </p:spPr>
        <p:txBody>
          <a:bodyPr wrap="none" rtlCol="0">
            <a:spAutoFit/>
          </a:bodyPr>
          <a:lstStyle/>
          <a:p>
            <a:r>
              <a:rPr lang="en-US" sz="2400" dirty="0"/>
              <a:t>0011</a:t>
            </a:r>
          </a:p>
        </p:txBody>
      </p:sp>
      <p:sp>
        <p:nvSpPr>
          <p:cNvPr id="54" name="TextBox 53">
            <a:extLst>
              <a:ext uri="{FF2B5EF4-FFF2-40B4-BE49-F238E27FC236}">
                <a16:creationId xmlns:a16="http://schemas.microsoft.com/office/drawing/2014/main" xmlns="" id="{C291C538-03BD-4CD7-BF82-4ED729F4BE2D}"/>
              </a:ext>
            </a:extLst>
          </p:cNvPr>
          <p:cNvSpPr txBox="1"/>
          <p:nvPr/>
        </p:nvSpPr>
        <p:spPr>
          <a:xfrm>
            <a:off x="2740763" y="5736087"/>
            <a:ext cx="793807" cy="461665"/>
          </a:xfrm>
          <a:prstGeom prst="rect">
            <a:avLst/>
          </a:prstGeom>
          <a:noFill/>
        </p:spPr>
        <p:txBody>
          <a:bodyPr wrap="none" rtlCol="0">
            <a:spAutoFit/>
          </a:bodyPr>
          <a:lstStyle/>
          <a:p>
            <a:r>
              <a:rPr lang="en-US" sz="2400" dirty="0"/>
              <a:t>1001</a:t>
            </a:r>
          </a:p>
        </p:txBody>
      </p:sp>
    </p:spTree>
    <p:extLst>
      <p:ext uri="{BB962C8B-B14F-4D97-AF65-F5344CB8AC3E}">
        <p14:creationId xmlns:p14="http://schemas.microsoft.com/office/powerpoint/2010/main" val="159088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childTnLst>
                                </p:cTn>
                              </p:par>
                              <p:par>
                                <p:cTn id="103" presetID="10"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fade">
                                      <p:cBhvr>
                                        <p:cTn id="105" dur="500"/>
                                        <p:tgtEl>
                                          <p:spTgt spid="3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par>
                                <p:cTn id="109" presetID="10" presetClass="entr" presetSubtype="0"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500"/>
                                        <p:tgtEl>
                                          <p:spTgt spid="41"/>
                                        </p:tgtEl>
                                      </p:cBhvr>
                                    </p:animEffect>
                                  </p:childTnLst>
                                </p:cTn>
                              </p:par>
                              <p:par>
                                <p:cTn id="118" presetID="10" presetClass="entr" presetSubtype="0" fill="hold"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fad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500"/>
                                        <p:tgtEl>
                                          <p:spTgt spid="32"/>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fade">
                                      <p:cBhvr>
                                        <p:cTn id="135" dur="500"/>
                                        <p:tgtEl>
                                          <p:spTgt spid="30"/>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fade">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34"/>
                                        </p:tgtEl>
                                        <p:attrNameLst>
                                          <p:attrName>style.visibility</p:attrName>
                                        </p:attrNameLst>
                                      </p:cBhvr>
                                      <p:to>
                                        <p:strVal val="visible"/>
                                      </p:to>
                                    </p:set>
                                    <p:animEffect transition="in" filter="fade">
                                      <p:cBhvr>
                                        <p:cTn id="145" dur="500"/>
                                        <p:tgtEl>
                                          <p:spTgt spid="3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fade">
                                      <p:cBhvr>
                                        <p:cTn id="148" dur="500"/>
                                        <p:tgtEl>
                                          <p:spTgt spid="3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fade">
                                      <p:cBhvr>
                                        <p:cTn id="151" dur="500"/>
                                        <p:tgtEl>
                                          <p:spTgt spid="33"/>
                                        </p:tgtEl>
                                      </p:cBhvr>
                                    </p:animEffect>
                                  </p:childTnLst>
                                </p:cTn>
                              </p:par>
                              <p:par>
                                <p:cTn id="152" presetID="10"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animEffect transition="in" filter="fade">
                                      <p:cBhvr>
                                        <p:cTn id="154" dur="500"/>
                                        <p:tgtEl>
                                          <p:spTgt spid="4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44"/>
                                        </p:tgtEl>
                                        <p:attrNameLst>
                                          <p:attrName>style.visibility</p:attrName>
                                        </p:attrNameLst>
                                      </p:cBhvr>
                                      <p:to>
                                        <p:strVal val="visible"/>
                                      </p:to>
                                    </p:set>
                                    <p:animEffect transition="in" filter="fade">
                                      <p:cBhvr>
                                        <p:cTn id="159" dur="500"/>
                                        <p:tgtEl>
                                          <p:spTgt spid="44"/>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45"/>
                                        </p:tgtEl>
                                        <p:attrNameLst>
                                          <p:attrName>style.visibility</p:attrName>
                                        </p:attrNameLst>
                                      </p:cBhvr>
                                      <p:to>
                                        <p:strVal val="visible"/>
                                      </p:to>
                                    </p:set>
                                    <p:animEffect transition="in" filter="fade">
                                      <p:cBhvr>
                                        <p:cTn id="164" dur="500"/>
                                        <p:tgtEl>
                                          <p:spTgt spid="45"/>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fade">
                                      <p:cBhvr>
                                        <p:cTn id="169" dur="500"/>
                                        <p:tgtEl>
                                          <p:spTgt spid="46"/>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47"/>
                                        </p:tgtEl>
                                        <p:attrNameLst>
                                          <p:attrName>style.visibility</p:attrName>
                                        </p:attrNameLst>
                                      </p:cBhvr>
                                      <p:to>
                                        <p:strVal val="visible"/>
                                      </p:to>
                                    </p:set>
                                    <p:animEffect transition="in" filter="fade">
                                      <p:cBhvr>
                                        <p:cTn id="174" dur="500"/>
                                        <p:tgtEl>
                                          <p:spTgt spid="47"/>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27"/>
                                        </p:tgtEl>
                                        <p:attrNameLst>
                                          <p:attrName>style.visibility</p:attrName>
                                        </p:attrNameLst>
                                      </p:cBhvr>
                                      <p:to>
                                        <p:strVal val="visible"/>
                                      </p:to>
                                    </p:set>
                                    <p:animEffect transition="in" filter="fade">
                                      <p:cBhvr>
                                        <p:cTn id="179" dur="500"/>
                                        <p:tgtEl>
                                          <p:spTgt spid="2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Effect transition="in" filter="fade">
                                      <p:cBhvr>
                                        <p:cTn id="182" dur="500"/>
                                        <p:tgtEl>
                                          <p:spTgt spid="2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25"/>
                                        </p:tgtEl>
                                        <p:attrNameLst>
                                          <p:attrName>style.visibility</p:attrName>
                                        </p:attrNameLst>
                                      </p:cBhvr>
                                      <p:to>
                                        <p:strVal val="visible"/>
                                      </p:to>
                                    </p:set>
                                    <p:animEffect transition="in" filter="fade">
                                      <p:cBhvr>
                                        <p:cTn id="185" dur="500"/>
                                        <p:tgtEl>
                                          <p:spTgt spid="25"/>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24"/>
                                        </p:tgtEl>
                                        <p:attrNameLst>
                                          <p:attrName>style.visibility</p:attrName>
                                        </p:attrNameLst>
                                      </p:cBhvr>
                                      <p:to>
                                        <p:strVal val="visible"/>
                                      </p:to>
                                    </p:set>
                                    <p:animEffect transition="in" filter="fade">
                                      <p:cBhvr>
                                        <p:cTn id="188" dur="500"/>
                                        <p:tgtEl>
                                          <p:spTgt spid="24"/>
                                        </p:tgtEl>
                                      </p:cBhvr>
                                    </p:animEffect>
                                  </p:childTnLst>
                                </p:cTn>
                              </p:par>
                              <p:par>
                                <p:cTn id="189" presetID="10" presetClass="entr" presetSubtype="0" fill="hold" nodeType="withEffect">
                                  <p:stCondLst>
                                    <p:cond delay="0"/>
                                  </p:stCondLst>
                                  <p:childTnLst>
                                    <p:set>
                                      <p:cBhvr>
                                        <p:cTn id="190" dur="1" fill="hold">
                                          <p:stCondLst>
                                            <p:cond delay="0"/>
                                          </p:stCondLst>
                                        </p:cTn>
                                        <p:tgtEl>
                                          <p:spTgt spid="48"/>
                                        </p:tgtEl>
                                        <p:attrNameLst>
                                          <p:attrName>style.visibility</p:attrName>
                                        </p:attrNameLst>
                                      </p:cBhvr>
                                      <p:to>
                                        <p:strVal val="visible"/>
                                      </p:to>
                                    </p:set>
                                    <p:animEffect transition="in" filter="fade">
                                      <p:cBhvr>
                                        <p:cTn id="191" dur="500"/>
                                        <p:tgtEl>
                                          <p:spTgt spid="48"/>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51"/>
                                        </p:tgtEl>
                                        <p:attrNameLst>
                                          <p:attrName>style.visibility</p:attrName>
                                        </p:attrNameLst>
                                      </p:cBhvr>
                                      <p:to>
                                        <p:strVal val="visible"/>
                                      </p:to>
                                    </p:set>
                                    <p:animEffect transition="in" filter="fade">
                                      <p:cBhvr>
                                        <p:cTn id="196" dur="500"/>
                                        <p:tgtEl>
                                          <p:spTgt spid="51"/>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52"/>
                                        </p:tgtEl>
                                        <p:attrNameLst>
                                          <p:attrName>style.visibility</p:attrName>
                                        </p:attrNameLst>
                                      </p:cBhvr>
                                      <p:to>
                                        <p:strVal val="visible"/>
                                      </p:to>
                                    </p:set>
                                    <p:animEffect transition="in" filter="fade">
                                      <p:cBhvr>
                                        <p:cTn id="201" dur="500"/>
                                        <p:tgtEl>
                                          <p:spTgt spid="52"/>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53"/>
                                        </p:tgtEl>
                                        <p:attrNameLst>
                                          <p:attrName>style.visibility</p:attrName>
                                        </p:attrNameLst>
                                      </p:cBhvr>
                                      <p:to>
                                        <p:strVal val="visible"/>
                                      </p:to>
                                    </p:set>
                                    <p:animEffect transition="in" filter="fade">
                                      <p:cBhvr>
                                        <p:cTn id="206" dur="500"/>
                                        <p:tgtEl>
                                          <p:spTgt spid="53"/>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54"/>
                                        </p:tgtEl>
                                        <p:attrNameLst>
                                          <p:attrName>style.visibility</p:attrName>
                                        </p:attrNameLst>
                                      </p:cBhvr>
                                      <p:to>
                                        <p:strVal val="visible"/>
                                      </p:to>
                                    </p:set>
                                    <p:animEffect transition="in" filter="fade">
                                      <p:cBhvr>
                                        <p:cTn id="211" dur="500"/>
                                        <p:tgtEl>
                                          <p:spTgt spid="54"/>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50"/>
                                        </p:tgtEl>
                                        <p:attrNameLst>
                                          <p:attrName>style.visibility</p:attrName>
                                        </p:attrNameLst>
                                      </p:cBhvr>
                                      <p:to>
                                        <p:strVal val="visible"/>
                                      </p:to>
                                    </p:set>
                                    <p:animEffect transition="in" filter="fade">
                                      <p:cBhvr>
                                        <p:cTn id="2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3" grpId="0"/>
      <p:bldP spid="14" grpId="0" animBg="1"/>
      <p:bldP spid="15" grpId="0"/>
      <p:bldP spid="16" grpId="0"/>
      <p:bldP spid="17" grpId="0"/>
      <p:bldP spid="18" grpId="0"/>
      <p:bldP spid="20" grpId="0"/>
      <p:bldP spid="21" grpId="0"/>
      <p:bldP spid="22" grpId="0"/>
      <p:bldP spid="23" grpId="0"/>
      <p:bldP spid="24" grpId="0"/>
      <p:bldP spid="25" grpId="0"/>
      <p:bldP spid="26" grpId="0"/>
      <p:bldP spid="27" grpId="0"/>
      <p:bldP spid="29" grpId="0"/>
      <p:bldP spid="30" grpId="0"/>
      <p:bldP spid="31" grpId="0"/>
      <p:bldP spid="32" grpId="0"/>
      <p:bldP spid="33" grpId="0"/>
      <p:bldP spid="35" grpId="0"/>
      <p:bldP spid="36" grpId="0"/>
      <p:bldP spid="38" grpId="0"/>
      <p:bldP spid="39" grpId="0"/>
      <p:bldP spid="41" grpId="0"/>
      <p:bldP spid="43" grpId="0" animBg="1"/>
      <p:bldP spid="44" grpId="0"/>
      <p:bldP spid="45" grpId="0"/>
      <p:bldP spid="46" grpId="0"/>
      <p:bldP spid="47" grpId="0"/>
      <p:bldP spid="49" grpId="0" animBg="1"/>
      <p:bldP spid="50" grpId="0" animBg="1"/>
      <p:bldP spid="51" grpId="0"/>
      <p:bldP spid="52" grpId="0"/>
      <p:bldP spid="53" grpId="0"/>
      <p:bldP spid="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9C062-E7CB-4737-8FF5-D9320B9D4E9C}"/>
              </a:ext>
            </a:extLst>
          </p:cNvPr>
          <p:cNvSpPr>
            <a:spLocks noGrp="1"/>
          </p:cNvSpPr>
          <p:nvPr>
            <p:ph type="title"/>
          </p:nvPr>
        </p:nvSpPr>
        <p:spPr/>
        <p:txBody>
          <a:bodyPr/>
          <a:lstStyle/>
          <a:p>
            <a:r>
              <a:rPr lang="en-US" dirty="0"/>
              <a:t>XS-3 Subtraction</a:t>
            </a:r>
            <a:endParaRPr lang="en-IN" dirty="0"/>
          </a:p>
        </p:txBody>
      </p:sp>
      <p:sp>
        <p:nvSpPr>
          <p:cNvPr id="3" name="Content Placeholder 2">
            <a:extLst>
              <a:ext uri="{FF2B5EF4-FFF2-40B4-BE49-F238E27FC236}">
                <a16:creationId xmlns:a16="http://schemas.microsoft.com/office/drawing/2014/main" xmlns="" id="{0221A694-B559-4074-9583-331BB5E3DE5C}"/>
              </a:ext>
            </a:extLst>
          </p:cNvPr>
          <p:cNvSpPr>
            <a:spLocks noGrp="1"/>
          </p:cNvSpPr>
          <p:nvPr>
            <p:ph idx="1"/>
          </p:nvPr>
        </p:nvSpPr>
        <p:spPr>
          <a:xfrm>
            <a:off x="131180" y="863445"/>
            <a:ext cx="11929641" cy="453912"/>
          </a:xfrm>
        </p:spPr>
        <p:txBody>
          <a:bodyPr/>
          <a:lstStyle/>
          <a:p>
            <a:r>
              <a:rPr lang="en-IN" dirty="0"/>
              <a:t>Example</a:t>
            </a:r>
          </a:p>
        </p:txBody>
      </p:sp>
      <p:sp>
        <p:nvSpPr>
          <p:cNvPr id="4" name="TextBox 3">
            <a:extLst>
              <a:ext uri="{FF2B5EF4-FFF2-40B4-BE49-F238E27FC236}">
                <a16:creationId xmlns:a16="http://schemas.microsoft.com/office/drawing/2014/main" xmlns="" id="{50118271-B3BF-45D9-9D9B-AA1DFB57B15D}"/>
              </a:ext>
            </a:extLst>
          </p:cNvPr>
          <p:cNvSpPr txBox="1"/>
          <p:nvPr/>
        </p:nvSpPr>
        <p:spPr>
          <a:xfrm>
            <a:off x="3616269" y="2103159"/>
            <a:ext cx="793807" cy="461665"/>
          </a:xfrm>
          <a:prstGeom prst="rect">
            <a:avLst/>
          </a:prstGeom>
          <a:noFill/>
        </p:spPr>
        <p:txBody>
          <a:bodyPr wrap="none" rtlCol="0">
            <a:spAutoFit/>
          </a:bodyPr>
          <a:lstStyle/>
          <a:p>
            <a:r>
              <a:rPr lang="en-US" sz="2400" dirty="0"/>
              <a:t>1000</a:t>
            </a:r>
          </a:p>
        </p:txBody>
      </p:sp>
      <p:sp>
        <p:nvSpPr>
          <p:cNvPr id="5" name="TextBox 4">
            <a:extLst>
              <a:ext uri="{FF2B5EF4-FFF2-40B4-BE49-F238E27FC236}">
                <a16:creationId xmlns:a16="http://schemas.microsoft.com/office/drawing/2014/main" xmlns="" id="{BFCB8848-9B6E-49B4-9A29-2170091E0FC8}"/>
              </a:ext>
            </a:extLst>
          </p:cNvPr>
          <p:cNvSpPr txBox="1"/>
          <p:nvPr/>
        </p:nvSpPr>
        <p:spPr>
          <a:xfrm>
            <a:off x="4704493" y="2103158"/>
            <a:ext cx="793807" cy="461665"/>
          </a:xfrm>
          <a:prstGeom prst="rect">
            <a:avLst/>
          </a:prstGeom>
          <a:noFill/>
        </p:spPr>
        <p:txBody>
          <a:bodyPr wrap="none" rtlCol="0">
            <a:spAutoFit/>
          </a:bodyPr>
          <a:lstStyle/>
          <a:p>
            <a:r>
              <a:rPr lang="en-US" sz="2400" dirty="0"/>
              <a:t>1010</a:t>
            </a:r>
          </a:p>
        </p:txBody>
      </p:sp>
      <p:sp>
        <p:nvSpPr>
          <p:cNvPr id="6" name="TextBox 5">
            <a:extLst>
              <a:ext uri="{FF2B5EF4-FFF2-40B4-BE49-F238E27FC236}">
                <a16:creationId xmlns:a16="http://schemas.microsoft.com/office/drawing/2014/main" xmlns="" id="{5C33BE7D-258B-4B44-A526-FACF3AE5895F}"/>
              </a:ext>
            </a:extLst>
          </p:cNvPr>
          <p:cNvSpPr txBox="1"/>
          <p:nvPr/>
        </p:nvSpPr>
        <p:spPr>
          <a:xfrm>
            <a:off x="5736864" y="2103158"/>
            <a:ext cx="875561" cy="461665"/>
          </a:xfrm>
          <a:prstGeom prst="rect">
            <a:avLst/>
          </a:prstGeom>
          <a:noFill/>
        </p:spPr>
        <p:txBody>
          <a:bodyPr wrap="none" rtlCol="0">
            <a:spAutoFit/>
          </a:bodyPr>
          <a:lstStyle/>
          <a:p>
            <a:r>
              <a:rPr lang="en-US" sz="2400" dirty="0"/>
              <a:t>.1001</a:t>
            </a:r>
          </a:p>
        </p:txBody>
      </p:sp>
      <p:sp>
        <p:nvSpPr>
          <p:cNvPr id="7" name="TextBox 6">
            <a:extLst>
              <a:ext uri="{FF2B5EF4-FFF2-40B4-BE49-F238E27FC236}">
                <a16:creationId xmlns:a16="http://schemas.microsoft.com/office/drawing/2014/main" xmlns="" id="{95BA9E19-04C4-4D85-A0DF-3DEE3B1AAC9B}"/>
              </a:ext>
            </a:extLst>
          </p:cNvPr>
          <p:cNvSpPr txBox="1"/>
          <p:nvPr/>
        </p:nvSpPr>
        <p:spPr>
          <a:xfrm>
            <a:off x="3284320" y="2574008"/>
            <a:ext cx="261610"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xmlns="" id="{B83E92D3-136B-4049-B7F8-7681CCFDF0F6}"/>
              </a:ext>
            </a:extLst>
          </p:cNvPr>
          <p:cNvSpPr txBox="1"/>
          <p:nvPr/>
        </p:nvSpPr>
        <p:spPr>
          <a:xfrm>
            <a:off x="1747315" y="2102600"/>
            <a:ext cx="723275" cy="461665"/>
          </a:xfrm>
          <a:prstGeom prst="rect">
            <a:avLst/>
          </a:prstGeom>
          <a:noFill/>
        </p:spPr>
        <p:txBody>
          <a:bodyPr wrap="none" rtlCol="0">
            <a:spAutoFit/>
          </a:bodyPr>
          <a:lstStyle/>
          <a:p>
            <a:r>
              <a:rPr lang="en-US" sz="2400" dirty="0"/>
              <a:t>57.6</a:t>
            </a:r>
          </a:p>
        </p:txBody>
      </p:sp>
      <p:sp>
        <p:nvSpPr>
          <p:cNvPr id="9" name="TextBox 8">
            <a:extLst>
              <a:ext uri="{FF2B5EF4-FFF2-40B4-BE49-F238E27FC236}">
                <a16:creationId xmlns:a16="http://schemas.microsoft.com/office/drawing/2014/main" xmlns="" id="{209F5F6C-03FE-4C00-8FA7-4A5F790D7274}"/>
              </a:ext>
            </a:extLst>
          </p:cNvPr>
          <p:cNvSpPr txBox="1"/>
          <p:nvPr/>
        </p:nvSpPr>
        <p:spPr>
          <a:xfrm>
            <a:off x="1747315" y="2559801"/>
            <a:ext cx="723275" cy="461665"/>
          </a:xfrm>
          <a:prstGeom prst="rect">
            <a:avLst/>
          </a:prstGeom>
          <a:noFill/>
        </p:spPr>
        <p:txBody>
          <a:bodyPr wrap="none" rtlCol="0">
            <a:spAutoFit/>
          </a:bodyPr>
          <a:lstStyle/>
          <a:p>
            <a:r>
              <a:rPr lang="en-US" sz="2400" dirty="0"/>
              <a:t>27.8</a:t>
            </a:r>
          </a:p>
        </p:txBody>
      </p:sp>
      <p:sp>
        <p:nvSpPr>
          <p:cNvPr id="10" name="TextBox 9">
            <a:extLst>
              <a:ext uri="{FF2B5EF4-FFF2-40B4-BE49-F238E27FC236}">
                <a16:creationId xmlns:a16="http://schemas.microsoft.com/office/drawing/2014/main" xmlns="" id="{8C716BA5-BB97-435D-BA37-C1E2289F8AC2}"/>
              </a:ext>
            </a:extLst>
          </p:cNvPr>
          <p:cNvSpPr txBox="1"/>
          <p:nvPr/>
        </p:nvSpPr>
        <p:spPr>
          <a:xfrm>
            <a:off x="1220487" y="2559800"/>
            <a:ext cx="261610" cy="461665"/>
          </a:xfrm>
          <a:prstGeom prst="rect">
            <a:avLst/>
          </a:prstGeom>
          <a:noFill/>
        </p:spPr>
        <p:txBody>
          <a:bodyPr wrap="none" rtlCol="0">
            <a:spAutoFit/>
          </a:bodyPr>
          <a:lstStyle/>
          <a:p>
            <a:r>
              <a:rPr lang="en-US" sz="2400" dirty="0"/>
              <a:t>-</a:t>
            </a:r>
          </a:p>
        </p:txBody>
      </p:sp>
      <p:cxnSp>
        <p:nvCxnSpPr>
          <p:cNvPr id="11" name="Straight Connector 10">
            <a:extLst>
              <a:ext uri="{FF2B5EF4-FFF2-40B4-BE49-F238E27FC236}">
                <a16:creationId xmlns:a16="http://schemas.microsoft.com/office/drawing/2014/main" xmlns="" id="{85CBCB13-BE63-47CF-B769-4189BF4B70A2}"/>
              </a:ext>
            </a:extLst>
          </p:cNvPr>
          <p:cNvCxnSpPr/>
          <p:nvPr/>
        </p:nvCxnSpPr>
        <p:spPr>
          <a:xfrm>
            <a:off x="1372887" y="3180526"/>
            <a:ext cx="145423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B8A7CE3F-65EF-446A-919A-3EBA7F774B6C}"/>
              </a:ext>
            </a:extLst>
          </p:cNvPr>
          <p:cNvSpPr txBox="1"/>
          <p:nvPr/>
        </p:nvSpPr>
        <p:spPr>
          <a:xfrm>
            <a:off x="1753887" y="3127860"/>
            <a:ext cx="723275" cy="461665"/>
          </a:xfrm>
          <a:prstGeom prst="rect">
            <a:avLst/>
          </a:prstGeom>
          <a:noFill/>
        </p:spPr>
        <p:txBody>
          <a:bodyPr wrap="none" rtlCol="0">
            <a:spAutoFit/>
          </a:bodyPr>
          <a:lstStyle/>
          <a:p>
            <a:r>
              <a:rPr lang="en-US" sz="2400" dirty="0"/>
              <a:t>29.8</a:t>
            </a:r>
          </a:p>
        </p:txBody>
      </p:sp>
      <p:sp>
        <p:nvSpPr>
          <p:cNvPr id="13" name="TextBox 12">
            <a:extLst>
              <a:ext uri="{FF2B5EF4-FFF2-40B4-BE49-F238E27FC236}">
                <a16:creationId xmlns:a16="http://schemas.microsoft.com/office/drawing/2014/main" xmlns="" id="{A088C36C-F7F1-4855-AE6A-47E8FE2B7185}"/>
              </a:ext>
            </a:extLst>
          </p:cNvPr>
          <p:cNvSpPr txBox="1"/>
          <p:nvPr/>
        </p:nvSpPr>
        <p:spPr>
          <a:xfrm>
            <a:off x="3616269" y="2574009"/>
            <a:ext cx="793807" cy="461665"/>
          </a:xfrm>
          <a:prstGeom prst="rect">
            <a:avLst/>
          </a:prstGeom>
          <a:noFill/>
        </p:spPr>
        <p:txBody>
          <a:bodyPr wrap="none" rtlCol="0">
            <a:spAutoFit/>
          </a:bodyPr>
          <a:lstStyle/>
          <a:p>
            <a:r>
              <a:rPr lang="en-US" sz="2400" dirty="0"/>
              <a:t>0101</a:t>
            </a:r>
          </a:p>
        </p:txBody>
      </p:sp>
      <p:sp>
        <p:nvSpPr>
          <p:cNvPr id="14" name="TextBox 13">
            <a:extLst>
              <a:ext uri="{FF2B5EF4-FFF2-40B4-BE49-F238E27FC236}">
                <a16:creationId xmlns:a16="http://schemas.microsoft.com/office/drawing/2014/main" xmlns="" id="{37355BCE-8FDC-4FF5-B440-1DC4AB6F8889}"/>
              </a:ext>
            </a:extLst>
          </p:cNvPr>
          <p:cNvSpPr txBox="1"/>
          <p:nvPr/>
        </p:nvSpPr>
        <p:spPr>
          <a:xfrm>
            <a:off x="4704493" y="2574008"/>
            <a:ext cx="793807" cy="461665"/>
          </a:xfrm>
          <a:prstGeom prst="rect">
            <a:avLst/>
          </a:prstGeom>
          <a:noFill/>
        </p:spPr>
        <p:txBody>
          <a:bodyPr wrap="none" rtlCol="0">
            <a:spAutoFit/>
          </a:bodyPr>
          <a:lstStyle/>
          <a:p>
            <a:r>
              <a:rPr lang="en-US" sz="2400" dirty="0"/>
              <a:t>1010</a:t>
            </a:r>
          </a:p>
        </p:txBody>
      </p:sp>
      <p:sp>
        <p:nvSpPr>
          <p:cNvPr id="15" name="TextBox 14">
            <a:extLst>
              <a:ext uri="{FF2B5EF4-FFF2-40B4-BE49-F238E27FC236}">
                <a16:creationId xmlns:a16="http://schemas.microsoft.com/office/drawing/2014/main" xmlns="" id="{7BD4DC8F-0325-482D-822B-88E65CC90BD9}"/>
              </a:ext>
            </a:extLst>
          </p:cNvPr>
          <p:cNvSpPr txBox="1"/>
          <p:nvPr/>
        </p:nvSpPr>
        <p:spPr>
          <a:xfrm>
            <a:off x="5736864" y="2574008"/>
            <a:ext cx="875561" cy="461665"/>
          </a:xfrm>
          <a:prstGeom prst="rect">
            <a:avLst/>
          </a:prstGeom>
          <a:noFill/>
        </p:spPr>
        <p:txBody>
          <a:bodyPr wrap="none" rtlCol="0">
            <a:spAutoFit/>
          </a:bodyPr>
          <a:lstStyle/>
          <a:p>
            <a:r>
              <a:rPr lang="en-US" sz="2400" dirty="0"/>
              <a:t>.1011</a:t>
            </a:r>
          </a:p>
        </p:txBody>
      </p:sp>
      <p:cxnSp>
        <p:nvCxnSpPr>
          <p:cNvPr id="16" name="Straight Connector 15">
            <a:extLst>
              <a:ext uri="{FF2B5EF4-FFF2-40B4-BE49-F238E27FC236}">
                <a16:creationId xmlns:a16="http://schemas.microsoft.com/office/drawing/2014/main" xmlns="" id="{B8D2FF6F-0C8D-4C6F-BDD2-5EDA771CC771}"/>
              </a:ext>
            </a:extLst>
          </p:cNvPr>
          <p:cNvCxnSpPr/>
          <p:nvPr/>
        </p:nvCxnSpPr>
        <p:spPr>
          <a:xfrm>
            <a:off x="3360121" y="3183608"/>
            <a:ext cx="3506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02FF34AD-A58D-47C2-A577-BF365F0FF975}"/>
              </a:ext>
            </a:extLst>
          </p:cNvPr>
          <p:cNvSpPr txBox="1"/>
          <p:nvPr/>
        </p:nvSpPr>
        <p:spPr>
          <a:xfrm>
            <a:off x="3616269" y="3132233"/>
            <a:ext cx="793807" cy="461665"/>
          </a:xfrm>
          <a:prstGeom prst="rect">
            <a:avLst/>
          </a:prstGeom>
          <a:noFill/>
        </p:spPr>
        <p:txBody>
          <a:bodyPr wrap="none" rtlCol="0">
            <a:spAutoFit/>
          </a:bodyPr>
          <a:lstStyle/>
          <a:p>
            <a:r>
              <a:rPr lang="en-US" sz="2400" dirty="0"/>
              <a:t>0010</a:t>
            </a:r>
          </a:p>
        </p:txBody>
      </p:sp>
      <p:sp>
        <p:nvSpPr>
          <p:cNvPr id="18" name="TextBox 17">
            <a:extLst>
              <a:ext uri="{FF2B5EF4-FFF2-40B4-BE49-F238E27FC236}">
                <a16:creationId xmlns:a16="http://schemas.microsoft.com/office/drawing/2014/main" xmlns="" id="{22681494-7EEA-4611-B9B5-4DEA1899AF54}"/>
              </a:ext>
            </a:extLst>
          </p:cNvPr>
          <p:cNvSpPr txBox="1"/>
          <p:nvPr/>
        </p:nvSpPr>
        <p:spPr>
          <a:xfrm>
            <a:off x="4704493" y="3132232"/>
            <a:ext cx="793807" cy="461665"/>
          </a:xfrm>
          <a:prstGeom prst="rect">
            <a:avLst/>
          </a:prstGeom>
          <a:noFill/>
        </p:spPr>
        <p:txBody>
          <a:bodyPr wrap="none" rtlCol="0">
            <a:spAutoFit/>
          </a:bodyPr>
          <a:lstStyle/>
          <a:p>
            <a:r>
              <a:rPr lang="en-US" sz="2400" dirty="0"/>
              <a:t>1111</a:t>
            </a:r>
          </a:p>
        </p:txBody>
      </p:sp>
      <p:sp>
        <p:nvSpPr>
          <p:cNvPr id="19" name="TextBox 18">
            <a:extLst>
              <a:ext uri="{FF2B5EF4-FFF2-40B4-BE49-F238E27FC236}">
                <a16:creationId xmlns:a16="http://schemas.microsoft.com/office/drawing/2014/main" xmlns="" id="{0AE36356-EDE3-49DD-9CD1-DE9504E6BBE9}"/>
              </a:ext>
            </a:extLst>
          </p:cNvPr>
          <p:cNvSpPr txBox="1"/>
          <p:nvPr/>
        </p:nvSpPr>
        <p:spPr>
          <a:xfrm>
            <a:off x="5736864" y="3132232"/>
            <a:ext cx="875561" cy="461665"/>
          </a:xfrm>
          <a:prstGeom prst="rect">
            <a:avLst/>
          </a:prstGeom>
          <a:noFill/>
        </p:spPr>
        <p:txBody>
          <a:bodyPr wrap="none" rtlCol="0">
            <a:spAutoFit/>
          </a:bodyPr>
          <a:lstStyle/>
          <a:p>
            <a:r>
              <a:rPr lang="en-US" sz="2400" dirty="0"/>
              <a:t>.1110</a:t>
            </a:r>
          </a:p>
        </p:txBody>
      </p:sp>
      <p:sp>
        <p:nvSpPr>
          <p:cNvPr id="20" name="TextBox 19">
            <a:extLst>
              <a:ext uri="{FF2B5EF4-FFF2-40B4-BE49-F238E27FC236}">
                <a16:creationId xmlns:a16="http://schemas.microsoft.com/office/drawing/2014/main" xmlns="" id="{8CEF50A7-FC51-417F-8692-C6260F5CC389}"/>
              </a:ext>
            </a:extLst>
          </p:cNvPr>
          <p:cNvSpPr txBox="1"/>
          <p:nvPr/>
        </p:nvSpPr>
        <p:spPr>
          <a:xfrm>
            <a:off x="4635017" y="3634100"/>
            <a:ext cx="870751" cy="461665"/>
          </a:xfrm>
          <a:prstGeom prst="rect">
            <a:avLst/>
          </a:prstGeom>
          <a:noFill/>
        </p:spPr>
        <p:txBody>
          <a:bodyPr wrap="none" rtlCol="0">
            <a:spAutoFit/>
          </a:bodyPr>
          <a:lstStyle/>
          <a:p>
            <a:r>
              <a:rPr lang="en-US" sz="2400" dirty="0"/>
              <a:t>-0011</a:t>
            </a:r>
          </a:p>
        </p:txBody>
      </p:sp>
      <p:sp>
        <p:nvSpPr>
          <p:cNvPr id="21" name="TextBox 20">
            <a:extLst>
              <a:ext uri="{FF2B5EF4-FFF2-40B4-BE49-F238E27FC236}">
                <a16:creationId xmlns:a16="http://schemas.microsoft.com/office/drawing/2014/main" xmlns="" id="{87793B7A-850C-4A6B-AFBE-A22E42664423}"/>
              </a:ext>
            </a:extLst>
          </p:cNvPr>
          <p:cNvSpPr txBox="1"/>
          <p:nvPr/>
        </p:nvSpPr>
        <p:spPr>
          <a:xfrm>
            <a:off x="3494500" y="3634100"/>
            <a:ext cx="946093" cy="461665"/>
          </a:xfrm>
          <a:prstGeom prst="rect">
            <a:avLst/>
          </a:prstGeom>
          <a:noFill/>
        </p:spPr>
        <p:txBody>
          <a:bodyPr wrap="none" rtlCol="0">
            <a:spAutoFit/>
          </a:bodyPr>
          <a:lstStyle/>
          <a:p>
            <a:r>
              <a:rPr lang="en-US" sz="2400" dirty="0"/>
              <a:t>+0011</a:t>
            </a:r>
          </a:p>
        </p:txBody>
      </p:sp>
      <p:cxnSp>
        <p:nvCxnSpPr>
          <p:cNvPr id="22" name="Straight Connector 21">
            <a:extLst>
              <a:ext uri="{FF2B5EF4-FFF2-40B4-BE49-F238E27FC236}">
                <a16:creationId xmlns:a16="http://schemas.microsoft.com/office/drawing/2014/main" xmlns="" id="{1B3AFD7D-3645-4950-A142-1B0D08A5A43D}"/>
              </a:ext>
            </a:extLst>
          </p:cNvPr>
          <p:cNvCxnSpPr/>
          <p:nvPr/>
        </p:nvCxnSpPr>
        <p:spPr>
          <a:xfrm>
            <a:off x="3354087" y="4174208"/>
            <a:ext cx="351302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6AB296D5-2B9B-44FA-BEC7-E93C5269EADB}"/>
              </a:ext>
            </a:extLst>
          </p:cNvPr>
          <p:cNvSpPr txBox="1"/>
          <p:nvPr/>
        </p:nvSpPr>
        <p:spPr>
          <a:xfrm>
            <a:off x="3631260" y="4174209"/>
            <a:ext cx="793807" cy="461665"/>
          </a:xfrm>
          <a:prstGeom prst="rect">
            <a:avLst/>
          </a:prstGeom>
          <a:noFill/>
        </p:spPr>
        <p:txBody>
          <a:bodyPr wrap="none" rtlCol="0">
            <a:spAutoFit/>
          </a:bodyPr>
          <a:lstStyle/>
          <a:p>
            <a:r>
              <a:rPr lang="en-US" sz="2400" dirty="0"/>
              <a:t>0101</a:t>
            </a:r>
          </a:p>
        </p:txBody>
      </p:sp>
      <p:sp>
        <p:nvSpPr>
          <p:cNvPr id="24" name="TextBox 23">
            <a:extLst>
              <a:ext uri="{FF2B5EF4-FFF2-40B4-BE49-F238E27FC236}">
                <a16:creationId xmlns:a16="http://schemas.microsoft.com/office/drawing/2014/main" xmlns="" id="{C24B29A7-1CA0-44BA-BB88-D3759CD48769}"/>
              </a:ext>
            </a:extLst>
          </p:cNvPr>
          <p:cNvSpPr txBox="1"/>
          <p:nvPr/>
        </p:nvSpPr>
        <p:spPr>
          <a:xfrm>
            <a:off x="4698060" y="4174208"/>
            <a:ext cx="793807" cy="461665"/>
          </a:xfrm>
          <a:prstGeom prst="rect">
            <a:avLst/>
          </a:prstGeom>
          <a:noFill/>
        </p:spPr>
        <p:txBody>
          <a:bodyPr wrap="none" rtlCol="0">
            <a:spAutoFit/>
          </a:bodyPr>
          <a:lstStyle/>
          <a:p>
            <a:r>
              <a:rPr lang="en-US" sz="2400" dirty="0"/>
              <a:t>1100</a:t>
            </a:r>
          </a:p>
        </p:txBody>
      </p:sp>
      <p:sp>
        <p:nvSpPr>
          <p:cNvPr id="25" name="TextBox 24">
            <a:extLst>
              <a:ext uri="{FF2B5EF4-FFF2-40B4-BE49-F238E27FC236}">
                <a16:creationId xmlns:a16="http://schemas.microsoft.com/office/drawing/2014/main" xmlns="" id="{CE95FE8F-F535-42D7-B21D-63FC4CF554CF}"/>
              </a:ext>
            </a:extLst>
          </p:cNvPr>
          <p:cNvSpPr txBox="1"/>
          <p:nvPr/>
        </p:nvSpPr>
        <p:spPr>
          <a:xfrm>
            <a:off x="5736864" y="4174208"/>
            <a:ext cx="875561" cy="461665"/>
          </a:xfrm>
          <a:prstGeom prst="rect">
            <a:avLst/>
          </a:prstGeom>
          <a:noFill/>
        </p:spPr>
        <p:txBody>
          <a:bodyPr wrap="none" rtlCol="0">
            <a:spAutoFit/>
          </a:bodyPr>
          <a:lstStyle/>
          <a:p>
            <a:r>
              <a:rPr lang="en-US" sz="2400" dirty="0"/>
              <a:t>.1011</a:t>
            </a:r>
          </a:p>
        </p:txBody>
      </p:sp>
      <p:sp>
        <p:nvSpPr>
          <p:cNvPr id="26" name="Rectangle 25">
            <a:extLst>
              <a:ext uri="{FF2B5EF4-FFF2-40B4-BE49-F238E27FC236}">
                <a16:creationId xmlns:a16="http://schemas.microsoft.com/office/drawing/2014/main" xmlns="" id="{91522891-8033-40D7-A866-67FF4E24C72E}"/>
              </a:ext>
            </a:extLst>
          </p:cNvPr>
          <p:cNvSpPr/>
          <p:nvPr/>
        </p:nvSpPr>
        <p:spPr>
          <a:xfrm>
            <a:off x="9196584" y="2155614"/>
            <a:ext cx="2930146" cy="2171936"/>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6"/>
                </a:solidFill>
              </a:rPr>
              <a:t>Rule:</a:t>
            </a:r>
            <a:r>
              <a:rPr lang="en-US" sz="2400" dirty="0">
                <a:solidFill>
                  <a:schemeClr val="tx1"/>
                </a:solidFill>
              </a:rPr>
              <a:t> Subtract 0011 to group which generated borrow and Add 0011 to group which do not generated borrow</a:t>
            </a:r>
          </a:p>
        </p:txBody>
      </p:sp>
      <p:sp>
        <p:nvSpPr>
          <p:cNvPr id="27" name="TextBox 26">
            <a:extLst>
              <a:ext uri="{FF2B5EF4-FFF2-40B4-BE49-F238E27FC236}">
                <a16:creationId xmlns:a16="http://schemas.microsoft.com/office/drawing/2014/main" xmlns="" id="{5219940A-EEE8-454F-BFE8-7ADE47FEC56A}"/>
              </a:ext>
            </a:extLst>
          </p:cNvPr>
          <p:cNvSpPr txBox="1"/>
          <p:nvPr/>
        </p:nvSpPr>
        <p:spPr>
          <a:xfrm>
            <a:off x="5678397" y="3634100"/>
            <a:ext cx="952505" cy="461665"/>
          </a:xfrm>
          <a:prstGeom prst="rect">
            <a:avLst/>
          </a:prstGeom>
          <a:noFill/>
        </p:spPr>
        <p:txBody>
          <a:bodyPr wrap="none" rtlCol="0">
            <a:spAutoFit/>
          </a:bodyPr>
          <a:lstStyle/>
          <a:p>
            <a:r>
              <a:rPr lang="en-US" sz="2400" dirty="0"/>
              <a:t>-.0011</a:t>
            </a:r>
          </a:p>
        </p:txBody>
      </p:sp>
    </p:spTree>
    <p:extLst>
      <p:ext uri="{BB962C8B-B14F-4D97-AF65-F5344CB8AC3E}">
        <p14:creationId xmlns:p14="http://schemas.microsoft.com/office/powerpoint/2010/main" val="307150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2" grpId="0"/>
      <p:bldP spid="13" grpId="0"/>
      <p:bldP spid="14" grpId="0"/>
      <p:bldP spid="15" grpId="0"/>
      <p:bldP spid="17" grpId="0"/>
      <p:bldP spid="18" grpId="0"/>
      <p:bldP spid="19" grpId="0"/>
      <p:bldP spid="20" grpId="0"/>
      <p:bldP spid="21" grpId="0"/>
      <p:bldP spid="23" grpId="0"/>
      <p:bldP spid="24" grpId="0"/>
      <p:bldP spid="25" grpId="0"/>
      <p:bldP spid="26"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1AB12-467D-44FB-87F1-7E9CA796AB66}"/>
              </a:ext>
            </a:extLst>
          </p:cNvPr>
          <p:cNvSpPr>
            <a:spLocks noGrp="1"/>
          </p:cNvSpPr>
          <p:nvPr>
            <p:ph type="title"/>
          </p:nvPr>
        </p:nvSpPr>
        <p:spPr/>
        <p:txBody>
          <a:bodyPr/>
          <a:lstStyle/>
          <a:p>
            <a:r>
              <a:rPr lang="en-US" dirty="0"/>
              <a:t>Gray Code</a:t>
            </a:r>
            <a:endParaRPr lang="en-IN" dirty="0"/>
          </a:p>
        </p:txBody>
      </p:sp>
      <p:sp>
        <p:nvSpPr>
          <p:cNvPr id="3" name="Content Placeholder 2">
            <a:extLst>
              <a:ext uri="{FF2B5EF4-FFF2-40B4-BE49-F238E27FC236}">
                <a16:creationId xmlns:a16="http://schemas.microsoft.com/office/drawing/2014/main" xmlns="" id="{7D4D146B-3B20-44A8-B7B3-C5E4C7A1636C}"/>
              </a:ext>
            </a:extLst>
          </p:cNvPr>
          <p:cNvSpPr>
            <a:spLocks noGrp="1"/>
          </p:cNvSpPr>
          <p:nvPr>
            <p:ph idx="1"/>
          </p:nvPr>
        </p:nvSpPr>
        <p:spPr/>
        <p:txBody>
          <a:bodyPr/>
          <a:lstStyle/>
          <a:p>
            <a:r>
              <a:rPr lang="en-US" dirty="0"/>
              <a:t>Only one bit changes between each pair of successive code words (</a:t>
            </a:r>
            <a:r>
              <a:rPr lang="en-US" dirty="0">
                <a:solidFill>
                  <a:schemeClr val="tx2"/>
                </a:solidFill>
              </a:rPr>
              <a:t>Unit distance code</a:t>
            </a:r>
            <a:r>
              <a:rPr lang="en-US" dirty="0"/>
              <a:t>). </a:t>
            </a:r>
          </a:p>
          <a:p>
            <a:r>
              <a:rPr lang="en-US" dirty="0"/>
              <a:t>Gray code is a reflected code.</a:t>
            </a:r>
          </a:p>
          <a:p>
            <a:r>
              <a:rPr lang="en-US" dirty="0"/>
              <a:t>Gray codes are designed recursively using following rules:</a:t>
            </a:r>
          </a:p>
          <a:p>
            <a:pPr lvl="1"/>
            <a:r>
              <a:rPr lang="en-US" dirty="0"/>
              <a:t>1-bit Gray code has two code words, </a:t>
            </a:r>
            <a:r>
              <a:rPr lang="en-US" dirty="0">
                <a:solidFill>
                  <a:schemeClr val="tx2"/>
                </a:solidFill>
              </a:rPr>
              <a:t>0 and 1</a:t>
            </a:r>
            <a:r>
              <a:rPr lang="en-US" dirty="0"/>
              <a:t>.</a:t>
            </a:r>
          </a:p>
          <a:p>
            <a:pPr lvl="1"/>
            <a:r>
              <a:rPr lang="en-US" dirty="0"/>
              <a:t>The </a:t>
            </a:r>
            <a:r>
              <a:rPr lang="en-US" dirty="0">
                <a:solidFill>
                  <a:schemeClr val="tx2"/>
                </a:solidFill>
              </a:rPr>
              <a:t>first 2</a:t>
            </a:r>
            <a:r>
              <a:rPr lang="en-US" baseline="30000" dirty="0">
                <a:solidFill>
                  <a:schemeClr val="tx2"/>
                </a:solidFill>
              </a:rPr>
              <a:t>n</a:t>
            </a:r>
            <a:r>
              <a:rPr lang="en-US" dirty="0">
                <a:solidFill>
                  <a:schemeClr val="tx2"/>
                </a:solidFill>
              </a:rPr>
              <a:t> </a:t>
            </a:r>
            <a:r>
              <a:rPr lang="en-US" dirty="0"/>
              <a:t>code words of an (n+1)-bit Gray code equal the code words of n-bit gray code, written </a:t>
            </a:r>
            <a:r>
              <a:rPr lang="en-US" dirty="0">
                <a:solidFill>
                  <a:schemeClr val="tx2"/>
                </a:solidFill>
              </a:rPr>
              <a:t>in order </a:t>
            </a:r>
            <a:r>
              <a:rPr lang="en-US" dirty="0"/>
              <a:t>with a leading </a:t>
            </a:r>
            <a:r>
              <a:rPr lang="en-US" dirty="0">
                <a:solidFill>
                  <a:schemeClr val="tx2"/>
                </a:solidFill>
              </a:rPr>
              <a:t>0 appended</a:t>
            </a:r>
            <a:r>
              <a:rPr lang="en-US" dirty="0"/>
              <a:t>.</a:t>
            </a:r>
          </a:p>
          <a:p>
            <a:pPr lvl="1"/>
            <a:r>
              <a:rPr lang="en-US" dirty="0"/>
              <a:t>The </a:t>
            </a:r>
            <a:r>
              <a:rPr lang="en-US" dirty="0">
                <a:solidFill>
                  <a:schemeClr val="tx2"/>
                </a:solidFill>
              </a:rPr>
              <a:t>last 2</a:t>
            </a:r>
            <a:r>
              <a:rPr lang="en-US" baseline="30000" dirty="0">
                <a:solidFill>
                  <a:schemeClr val="tx2"/>
                </a:solidFill>
              </a:rPr>
              <a:t>n</a:t>
            </a:r>
            <a:r>
              <a:rPr lang="en-US" dirty="0">
                <a:solidFill>
                  <a:schemeClr val="tx2"/>
                </a:solidFill>
              </a:rPr>
              <a:t> </a:t>
            </a:r>
            <a:r>
              <a:rPr lang="en-US" dirty="0"/>
              <a:t>code words of an (n+1)-bit Gray code equal the code words of n-bit gray code, but written </a:t>
            </a:r>
            <a:r>
              <a:rPr lang="en-US" dirty="0">
                <a:solidFill>
                  <a:schemeClr val="tx2"/>
                </a:solidFill>
              </a:rPr>
              <a:t>in reverse order </a:t>
            </a:r>
            <a:r>
              <a:rPr lang="en-US" dirty="0"/>
              <a:t>with a leading </a:t>
            </a:r>
            <a:r>
              <a:rPr lang="en-US" dirty="0">
                <a:solidFill>
                  <a:schemeClr val="tx2"/>
                </a:solidFill>
              </a:rPr>
              <a:t>1 appended</a:t>
            </a:r>
            <a:r>
              <a:rPr lang="en-US" dirty="0"/>
              <a:t>.</a:t>
            </a:r>
          </a:p>
          <a:p>
            <a:endParaRPr lang="en-IN" dirty="0"/>
          </a:p>
        </p:txBody>
      </p:sp>
    </p:spTree>
    <p:extLst>
      <p:ext uri="{BB962C8B-B14F-4D97-AF65-F5344CB8AC3E}">
        <p14:creationId xmlns:p14="http://schemas.microsoft.com/office/powerpoint/2010/main" val="173409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05">
            <a:extLst>
              <a:ext uri="{FF2B5EF4-FFF2-40B4-BE49-F238E27FC236}">
                <a16:creationId xmlns:a16="http://schemas.microsoft.com/office/drawing/2014/main" xmlns="" id="{CB59A794-9F44-48AF-815C-1817408B599B}"/>
              </a:ext>
            </a:extLst>
          </p:cNvPr>
          <p:cNvGraphicFramePr>
            <a:graphicFrameLocks noGrp="1"/>
          </p:cNvGraphicFramePr>
          <p:nvPr/>
        </p:nvGraphicFramePr>
        <p:xfrm>
          <a:off x="803328" y="30996"/>
          <a:ext cx="8733432" cy="6583680"/>
        </p:xfrm>
        <a:graphic>
          <a:graphicData uri="http://schemas.openxmlformats.org/drawingml/2006/table">
            <a:tbl>
              <a:tblPr/>
              <a:tblGrid>
                <a:gridCol w="1455572">
                  <a:extLst>
                    <a:ext uri="{9D8B030D-6E8A-4147-A177-3AD203B41FA5}">
                      <a16:colId xmlns:a16="http://schemas.microsoft.com/office/drawing/2014/main" xmlns="" val="20000"/>
                    </a:ext>
                  </a:extLst>
                </a:gridCol>
                <a:gridCol w="1455572">
                  <a:extLst>
                    <a:ext uri="{9D8B030D-6E8A-4147-A177-3AD203B41FA5}">
                      <a16:colId xmlns:a16="http://schemas.microsoft.com/office/drawing/2014/main" xmlns="" val="20001"/>
                    </a:ext>
                  </a:extLst>
                </a:gridCol>
                <a:gridCol w="1455572">
                  <a:extLst>
                    <a:ext uri="{9D8B030D-6E8A-4147-A177-3AD203B41FA5}">
                      <a16:colId xmlns:a16="http://schemas.microsoft.com/office/drawing/2014/main" xmlns="" val="20002"/>
                    </a:ext>
                  </a:extLst>
                </a:gridCol>
                <a:gridCol w="1455572">
                  <a:extLst>
                    <a:ext uri="{9D8B030D-6E8A-4147-A177-3AD203B41FA5}">
                      <a16:colId xmlns:a16="http://schemas.microsoft.com/office/drawing/2014/main" xmlns="" val="20003"/>
                    </a:ext>
                  </a:extLst>
                </a:gridCol>
                <a:gridCol w="1455572">
                  <a:extLst>
                    <a:ext uri="{9D8B030D-6E8A-4147-A177-3AD203B41FA5}">
                      <a16:colId xmlns:a16="http://schemas.microsoft.com/office/drawing/2014/main" xmlns="" val="20004"/>
                    </a:ext>
                  </a:extLst>
                </a:gridCol>
                <a:gridCol w="1455572">
                  <a:extLst>
                    <a:ext uri="{9D8B030D-6E8A-4147-A177-3AD203B41FA5}">
                      <a16:colId xmlns:a16="http://schemas.microsoft.com/office/drawing/2014/main" xmlns="" val="20005"/>
                    </a:ext>
                  </a:extLst>
                </a:gridCol>
              </a:tblGrid>
              <a:tr h="360000">
                <a:tc gridSpan="4">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Gray Code</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Decimal</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4-bit Binary</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extLst>
                  <a:ext uri="{0D108BD9-81ED-4DB2-BD59-A6C34878D82A}">
                    <a16:rowId xmlns:a16="http://schemas.microsoft.com/office/drawing/2014/main" xmlns="" val="10000"/>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1-bit</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2-bit</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3-bit</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4-bit</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solidFill>
                      <a:schemeClr val="tx1">
                        <a:lumMod val="10000"/>
                        <a:lumOff val="90000"/>
                      </a:schemeClr>
                    </a:solidFill>
                  </a:tcPr>
                </a:tc>
                <a:tc vMerge="1">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vMerge="1">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xmlns="" val="1000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0 0 0 0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0000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0 0 0 1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0001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0 0 1 1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2</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0010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0 0 1 0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3</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0011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0 1 1 0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4</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0100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0 1 1 1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5</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0101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0 1 0 1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6</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0110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600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0 1 0 0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7</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0111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1 1 0 0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8</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1000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1 1 0 1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9</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1001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1 1 1 1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1010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1 1 1 0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1011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1 0 1 0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12</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1100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1 0 1 1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13</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1101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1 0 0 1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14</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1110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6"/>
                  </a:ext>
                </a:extLst>
              </a:tr>
              <a:tr h="360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1 0 0 0</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15</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1111</a:t>
                      </a:r>
                    </a:p>
                  </a:txBody>
                  <a:tcPr anchor="ctr" horzOverflow="overflow">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7"/>
                  </a:ext>
                </a:extLst>
              </a:tr>
            </a:tbl>
          </a:graphicData>
        </a:graphic>
      </p:graphicFrame>
      <p:sp>
        <p:nvSpPr>
          <p:cNvPr id="3" name="Rectangle 2">
            <a:extLst>
              <a:ext uri="{FF2B5EF4-FFF2-40B4-BE49-F238E27FC236}">
                <a16:creationId xmlns:a16="http://schemas.microsoft.com/office/drawing/2014/main" xmlns="" id="{84C0F69D-654B-4F93-A3A0-74C891FE6859}"/>
              </a:ext>
            </a:extLst>
          </p:cNvPr>
          <p:cNvSpPr/>
          <p:nvPr/>
        </p:nvSpPr>
        <p:spPr>
          <a:xfrm>
            <a:off x="1394848" y="774913"/>
            <a:ext cx="263471"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F2974582-4716-485F-8E10-63312C9A6E17}"/>
              </a:ext>
            </a:extLst>
          </p:cNvPr>
          <p:cNvSpPr/>
          <p:nvPr/>
        </p:nvSpPr>
        <p:spPr>
          <a:xfrm>
            <a:off x="2926597" y="774913"/>
            <a:ext cx="263471"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90A8F9B4-5306-4FF0-9317-DBF669286408}"/>
              </a:ext>
            </a:extLst>
          </p:cNvPr>
          <p:cNvCxnSpPr/>
          <p:nvPr/>
        </p:nvCxnSpPr>
        <p:spPr>
          <a:xfrm>
            <a:off x="2376407" y="1532985"/>
            <a:ext cx="1100379"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9494B8DD-9DA3-4AA8-8098-E988EAE60B1B}"/>
              </a:ext>
            </a:extLst>
          </p:cNvPr>
          <p:cNvSpPr/>
          <p:nvPr/>
        </p:nvSpPr>
        <p:spPr>
          <a:xfrm>
            <a:off x="4310973" y="774911"/>
            <a:ext cx="416010" cy="14639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815D685D-7174-41CE-8D1D-A303F282D000}"/>
              </a:ext>
            </a:extLst>
          </p:cNvPr>
          <p:cNvSpPr/>
          <p:nvPr/>
        </p:nvSpPr>
        <p:spPr>
          <a:xfrm>
            <a:off x="2776641" y="774910"/>
            <a:ext cx="416010" cy="14639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xmlns="" id="{FC125B27-B64F-4638-947F-02CA3C83491B}"/>
              </a:ext>
            </a:extLst>
          </p:cNvPr>
          <p:cNvCxnSpPr/>
          <p:nvPr/>
        </p:nvCxnSpPr>
        <p:spPr>
          <a:xfrm>
            <a:off x="3861661" y="2285317"/>
            <a:ext cx="1100379"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52A80B67-4175-4353-98CE-CDFB93E8A4DA}"/>
              </a:ext>
            </a:extLst>
          </p:cNvPr>
          <p:cNvSpPr/>
          <p:nvPr/>
        </p:nvSpPr>
        <p:spPr>
          <a:xfrm>
            <a:off x="2926596" y="1537859"/>
            <a:ext cx="263471" cy="720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33C15B90-4D11-4C6C-B13C-9E7E0BB76408}"/>
              </a:ext>
            </a:extLst>
          </p:cNvPr>
          <p:cNvSpPr/>
          <p:nvPr/>
        </p:nvSpPr>
        <p:spPr>
          <a:xfrm>
            <a:off x="4310973" y="2285317"/>
            <a:ext cx="416010" cy="146391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49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9" grpId="0" animBg="1"/>
      <p:bldP spid="9" grpId="1" animBg="1"/>
      <p:bldP spid="10" grpId="0" animBg="1"/>
      <p:bldP spid="10" grpId="1" animBg="1"/>
      <p:bldP spid="12" grpId="0" animBg="1"/>
      <p:bldP spid="12" grpId="1" animBg="1"/>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936AF-DEC6-4E8A-B3A3-926B4B926D73}"/>
              </a:ext>
            </a:extLst>
          </p:cNvPr>
          <p:cNvSpPr>
            <a:spLocks noGrp="1"/>
          </p:cNvSpPr>
          <p:nvPr>
            <p:ph type="title"/>
          </p:nvPr>
        </p:nvSpPr>
        <p:spPr/>
        <p:txBody>
          <a:bodyPr/>
          <a:lstStyle/>
          <a:p>
            <a:r>
              <a:rPr lang="en-US" dirty="0"/>
              <a:t>Conversion among Bases</a:t>
            </a:r>
            <a:endParaRPr lang="en-IN" dirty="0"/>
          </a:p>
        </p:txBody>
      </p:sp>
      <p:sp>
        <p:nvSpPr>
          <p:cNvPr id="5" name="Content Placeholder 2">
            <a:extLst>
              <a:ext uri="{FF2B5EF4-FFF2-40B4-BE49-F238E27FC236}">
                <a16:creationId xmlns:a16="http://schemas.microsoft.com/office/drawing/2014/main" xmlns="" id="{CA298B1F-B876-4D3C-A206-4A8E24390A03}"/>
              </a:ext>
            </a:extLst>
          </p:cNvPr>
          <p:cNvSpPr>
            <a:spLocks noGrp="1"/>
          </p:cNvSpPr>
          <p:nvPr>
            <p:ph idx="1"/>
          </p:nvPr>
        </p:nvSpPr>
        <p:spPr>
          <a:xfrm>
            <a:off x="144005" y="897610"/>
            <a:ext cx="8763000" cy="5334000"/>
          </a:xfrm>
        </p:spPr>
        <p:txBody>
          <a:bodyPr/>
          <a:lstStyle/>
          <a:p>
            <a:r>
              <a:rPr lang="en-US" dirty="0"/>
              <a:t>Possibilities</a:t>
            </a:r>
          </a:p>
          <a:p>
            <a:endParaRPr lang="en-US" dirty="0"/>
          </a:p>
          <a:p>
            <a:endParaRPr lang="en-US" dirty="0"/>
          </a:p>
          <a:p>
            <a:endParaRPr lang="en-US" dirty="0"/>
          </a:p>
          <a:p>
            <a:endParaRPr lang="en-US" dirty="0"/>
          </a:p>
          <a:p>
            <a:endParaRPr lang="en-US" dirty="0"/>
          </a:p>
          <a:p>
            <a:endParaRPr lang="en-US" dirty="0"/>
          </a:p>
          <a:p>
            <a:endParaRPr lang="en-US" dirty="0"/>
          </a:p>
          <a:p>
            <a:r>
              <a:rPr lang="en-US" dirty="0"/>
              <a:t>Example</a:t>
            </a:r>
          </a:p>
        </p:txBody>
      </p:sp>
      <p:sp>
        <p:nvSpPr>
          <p:cNvPr id="6" name="Oval 4">
            <a:extLst>
              <a:ext uri="{FF2B5EF4-FFF2-40B4-BE49-F238E27FC236}">
                <a16:creationId xmlns:a16="http://schemas.microsoft.com/office/drawing/2014/main" xmlns="" id="{BFF7923F-E35F-4448-A07D-D4E2B2A163D5}"/>
              </a:ext>
            </a:extLst>
          </p:cNvPr>
          <p:cNvSpPr>
            <a:spLocks noChangeArrowheads="1"/>
          </p:cNvSpPr>
          <p:nvPr/>
        </p:nvSpPr>
        <p:spPr bwMode="auto">
          <a:xfrm>
            <a:off x="6624922" y="3799569"/>
            <a:ext cx="2503885" cy="649188"/>
          </a:xfrm>
          <a:prstGeom prst="ellipse">
            <a:avLst/>
          </a:prstGeom>
          <a:gradFill>
            <a:gsLst>
              <a:gs pos="10000">
                <a:srgbClr val="273238">
                  <a:alpha val="91000"/>
                </a:srgbClr>
              </a:gs>
              <a:gs pos="100000">
                <a:srgbClr val="607D8B"/>
              </a:gs>
            </a:gsLst>
            <a:lin ang="10800000" scaled="1"/>
          </a:gradFill>
          <a:ln w="19050">
            <a:solidFill>
              <a:schemeClr val="tx1"/>
            </a:solidFill>
            <a:round/>
            <a:headEnd/>
            <a:tailEnd/>
          </a:ln>
          <a:effectLst/>
        </p:spPr>
        <p:txBody>
          <a:bodyPr wrap="none" anchor="ctr"/>
          <a:lstStyle/>
          <a:p>
            <a:pPr algn="ctr"/>
            <a:r>
              <a:rPr lang="en-US" altLang="en-US" sz="2400" dirty="0">
                <a:solidFill>
                  <a:schemeClr val="bg1"/>
                </a:solidFill>
              </a:rPr>
              <a:t>Hexadecimal</a:t>
            </a:r>
          </a:p>
        </p:txBody>
      </p:sp>
      <p:sp>
        <p:nvSpPr>
          <p:cNvPr id="7" name="Oval 5">
            <a:extLst>
              <a:ext uri="{FF2B5EF4-FFF2-40B4-BE49-F238E27FC236}">
                <a16:creationId xmlns:a16="http://schemas.microsoft.com/office/drawing/2014/main" xmlns="" id="{42B3E81D-5B2A-4878-8B71-A393D99E8879}"/>
              </a:ext>
            </a:extLst>
          </p:cNvPr>
          <p:cNvSpPr>
            <a:spLocks noChangeArrowheads="1"/>
          </p:cNvSpPr>
          <p:nvPr/>
        </p:nvSpPr>
        <p:spPr bwMode="auto">
          <a:xfrm>
            <a:off x="2505559" y="1552413"/>
            <a:ext cx="2513012" cy="666750"/>
          </a:xfrm>
          <a:prstGeom prst="ellipse">
            <a:avLst/>
          </a:prstGeom>
          <a:gradFill>
            <a:gsLst>
              <a:gs pos="10000">
                <a:srgbClr val="273238">
                  <a:alpha val="91000"/>
                </a:srgbClr>
              </a:gs>
              <a:gs pos="100000">
                <a:srgbClr val="607D8B"/>
              </a:gs>
            </a:gsLst>
            <a:lin ang="10800000" scaled="1"/>
          </a:gradFill>
          <a:ln w="19050">
            <a:solidFill>
              <a:schemeClr val="tx1"/>
            </a:solidFill>
            <a:round/>
            <a:headEnd/>
            <a:tailEnd/>
          </a:ln>
          <a:effectLst/>
        </p:spPr>
        <p:txBody>
          <a:bodyPr wrap="none" anchor="ctr"/>
          <a:lstStyle/>
          <a:p>
            <a:pPr algn="ctr"/>
            <a:r>
              <a:rPr lang="en-US" altLang="en-US" sz="2400">
                <a:solidFill>
                  <a:schemeClr val="bg1"/>
                </a:solidFill>
              </a:rPr>
              <a:t>Decimal</a:t>
            </a:r>
          </a:p>
        </p:txBody>
      </p:sp>
      <p:sp>
        <p:nvSpPr>
          <p:cNvPr id="8" name="Oval 6">
            <a:extLst>
              <a:ext uri="{FF2B5EF4-FFF2-40B4-BE49-F238E27FC236}">
                <a16:creationId xmlns:a16="http://schemas.microsoft.com/office/drawing/2014/main" xmlns="" id="{9FE38828-B0F1-478F-9CEE-012DEBCCE175}"/>
              </a:ext>
            </a:extLst>
          </p:cNvPr>
          <p:cNvSpPr>
            <a:spLocks noChangeArrowheads="1"/>
          </p:cNvSpPr>
          <p:nvPr/>
        </p:nvSpPr>
        <p:spPr bwMode="auto">
          <a:xfrm>
            <a:off x="6620359" y="1552413"/>
            <a:ext cx="2513012" cy="666750"/>
          </a:xfrm>
          <a:prstGeom prst="ellipse">
            <a:avLst/>
          </a:prstGeom>
          <a:gradFill>
            <a:gsLst>
              <a:gs pos="10000">
                <a:srgbClr val="273238">
                  <a:alpha val="91000"/>
                </a:srgbClr>
              </a:gs>
              <a:gs pos="100000">
                <a:srgbClr val="607D8B"/>
              </a:gs>
            </a:gsLst>
            <a:lin ang="10800000" scaled="1"/>
          </a:gradFill>
          <a:ln w="19050">
            <a:solidFill>
              <a:schemeClr val="tx1"/>
            </a:solidFill>
            <a:round/>
            <a:headEnd/>
            <a:tailEnd/>
          </a:ln>
          <a:effectLst/>
        </p:spPr>
        <p:txBody>
          <a:bodyPr wrap="none" anchor="ctr"/>
          <a:lstStyle/>
          <a:p>
            <a:pPr algn="ctr"/>
            <a:r>
              <a:rPr lang="en-US" altLang="en-US" sz="2400">
                <a:solidFill>
                  <a:schemeClr val="bg1"/>
                </a:solidFill>
              </a:rPr>
              <a:t>Octal</a:t>
            </a:r>
          </a:p>
        </p:txBody>
      </p:sp>
      <p:sp>
        <p:nvSpPr>
          <p:cNvPr id="9" name="Oval 7">
            <a:extLst>
              <a:ext uri="{FF2B5EF4-FFF2-40B4-BE49-F238E27FC236}">
                <a16:creationId xmlns:a16="http://schemas.microsoft.com/office/drawing/2014/main" xmlns="" id="{E66D49EE-E026-4DBA-B012-7B71AAF36C61}"/>
              </a:ext>
            </a:extLst>
          </p:cNvPr>
          <p:cNvSpPr>
            <a:spLocks noChangeArrowheads="1"/>
          </p:cNvSpPr>
          <p:nvPr/>
        </p:nvSpPr>
        <p:spPr bwMode="auto">
          <a:xfrm>
            <a:off x="2505559" y="3714588"/>
            <a:ext cx="2513012" cy="666750"/>
          </a:xfrm>
          <a:prstGeom prst="ellipse">
            <a:avLst/>
          </a:prstGeom>
          <a:gradFill>
            <a:gsLst>
              <a:gs pos="10000">
                <a:srgbClr val="273238">
                  <a:alpha val="91000"/>
                </a:srgbClr>
              </a:gs>
              <a:gs pos="100000">
                <a:srgbClr val="607D8B"/>
              </a:gs>
            </a:gsLst>
            <a:lin ang="10800000" scaled="1"/>
          </a:gradFill>
          <a:ln w="19050">
            <a:solidFill>
              <a:schemeClr val="tx1"/>
            </a:solidFill>
            <a:round/>
            <a:headEnd/>
            <a:tailEnd/>
          </a:ln>
          <a:effectLst/>
        </p:spPr>
        <p:txBody>
          <a:bodyPr wrap="none" anchor="ctr"/>
          <a:lstStyle/>
          <a:p>
            <a:pPr algn="ctr"/>
            <a:r>
              <a:rPr lang="en-US" altLang="en-US" sz="2400">
                <a:solidFill>
                  <a:schemeClr val="bg1"/>
                </a:solidFill>
              </a:rPr>
              <a:t>Binary</a:t>
            </a:r>
          </a:p>
        </p:txBody>
      </p:sp>
      <p:sp>
        <p:nvSpPr>
          <p:cNvPr id="10" name="Line 8">
            <a:extLst>
              <a:ext uri="{FF2B5EF4-FFF2-40B4-BE49-F238E27FC236}">
                <a16:creationId xmlns:a16="http://schemas.microsoft.com/office/drawing/2014/main" xmlns="" id="{B839731E-945D-482C-B5F7-98185B055123}"/>
              </a:ext>
            </a:extLst>
          </p:cNvPr>
          <p:cNvSpPr>
            <a:spLocks noChangeShapeType="1"/>
          </p:cNvSpPr>
          <p:nvPr/>
        </p:nvSpPr>
        <p:spPr bwMode="auto">
          <a:xfrm flipV="1">
            <a:off x="5018571" y="2114388"/>
            <a:ext cx="1676400" cy="175260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400"/>
          </a:p>
        </p:txBody>
      </p:sp>
      <p:sp>
        <p:nvSpPr>
          <p:cNvPr id="11" name="Line 9">
            <a:extLst>
              <a:ext uri="{FF2B5EF4-FFF2-40B4-BE49-F238E27FC236}">
                <a16:creationId xmlns:a16="http://schemas.microsoft.com/office/drawing/2014/main" xmlns="" id="{0ABFF227-A43E-403F-B1C9-46EC2369C5DE}"/>
              </a:ext>
            </a:extLst>
          </p:cNvPr>
          <p:cNvSpPr>
            <a:spLocks noChangeShapeType="1"/>
          </p:cNvSpPr>
          <p:nvPr/>
        </p:nvSpPr>
        <p:spPr bwMode="auto">
          <a:xfrm flipH="1" flipV="1">
            <a:off x="5018571" y="2114388"/>
            <a:ext cx="1676400" cy="175260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400"/>
          </a:p>
        </p:txBody>
      </p:sp>
      <p:sp>
        <p:nvSpPr>
          <p:cNvPr id="12" name="Line 10">
            <a:extLst>
              <a:ext uri="{FF2B5EF4-FFF2-40B4-BE49-F238E27FC236}">
                <a16:creationId xmlns:a16="http://schemas.microsoft.com/office/drawing/2014/main" xmlns="" id="{F5F5E81B-ACE4-4484-885C-227A630A8F93}"/>
              </a:ext>
            </a:extLst>
          </p:cNvPr>
          <p:cNvSpPr>
            <a:spLocks noChangeShapeType="1"/>
          </p:cNvSpPr>
          <p:nvPr/>
        </p:nvSpPr>
        <p:spPr bwMode="auto">
          <a:xfrm flipV="1">
            <a:off x="7914171" y="2419188"/>
            <a:ext cx="0" cy="121920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400"/>
          </a:p>
        </p:txBody>
      </p:sp>
      <p:sp>
        <p:nvSpPr>
          <p:cNvPr id="13" name="Line 11">
            <a:extLst>
              <a:ext uri="{FF2B5EF4-FFF2-40B4-BE49-F238E27FC236}">
                <a16:creationId xmlns:a16="http://schemas.microsoft.com/office/drawing/2014/main" xmlns="" id="{2BE6A3CF-8424-48C2-A6B7-379C769FC42C}"/>
              </a:ext>
            </a:extLst>
          </p:cNvPr>
          <p:cNvSpPr>
            <a:spLocks noChangeShapeType="1"/>
          </p:cNvSpPr>
          <p:nvPr/>
        </p:nvSpPr>
        <p:spPr bwMode="auto">
          <a:xfrm flipV="1">
            <a:off x="3723171" y="2342988"/>
            <a:ext cx="0" cy="121920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400"/>
          </a:p>
        </p:txBody>
      </p:sp>
      <p:sp>
        <p:nvSpPr>
          <p:cNvPr id="14" name="Line 12">
            <a:extLst>
              <a:ext uri="{FF2B5EF4-FFF2-40B4-BE49-F238E27FC236}">
                <a16:creationId xmlns:a16="http://schemas.microsoft.com/office/drawing/2014/main" xmlns="" id="{C9AF3469-370D-4244-9BEB-8E6CD5A87C45}"/>
              </a:ext>
            </a:extLst>
          </p:cNvPr>
          <p:cNvSpPr>
            <a:spLocks noChangeShapeType="1"/>
          </p:cNvSpPr>
          <p:nvPr/>
        </p:nvSpPr>
        <p:spPr bwMode="auto">
          <a:xfrm rot="5400000" flipV="1">
            <a:off x="5856771" y="1276188"/>
            <a:ext cx="0" cy="121920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400"/>
          </a:p>
        </p:txBody>
      </p:sp>
      <p:sp>
        <p:nvSpPr>
          <p:cNvPr id="15" name="Line 13">
            <a:extLst>
              <a:ext uri="{FF2B5EF4-FFF2-40B4-BE49-F238E27FC236}">
                <a16:creationId xmlns:a16="http://schemas.microsoft.com/office/drawing/2014/main" xmlns="" id="{77F06495-F03A-4E8B-A275-B91859A0895E}"/>
              </a:ext>
            </a:extLst>
          </p:cNvPr>
          <p:cNvSpPr>
            <a:spLocks noChangeShapeType="1"/>
          </p:cNvSpPr>
          <p:nvPr/>
        </p:nvSpPr>
        <p:spPr bwMode="auto">
          <a:xfrm rot="5400000" flipV="1">
            <a:off x="5856771" y="3485988"/>
            <a:ext cx="0" cy="1219200"/>
          </a:xfrm>
          <a:prstGeom prst="line">
            <a:avLst/>
          </a:prstGeom>
          <a:noFill/>
          <a:ln w="254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400"/>
          </a:p>
        </p:txBody>
      </p:sp>
      <p:sp>
        <p:nvSpPr>
          <p:cNvPr id="16" name="Text Box 3">
            <a:extLst>
              <a:ext uri="{FF2B5EF4-FFF2-40B4-BE49-F238E27FC236}">
                <a16:creationId xmlns:a16="http://schemas.microsoft.com/office/drawing/2014/main" xmlns="" id="{8D97E41B-B0F0-4E28-8449-E6D31EBAE099}"/>
              </a:ext>
            </a:extLst>
          </p:cNvPr>
          <p:cNvSpPr txBox="1">
            <a:spLocks noChangeArrowheads="1"/>
          </p:cNvSpPr>
          <p:nvPr/>
        </p:nvSpPr>
        <p:spPr bwMode="auto">
          <a:xfrm>
            <a:off x="1557896" y="5424915"/>
            <a:ext cx="6705600" cy="5847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dirty="0"/>
              <a:t>25</a:t>
            </a:r>
            <a:r>
              <a:rPr lang="en-US" altLang="en-US" sz="3200" baseline="-25000" dirty="0"/>
              <a:t>10</a:t>
            </a:r>
            <a:r>
              <a:rPr lang="en-US" altLang="en-US" sz="3200" dirty="0"/>
              <a:t> = 11001</a:t>
            </a:r>
            <a:r>
              <a:rPr lang="en-US" altLang="en-US" sz="3200" baseline="-25000" dirty="0"/>
              <a:t>2</a:t>
            </a:r>
            <a:r>
              <a:rPr lang="en-US" altLang="en-US" sz="3200" dirty="0"/>
              <a:t> = 31</a:t>
            </a:r>
            <a:r>
              <a:rPr lang="en-US" altLang="en-US" sz="3200" baseline="-25000" dirty="0"/>
              <a:t>8</a:t>
            </a:r>
            <a:r>
              <a:rPr lang="en-US" altLang="en-US" sz="3200" dirty="0"/>
              <a:t> = 19</a:t>
            </a:r>
            <a:r>
              <a:rPr lang="en-US" altLang="en-US" sz="3200" baseline="-25000" dirty="0"/>
              <a:t>16</a:t>
            </a:r>
          </a:p>
        </p:txBody>
      </p:sp>
      <p:sp>
        <p:nvSpPr>
          <p:cNvPr id="17" name="AutoShape 4">
            <a:extLst>
              <a:ext uri="{FF2B5EF4-FFF2-40B4-BE49-F238E27FC236}">
                <a16:creationId xmlns:a16="http://schemas.microsoft.com/office/drawing/2014/main" xmlns="" id="{CBE72CD2-DDF9-4A36-A519-1BBE56C2E7F2}"/>
              </a:ext>
            </a:extLst>
          </p:cNvPr>
          <p:cNvSpPr>
            <a:spLocks noChangeArrowheads="1"/>
          </p:cNvSpPr>
          <p:nvPr/>
        </p:nvSpPr>
        <p:spPr bwMode="auto">
          <a:xfrm>
            <a:off x="7426614" y="5800563"/>
            <a:ext cx="1295400" cy="457200"/>
          </a:xfrm>
          <a:prstGeom prst="wedgeRoundRectCallout">
            <a:avLst>
              <a:gd name="adj1" fmla="val -81248"/>
              <a:gd name="adj2" fmla="val -29166"/>
              <a:gd name="adj3" fmla="val 16667"/>
            </a:avLst>
          </a:prstGeom>
          <a:gradFill>
            <a:gsLst>
              <a:gs pos="10000">
                <a:srgbClr val="273238">
                  <a:alpha val="91000"/>
                </a:srgbClr>
              </a:gs>
              <a:gs pos="100000">
                <a:srgbClr val="607D8B"/>
              </a:gs>
            </a:gsLst>
            <a:lin ang="10800000" scaled="1"/>
          </a:gradFill>
          <a:ln w="19050">
            <a:solidFill>
              <a:schemeClr val="tx1"/>
            </a:solidFill>
            <a:round/>
            <a:headEnd/>
            <a:tailEnd/>
          </a:ln>
          <a:effectLst/>
        </p:spPr>
        <p:txBody>
          <a:bodyPr wrap="none" anchor="ctr"/>
          <a:lstStyle/>
          <a:p>
            <a:pPr algn="ctr"/>
            <a:r>
              <a:rPr lang="en-US" altLang="en-US" sz="2400">
                <a:solidFill>
                  <a:schemeClr val="bg1"/>
                </a:solidFill>
              </a:rPr>
              <a:t>Base</a:t>
            </a:r>
          </a:p>
        </p:txBody>
      </p:sp>
    </p:spTree>
    <p:extLst>
      <p:ext uri="{BB962C8B-B14F-4D97-AF65-F5344CB8AC3E}">
        <p14:creationId xmlns:p14="http://schemas.microsoft.com/office/powerpoint/2010/main" val="16371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1AB12-467D-44FB-87F1-7E9CA796AB66}"/>
              </a:ext>
            </a:extLst>
          </p:cNvPr>
          <p:cNvSpPr>
            <a:spLocks noGrp="1"/>
          </p:cNvSpPr>
          <p:nvPr>
            <p:ph type="title"/>
          </p:nvPr>
        </p:nvSpPr>
        <p:spPr/>
        <p:txBody>
          <a:bodyPr/>
          <a:lstStyle/>
          <a:p>
            <a:r>
              <a:rPr lang="en-US" dirty="0"/>
              <a:t>Binary to Gray and Gray to Binary Conversion</a:t>
            </a:r>
            <a:endParaRPr lang="en-IN" dirty="0"/>
          </a:p>
        </p:txBody>
      </p:sp>
      <p:sp>
        <p:nvSpPr>
          <p:cNvPr id="4" name="Content Placeholder 2">
            <a:extLst>
              <a:ext uri="{FF2B5EF4-FFF2-40B4-BE49-F238E27FC236}">
                <a16:creationId xmlns:a16="http://schemas.microsoft.com/office/drawing/2014/main" xmlns="" id="{02D85C71-9319-415E-BC96-6C08A506BA87}"/>
              </a:ext>
            </a:extLst>
          </p:cNvPr>
          <p:cNvSpPr txBox="1">
            <a:spLocks/>
          </p:cNvSpPr>
          <p:nvPr/>
        </p:nvSpPr>
        <p:spPr>
          <a:xfrm>
            <a:off x="159504" y="889716"/>
            <a:ext cx="8763000" cy="189875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j-lt"/>
              </a:rPr>
              <a:t>Conversion of n-bit Binary number (B) to Gray Code (G) is as follows:</a:t>
            </a:r>
          </a:p>
          <a:p>
            <a:endParaRPr lang="en-IN" dirty="0">
              <a:latin typeface="+mj-lt"/>
            </a:endParaRPr>
          </a:p>
          <a:p>
            <a:endParaRPr lang="en-IN" dirty="0">
              <a:latin typeface="+mj-lt"/>
            </a:endParaRPr>
          </a:p>
          <a:p>
            <a:r>
              <a:rPr lang="en-IN" dirty="0">
                <a:latin typeface="+mj-lt"/>
              </a:rPr>
              <a:t>Example: Convert (1001)</a:t>
            </a:r>
            <a:r>
              <a:rPr lang="en-IN" baseline="-25000" dirty="0">
                <a:latin typeface="+mj-lt"/>
              </a:rPr>
              <a:t>2</a:t>
            </a:r>
            <a:r>
              <a:rPr lang="en-IN" dirty="0">
                <a:latin typeface="+mj-lt"/>
              </a:rPr>
              <a:t> to Gray Code.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xmlns="" id="{92EF514B-53DD-4DFC-882D-0BA90A7D2B5C}"/>
                  </a:ext>
                </a:extLst>
              </p:cNvPr>
              <p:cNvGraphicFramePr>
                <a:graphicFrameLocks noGrp="1"/>
              </p:cNvGraphicFramePr>
              <p:nvPr/>
            </p:nvGraphicFramePr>
            <p:xfrm>
              <a:off x="828254" y="1457877"/>
              <a:ext cx="9059665" cy="533400"/>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xmlns="" val="20000"/>
                        </a:ext>
                      </a:extLst>
                    </a:gridCol>
                    <a:gridCol w="2532295">
                      <a:extLst>
                        <a:ext uri="{9D8B030D-6E8A-4147-A177-3AD203B41FA5}">
                          <a16:colId xmlns:a16="http://schemas.microsoft.com/office/drawing/2014/main" xmlns="" val="20001"/>
                        </a:ext>
                      </a:extLst>
                    </a:gridCol>
                    <a:gridCol w="2898183">
                      <a:extLst>
                        <a:ext uri="{9D8B030D-6E8A-4147-A177-3AD203B41FA5}">
                          <a16:colId xmlns:a16="http://schemas.microsoft.com/office/drawing/2014/main" xmlns="" val="20002"/>
                        </a:ext>
                      </a:extLst>
                    </a:gridCol>
                    <a:gridCol w="1952787">
                      <a:extLst>
                        <a:ext uri="{9D8B030D-6E8A-4147-A177-3AD203B41FA5}">
                          <a16:colId xmlns:a16="http://schemas.microsoft.com/office/drawing/2014/main" xmlns="" val="20003"/>
                        </a:ext>
                      </a:extLst>
                    </a:gridCol>
                  </a:tblGrid>
                  <a:tr h="533400">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sub>
                                </m:sSub>
                              </m:oMath>
                            </m:oMathPara>
                          </a14:m>
                          <a:endParaRPr lang="en-IN"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oMath>
                            </m:oMathPara>
                          </a14:m>
                          <a:endParaRPr lang="en-IN"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𝑛</m:t>
                                    </m:r>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r>
                                      <a:rPr lang="en-IN" sz="2000" b="0" i="1" smtClean="0">
                                        <a:latin typeface="Cambria Math" panose="02040503050406030204" pitchFamily="18" charset="0"/>
                                      </a:rPr>
                                      <m:t>−2</m:t>
                                    </m:r>
                                  </m:sub>
                                </m:sSub>
                                <m:r>
                                  <a:rPr lang="en-IN" sz="2000" b="0" i="1" smtClean="0">
                                    <a:latin typeface="Cambria Math" panose="02040503050406030204" pitchFamily="18" charset="0"/>
                                  </a:rPr>
                                  <m:t>…</m:t>
                                </m:r>
                              </m:oMath>
                            </m:oMathPara>
                          </a14:m>
                          <a:endParaRPr lang="en-IN"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2</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𝐵</m:t>
                                    </m:r>
                                  </m:e>
                                  <m:sub>
                                    <m:r>
                                      <a:rPr lang="en-IN" sz="2000" b="0" i="1" smtClean="0">
                                        <a:latin typeface="Cambria Math" panose="02040503050406030204" pitchFamily="18" charset="0"/>
                                      </a:rPr>
                                      <m:t>1</m:t>
                                    </m:r>
                                  </m:sub>
                                </m:sSub>
                              </m:oMath>
                            </m:oMathPara>
                          </a14:m>
                          <a:endParaRPr lang="en-IN" sz="2000" dirty="0"/>
                        </a:p>
                      </a:txBody>
                      <a:tcPr anchor="ctr"/>
                    </a:tc>
                    <a:extLst>
                      <a:ext uri="{0D108BD9-81ED-4DB2-BD59-A6C34878D82A}">
                        <a16:rowId xmlns:a16="http://schemas.microsoft.com/office/drawing/2014/main" xmlns="" val="10000"/>
                      </a:ext>
                    </a:extLst>
                  </a:tr>
                </a:tbl>
              </a:graphicData>
            </a:graphic>
          </p:graphicFrame>
        </mc:Choice>
        <mc:Fallback xmlns="">
          <p:graphicFrame>
            <p:nvGraphicFramePr>
              <p:cNvPr id="5" name="Table 4">
                <a:extLst>
                  <a:ext uri="{FF2B5EF4-FFF2-40B4-BE49-F238E27FC236}">
                    <a16:creationId xmlns:a16="http://schemas.microsoft.com/office/drawing/2014/main" id="{92EF514B-53DD-4DFC-882D-0BA90A7D2B5C}"/>
                  </a:ext>
                </a:extLst>
              </p:cNvPr>
              <p:cNvGraphicFramePr>
                <a:graphicFrameLocks noGrp="1"/>
              </p:cNvGraphicFramePr>
              <p:nvPr>
                <p:extLst>
                  <p:ext uri="{D42A27DB-BD31-4B8C-83A1-F6EECF244321}">
                    <p14:modId xmlns:p14="http://schemas.microsoft.com/office/powerpoint/2010/main" val="3973893394"/>
                  </p:ext>
                </p:extLst>
              </p:nvPr>
            </p:nvGraphicFramePr>
            <p:xfrm>
              <a:off x="828254" y="1457877"/>
              <a:ext cx="9059665" cy="533400"/>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20000"/>
                        </a:ext>
                      </a:extLst>
                    </a:gridCol>
                    <a:gridCol w="2532295">
                      <a:extLst>
                        <a:ext uri="{9D8B030D-6E8A-4147-A177-3AD203B41FA5}">
                          <a16:colId xmlns:a16="http://schemas.microsoft.com/office/drawing/2014/main" val="20001"/>
                        </a:ext>
                      </a:extLst>
                    </a:gridCol>
                    <a:gridCol w="2898183">
                      <a:extLst>
                        <a:ext uri="{9D8B030D-6E8A-4147-A177-3AD203B41FA5}">
                          <a16:colId xmlns:a16="http://schemas.microsoft.com/office/drawing/2014/main" val="20002"/>
                        </a:ext>
                      </a:extLst>
                    </a:gridCol>
                    <a:gridCol w="1952787">
                      <a:extLst>
                        <a:ext uri="{9D8B030D-6E8A-4147-A177-3AD203B41FA5}">
                          <a16:colId xmlns:a16="http://schemas.microsoft.com/office/drawing/2014/main" val="20003"/>
                        </a:ext>
                      </a:extLst>
                    </a:gridCol>
                  </a:tblGrid>
                  <a:tr h="533400">
                    <a:tc>
                      <a:txBody>
                        <a:bodyPr/>
                        <a:lstStyle/>
                        <a:p>
                          <a:endParaRPr lang="en-US"/>
                        </a:p>
                      </a:txBody>
                      <a:tcPr anchor="ctr">
                        <a:blipFill>
                          <a:blip r:embed="rId2"/>
                          <a:stretch>
                            <a:fillRect l="-364" t="-1136" r="-441818" b="-2273"/>
                          </a:stretch>
                        </a:blipFill>
                      </a:tcPr>
                    </a:tc>
                    <a:tc>
                      <a:txBody>
                        <a:bodyPr/>
                        <a:lstStyle/>
                        <a:p>
                          <a:endParaRPr lang="en-US"/>
                        </a:p>
                      </a:txBody>
                      <a:tcPr anchor="ctr">
                        <a:blipFill>
                          <a:blip r:embed="rId2"/>
                          <a:stretch>
                            <a:fillRect l="-66346" t="-1136" r="-192067" b="-2273"/>
                          </a:stretch>
                        </a:blipFill>
                      </a:tcPr>
                    </a:tc>
                    <a:tc>
                      <a:txBody>
                        <a:bodyPr/>
                        <a:lstStyle/>
                        <a:p>
                          <a:endParaRPr lang="en-US"/>
                        </a:p>
                      </a:txBody>
                      <a:tcPr anchor="ctr">
                        <a:blipFill>
                          <a:blip r:embed="rId2"/>
                          <a:stretch>
                            <a:fillRect l="-145378" t="-1136" r="-67857" b="-2273"/>
                          </a:stretch>
                        </a:blipFill>
                      </a:tcPr>
                    </a:tc>
                    <a:tc>
                      <a:txBody>
                        <a:bodyPr/>
                        <a:lstStyle/>
                        <a:p>
                          <a:endParaRPr lang="en-US"/>
                        </a:p>
                      </a:txBody>
                      <a:tcPr anchor="ctr">
                        <a:blipFill>
                          <a:blip r:embed="rId2"/>
                          <a:stretch>
                            <a:fillRect l="-363863" t="-1136" r="-623" b="-2273"/>
                          </a:stretch>
                        </a:blipFill>
                      </a:tcPr>
                    </a:tc>
                    <a:extLst>
                      <a:ext uri="{0D108BD9-81ED-4DB2-BD59-A6C34878D82A}">
                        <a16:rowId xmlns:a16="http://schemas.microsoft.com/office/drawing/2014/main" val="10000"/>
                      </a:ext>
                    </a:extLst>
                  </a:tr>
                </a:tbl>
              </a:graphicData>
            </a:graphic>
          </p:graphicFrame>
        </mc:Fallback>
      </mc:AlternateContent>
      <p:sp>
        <p:nvSpPr>
          <p:cNvPr id="6" name="Rectangle 5">
            <a:extLst>
              <a:ext uri="{FF2B5EF4-FFF2-40B4-BE49-F238E27FC236}">
                <a16:creationId xmlns:a16="http://schemas.microsoft.com/office/drawing/2014/main" xmlns="" id="{6896D5E6-5E49-4683-904F-FE66E5B377EB}"/>
              </a:ext>
            </a:extLst>
          </p:cNvPr>
          <p:cNvSpPr/>
          <p:nvPr/>
        </p:nvSpPr>
        <p:spPr>
          <a:xfrm>
            <a:off x="4307694" y="3223630"/>
            <a:ext cx="739432" cy="461665"/>
          </a:xfrm>
          <a:prstGeom prst="rect">
            <a:avLst/>
          </a:prstGeom>
        </p:spPr>
        <p:txBody>
          <a:bodyPr wrap="square">
            <a:spAutoFit/>
          </a:bodyPr>
          <a:lstStyle/>
          <a:p>
            <a:pPr algn="ctr"/>
            <a:r>
              <a:rPr lang="en-US" sz="2400" dirty="0">
                <a:latin typeface="+mj-lt"/>
              </a:rPr>
              <a:t>1</a:t>
            </a:r>
          </a:p>
        </p:txBody>
      </p:sp>
      <p:sp>
        <p:nvSpPr>
          <p:cNvPr id="7" name="Rectangle 6">
            <a:extLst>
              <a:ext uri="{FF2B5EF4-FFF2-40B4-BE49-F238E27FC236}">
                <a16:creationId xmlns:a16="http://schemas.microsoft.com/office/drawing/2014/main" xmlns="" id="{EAB8BF98-2CC4-400F-9F81-4FF163F14FE0}"/>
              </a:ext>
            </a:extLst>
          </p:cNvPr>
          <p:cNvSpPr/>
          <p:nvPr/>
        </p:nvSpPr>
        <p:spPr>
          <a:xfrm>
            <a:off x="2319463" y="3228650"/>
            <a:ext cx="1574999" cy="461665"/>
          </a:xfrm>
          <a:prstGeom prst="rect">
            <a:avLst/>
          </a:prstGeom>
        </p:spPr>
        <p:txBody>
          <a:bodyPr wrap="square">
            <a:spAutoFit/>
          </a:bodyPr>
          <a:lstStyle/>
          <a:p>
            <a:pPr algn="ctr"/>
            <a:r>
              <a:rPr lang="en-US" altLang="en-US" sz="2400" dirty="0">
                <a:latin typeface="+mj-lt"/>
              </a:rPr>
              <a:t>Binary</a:t>
            </a:r>
            <a:endParaRPr lang="en-US" sz="2400" dirty="0">
              <a:latin typeface="+mj-lt"/>
            </a:endParaRPr>
          </a:p>
        </p:txBody>
      </p:sp>
      <p:sp>
        <p:nvSpPr>
          <p:cNvPr id="8" name="Rectangle 7">
            <a:extLst>
              <a:ext uri="{FF2B5EF4-FFF2-40B4-BE49-F238E27FC236}">
                <a16:creationId xmlns:a16="http://schemas.microsoft.com/office/drawing/2014/main" xmlns="" id="{8706853C-027A-4CCE-976D-EBC69A2A9CBE}"/>
              </a:ext>
            </a:extLst>
          </p:cNvPr>
          <p:cNvSpPr/>
          <p:nvPr/>
        </p:nvSpPr>
        <p:spPr>
          <a:xfrm>
            <a:off x="2303926" y="4192193"/>
            <a:ext cx="1574999" cy="461665"/>
          </a:xfrm>
          <a:prstGeom prst="rect">
            <a:avLst/>
          </a:prstGeom>
        </p:spPr>
        <p:txBody>
          <a:bodyPr wrap="square">
            <a:spAutoFit/>
          </a:bodyPr>
          <a:lstStyle/>
          <a:p>
            <a:pPr algn="ctr"/>
            <a:r>
              <a:rPr lang="en-US" altLang="en-US" sz="2400" dirty="0">
                <a:latin typeface="+mj-lt"/>
              </a:rPr>
              <a:t>Gray</a:t>
            </a:r>
            <a:endParaRPr lang="en-US" sz="2400" dirty="0">
              <a:latin typeface="+mj-lt"/>
            </a:endParaRPr>
          </a:p>
        </p:txBody>
      </p:sp>
      <p:sp>
        <p:nvSpPr>
          <p:cNvPr id="9" name="Rectangle 8">
            <a:extLst>
              <a:ext uri="{FF2B5EF4-FFF2-40B4-BE49-F238E27FC236}">
                <a16:creationId xmlns:a16="http://schemas.microsoft.com/office/drawing/2014/main" xmlns="" id="{35567AD6-C13A-4AB5-A5B3-B19C0249583B}"/>
              </a:ext>
            </a:extLst>
          </p:cNvPr>
          <p:cNvSpPr/>
          <p:nvPr/>
        </p:nvSpPr>
        <p:spPr>
          <a:xfrm>
            <a:off x="5737414" y="3223630"/>
            <a:ext cx="739432" cy="461665"/>
          </a:xfrm>
          <a:prstGeom prst="rect">
            <a:avLst/>
          </a:prstGeom>
        </p:spPr>
        <p:txBody>
          <a:bodyPr wrap="square">
            <a:spAutoFit/>
          </a:bodyPr>
          <a:lstStyle/>
          <a:p>
            <a:pPr algn="ctr"/>
            <a:r>
              <a:rPr lang="en-US" sz="2400" dirty="0">
                <a:latin typeface="+mj-lt"/>
              </a:rPr>
              <a:t>0</a:t>
            </a:r>
          </a:p>
        </p:txBody>
      </p:sp>
      <p:sp>
        <p:nvSpPr>
          <p:cNvPr id="10" name="Rectangle 9">
            <a:extLst>
              <a:ext uri="{FF2B5EF4-FFF2-40B4-BE49-F238E27FC236}">
                <a16:creationId xmlns:a16="http://schemas.microsoft.com/office/drawing/2014/main" xmlns="" id="{99D051B7-9071-4C9F-8F8E-D9A92D8764D4}"/>
              </a:ext>
            </a:extLst>
          </p:cNvPr>
          <p:cNvSpPr/>
          <p:nvPr/>
        </p:nvSpPr>
        <p:spPr>
          <a:xfrm>
            <a:off x="7183969" y="3223630"/>
            <a:ext cx="739432" cy="461665"/>
          </a:xfrm>
          <a:prstGeom prst="rect">
            <a:avLst/>
          </a:prstGeom>
        </p:spPr>
        <p:txBody>
          <a:bodyPr wrap="square">
            <a:spAutoFit/>
          </a:bodyPr>
          <a:lstStyle/>
          <a:p>
            <a:pPr algn="ctr"/>
            <a:r>
              <a:rPr lang="en-US" sz="2400" dirty="0">
                <a:latin typeface="+mj-lt"/>
              </a:rPr>
              <a:t>0</a:t>
            </a:r>
          </a:p>
        </p:txBody>
      </p:sp>
      <p:sp>
        <p:nvSpPr>
          <p:cNvPr id="11" name="Rectangle 10">
            <a:extLst>
              <a:ext uri="{FF2B5EF4-FFF2-40B4-BE49-F238E27FC236}">
                <a16:creationId xmlns:a16="http://schemas.microsoft.com/office/drawing/2014/main" xmlns="" id="{E816029B-666E-4260-8DA6-C72E14406E82}"/>
              </a:ext>
            </a:extLst>
          </p:cNvPr>
          <p:cNvSpPr/>
          <p:nvPr/>
        </p:nvSpPr>
        <p:spPr>
          <a:xfrm>
            <a:off x="8590392" y="3223630"/>
            <a:ext cx="739432" cy="461665"/>
          </a:xfrm>
          <a:prstGeom prst="rect">
            <a:avLst/>
          </a:prstGeom>
        </p:spPr>
        <p:txBody>
          <a:bodyPr wrap="square">
            <a:spAutoFit/>
          </a:bodyPr>
          <a:lstStyle/>
          <a:p>
            <a:pPr algn="ctr"/>
            <a:r>
              <a:rPr lang="en-US" sz="2400" dirty="0">
                <a:latin typeface="+mj-lt"/>
              </a:rPr>
              <a:t>1</a:t>
            </a:r>
          </a:p>
        </p:txBody>
      </p:sp>
      <p:sp>
        <p:nvSpPr>
          <p:cNvPr id="12" name="Rectangle 11">
            <a:extLst>
              <a:ext uri="{FF2B5EF4-FFF2-40B4-BE49-F238E27FC236}">
                <a16:creationId xmlns:a16="http://schemas.microsoft.com/office/drawing/2014/main" xmlns="" id="{8A698965-38D1-417B-9432-83378AA43FC9}"/>
              </a:ext>
            </a:extLst>
          </p:cNvPr>
          <p:cNvSpPr/>
          <p:nvPr/>
        </p:nvSpPr>
        <p:spPr>
          <a:xfrm>
            <a:off x="4309280" y="4192193"/>
            <a:ext cx="739432" cy="461665"/>
          </a:xfrm>
          <a:prstGeom prst="rect">
            <a:avLst/>
          </a:prstGeom>
        </p:spPr>
        <p:txBody>
          <a:bodyPr wrap="square">
            <a:spAutoFit/>
          </a:bodyPr>
          <a:lstStyle/>
          <a:p>
            <a:pPr algn="ctr"/>
            <a:r>
              <a:rPr lang="en-US" sz="2400" dirty="0">
                <a:latin typeface="+mj-lt"/>
              </a:rPr>
              <a:t>1</a:t>
            </a:r>
          </a:p>
        </p:txBody>
      </p:sp>
      <p:cxnSp>
        <p:nvCxnSpPr>
          <p:cNvPr id="13" name="Straight Arrow Connector 12">
            <a:extLst>
              <a:ext uri="{FF2B5EF4-FFF2-40B4-BE49-F238E27FC236}">
                <a16:creationId xmlns:a16="http://schemas.microsoft.com/office/drawing/2014/main" xmlns="" id="{D5079FC9-A0FC-4777-B1A5-72A03A6FD37F}"/>
              </a:ext>
            </a:extLst>
          </p:cNvPr>
          <p:cNvCxnSpPr>
            <a:stCxn id="6" idx="2"/>
            <a:endCxn id="12" idx="0"/>
          </p:cNvCxnSpPr>
          <p:nvPr/>
        </p:nvCxnSpPr>
        <p:spPr>
          <a:xfrm>
            <a:off x="4677410" y="3685295"/>
            <a:ext cx="1586" cy="5068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E96B04AF-FA80-4B4F-97AE-88305E14D300}"/>
                  </a:ext>
                </a:extLst>
              </p:cNvPr>
              <p:cNvSpPr/>
              <p:nvPr/>
            </p:nvSpPr>
            <p:spPr>
              <a:xfrm>
                <a:off x="5003157" y="3193009"/>
                <a:ext cx="739432"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m:oMathPara>
                </a14:m>
                <a:endParaRPr lang="en-US" sz="2400" dirty="0">
                  <a:latin typeface="+mj-lt"/>
                </a:endParaRPr>
              </a:p>
            </p:txBody>
          </p:sp>
        </mc:Choice>
        <mc:Fallback xmlns="">
          <p:sp>
            <p:nvSpPr>
              <p:cNvPr id="14" name="Rectangle 13">
                <a:extLst>
                  <a:ext uri="{FF2B5EF4-FFF2-40B4-BE49-F238E27FC236}">
                    <a16:creationId xmlns:a16="http://schemas.microsoft.com/office/drawing/2014/main" id="{E96B04AF-FA80-4B4F-97AE-88305E14D300}"/>
                  </a:ext>
                </a:extLst>
              </p:cNvPr>
              <p:cNvSpPr>
                <a:spLocks noRot="1" noChangeAspect="1" noMove="1" noResize="1" noEditPoints="1" noAdjustHandles="1" noChangeArrowheads="1" noChangeShapeType="1" noTextEdit="1"/>
              </p:cNvSpPr>
              <p:nvPr/>
            </p:nvSpPr>
            <p:spPr>
              <a:xfrm>
                <a:off x="5003157" y="3193009"/>
                <a:ext cx="739432" cy="461665"/>
              </a:xfrm>
              <a:prstGeom prst="rect">
                <a:avLst/>
              </a:prstGeom>
              <a:blipFill>
                <a:blip r:embed="rId3"/>
                <a:stretch>
                  <a:fillRect b="-5263"/>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xmlns="" id="{8DA18FA8-32EA-4443-8325-48101653D7DE}"/>
              </a:ext>
            </a:extLst>
          </p:cNvPr>
          <p:cNvSpPr/>
          <p:nvPr/>
        </p:nvSpPr>
        <p:spPr>
          <a:xfrm>
            <a:off x="5726284" y="4192193"/>
            <a:ext cx="739432" cy="461665"/>
          </a:xfrm>
          <a:prstGeom prst="rect">
            <a:avLst/>
          </a:prstGeom>
        </p:spPr>
        <p:txBody>
          <a:bodyPr wrap="square">
            <a:spAutoFit/>
          </a:bodyPr>
          <a:lstStyle/>
          <a:p>
            <a:pPr algn="ctr"/>
            <a:r>
              <a:rPr lang="en-US" sz="2400" dirty="0">
                <a:latin typeface="+mj-lt"/>
              </a:rPr>
              <a:t>1</a:t>
            </a:r>
          </a:p>
        </p:txBody>
      </p:sp>
      <p:cxnSp>
        <p:nvCxnSpPr>
          <p:cNvPr id="16" name="Straight Arrow Connector 15">
            <a:extLst>
              <a:ext uri="{FF2B5EF4-FFF2-40B4-BE49-F238E27FC236}">
                <a16:creationId xmlns:a16="http://schemas.microsoft.com/office/drawing/2014/main" xmlns="" id="{540605B7-DD5B-4086-AFBC-57FDD92630B8}"/>
              </a:ext>
            </a:extLst>
          </p:cNvPr>
          <p:cNvCxnSpPr>
            <a:stCxn id="14" idx="2"/>
            <a:endCxn id="15" idx="0"/>
          </p:cNvCxnSpPr>
          <p:nvPr/>
        </p:nvCxnSpPr>
        <p:spPr>
          <a:xfrm>
            <a:off x="5372873" y="3654674"/>
            <a:ext cx="723127" cy="53751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024CD815-A6AA-4CDE-A597-2619CA98E93D}"/>
                  </a:ext>
                </a:extLst>
              </p:cNvPr>
              <p:cNvSpPr/>
              <p:nvPr/>
            </p:nvSpPr>
            <p:spPr>
              <a:xfrm>
                <a:off x="6457749" y="3193009"/>
                <a:ext cx="739432"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m:oMathPara>
                </a14:m>
                <a:endParaRPr lang="en-US" sz="2400" dirty="0">
                  <a:latin typeface="+mj-lt"/>
                </a:endParaRPr>
              </a:p>
            </p:txBody>
          </p:sp>
        </mc:Choice>
        <mc:Fallback xmlns="">
          <p:sp>
            <p:nvSpPr>
              <p:cNvPr id="17" name="Rectangle 16">
                <a:extLst>
                  <a:ext uri="{FF2B5EF4-FFF2-40B4-BE49-F238E27FC236}">
                    <a16:creationId xmlns:a16="http://schemas.microsoft.com/office/drawing/2014/main" id="{024CD815-A6AA-4CDE-A597-2619CA98E93D}"/>
                  </a:ext>
                </a:extLst>
              </p:cNvPr>
              <p:cNvSpPr>
                <a:spLocks noRot="1" noChangeAspect="1" noMove="1" noResize="1" noEditPoints="1" noAdjustHandles="1" noChangeArrowheads="1" noChangeShapeType="1" noTextEdit="1"/>
              </p:cNvSpPr>
              <p:nvPr/>
            </p:nvSpPr>
            <p:spPr>
              <a:xfrm>
                <a:off x="6457749" y="3193009"/>
                <a:ext cx="739432" cy="461665"/>
              </a:xfrm>
              <a:prstGeom prst="rect">
                <a:avLst/>
              </a:prstGeom>
              <a:blipFill>
                <a:blip r:embed="rId4"/>
                <a:stretch>
                  <a:fillRect b="-5263"/>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xmlns="" id="{87259EF9-1ED6-4863-AA7F-141616D7262E}"/>
              </a:ext>
            </a:extLst>
          </p:cNvPr>
          <p:cNvSpPr/>
          <p:nvPr/>
        </p:nvSpPr>
        <p:spPr>
          <a:xfrm>
            <a:off x="7180726" y="4192193"/>
            <a:ext cx="739432" cy="461665"/>
          </a:xfrm>
          <a:prstGeom prst="rect">
            <a:avLst/>
          </a:prstGeom>
        </p:spPr>
        <p:txBody>
          <a:bodyPr wrap="square">
            <a:spAutoFit/>
          </a:bodyPr>
          <a:lstStyle/>
          <a:p>
            <a:pPr algn="ctr"/>
            <a:r>
              <a:rPr lang="en-US" sz="2400" dirty="0">
                <a:latin typeface="+mj-lt"/>
              </a:rPr>
              <a:t>0</a:t>
            </a:r>
          </a:p>
        </p:txBody>
      </p:sp>
      <p:cxnSp>
        <p:nvCxnSpPr>
          <p:cNvPr id="19" name="Straight Arrow Connector 18">
            <a:extLst>
              <a:ext uri="{FF2B5EF4-FFF2-40B4-BE49-F238E27FC236}">
                <a16:creationId xmlns:a16="http://schemas.microsoft.com/office/drawing/2014/main" xmlns="" id="{5876B012-201B-41FC-B66D-D8A106314E0F}"/>
              </a:ext>
            </a:extLst>
          </p:cNvPr>
          <p:cNvCxnSpPr>
            <a:stCxn id="17" idx="2"/>
            <a:endCxn id="18" idx="0"/>
          </p:cNvCxnSpPr>
          <p:nvPr/>
        </p:nvCxnSpPr>
        <p:spPr>
          <a:xfrm>
            <a:off x="6827465" y="3654674"/>
            <a:ext cx="722977" cy="53751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xmlns="" id="{808445F7-9E4C-47B2-996B-B88957A1BF8A}"/>
                  </a:ext>
                </a:extLst>
              </p:cNvPr>
              <p:cNvSpPr/>
              <p:nvPr/>
            </p:nvSpPr>
            <p:spPr>
              <a:xfrm>
                <a:off x="7904154" y="3177511"/>
                <a:ext cx="739432"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m:oMathPara>
                </a14:m>
                <a:endParaRPr lang="en-US" sz="2400" dirty="0">
                  <a:latin typeface="+mj-lt"/>
                </a:endParaRPr>
              </a:p>
            </p:txBody>
          </p:sp>
        </mc:Choice>
        <mc:Fallback xmlns="">
          <p:sp>
            <p:nvSpPr>
              <p:cNvPr id="20" name="Rectangle 19">
                <a:extLst>
                  <a:ext uri="{FF2B5EF4-FFF2-40B4-BE49-F238E27FC236}">
                    <a16:creationId xmlns:a16="http://schemas.microsoft.com/office/drawing/2014/main" id="{808445F7-9E4C-47B2-996B-B88957A1BF8A}"/>
                  </a:ext>
                </a:extLst>
              </p:cNvPr>
              <p:cNvSpPr>
                <a:spLocks noRot="1" noChangeAspect="1" noMove="1" noResize="1" noEditPoints="1" noAdjustHandles="1" noChangeArrowheads="1" noChangeShapeType="1" noTextEdit="1"/>
              </p:cNvSpPr>
              <p:nvPr/>
            </p:nvSpPr>
            <p:spPr>
              <a:xfrm>
                <a:off x="7904154" y="3177511"/>
                <a:ext cx="739432" cy="461665"/>
              </a:xfrm>
              <a:prstGeom prst="rect">
                <a:avLst/>
              </a:prstGeom>
              <a:blipFill>
                <a:blip r:embed="rId5"/>
                <a:stretch>
                  <a:fillRect b="-5263"/>
                </a:stretch>
              </a:blipFill>
            </p:spPr>
            <p:txBody>
              <a:bodyPr/>
              <a:lstStyle/>
              <a:p>
                <a:r>
                  <a:rPr lang="en-IN">
                    <a:noFill/>
                  </a:rPr>
                  <a:t> </a:t>
                </a:r>
              </a:p>
            </p:txBody>
          </p:sp>
        </mc:Fallback>
      </mc:AlternateContent>
      <p:sp>
        <p:nvSpPr>
          <p:cNvPr id="21" name="Rectangle 20">
            <a:extLst>
              <a:ext uri="{FF2B5EF4-FFF2-40B4-BE49-F238E27FC236}">
                <a16:creationId xmlns:a16="http://schemas.microsoft.com/office/drawing/2014/main" xmlns="" id="{264FFEEA-63CB-43A5-A3BC-7446BE824910}"/>
              </a:ext>
            </a:extLst>
          </p:cNvPr>
          <p:cNvSpPr/>
          <p:nvPr/>
        </p:nvSpPr>
        <p:spPr>
          <a:xfrm>
            <a:off x="8611783" y="4192193"/>
            <a:ext cx="739432" cy="461665"/>
          </a:xfrm>
          <a:prstGeom prst="rect">
            <a:avLst/>
          </a:prstGeom>
        </p:spPr>
        <p:txBody>
          <a:bodyPr wrap="square">
            <a:spAutoFit/>
          </a:bodyPr>
          <a:lstStyle/>
          <a:p>
            <a:pPr algn="ctr"/>
            <a:r>
              <a:rPr lang="en-US" sz="2400" dirty="0">
                <a:latin typeface="+mj-lt"/>
              </a:rPr>
              <a:t>1</a:t>
            </a:r>
          </a:p>
        </p:txBody>
      </p:sp>
      <p:cxnSp>
        <p:nvCxnSpPr>
          <p:cNvPr id="22" name="Straight Arrow Connector 21">
            <a:extLst>
              <a:ext uri="{FF2B5EF4-FFF2-40B4-BE49-F238E27FC236}">
                <a16:creationId xmlns:a16="http://schemas.microsoft.com/office/drawing/2014/main" xmlns="" id="{09394017-35E7-4E95-A52E-E1058FE17EFA}"/>
              </a:ext>
            </a:extLst>
          </p:cNvPr>
          <p:cNvCxnSpPr>
            <a:stCxn id="20" idx="2"/>
            <a:endCxn id="21" idx="0"/>
          </p:cNvCxnSpPr>
          <p:nvPr/>
        </p:nvCxnSpPr>
        <p:spPr>
          <a:xfrm>
            <a:off x="8273870" y="3639176"/>
            <a:ext cx="707629" cy="55301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88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8" grpId="0"/>
      <p:bldP spid="9" grpId="0"/>
      <p:bldP spid="10" grpId="0"/>
      <p:bldP spid="11" grpId="0"/>
      <p:bldP spid="12" grpId="0"/>
      <p:bldP spid="14" grpId="0" animBg="1"/>
      <p:bldP spid="15" grpId="0"/>
      <p:bldP spid="17" grpId="0" animBg="1"/>
      <p:bldP spid="18" grpId="0"/>
      <p:bldP spid="20" grpId="0" animBg="1"/>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501A06-F393-4B76-9416-8FD1FC90D555}"/>
              </a:ext>
            </a:extLst>
          </p:cNvPr>
          <p:cNvSpPr>
            <a:spLocks noGrp="1"/>
          </p:cNvSpPr>
          <p:nvPr>
            <p:ph type="title"/>
          </p:nvPr>
        </p:nvSpPr>
        <p:spPr/>
        <p:txBody>
          <a:bodyPr/>
          <a:lstStyle/>
          <a:p>
            <a:r>
              <a:rPr lang="en-IN" dirty="0"/>
              <a:t>Gray to Binary Conversion</a:t>
            </a:r>
          </a:p>
        </p:txBody>
      </p:sp>
      <p:sp>
        <p:nvSpPr>
          <p:cNvPr id="4" name="Content Placeholder 2">
            <a:extLst>
              <a:ext uri="{FF2B5EF4-FFF2-40B4-BE49-F238E27FC236}">
                <a16:creationId xmlns:a16="http://schemas.microsoft.com/office/drawing/2014/main" xmlns="" id="{E038A004-DE28-42DE-A467-75F5605C9C3B}"/>
              </a:ext>
            </a:extLst>
          </p:cNvPr>
          <p:cNvSpPr>
            <a:spLocks noGrp="1"/>
          </p:cNvSpPr>
          <p:nvPr>
            <p:ph idx="1"/>
          </p:nvPr>
        </p:nvSpPr>
        <p:spPr>
          <a:xfrm>
            <a:off x="172420" y="863491"/>
            <a:ext cx="8763000" cy="2652355"/>
          </a:xfrm>
        </p:spPr>
        <p:txBody>
          <a:bodyPr/>
          <a:lstStyle/>
          <a:p>
            <a:r>
              <a:rPr lang="en-IN" dirty="0"/>
              <a:t>Conversion of n-bit </a:t>
            </a:r>
            <a:r>
              <a:rPr lang="en-IN" dirty="0" err="1"/>
              <a:t>Gray</a:t>
            </a:r>
            <a:r>
              <a:rPr lang="en-IN" dirty="0"/>
              <a:t> Code (G) to Binary Number (B) is as follows:</a:t>
            </a:r>
          </a:p>
          <a:p>
            <a:endParaRPr lang="en-IN" dirty="0"/>
          </a:p>
          <a:p>
            <a:endParaRPr lang="en-IN" dirty="0"/>
          </a:p>
          <a:p>
            <a:r>
              <a:rPr lang="en-IN" dirty="0"/>
              <a:t>Example: Convert </a:t>
            </a:r>
            <a:r>
              <a:rPr lang="en-IN" dirty="0" err="1"/>
              <a:t>Gray</a:t>
            </a:r>
            <a:r>
              <a:rPr lang="en-IN" dirty="0"/>
              <a:t> code 1101 to Binary.</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xmlns="" id="{2AF42B6E-8DC5-4017-B797-4AD69CE2A8CB}"/>
                  </a:ext>
                </a:extLst>
              </p:cNvPr>
              <p:cNvGraphicFramePr>
                <a:graphicFrameLocks noGrp="1"/>
              </p:cNvGraphicFramePr>
              <p:nvPr/>
            </p:nvGraphicFramePr>
            <p:xfrm>
              <a:off x="805912" y="1457694"/>
              <a:ext cx="9128501" cy="533400"/>
            </p:xfrm>
            <a:graphic>
              <a:graphicData uri="http://schemas.openxmlformats.org/drawingml/2006/table">
                <a:tbl>
                  <a:tblPr>
                    <a:tableStyleId>{5940675A-B579-460E-94D1-54222C63F5DA}</a:tableStyleId>
                  </a:tblPr>
                  <a:tblGrid>
                    <a:gridCol w="1661007">
                      <a:extLst>
                        <a:ext uri="{9D8B030D-6E8A-4147-A177-3AD203B41FA5}">
                          <a16:colId xmlns:a16="http://schemas.microsoft.com/office/drawing/2014/main" xmlns="" val="20000"/>
                        </a:ext>
                      </a:extLst>
                    </a:gridCol>
                    <a:gridCol w="2492149">
                      <a:extLst>
                        <a:ext uri="{9D8B030D-6E8A-4147-A177-3AD203B41FA5}">
                          <a16:colId xmlns:a16="http://schemas.microsoft.com/office/drawing/2014/main" xmlns="" val="20001"/>
                        </a:ext>
                      </a:extLst>
                    </a:gridCol>
                    <a:gridCol w="2994421">
                      <a:extLst>
                        <a:ext uri="{9D8B030D-6E8A-4147-A177-3AD203B41FA5}">
                          <a16:colId xmlns:a16="http://schemas.microsoft.com/office/drawing/2014/main" xmlns="" val="20002"/>
                        </a:ext>
                      </a:extLst>
                    </a:gridCol>
                    <a:gridCol w="1980924">
                      <a:extLst>
                        <a:ext uri="{9D8B030D-6E8A-4147-A177-3AD203B41FA5}">
                          <a16:colId xmlns:a16="http://schemas.microsoft.com/office/drawing/2014/main" xmlns="" val="20003"/>
                        </a:ext>
                      </a:extLst>
                    </a:gridCol>
                  </a:tblGrid>
                  <a:tr h="533400">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𝐺</m:t>
                                    </m:r>
                                  </m:e>
                                  <m:sub>
                                    <m:r>
                                      <a:rPr lang="en-IN" sz="2000" b="0" i="1" smtClean="0">
                                        <a:latin typeface="Cambria Math" panose="02040503050406030204" pitchFamily="18" charset="0"/>
                                      </a:rPr>
                                      <m:t>𝑛</m:t>
                                    </m:r>
                                  </m:sub>
                                </m:sSub>
                              </m:oMath>
                            </m:oMathPara>
                          </a14:m>
                          <a:endParaRPr lang="en-IN"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𝐺</m:t>
                                    </m:r>
                                  </m:e>
                                  <m:sub>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oMath>
                            </m:oMathPara>
                          </a14:m>
                          <a:endParaRPr lang="en-IN"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𝑛</m:t>
                                    </m:r>
                                    <m:r>
                                      <a:rPr lang="en-IN" sz="2000" b="0" i="1" smtClean="0">
                                        <a:latin typeface="Cambria Math" panose="02040503050406030204" pitchFamily="18" charset="0"/>
                                      </a:rPr>
                                      <m:t>−1</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𝐺</m:t>
                                    </m:r>
                                  </m:e>
                                  <m:sub>
                                    <m:r>
                                      <a:rPr lang="en-IN" sz="2000" b="0" i="1" smtClean="0">
                                        <a:latin typeface="Cambria Math" panose="02040503050406030204" pitchFamily="18" charset="0"/>
                                      </a:rPr>
                                      <m:t>𝑛</m:t>
                                    </m:r>
                                    <m:r>
                                      <a:rPr lang="en-IN" sz="2000" b="0" i="1" smtClean="0">
                                        <a:latin typeface="Cambria Math" panose="02040503050406030204" pitchFamily="18" charset="0"/>
                                      </a:rPr>
                                      <m:t>−2</m:t>
                                    </m:r>
                                  </m:sub>
                                </m:sSub>
                                <m:r>
                                  <a:rPr lang="en-IN" sz="2000" b="0" i="1" smtClean="0">
                                    <a:latin typeface="Cambria Math" panose="02040503050406030204" pitchFamily="18" charset="0"/>
                                  </a:rPr>
                                  <m:t>…</m:t>
                                </m:r>
                              </m:oMath>
                            </m:oMathPara>
                          </a14:m>
                          <a:endParaRPr lang="en-IN"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𝐵</m:t>
                                    </m:r>
                                  </m:e>
                                  <m:sub>
                                    <m:r>
                                      <a:rPr lang="en-IN" sz="2000" b="0" i="1" smtClean="0">
                                        <a:latin typeface="Cambria Math" panose="02040503050406030204" pitchFamily="18" charset="0"/>
                                      </a:rPr>
                                      <m:t>2</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𝐺</m:t>
                                    </m:r>
                                  </m:e>
                                  <m:sub>
                                    <m:r>
                                      <a:rPr lang="en-IN" sz="2000" b="0" i="1" smtClean="0">
                                        <a:latin typeface="Cambria Math" panose="02040503050406030204" pitchFamily="18" charset="0"/>
                                      </a:rPr>
                                      <m:t>1</m:t>
                                    </m:r>
                                  </m:sub>
                                </m:sSub>
                              </m:oMath>
                            </m:oMathPara>
                          </a14:m>
                          <a:endParaRPr lang="en-IN" sz="2000" dirty="0"/>
                        </a:p>
                      </a:txBody>
                      <a:tcPr anchor="ctr"/>
                    </a:tc>
                    <a:extLst>
                      <a:ext uri="{0D108BD9-81ED-4DB2-BD59-A6C34878D82A}">
                        <a16:rowId xmlns:a16="http://schemas.microsoft.com/office/drawing/2014/main" xmlns="" val="10000"/>
                      </a:ext>
                    </a:extLst>
                  </a:tr>
                </a:tbl>
              </a:graphicData>
            </a:graphic>
          </p:graphicFrame>
        </mc:Choice>
        <mc:Fallback xmlns="">
          <p:graphicFrame>
            <p:nvGraphicFramePr>
              <p:cNvPr id="5" name="Table 4">
                <a:extLst>
                  <a:ext uri="{FF2B5EF4-FFF2-40B4-BE49-F238E27FC236}">
                    <a16:creationId xmlns:a16="http://schemas.microsoft.com/office/drawing/2014/main" id="{2AF42B6E-8DC5-4017-B797-4AD69CE2A8CB}"/>
                  </a:ext>
                </a:extLst>
              </p:cNvPr>
              <p:cNvGraphicFramePr>
                <a:graphicFrameLocks noGrp="1"/>
              </p:cNvGraphicFramePr>
              <p:nvPr>
                <p:extLst>
                  <p:ext uri="{D42A27DB-BD31-4B8C-83A1-F6EECF244321}">
                    <p14:modId xmlns:p14="http://schemas.microsoft.com/office/powerpoint/2010/main" val="3787453297"/>
                  </p:ext>
                </p:extLst>
              </p:nvPr>
            </p:nvGraphicFramePr>
            <p:xfrm>
              <a:off x="805912" y="1457694"/>
              <a:ext cx="9128501" cy="533400"/>
            </p:xfrm>
            <a:graphic>
              <a:graphicData uri="http://schemas.openxmlformats.org/drawingml/2006/table">
                <a:tbl>
                  <a:tblPr>
                    <a:tableStyleId>{5940675A-B579-460E-94D1-54222C63F5DA}</a:tableStyleId>
                  </a:tblPr>
                  <a:tblGrid>
                    <a:gridCol w="1661007">
                      <a:extLst>
                        <a:ext uri="{9D8B030D-6E8A-4147-A177-3AD203B41FA5}">
                          <a16:colId xmlns:a16="http://schemas.microsoft.com/office/drawing/2014/main" val="20000"/>
                        </a:ext>
                      </a:extLst>
                    </a:gridCol>
                    <a:gridCol w="2492149">
                      <a:extLst>
                        <a:ext uri="{9D8B030D-6E8A-4147-A177-3AD203B41FA5}">
                          <a16:colId xmlns:a16="http://schemas.microsoft.com/office/drawing/2014/main" val="20001"/>
                        </a:ext>
                      </a:extLst>
                    </a:gridCol>
                    <a:gridCol w="2994421">
                      <a:extLst>
                        <a:ext uri="{9D8B030D-6E8A-4147-A177-3AD203B41FA5}">
                          <a16:colId xmlns:a16="http://schemas.microsoft.com/office/drawing/2014/main" val="20002"/>
                        </a:ext>
                      </a:extLst>
                    </a:gridCol>
                    <a:gridCol w="1980924">
                      <a:extLst>
                        <a:ext uri="{9D8B030D-6E8A-4147-A177-3AD203B41FA5}">
                          <a16:colId xmlns:a16="http://schemas.microsoft.com/office/drawing/2014/main" val="20003"/>
                        </a:ext>
                      </a:extLst>
                    </a:gridCol>
                  </a:tblGrid>
                  <a:tr h="533400">
                    <a:tc>
                      <a:txBody>
                        <a:bodyPr/>
                        <a:lstStyle/>
                        <a:p>
                          <a:endParaRPr lang="en-US"/>
                        </a:p>
                      </a:txBody>
                      <a:tcPr anchor="ctr">
                        <a:blipFill>
                          <a:blip r:embed="rId2"/>
                          <a:stretch>
                            <a:fillRect l="-366" t="-1136" r="-449451" b="-2273"/>
                          </a:stretch>
                        </a:blipFill>
                      </a:tcPr>
                    </a:tc>
                    <a:tc>
                      <a:txBody>
                        <a:bodyPr/>
                        <a:lstStyle/>
                        <a:p>
                          <a:endParaRPr lang="en-US"/>
                        </a:p>
                      </a:txBody>
                      <a:tcPr anchor="ctr">
                        <a:blipFill>
                          <a:blip r:embed="rId2"/>
                          <a:stretch>
                            <a:fillRect l="-66993" t="-1136" r="-200000" b="-2273"/>
                          </a:stretch>
                        </a:blipFill>
                      </a:tcPr>
                    </a:tc>
                    <a:tc>
                      <a:txBody>
                        <a:bodyPr/>
                        <a:lstStyle/>
                        <a:p>
                          <a:endParaRPr lang="en-US"/>
                        </a:p>
                      </a:txBody>
                      <a:tcPr anchor="ctr">
                        <a:blipFill>
                          <a:blip r:embed="rId2"/>
                          <a:stretch>
                            <a:fillRect l="-139104" t="-1136" r="-66599" b="-2273"/>
                          </a:stretch>
                        </a:blipFill>
                      </a:tcPr>
                    </a:tc>
                    <a:tc>
                      <a:txBody>
                        <a:bodyPr/>
                        <a:lstStyle/>
                        <a:p>
                          <a:endParaRPr lang="en-US"/>
                        </a:p>
                      </a:txBody>
                      <a:tcPr anchor="ctr">
                        <a:blipFill>
                          <a:blip r:embed="rId2"/>
                          <a:stretch>
                            <a:fillRect l="-361231" t="-1136" r="-615" b="-2273"/>
                          </a:stretch>
                        </a:blipFill>
                      </a:tcPr>
                    </a:tc>
                    <a:extLst>
                      <a:ext uri="{0D108BD9-81ED-4DB2-BD59-A6C34878D82A}">
                        <a16:rowId xmlns:a16="http://schemas.microsoft.com/office/drawing/2014/main" val="10000"/>
                      </a:ext>
                    </a:extLst>
                  </a:tr>
                </a:tbl>
              </a:graphicData>
            </a:graphic>
          </p:graphicFrame>
        </mc:Fallback>
      </mc:AlternateContent>
      <p:sp>
        <p:nvSpPr>
          <p:cNvPr id="6" name="Rectangle 5">
            <a:extLst>
              <a:ext uri="{FF2B5EF4-FFF2-40B4-BE49-F238E27FC236}">
                <a16:creationId xmlns:a16="http://schemas.microsoft.com/office/drawing/2014/main" xmlns="" id="{2D30FF56-0392-463E-AC86-14FBF62DE038}"/>
              </a:ext>
            </a:extLst>
          </p:cNvPr>
          <p:cNvSpPr/>
          <p:nvPr/>
        </p:nvSpPr>
        <p:spPr>
          <a:xfrm>
            <a:off x="4353053" y="3094641"/>
            <a:ext cx="739432" cy="461665"/>
          </a:xfrm>
          <a:prstGeom prst="rect">
            <a:avLst/>
          </a:prstGeom>
        </p:spPr>
        <p:txBody>
          <a:bodyPr wrap="square">
            <a:spAutoFit/>
          </a:bodyPr>
          <a:lstStyle/>
          <a:p>
            <a:pPr algn="ctr"/>
            <a:r>
              <a:rPr lang="en-US" sz="2400" dirty="0">
                <a:latin typeface="+mj-lt"/>
              </a:rPr>
              <a:t>1</a:t>
            </a:r>
          </a:p>
        </p:txBody>
      </p:sp>
      <p:sp>
        <p:nvSpPr>
          <p:cNvPr id="7" name="Rectangle 6">
            <a:extLst>
              <a:ext uri="{FF2B5EF4-FFF2-40B4-BE49-F238E27FC236}">
                <a16:creationId xmlns:a16="http://schemas.microsoft.com/office/drawing/2014/main" xmlns="" id="{0DEF3ED2-EA62-46A9-A2AA-C5734AE9436C}"/>
              </a:ext>
            </a:extLst>
          </p:cNvPr>
          <p:cNvSpPr/>
          <p:nvPr/>
        </p:nvSpPr>
        <p:spPr>
          <a:xfrm>
            <a:off x="2364822" y="3099661"/>
            <a:ext cx="1574999" cy="461665"/>
          </a:xfrm>
          <a:prstGeom prst="rect">
            <a:avLst/>
          </a:prstGeom>
        </p:spPr>
        <p:txBody>
          <a:bodyPr wrap="square">
            <a:spAutoFit/>
          </a:bodyPr>
          <a:lstStyle/>
          <a:p>
            <a:pPr algn="ctr"/>
            <a:r>
              <a:rPr lang="en-US" altLang="en-US" sz="2400" dirty="0">
                <a:latin typeface="+mj-lt"/>
              </a:rPr>
              <a:t>Gray</a:t>
            </a:r>
            <a:endParaRPr lang="en-US" sz="2400" dirty="0">
              <a:latin typeface="+mj-lt"/>
            </a:endParaRPr>
          </a:p>
        </p:txBody>
      </p:sp>
      <p:sp>
        <p:nvSpPr>
          <p:cNvPr id="8" name="Rectangle 7">
            <a:extLst>
              <a:ext uri="{FF2B5EF4-FFF2-40B4-BE49-F238E27FC236}">
                <a16:creationId xmlns:a16="http://schemas.microsoft.com/office/drawing/2014/main" xmlns="" id="{C599A8A9-7F05-430E-B6C9-C461F493D901}"/>
              </a:ext>
            </a:extLst>
          </p:cNvPr>
          <p:cNvSpPr/>
          <p:nvPr/>
        </p:nvSpPr>
        <p:spPr>
          <a:xfrm>
            <a:off x="2345488" y="4636074"/>
            <a:ext cx="1574999" cy="461665"/>
          </a:xfrm>
          <a:prstGeom prst="rect">
            <a:avLst/>
          </a:prstGeom>
        </p:spPr>
        <p:txBody>
          <a:bodyPr wrap="square">
            <a:spAutoFit/>
          </a:bodyPr>
          <a:lstStyle/>
          <a:p>
            <a:pPr algn="ctr"/>
            <a:r>
              <a:rPr lang="en-US" altLang="en-US" sz="2400" dirty="0">
                <a:latin typeface="+mj-lt"/>
              </a:rPr>
              <a:t>Binary</a:t>
            </a:r>
            <a:endParaRPr lang="en-US" sz="2400" dirty="0">
              <a:latin typeface="+mj-lt"/>
            </a:endParaRPr>
          </a:p>
        </p:txBody>
      </p:sp>
      <p:sp>
        <p:nvSpPr>
          <p:cNvPr id="9" name="Rectangle 8">
            <a:extLst>
              <a:ext uri="{FF2B5EF4-FFF2-40B4-BE49-F238E27FC236}">
                <a16:creationId xmlns:a16="http://schemas.microsoft.com/office/drawing/2014/main" xmlns="" id="{48B5FCFA-BCE7-41DB-B2B7-2CE872860769}"/>
              </a:ext>
            </a:extLst>
          </p:cNvPr>
          <p:cNvSpPr/>
          <p:nvPr/>
        </p:nvSpPr>
        <p:spPr>
          <a:xfrm>
            <a:off x="5782773" y="3094641"/>
            <a:ext cx="739432" cy="461665"/>
          </a:xfrm>
          <a:prstGeom prst="rect">
            <a:avLst/>
          </a:prstGeom>
        </p:spPr>
        <p:txBody>
          <a:bodyPr wrap="square">
            <a:spAutoFit/>
          </a:bodyPr>
          <a:lstStyle/>
          <a:p>
            <a:pPr algn="ctr"/>
            <a:r>
              <a:rPr lang="en-US" sz="2400" dirty="0">
                <a:latin typeface="+mj-lt"/>
              </a:rPr>
              <a:t>1</a:t>
            </a:r>
          </a:p>
        </p:txBody>
      </p:sp>
      <p:sp>
        <p:nvSpPr>
          <p:cNvPr id="10" name="Rectangle 9">
            <a:extLst>
              <a:ext uri="{FF2B5EF4-FFF2-40B4-BE49-F238E27FC236}">
                <a16:creationId xmlns:a16="http://schemas.microsoft.com/office/drawing/2014/main" xmlns="" id="{D7EBB2A6-60DF-4D01-819B-08BB3989EE0A}"/>
              </a:ext>
            </a:extLst>
          </p:cNvPr>
          <p:cNvSpPr/>
          <p:nvPr/>
        </p:nvSpPr>
        <p:spPr>
          <a:xfrm>
            <a:off x="7229328" y="3094641"/>
            <a:ext cx="739432" cy="461665"/>
          </a:xfrm>
          <a:prstGeom prst="rect">
            <a:avLst/>
          </a:prstGeom>
        </p:spPr>
        <p:txBody>
          <a:bodyPr wrap="square">
            <a:spAutoFit/>
          </a:bodyPr>
          <a:lstStyle/>
          <a:p>
            <a:pPr algn="ctr"/>
            <a:r>
              <a:rPr lang="en-US" sz="2400" dirty="0">
                <a:latin typeface="+mj-lt"/>
              </a:rPr>
              <a:t>0</a:t>
            </a:r>
          </a:p>
        </p:txBody>
      </p:sp>
      <p:sp>
        <p:nvSpPr>
          <p:cNvPr id="11" name="Rectangle 10">
            <a:extLst>
              <a:ext uri="{FF2B5EF4-FFF2-40B4-BE49-F238E27FC236}">
                <a16:creationId xmlns:a16="http://schemas.microsoft.com/office/drawing/2014/main" xmlns="" id="{A855C33F-4582-4645-8723-AE236403B1B0}"/>
              </a:ext>
            </a:extLst>
          </p:cNvPr>
          <p:cNvSpPr/>
          <p:nvPr/>
        </p:nvSpPr>
        <p:spPr>
          <a:xfrm>
            <a:off x="8620253" y="3094641"/>
            <a:ext cx="739432" cy="461665"/>
          </a:xfrm>
          <a:prstGeom prst="rect">
            <a:avLst/>
          </a:prstGeom>
        </p:spPr>
        <p:txBody>
          <a:bodyPr wrap="square">
            <a:spAutoFit/>
          </a:bodyPr>
          <a:lstStyle/>
          <a:p>
            <a:pPr algn="ctr"/>
            <a:r>
              <a:rPr lang="en-US" sz="2400" dirty="0">
                <a:latin typeface="+mj-lt"/>
              </a:rPr>
              <a:t>1</a:t>
            </a:r>
          </a:p>
        </p:txBody>
      </p:sp>
      <p:sp>
        <p:nvSpPr>
          <p:cNvPr id="12" name="Rectangle 11">
            <a:extLst>
              <a:ext uri="{FF2B5EF4-FFF2-40B4-BE49-F238E27FC236}">
                <a16:creationId xmlns:a16="http://schemas.microsoft.com/office/drawing/2014/main" xmlns="" id="{C4F3E8E2-FDB4-44B7-AA0D-AF2E44AEB62D}"/>
              </a:ext>
            </a:extLst>
          </p:cNvPr>
          <p:cNvSpPr/>
          <p:nvPr/>
        </p:nvSpPr>
        <p:spPr>
          <a:xfrm>
            <a:off x="4354639" y="4636074"/>
            <a:ext cx="739432" cy="461665"/>
          </a:xfrm>
          <a:prstGeom prst="rect">
            <a:avLst/>
          </a:prstGeom>
        </p:spPr>
        <p:txBody>
          <a:bodyPr wrap="square">
            <a:spAutoFit/>
          </a:bodyPr>
          <a:lstStyle/>
          <a:p>
            <a:pPr algn="ctr"/>
            <a:r>
              <a:rPr lang="en-US" sz="2400" dirty="0">
                <a:latin typeface="+mj-lt"/>
              </a:rPr>
              <a:t>1</a:t>
            </a:r>
          </a:p>
        </p:txBody>
      </p:sp>
      <p:cxnSp>
        <p:nvCxnSpPr>
          <p:cNvPr id="13" name="Straight Arrow Connector 12">
            <a:extLst>
              <a:ext uri="{FF2B5EF4-FFF2-40B4-BE49-F238E27FC236}">
                <a16:creationId xmlns:a16="http://schemas.microsoft.com/office/drawing/2014/main" xmlns="" id="{8B446FD0-835A-443A-BFD1-3AB75215708B}"/>
              </a:ext>
            </a:extLst>
          </p:cNvPr>
          <p:cNvCxnSpPr>
            <a:stCxn id="6" idx="2"/>
            <a:endCxn id="12" idx="0"/>
          </p:cNvCxnSpPr>
          <p:nvPr/>
        </p:nvCxnSpPr>
        <p:spPr>
          <a:xfrm>
            <a:off x="4722769" y="3556306"/>
            <a:ext cx="1586" cy="10797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8DBEAF69-8C67-4EAE-91D7-1A627AA26ECD}"/>
                  </a:ext>
                </a:extLst>
              </p:cNvPr>
              <p:cNvSpPr/>
              <p:nvPr/>
            </p:nvSpPr>
            <p:spPr>
              <a:xfrm>
                <a:off x="5254782" y="3801594"/>
                <a:ext cx="505042" cy="461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m:oMathPara>
                </a14:m>
                <a:endParaRPr lang="en-US" sz="2400" dirty="0">
                  <a:latin typeface="+mj-lt"/>
                </a:endParaRPr>
              </a:p>
            </p:txBody>
          </p:sp>
        </mc:Choice>
        <mc:Fallback xmlns="">
          <p:sp>
            <p:nvSpPr>
              <p:cNvPr id="14" name="Rectangle 13">
                <a:extLst>
                  <a:ext uri="{FF2B5EF4-FFF2-40B4-BE49-F238E27FC236}">
                    <a16:creationId xmlns:a16="http://schemas.microsoft.com/office/drawing/2014/main" id="{8DBEAF69-8C67-4EAE-91D7-1A627AA26ECD}"/>
                  </a:ext>
                </a:extLst>
              </p:cNvPr>
              <p:cNvSpPr>
                <a:spLocks noRot="1" noChangeAspect="1" noMove="1" noResize="1" noEditPoints="1" noAdjustHandles="1" noChangeArrowheads="1" noChangeShapeType="1" noTextEdit="1"/>
              </p:cNvSpPr>
              <p:nvPr/>
            </p:nvSpPr>
            <p:spPr>
              <a:xfrm>
                <a:off x="5254782" y="3801594"/>
                <a:ext cx="505042" cy="461665"/>
              </a:xfrm>
              <a:prstGeom prst="rect">
                <a:avLst/>
              </a:prstGeom>
              <a:blipFill>
                <a:blip r:embed="rId3"/>
                <a:stretch>
                  <a:fillRect l="-4819" b="-6667"/>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xmlns="" id="{11C82A7A-AB68-4215-87EE-ABF984E3D304}"/>
              </a:ext>
            </a:extLst>
          </p:cNvPr>
          <p:cNvSpPr/>
          <p:nvPr/>
        </p:nvSpPr>
        <p:spPr>
          <a:xfrm>
            <a:off x="5771643" y="4636074"/>
            <a:ext cx="739432" cy="461665"/>
          </a:xfrm>
          <a:prstGeom prst="rect">
            <a:avLst/>
          </a:prstGeom>
        </p:spPr>
        <p:txBody>
          <a:bodyPr wrap="square">
            <a:spAutoFit/>
          </a:bodyPr>
          <a:lstStyle/>
          <a:p>
            <a:pPr algn="ctr"/>
            <a:r>
              <a:rPr lang="en-US" sz="2400" dirty="0">
                <a:latin typeface="+mj-lt"/>
              </a:rPr>
              <a:t>0</a:t>
            </a:r>
          </a:p>
        </p:txBody>
      </p:sp>
      <p:cxnSp>
        <p:nvCxnSpPr>
          <p:cNvPr id="16" name="Straight Arrow Connector 15">
            <a:extLst>
              <a:ext uri="{FF2B5EF4-FFF2-40B4-BE49-F238E27FC236}">
                <a16:creationId xmlns:a16="http://schemas.microsoft.com/office/drawing/2014/main" xmlns="" id="{998D1E31-73C7-48BA-8AF8-6FD5C549E6B0}"/>
              </a:ext>
            </a:extLst>
          </p:cNvPr>
          <p:cNvCxnSpPr>
            <a:stCxn id="12" idx="0"/>
            <a:endCxn id="9" idx="2"/>
          </p:cNvCxnSpPr>
          <p:nvPr/>
        </p:nvCxnSpPr>
        <p:spPr>
          <a:xfrm flipV="1">
            <a:off x="4724355" y="3556306"/>
            <a:ext cx="1428134" cy="10797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0EAF6FD3-C60D-4399-AA1E-2AD42EC6D4E6}"/>
              </a:ext>
            </a:extLst>
          </p:cNvPr>
          <p:cNvSpPr/>
          <p:nvPr/>
        </p:nvSpPr>
        <p:spPr>
          <a:xfrm>
            <a:off x="7226085" y="4636074"/>
            <a:ext cx="739432" cy="461665"/>
          </a:xfrm>
          <a:prstGeom prst="rect">
            <a:avLst/>
          </a:prstGeom>
        </p:spPr>
        <p:txBody>
          <a:bodyPr wrap="square">
            <a:spAutoFit/>
          </a:bodyPr>
          <a:lstStyle/>
          <a:p>
            <a:pPr algn="ctr"/>
            <a:r>
              <a:rPr lang="en-US" sz="2400" dirty="0">
                <a:latin typeface="+mj-lt"/>
              </a:rPr>
              <a:t>0</a:t>
            </a:r>
          </a:p>
        </p:txBody>
      </p:sp>
      <p:sp>
        <p:nvSpPr>
          <p:cNvPr id="18" name="Rectangle 17">
            <a:extLst>
              <a:ext uri="{FF2B5EF4-FFF2-40B4-BE49-F238E27FC236}">
                <a16:creationId xmlns:a16="http://schemas.microsoft.com/office/drawing/2014/main" xmlns="" id="{5314DF03-F08F-41B3-B773-88EFB1A44A22}"/>
              </a:ext>
            </a:extLst>
          </p:cNvPr>
          <p:cNvSpPr/>
          <p:nvPr/>
        </p:nvSpPr>
        <p:spPr>
          <a:xfrm>
            <a:off x="8641644" y="4636074"/>
            <a:ext cx="739432" cy="461665"/>
          </a:xfrm>
          <a:prstGeom prst="rect">
            <a:avLst/>
          </a:prstGeom>
        </p:spPr>
        <p:txBody>
          <a:bodyPr wrap="square">
            <a:spAutoFit/>
          </a:bodyPr>
          <a:lstStyle/>
          <a:p>
            <a:pPr algn="ctr"/>
            <a:r>
              <a:rPr lang="en-US" sz="2400" dirty="0">
                <a:latin typeface="+mj-lt"/>
              </a:rPr>
              <a:t>1</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xmlns="" id="{681DA689-BB94-4C5B-B641-081632ED7A0A}"/>
                  </a:ext>
                </a:extLst>
              </p:cNvPr>
              <p:cNvSpPr/>
              <p:nvPr/>
            </p:nvSpPr>
            <p:spPr>
              <a:xfrm>
                <a:off x="6639400" y="3843852"/>
                <a:ext cx="505042" cy="461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m:oMathPara>
                </a14:m>
                <a:endParaRPr lang="en-US" sz="2400" dirty="0">
                  <a:latin typeface="+mj-lt"/>
                </a:endParaRPr>
              </a:p>
            </p:txBody>
          </p:sp>
        </mc:Choice>
        <mc:Fallback xmlns="">
          <p:sp>
            <p:nvSpPr>
              <p:cNvPr id="19" name="Rectangle 18">
                <a:extLst>
                  <a:ext uri="{FF2B5EF4-FFF2-40B4-BE49-F238E27FC236}">
                    <a16:creationId xmlns:a16="http://schemas.microsoft.com/office/drawing/2014/main" id="{681DA689-BB94-4C5B-B641-081632ED7A0A}"/>
                  </a:ext>
                </a:extLst>
              </p:cNvPr>
              <p:cNvSpPr>
                <a:spLocks noRot="1" noChangeAspect="1" noMove="1" noResize="1" noEditPoints="1" noAdjustHandles="1" noChangeArrowheads="1" noChangeShapeType="1" noTextEdit="1"/>
              </p:cNvSpPr>
              <p:nvPr/>
            </p:nvSpPr>
            <p:spPr>
              <a:xfrm>
                <a:off x="6639400" y="3843852"/>
                <a:ext cx="505042" cy="461665"/>
              </a:xfrm>
              <a:prstGeom prst="rect">
                <a:avLst/>
              </a:prstGeom>
              <a:blipFill>
                <a:blip r:embed="rId4"/>
                <a:stretch>
                  <a:fillRect l="-4819" b="-6667"/>
                </a:stretch>
              </a:blipFill>
            </p:spPr>
            <p:txBody>
              <a:bodyPr/>
              <a:lstStyle/>
              <a:p>
                <a:r>
                  <a:rPr lang="en-IN">
                    <a:noFill/>
                  </a:rPr>
                  <a:t> </a:t>
                </a:r>
              </a:p>
            </p:txBody>
          </p:sp>
        </mc:Fallback>
      </mc:AlternateContent>
      <p:cxnSp>
        <p:nvCxnSpPr>
          <p:cNvPr id="20" name="Straight Arrow Connector 19">
            <a:extLst>
              <a:ext uri="{FF2B5EF4-FFF2-40B4-BE49-F238E27FC236}">
                <a16:creationId xmlns:a16="http://schemas.microsoft.com/office/drawing/2014/main" xmlns="" id="{27354F65-8D0A-4E43-BE4F-B3E560338351}"/>
              </a:ext>
            </a:extLst>
          </p:cNvPr>
          <p:cNvCxnSpPr>
            <a:stCxn id="15" idx="0"/>
            <a:endCxn id="10" idx="2"/>
          </p:cNvCxnSpPr>
          <p:nvPr/>
        </p:nvCxnSpPr>
        <p:spPr>
          <a:xfrm flipV="1">
            <a:off x="6141359" y="3556306"/>
            <a:ext cx="1457685" cy="10797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xmlns="" id="{9E416587-A8D3-4FC9-88A2-6CD7616CC3E9}"/>
                  </a:ext>
                </a:extLst>
              </p:cNvPr>
              <p:cNvSpPr/>
              <p:nvPr/>
            </p:nvSpPr>
            <p:spPr>
              <a:xfrm>
                <a:off x="7980579" y="3886863"/>
                <a:ext cx="505042" cy="461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m:oMathPara>
                </a14:m>
                <a:endParaRPr lang="en-US" sz="2400" dirty="0">
                  <a:latin typeface="+mj-lt"/>
                </a:endParaRPr>
              </a:p>
            </p:txBody>
          </p:sp>
        </mc:Choice>
        <mc:Fallback xmlns="">
          <p:sp>
            <p:nvSpPr>
              <p:cNvPr id="21" name="Rectangle 20">
                <a:extLst>
                  <a:ext uri="{FF2B5EF4-FFF2-40B4-BE49-F238E27FC236}">
                    <a16:creationId xmlns:a16="http://schemas.microsoft.com/office/drawing/2014/main" id="{9E416587-A8D3-4FC9-88A2-6CD7616CC3E9}"/>
                  </a:ext>
                </a:extLst>
              </p:cNvPr>
              <p:cNvSpPr>
                <a:spLocks noRot="1" noChangeAspect="1" noMove="1" noResize="1" noEditPoints="1" noAdjustHandles="1" noChangeArrowheads="1" noChangeShapeType="1" noTextEdit="1"/>
              </p:cNvSpPr>
              <p:nvPr/>
            </p:nvSpPr>
            <p:spPr>
              <a:xfrm>
                <a:off x="7980579" y="3886863"/>
                <a:ext cx="505042" cy="461665"/>
              </a:xfrm>
              <a:prstGeom prst="rect">
                <a:avLst/>
              </a:prstGeom>
              <a:blipFill>
                <a:blip r:embed="rId5"/>
                <a:stretch>
                  <a:fillRect l="-4819" b="-6667"/>
                </a:stretch>
              </a:blipFill>
            </p:spPr>
            <p:txBody>
              <a:bodyPr/>
              <a:lstStyle/>
              <a:p>
                <a:r>
                  <a:rPr lang="en-IN">
                    <a:noFill/>
                  </a:rPr>
                  <a:t> </a:t>
                </a:r>
              </a:p>
            </p:txBody>
          </p:sp>
        </mc:Fallback>
      </mc:AlternateContent>
      <p:cxnSp>
        <p:nvCxnSpPr>
          <p:cNvPr id="22" name="Straight Arrow Connector 21">
            <a:extLst>
              <a:ext uri="{FF2B5EF4-FFF2-40B4-BE49-F238E27FC236}">
                <a16:creationId xmlns:a16="http://schemas.microsoft.com/office/drawing/2014/main" xmlns="" id="{427AA26E-F119-42FD-87E2-6F93D923262A}"/>
              </a:ext>
            </a:extLst>
          </p:cNvPr>
          <p:cNvCxnSpPr>
            <a:stCxn id="17" idx="0"/>
            <a:endCxn id="11" idx="2"/>
          </p:cNvCxnSpPr>
          <p:nvPr/>
        </p:nvCxnSpPr>
        <p:spPr>
          <a:xfrm flipV="1">
            <a:off x="7595801" y="3556306"/>
            <a:ext cx="1394168" cy="10797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73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8" grpId="0"/>
      <p:bldP spid="9" grpId="0"/>
      <p:bldP spid="10" grpId="0"/>
      <p:bldP spid="11" grpId="0"/>
      <p:bldP spid="12" grpId="0"/>
      <p:bldP spid="14" grpId="0" animBg="1"/>
      <p:bldP spid="15" grpId="0"/>
      <p:bldP spid="17" grpId="0"/>
      <p:bldP spid="18" grpId="0"/>
      <p:bldP spid="19" grpId="0" animBg="1"/>
      <p:bldP spid="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AFF5F-609F-43AB-A048-62495C4716DC}"/>
              </a:ext>
            </a:extLst>
          </p:cNvPr>
          <p:cNvSpPr>
            <a:spLocks noGrp="1"/>
          </p:cNvSpPr>
          <p:nvPr>
            <p:ph type="title"/>
          </p:nvPr>
        </p:nvSpPr>
        <p:spPr/>
        <p:txBody>
          <a:bodyPr/>
          <a:lstStyle/>
          <a:p>
            <a:r>
              <a:rPr lang="en-IN" dirty="0"/>
              <a:t>Error-Detecting Codes</a:t>
            </a:r>
          </a:p>
        </p:txBody>
      </p:sp>
      <p:sp>
        <p:nvSpPr>
          <p:cNvPr id="3" name="Content Placeholder 2">
            <a:extLst>
              <a:ext uri="{FF2B5EF4-FFF2-40B4-BE49-F238E27FC236}">
                <a16:creationId xmlns:a16="http://schemas.microsoft.com/office/drawing/2014/main" xmlns="" id="{FA2D491E-97B7-40DD-8001-F5D0E5FF581D}"/>
              </a:ext>
            </a:extLst>
          </p:cNvPr>
          <p:cNvSpPr>
            <a:spLocks noGrp="1"/>
          </p:cNvSpPr>
          <p:nvPr>
            <p:ph idx="1"/>
          </p:nvPr>
        </p:nvSpPr>
        <p:spPr>
          <a:xfrm>
            <a:off x="131180" y="863444"/>
            <a:ext cx="11929641" cy="2344705"/>
          </a:xfrm>
        </p:spPr>
        <p:txBody>
          <a:bodyPr/>
          <a:lstStyle/>
          <a:p>
            <a:r>
              <a:rPr lang="en-IN" dirty="0"/>
              <a:t>Noise can alter or distort the data in transmission.</a:t>
            </a:r>
          </a:p>
          <a:p>
            <a:r>
              <a:rPr lang="en-IN" dirty="0"/>
              <a:t>The 1s may get changed to 0s and 0s to 1s.</a:t>
            </a:r>
          </a:p>
          <a:p>
            <a:r>
              <a:rPr lang="en-IN" dirty="0"/>
              <a:t>Because digital systems must be accurate to the digit, errors can pose a serious problem.</a:t>
            </a:r>
          </a:p>
          <a:p>
            <a:r>
              <a:rPr lang="en-IN" dirty="0"/>
              <a:t>Single bit error should be detect &amp; correct by different schemes.</a:t>
            </a:r>
          </a:p>
          <a:p>
            <a:r>
              <a:rPr lang="en-IN" dirty="0">
                <a:solidFill>
                  <a:schemeClr val="tx2"/>
                </a:solidFill>
              </a:rPr>
              <a:t>Parity</a:t>
            </a:r>
            <a:r>
              <a:rPr lang="en-IN" dirty="0"/>
              <a:t>, </a:t>
            </a:r>
            <a:r>
              <a:rPr lang="en-IN" dirty="0">
                <a:solidFill>
                  <a:schemeClr val="tx2"/>
                </a:solidFill>
              </a:rPr>
              <a:t>Check</a:t>
            </a:r>
            <a:r>
              <a:rPr lang="en-IN" dirty="0"/>
              <a:t> </a:t>
            </a:r>
            <a:r>
              <a:rPr lang="en-IN" dirty="0">
                <a:solidFill>
                  <a:schemeClr val="tx2"/>
                </a:solidFill>
              </a:rPr>
              <a:t>Sums</a:t>
            </a:r>
            <a:r>
              <a:rPr lang="en-IN" dirty="0"/>
              <a:t> and </a:t>
            </a:r>
            <a:r>
              <a:rPr lang="en-IN" dirty="0">
                <a:solidFill>
                  <a:schemeClr val="tx2"/>
                </a:solidFill>
              </a:rPr>
              <a:t>Block</a:t>
            </a:r>
            <a:r>
              <a:rPr lang="en-IN" dirty="0"/>
              <a:t> </a:t>
            </a:r>
            <a:r>
              <a:rPr lang="en-IN" dirty="0">
                <a:solidFill>
                  <a:schemeClr val="tx2"/>
                </a:solidFill>
              </a:rPr>
              <a:t>Parity</a:t>
            </a:r>
            <a:r>
              <a:rPr lang="en-IN" dirty="0"/>
              <a:t> are few examples of error detecting code.</a:t>
            </a:r>
          </a:p>
          <a:p>
            <a:pPr marL="0" indent="0">
              <a:buNone/>
            </a:pPr>
            <a:endParaRPr lang="en-IN" dirty="0"/>
          </a:p>
        </p:txBody>
      </p:sp>
    </p:spTree>
    <p:extLst>
      <p:ext uri="{BB962C8B-B14F-4D97-AF65-F5344CB8AC3E}">
        <p14:creationId xmlns:p14="http://schemas.microsoft.com/office/powerpoint/2010/main" val="312843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6A6E1-97F3-41A2-8932-5407578EABC2}"/>
              </a:ext>
            </a:extLst>
          </p:cNvPr>
          <p:cNvSpPr>
            <a:spLocks noGrp="1"/>
          </p:cNvSpPr>
          <p:nvPr>
            <p:ph type="title"/>
          </p:nvPr>
        </p:nvSpPr>
        <p:spPr/>
        <p:txBody>
          <a:bodyPr/>
          <a:lstStyle/>
          <a:p>
            <a:r>
              <a:rPr lang="en-US" dirty="0"/>
              <a:t>Parity</a:t>
            </a:r>
            <a:endParaRPr lang="en-IN" dirty="0"/>
          </a:p>
        </p:txBody>
      </p:sp>
      <p:sp>
        <p:nvSpPr>
          <p:cNvPr id="3" name="Content Placeholder 2">
            <a:extLst>
              <a:ext uri="{FF2B5EF4-FFF2-40B4-BE49-F238E27FC236}">
                <a16:creationId xmlns:a16="http://schemas.microsoft.com/office/drawing/2014/main" xmlns="" id="{9B0C7B20-5A47-4A32-9546-BF45BFD2DF30}"/>
              </a:ext>
            </a:extLst>
          </p:cNvPr>
          <p:cNvSpPr>
            <a:spLocks noGrp="1"/>
          </p:cNvSpPr>
          <p:nvPr>
            <p:ph idx="1"/>
          </p:nvPr>
        </p:nvSpPr>
        <p:spPr/>
        <p:txBody>
          <a:bodyPr/>
          <a:lstStyle/>
          <a:p>
            <a:r>
              <a:rPr lang="en-US" dirty="0"/>
              <a:t>Parity bit is the simplest technique.</a:t>
            </a:r>
          </a:p>
          <a:p>
            <a:r>
              <a:rPr lang="en-US" dirty="0"/>
              <a:t>There are two types of parity – </a:t>
            </a:r>
            <a:r>
              <a:rPr lang="en-US" dirty="0">
                <a:solidFill>
                  <a:schemeClr val="tx2"/>
                </a:solidFill>
              </a:rPr>
              <a:t>Odd parity </a:t>
            </a:r>
            <a:r>
              <a:rPr lang="en-US" dirty="0"/>
              <a:t>and </a:t>
            </a:r>
            <a:r>
              <a:rPr lang="en-US" dirty="0">
                <a:solidFill>
                  <a:schemeClr val="tx2"/>
                </a:solidFill>
              </a:rPr>
              <a:t>Even parity</a:t>
            </a:r>
            <a:r>
              <a:rPr lang="en-US" dirty="0"/>
              <a:t>.</a:t>
            </a:r>
          </a:p>
          <a:p>
            <a:r>
              <a:rPr lang="en-US" dirty="0"/>
              <a:t>For odd parity, the parity is set to a 0 or a 1 at the transmitter such that the total number of 1 bits in the word including the parity bit is an odd number.</a:t>
            </a:r>
          </a:p>
          <a:p>
            <a:r>
              <a:rPr lang="en-US" dirty="0"/>
              <a:t>For even parity, the parity is set to a 0 or a 1 at the transmitter such that the total number of 1 bits in the word including the parity bit is an even number.</a:t>
            </a:r>
          </a:p>
          <a:p>
            <a:r>
              <a:rPr lang="en-US" dirty="0"/>
              <a:t>For example, 0110 binary number has “1” as Odd parity and “0” as Even parity.</a:t>
            </a:r>
            <a:endParaRPr lang="en-IN" dirty="0"/>
          </a:p>
          <a:p>
            <a:r>
              <a:rPr lang="en-US" dirty="0"/>
              <a:t>Detect a single-bit error but can not detect two or more errors within the same word.</a:t>
            </a:r>
          </a:p>
          <a:p>
            <a:r>
              <a:rPr lang="en-US" dirty="0"/>
              <a:t>In any practical system, there is always a finite probability of the occurrence of single error.</a:t>
            </a:r>
          </a:p>
          <a:p>
            <a:r>
              <a:rPr lang="en-US" dirty="0">
                <a:solidFill>
                  <a:schemeClr val="tx2"/>
                </a:solidFill>
              </a:rPr>
              <a:t>E.g. In an even-parity scheme, code 10111001 is erroneous because number of 1s is odd(5), while code 11110110 is error free because number of 1s is even(6).</a:t>
            </a:r>
            <a:endParaRPr lang="en-IN" dirty="0">
              <a:solidFill>
                <a:schemeClr val="tx2"/>
              </a:solidFill>
            </a:endParaRPr>
          </a:p>
          <a:p>
            <a:endParaRPr lang="en-IN" dirty="0"/>
          </a:p>
        </p:txBody>
      </p:sp>
    </p:spTree>
    <p:extLst>
      <p:ext uri="{BB962C8B-B14F-4D97-AF65-F5344CB8AC3E}">
        <p14:creationId xmlns:p14="http://schemas.microsoft.com/office/powerpoint/2010/main" val="35275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DDEA8-DECE-40FF-AC03-88C8E5DB56C8}"/>
              </a:ext>
            </a:extLst>
          </p:cNvPr>
          <p:cNvSpPr>
            <a:spLocks noGrp="1"/>
          </p:cNvSpPr>
          <p:nvPr>
            <p:ph type="title"/>
          </p:nvPr>
        </p:nvSpPr>
        <p:spPr/>
        <p:txBody>
          <a:bodyPr/>
          <a:lstStyle/>
          <a:p>
            <a:r>
              <a:rPr lang="en-US" dirty="0"/>
              <a:t>Check Sums</a:t>
            </a:r>
            <a:endParaRPr lang="en-IN" dirty="0"/>
          </a:p>
        </p:txBody>
      </p:sp>
      <p:sp>
        <p:nvSpPr>
          <p:cNvPr id="3" name="Content Placeholder 2">
            <a:extLst>
              <a:ext uri="{FF2B5EF4-FFF2-40B4-BE49-F238E27FC236}">
                <a16:creationId xmlns:a16="http://schemas.microsoft.com/office/drawing/2014/main" xmlns="" id="{81E867E2-4F8B-4AAD-842C-DDADAA8C53BB}"/>
              </a:ext>
            </a:extLst>
          </p:cNvPr>
          <p:cNvSpPr>
            <a:spLocks noGrp="1"/>
          </p:cNvSpPr>
          <p:nvPr>
            <p:ph idx="1"/>
          </p:nvPr>
        </p:nvSpPr>
        <p:spPr/>
        <p:txBody>
          <a:bodyPr/>
          <a:lstStyle/>
          <a:p>
            <a:r>
              <a:rPr lang="en-US" dirty="0"/>
              <a:t>Simple parity can not detect two errors within the same word. </a:t>
            </a:r>
          </a:p>
          <a:p>
            <a:r>
              <a:rPr lang="en-US" dirty="0"/>
              <a:t>Added to the sum of the previously transmitted words</a:t>
            </a:r>
          </a:p>
          <a:p>
            <a:r>
              <a:rPr lang="en-US" dirty="0"/>
              <a:t>At the transmission, the </a:t>
            </a:r>
            <a:r>
              <a:rPr lang="en-US" dirty="0">
                <a:solidFill>
                  <a:schemeClr val="tx2"/>
                </a:solidFill>
              </a:rPr>
              <a:t>check sum </a:t>
            </a:r>
            <a:r>
              <a:rPr lang="en-US" dirty="0"/>
              <a:t>up to that time is sent to the receiver. </a:t>
            </a:r>
          </a:p>
          <a:p>
            <a:r>
              <a:rPr lang="en-US" dirty="0"/>
              <a:t>The receiver can check its sum with the transmitted sum. </a:t>
            </a:r>
          </a:p>
          <a:p>
            <a:r>
              <a:rPr lang="en-US" dirty="0"/>
              <a:t>If the </a:t>
            </a:r>
            <a:r>
              <a:rPr lang="en-US" dirty="0">
                <a:solidFill>
                  <a:schemeClr val="tx2"/>
                </a:solidFill>
              </a:rPr>
              <a:t>two sums are the same</a:t>
            </a:r>
            <a:r>
              <a:rPr lang="en-US" dirty="0"/>
              <a:t>, then </a:t>
            </a:r>
            <a:r>
              <a:rPr lang="en-US" dirty="0">
                <a:solidFill>
                  <a:schemeClr val="tx2"/>
                </a:solidFill>
              </a:rPr>
              <a:t>no errors </a:t>
            </a:r>
            <a:r>
              <a:rPr lang="en-US" dirty="0"/>
              <a:t>were detected at the receiver end.</a:t>
            </a:r>
          </a:p>
          <a:p>
            <a:r>
              <a:rPr lang="en-US" dirty="0"/>
              <a:t>If there is an error, the receiving location can ask for retransmission of the entire data.</a:t>
            </a:r>
          </a:p>
          <a:p>
            <a:r>
              <a:rPr lang="en-US" dirty="0"/>
              <a:t>This type of transmission is used in teleprocessing system.</a:t>
            </a:r>
            <a:endParaRPr lang="en-IN" dirty="0"/>
          </a:p>
          <a:p>
            <a:endParaRPr lang="en-IN" dirty="0"/>
          </a:p>
        </p:txBody>
      </p:sp>
    </p:spTree>
    <p:extLst>
      <p:ext uri="{BB962C8B-B14F-4D97-AF65-F5344CB8AC3E}">
        <p14:creationId xmlns:p14="http://schemas.microsoft.com/office/powerpoint/2010/main" val="152454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4F0FF-8D4C-4ADA-9DA8-13BF9F5EAEC4}"/>
              </a:ext>
            </a:extLst>
          </p:cNvPr>
          <p:cNvSpPr>
            <a:spLocks noGrp="1"/>
          </p:cNvSpPr>
          <p:nvPr>
            <p:ph type="title"/>
          </p:nvPr>
        </p:nvSpPr>
        <p:spPr/>
        <p:txBody>
          <a:bodyPr/>
          <a:lstStyle/>
          <a:p>
            <a:r>
              <a:rPr lang="en-US" dirty="0"/>
              <a:t>Block Parity</a:t>
            </a:r>
            <a:endParaRPr lang="en-IN" dirty="0"/>
          </a:p>
        </p:txBody>
      </p:sp>
      <p:sp>
        <p:nvSpPr>
          <p:cNvPr id="4" name="TextBox 3">
            <a:extLst>
              <a:ext uri="{FF2B5EF4-FFF2-40B4-BE49-F238E27FC236}">
                <a16:creationId xmlns:a16="http://schemas.microsoft.com/office/drawing/2014/main" xmlns="" id="{BF481BE0-4C1F-414C-BE00-C832653EDA57}"/>
              </a:ext>
            </a:extLst>
          </p:cNvPr>
          <p:cNvSpPr txBox="1"/>
          <p:nvPr/>
        </p:nvSpPr>
        <p:spPr>
          <a:xfrm>
            <a:off x="2026405" y="1554112"/>
            <a:ext cx="1447800" cy="2308324"/>
          </a:xfrm>
          <a:prstGeom prst="rect">
            <a:avLst/>
          </a:prstGeom>
          <a:noFill/>
        </p:spPr>
        <p:txBody>
          <a:bodyPr wrap="square" rtlCol="0">
            <a:spAutoFit/>
          </a:bodyPr>
          <a:lstStyle/>
          <a:p>
            <a:r>
              <a:rPr lang="en-US" sz="2400" dirty="0"/>
              <a:t>01011011</a:t>
            </a:r>
          </a:p>
          <a:p>
            <a:r>
              <a:rPr lang="en-US" sz="2400" dirty="0"/>
              <a:t>10010101</a:t>
            </a:r>
          </a:p>
          <a:p>
            <a:r>
              <a:rPr lang="en-US" sz="2400" dirty="0"/>
              <a:t>01101110</a:t>
            </a:r>
          </a:p>
          <a:p>
            <a:r>
              <a:rPr lang="en-US" sz="2400" dirty="0"/>
              <a:t>11010011</a:t>
            </a:r>
          </a:p>
          <a:p>
            <a:r>
              <a:rPr lang="en-US" sz="2400" dirty="0"/>
              <a:t>10001101</a:t>
            </a:r>
          </a:p>
          <a:p>
            <a:r>
              <a:rPr lang="en-US" sz="2400" dirty="0"/>
              <a:t>01110111</a:t>
            </a:r>
            <a:endParaRPr lang="en-IN" sz="2400" dirty="0"/>
          </a:p>
        </p:txBody>
      </p:sp>
      <p:cxnSp>
        <p:nvCxnSpPr>
          <p:cNvPr id="5" name="Straight Connector 4">
            <a:extLst>
              <a:ext uri="{FF2B5EF4-FFF2-40B4-BE49-F238E27FC236}">
                <a16:creationId xmlns:a16="http://schemas.microsoft.com/office/drawing/2014/main" xmlns="" id="{BDAC8199-D9B0-4B1E-932B-BE023A698D6B}"/>
              </a:ext>
            </a:extLst>
          </p:cNvPr>
          <p:cNvCxnSpPr/>
          <p:nvPr/>
        </p:nvCxnSpPr>
        <p:spPr>
          <a:xfrm>
            <a:off x="3474205" y="1667756"/>
            <a:ext cx="0" cy="208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358E9D9-F4FD-4A01-B3E0-3DB169AC7C46}"/>
              </a:ext>
            </a:extLst>
          </p:cNvPr>
          <p:cNvCxnSpPr>
            <a:cxnSpLocks/>
          </p:cNvCxnSpPr>
          <p:nvPr/>
        </p:nvCxnSpPr>
        <p:spPr>
          <a:xfrm rot="16200000">
            <a:off x="2718205" y="2999756"/>
            <a:ext cx="0" cy="151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59202F6C-842D-45AB-9940-A9500FD894E3}"/>
              </a:ext>
            </a:extLst>
          </p:cNvPr>
          <p:cNvSpPr txBox="1"/>
          <p:nvPr/>
        </p:nvSpPr>
        <p:spPr>
          <a:xfrm>
            <a:off x="3474205" y="1561454"/>
            <a:ext cx="304780" cy="2677656"/>
          </a:xfrm>
          <a:prstGeom prst="rect">
            <a:avLst/>
          </a:prstGeom>
          <a:noFill/>
        </p:spPr>
        <p:txBody>
          <a:bodyPr wrap="square" rtlCol="0">
            <a:spAutoFit/>
          </a:bodyPr>
          <a:lstStyle/>
          <a:p>
            <a:r>
              <a:rPr lang="en-US" sz="2400" dirty="0"/>
              <a:t>0</a:t>
            </a:r>
          </a:p>
          <a:p>
            <a:r>
              <a:rPr lang="en-US" sz="2400" dirty="0"/>
              <a:t>1</a:t>
            </a:r>
          </a:p>
          <a:p>
            <a:r>
              <a:rPr lang="en-US" sz="2400" dirty="0"/>
              <a:t>0</a:t>
            </a:r>
          </a:p>
          <a:p>
            <a:r>
              <a:rPr lang="en-US" sz="2400" dirty="0"/>
              <a:t>0</a:t>
            </a:r>
          </a:p>
          <a:p>
            <a:r>
              <a:rPr lang="en-US" sz="2400" dirty="0"/>
              <a:t>1</a:t>
            </a:r>
          </a:p>
          <a:p>
            <a:r>
              <a:rPr lang="en-US" sz="2400" dirty="0"/>
              <a:t>1</a:t>
            </a:r>
          </a:p>
          <a:p>
            <a:r>
              <a:rPr lang="en-US" sz="2400" dirty="0"/>
              <a:t>0</a:t>
            </a:r>
          </a:p>
        </p:txBody>
      </p:sp>
      <p:sp>
        <p:nvSpPr>
          <p:cNvPr id="8" name="TextBox 7">
            <a:extLst>
              <a:ext uri="{FF2B5EF4-FFF2-40B4-BE49-F238E27FC236}">
                <a16:creationId xmlns:a16="http://schemas.microsoft.com/office/drawing/2014/main" xmlns="" id="{DC04B294-4A53-4202-B1EB-3307F5A14F6E}"/>
              </a:ext>
            </a:extLst>
          </p:cNvPr>
          <p:cNvSpPr txBox="1"/>
          <p:nvPr/>
        </p:nvSpPr>
        <p:spPr>
          <a:xfrm>
            <a:off x="2026405" y="3751291"/>
            <a:ext cx="1524010" cy="461665"/>
          </a:xfrm>
          <a:prstGeom prst="rect">
            <a:avLst/>
          </a:prstGeom>
          <a:noFill/>
        </p:spPr>
        <p:txBody>
          <a:bodyPr wrap="square" rtlCol="0">
            <a:spAutoFit/>
          </a:bodyPr>
          <a:lstStyle/>
          <a:p>
            <a:r>
              <a:rPr lang="en-US" sz="2400" dirty="0"/>
              <a:t>01110110</a:t>
            </a:r>
          </a:p>
        </p:txBody>
      </p:sp>
      <p:cxnSp>
        <p:nvCxnSpPr>
          <p:cNvPr id="9" name="Straight Arrow Connector 8">
            <a:extLst>
              <a:ext uri="{FF2B5EF4-FFF2-40B4-BE49-F238E27FC236}">
                <a16:creationId xmlns:a16="http://schemas.microsoft.com/office/drawing/2014/main" xmlns="" id="{D3589895-7229-46A8-8876-C259E4223E79}"/>
              </a:ext>
            </a:extLst>
          </p:cNvPr>
          <p:cNvCxnSpPr>
            <a:cxnSpLocks/>
          </p:cNvCxnSpPr>
          <p:nvPr/>
        </p:nvCxnSpPr>
        <p:spPr>
          <a:xfrm flipV="1">
            <a:off x="3636220" y="4136756"/>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A2343B5C-2DEB-4BD5-9DFA-7373AAC43EED}"/>
              </a:ext>
            </a:extLst>
          </p:cNvPr>
          <p:cNvCxnSpPr>
            <a:cxnSpLocks/>
          </p:cNvCxnSpPr>
          <p:nvPr/>
        </p:nvCxnSpPr>
        <p:spPr>
          <a:xfrm rot="5400000" flipV="1">
            <a:off x="1720405" y="3678356"/>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BE85023E-9B24-45C1-844F-97628513E266}"/>
              </a:ext>
            </a:extLst>
          </p:cNvPr>
          <p:cNvSpPr txBox="1"/>
          <p:nvPr/>
        </p:nvSpPr>
        <p:spPr>
          <a:xfrm>
            <a:off x="2788405" y="4748756"/>
            <a:ext cx="1714500" cy="400110"/>
          </a:xfrm>
          <a:prstGeom prst="rect">
            <a:avLst/>
          </a:prstGeom>
          <a:noFill/>
        </p:spPr>
        <p:txBody>
          <a:bodyPr wrap="square" rtlCol="0">
            <a:spAutoFit/>
          </a:bodyPr>
          <a:lstStyle/>
          <a:p>
            <a:r>
              <a:rPr lang="en-US" sz="2000" dirty="0"/>
              <a:t>Parity Column</a:t>
            </a:r>
            <a:endParaRPr lang="en-IN" sz="2000" dirty="0"/>
          </a:p>
        </p:txBody>
      </p:sp>
      <p:sp>
        <p:nvSpPr>
          <p:cNvPr id="12" name="TextBox 11">
            <a:extLst>
              <a:ext uri="{FF2B5EF4-FFF2-40B4-BE49-F238E27FC236}">
                <a16:creationId xmlns:a16="http://schemas.microsoft.com/office/drawing/2014/main" xmlns="" id="{C96E5E02-B23F-4B1C-9737-7E9F885BA71D}"/>
              </a:ext>
            </a:extLst>
          </p:cNvPr>
          <p:cNvSpPr txBox="1"/>
          <p:nvPr/>
        </p:nvSpPr>
        <p:spPr>
          <a:xfrm>
            <a:off x="5083459" y="1554112"/>
            <a:ext cx="1447800" cy="2308324"/>
          </a:xfrm>
          <a:prstGeom prst="rect">
            <a:avLst/>
          </a:prstGeom>
          <a:noFill/>
        </p:spPr>
        <p:txBody>
          <a:bodyPr wrap="square" rtlCol="0">
            <a:spAutoFit/>
          </a:bodyPr>
          <a:lstStyle/>
          <a:p>
            <a:r>
              <a:rPr lang="en-US" sz="2400" dirty="0"/>
              <a:t>01011011</a:t>
            </a:r>
          </a:p>
          <a:p>
            <a:r>
              <a:rPr lang="en-US" sz="2400" dirty="0"/>
              <a:t>10010101</a:t>
            </a:r>
          </a:p>
          <a:p>
            <a:r>
              <a:rPr lang="en-US" sz="2400" dirty="0"/>
              <a:t>0110</a:t>
            </a:r>
            <a:r>
              <a:rPr lang="en-US" sz="2400" dirty="0">
                <a:solidFill>
                  <a:srgbClr val="FF0000"/>
                </a:solidFill>
              </a:rPr>
              <a:t>0</a:t>
            </a:r>
            <a:r>
              <a:rPr lang="en-US" sz="2400" dirty="0"/>
              <a:t>110</a:t>
            </a:r>
          </a:p>
          <a:p>
            <a:r>
              <a:rPr lang="en-US" sz="2400" dirty="0"/>
              <a:t>11010011</a:t>
            </a:r>
          </a:p>
          <a:p>
            <a:r>
              <a:rPr lang="en-US" sz="2400" dirty="0"/>
              <a:t>10001101</a:t>
            </a:r>
          </a:p>
          <a:p>
            <a:r>
              <a:rPr lang="en-US" sz="2400" dirty="0"/>
              <a:t>01110111</a:t>
            </a:r>
            <a:endParaRPr lang="en-IN" sz="2400" dirty="0"/>
          </a:p>
        </p:txBody>
      </p:sp>
      <p:cxnSp>
        <p:nvCxnSpPr>
          <p:cNvPr id="13" name="Straight Connector 12">
            <a:extLst>
              <a:ext uri="{FF2B5EF4-FFF2-40B4-BE49-F238E27FC236}">
                <a16:creationId xmlns:a16="http://schemas.microsoft.com/office/drawing/2014/main" xmlns="" id="{A80241F2-DDF7-4B34-9963-1496BF0A5D6C}"/>
              </a:ext>
            </a:extLst>
          </p:cNvPr>
          <p:cNvCxnSpPr/>
          <p:nvPr/>
        </p:nvCxnSpPr>
        <p:spPr>
          <a:xfrm>
            <a:off x="6531259" y="1667756"/>
            <a:ext cx="0" cy="208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92E3217A-5016-4957-AB5E-49878387A27C}"/>
              </a:ext>
            </a:extLst>
          </p:cNvPr>
          <p:cNvCxnSpPr>
            <a:cxnSpLocks/>
          </p:cNvCxnSpPr>
          <p:nvPr/>
        </p:nvCxnSpPr>
        <p:spPr>
          <a:xfrm rot="16200000">
            <a:off x="5775259" y="2999756"/>
            <a:ext cx="0" cy="151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07D5F575-843E-49C1-886C-CA564CF968B4}"/>
              </a:ext>
            </a:extLst>
          </p:cNvPr>
          <p:cNvSpPr txBox="1"/>
          <p:nvPr/>
        </p:nvSpPr>
        <p:spPr>
          <a:xfrm>
            <a:off x="6531259" y="1561454"/>
            <a:ext cx="304780" cy="2677656"/>
          </a:xfrm>
          <a:prstGeom prst="rect">
            <a:avLst/>
          </a:prstGeom>
          <a:noFill/>
        </p:spPr>
        <p:txBody>
          <a:bodyPr wrap="square" rtlCol="0">
            <a:spAutoFit/>
          </a:bodyPr>
          <a:lstStyle/>
          <a:p>
            <a:r>
              <a:rPr lang="en-US" sz="2400" dirty="0"/>
              <a:t>0</a:t>
            </a:r>
          </a:p>
          <a:p>
            <a:r>
              <a:rPr lang="en-US" sz="2400" dirty="0"/>
              <a:t>1</a:t>
            </a:r>
          </a:p>
          <a:p>
            <a:r>
              <a:rPr lang="en-US" sz="2400" dirty="0"/>
              <a:t>0</a:t>
            </a:r>
          </a:p>
          <a:p>
            <a:r>
              <a:rPr lang="en-US" sz="2400" dirty="0"/>
              <a:t>0</a:t>
            </a:r>
          </a:p>
          <a:p>
            <a:r>
              <a:rPr lang="en-US" sz="2400" dirty="0"/>
              <a:t>1</a:t>
            </a:r>
          </a:p>
          <a:p>
            <a:r>
              <a:rPr lang="en-US" sz="2400" dirty="0"/>
              <a:t>1</a:t>
            </a:r>
          </a:p>
          <a:p>
            <a:r>
              <a:rPr lang="en-US" sz="2400" dirty="0"/>
              <a:t>0</a:t>
            </a:r>
          </a:p>
        </p:txBody>
      </p:sp>
      <p:sp>
        <p:nvSpPr>
          <p:cNvPr id="16" name="TextBox 15">
            <a:extLst>
              <a:ext uri="{FF2B5EF4-FFF2-40B4-BE49-F238E27FC236}">
                <a16:creationId xmlns:a16="http://schemas.microsoft.com/office/drawing/2014/main" xmlns="" id="{B885158B-B7A5-48C3-A593-9B13F4FA6B08}"/>
              </a:ext>
            </a:extLst>
          </p:cNvPr>
          <p:cNvSpPr txBox="1"/>
          <p:nvPr/>
        </p:nvSpPr>
        <p:spPr>
          <a:xfrm>
            <a:off x="5083459" y="3751291"/>
            <a:ext cx="1447796" cy="461665"/>
          </a:xfrm>
          <a:prstGeom prst="rect">
            <a:avLst/>
          </a:prstGeom>
          <a:noFill/>
        </p:spPr>
        <p:txBody>
          <a:bodyPr wrap="square" rtlCol="0">
            <a:spAutoFit/>
          </a:bodyPr>
          <a:lstStyle/>
          <a:p>
            <a:r>
              <a:rPr lang="en-US" sz="2400" dirty="0"/>
              <a:t>01110110</a:t>
            </a:r>
          </a:p>
        </p:txBody>
      </p:sp>
      <p:sp>
        <p:nvSpPr>
          <p:cNvPr id="17" name="TextBox 16">
            <a:extLst>
              <a:ext uri="{FF2B5EF4-FFF2-40B4-BE49-F238E27FC236}">
                <a16:creationId xmlns:a16="http://schemas.microsoft.com/office/drawing/2014/main" xmlns="" id="{8EAC5625-6945-4A56-86E0-E72294BF7247}"/>
              </a:ext>
            </a:extLst>
          </p:cNvPr>
          <p:cNvSpPr txBox="1"/>
          <p:nvPr/>
        </p:nvSpPr>
        <p:spPr>
          <a:xfrm>
            <a:off x="8539586" y="1554112"/>
            <a:ext cx="1447800" cy="2308324"/>
          </a:xfrm>
          <a:prstGeom prst="rect">
            <a:avLst/>
          </a:prstGeom>
          <a:noFill/>
        </p:spPr>
        <p:txBody>
          <a:bodyPr wrap="square" rtlCol="0">
            <a:spAutoFit/>
          </a:bodyPr>
          <a:lstStyle/>
          <a:p>
            <a:r>
              <a:rPr lang="en-US" sz="2400" dirty="0"/>
              <a:t>01011011</a:t>
            </a:r>
          </a:p>
          <a:p>
            <a:r>
              <a:rPr lang="en-US" sz="2400" dirty="0"/>
              <a:t>10010101</a:t>
            </a:r>
          </a:p>
          <a:p>
            <a:r>
              <a:rPr lang="en-US" sz="2400" dirty="0"/>
              <a:t>01101110</a:t>
            </a:r>
          </a:p>
          <a:p>
            <a:r>
              <a:rPr lang="en-US" sz="2400" dirty="0"/>
              <a:t>1</a:t>
            </a:r>
            <a:r>
              <a:rPr lang="en-US" sz="2400" dirty="0">
                <a:solidFill>
                  <a:srgbClr val="FF0000"/>
                </a:solidFill>
              </a:rPr>
              <a:t>0</a:t>
            </a:r>
            <a:r>
              <a:rPr lang="en-US" sz="2400" dirty="0"/>
              <a:t>0</a:t>
            </a:r>
            <a:r>
              <a:rPr lang="en-US" sz="2400" dirty="0">
                <a:solidFill>
                  <a:srgbClr val="FF0000"/>
                </a:solidFill>
              </a:rPr>
              <a:t>0</a:t>
            </a:r>
            <a:r>
              <a:rPr lang="en-US" sz="2400" dirty="0"/>
              <a:t>0011</a:t>
            </a:r>
          </a:p>
          <a:p>
            <a:r>
              <a:rPr lang="en-US" sz="2400" dirty="0"/>
              <a:t>10001101</a:t>
            </a:r>
          </a:p>
          <a:p>
            <a:r>
              <a:rPr lang="en-US" sz="2400" dirty="0"/>
              <a:t>01110111</a:t>
            </a:r>
            <a:endParaRPr lang="en-IN" sz="2400" dirty="0"/>
          </a:p>
        </p:txBody>
      </p:sp>
      <p:cxnSp>
        <p:nvCxnSpPr>
          <p:cNvPr id="18" name="Straight Connector 17">
            <a:extLst>
              <a:ext uri="{FF2B5EF4-FFF2-40B4-BE49-F238E27FC236}">
                <a16:creationId xmlns:a16="http://schemas.microsoft.com/office/drawing/2014/main" xmlns="" id="{B753890B-DC1B-4B4B-9F32-62FCFB25631D}"/>
              </a:ext>
            </a:extLst>
          </p:cNvPr>
          <p:cNvCxnSpPr/>
          <p:nvPr/>
        </p:nvCxnSpPr>
        <p:spPr>
          <a:xfrm>
            <a:off x="9987386" y="1667756"/>
            <a:ext cx="0" cy="208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7D7B0E76-9927-4936-9D78-23F087EF4BC7}"/>
              </a:ext>
            </a:extLst>
          </p:cNvPr>
          <p:cNvCxnSpPr>
            <a:cxnSpLocks/>
          </p:cNvCxnSpPr>
          <p:nvPr/>
        </p:nvCxnSpPr>
        <p:spPr>
          <a:xfrm rot="16200000">
            <a:off x="9231386" y="2999756"/>
            <a:ext cx="0" cy="151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B67C3EE3-A2B6-43D3-A333-51F7E5AAAD1E}"/>
              </a:ext>
            </a:extLst>
          </p:cNvPr>
          <p:cNvSpPr txBox="1"/>
          <p:nvPr/>
        </p:nvSpPr>
        <p:spPr>
          <a:xfrm>
            <a:off x="9987386" y="1561454"/>
            <a:ext cx="304780" cy="2677656"/>
          </a:xfrm>
          <a:prstGeom prst="rect">
            <a:avLst/>
          </a:prstGeom>
          <a:noFill/>
        </p:spPr>
        <p:txBody>
          <a:bodyPr wrap="square" rtlCol="0">
            <a:spAutoFit/>
          </a:bodyPr>
          <a:lstStyle/>
          <a:p>
            <a:r>
              <a:rPr lang="en-US" sz="2400" dirty="0"/>
              <a:t>0</a:t>
            </a:r>
          </a:p>
          <a:p>
            <a:r>
              <a:rPr lang="en-US" sz="2400" dirty="0"/>
              <a:t>1</a:t>
            </a:r>
          </a:p>
          <a:p>
            <a:r>
              <a:rPr lang="en-US" sz="2400" dirty="0"/>
              <a:t>0</a:t>
            </a:r>
          </a:p>
          <a:p>
            <a:r>
              <a:rPr lang="en-US" sz="2400" dirty="0"/>
              <a:t>0</a:t>
            </a:r>
          </a:p>
          <a:p>
            <a:r>
              <a:rPr lang="en-US" sz="2400" dirty="0"/>
              <a:t>1</a:t>
            </a:r>
          </a:p>
          <a:p>
            <a:r>
              <a:rPr lang="en-US" sz="2400" dirty="0"/>
              <a:t>1</a:t>
            </a:r>
          </a:p>
          <a:p>
            <a:r>
              <a:rPr lang="en-US" sz="2400" dirty="0"/>
              <a:t>0</a:t>
            </a:r>
          </a:p>
        </p:txBody>
      </p:sp>
      <p:sp>
        <p:nvSpPr>
          <p:cNvPr id="21" name="TextBox 20">
            <a:extLst>
              <a:ext uri="{FF2B5EF4-FFF2-40B4-BE49-F238E27FC236}">
                <a16:creationId xmlns:a16="http://schemas.microsoft.com/office/drawing/2014/main" xmlns="" id="{FBD3C929-AE0B-46BA-BFD6-1CF93C6C7DC8}"/>
              </a:ext>
            </a:extLst>
          </p:cNvPr>
          <p:cNvSpPr txBox="1"/>
          <p:nvPr/>
        </p:nvSpPr>
        <p:spPr>
          <a:xfrm>
            <a:off x="8539586" y="3751291"/>
            <a:ext cx="1524010" cy="461665"/>
          </a:xfrm>
          <a:prstGeom prst="rect">
            <a:avLst/>
          </a:prstGeom>
          <a:noFill/>
        </p:spPr>
        <p:txBody>
          <a:bodyPr wrap="square" rtlCol="0">
            <a:spAutoFit/>
          </a:bodyPr>
          <a:lstStyle/>
          <a:p>
            <a:r>
              <a:rPr lang="en-US" sz="2400" dirty="0"/>
              <a:t>01110110</a:t>
            </a:r>
          </a:p>
        </p:txBody>
      </p:sp>
      <p:cxnSp>
        <p:nvCxnSpPr>
          <p:cNvPr id="22" name="Straight Arrow Connector 21">
            <a:extLst>
              <a:ext uri="{FF2B5EF4-FFF2-40B4-BE49-F238E27FC236}">
                <a16:creationId xmlns:a16="http://schemas.microsoft.com/office/drawing/2014/main" xmlns="" id="{D4EF9988-CA5B-47DD-A627-BA74ACB3C0DD}"/>
              </a:ext>
            </a:extLst>
          </p:cNvPr>
          <p:cNvCxnSpPr>
            <a:cxnSpLocks/>
          </p:cNvCxnSpPr>
          <p:nvPr/>
        </p:nvCxnSpPr>
        <p:spPr>
          <a:xfrm flipV="1">
            <a:off x="5843318" y="4136756"/>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4396D6FF-A059-43F4-B66B-F03C70320918}"/>
              </a:ext>
            </a:extLst>
          </p:cNvPr>
          <p:cNvCxnSpPr>
            <a:cxnSpLocks/>
          </p:cNvCxnSpPr>
          <p:nvPr/>
        </p:nvCxnSpPr>
        <p:spPr>
          <a:xfrm flipV="1">
            <a:off x="8853991" y="4136756"/>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71475F1-BF97-4692-A13E-D58381E53AB7}"/>
              </a:ext>
            </a:extLst>
          </p:cNvPr>
          <p:cNvCxnSpPr>
            <a:cxnSpLocks/>
          </p:cNvCxnSpPr>
          <p:nvPr/>
        </p:nvCxnSpPr>
        <p:spPr>
          <a:xfrm flipV="1">
            <a:off x="9178041" y="4136756"/>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BED664E8-4D70-47CC-8DC8-19E5201E8B8B}"/>
              </a:ext>
            </a:extLst>
          </p:cNvPr>
          <p:cNvCxnSpPr>
            <a:cxnSpLocks/>
          </p:cNvCxnSpPr>
          <p:nvPr/>
        </p:nvCxnSpPr>
        <p:spPr>
          <a:xfrm rot="16200000" flipH="1" flipV="1">
            <a:off x="7142039" y="2225734"/>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FB6EE1CB-C136-4701-AF16-ACF8630FAC92}"/>
              </a:ext>
            </a:extLst>
          </p:cNvPr>
          <p:cNvSpPr txBox="1"/>
          <p:nvPr/>
        </p:nvSpPr>
        <p:spPr>
          <a:xfrm>
            <a:off x="178535" y="3751291"/>
            <a:ext cx="1714500" cy="400110"/>
          </a:xfrm>
          <a:prstGeom prst="rect">
            <a:avLst/>
          </a:prstGeom>
          <a:noFill/>
        </p:spPr>
        <p:txBody>
          <a:bodyPr wrap="square" rtlCol="0">
            <a:spAutoFit/>
          </a:bodyPr>
          <a:lstStyle/>
          <a:p>
            <a:r>
              <a:rPr lang="en-US" sz="2000" dirty="0"/>
              <a:t>Parity Row</a:t>
            </a:r>
            <a:endParaRPr lang="en-IN" sz="2000" dirty="0"/>
          </a:p>
        </p:txBody>
      </p:sp>
    </p:spTree>
    <p:extLst>
      <p:ext uri="{BB962C8B-B14F-4D97-AF65-F5344CB8AC3E}">
        <p14:creationId xmlns:p14="http://schemas.microsoft.com/office/powerpoint/2010/main" val="422025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500"/>
                                        <p:tgtEl>
                                          <p:spTgt spid="2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1" grpId="0"/>
      <p:bldP spid="12" grpId="0"/>
      <p:bldP spid="15" grpId="0"/>
      <p:bldP spid="16" grpId="0"/>
      <p:bldP spid="17" grpId="0"/>
      <p:bldP spid="20" grpId="0"/>
      <p:bldP spid="21" grpId="0"/>
      <p:bldP spid="2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43440-C066-49F9-89C3-D2D08BEC921D}"/>
              </a:ext>
            </a:extLst>
          </p:cNvPr>
          <p:cNvSpPr>
            <a:spLocks noGrp="1"/>
          </p:cNvSpPr>
          <p:nvPr>
            <p:ph type="title"/>
          </p:nvPr>
        </p:nvSpPr>
        <p:spPr/>
        <p:txBody>
          <a:bodyPr/>
          <a:lstStyle/>
          <a:p>
            <a:r>
              <a:rPr lang="en-US" dirty="0"/>
              <a:t>Error Correcting Code</a:t>
            </a:r>
            <a:endParaRPr lang="en-IN" dirty="0"/>
          </a:p>
        </p:txBody>
      </p:sp>
      <p:sp>
        <p:nvSpPr>
          <p:cNvPr id="3" name="Content Placeholder 2">
            <a:extLst>
              <a:ext uri="{FF2B5EF4-FFF2-40B4-BE49-F238E27FC236}">
                <a16:creationId xmlns:a16="http://schemas.microsoft.com/office/drawing/2014/main" xmlns="" id="{930A1DBD-7BDB-4E41-B2C2-C9AE0CB01E71}"/>
              </a:ext>
            </a:extLst>
          </p:cNvPr>
          <p:cNvSpPr>
            <a:spLocks noGrp="1"/>
          </p:cNvSpPr>
          <p:nvPr>
            <p:ph idx="1"/>
          </p:nvPr>
        </p:nvSpPr>
        <p:spPr>
          <a:xfrm>
            <a:off x="131181" y="863444"/>
            <a:ext cx="5964820" cy="5590565"/>
          </a:xfrm>
        </p:spPr>
        <p:txBody>
          <a:bodyPr/>
          <a:lstStyle/>
          <a:p>
            <a:r>
              <a:rPr lang="en-US" dirty="0"/>
              <a:t>7-bit Hamming Code is widely used error correcting code, containing 4 bits of data and 3 bits of even parity.</a:t>
            </a:r>
          </a:p>
          <a:p>
            <a:r>
              <a:rPr lang="en-US" dirty="0"/>
              <a:t>Pattern: </a:t>
            </a:r>
            <a:r>
              <a:rPr lang="en-US" dirty="0">
                <a:solidFill>
                  <a:schemeClr val="tx2"/>
                </a:solidFill>
              </a:rPr>
              <a:t>P</a:t>
            </a:r>
            <a:r>
              <a:rPr lang="en-US" baseline="-25000" dirty="0">
                <a:solidFill>
                  <a:schemeClr val="tx2"/>
                </a:solidFill>
              </a:rPr>
              <a:t>1</a:t>
            </a:r>
            <a:r>
              <a:rPr lang="en-US" dirty="0"/>
              <a:t> </a:t>
            </a:r>
            <a:r>
              <a:rPr lang="en-US" dirty="0">
                <a:solidFill>
                  <a:schemeClr val="tx2"/>
                </a:solidFill>
              </a:rPr>
              <a:t>P</a:t>
            </a:r>
            <a:r>
              <a:rPr lang="en-US" baseline="-25000" dirty="0">
                <a:solidFill>
                  <a:schemeClr val="tx2"/>
                </a:solidFill>
              </a:rPr>
              <a:t>2</a:t>
            </a:r>
            <a:r>
              <a:rPr lang="en-US" dirty="0"/>
              <a:t> D</a:t>
            </a:r>
            <a:r>
              <a:rPr lang="en-US" baseline="-25000" dirty="0"/>
              <a:t>3</a:t>
            </a:r>
            <a:r>
              <a:rPr lang="en-US" dirty="0"/>
              <a:t> </a:t>
            </a:r>
            <a:r>
              <a:rPr lang="en-US" dirty="0">
                <a:solidFill>
                  <a:schemeClr val="tx2"/>
                </a:solidFill>
              </a:rPr>
              <a:t>P</a:t>
            </a:r>
            <a:r>
              <a:rPr lang="en-US" baseline="-25000" dirty="0">
                <a:solidFill>
                  <a:schemeClr val="tx2"/>
                </a:solidFill>
              </a:rPr>
              <a:t>4</a:t>
            </a:r>
            <a:r>
              <a:rPr lang="en-US" dirty="0"/>
              <a:t> D</a:t>
            </a:r>
            <a:r>
              <a:rPr lang="en-US" baseline="-25000" dirty="0"/>
              <a:t>5</a:t>
            </a:r>
            <a:r>
              <a:rPr lang="en-US" dirty="0"/>
              <a:t> D</a:t>
            </a:r>
            <a:r>
              <a:rPr lang="en-US" baseline="-25000" dirty="0"/>
              <a:t>6 </a:t>
            </a:r>
            <a:r>
              <a:rPr lang="en-US" dirty="0"/>
              <a:t>D</a:t>
            </a:r>
            <a:r>
              <a:rPr lang="en-US" baseline="-25000" dirty="0"/>
              <a:t>7</a:t>
            </a:r>
            <a:endParaRPr lang="en-US" dirty="0"/>
          </a:p>
          <a:p>
            <a:r>
              <a:rPr lang="en-US" dirty="0"/>
              <a:t>Group - 1: </a:t>
            </a:r>
            <a:r>
              <a:rPr lang="en-US" dirty="0">
                <a:solidFill>
                  <a:schemeClr val="tx2"/>
                </a:solidFill>
              </a:rPr>
              <a:t>P</a:t>
            </a:r>
            <a:r>
              <a:rPr lang="en-US" baseline="-25000" dirty="0">
                <a:solidFill>
                  <a:schemeClr val="tx2"/>
                </a:solidFill>
              </a:rPr>
              <a:t>1</a:t>
            </a:r>
            <a:r>
              <a:rPr lang="en-US" dirty="0"/>
              <a:t>D</a:t>
            </a:r>
            <a:r>
              <a:rPr lang="en-US" baseline="-25000" dirty="0"/>
              <a:t>3</a:t>
            </a:r>
            <a:r>
              <a:rPr lang="en-US" dirty="0"/>
              <a:t>D</a:t>
            </a:r>
            <a:r>
              <a:rPr lang="en-US" baseline="-25000" dirty="0"/>
              <a:t>5</a:t>
            </a:r>
            <a:r>
              <a:rPr lang="en-US" dirty="0"/>
              <a:t>D</a:t>
            </a:r>
            <a:r>
              <a:rPr lang="en-US" baseline="-25000" dirty="0"/>
              <a:t>7 </a:t>
            </a:r>
          </a:p>
          <a:p>
            <a:r>
              <a:rPr lang="en-US" dirty="0"/>
              <a:t>Group - 2: </a:t>
            </a:r>
            <a:r>
              <a:rPr lang="en-US" dirty="0">
                <a:solidFill>
                  <a:schemeClr val="tx2"/>
                </a:solidFill>
              </a:rPr>
              <a:t>P</a:t>
            </a:r>
            <a:r>
              <a:rPr lang="en-US" baseline="-25000" dirty="0">
                <a:solidFill>
                  <a:schemeClr val="tx2"/>
                </a:solidFill>
              </a:rPr>
              <a:t>2</a:t>
            </a:r>
            <a:r>
              <a:rPr lang="en-US" dirty="0"/>
              <a:t>D</a:t>
            </a:r>
            <a:r>
              <a:rPr lang="en-US" baseline="-25000" dirty="0"/>
              <a:t>3</a:t>
            </a:r>
            <a:r>
              <a:rPr lang="en-US" dirty="0"/>
              <a:t>D</a:t>
            </a:r>
            <a:r>
              <a:rPr lang="en-US" baseline="-25000" dirty="0"/>
              <a:t>6</a:t>
            </a:r>
            <a:r>
              <a:rPr lang="en-US" dirty="0"/>
              <a:t>D</a:t>
            </a:r>
            <a:r>
              <a:rPr lang="en-US" baseline="-25000" dirty="0"/>
              <a:t>7 </a:t>
            </a:r>
          </a:p>
          <a:p>
            <a:r>
              <a:rPr lang="en-US" dirty="0"/>
              <a:t>Group - 3: </a:t>
            </a:r>
            <a:r>
              <a:rPr lang="en-US" dirty="0">
                <a:solidFill>
                  <a:schemeClr val="tx2"/>
                </a:solidFill>
              </a:rPr>
              <a:t>P</a:t>
            </a:r>
            <a:r>
              <a:rPr lang="en-US" baseline="-25000" dirty="0">
                <a:solidFill>
                  <a:schemeClr val="tx2"/>
                </a:solidFill>
              </a:rPr>
              <a:t>4</a:t>
            </a:r>
            <a:r>
              <a:rPr lang="en-US" dirty="0"/>
              <a:t>D</a:t>
            </a:r>
            <a:r>
              <a:rPr lang="en-US" baseline="-25000" dirty="0"/>
              <a:t>5</a:t>
            </a:r>
            <a:r>
              <a:rPr lang="en-US" dirty="0"/>
              <a:t>D</a:t>
            </a:r>
            <a:r>
              <a:rPr lang="en-US" baseline="-25000" dirty="0"/>
              <a:t>6</a:t>
            </a:r>
            <a:r>
              <a:rPr lang="en-US" dirty="0"/>
              <a:t>D</a:t>
            </a:r>
            <a:r>
              <a:rPr lang="en-US" baseline="-25000" dirty="0"/>
              <a:t>7</a:t>
            </a:r>
          </a:p>
          <a:p>
            <a:r>
              <a:rPr lang="en-US" dirty="0"/>
              <a:t>Example: Data = 1101</a:t>
            </a:r>
          </a:p>
          <a:p>
            <a:pPr marL="0" indent="0">
              <a:buNone/>
            </a:pPr>
            <a:r>
              <a:rPr lang="en-US" dirty="0"/>
              <a:t>	P</a:t>
            </a:r>
            <a:r>
              <a:rPr lang="en-US" baseline="-25000" dirty="0"/>
              <a:t>1</a:t>
            </a:r>
            <a:r>
              <a:rPr lang="en-US" dirty="0"/>
              <a:t> P</a:t>
            </a:r>
            <a:r>
              <a:rPr lang="en-US" baseline="-25000" dirty="0"/>
              <a:t>2</a:t>
            </a:r>
            <a:r>
              <a:rPr lang="en-US" dirty="0"/>
              <a:t> D</a:t>
            </a:r>
            <a:r>
              <a:rPr lang="en-US" baseline="-25000" dirty="0"/>
              <a:t>3</a:t>
            </a:r>
            <a:r>
              <a:rPr lang="en-US" dirty="0"/>
              <a:t> P</a:t>
            </a:r>
            <a:r>
              <a:rPr lang="en-US" baseline="-25000" dirty="0"/>
              <a:t>4</a:t>
            </a:r>
            <a:r>
              <a:rPr lang="en-US" dirty="0"/>
              <a:t> D</a:t>
            </a:r>
            <a:r>
              <a:rPr lang="en-US" baseline="-25000" dirty="0"/>
              <a:t>5</a:t>
            </a:r>
            <a:r>
              <a:rPr lang="en-US" dirty="0"/>
              <a:t> D</a:t>
            </a:r>
            <a:r>
              <a:rPr lang="en-US" baseline="-25000" dirty="0"/>
              <a:t>6 </a:t>
            </a:r>
            <a:r>
              <a:rPr lang="en-US" dirty="0"/>
              <a:t>D</a:t>
            </a:r>
            <a:r>
              <a:rPr lang="en-US" baseline="-25000" dirty="0"/>
              <a:t>7 </a:t>
            </a:r>
            <a:r>
              <a:rPr lang="en-US" dirty="0"/>
              <a:t>= P</a:t>
            </a:r>
            <a:r>
              <a:rPr lang="en-US" baseline="-25000" dirty="0"/>
              <a:t>1</a:t>
            </a:r>
            <a:r>
              <a:rPr lang="en-US" dirty="0"/>
              <a:t> P</a:t>
            </a:r>
            <a:r>
              <a:rPr lang="en-US" baseline="-25000" dirty="0"/>
              <a:t>2</a:t>
            </a:r>
            <a:r>
              <a:rPr lang="en-US" dirty="0"/>
              <a:t> 1 P</a:t>
            </a:r>
            <a:r>
              <a:rPr lang="en-US" baseline="-25000" dirty="0"/>
              <a:t>4</a:t>
            </a:r>
            <a:r>
              <a:rPr lang="en-US" dirty="0"/>
              <a:t> 1 0 1</a:t>
            </a:r>
          </a:p>
          <a:p>
            <a:pPr marL="0" indent="0">
              <a:buNone/>
            </a:pPr>
            <a:r>
              <a:rPr lang="en-US" dirty="0"/>
              <a:t>	P</a:t>
            </a:r>
            <a:r>
              <a:rPr lang="en-US" baseline="-25000" dirty="0"/>
              <a:t>1 </a:t>
            </a:r>
            <a:r>
              <a:rPr lang="en-US" dirty="0"/>
              <a:t>D</a:t>
            </a:r>
            <a:r>
              <a:rPr lang="en-US" baseline="-25000" dirty="0"/>
              <a:t>3 </a:t>
            </a:r>
            <a:r>
              <a:rPr lang="en-US" dirty="0"/>
              <a:t>D</a:t>
            </a:r>
            <a:r>
              <a:rPr lang="en-US" baseline="-25000" dirty="0"/>
              <a:t>5 </a:t>
            </a:r>
            <a:r>
              <a:rPr lang="en-US" dirty="0"/>
              <a:t>D</a:t>
            </a:r>
            <a:r>
              <a:rPr lang="en-US" baseline="-25000" dirty="0"/>
              <a:t>7 </a:t>
            </a:r>
            <a:r>
              <a:rPr lang="en-US" dirty="0"/>
              <a:t>= </a:t>
            </a:r>
            <a:r>
              <a:rPr lang="en-US" dirty="0">
                <a:solidFill>
                  <a:schemeClr val="tx2"/>
                </a:solidFill>
              </a:rPr>
              <a:t>1</a:t>
            </a:r>
            <a:r>
              <a:rPr lang="en-US" dirty="0"/>
              <a:t> 1 1 1</a:t>
            </a:r>
          </a:p>
          <a:p>
            <a:pPr marL="0" indent="0">
              <a:buNone/>
            </a:pPr>
            <a:r>
              <a:rPr lang="en-US" dirty="0"/>
              <a:t>	P</a:t>
            </a:r>
            <a:r>
              <a:rPr lang="en-US" baseline="-25000" dirty="0"/>
              <a:t>2 </a:t>
            </a:r>
            <a:r>
              <a:rPr lang="en-US" dirty="0"/>
              <a:t>D</a:t>
            </a:r>
            <a:r>
              <a:rPr lang="en-US" baseline="-25000" dirty="0"/>
              <a:t>3 </a:t>
            </a:r>
            <a:r>
              <a:rPr lang="en-US" dirty="0"/>
              <a:t>D</a:t>
            </a:r>
            <a:r>
              <a:rPr lang="en-US" baseline="-25000" dirty="0"/>
              <a:t>6 </a:t>
            </a:r>
            <a:r>
              <a:rPr lang="en-US" dirty="0"/>
              <a:t>D</a:t>
            </a:r>
            <a:r>
              <a:rPr lang="en-US" baseline="-25000" dirty="0"/>
              <a:t>7 </a:t>
            </a:r>
            <a:r>
              <a:rPr lang="en-US" dirty="0"/>
              <a:t>= </a:t>
            </a:r>
            <a:r>
              <a:rPr lang="en-US" dirty="0">
                <a:solidFill>
                  <a:schemeClr val="tx2"/>
                </a:solidFill>
              </a:rPr>
              <a:t>0</a:t>
            </a:r>
            <a:r>
              <a:rPr lang="en-US" dirty="0"/>
              <a:t> 1 0 1</a:t>
            </a:r>
          </a:p>
          <a:p>
            <a:pPr marL="0" indent="0">
              <a:buNone/>
            </a:pPr>
            <a:r>
              <a:rPr lang="en-US" dirty="0"/>
              <a:t>	P</a:t>
            </a:r>
            <a:r>
              <a:rPr lang="en-US" baseline="-25000" dirty="0"/>
              <a:t>4 </a:t>
            </a:r>
            <a:r>
              <a:rPr lang="en-US" dirty="0"/>
              <a:t>D</a:t>
            </a:r>
            <a:r>
              <a:rPr lang="en-US" baseline="-25000" dirty="0"/>
              <a:t>5 </a:t>
            </a:r>
            <a:r>
              <a:rPr lang="en-US" dirty="0"/>
              <a:t>D</a:t>
            </a:r>
            <a:r>
              <a:rPr lang="en-US" baseline="-25000" dirty="0"/>
              <a:t>6 </a:t>
            </a:r>
            <a:r>
              <a:rPr lang="en-US" dirty="0"/>
              <a:t>D</a:t>
            </a:r>
            <a:r>
              <a:rPr lang="en-US" baseline="-25000" dirty="0"/>
              <a:t>7 </a:t>
            </a:r>
            <a:r>
              <a:rPr lang="en-US" dirty="0"/>
              <a:t>= </a:t>
            </a:r>
            <a:r>
              <a:rPr lang="en-US" dirty="0">
                <a:solidFill>
                  <a:schemeClr val="tx2"/>
                </a:solidFill>
              </a:rPr>
              <a:t>0</a:t>
            </a:r>
            <a:r>
              <a:rPr lang="en-US" dirty="0"/>
              <a:t> 1 0 1</a:t>
            </a:r>
          </a:p>
          <a:p>
            <a:r>
              <a:rPr lang="en-IN" dirty="0"/>
              <a:t>7-bit Hamming Code is </a:t>
            </a:r>
            <a:r>
              <a:rPr lang="en-US" dirty="0">
                <a:solidFill>
                  <a:schemeClr val="tx2"/>
                </a:solidFill>
              </a:rPr>
              <a:t>1</a:t>
            </a:r>
            <a:r>
              <a:rPr lang="en-IN" dirty="0">
                <a:solidFill>
                  <a:schemeClr val="tx2"/>
                </a:solidFill>
              </a:rPr>
              <a:t> </a:t>
            </a:r>
            <a:r>
              <a:rPr lang="en-US" dirty="0">
                <a:solidFill>
                  <a:schemeClr val="tx2"/>
                </a:solidFill>
              </a:rPr>
              <a:t>0</a:t>
            </a:r>
            <a:r>
              <a:rPr lang="en-IN" dirty="0"/>
              <a:t> 1 </a:t>
            </a:r>
            <a:r>
              <a:rPr lang="en-IN" dirty="0">
                <a:solidFill>
                  <a:schemeClr val="tx2"/>
                </a:solidFill>
              </a:rPr>
              <a:t>0</a:t>
            </a:r>
            <a:r>
              <a:rPr lang="en-IN" dirty="0"/>
              <a:t> 1 0 1</a:t>
            </a:r>
          </a:p>
          <a:p>
            <a:endParaRPr lang="en-IN" dirty="0"/>
          </a:p>
        </p:txBody>
      </p:sp>
      <p:sp>
        <p:nvSpPr>
          <p:cNvPr id="6" name="Rectangle 5">
            <a:extLst>
              <a:ext uri="{FF2B5EF4-FFF2-40B4-BE49-F238E27FC236}">
                <a16:creationId xmlns:a16="http://schemas.microsoft.com/office/drawing/2014/main" xmlns="" id="{4CC14B26-0665-4841-B8F6-B4D12FE3EE20}"/>
              </a:ext>
            </a:extLst>
          </p:cNvPr>
          <p:cNvSpPr/>
          <p:nvPr/>
        </p:nvSpPr>
        <p:spPr>
          <a:xfrm>
            <a:off x="2572719" y="4699861"/>
            <a:ext cx="232474" cy="414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8FD3A9F8-9BCA-42D3-BB1F-0648EC83D5BD}"/>
              </a:ext>
            </a:extLst>
          </p:cNvPr>
          <p:cNvSpPr/>
          <p:nvPr/>
        </p:nvSpPr>
        <p:spPr>
          <a:xfrm>
            <a:off x="2607590" y="5160933"/>
            <a:ext cx="232474" cy="414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392CA7B2-97B7-4C8F-8246-38BD0A963969}"/>
              </a:ext>
            </a:extLst>
          </p:cNvPr>
          <p:cNvSpPr/>
          <p:nvPr/>
        </p:nvSpPr>
        <p:spPr>
          <a:xfrm>
            <a:off x="2607590" y="5634768"/>
            <a:ext cx="232474" cy="414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a:extLst>
              <a:ext uri="{FF2B5EF4-FFF2-40B4-BE49-F238E27FC236}">
                <a16:creationId xmlns:a16="http://schemas.microsoft.com/office/drawing/2014/main" xmlns="" id="{FF3162E4-77ED-4931-9B39-6ABCA9C2C96C}"/>
              </a:ext>
            </a:extLst>
          </p:cNvPr>
          <p:cNvSpPr txBox="1">
            <a:spLocks/>
          </p:cNvSpPr>
          <p:nvPr/>
        </p:nvSpPr>
        <p:spPr>
          <a:xfrm>
            <a:off x="6950432" y="863444"/>
            <a:ext cx="521573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to detect error?</a:t>
            </a:r>
          </a:p>
          <a:p>
            <a:r>
              <a:rPr lang="en-US" dirty="0"/>
              <a:t>Example: Received data = 1001001</a:t>
            </a:r>
          </a:p>
          <a:p>
            <a:pPr marL="0" indent="0">
              <a:buNone/>
            </a:pPr>
            <a:r>
              <a:rPr lang="en-US" dirty="0"/>
              <a:t>	</a:t>
            </a:r>
            <a:r>
              <a:rPr lang="en-US" dirty="0">
                <a:solidFill>
                  <a:schemeClr val="tx2"/>
                </a:solidFill>
              </a:rPr>
              <a:t>P</a:t>
            </a:r>
            <a:r>
              <a:rPr lang="en-US" baseline="-25000" dirty="0">
                <a:solidFill>
                  <a:schemeClr val="tx2"/>
                </a:solidFill>
              </a:rPr>
              <a:t>1</a:t>
            </a:r>
            <a:r>
              <a:rPr lang="en-US" dirty="0"/>
              <a:t> </a:t>
            </a:r>
            <a:r>
              <a:rPr lang="en-US" dirty="0">
                <a:solidFill>
                  <a:schemeClr val="tx2"/>
                </a:solidFill>
              </a:rPr>
              <a:t>P</a:t>
            </a:r>
            <a:r>
              <a:rPr lang="en-US" baseline="-25000" dirty="0">
                <a:solidFill>
                  <a:schemeClr val="tx2"/>
                </a:solidFill>
              </a:rPr>
              <a:t>2</a:t>
            </a:r>
            <a:r>
              <a:rPr lang="en-US" dirty="0"/>
              <a:t> D</a:t>
            </a:r>
            <a:r>
              <a:rPr lang="en-US" baseline="-25000" dirty="0"/>
              <a:t>3</a:t>
            </a:r>
            <a:r>
              <a:rPr lang="en-US" dirty="0"/>
              <a:t> </a:t>
            </a:r>
            <a:r>
              <a:rPr lang="en-US" dirty="0">
                <a:solidFill>
                  <a:schemeClr val="tx2"/>
                </a:solidFill>
              </a:rPr>
              <a:t>P</a:t>
            </a:r>
            <a:r>
              <a:rPr lang="en-US" baseline="-25000" dirty="0">
                <a:solidFill>
                  <a:schemeClr val="tx2"/>
                </a:solidFill>
              </a:rPr>
              <a:t>4</a:t>
            </a:r>
            <a:r>
              <a:rPr lang="en-US" dirty="0"/>
              <a:t> D</a:t>
            </a:r>
            <a:r>
              <a:rPr lang="en-US" baseline="-25000" dirty="0"/>
              <a:t>5</a:t>
            </a:r>
            <a:r>
              <a:rPr lang="en-US" dirty="0"/>
              <a:t> D</a:t>
            </a:r>
            <a:r>
              <a:rPr lang="en-US" baseline="-25000" dirty="0"/>
              <a:t>6 </a:t>
            </a:r>
            <a:r>
              <a:rPr lang="en-US" dirty="0"/>
              <a:t>D</a:t>
            </a:r>
            <a:r>
              <a:rPr lang="en-US" baseline="-25000" dirty="0"/>
              <a:t>7 </a:t>
            </a:r>
            <a:r>
              <a:rPr lang="en-US" dirty="0"/>
              <a:t>= </a:t>
            </a:r>
            <a:r>
              <a:rPr lang="en-US" dirty="0">
                <a:solidFill>
                  <a:schemeClr val="tx2"/>
                </a:solidFill>
              </a:rPr>
              <a:t>1 0</a:t>
            </a:r>
            <a:r>
              <a:rPr lang="en-US" dirty="0"/>
              <a:t> 0 </a:t>
            </a:r>
            <a:r>
              <a:rPr lang="en-US" dirty="0">
                <a:solidFill>
                  <a:schemeClr val="tx2"/>
                </a:solidFill>
              </a:rPr>
              <a:t>1</a:t>
            </a:r>
            <a:r>
              <a:rPr lang="en-US" dirty="0"/>
              <a:t> 0 0 1 </a:t>
            </a:r>
          </a:p>
          <a:p>
            <a:pPr marL="0" indent="0">
              <a:buFont typeface="Wingdings 3" panose="05040102010807070707" pitchFamily="18" charset="2"/>
              <a:buNone/>
            </a:pPr>
            <a:r>
              <a:rPr lang="en-US" dirty="0"/>
              <a:t>	P</a:t>
            </a:r>
            <a:r>
              <a:rPr lang="en-US" baseline="-25000" dirty="0"/>
              <a:t>1 </a:t>
            </a:r>
            <a:r>
              <a:rPr lang="en-US" dirty="0"/>
              <a:t>D</a:t>
            </a:r>
            <a:r>
              <a:rPr lang="en-US" baseline="-25000" dirty="0"/>
              <a:t>3 </a:t>
            </a:r>
            <a:r>
              <a:rPr lang="en-US" dirty="0"/>
              <a:t>D</a:t>
            </a:r>
            <a:r>
              <a:rPr lang="en-US" baseline="-25000" dirty="0"/>
              <a:t>5 </a:t>
            </a:r>
            <a:r>
              <a:rPr lang="en-US" dirty="0"/>
              <a:t>D</a:t>
            </a:r>
            <a:r>
              <a:rPr lang="en-US" baseline="-25000" dirty="0"/>
              <a:t>7 </a:t>
            </a:r>
            <a:r>
              <a:rPr lang="en-US" dirty="0"/>
              <a:t>= </a:t>
            </a:r>
            <a:r>
              <a:rPr lang="en-US" dirty="0">
                <a:solidFill>
                  <a:schemeClr val="tx2"/>
                </a:solidFill>
              </a:rPr>
              <a:t>1</a:t>
            </a:r>
            <a:r>
              <a:rPr lang="en-US" dirty="0"/>
              <a:t> 0 0 1 (No Error) </a:t>
            </a:r>
          </a:p>
          <a:p>
            <a:pPr marL="0" indent="0">
              <a:buFont typeface="Wingdings 3" panose="05040102010807070707" pitchFamily="18" charset="2"/>
              <a:buNone/>
            </a:pPr>
            <a:r>
              <a:rPr lang="en-US" dirty="0"/>
              <a:t>	P</a:t>
            </a:r>
            <a:r>
              <a:rPr lang="en-US" baseline="-25000" dirty="0"/>
              <a:t>2 </a:t>
            </a:r>
            <a:r>
              <a:rPr lang="en-US" dirty="0"/>
              <a:t>D</a:t>
            </a:r>
            <a:r>
              <a:rPr lang="en-US" baseline="-25000" dirty="0"/>
              <a:t>3 </a:t>
            </a:r>
            <a:r>
              <a:rPr lang="en-US" dirty="0"/>
              <a:t>D</a:t>
            </a:r>
            <a:r>
              <a:rPr lang="en-US" baseline="-25000" dirty="0"/>
              <a:t>6 </a:t>
            </a:r>
            <a:r>
              <a:rPr lang="en-US" dirty="0"/>
              <a:t>D</a:t>
            </a:r>
            <a:r>
              <a:rPr lang="en-US" baseline="-25000" dirty="0"/>
              <a:t>7 </a:t>
            </a:r>
            <a:r>
              <a:rPr lang="en-US" dirty="0"/>
              <a:t>= </a:t>
            </a:r>
            <a:r>
              <a:rPr lang="en-US" dirty="0">
                <a:solidFill>
                  <a:schemeClr val="tx2"/>
                </a:solidFill>
              </a:rPr>
              <a:t>0</a:t>
            </a:r>
            <a:r>
              <a:rPr lang="en-US" dirty="0"/>
              <a:t> 0 0 1 (Error)</a:t>
            </a:r>
          </a:p>
          <a:p>
            <a:pPr marL="0" indent="0">
              <a:buFont typeface="Wingdings 3" panose="05040102010807070707" pitchFamily="18" charset="2"/>
              <a:buNone/>
            </a:pPr>
            <a:r>
              <a:rPr lang="en-US" dirty="0"/>
              <a:t>	P</a:t>
            </a:r>
            <a:r>
              <a:rPr lang="en-US" baseline="-25000" dirty="0"/>
              <a:t>4 </a:t>
            </a:r>
            <a:r>
              <a:rPr lang="en-US" dirty="0"/>
              <a:t>D</a:t>
            </a:r>
            <a:r>
              <a:rPr lang="en-US" baseline="-25000" dirty="0"/>
              <a:t>5 </a:t>
            </a:r>
            <a:r>
              <a:rPr lang="en-US" dirty="0"/>
              <a:t>D</a:t>
            </a:r>
            <a:r>
              <a:rPr lang="en-US" baseline="-25000" dirty="0"/>
              <a:t>6 </a:t>
            </a:r>
            <a:r>
              <a:rPr lang="en-US" dirty="0"/>
              <a:t>D</a:t>
            </a:r>
            <a:r>
              <a:rPr lang="en-US" baseline="-25000" dirty="0"/>
              <a:t>7 </a:t>
            </a:r>
            <a:r>
              <a:rPr lang="en-US" dirty="0"/>
              <a:t>= </a:t>
            </a:r>
            <a:r>
              <a:rPr lang="en-US" dirty="0">
                <a:solidFill>
                  <a:schemeClr val="tx2"/>
                </a:solidFill>
              </a:rPr>
              <a:t>1</a:t>
            </a:r>
            <a:r>
              <a:rPr lang="en-US" dirty="0"/>
              <a:t> 0 0 1 (No Error)</a:t>
            </a:r>
          </a:p>
          <a:p>
            <a:r>
              <a:rPr lang="en-US" dirty="0"/>
              <a:t>The error word is 0 1 0 = 2</a:t>
            </a:r>
            <a:r>
              <a:rPr lang="en-US" baseline="-25000" dirty="0"/>
              <a:t>10</a:t>
            </a:r>
            <a:r>
              <a:rPr lang="en-US" dirty="0"/>
              <a:t>.</a:t>
            </a:r>
          </a:p>
          <a:p>
            <a:r>
              <a:rPr lang="en-US" dirty="0"/>
              <a:t>Complement the 2</a:t>
            </a:r>
            <a:r>
              <a:rPr lang="en-US" baseline="30000" dirty="0"/>
              <a:t>nd</a:t>
            </a:r>
            <a:r>
              <a:rPr lang="en-US" dirty="0"/>
              <a:t> bit (from left).</a:t>
            </a:r>
          </a:p>
          <a:p>
            <a:r>
              <a:rPr lang="en-US" dirty="0"/>
              <a:t>Correct code is 1 </a:t>
            </a:r>
            <a:r>
              <a:rPr lang="en-US" dirty="0">
                <a:solidFill>
                  <a:srgbClr val="FF0000"/>
                </a:solidFill>
              </a:rPr>
              <a:t>1</a:t>
            </a:r>
            <a:r>
              <a:rPr lang="en-US" dirty="0"/>
              <a:t> 0 1 0 0 1</a:t>
            </a:r>
          </a:p>
          <a:p>
            <a:endParaRPr lang="en-IN" dirty="0"/>
          </a:p>
        </p:txBody>
      </p:sp>
    </p:spTree>
    <p:extLst>
      <p:ext uri="{BB962C8B-B14F-4D97-AF65-F5344CB8AC3E}">
        <p14:creationId xmlns:p14="http://schemas.microsoft.com/office/powerpoint/2010/main" val="80192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
                                            <p:txEl>
                                              <p:pRg st="0" end="0"/>
                                            </p:txEl>
                                          </p:spTgt>
                                        </p:tgtEl>
                                        <p:attrNameLst>
                                          <p:attrName>style.visibility</p:attrName>
                                        </p:attrNameLst>
                                      </p:cBhvr>
                                      <p:to>
                                        <p:strVal val="visible"/>
                                      </p:to>
                                    </p:set>
                                    <p:animEffect transition="in" filter="fade">
                                      <p:cBhvr>
                                        <p:cTn id="74" dur="500"/>
                                        <p:tgtEl>
                                          <p:spTgt spid="9">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animEffect transition="in" filter="fade">
                                      <p:cBhvr>
                                        <p:cTn id="79" dur="500"/>
                                        <p:tgtEl>
                                          <p:spTgt spid="9">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9">
                                            <p:txEl>
                                              <p:pRg st="2" end="2"/>
                                            </p:txEl>
                                          </p:spTgt>
                                        </p:tgtEl>
                                        <p:attrNameLst>
                                          <p:attrName>style.visibility</p:attrName>
                                        </p:attrNameLst>
                                      </p:cBhvr>
                                      <p:to>
                                        <p:strVal val="visible"/>
                                      </p:to>
                                    </p:set>
                                    <p:animEffect transition="in" filter="fade">
                                      <p:cBhvr>
                                        <p:cTn id="84" dur="500"/>
                                        <p:tgtEl>
                                          <p:spTgt spid="9">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9">
                                            <p:txEl>
                                              <p:pRg st="3" end="3"/>
                                            </p:txEl>
                                          </p:spTgt>
                                        </p:tgtEl>
                                        <p:attrNameLst>
                                          <p:attrName>style.visibility</p:attrName>
                                        </p:attrNameLst>
                                      </p:cBhvr>
                                      <p:to>
                                        <p:strVal val="visible"/>
                                      </p:to>
                                    </p:set>
                                    <p:animEffect transition="in" filter="fade">
                                      <p:cBhvr>
                                        <p:cTn id="89" dur="500"/>
                                        <p:tgtEl>
                                          <p:spTgt spid="9">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9">
                                            <p:txEl>
                                              <p:pRg st="4" end="4"/>
                                            </p:txEl>
                                          </p:spTgt>
                                        </p:tgtEl>
                                        <p:attrNameLst>
                                          <p:attrName>style.visibility</p:attrName>
                                        </p:attrNameLst>
                                      </p:cBhvr>
                                      <p:to>
                                        <p:strVal val="visible"/>
                                      </p:to>
                                    </p:set>
                                    <p:animEffect transition="in" filter="fade">
                                      <p:cBhvr>
                                        <p:cTn id="94" dur="500"/>
                                        <p:tgtEl>
                                          <p:spTgt spid="9">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9">
                                            <p:txEl>
                                              <p:pRg st="5" end="5"/>
                                            </p:txEl>
                                          </p:spTgt>
                                        </p:tgtEl>
                                        <p:attrNameLst>
                                          <p:attrName>style.visibility</p:attrName>
                                        </p:attrNameLst>
                                      </p:cBhvr>
                                      <p:to>
                                        <p:strVal val="visible"/>
                                      </p:to>
                                    </p:set>
                                    <p:animEffect transition="in" filter="fade">
                                      <p:cBhvr>
                                        <p:cTn id="99" dur="500"/>
                                        <p:tgtEl>
                                          <p:spTgt spid="9">
                                            <p:txEl>
                                              <p:pRg st="5" end="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9">
                                            <p:txEl>
                                              <p:pRg st="6" end="6"/>
                                            </p:txEl>
                                          </p:spTgt>
                                        </p:tgtEl>
                                        <p:attrNameLst>
                                          <p:attrName>style.visibility</p:attrName>
                                        </p:attrNameLst>
                                      </p:cBhvr>
                                      <p:to>
                                        <p:strVal val="visible"/>
                                      </p:to>
                                    </p:set>
                                    <p:animEffect transition="in" filter="fade">
                                      <p:cBhvr>
                                        <p:cTn id="104" dur="500"/>
                                        <p:tgtEl>
                                          <p:spTgt spid="9">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9">
                                            <p:txEl>
                                              <p:pRg st="7" end="7"/>
                                            </p:txEl>
                                          </p:spTgt>
                                        </p:tgtEl>
                                        <p:attrNameLst>
                                          <p:attrName>style.visibility</p:attrName>
                                        </p:attrNameLst>
                                      </p:cBhvr>
                                      <p:to>
                                        <p:strVal val="visible"/>
                                      </p:to>
                                    </p:set>
                                    <p:animEffect transition="in" filter="fade">
                                      <p:cBhvr>
                                        <p:cTn id="109" dur="500"/>
                                        <p:tgtEl>
                                          <p:spTgt spid="9">
                                            <p:txEl>
                                              <p:pRg st="7" end="7"/>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9">
                                            <p:txEl>
                                              <p:pRg st="8" end="8"/>
                                            </p:txEl>
                                          </p:spTgt>
                                        </p:tgtEl>
                                        <p:attrNameLst>
                                          <p:attrName>style.visibility</p:attrName>
                                        </p:attrNameLst>
                                      </p:cBhvr>
                                      <p:to>
                                        <p:strVal val="visible"/>
                                      </p:to>
                                    </p:set>
                                    <p:animEffect transition="in" filter="fade">
                                      <p:cBhvr>
                                        <p:cTn id="114"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Boolean Algebra</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2468716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59DA7-F4FD-4367-817C-031675CAFA0D}"/>
              </a:ext>
            </a:extLst>
          </p:cNvPr>
          <p:cNvSpPr>
            <a:spLocks noGrp="1"/>
          </p:cNvSpPr>
          <p:nvPr>
            <p:ph type="title"/>
          </p:nvPr>
        </p:nvSpPr>
        <p:spPr/>
        <p:txBody>
          <a:bodyPr/>
          <a:lstStyle/>
          <a:p>
            <a:r>
              <a:rPr lang="en-US" dirty="0"/>
              <a:t>Boolean Algebra Laws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C5B17FF-B60A-4701-83E7-9F2D653F928D}"/>
                  </a:ext>
                </a:extLst>
              </p:cNvPr>
              <p:cNvSpPr>
                <a:spLocks noGrp="1"/>
              </p:cNvSpPr>
              <p:nvPr>
                <p:ph idx="1"/>
              </p:nvPr>
            </p:nvSpPr>
            <p:spPr>
              <a:xfrm>
                <a:off x="1169566" y="863444"/>
                <a:ext cx="4673295" cy="4436976"/>
              </a:xfrm>
            </p:spPr>
            <p:txBody>
              <a:bodyPr/>
              <a:lstStyle/>
              <a:p>
                <a:r>
                  <a:rPr lang="en-US" dirty="0"/>
                  <a:t>AND laws</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∙0=0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𝑁𝑢𝑙𝑙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𝐼𝑑𝑒𝑛𝑡𝑖𝑡𝑦</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i="1">
                        <a:latin typeface="Cambria Math" panose="02040503050406030204" pitchFamily="18" charset="0"/>
                        <a:ea typeface="Cambria Math" panose="02040503050406030204" pitchFamily="18" charset="0"/>
                      </a:rPr>
                      <m:t>=0</m:t>
                    </m:r>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r>
                  <a:rPr lang="en-US" dirty="0"/>
                  <a:t>Commutative laws</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8C5B17FF-B60A-4701-83E7-9F2D653F928D}"/>
                  </a:ext>
                </a:extLst>
              </p:cNvPr>
              <p:cNvSpPr>
                <a:spLocks noGrp="1" noRot="1" noChangeAspect="1" noMove="1" noResize="1" noEditPoints="1" noAdjustHandles="1" noChangeArrowheads="1" noChangeShapeType="1" noTextEdit="1"/>
              </p:cNvSpPr>
              <p:nvPr>
                <p:ph idx="1"/>
              </p:nvPr>
            </p:nvSpPr>
            <p:spPr>
              <a:xfrm>
                <a:off x="1169566" y="863444"/>
                <a:ext cx="4673295" cy="4436976"/>
              </a:xfrm>
              <a:blipFill>
                <a:blip r:embed="rId2"/>
                <a:stretch>
                  <a:fillRect l="-1958" t="-17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xmlns="" id="{34A03EF0-22BA-4ABD-8813-0EC0C0772CE7}"/>
                  </a:ext>
                </a:extLst>
              </p:cNvPr>
              <p:cNvSpPr txBox="1">
                <a:spLocks/>
              </p:cNvSpPr>
              <p:nvPr/>
            </p:nvSpPr>
            <p:spPr>
              <a:xfrm>
                <a:off x="6984569" y="863444"/>
                <a:ext cx="4673295" cy="4189004"/>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laws</a:t>
                </a: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 </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𝑁𝑢𝑙𝑙</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+1=1 </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𝐼𝑑𝑒𝑛𝑡𝑖𝑡𝑦</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𝐴</m:t>
                        </m:r>
                      </m:e>
                    </m:acc>
                    <m:r>
                      <a:rPr lang="en-US" i="1" smtClean="0">
                        <a:latin typeface="Cambria Math" panose="02040503050406030204" pitchFamily="18" charset="0"/>
                        <a:ea typeface="Cambria Math" panose="02040503050406030204" pitchFamily="18" charset="0"/>
                      </a:rPr>
                      <m:t>=1</m:t>
                    </m:r>
                  </m:oMath>
                </a14:m>
                <a:endParaRPr lang="en-US" dirty="0">
                  <a:ea typeface="Cambria Math" panose="02040503050406030204" pitchFamily="18" charset="0"/>
                </a:endParaRPr>
              </a:p>
              <a:p>
                <a:pPr marL="0" indent="0">
                  <a:buFont typeface="Wingdings 3" panose="05040102010807070707" pitchFamily="18" charset="2"/>
                  <a:buNone/>
                </a:pPr>
                <a:endParaRPr lang="en-US" dirty="0">
                  <a:ea typeface="Cambria Math" panose="02040503050406030204" pitchFamily="18" charset="0"/>
                </a:endParaRPr>
              </a:p>
              <a:p>
                <a:r>
                  <a:rPr lang="en-US" dirty="0"/>
                  <a:t>Associative laws</a:t>
                </a:r>
              </a:p>
              <a:p>
                <a:pPr marL="457200" indent="-457200">
                  <a:buFont typeface="+mj-lt"/>
                  <a:buAutoNum type="arabicPeriod"/>
                </a:pPr>
                <a14:m>
                  <m:oMath xmlns:m="http://schemas.openxmlformats.org/officeDocument/2006/math">
                    <m:d>
                      <m:dPr>
                        <m:ctrlPr>
                          <a:rPr lang="en-IN"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r>
                      <a:rPr lang="en-IN"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d>
                      <m:dPr>
                        <m:ctrlPr>
                          <a:rPr lang="en-IN"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e>
                    </m:d>
                    <m:r>
                      <a:rPr lang="en-IN"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r>
                      <a:rPr lang="en-IN"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0" indent="0">
                  <a:buNone/>
                </a:pPr>
                <a:endParaRPr lang="en-IN" dirty="0"/>
              </a:p>
            </p:txBody>
          </p:sp>
        </mc:Choice>
        <mc:Fallback xmlns="">
          <p:sp>
            <p:nvSpPr>
              <p:cNvPr id="8" name="Content Placeholder 2">
                <a:extLst>
                  <a:ext uri="{FF2B5EF4-FFF2-40B4-BE49-F238E27FC236}">
                    <a16:creationId xmlns:a16="http://schemas.microsoft.com/office/drawing/2014/main" id="{34A03EF0-22BA-4ABD-8813-0EC0C0772CE7}"/>
                  </a:ext>
                </a:extLst>
              </p:cNvPr>
              <p:cNvSpPr txBox="1">
                <a:spLocks noRot="1" noChangeAspect="1" noMove="1" noResize="1" noEditPoints="1" noAdjustHandles="1" noChangeArrowheads="1" noChangeShapeType="1" noTextEdit="1"/>
              </p:cNvSpPr>
              <p:nvPr/>
            </p:nvSpPr>
            <p:spPr>
              <a:xfrm>
                <a:off x="6984569" y="863444"/>
                <a:ext cx="4673295" cy="4189004"/>
              </a:xfrm>
              <a:prstGeom prst="rect">
                <a:avLst/>
              </a:prstGeom>
              <a:blipFill>
                <a:blip r:embed="rId3"/>
                <a:stretch>
                  <a:fillRect l="-1958" t="-1892" b="-146"/>
                </a:stretch>
              </a:blipFill>
            </p:spPr>
            <p:txBody>
              <a:bodyPr/>
              <a:lstStyle/>
              <a:p>
                <a:r>
                  <a:rPr lang="en-IN">
                    <a:noFill/>
                  </a:rPr>
                  <a:t> </a:t>
                </a:r>
              </a:p>
            </p:txBody>
          </p:sp>
        </mc:Fallback>
      </mc:AlternateContent>
    </p:spTree>
    <p:extLst>
      <p:ext uri="{BB962C8B-B14F-4D97-AF65-F5344CB8AC3E}">
        <p14:creationId xmlns:p14="http://schemas.microsoft.com/office/powerpoint/2010/main" val="33846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fade">
                                      <p:cBhvr>
                                        <p:cTn id="57" dur="500"/>
                                        <p:tgtEl>
                                          <p:spTgt spid="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3" end="3"/>
                                            </p:txEl>
                                          </p:spTgt>
                                        </p:tgtEl>
                                        <p:attrNameLst>
                                          <p:attrName>style.visibility</p:attrName>
                                        </p:attrNameLst>
                                      </p:cBhvr>
                                      <p:to>
                                        <p:strVal val="visible"/>
                                      </p:to>
                                    </p:set>
                                    <p:animEffect transition="in" filter="fade">
                                      <p:cBhvr>
                                        <p:cTn id="62" dur="500"/>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Effect transition="in" filter="fade">
                                      <p:cBhvr>
                                        <p:cTn id="67" dur="500"/>
                                        <p:tgtEl>
                                          <p:spTgt spid="8">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6" end="6"/>
                                            </p:txEl>
                                          </p:spTgt>
                                        </p:tgtEl>
                                        <p:attrNameLst>
                                          <p:attrName>style.visibility</p:attrName>
                                        </p:attrNameLst>
                                      </p:cBhvr>
                                      <p:to>
                                        <p:strVal val="visible"/>
                                      </p:to>
                                    </p:set>
                                    <p:animEffect transition="in" filter="fade">
                                      <p:cBhvr>
                                        <p:cTn id="72" dur="500"/>
                                        <p:tgtEl>
                                          <p:spTgt spid="8">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xEl>
                                              <p:pRg st="7" end="7"/>
                                            </p:txEl>
                                          </p:spTgt>
                                        </p:tgtEl>
                                        <p:attrNameLst>
                                          <p:attrName>style.visibility</p:attrName>
                                        </p:attrNameLst>
                                      </p:cBhvr>
                                      <p:to>
                                        <p:strVal val="visible"/>
                                      </p:to>
                                    </p:set>
                                    <p:animEffect transition="in" filter="fade">
                                      <p:cBhvr>
                                        <p:cTn id="77" dur="500"/>
                                        <p:tgtEl>
                                          <p:spTgt spid="8">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xEl>
                                              <p:pRg st="8" end="8"/>
                                            </p:txEl>
                                          </p:spTgt>
                                        </p:tgtEl>
                                        <p:attrNameLst>
                                          <p:attrName>style.visibility</p:attrName>
                                        </p:attrNameLst>
                                      </p:cBhvr>
                                      <p:to>
                                        <p:strVal val="visible"/>
                                      </p:to>
                                    </p:set>
                                    <p:animEffect transition="in" filter="fade">
                                      <p:cBhvr>
                                        <p:cTn id="8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0F8F0-6B1E-4A06-A5A4-BE292D3C7B0E}"/>
              </a:ext>
            </a:extLst>
          </p:cNvPr>
          <p:cNvSpPr>
            <a:spLocks noGrp="1"/>
          </p:cNvSpPr>
          <p:nvPr>
            <p:ph type="title"/>
          </p:nvPr>
        </p:nvSpPr>
        <p:spPr/>
        <p:txBody>
          <a:bodyPr/>
          <a:lstStyle/>
          <a:p>
            <a:r>
              <a:rPr lang="en-US" dirty="0"/>
              <a:t>Boolean Algebra Laws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B6F1DA0-33B3-40FB-A8A4-1F6B1BC06475}"/>
                  </a:ext>
                </a:extLst>
              </p:cNvPr>
              <p:cNvSpPr>
                <a:spLocks noGrp="1"/>
              </p:cNvSpPr>
              <p:nvPr>
                <p:ph idx="1"/>
              </p:nvPr>
            </p:nvSpPr>
            <p:spPr>
              <a:xfrm>
                <a:off x="1123072" y="865674"/>
                <a:ext cx="4409823" cy="3429587"/>
              </a:xfrm>
            </p:spPr>
            <p:txBody>
              <a:bodyPr/>
              <a:lstStyle/>
              <a:p>
                <a:r>
                  <a:rPr lang="en-US" dirty="0"/>
                  <a:t>Distributive laws</a:t>
                </a:r>
              </a:p>
              <a:p>
                <a:pPr marL="457200" indent="-457200">
                  <a:buFont typeface="+mj-lt"/>
                  <a:buAutoNum type="arabicPeriod"/>
                </a:pPr>
                <a14:m>
                  <m:oMath xmlns:m="http://schemas.openxmlformats.org/officeDocument/2006/math">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r>
                      <a:rPr lang="en-US" i="1">
                        <a:latin typeface="Cambria Math" panose="02040503050406030204" pitchFamily="18" charset="0"/>
                      </a:rPr>
                      <m:t>𝐴𝐵</m:t>
                    </m:r>
                    <m:r>
                      <a:rPr lang="en-US" i="1">
                        <a:latin typeface="Cambria Math" panose="02040503050406030204" pitchFamily="18" charset="0"/>
                      </a:rPr>
                      <m:t>+</m:t>
                    </m:r>
                    <m:r>
                      <a:rPr lang="en-US" i="1">
                        <a:latin typeface="Cambria Math" panose="02040503050406030204" pitchFamily="18" charset="0"/>
                      </a:rPr>
                      <m:t>𝐴𝐶</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oMath>
                </a14:m>
                <a:endParaRPr lang="en-US" dirty="0"/>
              </a:p>
              <a:p>
                <a:pPr marL="0" indent="0">
                  <a:buNone/>
                </a:pPr>
                <a:endParaRPr lang="en-IN" dirty="0"/>
              </a:p>
              <a:p>
                <a:r>
                  <a:rPr lang="en-US" dirty="0"/>
                  <a:t>Idempotent laws</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B6F1DA0-33B3-40FB-A8A4-1F6B1BC06475}"/>
                  </a:ext>
                </a:extLst>
              </p:cNvPr>
              <p:cNvSpPr>
                <a:spLocks noGrp="1" noRot="1" noChangeAspect="1" noMove="1" noResize="1" noEditPoints="1" noAdjustHandles="1" noChangeArrowheads="1" noChangeShapeType="1" noTextEdit="1"/>
              </p:cNvSpPr>
              <p:nvPr>
                <p:ph idx="1"/>
              </p:nvPr>
            </p:nvSpPr>
            <p:spPr>
              <a:xfrm>
                <a:off x="1123072" y="865674"/>
                <a:ext cx="4409823" cy="3429587"/>
              </a:xfrm>
              <a:blipFill>
                <a:blip r:embed="rId2"/>
                <a:stretch>
                  <a:fillRect l="-2072" t="-23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079B5360-6275-43B2-84B3-82857D7BDE87}"/>
                  </a:ext>
                </a:extLst>
              </p:cNvPr>
              <p:cNvSpPr txBox="1">
                <a:spLocks/>
              </p:cNvSpPr>
              <p:nvPr/>
            </p:nvSpPr>
            <p:spPr>
              <a:xfrm>
                <a:off x="7515320" y="865673"/>
                <a:ext cx="3420515" cy="342958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Redundant Literal Rule</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𝐴𝐵</m:t>
                    </m:r>
                  </m:oMath>
                </a14:m>
                <a:endParaRPr lang="en-US" dirty="0"/>
              </a:p>
              <a:p>
                <a:pPr marL="0" indent="0">
                  <a:buFont typeface="Wingdings 3" panose="05040102010807070707" pitchFamily="18" charset="2"/>
                  <a:buNone/>
                </a:pPr>
                <a:endParaRPr lang="en-IN" dirty="0"/>
              </a:p>
              <a:p>
                <a:r>
                  <a:rPr lang="en-US" dirty="0"/>
                  <a:t>Absorption laws</a:t>
                </a:r>
              </a:p>
              <a:p>
                <a:pPr marL="457200" indent="-457200">
                  <a:buFont typeface="+mj-lt"/>
                  <a:buAutoNum type="arabicPeriod"/>
                </a:pP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𝐴𝐵</m:t>
                    </m:r>
                    <m:r>
                      <a:rPr lang="en-US" i="1">
                        <a:latin typeface="Cambria Math" panose="02040503050406030204" pitchFamily="18" charset="0"/>
                      </a:rPr>
                      <m:t>=</m:t>
                    </m:r>
                    <m:r>
                      <a:rPr lang="en-US" i="1">
                        <a:latin typeface="Cambria Math" panose="02040503050406030204" pitchFamily="18" charset="0"/>
                      </a:rPr>
                      <m:t>𝐴</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oMath>
                </a14:m>
                <a:endParaRPr lang="en-US" dirty="0">
                  <a:ea typeface="Cambria Math" panose="02040503050406030204" pitchFamily="18" charset="0"/>
                </a:endParaRPr>
              </a:p>
            </p:txBody>
          </p:sp>
        </mc:Choice>
        <mc:Fallback xmlns="">
          <p:sp>
            <p:nvSpPr>
              <p:cNvPr id="4" name="Content Placeholder 2">
                <a:extLst>
                  <a:ext uri="{FF2B5EF4-FFF2-40B4-BE49-F238E27FC236}">
                    <a16:creationId xmlns:a16="http://schemas.microsoft.com/office/drawing/2014/main" id="{079B5360-6275-43B2-84B3-82857D7BDE87}"/>
                  </a:ext>
                </a:extLst>
              </p:cNvPr>
              <p:cNvSpPr txBox="1">
                <a:spLocks noRot="1" noChangeAspect="1" noMove="1" noResize="1" noEditPoints="1" noAdjustHandles="1" noChangeArrowheads="1" noChangeShapeType="1" noTextEdit="1"/>
              </p:cNvSpPr>
              <p:nvPr/>
            </p:nvSpPr>
            <p:spPr>
              <a:xfrm>
                <a:off x="7515320" y="865673"/>
                <a:ext cx="3420515" cy="3429587"/>
              </a:xfrm>
              <a:prstGeom prst="rect">
                <a:avLst/>
              </a:prstGeom>
              <a:blipFill>
                <a:blip r:embed="rId3"/>
                <a:stretch>
                  <a:fillRect l="-2674" t="-23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xmlns="" id="{58E4055E-5798-423F-A5F5-BF1CF6153279}"/>
                  </a:ext>
                </a:extLst>
              </p:cNvPr>
              <p:cNvSpPr txBox="1">
                <a:spLocks/>
              </p:cNvSpPr>
              <p:nvPr/>
            </p:nvSpPr>
            <p:spPr>
              <a:xfrm>
                <a:off x="4037827" y="4233770"/>
                <a:ext cx="3274295" cy="14203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 Morgan’s Theorem</a:t>
                </a:r>
              </a:p>
              <a:p>
                <a:pPr marL="457200" indent="-457200">
                  <a:buFont typeface="+mj-lt"/>
                  <a:buAutoNum type="arabicPeriod"/>
                </a:pPr>
                <a14:m>
                  <m:oMath xmlns:m="http://schemas.openxmlformats.org/officeDocument/2006/math">
                    <m:acc>
                      <m:accPr>
                        <m:chr m:val="̅"/>
                        <m:ctrlPr>
                          <a:rPr lang="en-US" i="1">
                            <a:latin typeface="Cambria Math" panose="02040503050406030204" pitchFamily="18" charset="0"/>
                          </a:rPr>
                        </m:ctrlPr>
                      </m:accPr>
                      <m:e>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𝐵</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oMath>
                </a14:m>
                <a:endParaRPr lang="en-US" dirty="0"/>
              </a:p>
              <a:p>
                <a:pPr marL="457200" indent="-457200">
                  <a:buFont typeface="+mj-lt"/>
                  <a:buAutoNum type="arabicPeriod"/>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𝐴𝐵</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oMath>
                </a14:m>
                <a:endParaRPr lang="en-US" dirty="0"/>
              </a:p>
              <a:p>
                <a:pPr marL="0" indent="0">
                  <a:buFont typeface="Wingdings 3" panose="05040102010807070707" pitchFamily="18" charset="2"/>
                  <a:buNone/>
                </a:pPr>
                <a:endParaRPr lang="en-IN" dirty="0"/>
              </a:p>
              <a:p>
                <a:pPr marL="0" indent="0">
                  <a:buFont typeface="Wingdings 3" panose="05040102010807070707" pitchFamily="18" charset="2"/>
                  <a:buNone/>
                </a:pPr>
                <a:endParaRPr lang="en-IN" dirty="0"/>
              </a:p>
            </p:txBody>
          </p:sp>
        </mc:Choice>
        <mc:Fallback xmlns="">
          <p:sp>
            <p:nvSpPr>
              <p:cNvPr id="6" name="Content Placeholder 2">
                <a:extLst>
                  <a:ext uri="{FF2B5EF4-FFF2-40B4-BE49-F238E27FC236}">
                    <a16:creationId xmlns:a16="http://schemas.microsoft.com/office/drawing/2014/main" id="{58E4055E-5798-423F-A5F5-BF1CF6153279}"/>
                  </a:ext>
                </a:extLst>
              </p:cNvPr>
              <p:cNvSpPr txBox="1">
                <a:spLocks noRot="1" noChangeAspect="1" noMove="1" noResize="1" noEditPoints="1" noAdjustHandles="1" noChangeArrowheads="1" noChangeShapeType="1" noTextEdit="1"/>
              </p:cNvSpPr>
              <p:nvPr/>
            </p:nvSpPr>
            <p:spPr>
              <a:xfrm>
                <a:off x="4037827" y="4233770"/>
                <a:ext cx="3274295" cy="1420327"/>
              </a:xfrm>
              <a:prstGeom prst="rect">
                <a:avLst/>
              </a:prstGeom>
              <a:blipFill>
                <a:blip r:embed="rId4"/>
                <a:stretch>
                  <a:fillRect l="-2793" t="-5579" b="-3004"/>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xmlns="" id="{FBE047A6-1A81-465A-997F-9708548C22CD}"/>
              </a:ext>
            </a:extLst>
          </p:cNvPr>
          <p:cNvSpPr/>
          <p:nvPr/>
        </p:nvSpPr>
        <p:spPr>
          <a:xfrm>
            <a:off x="17438" y="6007201"/>
            <a:ext cx="4176000" cy="576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Break the line change the sign</a:t>
            </a:r>
          </a:p>
        </p:txBody>
      </p:sp>
    </p:spTree>
    <p:extLst>
      <p:ext uri="{BB962C8B-B14F-4D97-AF65-F5344CB8AC3E}">
        <p14:creationId xmlns:p14="http://schemas.microsoft.com/office/powerpoint/2010/main" val="30467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animEffect transition="in" filter="fade">
                                      <p:cBhvr>
                                        <p:cTn id="67" dur="500"/>
                                        <p:tgtEl>
                                          <p:spTgt spid="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 end="1"/>
                                            </p:txEl>
                                          </p:spTgt>
                                        </p:tgtEl>
                                        <p:attrNameLst>
                                          <p:attrName>style.visibility</p:attrName>
                                        </p:attrNameLst>
                                      </p:cBhvr>
                                      <p:to>
                                        <p:strVal val="visible"/>
                                      </p:to>
                                    </p:set>
                                    <p:animEffect transition="in" filter="fade">
                                      <p:cBhvr>
                                        <p:cTn id="72" dur="500"/>
                                        <p:tgtEl>
                                          <p:spTgt spid="6">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animEffect transition="in" filter="fade">
                                      <p:cBhvr>
                                        <p:cTn id="77" dur="500"/>
                                        <p:tgtEl>
                                          <p:spTgt spid="6">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build="p"/>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1D7B2-3793-4BC7-9E2A-96AA07BC1B73}"/>
              </a:ext>
            </a:extLst>
          </p:cNvPr>
          <p:cNvSpPr>
            <a:spLocks noGrp="1"/>
          </p:cNvSpPr>
          <p:nvPr>
            <p:ph type="title"/>
          </p:nvPr>
        </p:nvSpPr>
        <p:spPr/>
        <p:txBody>
          <a:bodyPr/>
          <a:lstStyle/>
          <a:p>
            <a:r>
              <a:rPr lang="en-US" dirty="0"/>
              <a:t>Decimal to Binary</a:t>
            </a:r>
            <a:endParaRPr lang="en-IN" dirty="0"/>
          </a:p>
        </p:txBody>
      </p:sp>
      <p:sp>
        <p:nvSpPr>
          <p:cNvPr id="3" name="Content Placeholder 2">
            <a:extLst>
              <a:ext uri="{FF2B5EF4-FFF2-40B4-BE49-F238E27FC236}">
                <a16:creationId xmlns:a16="http://schemas.microsoft.com/office/drawing/2014/main" xmlns="" id="{4330922E-41A2-4D0F-95B1-6E13634352B5}"/>
              </a:ext>
            </a:extLst>
          </p:cNvPr>
          <p:cNvSpPr>
            <a:spLocks noGrp="1"/>
          </p:cNvSpPr>
          <p:nvPr>
            <p:ph idx="1"/>
          </p:nvPr>
        </p:nvSpPr>
        <p:spPr>
          <a:xfrm>
            <a:off x="131181" y="863445"/>
            <a:ext cx="9698620" cy="1569790"/>
          </a:xfrm>
        </p:spPr>
        <p:txBody>
          <a:bodyPr/>
          <a:lstStyle/>
          <a:p>
            <a:r>
              <a:rPr lang="en-US" altLang="en-US" dirty="0"/>
              <a:t>Technique</a:t>
            </a:r>
          </a:p>
          <a:p>
            <a:pPr lvl="1"/>
            <a:r>
              <a:rPr lang="en-US" altLang="en-US" dirty="0"/>
              <a:t>Divide by </a:t>
            </a:r>
            <a:r>
              <a:rPr lang="en-US" altLang="en-US" dirty="0">
                <a:solidFill>
                  <a:schemeClr val="tx2"/>
                </a:solidFill>
              </a:rPr>
              <a:t>two</a:t>
            </a:r>
            <a:r>
              <a:rPr lang="en-US" altLang="en-US" dirty="0"/>
              <a:t>, keep track of the remainder</a:t>
            </a:r>
          </a:p>
          <a:p>
            <a:pPr lvl="1"/>
            <a:r>
              <a:rPr lang="en-US" altLang="en-US" dirty="0"/>
              <a:t>The remainders read from bottom to top give the equivalent binary integer number.</a:t>
            </a:r>
          </a:p>
          <a:p>
            <a:r>
              <a:rPr lang="en-US" altLang="en-US" dirty="0"/>
              <a:t>Example - 1</a:t>
            </a:r>
          </a:p>
          <a:p>
            <a:pPr lvl="1"/>
            <a:endParaRPr lang="en-US" altLang="en-US" dirty="0"/>
          </a:p>
          <a:p>
            <a:pPr marL="0" indent="0">
              <a:buNone/>
            </a:pPr>
            <a:endParaRPr lang="en-IN" dirty="0"/>
          </a:p>
        </p:txBody>
      </p:sp>
      <p:sp>
        <p:nvSpPr>
          <p:cNvPr id="4" name="Text Box 1027">
            <a:extLst>
              <a:ext uri="{FF2B5EF4-FFF2-40B4-BE49-F238E27FC236}">
                <a16:creationId xmlns:a16="http://schemas.microsoft.com/office/drawing/2014/main" xmlns="" id="{5AD9A0CE-F7EA-4949-8752-96CA1EAB5C3B}"/>
              </a:ext>
            </a:extLst>
          </p:cNvPr>
          <p:cNvSpPr txBox="1">
            <a:spLocks noChangeArrowheads="1"/>
          </p:cNvSpPr>
          <p:nvPr/>
        </p:nvSpPr>
        <p:spPr bwMode="auto">
          <a:xfrm>
            <a:off x="40176" y="235703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125</a:t>
            </a:r>
            <a:r>
              <a:rPr lang="en-US" altLang="en-US" sz="2400" baseline="-25000" dirty="0">
                <a:latin typeface="+mj-lt"/>
              </a:rPr>
              <a:t>10</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2</a:t>
            </a:r>
          </a:p>
        </p:txBody>
      </p:sp>
      <p:graphicFrame>
        <p:nvGraphicFramePr>
          <p:cNvPr id="5" name="Table 4">
            <a:extLst>
              <a:ext uri="{FF2B5EF4-FFF2-40B4-BE49-F238E27FC236}">
                <a16:creationId xmlns:a16="http://schemas.microsoft.com/office/drawing/2014/main" xmlns="" id="{84B674CF-2F6A-4F2E-8E3D-7D7057DAC623}"/>
              </a:ext>
            </a:extLst>
          </p:cNvPr>
          <p:cNvGraphicFramePr>
            <a:graphicFrameLocks noGrp="1"/>
          </p:cNvGraphicFramePr>
          <p:nvPr/>
        </p:nvGraphicFramePr>
        <p:xfrm>
          <a:off x="2362200" y="2233124"/>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6" name="Table 5">
            <a:extLst>
              <a:ext uri="{FF2B5EF4-FFF2-40B4-BE49-F238E27FC236}">
                <a16:creationId xmlns:a16="http://schemas.microsoft.com/office/drawing/2014/main" xmlns="" id="{0FB34451-C83E-4A5D-ACF3-2CE71972CCB5}"/>
              </a:ext>
            </a:extLst>
          </p:cNvPr>
          <p:cNvGraphicFramePr>
            <a:graphicFrameLocks noGrp="1"/>
          </p:cNvGraphicFramePr>
          <p:nvPr/>
        </p:nvGraphicFramePr>
        <p:xfrm>
          <a:off x="3124200" y="2233124"/>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125</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7" name="Table 6">
            <a:extLst>
              <a:ext uri="{FF2B5EF4-FFF2-40B4-BE49-F238E27FC236}">
                <a16:creationId xmlns:a16="http://schemas.microsoft.com/office/drawing/2014/main" xmlns="" id="{FA6E73F7-97BB-4770-9B7C-08F9C3C15855}"/>
              </a:ext>
            </a:extLst>
          </p:cNvPr>
          <p:cNvGraphicFramePr>
            <a:graphicFrameLocks noGrp="1"/>
          </p:cNvGraphicFramePr>
          <p:nvPr/>
        </p:nvGraphicFramePr>
        <p:xfrm>
          <a:off x="3886200" y="2233124"/>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8" name="Table 7">
            <a:extLst>
              <a:ext uri="{FF2B5EF4-FFF2-40B4-BE49-F238E27FC236}">
                <a16:creationId xmlns:a16="http://schemas.microsoft.com/office/drawing/2014/main" xmlns="" id="{F8584476-626C-40D5-8909-33D43BECD132}"/>
              </a:ext>
            </a:extLst>
          </p:cNvPr>
          <p:cNvGraphicFramePr>
            <a:graphicFrameLocks noGrp="1"/>
          </p:cNvGraphicFramePr>
          <p:nvPr/>
        </p:nvGraphicFramePr>
        <p:xfrm>
          <a:off x="2362200" y="271028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9" name="Table 8">
            <a:extLst>
              <a:ext uri="{FF2B5EF4-FFF2-40B4-BE49-F238E27FC236}">
                <a16:creationId xmlns:a16="http://schemas.microsoft.com/office/drawing/2014/main" xmlns="" id="{CC193248-E551-4985-8162-B82C4F82DB40}"/>
              </a:ext>
            </a:extLst>
          </p:cNvPr>
          <p:cNvGraphicFramePr>
            <a:graphicFrameLocks noGrp="1"/>
          </p:cNvGraphicFramePr>
          <p:nvPr/>
        </p:nvGraphicFramePr>
        <p:xfrm>
          <a:off x="3124200" y="271028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62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0" name="Table 9">
            <a:extLst>
              <a:ext uri="{FF2B5EF4-FFF2-40B4-BE49-F238E27FC236}">
                <a16:creationId xmlns:a16="http://schemas.microsoft.com/office/drawing/2014/main" xmlns="" id="{62AE6EF8-C46E-467A-9662-017864A70996}"/>
              </a:ext>
            </a:extLst>
          </p:cNvPr>
          <p:cNvGraphicFramePr>
            <a:graphicFrameLocks noGrp="1"/>
          </p:cNvGraphicFramePr>
          <p:nvPr/>
        </p:nvGraphicFramePr>
        <p:xfrm>
          <a:off x="3886200" y="2710286"/>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1" name="Table 10">
            <a:extLst>
              <a:ext uri="{FF2B5EF4-FFF2-40B4-BE49-F238E27FC236}">
                <a16:creationId xmlns:a16="http://schemas.microsoft.com/office/drawing/2014/main" xmlns="" id="{8CDF8818-4EC7-423C-BF34-04FBFD22E9F5}"/>
              </a:ext>
            </a:extLst>
          </p:cNvPr>
          <p:cNvGraphicFramePr>
            <a:graphicFrameLocks noGrp="1"/>
          </p:cNvGraphicFramePr>
          <p:nvPr/>
        </p:nvGraphicFramePr>
        <p:xfrm>
          <a:off x="2362200" y="3187448"/>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2" name="Table 11">
            <a:extLst>
              <a:ext uri="{FF2B5EF4-FFF2-40B4-BE49-F238E27FC236}">
                <a16:creationId xmlns:a16="http://schemas.microsoft.com/office/drawing/2014/main" xmlns="" id="{46D38896-8C42-4815-8952-6B92250F729A}"/>
              </a:ext>
            </a:extLst>
          </p:cNvPr>
          <p:cNvGraphicFramePr>
            <a:graphicFrameLocks noGrp="1"/>
          </p:cNvGraphicFramePr>
          <p:nvPr/>
        </p:nvGraphicFramePr>
        <p:xfrm>
          <a:off x="3124200" y="3187448"/>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31</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3" name="Table 12">
            <a:extLst>
              <a:ext uri="{FF2B5EF4-FFF2-40B4-BE49-F238E27FC236}">
                <a16:creationId xmlns:a16="http://schemas.microsoft.com/office/drawing/2014/main" xmlns="" id="{1E450862-1EC8-424D-B780-38390696B195}"/>
              </a:ext>
            </a:extLst>
          </p:cNvPr>
          <p:cNvGraphicFramePr>
            <a:graphicFrameLocks noGrp="1"/>
          </p:cNvGraphicFramePr>
          <p:nvPr/>
        </p:nvGraphicFramePr>
        <p:xfrm>
          <a:off x="3886200" y="3187448"/>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4" name="Table 13">
            <a:extLst>
              <a:ext uri="{FF2B5EF4-FFF2-40B4-BE49-F238E27FC236}">
                <a16:creationId xmlns:a16="http://schemas.microsoft.com/office/drawing/2014/main" xmlns="" id="{57DFE02C-CEDC-41E2-B20B-78736F3B52F1}"/>
              </a:ext>
            </a:extLst>
          </p:cNvPr>
          <p:cNvGraphicFramePr>
            <a:graphicFrameLocks noGrp="1"/>
          </p:cNvGraphicFramePr>
          <p:nvPr/>
        </p:nvGraphicFramePr>
        <p:xfrm>
          <a:off x="2362200" y="366582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5" name="Table 14">
            <a:extLst>
              <a:ext uri="{FF2B5EF4-FFF2-40B4-BE49-F238E27FC236}">
                <a16:creationId xmlns:a16="http://schemas.microsoft.com/office/drawing/2014/main" xmlns="" id="{549D9803-4827-4B5E-A2BA-FEBDFC0D501C}"/>
              </a:ext>
            </a:extLst>
          </p:cNvPr>
          <p:cNvGraphicFramePr>
            <a:graphicFrameLocks noGrp="1"/>
          </p:cNvGraphicFramePr>
          <p:nvPr/>
        </p:nvGraphicFramePr>
        <p:xfrm>
          <a:off x="3124200" y="366582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15</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6" name="Table 15">
            <a:extLst>
              <a:ext uri="{FF2B5EF4-FFF2-40B4-BE49-F238E27FC236}">
                <a16:creationId xmlns:a16="http://schemas.microsoft.com/office/drawing/2014/main" xmlns="" id="{59EAEB3E-850B-403C-B047-5A056F4A0D55}"/>
              </a:ext>
            </a:extLst>
          </p:cNvPr>
          <p:cNvGraphicFramePr>
            <a:graphicFrameLocks noGrp="1"/>
          </p:cNvGraphicFramePr>
          <p:nvPr/>
        </p:nvGraphicFramePr>
        <p:xfrm>
          <a:off x="3886200" y="366582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7" name="Table 16">
            <a:extLst>
              <a:ext uri="{FF2B5EF4-FFF2-40B4-BE49-F238E27FC236}">
                <a16:creationId xmlns:a16="http://schemas.microsoft.com/office/drawing/2014/main" xmlns="" id="{1C86FB66-F7E1-4330-87D0-18ECD141FA3A}"/>
              </a:ext>
            </a:extLst>
          </p:cNvPr>
          <p:cNvGraphicFramePr>
            <a:graphicFrameLocks noGrp="1"/>
          </p:cNvGraphicFramePr>
          <p:nvPr/>
        </p:nvGraphicFramePr>
        <p:xfrm>
          <a:off x="2362200" y="4145797"/>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8" name="Table 17">
            <a:extLst>
              <a:ext uri="{FF2B5EF4-FFF2-40B4-BE49-F238E27FC236}">
                <a16:creationId xmlns:a16="http://schemas.microsoft.com/office/drawing/2014/main" xmlns="" id="{A9ABA587-42B4-4577-AC4A-0D717C41D5CD}"/>
              </a:ext>
            </a:extLst>
          </p:cNvPr>
          <p:cNvGraphicFramePr>
            <a:graphicFrameLocks noGrp="1"/>
          </p:cNvGraphicFramePr>
          <p:nvPr/>
        </p:nvGraphicFramePr>
        <p:xfrm>
          <a:off x="3124200" y="4145797"/>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7</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9" name="Table 18">
            <a:extLst>
              <a:ext uri="{FF2B5EF4-FFF2-40B4-BE49-F238E27FC236}">
                <a16:creationId xmlns:a16="http://schemas.microsoft.com/office/drawing/2014/main" xmlns="" id="{07A45C05-235B-48C7-9414-2BC81EE39E92}"/>
              </a:ext>
            </a:extLst>
          </p:cNvPr>
          <p:cNvGraphicFramePr>
            <a:graphicFrameLocks noGrp="1"/>
          </p:cNvGraphicFramePr>
          <p:nvPr/>
        </p:nvGraphicFramePr>
        <p:xfrm>
          <a:off x="3886200" y="4145797"/>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0" name="Table 19">
            <a:extLst>
              <a:ext uri="{FF2B5EF4-FFF2-40B4-BE49-F238E27FC236}">
                <a16:creationId xmlns:a16="http://schemas.microsoft.com/office/drawing/2014/main" xmlns="" id="{012B9145-FF58-4A4C-9A42-9EA9BB615F97}"/>
              </a:ext>
            </a:extLst>
          </p:cNvPr>
          <p:cNvGraphicFramePr>
            <a:graphicFrameLocks noGrp="1"/>
          </p:cNvGraphicFramePr>
          <p:nvPr/>
        </p:nvGraphicFramePr>
        <p:xfrm>
          <a:off x="2362200" y="4622959"/>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1" name="Table 20">
            <a:extLst>
              <a:ext uri="{FF2B5EF4-FFF2-40B4-BE49-F238E27FC236}">
                <a16:creationId xmlns:a16="http://schemas.microsoft.com/office/drawing/2014/main" xmlns="" id="{53CD1512-606E-4998-ACE4-79D2F6A3B63E}"/>
              </a:ext>
            </a:extLst>
          </p:cNvPr>
          <p:cNvGraphicFramePr>
            <a:graphicFrameLocks noGrp="1"/>
          </p:cNvGraphicFramePr>
          <p:nvPr/>
        </p:nvGraphicFramePr>
        <p:xfrm>
          <a:off x="3124200" y="4622959"/>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3</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2" name="Table 21">
            <a:extLst>
              <a:ext uri="{FF2B5EF4-FFF2-40B4-BE49-F238E27FC236}">
                <a16:creationId xmlns:a16="http://schemas.microsoft.com/office/drawing/2014/main" xmlns="" id="{4A9C49FD-7DA3-4E7E-85B0-048F62AC91CB}"/>
              </a:ext>
            </a:extLst>
          </p:cNvPr>
          <p:cNvGraphicFramePr>
            <a:graphicFrameLocks noGrp="1"/>
          </p:cNvGraphicFramePr>
          <p:nvPr/>
        </p:nvGraphicFramePr>
        <p:xfrm>
          <a:off x="3886200" y="4622959"/>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3" name="Table 22">
            <a:extLst>
              <a:ext uri="{FF2B5EF4-FFF2-40B4-BE49-F238E27FC236}">
                <a16:creationId xmlns:a16="http://schemas.microsoft.com/office/drawing/2014/main" xmlns="" id="{FC48A3D1-590B-4242-BA35-428260887309}"/>
              </a:ext>
            </a:extLst>
          </p:cNvPr>
          <p:cNvGraphicFramePr>
            <a:graphicFrameLocks noGrp="1"/>
          </p:cNvGraphicFramePr>
          <p:nvPr/>
        </p:nvGraphicFramePr>
        <p:xfrm>
          <a:off x="2362200" y="5100122"/>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2</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4" name="Table 23">
            <a:extLst>
              <a:ext uri="{FF2B5EF4-FFF2-40B4-BE49-F238E27FC236}">
                <a16:creationId xmlns:a16="http://schemas.microsoft.com/office/drawing/2014/main" xmlns="" id="{2D7C4C28-6565-4BD9-BC9D-1333B11A5A20}"/>
              </a:ext>
            </a:extLst>
          </p:cNvPr>
          <p:cNvGraphicFramePr>
            <a:graphicFrameLocks noGrp="1"/>
          </p:cNvGraphicFramePr>
          <p:nvPr/>
        </p:nvGraphicFramePr>
        <p:xfrm>
          <a:off x="3124200" y="5100122"/>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5" name="Table 24">
            <a:extLst>
              <a:ext uri="{FF2B5EF4-FFF2-40B4-BE49-F238E27FC236}">
                <a16:creationId xmlns:a16="http://schemas.microsoft.com/office/drawing/2014/main" xmlns="" id="{D313B2A5-0DB7-4770-8935-C08C65F63618}"/>
              </a:ext>
            </a:extLst>
          </p:cNvPr>
          <p:cNvGraphicFramePr>
            <a:graphicFrameLocks noGrp="1"/>
          </p:cNvGraphicFramePr>
          <p:nvPr/>
        </p:nvGraphicFramePr>
        <p:xfrm>
          <a:off x="3886200" y="5100122"/>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6" name="Table 25">
            <a:extLst>
              <a:ext uri="{FF2B5EF4-FFF2-40B4-BE49-F238E27FC236}">
                <a16:creationId xmlns:a16="http://schemas.microsoft.com/office/drawing/2014/main" xmlns="" id="{AE694D2E-0074-4617-BB83-3AE8FC9CC989}"/>
              </a:ext>
            </a:extLst>
          </p:cNvPr>
          <p:cNvGraphicFramePr>
            <a:graphicFrameLocks noGrp="1"/>
          </p:cNvGraphicFramePr>
          <p:nvPr/>
        </p:nvGraphicFramePr>
        <p:xfrm>
          <a:off x="3124200" y="5578494"/>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tcPr>
                </a:tc>
                <a:extLst>
                  <a:ext uri="{0D108BD9-81ED-4DB2-BD59-A6C34878D82A}">
                    <a16:rowId xmlns:a16="http://schemas.microsoft.com/office/drawing/2014/main" xmlns="" val="10000"/>
                  </a:ext>
                </a:extLst>
              </a:tr>
            </a:tbl>
          </a:graphicData>
        </a:graphic>
      </p:graphicFrame>
      <p:sp>
        <p:nvSpPr>
          <p:cNvPr id="27" name="Text Box 1027">
            <a:extLst>
              <a:ext uri="{FF2B5EF4-FFF2-40B4-BE49-F238E27FC236}">
                <a16:creationId xmlns:a16="http://schemas.microsoft.com/office/drawing/2014/main" xmlns="" id="{11D94180-B687-48E6-9E12-4B480993321E}"/>
              </a:ext>
            </a:extLst>
          </p:cNvPr>
          <p:cNvSpPr txBox="1">
            <a:spLocks noChangeArrowheads="1"/>
          </p:cNvSpPr>
          <p:nvPr/>
        </p:nvSpPr>
        <p:spPr bwMode="auto">
          <a:xfrm>
            <a:off x="131180" y="5994555"/>
            <a:ext cx="1359661"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125</a:t>
            </a:r>
            <a:r>
              <a:rPr lang="en-US" altLang="en-US" sz="2400" baseline="-25000" dirty="0">
                <a:latin typeface="+mj-lt"/>
              </a:rPr>
              <a:t>10</a:t>
            </a:r>
            <a:r>
              <a:rPr lang="en-US" altLang="en-US" sz="2400" dirty="0">
                <a:latin typeface="+mj-lt"/>
              </a:rPr>
              <a:t> = </a:t>
            </a:r>
            <a:endParaRPr lang="en-US" altLang="en-US" sz="2400" baseline="-25000" dirty="0">
              <a:solidFill>
                <a:srgbClr val="C00000"/>
              </a:solidFill>
              <a:latin typeface="+mj-lt"/>
            </a:endParaRPr>
          </a:p>
        </p:txBody>
      </p:sp>
      <p:cxnSp>
        <p:nvCxnSpPr>
          <p:cNvPr id="28" name="Straight Arrow Connector 27">
            <a:extLst>
              <a:ext uri="{FF2B5EF4-FFF2-40B4-BE49-F238E27FC236}">
                <a16:creationId xmlns:a16="http://schemas.microsoft.com/office/drawing/2014/main" xmlns="" id="{822E6C56-9DCC-4533-B40C-2EB46DF4F487}"/>
              </a:ext>
            </a:extLst>
          </p:cNvPr>
          <p:cNvCxnSpPr/>
          <p:nvPr/>
        </p:nvCxnSpPr>
        <p:spPr>
          <a:xfrm flipV="1">
            <a:off x="4876800" y="2290097"/>
            <a:ext cx="0" cy="370800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 Box 1027">
            <a:extLst>
              <a:ext uri="{FF2B5EF4-FFF2-40B4-BE49-F238E27FC236}">
                <a16:creationId xmlns:a16="http://schemas.microsoft.com/office/drawing/2014/main" xmlns="" id="{FBC31858-3A00-4FFC-BA7B-FE6EA7D109B0}"/>
              </a:ext>
            </a:extLst>
          </p:cNvPr>
          <p:cNvSpPr txBox="1">
            <a:spLocks noChangeArrowheads="1"/>
          </p:cNvSpPr>
          <p:nvPr/>
        </p:nvSpPr>
        <p:spPr bwMode="auto">
          <a:xfrm>
            <a:off x="1068876" y="5994555"/>
            <a:ext cx="1809709"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solidFill>
                  <a:schemeClr val="accent6"/>
                </a:solidFill>
                <a:latin typeface="+mj-lt"/>
              </a:rPr>
              <a:t>1111101</a:t>
            </a:r>
            <a:r>
              <a:rPr lang="en-US" altLang="en-US" sz="2400" baseline="-25000" dirty="0">
                <a:solidFill>
                  <a:schemeClr val="accent6"/>
                </a:solidFill>
                <a:latin typeface="+mj-lt"/>
              </a:rPr>
              <a:t>2</a:t>
            </a:r>
          </a:p>
        </p:txBody>
      </p:sp>
      <p:sp>
        <p:nvSpPr>
          <p:cNvPr id="30" name="Content Placeholder 2">
            <a:extLst>
              <a:ext uri="{FF2B5EF4-FFF2-40B4-BE49-F238E27FC236}">
                <a16:creationId xmlns:a16="http://schemas.microsoft.com/office/drawing/2014/main" xmlns="" id="{E68566C0-864F-49E2-8EE8-0B3AEA0148AB}"/>
              </a:ext>
            </a:extLst>
          </p:cNvPr>
          <p:cNvSpPr txBox="1">
            <a:spLocks/>
          </p:cNvSpPr>
          <p:nvPr/>
        </p:nvSpPr>
        <p:spPr>
          <a:xfrm>
            <a:off x="6040394" y="1986018"/>
            <a:ext cx="2272942" cy="44721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 - 2</a:t>
            </a:r>
          </a:p>
          <a:p>
            <a:pPr lvl="1"/>
            <a:endParaRPr lang="en-US" altLang="en-US" dirty="0"/>
          </a:p>
          <a:p>
            <a:pPr marL="0" indent="0">
              <a:buFont typeface="Wingdings 3" panose="05040102010807070707" pitchFamily="18" charset="2"/>
              <a:buNone/>
            </a:pPr>
            <a:endParaRPr lang="en-IN" dirty="0"/>
          </a:p>
        </p:txBody>
      </p:sp>
      <p:sp>
        <p:nvSpPr>
          <p:cNvPr id="31" name="Text Box 1027">
            <a:extLst>
              <a:ext uri="{FF2B5EF4-FFF2-40B4-BE49-F238E27FC236}">
                <a16:creationId xmlns:a16="http://schemas.microsoft.com/office/drawing/2014/main" xmlns="" id="{5A429202-63F4-42FA-96FF-7010352A448A}"/>
              </a:ext>
            </a:extLst>
          </p:cNvPr>
          <p:cNvSpPr txBox="1">
            <a:spLocks noChangeArrowheads="1"/>
          </p:cNvSpPr>
          <p:nvPr/>
        </p:nvSpPr>
        <p:spPr bwMode="auto">
          <a:xfrm>
            <a:off x="5986780" y="2419052"/>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0.6875</a:t>
            </a:r>
            <a:r>
              <a:rPr lang="en-US" altLang="en-US" sz="2400" baseline="-25000" dirty="0">
                <a:latin typeface="+mj-lt"/>
              </a:rPr>
              <a:t>10</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2</a:t>
            </a:r>
          </a:p>
        </p:txBody>
      </p:sp>
      <p:sp>
        <p:nvSpPr>
          <p:cNvPr id="32" name="Text Box 1027">
            <a:extLst>
              <a:ext uri="{FF2B5EF4-FFF2-40B4-BE49-F238E27FC236}">
                <a16:creationId xmlns:a16="http://schemas.microsoft.com/office/drawing/2014/main" xmlns="" id="{1A216880-4B6E-49B1-9328-5B5FC1C35599}"/>
              </a:ext>
            </a:extLst>
          </p:cNvPr>
          <p:cNvSpPr txBox="1">
            <a:spLocks noChangeArrowheads="1"/>
          </p:cNvSpPr>
          <p:nvPr/>
        </p:nvSpPr>
        <p:spPr bwMode="auto">
          <a:xfrm>
            <a:off x="5957804" y="322962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0.6875 x 2 =</a:t>
            </a:r>
            <a:endParaRPr lang="en-US" altLang="en-US" sz="2400" baseline="-25000" dirty="0">
              <a:solidFill>
                <a:srgbClr val="C00000"/>
              </a:solidFill>
              <a:latin typeface="+mj-lt"/>
            </a:endParaRPr>
          </a:p>
        </p:txBody>
      </p:sp>
      <p:sp>
        <p:nvSpPr>
          <p:cNvPr id="33" name="Text Box 1027">
            <a:extLst>
              <a:ext uri="{FF2B5EF4-FFF2-40B4-BE49-F238E27FC236}">
                <a16:creationId xmlns:a16="http://schemas.microsoft.com/office/drawing/2014/main" xmlns="" id="{0E0BBB19-5421-49BF-B8CD-316FAA11A745}"/>
              </a:ext>
            </a:extLst>
          </p:cNvPr>
          <p:cNvSpPr txBox="1">
            <a:spLocks noChangeArrowheads="1"/>
          </p:cNvSpPr>
          <p:nvPr/>
        </p:nvSpPr>
        <p:spPr bwMode="auto">
          <a:xfrm>
            <a:off x="7599338" y="32194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1.3750</a:t>
            </a:r>
            <a:endParaRPr lang="en-US" altLang="en-US" sz="2400" baseline="-25000" dirty="0">
              <a:solidFill>
                <a:srgbClr val="C00000"/>
              </a:solidFill>
              <a:latin typeface="+mj-lt"/>
            </a:endParaRPr>
          </a:p>
        </p:txBody>
      </p:sp>
      <p:sp>
        <p:nvSpPr>
          <p:cNvPr id="34" name="Text Box 1027">
            <a:extLst>
              <a:ext uri="{FF2B5EF4-FFF2-40B4-BE49-F238E27FC236}">
                <a16:creationId xmlns:a16="http://schemas.microsoft.com/office/drawing/2014/main" xmlns="" id="{4D43BDCB-9C21-48BE-AF83-EA993A1A5419}"/>
              </a:ext>
            </a:extLst>
          </p:cNvPr>
          <p:cNvSpPr txBox="1">
            <a:spLocks noChangeArrowheads="1"/>
          </p:cNvSpPr>
          <p:nvPr/>
        </p:nvSpPr>
        <p:spPr bwMode="auto">
          <a:xfrm>
            <a:off x="9032768" y="32194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a:t>
            </a:r>
            <a:endParaRPr lang="en-US" altLang="en-US" sz="2400" baseline="-25000" dirty="0">
              <a:solidFill>
                <a:srgbClr val="C00000"/>
              </a:solidFill>
              <a:latin typeface="+mj-lt"/>
            </a:endParaRPr>
          </a:p>
        </p:txBody>
      </p:sp>
      <p:sp>
        <p:nvSpPr>
          <p:cNvPr id="35" name="Text Box 1027">
            <a:extLst>
              <a:ext uri="{FF2B5EF4-FFF2-40B4-BE49-F238E27FC236}">
                <a16:creationId xmlns:a16="http://schemas.microsoft.com/office/drawing/2014/main" xmlns="" id="{F74F8AD0-6ED4-47CA-AC89-7005B9C8B0FE}"/>
              </a:ext>
            </a:extLst>
          </p:cNvPr>
          <p:cNvSpPr txBox="1">
            <a:spLocks noChangeArrowheads="1"/>
          </p:cNvSpPr>
          <p:nvPr/>
        </p:nvSpPr>
        <p:spPr bwMode="auto">
          <a:xfrm>
            <a:off x="10599392" y="32194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0.3750</a:t>
            </a:r>
            <a:endParaRPr lang="en-US" altLang="en-US" sz="2400" baseline="-25000" dirty="0">
              <a:solidFill>
                <a:srgbClr val="C00000"/>
              </a:solidFill>
              <a:latin typeface="+mj-lt"/>
            </a:endParaRPr>
          </a:p>
        </p:txBody>
      </p:sp>
      <p:sp>
        <p:nvSpPr>
          <p:cNvPr id="36" name="Text Box 1027">
            <a:extLst>
              <a:ext uri="{FF2B5EF4-FFF2-40B4-BE49-F238E27FC236}">
                <a16:creationId xmlns:a16="http://schemas.microsoft.com/office/drawing/2014/main" xmlns="" id="{5EED8346-061C-4898-BFD4-AE7675243611}"/>
              </a:ext>
            </a:extLst>
          </p:cNvPr>
          <p:cNvSpPr txBox="1">
            <a:spLocks noChangeArrowheads="1"/>
          </p:cNvSpPr>
          <p:nvPr/>
        </p:nvSpPr>
        <p:spPr bwMode="auto">
          <a:xfrm>
            <a:off x="10080362" y="3219440"/>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37" name="Text Box 1027">
            <a:extLst>
              <a:ext uri="{FF2B5EF4-FFF2-40B4-BE49-F238E27FC236}">
                <a16:creationId xmlns:a16="http://schemas.microsoft.com/office/drawing/2014/main" xmlns="" id="{D698CC47-DFED-40BA-A3A3-AAB96C13A466}"/>
              </a:ext>
            </a:extLst>
          </p:cNvPr>
          <p:cNvSpPr txBox="1">
            <a:spLocks noChangeArrowheads="1"/>
          </p:cNvSpPr>
          <p:nvPr/>
        </p:nvSpPr>
        <p:spPr bwMode="auto">
          <a:xfrm>
            <a:off x="5957804" y="368682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0.3750 x 2 =</a:t>
            </a:r>
            <a:endParaRPr lang="en-US" altLang="en-US" sz="2400" baseline="-25000" dirty="0">
              <a:solidFill>
                <a:srgbClr val="C00000"/>
              </a:solidFill>
              <a:latin typeface="+mj-lt"/>
            </a:endParaRPr>
          </a:p>
        </p:txBody>
      </p:sp>
      <p:sp>
        <p:nvSpPr>
          <p:cNvPr id="38" name="Text Box 1027">
            <a:extLst>
              <a:ext uri="{FF2B5EF4-FFF2-40B4-BE49-F238E27FC236}">
                <a16:creationId xmlns:a16="http://schemas.microsoft.com/office/drawing/2014/main" xmlns="" id="{B39FDF0B-EE0E-4231-ABB5-1D4DC88DC0B5}"/>
              </a:ext>
            </a:extLst>
          </p:cNvPr>
          <p:cNvSpPr txBox="1">
            <a:spLocks noChangeArrowheads="1"/>
          </p:cNvSpPr>
          <p:nvPr/>
        </p:nvSpPr>
        <p:spPr bwMode="auto">
          <a:xfrm>
            <a:off x="7599338" y="36766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0.7500</a:t>
            </a:r>
            <a:endParaRPr lang="en-US" altLang="en-US" sz="2400" baseline="-25000" dirty="0">
              <a:solidFill>
                <a:srgbClr val="C00000"/>
              </a:solidFill>
              <a:latin typeface="+mj-lt"/>
            </a:endParaRPr>
          </a:p>
        </p:txBody>
      </p:sp>
      <p:sp>
        <p:nvSpPr>
          <p:cNvPr id="39" name="Text Box 1027">
            <a:extLst>
              <a:ext uri="{FF2B5EF4-FFF2-40B4-BE49-F238E27FC236}">
                <a16:creationId xmlns:a16="http://schemas.microsoft.com/office/drawing/2014/main" xmlns="" id="{2A036F36-0665-4347-A732-1FA063ADC9C4}"/>
              </a:ext>
            </a:extLst>
          </p:cNvPr>
          <p:cNvSpPr txBox="1">
            <a:spLocks noChangeArrowheads="1"/>
          </p:cNvSpPr>
          <p:nvPr/>
        </p:nvSpPr>
        <p:spPr bwMode="auto">
          <a:xfrm>
            <a:off x="9032768" y="36766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a:t>
            </a:r>
            <a:endParaRPr lang="en-US" altLang="en-US" sz="2400" baseline="-25000" dirty="0">
              <a:solidFill>
                <a:srgbClr val="C00000"/>
              </a:solidFill>
              <a:latin typeface="+mj-lt"/>
            </a:endParaRPr>
          </a:p>
        </p:txBody>
      </p:sp>
      <p:sp>
        <p:nvSpPr>
          <p:cNvPr id="40" name="Text Box 1027">
            <a:extLst>
              <a:ext uri="{FF2B5EF4-FFF2-40B4-BE49-F238E27FC236}">
                <a16:creationId xmlns:a16="http://schemas.microsoft.com/office/drawing/2014/main" xmlns="" id="{96B53852-3C44-4C48-BBBA-338D6251CDCE}"/>
              </a:ext>
            </a:extLst>
          </p:cNvPr>
          <p:cNvSpPr txBox="1">
            <a:spLocks noChangeArrowheads="1"/>
          </p:cNvSpPr>
          <p:nvPr/>
        </p:nvSpPr>
        <p:spPr bwMode="auto">
          <a:xfrm>
            <a:off x="10599392" y="36766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0.7500</a:t>
            </a:r>
            <a:endParaRPr lang="en-US" altLang="en-US" sz="2400" baseline="-25000" dirty="0">
              <a:solidFill>
                <a:srgbClr val="C00000"/>
              </a:solidFill>
              <a:latin typeface="+mj-lt"/>
            </a:endParaRPr>
          </a:p>
        </p:txBody>
      </p:sp>
      <p:sp>
        <p:nvSpPr>
          <p:cNvPr id="41" name="Text Box 1027">
            <a:extLst>
              <a:ext uri="{FF2B5EF4-FFF2-40B4-BE49-F238E27FC236}">
                <a16:creationId xmlns:a16="http://schemas.microsoft.com/office/drawing/2014/main" xmlns="" id="{88AB9600-35BF-44FD-80D3-633901C03816}"/>
              </a:ext>
            </a:extLst>
          </p:cNvPr>
          <p:cNvSpPr txBox="1">
            <a:spLocks noChangeArrowheads="1"/>
          </p:cNvSpPr>
          <p:nvPr/>
        </p:nvSpPr>
        <p:spPr bwMode="auto">
          <a:xfrm>
            <a:off x="10080362" y="3676640"/>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42" name="Text Box 1027">
            <a:extLst>
              <a:ext uri="{FF2B5EF4-FFF2-40B4-BE49-F238E27FC236}">
                <a16:creationId xmlns:a16="http://schemas.microsoft.com/office/drawing/2014/main" xmlns="" id="{DEB722D6-BC57-46FA-93EB-E06FE22D1A41}"/>
              </a:ext>
            </a:extLst>
          </p:cNvPr>
          <p:cNvSpPr txBox="1">
            <a:spLocks noChangeArrowheads="1"/>
          </p:cNvSpPr>
          <p:nvPr/>
        </p:nvSpPr>
        <p:spPr bwMode="auto">
          <a:xfrm>
            <a:off x="5957804" y="414402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0.7500 x 2 =</a:t>
            </a:r>
            <a:endParaRPr lang="en-US" altLang="en-US" sz="2400" baseline="-25000" dirty="0">
              <a:solidFill>
                <a:srgbClr val="C00000"/>
              </a:solidFill>
              <a:latin typeface="+mj-lt"/>
            </a:endParaRPr>
          </a:p>
        </p:txBody>
      </p:sp>
      <p:sp>
        <p:nvSpPr>
          <p:cNvPr id="43" name="Text Box 1027">
            <a:extLst>
              <a:ext uri="{FF2B5EF4-FFF2-40B4-BE49-F238E27FC236}">
                <a16:creationId xmlns:a16="http://schemas.microsoft.com/office/drawing/2014/main" xmlns="" id="{FA223708-410D-4FB2-9141-DDB8E265F8D4}"/>
              </a:ext>
            </a:extLst>
          </p:cNvPr>
          <p:cNvSpPr txBox="1">
            <a:spLocks noChangeArrowheads="1"/>
          </p:cNvSpPr>
          <p:nvPr/>
        </p:nvSpPr>
        <p:spPr bwMode="auto">
          <a:xfrm>
            <a:off x="7599338" y="41338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1.5000</a:t>
            </a:r>
            <a:endParaRPr lang="en-US" altLang="en-US" sz="2400" baseline="-25000" dirty="0">
              <a:solidFill>
                <a:srgbClr val="C00000"/>
              </a:solidFill>
              <a:latin typeface="+mj-lt"/>
            </a:endParaRPr>
          </a:p>
        </p:txBody>
      </p:sp>
      <p:sp>
        <p:nvSpPr>
          <p:cNvPr id="44" name="Text Box 1027">
            <a:extLst>
              <a:ext uri="{FF2B5EF4-FFF2-40B4-BE49-F238E27FC236}">
                <a16:creationId xmlns:a16="http://schemas.microsoft.com/office/drawing/2014/main" xmlns="" id="{484F1D4E-692C-404B-B44E-31DD98C8AD42}"/>
              </a:ext>
            </a:extLst>
          </p:cNvPr>
          <p:cNvSpPr txBox="1">
            <a:spLocks noChangeArrowheads="1"/>
          </p:cNvSpPr>
          <p:nvPr/>
        </p:nvSpPr>
        <p:spPr bwMode="auto">
          <a:xfrm>
            <a:off x="9032768" y="41338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a:t>
            </a:r>
            <a:endParaRPr lang="en-US" altLang="en-US" sz="2400" baseline="-25000" dirty="0">
              <a:solidFill>
                <a:srgbClr val="C00000"/>
              </a:solidFill>
              <a:latin typeface="+mj-lt"/>
            </a:endParaRPr>
          </a:p>
        </p:txBody>
      </p:sp>
      <p:sp>
        <p:nvSpPr>
          <p:cNvPr id="45" name="Text Box 1027">
            <a:extLst>
              <a:ext uri="{FF2B5EF4-FFF2-40B4-BE49-F238E27FC236}">
                <a16:creationId xmlns:a16="http://schemas.microsoft.com/office/drawing/2014/main" xmlns="" id="{8A120D71-18DD-47BB-8869-120C5070A887}"/>
              </a:ext>
            </a:extLst>
          </p:cNvPr>
          <p:cNvSpPr txBox="1">
            <a:spLocks noChangeArrowheads="1"/>
          </p:cNvSpPr>
          <p:nvPr/>
        </p:nvSpPr>
        <p:spPr bwMode="auto">
          <a:xfrm>
            <a:off x="10599392" y="41338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a:t>
            </a:r>
            <a:endParaRPr lang="en-US" altLang="en-US" sz="2400" baseline="-25000" dirty="0">
              <a:solidFill>
                <a:srgbClr val="C00000"/>
              </a:solidFill>
              <a:latin typeface="+mj-lt"/>
            </a:endParaRPr>
          </a:p>
        </p:txBody>
      </p:sp>
      <p:sp>
        <p:nvSpPr>
          <p:cNvPr id="46" name="Text Box 1027">
            <a:extLst>
              <a:ext uri="{FF2B5EF4-FFF2-40B4-BE49-F238E27FC236}">
                <a16:creationId xmlns:a16="http://schemas.microsoft.com/office/drawing/2014/main" xmlns="" id="{A1046B99-1569-4177-9E5F-524D5F080579}"/>
              </a:ext>
            </a:extLst>
          </p:cNvPr>
          <p:cNvSpPr txBox="1">
            <a:spLocks noChangeArrowheads="1"/>
          </p:cNvSpPr>
          <p:nvPr/>
        </p:nvSpPr>
        <p:spPr bwMode="auto">
          <a:xfrm>
            <a:off x="10080362" y="4133840"/>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47" name="Text Box 1027">
            <a:extLst>
              <a:ext uri="{FF2B5EF4-FFF2-40B4-BE49-F238E27FC236}">
                <a16:creationId xmlns:a16="http://schemas.microsoft.com/office/drawing/2014/main" xmlns="" id="{7A6B1186-812C-4D1F-972C-67D95BF40A72}"/>
              </a:ext>
            </a:extLst>
          </p:cNvPr>
          <p:cNvSpPr txBox="1">
            <a:spLocks noChangeArrowheads="1"/>
          </p:cNvSpPr>
          <p:nvPr/>
        </p:nvSpPr>
        <p:spPr bwMode="auto">
          <a:xfrm>
            <a:off x="5957804" y="460122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 x 2 =</a:t>
            </a:r>
            <a:endParaRPr lang="en-US" altLang="en-US" sz="2400" baseline="-25000" dirty="0">
              <a:solidFill>
                <a:srgbClr val="C00000"/>
              </a:solidFill>
              <a:latin typeface="+mj-lt"/>
            </a:endParaRPr>
          </a:p>
        </p:txBody>
      </p:sp>
      <p:sp>
        <p:nvSpPr>
          <p:cNvPr id="48" name="Text Box 1027">
            <a:extLst>
              <a:ext uri="{FF2B5EF4-FFF2-40B4-BE49-F238E27FC236}">
                <a16:creationId xmlns:a16="http://schemas.microsoft.com/office/drawing/2014/main" xmlns="" id="{BA76DAB0-4868-4E9A-B566-EABCADB8A068}"/>
              </a:ext>
            </a:extLst>
          </p:cNvPr>
          <p:cNvSpPr txBox="1">
            <a:spLocks noChangeArrowheads="1"/>
          </p:cNvSpPr>
          <p:nvPr/>
        </p:nvSpPr>
        <p:spPr bwMode="auto">
          <a:xfrm>
            <a:off x="7599338" y="45910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1.0000</a:t>
            </a:r>
            <a:endParaRPr lang="en-US" altLang="en-US" sz="2400" baseline="-25000" dirty="0">
              <a:solidFill>
                <a:srgbClr val="C00000"/>
              </a:solidFill>
              <a:latin typeface="+mj-lt"/>
            </a:endParaRPr>
          </a:p>
        </p:txBody>
      </p:sp>
      <p:sp>
        <p:nvSpPr>
          <p:cNvPr id="49" name="Text Box 1027">
            <a:extLst>
              <a:ext uri="{FF2B5EF4-FFF2-40B4-BE49-F238E27FC236}">
                <a16:creationId xmlns:a16="http://schemas.microsoft.com/office/drawing/2014/main" xmlns="" id="{CF9A7A54-A0F2-4BE4-A71B-31F392575DF0}"/>
              </a:ext>
            </a:extLst>
          </p:cNvPr>
          <p:cNvSpPr txBox="1">
            <a:spLocks noChangeArrowheads="1"/>
          </p:cNvSpPr>
          <p:nvPr/>
        </p:nvSpPr>
        <p:spPr bwMode="auto">
          <a:xfrm>
            <a:off x="9032768" y="45910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a:t>
            </a:r>
            <a:endParaRPr lang="en-US" altLang="en-US" sz="2400" baseline="-25000" dirty="0">
              <a:solidFill>
                <a:srgbClr val="C00000"/>
              </a:solidFill>
              <a:latin typeface="+mj-lt"/>
            </a:endParaRPr>
          </a:p>
        </p:txBody>
      </p:sp>
      <p:sp>
        <p:nvSpPr>
          <p:cNvPr id="50" name="Text Box 1027">
            <a:extLst>
              <a:ext uri="{FF2B5EF4-FFF2-40B4-BE49-F238E27FC236}">
                <a16:creationId xmlns:a16="http://schemas.microsoft.com/office/drawing/2014/main" xmlns="" id="{3E98768C-D352-4979-BCF9-B74E71249FC1}"/>
              </a:ext>
            </a:extLst>
          </p:cNvPr>
          <p:cNvSpPr txBox="1">
            <a:spLocks noChangeArrowheads="1"/>
          </p:cNvSpPr>
          <p:nvPr/>
        </p:nvSpPr>
        <p:spPr bwMode="auto">
          <a:xfrm>
            <a:off x="10599392" y="45910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0.0000</a:t>
            </a:r>
            <a:endParaRPr lang="en-US" altLang="en-US" sz="2400" baseline="-25000" dirty="0">
              <a:solidFill>
                <a:srgbClr val="C00000"/>
              </a:solidFill>
              <a:latin typeface="+mj-lt"/>
            </a:endParaRPr>
          </a:p>
        </p:txBody>
      </p:sp>
      <p:sp>
        <p:nvSpPr>
          <p:cNvPr id="51" name="Text Box 1027">
            <a:extLst>
              <a:ext uri="{FF2B5EF4-FFF2-40B4-BE49-F238E27FC236}">
                <a16:creationId xmlns:a16="http://schemas.microsoft.com/office/drawing/2014/main" xmlns="" id="{33D5CA91-EE49-434D-9115-A72F7B90A4C9}"/>
              </a:ext>
            </a:extLst>
          </p:cNvPr>
          <p:cNvSpPr txBox="1">
            <a:spLocks noChangeArrowheads="1"/>
          </p:cNvSpPr>
          <p:nvPr/>
        </p:nvSpPr>
        <p:spPr bwMode="auto">
          <a:xfrm>
            <a:off x="10080362" y="4591040"/>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52" name="Text Box 1027">
            <a:extLst>
              <a:ext uri="{FF2B5EF4-FFF2-40B4-BE49-F238E27FC236}">
                <a16:creationId xmlns:a16="http://schemas.microsoft.com/office/drawing/2014/main" xmlns="" id="{4AF2FF30-7768-49FC-93C4-B0980C9458EB}"/>
              </a:ext>
            </a:extLst>
          </p:cNvPr>
          <p:cNvSpPr txBox="1">
            <a:spLocks noChangeArrowheads="1"/>
          </p:cNvSpPr>
          <p:nvPr/>
        </p:nvSpPr>
        <p:spPr bwMode="auto">
          <a:xfrm>
            <a:off x="6031150" y="5557565"/>
            <a:ext cx="172274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0.6875</a:t>
            </a:r>
            <a:r>
              <a:rPr lang="en-US" altLang="en-US" sz="2400" baseline="-25000" dirty="0">
                <a:latin typeface="+mj-lt"/>
              </a:rPr>
              <a:t>10</a:t>
            </a:r>
            <a:r>
              <a:rPr lang="en-US" altLang="en-US" sz="2400" dirty="0">
                <a:latin typeface="+mj-lt"/>
              </a:rPr>
              <a:t> = </a:t>
            </a:r>
            <a:endParaRPr lang="en-US" altLang="en-US" sz="2400" baseline="-25000" dirty="0">
              <a:solidFill>
                <a:srgbClr val="C00000"/>
              </a:solidFill>
              <a:latin typeface="+mj-lt"/>
            </a:endParaRPr>
          </a:p>
        </p:txBody>
      </p:sp>
      <p:sp>
        <p:nvSpPr>
          <p:cNvPr id="53" name="Text Box 1027">
            <a:extLst>
              <a:ext uri="{FF2B5EF4-FFF2-40B4-BE49-F238E27FC236}">
                <a16:creationId xmlns:a16="http://schemas.microsoft.com/office/drawing/2014/main" xmlns="" id="{EF710367-7EB6-48F0-876A-B0A7CB15DF98}"/>
              </a:ext>
            </a:extLst>
          </p:cNvPr>
          <p:cNvSpPr txBox="1">
            <a:spLocks noChangeArrowheads="1"/>
          </p:cNvSpPr>
          <p:nvPr/>
        </p:nvSpPr>
        <p:spPr bwMode="auto">
          <a:xfrm>
            <a:off x="7240299" y="5558531"/>
            <a:ext cx="1809709"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solidFill>
                  <a:schemeClr val="accent6"/>
                </a:solidFill>
                <a:latin typeface="+mj-lt"/>
              </a:rPr>
              <a:t>0.1011</a:t>
            </a:r>
            <a:r>
              <a:rPr lang="en-US" altLang="en-US" sz="2400" baseline="-25000" dirty="0">
                <a:solidFill>
                  <a:schemeClr val="accent6"/>
                </a:solidFill>
                <a:latin typeface="+mj-lt"/>
              </a:rPr>
              <a:t>2</a:t>
            </a:r>
          </a:p>
        </p:txBody>
      </p:sp>
      <p:cxnSp>
        <p:nvCxnSpPr>
          <p:cNvPr id="54" name="Straight Arrow Connector 53">
            <a:extLst>
              <a:ext uri="{FF2B5EF4-FFF2-40B4-BE49-F238E27FC236}">
                <a16:creationId xmlns:a16="http://schemas.microsoft.com/office/drawing/2014/main" xmlns="" id="{E223DFA1-3005-41E3-8A45-8DEA7BB0F5FC}"/>
              </a:ext>
            </a:extLst>
          </p:cNvPr>
          <p:cNvCxnSpPr/>
          <p:nvPr/>
        </p:nvCxnSpPr>
        <p:spPr>
          <a:xfrm>
            <a:off x="9243452" y="3229620"/>
            <a:ext cx="0" cy="174242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ext Box 1027">
            <a:extLst>
              <a:ext uri="{FF2B5EF4-FFF2-40B4-BE49-F238E27FC236}">
                <a16:creationId xmlns:a16="http://schemas.microsoft.com/office/drawing/2014/main" xmlns="" id="{599938EE-E1CB-4115-BC75-691B9B924F7B}"/>
              </a:ext>
            </a:extLst>
          </p:cNvPr>
          <p:cNvSpPr txBox="1">
            <a:spLocks noChangeArrowheads="1"/>
          </p:cNvSpPr>
          <p:nvPr/>
        </p:nvSpPr>
        <p:spPr bwMode="auto">
          <a:xfrm>
            <a:off x="9067234" y="2533640"/>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i="1" u="sng" dirty="0">
                <a:latin typeface="+mj-lt"/>
              </a:rPr>
              <a:t>integer</a:t>
            </a:r>
            <a:endParaRPr lang="en-US" altLang="en-US" sz="2400" i="1" u="sng" baseline="-25000" dirty="0">
              <a:solidFill>
                <a:srgbClr val="C00000"/>
              </a:solidFill>
              <a:latin typeface="+mj-lt"/>
            </a:endParaRPr>
          </a:p>
        </p:txBody>
      </p:sp>
      <p:sp>
        <p:nvSpPr>
          <p:cNvPr id="56" name="Text Box 1027">
            <a:extLst>
              <a:ext uri="{FF2B5EF4-FFF2-40B4-BE49-F238E27FC236}">
                <a16:creationId xmlns:a16="http://schemas.microsoft.com/office/drawing/2014/main" xmlns="" id="{FF702850-880F-4ED8-8455-8020F13365C5}"/>
              </a:ext>
            </a:extLst>
          </p:cNvPr>
          <p:cNvSpPr txBox="1">
            <a:spLocks noChangeArrowheads="1"/>
          </p:cNvSpPr>
          <p:nvPr/>
        </p:nvSpPr>
        <p:spPr bwMode="auto">
          <a:xfrm>
            <a:off x="10523192" y="2533640"/>
            <a:ext cx="13536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i="1" u="sng" dirty="0">
                <a:latin typeface="+mj-lt"/>
              </a:rPr>
              <a:t>fraction</a:t>
            </a:r>
            <a:endParaRPr lang="en-US" altLang="en-US" sz="2400" i="1" u="sng" baseline="-25000" dirty="0">
              <a:solidFill>
                <a:srgbClr val="C00000"/>
              </a:solidFill>
              <a:latin typeface="+mj-lt"/>
            </a:endParaRPr>
          </a:p>
        </p:txBody>
      </p:sp>
    </p:spTree>
    <p:extLst>
      <p:ext uri="{BB962C8B-B14F-4D97-AF65-F5344CB8AC3E}">
        <p14:creationId xmlns:p14="http://schemas.microsoft.com/office/powerpoint/2010/main" val="40037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par>
                                <p:cTn id="85" presetID="10"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par>
                                <p:cTn id="93" presetID="10" presetClass="entr" presetSubtype="0" fill="hold"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ntr" presetSubtype="0"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fade">
                                      <p:cBhvr>
                                        <p:cTn id="103" dur="500"/>
                                        <p:tgtEl>
                                          <p:spTgt spid="23"/>
                                        </p:tgtEl>
                                      </p:cBhvr>
                                    </p:animEffect>
                                  </p:childTnLst>
                                </p:cTn>
                              </p:par>
                              <p:par>
                                <p:cTn id="104" presetID="10" presetClass="entr" presetSubtype="0" fill="hold"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500"/>
                                        <p:tgtEl>
                                          <p:spTgt spid="26"/>
                                        </p:tgtEl>
                                      </p:cBhvr>
                                    </p:animEffect>
                                  </p:childTnLst>
                                </p:cTn>
                              </p:par>
                              <p:par>
                                <p:cTn id="107" presetID="10" presetClass="entr" presetSubtype="0"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500"/>
                                        <p:tgtEl>
                                          <p:spTgt spid="25"/>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500"/>
                                        <p:tgtEl>
                                          <p:spTgt spid="27"/>
                                        </p:tgtEl>
                                      </p:cBhvr>
                                    </p:animEffect>
                                  </p:childTnLst>
                                </p:cTn>
                              </p:par>
                              <p:par>
                                <p:cTn id="115" presetID="10" presetClass="entr" presetSubtype="0" fill="hold"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0">
                                            <p:txEl>
                                              <p:pRg st="0" end="0"/>
                                            </p:txEl>
                                          </p:spTgt>
                                        </p:tgtEl>
                                        <p:attrNameLst>
                                          <p:attrName>style.visibility</p:attrName>
                                        </p:attrNameLst>
                                      </p:cBhvr>
                                      <p:to>
                                        <p:strVal val="visible"/>
                                      </p:to>
                                    </p:set>
                                    <p:animEffect transition="in" filter="fade">
                                      <p:cBhvr>
                                        <p:cTn id="127" dur="500"/>
                                        <p:tgtEl>
                                          <p:spTgt spid="30">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fade">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500"/>
                                        <p:tgtEl>
                                          <p:spTgt spid="5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fade">
                                      <p:cBhvr>
                                        <p:cTn id="150" dur="500"/>
                                        <p:tgtEl>
                                          <p:spTgt spid="5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500"/>
                                        <p:tgtEl>
                                          <p:spTgt spid="34"/>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5"/>
                                        </p:tgtEl>
                                        <p:attrNameLst>
                                          <p:attrName>style.visibility</p:attrName>
                                        </p:attrNameLst>
                                      </p:cBhvr>
                                      <p:to>
                                        <p:strVal val="visible"/>
                                      </p:to>
                                    </p:set>
                                    <p:animEffect transition="in" filter="fade">
                                      <p:cBhvr>
                                        <p:cTn id="161" dur="500"/>
                                        <p:tgtEl>
                                          <p:spTgt spid="35"/>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37"/>
                                        </p:tgtEl>
                                        <p:attrNameLst>
                                          <p:attrName>style.visibility</p:attrName>
                                        </p:attrNameLst>
                                      </p:cBhvr>
                                      <p:to>
                                        <p:strVal val="visible"/>
                                      </p:to>
                                    </p:set>
                                    <p:animEffect transition="in" filter="fade">
                                      <p:cBhvr>
                                        <p:cTn id="166" dur="500"/>
                                        <p:tgtEl>
                                          <p:spTgt spid="37"/>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fade">
                                      <p:cBhvr>
                                        <p:cTn id="171" dur="500"/>
                                        <p:tgtEl>
                                          <p:spTgt spid="38"/>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9"/>
                                        </p:tgtEl>
                                        <p:attrNameLst>
                                          <p:attrName>style.visibility</p:attrName>
                                        </p:attrNameLst>
                                      </p:cBhvr>
                                      <p:to>
                                        <p:strVal val="visible"/>
                                      </p:to>
                                    </p:set>
                                    <p:animEffect transition="in" filter="fade">
                                      <p:cBhvr>
                                        <p:cTn id="176" dur="500"/>
                                        <p:tgtEl>
                                          <p:spTgt spid="3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41"/>
                                        </p:tgtEl>
                                        <p:attrNameLst>
                                          <p:attrName>style.visibility</p:attrName>
                                        </p:attrNameLst>
                                      </p:cBhvr>
                                      <p:to>
                                        <p:strVal val="visible"/>
                                      </p:to>
                                    </p:set>
                                    <p:animEffect transition="in" filter="fade">
                                      <p:cBhvr>
                                        <p:cTn id="179" dur="500"/>
                                        <p:tgtEl>
                                          <p:spTgt spid="41"/>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40"/>
                                        </p:tgtEl>
                                        <p:attrNameLst>
                                          <p:attrName>style.visibility</p:attrName>
                                        </p:attrNameLst>
                                      </p:cBhvr>
                                      <p:to>
                                        <p:strVal val="visible"/>
                                      </p:to>
                                    </p:set>
                                    <p:animEffect transition="in" filter="fade">
                                      <p:cBhvr>
                                        <p:cTn id="182" dur="500"/>
                                        <p:tgtEl>
                                          <p:spTgt spid="40"/>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3"/>
                                        </p:tgtEl>
                                        <p:attrNameLst>
                                          <p:attrName>style.visibility</p:attrName>
                                        </p:attrNameLst>
                                      </p:cBhvr>
                                      <p:to>
                                        <p:strVal val="visible"/>
                                      </p:to>
                                    </p:set>
                                    <p:animEffect transition="in" filter="fade">
                                      <p:cBhvr>
                                        <p:cTn id="192" dur="500"/>
                                        <p:tgtEl>
                                          <p:spTgt spid="4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4"/>
                                        </p:tgtEl>
                                        <p:attrNameLst>
                                          <p:attrName>style.visibility</p:attrName>
                                        </p:attrNameLst>
                                      </p:cBhvr>
                                      <p:to>
                                        <p:strVal val="visible"/>
                                      </p:to>
                                    </p:set>
                                    <p:animEffect transition="in" filter="fade">
                                      <p:cBhvr>
                                        <p:cTn id="197" dur="500"/>
                                        <p:tgtEl>
                                          <p:spTgt spid="44"/>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46"/>
                                        </p:tgtEl>
                                        <p:attrNameLst>
                                          <p:attrName>style.visibility</p:attrName>
                                        </p:attrNameLst>
                                      </p:cBhvr>
                                      <p:to>
                                        <p:strVal val="visible"/>
                                      </p:to>
                                    </p:set>
                                    <p:animEffect transition="in" filter="fade">
                                      <p:cBhvr>
                                        <p:cTn id="200" dur="500"/>
                                        <p:tgtEl>
                                          <p:spTgt spid="4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45"/>
                                        </p:tgtEl>
                                        <p:attrNameLst>
                                          <p:attrName>style.visibility</p:attrName>
                                        </p:attrNameLst>
                                      </p:cBhvr>
                                      <p:to>
                                        <p:strVal val="visible"/>
                                      </p:to>
                                    </p:set>
                                    <p:animEffect transition="in" filter="fade">
                                      <p:cBhvr>
                                        <p:cTn id="203" dur="500"/>
                                        <p:tgtEl>
                                          <p:spTgt spid="45"/>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7"/>
                                        </p:tgtEl>
                                        <p:attrNameLst>
                                          <p:attrName>style.visibility</p:attrName>
                                        </p:attrNameLst>
                                      </p:cBhvr>
                                      <p:to>
                                        <p:strVal val="visible"/>
                                      </p:to>
                                    </p:set>
                                    <p:animEffect transition="in" filter="fade">
                                      <p:cBhvr>
                                        <p:cTn id="208" dur="500"/>
                                        <p:tgtEl>
                                          <p:spTgt spid="4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fad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49"/>
                                        </p:tgtEl>
                                        <p:attrNameLst>
                                          <p:attrName>style.visibility</p:attrName>
                                        </p:attrNameLst>
                                      </p:cBhvr>
                                      <p:to>
                                        <p:strVal val="visible"/>
                                      </p:to>
                                    </p:set>
                                    <p:animEffect transition="in" filter="fade">
                                      <p:cBhvr>
                                        <p:cTn id="218" dur="500"/>
                                        <p:tgtEl>
                                          <p:spTgt spid="49"/>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51"/>
                                        </p:tgtEl>
                                        <p:attrNameLst>
                                          <p:attrName>style.visibility</p:attrName>
                                        </p:attrNameLst>
                                      </p:cBhvr>
                                      <p:to>
                                        <p:strVal val="visible"/>
                                      </p:to>
                                    </p:set>
                                    <p:animEffect transition="in" filter="fade">
                                      <p:cBhvr>
                                        <p:cTn id="221" dur="500"/>
                                        <p:tgtEl>
                                          <p:spTgt spid="51"/>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50"/>
                                        </p:tgtEl>
                                        <p:attrNameLst>
                                          <p:attrName>style.visibility</p:attrName>
                                        </p:attrNameLst>
                                      </p:cBhvr>
                                      <p:to>
                                        <p:strVal val="visible"/>
                                      </p:to>
                                    </p:set>
                                    <p:animEffect transition="in" filter="fade">
                                      <p:cBhvr>
                                        <p:cTn id="224" dur="500"/>
                                        <p:tgtEl>
                                          <p:spTgt spid="50"/>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52"/>
                                        </p:tgtEl>
                                        <p:attrNameLst>
                                          <p:attrName>style.visibility</p:attrName>
                                        </p:attrNameLst>
                                      </p:cBhvr>
                                      <p:to>
                                        <p:strVal val="visible"/>
                                      </p:to>
                                    </p:set>
                                    <p:animEffect transition="in" filter="fade">
                                      <p:cBhvr>
                                        <p:cTn id="229" dur="500"/>
                                        <p:tgtEl>
                                          <p:spTgt spid="5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nodeType="clickEffect">
                                  <p:stCondLst>
                                    <p:cond delay="0"/>
                                  </p:stCondLst>
                                  <p:childTnLst>
                                    <p:set>
                                      <p:cBhvr>
                                        <p:cTn id="233" dur="1" fill="hold">
                                          <p:stCondLst>
                                            <p:cond delay="0"/>
                                          </p:stCondLst>
                                        </p:cTn>
                                        <p:tgtEl>
                                          <p:spTgt spid="54"/>
                                        </p:tgtEl>
                                        <p:attrNameLst>
                                          <p:attrName>style.visibility</p:attrName>
                                        </p:attrNameLst>
                                      </p:cBhvr>
                                      <p:to>
                                        <p:strVal val="visible"/>
                                      </p:to>
                                    </p:set>
                                    <p:animEffect transition="in" filter="fade">
                                      <p:cBhvr>
                                        <p:cTn id="234" dur="500"/>
                                        <p:tgtEl>
                                          <p:spTgt spid="54"/>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grpId="0" nodeType="clickEffect">
                                  <p:stCondLst>
                                    <p:cond delay="0"/>
                                  </p:stCondLst>
                                  <p:childTnLst>
                                    <p:set>
                                      <p:cBhvr>
                                        <p:cTn id="238" dur="1" fill="hold">
                                          <p:stCondLst>
                                            <p:cond delay="0"/>
                                          </p:stCondLst>
                                        </p:cTn>
                                        <p:tgtEl>
                                          <p:spTgt spid="53"/>
                                        </p:tgtEl>
                                        <p:attrNameLst>
                                          <p:attrName>style.visibility</p:attrName>
                                        </p:attrNameLst>
                                      </p:cBhvr>
                                      <p:to>
                                        <p:strVal val="visible"/>
                                      </p:to>
                                    </p:set>
                                    <p:animEffect transition="in" filter="fade">
                                      <p:cBhvr>
                                        <p:cTn id="23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27" grpId="0"/>
      <p:bldP spid="29"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5" grpId="0"/>
      <p:bldP spid="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52B9E28B-E353-40AB-9A56-23F925322859}"/>
                  </a:ext>
                </a:extLst>
              </p:cNvPr>
              <p:cNvSpPr>
                <a:spLocks noGrp="1"/>
              </p:cNvSpPr>
              <p:nvPr>
                <p:ph type="title"/>
              </p:nvPr>
            </p:nvSpPr>
            <p:spPr/>
            <p:txBody>
              <a:bodyPr>
                <a:normAutofit/>
              </a:bodyPr>
              <a:lstStyle/>
              <a:p>
                <a:r>
                  <a:rPr lang="en-IN" dirty="0"/>
                  <a:t>Proof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IN" i="1">
                            <a:latin typeface="Cambria Math" panose="02040503050406030204" pitchFamily="18" charset="0"/>
                          </a:rPr>
                          <m:t>+</m:t>
                        </m:r>
                        <m:r>
                          <a:rPr lang="en-IN" i="1">
                            <a:latin typeface="Cambria Math" panose="02040503050406030204" pitchFamily="18" charset="0"/>
                          </a:rPr>
                          <m:t>𝐶</m:t>
                        </m:r>
                      </m:e>
                    </m:acc>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𝐴</m:t>
                        </m:r>
                      </m:e>
                    </m:acc>
                    <m:r>
                      <a:rPr lang="en-IN" b="1" i="1" smtClean="0">
                        <a:latin typeface="Cambria Math" panose="02040503050406030204" pitchFamily="18" charset="0"/>
                      </a:rPr>
                      <m:t> </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𝐵</m:t>
                        </m:r>
                      </m:e>
                    </m:acc>
                    <m:r>
                      <a:rPr lang="en-IN" b="1"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IN" b="0" i="1" smtClean="0">
                            <a:latin typeface="Cambria Math" panose="02040503050406030204" pitchFamily="18" charset="0"/>
                          </a:rPr>
                          <m:t>𝐶</m:t>
                        </m:r>
                      </m:e>
                    </m:acc>
                  </m:oMath>
                </a14:m>
                <a:endParaRPr lang="en-IN" b="0" dirty="0"/>
              </a:p>
            </p:txBody>
          </p:sp>
        </mc:Choice>
        <mc:Fallback xmlns="">
          <p:sp>
            <p:nvSpPr>
              <p:cNvPr id="2" name="Title 1">
                <a:extLst>
                  <a:ext uri="{FF2B5EF4-FFF2-40B4-BE49-F238E27FC236}">
                    <a16:creationId xmlns:a16="http://schemas.microsoft.com/office/drawing/2014/main" id="{52B9E28B-E353-40AB-9A56-23F925322859}"/>
                  </a:ext>
                </a:extLst>
              </p:cNvPr>
              <p:cNvSpPr>
                <a:spLocks noGrp="1" noRot="1" noChangeAspect="1" noMove="1" noResize="1" noEditPoints="1" noAdjustHandles="1" noChangeArrowheads="1" noChangeShapeType="1" noTextEdit="1"/>
              </p:cNvSpPr>
              <p:nvPr>
                <p:ph type="title"/>
              </p:nvPr>
            </p:nvSpPr>
            <p:spPr>
              <a:blipFill>
                <a:blip r:embed="rId2"/>
                <a:stretch>
                  <a:fillRect l="-400" t="-8547" b="-19658"/>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xmlns="" id="{70927D23-B731-4B1C-B5F7-618DE986B811}"/>
              </a:ext>
            </a:extLst>
          </p:cNvPr>
          <p:cNvGraphicFramePr>
            <a:graphicFrameLocks noGrp="1"/>
          </p:cNvGraphicFramePr>
          <p:nvPr/>
        </p:nvGraphicFramePr>
        <p:xfrm>
          <a:off x="17099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5" name="Table 4">
            <a:extLst>
              <a:ext uri="{FF2B5EF4-FFF2-40B4-BE49-F238E27FC236}">
                <a16:creationId xmlns:a16="http://schemas.microsoft.com/office/drawing/2014/main" xmlns="" id="{F523E7C8-D55C-4746-9634-4CA135F3DD9A}"/>
              </a:ext>
            </a:extLst>
          </p:cNvPr>
          <p:cNvGraphicFramePr>
            <a:graphicFrameLocks noGrp="1"/>
          </p:cNvGraphicFramePr>
          <p:nvPr/>
        </p:nvGraphicFramePr>
        <p:xfrm>
          <a:off x="25481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6" name="Table 5">
            <a:extLst>
              <a:ext uri="{FF2B5EF4-FFF2-40B4-BE49-F238E27FC236}">
                <a16:creationId xmlns:a16="http://schemas.microsoft.com/office/drawing/2014/main" xmlns="" id="{53CD8B9B-6DF7-4481-97AE-8EA2EDD79A0E}"/>
              </a:ext>
            </a:extLst>
          </p:cNvPr>
          <p:cNvGraphicFramePr>
            <a:graphicFrameLocks noGrp="1"/>
          </p:cNvGraphicFramePr>
          <p:nvPr/>
        </p:nvGraphicFramePr>
        <p:xfrm>
          <a:off x="33863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7" name="Table 6">
            <a:extLst>
              <a:ext uri="{FF2B5EF4-FFF2-40B4-BE49-F238E27FC236}">
                <a16:creationId xmlns:a16="http://schemas.microsoft.com/office/drawing/2014/main" xmlns="" id="{914A20FB-6831-465C-8BBD-748DA7D522A9}"/>
              </a:ext>
            </a:extLst>
          </p:cNvPr>
          <p:cNvGraphicFramePr>
            <a:graphicFrameLocks noGrp="1"/>
          </p:cNvGraphicFramePr>
          <p:nvPr/>
        </p:nvGraphicFramePr>
        <p:xfrm>
          <a:off x="4215539" y="1576901"/>
          <a:ext cx="1305790" cy="4114800"/>
        </p:xfrm>
        <a:graphic>
          <a:graphicData uri="http://schemas.openxmlformats.org/drawingml/2006/table">
            <a:tbl>
              <a:tblPr firstRow="1" bandRow="1">
                <a:tableStyleId>{5C22544A-7EE6-4342-B048-85BDC9FD1C3A}</a:tableStyleId>
              </a:tblPr>
              <a:tblGrid>
                <a:gridCol w="1305790">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A+B+C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579984E2-B92A-4D4B-8BFE-DC6B14DD8366}"/>
                  </a:ext>
                </a:extLst>
              </p:cNvPr>
              <p:cNvGraphicFramePr>
                <a:graphicFrameLocks noGrp="1"/>
              </p:cNvGraphicFramePr>
              <p:nvPr/>
            </p:nvGraphicFramePr>
            <p:xfrm>
              <a:off x="5527049" y="1577315"/>
              <a:ext cx="1233805" cy="4117467"/>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B</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C</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8" name="Table 7">
                <a:extLst>
                  <a:ext uri="{FF2B5EF4-FFF2-40B4-BE49-F238E27FC236}">
                    <a16:creationId xmlns:a16="http://schemas.microsoft.com/office/drawing/2014/main" id="{579984E2-B92A-4D4B-8BFE-DC6B14DD8366}"/>
                  </a:ext>
                </a:extLst>
              </p:cNvPr>
              <p:cNvGraphicFramePr>
                <a:graphicFrameLocks noGrp="1"/>
              </p:cNvGraphicFramePr>
              <p:nvPr>
                <p:extLst>
                  <p:ext uri="{D42A27DB-BD31-4B8C-83A1-F6EECF244321}">
                    <p14:modId xmlns:p14="http://schemas.microsoft.com/office/powerpoint/2010/main" val="2229883056"/>
                  </p:ext>
                </p:extLst>
              </p:nvPr>
            </p:nvGraphicFramePr>
            <p:xfrm>
              <a:off x="5527049" y="1577315"/>
              <a:ext cx="1233805" cy="4117467"/>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3"/>
                          <a:stretch>
                            <a:fillRect l="-490" t="-1316" r="-490"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xmlns="" id="{B461117D-CE84-4656-949E-333652CFA40C}"/>
                  </a:ext>
                </a:extLst>
              </p:cNvPr>
              <p:cNvGraphicFramePr>
                <a:graphicFrameLocks noGrp="1"/>
              </p:cNvGraphicFramePr>
              <p:nvPr/>
            </p:nvGraphicFramePr>
            <p:xfrm>
              <a:off x="67637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9" name="Table 8">
                <a:extLst>
                  <a:ext uri="{FF2B5EF4-FFF2-40B4-BE49-F238E27FC236}">
                    <a16:creationId xmlns:a16="http://schemas.microsoft.com/office/drawing/2014/main" id="{B461117D-CE84-4656-949E-333652CFA40C}"/>
                  </a:ext>
                </a:extLst>
              </p:cNvPr>
              <p:cNvGraphicFramePr>
                <a:graphicFrameLocks noGrp="1"/>
              </p:cNvGraphicFramePr>
              <p:nvPr>
                <p:extLst>
                  <p:ext uri="{D42A27DB-BD31-4B8C-83A1-F6EECF244321}">
                    <p14:modId xmlns:p14="http://schemas.microsoft.com/office/powerpoint/2010/main" val="851012133"/>
                  </p:ext>
                </p:extLst>
              </p:nvPr>
            </p:nvGraphicFramePr>
            <p:xfrm>
              <a:off x="67637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4"/>
                          <a:stretch>
                            <a:fillRect l="-719" t="-1316" r="-719" b="-82105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xmlns="" id="{A75BC957-C8B7-453D-BC66-DB669F4320E3}"/>
                  </a:ext>
                </a:extLst>
              </p:cNvPr>
              <p:cNvGraphicFramePr>
                <a:graphicFrameLocks noGrp="1"/>
              </p:cNvGraphicFramePr>
              <p:nvPr/>
            </p:nvGraphicFramePr>
            <p:xfrm>
              <a:off x="7601910"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𝐁</m:t>
                                    </m:r>
                                  </m:e>
                                </m:acc>
                              </m:oMath>
                            </m:oMathPara>
                          </a14:m>
                          <a:endParaRPr lang="en-IN" sz="2400" dirty="0">
                            <a:solidFill>
                              <a:schemeClr val="tx1"/>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0" name="Table 9">
                <a:extLst>
                  <a:ext uri="{FF2B5EF4-FFF2-40B4-BE49-F238E27FC236}">
                    <a16:creationId xmlns:a16="http://schemas.microsoft.com/office/drawing/2014/main" id="{A75BC957-C8B7-453D-BC66-DB669F4320E3}"/>
                  </a:ext>
                </a:extLst>
              </p:cNvPr>
              <p:cNvGraphicFramePr>
                <a:graphicFrameLocks noGrp="1"/>
              </p:cNvGraphicFramePr>
              <p:nvPr>
                <p:extLst>
                  <p:ext uri="{D42A27DB-BD31-4B8C-83A1-F6EECF244321}">
                    <p14:modId xmlns:p14="http://schemas.microsoft.com/office/powerpoint/2010/main" val="2067031157"/>
                  </p:ext>
                </p:extLst>
              </p:nvPr>
            </p:nvGraphicFramePr>
            <p:xfrm>
              <a:off x="7601910"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5"/>
                          <a:stretch>
                            <a:fillRect l="-725" t="-1333" r="-144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xmlns="" id="{C964A71C-C5F5-4CB7-8C81-04F15CCA5405}"/>
                  </a:ext>
                </a:extLst>
              </p:cNvPr>
              <p:cNvGraphicFramePr>
                <a:graphicFrameLocks noGrp="1"/>
              </p:cNvGraphicFramePr>
              <p:nvPr/>
            </p:nvGraphicFramePr>
            <p:xfrm>
              <a:off x="8440110"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𝐂</m:t>
                                    </m:r>
                                  </m:e>
                                </m:acc>
                              </m:oMath>
                            </m:oMathPara>
                          </a14:m>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1" name="Table 10">
                <a:extLst>
                  <a:ext uri="{FF2B5EF4-FFF2-40B4-BE49-F238E27FC236}">
                    <a16:creationId xmlns:a16="http://schemas.microsoft.com/office/drawing/2014/main" id="{C964A71C-C5F5-4CB7-8C81-04F15CCA5405}"/>
                  </a:ext>
                </a:extLst>
              </p:cNvPr>
              <p:cNvGraphicFramePr>
                <a:graphicFrameLocks noGrp="1"/>
              </p:cNvGraphicFramePr>
              <p:nvPr>
                <p:extLst>
                  <p:ext uri="{D42A27DB-BD31-4B8C-83A1-F6EECF244321}">
                    <p14:modId xmlns:p14="http://schemas.microsoft.com/office/powerpoint/2010/main" val="2157877129"/>
                  </p:ext>
                </p:extLst>
              </p:nvPr>
            </p:nvGraphicFramePr>
            <p:xfrm>
              <a:off x="8440110"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962">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6"/>
                          <a:stretch>
                            <a:fillRect l="-719" t="-1333" r="-71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xmlns="" id="{162EE441-35F0-49CE-B233-93996BA95361}"/>
                  </a:ext>
                </a:extLst>
              </p:cNvPr>
              <p:cNvGraphicFramePr>
                <a:graphicFrameLocks noGrp="1"/>
              </p:cNvGraphicFramePr>
              <p:nvPr/>
            </p:nvGraphicFramePr>
            <p:xfrm>
              <a:off x="92783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A</m:t>
                                    </m:r>
                                    <m:r>
                                      <a:rPr lang="en-US" sz="2400" b="1" i="1" smtClean="0">
                                        <a:solidFill>
                                          <a:schemeClr val="tx1"/>
                                        </a:solidFill>
                                        <a:latin typeface="Cambria Math" panose="02040503050406030204" pitchFamily="18" charset="0"/>
                                        <a:ea typeface="Cambria Math" panose="02040503050406030204" pitchFamily="18" charset="0"/>
                                      </a:rPr>
                                      <m:t> </m:t>
                                    </m:r>
                                  </m:e>
                                </m:acc>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B</m:t>
                                    </m:r>
                                  </m:e>
                                </m:acc>
                                <m:r>
                                  <a:rPr lang="en-US" sz="2400" b="1" i="1" smtClean="0">
                                    <a:solidFill>
                                      <a:schemeClr val="tx1"/>
                                    </a:solidFill>
                                    <a:latin typeface="Cambria Math" panose="02040503050406030204" pitchFamily="18" charset="0"/>
                                    <a:ea typeface="Cambria Math" panose="02040503050406030204" pitchFamily="18" charset="0"/>
                                  </a:rPr>
                                  <m:t> </m:t>
                                </m:r>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C</m:t>
                                    </m:r>
                                  </m:e>
                                </m:acc>
                              </m:oMath>
                            </m:oMathPara>
                          </a14:m>
                          <a:endParaRPr lang="en-IN" sz="2400" dirty="0">
                            <a:latin typeface="Cambria Math" panose="02040503050406030204" pitchFamily="18" charset="0"/>
                            <a:ea typeface="Cambria Math" panose="02040503050406030204" pitchFamily="18" charset="0"/>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2" name="Table 11">
                <a:extLst>
                  <a:ext uri="{FF2B5EF4-FFF2-40B4-BE49-F238E27FC236}">
                    <a16:creationId xmlns:a16="http://schemas.microsoft.com/office/drawing/2014/main" id="{162EE441-35F0-49CE-B233-93996BA95361}"/>
                  </a:ext>
                </a:extLst>
              </p:cNvPr>
              <p:cNvGraphicFramePr>
                <a:graphicFrameLocks noGrp="1"/>
              </p:cNvGraphicFramePr>
              <p:nvPr>
                <p:extLst>
                  <p:ext uri="{D42A27DB-BD31-4B8C-83A1-F6EECF244321}">
                    <p14:modId xmlns:p14="http://schemas.microsoft.com/office/powerpoint/2010/main" val="1275734712"/>
                  </p:ext>
                </p:extLst>
              </p:nvPr>
            </p:nvGraphicFramePr>
            <p:xfrm>
              <a:off x="92783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7"/>
                          <a:stretch>
                            <a:fillRect l="-725" t="-1316" r="-1449"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p:sp>
        <p:nvSpPr>
          <p:cNvPr id="13" name="Rectangle 12">
            <a:extLst>
              <a:ext uri="{FF2B5EF4-FFF2-40B4-BE49-F238E27FC236}">
                <a16:creationId xmlns:a16="http://schemas.microsoft.com/office/drawing/2014/main" xmlns="" id="{7E2279D3-BC04-431F-BF3C-BDEBDA2A2459}"/>
              </a:ext>
            </a:extLst>
          </p:cNvPr>
          <p:cNvSpPr/>
          <p:nvPr/>
        </p:nvSpPr>
        <p:spPr>
          <a:xfrm>
            <a:off x="226017" y="5801386"/>
            <a:ext cx="9146582" cy="830997"/>
          </a:xfrm>
          <a:prstGeom prst="rect">
            <a:avLst/>
          </a:prstGeom>
        </p:spPr>
        <p:txBody>
          <a:bodyPr wrap="square">
            <a:spAutoFit/>
          </a:bodyPr>
          <a:lstStyle/>
          <a:p>
            <a:pPr algn="just"/>
            <a:r>
              <a:rPr lang="en-IN" sz="2000" dirty="0"/>
              <a:t>From truth table, it is clearly visible that L.H.S. = R.H.S. Hence, </a:t>
            </a:r>
            <a:r>
              <a:rPr lang="en-IN" sz="2400" b="1" dirty="0">
                <a:solidFill>
                  <a:schemeClr val="tx2"/>
                </a:solidFill>
              </a:rPr>
              <a:t>the complement of a sum of variables is equal to the product of their individual complements.</a:t>
            </a:r>
          </a:p>
        </p:txBody>
      </p:sp>
      <p:sp>
        <p:nvSpPr>
          <p:cNvPr id="14" name="Left Brace 13">
            <a:extLst>
              <a:ext uri="{FF2B5EF4-FFF2-40B4-BE49-F238E27FC236}">
                <a16:creationId xmlns:a16="http://schemas.microsoft.com/office/drawing/2014/main" xmlns="" id="{EB4DEF47-230B-4517-B661-BC88CD6BABA5}"/>
              </a:ext>
            </a:extLst>
          </p:cNvPr>
          <p:cNvSpPr/>
          <p:nvPr/>
        </p:nvSpPr>
        <p:spPr>
          <a:xfrm rot="5400000">
            <a:off x="4061982" y="-1124768"/>
            <a:ext cx="363467" cy="50400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Left Brace 14">
            <a:extLst>
              <a:ext uri="{FF2B5EF4-FFF2-40B4-BE49-F238E27FC236}">
                <a16:creationId xmlns:a16="http://schemas.microsoft.com/office/drawing/2014/main" xmlns="" id="{8912057A-C199-43B0-A057-5E9684D6BA2A}"/>
              </a:ext>
            </a:extLst>
          </p:cNvPr>
          <p:cNvSpPr/>
          <p:nvPr/>
        </p:nvSpPr>
        <p:spPr>
          <a:xfrm rot="5400000">
            <a:off x="8258377" y="-289034"/>
            <a:ext cx="363467" cy="3352799"/>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3149694-6946-409D-82DF-DDFDEA408D24}"/>
              </a:ext>
            </a:extLst>
          </p:cNvPr>
          <p:cNvSpPr/>
          <p:nvPr/>
        </p:nvSpPr>
        <p:spPr>
          <a:xfrm>
            <a:off x="3819026" y="702671"/>
            <a:ext cx="1047302" cy="461665"/>
          </a:xfrm>
          <a:prstGeom prst="rect">
            <a:avLst/>
          </a:prstGeom>
        </p:spPr>
        <p:txBody>
          <a:bodyPr wrap="square">
            <a:spAutoFit/>
          </a:bodyPr>
          <a:lstStyle/>
          <a:p>
            <a:pPr algn="just"/>
            <a:r>
              <a:rPr lang="en-IN" sz="2400" dirty="0">
                <a:solidFill>
                  <a:schemeClr val="accent6"/>
                </a:solidFill>
              </a:rPr>
              <a:t>L.H.S.</a:t>
            </a:r>
          </a:p>
        </p:txBody>
      </p:sp>
      <p:sp>
        <p:nvSpPr>
          <p:cNvPr id="17" name="Rectangle 16">
            <a:extLst>
              <a:ext uri="{FF2B5EF4-FFF2-40B4-BE49-F238E27FC236}">
                <a16:creationId xmlns:a16="http://schemas.microsoft.com/office/drawing/2014/main" xmlns="" id="{F92C839B-7C59-4BD1-92F2-4C48696BDB87}"/>
              </a:ext>
            </a:extLst>
          </p:cNvPr>
          <p:cNvSpPr/>
          <p:nvPr/>
        </p:nvSpPr>
        <p:spPr>
          <a:xfrm>
            <a:off x="7999798" y="714216"/>
            <a:ext cx="958215" cy="461665"/>
          </a:xfrm>
          <a:prstGeom prst="rect">
            <a:avLst/>
          </a:prstGeom>
        </p:spPr>
        <p:txBody>
          <a:bodyPr wrap="square">
            <a:spAutoFit/>
          </a:bodyPr>
          <a:lstStyle/>
          <a:p>
            <a:pPr algn="just"/>
            <a:r>
              <a:rPr lang="en-IN" sz="2400" dirty="0">
                <a:solidFill>
                  <a:schemeClr val="accent6"/>
                </a:solidFill>
              </a:rPr>
              <a:t>R.H.S.</a:t>
            </a:r>
          </a:p>
        </p:txBody>
      </p:sp>
    </p:spTree>
    <p:extLst>
      <p:ext uri="{BB962C8B-B14F-4D97-AF65-F5344CB8AC3E}">
        <p14:creationId xmlns:p14="http://schemas.microsoft.com/office/powerpoint/2010/main" val="131328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52B9E28B-E353-40AB-9A56-23F925322859}"/>
                  </a:ext>
                </a:extLst>
              </p:cNvPr>
              <p:cNvSpPr>
                <a:spLocks noGrp="1"/>
              </p:cNvSpPr>
              <p:nvPr>
                <p:ph type="title"/>
              </p:nvPr>
            </p:nvSpPr>
            <p:spPr/>
            <p:txBody>
              <a:bodyPr>
                <a:normAutofit/>
              </a:bodyPr>
              <a:lstStyle/>
              <a:p>
                <a:r>
                  <a:rPr lang="en-IN" dirty="0"/>
                  <a:t>Proof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𝐴𝐵</m:t>
                        </m:r>
                        <m:r>
                          <a:rPr lang="en-IN" i="1">
                            <a:latin typeface="Cambria Math" panose="02040503050406030204" pitchFamily="18" charset="0"/>
                          </a:rPr>
                          <m:t>𝐶</m:t>
                        </m:r>
                      </m:e>
                    </m:acc>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𝐴</m:t>
                        </m:r>
                      </m:e>
                    </m:acc>
                    <m:r>
                      <a:rPr lang="en-US" b="1" i="1" smtClean="0">
                        <a:latin typeface="Cambria Math" panose="02040503050406030204" pitchFamily="18" charset="0"/>
                      </a:rPr>
                      <m:t>+</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𝐵</m:t>
                        </m:r>
                      </m:e>
                    </m:acc>
                    <m:r>
                      <a:rPr lang="en-US" b="0" i="1" smtClean="0">
                        <a:latin typeface="Cambria Math" panose="02040503050406030204" pitchFamily="18" charset="0"/>
                      </a:rPr>
                      <m:t>+</m:t>
                    </m:r>
                    <m:r>
                      <a:rPr lang="en-IN" b="1"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IN" b="0" i="1" smtClean="0">
                            <a:latin typeface="Cambria Math" panose="02040503050406030204" pitchFamily="18" charset="0"/>
                          </a:rPr>
                          <m:t>𝐶</m:t>
                        </m:r>
                      </m:e>
                    </m:acc>
                  </m:oMath>
                </a14:m>
                <a:endParaRPr lang="en-IN" b="0" dirty="0"/>
              </a:p>
            </p:txBody>
          </p:sp>
        </mc:Choice>
        <mc:Fallback xmlns="">
          <p:sp>
            <p:nvSpPr>
              <p:cNvPr id="2" name="Title 1">
                <a:extLst>
                  <a:ext uri="{FF2B5EF4-FFF2-40B4-BE49-F238E27FC236}">
                    <a16:creationId xmlns:a16="http://schemas.microsoft.com/office/drawing/2014/main" id="{52B9E28B-E353-40AB-9A56-23F925322859}"/>
                  </a:ext>
                </a:extLst>
              </p:cNvPr>
              <p:cNvSpPr>
                <a:spLocks noGrp="1" noRot="1" noChangeAspect="1" noMove="1" noResize="1" noEditPoints="1" noAdjustHandles="1" noChangeArrowheads="1" noChangeShapeType="1" noTextEdit="1"/>
              </p:cNvSpPr>
              <p:nvPr>
                <p:ph type="title"/>
              </p:nvPr>
            </p:nvSpPr>
            <p:spPr>
              <a:blipFill>
                <a:blip r:embed="rId2"/>
                <a:stretch>
                  <a:fillRect l="-400" t="-8547" b="-19658"/>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xmlns="" id="{70927D23-B731-4B1C-B5F7-618DE986B811}"/>
              </a:ext>
            </a:extLst>
          </p:cNvPr>
          <p:cNvGraphicFramePr>
            <a:graphicFrameLocks noGrp="1"/>
          </p:cNvGraphicFramePr>
          <p:nvPr/>
        </p:nvGraphicFramePr>
        <p:xfrm>
          <a:off x="17099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5" name="Table 4">
            <a:extLst>
              <a:ext uri="{FF2B5EF4-FFF2-40B4-BE49-F238E27FC236}">
                <a16:creationId xmlns:a16="http://schemas.microsoft.com/office/drawing/2014/main" xmlns="" id="{F523E7C8-D55C-4746-9634-4CA135F3DD9A}"/>
              </a:ext>
            </a:extLst>
          </p:cNvPr>
          <p:cNvGraphicFramePr>
            <a:graphicFrameLocks noGrp="1"/>
          </p:cNvGraphicFramePr>
          <p:nvPr/>
        </p:nvGraphicFramePr>
        <p:xfrm>
          <a:off x="25481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6" name="Table 5">
            <a:extLst>
              <a:ext uri="{FF2B5EF4-FFF2-40B4-BE49-F238E27FC236}">
                <a16:creationId xmlns:a16="http://schemas.microsoft.com/office/drawing/2014/main" xmlns="" id="{53CD8B9B-6DF7-4481-97AE-8EA2EDD79A0E}"/>
              </a:ext>
            </a:extLst>
          </p:cNvPr>
          <p:cNvGraphicFramePr>
            <a:graphicFrameLocks noGrp="1"/>
          </p:cNvGraphicFramePr>
          <p:nvPr/>
        </p:nvGraphicFramePr>
        <p:xfrm>
          <a:off x="33863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7" name="Table 6">
            <a:extLst>
              <a:ext uri="{FF2B5EF4-FFF2-40B4-BE49-F238E27FC236}">
                <a16:creationId xmlns:a16="http://schemas.microsoft.com/office/drawing/2014/main" xmlns="" id="{914A20FB-6831-465C-8BBD-748DA7D522A9}"/>
              </a:ext>
            </a:extLst>
          </p:cNvPr>
          <p:cNvGraphicFramePr>
            <a:graphicFrameLocks noGrp="1"/>
          </p:cNvGraphicFramePr>
          <p:nvPr/>
        </p:nvGraphicFramePr>
        <p:xfrm>
          <a:off x="4221024" y="1576901"/>
          <a:ext cx="891872" cy="4114800"/>
        </p:xfrm>
        <a:graphic>
          <a:graphicData uri="http://schemas.openxmlformats.org/drawingml/2006/table">
            <a:tbl>
              <a:tblPr firstRow="1" bandRow="1">
                <a:tableStyleId>{5C22544A-7EE6-4342-B048-85BDC9FD1C3A}</a:tableStyleId>
              </a:tblPr>
              <a:tblGrid>
                <a:gridCol w="891872">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 B C</a:t>
                      </a:r>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579984E2-B92A-4D4B-8BFE-DC6B14DD8366}"/>
                  </a:ext>
                </a:extLst>
              </p:cNvPr>
              <p:cNvGraphicFramePr>
                <a:graphicFrameLocks noGrp="1"/>
              </p:cNvGraphicFramePr>
              <p:nvPr/>
            </p:nvGraphicFramePr>
            <p:xfrm>
              <a:off x="5107022" y="1577315"/>
              <a:ext cx="926976" cy="4117467"/>
            </p:xfrm>
            <a:graphic>
              <a:graphicData uri="http://schemas.openxmlformats.org/drawingml/2006/table">
                <a:tbl>
                  <a:tblPr firstRow="1" bandRow="1">
                    <a:tableStyleId>{5C22544A-7EE6-4342-B048-85BDC9FD1C3A}</a:tableStyleId>
                  </a:tblPr>
                  <a:tblGrid>
                    <a:gridCol w="926976">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r>
                                      <m:rPr>
                                        <m:nor/>
                                      </m:rPr>
                                      <a:rPr lang="en-US" sz="2400" b="1" i="0" kern="1200" smtClean="0">
                                        <a:solidFill>
                                          <a:schemeClr val="tx1"/>
                                        </a:solidFill>
                                        <a:latin typeface="Cambria Math" panose="02040503050406030204" pitchFamily="18" charset="0"/>
                                        <a:ea typeface="Cambria Math" panose="02040503050406030204" pitchFamily="18" charset="0"/>
                                        <a:cs typeface="+mn-cs"/>
                                      </a:rPr>
                                      <m:t> </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B</m:t>
                                    </m:r>
                                    <m:r>
                                      <m:rPr>
                                        <m:nor/>
                                      </m:rPr>
                                      <a:rPr lang="en-US" sz="2400" b="1" i="0" kern="1200" smtClean="0">
                                        <a:solidFill>
                                          <a:schemeClr val="tx1"/>
                                        </a:solidFill>
                                        <a:latin typeface="Cambria Math" panose="02040503050406030204" pitchFamily="18" charset="0"/>
                                        <a:ea typeface="Cambria Math" panose="02040503050406030204" pitchFamily="18" charset="0"/>
                                        <a:cs typeface="+mn-cs"/>
                                      </a:rPr>
                                      <m:t> </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C</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8" name="Table 7">
                <a:extLst>
                  <a:ext uri="{FF2B5EF4-FFF2-40B4-BE49-F238E27FC236}">
                    <a16:creationId xmlns:a16="http://schemas.microsoft.com/office/drawing/2014/main" id="{579984E2-B92A-4D4B-8BFE-DC6B14DD8366}"/>
                  </a:ext>
                </a:extLst>
              </p:cNvPr>
              <p:cNvGraphicFramePr>
                <a:graphicFrameLocks noGrp="1"/>
              </p:cNvGraphicFramePr>
              <p:nvPr>
                <p:extLst>
                  <p:ext uri="{D42A27DB-BD31-4B8C-83A1-F6EECF244321}">
                    <p14:modId xmlns:p14="http://schemas.microsoft.com/office/powerpoint/2010/main" val="3916865969"/>
                  </p:ext>
                </p:extLst>
              </p:nvPr>
            </p:nvGraphicFramePr>
            <p:xfrm>
              <a:off x="5107022" y="1577315"/>
              <a:ext cx="926976" cy="4117467"/>
            </p:xfrm>
            <a:graphic>
              <a:graphicData uri="http://schemas.openxmlformats.org/drawingml/2006/table">
                <a:tbl>
                  <a:tblPr firstRow="1" bandRow="1">
                    <a:tableStyleId>{5C22544A-7EE6-4342-B048-85BDC9FD1C3A}</a:tableStyleId>
                  </a:tblPr>
                  <a:tblGrid>
                    <a:gridCol w="926976">
                      <a:extLst>
                        <a:ext uri="{9D8B030D-6E8A-4147-A177-3AD203B41FA5}">
                          <a16:colId xmlns:a16="http://schemas.microsoft.com/office/drawing/2014/main" val="20000"/>
                        </a:ext>
                      </a:extLst>
                    </a:gridCol>
                  </a:tblGrid>
                  <a:tr h="459867">
                    <a:tc>
                      <a:txBody>
                        <a:bodyPr/>
                        <a:lstStyle/>
                        <a:p>
                          <a:endParaRPr lang="en-US"/>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3"/>
                          <a:stretch>
                            <a:fillRect l="-654" t="-1316" r="-1307"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xmlns="" id="{B461117D-CE84-4656-949E-333652CFA40C}"/>
                  </a:ext>
                </a:extLst>
              </p:cNvPr>
              <p:cNvGraphicFramePr>
                <a:graphicFrameLocks noGrp="1"/>
              </p:cNvGraphicFramePr>
              <p:nvPr/>
            </p:nvGraphicFramePr>
            <p:xfrm>
              <a:off x="6035292"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9" name="Table 8">
                <a:extLst>
                  <a:ext uri="{FF2B5EF4-FFF2-40B4-BE49-F238E27FC236}">
                    <a16:creationId xmlns:a16="http://schemas.microsoft.com/office/drawing/2014/main" id="{B461117D-CE84-4656-949E-333652CFA40C}"/>
                  </a:ext>
                </a:extLst>
              </p:cNvPr>
              <p:cNvGraphicFramePr>
                <a:graphicFrameLocks noGrp="1"/>
              </p:cNvGraphicFramePr>
              <p:nvPr>
                <p:extLst>
                  <p:ext uri="{D42A27DB-BD31-4B8C-83A1-F6EECF244321}">
                    <p14:modId xmlns:p14="http://schemas.microsoft.com/office/powerpoint/2010/main" val="2776055523"/>
                  </p:ext>
                </p:extLst>
              </p:nvPr>
            </p:nvGraphicFramePr>
            <p:xfrm>
              <a:off x="6035292"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4"/>
                          <a:stretch>
                            <a:fillRect l="-725" t="-1316" r="-1449" b="-82105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xmlns="" id="{A75BC957-C8B7-453D-BC66-DB669F4320E3}"/>
                  </a:ext>
                </a:extLst>
              </p:cNvPr>
              <p:cNvGraphicFramePr>
                <a:graphicFrameLocks noGrp="1"/>
              </p:cNvGraphicFramePr>
              <p:nvPr/>
            </p:nvGraphicFramePr>
            <p:xfrm>
              <a:off x="6873492"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𝐁</m:t>
                                    </m:r>
                                  </m:e>
                                </m:acc>
                              </m:oMath>
                            </m:oMathPara>
                          </a14:m>
                          <a:endParaRPr lang="en-IN" sz="2400" dirty="0">
                            <a:solidFill>
                              <a:schemeClr val="tx1"/>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0" name="Table 9">
                <a:extLst>
                  <a:ext uri="{FF2B5EF4-FFF2-40B4-BE49-F238E27FC236}">
                    <a16:creationId xmlns:a16="http://schemas.microsoft.com/office/drawing/2014/main" id="{A75BC957-C8B7-453D-BC66-DB669F4320E3}"/>
                  </a:ext>
                </a:extLst>
              </p:cNvPr>
              <p:cNvGraphicFramePr>
                <a:graphicFrameLocks noGrp="1"/>
              </p:cNvGraphicFramePr>
              <p:nvPr>
                <p:extLst>
                  <p:ext uri="{D42A27DB-BD31-4B8C-83A1-F6EECF244321}">
                    <p14:modId xmlns:p14="http://schemas.microsoft.com/office/powerpoint/2010/main" val="2035969269"/>
                  </p:ext>
                </p:extLst>
              </p:nvPr>
            </p:nvGraphicFramePr>
            <p:xfrm>
              <a:off x="6873492"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5"/>
                          <a:stretch>
                            <a:fillRect l="-719" t="-1333" r="-71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xmlns="" id="{C964A71C-C5F5-4CB7-8C81-04F15CCA5405}"/>
                  </a:ext>
                </a:extLst>
              </p:cNvPr>
              <p:cNvGraphicFramePr>
                <a:graphicFrameLocks noGrp="1"/>
              </p:cNvGraphicFramePr>
              <p:nvPr/>
            </p:nvGraphicFramePr>
            <p:xfrm>
              <a:off x="7711692"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𝐂</m:t>
                                    </m:r>
                                  </m:e>
                                </m:acc>
                              </m:oMath>
                            </m:oMathPara>
                          </a14:m>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1" name="Table 10">
                <a:extLst>
                  <a:ext uri="{FF2B5EF4-FFF2-40B4-BE49-F238E27FC236}">
                    <a16:creationId xmlns:a16="http://schemas.microsoft.com/office/drawing/2014/main" id="{C964A71C-C5F5-4CB7-8C81-04F15CCA5405}"/>
                  </a:ext>
                </a:extLst>
              </p:cNvPr>
              <p:cNvGraphicFramePr>
                <a:graphicFrameLocks noGrp="1"/>
              </p:cNvGraphicFramePr>
              <p:nvPr>
                <p:extLst>
                  <p:ext uri="{D42A27DB-BD31-4B8C-83A1-F6EECF244321}">
                    <p14:modId xmlns:p14="http://schemas.microsoft.com/office/powerpoint/2010/main" val="99300521"/>
                  </p:ext>
                </p:extLst>
              </p:nvPr>
            </p:nvGraphicFramePr>
            <p:xfrm>
              <a:off x="7711692"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962">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6"/>
                          <a:stretch>
                            <a:fillRect l="-725" t="-1333" r="-144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xmlns="" id="{162EE441-35F0-49CE-B233-93996BA95361}"/>
                  </a:ext>
                </a:extLst>
              </p:cNvPr>
              <p:cNvGraphicFramePr>
                <a:graphicFrameLocks noGrp="1"/>
              </p:cNvGraphicFramePr>
              <p:nvPr/>
            </p:nvGraphicFramePr>
            <p:xfrm>
              <a:off x="8539745" y="1576964"/>
              <a:ext cx="1633414" cy="4117467"/>
            </p:xfrm>
            <a:graphic>
              <a:graphicData uri="http://schemas.openxmlformats.org/drawingml/2006/table">
                <a:tbl>
                  <a:tblPr firstRow="1" bandRow="1">
                    <a:tableStyleId>{5C22544A-7EE6-4342-B048-85BDC9FD1C3A}</a:tableStyleId>
                  </a:tblPr>
                  <a:tblGrid>
                    <a:gridCol w="1633414">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A</m:t>
                                    </m:r>
                                  </m:e>
                                </m:acc>
                                <m:r>
                                  <a:rPr lang="en-US" sz="2400" b="1" i="1" smtClean="0">
                                    <a:solidFill>
                                      <a:schemeClr val="tx1"/>
                                    </a:solidFill>
                                    <a:latin typeface="Cambria Math" panose="02040503050406030204" pitchFamily="18" charset="0"/>
                                    <a:ea typeface="Cambria Math" panose="02040503050406030204" pitchFamily="18" charset="0"/>
                                  </a:rPr>
                                  <m:t>+</m:t>
                                </m:r>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B</m:t>
                                    </m:r>
                                  </m:e>
                                </m:acc>
                                <m:r>
                                  <a:rPr lang="en-US" sz="2400" b="1" i="1" smtClean="0">
                                    <a:solidFill>
                                      <a:schemeClr val="tx1"/>
                                    </a:solidFill>
                                    <a:latin typeface="Cambria Math" panose="02040503050406030204" pitchFamily="18" charset="0"/>
                                    <a:ea typeface="Cambria Math" panose="02040503050406030204" pitchFamily="18" charset="0"/>
                                  </a:rPr>
                                  <m:t>+</m:t>
                                </m:r>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C</m:t>
                                    </m:r>
                                  </m:e>
                                </m:acc>
                              </m:oMath>
                            </m:oMathPara>
                          </a14:m>
                          <a:endParaRPr lang="en-IN" sz="2400" dirty="0">
                            <a:latin typeface="Cambria Math" panose="02040503050406030204" pitchFamily="18" charset="0"/>
                            <a:ea typeface="Cambria Math" panose="02040503050406030204" pitchFamily="18" charset="0"/>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2" name="Table 11">
                <a:extLst>
                  <a:ext uri="{FF2B5EF4-FFF2-40B4-BE49-F238E27FC236}">
                    <a16:creationId xmlns:a16="http://schemas.microsoft.com/office/drawing/2014/main" id="{162EE441-35F0-49CE-B233-93996BA95361}"/>
                  </a:ext>
                </a:extLst>
              </p:cNvPr>
              <p:cNvGraphicFramePr>
                <a:graphicFrameLocks noGrp="1"/>
              </p:cNvGraphicFramePr>
              <p:nvPr>
                <p:extLst>
                  <p:ext uri="{D42A27DB-BD31-4B8C-83A1-F6EECF244321}">
                    <p14:modId xmlns:p14="http://schemas.microsoft.com/office/powerpoint/2010/main" val="154598777"/>
                  </p:ext>
                </p:extLst>
              </p:nvPr>
            </p:nvGraphicFramePr>
            <p:xfrm>
              <a:off x="8539745" y="1576964"/>
              <a:ext cx="1633414" cy="4117467"/>
            </p:xfrm>
            <a:graphic>
              <a:graphicData uri="http://schemas.openxmlformats.org/drawingml/2006/table">
                <a:tbl>
                  <a:tblPr firstRow="1" bandRow="1">
                    <a:tableStyleId>{5C22544A-7EE6-4342-B048-85BDC9FD1C3A}</a:tableStyleId>
                  </a:tblPr>
                  <a:tblGrid>
                    <a:gridCol w="1633414">
                      <a:extLst>
                        <a:ext uri="{9D8B030D-6E8A-4147-A177-3AD203B41FA5}">
                          <a16:colId xmlns:a16="http://schemas.microsoft.com/office/drawing/2014/main" val="20000"/>
                        </a:ext>
                      </a:extLst>
                    </a:gridCol>
                  </a:tblGrid>
                  <a:tr h="459867">
                    <a:tc>
                      <a:txBody>
                        <a:bodyPr/>
                        <a:lstStyle/>
                        <a:p>
                          <a:endParaRPr lang="en-US"/>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7"/>
                          <a:stretch>
                            <a:fillRect t="-1316" r="-743"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p:sp>
        <p:nvSpPr>
          <p:cNvPr id="13" name="Rectangle 12">
            <a:extLst>
              <a:ext uri="{FF2B5EF4-FFF2-40B4-BE49-F238E27FC236}">
                <a16:creationId xmlns:a16="http://schemas.microsoft.com/office/drawing/2014/main" xmlns="" id="{7E2279D3-BC04-431F-BF3C-BDEBDA2A2459}"/>
              </a:ext>
            </a:extLst>
          </p:cNvPr>
          <p:cNvSpPr/>
          <p:nvPr/>
        </p:nvSpPr>
        <p:spPr>
          <a:xfrm>
            <a:off x="226017" y="5801386"/>
            <a:ext cx="9146582" cy="830997"/>
          </a:xfrm>
          <a:prstGeom prst="rect">
            <a:avLst/>
          </a:prstGeom>
        </p:spPr>
        <p:txBody>
          <a:bodyPr wrap="square">
            <a:spAutoFit/>
          </a:bodyPr>
          <a:lstStyle/>
          <a:p>
            <a:pPr algn="just"/>
            <a:r>
              <a:rPr lang="en-IN" sz="2000" dirty="0"/>
              <a:t>From truth table, it is clearly visible that L.H.S. = R.H.S. Hence, </a:t>
            </a:r>
            <a:r>
              <a:rPr lang="en-US" sz="2400" b="1" dirty="0">
                <a:solidFill>
                  <a:schemeClr val="tx2"/>
                </a:solidFill>
              </a:rPr>
              <a:t>the complement of a product of variables is equal to the sum of their individual complements.</a:t>
            </a:r>
            <a:endParaRPr lang="en-IN" sz="2400" b="1" dirty="0">
              <a:solidFill>
                <a:schemeClr val="tx2"/>
              </a:solidFill>
            </a:endParaRPr>
          </a:p>
        </p:txBody>
      </p:sp>
      <p:sp>
        <p:nvSpPr>
          <p:cNvPr id="14" name="Left Brace 13">
            <a:extLst>
              <a:ext uri="{FF2B5EF4-FFF2-40B4-BE49-F238E27FC236}">
                <a16:creationId xmlns:a16="http://schemas.microsoft.com/office/drawing/2014/main" xmlns="" id="{EB4DEF47-230B-4517-B661-BC88CD6BABA5}"/>
              </a:ext>
            </a:extLst>
          </p:cNvPr>
          <p:cNvSpPr/>
          <p:nvPr/>
        </p:nvSpPr>
        <p:spPr>
          <a:xfrm rot="5400000">
            <a:off x="3693557" y="-764768"/>
            <a:ext cx="363467" cy="43200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Left Brace 14">
            <a:extLst>
              <a:ext uri="{FF2B5EF4-FFF2-40B4-BE49-F238E27FC236}">
                <a16:creationId xmlns:a16="http://schemas.microsoft.com/office/drawing/2014/main" xmlns="" id="{8912057A-C199-43B0-A057-5E9684D6BA2A}"/>
              </a:ext>
            </a:extLst>
          </p:cNvPr>
          <p:cNvSpPr/>
          <p:nvPr/>
        </p:nvSpPr>
        <p:spPr>
          <a:xfrm rot="5400000">
            <a:off x="7911270" y="-682635"/>
            <a:ext cx="363467" cy="41400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3149694-6946-409D-82DF-DDFDEA408D24}"/>
              </a:ext>
            </a:extLst>
          </p:cNvPr>
          <p:cNvSpPr/>
          <p:nvPr/>
        </p:nvSpPr>
        <p:spPr>
          <a:xfrm>
            <a:off x="3462569" y="702671"/>
            <a:ext cx="1047302" cy="461665"/>
          </a:xfrm>
          <a:prstGeom prst="rect">
            <a:avLst/>
          </a:prstGeom>
        </p:spPr>
        <p:txBody>
          <a:bodyPr wrap="square">
            <a:spAutoFit/>
          </a:bodyPr>
          <a:lstStyle/>
          <a:p>
            <a:pPr algn="just"/>
            <a:r>
              <a:rPr lang="en-IN" sz="2400" dirty="0">
                <a:solidFill>
                  <a:schemeClr val="accent6"/>
                </a:solidFill>
              </a:rPr>
              <a:t>L.H.S.</a:t>
            </a:r>
          </a:p>
        </p:txBody>
      </p:sp>
      <p:sp>
        <p:nvSpPr>
          <p:cNvPr id="17" name="Rectangle 16">
            <a:extLst>
              <a:ext uri="{FF2B5EF4-FFF2-40B4-BE49-F238E27FC236}">
                <a16:creationId xmlns:a16="http://schemas.microsoft.com/office/drawing/2014/main" xmlns="" id="{F92C839B-7C59-4BD1-92F2-4C48696BDB87}"/>
              </a:ext>
            </a:extLst>
          </p:cNvPr>
          <p:cNvSpPr/>
          <p:nvPr/>
        </p:nvSpPr>
        <p:spPr>
          <a:xfrm>
            <a:off x="7658839" y="714216"/>
            <a:ext cx="958215" cy="461665"/>
          </a:xfrm>
          <a:prstGeom prst="rect">
            <a:avLst/>
          </a:prstGeom>
        </p:spPr>
        <p:txBody>
          <a:bodyPr wrap="square">
            <a:spAutoFit/>
          </a:bodyPr>
          <a:lstStyle/>
          <a:p>
            <a:pPr algn="just"/>
            <a:r>
              <a:rPr lang="en-IN" sz="2400" dirty="0">
                <a:solidFill>
                  <a:schemeClr val="accent6"/>
                </a:solidFill>
              </a:rPr>
              <a:t>R.H.S.</a:t>
            </a:r>
          </a:p>
        </p:txBody>
      </p:sp>
    </p:spTree>
    <p:extLst>
      <p:ext uri="{BB962C8B-B14F-4D97-AF65-F5344CB8AC3E}">
        <p14:creationId xmlns:p14="http://schemas.microsoft.com/office/powerpoint/2010/main" val="164281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D4F90-9200-48CC-9F6E-02F5CE93833B}"/>
              </a:ext>
            </a:extLst>
          </p:cNvPr>
          <p:cNvSpPr>
            <a:spLocks noGrp="1"/>
          </p:cNvSpPr>
          <p:nvPr>
            <p:ph type="title"/>
          </p:nvPr>
        </p:nvSpPr>
        <p:spPr/>
        <p:txBody>
          <a:bodyPr/>
          <a:lstStyle/>
          <a:p>
            <a:r>
              <a:rPr lang="en-US" dirty="0"/>
              <a:t>Reducing Boolean Expression (Example – 1)</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FB7E0FA-F2BB-4EC3-B272-FB2149E72ECB}"/>
                  </a:ext>
                </a:extLst>
              </p:cNvPr>
              <p:cNvSpPr>
                <a:spLocks noGrp="1"/>
              </p:cNvSpPr>
              <p:nvPr>
                <p:ph idx="1"/>
              </p:nvPr>
            </p:nvSpPr>
            <p:spPr>
              <a:xfrm>
                <a:off x="131180" y="863445"/>
                <a:ext cx="11929641" cy="577898"/>
              </a:xfrm>
            </p:spPr>
            <p:txBody>
              <a:bodyPr/>
              <a:lstStyle/>
              <a:p>
                <a:r>
                  <a:rPr lang="en-US" dirty="0"/>
                  <a:t>Reduce the expression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𝐴𝐶</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e>
                    </m:d>
                    <m:r>
                      <a:rPr lang="en-US" i="1">
                        <a:latin typeface="Cambria Math" panose="02040503050406030204" pitchFamily="18" charset="0"/>
                      </a:rPr>
                      <m:t>𝐷</m:t>
                    </m:r>
                    <m:r>
                      <a:rPr lang="en-US" i="1">
                        <a:latin typeface="Cambria Math" panose="02040503050406030204" pitchFamily="18" charset="0"/>
                      </a:rPr>
                      <m:t>]</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9FB7E0FA-F2BB-4EC3-B272-FB2149E72ECB}"/>
                  </a:ext>
                </a:extLst>
              </p:cNvPr>
              <p:cNvSpPr>
                <a:spLocks noGrp="1" noRot="1" noChangeAspect="1" noMove="1" noResize="1" noEditPoints="1" noAdjustHandles="1" noChangeArrowheads="1" noChangeShapeType="1" noTextEdit="1"/>
              </p:cNvSpPr>
              <p:nvPr>
                <p:ph idx="1"/>
              </p:nvPr>
            </p:nvSpPr>
            <p:spPr>
              <a:xfrm>
                <a:off x="131180" y="863445"/>
                <a:ext cx="11929641" cy="577898"/>
              </a:xfrm>
              <a:blipFill>
                <a:blip r:embed="rId2"/>
                <a:stretch>
                  <a:fillRect l="-716" t="-138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5B3D56A9-B464-4DCA-8A80-0709515D7619}"/>
                  </a:ext>
                </a:extLst>
              </p:cNvPr>
              <p:cNvSpPr/>
              <p:nvPr/>
            </p:nvSpPr>
            <p:spPr>
              <a:xfrm>
                <a:off x="1392261" y="1600200"/>
                <a:ext cx="4440575"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𝐴𝐶</m:t>
                      </m:r>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e>
                      </m:d>
                      <m:r>
                        <a:rPr lang="en-US" sz="2800" i="1">
                          <a:latin typeface="Cambria Math" panose="02040503050406030204" pitchFamily="18" charset="0"/>
                        </a:rPr>
                        <m:t>𝐷</m:t>
                      </m:r>
                      <m:r>
                        <a:rPr lang="en-US" sz="2800" i="1">
                          <a:latin typeface="Cambria Math" panose="02040503050406030204" pitchFamily="18" charset="0"/>
                        </a:rPr>
                        <m:t>]</m:t>
                      </m:r>
                    </m:oMath>
                  </m:oMathPara>
                </a14:m>
                <a:endParaRPr lang="en-US" sz="2800" dirty="0"/>
              </a:p>
            </p:txBody>
          </p:sp>
        </mc:Choice>
        <mc:Fallback xmlns="">
          <p:sp>
            <p:nvSpPr>
              <p:cNvPr id="4" name="Rectangle 3">
                <a:extLst>
                  <a:ext uri="{FF2B5EF4-FFF2-40B4-BE49-F238E27FC236}">
                    <a16:creationId xmlns:a16="http://schemas.microsoft.com/office/drawing/2014/main" id="{5B3D56A9-B464-4DCA-8A80-0709515D7619}"/>
                  </a:ext>
                </a:extLst>
              </p:cNvPr>
              <p:cNvSpPr>
                <a:spLocks noRot="1" noChangeAspect="1" noMove="1" noResize="1" noEditPoints="1" noAdjustHandles="1" noChangeArrowheads="1" noChangeShapeType="1" noTextEdit="1"/>
              </p:cNvSpPr>
              <p:nvPr/>
            </p:nvSpPr>
            <p:spPr>
              <a:xfrm>
                <a:off x="1392261" y="1600200"/>
                <a:ext cx="4440575" cy="52463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8B9FC633-6279-467C-B98C-3B3BE26EBCAC}"/>
                  </a:ext>
                </a:extLst>
              </p:cNvPr>
              <p:cNvSpPr/>
              <p:nvPr/>
            </p:nvSpPr>
            <p:spPr>
              <a:xfrm>
                <a:off x="1392261" y="2127198"/>
                <a:ext cx="4391908"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𝐴𝐶</m:t>
                      </m:r>
                      <m:r>
                        <a:rPr lang="en-US" sz="2800" b="0" i="1" smtClean="0">
                          <a:latin typeface="Cambria Math" panose="02040503050406030204" pitchFamily="18" charset="0"/>
                        </a:rPr>
                        <m:t>+</m:t>
                      </m:r>
                      <m:r>
                        <a:rPr lang="en-US" sz="2800" b="0" i="1" smtClean="0">
                          <a:latin typeface="Cambria Math" panose="02040503050406030204" pitchFamily="18" charset="0"/>
                        </a:rPr>
                        <m:t>𝐵𝐷</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b="0" i="1" smtClean="0">
                          <a:latin typeface="Cambria Math" panose="02040503050406030204" pitchFamily="18" charset="0"/>
                        </a:rPr>
                        <m:t>𝐷</m:t>
                      </m:r>
                      <m:r>
                        <a:rPr lang="en-US" sz="2800" b="0" i="1" smtClean="0">
                          <a:latin typeface="Cambria Math" panose="02040503050406030204" pitchFamily="18" charset="0"/>
                        </a:rPr>
                        <m:t>]</m:t>
                      </m:r>
                    </m:oMath>
                  </m:oMathPara>
                </a14:m>
                <a:endParaRPr lang="en-US" sz="2800" dirty="0"/>
              </a:p>
            </p:txBody>
          </p:sp>
        </mc:Choice>
        <mc:Fallback xmlns="">
          <p:sp>
            <p:nvSpPr>
              <p:cNvPr id="5" name="Rectangle 4">
                <a:extLst>
                  <a:ext uri="{FF2B5EF4-FFF2-40B4-BE49-F238E27FC236}">
                    <a16:creationId xmlns:a16="http://schemas.microsoft.com/office/drawing/2014/main" id="{8B9FC633-6279-467C-B98C-3B3BE26EBCAC}"/>
                  </a:ext>
                </a:extLst>
              </p:cNvPr>
              <p:cNvSpPr>
                <a:spLocks noRot="1" noChangeAspect="1" noMove="1" noResize="1" noEditPoints="1" noAdjustHandles="1" noChangeArrowheads="1" noChangeShapeType="1" noTextEdit="1"/>
              </p:cNvSpPr>
              <p:nvPr/>
            </p:nvSpPr>
            <p:spPr>
              <a:xfrm>
                <a:off x="1392261" y="2127198"/>
                <a:ext cx="4391908" cy="52463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CAE174F1-5A83-45D6-9400-42C0FDE3D28E}"/>
                  </a:ext>
                </a:extLst>
              </p:cNvPr>
              <p:cNvSpPr/>
              <p:nvPr/>
            </p:nvSpPr>
            <p:spPr>
              <a:xfrm>
                <a:off x="1316061" y="2660598"/>
                <a:ext cx="4738157"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𝐵𝐴𝐶</m:t>
                      </m:r>
                      <m:r>
                        <a:rPr lang="en-US" sz="2800" i="1" smtClean="0">
                          <a:latin typeface="Cambria Math" panose="02040503050406030204" pitchFamily="18" charset="0"/>
                        </a:rPr>
                        <m:t>+</m:t>
                      </m:r>
                      <m:r>
                        <a:rPr lang="en-US" sz="2800" b="0" i="1" smtClean="0">
                          <a:latin typeface="Cambria Math" panose="02040503050406030204" pitchFamily="18" charset="0"/>
                        </a:rPr>
                        <m:t>𝐵</m:t>
                      </m:r>
                      <m:r>
                        <a:rPr lang="en-US" sz="2800" i="1">
                          <a:latin typeface="Cambria Math" panose="02040503050406030204" pitchFamily="18" charset="0"/>
                        </a:rPr>
                        <m:t>𝐵𝐷</m:t>
                      </m:r>
                      <m:r>
                        <a:rPr lang="en-US" sz="2800" i="1">
                          <a:latin typeface="Cambria Math" panose="02040503050406030204" pitchFamily="18" charset="0"/>
                        </a:rPr>
                        <m:t>+</m:t>
                      </m:r>
                      <m:r>
                        <a:rPr lang="en-US" sz="2800" b="0" i="1" smtClean="0">
                          <a:latin typeface="Cambria Math" panose="02040503050406030204" pitchFamily="18" charset="0"/>
                        </a:rPr>
                        <m:t>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𝐷</m:t>
                      </m:r>
                    </m:oMath>
                  </m:oMathPara>
                </a14:m>
                <a:endParaRPr lang="en-US" sz="2800" dirty="0"/>
              </a:p>
            </p:txBody>
          </p:sp>
        </mc:Choice>
        <mc:Fallback xmlns="">
          <p:sp>
            <p:nvSpPr>
              <p:cNvPr id="6" name="Rectangle 5">
                <a:extLst>
                  <a:ext uri="{FF2B5EF4-FFF2-40B4-BE49-F238E27FC236}">
                    <a16:creationId xmlns:a16="http://schemas.microsoft.com/office/drawing/2014/main" id="{CAE174F1-5A83-45D6-9400-42C0FDE3D28E}"/>
                  </a:ext>
                </a:extLst>
              </p:cNvPr>
              <p:cNvSpPr>
                <a:spLocks noRot="1" noChangeAspect="1" noMove="1" noResize="1" noEditPoints="1" noAdjustHandles="1" noChangeArrowheads="1" noChangeShapeType="1" noTextEdit="1"/>
              </p:cNvSpPr>
              <p:nvPr/>
            </p:nvSpPr>
            <p:spPr>
              <a:xfrm>
                <a:off x="1316061" y="2660598"/>
                <a:ext cx="4738157" cy="52463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53E31A5E-163F-47FE-A1AB-CCC27B48EF01}"/>
                  </a:ext>
                </a:extLst>
              </p:cNvPr>
              <p:cNvSpPr/>
              <p:nvPr/>
            </p:nvSpPr>
            <p:spPr>
              <a:xfrm>
                <a:off x="1372176" y="3124200"/>
                <a:ext cx="4377480"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𝐴𝐵𝐶</m:t>
                      </m:r>
                      <m:r>
                        <a:rPr lang="en-US" sz="2800" i="1">
                          <a:latin typeface="Cambria Math" panose="02040503050406030204" pitchFamily="18" charset="0"/>
                        </a:rPr>
                        <m:t>+</m:t>
                      </m:r>
                      <m:r>
                        <a:rPr lang="en-US" sz="2800" i="1">
                          <a:latin typeface="Cambria Math" panose="02040503050406030204" pitchFamily="18" charset="0"/>
                        </a:rPr>
                        <m:t>𝐵𝐷</m:t>
                      </m:r>
                      <m:r>
                        <a:rPr lang="en-US" sz="2800" i="1">
                          <a:latin typeface="Cambria Math" panose="02040503050406030204" pitchFamily="18" charset="0"/>
                        </a:rPr>
                        <m:t>+</m:t>
                      </m:r>
                      <m:r>
                        <a:rPr lang="en-US" sz="2800" i="1">
                          <a:latin typeface="Cambria Math" panose="02040503050406030204" pitchFamily="18" charset="0"/>
                        </a:rPr>
                        <m:t>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𝐷</m:t>
                      </m:r>
                    </m:oMath>
                  </m:oMathPara>
                </a14:m>
                <a:endParaRPr lang="en-US" sz="2800" dirty="0"/>
              </a:p>
            </p:txBody>
          </p:sp>
        </mc:Choice>
        <mc:Fallback xmlns="">
          <p:sp>
            <p:nvSpPr>
              <p:cNvPr id="7" name="Rectangle 6">
                <a:extLst>
                  <a:ext uri="{FF2B5EF4-FFF2-40B4-BE49-F238E27FC236}">
                    <a16:creationId xmlns:a16="http://schemas.microsoft.com/office/drawing/2014/main" id="{53E31A5E-163F-47FE-A1AB-CCC27B48EF01}"/>
                  </a:ext>
                </a:extLst>
              </p:cNvPr>
              <p:cNvSpPr>
                <a:spLocks noRot="1" noChangeAspect="1" noMove="1" noResize="1" noEditPoints="1" noAdjustHandles="1" noChangeArrowheads="1" noChangeShapeType="1" noTextEdit="1"/>
              </p:cNvSpPr>
              <p:nvPr/>
            </p:nvSpPr>
            <p:spPr>
              <a:xfrm>
                <a:off x="1372176" y="3124200"/>
                <a:ext cx="4377480" cy="52411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B85B752F-1A9B-4101-B9A3-56DFDB2F3E10}"/>
                  </a:ext>
                </a:extLst>
              </p:cNvPr>
              <p:cNvSpPr/>
              <p:nvPr/>
            </p:nvSpPr>
            <p:spPr>
              <a:xfrm>
                <a:off x="1376763" y="3590169"/>
                <a:ext cx="4639475"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b="0" i="1" smtClean="0">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𝐵𝐶</m:t>
                      </m:r>
                      <m:r>
                        <a:rPr lang="en-US" sz="2800" b="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𝐵𝐷</m:t>
                      </m:r>
                      <m:r>
                        <a:rPr lang="en-US" sz="2800" b="0" i="1" smtClean="0">
                          <a:latin typeface="Cambria Math" panose="02040503050406030204" pitchFamily="18" charset="0"/>
                        </a:rPr>
                        <m:t>(1</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b="0" i="1" smtClean="0">
                          <a:latin typeface="Cambria Math" panose="02040503050406030204" pitchFamily="18" charset="0"/>
                        </a:rPr>
                        <m:t>)</m:t>
                      </m:r>
                    </m:oMath>
                  </m:oMathPara>
                </a14:m>
                <a:endParaRPr lang="en-US" sz="2800" dirty="0"/>
              </a:p>
            </p:txBody>
          </p:sp>
        </mc:Choice>
        <mc:Fallback xmlns="">
          <p:sp>
            <p:nvSpPr>
              <p:cNvPr id="8" name="Rectangle 7">
                <a:extLst>
                  <a:ext uri="{FF2B5EF4-FFF2-40B4-BE49-F238E27FC236}">
                    <a16:creationId xmlns:a16="http://schemas.microsoft.com/office/drawing/2014/main" id="{B85B752F-1A9B-4101-B9A3-56DFDB2F3E10}"/>
                  </a:ext>
                </a:extLst>
              </p:cNvPr>
              <p:cNvSpPr>
                <a:spLocks noRot="1" noChangeAspect="1" noMove="1" noResize="1" noEditPoints="1" noAdjustHandles="1" noChangeArrowheads="1" noChangeShapeType="1" noTextEdit="1"/>
              </p:cNvSpPr>
              <p:nvPr/>
            </p:nvSpPr>
            <p:spPr>
              <a:xfrm>
                <a:off x="1376763" y="3590169"/>
                <a:ext cx="4639475" cy="52411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14F16B1E-AD07-4FAF-AB2E-BE4D4938383A}"/>
                  </a:ext>
                </a:extLst>
              </p:cNvPr>
              <p:cNvSpPr/>
              <p:nvPr/>
            </p:nvSpPr>
            <p:spPr>
              <a:xfrm>
                <a:off x="1391670" y="4038600"/>
                <a:ext cx="20943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𝐵𝐷</m:t>
                      </m:r>
                    </m:oMath>
                  </m:oMathPara>
                </a14:m>
                <a:endParaRPr lang="en-US" sz="2800" dirty="0"/>
              </a:p>
            </p:txBody>
          </p:sp>
        </mc:Choice>
        <mc:Fallback xmlns="">
          <p:sp>
            <p:nvSpPr>
              <p:cNvPr id="9" name="Rectangle 8">
                <a:extLst>
                  <a:ext uri="{FF2B5EF4-FFF2-40B4-BE49-F238E27FC236}">
                    <a16:creationId xmlns:a16="http://schemas.microsoft.com/office/drawing/2014/main" id="{14F16B1E-AD07-4FAF-AB2E-BE4D4938383A}"/>
                  </a:ext>
                </a:extLst>
              </p:cNvPr>
              <p:cNvSpPr>
                <a:spLocks noRot="1" noChangeAspect="1" noMove="1" noResize="1" noEditPoints="1" noAdjustHandles="1" noChangeArrowheads="1" noChangeShapeType="1" noTextEdit="1"/>
              </p:cNvSpPr>
              <p:nvPr/>
            </p:nvSpPr>
            <p:spPr>
              <a:xfrm>
                <a:off x="1391670" y="4038600"/>
                <a:ext cx="2094355" cy="523220"/>
              </a:xfrm>
              <a:prstGeom prst="rect">
                <a:avLst/>
              </a:prstGeom>
              <a:blipFill>
                <a:blip r:embed="rId8"/>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xmlns="" id="{21A14BEC-6D0F-4AF3-BA34-8267DCCCB904}"/>
              </a:ext>
            </a:extLst>
          </p:cNvPr>
          <p:cNvSpPr/>
          <p:nvPr/>
        </p:nvSpPr>
        <p:spPr>
          <a:xfrm>
            <a:off x="7936065" y="2158680"/>
            <a:ext cx="2319289" cy="461665"/>
          </a:xfrm>
          <a:prstGeom prst="rect">
            <a:avLst/>
          </a:prstGeom>
          <a:ln w="25400">
            <a:noFill/>
            <a:prstDash val="dash"/>
          </a:ln>
        </p:spPr>
        <p:txBody>
          <a:bodyPr wrap="square">
            <a:spAutoFit/>
          </a:bodyPr>
          <a:lstStyle/>
          <a:p>
            <a:pPr algn="r"/>
            <a:r>
              <a:rPr lang="en-US" sz="2400" dirty="0">
                <a:solidFill>
                  <a:schemeClr val="tx2"/>
                </a:solidFill>
              </a:rPr>
              <a:t>(Distributive law)</a:t>
            </a:r>
          </a:p>
        </p:txBody>
      </p:sp>
      <p:sp>
        <p:nvSpPr>
          <p:cNvPr id="11" name="Rectangle 10">
            <a:extLst>
              <a:ext uri="{FF2B5EF4-FFF2-40B4-BE49-F238E27FC236}">
                <a16:creationId xmlns:a16="http://schemas.microsoft.com/office/drawing/2014/main" xmlns="" id="{520EB37E-CE51-4A0A-96E3-FE1F7FE64536}"/>
              </a:ext>
            </a:extLst>
          </p:cNvPr>
          <p:cNvSpPr/>
          <p:nvPr/>
        </p:nvSpPr>
        <p:spPr>
          <a:xfrm>
            <a:off x="7936065" y="2662535"/>
            <a:ext cx="2319289" cy="461665"/>
          </a:xfrm>
          <a:prstGeom prst="rect">
            <a:avLst/>
          </a:prstGeom>
          <a:ln w="25400">
            <a:noFill/>
            <a:prstDash val="dash"/>
          </a:ln>
        </p:spPr>
        <p:txBody>
          <a:bodyPr wrap="square">
            <a:spAutoFit/>
          </a:bodyPr>
          <a:lstStyle/>
          <a:p>
            <a:pPr algn="r"/>
            <a:r>
              <a:rPr lang="en-US" sz="2400" dirty="0">
                <a:solidFill>
                  <a:schemeClr val="tx2"/>
                </a:solidFill>
              </a:rPr>
              <a:t>(Distributive law)</a:t>
            </a:r>
          </a:p>
        </p:txBody>
      </p:sp>
      <p:sp>
        <p:nvSpPr>
          <p:cNvPr id="12" name="Rectangle 11">
            <a:extLst>
              <a:ext uri="{FF2B5EF4-FFF2-40B4-BE49-F238E27FC236}">
                <a16:creationId xmlns:a16="http://schemas.microsoft.com/office/drawing/2014/main" xmlns="" id="{30C81097-10DA-44CD-A43A-DC9DCCDA0A89}"/>
              </a:ext>
            </a:extLst>
          </p:cNvPr>
          <p:cNvSpPr/>
          <p:nvPr/>
        </p:nvSpPr>
        <p:spPr>
          <a:xfrm>
            <a:off x="8932555" y="3146449"/>
            <a:ext cx="1322799" cy="461665"/>
          </a:xfrm>
          <a:prstGeom prst="rect">
            <a:avLst/>
          </a:prstGeom>
          <a:ln w="25400">
            <a:noFill/>
            <a:prstDash val="dash"/>
          </a:ln>
        </p:spPr>
        <p:txBody>
          <a:bodyPr wrap="square">
            <a:spAutoFit/>
          </a:bodyPr>
          <a:lstStyle/>
          <a:p>
            <a:pPr algn="r"/>
            <a:r>
              <a:rPr lang="en-US" sz="2400" dirty="0">
                <a:solidFill>
                  <a:schemeClr val="tx2"/>
                </a:solidFill>
              </a:rPr>
              <a:t>(A.A = A)</a:t>
            </a:r>
          </a:p>
        </p:txBody>
      </p:sp>
      <p:sp>
        <p:nvSpPr>
          <p:cNvPr id="13" name="Rectangle 12">
            <a:extLst>
              <a:ext uri="{FF2B5EF4-FFF2-40B4-BE49-F238E27FC236}">
                <a16:creationId xmlns:a16="http://schemas.microsoft.com/office/drawing/2014/main" xmlns="" id="{646C2F1A-E9BB-4567-BADC-2C38E8B0219C}"/>
              </a:ext>
            </a:extLst>
          </p:cNvPr>
          <p:cNvSpPr/>
          <p:nvPr/>
        </p:nvSpPr>
        <p:spPr>
          <a:xfrm>
            <a:off x="8782005" y="4069377"/>
            <a:ext cx="1465466" cy="461665"/>
          </a:xfrm>
          <a:prstGeom prst="rect">
            <a:avLst/>
          </a:prstGeom>
          <a:ln w="25400">
            <a:noFill/>
            <a:prstDash val="dash"/>
          </a:ln>
        </p:spPr>
        <p:txBody>
          <a:bodyPr wrap="square">
            <a:spAutoFit/>
          </a:bodyPr>
          <a:lstStyle/>
          <a:p>
            <a:pPr algn="r"/>
            <a:r>
              <a:rPr lang="en-US" sz="2400" dirty="0">
                <a:solidFill>
                  <a:schemeClr val="tx2"/>
                </a:solidFill>
              </a:rPr>
              <a:t>(1 + A = 1)</a:t>
            </a:r>
          </a:p>
        </p:txBody>
      </p:sp>
    </p:spTree>
    <p:extLst>
      <p:ext uri="{BB962C8B-B14F-4D97-AF65-F5344CB8AC3E}">
        <p14:creationId xmlns:p14="http://schemas.microsoft.com/office/powerpoint/2010/main" val="15048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FCCF0-371B-461B-BDC6-AFDB5F3497BB}"/>
              </a:ext>
            </a:extLst>
          </p:cNvPr>
          <p:cNvSpPr>
            <a:spLocks noGrp="1"/>
          </p:cNvSpPr>
          <p:nvPr>
            <p:ph type="title"/>
          </p:nvPr>
        </p:nvSpPr>
        <p:spPr/>
        <p:txBody>
          <a:bodyPr/>
          <a:lstStyle/>
          <a:p>
            <a:r>
              <a:rPr lang="en-US" dirty="0"/>
              <a:t>Reducing Boolean Expression (Example – 2)</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146CBC4-F9B7-4311-9849-7226E23DC7DB}"/>
                  </a:ext>
                </a:extLst>
              </p:cNvPr>
              <p:cNvSpPr>
                <a:spLocks noGrp="1"/>
              </p:cNvSpPr>
              <p:nvPr>
                <p:ph idx="1"/>
              </p:nvPr>
            </p:nvSpPr>
            <p:spPr>
              <a:xfrm>
                <a:off x="131180" y="863445"/>
                <a:ext cx="11929641" cy="577898"/>
              </a:xfrm>
            </p:spPr>
            <p:txBody>
              <a:bodyPr/>
              <a:lstStyle/>
              <a:p>
                <a:r>
                  <a:rPr lang="en-US" dirty="0"/>
                  <a:t>Reduce the expression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𝐴𝐵</m:t>
                        </m:r>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𝐶</m:t>
                            </m:r>
                          </m:e>
                        </m:acc>
                      </m:e>
                    </m:acc>
                    <m:r>
                      <a:rPr lang="en-US" i="1">
                        <a:latin typeface="Cambria Math" panose="02040503050406030204" pitchFamily="18" charset="0"/>
                      </a:rPr>
                      <m:t>)]</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146CBC4-F9B7-4311-9849-7226E23DC7DB}"/>
                  </a:ext>
                </a:extLst>
              </p:cNvPr>
              <p:cNvSpPr>
                <a:spLocks noGrp="1" noRot="1" noChangeAspect="1" noMove="1" noResize="1" noEditPoints="1" noAdjustHandles="1" noChangeArrowheads="1" noChangeShapeType="1" noTextEdit="1"/>
              </p:cNvSpPr>
              <p:nvPr>
                <p:ph idx="1"/>
              </p:nvPr>
            </p:nvSpPr>
            <p:spPr>
              <a:xfrm>
                <a:off x="131180" y="863445"/>
                <a:ext cx="11929641" cy="577898"/>
              </a:xfrm>
              <a:blipFill>
                <a:blip r:embed="rId2"/>
                <a:stretch>
                  <a:fillRect l="-716" t="-6383" b="-63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FC23C1F0-797E-47F4-A530-625F61BD411F}"/>
                  </a:ext>
                </a:extLst>
              </p:cNvPr>
              <p:cNvSpPr/>
              <p:nvPr/>
            </p:nvSpPr>
            <p:spPr>
              <a:xfrm>
                <a:off x="1060332" y="1600200"/>
                <a:ext cx="3985643" cy="5819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𝐴𝐵</m:t>
                          </m:r>
                          <m:r>
                            <a:rPr lang="en-US" sz="2800" i="1">
                              <a:latin typeface="Cambria Math" panose="02040503050406030204" pitchFamily="18" charset="0"/>
                            </a:rPr>
                            <m:t>+</m:t>
                          </m:r>
                          <m:r>
                            <a:rPr lang="en-US" sz="2800" i="1">
                              <a:latin typeface="Cambria Math" panose="02040503050406030204" pitchFamily="18" charset="0"/>
                            </a:rPr>
                            <m:t>𝐴</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e>
                      </m:acc>
                      <m:r>
                        <a:rPr lang="en-US" sz="2800" i="1">
                          <a:latin typeface="Cambria Math" panose="02040503050406030204" pitchFamily="18" charset="0"/>
                        </a:rPr>
                        <m:t>)]</m:t>
                      </m:r>
                    </m:oMath>
                  </m:oMathPara>
                </a14:m>
                <a:endParaRPr lang="en-US" sz="2800" dirty="0"/>
              </a:p>
            </p:txBody>
          </p:sp>
        </mc:Choice>
        <mc:Fallback xmlns="">
          <p:sp>
            <p:nvSpPr>
              <p:cNvPr id="4" name="Rectangle 3">
                <a:extLst>
                  <a:ext uri="{FF2B5EF4-FFF2-40B4-BE49-F238E27FC236}">
                    <a16:creationId xmlns:a16="http://schemas.microsoft.com/office/drawing/2014/main" id="{FC23C1F0-797E-47F4-A530-625F61BD411F}"/>
                  </a:ext>
                </a:extLst>
              </p:cNvPr>
              <p:cNvSpPr>
                <a:spLocks noRot="1" noChangeAspect="1" noMove="1" noResize="1" noEditPoints="1" noAdjustHandles="1" noChangeArrowheads="1" noChangeShapeType="1" noTextEdit="1"/>
              </p:cNvSpPr>
              <p:nvPr/>
            </p:nvSpPr>
            <p:spPr>
              <a:xfrm>
                <a:off x="1060332" y="1600200"/>
                <a:ext cx="3985643" cy="58195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C36AFB63-2024-4796-AC1D-F41F4EF6B26B}"/>
                  </a:ext>
                </a:extLst>
              </p:cNvPr>
              <p:cNvSpPr/>
              <p:nvPr/>
            </p:nvSpPr>
            <p:spPr>
              <a:xfrm>
                <a:off x="1060332" y="2127198"/>
                <a:ext cx="3558410" cy="5819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r>
                            <a:rPr lang="en-US" sz="2800" b="0" i="1" smtClean="0">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e>
                      </m:acc>
                      <m:r>
                        <a:rPr lang="en-US" sz="2800" i="1">
                          <a:latin typeface="Cambria Math" panose="02040503050406030204" pitchFamily="18" charset="0"/>
                        </a:rPr>
                        <m:t>)]</m:t>
                      </m:r>
                    </m:oMath>
                  </m:oMathPara>
                </a14:m>
                <a:endParaRPr lang="en-US" sz="2800" dirty="0"/>
              </a:p>
            </p:txBody>
          </p:sp>
        </mc:Choice>
        <mc:Fallback xmlns="">
          <p:sp>
            <p:nvSpPr>
              <p:cNvPr id="5" name="Rectangle 4">
                <a:extLst>
                  <a:ext uri="{FF2B5EF4-FFF2-40B4-BE49-F238E27FC236}">
                    <a16:creationId xmlns:a16="http://schemas.microsoft.com/office/drawing/2014/main" id="{C36AFB63-2024-4796-AC1D-F41F4EF6B26B}"/>
                  </a:ext>
                </a:extLst>
              </p:cNvPr>
              <p:cNvSpPr>
                <a:spLocks noRot="1" noChangeAspect="1" noMove="1" noResize="1" noEditPoints="1" noAdjustHandles="1" noChangeArrowheads="1" noChangeShapeType="1" noTextEdit="1"/>
              </p:cNvSpPr>
              <p:nvPr/>
            </p:nvSpPr>
            <p:spPr>
              <a:xfrm>
                <a:off x="1060332" y="2127198"/>
                <a:ext cx="3558410" cy="58195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7AD98A85-2B5B-4306-B31F-05B9627CF797}"/>
                  </a:ext>
                </a:extLst>
              </p:cNvPr>
              <p:cNvSpPr/>
              <p:nvPr/>
            </p:nvSpPr>
            <p:spPr>
              <a:xfrm>
                <a:off x="1054674" y="2660598"/>
                <a:ext cx="4714560"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r>
                        <a:rPr lang="en-US" sz="2800" b="0" i="1" smtClean="0">
                          <a:latin typeface="Cambria Math" panose="02040503050406030204" pitchFamily="18" charset="0"/>
                        </a:rPr>
                        <m:t>𝐶</m:t>
                      </m:r>
                      <m:r>
                        <a:rPr lang="en-US" sz="2800" i="1" smtClean="0">
                          <a:latin typeface="Cambria Math" panose="02040503050406030204" pitchFamily="18" charset="0"/>
                        </a:rPr>
                        <m:t>)</m:t>
                      </m:r>
                      <m:r>
                        <a:rPr lang="en-US" sz="2800" i="1">
                          <a:latin typeface="Cambria Math" panose="02040503050406030204" pitchFamily="18" charset="0"/>
                        </a:rPr>
                        <m:t>]</m:t>
                      </m:r>
                    </m:oMath>
                  </m:oMathPara>
                </a14:m>
                <a:endParaRPr lang="en-US" sz="2800" dirty="0"/>
              </a:p>
            </p:txBody>
          </p:sp>
        </mc:Choice>
        <mc:Fallback xmlns="">
          <p:sp>
            <p:nvSpPr>
              <p:cNvPr id="6" name="Rectangle 5">
                <a:extLst>
                  <a:ext uri="{FF2B5EF4-FFF2-40B4-BE49-F238E27FC236}">
                    <a16:creationId xmlns:a16="http://schemas.microsoft.com/office/drawing/2014/main" id="{7AD98A85-2B5B-4306-B31F-05B9627CF797}"/>
                  </a:ext>
                </a:extLst>
              </p:cNvPr>
              <p:cNvSpPr>
                <a:spLocks noRot="1" noChangeAspect="1" noMove="1" noResize="1" noEditPoints="1" noAdjustHandles="1" noChangeArrowheads="1" noChangeShapeType="1" noTextEdit="1"/>
              </p:cNvSpPr>
              <p:nvPr/>
            </p:nvSpPr>
            <p:spPr>
              <a:xfrm>
                <a:off x="1054674" y="2660598"/>
                <a:ext cx="4714560" cy="52463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7336ECE6-1B79-49F9-B464-C329B1D55C47}"/>
                  </a:ext>
                </a:extLst>
              </p:cNvPr>
              <p:cNvSpPr/>
              <p:nvPr/>
            </p:nvSpPr>
            <p:spPr>
              <a:xfrm>
                <a:off x="1055745" y="3124200"/>
                <a:ext cx="5781775"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b="0" i="1" smtClean="0">
                          <a:latin typeface="Cambria Math" panose="02040503050406030204" pitchFamily="18" charset="0"/>
                        </a:rPr>
                        <m:t>𝐶</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𝐶</m:t>
                      </m:r>
                      <m:r>
                        <a:rPr lang="en-US" sz="2800" i="1">
                          <a:latin typeface="Cambria Math" panose="02040503050406030204" pitchFamily="18" charset="0"/>
                        </a:rPr>
                        <m:t>)</m:t>
                      </m:r>
                      <m:r>
                        <a:rPr lang="en-US" sz="2800" i="1" smtClean="0">
                          <a:latin typeface="Cambria Math" panose="02040503050406030204" pitchFamily="18" charset="0"/>
                        </a:rPr>
                        <m:t>]</m:t>
                      </m:r>
                    </m:oMath>
                  </m:oMathPara>
                </a14:m>
                <a:endParaRPr lang="en-US" sz="2800" dirty="0"/>
              </a:p>
            </p:txBody>
          </p:sp>
        </mc:Choice>
        <mc:Fallback xmlns="">
          <p:sp>
            <p:nvSpPr>
              <p:cNvPr id="7" name="Rectangle 6">
                <a:extLst>
                  <a:ext uri="{FF2B5EF4-FFF2-40B4-BE49-F238E27FC236}">
                    <a16:creationId xmlns:a16="http://schemas.microsoft.com/office/drawing/2014/main" id="{7336ECE6-1B79-49F9-B464-C329B1D55C47}"/>
                  </a:ext>
                </a:extLst>
              </p:cNvPr>
              <p:cNvSpPr>
                <a:spLocks noRot="1" noChangeAspect="1" noMove="1" noResize="1" noEditPoints="1" noAdjustHandles="1" noChangeArrowheads="1" noChangeShapeType="1" noTextEdit="1"/>
              </p:cNvSpPr>
              <p:nvPr/>
            </p:nvSpPr>
            <p:spPr>
              <a:xfrm>
                <a:off x="1055745" y="3124200"/>
                <a:ext cx="5781775" cy="52463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128109C3-C872-4C88-9D56-1645421C1236}"/>
                  </a:ext>
                </a:extLst>
              </p:cNvPr>
              <p:cNvSpPr/>
              <p:nvPr/>
            </p:nvSpPr>
            <p:spPr>
              <a:xfrm>
                <a:off x="982842" y="3590169"/>
                <a:ext cx="6093271"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𝐶</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𝐵</m:t>
                          </m:r>
                        </m:e>
                      </m:acc>
                      <m:r>
                        <a:rPr lang="en-US" sz="2800" i="1">
                          <a:latin typeface="Cambria Math" panose="02040503050406030204" pitchFamily="18" charset="0"/>
                        </a:rPr>
                        <m:t>𝐶</m:t>
                      </m:r>
                      <m:r>
                        <a:rPr lang="en-US" sz="2800" i="1">
                          <a:latin typeface="Cambria Math" panose="02040503050406030204" pitchFamily="18" charset="0"/>
                        </a:rPr>
                        <m:t>]</m:t>
                      </m:r>
                    </m:oMath>
                  </m:oMathPara>
                </a14:m>
                <a:endParaRPr lang="en-US" sz="2800" dirty="0"/>
              </a:p>
            </p:txBody>
          </p:sp>
        </mc:Choice>
        <mc:Fallback xmlns="">
          <p:sp>
            <p:nvSpPr>
              <p:cNvPr id="8" name="Rectangle 7">
                <a:extLst>
                  <a:ext uri="{FF2B5EF4-FFF2-40B4-BE49-F238E27FC236}">
                    <a16:creationId xmlns:a16="http://schemas.microsoft.com/office/drawing/2014/main" id="{128109C3-C872-4C88-9D56-1645421C1236}"/>
                  </a:ext>
                </a:extLst>
              </p:cNvPr>
              <p:cNvSpPr>
                <a:spLocks noRot="1" noChangeAspect="1" noMove="1" noResize="1" noEditPoints="1" noAdjustHandles="1" noChangeArrowheads="1" noChangeShapeType="1" noTextEdit="1"/>
              </p:cNvSpPr>
              <p:nvPr/>
            </p:nvSpPr>
            <p:spPr>
              <a:xfrm>
                <a:off x="982842" y="3590169"/>
                <a:ext cx="6093271" cy="52463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37785EC7-E53E-409C-9ED3-8EF335F088E1}"/>
                  </a:ext>
                </a:extLst>
              </p:cNvPr>
              <p:cNvSpPr/>
              <p:nvPr/>
            </p:nvSpPr>
            <p:spPr>
              <a:xfrm>
                <a:off x="984132" y="4038600"/>
                <a:ext cx="5092100"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r>
                        <a:rPr lang="en-US" sz="2800" b="0" i="1">
                          <a:latin typeface="Cambria Math" panose="02040503050406030204" pitchFamily="18" charset="0"/>
                        </a:rPr>
                        <m:t>+</m:t>
                      </m:r>
                      <m:r>
                        <a:rPr lang="en-US" sz="2800" b="0" i="1" smtClean="0">
                          <a:latin typeface="Cambria Math" panose="02040503050406030204" pitchFamily="18" charset="0"/>
                        </a:rPr>
                        <m:t>0</m:t>
                      </m:r>
                      <m:r>
                        <a:rPr lang="en-US" sz="2800" b="0" i="1">
                          <a:latin typeface="Cambria Math" panose="02040503050406030204" pitchFamily="18" charset="0"/>
                        </a:rPr>
                        <m:t>+</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r>
                        <a:rPr lang="en-US" sz="2800" b="0" i="1">
                          <a:latin typeface="Cambria Math" panose="02040503050406030204" pitchFamily="18" charset="0"/>
                        </a:rPr>
                        <m:t>+</m:t>
                      </m:r>
                      <m:r>
                        <a:rPr lang="en-US" sz="2800" b="0" i="1" smtClean="0">
                          <a:latin typeface="Cambria Math" panose="02040503050406030204" pitchFamily="18" charset="0"/>
                        </a:rPr>
                        <m:t>0</m:t>
                      </m:r>
                      <m:r>
                        <a:rPr lang="en-US" sz="2800" b="0" i="1">
                          <a:latin typeface="Cambria Math" panose="02040503050406030204" pitchFamily="18" charset="0"/>
                        </a:rPr>
                        <m:t>]</m:t>
                      </m:r>
                    </m:oMath>
                  </m:oMathPara>
                </a14:m>
                <a:endParaRPr lang="en-US" sz="2800" dirty="0"/>
              </a:p>
            </p:txBody>
          </p:sp>
        </mc:Choice>
        <mc:Fallback xmlns="">
          <p:sp>
            <p:nvSpPr>
              <p:cNvPr id="9" name="Rectangle 8">
                <a:extLst>
                  <a:ext uri="{FF2B5EF4-FFF2-40B4-BE49-F238E27FC236}">
                    <a16:creationId xmlns:a16="http://schemas.microsoft.com/office/drawing/2014/main" id="{37785EC7-E53E-409C-9ED3-8EF335F088E1}"/>
                  </a:ext>
                </a:extLst>
              </p:cNvPr>
              <p:cNvSpPr>
                <a:spLocks noRot="1" noChangeAspect="1" noMove="1" noResize="1" noEditPoints="1" noAdjustHandles="1" noChangeArrowheads="1" noChangeShapeType="1" noTextEdit="1"/>
              </p:cNvSpPr>
              <p:nvPr/>
            </p:nvSpPr>
            <p:spPr>
              <a:xfrm>
                <a:off x="984132" y="4038600"/>
                <a:ext cx="5092100" cy="52463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A2D59E43-9FF2-4F01-9DA0-A220C579AE4D}"/>
                  </a:ext>
                </a:extLst>
              </p:cNvPr>
              <p:cNvSpPr/>
              <p:nvPr/>
            </p:nvSpPr>
            <p:spPr>
              <a:xfrm>
                <a:off x="997977" y="4504569"/>
                <a:ext cx="4024755"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𝐴𝐵</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oMath>
                  </m:oMathPara>
                </a14:m>
                <a:endParaRPr lang="en-US" sz="2800" dirty="0"/>
              </a:p>
            </p:txBody>
          </p:sp>
        </mc:Choice>
        <mc:Fallback xmlns="">
          <p:sp>
            <p:nvSpPr>
              <p:cNvPr id="10" name="Rectangle 9">
                <a:extLst>
                  <a:ext uri="{FF2B5EF4-FFF2-40B4-BE49-F238E27FC236}">
                    <a16:creationId xmlns:a16="http://schemas.microsoft.com/office/drawing/2014/main" id="{A2D59E43-9FF2-4F01-9DA0-A220C579AE4D}"/>
                  </a:ext>
                </a:extLst>
              </p:cNvPr>
              <p:cNvSpPr>
                <a:spLocks noRot="1" noChangeAspect="1" noMove="1" noResize="1" noEditPoints="1" noAdjustHandles="1" noChangeArrowheads="1" noChangeShapeType="1" noTextEdit="1"/>
              </p:cNvSpPr>
              <p:nvPr/>
            </p:nvSpPr>
            <p:spPr>
              <a:xfrm>
                <a:off x="997977" y="4504569"/>
                <a:ext cx="4024755" cy="52463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EDD76ACC-B757-48D2-99E9-4C3A95DA258B}"/>
                  </a:ext>
                </a:extLst>
              </p:cNvPr>
              <p:cNvSpPr/>
              <p:nvPr/>
            </p:nvSpPr>
            <p:spPr>
              <a:xfrm>
                <a:off x="1061089" y="4953000"/>
                <a:ext cx="26662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𝐴𝐵</m:t>
                      </m:r>
                      <m:r>
                        <a:rPr lang="en-US" sz="2800" b="0" i="1" smtClean="0">
                          <a:latin typeface="Cambria Math" panose="02040503050406030204" pitchFamily="18" charset="0"/>
                        </a:rPr>
                        <m:t>+0+0</m:t>
                      </m:r>
                    </m:oMath>
                  </m:oMathPara>
                </a14:m>
                <a:endParaRPr lang="en-US" sz="2800" dirty="0"/>
              </a:p>
            </p:txBody>
          </p:sp>
        </mc:Choice>
        <mc:Fallback xmlns="">
          <p:sp>
            <p:nvSpPr>
              <p:cNvPr id="11" name="Rectangle 10">
                <a:extLst>
                  <a:ext uri="{FF2B5EF4-FFF2-40B4-BE49-F238E27FC236}">
                    <a16:creationId xmlns:a16="http://schemas.microsoft.com/office/drawing/2014/main" id="{EDD76ACC-B757-48D2-99E9-4C3A95DA258B}"/>
                  </a:ext>
                </a:extLst>
              </p:cNvPr>
              <p:cNvSpPr>
                <a:spLocks noRot="1" noChangeAspect="1" noMove="1" noResize="1" noEditPoints="1" noAdjustHandles="1" noChangeArrowheads="1" noChangeShapeType="1" noTextEdit="1"/>
              </p:cNvSpPr>
              <p:nvPr/>
            </p:nvSpPr>
            <p:spPr>
              <a:xfrm>
                <a:off x="1061089" y="4953000"/>
                <a:ext cx="2666243"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3F915A51-7A10-4D09-BE24-075AE0AB5D76}"/>
                  </a:ext>
                </a:extLst>
              </p:cNvPr>
              <p:cNvSpPr/>
              <p:nvPr/>
            </p:nvSpPr>
            <p:spPr>
              <a:xfrm>
                <a:off x="1060332" y="5420380"/>
                <a:ext cx="141423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𝐴𝐵</m:t>
                      </m:r>
                    </m:oMath>
                  </m:oMathPara>
                </a14:m>
                <a:endParaRPr lang="en-US" sz="2800" dirty="0"/>
              </a:p>
            </p:txBody>
          </p:sp>
        </mc:Choice>
        <mc:Fallback xmlns="">
          <p:sp>
            <p:nvSpPr>
              <p:cNvPr id="12" name="Rectangle 11">
                <a:extLst>
                  <a:ext uri="{FF2B5EF4-FFF2-40B4-BE49-F238E27FC236}">
                    <a16:creationId xmlns:a16="http://schemas.microsoft.com/office/drawing/2014/main" id="{3F915A51-7A10-4D09-BE24-075AE0AB5D76}"/>
                  </a:ext>
                </a:extLst>
              </p:cNvPr>
              <p:cNvSpPr>
                <a:spLocks noRot="1" noChangeAspect="1" noMove="1" noResize="1" noEditPoints="1" noAdjustHandles="1" noChangeArrowheads="1" noChangeShapeType="1" noTextEdit="1"/>
              </p:cNvSpPr>
              <p:nvPr/>
            </p:nvSpPr>
            <p:spPr>
              <a:xfrm>
                <a:off x="1060332" y="5420380"/>
                <a:ext cx="1414233" cy="523220"/>
              </a:xfrm>
              <a:prstGeom prst="rect">
                <a:avLst/>
              </a:prstGeom>
              <a:blipFill>
                <a:blip r:embed="rId11"/>
                <a:stretch>
                  <a:fillRect/>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xmlns="" id="{453A7A40-B6E8-4C58-9399-F76001B1E64F}"/>
              </a:ext>
            </a:extLst>
          </p:cNvPr>
          <p:cNvSpPr/>
          <p:nvPr/>
        </p:nvSpPr>
        <p:spPr>
          <a:xfrm>
            <a:off x="8028970" y="2198933"/>
            <a:ext cx="2451313" cy="461665"/>
          </a:xfrm>
          <a:prstGeom prst="rect">
            <a:avLst/>
          </a:prstGeom>
          <a:ln w="25400">
            <a:noFill/>
            <a:prstDash val="dash"/>
          </a:ln>
        </p:spPr>
        <p:txBody>
          <a:bodyPr wrap="none">
            <a:spAutoFit/>
          </a:bodyPr>
          <a:lstStyle/>
          <a:p>
            <a:pPr algn="r"/>
            <a:r>
              <a:rPr lang="en-US" sz="2400" dirty="0">
                <a:solidFill>
                  <a:schemeClr val="tx2"/>
                </a:solidFill>
              </a:rPr>
              <a:t>(De-Morgan’s law)</a:t>
            </a:r>
          </a:p>
        </p:txBody>
      </p:sp>
      <p:sp>
        <p:nvSpPr>
          <p:cNvPr id="14" name="Rectangle 13">
            <a:extLst>
              <a:ext uri="{FF2B5EF4-FFF2-40B4-BE49-F238E27FC236}">
                <a16:creationId xmlns:a16="http://schemas.microsoft.com/office/drawing/2014/main" xmlns="" id="{D18D0E76-E767-46CE-994B-D3617CB42DC3}"/>
              </a:ext>
            </a:extLst>
          </p:cNvPr>
          <p:cNvSpPr/>
          <p:nvPr/>
        </p:nvSpPr>
        <p:spPr>
          <a:xfrm>
            <a:off x="8025763" y="2689893"/>
            <a:ext cx="2454519" cy="461665"/>
          </a:xfrm>
          <a:prstGeom prst="rect">
            <a:avLst/>
          </a:prstGeom>
          <a:ln w="25400">
            <a:noFill/>
            <a:prstDash val="dash"/>
          </a:ln>
        </p:spPr>
        <p:txBody>
          <a:bodyPr wrap="none">
            <a:spAutoFit/>
          </a:bodyPr>
          <a:lstStyle/>
          <a:p>
            <a:pPr algn="r"/>
            <a:r>
              <a:rPr lang="en-US" sz="2400" dirty="0">
                <a:solidFill>
                  <a:schemeClr val="tx2"/>
                </a:solidFill>
              </a:rPr>
              <a:t>(De-Morgan’s law)</a:t>
            </a:r>
          </a:p>
        </p:txBody>
      </p:sp>
      <p:sp>
        <p:nvSpPr>
          <p:cNvPr id="15" name="Rectangle 14">
            <a:extLst>
              <a:ext uri="{FF2B5EF4-FFF2-40B4-BE49-F238E27FC236}">
                <a16:creationId xmlns:a16="http://schemas.microsoft.com/office/drawing/2014/main" xmlns="" id="{504D33B5-7744-4D47-8C10-B72AE233A0AC}"/>
              </a:ext>
            </a:extLst>
          </p:cNvPr>
          <p:cNvSpPr/>
          <p:nvPr/>
        </p:nvSpPr>
        <p:spPr>
          <a:xfrm>
            <a:off x="8160993" y="3180853"/>
            <a:ext cx="2319289" cy="461665"/>
          </a:xfrm>
          <a:prstGeom prst="rect">
            <a:avLst/>
          </a:prstGeom>
          <a:ln w="25400">
            <a:noFill/>
            <a:prstDash val="dash"/>
          </a:ln>
        </p:spPr>
        <p:txBody>
          <a:bodyPr wrap="none">
            <a:spAutoFit/>
          </a:bodyPr>
          <a:lstStyle/>
          <a:p>
            <a:pPr algn="r"/>
            <a:r>
              <a:rPr lang="en-US" sz="2400" dirty="0">
                <a:solidFill>
                  <a:schemeClr val="tx2"/>
                </a:solidFill>
              </a:rPr>
              <a:t>(Distributive law)</a:t>
            </a:r>
          </a:p>
        </p:txBody>
      </p:sp>
      <p:sp>
        <p:nvSpPr>
          <p:cNvPr id="16" name="Rectangle 15">
            <a:extLst>
              <a:ext uri="{FF2B5EF4-FFF2-40B4-BE49-F238E27FC236}">
                <a16:creationId xmlns:a16="http://schemas.microsoft.com/office/drawing/2014/main" xmlns="" id="{450D8184-B37D-4624-92A1-BCF648B9B731}"/>
              </a:ext>
            </a:extLst>
          </p:cNvPr>
          <p:cNvSpPr/>
          <p:nvPr/>
        </p:nvSpPr>
        <p:spPr>
          <a:xfrm>
            <a:off x="8168534" y="3640817"/>
            <a:ext cx="2319289" cy="461665"/>
          </a:xfrm>
          <a:prstGeom prst="rect">
            <a:avLst/>
          </a:prstGeom>
          <a:ln w="25400">
            <a:noFill/>
            <a:prstDash val="dash"/>
          </a:ln>
        </p:spPr>
        <p:txBody>
          <a:bodyPr wrap="none">
            <a:spAutoFit/>
          </a:bodyPr>
          <a:lstStyle/>
          <a:p>
            <a:pPr algn="r"/>
            <a:r>
              <a:rPr lang="en-US" sz="2400" dirty="0">
                <a:solidFill>
                  <a:schemeClr val="tx2"/>
                </a:solidFill>
              </a:rPr>
              <a:t>(Distributive law)</a:t>
            </a:r>
          </a:p>
        </p:txBody>
      </p:sp>
      <p:sp>
        <p:nvSpPr>
          <p:cNvPr id="17" name="Rectangle 16">
            <a:extLst>
              <a:ext uri="{FF2B5EF4-FFF2-40B4-BE49-F238E27FC236}">
                <a16:creationId xmlns:a16="http://schemas.microsoft.com/office/drawing/2014/main" xmlns="" id="{FDE96C68-C2D9-4AE9-9044-DA941C6E42F9}"/>
              </a:ext>
            </a:extLst>
          </p:cNvPr>
          <p:cNvSpPr/>
          <p:nvPr/>
        </p:nvSpPr>
        <p:spPr>
          <a:xfrm>
            <a:off x="9116873" y="4100782"/>
            <a:ext cx="1362874" cy="461665"/>
          </a:xfrm>
          <a:prstGeom prst="rect">
            <a:avLst/>
          </a:prstGeom>
          <a:ln w="25400">
            <a:noFill/>
            <a:prstDash val="dash"/>
          </a:ln>
        </p:spPr>
        <p:txBody>
          <a:bodyPr wrap="none">
            <a:spAutoFit/>
          </a:bodyPr>
          <a:lstStyle/>
          <a:p>
            <a:pPr algn="r"/>
            <a:r>
              <a:rPr lang="en-US" sz="2400" dirty="0">
                <a:solidFill>
                  <a:schemeClr val="tx2"/>
                </a:solidFill>
              </a:rPr>
              <a:t>(A.A’ = 0)</a:t>
            </a:r>
          </a:p>
        </p:txBody>
      </p:sp>
      <p:sp>
        <p:nvSpPr>
          <p:cNvPr id="18" name="Rectangle 17">
            <a:extLst>
              <a:ext uri="{FF2B5EF4-FFF2-40B4-BE49-F238E27FC236}">
                <a16:creationId xmlns:a16="http://schemas.microsoft.com/office/drawing/2014/main" xmlns="" id="{329041D8-CF6D-4E16-B5BA-AC64FD2B1BEE}"/>
              </a:ext>
            </a:extLst>
          </p:cNvPr>
          <p:cNvSpPr/>
          <p:nvPr/>
        </p:nvSpPr>
        <p:spPr>
          <a:xfrm>
            <a:off x="8168534" y="4560745"/>
            <a:ext cx="2319289" cy="461665"/>
          </a:xfrm>
          <a:prstGeom prst="rect">
            <a:avLst/>
          </a:prstGeom>
          <a:ln w="25400">
            <a:noFill/>
            <a:prstDash val="dash"/>
          </a:ln>
        </p:spPr>
        <p:txBody>
          <a:bodyPr wrap="none">
            <a:spAutoFit/>
          </a:bodyPr>
          <a:lstStyle/>
          <a:p>
            <a:pPr algn="r"/>
            <a:r>
              <a:rPr lang="en-US" sz="2400" dirty="0">
                <a:solidFill>
                  <a:schemeClr val="tx2"/>
                </a:solidFill>
              </a:rPr>
              <a:t>(Distributive law)</a:t>
            </a:r>
          </a:p>
        </p:txBody>
      </p:sp>
      <p:sp>
        <p:nvSpPr>
          <p:cNvPr id="19" name="Rectangle 18">
            <a:extLst>
              <a:ext uri="{FF2B5EF4-FFF2-40B4-BE49-F238E27FC236}">
                <a16:creationId xmlns:a16="http://schemas.microsoft.com/office/drawing/2014/main" xmlns="" id="{F7779BB3-B9FC-4876-B100-2828FC7E3FF0}"/>
              </a:ext>
            </a:extLst>
          </p:cNvPr>
          <p:cNvSpPr/>
          <p:nvPr/>
        </p:nvSpPr>
        <p:spPr>
          <a:xfrm>
            <a:off x="9117408" y="4989711"/>
            <a:ext cx="1362874" cy="461665"/>
          </a:xfrm>
          <a:prstGeom prst="rect">
            <a:avLst/>
          </a:prstGeom>
          <a:ln w="25400">
            <a:noFill/>
            <a:prstDash val="dash"/>
          </a:ln>
        </p:spPr>
        <p:txBody>
          <a:bodyPr wrap="none">
            <a:spAutoFit/>
          </a:bodyPr>
          <a:lstStyle/>
          <a:p>
            <a:pPr algn="r"/>
            <a:r>
              <a:rPr lang="en-US" sz="2400" dirty="0">
                <a:solidFill>
                  <a:schemeClr val="tx2"/>
                </a:solidFill>
              </a:rPr>
              <a:t>(A.A’ = 0)</a:t>
            </a:r>
          </a:p>
        </p:txBody>
      </p:sp>
    </p:spTree>
    <p:extLst>
      <p:ext uri="{BB962C8B-B14F-4D97-AF65-F5344CB8AC3E}">
        <p14:creationId xmlns:p14="http://schemas.microsoft.com/office/powerpoint/2010/main" val="33928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Logic Gates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1139302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Logic Gates</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Most basic logical unit of the digital system is gate circuit.</a:t>
            </a:r>
          </a:p>
          <a:p>
            <a:r>
              <a:rPr lang="en-US" dirty="0"/>
              <a:t>Types of gate circuits are as follows</a:t>
            </a:r>
          </a:p>
          <a:p>
            <a:pPr marL="857250" lvl="1" indent="-457200">
              <a:buFont typeface="+mj-lt"/>
              <a:buAutoNum type="arabicPeriod"/>
            </a:pPr>
            <a:r>
              <a:rPr lang="en-US" dirty="0"/>
              <a:t>AND Gate</a:t>
            </a:r>
          </a:p>
          <a:p>
            <a:pPr marL="857250" lvl="1" indent="-457200">
              <a:buFont typeface="+mj-lt"/>
              <a:buAutoNum type="arabicPeriod"/>
            </a:pPr>
            <a:r>
              <a:rPr lang="en-US" dirty="0"/>
              <a:t>OR Gate</a:t>
            </a:r>
          </a:p>
          <a:p>
            <a:pPr marL="857250" lvl="1" indent="-457200">
              <a:buFont typeface="+mj-lt"/>
              <a:buAutoNum type="arabicPeriod"/>
            </a:pPr>
            <a:r>
              <a:rPr lang="en-US" dirty="0"/>
              <a:t>NOT Gate (Inverter)</a:t>
            </a:r>
          </a:p>
          <a:p>
            <a:pPr marL="857250" lvl="1" indent="-457200">
              <a:buFont typeface="+mj-lt"/>
              <a:buAutoNum type="arabicPeriod"/>
            </a:pPr>
            <a:r>
              <a:rPr lang="en-US" dirty="0"/>
              <a:t>NOR Gate</a:t>
            </a:r>
          </a:p>
          <a:p>
            <a:pPr marL="857250" lvl="1" indent="-457200">
              <a:buFont typeface="+mj-lt"/>
              <a:buAutoNum type="arabicPeriod"/>
            </a:pPr>
            <a:r>
              <a:rPr lang="en-US" dirty="0"/>
              <a:t>NAND Gate</a:t>
            </a:r>
          </a:p>
          <a:p>
            <a:pPr marL="857250" lvl="1" indent="-457200">
              <a:buFont typeface="+mj-lt"/>
              <a:buAutoNum type="arabicPeriod"/>
            </a:pPr>
            <a:r>
              <a:rPr lang="en-US" dirty="0"/>
              <a:t>XOR Gate</a:t>
            </a:r>
          </a:p>
          <a:p>
            <a:pPr marL="857250" lvl="1" indent="-457200">
              <a:buFont typeface="+mj-lt"/>
              <a:buAutoNum type="arabicPeriod"/>
            </a:pPr>
            <a:r>
              <a:rPr lang="en-US" dirty="0"/>
              <a:t>XNOR Gate</a:t>
            </a:r>
          </a:p>
          <a:p>
            <a:endParaRPr lang="en-US" dirty="0"/>
          </a:p>
        </p:txBody>
      </p:sp>
    </p:spTree>
    <p:extLst>
      <p:ext uri="{BB962C8B-B14F-4D97-AF65-F5344CB8AC3E}">
        <p14:creationId xmlns:p14="http://schemas.microsoft.com/office/powerpoint/2010/main" val="2640311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normAutofit/>
          </a:bodyPr>
          <a:lstStyle/>
          <a:p>
            <a:r>
              <a:rPr lang="en-IN" dirty="0"/>
              <a:t>1. AND Gate</a:t>
            </a:r>
            <a:endParaRPr lang="en-US" dirty="0"/>
          </a:p>
        </p:txBody>
      </p:sp>
      <p:sp>
        <p:nvSpPr>
          <p:cNvPr id="5" name="Content Placeholder 2">
            <a:extLst>
              <a:ext uri="{FF2B5EF4-FFF2-40B4-BE49-F238E27FC236}">
                <a16:creationId xmlns:a16="http://schemas.microsoft.com/office/drawing/2014/main" xmlns="" id="{5804A6E7-5EBC-40D9-ABD4-5E0922053226}"/>
              </a:ext>
            </a:extLst>
          </p:cNvPr>
          <p:cNvSpPr txBox="1">
            <a:spLocks/>
          </p:cNvSpPr>
          <p:nvPr/>
        </p:nvSpPr>
        <p:spPr>
          <a:xfrm>
            <a:off x="159504" y="835617"/>
            <a:ext cx="11885818" cy="91331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AND Gate has an output which is normally at logic level “0” and only goes “HIGH” to a logic level “1” when ALL of its inputs are at logic level “1”</a:t>
            </a:r>
          </a:p>
        </p:txBody>
      </p:sp>
      <p:grpSp>
        <p:nvGrpSpPr>
          <p:cNvPr id="6" name="Group 5">
            <a:extLst>
              <a:ext uri="{FF2B5EF4-FFF2-40B4-BE49-F238E27FC236}">
                <a16:creationId xmlns:a16="http://schemas.microsoft.com/office/drawing/2014/main" xmlns="" id="{0ABCC841-C771-495B-8A58-03F431F430A9}"/>
              </a:ext>
            </a:extLst>
          </p:cNvPr>
          <p:cNvGrpSpPr/>
          <p:nvPr/>
        </p:nvGrpSpPr>
        <p:grpSpPr>
          <a:xfrm>
            <a:off x="934266" y="2638804"/>
            <a:ext cx="1566675" cy="741118"/>
            <a:chOff x="4042896" y="1715660"/>
            <a:chExt cx="1566675" cy="741118"/>
          </a:xfrm>
        </p:grpSpPr>
        <p:cxnSp>
          <p:nvCxnSpPr>
            <p:cNvPr id="7" name="Straight Connector 6">
              <a:extLst>
                <a:ext uri="{FF2B5EF4-FFF2-40B4-BE49-F238E27FC236}">
                  <a16:creationId xmlns:a16="http://schemas.microsoft.com/office/drawing/2014/main" xmlns="" id="{B7960D4D-3D37-40D4-8F46-F3513AC1C7BD}"/>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3D24C92-DD65-4641-B774-608E74505950}"/>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0671928-E49B-4B08-83A5-98EC3FB2501D}"/>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elay 68">
              <a:extLst>
                <a:ext uri="{FF2B5EF4-FFF2-40B4-BE49-F238E27FC236}">
                  <a16:creationId xmlns:a16="http://schemas.microsoft.com/office/drawing/2014/main" xmlns="" id="{9D4F7BE5-FED2-464E-8C9B-41D553D4AE52}"/>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a:extLst>
              <a:ext uri="{FF2B5EF4-FFF2-40B4-BE49-F238E27FC236}">
                <a16:creationId xmlns:a16="http://schemas.microsoft.com/office/drawing/2014/main" xmlns="" id="{E55627A7-A6AA-4E39-93F5-1B4B01F4E4A4}"/>
              </a:ext>
            </a:extLst>
          </p:cNvPr>
          <p:cNvSpPr txBox="1"/>
          <p:nvPr/>
        </p:nvSpPr>
        <p:spPr>
          <a:xfrm>
            <a:off x="519741" y="2541722"/>
            <a:ext cx="362600" cy="461665"/>
          </a:xfrm>
          <a:prstGeom prst="rect">
            <a:avLst/>
          </a:prstGeom>
          <a:noFill/>
        </p:spPr>
        <p:txBody>
          <a:bodyPr wrap="none" rtlCol="0">
            <a:spAutoFit/>
          </a:bodyPr>
          <a:lstStyle/>
          <a:p>
            <a:r>
              <a:rPr lang="en-US" sz="2400" dirty="0"/>
              <a:t>A</a:t>
            </a:r>
          </a:p>
        </p:txBody>
      </p:sp>
      <p:sp>
        <p:nvSpPr>
          <p:cNvPr id="12" name="TextBox 11">
            <a:extLst>
              <a:ext uri="{FF2B5EF4-FFF2-40B4-BE49-F238E27FC236}">
                <a16:creationId xmlns:a16="http://schemas.microsoft.com/office/drawing/2014/main" xmlns="" id="{79DDCB62-76CF-41A0-97F4-090D5531B67C}"/>
              </a:ext>
            </a:extLst>
          </p:cNvPr>
          <p:cNvSpPr txBox="1"/>
          <p:nvPr/>
        </p:nvSpPr>
        <p:spPr>
          <a:xfrm>
            <a:off x="519741" y="2918257"/>
            <a:ext cx="362600" cy="461665"/>
          </a:xfrm>
          <a:prstGeom prst="rect">
            <a:avLst/>
          </a:prstGeom>
          <a:noFill/>
        </p:spPr>
        <p:txBody>
          <a:bodyPr wrap="none" rtlCol="0">
            <a:spAutoFit/>
          </a:bodyPr>
          <a:lstStyle/>
          <a:p>
            <a:r>
              <a:rPr lang="en-US" sz="2400" dirty="0"/>
              <a:t>B</a:t>
            </a:r>
          </a:p>
        </p:txBody>
      </p:sp>
      <p:sp>
        <p:nvSpPr>
          <p:cNvPr id="13" name="TextBox 12">
            <a:extLst>
              <a:ext uri="{FF2B5EF4-FFF2-40B4-BE49-F238E27FC236}">
                <a16:creationId xmlns:a16="http://schemas.microsoft.com/office/drawing/2014/main" xmlns="" id="{C0EBEBED-829D-4EE4-A5BE-4A6827FB5915}"/>
              </a:ext>
            </a:extLst>
          </p:cNvPr>
          <p:cNvSpPr txBox="1"/>
          <p:nvPr/>
        </p:nvSpPr>
        <p:spPr>
          <a:xfrm>
            <a:off x="2519341" y="2765857"/>
            <a:ext cx="348172" cy="461665"/>
          </a:xfrm>
          <a:prstGeom prst="rect">
            <a:avLst/>
          </a:prstGeom>
          <a:noFill/>
        </p:spPr>
        <p:txBody>
          <a:bodyPr wrap="none" rtlCol="0">
            <a:spAutoFit/>
          </a:bodyPr>
          <a:lstStyle/>
          <a:p>
            <a:r>
              <a:rPr lang="en-US" sz="2400" dirty="0"/>
              <a:t>C</a:t>
            </a:r>
          </a:p>
        </p:txBody>
      </p:sp>
      <p:sp>
        <p:nvSpPr>
          <p:cNvPr id="14" name="TextBox 13">
            <a:extLst>
              <a:ext uri="{FF2B5EF4-FFF2-40B4-BE49-F238E27FC236}">
                <a16:creationId xmlns:a16="http://schemas.microsoft.com/office/drawing/2014/main" xmlns="" id="{D9528C1D-212E-4C50-881D-87C23BBBC6B8}"/>
              </a:ext>
            </a:extLst>
          </p:cNvPr>
          <p:cNvSpPr txBox="1"/>
          <p:nvPr/>
        </p:nvSpPr>
        <p:spPr>
          <a:xfrm>
            <a:off x="9266740" y="1963909"/>
            <a:ext cx="1990994" cy="461665"/>
          </a:xfrm>
          <a:prstGeom prst="rect">
            <a:avLst/>
          </a:prstGeom>
          <a:noFill/>
        </p:spPr>
        <p:txBody>
          <a:bodyPr wrap="none" rtlCol="0">
            <a:spAutoFit/>
          </a:bodyPr>
          <a:lstStyle>
            <a:defPPr>
              <a:defRPr lang="en-US"/>
            </a:defPPr>
            <a:lvl1pPr>
              <a:defRPr sz="2400"/>
            </a:lvl1pPr>
          </a:lstStyle>
          <a:p>
            <a:r>
              <a:rPr lang="en-US" dirty="0"/>
              <a:t>Logic Notation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4ABFC77D-020D-4348-9C48-2C6CC7E4B6B2}"/>
                  </a:ext>
                </a:extLst>
              </p:cNvPr>
              <p:cNvSpPr txBox="1"/>
              <p:nvPr/>
            </p:nvSpPr>
            <p:spPr>
              <a:xfrm>
                <a:off x="9426069" y="2538620"/>
                <a:ext cx="14838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15" name="TextBox 14">
                <a:extLst>
                  <a:ext uri="{FF2B5EF4-FFF2-40B4-BE49-F238E27FC236}">
                    <a16:creationId xmlns:a16="http://schemas.microsoft.com/office/drawing/2014/main" id="{4ABFC77D-020D-4348-9C48-2C6CC7E4B6B2}"/>
                  </a:ext>
                </a:extLst>
              </p:cNvPr>
              <p:cNvSpPr txBox="1">
                <a:spLocks noRot="1" noChangeAspect="1" noMove="1" noResize="1" noEditPoints="1" noAdjustHandles="1" noChangeArrowheads="1" noChangeShapeType="1" noTextEdit="1"/>
              </p:cNvSpPr>
              <p:nvPr/>
            </p:nvSpPr>
            <p:spPr>
              <a:xfrm>
                <a:off x="9426069" y="2538620"/>
                <a:ext cx="1483868" cy="461665"/>
              </a:xfrm>
              <a:prstGeom prst="rect">
                <a:avLst/>
              </a:prstGeom>
              <a:blipFill>
                <a:blip r:embed="rId3"/>
                <a:stretch>
                  <a:fillRect/>
                </a:stretch>
              </a:blipFill>
            </p:spPr>
            <p:txBody>
              <a:bodyPr/>
              <a:lstStyle/>
              <a:p>
                <a:r>
                  <a:rPr lang="en-IN">
                    <a:noFill/>
                  </a:rPr>
                  <a:t> </a:t>
                </a:r>
              </a:p>
            </p:txBody>
          </p:sp>
        </mc:Fallback>
      </mc:AlternateContent>
      <p:graphicFrame>
        <p:nvGraphicFramePr>
          <p:cNvPr id="16" name="Table 15">
            <a:extLst>
              <a:ext uri="{FF2B5EF4-FFF2-40B4-BE49-F238E27FC236}">
                <a16:creationId xmlns:a16="http://schemas.microsoft.com/office/drawing/2014/main" xmlns="" id="{69CF223D-EE52-44EA-B45E-ECF261010466}"/>
              </a:ext>
            </a:extLst>
          </p:cNvPr>
          <p:cNvGraphicFramePr>
            <a:graphicFrameLocks noGrp="1"/>
          </p:cNvGraphicFramePr>
          <p:nvPr>
            <p:extLst>
              <p:ext uri="{D42A27DB-BD31-4B8C-83A1-F6EECF244321}">
                <p14:modId xmlns:p14="http://schemas.microsoft.com/office/powerpoint/2010/main" val="2908815277"/>
              </p:ext>
            </p:extLst>
          </p:nvPr>
        </p:nvGraphicFramePr>
        <p:xfrm>
          <a:off x="4367486" y="2588386"/>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7" name="TextBox 16">
            <a:extLst>
              <a:ext uri="{FF2B5EF4-FFF2-40B4-BE49-F238E27FC236}">
                <a16:creationId xmlns:a16="http://schemas.microsoft.com/office/drawing/2014/main" xmlns="" id="{579C782B-960B-4410-8E36-DAF3B729B9E0}"/>
              </a:ext>
            </a:extLst>
          </p:cNvPr>
          <p:cNvSpPr txBox="1"/>
          <p:nvPr/>
        </p:nvSpPr>
        <p:spPr>
          <a:xfrm>
            <a:off x="5299213" y="1963034"/>
            <a:ext cx="1579407" cy="461665"/>
          </a:xfrm>
          <a:prstGeom prst="rect">
            <a:avLst/>
          </a:prstGeom>
          <a:noFill/>
        </p:spPr>
        <p:txBody>
          <a:bodyPr wrap="none" rtlCol="0">
            <a:spAutoFit/>
          </a:bodyPr>
          <a:lstStyle>
            <a:defPPr>
              <a:defRPr lang="en-US"/>
            </a:defPPr>
            <a:lvl1pPr>
              <a:defRPr sz="2400"/>
            </a:lvl1pPr>
          </a:lstStyle>
          <a:p>
            <a:r>
              <a:rPr lang="en-US" dirty="0"/>
              <a:t>Truth Table</a:t>
            </a:r>
          </a:p>
        </p:txBody>
      </p:sp>
      <p:sp>
        <p:nvSpPr>
          <p:cNvPr id="18" name="TextBox 17">
            <a:extLst>
              <a:ext uri="{FF2B5EF4-FFF2-40B4-BE49-F238E27FC236}">
                <a16:creationId xmlns:a16="http://schemas.microsoft.com/office/drawing/2014/main" xmlns="" id="{4D9BE3D0-92E3-4850-9F79-7F2199167B9B}"/>
              </a:ext>
            </a:extLst>
          </p:cNvPr>
          <p:cNvSpPr txBox="1"/>
          <p:nvPr/>
        </p:nvSpPr>
        <p:spPr>
          <a:xfrm>
            <a:off x="620647" y="1963034"/>
            <a:ext cx="2276585" cy="461665"/>
          </a:xfrm>
          <a:prstGeom prst="rect">
            <a:avLst/>
          </a:prstGeom>
          <a:noFill/>
        </p:spPr>
        <p:txBody>
          <a:bodyPr wrap="none" rtlCol="0">
            <a:spAutoFit/>
          </a:bodyPr>
          <a:lstStyle>
            <a:defPPr>
              <a:defRPr lang="en-US"/>
            </a:defPPr>
            <a:lvl1pPr>
              <a:defRPr sz="2400"/>
            </a:lvl1pPr>
          </a:lstStyle>
          <a:p>
            <a:r>
              <a:rPr lang="en-US" dirty="0"/>
              <a:t>2-input AND Gate</a:t>
            </a:r>
          </a:p>
        </p:txBody>
      </p:sp>
    </p:spTree>
    <p:extLst>
      <p:ext uri="{BB962C8B-B14F-4D97-AF65-F5344CB8AC3E}">
        <p14:creationId xmlns:p14="http://schemas.microsoft.com/office/powerpoint/2010/main" val="47959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P spid="14" grpId="0"/>
      <p:bldP spid="15" grpId="0"/>
      <p:bldP spid="17" grpId="0"/>
      <p:bldP spid="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78626-C967-4C61-9759-B84018C0D26E}"/>
              </a:ext>
            </a:extLst>
          </p:cNvPr>
          <p:cNvSpPr>
            <a:spLocks noGrp="1"/>
          </p:cNvSpPr>
          <p:nvPr>
            <p:ph type="title"/>
          </p:nvPr>
        </p:nvSpPr>
        <p:spPr/>
        <p:txBody>
          <a:bodyPr/>
          <a:lstStyle/>
          <a:p>
            <a:r>
              <a:rPr lang="en-US" dirty="0"/>
              <a:t>2. OR Gate</a:t>
            </a:r>
            <a:endParaRPr lang="en-IN" dirty="0"/>
          </a:p>
        </p:txBody>
      </p:sp>
      <p:sp>
        <p:nvSpPr>
          <p:cNvPr id="4" name="Content Placeholder 2">
            <a:extLst>
              <a:ext uri="{FF2B5EF4-FFF2-40B4-BE49-F238E27FC236}">
                <a16:creationId xmlns:a16="http://schemas.microsoft.com/office/drawing/2014/main" xmlns="" id="{0801F4D8-5C67-4048-A166-5A6952A5CD1F}"/>
              </a:ext>
            </a:extLst>
          </p:cNvPr>
          <p:cNvSpPr txBox="1">
            <a:spLocks/>
          </p:cNvSpPr>
          <p:nvPr/>
        </p:nvSpPr>
        <p:spPr>
          <a:xfrm>
            <a:off x="128506" y="851115"/>
            <a:ext cx="12032497" cy="949069"/>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Gate or Inclusive-OR gate has an output which is normally at logic level “0” and only goes “HIGH” to a logic level “1” when one or more of its inputs are at logic level “1”.</a:t>
            </a:r>
          </a:p>
        </p:txBody>
      </p:sp>
      <p:sp>
        <p:nvSpPr>
          <p:cNvPr id="5" name="TextBox 4">
            <a:extLst>
              <a:ext uri="{FF2B5EF4-FFF2-40B4-BE49-F238E27FC236}">
                <a16:creationId xmlns:a16="http://schemas.microsoft.com/office/drawing/2014/main" xmlns="" id="{0A5B06DC-AD95-4903-98EC-35A97677972B}"/>
              </a:ext>
            </a:extLst>
          </p:cNvPr>
          <p:cNvSpPr txBox="1"/>
          <p:nvPr/>
        </p:nvSpPr>
        <p:spPr>
          <a:xfrm>
            <a:off x="498079" y="2516130"/>
            <a:ext cx="362600" cy="461665"/>
          </a:xfrm>
          <a:prstGeom prst="rect">
            <a:avLst/>
          </a:prstGeom>
          <a:noFill/>
        </p:spPr>
        <p:txBody>
          <a:bodyPr wrap="none" rtlCol="0">
            <a:spAutoFit/>
          </a:bodyPr>
          <a:lstStyle/>
          <a:p>
            <a:r>
              <a:rPr lang="en-US" sz="2400" dirty="0"/>
              <a:t>A</a:t>
            </a:r>
          </a:p>
        </p:txBody>
      </p:sp>
      <p:sp>
        <p:nvSpPr>
          <p:cNvPr id="6" name="TextBox 5">
            <a:extLst>
              <a:ext uri="{FF2B5EF4-FFF2-40B4-BE49-F238E27FC236}">
                <a16:creationId xmlns:a16="http://schemas.microsoft.com/office/drawing/2014/main" xmlns="" id="{63DD273A-52A1-438F-898F-E325BAE3489A}"/>
              </a:ext>
            </a:extLst>
          </p:cNvPr>
          <p:cNvSpPr txBox="1"/>
          <p:nvPr/>
        </p:nvSpPr>
        <p:spPr>
          <a:xfrm>
            <a:off x="498079" y="2892665"/>
            <a:ext cx="362600" cy="461665"/>
          </a:xfrm>
          <a:prstGeom prst="rect">
            <a:avLst/>
          </a:prstGeom>
          <a:noFill/>
        </p:spPr>
        <p:txBody>
          <a:bodyPr wrap="none" rtlCol="0">
            <a:spAutoFit/>
          </a:bodyPr>
          <a:lstStyle/>
          <a:p>
            <a:r>
              <a:rPr lang="en-US" sz="2400" dirty="0"/>
              <a:t>B</a:t>
            </a:r>
          </a:p>
        </p:txBody>
      </p:sp>
      <p:sp>
        <p:nvSpPr>
          <p:cNvPr id="7" name="TextBox 6">
            <a:extLst>
              <a:ext uri="{FF2B5EF4-FFF2-40B4-BE49-F238E27FC236}">
                <a16:creationId xmlns:a16="http://schemas.microsoft.com/office/drawing/2014/main" xmlns="" id="{2F129ABA-CEC2-4D27-AA79-B046CB4FBE86}"/>
              </a:ext>
            </a:extLst>
          </p:cNvPr>
          <p:cNvSpPr txBox="1"/>
          <p:nvPr/>
        </p:nvSpPr>
        <p:spPr>
          <a:xfrm>
            <a:off x="2497679" y="2740265"/>
            <a:ext cx="348172" cy="461665"/>
          </a:xfrm>
          <a:prstGeom prst="rect">
            <a:avLst/>
          </a:prstGeom>
          <a:noFill/>
        </p:spPr>
        <p:txBody>
          <a:bodyPr wrap="none" rtlCol="0">
            <a:spAutoFit/>
          </a:bodyPr>
          <a:lstStyle/>
          <a:p>
            <a:r>
              <a:rPr lang="en-US" sz="2400" dirty="0"/>
              <a:t>C</a:t>
            </a:r>
          </a:p>
        </p:txBody>
      </p:sp>
      <p:sp>
        <p:nvSpPr>
          <p:cNvPr id="8" name="TextBox 7">
            <a:extLst>
              <a:ext uri="{FF2B5EF4-FFF2-40B4-BE49-F238E27FC236}">
                <a16:creationId xmlns:a16="http://schemas.microsoft.com/office/drawing/2014/main" xmlns="" id="{40447F47-AF99-401B-A1EE-9910AB0DEC62}"/>
              </a:ext>
            </a:extLst>
          </p:cNvPr>
          <p:cNvSpPr txBox="1"/>
          <p:nvPr/>
        </p:nvSpPr>
        <p:spPr>
          <a:xfrm>
            <a:off x="9207096" y="1962176"/>
            <a:ext cx="1990994" cy="461665"/>
          </a:xfrm>
          <a:prstGeom prst="rect">
            <a:avLst/>
          </a:prstGeom>
          <a:noFill/>
        </p:spPr>
        <p:txBody>
          <a:bodyPr wrap="none" rtlCol="0">
            <a:spAutoFit/>
          </a:bodyPr>
          <a:lstStyle/>
          <a:p>
            <a:r>
              <a:rPr lang="en-US" sz="2400" dirty="0"/>
              <a:t>Logic Notation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D9FB5CF-295E-47C7-92CB-D61DC797B22B}"/>
                  </a:ext>
                </a:extLst>
              </p:cNvPr>
              <p:cNvSpPr txBox="1"/>
              <p:nvPr/>
            </p:nvSpPr>
            <p:spPr>
              <a:xfrm>
                <a:off x="9409422" y="2496866"/>
                <a:ext cx="16265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9" name="TextBox 8">
                <a:extLst>
                  <a:ext uri="{FF2B5EF4-FFF2-40B4-BE49-F238E27FC236}">
                    <a16:creationId xmlns:a16="http://schemas.microsoft.com/office/drawing/2014/main" id="{3D9FB5CF-295E-47C7-92CB-D61DC797B22B}"/>
                  </a:ext>
                </a:extLst>
              </p:cNvPr>
              <p:cNvSpPr txBox="1">
                <a:spLocks noRot="1" noChangeAspect="1" noMove="1" noResize="1" noEditPoints="1" noAdjustHandles="1" noChangeArrowheads="1" noChangeShapeType="1" noTextEdit="1"/>
              </p:cNvSpPr>
              <p:nvPr/>
            </p:nvSpPr>
            <p:spPr>
              <a:xfrm>
                <a:off x="9409422" y="2496866"/>
                <a:ext cx="1626536" cy="461665"/>
              </a:xfrm>
              <a:prstGeom prst="rect">
                <a:avLst/>
              </a:prstGeom>
              <a:blipFill>
                <a:blip r:embed="rId3"/>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xmlns="" id="{3571AD5E-5476-42B7-A9D4-672CBA5F428F}"/>
              </a:ext>
            </a:extLst>
          </p:cNvPr>
          <p:cNvSpPr txBox="1"/>
          <p:nvPr/>
        </p:nvSpPr>
        <p:spPr>
          <a:xfrm>
            <a:off x="5218875" y="1960183"/>
            <a:ext cx="1579407" cy="461665"/>
          </a:xfrm>
          <a:prstGeom prst="rect">
            <a:avLst/>
          </a:prstGeom>
          <a:noFill/>
        </p:spPr>
        <p:txBody>
          <a:bodyPr wrap="none" rtlCol="0">
            <a:spAutoFit/>
          </a:bodyPr>
          <a:lstStyle/>
          <a:p>
            <a:r>
              <a:rPr lang="en-US" sz="2400" dirty="0"/>
              <a:t>Truth Table</a:t>
            </a:r>
          </a:p>
        </p:txBody>
      </p:sp>
      <p:sp>
        <p:nvSpPr>
          <p:cNvPr id="12" name="TextBox 11">
            <a:extLst>
              <a:ext uri="{FF2B5EF4-FFF2-40B4-BE49-F238E27FC236}">
                <a16:creationId xmlns:a16="http://schemas.microsoft.com/office/drawing/2014/main" xmlns="" id="{A404F911-E08A-4017-843F-3E1F3E537E6A}"/>
              </a:ext>
            </a:extLst>
          </p:cNvPr>
          <p:cNvSpPr txBox="1"/>
          <p:nvPr/>
        </p:nvSpPr>
        <p:spPr>
          <a:xfrm>
            <a:off x="622944" y="1960183"/>
            <a:ext cx="2079415" cy="461665"/>
          </a:xfrm>
          <a:prstGeom prst="rect">
            <a:avLst/>
          </a:prstGeom>
          <a:noFill/>
        </p:spPr>
        <p:txBody>
          <a:bodyPr wrap="none" rtlCol="0">
            <a:spAutoFit/>
          </a:bodyPr>
          <a:lstStyle>
            <a:defPPr>
              <a:defRPr lang="en-US"/>
            </a:defPPr>
            <a:lvl1pPr>
              <a:defRPr sz="2400"/>
            </a:lvl1pPr>
          </a:lstStyle>
          <a:p>
            <a:r>
              <a:rPr lang="en-US" dirty="0"/>
              <a:t>2-input OR Gate</a:t>
            </a:r>
          </a:p>
        </p:txBody>
      </p:sp>
      <p:grpSp>
        <p:nvGrpSpPr>
          <p:cNvPr id="13" name="Group 18">
            <a:extLst>
              <a:ext uri="{FF2B5EF4-FFF2-40B4-BE49-F238E27FC236}">
                <a16:creationId xmlns:a16="http://schemas.microsoft.com/office/drawing/2014/main" xmlns="" id="{263A9C14-7003-45E2-994A-3AF9FD41C6A3}"/>
              </a:ext>
            </a:extLst>
          </p:cNvPr>
          <p:cNvGrpSpPr/>
          <p:nvPr/>
        </p:nvGrpSpPr>
        <p:grpSpPr>
          <a:xfrm>
            <a:off x="880041" y="2592330"/>
            <a:ext cx="1599238" cy="723601"/>
            <a:chOff x="3675121" y="3048834"/>
            <a:chExt cx="1599238" cy="723601"/>
          </a:xfrm>
        </p:grpSpPr>
        <p:cxnSp>
          <p:nvCxnSpPr>
            <p:cNvPr id="14" name="Straight Connector 13">
              <a:extLst>
                <a:ext uri="{FF2B5EF4-FFF2-40B4-BE49-F238E27FC236}">
                  <a16:creationId xmlns:a16="http://schemas.microsoft.com/office/drawing/2014/main" xmlns="" id="{AC01C011-D675-481B-9616-926C951C2BE4}"/>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7DF43E13-7EA5-4753-8F77-392984852E56}"/>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F6CA141-6329-4E40-A16D-869252F6E8D5}"/>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Group 22">
              <a:extLst>
                <a:ext uri="{FF2B5EF4-FFF2-40B4-BE49-F238E27FC236}">
                  <a16:creationId xmlns:a16="http://schemas.microsoft.com/office/drawing/2014/main" xmlns="" id="{0E3936B3-091A-4AEB-9445-3EA8C4FCF90D}"/>
                </a:ext>
              </a:extLst>
            </p:cNvPr>
            <p:cNvGrpSpPr/>
            <p:nvPr/>
          </p:nvGrpSpPr>
          <p:grpSpPr>
            <a:xfrm>
              <a:off x="3990333" y="3048834"/>
              <a:ext cx="1016928" cy="723601"/>
              <a:chOff x="3990333" y="3048834"/>
              <a:chExt cx="1016928" cy="723601"/>
            </a:xfrm>
          </p:grpSpPr>
          <p:sp>
            <p:nvSpPr>
              <p:cNvPr id="18" name="Stored Data 71">
                <a:extLst>
                  <a:ext uri="{FF2B5EF4-FFF2-40B4-BE49-F238E27FC236}">
                    <a16:creationId xmlns:a16="http://schemas.microsoft.com/office/drawing/2014/main" xmlns="" id="{5EC0DDF3-E697-4FD4-81AB-CA07B354669D}"/>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tored Data 71">
                <a:extLst>
                  <a:ext uri="{FF2B5EF4-FFF2-40B4-BE49-F238E27FC236}">
                    <a16:creationId xmlns:a16="http://schemas.microsoft.com/office/drawing/2014/main" xmlns="" id="{586C5E12-107A-446F-9819-F062E151FC13}"/>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aphicFrame>
        <p:nvGraphicFramePr>
          <p:cNvPr id="20" name="Table 19">
            <a:extLst>
              <a:ext uri="{FF2B5EF4-FFF2-40B4-BE49-F238E27FC236}">
                <a16:creationId xmlns:a16="http://schemas.microsoft.com/office/drawing/2014/main" xmlns="" id="{34978FA6-7A2F-44DA-9FB1-45C7EAE31563}"/>
              </a:ext>
            </a:extLst>
          </p:cNvPr>
          <p:cNvGraphicFramePr>
            <a:graphicFrameLocks noGrp="1"/>
          </p:cNvGraphicFramePr>
          <p:nvPr>
            <p:extLst>
              <p:ext uri="{D42A27DB-BD31-4B8C-83A1-F6EECF244321}">
                <p14:modId xmlns:p14="http://schemas.microsoft.com/office/powerpoint/2010/main" val="3653974624"/>
              </p:ext>
            </p:extLst>
          </p:nvPr>
        </p:nvGraphicFramePr>
        <p:xfrm>
          <a:off x="4294078" y="2607123"/>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5046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1C0C-13EE-4395-A15B-8264B9FED535}"/>
              </a:ext>
            </a:extLst>
          </p:cNvPr>
          <p:cNvSpPr>
            <a:spLocks noGrp="1"/>
          </p:cNvSpPr>
          <p:nvPr>
            <p:ph type="title"/>
          </p:nvPr>
        </p:nvSpPr>
        <p:spPr/>
        <p:txBody>
          <a:bodyPr/>
          <a:lstStyle/>
          <a:p>
            <a:r>
              <a:rPr lang="en-US" dirty="0"/>
              <a:t>3. NOT (Inverter) Gate</a:t>
            </a:r>
            <a:endParaRPr lang="en-IN" dirty="0"/>
          </a:p>
        </p:txBody>
      </p:sp>
      <p:sp>
        <p:nvSpPr>
          <p:cNvPr id="4" name="Content Placeholder 2">
            <a:extLst>
              <a:ext uri="{FF2B5EF4-FFF2-40B4-BE49-F238E27FC236}">
                <a16:creationId xmlns:a16="http://schemas.microsoft.com/office/drawing/2014/main" xmlns="" id="{2667ACDD-34FB-429C-B258-18461B72545B}"/>
              </a:ext>
            </a:extLst>
          </p:cNvPr>
          <p:cNvSpPr>
            <a:spLocks noGrp="1"/>
          </p:cNvSpPr>
          <p:nvPr>
            <p:ph idx="1"/>
          </p:nvPr>
        </p:nvSpPr>
        <p:spPr>
          <a:xfrm>
            <a:off x="138794" y="866878"/>
            <a:ext cx="8763000" cy="477367"/>
          </a:xfrm>
        </p:spPr>
        <p:txBody>
          <a:bodyPr>
            <a:normAutofit/>
          </a:bodyPr>
          <a:lstStyle/>
          <a:p>
            <a:pPr algn="just"/>
            <a:r>
              <a:rPr lang="en-US" dirty="0"/>
              <a:t>NOT gate has an output which is always opposite to input level.</a:t>
            </a:r>
          </a:p>
        </p:txBody>
      </p:sp>
      <p:sp>
        <p:nvSpPr>
          <p:cNvPr id="5" name="TextBox 4">
            <a:extLst>
              <a:ext uri="{FF2B5EF4-FFF2-40B4-BE49-F238E27FC236}">
                <a16:creationId xmlns:a16="http://schemas.microsoft.com/office/drawing/2014/main" xmlns="" id="{B5BB7A02-0C84-447D-BDEF-76956A2C4EAF}"/>
              </a:ext>
            </a:extLst>
          </p:cNvPr>
          <p:cNvSpPr txBox="1"/>
          <p:nvPr/>
        </p:nvSpPr>
        <p:spPr>
          <a:xfrm>
            <a:off x="520485" y="2594083"/>
            <a:ext cx="362600" cy="461665"/>
          </a:xfrm>
          <a:prstGeom prst="rect">
            <a:avLst/>
          </a:prstGeom>
          <a:noFill/>
        </p:spPr>
        <p:txBody>
          <a:bodyPr wrap="none" rtlCol="0">
            <a:spAutoFit/>
          </a:bodyPr>
          <a:lstStyle/>
          <a:p>
            <a:r>
              <a:rPr lang="en-US" sz="2400" dirty="0"/>
              <a:t>A</a:t>
            </a:r>
          </a:p>
        </p:txBody>
      </p:sp>
      <p:sp>
        <p:nvSpPr>
          <p:cNvPr id="6" name="TextBox 5">
            <a:extLst>
              <a:ext uri="{FF2B5EF4-FFF2-40B4-BE49-F238E27FC236}">
                <a16:creationId xmlns:a16="http://schemas.microsoft.com/office/drawing/2014/main" xmlns="" id="{4F8035E6-6FAA-4E35-8B8A-8535951B6F6E}"/>
              </a:ext>
            </a:extLst>
          </p:cNvPr>
          <p:cNvSpPr txBox="1"/>
          <p:nvPr/>
        </p:nvSpPr>
        <p:spPr>
          <a:xfrm>
            <a:off x="2520085" y="2594083"/>
            <a:ext cx="348172" cy="461665"/>
          </a:xfrm>
          <a:prstGeom prst="rect">
            <a:avLst/>
          </a:prstGeom>
          <a:noFill/>
        </p:spPr>
        <p:txBody>
          <a:bodyPr wrap="none" rtlCol="0">
            <a:spAutoFit/>
          </a:bodyPr>
          <a:lstStyle/>
          <a:p>
            <a:r>
              <a:rPr lang="en-US" sz="2400" dirty="0"/>
              <a:t>C</a:t>
            </a:r>
          </a:p>
        </p:txBody>
      </p:sp>
      <p:sp>
        <p:nvSpPr>
          <p:cNvPr id="7" name="TextBox 6">
            <a:extLst>
              <a:ext uri="{FF2B5EF4-FFF2-40B4-BE49-F238E27FC236}">
                <a16:creationId xmlns:a16="http://schemas.microsoft.com/office/drawing/2014/main" xmlns="" id="{AD0FD2CC-39D6-4F03-9C78-4482270D6966}"/>
              </a:ext>
            </a:extLst>
          </p:cNvPr>
          <p:cNvSpPr txBox="1"/>
          <p:nvPr/>
        </p:nvSpPr>
        <p:spPr>
          <a:xfrm>
            <a:off x="8963786" y="1864963"/>
            <a:ext cx="1990994" cy="461665"/>
          </a:xfrm>
          <a:prstGeom prst="rect">
            <a:avLst/>
          </a:prstGeom>
          <a:noFill/>
        </p:spPr>
        <p:txBody>
          <a:bodyPr wrap="none" rtlCol="0">
            <a:spAutoFit/>
          </a:bodyPr>
          <a:lstStyle/>
          <a:p>
            <a:r>
              <a:rPr lang="en-US" sz="2400" dirty="0"/>
              <a:t>Logic</a:t>
            </a:r>
            <a:r>
              <a:rPr lang="en-US" sz="2400" dirty="0">
                <a:solidFill>
                  <a:schemeClr val="accent1"/>
                </a:solidFill>
              </a:rPr>
              <a:t> </a:t>
            </a:r>
            <a:r>
              <a:rPr lang="en-US" sz="2400" dirty="0"/>
              <a:t>Notation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A512BC53-76CC-4D4F-BFE9-AB8EAAA1A6BD}"/>
                  </a:ext>
                </a:extLst>
              </p:cNvPr>
              <p:cNvSpPr txBox="1"/>
              <p:nvPr/>
            </p:nvSpPr>
            <p:spPr>
              <a:xfrm>
                <a:off x="8771906" y="2430704"/>
                <a:ext cx="2374753"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𝐴</m:t>
                          </m:r>
                        </m:e>
                      </m:acc>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m:oMathPara>
                </a14:m>
                <a:endParaRPr lang="en-US" sz="2400" dirty="0"/>
              </a:p>
            </p:txBody>
          </p:sp>
        </mc:Choice>
        <mc:Fallback xmlns="">
          <p:sp>
            <p:nvSpPr>
              <p:cNvPr id="8" name="TextBox 7">
                <a:extLst>
                  <a:ext uri="{FF2B5EF4-FFF2-40B4-BE49-F238E27FC236}">
                    <a16:creationId xmlns:a16="http://schemas.microsoft.com/office/drawing/2014/main" id="{A512BC53-76CC-4D4F-BFE9-AB8EAAA1A6BD}"/>
                  </a:ext>
                </a:extLst>
              </p:cNvPr>
              <p:cNvSpPr txBox="1">
                <a:spLocks noRot="1" noChangeAspect="1" noMove="1" noResize="1" noEditPoints="1" noAdjustHandles="1" noChangeArrowheads="1" noChangeShapeType="1" noTextEdit="1"/>
              </p:cNvSpPr>
              <p:nvPr/>
            </p:nvSpPr>
            <p:spPr>
              <a:xfrm>
                <a:off x="8771906" y="2430704"/>
                <a:ext cx="2374753" cy="462434"/>
              </a:xfrm>
              <a:prstGeom prst="rect">
                <a:avLst/>
              </a:prstGeom>
              <a:blipFill>
                <a:blip r:embed="rId3"/>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xmlns="" id="{53BCD541-C94E-4732-892F-EE2CC3A67EF4}"/>
              </a:ext>
            </a:extLst>
          </p:cNvPr>
          <p:cNvSpPr txBox="1"/>
          <p:nvPr/>
        </p:nvSpPr>
        <p:spPr>
          <a:xfrm>
            <a:off x="4999208" y="1860498"/>
            <a:ext cx="1579407" cy="461665"/>
          </a:xfrm>
          <a:prstGeom prst="rect">
            <a:avLst/>
          </a:prstGeom>
          <a:noFill/>
        </p:spPr>
        <p:txBody>
          <a:bodyPr wrap="none" rtlCol="0">
            <a:spAutoFit/>
          </a:bodyPr>
          <a:lstStyle/>
          <a:p>
            <a:r>
              <a:rPr lang="en-US" sz="2400" dirty="0"/>
              <a:t>Truth Table</a:t>
            </a:r>
          </a:p>
        </p:txBody>
      </p:sp>
      <p:sp>
        <p:nvSpPr>
          <p:cNvPr id="11" name="TextBox 10">
            <a:extLst>
              <a:ext uri="{FF2B5EF4-FFF2-40B4-BE49-F238E27FC236}">
                <a16:creationId xmlns:a16="http://schemas.microsoft.com/office/drawing/2014/main" xmlns="" id="{3C474CDF-1016-4091-B881-94F35CA8B4BC}"/>
              </a:ext>
            </a:extLst>
          </p:cNvPr>
          <p:cNvSpPr txBox="1"/>
          <p:nvPr/>
        </p:nvSpPr>
        <p:spPr>
          <a:xfrm>
            <a:off x="740587" y="1860498"/>
            <a:ext cx="1742785" cy="461665"/>
          </a:xfrm>
          <a:prstGeom prst="rect">
            <a:avLst/>
          </a:prstGeom>
          <a:noFill/>
        </p:spPr>
        <p:txBody>
          <a:bodyPr wrap="none" rtlCol="0">
            <a:spAutoFit/>
          </a:bodyPr>
          <a:lstStyle/>
          <a:p>
            <a:r>
              <a:rPr lang="en-US" sz="2400" dirty="0"/>
              <a:t>Inverter Gate</a:t>
            </a:r>
          </a:p>
        </p:txBody>
      </p:sp>
      <p:grpSp>
        <p:nvGrpSpPr>
          <p:cNvPr id="12" name="Group 26">
            <a:extLst>
              <a:ext uri="{FF2B5EF4-FFF2-40B4-BE49-F238E27FC236}">
                <a16:creationId xmlns:a16="http://schemas.microsoft.com/office/drawing/2014/main" xmlns="" id="{6FAA6247-36D5-4D65-9AAC-065BB2C4FB35}"/>
              </a:ext>
            </a:extLst>
          </p:cNvPr>
          <p:cNvGrpSpPr/>
          <p:nvPr/>
        </p:nvGrpSpPr>
        <p:grpSpPr>
          <a:xfrm>
            <a:off x="977427" y="2455273"/>
            <a:ext cx="1448058" cy="752875"/>
            <a:chOff x="379248" y="5807937"/>
            <a:chExt cx="1448058" cy="752875"/>
          </a:xfrm>
        </p:grpSpPr>
        <p:cxnSp>
          <p:nvCxnSpPr>
            <p:cNvPr id="13" name="Straight Connector 12">
              <a:extLst>
                <a:ext uri="{FF2B5EF4-FFF2-40B4-BE49-F238E27FC236}">
                  <a16:creationId xmlns:a16="http://schemas.microsoft.com/office/drawing/2014/main" xmlns="" id="{E22B92FE-9088-4F31-958A-1C99A62333EA}"/>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73B9341-7CB7-44E8-AF30-76A0F0FCF091}"/>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D5CF64D4-514A-400E-BFE9-6A3838E83B63}"/>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riangle 100">
              <a:extLst>
                <a:ext uri="{FF2B5EF4-FFF2-40B4-BE49-F238E27FC236}">
                  <a16:creationId xmlns:a16="http://schemas.microsoft.com/office/drawing/2014/main" xmlns="" id="{66672501-6941-4B91-840F-2D87D8C0655D}"/>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17" name="Table 16">
            <a:extLst>
              <a:ext uri="{FF2B5EF4-FFF2-40B4-BE49-F238E27FC236}">
                <a16:creationId xmlns:a16="http://schemas.microsoft.com/office/drawing/2014/main" xmlns="" id="{24BF62D7-A268-4488-964B-CD8AF6B56C5A}"/>
              </a:ext>
            </a:extLst>
          </p:cNvPr>
          <p:cNvGraphicFramePr>
            <a:graphicFrameLocks noGrp="1"/>
          </p:cNvGraphicFramePr>
          <p:nvPr>
            <p:extLst>
              <p:ext uri="{D42A27DB-BD31-4B8C-83A1-F6EECF244321}">
                <p14:modId xmlns:p14="http://schemas.microsoft.com/office/powerpoint/2010/main" val="3374079356"/>
              </p:ext>
            </p:extLst>
          </p:nvPr>
        </p:nvGraphicFramePr>
        <p:xfrm>
          <a:off x="4645911" y="2522349"/>
          <a:ext cx="2286000" cy="13716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191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10"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2B649-38F4-4564-8C28-7275AF6E5C25}"/>
              </a:ext>
            </a:extLst>
          </p:cNvPr>
          <p:cNvSpPr>
            <a:spLocks noGrp="1"/>
          </p:cNvSpPr>
          <p:nvPr>
            <p:ph type="title"/>
          </p:nvPr>
        </p:nvSpPr>
        <p:spPr/>
        <p:txBody>
          <a:bodyPr/>
          <a:lstStyle/>
          <a:p>
            <a:r>
              <a:rPr lang="en-US" dirty="0"/>
              <a:t>4. NOR Gate</a:t>
            </a:r>
            <a:endParaRPr lang="en-IN" dirty="0"/>
          </a:p>
        </p:txBody>
      </p:sp>
      <p:sp>
        <p:nvSpPr>
          <p:cNvPr id="3" name="Content Placeholder 2">
            <a:extLst>
              <a:ext uri="{FF2B5EF4-FFF2-40B4-BE49-F238E27FC236}">
                <a16:creationId xmlns:a16="http://schemas.microsoft.com/office/drawing/2014/main" xmlns="" id="{95A07320-9F0B-4D25-9937-0EE04C05F8B4}"/>
              </a:ext>
            </a:extLst>
          </p:cNvPr>
          <p:cNvSpPr>
            <a:spLocks noGrp="1"/>
          </p:cNvSpPr>
          <p:nvPr>
            <p:ph idx="1"/>
          </p:nvPr>
        </p:nvSpPr>
        <p:spPr>
          <a:xfrm>
            <a:off x="131180" y="863444"/>
            <a:ext cx="11929641" cy="1302525"/>
          </a:xfrm>
        </p:spPr>
        <p:txBody>
          <a:bodyPr/>
          <a:lstStyle/>
          <a:p>
            <a:r>
              <a:rPr lang="en-US" dirty="0"/>
              <a:t>NOR Gate is an OR gate followed by an inverter.</a:t>
            </a:r>
          </a:p>
          <a:p>
            <a:r>
              <a:rPr lang="en-US" dirty="0"/>
              <a:t>NOR Gate has an output which is normally at logic level “1” and only goes “LOW” to a logic level “0” when one or more of its inputs are at logic level “1”.</a:t>
            </a:r>
          </a:p>
          <a:p>
            <a:endParaRPr lang="en-US" dirty="0"/>
          </a:p>
          <a:p>
            <a:endParaRPr lang="en-US" dirty="0"/>
          </a:p>
          <a:p>
            <a:pPr marL="0" indent="0">
              <a:buNone/>
            </a:pPr>
            <a:endParaRPr lang="en-IN" dirty="0"/>
          </a:p>
        </p:txBody>
      </p:sp>
      <p:sp>
        <p:nvSpPr>
          <p:cNvPr id="4" name="TextBox 3">
            <a:extLst>
              <a:ext uri="{FF2B5EF4-FFF2-40B4-BE49-F238E27FC236}">
                <a16:creationId xmlns:a16="http://schemas.microsoft.com/office/drawing/2014/main" xmlns="" id="{68F2A5BD-8820-418B-B9CE-303BEE23EB2A}"/>
              </a:ext>
            </a:extLst>
          </p:cNvPr>
          <p:cNvSpPr txBox="1"/>
          <p:nvPr/>
        </p:nvSpPr>
        <p:spPr>
          <a:xfrm>
            <a:off x="566978" y="3025085"/>
            <a:ext cx="362600" cy="461665"/>
          </a:xfrm>
          <a:prstGeom prst="rect">
            <a:avLst/>
          </a:prstGeom>
          <a:noFill/>
        </p:spPr>
        <p:txBody>
          <a:bodyPr wrap="none" rtlCol="0">
            <a:spAutoFit/>
          </a:bodyPr>
          <a:lstStyle/>
          <a:p>
            <a:r>
              <a:rPr lang="en-US" sz="2400" dirty="0"/>
              <a:t>A</a:t>
            </a:r>
          </a:p>
        </p:txBody>
      </p:sp>
      <p:sp>
        <p:nvSpPr>
          <p:cNvPr id="5" name="TextBox 4">
            <a:extLst>
              <a:ext uri="{FF2B5EF4-FFF2-40B4-BE49-F238E27FC236}">
                <a16:creationId xmlns:a16="http://schemas.microsoft.com/office/drawing/2014/main" xmlns="" id="{ACB15C2F-9468-4155-B592-4C78D204008E}"/>
              </a:ext>
            </a:extLst>
          </p:cNvPr>
          <p:cNvSpPr txBox="1"/>
          <p:nvPr/>
        </p:nvSpPr>
        <p:spPr>
          <a:xfrm>
            <a:off x="566978" y="3401620"/>
            <a:ext cx="362600" cy="461665"/>
          </a:xfrm>
          <a:prstGeom prst="rect">
            <a:avLst/>
          </a:prstGeom>
          <a:noFill/>
        </p:spPr>
        <p:txBody>
          <a:bodyPr wrap="none" rtlCol="0">
            <a:spAutoFit/>
          </a:bodyPr>
          <a:lstStyle/>
          <a:p>
            <a:r>
              <a:rPr lang="en-US" sz="2400" dirty="0"/>
              <a:t>B</a:t>
            </a:r>
          </a:p>
        </p:txBody>
      </p:sp>
      <p:sp>
        <p:nvSpPr>
          <p:cNvPr id="6" name="TextBox 5">
            <a:extLst>
              <a:ext uri="{FF2B5EF4-FFF2-40B4-BE49-F238E27FC236}">
                <a16:creationId xmlns:a16="http://schemas.microsoft.com/office/drawing/2014/main" xmlns="" id="{02C2C99C-7345-404F-8D75-86AA10F9CBF9}"/>
              </a:ext>
            </a:extLst>
          </p:cNvPr>
          <p:cNvSpPr txBox="1"/>
          <p:nvPr/>
        </p:nvSpPr>
        <p:spPr>
          <a:xfrm>
            <a:off x="2566578" y="3249220"/>
            <a:ext cx="348172" cy="461665"/>
          </a:xfrm>
          <a:prstGeom prst="rect">
            <a:avLst/>
          </a:prstGeom>
          <a:noFill/>
        </p:spPr>
        <p:txBody>
          <a:bodyPr wrap="none" rtlCol="0">
            <a:spAutoFit/>
          </a:bodyPr>
          <a:lstStyle/>
          <a:p>
            <a:r>
              <a:rPr lang="en-US" sz="2400" dirty="0"/>
              <a:t>C</a:t>
            </a:r>
          </a:p>
        </p:txBody>
      </p:sp>
      <p:sp>
        <p:nvSpPr>
          <p:cNvPr id="7" name="TextBox 6">
            <a:extLst>
              <a:ext uri="{FF2B5EF4-FFF2-40B4-BE49-F238E27FC236}">
                <a16:creationId xmlns:a16="http://schemas.microsoft.com/office/drawing/2014/main" xmlns="" id="{0D3C2D98-8C5B-4538-87B0-22932134446F}"/>
              </a:ext>
            </a:extLst>
          </p:cNvPr>
          <p:cNvSpPr txBox="1"/>
          <p:nvPr/>
        </p:nvSpPr>
        <p:spPr>
          <a:xfrm>
            <a:off x="9168370" y="2427111"/>
            <a:ext cx="1990994" cy="461665"/>
          </a:xfrm>
          <a:prstGeom prst="rect">
            <a:avLst/>
          </a:prstGeom>
          <a:noFill/>
        </p:spPr>
        <p:txBody>
          <a:bodyPr wrap="none" rtlCol="0">
            <a:spAutoFit/>
          </a:bodyPr>
          <a:lstStyle/>
          <a:p>
            <a:r>
              <a:rPr lang="en-US" sz="2400" dirty="0"/>
              <a:t>Logic Notation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8E4DC0C3-A3FC-405B-A24C-2E20643B1AF8}"/>
                  </a:ext>
                </a:extLst>
              </p:cNvPr>
              <p:cNvSpPr txBox="1"/>
              <p:nvPr/>
            </p:nvSpPr>
            <p:spPr>
              <a:xfrm>
                <a:off x="9200218" y="3023793"/>
                <a:ext cx="19749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e>
                        <m:sup>
                          <m:r>
                            <a:rPr lang="en-US"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xmlns="">
          <p:sp>
            <p:nvSpPr>
              <p:cNvPr id="8" name="TextBox 7">
                <a:extLst>
                  <a:ext uri="{FF2B5EF4-FFF2-40B4-BE49-F238E27FC236}">
                    <a16:creationId xmlns:a16="http://schemas.microsoft.com/office/drawing/2014/main" id="{8E4DC0C3-A3FC-405B-A24C-2E20643B1AF8}"/>
                  </a:ext>
                </a:extLst>
              </p:cNvPr>
              <p:cNvSpPr txBox="1">
                <a:spLocks noRot="1" noChangeAspect="1" noMove="1" noResize="1" noEditPoints="1" noAdjustHandles="1" noChangeArrowheads="1" noChangeShapeType="1" noTextEdit="1"/>
              </p:cNvSpPr>
              <p:nvPr/>
            </p:nvSpPr>
            <p:spPr>
              <a:xfrm>
                <a:off x="9200218" y="3023793"/>
                <a:ext cx="1974900" cy="461665"/>
              </a:xfrm>
              <a:prstGeom prst="rect">
                <a:avLst/>
              </a:prstGeom>
              <a:blipFill>
                <a:blip r:embed="rId3"/>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xmlns="" id="{23ACB005-7EDE-4764-81B4-4A42370621A2}"/>
              </a:ext>
            </a:extLst>
          </p:cNvPr>
          <p:cNvSpPr txBox="1"/>
          <p:nvPr/>
        </p:nvSpPr>
        <p:spPr>
          <a:xfrm>
            <a:off x="5146976" y="2422646"/>
            <a:ext cx="1579407" cy="461665"/>
          </a:xfrm>
          <a:prstGeom prst="rect">
            <a:avLst/>
          </a:prstGeom>
          <a:noFill/>
        </p:spPr>
        <p:txBody>
          <a:bodyPr wrap="none" rtlCol="0">
            <a:spAutoFit/>
          </a:bodyPr>
          <a:lstStyle/>
          <a:p>
            <a:r>
              <a:rPr lang="en-US" sz="2400" dirty="0"/>
              <a:t>Truth Table</a:t>
            </a:r>
          </a:p>
        </p:txBody>
      </p:sp>
      <p:sp>
        <p:nvSpPr>
          <p:cNvPr id="11" name="TextBox 10">
            <a:extLst>
              <a:ext uri="{FF2B5EF4-FFF2-40B4-BE49-F238E27FC236}">
                <a16:creationId xmlns:a16="http://schemas.microsoft.com/office/drawing/2014/main" xmlns="" id="{194BE952-21C4-48E8-9030-D4D97230D2FB}"/>
              </a:ext>
            </a:extLst>
          </p:cNvPr>
          <p:cNvSpPr txBox="1"/>
          <p:nvPr/>
        </p:nvSpPr>
        <p:spPr>
          <a:xfrm>
            <a:off x="583357" y="2422646"/>
            <a:ext cx="2270173" cy="461665"/>
          </a:xfrm>
          <a:prstGeom prst="rect">
            <a:avLst/>
          </a:prstGeom>
          <a:noFill/>
        </p:spPr>
        <p:txBody>
          <a:bodyPr wrap="none" rtlCol="0">
            <a:spAutoFit/>
          </a:bodyPr>
          <a:lstStyle/>
          <a:p>
            <a:r>
              <a:rPr lang="en-US" sz="2400" dirty="0"/>
              <a:t>2-input NOR Gate</a:t>
            </a:r>
          </a:p>
        </p:txBody>
      </p:sp>
      <p:grpSp>
        <p:nvGrpSpPr>
          <p:cNvPr id="12" name="Group 26">
            <a:extLst>
              <a:ext uri="{FF2B5EF4-FFF2-40B4-BE49-F238E27FC236}">
                <a16:creationId xmlns:a16="http://schemas.microsoft.com/office/drawing/2014/main" xmlns="" id="{4F0964C4-FB43-49D7-9A8E-A8BE446BE6E5}"/>
              </a:ext>
            </a:extLst>
          </p:cNvPr>
          <p:cNvGrpSpPr/>
          <p:nvPr/>
        </p:nvGrpSpPr>
        <p:grpSpPr>
          <a:xfrm>
            <a:off x="904929" y="3101285"/>
            <a:ext cx="1719449" cy="723601"/>
            <a:chOff x="7186131" y="5434727"/>
            <a:chExt cx="1719449" cy="723601"/>
          </a:xfrm>
        </p:grpSpPr>
        <p:grpSp>
          <p:nvGrpSpPr>
            <p:cNvPr id="13" name="Group 27">
              <a:extLst>
                <a:ext uri="{FF2B5EF4-FFF2-40B4-BE49-F238E27FC236}">
                  <a16:creationId xmlns:a16="http://schemas.microsoft.com/office/drawing/2014/main" xmlns="" id="{5FC018FC-3907-4D34-8A4F-E307581D7A45}"/>
                </a:ext>
              </a:extLst>
            </p:cNvPr>
            <p:cNvGrpSpPr/>
            <p:nvPr/>
          </p:nvGrpSpPr>
          <p:grpSpPr>
            <a:xfrm>
              <a:off x="7186131" y="5434727"/>
              <a:ext cx="1332140" cy="723601"/>
              <a:chOff x="3675121" y="5435921"/>
              <a:chExt cx="1332140" cy="723601"/>
            </a:xfrm>
          </p:grpSpPr>
          <p:cxnSp>
            <p:nvCxnSpPr>
              <p:cNvPr id="17" name="Straight Connector 16">
                <a:extLst>
                  <a:ext uri="{FF2B5EF4-FFF2-40B4-BE49-F238E27FC236}">
                    <a16:creationId xmlns:a16="http://schemas.microsoft.com/office/drawing/2014/main" xmlns="" id="{53246379-EEE3-4289-A1E8-FF0846B85956}"/>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96721537-59B7-4A6A-A3F1-63EADF07E357}"/>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tored Data 71">
                <a:extLst>
                  <a:ext uri="{FF2B5EF4-FFF2-40B4-BE49-F238E27FC236}">
                    <a16:creationId xmlns:a16="http://schemas.microsoft.com/office/drawing/2014/main" xmlns="" id="{D7D4F7A9-8E3E-4E6B-8F9E-988E2362FA3C}"/>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tored Data 71">
                <a:extLst>
                  <a:ext uri="{FF2B5EF4-FFF2-40B4-BE49-F238E27FC236}">
                    <a16:creationId xmlns:a16="http://schemas.microsoft.com/office/drawing/2014/main" xmlns="" id="{759311A7-F27C-42CC-914F-19C538CD8771}"/>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28">
              <a:extLst>
                <a:ext uri="{FF2B5EF4-FFF2-40B4-BE49-F238E27FC236}">
                  <a16:creationId xmlns:a16="http://schemas.microsoft.com/office/drawing/2014/main" xmlns="" id="{592AF2CE-6A05-4CAF-AB0F-84C512BEBC60}"/>
                </a:ext>
              </a:extLst>
            </p:cNvPr>
            <p:cNvGrpSpPr/>
            <p:nvPr/>
          </p:nvGrpSpPr>
          <p:grpSpPr>
            <a:xfrm>
              <a:off x="8524804" y="5740592"/>
              <a:ext cx="380776" cy="117436"/>
              <a:chOff x="1486315" y="1289057"/>
              <a:chExt cx="380776" cy="117436"/>
            </a:xfrm>
          </p:grpSpPr>
          <p:cxnSp>
            <p:nvCxnSpPr>
              <p:cNvPr id="15" name="Straight Connector 14">
                <a:extLst>
                  <a:ext uri="{FF2B5EF4-FFF2-40B4-BE49-F238E27FC236}">
                    <a16:creationId xmlns:a16="http://schemas.microsoft.com/office/drawing/2014/main" xmlns="" id="{12922D7B-BF08-4868-B141-7CCAB3501D48}"/>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17F7635C-97DE-4F96-A337-C2FFEDAF5675}"/>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aphicFrame>
        <p:nvGraphicFramePr>
          <p:cNvPr id="22" name="Table 21">
            <a:extLst>
              <a:ext uri="{FF2B5EF4-FFF2-40B4-BE49-F238E27FC236}">
                <a16:creationId xmlns:a16="http://schemas.microsoft.com/office/drawing/2014/main" xmlns="" id="{14C8FD41-47CB-4952-9E70-D0AAEEDBC514}"/>
              </a:ext>
            </a:extLst>
          </p:cNvPr>
          <p:cNvGraphicFramePr>
            <a:graphicFrameLocks noGrp="1"/>
          </p:cNvGraphicFramePr>
          <p:nvPr>
            <p:extLst>
              <p:ext uri="{D42A27DB-BD31-4B8C-83A1-F6EECF244321}">
                <p14:modId xmlns:p14="http://schemas.microsoft.com/office/powerpoint/2010/main" val="3918858030"/>
              </p:ext>
            </p:extLst>
          </p:nvPr>
        </p:nvGraphicFramePr>
        <p:xfrm>
          <a:off x="4176504" y="3023793"/>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8616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41EA2-64A5-4477-808B-32CD2DC5290F}"/>
              </a:ext>
            </a:extLst>
          </p:cNvPr>
          <p:cNvSpPr>
            <a:spLocks noGrp="1"/>
          </p:cNvSpPr>
          <p:nvPr>
            <p:ph type="title"/>
          </p:nvPr>
        </p:nvSpPr>
        <p:spPr/>
        <p:txBody>
          <a:bodyPr/>
          <a:lstStyle/>
          <a:p>
            <a:r>
              <a:rPr lang="en-US" dirty="0"/>
              <a:t>Binary to Decimal</a:t>
            </a:r>
            <a:endParaRPr lang="en-IN" dirty="0"/>
          </a:p>
        </p:txBody>
      </p:sp>
      <p:sp>
        <p:nvSpPr>
          <p:cNvPr id="3" name="Content Placeholder 2">
            <a:extLst>
              <a:ext uri="{FF2B5EF4-FFF2-40B4-BE49-F238E27FC236}">
                <a16:creationId xmlns:a16="http://schemas.microsoft.com/office/drawing/2014/main" xmlns="" id="{33921F66-5F92-4700-90AB-446DF46ABE5C}"/>
              </a:ext>
            </a:extLst>
          </p:cNvPr>
          <p:cNvSpPr>
            <a:spLocks noGrp="1"/>
          </p:cNvSpPr>
          <p:nvPr>
            <p:ph idx="1"/>
          </p:nvPr>
        </p:nvSpPr>
        <p:spPr>
          <a:xfrm>
            <a:off x="131180" y="863444"/>
            <a:ext cx="11929641" cy="1631783"/>
          </a:xfrm>
        </p:spPr>
        <p:txBody>
          <a:bodyPr/>
          <a:lstStyle/>
          <a:p>
            <a:r>
              <a:rPr lang="en-US" altLang="en-US" dirty="0"/>
              <a:t>Technique</a:t>
            </a:r>
          </a:p>
          <a:p>
            <a:pPr lvl="1"/>
            <a:r>
              <a:rPr lang="en-US" altLang="en-US" dirty="0"/>
              <a:t>Multiply each bit by </a:t>
            </a:r>
            <a:r>
              <a:rPr lang="en-US" altLang="en-US" dirty="0">
                <a:solidFill>
                  <a:schemeClr val="tx2"/>
                </a:solidFill>
              </a:rPr>
              <a:t>2</a:t>
            </a:r>
            <a:r>
              <a:rPr lang="en-US" altLang="en-US" baseline="30000" dirty="0">
                <a:solidFill>
                  <a:schemeClr val="tx2"/>
                </a:solidFill>
              </a:rPr>
              <a:t>n</a:t>
            </a:r>
            <a:r>
              <a:rPr lang="en-US" altLang="en-US" dirty="0"/>
              <a:t>, where </a:t>
            </a:r>
            <a:r>
              <a:rPr lang="en-US" altLang="en-US" i="1" dirty="0"/>
              <a:t>n</a:t>
            </a:r>
            <a:r>
              <a:rPr lang="en-US" altLang="en-US" dirty="0"/>
              <a:t> is the “weight” of the bit</a:t>
            </a:r>
          </a:p>
          <a:p>
            <a:pPr lvl="1"/>
            <a:r>
              <a:rPr lang="en-US" altLang="en-US" dirty="0"/>
              <a:t>The weight is the position of the bit, starting from 0 on the right. Finally, Add the results.</a:t>
            </a:r>
          </a:p>
          <a:p>
            <a:r>
              <a:rPr lang="en-US" altLang="en-US" dirty="0"/>
              <a:t>Example - 1</a:t>
            </a:r>
          </a:p>
        </p:txBody>
      </p:sp>
      <p:sp>
        <p:nvSpPr>
          <p:cNvPr id="4" name="Rectangle 3">
            <a:extLst>
              <a:ext uri="{FF2B5EF4-FFF2-40B4-BE49-F238E27FC236}">
                <a16:creationId xmlns:a16="http://schemas.microsoft.com/office/drawing/2014/main" xmlns="" id="{67556030-4423-4FC9-99A0-D8946F4EB726}"/>
              </a:ext>
            </a:extLst>
          </p:cNvPr>
          <p:cNvSpPr/>
          <p:nvPr/>
        </p:nvSpPr>
        <p:spPr>
          <a:xfrm>
            <a:off x="1839848" y="2833447"/>
            <a:ext cx="2527868" cy="461665"/>
          </a:xfrm>
          <a:prstGeom prst="rect">
            <a:avLst/>
          </a:prstGeom>
        </p:spPr>
        <p:txBody>
          <a:bodyPr wrap="square">
            <a:spAutoFit/>
          </a:bodyPr>
          <a:lstStyle/>
          <a:p>
            <a:pPr algn="ctr"/>
            <a:r>
              <a:rPr lang="en-US" altLang="en-US" sz="2400" dirty="0">
                <a:latin typeface="+mj-lt"/>
              </a:rPr>
              <a:t>1   0   1    0   1   1 </a:t>
            </a:r>
            <a:endParaRPr lang="en-US" sz="2400" dirty="0">
              <a:latin typeface="+mj-lt"/>
            </a:endParaRPr>
          </a:p>
        </p:txBody>
      </p:sp>
      <p:sp>
        <p:nvSpPr>
          <p:cNvPr id="5" name="Rectangle 4">
            <a:extLst>
              <a:ext uri="{FF2B5EF4-FFF2-40B4-BE49-F238E27FC236}">
                <a16:creationId xmlns:a16="http://schemas.microsoft.com/office/drawing/2014/main" xmlns="" id="{C82DDC43-14A9-4328-B914-DF3AAB73E894}"/>
              </a:ext>
            </a:extLst>
          </p:cNvPr>
          <p:cNvSpPr/>
          <p:nvPr/>
        </p:nvSpPr>
        <p:spPr>
          <a:xfrm>
            <a:off x="5098409" y="4521817"/>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0</a:t>
            </a:r>
          </a:p>
        </p:txBody>
      </p:sp>
      <p:sp>
        <p:nvSpPr>
          <p:cNvPr id="6" name="Rectangle 5">
            <a:extLst>
              <a:ext uri="{FF2B5EF4-FFF2-40B4-BE49-F238E27FC236}">
                <a16:creationId xmlns:a16="http://schemas.microsoft.com/office/drawing/2014/main" xmlns="" id="{C9461B37-4D77-4E73-9151-9D3A5288E6B7}"/>
              </a:ext>
            </a:extLst>
          </p:cNvPr>
          <p:cNvSpPr/>
          <p:nvPr/>
        </p:nvSpPr>
        <p:spPr>
          <a:xfrm>
            <a:off x="4084216" y="4515844"/>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1</a:t>
            </a:r>
          </a:p>
        </p:txBody>
      </p:sp>
      <p:sp>
        <p:nvSpPr>
          <p:cNvPr id="7" name="Rectangle 6">
            <a:extLst>
              <a:ext uri="{FF2B5EF4-FFF2-40B4-BE49-F238E27FC236}">
                <a16:creationId xmlns:a16="http://schemas.microsoft.com/office/drawing/2014/main" xmlns="" id="{3C2F4DF7-4FBF-440C-8624-1D0C0E99AD7B}"/>
              </a:ext>
            </a:extLst>
          </p:cNvPr>
          <p:cNvSpPr/>
          <p:nvPr/>
        </p:nvSpPr>
        <p:spPr>
          <a:xfrm>
            <a:off x="3071659" y="4500346"/>
            <a:ext cx="1181345" cy="461665"/>
          </a:xfrm>
          <a:prstGeom prst="rect">
            <a:avLst/>
          </a:prstGeom>
        </p:spPr>
        <p:txBody>
          <a:bodyPr wrap="square">
            <a:spAutoFit/>
          </a:bodyPr>
          <a:lstStyle/>
          <a:p>
            <a:pPr algn="ctr"/>
            <a:r>
              <a:rPr lang="en-US" sz="2400" dirty="0">
                <a:latin typeface="+mj-lt"/>
              </a:rPr>
              <a:t>0 x 2</a:t>
            </a:r>
            <a:r>
              <a:rPr lang="en-US" sz="2400" baseline="30000" dirty="0">
                <a:latin typeface="+mj-lt"/>
              </a:rPr>
              <a:t>2</a:t>
            </a:r>
          </a:p>
        </p:txBody>
      </p:sp>
      <p:sp>
        <p:nvSpPr>
          <p:cNvPr id="8" name="Rectangle 7">
            <a:extLst>
              <a:ext uri="{FF2B5EF4-FFF2-40B4-BE49-F238E27FC236}">
                <a16:creationId xmlns:a16="http://schemas.microsoft.com/office/drawing/2014/main" xmlns="" id="{E847DD70-9230-45BE-82F2-DF842064617D}"/>
              </a:ext>
            </a:extLst>
          </p:cNvPr>
          <p:cNvSpPr/>
          <p:nvPr/>
        </p:nvSpPr>
        <p:spPr>
          <a:xfrm>
            <a:off x="2059099" y="4500346"/>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3</a:t>
            </a:r>
          </a:p>
        </p:txBody>
      </p:sp>
      <p:sp>
        <p:nvSpPr>
          <p:cNvPr id="9" name="Rectangle 8">
            <a:extLst>
              <a:ext uri="{FF2B5EF4-FFF2-40B4-BE49-F238E27FC236}">
                <a16:creationId xmlns:a16="http://schemas.microsoft.com/office/drawing/2014/main" xmlns="" id="{F73BCAC8-DEBF-438A-9608-C81137B3D774}"/>
              </a:ext>
            </a:extLst>
          </p:cNvPr>
          <p:cNvSpPr/>
          <p:nvPr/>
        </p:nvSpPr>
        <p:spPr>
          <a:xfrm>
            <a:off x="1108534" y="4506318"/>
            <a:ext cx="1181345" cy="461665"/>
          </a:xfrm>
          <a:prstGeom prst="rect">
            <a:avLst/>
          </a:prstGeom>
        </p:spPr>
        <p:txBody>
          <a:bodyPr wrap="square">
            <a:spAutoFit/>
          </a:bodyPr>
          <a:lstStyle/>
          <a:p>
            <a:pPr algn="ctr"/>
            <a:r>
              <a:rPr lang="en-US" sz="2400" dirty="0">
                <a:latin typeface="+mj-lt"/>
              </a:rPr>
              <a:t>0 x 2</a:t>
            </a:r>
            <a:r>
              <a:rPr lang="en-US" sz="2400" baseline="30000" dirty="0">
                <a:latin typeface="+mj-lt"/>
              </a:rPr>
              <a:t>4</a:t>
            </a:r>
          </a:p>
        </p:txBody>
      </p:sp>
      <p:sp>
        <p:nvSpPr>
          <p:cNvPr id="10" name="Rectangle 9">
            <a:extLst>
              <a:ext uri="{FF2B5EF4-FFF2-40B4-BE49-F238E27FC236}">
                <a16:creationId xmlns:a16="http://schemas.microsoft.com/office/drawing/2014/main" xmlns="" id="{A6197CD6-E5F3-4C44-AF98-B42712710FFE}"/>
              </a:ext>
            </a:extLst>
          </p:cNvPr>
          <p:cNvSpPr/>
          <p:nvPr/>
        </p:nvSpPr>
        <p:spPr>
          <a:xfrm>
            <a:off x="126970" y="4490819"/>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5</a:t>
            </a:r>
          </a:p>
        </p:txBody>
      </p:sp>
      <p:cxnSp>
        <p:nvCxnSpPr>
          <p:cNvPr id="11" name="Straight Arrow Connector 10">
            <a:extLst>
              <a:ext uri="{FF2B5EF4-FFF2-40B4-BE49-F238E27FC236}">
                <a16:creationId xmlns:a16="http://schemas.microsoft.com/office/drawing/2014/main" xmlns="" id="{549E880A-6527-40F0-918B-F39231A925F3}"/>
              </a:ext>
            </a:extLst>
          </p:cNvPr>
          <p:cNvCxnSpPr>
            <a:endCxn id="5" idx="0"/>
          </p:cNvCxnSpPr>
          <p:nvPr/>
        </p:nvCxnSpPr>
        <p:spPr>
          <a:xfrm>
            <a:off x="4147948" y="3309403"/>
            <a:ext cx="1541134" cy="12124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1616FC53-7349-4181-89CD-5639B98513A2}"/>
              </a:ext>
            </a:extLst>
          </p:cNvPr>
          <p:cNvCxnSpPr>
            <a:endCxn id="6" idx="0"/>
          </p:cNvCxnSpPr>
          <p:nvPr/>
        </p:nvCxnSpPr>
        <p:spPr>
          <a:xfrm>
            <a:off x="3741561" y="3293904"/>
            <a:ext cx="933328" cy="122194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52CC4499-B8E0-4BF9-BCEA-3A9793381E2B}"/>
              </a:ext>
            </a:extLst>
          </p:cNvPr>
          <p:cNvCxnSpPr>
            <a:endCxn id="7" idx="0"/>
          </p:cNvCxnSpPr>
          <p:nvPr/>
        </p:nvCxnSpPr>
        <p:spPr>
          <a:xfrm>
            <a:off x="3366995" y="3273643"/>
            <a:ext cx="295337" cy="122670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ECE819F8-F44D-4966-9D88-62CAF4194607}"/>
              </a:ext>
            </a:extLst>
          </p:cNvPr>
          <p:cNvCxnSpPr>
            <a:endCxn id="8" idx="0"/>
          </p:cNvCxnSpPr>
          <p:nvPr/>
        </p:nvCxnSpPr>
        <p:spPr>
          <a:xfrm flipH="1">
            <a:off x="2649772" y="3278406"/>
            <a:ext cx="178752" cy="122194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4172B5EA-886C-40C7-924E-03AE73092849}"/>
              </a:ext>
            </a:extLst>
          </p:cNvPr>
          <p:cNvCxnSpPr>
            <a:endCxn id="9" idx="0"/>
          </p:cNvCxnSpPr>
          <p:nvPr/>
        </p:nvCxnSpPr>
        <p:spPr>
          <a:xfrm flipH="1">
            <a:off x="1699207" y="3289141"/>
            <a:ext cx="752292" cy="121717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A124B46E-BBD6-46D2-A8D1-CC0E384357B7}"/>
              </a:ext>
            </a:extLst>
          </p:cNvPr>
          <p:cNvCxnSpPr>
            <a:endCxn id="10" idx="0"/>
          </p:cNvCxnSpPr>
          <p:nvPr/>
        </p:nvCxnSpPr>
        <p:spPr>
          <a:xfrm flipH="1">
            <a:off x="717643" y="3273643"/>
            <a:ext cx="1362382" cy="121717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E19D117C-459A-4527-B76A-956F060C4CDC}"/>
              </a:ext>
            </a:extLst>
          </p:cNvPr>
          <p:cNvSpPr/>
          <p:nvPr/>
        </p:nvSpPr>
        <p:spPr>
          <a:xfrm>
            <a:off x="5002092" y="4522015"/>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18" name="Rectangle 17">
            <a:extLst>
              <a:ext uri="{FF2B5EF4-FFF2-40B4-BE49-F238E27FC236}">
                <a16:creationId xmlns:a16="http://schemas.microsoft.com/office/drawing/2014/main" xmlns="" id="{657AF642-5771-4B0D-B3F9-A5AD9AA91020}"/>
              </a:ext>
            </a:extLst>
          </p:cNvPr>
          <p:cNvSpPr/>
          <p:nvPr/>
        </p:nvSpPr>
        <p:spPr>
          <a:xfrm>
            <a:off x="3983588" y="4522014"/>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19" name="Rectangle 18">
            <a:extLst>
              <a:ext uri="{FF2B5EF4-FFF2-40B4-BE49-F238E27FC236}">
                <a16:creationId xmlns:a16="http://schemas.microsoft.com/office/drawing/2014/main" xmlns="" id="{07401794-F5E6-4AD7-A197-7D3391ED6F4B}"/>
              </a:ext>
            </a:extLst>
          </p:cNvPr>
          <p:cNvSpPr/>
          <p:nvPr/>
        </p:nvSpPr>
        <p:spPr>
          <a:xfrm>
            <a:off x="2959841" y="4506515"/>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0" name="Rectangle 19">
            <a:extLst>
              <a:ext uri="{FF2B5EF4-FFF2-40B4-BE49-F238E27FC236}">
                <a16:creationId xmlns:a16="http://schemas.microsoft.com/office/drawing/2014/main" xmlns="" id="{D693DA8A-7A7F-415E-BA04-7ADCA0082976}"/>
              </a:ext>
            </a:extLst>
          </p:cNvPr>
          <p:cNvSpPr/>
          <p:nvPr/>
        </p:nvSpPr>
        <p:spPr>
          <a:xfrm>
            <a:off x="1994883" y="4506514"/>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1" name="Rectangle 20">
            <a:extLst>
              <a:ext uri="{FF2B5EF4-FFF2-40B4-BE49-F238E27FC236}">
                <a16:creationId xmlns:a16="http://schemas.microsoft.com/office/drawing/2014/main" xmlns="" id="{6FAC997B-2F04-4148-AA92-303E3992CFC4}"/>
              </a:ext>
            </a:extLst>
          </p:cNvPr>
          <p:cNvSpPr/>
          <p:nvPr/>
        </p:nvSpPr>
        <p:spPr>
          <a:xfrm>
            <a:off x="1036519" y="4506514"/>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2" name="Rectangle 21">
            <a:extLst>
              <a:ext uri="{FF2B5EF4-FFF2-40B4-BE49-F238E27FC236}">
                <a16:creationId xmlns:a16="http://schemas.microsoft.com/office/drawing/2014/main" xmlns="" id="{5D014E1D-EB45-4DB5-87AD-5A030909A6CC}"/>
              </a:ext>
            </a:extLst>
          </p:cNvPr>
          <p:cNvSpPr/>
          <p:nvPr/>
        </p:nvSpPr>
        <p:spPr>
          <a:xfrm>
            <a:off x="5115034" y="5029735"/>
            <a:ext cx="1181345" cy="461665"/>
          </a:xfrm>
          <a:prstGeom prst="rect">
            <a:avLst/>
          </a:prstGeom>
        </p:spPr>
        <p:txBody>
          <a:bodyPr wrap="square">
            <a:spAutoFit/>
          </a:bodyPr>
          <a:lstStyle/>
          <a:p>
            <a:pPr algn="ctr"/>
            <a:r>
              <a:rPr lang="en-US" sz="2400" dirty="0">
                <a:latin typeface="+mj-lt"/>
              </a:rPr>
              <a:t>1</a:t>
            </a:r>
            <a:endParaRPr lang="en-US" sz="2400" baseline="30000" dirty="0">
              <a:latin typeface="+mj-lt"/>
            </a:endParaRPr>
          </a:p>
        </p:txBody>
      </p:sp>
      <p:sp>
        <p:nvSpPr>
          <p:cNvPr id="23" name="Rectangle 22">
            <a:extLst>
              <a:ext uri="{FF2B5EF4-FFF2-40B4-BE49-F238E27FC236}">
                <a16:creationId xmlns:a16="http://schemas.microsoft.com/office/drawing/2014/main" xmlns="" id="{85A2986C-C074-4914-9C23-29E0D144601C}"/>
              </a:ext>
            </a:extLst>
          </p:cNvPr>
          <p:cNvSpPr/>
          <p:nvPr/>
        </p:nvSpPr>
        <p:spPr>
          <a:xfrm>
            <a:off x="4100841" y="5023762"/>
            <a:ext cx="1181345" cy="461665"/>
          </a:xfrm>
          <a:prstGeom prst="rect">
            <a:avLst/>
          </a:prstGeom>
        </p:spPr>
        <p:txBody>
          <a:bodyPr wrap="square">
            <a:spAutoFit/>
          </a:bodyPr>
          <a:lstStyle/>
          <a:p>
            <a:pPr algn="ctr"/>
            <a:r>
              <a:rPr lang="en-US" sz="2400" dirty="0">
                <a:latin typeface="+mj-lt"/>
              </a:rPr>
              <a:t>2</a:t>
            </a:r>
            <a:endParaRPr lang="en-US" sz="2400" baseline="30000" dirty="0">
              <a:latin typeface="+mj-lt"/>
            </a:endParaRPr>
          </a:p>
        </p:txBody>
      </p:sp>
      <p:sp>
        <p:nvSpPr>
          <p:cNvPr id="24" name="Rectangle 23">
            <a:extLst>
              <a:ext uri="{FF2B5EF4-FFF2-40B4-BE49-F238E27FC236}">
                <a16:creationId xmlns:a16="http://schemas.microsoft.com/office/drawing/2014/main" xmlns="" id="{40A241FE-F6A0-4BB6-AB56-335CD88F0923}"/>
              </a:ext>
            </a:extLst>
          </p:cNvPr>
          <p:cNvSpPr/>
          <p:nvPr/>
        </p:nvSpPr>
        <p:spPr>
          <a:xfrm>
            <a:off x="3088284" y="5008264"/>
            <a:ext cx="1181345" cy="461665"/>
          </a:xfrm>
          <a:prstGeom prst="rect">
            <a:avLst/>
          </a:prstGeom>
        </p:spPr>
        <p:txBody>
          <a:bodyPr wrap="square">
            <a:spAutoFit/>
          </a:bodyPr>
          <a:lstStyle/>
          <a:p>
            <a:pPr algn="ctr"/>
            <a:r>
              <a:rPr lang="en-US" sz="2400" dirty="0">
                <a:latin typeface="+mj-lt"/>
              </a:rPr>
              <a:t>0</a:t>
            </a:r>
            <a:endParaRPr lang="en-US" sz="2400" baseline="30000" dirty="0">
              <a:latin typeface="+mj-lt"/>
            </a:endParaRPr>
          </a:p>
        </p:txBody>
      </p:sp>
      <p:sp>
        <p:nvSpPr>
          <p:cNvPr id="25" name="Rectangle 24">
            <a:extLst>
              <a:ext uri="{FF2B5EF4-FFF2-40B4-BE49-F238E27FC236}">
                <a16:creationId xmlns:a16="http://schemas.microsoft.com/office/drawing/2014/main" xmlns="" id="{EF1FA8CC-6AE1-4FB9-8DE0-C25A8B07A882}"/>
              </a:ext>
            </a:extLst>
          </p:cNvPr>
          <p:cNvSpPr/>
          <p:nvPr/>
        </p:nvSpPr>
        <p:spPr>
          <a:xfrm>
            <a:off x="-836" y="5886364"/>
            <a:ext cx="2033618" cy="461665"/>
          </a:xfrm>
          <a:prstGeom prst="rect">
            <a:avLst/>
          </a:prstGeom>
        </p:spPr>
        <p:txBody>
          <a:bodyPr wrap="square">
            <a:spAutoFit/>
          </a:bodyPr>
          <a:lstStyle/>
          <a:p>
            <a:pPr algn="ctr"/>
            <a:r>
              <a:rPr lang="en-US" sz="2400" dirty="0">
                <a:latin typeface="+mj-lt"/>
              </a:rPr>
              <a:t>101011</a:t>
            </a:r>
            <a:r>
              <a:rPr lang="en-US" sz="2400" baseline="-25000" dirty="0">
                <a:latin typeface="+mj-lt"/>
              </a:rPr>
              <a:t>2 </a:t>
            </a:r>
            <a:r>
              <a:rPr lang="en-US" sz="2400" dirty="0">
                <a:latin typeface="+mj-lt"/>
              </a:rPr>
              <a:t>=</a:t>
            </a:r>
            <a:endParaRPr lang="en-US" sz="2400" baseline="-25000" dirty="0">
              <a:latin typeface="+mj-lt"/>
            </a:endParaRPr>
          </a:p>
        </p:txBody>
      </p:sp>
      <p:sp>
        <p:nvSpPr>
          <p:cNvPr id="26" name="Rectangle 25">
            <a:extLst>
              <a:ext uri="{FF2B5EF4-FFF2-40B4-BE49-F238E27FC236}">
                <a16:creationId xmlns:a16="http://schemas.microsoft.com/office/drawing/2014/main" xmlns="" id="{5C646107-B0E3-458B-844B-CEF35F5899F8}"/>
              </a:ext>
            </a:extLst>
          </p:cNvPr>
          <p:cNvSpPr/>
          <p:nvPr/>
        </p:nvSpPr>
        <p:spPr>
          <a:xfrm>
            <a:off x="1125159" y="5014236"/>
            <a:ext cx="1181345" cy="461665"/>
          </a:xfrm>
          <a:prstGeom prst="rect">
            <a:avLst/>
          </a:prstGeom>
        </p:spPr>
        <p:txBody>
          <a:bodyPr wrap="square">
            <a:spAutoFit/>
          </a:bodyPr>
          <a:lstStyle/>
          <a:p>
            <a:pPr algn="ctr"/>
            <a:r>
              <a:rPr lang="en-US" sz="2400" dirty="0">
                <a:latin typeface="+mj-lt"/>
              </a:rPr>
              <a:t>0</a:t>
            </a:r>
            <a:endParaRPr lang="en-US" sz="2400" baseline="30000" dirty="0">
              <a:latin typeface="+mj-lt"/>
            </a:endParaRPr>
          </a:p>
        </p:txBody>
      </p:sp>
      <p:sp>
        <p:nvSpPr>
          <p:cNvPr id="27" name="Rectangle 26">
            <a:extLst>
              <a:ext uri="{FF2B5EF4-FFF2-40B4-BE49-F238E27FC236}">
                <a16:creationId xmlns:a16="http://schemas.microsoft.com/office/drawing/2014/main" xmlns="" id="{2E30035A-529C-4E6E-8C0C-47BDF0305D07}"/>
              </a:ext>
            </a:extLst>
          </p:cNvPr>
          <p:cNvSpPr/>
          <p:nvPr/>
        </p:nvSpPr>
        <p:spPr>
          <a:xfrm>
            <a:off x="143595" y="4998737"/>
            <a:ext cx="1181345" cy="461665"/>
          </a:xfrm>
          <a:prstGeom prst="rect">
            <a:avLst/>
          </a:prstGeom>
        </p:spPr>
        <p:txBody>
          <a:bodyPr wrap="square">
            <a:spAutoFit/>
          </a:bodyPr>
          <a:lstStyle/>
          <a:p>
            <a:pPr algn="ctr"/>
            <a:r>
              <a:rPr lang="en-US" sz="2400" dirty="0">
                <a:latin typeface="+mj-lt"/>
              </a:rPr>
              <a:t>32</a:t>
            </a:r>
            <a:endParaRPr lang="en-US" sz="2400" baseline="30000" dirty="0">
              <a:latin typeface="+mj-lt"/>
            </a:endParaRPr>
          </a:p>
        </p:txBody>
      </p:sp>
      <p:sp>
        <p:nvSpPr>
          <p:cNvPr id="28" name="Rectangle 27">
            <a:extLst>
              <a:ext uri="{FF2B5EF4-FFF2-40B4-BE49-F238E27FC236}">
                <a16:creationId xmlns:a16="http://schemas.microsoft.com/office/drawing/2014/main" xmlns="" id="{5383C35B-014D-4F46-A3E2-F57E55C220ED}"/>
              </a:ext>
            </a:extLst>
          </p:cNvPr>
          <p:cNvSpPr/>
          <p:nvPr/>
        </p:nvSpPr>
        <p:spPr>
          <a:xfrm>
            <a:off x="5018717" y="5029933"/>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9" name="Rectangle 28">
            <a:extLst>
              <a:ext uri="{FF2B5EF4-FFF2-40B4-BE49-F238E27FC236}">
                <a16:creationId xmlns:a16="http://schemas.microsoft.com/office/drawing/2014/main" xmlns="" id="{0639634D-1448-4D3D-8535-F3BB0B2FC900}"/>
              </a:ext>
            </a:extLst>
          </p:cNvPr>
          <p:cNvSpPr/>
          <p:nvPr/>
        </p:nvSpPr>
        <p:spPr>
          <a:xfrm>
            <a:off x="4000213" y="5029932"/>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30" name="Rectangle 29">
            <a:extLst>
              <a:ext uri="{FF2B5EF4-FFF2-40B4-BE49-F238E27FC236}">
                <a16:creationId xmlns:a16="http://schemas.microsoft.com/office/drawing/2014/main" xmlns="" id="{B9E69331-8A0A-4144-9649-8B5FF905615D}"/>
              </a:ext>
            </a:extLst>
          </p:cNvPr>
          <p:cNvSpPr/>
          <p:nvPr/>
        </p:nvSpPr>
        <p:spPr>
          <a:xfrm>
            <a:off x="2976466" y="5014433"/>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31" name="Rectangle 30">
            <a:extLst>
              <a:ext uri="{FF2B5EF4-FFF2-40B4-BE49-F238E27FC236}">
                <a16:creationId xmlns:a16="http://schemas.microsoft.com/office/drawing/2014/main" xmlns="" id="{2168D81F-F945-4325-A5F1-7392ACF59073}"/>
              </a:ext>
            </a:extLst>
          </p:cNvPr>
          <p:cNvSpPr/>
          <p:nvPr/>
        </p:nvSpPr>
        <p:spPr>
          <a:xfrm>
            <a:off x="2011508" y="5014432"/>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32" name="Rectangle 31">
            <a:extLst>
              <a:ext uri="{FF2B5EF4-FFF2-40B4-BE49-F238E27FC236}">
                <a16:creationId xmlns:a16="http://schemas.microsoft.com/office/drawing/2014/main" xmlns="" id="{916CDABE-04DB-48A5-95A8-1BB7D25AB32A}"/>
              </a:ext>
            </a:extLst>
          </p:cNvPr>
          <p:cNvSpPr/>
          <p:nvPr/>
        </p:nvSpPr>
        <p:spPr>
          <a:xfrm>
            <a:off x="1053144" y="5014432"/>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34" name="Rectangle 33">
            <a:extLst>
              <a:ext uri="{FF2B5EF4-FFF2-40B4-BE49-F238E27FC236}">
                <a16:creationId xmlns:a16="http://schemas.microsoft.com/office/drawing/2014/main" xmlns="" id="{8E81EEA2-D6B7-43EE-BE73-A502BCF61707}"/>
              </a:ext>
            </a:extLst>
          </p:cNvPr>
          <p:cNvSpPr/>
          <p:nvPr/>
        </p:nvSpPr>
        <p:spPr>
          <a:xfrm>
            <a:off x="1388660" y="5901861"/>
            <a:ext cx="1181345" cy="461665"/>
          </a:xfrm>
          <a:prstGeom prst="rect">
            <a:avLst/>
          </a:prstGeom>
        </p:spPr>
        <p:txBody>
          <a:bodyPr wrap="square">
            <a:spAutoFit/>
          </a:bodyPr>
          <a:lstStyle/>
          <a:p>
            <a:pPr algn="ctr"/>
            <a:r>
              <a:rPr lang="en-US" sz="2400" dirty="0">
                <a:solidFill>
                  <a:schemeClr val="accent6"/>
                </a:solidFill>
                <a:latin typeface="+mj-lt"/>
              </a:rPr>
              <a:t>43</a:t>
            </a:r>
            <a:r>
              <a:rPr lang="en-US" sz="2400" baseline="-25000" dirty="0">
                <a:solidFill>
                  <a:schemeClr val="accent6"/>
                </a:solidFill>
                <a:latin typeface="+mj-lt"/>
              </a:rPr>
              <a:t>10</a:t>
            </a:r>
          </a:p>
        </p:txBody>
      </p:sp>
      <p:sp>
        <p:nvSpPr>
          <p:cNvPr id="35" name="Rectangle 34">
            <a:extLst>
              <a:ext uri="{FF2B5EF4-FFF2-40B4-BE49-F238E27FC236}">
                <a16:creationId xmlns:a16="http://schemas.microsoft.com/office/drawing/2014/main" xmlns="" id="{9CEEBA74-BEDC-47F7-B031-C839DE80E92B}"/>
              </a:ext>
            </a:extLst>
          </p:cNvPr>
          <p:cNvSpPr/>
          <p:nvPr/>
        </p:nvSpPr>
        <p:spPr>
          <a:xfrm>
            <a:off x="2030332" y="5006023"/>
            <a:ext cx="1181345" cy="461665"/>
          </a:xfrm>
          <a:prstGeom prst="rect">
            <a:avLst/>
          </a:prstGeom>
        </p:spPr>
        <p:txBody>
          <a:bodyPr wrap="square">
            <a:spAutoFit/>
          </a:bodyPr>
          <a:lstStyle/>
          <a:p>
            <a:pPr algn="ctr"/>
            <a:r>
              <a:rPr lang="en-US" sz="2400" dirty="0">
                <a:latin typeface="+mj-lt"/>
              </a:rPr>
              <a:t>8</a:t>
            </a:r>
            <a:endParaRPr lang="en-US" sz="2400" baseline="30000" dirty="0">
              <a:latin typeface="+mj-lt"/>
            </a:endParaRPr>
          </a:p>
        </p:txBody>
      </p:sp>
      <p:sp>
        <p:nvSpPr>
          <p:cNvPr id="36" name="Text Box 1027">
            <a:extLst>
              <a:ext uri="{FF2B5EF4-FFF2-40B4-BE49-F238E27FC236}">
                <a16:creationId xmlns:a16="http://schemas.microsoft.com/office/drawing/2014/main" xmlns="" id="{FC52A12D-2AFF-4241-B9E3-3B444F684E89}"/>
              </a:ext>
            </a:extLst>
          </p:cNvPr>
          <p:cNvSpPr txBox="1">
            <a:spLocks noChangeArrowheads="1"/>
          </p:cNvSpPr>
          <p:nvPr/>
        </p:nvSpPr>
        <p:spPr bwMode="auto">
          <a:xfrm>
            <a:off x="265174" y="2340516"/>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101011</a:t>
            </a:r>
            <a:r>
              <a:rPr lang="en-US" altLang="en-US" sz="2400" baseline="-25000" dirty="0">
                <a:latin typeface="+mj-lt"/>
              </a:rPr>
              <a:t>2</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10</a:t>
            </a:r>
          </a:p>
        </p:txBody>
      </p:sp>
      <p:sp>
        <p:nvSpPr>
          <p:cNvPr id="37" name="Content Placeholder 2">
            <a:extLst>
              <a:ext uri="{FF2B5EF4-FFF2-40B4-BE49-F238E27FC236}">
                <a16:creationId xmlns:a16="http://schemas.microsoft.com/office/drawing/2014/main" xmlns="" id="{1C560E57-AC5C-472B-AFDF-BF066DD7D7EE}"/>
              </a:ext>
            </a:extLst>
          </p:cNvPr>
          <p:cNvSpPr txBox="1">
            <a:spLocks/>
          </p:cNvSpPr>
          <p:nvPr/>
        </p:nvSpPr>
        <p:spPr>
          <a:xfrm>
            <a:off x="6096000" y="1996207"/>
            <a:ext cx="2057400" cy="46166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 - 2</a:t>
            </a:r>
          </a:p>
        </p:txBody>
      </p:sp>
      <p:sp>
        <p:nvSpPr>
          <p:cNvPr id="38" name="Text Box 1027">
            <a:extLst>
              <a:ext uri="{FF2B5EF4-FFF2-40B4-BE49-F238E27FC236}">
                <a16:creationId xmlns:a16="http://schemas.microsoft.com/office/drawing/2014/main" xmlns="" id="{93F4C251-BF98-48C0-A971-AF9B498AD1AB}"/>
              </a:ext>
            </a:extLst>
          </p:cNvPr>
          <p:cNvSpPr txBox="1">
            <a:spLocks noChangeArrowheads="1"/>
          </p:cNvSpPr>
          <p:nvPr/>
        </p:nvSpPr>
        <p:spPr bwMode="auto">
          <a:xfrm>
            <a:off x="6111498" y="2337773"/>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11.11</a:t>
            </a:r>
            <a:r>
              <a:rPr lang="en-US" altLang="en-US" sz="2400" baseline="-25000" dirty="0">
                <a:latin typeface="+mj-lt"/>
              </a:rPr>
              <a:t>2</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10</a:t>
            </a:r>
          </a:p>
        </p:txBody>
      </p:sp>
      <p:sp>
        <p:nvSpPr>
          <p:cNvPr id="39" name="Rectangle 38">
            <a:extLst>
              <a:ext uri="{FF2B5EF4-FFF2-40B4-BE49-F238E27FC236}">
                <a16:creationId xmlns:a16="http://schemas.microsoft.com/office/drawing/2014/main" xmlns="" id="{A111244C-757D-48F8-9889-7257C0FEE8BF}"/>
              </a:ext>
            </a:extLst>
          </p:cNvPr>
          <p:cNvSpPr/>
          <p:nvPr/>
        </p:nvSpPr>
        <p:spPr>
          <a:xfrm>
            <a:off x="8337230" y="2832762"/>
            <a:ext cx="2307573" cy="461665"/>
          </a:xfrm>
          <a:prstGeom prst="rect">
            <a:avLst/>
          </a:prstGeom>
        </p:spPr>
        <p:txBody>
          <a:bodyPr wrap="square">
            <a:spAutoFit/>
          </a:bodyPr>
          <a:lstStyle/>
          <a:p>
            <a:pPr algn="ctr"/>
            <a:r>
              <a:rPr lang="en-US" altLang="en-US" sz="2400" dirty="0">
                <a:latin typeface="+mj-lt"/>
              </a:rPr>
              <a:t>1   1    .    1   1</a:t>
            </a:r>
            <a:endParaRPr lang="en-US" sz="2400" dirty="0">
              <a:latin typeface="+mj-lt"/>
            </a:endParaRPr>
          </a:p>
        </p:txBody>
      </p:sp>
      <p:sp>
        <p:nvSpPr>
          <p:cNvPr id="40" name="Rectangle 39">
            <a:extLst>
              <a:ext uri="{FF2B5EF4-FFF2-40B4-BE49-F238E27FC236}">
                <a16:creationId xmlns:a16="http://schemas.microsoft.com/office/drawing/2014/main" xmlns="" id="{62AC4F4F-674F-4407-A053-57D693DDE966}"/>
              </a:ext>
            </a:extLst>
          </p:cNvPr>
          <p:cNvSpPr/>
          <p:nvPr/>
        </p:nvSpPr>
        <p:spPr>
          <a:xfrm>
            <a:off x="8424899" y="4490279"/>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0</a:t>
            </a:r>
          </a:p>
        </p:txBody>
      </p:sp>
      <p:sp>
        <p:nvSpPr>
          <p:cNvPr id="41" name="Rectangle 40">
            <a:extLst>
              <a:ext uri="{FF2B5EF4-FFF2-40B4-BE49-F238E27FC236}">
                <a16:creationId xmlns:a16="http://schemas.microsoft.com/office/drawing/2014/main" xmlns="" id="{7D5D3ACB-D92E-41EF-AC3A-144018601658}"/>
              </a:ext>
            </a:extLst>
          </p:cNvPr>
          <p:cNvSpPr/>
          <p:nvPr/>
        </p:nvSpPr>
        <p:spPr>
          <a:xfrm>
            <a:off x="7488193" y="4484306"/>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1</a:t>
            </a:r>
          </a:p>
        </p:txBody>
      </p:sp>
      <p:cxnSp>
        <p:nvCxnSpPr>
          <p:cNvPr id="42" name="Straight Arrow Connector 41">
            <a:extLst>
              <a:ext uri="{FF2B5EF4-FFF2-40B4-BE49-F238E27FC236}">
                <a16:creationId xmlns:a16="http://schemas.microsoft.com/office/drawing/2014/main" xmlns="" id="{B76F1A2D-B0E1-4C03-96A5-83C7175CBFA2}"/>
              </a:ext>
            </a:extLst>
          </p:cNvPr>
          <p:cNvCxnSpPr>
            <a:cxnSpLocks/>
            <a:endCxn id="49" idx="0"/>
          </p:cNvCxnSpPr>
          <p:nvPr/>
        </p:nvCxnSpPr>
        <p:spPr>
          <a:xfrm>
            <a:off x="9934074" y="3293363"/>
            <a:ext cx="130991" cy="120644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969FF3D6-5131-44C9-8B0D-09CC5B1B532C}"/>
              </a:ext>
            </a:extLst>
          </p:cNvPr>
          <p:cNvCxnSpPr>
            <a:cxnSpLocks/>
            <a:endCxn id="41" idx="0"/>
          </p:cNvCxnSpPr>
          <p:nvPr/>
        </p:nvCxnSpPr>
        <p:spPr>
          <a:xfrm flipH="1">
            <a:off x="8078866" y="3293363"/>
            <a:ext cx="551193" cy="119094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8CE4DE2C-C07B-4445-8414-9921624533B1}"/>
              </a:ext>
            </a:extLst>
          </p:cNvPr>
          <p:cNvSpPr/>
          <p:nvPr/>
        </p:nvSpPr>
        <p:spPr>
          <a:xfrm>
            <a:off x="8344078" y="4490477"/>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5" name="Rectangle 44">
            <a:extLst>
              <a:ext uri="{FF2B5EF4-FFF2-40B4-BE49-F238E27FC236}">
                <a16:creationId xmlns:a16="http://schemas.microsoft.com/office/drawing/2014/main" xmlns="" id="{19B8F733-D29C-4DCF-9608-4FFC3C367669}"/>
              </a:ext>
            </a:extLst>
          </p:cNvPr>
          <p:cNvSpPr/>
          <p:nvPr/>
        </p:nvSpPr>
        <p:spPr>
          <a:xfrm>
            <a:off x="8441524" y="4998197"/>
            <a:ext cx="1181345" cy="461665"/>
          </a:xfrm>
          <a:prstGeom prst="rect">
            <a:avLst/>
          </a:prstGeom>
        </p:spPr>
        <p:txBody>
          <a:bodyPr wrap="square">
            <a:spAutoFit/>
          </a:bodyPr>
          <a:lstStyle/>
          <a:p>
            <a:pPr algn="ctr"/>
            <a:r>
              <a:rPr lang="en-US" sz="2400" dirty="0">
                <a:latin typeface="+mj-lt"/>
              </a:rPr>
              <a:t>1</a:t>
            </a:r>
            <a:endParaRPr lang="en-US" sz="2400" baseline="30000" dirty="0">
              <a:latin typeface="+mj-lt"/>
            </a:endParaRPr>
          </a:p>
        </p:txBody>
      </p:sp>
      <p:sp>
        <p:nvSpPr>
          <p:cNvPr id="46" name="Rectangle 45">
            <a:extLst>
              <a:ext uri="{FF2B5EF4-FFF2-40B4-BE49-F238E27FC236}">
                <a16:creationId xmlns:a16="http://schemas.microsoft.com/office/drawing/2014/main" xmlns="" id="{38951D5A-A575-409A-BEDA-C1336C19C933}"/>
              </a:ext>
            </a:extLst>
          </p:cNvPr>
          <p:cNvSpPr/>
          <p:nvPr/>
        </p:nvSpPr>
        <p:spPr>
          <a:xfrm>
            <a:off x="7504818" y="4992224"/>
            <a:ext cx="1181345" cy="461665"/>
          </a:xfrm>
          <a:prstGeom prst="rect">
            <a:avLst/>
          </a:prstGeom>
        </p:spPr>
        <p:txBody>
          <a:bodyPr wrap="square">
            <a:spAutoFit/>
          </a:bodyPr>
          <a:lstStyle/>
          <a:p>
            <a:pPr algn="ctr"/>
            <a:r>
              <a:rPr lang="en-US" sz="2400" dirty="0">
                <a:latin typeface="+mj-lt"/>
              </a:rPr>
              <a:t>2</a:t>
            </a:r>
            <a:endParaRPr lang="en-US" sz="2400" baseline="30000" dirty="0">
              <a:latin typeface="+mj-lt"/>
            </a:endParaRPr>
          </a:p>
        </p:txBody>
      </p:sp>
      <p:sp>
        <p:nvSpPr>
          <p:cNvPr id="47" name="Rectangle 46">
            <a:extLst>
              <a:ext uri="{FF2B5EF4-FFF2-40B4-BE49-F238E27FC236}">
                <a16:creationId xmlns:a16="http://schemas.microsoft.com/office/drawing/2014/main" xmlns="" id="{9BC2EEFE-2531-44CE-A3C1-B47CE70D21E4}"/>
              </a:ext>
            </a:extLst>
          </p:cNvPr>
          <p:cNvSpPr/>
          <p:nvPr/>
        </p:nvSpPr>
        <p:spPr>
          <a:xfrm>
            <a:off x="8360703" y="4998395"/>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8" name="Rectangle 47">
            <a:extLst>
              <a:ext uri="{FF2B5EF4-FFF2-40B4-BE49-F238E27FC236}">
                <a16:creationId xmlns:a16="http://schemas.microsoft.com/office/drawing/2014/main" xmlns="" id="{EE58B959-9CC1-402A-A4DB-BCA4060BF1EF}"/>
              </a:ext>
            </a:extLst>
          </p:cNvPr>
          <p:cNvSpPr/>
          <p:nvPr/>
        </p:nvSpPr>
        <p:spPr>
          <a:xfrm>
            <a:off x="10504085" y="4505777"/>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-2</a:t>
            </a:r>
          </a:p>
        </p:txBody>
      </p:sp>
      <p:sp>
        <p:nvSpPr>
          <p:cNvPr id="49" name="Rectangle 48">
            <a:extLst>
              <a:ext uri="{FF2B5EF4-FFF2-40B4-BE49-F238E27FC236}">
                <a16:creationId xmlns:a16="http://schemas.microsoft.com/office/drawing/2014/main" xmlns="" id="{5763C801-2312-4472-A47D-A2C253831F0A}"/>
              </a:ext>
            </a:extLst>
          </p:cNvPr>
          <p:cNvSpPr/>
          <p:nvPr/>
        </p:nvSpPr>
        <p:spPr>
          <a:xfrm>
            <a:off x="9474392" y="4499804"/>
            <a:ext cx="1181345" cy="461665"/>
          </a:xfrm>
          <a:prstGeom prst="rect">
            <a:avLst/>
          </a:prstGeom>
        </p:spPr>
        <p:txBody>
          <a:bodyPr wrap="square">
            <a:spAutoFit/>
          </a:bodyPr>
          <a:lstStyle/>
          <a:p>
            <a:pPr algn="ctr"/>
            <a:r>
              <a:rPr lang="en-US" sz="2400" dirty="0">
                <a:latin typeface="+mj-lt"/>
              </a:rPr>
              <a:t>1 x 2</a:t>
            </a:r>
            <a:r>
              <a:rPr lang="en-US" sz="2400" baseline="30000" dirty="0">
                <a:latin typeface="+mj-lt"/>
              </a:rPr>
              <a:t>-1</a:t>
            </a:r>
          </a:p>
        </p:txBody>
      </p:sp>
      <p:sp>
        <p:nvSpPr>
          <p:cNvPr id="50" name="Rectangle 49">
            <a:extLst>
              <a:ext uri="{FF2B5EF4-FFF2-40B4-BE49-F238E27FC236}">
                <a16:creationId xmlns:a16="http://schemas.microsoft.com/office/drawing/2014/main" xmlns="" id="{7BB24B39-1B82-4787-B148-DB32C9A25366}"/>
              </a:ext>
            </a:extLst>
          </p:cNvPr>
          <p:cNvSpPr/>
          <p:nvPr/>
        </p:nvSpPr>
        <p:spPr>
          <a:xfrm>
            <a:off x="10392267" y="4505975"/>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51" name="Rectangle 50">
            <a:extLst>
              <a:ext uri="{FF2B5EF4-FFF2-40B4-BE49-F238E27FC236}">
                <a16:creationId xmlns:a16="http://schemas.microsoft.com/office/drawing/2014/main" xmlns="" id="{C29EEC88-6570-4B81-BC99-3F98B1AA46BD}"/>
              </a:ext>
            </a:extLst>
          </p:cNvPr>
          <p:cNvSpPr/>
          <p:nvPr/>
        </p:nvSpPr>
        <p:spPr>
          <a:xfrm>
            <a:off x="10520710" y="5013695"/>
            <a:ext cx="1181345" cy="461665"/>
          </a:xfrm>
          <a:prstGeom prst="rect">
            <a:avLst/>
          </a:prstGeom>
        </p:spPr>
        <p:txBody>
          <a:bodyPr wrap="square">
            <a:spAutoFit/>
          </a:bodyPr>
          <a:lstStyle/>
          <a:p>
            <a:pPr algn="ctr"/>
            <a:r>
              <a:rPr lang="en-US" sz="2400" dirty="0">
                <a:latin typeface="+mj-lt"/>
              </a:rPr>
              <a:t>0.25</a:t>
            </a:r>
            <a:endParaRPr lang="en-US" sz="2400" baseline="30000" dirty="0">
              <a:latin typeface="+mj-lt"/>
            </a:endParaRPr>
          </a:p>
        </p:txBody>
      </p:sp>
      <p:sp>
        <p:nvSpPr>
          <p:cNvPr id="52" name="Rectangle 51">
            <a:extLst>
              <a:ext uri="{FF2B5EF4-FFF2-40B4-BE49-F238E27FC236}">
                <a16:creationId xmlns:a16="http://schemas.microsoft.com/office/drawing/2014/main" xmlns="" id="{B6CDFB72-60CB-4E7F-ABE1-22B1F3E4770F}"/>
              </a:ext>
            </a:extLst>
          </p:cNvPr>
          <p:cNvSpPr/>
          <p:nvPr/>
        </p:nvSpPr>
        <p:spPr>
          <a:xfrm>
            <a:off x="9491017" y="5007722"/>
            <a:ext cx="1181345" cy="461665"/>
          </a:xfrm>
          <a:prstGeom prst="rect">
            <a:avLst/>
          </a:prstGeom>
        </p:spPr>
        <p:txBody>
          <a:bodyPr wrap="square">
            <a:spAutoFit/>
          </a:bodyPr>
          <a:lstStyle/>
          <a:p>
            <a:pPr algn="ctr"/>
            <a:r>
              <a:rPr lang="en-US" sz="2400" dirty="0">
                <a:latin typeface="+mj-lt"/>
              </a:rPr>
              <a:t>0.5</a:t>
            </a:r>
            <a:endParaRPr lang="en-US" sz="2400" baseline="30000" dirty="0">
              <a:latin typeface="+mj-lt"/>
            </a:endParaRPr>
          </a:p>
        </p:txBody>
      </p:sp>
      <p:sp>
        <p:nvSpPr>
          <p:cNvPr id="53" name="Rectangle 52">
            <a:extLst>
              <a:ext uri="{FF2B5EF4-FFF2-40B4-BE49-F238E27FC236}">
                <a16:creationId xmlns:a16="http://schemas.microsoft.com/office/drawing/2014/main" xmlns="" id="{2D8B2B6F-683A-453B-ABAA-D635427DCD2B}"/>
              </a:ext>
            </a:extLst>
          </p:cNvPr>
          <p:cNvSpPr/>
          <p:nvPr/>
        </p:nvSpPr>
        <p:spPr>
          <a:xfrm>
            <a:off x="10408892" y="5013893"/>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54" name="Rectangle 53">
            <a:extLst>
              <a:ext uri="{FF2B5EF4-FFF2-40B4-BE49-F238E27FC236}">
                <a16:creationId xmlns:a16="http://schemas.microsoft.com/office/drawing/2014/main" xmlns="" id="{E69649D2-AAED-4B81-B74D-DAFC27337918}"/>
              </a:ext>
            </a:extLst>
          </p:cNvPr>
          <p:cNvSpPr/>
          <p:nvPr/>
        </p:nvSpPr>
        <p:spPr>
          <a:xfrm>
            <a:off x="9357513" y="4490477"/>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55" name="Rectangle 54">
            <a:extLst>
              <a:ext uri="{FF2B5EF4-FFF2-40B4-BE49-F238E27FC236}">
                <a16:creationId xmlns:a16="http://schemas.microsoft.com/office/drawing/2014/main" xmlns="" id="{594BD1B8-2935-4D25-9D1E-ED054244C4FA}"/>
              </a:ext>
            </a:extLst>
          </p:cNvPr>
          <p:cNvSpPr/>
          <p:nvPr/>
        </p:nvSpPr>
        <p:spPr>
          <a:xfrm>
            <a:off x="9374138" y="4998395"/>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cxnSp>
        <p:nvCxnSpPr>
          <p:cNvPr id="56" name="Straight Arrow Connector 55">
            <a:extLst>
              <a:ext uri="{FF2B5EF4-FFF2-40B4-BE49-F238E27FC236}">
                <a16:creationId xmlns:a16="http://schemas.microsoft.com/office/drawing/2014/main" xmlns="" id="{2CA0C8B7-04D8-48C3-B341-8F175B38B543}"/>
              </a:ext>
            </a:extLst>
          </p:cNvPr>
          <p:cNvCxnSpPr>
            <a:cxnSpLocks/>
            <a:endCxn id="40" idx="0"/>
          </p:cNvCxnSpPr>
          <p:nvPr/>
        </p:nvCxnSpPr>
        <p:spPr>
          <a:xfrm flipH="1">
            <a:off x="9015572" y="3340482"/>
            <a:ext cx="87432" cy="114979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CE869509-D106-4BA7-A13C-602274B1CA43}"/>
              </a:ext>
            </a:extLst>
          </p:cNvPr>
          <p:cNvCxnSpPr>
            <a:endCxn id="48" idx="0"/>
          </p:cNvCxnSpPr>
          <p:nvPr/>
        </p:nvCxnSpPr>
        <p:spPr>
          <a:xfrm>
            <a:off x="10349128" y="3293363"/>
            <a:ext cx="745630" cy="12124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xmlns="" id="{1869CDA3-A31B-4758-9D28-1E1941ED9C36}"/>
              </a:ext>
            </a:extLst>
          </p:cNvPr>
          <p:cNvSpPr/>
          <p:nvPr/>
        </p:nvSpPr>
        <p:spPr>
          <a:xfrm>
            <a:off x="6019421" y="5886364"/>
            <a:ext cx="1918817" cy="461665"/>
          </a:xfrm>
          <a:prstGeom prst="rect">
            <a:avLst/>
          </a:prstGeom>
        </p:spPr>
        <p:txBody>
          <a:bodyPr wrap="square">
            <a:spAutoFit/>
          </a:bodyPr>
          <a:lstStyle/>
          <a:p>
            <a:pPr algn="ctr"/>
            <a:r>
              <a:rPr lang="en-US" sz="2400" dirty="0">
                <a:latin typeface="+mj-lt"/>
              </a:rPr>
              <a:t>11.11</a:t>
            </a:r>
            <a:r>
              <a:rPr lang="en-US" sz="2400" baseline="-25000" dirty="0">
                <a:latin typeface="+mj-lt"/>
              </a:rPr>
              <a:t>2 </a:t>
            </a:r>
            <a:r>
              <a:rPr lang="en-US" sz="2400" dirty="0">
                <a:latin typeface="+mj-lt"/>
              </a:rPr>
              <a:t>=</a:t>
            </a:r>
            <a:endParaRPr lang="en-US" sz="2400" baseline="-25000" dirty="0">
              <a:latin typeface="+mj-lt"/>
            </a:endParaRPr>
          </a:p>
        </p:txBody>
      </p:sp>
      <p:sp>
        <p:nvSpPr>
          <p:cNvPr id="72" name="Rectangle 71">
            <a:extLst>
              <a:ext uri="{FF2B5EF4-FFF2-40B4-BE49-F238E27FC236}">
                <a16:creationId xmlns:a16="http://schemas.microsoft.com/office/drawing/2014/main" xmlns="" id="{FA104E92-58D0-4CF2-B5DF-27616FD07785}"/>
              </a:ext>
            </a:extLst>
          </p:cNvPr>
          <p:cNvSpPr/>
          <p:nvPr/>
        </p:nvSpPr>
        <p:spPr>
          <a:xfrm>
            <a:off x="7229018" y="5886364"/>
            <a:ext cx="1414042" cy="461665"/>
          </a:xfrm>
          <a:prstGeom prst="rect">
            <a:avLst/>
          </a:prstGeom>
        </p:spPr>
        <p:txBody>
          <a:bodyPr wrap="square">
            <a:spAutoFit/>
          </a:bodyPr>
          <a:lstStyle/>
          <a:p>
            <a:pPr algn="ctr"/>
            <a:r>
              <a:rPr lang="en-US" sz="2400" dirty="0">
                <a:solidFill>
                  <a:schemeClr val="accent6"/>
                </a:solidFill>
                <a:latin typeface="+mj-lt"/>
              </a:rPr>
              <a:t>3.75</a:t>
            </a:r>
            <a:r>
              <a:rPr lang="en-US" sz="2400" baseline="-25000" dirty="0">
                <a:solidFill>
                  <a:schemeClr val="accent6"/>
                </a:solidFill>
                <a:latin typeface="+mj-lt"/>
              </a:rPr>
              <a:t>10</a:t>
            </a:r>
          </a:p>
        </p:txBody>
      </p:sp>
    </p:spTree>
    <p:extLst>
      <p:ext uri="{BB962C8B-B14F-4D97-AF65-F5344CB8AC3E}">
        <p14:creationId xmlns:p14="http://schemas.microsoft.com/office/powerpoint/2010/main" val="194123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fade">
                                      <p:cBhvr>
                                        <p:cTn id="106" dur="500"/>
                                        <p:tgtEl>
                                          <p:spTgt spid="3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fade">
                                      <p:cBhvr>
                                        <p:cTn id="118" dur="500"/>
                                        <p:tgtEl>
                                          <p:spTgt spid="2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500"/>
                                        <p:tgtEl>
                                          <p:spTgt spid="2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fad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fade">
                                      <p:cBhvr>
                                        <p:cTn id="130" dur="500"/>
                                        <p:tgtEl>
                                          <p:spTgt spid="22"/>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fade">
                                      <p:cBhvr>
                                        <p:cTn id="135" dur="500"/>
                                        <p:tgtEl>
                                          <p:spTgt spid="25"/>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7"/>
                                        </p:tgtEl>
                                        <p:attrNameLst>
                                          <p:attrName>style.visibility</p:attrName>
                                        </p:attrNameLst>
                                      </p:cBhvr>
                                      <p:to>
                                        <p:strVal val="visible"/>
                                      </p:to>
                                    </p:set>
                                    <p:animEffect transition="in" filter="fade">
                                      <p:cBhvr>
                                        <p:cTn id="145" dur="500"/>
                                        <p:tgtEl>
                                          <p:spTgt spid="37"/>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fade">
                                      <p:cBhvr>
                                        <p:cTn id="150" dur="500"/>
                                        <p:tgtEl>
                                          <p:spTgt spid="38"/>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fade">
                                      <p:cBhvr>
                                        <p:cTn id="155" dur="500"/>
                                        <p:tgtEl>
                                          <p:spTgt spid="39"/>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fade">
                                      <p:cBhvr>
                                        <p:cTn id="160" dur="500"/>
                                        <p:tgtEl>
                                          <p:spTgt spid="5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500"/>
                                        <p:tgtEl>
                                          <p:spTgt spid="4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par>
                                <p:cTn id="167" presetID="10" presetClass="entr" presetSubtype="0" fill="hold" nodeType="withEffect">
                                  <p:stCondLst>
                                    <p:cond delay="0"/>
                                  </p:stCondLst>
                                  <p:childTnLst>
                                    <p:set>
                                      <p:cBhvr>
                                        <p:cTn id="168" dur="1" fill="hold">
                                          <p:stCondLst>
                                            <p:cond delay="0"/>
                                          </p:stCondLst>
                                        </p:cTn>
                                        <p:tgtEl>
                                          <p:spTgt spid="43"/>
                                        </p:tgtEl>
                                        <p:attrNameLst>
                                          <p:attrName>style.visibility</p:attrName>
                                        </p:attrNameLst>
                                      </p:cBhvr>
                                      <p:to>
                                        <p:strVal val="visible"/>
                                      </p:to>
                                    </p:set>
                                    <p:animEffect transition="in" filter="fade">
                                      <p:cBhvr>
                                        <p:cTn id="169" dur="500"/>
                                        <p:tgtEl>
                                          <p:spTgt spid="4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41"/>
                                        </p:tgtEl>
                                        <p:attrNameLst>
                                          <p:attrName>style.visibility</p:attrName>
                                        </p:attrNameLst>
                                      </p:cBhvr>
                                      <p:to>
                                        <p:strVal val="visible"/>
                                      </p:to>
                                    </p:set>
                                    <p:animEffect transition="in" filter="fade">
                                      <p:cBhvr>
                                        <p:cTn id="172" dur="500"/>
                                        <p:tgtEl>
                                          <p:spTgt spid="41"/>
                                        </p:tgtEl>
                                      </p:cBhvr>
                                    </p:animEffect>
                                  </p:childTnLst>
                                </p:cTn>
                              </p:par>
                              <p:par>
                                <p:cTn id="173" presetID="10" presetClass="entr" presetSubtype="0" fill="hold" nodeType="with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fade">
                                      <p:cBhvr>
                                        <p:cTn id="175" dur="500"/>
                                        <p:tgtEl>
                                          <p:spTgt spid="4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fade">
                                      <p:cBhvr>
                                        <p:cTn id="178" dur="500"/>
                                        <p:tgtEl>
                                          <p:spTgt spid="54"/>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49"/>
                                        </p:tgtEl>
                                        <p:attrNameLst>
                                          <p:attrName>style.visibility</p:attrName>
                                        </p:attrNameLst>
                                      </p:cBhvr>
                                      <p:to>
                                        <p:strVal val="visible"/>
                                      </p:to>
                                    </p:set>
                                    <p:animEffect transition="in" filter="fade">
                                      <p:cBhvr>
                                        <p:cTn id="181" dur="500"/>
                                        <p:tgtEl>
                                          <p:spTgt spid="49"/>
                                        </p:tgtEl>
                                      </p:cBhvr>
                                    </p:animEffect>
                                  </p:childTnLst>
                                </p:cTn>
                              </p:par>
                              <p:par>
                                <p:cTn id="182" presetID="10" presetClass="entr" presetSubtype="0" fill="hold" nodeType="with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fade">
                                      <p:cBhvr>
                                        <p:cTn id="184" dur="500"/>
                                        <p:tgtEl>
                                          <p:spTgt spid="57"/>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fade">
                                      <p:cBhvr>
                                        <p:cTn id="187" dur="500"/>
                                        <p:tgtEl>
                                          <p:spTgt spid="4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0"/>
                                        </p:tgtEl>
                                        <p:attrNameLst>
                                          <p:attrName>style.visibility</p:attrName>
                                        </p:attrNameLst>
                                      </p:cBhvr>
                                      <p:to>
                                        <p:strVal val="visible"/>
                                      </p:to>
                                    </p:set>
                                    <p:animEffect transition="in" filter="fade">
                                      <p:cBhvr>
                                        <p:cTn id="190" dur="500"/>
                                        <p:tgtEl>
                                          <p:spTgt spid="50"/>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46"/>
                                        </p:tgtEl>
                                        <p:attrNameLst>
                                          <p:attrName>style.visibility</p:attrName>
                                        </p:attrNameLst>
                                      </p:cBhvr>
                                      <p:to>
                                        <p:strVal val="visible"/>
                                      </p:to>
                                    </p:set>
                                    <p:animEffect transition="in" filter="fade">
                                      <p:cBhvr>
                                        <p:cTn id="193" dur="500"/>
                                        <p:tgtEl>
                                          <p:spTgt spid="4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47"/>
                                        </p:tgtEl>
                                        <p:attrNameLst>
                                          <p:attrName>style.visibility</p:attrName>
                                        </p:attrNameLst>
                                      </p:cBhvr>
                                      <p:to>
                                        <p:strVal val="visible"/>
                                      </p:to>
                                    </p:set>
                                    <p:animEffect transition="in" filter="fade">
                                      <p:cBhvr>
                                        <p:cTn id="196" dur="500"/>
                                        <p:tgtEl>
                                          <p:spTgt spid="4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5"/>
                                        </p:tgtEl>
                                        <p:attrNameLst>
                                          <p:attrName>style.visibility</p:attrName>
                                        </p:attrNameLst>
                                      </p:cBhvr>
                                      <p:to>
                                        <p:strVal val="visible"/>
                                      </p:to>
                                    </p:set>
                                    <p:animEffect transition="in" filter="fade">
                                      <p:cBhvr>
                                        <p:cTn id="199" dur="500"/>
                                        <p:tgtEl>
                                          <p:spTgt spid="45"/>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55"/>
                                        </p:tgtEl>
                                        <p:attrNameLst>
                                          <p:attrName>style.visibility</p:attrName>
                                        </p:attrNameLst>
                                      </p:cBhvr>
                                      <p:to>
                                        <p:strVal val="visible"/>
                                      </p:to>
                                    </p:set>
                                    <p:animEffect transition="in" filter="fade">
                                      <p:cBhvr>
                                        <p:cTn id="202" dur="500"/>
                                        <p:tgtEl>
                                          <p:spTgt spid="55"/>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52"/>
                                        </p:tgtEl>
                                        <p:attrNameLst>
                                          <p:attrName>style.visibility</p:attrName>
                                        </p:attrNameLst>
                                      </p:cBhvr>
                                      <p:to>
                                        <p:strVal val="visible"/>
                                      </p:to>
                                    </p:set>
                                    <p:animEffect transition="in" filter="fade">
                                      <p:cBhvr>
                                        <p:cTn id="205" dur="500"/>
                                        <p:tgtEl>
                                          <p:spTgt spid="52"/>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53"/>
                                        </p:tgtEl>
                                        <p:attrNameLst>
                                          <p:attrName>style.visibility</p:attrName>
                                        </p:attrNameLst>
                                      </p:cBhvr>
                                      <p:to>
                                        <p:strVal val="visible"/>
                                      </p:to>
                                    </p:set>
                                    <p:animEffect transition="in" filter="fade">
                                      <p:cBhvr>
                                        <p:cTn id="208" dur="500"/>
                                        <p:tgtEl>
                                          <p:spTgt spid="5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51"/>
                                        </p:tgtEl>
                                        <p:attrNameLst>
                                          <p:attrName>style.visibility</p:attrName>
                                        </p:attrNameLst>
                                      </p:cBhvr>
                                      <p:to>
                                        <p:strVal val="visible"/>
                                      </p:to>
                                    </p:set>
                                    <p:animEffect transition="in" filter="fade">
                                      <p:cBhvr>
                                        <p:cTn id="211" dur="500"/>
                                        <p:tgtEl>
                                          <p:spTgt spid="5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fade">
                                      <p:cBhvr>
                                        <p:cTn id="216" dur="500"/>
                                        <p:tgtEl>
                                          <p:spTgt spid="7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72"/>
                                        </p:tgtEl>
                                        <p:attrNameLst>
                                          <p:attrName>style.visibility</p:attrName>
                                        </p:attrNameLst>
                                      </p:cBhvr>
                                      <p:to>
                                        <p:strVal val="visible"/>
                                      </p:to>
                                    </p:set>
                                    <p:animEffect transition="in" filter="fade">
                                      <p:cBhvr>
                                        <p:cTn id="22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4" grpId="0"/>
      <p:bldP spid="35" grpId="0"/>
      <p:bldP spid="36" grpId="0"/>
      <p:bldP spid="37" grpId="0"/>
      <p:bldP spid="38" grpId="0"/>
      <p:bldP spid="39" grpId="0"/>
      <p:bldP spid="40" grpId="0"/>
      <p:bldP spid="41" grpId="0"/>
      <p:bldP spid="44" grpId="0"/>
      <p:bldP spid="45" grpId="0"/>
      <p:bldP spid="46" grpId="0"/>
      <p:bldP spid="47" grpId="0"/>
      <p:bldP spid="48" grpId="0"/>
      <p:bldP spid="49" grpId="0"/>
      <p:bldP spid="50" grpId="0"/>
      <p:bldP spid="51" grpId="0"/>
      <p:bldP spid="52" grpId="0"/>
      <p:bldP spid="53" grpId="0"/>
      <p:bldP spid="54" grpId="0"/>
      <p:bldP spid="55" grpId="0"/>
      <p:bldP spid="71" grpId="0"/>
      <p:bldP spid="7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E2100-18CE-43C7-81AD-1DE377872654}"/>
              </a:ext>
            </a:extLst>
          </p:cNvPr>
          <p:cNvSpPr>
            <a:spLocks noGrp="1"/>
          </p:cNvSpPr>
          <p:nvPr>
            <p:ph type="title"/>
          </p:nvPr>
        </p:nvSpPr>
        <p:spPr/>
        <p:txBody>
          <a:bodyPr/>
          <a:lstStyle/>
          <a:p>
            <a:r>
              <a:rPr lang="en-US" dirty="0"/>
              <a:t>5. NAND Gate</a:t>
            </a:r>
            <a:endParaRPr lang="en-IN" dirty="0"/>
          </a:p>
        </p:txBody>
      </p:sp>
      <p:sp>
        <p:nvSpPr>
          <p:cNvPr id="3" name="Content Placeholder 2">
            <a:extLst>
              <a:ext uri="{FF2B5EF4-FFF2-40B4-BE49-F238E27FC236}">
                <a16:creationId xmlns:a16="http://schemas.microsoft.com/office/drawing/2014/main" xmlns="" id="{01D35E88-794E-4D68-B411-708031207425}"/>
              </a:ext>
            </a:extLst>
          </p:cNvPr>
          <p:cNvSpPr>
            <a:spLocks noGrp="1"/>
          </p:cNvSpPr>
          <p:nvPr>
            <p:ph idx="1"/>
          </p:nvPr>
        </p:nvSpPr>
        <p:spPr>
          <a:xfrm>
            <a:off x="131180" y="863445"/>
            <a:ext cx="11929641" cy="1290820"/>
          </a:xfrm>
        </p:spPr>
        <p:txBody>
          <a:bodyPr/>
          <a:lstStyle/>
          <a:p>
            <a:r>
              <a:rPr lang="en-US" dirty="0"/>
              <a:t>NAND Gate is an AND gate followed by an inverter.</a:t>
            </a:r>
          </a:p>
          <a:p>
            <a:r>
              <a:rPr lang="en-US" dirty="0"/>
              <a:t>NAND Gate has an output which is normally at logic level “1” and only goes “LOW” to a logic level “0” when ALL inputs are at logic level “1”.</a:t>
            </a:r>
          </a:p>
          <a:p>
            <a:endParaRPr lang="en-IN" dirty="0"/>
          </a:p>
        </p:txBody>
      </p:sp>
      <p:sp>
        <p:nvSpPr>
          <p:cNvPr id="4" name="TextBox 3">
            <a:extLst>
              <a:ext uri="{FF2B5EF4-FFF2-40B4-BE49-F238E27FC236}">
                <a16:creationId xmlns:a16="http://schemas.microsoft.com/office/drawing/2014/main" xmlns="" id="{6CC40BDE-5CFE-4EEE-B5BF-AF877BDCE1E5}"/>
              </a:ext>
            </a:extLst>
          </p:cNvPr>
          <p:cNvSpPr txBox="1"/>
          <p:nvPr/>
        </p:nvSpPr>
        <p:spPr>
          <a:xfrm>
            <a:off x="628973" y="3022170"/>
            <a:ext cx="362600" cy="461665"/>
          </a:xfrm>
          <a:prstGeom prst="rect">
            <a:avLst/>
          </a:prstGeom>
          <a:noFill/>
        </p:spPr>
        <p:txBody>
          <a:bodyPr wrap="none" rtlCol="0">
            <a:spAutoFit/>
          </a:bodyPr>
          <a:lstStyle/>
          <a:p>
            <a:r>
              <a:rPr lang="en-US" sz="2400" dirty="0"/>
              <a:t>A</a:t>
            </a:r>
          </a:p>
        </p:txBody>
      </p:sp>
      <p:sp>
        <p:nvSpPr>
          <p:cNvPr id="5" name="TextBox 4">
            <a:extLst>
              <a:ext uri="{FF2B5EF4-FFF2-40B4-BE49-F238E27FC236}">
                <a16:creationId xmlns:a16="http://schemas.microsoft.com/office/drawing/2014/main" xmlns="" id="{FC09148C-1848-4CFE-B8C9-FE479E69FFF5}"/>
              </a:ext>
            </a:extLst>
          </p:cNvPr>
          <p:cNvSpPr txBox="1"/>
          <p:nvPr/>
        </p:nvSpPr>
        <p:spPr>
          <a:xfrm>
            <a:off x="628973" y="3398705"/>
            <a:ext cx="362600" cy="461665"/>
          </a:xfrm>
          <a:prstGeom prst="rect">
            <a:avLst/>
          </a:prstGeom>
          <a:noFill/>
        </p:spPr>
        <p:txBody>
          <a:bodyPr wrap="none" rtlCol="0">
            <a:spAutoFit/>
          </a:bodyPr>
          <a:lstStyle/>
          <a:p>
            <a:r>
              <a:rPr lang="en-US" sz="2400" dirty="0"/>
              <a:t>B</a:t>
            </a:r>
          </a:p>
        </p:txBody>
      </p:sp>
      <p:sp>
        <p:nvSpPr>
          <p:cNvPr id="6" name="TextBox 5">
            <a:extLst>
              <a:ext uri="{FF2B5EF4-FFF2-40B4-BE49-F238E27FC236}">
                <a16:creationId xmlns:a16="http://schemas.microsoft.com/office/drawing/2014/main" xmlns="" id="{F72E96A4-2CE9-4088-8A0C-587048BADBE7}"/>
              </a:ext>
            </a:extLst>
          </p:cNvPr>
          <p:cNvSpPr txBox="1"/>
          <p:nvPr/>
        </p:nvSpPr>
        <p:spPr>
          <a:xfrm>
            <a:off x="2628573" y="3246305"/>
            <a:ext cx="348172" cy="461665"/>
          </a:xfrm>
          <a:prstGeom prst="rect">
            <a:avLst/>
          </a:prstGeom>
          <a:noFill/>
        </p:spPr>
        <p:txBody>
          <a:bodyPr wrap="none" rtlCol="0">
            <a:spAutoFit/>
          </a:bodyPr>
          <a:lstStyle/>
          <a:p>
            <a:r>
              <a:rPr lang="en-US" sz="2400" dirty="0"/>
              <a:t>C</a:t>
            </a:r>
          </a:p>
        </p:txBody>
      </p:sp>
      <p:sp>
        <p:nvSpPr>
          <p:cNvPr id="7" name="TextBox 6">
            <a:extLst>
              <a:ext uri="{FF2B5EF4-FFF2-40B4-BE49-F238E27FC236}">
                <a16:creationId xmlns:a16="http://schemas.microsoft.com/office/drawing/2014/main" xmlns="" id="{160F437A-16A8-49F4-85C7-D8D955F55E2E}"/>
              </a:ext>
            </a:extLst>
          </p:cNvPr>
          <p:cNvSpPr txBox="1"/>
          <p:nvPr/>
        </p:nvSpPr>
        <p:spPr>
          <a:xfrm>
            <a:off x="9172365" y="2366665"/>
            <a:ext cx="1990994" cy="461665"/>
          </a:xfrm>
          <a:prstGeom prst="rect">
            <a:avLst/>
          </a:prstGeom>
          <a:noFill/>
        </p:spPr>
        <p:txBody>
          <a:bodyPr wrap="none" rtlCol="0">
            <a:spAutoFit/>
          </a:bodyPr>
          <a:lstStyle/>
          <a:p>
            <a:r>
              <a:rPr lang="en-US" sz="2400" dirty="0"/>
              <a:t>Logic Notation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5277927A-2401-4DA2-B25E-033BE2963B60}"/>
                  </a:ext>
                </a:extLst>
              </p:cNvPr>
              <p:cNvSpPr txBox="1"/>
              <p:nvPr/>
            </p:nvSpPr>
            <p:spPr>
              <a:xfrm>
                <a:off x="9281703" y="2994345"/>
                <a:ext cx="18204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 name="TextBox 7">
                <a:extLst>
                  <a:ext uri="{FF2B5EF4-FFF2-40B4-BE49-F238E27FC236}">
                    <a16:creationId xmlns:a16="http://schemas.microsoft.com/office/drawing/2014/main" id="{5277927A-2401-4DA2-B25E-033BE2963B60}"/>
                  </a:ext>
                </a:extLst>
              </p:cNvPr>
              <p:cNvSpPr txBox="1">
                <a:spLocks noRot="1" noChangeAspect="1" noMove="1" noResize="1" noEditPoints="1" noAdjustHandles="1" noChangeArrowheads="1" noChangeShapeType="1" noTextEdit="1"/>
              </p:cNvSpPr>
              <p:nvPr/>
            </p:nvSpPr>
            <p:spPr>
              <a:xfrm>
                <a:off x="9281703" y="2994345"/>
                <a:ext cx="1820498" cy="461665"/>
              </a:xfrm>
              <a:prstGeom prst="rect">
                <a:avLst/>
              </a:prstGeom>
              <a:blipFill>
                <a:blip r:embed="rId3"/>
                <a:stretch>
                  <a:fillRect b="-18421"/>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xmlns="" id="{0A4579B3-1496-4A42-9CEF-1419C709D8D1}"/>
              </a:ext>
            </a:extLst>
          </p:cNvPr>
          <p:cNvSpPr txBox="1"/>
          <p:nvPr/>
        </p:nvSpPr>
        <p:spPr>
          <a:xfrm>
            <a:off x="5313227" y="2362200"/>
            <a:ext cx="1579407" cy="461665"/>
          </a:xfrm>
          <a:prstGeom prst="rect">
            <a:avLst/>
          </a:prstGeom>
          <a:noFill/>
        </p:spPr>
        <p:txBody>
          <a:bodyPr wrap="none" rtlCol="0">
            <a:spAutoFit/>
          </a:bodyPr>
          <a:lstStyle/>
          <a:p>
            <a:r>
              <a:rPr lang="en-US" sz="2400" dirty="0"/>
              <a:t>Truth Table</a:t>
            </a:r>
          </a:p>
        </p:txBody>
      </p:sp>
      <p:sp>
        <p:nvSpPr>
          <p:cNvPr id="11" name="TextBox 10">
            <a:extLst>
              <a:ext uri="{FF2B5EF4-FFF2-40B4-BE49-F238E27FC236}">
                <a16:creationId xmlns:a16="http://schemas.microsoft.com/office/drawing/2014/main" xmlns="" id="{EB0D6650-492A-4AB8-A0F3-1E2F8852DE90}"/>
              </a:ext>
            </a:extLst>
          </p:cNvPr>
          <p:cNvSpPr txBox="1"/>
          <p:nvPr/>
        </p:nvSpPr>
        <p:spPr>
          <a:xfrm>
            <a:off x="552773" y="2362200"/>
            <a:ext cx="2467342" cy="461665"/>
          </a:xfrm>
          <a:prstGeom prst="rect">
            <a:avLst/>
          </a:prstGeom>
          <a:noFill/>
        </p:spPr>
        <p:txBody>
          <a:bodyPr wrap="none" rtlCol="0">
            <a:spAutoFit/>
          </a:bodyPr>
          <a:lstStyle/>
          <a:p>
            <a:r>
              <a:rPr lang="en-US" sz="2400" dirty="0"/>
              <a:t>2-input NAND Gate</a:t>
            </a:r>
          </a:p>
        </p:txBody>
      </p:sp>
      <p:grpSp>
        <p:nvGrpSpPr>
          <p:cNvPr id="12" name="Group 18">
            <a:extLst>
              <a:ext uri="{FF2B5EF4-FFF2-40B4-BE49-F238E27FC236}">
                <a16:creationId xmlns:a16="http://schemas.microsoft.com/office/drawing/2014/main" xmlns="" id="{DBE79896-33EB-43D2-BC7B-8C9F969123BE}"/>
              </a:ext>
            </a:extLst>
          </p:cNvPr>
          <p:cNvGrpSpPr/>
          <p:nvPr/>
        </p:nvGrpSpPr>
        <p:grpSpPr>
          <a:xfrm>
            <a:off x="962349" y="3084082"/>
            <a:ext cx="1681757" cy="741118"/>
            <a:chOff x="3279279" y="4177246"/>
            <a:chExt cx="1681757" cy="741118"/>
          </a:xfrm>
        </p:grpSpPr>
        <p:cxnSp>
          <p:nvCxnSpPr>
            <p:cNvPr id="13" name="Straight Connector 12">
              <a:extLst>
                <a:ext uri="{FF2B5EF4-FFF2-40B4-BE49-F238E27FC236}">
                  <a16:creationId xmlns:a16="http://schemas.microsoft.com/office/drawing/2014/main" xmlns="" id="{7077C861-EED8-47B8-B6CF-3CF86712354E}"/>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A078372-3B4D-44F5-8F74-983639C3F876}"/>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21">
              <a:extLst>
                <a:ext uri="{FF2B5EF4-FFF2-40B4-BE49-F238E27FC236}">
                  <a16:creationId xmlns:a16="http://schemas.microsoft.com/office/drawing/2014/main" xmlns="" id="{C5A89150-229B-485C-9561-E78D28BF06FF}"/>
                </a:ext>
              </a:extLst>
            </p:cNvPr>
            <p:cNvGrpSpPr/>
            <p:nvPr/>
          </p:nvGrpSpPr>
          <p:grpSpPr>
            <a:xfrm>
              <a:off x="4584720" y="4496209"/>
              <a:ext cx="376316" cy="117436"/>
              <a:chOff x="1490775" y="1289057"/>
              <a:chExt cx="376316" cy="117436"/>
            </a:xfrm>
          </p:grpSpPr>
          <p:cxnSp>
            <p:nvCxnSpPr>
              <p:cNvPr id="17" name="Straight Connector 16">
                <a:extLst>
                  <a:ext uri="{FF2B5EF4-FFF2-40B4-BE49-F238E27FC236}">
                    <a16:creationId xmlns:a16="http://schemas.microsoft.com/office/drawing/2014/main" xmlns="" id="{EF65E34A-902F-4D81-80DF-BAAE6A6440C0}"/>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36C43BAA-25EE-460A-8260-DB9D16CC8979}"/>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Delay 67">
              <a:extLst>
                <a:ext uri="{FF2B5EF4-FFF2-40B4-BE49-F238E27FC236}">
                  <a16:creationId xmlns:a16="http://schemas.microsoft.com/office/drawing/2014/main" xmlns="" id="{5727D851-7296-4ABB-B91C-707513FB95D8}"/>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19" name="Table 18">
            <a:extLst>
              <a:ext uri="{FF2B5EF4-FFF2-40B4-BE49-F238E27FC236}">
                <a16:creationId xmlns:a16="http://schemas.microsoft.com/office/drawing/2014/main" xmlns="" id="{B59F722B-DF3F-4A4E-A27E-7B75920B5AFE}"/>
              </a:ext>
            </a:extLst>
          </p:cNvPr>
          <p:cNvGraphicFramePr>
            <a:graphicFrameLocks noGrp="1"/>
          </p:cNvGraphicFramePr>
          <p:nvPr>
            <p:extLst>
              <p:ext uri="{D42A27DB-BD31-4B8C-83A1-F6EECF244321}">
                <p14:modId xmlns:p14="http://schemas.microsoft.com/office/powerpoint/2010/main" val="261737677"/>
              </p:ext>
            </p:extLst>
          </p:nvPr>
        </p:nvGraphicFramePr>
        <p:xfrm>
          <a:off x="4253414" y="3038945"/>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010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10"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15096-2830-4C9C-8497-030AF9E9167B}"/>
              </a:ext>
            </a:extLst>
          </p:cNvPr>
          <p:cNvSpPr>
            <a:spLocks noGrp="1"/>
          </p:cNvSpPr>
          <p:nvPr>
            <p:ph type="title"/>
          </p:nvPr>
        </p:nvSpPr>
        <p:spPr/>
        <p:txBody>
          <a:bodyPr/>
          <a:lstStyle/>
          <a:p>
            <a:r>
              <a:rPr lang="en-US" dirty="0"/>
              <a:t>6. Exclusive-OR (X-OR) Gate</a:t>
            </a:r>
            <a:endParaRPr lang="en-IN" dirty="0"/>
          </a:p>
        </p:txBody>
      </p:sp>
      <p:sp>
        <p:nvSpPr>
          <p:cNvPr id="4" name="Content Placeholder 2">
            <a:extLst>
              <a:ext uri="{FF2B5EF4-FFF2-40B4-BE49-F238E27FC236}">
                <a16:creationId xmlns:a16="http://schemas.microsoft.com/office/drawing/2014/main" xmlns="" id="{A21E0E20-8E08-4A30-ACCA-AB70518EEB79}"/>
              </a:ext>
            </a:extLst>
          </p:cNvPr>
          <p:cNvSpPr>
            <a:spLocks noGrp="1"/>
          </p:cNvSpPr>
          <p:nvPr>
            <p:ph idx="1"/>
          </p:nvPr>
        </p:nvSpPr>
        <p:spPr>
          <a:xfrm>
            <a:off x="142078" y="848830"/>
            <a:ext cx="12001500" cy="1422587"/>
          </a:xfrm>
        </p:spPr>
        <p:txBody>
          <a:bodyPr>
            <a:normAutofit/>
          </a:bodyPr>
          <a:lstStyle/>
          <a:p>
            <a:pPr algn="just"/>
            <a:r>
              <a:rPr lang="en-US" dirty="0"/>
              <a:t>X-OR gate that has 1 state when one and only one of its two inputs assumes a logic 1 state and has 0 state when all of its input are same.</a:t>
            </a:r>
          </a:p>
          <a:p>
            <a:pPr algn="just"/>
            <a:r>
              <a:rPr lang="en-US" dirty="0"/>
              <a:t>Also known as </a:t>
            </a:r>
            <a:r>
              <a:rPr lang="en-US" b="1" dirty="0">
                <a:solidFill>
                  <a:schemeClr val="tx2"/>
                </a:solidFill>
              </a:rPr>
              <a:t>anti-coincidence</a:t>
            </a:r>
            <a:r>
              <a:rPr lang="en-US" dirty="0"/>
              <a:t> </a:t>
            </a:r>
            <a:r>
              <a:rPr lang="en-US" b="1" dirty="0">
                <a:solidFill>
                  <a:schemeClr val="tx2"/>
                </a:solidFill>
              </a:rPr>
              <a:t>gate</a:t>
            </a:r>
            <a:r>
              <a:rPr lang="en-US" dirty="0"/>
              <a:t> or </a:t>
            </a:r>
            <a:r>
              <a:rPr lang="en-US" b="1" dirty="0">
                <a:solidFill>
                  <a:schemeClr val="tx2"/>
                </a:solidFill>
              </a:rPr>
              <a:t>inequality detector</a:t>
            </a:r>
            <a:r>
              <a:rPr lang="en-US" dirty="0"/>
              <a:t>.</a:t>
            </a:r>
          </a:p>
        </p:txBody>
      </p:sp>
      <p:sp>
        <p:nvSpPr>
          <p:cNvPr id="5" name="TextBox 4">
            <a:extLst>
              <a:ext uri="{FF2B5EF4-FFF2-40B4-BE49-F238E27FC236}">
                <a16:creationId xmlns:a16="http://schemas.microsoft.com/office/drawing/2014/main" xmlns="" id="{62E8A424-FD37-4BB0-8C47-6C3E8BD6C6C3}"/>
              </a:ext>
            </a:extLst>
          </p:cNvPr>
          <p:cNvSpPr txBox="1"/>
          <p:nvPr/>
        </p:nvSpPr>
        <p:spPr>
          <a:xfrm>
            <a:off x="533165" y="3056194"/>
            <a:ext cx="496604" cy="461665"/>
          </a:xfrm>
          <a:prstGeom prst="rect">
            <a:avLst/>
          </a:prstGeom>
          <a:noFill/>
        </p:spPr>
        <p:txBody>
          <a:bodyPr wrap="square" rtlCol="0">
            <a:spAutoFit/>
          </a:bodyPr>
          <a:lstStyle/>
          <a:p>
            <a:r>
              <a:rPr lang="en-US" sz="2400" dirty="0"/>
              <a:t>A</a:t>
            </a:r>
          </a:p>
        </p:txBody>
      </p:sp>
      <p:sp>
        <p:nvSpPr>
          <p:cNvPr id="6" name="TextBox 5">
            <a:extLst>
              <a:ext uri="{FF2B5EF4-FFF2-40B4-BE49-F238E27FC236}">
                <a16:creationId xmlns:a16="http://schemas.microsoft.com/office/drawing/2014/main" xmlns="" id="{D20EBF7F-7436-41D9-9656-0859D0A71BF5}"/>
              </a:ext>
            </a:extLst>
          </p:cNvPr>
          <p:cNvSpPr txBox="1"/>
          <p:nvPr/>
        </p:nvSpPr>
        <p:spPr>
          <a:xfrm>
            <a:off x="533165" y="3432729"/>
            <a:ext cx="496604" cy="461665"/>
          </a:xfrm>
          <a:prstGeom prst="rect">
            <a:avLst/>
          </a:prstGeom>
          <a:noFill/>
        </p:spPr>
        <p:txBody>
          <a:bodyPr wrap="square" rtlCol="0">
            <a:spAutoFit/>
          </a:bodyPr>
          <a:lstStyle/>
          <a:p>
            <a:r>
              <a:rPr lang="en-US" sz="2400" dirty="0"/>
              <a:t>B</a:t>
            </a:r>
          </a:p>
        </p:txBody>
      </p:sp>
      <p:sp>
        <p:nvSpPr>
          <p:cNvPr id="7" name="TextBox 6">
            <a:extLst>
              <a:ext uri="{FF2B5EF4-FFF2-40B4-BE49-F238E27FC236}">
                <a16:creationId xmlns:a16="http://schemas.microsoft.com/office/drawing/2014/main" xmlns="" id="{C0AE8990-1701-4AA4-A568-C9FA4730996B}"/>
              </a:ext>
            </a:extLst>
          </p:cNvPr>
          <p:cNvSpPr txBox="1"/>
          <p:nvPr/>
        </p:nvSpPr>
        <p:spPr>
          <a:xfrm>
            <a:off x="2427029" y="3217394"/>
            <a:ext cx="476844" cy="461665"/>
          </a:xfrm>
          <a:prstGeom prst="rect">
            <a:avLst/>
          </a:prstGeom>
          <a:noFill/>
        </p:spPr>
        <p:txBody>
          <a:bodyPr wrap="square" rtlCol="0">
            <a:spAutoFit/>
          </a:bodyPr>
          <a:lstStyle/>
          <a:p>
            <a:r>
              <a:rPr lang="en-US" sz="2400" dirty="0"/>
              <a:t>C</a:t>
            </a:r>
          </a:p>
        </p:txBody>
      </p:sp>
      <p:sp>
        <p:nvSpPr>
          <p:cNvPr id="8" name="TextBox 7">
            <a:extLst>
              <a:ext uri="{FF2B5EF4-FFF2-40B4-BE49-F238E27FC236}">
                <a16:creationId xmlns:a16="http://schemas.microsoft.com/office/drawing/2014/main" xmlns="" id="{B7744C4C-6109-40A6-ADEA-888704F8752D}"/>
              </a:ext>
            </a:extLst>
          </p:cNvPr>
          <p:cNvSpPr txBox="1"/>
          <p:nvPr/>
        </p:nvSpPr>
        <p:spPr>
          <a:xfrm>
            <a:off x="9162780" y="2430993"/>
            <a:ext cx="2011498" cy="461665"/>
          </a:xfrm>
          <a:prstGeom prst="rect">
            <a:avLst/>
          </a:prstGeom>
          <a:noFill/>
        </p:spPr>
        <p:txBody>
          <a:bodyPr wrap="square" rtlCol="0">
            <a:spAutoFit/>
          </a:bodyPr>
          <a:lstStyle>
            <a:defPPr>
              <a:defRPr lang="en-US"/>
            </a:defPPr>
            <a:lvl1pPr>
              <a:defRPr sz="2400"/>
            </a:lvl1pPr>
          </a:lstStyle>
          <a:p>
            <a:r>
              <a:rPr lang="en-US" dirty="0"/>
              <a:t>Logic Notation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6ECD5183-730B-4672-9BDA-0BE9BC8F91B4}"/>
                  </a:ext>
                </a:extLst>
              </p:cNvPr>
              <p:cNvSpPr txBox="1"/>
              <p:nvPr/>
            </p:nvSpPr>
            <p:spPr>
              <a:xfrm>
                <a:off x="9254129" y="3048515"/>
                <a:ext cx="1828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9" name="TextBox 8">
                <a:extLst>
                  <a:ext uri="{FF2B5EF4-FFF2-40B4-BE49-F238E27FC236}">
                    <a16:creationId xmlns:a16="http://schemas.microsoft.com/office/drawing/2014/main" id="{6ECD5183-730B-4672-9BDA-0BE9BC8F91B4}"/>
                  </a:ext>
                </a:extLst>
              </p:cNvPr>
              <p:cNvSpPr txBox="1">
                <a:spLocks noRot="1" noChangeAspect="1" noMove="1" noResize="1" noEditPoints="1" noAdjustHandles="1" noChangeArrowheads="1" noChangeShapeType="1" noTextEdit="1"/>
              </p:cNvSpPr>
              <p:nvPr/>
            </p:nvSpPr>
            <p:spPr>
              <a:xfrm>
                <a:off x="9254129" y="3048515"/>
                <a:ext cx="1828800" cy="461665"/>
              </a:xfrm>
              <a:prstGeom prst="rect">
                <a:avLst/>
              </a:prstGeom>
              <a:blipFill>
                <a:blip r:embed="rId3"/>
                <a:stretch>
                  <a:fillRect b="-5263"/>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xmlns="" id="{3A33C5A1-5845-487C-AAFD-8AB2D8DF4927}"/>
              </a:ext>
            </a:extLst>
          </p:cNvPr>
          <p:cNvSpPr txBox="1"/>
          <p:nvPr/>
        </p:nvSpPr>
        <p:spPr>
          <a:xfrm>
            <a:off x="5280478" y="2426096"/>
            <a:ext cx="1615588" cy="461665"/>
          </a:xfrm>
          <a:prstGeom prst="rect">
            <a:avLst/>
          </a:prstGeom>
          <a:noFill/>
        </p:spPr>
        <p:txBody>
          <a:bodyPr wrap="square" rtlCol="0">
            <a:spAutoFit/>
          </a:bodyPr>
          <a:lstStyle>
            <a:defPPr>
              <a:defRPr lang="en-US"/>
            </a:defPPr>
            <a:lvl1pPr>
              <a:defRPr sz="2400"/>
            </a:lvl1pPr>
          </a:lstStyle>
          <a:p>
            <a:r>
              <a:rPr lang="en-US" dirty="0"/>
              <a:t>Truth Table</a:t>
            </a:r>
          </a:p>
        </p:txBody>
      </p:sp>
      <p:sp>
        <p:nvSpPr>
          <p:cNvPr id="12" name="TextBox 11">
            <a:extLst>
              <a:ext uri="{FF2B5EF4-FFF2-40B4-BE49-F238E27FC236}">
                <a16:creationId xmlns:a16="http://schemas.microsoft.com/office/drawing/2014/main" xmlns="" id="{8A85DF13-E53B-4077-B3B4-8B029F57B996}"/>
              </a:ext>
            </a:extLst>
          </p:cNvPr>
          <p:cNvSpPr txBox="1"/>
          <p:nvPr/>
        </p:nvSpPr>
        <p:spPr>
          <a:xfrm>
            <a:off x="549544" y="2426096"/>
            <a:ext cx="2354329" cy="461665"/>
          </a:xfrm>
          <a:prstGeom prst="rect">
            <a:avLst/>
          </a:prstGeom>
          <a:noFill/>
        </p:spPr>
        <p:txBody>
          <a:bodyPr wrap="square" rtlCol="0">
            <a:spAutoFit/>
          </a:bodyPr>
          <a:lstStyle/>
          <a:p>
            <a:r>
              <a:rPr lang="en-US" sz="2400" dirty="0"/>
              <a:t>2-input XOR Gate</a:t>
            </a:r>
          </a:p>
        </p:txBody>
      </p:sp>
      <p:grpSp>
        <p:nvGrpSpPr>
          <p:cNvPr id="13" name="Group 26">
            <a:extLst>
              <a:ext uri="{FF2B5EF4-FFF2-40B4-BE49-F238E27FC236}">
                <a16:creationId xmlns:a16="http://schemas.microsoft.com/office/drawing/2014/main" xmlns="" id="{A6BACEE4-36DF-4855-8BC5-ED11F74C9B1B}"/>
              </a:ext>
            </a:extLst>
          </p:cNvPr>
          <p:cNvGrpSpPr/>
          <p:nvPr/>
        </p:nvGrpSpPr>
        <p:grpSpPr>
          <a:xfrm>
            <a:off x="915126" y="3093875"/>
            <a:ext cx="1548000" cy="724319"/>
            <a:chOff x="3675121" y="5435203"/>
            <a:chExt cx="1599238" cy="724319"/>
          </a:xfrm>
        </p:grpSpPr>
        <p:cxnSp>
          <p:nvCxnSpPr>
            <p:cNvPr id="14" name="Straight Connector 13">
              <a:extLst>
                <a:ext uri="{FF2B5EF4-FFF2-40B4-BE49-F238E27FC236}">
                  <a16:creationId xmlns:a16="http://schemas.microsoft.com/office/drawing/2014/main" xmlns="" id="{07F56135-E439-4074-AD26-D29E15E2E2BA}"/>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4C2A9E05-C228-46DD-BB20-C41DB518FD7C}"/>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DDFFDDF9-0783-4F03-9FD5-070C51FFF4A5}"/>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Stored Data 71">
              <a:extLst>
                <a:ext uri="{FF2B5EF4-FFF2-40B4-BE49-F238E27FC236}">
                  <a16:creationId xmlns:a16="http://schemas.microsoft.com/office/drawing/2014/main" xmlns="" id="{82AA3A56-5FAD-46E0-8149-55F9CCAB86FB}"/>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tored Data 71">
              <a:extLst>
                <a:ext uri="{FF2B5EF4-FFF2-40B4-BE49-F238E27FC236}">
                  <a16:creationId xmlns:a16="http://schemas.microsoft.com/office/drawing/2014/main" xmlns="" id="{CE42BB50-596F-4641-B616-292E757A98D7}"/>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tored Data 71">
              <a:extLst>
                <a:ext uri="{FF2B5EF4-FFF2-40B4-BE49-F238E27FC236}">
                  <a16:creationId xmlns:a16="http://schemas.microsoft.com/office/drawing/2014/main" xmlns="" id="{B1177F63-9003-40A0-9FCC-CAD427F54B46}"/>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aphicFrame>
        <p:nvGraphicFramePr>
          <p:cNvPr id="21" name="Table 20">
            <a:extLst>
              <a:ext uri="{FF2B5EF4-FFF2-40B4-BE49-F238E27FC236}">
                <a16:creationId xmlns:a16="http://schemas.microsoft.com/office/drawing/2014/main" xmlns="" id="{C9DF8130-67AC-48FF-BE09-1244E6C6E75C}"/>
              </a:ext>
            </a:extLst>
          </p:cNvPr>
          <p:cNvGraphicFramePr>
            <a:graphicFrameLocks noGrp="1"/>
          </p:cNvGraphicFramePr>
          <p:nvPr>
            <p:extLst>
              <p:ext uri="{D42A27DB-BD31-4B8C-83A1-F6EECF244321}">
                <p14:modId xmlns:p14="http://schemas.microsoft.com/office/powerpoint/2010/main" val="3451717467"/>
              </p:ext>
            </p:extLst>
          </p:nvPr>
        </p:nvGraphicFramePr>
        <p:xfrm>
          <a:off x="4364501" y="3037032"/>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12458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9" grpId="0"/>
      <p:bldP spid="11" grpId="0"/>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870B5-AAA3-4666-8CF8-12B39315A96F}"/>
              </a:ext>
            </a:extLst>
          </p:cNvPr>
          <p:cNvSpPr>
            <a:spLocks noGrp="1"/>
          </p:cNvSpPr>
          <p:nvPr>
            <p:ph type="title"/>
          </p:nvPr>
        </p:nvSpPr>
        <p:spPr/>
        <p:txBody>
          <a:bodyPr/>
          <a:lstStyle/>
          <a:p>
            <a:r>
              <a:rPr lang="en-US" dirty="0"/>
              <a:t>7. Exclusive-NOR (X-NOR) Gate</a:t>
            </a:r>
            <a:endParaRPr lang="en-IN" dirty="0"/>
          </a:p>
        </p:txBody>
      </p:sp>
      <p:sp>
        <p:nvSpPr>
          <p:cNvPr id="3" name="Content Placeholder 2">
            <a:extLst>
              <a:ext uri="{FF2B5EF4-FFF2-40B4-BE49-F238E27FC236}">
                <a16:creationId xmlns:a16="http://schemas.microsoft.com/office/drawing/2014/main" xmlns="" id="{7F8BB342-B82D-4F08-B675-7D889AC4744C}"/>
              </a:ext>
            </a:extLst>
          </p:cNvPr>
          <p:cNvSpPr>
            <a:spLocks noGrp="1"/>
          </p:cNvSpPr>
          <p:nvPr>
            <p:ph idx="1"/>
          </p:nvPr>
        </p:nvSpPr>
        <p:spPr>
          <a:xfrm>
            <a:off x="131180" y="863445"/>
            <a:ext cx="11929641" cy="1368312"/>
          </a:xfrm>
        </p:spPr>
        <p:txBody>
          <a:bodyPr/>
          <a:lstStyle/>
          <a:p>
            <a:r>
              <a:rPr lang="en-US" dirty="0"/>
              <a:t>X-NOR gate that has 1 state when all of its input are same and has 0 state when one of its input has 0 state and other input is 1 state.</a:t>
            </a:r>
          </a:p>
          <a:p>
            <a:r>
              <a:rPr lang="en-US" dirty="0"/>
              <a:t>Also known as </a:t>
            </a:r>
            <a:r>
              <a:rPr lang="en-US" b="1" dirty="0">
                <a:solidFill>
                  <a:schemeClr val="tx2"/>
                </a:solidFill>
              </a:rPr>
              <a:t>coincidence</a:t>
            </a:r>
            <a:r>
              <a:rPr lang="en-US" dirty="0"/>
              <a:t> </a:t>
            </a:r>
            <a:r>
              <a:rPr lang="en-US" b="1" dirty="0">
                <a:solidFill>
                  <a:schemeClr val="tx2"/>
                </a:solidFill>
              </a:rPr>
              <a:t>gate</a:t>
            </a:r>
            <a:r>
              <a:rPr lang="en-US" dirty="0"/>
              <a:t> or </a:t>
            </a:r>
            <a:r>
              <a:rPr lang="en-US" b="1" dirty="0">
                <a:solidFill>
                  <a:schemeClr val="tx2"/>
                </a:solidFill>
              </a:rPr>
              <a:t>equality detector</a:t>
            </a:r>
            <a:r>
              <a:rPr lang="en-US" dirty="0"/>
              <a:t>.</a:t>
            </a:r>
          </a:p>
          <a:p>
            <a:pPr marL="0" indent="0">
              <a:buNone/>
            </a:pPr>
            <a:endParaRPr lang="en-IN" dirty="0"/>
          </a:p>
        </p:txBody>
      </p:sp>
      <p:sp>
        <p:nvSpPr>
          <p:cNvPr id="4" name="TextBox 3">
            <a:extLst>
              <a:ext uri="{FF2B5EF4-FFF2-40B4-BE49-F238E27FC236}">
                <a16:creationId xmlns:a16="http://schemas.microsoft.com/office/drawing/2014/main" xmlns="" id="{D43C2E0B-4BD7-4FCC-932A-948788A04535}"/>
              </a:ext>
            </a:extLst>
          </p:cNvPr>
          <p:cNvSpPr txBox="1"/>
          <p:nvPr/>
        </p:nvSpPr>
        <p:spPr>
          <a:xfrm>
            <a:off x="510123" y="3029963"/>
            <a:ext cx="362600" cy="461665"/>
          </a:xfrm>
          <a:prstGeom prst="rect">
            <a:avLst/>
          </a:prstGeom>
          <a:noFill/>
        </p:spPr>
        <p:txBody>
          <a:bodyPr wrap="none" rtlCol="0">
            <a:spAutoFit/>
          </a:bodyPr>
          <a:lstStyle/>
          <a:p>
            <a:r>
              <a:rPr lang="en-US" sz="2400" dirty="0"/>
              <a:t>A</a:t>
            </a:r>
          </a:p>
        </p:txBody>
      </p:sp>
      <p:sp>
        <p:nvSpPr>
          <p:cNvPr id="5" name="TextBox 4">
            <a:extLst>
              <a:ext uri="{FF2B5EF4-FFF2-40B4-BE49-F238E27FC236}">
                <a16:creationId xmlns:a16="http://schemas.microsoft.com/office/drawing/2014/main" xmlns="" id="{09A107FD-9D8A-4C66-ACFC-71F972023251}"/>
              </a:ext>
            </a:extLst>
          </p:cNvPr>
          <p:cNvSpPr txBox="1"/>
          <p:nvPr/>
        </p:nvSpPr>
        <p:spPr>
          <a:xfrm>
            <a:off x="510123" y="3406498"/>
            <a:ext cx="362600" cy="461665"/>
          </a:xfrm>
          <a:prstGeom prst="rect">
            <a:avLst/>
          </a:prstGeom>
          <a:noFill/>
        </p:spPr>
        <p:txBody>
          <a:bodyPr wrap="none" rtlCol="0">
            <a:spAutoFit/>
          </a:bodyPr>
          <a:lstStyle/>
          <a:p>
            <a:r>
              <a:rPr lang="en-US" sz="2400" dirty="0"/>
              <a:t>B</a:t>
            </a:r>
          </a:p>
        </p:txBody>
      </p:sp>
      <p:sp>
        <p:nvSpPr>
          <p:cNvPr id="6" name="TextBox 5">
            <a:extLst>
              <a:ext uri="{FF2B5EF4-FFF2-40B4-BE49-F238E27FC236}">
                <a16:creationId xmlns:a16="http://schemas.microsoft.com/office/drawing/2014/main" xmlns="" id="{471DBA9B-A741-4715-B861-0AC07B02B572}"/>
              </a:ext>
            </a:extLst>
          </p:cNvPr>
          <p:cNvSpPr txBox="1"/>
          <p:nvPr/>
        </p:nvSpPr>
        <p:spPr>
          <a:xfrm>
            <a:off x="2509723" y="3254098"/>
            <a:ext cx="348172" cy="461665"/>
          </a:xfrm>
          <a:prstGeom prst="rect">
            <a:avLst/>
          </a:prstGeom>
          <a:noFill/>
        </p:spPr>
        <p:txBody>
          <a:bodyPr wrap="none" rtlCol="0">
            <a:spAutoFit/>
          </a:bodyPr>
          <a:lstStyle/>
          <a:p>
            <a:r>
              <a:rPr lang="en-US" sz="2400" dirty="0"/>
              <a:t>C</a:t>
            </a:r>
          </a:p>
        </p:txBody>
      </p:sp>
      <p:sp>
        <p:nvSpPr>
          <p:cNvPr id="7" name="TextBox 6">
            <a:extLst>
              <a:ext uri="{FF2B5EF4-FFF2-40B4-BE49-F238E27FC236}">
                <a16:creationId xmlns:a16="http://schemas.microsoft.com/office/drawing/2014/main" xmlns="" id="{547EAB4F-FBC7-4AD5-B02A-87D48DB617DE}"/>
              </a:ext>
            </a:extLst>
          </p:cNvPr>
          <p:cNvSpPr txBox="1"/>
          <p:nvPr/>
        </p:nvSpPr>
        <p:spPr>
          <a:xfrm>
            <a:off x="9388503" y="2479619"/>
            <a:ext cx="1990994" cy="461665"/>
          </a:xfrm>
          <a:prstGeom prst="rect">
            <a:avLst/>
          </a:prstGeom>
          <a:noFill/>
        </p:spPr>
        <p:txBody>
          <a:bodyPr wrap="none" rtlCol="0">
            <a:spAutoFit/>
          </a:bodyPr>
          <a:lstStyle/>
          <a:p>
            <a:r>
              <a:rPr lang="en-US" sz="2400" dirty="0"/>
              <a:t>Logic Notation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1F7E1622-0134-423F-B364-8C2D222609B5}"/>
                  </a:ext>
                </a:extLst>
              </p:cNvPr>
              <p:cNvSpPr txBox="1"/>
              <p:nvPr/>
            </p:nvSpPr>
            <p:spPr>
              <a:xfrm>
                <a:off x="9528837" y="3060803"/>
                <a:ext cx="16628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8" name="TextBox 7">
                <a:extLst>
                  <a:ext uri="{FF2B5EF4-FFF2-40B4-BE49-F238E27FC236}">
                    <a16:creationId xmlns:a16="http://schemas.microsoft.com/office/drawing/2014/main" id="{1F7E1622-0134-423F-B364-8C2D222609B5}"/>
                  </a:ext>
                </a:extLst>
              </p:cNvPr>
              <p:cNvSpPr txBox="1">
                <a:spLocks noRot="1" noChangeAspect="1" noMove="1" noResize="1" noEditPoints="1" noAdjustHandles="1" noChangeArrowheads="1" noChangeShapeType="1" noTextEdit="1"/>
              </p:cNvSpPr>
              <p:nvPr/>
            </p:nvSpPr>
            <p:spPr>
              <a:xfrm>
                <a:off x="9528837" y="3060803"/>
                <a:ext cx="1662828" cy="461665"/>
              </a:xfrm>
              <a:prstGeom prst="rect">
                <a:avLst/>
              </a:prstGeom>
              <a:blipFill>
                <a:blip r:embed="rId3"/>
                <a:stretch>
                  <a:fillRect b="-526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xmlns="" id="{0B63A418-F528-4BD1-93D9-B675F7CE765D}"/>
              </a:ext>
            </a:extLst>
          </p:cNvPr>
          <p:cNvSpPr txBox="1"/>
          <p:nvPr/>
        </p:nvSpPr>
        <p:spPr>
          <a:xfrm>
            <a:off x="5435478" y="2477355"/>
            <a:ext cx="1579407" cy="461665"/>
          </a:xfrm>
          <a:prstGeom prst="rect">
            <a:avLst/>
          </a:prstGeom>
          <a:noFill/>
        </p:spPr>
        <p:txBody>
          <a:bodyPr wrap="none" rtlCol="0">
            <a:spAutoFit/>
          </a:bodyPr>
          <a:lstStyle>
            <a:defPPr>
              <a:defRPr lang="en-US"/>
            </a:defPPr>
            <a:lvl1pPr>
              <a:defRPr sz="2400"/>
            </a:lvl1pPr>
          </a:lstStyle>
          <a:p>
            <a:r>
              <a:rPr lang="en-US" dirty="0"/>
              <a:t>Truth Table</a:t>
            </a:r>
          </a:p>
        </p:txBody>
      </p:sp>
      <p:sp>
        <p:nvSpPr>
          <p:cNvPr id="11" name="TextBox 10">
            <a:extLst>
              <a:ext uri="{FF2B5EF4-FFF2-40B4-BE49-F238E27FC236}">
                <a16:creationId xmlns:a16="http://schemas.microsoft.com/office/drawing/2014/main" xmlns="" id="{DCDABB90-935B-435B-B0EA-5EEAE9103C8F}"/>
              </a:ext>
            </a:extLst>
          </p:cNvPr>
          <p:cNvSpPr txBox="1"/>
          <p:nvPr/>
        </p:nvSpPr>
        <p:spPr>
          <a:xfrm>
            <a:off x="495506" y="2477355"/>
            <a:ext cx="2440092" cy="461665"/>
          </a:xfrm>
          <a:prstGeom prst="rect">
            <a:avLst/>
          </a:prstGeom>
          <a:noFill/>
        </p:spPr>
        <p:txBody>
          <a:bodyPr wrap="none" rtlCol="0">
            <a:spAutoFit/>
          </a:bodyPr>
          <a:lstStyle/>
          <a:p>
            <a:r>
              <a:rPr lang="en-US" sz="2400" dirty="0"/>
              <a:t>2-input XNOR Gate</a:t>
            </a:r>
          </a:p>
        </p:txBody>
      </p:sp>
      <p:grpSp>
        <p:nvGrpSpPr>
          <p:cNvPr id="12" name="Group 18">
            <a:extLst>
              <a:ext uri="{FF2B5EF4-FFF2-40B4-BE49-F238E27FC236}">
                <a16:creationId xmlns:a16="http://schemas.microsoft.com/office/drawing/2014/main" xmlns="" id="{543831DD-A8E2-4BEE-8AB4-4C82CD7ACC7A}"/>
              </a:ext>
            </a:extLst>
          </p:cNvPr>
          <p:cNvGrpSpPr/>
          <p:nvPr/>
        </p:nvGrpSpPr>
        <p:grpSpPr>
          <a:xfrm>
            <a:off x="843499" y="3106163"/>
            <a:ext cx="1719449" cy="724319"/>
            <a:chOff x="7186131" y="5434009"/>
            <a:chExt cx="1719449" cy="724319"/>
          </a:xfrm>
        </p:grpSpPr>
        <p:grpSp>
          <p:nvGrpSpPr>
            <p:cNvPr id="13" name="Group 19">
              <a:extLst>
                <a:ext uri="{FF2B5EF4-FFF2-40B4-BE49-F238E27FC236}">
                  <a16:creationId xmlns:a16="http://schemas.microsoft.com/office/drawing/2014/main" xmlns="" id="{9E1BA5AE-7C69-4176-BA84-2836190A015E}"/>
                </a:ext>
              </a:extLst>
            </p:cNvPr>
            <p:cNvGrpSpPr/>
            <p:nvPr/>
          </p:nvGrpSpPr>
          <p:grpSpPr>
            <a:xfrm>
              <a:off x="7186131" y="5434009"/>
              <a:ext cx="1332140" cy="724319"/>
              <a:chOff x="3675121" y="5435203"/>
              <a:chExt cx="1332140" cy="724319"/>
            </a:xfrm>
          </p:grpSpPr>
          <p:cxnSp>
            <p:nvCxnSpPr>
              <p:cNvPr id="17" name="Straight Connector 16">
                <a:extLst>
                  <a:ext uri="{FF2B5EF4-FFF2-40B4-BE49-F238E27FC236}">
                    <a16:creationId xmlns:a16="http://schemas.microsoft.com/office/drawing/2014/main" xmlns="" id="{37352839-E5EE-4AFB-9085-B16D35F90E77}"/>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3DE2428-AA69-4958-8809-CC93265779F9}"/>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Stored Data 71">
                <a:extLst>
                  <a:ext uri="{FF2B5EF4-FFF2-40B4-BE49-F238E27FC236}">
                    <a16:creationId xmlns:a16="http://schemas.microsoft.com/office/drawing/2014/main" xmlns="" id="{DE7AF322-00E4-47A7-8908-C3D91CEDC1A7}"/>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tored Data 71">
                <a:extLst>
                  <a:ext uri="{FF2B5EF4-FFF2-40B4-BE49-F238E27FC236}">
                    <a16:creationId xmlns:a16="http://schemas.microsoft.com/office/drawing/2014/main" xmlns="" id="{5BF677C3-CD4A-4C7D-9C0F-5C9422081C3E}"/>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tored Data 71">
                <a:extLst>
                  <a:ext uri="{FF2B5EF4-FFF2-40B4-BE49-F238E27FC236}">
                    <a16:creationId xmlns:a16="http://schemas.microsoft.com/office/drawing/2014/main" xmlns="" id="{7BD26702-C132-4D7A-BD2D-24C46F6FE812}"/>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20">
              <a:extLst>
                <a:ext uri="{FF2B5EF4-FFF2-40B4-BE49-F238E27FC236}">
                  <a16:creationId xmlns:a16="http://schemas.microsoft.com/office/drawing/2014/main" xmlns="" id="{C1361006-2BE4-4BB2-BA47-201E9F16F0D7}"/>
                </a:ext>
              </a:extLst>
            </p:cNvPr>
            <p:cNvGrpSpPr/>
            <p:nvPr/>
          </p:nvGrpSpPr>
          <p:grpSpPr>
            <a:xfrm>
              <a:off x="8524804" y="5740592"/>
              <a:ext cx="380776" cy="117436"/>
              <a:chOff x="1486315" y="1289057"/>
              <a:chExt cx="380776" cy="117436"/>
            </a:xfrm>
          </p:grpSpPr>
          <p:cxnSp>
            <p:nvCxnSpPr>
              <p:cNvPr id="15" name="Straight Connector 14">
                <a:extLst>
                  <a:ext uri="{FF2B5EF4-FFF2-40B4-BE49-F238E27FC236}">
                    <a16:creationId xmlns:a16="http://schemas.microsoft.com/office/drawing/2014/main" xmlns="" id="{FB248762-59A0-4424-A9EF-4BF3E73D88A7}"/>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142EC02F-198C-4B58-B32B-C1685A484E52}"/>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aphicFrame>
        <p:nvGraphicFramePr>
          <p:cNvPr id="22" name="Table 21">
            <a:extLst>
              <a:ext uri="{FF2B5EF4-FFF2-40B4-BE49-F238E27FC236}">
                <a16:creationId xmlns:a16="http://schemas.microsoft.com/office/drawing/2014/main" xmlns="" id="{CE56D875-08E2-48C6-A196-0D83318343FD}"/>
              </a:ext>
            </a:extLst>
          </p:cNvPr>
          <p:cNvGraphicFramePr>
            <a:graphicFrameLocks noGrp="1"/>
          </p:cNvGraphicFramePr>
          <p:nvPr>
            <p:extLst>
              <p:ext uri="{D42A27DB-BD31-4B8C-83A1-F6EECF244321}">
                <p14:modId xmlns:p14="http://schemas.microsoft.com/office/powerpoint/2010/main" val="2787955378"/>
              </p:ext>
            </p:extLst>
          </p:nvPr>
        </p:nvGraphicFramePr>
        <p:xfrm>
          <a:off x="4478866" y="3115204"/>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7786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10" grpId="0"/>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84CEA-AD31-4E47-A764-EB7A0568730B}"/>
              </a:ext>
            </a:extLst>
          </p:cNvPr>
          <p:cNvSpPr>
            <a:spLocks noGrp="1"/>
          </p:cNvSpPr>
          <p:nvPr>
            <p:ph type="title"/>
          </p:nvPr>
        </p:nvSpPr>
        <p:spPr/>
        <p:txBody>
          <a:bodyPr/>
          <a:lstStyle/>
          <a:p>
            <a:r>
              <a:rPr lang="en-IN" dirty="0"/>
              <a:t>NAND as Universal Gate</a:t>
            </a:r>
          </a:p>
        </p:txBody>
      </p:sp>
      <p:sp>
        <p:nvSpPr>
          <p:cNvPr id="4" name="TextBox 3">
            <a:extLst>
              <a:ext uri="{FF2B5EF4-FFF2-40B4-BE49-F238E27FC236}">
                <a16:creationId xmlns:a16="http://schemas.microsoft.com/office/drawing/2014/main" xmlns="" id="{4B0BE64E-8C2F-486A-828E-9E6E837A7901}"/>
              </a:ext>
            </a:extLst>
          </p:cNvPr>
          <p:cNvSpPr txBox="1"/>
          <p:nvPr/>
        </p:nvSpPr>
        <p:spPr>
          <a:xfrm>
            <a:off x="659284" y="2202594"/>
            <a:ext cx="2290755" cy="461665"/>
          </a:xfrm>
          <a:prstGeom prst="rect">
            <a:avLst/>
          </a:prstGeom>
          <a:noFill/>
        </p:spPr>
        <p:txBody>
          <a:bodyPr wrap="none" rtlCol="0">
            <a:spAutoFit/>
          </a:bodyPr>
          <a:lstStyle/>
          <a:p>
            <a:r>
              <a:rPr lang="en-IN" sz="2400" dirty="0"/>
              <a:t>NOT using NAND</a:t>
            </a:r>
          </a:p>
        </p:txBody>
      </p:sp>
      <p:grpSp>
        <p:nvGrpSpPr>
          <p:cNvPr id="5" name="Group 19">
            <a:extLst>
              <a:ext uri="{FF2B5EF4-FFF2-40B4-BE49-F238E27FC236}">
                <a16:creationId xmlns:a16="http://schemas.microsoft.com/office/drawing/2014/main" xmlns="" id="{B5CCE439-004E-47B3-9D94-811B830ED3F0}"/>
              </a:ext>
            </a:extLst>
          </p:cNvPr>
          <p:cNvGrpSpPr/>
          <p:nvPr/>
        </p:nvGrpSpPr>
        <p:grpSpPr>
          <a:xfrm>
            <a:off x="763704" y="1344111"/>
            <a:ext cx="2096864" cy="741118"/>
            <a:chOff x="951136" y="1707023"/>
            <a:chExt cx="2096864" cy="741118"/>
          </a:xfrm>
        </p:grpSpPr>
        <p:grpSp>
          <p:nvGrpSpPr>
            <p:cNvPr id="6" name="Group 4">
              <a:extLst>
                <a:ext uri="{FF2B5EF4-FFF2-40B4-BE49-F238E27FC236}">
                  <a16:creationId xmlns:a16="http://schemas.microsoft.com/office/drawing/2014/main" xmlns="" id="{E4EA1C82-BE02-4596-A08E-94807D9D2843}"/>
                </a:ext>
              </a:extLst>
            </p:cNvPr>
            <p:cNvGrpSpPr/>
            <p:nvPr/>
          </p:nvGrpSpPr>
          <p:grpSpPr>
            <a:xfrm>
              <a:off x="1366243" y="1707023"/>
              <a:ext cx="1681757" cy="741118"/>
              <a:chOff x="3279279" y="4177246"/>
              <a:chExt cx="1681757" cy="741118"/>
            </a:xfrm>
          </p:grpSpPr>
          <p:cxnSp>
            <p:nvCxnSpPr>
              <p:cNvPr id="9" name="Straight Connector 8">
                <a:extLst>
                  <a:ext uri="{FF2B5EF4-FFF2-40B4-BE49-F238E27FC236}">
                    <a16:creationId xmlns:a16="http://schemas.microsoft.com/office/drawing/2014/main" xmlns="" id="{6A659061-0E97-4278-B95C-C8C54838A354}"/>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7A7737C5-093A-4723-B2D1-967F0E721D6F}"/>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Group 7">
                <a:extLst>
                  <a:ext uri="{FF2B5EF4-FFF2-40B4-BE49-F238E27FC236}">
                    <a16:creationId xmlns:a16="http://schemas.microsoft.com/office/drawing/2014/main" xmlns="" id="{4ED418E6-7AC6-446C-8040-2F93BEB46910}"/>
                  </a:ext>
                </a:extLst>
              </p:cNvPr>
              <p:cNvGrpSpPr/>
              <p:nvPr/>
            </p:nvGrpSpPr>
            <p:grpSpPr>
              <a:xfrm>
                <a:off x="4584720" y="4496209"/>
                <a:ext cx="376316" cy="117436"/>
                <a:chOff x="1490775" y="1289057"/>
                <a:chExt cx="376316" cy="117436"/>
              </a:xfrm>
            </p:grpSpPr>
            <p:cxnSp>
              <p:nvCxnSpPr>
                <p:cNvPr id="13" name="Straight Connector 12">
                  <a:extLst>
                    <a:ext uri="{FF2B5EF4-FFF2-40B4-BE49-F238E27FC236}">
                      <a16:creationId xmlns:a16="http://schemas.microsoft.com/office/drawing/2014/main" xmlns="" id="{49992554-B241-4AF3-A9F4-3E3532E76177}"/>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C0AE1F42-AA86-43FC-8189-BB07815EBAF2}"/>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Delay 67">
                <a:extLst>
                  <a:ext uri="{FF2B5EF4-FFF2-40B4-BE49-F238E27FC236}">
                    <a16:creationId xmlns:a16="http://schemas.microsoft.com/office/drawing/2014/main" xmlns="" id="{EA3C7D40-3971-45F3-88CA-4644F72966AB}"/>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 name="Straight Connector 6">
              <a:extLst>
                <a:ext uri="{FF2B5EF4-FFF2-40B4-BE49-F238E27FC236}">
                  <a16:creationId xmlns:a16="http://schemas.microsoft.com/office/drawing/2014/main" xmlns="" id="{97CBE821-59CF-4AA1-A540-34EA81D2B456}"/>
                </a:ext>
              </a:extLst>
            </p:cNvPr>
            <p:cNvCxnSpPr/>
            <p:nvPr/>
          </p:nvCxnSpPr>
          <p:spPr>
            <a:xfrm>
              <a:off x="1366243" y="1900799"/>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CB17985A-5E09-464F-8ADA-3E67263B3809}"/>
                </a:ext>
              </a:extLst>
            </p:cNvPr>
            <p:cNvCxnSpPr/>
            <p:nvPr/>
          </p:nvCxnSpPr>
          <p:spPr>
            <a:xfrm flipV="1">
              <a:off x="951136" y="208470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xmlns="" id="{39EE4AE7-CA0F-410F-A999-22079690EED8}"/>
              </a:ext>
            </a:extLst>
          </p:cNvPr>
          <p:cNvSpPr txBox="1"/>
          <p:nvPr/>
        </p:nvSpPr>
        <p:spPr>
          <a:xfrm>
            <a:off x="350004" y="1483837"/>
            <a:ext cx="362600" cy="461665"/>
          </a:xfrm>
          <a:prstGeom prst="rect">
            <a:avLst/>
          </a:prstGeom>
          <a:noFill/>
        </p:spPr>
        <p:txBody>
          <a:bodyPr wrap="none" rtlCol="0">
            <a:spAutoFit/>
          </a:bodyPr>
          <a:lstStyle/>
          <a:p>
            <a:r>
              <a:rPr lang="en-IN" sz="2400" dirty="0"/>
              <a:t>A</a:t>
            </a:r>
          </a:p>
        </p:txBody>
      </p:sp>
      <p:sp>
        <p:nvSpPr>
          <p:cNvPr id="16" name="TextBox 15">
            <a:extLst>
              <a:ext uri="{FF2B5EF4-FFF2-40B4-BE49-F238E27FC236}">
                <a16:creationId xmlns:a16="http://schemas.microsoft.com/office/drawing/2014/main" xmlns="" id="{E2D80689-C268-4C50-99EA-7FEA9BD7AB1D}"/>
              </a:ext>
            </a:extLst>
          </p:cNvPr>
          <p:cNvSpPr txBox="1"/>
          <p:nvPr/>
        </p:nvSpPr>
        <p:spPr>
          <a:xfrm>
            <a:off x="2889964" y="1483837"/>
            <a:ext cx="429926" cy="461665"/>
          </a:xfrm>
          <a:prstGeom prst="rect">
            <a:avLst/>
          </a:prstGeom>
          <a:noFill/>
        </p:spPr>
        <p:txBody>
          <a:bodyPr wrap="none" rtlCol="0">
            <a:spAutoFit/>
          </a:bodyPr>
          <a:lstStyle/>
          <a:p>
            <a:r>
              <a:rPr lang="en-IN" sz="2400" dirty="0"/>
              <a:t>A’</a:t>
            </a:r>
          </a:p>
        </p:txBody>
      </p:sp>
      <p:grpSp>
        <p:nvGrpSpPr>
          <p:cNvPr id="17" name="Group 20">
            <a:extLst>
              <a:ext uri="{FF2B5EF4-FFF2-40B4-BE49-F238E27FC236}">
                <a16:creationId xmlns:a16="http://schemas.microsoft.com/office/drawing/2014/main" xmlns="" id="{E7386175-2292-4E22-8144-32C999468BE8}"/>
              </a:ext>
            </a:extLst>
          </p:cNvPr>
          <p:cNvGrpSpPr/>
          <p:nvPr/>
        </p:nvGrpSpPr>
        <p:grpSpPr>
          <a:xfrm>
            <a:off x="8707505" y="1426866"/>
            <a:ext cx="2096864" cy="741118"/>
            <a:chOff x="951136" y="1707023"/>
            <a:chExt cx="2096864" cy="741118"/>
          </a:xfrm>
        </p:grpSpPr>
        <p:grpSp>
          <p:nvGrpSpPr>
            <p:cNvPr id="18" name="Group 21">
              <a:extLst>
                <a:ext uri="{FF2B5EF4-FFF2-40B4-BE49-F238E27FC236}">
                  <a16:creationId xmlns:a16="http://schemas.microsoft.com/office/drawing/2014/main" xmlns="" id="{FAD966D4-7626-4BDE-99C7-C090AB7C9D25}"/>
                </a:ext>
              </a:extLst>
            </p:cNvPr>
            <p:cNvGrpSpPr/>
            <p:nvPr/>
          </p:nvGrpSpPr>
          <p:grpSpPr>
            <a:xfrm>
              <a:off x="1366243" y="1707023"/>
              <a:ext cx="1681757" cy="741118"/>
              <a:chOff x="3279279" y="4177246"/>
              <a:chExt cx="1681757" cy="741118"/>
            </a:xfrm>
          </p:grpSpPr>
          <p:cxnSp>
            <p:nvCxnSpPr>
              <p:cNvPr id="21" name="Straight Connector 20">
                <a:extLst>
                  <a:ext uri="{FF2B5EF4-FFF2-40B4-BE49-F238E27FC236}">
                    <a16:creationId xmlns:a16="http://schemas.microsoft.com/office/drawing/2014/main" xmlns="" id="{D19D819A-838D-4E13-BC4A-CBFF06BE8D07}"/>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B226A027-4A0B-4182-A9DE-37FDFE8608C7}"/>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3" name="Group 26">
                <a:extLst>
                  <a:ext uri="{FF2B5EF4-FFF2-40B4-BE49-F238E27FC236}">
                    <a16:creationId xmlns:a16="http://schemas.microsoft.com/office/drawing/2014/main" xmlns="" id="{D36F72A5-E48E-4335-B26A-9EEE5CD3CE16}"/>
                  </a:ext>
                </a:extLst>
              </p:cNvPr>
              <p:cNvGrpSpPr/>
              <p:nvPr/>
            </p:nvGrpSpPr>
            <p:grpSpPr>
              <a:xfrm>
                <a:off x="4584720" y="4496209"/>
                <a:ext cx="376316" cy="117436"/>
                <a:chOff x="1490775" y="1289057"/>
                <a:chExt cx="376316" cy="117436"/>
              </a:xfrm>
            </p:grpSpPr>
            <p:cxnSp>
              <p:nvCxnSpPr>
                <p:cNvPr id="25" name="Straight Connector 24">
                  <a:extLst>
                    <a:ext uri="{FF2B5EF4-FFF2-40B4-BE49-F238E27FC236}">
                      <a16:creationId xmlns:a16="http://schemas.microsoft.com/office/drawing/2014/main" xmlns="" id="{9E376EE7-86B9-4886-8AEF-89A0DED0C36F}"/>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xmlns="" id="{3F1C2A13-D95F-49C7-B3A9-A01E4FF33C14}"/>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Delay 67">
                <a:extLst>
                  <a:ext uri="{FF2B5EF4-FFF2-40B4-BE49-F238E27FC236}">
                    <a16:creationId xmlns:a16="http://schemas.microsoft.com/office/drawing/2014/main" xmlns="" id="{F18C7793-9D6D-4B73-8E74-86E196382D3D}"/>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Connector 18">
              <a:extLst>
                <a:ext uri="{FF2B5EF4-FFF2-40B4-BE49-F238E27FC236}">
                  <a16:creationId xmlns:a16="http://schemas.microsoft.com/office/drawing/2014/main" xmlns="" id="{EB1FAC93-5D9F-44D6-9D76-E53EB05527CB}"/>
                </a:ext>
              </a:extLst>
            </p:cNvPr>
            <p:cNvCxnSpPr/>
            <p:nvPr/>
          </p:nvCxnSpPr>
          <p:spPr>
            <a:xfrm>
              <a:off x="1366243" y="1900799"/>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484B7D16-45F2-42D0-9034-93FA5F6CC6DA}"/>
                </a:ext>
              </a:extLst>
            </p:cNvPr>
            <p:cNvCxnSpPr/>
            <p:nvPr/>
          </p:nvCxnSpPr>
          <p:spPr>
            <a:xfrm flipV="1">
              <a:off x="951136" y="208470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7" name="Group 30">
            <a:extLst>
              <a:ext uri="{FF2B5EF4-FFF2-40B4-BE49-F238E27FC236}">
                <a16:creationId xmlns:a16="http://schemas.microsoft.com/office/drawing/2014/main" xmlns="" id="{5ACB06B4-3DD4-4848-ACFA-5B4934E38DBB}"/>
              </a:ext>
            </a:extLst>
          </p:cNvPr>
          <p:cNvGrpSpPr/>
          <p:nvPr/>
        </p:nvGrpSpPr>
        <p:grpSpPr>
          <a:xfrm>
            <a:off x="7254348" y="1426866"/>
            <a:ext cx="1681757" cy="741118"/>
            <a:chOff x="3279279" y="4177246"/>
            <a:chExt cx="1681757" cy="741118"/>
          </a:xfrm>
        </p:grpSpPr>
        <p:cxnSp>
          <p:nvCxnSpPr>
            <p:cNvPr id="28" name="Straight Connector 27">
              <a:extLst>
                <a:ext uri="{FF2B5EF4-FFF2-40B4-BE49-F238E27FC236}">
                  <a16:creationId xmlns:a16="http://schemas.microsoft.com/office/drawing/2014/main" xmlns="" id="{CB3DF77D-1494-4E04-B8F9-E3ED2D19205B}"/>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38FB52D-3170-4E05-B003-39ED492D9F9F}"/>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0" name="Group 33">
              <a:extLst>
                <a:ext uri="{FF2B5EF4-FFF2-40B4-BE49-F238E27FC236}">
                  <a16:creationId xmlns:a16="http://schemas.microsoft.com/office/drawing/2014/main" xmlns="" id="{E08E6181-78B4-401F-9433-AB2AB1D61655}"/>
                </a:ext>
              </a:extLst>
            </p:cNvPr>
            <p:cNvGrpSpPr/>
            <p:nvPr/>
          </p:nvGrpSpPr>
          <p:grpSpPr>
            <a:xfrm>
              <a:off x="4584720" y="4496209"/>
              <a:ext cx="376316" cy="117436"/>
              <a:chOff x="1490775" y="1289057"/>
              <a:chExt cx="376316" cy="117436"/>
            </a:xfrm>
          </p:grpSpPr>
          <p:cxnSp>
            <p:nvCxnSpPr>
              <p:cNvPr id="32" name="Straight Connector 31">
                <a:extLst>
                  <a:ext uri="{FF2B5EF4-FFF2-40B4-BE49-F238E27FC236}">
                    <a16:creationId xmlns:a16="http://schemas.microsoft.com/office/drawing/2014/main" xmlns="" id="{6D2E1E84-8C5E-422C-90FE-6EECF549A5EE}"/>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xmlns="" id="{D70860F0-7972-4EFC-AE27-3C4D6681CC97}"/>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Delay 67">
              <a:extLst>
                <a:ext uri="{FF2B5EF4-FFF2-40B4-BE49-F238E27FC236}">
                  <a16:creationId xmlns:a16="http://schemas.microsoft.com/office/drawing/2014/main" xmlns="" id="{EBFD2526-0DEC-416B-8792-82006455CDD7}"/>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4" name="TextBox 33">
            <a:extLst>
              <a:ext uri="{FF2B5EF4-FFF2-40B4-BE49-F238E27FC236}">
                <a16:creationId xmlns:a16="http://schemas.microsoft.com/office/drawing/2014/main" xmlns="" id="{B551F0C5-1C85-4543-9672-437E3278AED8}"/>
              </a:ext>
            </a:extLst>
          </p:cNvPr>
          <p:cNvSpPr txBox="1"/>
          <p:nvPr/>
        </p:nvSpPr>
        <p:spPr>
          <a:xfrm>
            <a:off x="6772545" y="1389809"/>
            <a:ext cx="362600" cy="461665"/>
          </a:xfrm>
          <a:prstGeom prst="rect">
            <a:avLst/>
          </a:prstGeom>
          <a:noFill/>
        </p:spPr>
        <p:txBody>
          <a:bodyPr wrap="none" rtlCol="0">
            <a:spAutoFit/>
          </a:bodyPr>
          <a:lstStyle/>
          <a:p>
            <a:r>
              <a:rPr lang="en-IN" sz="2400" dirty="0"/>
              <a:t>A</a:t>
            </a:r>
          </a:p>
        </p:txBody>
      </p:sp>
      <p:sp>
        <p:nvSpPr>
          <p:cNvPr id="35" name="TextBox 34">
            <a:extLst>
              <a:ext uri="{FF2B5EF4-FFF2-40B4-BE49-F238E27FC236}">
                <a16:creationId xmlns:a16="http://schemas.microsoft.com/office/drawing/2014/main" xmlns="" id="{BB8106B2-468F-4576-BD37-7692F442B6E3}"/>
              </a:ext>
            </a:extLst>
          </p:cNvPr>
          <p:cNvSpPr txBox="1"/>
          <p:nvPr/>
        </p:nvSpPr>
        <p:spPr>
          <a:xfrm>
            <a:off x="6775318" y="1745829"/>
            <a:ext cx="351378" cy="461665"/>
          </a:xfrm>
          <a:prstGeom prst="rect">
            <a:avLst/>
          </a:prstGeom>
          <a:noFill/>
        </p:spPr>
        <p:txBody>
          <a:bodyPr wrap="none" rtlCol="0">
            <a:spAutoFit/>
          </a:bodyPr>
          <a:lstStyle/>
          <a:p>
            <a:r>
              <a:rPr lang="en-IN" sz="2400" dirty="0"/>
              <a:t>B</a:t>
            </a:r>
          </a:p>
        </p:txBody>
      </p:sp>
      <p:sp>
        <p:nvSpPr>
          <p:cNvPr id="36" name="TextBox 35">
            <a:extLst>
              <a:ext uri="{FF2B5EF4-FFF2-40B4-BE49-F238E27FC236}">
                <a16:creationId xmlns:a16="http://schemas.microsoft.com/office/drawing/2014/main" xmlns="" id="{E59331D8-7C43-4357-83C2-51B349F54ABC}"/>
              </a:ext>
            </a:extLst>
          </p:cNvPr>
          <p:cNvSpPr txBox="1"/>
          <p:nvPr/>
        </p:nvSpPr>
        <p:spPr>
          <a:xfrm>
            <a:off x="8443787" y="1080450"/>
            <a:ext cx="792205" cy="461665"/>
          </a:xfrm>
          <a:prstGeom prst="rect">
            <a:avLst/>
          </a:prstGeom>
          <a:noFill/>
        </p:spPr>
        <p:txBody>
          <a:bodyPr wrap="none" rtlCol="0">
            <a:spAutoFit/>
          </a:bodyPr>
          <a:lstStyle/>
          <a:p>
            <a:r>
              <a:rPr lang="en-IN" sz="2400" dirty="0"/>
              <a:t>(AB)’</a:t>
            </a:r>
          </a:p>
        </p:txBody>
      </p:sp>
      <p:sp>
        <p:nvSpPr>
          <p:cNvPr id="37" name="TextBox 36">
            <a:extLst>
              <a:ext uri="{FF2B5EF4-FFF2-40B4-BE49-F238E27FC236}">
                <a16:creationId xmlns:a16="http://schemas.microsoft.com/office/drawing/2014/main" xmlns="" id="{62B65334-F097-491F-B196-9C926631F29E}"/>
              </a:ext>
            </a:extLst>
          </p:cNvPr>
          <p:cNvSpPr txBox="1"/>
          <p:nvPr/>
        </p:nvSpPr>
        <p:spPr>
          <a:xfrm>
            <a:off x="10142878" y="1080450"/>
            <a:ext cx="1537717" cy="461665"/>
          </a:xfrm>
          <a:prstGeom prst="rect">
            <a:avLst/>
          </a:prstGeom>
          <a:noFill/>
        </p:spPr>
        <p:txBody>
          <a:bodyPr wrap="none" rtlCol="0">
            <a:spAutoFit/>
          </a:bodyPr>
          <a:lstStyle/>
          <a:p>
            <a:r>
              <a:rPr lang="en-IN" sz="2400" dirty="0"/>
              <a:t>((AB)’)’ = AB</a:t>
            </a:r>
          </a:p>
        </p:txBody>
      </p:sp>
      <p:sp>
        <p:nvSpPr>
          <p:cNvPr id="38" name="TextBox 37">
            <a:extLst>
              <a:ext uri="{FF2B5EF4-FFF2-40B4-BE49-F238E27FC236}">
                <a16:creationId xmlns:a16="http://schemas.microsoft.com/office/drawing/2014/main" xmlns="" id="{E60F296E-B01F-4D7C-8D18-2F6765D8F66D}"/>
              </a:ext>
            </a:extLst>
          </p:cNvPr>
          <p:cNvSpPr txBox="1"/>
          <p:nvPr/>
        </p:nvSpPr>
        <p:spPr>
          <a:xfrm>
            <a:off x="7966686" y="2279236"/>
            <a:ext cx="2311851" cy="461665"/>
          </a:xfrm>
          <a:prstGeom prst="rect">
            <a:avLst/>
          </a:prstGeom>
          <a:noFill/>
        </p:spPr>
        <p:txBody>
          <a:bodyPr wrap="none" rtlCol="0">
            <a:spAutoFit/>
          </a:bodyPr>
          <a:lstStyle/>
          <a:p>
            <a:r>
              <a:rPr lang="en-IN" sz="2400" dirty="0"/>
              <a:t>AND using NAND</a:t>
            </a:r>
          </a:p>
        </p:txBody>
      </p:sp>
      <p:grpSp>
        <p:nvGrpSpPr>
          <p:cNvPr id="39" name="Group 42">
            <a:extLst>
              <a:ext uri="{FF2B5EF4-FFF2-40B4-BE49-F238E27FC236}">
                <a16:creationId xmlns:a16="http://schemas.microsoft.com/office/drawing/2014/main" xmlns="" id="{1AB33C9B-D7AC-4BB2-AC52-2B8AB16FAB71}"/>
              </a:ext>
            </a:extLst>
          </p:cNvPr>
          <p:cNvGrpSpPr/>
          <p:nvPr/>
        </p:nvGrpSpPr>
        <p:grpSpPr>
          <a:xfrm>
            <a:off x="3265331" y="4544060"/>
            <a:ext cx="2096864" cy="741118"/>
            <a:chOff x="951136" y="1707023"/>
            <a:chExt cx="2096864" cy="741118"/>
          </a:xfrm>
        </p:grpSpPr>
        <p:grpSp>
          <p:nvGrpSpPr>
            <p:cNvPr id="40" name="Group 43">
              <a:extLst>
                <a:ext uri="{FF2B5EF4-FFF2-40B4-BE49-F238E27FC236}">
                  <a16:creationId xmlns:a16="http://schemas.microsoft.com/office/drawing/2014/main" xmlns="" id="{F372E454-29B9-4183-A55A-34B2118AAB61}"/>
                </a:ext>
              </a:extLst>
            </p:cNvPr>
            <p:cNvGrpSpPr/>
            <p:nvPr/>
          </p:nvGrpSpPr>
          <p:grpSpPr>
            <a:xfrm>
              <a:off x="1366243" y="1707023"/>
              <a:ext cx="1681757" cy="741118"/>
              <a:chOff x="3279279" y="4177246"/>
              <a:chExt cx="1681757" cy="741118"/>
            </a:xfrm>
          </p:grpSpPr>
          <p:cxnSp>
            <p:nvCxnSpPr>
              <p:cNvPr id="43" name="Straight Connector 42">
                <a:extLst>
                  <a:ext uri="{FF2B5EF4-FFF2-40B4-BE49-F238E27FC236}">
                    <a16:creationId xmlns:a16="http://schemas.microsoft.com/office/drawing/2014/main" xmlns="" id="{EC889304-EC5D-42DC-AADF-4E2E46D8F688}"/>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B8AABB8F-6D6F-482B-AEA8-7FAFB2C31B53}"/>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Group 48">
                <a:extLst>
                  <a:ext uri="{FF2B5EF4-FFF2-40B4-BE49-F238E27FC236}">
                    <a16:creationId xmlns:a16="http://schemas.microsoft.com/office/drawing/2014/main" xmlns="" id="{6D9EF787-1FB5-47EB-B2A1-A1B1FB26550F}"/>
                  </a:ext>
                </a:extLst>
              </p:cNvPr>
              <p:cNvGrpSpPr/>
              <p:nvPr/>
            </p:nvGrpSpPr>
            <p:grpSpPr>
              <a:xfrm>
                <a:off x="4584720" y="4496209"/>
                <a:ext cx="376316" cy="117436"/>
                <a:chOff x="1490775" y="1289057"/>
                <a:chExt cx="376316" cy="117436"/>
              </a:xfrm>
            </p:grpSpPr>
            <p:cxnSp>
              <p:nvCxnSpPr>
                <p:cNvPr id="47" name="Straight Connector 46">
                  <a:extLst>
                    <a:ext uri="{FF2B5EF4-FFF2-40B4-BE49-F238E27FC236}">
                      <a16:creationId xmlns:a16="http://schemas.microsoft.com/office/drawing/2014/main" xmlns="" id="{66BD4F61-B7CF-4E15-83C9-3402BECD69E7}"/>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xmlns="" id="{0964A4A7-DDA4-4BA5-896A-9C901A9AAE5B}"/>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6" name="Delay 67">
                <a:extLst>
                  <a:ext uri="{FF2B5EF4-FFF2-40B4-BE49-F238E27FC236}">
                    <a16:creationId xmlns:a16="http://schemas.microsoft.com/office/drawing/2014/main" xmlns="" id="{43A8D592-50B9-4AFB-BCF8-C686ADAF55FF}"/>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1" name="Straight Connector 40">
              <a:extLst>
                <a:ext uri="{FF2B5EF4-FFF2-40B4-BE49-F238E27FC236}">
                  <a16:creationId xmlns:a16="http://schemas.microsoft.com/office/drawing/2014/main" xmlns="" id="{64EA990A-5756-4C7D-A0BE-32E70CF5BDA0}"/>
                </a:ext>
              </a:extLst>
            </p:cNvPr>
            <p:cNvCxnSpPr/>
            <p:nvPr/>
          </p:nvCxnSpPr>
          <p:spPr>
            <a:xfrm>
              <a:off x="1366243" y="1900799"/>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CD7DAB6-FCEF-43E1-B360-2734FD56377F}"/>
                </a:ext>
              </a:extLst>
            </p:cNvPr>
            <p:cNvCxnSpPr/>
            <p:nvPr/>
          </p:nvCxnSpPr>
          <p:spPr>
            <a:xfrm flipV="1">
              <a:off x="951136" y="208470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9" name="Group 52">
            <a:extLst>
              <a:ext uri="{FF2B5EF4-FFF2-40B4-BE49-F238E27FC236}">
                <a16:creationId xmlns:a16="http://schemas.microsoft.com/office/drawing/2014/main" xmlns="" id="{69B7EF94-C733-442F-84F4-006742D2DE60}"/>
              </a:ext>
            </a:extLst>
          </p:cNvPr>
          <p:cNvGrpSpPr/>
          <p:nvPr/>
        </p:nvGrpSpPr>
        <p:grpSpPr>
          <a:xfrm>
            <a:off x="3265331" y="3466816"/>
            <a:ext cx="2096864" cy="741118"/>
            <a:chOff x="951136" y="1707023"/>
            <a:chExt cx="2096864" cy="741118"/>
          </a:xfrm>
        </p:grpSpPr>
        <p:grpSp>
          <p:nvGrpSpPr>
            <p:cNvPr id="50" name="Group 53">
              <a:extLst>
                <a:ext uri="{FF2B5EF4-FFF2-40B4-BE49-F238E27FC236}">
                  <a16:creationId xmlns:a16="http://schemas.microsoft.com/office/drawing/2014/main" xmlns="" id="{6555F019-529B-4ED3-9F86-D9F4818CA07C}"/>
                </a:ext>
              </a:extLst>
            </p:cNvPr>
            <p:cNvGrpSpPr/>
            <p:nvPr/>
          </p:nvGrpSpPr>
          <p:grpSpPr>
            <a:xfrm>
              <a:off x="1366243" y="1707023"/>
              <a:ext cx="1681757" cy="741118"/>
              <a:chOff x="3279279" y="4177246"/>
              <a:chExt cx="1681757" cy="741118"/>
            </a:xfrm>
          </p:grpSpPr>
          <p:cxnSp>
            <p:nvCxnSpPr>
              <p:cNvPr id="53" name="Straight Connector 52">
                <a:extLst>
                  <a:ext uri="{FF2B5EF4-FFF2-40B4-BE49-F238E27FC236}">
                    <a16:creationId xmlns:a16="http://schemas.microsoft.com/office/drawing/2014/main" xmlns="" id="{F5393AB3-C625-4B1D-B75D-A1AFFD9FE131}"/>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32D2571-7D6B-4EE0-9962-8C20D8A91D8C}"/>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Group 58">
                <a:extLst>
                  <a:ext uri="{FF2B5EF4-FFF2-40B4-BE49-F238E27FC236}">
                    <a16:creationId xmlns:a16="http://schemas.microsoft.com/office/drawing/2014/main" xmlns="" id="{6D050FFA-BF17-4D82-9DBC-029C75417134}"/>
                  </a:ext>
                </a:extLst>
              </p:cNvPr>
              <p:cNvGrpSpPr/>
              <p:nvPr/>
            </p:nvGrpSpPr>
            <p:grpSpPr>
              <a:xfrm>
                <a:off x="4584720" y="4496209"/>
                <a:ext cx="376316" cy="117436"/>
                <a:chOff x="1490775" y="1289057"/>
                <a:chExt cx="376316" cy="117436"/>
              </a:xfrm>
            </p:grpSpPr>
            <p:cxnSp>
              <p:nvCxnSpPr>
                <p:cNvPr id="57" name="Straight Connector 56">
                  <a:extLst>
                    <a:ext uri="{FF2B5EF4-FFF2-40B4-BE49-F238E27FC236}">
                      <a16:creationId xmlns:a16="http://schemas.microsoft.com/office/drawing/2014/main" xmlns="" id="{D47BD165-3371-4E99-AEDE-9045FF3B8B72}"/>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xmlns="" id="{519D3F78-83FB-4A1F-A21D-DE1A37E40351}"/>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6" name="Delay 67">
                <a:extLst>
                  <a:ext uri="{FF2B5EF4-FFF2-40B4-BE49-F238E27FC236}">
                    <a16:creationId xmlns:a16="http://schemas.microsoft.com/office/drawing/2014/main" xmlns="" id="{57B5F3B4-6967-4729-B12B-BA84D3E41EBC}"/>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1" name="Straight Connector 50">
              <a:extLst>
                <a:ext uri="{FF2B5EF4-FFF2-40B4-BE49-F238E27FC236}">
                  <a16:creationId xmlns:a16="http://schemas.microsoft.com/office/drawing/2014/main" xmlns="" id="{A8C89EA9-2216-4578-B1D8-694AECB47BB6}"/>
                </a:ext>
              </a:extLst>
            </p:cNvPr>
            <p:cNvCxnSpPr/>
            <p:nvPr/>
          </p:nvCxnSpPr>
          <p:spPr>
            <a:xfrm>
              <a:off x="1366243" y="1900799"/>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6B7A95F-1049-495C-9F77-B63FF946B09F}"/>
                </a:ext>
              </a:extLst>
            </p:cNvPr>
            <p:cNvCxnSpPr/>
            <p:nvPr/>
          </p:nvCxnSpPr>
          <p:spPr>
            <a:xfrm flipV="1">
              <a:off x="951136" y="208470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xmlns="" id="{CCD37552-39F3-4E7C-8DBF-13EBB64C3A22}"/>
              </a:ext>
            </a:extLst>
          </p:cNvPr>
          <p:cNvCxnSpPr/>
          <p:nvPr/>
        </p:nvCxnSpPr>
        <p:spPr>
          <a:xfrm>
            <a:off x="5362195" y="3834682"/>
            <a:ext cx="0" cy="396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FD22603C-94DE-4384-8037-6DCEE8BDD980}"/>
              </a:ext>
            </a:extLst>
          </p:cNvPr>
          <p:cNvCxnSpPr/>
          <p:nvPr/>
        </p:nvCxnSpPr>
        <p:spPr>
          <a:xfrm>
            <a:off x="5365371" y="4532991"/>
            <a:ext cx="0" cy="3960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3" name="Group 69">
            <a:extLst>
              <a:ext uri="{FF2B5EF4-FFF2-40B4-BE49-F238E27FC236}">
                <a16:creationId xmlns:a16="http://schemas.microsoft.com/office/drawing/2014/main" xmlns="" id="{21ED92B8-3F4B-4158-8A37-0A806AC6C837}"/>
              </a:ext>
            </a:extLst>
          </p:cNvPr>
          <p:cNvGrpSpPr/>
          <p:nvPr/>
        </p:nvGrpSpPr>
        <p:grpSpPr>
          <a:xfrm>
            <a:off x="5355732" y="4007660"/>
            <a:ext cx="1898731" cy="741118"/>
            <a:chOff x="3062305" y="4177246"/>
            <a:chExt cx="1898731" cy="741118"/>
          </a:xfrm>
        </p:grpSpPr>
        <p:cxnSp>
          <p:nvCxnSpPr>
            <p:cNvPr id="64" name="Straight Connector 63">
              <a:extLst>
                <a:ext uri="{FF2B5EF4-FFF2-40B4-BE49-F238E27FC236}">
                  <a16:creationId xmlns:a16="http://schemas.microsoft.com/office/drawing/2014/main" xmlns="" id="{C63C81B1-E59C-4D4B-9844-C53B462A5C15}"/>
                </a:ext>
              </a:extLst>
            </p:cNvPr>
            <p:cNvCxnSpPr/>
            <p:nvPr/>
          </p:nvCxnSpPr>
          <p:spPr>
            <a:xfrm flipV="1">
              <a:off x="3062305" y="4703374"/>
              <a:ext cx="63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8B5A9860-6EB6-425C-ACEA-D2CE5EBC3EEF}"/>
                </a:ext>
              </a:extLst>
            </p:cNvPr>
            <p:cNvCxnSpPr/>
            <p:nvPr/>
          </p:nvCxnSpPr>
          <p:spPr>
            <a:xfrm flipV="1">
              <a:off x="3062306" y="4386520"/>
              <a:ext cx="63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6" name="Group 72">
              <a:extLst>
                <a:ext uri="{FF2B5EF4-FFF2-40B4-BE49-F238E27FC236}">
                  <a16:creationId xmlns:a16="http://schemas.microsoft.com/office/drawing/2014/main" xmlns="" id="{8CA06407-A10C-4F49-93DA-98939ADFAF16}"/>
                </a:ext>
              </a:extLst>
            </p:cNvPr>
            <p:cNvGrpSpPr/>
            <p:nvPr/>
          </p:nvGrpSpPr>
          <p:grpSpPr>
            <a:xfrm>
              <a:off x="4584720" y="4496209"/>
              <a:ext cx="376316" cy="117436"/>
              <a:chOff x="1490775" y="1289057"/>
              <a:chExt cx="376316" cy="117436"/>
            </a:xfrm>
          </p:grpSpPr>
          <p:cxnSp>
            <p:nvCxnSpPr>
              <p:cNvPr id="68" name="Straight Connector 67">
                <a:extLst>
                  <a:ext uri="{FF2B5EF4-FFF2-40B4-BE49-F238E27FC236}">
                    <a16:creationId xmlns:a16="http://schemas.microsoft.com/office/drawing/2014/main" xmlns="" id="{229EBA7E-4781-4DED-BEE2-855136DA96E4}"/>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xmlns="" id="{94630A33-7FE7-43A0-8407-4A59F8B1F8C9}"/>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7" name="Delay 67">
              <a:extLst>
                <a:ext uri="{FF2B5EF4-FFF2-40B4-BE49-F238E27FC236}">
                  <a16:creationId xmlns:a16="http://schemas.microsoft.com/office/drawing/2014/main" xmlns="" id="{81E894AB-5AC8-4B29-AE89-52420F91E48B}"/>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0" name="TextBox 69">
            <a:extLst>
              <a:ext uri="{FF2B5EF4-FFF2-40B4-BE49-F238E27FC236}">
                <a16:creationId xmlns:a16="http://schemas.microsoft.com/office/drawing/2014/main" xmlns="" id="{8E46042F-1D32-4496-92F9-311EC4562C45}"/>
              </a:ext>
            </a:extLst>
          </p:cNvPr>
          <p:cNvSpPr txBox="1"/>
          <p:nvPr/>
        </p:nvSpPr>
        <p:spPr>
          <a:xfrm>
            <a:off x="2903545" y="3587073"/>
            <a:ext cx="362600" cy="461665"/>
          </a:xfrm>
          <a:prstGeom prst="rect">
            <a:avLst/>
          </a:prstGeom>
          <a:noFill/>
        </p:spPr>
        <p:txBody>
          <a:bodyPr wrap="none" rtlCol="0">
            <a:spAutoFit/>
          </a:bodyPr>
          <a:lstStyle/>
          <a:p>
            <a:r>
              <a:rPr lang="en-IN" sz="2400" dirty="0"/>
              <a:t>A</a:t>
            </a:r>
          </a:p>
        </p:txBody>
      </p:sp>
      <p:sp>
        <p:nvSpPr>
          <p:cNvPr id="71" name="TextBox 70">
            <a:extLst>
              <a:ext uri="{FF2B5EF4-FFF2-40B4-BE49-F238E27FC236}">
                <a16:creationId xmlns:a16="http://schemas.microsoft.com/office/drawing/2014/main" xmlns="" id="{F679F570-AF78-42D7-8740-E1A6BE42D47F}"/>
              </a:ext>
            </a:extLst>
          </p:cNvPr>
          <p:cNvSpPr txBox="1"/>
          <p:nvPr/>
        </p:nvSpPr>
        <p:spPr>
          <a:xfrm>
            <a:off x="2906318" y="4690908"/>
            <a:ext cx="351378" cy="461665"/>
          </a:xfrm>
          <a:prstGeom prst="rect">
            <a:avLst/>
          </a:prstGeom>
          <a:noFill/>
        </p:spPr>
        <p:txBody>
          <a:bodyPr wrap="none" rtlCol="0">
            <a:spAutoFit/>
          </a:bodyPr>
          <a:lstStyle/>
          <a:p>
            <a:r>
              <a:rPr lang="en-IN" sz="2400" dirty="0"/>
              <a:t>B</a:t>
            </a:r>
          </a:p>
        </p:txBody>
      </p:sp>
      <p:sp>
        <p:nvSpPr>
          <p:cNvPr id="72" name="TextBox 71">
            <a:extLst>
              <a:ext uri="{FF2B5EF4-FFF2-40B4-BE49-F238E27FC236}">
                <a16:creationId xmlns:a16="http://schemas.microsoft.com/office/drawing/2014/main" xmlns="" id="{F912BA54-7CA2-432D-9F78-868071834D62}"/>
              </a:ext>
            </a:extLst>
          </p:cNvPr>
          <p:cNvSpPr txBox="1"/>
          <p:nvPr/>
        </p:nvSpPr>
        <p:spPr>
          <a:xfrm>
            <a:off x="5090842" y="3338508"/>
            <a:ext cx="427809" cy="461665"/>
          </a:xfrm>
          <a:prstGeom prst="rect">
            <a:avLst/>
          </a:prstGeom>
          <a:noFill/>
        </p:spPr>
        <p:txBody>
          <a:bodyPr wrap="none" rtlCol="0">
            <a:spAutoFit/>
          </a:bodyPr>
          <a:lstStyle/>
          <a:p>
            <a:r>
              <a:rPr lang="en-IN" sz="2400" dirty="0"/>
              <a:t>A’</a:t>
            </a:r>
          </a:p>
        </p:txBody>
      </p:sp>
      <p:sp>
        <p:nvSpPr>
          <p:cNvPr id="73" name="TextBox 72">
            <a:extLst>
              <a:ext uri="{FF2B5EF4-FFF2-40B4-BE49-F238E27FC236}">
                <a16:creationId xmlns:a16="http://schemas.microsoft.com/office/drawing/2014/main" xmlns="" id="{8A417D9C-069D-4824-990E-8F8B10FBC4DB}"/>
              </a:ext>
            </a:extLst>
          </p:cNvPr>
          <p:cNvSpPr txBox="1"/>
          <p:nvPr/>
        </p:nvSpPr>
        <p:spPr>
          <a:xfrm>
            <a:off x="7263841" y="4103891"/>
            <a:ext cx="1910588" cy="461665"/>
          </a:xfrm>
          <a:prstGeom prst="rect">
            <a:avLst/>
          </a:prstGeom>
          <a:noFill/>
        </p:spPr>
        <p:txBody>
          <a:bodyPr wrap="none" rtlCol="0">
            <a:spAutoFit/>
          </a:bodyPr>
          <a:lstStyle/>
          <a:p>
            <a:r>
              <a:rPr lang="en-IN" sz="2400" dirty="0"/>
              <a:t>(A’B’)’ = (A+B)</a:t>
            </a:r>
          </a:p>
        </p:txBody>
      </p:sp>
      <p:sp>
        <p:nvSpPr>
          <p:cNvPr id="74" name="TextBox 73">
            <a:extLst>
              <a:ext uri="{FF2B5EF4-FFF2-40B4-BE49-F238E27FC236}">
                <a16:creationId xmlns:a16="http://schemas.microsoft.com/office/drawing/2014/main" xmlns="" id="{9A146D85-8710-48A1-8514-9CE7959D1FB7}"/>
              </a:ext>
            </a:extLst>
          </p:cNvPr>
          <p:cNvSpPr txBox="1"/>
          <p:nvPr/>
        </p:nvSpPr>
        <p:spPr>
          <a:xfrm>
            <a:off x="4536894" y="5517838"/>
            <a:ext cx="2116285" cy="461665"/>
          </a:xfrm>
          <a:prstGeom prst="rect">
            <a:avLst/>
          </a:prstGeom>
          <a:noFill/>
        </p:spPr>
        <p:txBody>
          <a:bodyPr wrap="none" rtlCol="0">
            <a:spAutoFit/>
          </a:bodyPr>
          <a:lstStyle/>
          <a:p>
            <a:r>
              <a:rPr lang="en-IN" sz="2400" dirty="0"/>
              <a:t>OR using NAND</a:t>
            </a:r>
          </a:p>
        </p:txBody>
      </p:sp>
      <p:sp>
        <p:nvSpPr>
          <p:cNvPr id="75" name="TextBox 74">
            <a:extLst>
              <a:ext uri="{FF2B5EF4-FFF2-40B4-BE49-F238E27FC236}">
                <a16:creationId xmlns:a16="http://schemas.microsoft.com/office/drawing/2014/main" xmlns="" id="{A76B17E4-73D0-4B5F-AE40-7BFB0E831B25}"/>
              </a:ext>
            </a:extLst>
          </p:cNvPr>
          <p:cNvSpPr txBox="1"/>
          <p:nvPr/>
        </p:nvSpPr>
        <p:spPr>
          <a:xfrm>
            <a:off x="5054529" y="5018289"/>
            <a:ext cx="427809" cy="461665"/>
          </a:xfrm>
          <a:prstGeom prst="rect">
            <a:avLst/>
          </a:prstGeom>
          <a:noFill/>
        </p:spPr>
        <p:txBody>
          <a:bodyPr wrap="none" rtlCol="0">
            <a:spAutoFit/>
          </a:bodyPr>
          <a:lstStyle/>
          <a:p>
            <a:r>
              <a:rPr lang="en-IN" sz="2400" dirty="0"/>
              <a:t>B’</a:t>
            </a:r>
          </a:p>
        </p:txBody>
      </p:sp>
    </p:spTree>
    <p:extLst>
      <p:ext uri="{BB962C8B-B14F-4D97-AF65-F5344CB8AC3E}">
        <p14:creationId xmlns:p14="http://schemas.microsoft.com/office/powerpoint/2010/main" val="113800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par>
                                <p:cTn id="54" presetID="10" presetClass="entr" presetSubtype="0" fill="hold"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fade">
                                      <p:cBhvr>
                                        <p:cTn id="68" dur="500"/>
                                        <p:tgtEl>
                                          <p:spTgt spid="7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34" grpId="0"/>
      <p:bldP spid="35" grpId="0"/>
      <p:bldP spid="36" grpId="0"/>
      <p:bldP spid="37" grpId="0"/>
      <p:bldP spid="38" grpId="0"/>
      <p:bldP spid="70" grpId="0"/>
      <p:bldP spid="71" grpId="0"/>
      <p:bldP spid="72" grpId="0"/>
      <p:bldP spid="73" grpId="0"/>
      <p:bldP spid="74" grpId="0"/>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4A2BD-5F4C-444E-B974-8E4D993AAB01}"/>
              </a:ext>
            </a:extLst>
          </p:cNvPr>
          <p:cNvSpPr>
            <a:spLocks noGrp="1"/>
          </p:cNvSpPr>
          <p:nvPr>
            <p:ph type="title"/>
          </p:nvPr>
        </p:nvSpPr>
        <p:spPr/>
        <p:txBody>
          <a:bodyPr/>
          <a:lstStyle/>
          <a:p>
            <a:r>
              <a:rPr lang="en-IN" dirty="0"/>
              <a:t>NOR as Universal Gate</a:t>
            </a:r>
          </a:p>
        </p:txBody>
      </p:sp>
      <p:sp>
        <p:nvSpPr>
          <p:cNvPr id="4" name="TextBox 3">
            <a:extLst>
              <a:ext uri="{FF2B5EF4-FFF2-40B4-BE49-F238E27FC236}">
                <a16:creationId xmlns:a16="http://schemas.microsoft.com/office/drawing/2014/main" xmlns="" id="{9EAB1C1A-1F5C-4E93-9F97-217C89AF572A}"/>
              </a:ext>
            </a:extLst>
          </p:cNvPr>
          <p:cNvSpPr txBox="1"/>
          <p:nvPr/>
        </p:nvSpPr>
        <p:spPr>
          <a:xfrm>
            <a:off x="916096" y="2227287"/>
            <a:ext cx="2095189" cy="461665"/>
          </a:xfrm>
          <a:prstGeom prst="rect">
            <a:avLst/>
          </a:prstGeom>
          <a:noFill/>
        </p:spPr>
        <p:txBody>
          <a:bodyPr wrap="none" rtlCol="0">
            <a:spAutoFit/>
          </a:bodyPr>
          <a:lstStyle/>
          <a:p>
            <a:r>
              <a:rPr lang="en-IN" sz="2400" dirty="0"/>
              <a:t>NOT using NOR</a:t>
            </a:r>
          </a:p>
        </p:txBody>
      </p:sp>
      <p:sp>
        <p:nvSpPr>
          <p:cNvPr id="5" name="TextBox 4">
            <a:extLst>
              <a:ext uri="{FF2B5EF4-FFF2-40B4-BE49-F238E27FC236}">
                <a16:creationId xmlns:a16="http://schemas.microsoft.com/office/drawing/2014/main" xmlns="" id="{AA15FEC2-7996-4D00-9AAC-2D1F14DC869D}"/>
              </a:ext>
            </a:extLst>
          </p:cNvPr>
          <p:cNvSpPr txBox="1"/>
          <p:nvPr/>
        </p:nvSpPr>
        <p:spPr>
          <a:xfrm>
            <a:off x="381000" y="1483837"/>
            <a:ext cx="362600" cy="461665"/>
          </a:xfrm>
          <a:prstGeom prst="rect">
            <a:avLst/>
          </a:prstGeom>
          <a:noFill/>
        </p:spPr>
        <p:txBody>
          <a:bodyPr wrap="none" rtlCol="0">
            <a:spAutoFit/>
          </a:bodyPr>
          <a:lstStyle/>
          <a:p>
            <a:r>
              <a:rPr lang="en-IN" sz="2400" dirty="0"/>
              <a:t>A</a:t>
            </a:r>
          </a:p>
        </p:txBody>
      </p:sp>
      <p:sp>
        <p:nvSpPr>
          <p:cNvPr id="6" name="TextBox 5">
            <a:extLst>
              <a:ext uri="{FF2B5EF4-FFF2-40B4-BE49-F238E27FC236}">
                <a16:creationId xmlns:a16="http://schemas.microsoft.com/office/drawing/2014/main" xmlns="" id="{968C52D3-5ACF-43E5-8605-975BEA8E930C}"/>
              </a:ext>
            </a:extLst>
          </p:cNvPr>
          <p:cNvSpPr txBox="1"/>
          <p:nvPr/>
        </p:nvSpPr>
        <p:spPr>
          <a:xfrm>
            <a:off x="2920960" y="1483837"/>
            <a:ext cx="429926" cy="461665"/>
          </a:xfrm>
          <a:prstGeom prst="rect">
            <a:avLst/>
          </a:prstGeom>
          <a:noFill/>
        </p:spPr>
        <p:txBody>
          <a:bodyPr wrap="none" rtlCol="0">
            <a:spAutoFit/>
          </a:bodyPr>
          <a:lstStyle/>
          <a:p>
            <a:r>
              <a:rPr lang="en-IN" sz="2400" dirty="0"/>
              <a:t>A’</a:t>
            </a:r>
          </a:p>
        </p:txBody>
      </p:sp>
      <p:sp>
        <p:nvSpPr>
          <p:cNvPr id="7" name="TextBox 6">
            <a:extLst>
              <a:ext uri="{FF2B5EF4-FFF2-40B4-BE49-F238E27FC236}">
                <a16:creationId xmlns:a16="http://schemas.microsoft.com/office/drawing/2014/main" xmlns="" id="{3E6CF8BD-1CC2-433D-802F-CDA18DFC6DDE}"/>
              </a:ext>
            </a:extLst>
          </p:cNvPr>
          <p:cNvSpPr txBox="1"/>
          <p:nvPr/>
        </p:nvSpPr>
        <p:spPr>
          <a:xfrm>
            <a:off x="6662308" y="1299959"/>
            <a:ext cx="362600" cy="461665"/>
          </a:xfrm>
          <a:prstGeom prst="rect">
            <a:avLst/>
          </a:prstGeom>
          <a:noFill/>
        </p:spPr>
        <p:txBody>
          <a:bodyPr wrap="none" rtlCol="0">
            <a:spAutoFit/>
          </a:bodyPr>
          <a:lstStyle/>
          <a:p>
            <a:r>
              <a:rPr lang="en-IN" sz="2400" dirty="0"/>
              <a:t>A</a:t>
            </a:r>
          </a:p>
        </p:txBody>
      </p:sp>
      <p:sp>
        <p:nvSpPr>
          <p:cNvPr id="8" name="TextBox 7">
            <a:extLst>
              <a:ext uri="{FF2B5EF4-FFF2-40B4-BE49-F238E27FC236}">
                <a16:creationId xmlns:a16="http://schemas.microsoft.com/office/drawing/2014/main" xmlns="" id="{01C110BD-C233-46C9-9652-8669898AB862}"/>
              </a:ext>
            </a:extLst>
          </p:cNvPr>
          <p:cNvSpPr txBox="1"/>
          <p:nvPr/>
        </p:nvSpPr>
        <p:spPr>
          <a:xfrm>
            <a:off x="6665081" y="1655979"/>
            <a:ext cx="351378" cy="461665"/>
          </a:xfrm>
          <a:prstGeom prst="rect">
            <a:avLst/>
          </a:prstGeom>
          <a:noFill/>
        </p:spPr>
        <p:txBody>
          <a:bodyPr wrap="none" rtlCol="0">
            <a:spAutoFit/>
          </a:bodyPr>
          <a:lstStyle/>
          <a:p>
            <a:r>
              <a:rPr lang="en-IN" sz="2400" dirty="0"/>
              <a:t>B</a:t>
            </a:r>
          </a:p>
        </p:txBody>
      </p:sp>
      <p:sp>
        <p:nvSpPr>
          <p:cNvPr id="9" name="TextBox 8">
            <a:extLst>
              <a:ext uri="{FF2B5EF4-FFF2-40B4-BE49-F238E27FC236}">
                <a16:creationId xmlns:a16="http://schemas.microsoft.com/office/drawing/2014/main" xmlns="" id="{BC2D6A9A-A7BF-48E9-BCA5-B4C0ECACEC28}"/>
              </a:ext>
            </a:extLst>
          </p:cNvPr>
          <p:cNvSpPr txBox="1"/>
          <p:nvPr/>
        </p:nvSpPr>
        <p:spPr>
          <a:xfrm>
            <a:off x="8202244" y="1020589"/>
            <a:ext cx="946093" cy="461665"/>
          </a:xfrm>
          <a:prstGeom prst="rect">
            <a:avLst/>
          </a:prstGeom>
          <a:noFill/>
        </p:spPr>
        <p:txBody>
          <a:bodyPr wrap="none" rtlCol="0">
            <a:spAutoFit/>
          </a:bodyPr>
          <a:lstStyle/>
          <a:p>
            <a:r>
              <a:rPr lang="en-IN" sz="2400" dirty="0"/>
              <a:t>(A+B)’</a:t>
            </a:r>
          </a:p>
        </p:txBody>
      </p:sp>
      <p:sp>
        <p:nvSpPr>
          <p:cNvPr id="10" name="TextBox 9">
            <a:extLst>
              <a:ext uri="{FF2B5EF4-FFF2-40B4-BE49-F238E27FC236}">
                <a16:creationId xmlns:a16="http://schemas.microsoft.com/office/drawing/2014/main" xmlns="" id="{3EE2CE55-2A1B-424E-956A-D8E6849579FC}"/>
              </a:ext>
            </a:extLst>
          </p:cNvPr>
          <p:cNvSpPr txBox="1"/>
          <p:nvPr/>
        </p:nvSpPr>
        <p:spPr>
          <a:xfrm>
            <a:off x="9945778" y="990600"/>
            <a:ext cx="1999265" cy="461665"/>
          </a:xfrm>
          <a:prstGeom prst="rect">
            <a:avLst/>
          </a:prstGeom>
          <a:noFill/>
        </p:spPr>
        <p:txBody>
          <a:bodyPr wrap="none" rtlCol="0">
            <a:spAutoFit/>
          </a:bodyPr>
          <a:lstStyle/>
          <a:p>
            <a:r>
              <a:rPr lang="en-IN" sz="2400" dirty="0"/>
              <a:t>((A+B)’)’ = A+B</a:t>
            </a:r>
          </a:p>
        </p:txBody>
      </p:sp>
      <p:sp>
        <p:nvSpPr>
          <p:cNvPr id="11" name="TextBox 10">
            <a:extLst>
              <a:ext uri="{FF2B5EF4-FFF2-40B4-BE49-F238E27FC236}">
                <a16:creationId xmlns:a16="http://schemas.microsoft.com/office/drawing/2014/main" xmlns="" id="{8181529A-306D-4C3A-B5B8-8AF2E92638E1}"/>
              </a:ext>
            </a:extLst>
          </p:cNvPr>
          <p:cNvSpPr txBox="1"/>
          <p:nvPr/>
        </p:nvSpPr>
        <p:spPr>
          <a:xfrm>
            <a:off x="7714930" y="2227286"/>
            <a:ext cx="1920719" cy="461665"/>
          </a:xfrm>
          <a:prstGeom prst="rect">
            <a:avLst/>
          </a:prstGeom>
          <a:noFill/>
        </p:spPr>
        <p:txBody>
          <a:bodyPr wrap="none" rtlCol="0">
            <a:spAutoFit/>
          </a:bodyPr>
          <a:lstStyle/>
          <a:p>
            <a:r>
              <a:rPr lang="en-IN" sz="2400" dirty="0"/>
              <a:t>OR using NOR</a:t>
            </a:r>
          </a:p>
        </p:txBody>
      </p:sp>
      <p:cxnSp>
        <p:nvCxnSpPr>
          <p:cNvPr id="12" name="Straight Connector 11">
            <a:extLst>
              <a:ext uri="{FF2B5EF4-FFF2-40B4-BE49-F238E27FC236}">
                <a16:creationId xmlns:a16="http://schemas.microsoft.com/office/drawing/2014/main" xmlns="" id="{71F2FE90-6F2B-41C9-A087-E81B5699B6A0}"/>
              </a:ext>
            </a:extLst>
          </p:cNvPr>
          <p:cNvCxnSpPr/>
          <p:nvPr/>
        </p:nvCxnSpPr>
        <p:spPr>
          <a:xfrm>
            <a:off x="5559544" y="3865059"/>
            <a:ext cx="0" cy="3732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50C09E0-0D14-4EFD-9E38-003536574119}"/>
              </a:ext>
            </a:extLst>
          </p:cNvPr>
          <p:cNvCxnSpPr/>
          <p:nvPr/>
        </p:nvCxnSpPr>
        <p:spPr>
          <a:xfrm>
            <a:off x="5562720" y="4578866"/>
            <a:ext cx="0" cy="3732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CE11A1B6-AAA6-4E42-905B-1F53E2CECC0E}"/>
              </a:ext>
            </a:extLst>
          </p:cNvPr>
          <p:cNvSpPr txBox="1"/>
          <p:nvPr/>
        </p:nvSpPr>
        <p:spPr>
          <a:xfrm>
            <a:off x="3100894" y="3617449"/>
            <a:ext cx="362600" cy="461665"/>
          </a:xfrm>
          <a:prstGeom prst="rect">
            <a:avLst/>
          </a:prstGeom>
          <a:noFill/>
        </p:spPr>
        <p:txBody>
          <a:bodyPr wrap="none" rtlCol="0">
            <a:spAutoFit/>
          </a:bodyPr>
          <a:lstStyle/>
          <a:p>
            <a:r>
              <a:rPr lang="en-IN" sz="2400" dirty="0"/>
              <a:t>A</a:t>
            </a:r>
          </a:p>
        </p:txBody>
      </p:sp>
      <p:sp>
        <p:nvSpPr>
          <p:cNvPr id="17" name="TextBox 16">
            <a:extLst>
              <a:ext uri="{FF2B5EF4-FFF2-40B4-BE49-F238E27FC236}">
                <a16:creationId xmlns:a16="http://schemas.microsoft.com/office/drawing/2014/main" xmlns="" id="{4FCD5121-2880-4DEC-84B3-6D933CCD368E}"/>
              </a:ext>
            </a:extLst>
          </p:cNvPr>
          <p:cNvSpPr txBox="1"/>
          <p:nvPr/>
        </p:nvSpPr>
        <p:spPr>
          <a:xfrm>
            <a:off x="3103667" y="4721284"/>
            <a:ext cx="351378" cy="461665"/>
          </a:xfrm>
          <a:prstGeom prst="rect">
            <a:avLst/>
          </a:prstGeom>
          <a:noFill/>
        </p:spPr>
        <p:txBody>
          <a:bodyPr wrap="none" rtlCol="0">
            <a:spAutoFit/>
          </a:bodyPr>
          <a:lstStyle/>
          <a:p>
            <a:r>
              <a:rPr lang="en-IN" sz="2400" dirty="0"/>
              <a:t>B</a:t>
            </a:r>
          </a:p>
        </p:txBody>
      </p:sp>
      <p:sp>
        <p:nvSpPr>
          <p:cNvPr id="18" name="TextBox 17">
            <a:extLst>
              <a:ext uri="{FF2B5EF4-FFF2-40B4-BE49-F238E27FC236}">
                <a16:creationId xmlns:a16="http://schemas.microsoft.com/office/drawing/2014/main" xmlns="" id="{6A7E0C3C-60C3-4765-87AF-62D083C27373}"/>
              </a:ext>
            </a:extLst>
          </p:cNvPr>
          <p:cNvSpPr txBox="1"/>
          <p:nvPr/>
        </p:nvSpPr>
        <p:spPr>
          <a:xfrm>
            <a:off x="5288191" y="3368884"/>
            <a:ext cx="427809" cy="461665"/>
          </a:xfrm>
          <a:prstGeom prst="rect">
            <a:avLst/>
          </a:prstGeom>
          <a:noFill/>
        </p:spPr>
        <p:txBody>
          <a:bodyPr wrap="none" rtlCol="0">
            <a:spAutoFit/>
          </a:bodyPr>
          <a:lstStyle/>
          <a:p>
            <a:r>
              <a:rPr lang="en-IN" sz="2400" dirty="0"/>
              <a:t>A’</a:t>
            </a:r>
          </a:p>
        </p:txBody>
      </p:sp>
      <p:sp>
        <p:nvSpPr>
          <p:cNvPr id="19" name="TextBox 18">
            <a:extLst>
              <a:ext uri="{FF2B5EF4-FFF2-40B4-BE49-F238E27FC236}">
                <a16:creationId xmlns:a16="http://schemas.microsoft.com/office/drawing/2014/main" xmlns="" id="{7AFCCE3D-B482-4E28-BA91-1F4D610395F8}"/>
              </a:ext>
            </a:extLst>
          </p:cNvPr>
          <p:cNvSpPr txBox="1"/>
          <p:nvPr/>
        </p:nvSpPr>
        <p:spPr>
          <a:xfrm>
            <a:off x="7321708" y="4134267"/>
            <a:ext cx="1724639" cy="461665"/>
          </a:xfrm>
          <a:prstGeom prst="rect">
            <a:avLst/>
          </a:prstGeom>
          <a:noFill/>
        </p:spPr>
        <p:txBody>
          <a:bodyPr wrap="none" rtlCol="0">
            <a:spAutoFit/>
          </a:bodyPr>
          <a:lstStyle/>
          <a:p>
            <a:r>
              <a:rPr lang="en-IN" sz="2400" dirty="0"/>
              <a:t>(A’+B’)’ = AB</a:t>
            </a:r>
          </a:p>
        </p:txBody>
      </p:sp>
      <p:sp>
        <p:nvSpPr>
          <p:cNvPr id="20" name="TextBox 19">
            <a:extLst>
              <a:ext uri="{FF2B5EF4-FFF2-40B4-BE49-F238E27FC236}">
                <a16:creationId xmlns:a16="http://schemas.microsoft.com/office/drawing/2014/main" xmlns="" id="{11F94F30-D9EC-47A4-8FA8-69CDC5DDC35D}"/>
              </a:ext>
            </a:extLst>
          </p:cNvPr>
          <p:cNvSpPr txBox="1"/>
          <p:nvPr/>
        </p:nvSpPr>
        <p:spPr>
          <a:xfrm>
            <a:off x="4633362" y="5537685"/>
            <a:ext cx="2116285" cy="461665"/>
          </a:xfrm>
          <a:prstGeom prst="rect">
            <a:avLst/>
          </a:prstGeom>
          <a:noFill/>
        </p:spPr>
        <p:txBody>
          <a:bodyPr wrap="none" rtlCol="0">
            <a:spAutoFit/>
          </a:bodyPr>
          <a:lstStyle/>
          <a:p>
            <a:r>
              <a:rPr lang="en-IN" sz="2400" dirty="0"/>
              <a:t>AND using NOR</a:t>
            </a:r>
          </a:p>
        </p:txBody>
      </p:sp>
      <p:sp>
        <p:nvSpPr>
          <p:cNvPr id="21" name="TextBox 20">
            <a:extLst>
              <a:ext uri="{FF2B5EF4-FFF2-40B4-BE49-F238E27FC236}">
                <a16:creationId xmlns:a16="http://schemas.microsoft.com/office/drawing/2014/main" xmlns="" id="{8BC99F15-E4E5-421D-8B83-6DDCF702C32B}"/>
              </a:ext>
            </a:extLst>
          </p:cNvPr>
          <p:cNvSpPr txBox="1"/>
          <p:nvPr/>
        </p:nvSpPr>
        <p:spPr>
          <a:xfrm>
            <a:off x="5251878" y="5048665"/>
            <a:ext cx="427809" cy="461665"/>
          </a:xfrm>
          <a:prstGeom prst="rect">
            <a:avLst/>
          </a:prstGeom>
          <a:noFill/>
        </p:spPr>
        <p:txBody>
          <a:bodyPr wrap="none" rtlCol="0">
            <a:spAutoFit/>
          </a:bodyPr>
          <a:lstStyle/>
          <a:p>
            <a:r>
              <a:rPr lang="en-IN" sz="2400" dirty="0"/>
              <a:t>B’</a:t>
            </a:r>
          </a:p>
        </p:txBody>
      </p:sp>
      <p:grpSp>
        <p:nvGrpSpPr>
          <p:cNvPr id="22" name="Group 21">
            <a:extLst>
              <a:ext uri="{FF2B5EF4-FFF2-40B4-BE49-F238E27FC236}">
                <a16:creationId xmlns:a16="http://schemas.microsoft.com/office/drawing/2014/main" xmlns="" id="{DAC61C96-1CEE-4AAB-A879-14ED1B3193A7}"/>
              </a:ext>
            </a:extLst>
          </p:cNvPr>
          <p:cNvGrpSpPr/>
          <p:nvPr/>
        </p:nvGrpSpPr>
        <p:grpSpPr>
          <a:xfrm>
            <a:off x="794700" y="1359991"/>
            <a:ext cx="2134555" cy="723601"/>
            <a:chOff x="794700" y="1359991"/>
            <a:chExt cx="2134555" cy="723601"/>
          </a:xfrm>
        </p:grpSpPr>
        <p:cxnSp>
          <p:nvCxnSpPr>
            <p:cNvPr id="23" name="Straight Connector 22">
              <a:extLst>
                <a:ext uri="{FF2B5EF4-FFF2-40B4-BE49-F238E27FC236}">
                  <a16:creationId xmlns:a16="http://schemas.microsoft.com/office/drawing/2014/main" xmlns="" id="{E6187DAE-151C-4B33-828E-3D961FF27E6E}"/>
                </a:ext>
              </a:extLst>
            </p:cNvPr>
            <p:cNvCxnSpPr/>
            <p:nvPr/>
          </p:nvCxnSpPr>
          <p:spPr>
            <a:xfrm>
              <a:off x="1209807" y="1537887"/>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95D763A4-016E-44FA-B046-1A7F6F7021ED}"/>
                </a:ext>
              </a:extLst>
            </p:cNvPr>
            <p:cNvCxnSpPr/>
            <p:nvPr/>
          </p:nvCxnSpPr>
          <p:spPr>
            <a:xfrm flipV="1">
              <a:off x="794700" y="172179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82">
              <a:extLst>
                <a:ext uri="{FF2B5EF4-FFF2-40B4-BE49-F238E27FC236}">
                  <a16:creationId xmlns:a16="http://schemas.microsoft.com/office/drawing/2014/main" xmlns="" id="{5B832E33-6C86-4596-82FD-C533291AB65D}"/>
                </a:ext>
              </a:extLst>
            </p:cNvPr>
            <p:cNvGrpSpPr/>
            <p:nvPr/>
          </p:nvGrpSpPr>
          <p:grpSpPr>
            <a:xfrm>
              <a:off x="1209806" y="1359991"/>
              <a:ext cx="1719449" cy="723601"/>
              <a:chOff x="7186131" y="5434727"/>
              <a:chExt cx="1719449" cy="723601"/>
            </a:xfrm>
          </p:grpSpPr>
          <p:grpSp>
            <p:nvGrpSpPr>
              <p:cNvPr id="26" name="Group 83">
                <a:extLst>
                  <a:ext uri="{FF2B5EF4-FFF2-40B4-BE49-F238E27FC236}">
                    <a16:creationId xmlns:a16="http://schemas.microsoft.com/office/drawing/2014/main" xmlns="" id="{B6DFE5F1-3CC7-46B8-B416-20FA0C99FA60}"/>
                  </a:ext>
                </a:extLst>
              </p:cNvPr>
              <p:cNvGrpSpPr/>
              <p:nvPr/>
            </p:nvGrpSpPr>
            <p:grpSpPr>
              <a:xfrm>
                <a:off x="7186131" y="5434727"/>
                <a:ext cx="1332140" cy="723601"/>
                <a:chOff x="3675121" y="5435921"/>
                <a:chExt cx="1332140" cy="723601"/>
              </a:xfrm>
            </p:grpSpPr>
            <p:cxnSp>
              <p:nvCxnSpPr>
                <p:cNvPr id="30" name="Straight Connector 29">
                  <a:extLst>
                    <a:ext uri="{FF2B5EF4-FFF2-40B4-BE49-F238E27FC236}">
                      <a16:creationId xmlns:a16="http://schemas.microsoft.com/office/drawing/2014/main" xmlns="" id="{614BD0D1-B867-4B49-82F4-E2F9C7AF75E1}"/>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DFD1373E-A455-4CCC-92E7-3EAB3A74E6FE}"/>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Stored Data 71">
                  <a:extLst>
                    <a:ext uri="{FF2B5EF4-FFF2-40B4-BE49-F238E27FC236}">
                      <a16:creationId xmlns:a16="http://schemas.microsoft.com/office/drawing/2014/main" xmlns="" id="{7E599819-ABD2-4682-9287-CC8CF5CACC71}"/>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ored Data 71">
                  <a:extLst>
                    <a:ext uri="{FF2B5EF4-FFF2-40B4-BE49-F238E27FC236}">
                      <a16:creationId xmlns:a16="http://schemas.microsoft.com/office/drawing/2014/main" xmlns="" id="{BC58522A-C678-46E7-9C1F-150314FEFE5A}"/>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84">
                <a:extLst>
                  <a:ext uri="{FF2B5EF4-FFF2-40B4-BE49-F238E27FC236}">
                    <a16:creationId xmlns:a16="http://schemas.microsoft.com/office/drawing/2014/main" xmlns="" id="{61691377-4773-4DB2-9243-B71A1FB68E8C}"/>
                  </a:ext>
                </a:extLst>
              </p:cNvPr>
              <p:cNvGrpSpPr/>
              <p:nvPr/>
            </p:nvGrpSpPr>
            <p:grpSpPr>
              <a:xfrm>
                <a:off x="8524804" y="5740592"/>
                <a:ext cx="380776" cy="117436"/>
                <a:chOff x="1486315" y="1289057"/>
                <a:chExt cx="380776" cy="117436"/>
              </a:xfrm>
            </p:grpSpPr>
            <p:cxnSp>
              <p:nvCxnSpPr>
                <p:cNvPr id="28" name="Straight Connector 27">
                  <a:extLst>
                    <a:ext uri="{FF2B5EF4-FFF2-40B4-BE49-F238E27FC236}">
                      <a16:creationId xmlns:a16="http://schemas.microsoft.com/office/drawing/2014/main" xmlns="" id="{F669210E-9D4A-468D-836A-8F34AD9659F4}"/>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xmlns="" id="{9529B3C6-DB7F-42B8-A357-941B247C4EDA}"/>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34" name="Group 91">
            <a:extLst>
              <a:ext uri="{FF2B5EF4-FFF2-40B4-BE49-F238E27FC236}">
                <a16:creationId xmlns:a16="http://schemas.microsoft.com/office/drawing/2014/main" xmlns="" id="{4AB297DA-F149-42B2-B26D-1FEE284E7BAD}"/>
              </a:ext>
            </a:extLst>
          </p:cNvPr>
          <p:cNvGrpSpPr/>
          <p:nvPr/>
        </p:nvGrpSpPr>
        <p:grpSpPr>
          <a:xfrm>
            <a:off x="7034255" y="1347650"/>
            <a:ext cx="1959525" cy="723601"/>
            <a:chOff x="7186131" y="5434727"/>
            <a:chExt cx="1959525" cy="723601"/>
          </a:xfrm>
        </p:grpSpPr>
        <p:grpSp>
          <p:nvGrpSpPr>
            <p:cNvPr id="35" name="Group 92">
              <a:extLst>
                <a:ext uri="{FF2B5EF4-FFF2-40B4-BE49-F238E27FC236}">
                  <a16:creationId xmlns:a16="http://schemas.microsoft.com/office/drawing/2014/main" xmlns="" id="{F44CDF8A-5092-4810-987B-09766BC57EFB}"/>
                </a:ext>
              </a:extLst>
            </p:cNvPr>
            <p:cNvGrpSpPr/>
            <p:nvPr/>
          </p:nvGrpSpPr>
          <p:grpSpPr>
            <a:xfrm>
              <a:off x="7186131" y="5434727"/>
              <a:ext cx="1332140" cy="723601"/>
              <a:chOff x="3675121" y="5435921"/>
              <a:chExt cx="1332140" cy="723601"/>
            </a:xfrm>
          </p:grpSpPr>
          <p:cxnSp>
            <p:nvCxnSpPr>
              <p:cNvPr id="39" name="Straight Connector 38">
                <a:extLst>
                  <a:ext uri="{FF2B5EF4-FFF2-40B4-BE49-F238E27FC236}">
                    <a16:creationId xmlns:a16="http://schemas.microsoft.com/office/drawing/2014/main" xmlns="" id="{D4C696D2-54B9-45C3-9381-BE681D4AEAB5}"/>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46D39015-E6D9-4128-911F-B771CE8B8924}"/>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Stored Data 71">
                <a:extLst>
                  <a:ext uri="{FF2B5EF4-FFF2-40B4-BE49-F238E27FC236}">
                    <a16:creationId xmlns:a16="http://schemas.microsoft.com/office/drawing/2014/main" xmlns="" id="{7E1FFD64-5BB2-42AA-99E3-CB9726633CDA}"/>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Stored Data 71">
                <a:extLst>
                  <a:ext uri="{FF2B5EF4-FFF2-40B4-BE49-F238E27FC236}">
                    <a16:creationId xmlns:a16="http://schemas.microsoft.com/office/drawing/2014/main" xmlns="" id="{C2AD1A0E-70ED-458E-85AC-1BF5A8C4C69D}"/>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93">
              <a:extLst>
                <a:ext uri="{FF2B5EF4-FFF2-40B4-BE49-F238E27FC236}">
                  <a16:creationId xmlns:a16="http://schemas.microsoft.com/office/drawing/2014/main" xmlns="" id="{24049F9B-6523-4EDE-89A5-294159DD6F41}"/>
                </a:ext>
              </a:extLst>
            </p:cNvPr>
            <p:cNvGrpSpPr/>
            <p:nvPr/>
          </p:nvGrpSpPr>
          <p:grpSpPr>
            <a:xfrm>
              <a:off x="8524804" y="5740592"/>
              <a:ext cx="620852" cy="117436"/>
              <a:chOff x="1486315" y="1289057"/>
              <a:chExt cx="620852" cy="117436"/>
            </a:xfrm>
          </p:grpSpPr>
          <p:cxnSp>
            <p:nvCxnSpPr>
              <p:cNvPr id="37" name="Straight Connector 36">
                <a:extLst>
                  <a:ext uri="{FF2B5EF4-FFF2-40B4-BE49-F238E27FC236}">
                    <a16:creationId xmlns:a16="http://schemas.microsoft.com/office/drawing/2014/main" xmlns="" id="{966C69B4-D402-4068-BDED-02505E2536AF}"/>
                  </a:ext>
                </a:extLst>
              </p:cNvPr>
              <p:cNvCxnSpPr/>
              <p:nvPr/>
            </p:nvCxnSpPr>
            <p:spPr>
              <a:xfrm flipV="1">
                <a:off x="1603167" y="1347775"/>
                <a:ext cx="504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xmlns="" id="{FF03E8E0-578A-456E-AEAB-4E8BDD83746F}"/>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43" name="Group 100">
            <a:extLst>
              <a:ext uri="{FF2B5EF4-FFF2-40B4-BE49-F238E27FC236}">
                <a16:creationId xmlns:a16="http://schemas.microsoft.com/office/drawing/2014/main" xmlns="" id="{43B62B00-8648-4BDB-9520-CDBB73062B52}"/>
              </a:ext>
            </a:extLst>
          </p:cNvPr>
          <p:cNvGrpSpPr/>
          <p:nvPr/>
        </p:nvGrpSpPr>
        <p:grpSpPr>
          <a:xfrm>
            <a:off x="9004560" y="1352533"/>
            <a:ext cx="1719449" cy="723601"/>
            <a:chOff x="1209806" y="1359991"/>
            <a:chExt cx="1719449" cy="723601"/>
          </a:xfrm>
        </p:grpSpPr>
        <p:cxnSp>
          <p:nvCxnSpPr>
            <p:cNvPr id="44" name="Straight Connector 43">
              <a:extLst>
                <a:ext uri="{FF2B5EF4-FFF2-40B4-BE49-F238E27FC236}">
                  <a16:creationId xmlns:a16="http://schemas.microsoft.com/office/drawing/2014/main" xmlns="" id="{670213AB-B037-46CB-90F1-E2C1A5CB7E3A}"/>
                </a:ext>
              </a:extLst>
            </p:cNvPr>
            <p:cNvCxnSpPr/>
            <p:nvPr/>
          </p:nvCxnSpPr>
          <p:spPr>
            <a:xfrm>
              <a:off x="1209807" y="1537887"/>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46" name="Group 103">
              <a:extLst>
                <a:ext uri="{FF2B5EF4-FFF2-40B4-BE49-F238E27FC236}">
                  <a16:creationId xmlns:a16="http://schemas.microsoft.com/office/drawing/2014/main" xmlns="" id="{5FF35A0E-3661-46EE-8CCC-D3E10507EE50}"/>
                </a:ext>
              </a:extLst>
            </p:cNvPr>
            <p:cNvGrpSpPr/>
            <p:nvPr/>
          </p:nvGrpSpPr>
          <p:grpSpPr>
            <a:xfrm>
              <a:off x="1209806" y="1359991"/>
              <a:ext cx="1719449" cy="723601"/>
              <a:chOff x="7186131" y="5434727"/>
              <a:chExt cx="1719449" cy="723601"/>
            </a:xfrm>
          </p:grpSpPr>
          <p:grpSp>
            <p:nvGrpSpPr>
              <p:cNvPr id="47" name="Group 104">
                <a:extLst>
                  <a:ext uri="{FF2B5EF4-FFF2-40B4-BE49-F238E27FC236}">
                    <a16:creationId xmlns:a16="http://schemas.microsoft.com/office/drawing/2014/main" xmlns="" id="{3D6F624C-4B6F-4531-ABE1-645796D8142C}"/>
                  </a:ext>
                </a:extLst>
              </p:cNvPr>
              <p:cNvGrpSpPr/>
              <p:nvPr/>
            </p:nvGrpSpPr>
            <p:grpSpPr>
              <a:xfrm>
                <a:off x="7186131" y="5434727"/>
                <a:ext cx="1332140" cy="723601"/>
                <a:chOff x="3675121" y="5435921"/>
                <a:chExt cx="1332140" cy="723601"/>
              </a:xfrm>
            </p:grpSpPr>
            <p:cxnSp>
              <p:nvCxnSpPr>
                <p:cNvPr id="51" name="Straight Connector 50">
                  <a:extLst>
                    <a:ext uri="{FF2B5EF4-FFF2-40B4-BE49-F238E27FC236}">
                      <a16:creationId xmlns:a16="http://schemas.microsoft.com/office/drawing/2014/main" xmlns="" id="{318175D0-1207-4FF0-99E2-E30092167DE4}"/>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273ADE78-5D72-452D-9C0A-C7FB4BDF0E42}"/>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Stored Data 71">
                  <a:extLst>
                    <a:ext uri="{FF2B5EF4-FFF2-40B4-BE49-F238E27FC236}">
                      <a16:creationId xmlns:a16="http://schemas.microsoft.com/office/drawing/2014/main" xmlns="" id="{F97DA536-9F28-46B3-BE8A-4B32C6A25BE5}"/>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Stored Data 71">
                  <a:extLst>
                    <a:ext uri="{FF2B5EF4-FFF2-40B4-BE49-F238E27FC236}">
                      <a16:creationId xmlns:a16="http://schemas.microsoft.com/office/drawing/2014/main" xmlns="" id="{C482F23A-1011-4C2F-A4CC-C01F19490E1F}"/>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105">
                <a:extLst>
                  <a:ext uri="{FF2B5EF4-FFF2-40B4-BE49-F238E27FC236}">
                    <a16:creationId xmlns:a16="http://schemas.microsoft.com/office/drawing/2014/main" xmlns="" id="{2C60C961-E16B-4316-8EEA-E66438593E34}"/>
                  </a:ext>
                </a:extLst>
              </p:cNvPr>
              <p:cNvGrpSpPr/>
              <p:nvPr/>
            </p:nvGrpSpPr>
            <p:grpSpPr>
              <a:xfrm>
                <a:off x="8524804" y="5740592"/>
                <a:ext cx="380776" cy="117436"/>
                <a:chOff x="1486315" y="1289057"/>
                <a:chExt cx="380776" cy="117436"/>
              </a:xfrm>
            </p:grpSpPr>
            <p:cxnSp>
              <p:nvCxnSpPr>
                <p:cNvPr id="49" name="Straight Connector 48">
                  <a:extLst>
                    <a:ext uri="{FF2B5EF4-FFF2-40B4-BE49-F238E27FC236}">
                      <a16:creationId xmlns:a16="http://schemas.microsoft.com/office/drawing/2014/main" xmlns="" id="{1A735D0C-5F77-4501-BFDC-615D15CEAFC4}"/>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xmlns="" id="{621700BE-2949-40EF-958E-E26ABCC79220}"/>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55" name="Group 112">
            <a:extLst>
              <a:ext uri="{FF2B5EF4-FFF2-40B4-BE49-F238E27FC236}">
                <a16:creationId xmlns:a16="http://schemas.microsoft.com/office/drawing/2014/main" xmlns="" id="{C58B4155-90A6-48EB-824E-CF26A2D922F6}"/>
              </a:ext>
            </a:extLst>
          </p:cNvPr>
          <p:cNvGrpSpPr/>
          <p:nvPr/>
        </p:nvGrpSpPr>
        <p:grpSpPr>
          <a:xfrm>
            <a:off x="3434368" y="3499829"/>
            <a:ext cx="2134555" cy="723601"/>
            <a:chOff x="794700" y="1359991"/>
            <a:chExt cx="2134555" cy="723601"/>
          </a:xfrm>
        </p:grpSpPr>
        <p:cxnSp>
          <p:nvCxnSpPr>
            <p:cNvPr id="56" name="Straight Connector 55">
              <a:extLst>
                <a:ext uri="{FF2B5EF4-FFF2-40B4-BE49-F238E27FC236}">
                  <a16:creationId xmlns:a16="http://schemas.microsoft.com/office/drawing/2014/main" xmlns="" id="{CDD6F557-6714-4721-B24B-C7471DF7F461}"/>
                </a:ext>
              </a:extLst>
            </p:cNvPr>
            <p:cNvCxnSpPr/>
            <p:nvPr/>
          </p:nvCxnSpPr>
          <p:spPr>
            <a:xfrm>
              <a:off x="1209807" y="1537887"/>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9551C5A-7677-46F8-9770-5D36D74AF904}"/>
                </a:ext>
              </a:extLst>
            </p:cNvPr>
            <p:cNvCxnSpPr/>
            <p:nvPr/>
          </p:nvCxnSpPr>
          <p:spPr>
            <a:xfrm flipV="1">
              <a:off x="794700" y="172179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8" name="Group 115">
              <a:extLst>
                <a:ext uri="{FF2B5EF4-FFF2-40B4-BE49-F238E27FC236}">
                  <a16:creationId xmlns:a16="http://schemas.microsoft.com/office/drawing/2014/main" xmlns="" id="{CBBC353B-EBEA-487B-93D5-83983D00B6F2}"/>
                </a:ext>
              </a:extLst>
            </p:cNvPr>
            <p:cNvGrpSpPr/>
            <p:nvPr/>
          </p:nvGrpSpPr>
          <p:grpSpPr>
            <a:xfrm>
              <a:off x="1209806" y="1359991"/>
              <a:ext cx="1719449" cy="723601"/>
              <a:chOff x="7186131" y="5434727"/>
              <a:chExt cx="1719449" cy="723601"/>
            </a:xfrm>
          </p:grpSpPr>
          <p:grpSp>
            <p:nvGrpSpPr>
              <p:cNvPr id="59" name="Group 116">
                <a:extLst>
                  <a:ext uri="{FF2B5EF4-FFF2-40B4-BE49-F238E27FC236}">
                    <a16:creationId xmlns:a16="http://schemas.microsoft.com/office/drawing/2014/main" xmlns="" id="{BCE39188-F3CE-455E-8D28-06CF4ED91A80}"/>
                  </a:ext>
                </a:extLst>
              </p:cNvPr>
              <p:cNvGrpSpPr/>
              <p:nvPr/>
            </p:nvGrpSpPr>
            <p:grpSpPr>
              <a:xfrm>
                <a:off x="7186131" y="5434727"/>
                <a:ext cx="1332140" cy="723601"/>
                <a:chOff x="3675121" y="5435921"/>
                <a:chExt cx="1332140" cy="723601"/>
              </a:xfrm>
            </p:grpSpPr>
            <p:cxnSp>
              <p:nvCxnSpPr>
                <p:cNvPr id="63" name="Straight Connector 62">
                  <a:extLst>
                    <a:ext uri="{FF2B5EF4-FFF2-40B4-BE49-F238E27FC236}">
                      <a16:creationId xmlns:a16="http://schemas.microsoft.com/office/drawing/2014/main" xmlns="" id="{B02A75BD-2B51-4BA5-8671-10E613565107}"/>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2709C517-569B-4504-AF70-5948ABDC67E6}"/>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Stored Data 71">
                  <a:extLst>
                    <a:ext uri="{FF2B5EF4-FFF2-40B4-BE49-F238E27FC236}">
                      <a16:creationId xmlns:a16="http://schemas.microsoft.com/office/drawing/2014/main" xmlns="" id="{924F3650-4EEC-4CA6-98C9-F24755F19796}"/>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Stored Data 71">
                  <a:extLst>
                    <a:ext uri="{FF2B5EF4-FFF2-40B4-BE49-F238E27FC236}">
                      <a16:creationId xmlns:a16="http://schemas.microsoft.com/office/drawing/2014/main" xmlns="" id="{8151A301-9610-4C80-986B-B7D2596F2F37}"/>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117">
                <a:extLst>
                  <a:ext uri="{FF2B5EF4-FFF2-40B4-BE49-F238E27FC236}">
                    <a16:creationId xmlns:a16="http://schemas.microsoft.com/office/drawing/2014/main" xmlns="" id="{BDFD019A-B54A-4624-B03B-5CD22A98DEFE}"/>
                  </a:ext>
                </a:extLst>
              </p:cNvPr>
              <p:cNvGrpSpPr/>
              <p:nvPr/>
            </p:nvGrpSpPr>
            <p:grpSpPr>
              <a:xfrm>
                <a:off x="8524804" y="5740592"/>
                <a:ext cx="380776" cy="117436"/>
                <a:chOff x="1486315" y="1289057"/>
                <a:chExt cx="380776" cy="117436"/>
              </a:xfrm>
            </p:grpSpPr>
            <p:cxnSp>
              <p:nvCxnSpPr>
                <p:cNvPr id="61" name="Straight Connector 60">
                  <a:extLst>
                    <a:ext uri="{FF2B5EF4-FFF2-40B4-BE49-F238E27FC236}">
                      <a16:creationId xmlns:a16="http://schemas.microsoft.com/office/drawing/2014/main" xmlns="" id="{FF15B565-F060-427B-86C5-13888291A3E7}"/>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xmlns="" id="{17023F6B-C12D-4356-9AC7-1040572EFECF}"/>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67" name="Group 124">
            <a:extLst>
              <a:ext uri="{FF2B5EF4-FFF2-40B4-BE49-F238E27FC236}">
                <a16:creationId xmlns:a16="http://schemas.microsoft.com/office/drawing/2014/main" xmlns="" id="{3206BB3A-D49E-42B3-A6F2-F33AC9D0E96B}"/>
              </a:ext>
            </a:extLst>
          </p:cNvPr>
          <p:cNvGrpSpPr/>
          <p:nvPr/>
        </p:nvGrpSpPr>
        <p:grpSpPr>
          <a:xfrm>
            <a:off x="3423476" y="4578866"/>
            <a:ext cx="2134555" cy="723601"/>
            <a:chOff x="794700" y="1359991"/>
            <a:chExt cx="2134555" cy="723601"/>
          </a:xfrm>
        </p:grpSpPr>
        <p:cxnSp>
          <p:nvCxnSpPr>
            <p:cNvPr id="68" name="Straight Connector 67">
              <a:extLst>
                <a:ext uri="{FF2B5EF4-FFF2-40B4-BE49-F238E27FC236}">
                  <a16:creationId xmlns:a16="http://schemas.microsoft.com/office/drawing/2014/main" xmlns="" id="{E36D00B3-AAE0-444E-B22A-1F2A1DF87B53}"/>
                </a:ext>
              </a:extLst>
            </p:cNvPr>
            <p:cNvCxnSpPr/>
            <p:nvPr/>
          </p:nvCxnSpPr>
          <p:spPr>
            <a:xfrm>
              <a:off x="1209807" y="1537887"/>
              <a:ext cx="0" cy="3633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9C19A01E-08DE-4A8E-BF28-724A8061E926}"/>
                </a:ext>
              </a:extLst>
            </p:cNvPr>
            <p:cNvCxnSpPr/>
            <p:nvPr/>
          </p:nvCxnSpPr>
          <p:spPr>
            <a:xfrm flipV="1">
              <a:off x="794700" y="172179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0" name="Group 127">
              <a:extLst>
                <a:ext uri="{FF2B5EF4-FFF2-40B4-BE49-F238E27FC236}">
                  <a16:creationId xmlns:a16="http://schemas.microsoft.com/office/drawing/2014/main" xmlns="" id="{9C74ACDC-64A0-4FBA-ADB5-60A8FC391187}"/>
                </a:ext>
              </a:extLst>
            </p:cNvPr>
            <p:cNvGrpSpPr/>
            <p:nvPr/>
          </p:nvGrpSpPr>
          <p:grpSpPr>
            <a:xfrm>
              <a:off x="1209806" y="1359991"/>
              <a:ext cx="1719449" cy="723601"/>
              <a:chOff x="7186131" y="5434727"/>
              <a:chExt cx="1719449" cy="723601"/>
            </a:xfrm>
          </p:grpSpPr>
          <p:grpSp>
            <p:nvGrpSpPr>
              <p:cNvPr id="71" name="Group 128">
                <a:extLst>
                  <a:ext uri="{FF2B5EF4-FFF2-40B4-BE49-F238E27FC236}">
                    <a16:creationId xmlns:a16="http://schemas.microsoft.com/office/drawing/2014/main" xmlns="" id="{A367121D-141B-4832-A05A-5BE02F12EA78}"/>
                  </a:ext>
                </a:extLst>
              </p:cNvPr>
              <p:cNvGrpSpPr/>
              <p:nvPr/>
            </p:nvGrpSpPr>
            <p:grpSpPr>
              <a:xfrm>
                <a:off x="7186131" y="5434727"/>
                <a:ext cx="1332140" cy="723601"/>
                <a:chOff x="3675121" y="5435921"/>
                <a:chExt cx="1332140" cy="723601"/>
              </a:xfrm>
            </p:grpSpPr>
            <p:cxnSp>
              <p:nvCxnSpPr>
                <p:cNvPr id="75" name="Straight Connector 74">
                  <a:extLst>
                    <a:ext uri="{FF2B5EF4-FFF2-40B4-BE49-F238E27FC236}">
                      <a16:creationId xmlns:a16="http://schemas.microsoft.com/office/drawing/2014/main" xmlns="" id="{1C4A3C3B-3719-4F93-BBD9-42B6289DFE0A}"/>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2F3D8E5C-D5C9-42ED-B9FC-F61453F53603}"/>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Stored Data 71">
                  <a:extLst>
                    <a:ext uri="{FF2B5EF4-FFF2-40B4-BE49-F238E27FC236}">
                      <a16:creationId xmlns:a16="http://schemas.microsoft.com/office/drawing/2014/main" xmlns="" id="{059ACD1D-8104-4C43-AD0F-2EA71E9AB470}"/>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Stored Data 71">
                  <a:extLst>
                    <a:ext uri="{FF2B5EF4-FFF2-40B4-BE49-F238E27FC236}">
                      <a16:creationId xmlns:a16="http://schemas.microsoft.com/office/drawing/2014/main" xmlns="" id="{5D96F601-1758-4D77-8BCD-8DEAB3FC45B2}"/>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129">
                <a:extLst>
                  <a:ext uri="{FF2B5EF4-FFF2-40B4-BE49-F238E27FC236}">
                    <a16:creationId xmlns:a16="http://schemas.microsoft.com/office/drawing/2014/main" xmlns="" id="{7A24C6AB-9C44-4973-8323-212E138E255D}"/>
                  </a:ext>
                </a:extLst>
              </p:cNvPr>
              <p:cNvGrpSpPr/>
              <p:nvPr/>
            </p:nvGrpSpPr>
            <p:grpSpPr>
              <a:xfrm>
                <a:off x="8524804" y="5740592"/>
                <a:ext cx="380776" cy="117436"/>
                <a:chOff x="1486315" y="1289057"/>
                <a:chExt cx="380776" cy="117436"/>
              </a:xfrm>
            </p:grpSpPr>
            <p:cxnSp>
              <p:nvCxnSpPr>
                <p:cNvPr id="73" name="Straight Connector 72">
                  <a:extLst>
                    <a:ext uri="{FF2B5EF4-FFF2-40B4-BE49-F238E27FC236}">
                      <a16:creationId xmlns:a16="http://schemas.microsoft.com/office/drawing/2014/main" xmlns="" id="{A29361CE-9102-4BC4-90B6-FC2A1688581E}"/>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3F571B97-4430-47C7-8D92-DBAD26478910}"/>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grpSp>
        <p:nvGrpSpPr>
          <p:cNvPr id="79" name="Group 136">
            <a:extLst>
              <a:ext uri="{FF2B5EF4-FFF2-40B4-BE49-F238E27FC236}">
                <a16:creationId xmlns:a16="http://schemas.microsoft.com/office/drawing/2014/main" xmlns="" id="{7A2FAC3C-FA59-4FD0-8848-B8ECEBFA5373}"/>
              </a:ext>
            </a:extLst>
          </p:cNvPr>
          <p:cNvGrpSpPr/>
          <p:nvPr/>
        </p:nvGrpSpPr>
        <p:grpSpPr>
          <a:xfrm>
            <a:off x="5560566" y="4038420"/>
            <a:ext cx="1807938" cy="723601"/>
            <a:chOff x="7097642" y="5434727"/>
            <a:chExt cx="1807938" cy="723601"/>
          </a:xfrm>
        </p:grpSpPr>
        <p:grpSp>
          <p:nvGrpSpPr>
            <p:cNvPr id="80" name="Group 137">
              <a:extLst>
                <a:ext uri="{FF2B5EF4-FFF2-40B4-BE49-F238E27FC236}">
                  <a16:creationId xmlns:a16="http://schemas.microsoft.com/office/drawing/2014/main" xmlns="" id="{11BE9CC9-61A8-4685-9C0C-0921D63F826C}"/>
                </a:ext>
              </a:extLst>
            </p:cNvPr>
            <p:cNvGrpSpPr/>
            <p:nvPr/>
          </p:nvGrpSpPr>
          <p:grpSpPr>
            <a:xfrm>
              <a:off x="7097642" y="5434727"/>
              <a:ext cx="1420629" cy="723601"/>
              <a:chOff x="3586632" y="5435921"/>
              <a:chExt cx="1420629" cy="723601"/>
            </a:xfrm>
          </p:grpSpPr>
          <p:cxnSp>
            <p:nvCxnSpPr>
              <p:cNvPr id="84" name="Straight Connector 83">
                <a:extLst>
                  <a:ext uri="{FF2B5EF4-FFF2-40B4-BE49-F238E27FC236}">
                    <a16:creationId xmlns:a16="http://schemas.microsoft.com/office/drawing/2014/main" xmlns="" id="{D10493A5-3105-4021-B7F4-E16D8F6AB251}"/>
                  </a:ext>
                </a:extLst>
              </p:cNvPr>
              <p:cNvCxnSpPr/>
              <p:nvPr/>
            </p:nvCxnSpPr>
            <p:spPr>
              <a:xfrm flipV="1">
                <a:off x="3586632" y="5984024"/>
                <a:ext cx="50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4AD7C4F7-C69E-424E-A87D-B668A4FE7693}"/>
                  </a:ext>
                </a:extLst>
              </p:cNvPr>
              <p:cNvCxnSpPr/>
              <p:nvPr/>
            </p:nvCxnSpPr>
            <p:spPr>
              <a:xfrm flipV="1">
                <a:off x="3586632" y="5630201"/>
                <a:ext cx="50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Stored Data 71">
                <a:extLst>
                  <a:ext uri="{FF2B5EF4-FFF2-40B4-BE49-F238E27FC236}">
                    <a16:creationId xmlns:a16="http://schemas.microsoft.com/office/drawing/2014/main" xmlns="" id="{970D637A-FD5E-42BD-9437-A73B0790985D}"/>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Stored Data 71">
                <a:extLst>
                  <a:ext uri="{FF2B5EF4-FFF2-40B4-BE49-F238E27FC236}">
                    <a16:creationId xmlns:a16="http://schemas.microsoft.com/office/drawing/2014/main" xmlns="" id="{D91067D7-62EA-4A32-9B26-1C3513C22685}"/>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1" name="Group 138">
              <a:extLst>
                <a:ext uri="{FF2B5EF4-FFF2-40B4-BE49-F238E27FC236}">
                  <a16:creationId xmlns:a16="http://schemas.microsoft.com/office/drawing/2014/main" xmlns="" id="{0D417698-ED02-487A-A61F-F75762E567CA}"/>
                </a:ext>
              </a:extLst>
            </p:cNvPr>
            <p:cNvGrpSpPr/>
            <p:nvPr/>
          </p:nvGrpSpPr>
          <p:grpSpPr>
            <a:xfrm>
              <a:off x="8524804" y="5740592"/>
              <a:ext cx="380776" cy="117436"/>
              <a:chOff x="1486315" y="1289057"/>
              <a:chExt cx="380776" cy="117436"/>
            </a:xfrm>
          </p:grpSpPr>
          <p:cxnSp>
            <p:nvCxnSpPr>
              <p:cNvPr id="82" name="Straight Connector 81">
                <a:extLst>
                  <a:ext uri="{FF2B5EF4-FFF2-40B4-BE49-F238E27FC236}">
                    <a16:creationId xmlns:a16="http://schemas.microsoft.com/office/drawing/2014/main" xmlns="" id="{B7B7E563-EB82-420F-AB01-36A128B35569}"/>
                  </a:ext>
                </a:extLst>
              </p:cNvPr>
              <p:cNvCxnSpPr/>
              <p:nvPr/>
            </p:nvCxnSpPr>
            <p:spPr>
              <a:xfrm flipV="1">
                <a:off x="1603168" y="1347775"/>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5A1A87CD-39E8-4B14-8209-69E1E8BB94EB}"/>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2303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6" grpId="0"/>
      <p:bldP spid="17" grpId="0"/>
      <p:bldP spid="18" grpId="0"/>
      <p:bldP spid="19" grpId="0"/>
      <p:bldP spid="20" grpId="0"/>
      <p:bldP spid="2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Logic Families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42073016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B4599-0424-43CC-8018-CA0EA9AFDC6C}"/>
              </a:ext>
            </a:extLst>
          </p:cNvPr>
          <p:cNvSpPr>
            <a:spLocks noGrp="1"/>
          </p:cNvSpPr>
          <p:nvPr>
            <p:ph type="title"/>
          </p:nvPr>
        </p:nvSpPr>
        <p:spPr/>
        <p:txBody>
          <a:bodyPr/>
          <a:lstStyle/>
          <a:p>
            <a:r>
              <a:rPr lang="en-US" dirty="0"/>
              <a:t>Digital IC Specification</a:t>
            </a:r>
            <a:endParaRPr lang="en-IN" dirty="0"/>
          </a:p>
        </p:txBody>
      </p:sp>
      <p:sp>
        <p:nvSpPr>
          <p:cNvPr id="3" name="Content Placeholder 2">
            <a:extLst>
              <a:ext uri="{FF2B5EF4-FFF2-40B4-BE49-F238E27FC236}">
                <a16:creationId xmlns:a16="http://schemas.microsoft.com/office/drawing/2014/main" xmlns="" id="{22653F97-8375-487F-BADB-2BB6E5F2C6EC}"/>
              </a:ext>
            </a:extLst>
          </p:cNvPr>
          <p:cNvSpPr>
            <a:spLocks noGrp="1"/>
          </p:cNvSpPr>
          <p:nvPr>
            <p:ph idx="1"/>
          </p:nvPr>
        </p:nvSpPr>
        <p:spPr/>
        <p:txBody>
          <a:bodyPr/>
          <a:lstStyle/>
          <a:p>
            <a:r>
              <a:rPr lang="en-US" dirty="0"/>
              <a:t>Threshold voltage</a:t>
            </a:r>
          </a:p>
          <a:p>
            <a:pPr lvl="1"/>
            <a:r>
              <a:rPr lang="en-US" dirty="0"/>
              <a:t>It is defined as that voltage at the input of a gate which causes a change in the state of the output from one logic level to the other.</a:t>
            </a:r>
          </a:p>
          <a:p>
            <a:r>
              <a:rPr lang="en-US" dirty="0"/>
              <a:t>Propagation Delay</a:t>
            </a:r>
          </a:p>
          <a:p>
            <a:pPr lvl="1"/>
            <a:r>
              <a:rPr lang="en-US" dirty="0"/>
              <a:t>A pulse through a gate takes a certain amount of time to propagate from input to output. This interval of time is known as the propagation delay of gate.</a:t>
            </a:r>
          </a:p>
          <a:p>
            <a:r>
              <a:rPr lang="en-US" dirty="0"/>
              <a:t>Power dissipation</a:t>
            </a:r>
          </a:p>
          <a:p>
            <a:pPr lvl="1"/>
            <a:r>
              <a:rPr lang="en-US" dirty="0"/>
              <a:t>The power dissipation, P</a:t>
            </a:r>
            <a:r>
              <a:rPr lang="en-US" baseline="-25000" dirty="0"/>
              <a:t>D</a:t>
            </a:r>
            <a:r>
              <a:rPr lang="en-US" dirty="0"/>
              <a:t>, of a logic gate is the power required by the gate to operate with 50% duty cycle at a specified frequency and is expressed in milliwatts.</a:t>
            </a:r>
          </a:p>
          <a:p>
            <a:r>
              <a:rPr lang="en-US" dirty="0"/>
              <a:t>Fan-in</a:t>
            </a:r>
          </a:p>
          <a:p>
            <a:pPr lvl="1"/>
            <a:r>
              <a:rPr lang="en-US" dirty="0"/>
              <a:t>The fan-in of a logic gate is defined as the number of inputs that the gate is designed to handle.</a:t>
            </a:r>
          </a:p>
          <a:p>
            <a:r>
              <a:rPr lang="en-US" dirty="0"/>
              <a:t>Fan-out</a:t>
            </a:r>
          </a:p>
          <a:p>
            <a:pPr lvl="1"/>
            <a:r>
              <a:rPr lang="en-US" dirty="0"/>
              <a:t>The fan-out (also called the loading factor) of a logic gate is defined as the maximum number of standard loads that the output of the gate can drive without impairing its normal operation.</a:t>
            </a:r>
            <a:endParaRPr lang="en-IN" dirty="0"/>
          </a:p>
          <a:p>
            <a:pPr marL="457200" lvl="1" indent="0">
              <a:buNone/>
            </a:pPr>
            <a:endParaRPr lang="en-US" dirty="0"/>
          </a:p>
          <a:p>
            <a:pPr marL="0" indent="0">
              <a:buNone/>
            </a:pPr>
            <a:endParaRPr lang="en-IN" dirty="0"/>
          </a:p>
        </p:txBody>
      </p:sp>
    </p:spTree>
    <p:extLst>
      <p:ext uri="{BB962C8B-B14F-4D97-AF65-F5344CB8AC3E}">
        <p14:creationId xmlns:p14="http://schemas.microsoft.com/office/powerpoint/2010/main" val="41239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84AF7-E2A1-41F8-BF30-E57181D6D2CB}"/>
              </a:ext>
            </a:extLst>
          </p:cNvPr>
          <p:cNvSpPr>
            <a:spLocks noGrp="1"/>
          </p:cNvSpPr>
          <p:nvPr>
            <p:ph type="title"/>
          </p:nvPr>
        </p:nvSpPr>
        <p:spPr/>
        <p:txBody>
          <a:bodyPr/>
          <a:lstStyle/>
          <a:p>
            <a:r>
              <a:rPr lang="en-US" dirty="0"/>
              <a:t>Digital IC Specification</a:t>
            </a:r>
            <a:endParaRPr lang="en-IN" dirty="0"/>
          </a:p>
        </p:txBody>
      </p:sp>
      <p:sp>
        <p:nvSpPr>
          <p:cNvPr id="3" name="Content Placeholder 2">
            <a:extLst>
              <a:ext uri="{FF2B5EF4-FFF2-40B4-BE49-F238E27FC236}">
                <a16:creationId xmlns:a16="http://schemas.microsoft.com/office/drawing/2014/main" xmlns="" id="{5A69C963-814E-4EF0-9C88-4208B8946232}"/>
              </a:ext>
            </a:extLst>
          </p:cNvPr>
          <p:cNvSpPr>
            <a:spLocks noGrp="1"/>
          </p:cNvSpPr>
          <p:nvPr>
            <p:ph idx="1"/>
          </p:nvPr>
        </p:nvSpPr>
        <p:spPr/>
        <p:txBody>
          <a:bodyPr/>
          <a:lstStyle/>
          <a:p>
            <a:r>
              <a:rPr lang="en-US" dirty="0"/>
              <a:t>Voltage &amp; Current parameters</a:t>
            </a:r>
          </a:p>
          <a:p>
            <a:pPr lvl="1"/>
            <a:r>
              <a:rPr lang="en-US" dirty="0"/>
              <a:t>V</a:t>
            </a:r>
            <a:r>
              <a:rPr lang="en-US" baseline="-25000" dirty="0"/>
              <a:t>IH</a:t>
            </a:r>
            <a:r>
              <a:rPr lang="en-US" dirty="0"/>
              <a:t>(min), V</a:t>
            </a:r>
            <a:r>
              <a:rPr lang="en-US" baseline="-25000" dirty="0"/>
              <a:t>OH</a:t>
            </a:r>
            <a:r>
              <a:rPr lang="en-US" dirty="0"/>
              <a:t>(min), V</a:t>
            </a:r>
            <a:r>
              <a:rPr lang="en-US" baseline="-25000" dirty="0"/>
              <a:t>IL</a:t>
            </a:r>
            <a:r>
              <a:rPr lang="en-US" dirty="0"/>
              <a:t>(max), V</a:t>
            </a:r>
            <a:r>
              <a:rPr lang="en-US" baseline="-25000" dirty="0"/>
              <a:t>OL</a:t>
            </a:r>
            <a:r>
              <a:rPr lang="en-US" dirty="0"/>
              <a:t>(max), I</a:t>
            </a:r>
            <a:r>
              <a:rPr lang="en-US" baseline="-25000" dirty="0"/>
              <a:t>IH</a:t>
            </a:r>
            <a:r>
              <a:rPr lang="en-US" dirty="0"/>
              <a:t>, I</a:t>
            </a:r>
            <a:r>
              <a:rPr lang="en-US" baseline="-25000" dirty="0"/>
              <a:t>OH</a:t>
            </a:r>
            <a:r>
              <a:rPr lang="en-US" dirty="0"/>
              <a:t>, I</a:t>
            </a:r>
            <a:r>
              <a:rPr lang="en-US" baseline="-25000" dirty="0"/>
              <a:t>IL</a:t>
            </a:r>
            <a:r>
              <a:rPr lang="en-US" dirty="0"/>
              <a:t>, I</a:t>
            </a:r>
            <a:r>
              <a:rPr lang="en-US" baseline="-25000" dirty="0"/>
              <a:t>OL</a:t>
            </a:r>
          </a:p>
          <a:p>
            <a:r>
              <a:rPr lang="en-US" dirty="0"/>
              <a:t>Noise Margin</a:t>
            </a:r>
          </a:p>
          <a:p>
            <a:pPr lvl="1"/>
            <a:r>
              <a:rPr lang="en-US" dirty="0"/>
              <a:t>The noise immunity of a logic circuit refers to the circuit’s ability to tolerate noise voltages at its inputs.</a:t>
            </a:r>
            <a:endParaRPr lang="en-IN" dirty="0"/>
          </a:p>
          <a:p>
            <a:pPr lvl="1"/>
            <a:r>
              <a:rPr lang="en-US" dirty="0"/>
              <a:t>A quantitative measure of noise immunity is called noise margin.</a:t>
            </a:r>
          </a:p>
          <a:p>
            <a:r>
              <a:rPr lang="en-US" dirty="0"/>
              <a:t>Operating Temperatures</a:t>
            </a:r>
          </a:p>
          <a:p>
            <a:pPr lvl="1"/>
            <a:r>
              <a:rPr lang="en-US" dirty="0"/>
              <a:t>The IC gates and other circuits are temperature sensitive being semiconductor devices.</a:t>
            </a:r>
            <a:endParaRPr lang="en-IN" dirty="0"/>
          </a:p>
          <a:p>
            <a:pPr lvl="1"/>
            <a:r>
              <a:rPr lang="en-US" dirty="0"/>
              <a:t>However, they are designed to operate satisfactorily over a specified range of temperature.</a:t>
            </a:r>
          </a:p>
          <a:p>
            <a:r>
              <a:rPr lang="en-US" dirty="0"/>
              <a:t>Speed power products</a:t>
            </a:r>
          </a:p>
          <a:p>
            <a:pPr lvl="1"/>
            <a:r>
              <a:rPr lang="en-US" dirty="0"/>
              <a:t>A common means for measuring and comparing the overall performance of an IC family is the speed power product, which is obtained by multiplying the gate propagation delay by the gate power dissipation.</a:t>
            </a:r>
            <a:endParaRPr lang="en-IN" dirty="0"/>
          </a:p>
          <a:p>
            <a:pPr marL="457200" lvl="1" indent="0">
              <a:buNone/>
            </a:pPr>
            <a:endParaRPr lang="en-US" dirty="0"/>
          </a:p>
          <a:p>
            <a:endParaRPr lang="en-IN" dirty="0"/>
          </a:p>
        </p:txBody>
      </p:sp>
    </p:spTree>
    <p:extLst>
      <p:ext uri="{BB962C8B-B14F-4D97-AF65-F5344CB8AC3E}">
        <p14:creationId xmlns:p14="http://schemas.microsoft.com/office/powerpoint/2010/main" val="285979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6F1D7-5DFE-40AC-95D0-851DC65D0B85}"/>
              </a:ext>
            </a:extLst>
          </p:cNvPr>
          <p:cNvSpPr>
            <a:spLocks noGrp="1"/>
          </p:cNvSpPr>
          <p:nvPr>
            <p:ph type="title"/>
          </p:nvPr>
        </p:nvSpPr>
        <p:spPr/>
        <p:txBody>
          <a:bodyPr/>
          <a:lstStyle/>
          <a:p>
            <a:r>
              <a:rPr lang="en-US" dirty="0"/>
              <a:t>TTL v/s CMOS v/s ECL</a:t>
            </a:r>
            <a:endParaRPr lang="en-IN" dirty="0"/>
          </a:p>
        </p:txBody>
      </p:sp>
      <p:graphicFrame>
        <p:nvGraphicFramePr>
          <p:cNvPr id="4" name="Table 3">
            <a:extLst>
              <a:ext uri="{FF2B5EF4-FFF2-40B4-BE49-F238E27FC236}">
                <a16:creationId xmlns:a16="http://schemas.microsoft.com/office/drawing/2014/main" xmlns="" id="{DDDC8D1A-83DB-4827-A10E-3EF7AF79F2BF}"/>
              </a:ext>
            </a:extLst>
          </p:cNvPr>
          <p:cNvGraphicFramePr>
            <a:graphicFrameLocks noGrp="1"/>
          </p:cNvGraphicFramePr>
          <p:nvPr>
            <p:extLst>
              <p:ext uri="{D42A27DB-BD31-4B8C-83A1-F6EECF244321}">
                <p14:modId xmlns:p14="http://schemas.microsoft.com/office/powerpoint/2010/main" val="2316411167"/>
              </p:ext>
            </p:extLst>
          </p:nvPr>
        </p:nvGraphicFramePr>
        <p:xfrm>
          <a:off x="1714500" y="1079025"/>
          <a:ext cx="8762999" cy="1982151"/>
        </p:xfrm>
        <a:graphic>
          <a:graphicData uri="http://schemas.openxmlformats.org/drawingml/2006/table">
            <a:tbl>
              <a:tblPr firstRow="1" bandRow="1"/>
              <a:tblGrid>
                <a:gridCol w="3086097">
                  <a:extLst>
                    <a:ext uri="{9D8B030D-6E8A-4147-A177-3AD203B41FA5}">
                      <a16:colId xmlns:a16="http://schemas.microsoft.com/office/drawing/2014/main" xmlns="" val="20000"/>
                    </a:ext>
                  </a:extLst>
                </a:gridCol>
                <a:gridCol w="1752598">
                  <a:extLst>
                    <a:ext uri="{9D8B030D-6E8A-4147-A177-3AD203B41FA5}">
                      <a16:colId xmlns:a16="http://schemas.microsoft.com/office/drawing/2014/main" xmlns="" val="20001"/>
                    </a:ext>
                  </a:extLst>
                </a:gridCol>
                <a:gridCol w="1752598">
                  <a:extLst>
                    <a:ext uri="{9D8B030D-6E8A-4147-A177-3AD203B41FA5}">
                      <a16:colId xmlns:a16="http://schemas.microsoft.com/office/drawing/2014/main" xmlns="" val="20002"/>
                    </a:ext>
                  </a:extLst>
                </a:gridCol>
                <a:gridCol w="2171706">
                  <a:extLst>
                    <a:ext uri="{9D8B030D-6E8A-4147-A177-3AD203B41FA5}">
                      <a16:colId xmlns:a16="http://schemas.microsoft.com/office/drawing/2014/main" xmlns="" val="20003"/>
                    </a:ext>
                  </a:extLst>
                </a:gridCol>
              </a:tblGrid>
              <a:tr h="396002">
                <a:tc>
                  <a:txBody>
                    <a:bodyPr/>
                    <a:lstStyle/>
                    <a:p>
                      <a:r>
                        <a:rPr lang="en-US" sz="2000" b="1" dirty="0">
                          <a:solidFill>
                            <a:sysClr val="windowText" lastClr="000000"/>
                          </a:solidFill>
                        </a:rPr>
                        <a:t>Characteristic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sz="2000" b="1" dirty="0">
                          <a:solidFill>
                            <a:sysClr val="windowText" lastClr="000000"/>
                          </a:solidFill>
                        </a:rPr>
                        <a:t>TTL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sz="2000" b="1" dirty="0">
                          <a:solidFill>
                            <a:sysClr val="windowText" lastClr="000000"/>
                          </a:solidFill>
                        </a:rPr>
                        <a:t>CMOS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sz="2000" b="1" dirty="0">
                          <a:solidFill>
                            <a:sysClr val="windowText" lastClr="000000"/>
                          </a:solidFill>
                        </a:rPr>
                        <a:t>ECL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96002">
                <a:tc>
                  <a:txBody>
                    <a:bodyPr/>
                    <a:lstStyle/>
                    <a:p>
                      <a:r>
                        <a:rPr lang="en-US" sz="2000" dirty="0"/>
                        <a:t>Power Input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Moderate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Low</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Moderate-High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96002">
                <a:tc>
                  <a:txBody>
                    <a:bodyPr/>
                    <a:lstStyle/>
                    <a:p>
                      <a:r>
                        <a:rPr lang="en-US" sz="2000" dirty="0"/>
                        <a:t>Frequency limit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Moderate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Very 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96002">
                <a:tc>
                  <a:txBody>
                    <a:bodyPr/>
                    <a:lstStyle/>
                    <a:p>
                      <a:r>
                        <a:rPr lang="en-US" sz="2000" dirty="0"/>
                        <a:t>Circuit density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Moderate-high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High-very 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Moderate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97191">
                <a:tc>
                  <a:txBody>
                    <a:bodyPr/>
                    <a:lstStyle/>
                    <a:p>
                      <a:r>
                        <a:rPr lang="en-US" sz="2000" dirty="0"/>
                        <a:t>Circuit</a:t>
                      </a:r>
                      <a:r>
                        <a:rPr lang="en-US" sz="2000" baseline="0" dirty="0"/>
                        <a:t> types per family</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2000" dirty="0"/>
                        <a:t>Moderate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5" name="Table 4">
            <a:extLst>
              <a:ext uri="{FF2B5EF4-FFF2-40B4-BE49-F238E27FC236}">
                <a16:creationId xmlns:a16="http://schemas.microsoft.com/office/drawing/2014/main" xmlns="" id="{EFCD72D7-FF6C-4B19-A4AA-04E3CCB4CF9B}"/>
              </a:ext>
            </a:extLst>
          </p:cNvPr>
          <p:cNvGraphicFramePr>
            <a:graphicFrameLocks noGrp="1"/>
          </p:cNvGraphicFramePr>
          <p:nvPr>
            <p:extLst>
              <p:ext uri="{D42A27DB-BD31-4B8C-83A1-F6EECF244321}">
                <p14:modId xmlns:p14="http://schemas.microsoft.com/office/powerpoint/2010/main" val="1046459896"/>
              </p:ext>
            </p:extLst>
          </p:nvPr>
        </p:nvGraphicFramePr>
        <p:xfrm>
          <a:off x="1012555" y="3429000"/>
          <a:ext cx="10166887" cy="1889760"/>
        </p:xfrm>
        <a:graphic>
          <a:graphicData uri="http://schemas.openxmlformats.org/drawingml/2006/table">
            <a:tbl>
              <a:tblPr firstRow="1" bandRow="1"/>
              <a:tblGrid>
                <a:gridCol w="1124252">
                  <a:extLst>
                    <a:ext uri="{9D8B030D-6E8A-4147-A177-3AD203B41FA5}">
                      <a16:colId xmlns:a16="http://schemas.microsoft.com/office/drawing/2014/main" xmlns="" val="20000"/>
                    </a:ext>
                  </a:extLst>
                </a:gridCol>
                <a:gridCol w="1745031">
                  <a:extLst>
                    <a:ext uri="{9D8B030D-6E8A-4147-A177-3AD203B41FA5}">
                      <a16:colId xmlns:a16="http://schemas.microsoft.com/office/drawing/2014/main" xmlns="" val="20001"/>
                    </a:ext>
                  </a:extLst>
                </a:gridCol>
                <a:gridCol w="2122939">
                  <a:extLst>
                    <a:ext uri="{9D8B030D-6E8A-4147-A177-3AD203B41FA5}">
                      <a16:colId xmlns:a16="http://schemas.microsoft.com/office/drawing/2014/main" xmlns="" val="20002"/>
                    </a:ext>
                  </a:extLst>
                </a:gridCol>
                <a:gridCol w="1592205">
                  <a:extLst>
                    <a:ext uri="{9D8B030D-6E8A-4147-A177-3AD203B41FA5}">
                      <a16:colId xmlns:a16="http://schemas.microsoft.com/office/drawing/2014/main" xmlns="" val="20003"/>
                    </a:ext>
                  </a:extLst>
                </a:gridCol>
                <a:gridCol w="1149925">
                  <a:extLst>
                    <a:ext uri="{9D8B030D-6E8A-4147-A177-3AD203B41FA5}">
                      <a16:colId xmlns:a16="http://schemas.microsoft.com/office/drawing/2014/main" xmlns="" val="20004"/>
                    </a:ext>
                  </a:extLst>
                </a:gridCol>
                <a:gridCol w="1238381">
                  <a:extLst>
                    <a:ext uri="{9D8B030D-6E8A-4147-A177-3AD203B41FA5}">
                      <a16:colId xmlns:a16="http://schemas.microsoft.com/office/drawing/2014/main" xmlns="" val="20005"/>
                    </a:ext>
                  </a:extLst>
                </a:gridCol>
                <a:gridCol w="1194154">
                  <a:extLst>
                    <a:ext uri="{9D8B030D-6E8A-4147-A177-3AD203B41FA5}">
                      <a16:colId xmlns:a16="http://schemas.microsoft.com/office/drawing/2014/main" xmlns="" val="20006"/>
                    </a:ext>
                  </a:extLst>
                </a:gridCol>
              </a:tblGrid>
              <a:tr h="396002">
                <a:tc>
                  <a:txBody>
                    <a:bodyPr/>
                    <a:lstStyle/>
                    <a:p>
                      <a:pPr algn="l"/>
                      <a:r>
                        <a:rPr lang="en-US" sz="2000" b="1" dirty="0">
                          <a:solidFill>
                            <a:sysClr val="windowText" lastClr="000000"/>
                          </a:solidFill>
                        </a:rPr>
                        <a:t>Logic</a:t>
                      </a:r>
                      <a:r>
                        <a:rPr lang="en-US" sz="2000" b="1" baseline="0" dirty="0">
                          <a:solidFill>
                            <a:sysClr val="windowText" lastClr="000000"/>
                          </a:solidFill>
                        </a:rPr>
                        <a:t> Family</a:t>
                      </a:r>
                      <a:endParaRPr lang="en-US" sz="20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Propagation delay time (ns)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Power dissipation per gate (</a:t>
                      </a:r>
                      <a:r>
                        <a:rPr lang="en-US" sz="2000" b="1" dirty="0" err="1">
                          <a:solidFill>
                            <a:sysClr val="windowText" lastClr="000000"/>
                          </a:solidFill>
                        </a:rPr>
                        <a:t>mW</a:t>
                      </a:r>
                      <a:r>
                        <a:rPr lang="en-US" sz="2000" b="1" dirty="0">
                          <a:solidFill>
                            <a:sysClr val="windowText" lastClr="000000"/>
                          </a:solidFill>
                        </a:rPr>
                        <a: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Noise Margin (V)</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Fan-in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Fan-out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Cost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96002">
                <a:tc>
                  <a:txBody>
                    <a:bodyPr/>
                    <a:lstStyle/>
                    <a:p>
                      <a:r>
                        <a:rPr lang="en-US" sz="2000" dirty="0"/>
                        <a:t>TTL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9</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8</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Low</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96002">
                <a:tc>
                  <a:txBody>
                    <a:bodyPr/>
                    <a:lstStyle/>
                    <a:p>
                      <a:r>
                        <a:rPr lang="en-US" sz="2000" dirty="0"/>
                        <a:t>CMOS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&lt;50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0.01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Low</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96002">
                <a:tc>
                  <a:txBody>
                    <a:bodyPr/>
                    <a:lstStyle/>
                    <a:p>
                      <a:r>
                        <a:rPr lang="en-US" sz="2000" dirty="0"/>
                        <a:t>ECL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High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256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5813D-F668-415C-8AC8-2260743FF931}"/>
              </a:ext>
            </a:extLst>
          </p:cNvPr>
          <p:cNvSpPr>
            <a:spLocks noGrp="1"/>
          </p:cNvSpPr>
          <p:nvPr>
            <p:ph type="title"/>
          </p:nvPr>
        </p:nvSpPr>
        <p:spPr/>
        <p:txBody>
          <a:bodyPr/>
          <a:lstStyle/>
          <a:p>
            <a:r>
              <a:rPr lang="en-US" dirty="0"/>
              <a:t>Transistor-Transistor Logic (TTL)</a:t>
            </a:r>
            <a:endParaRPr lang="en-IN" dirty="0"/>
          </a:p>
        </p:txBody>
      </p:sp>
      <p:sp>
        <p:nvSpPr>
          <p:cNvPr id="3" name="Content Placeholder 2">
            <a:extLst>
              <a:ext uri="{FF2B5EF4-FFF2-40B4-BE49-F238E27FC236}">
                <a16:creationId xmlns:a16="http://schemas.microsoft.com/office/drawing/2014/main" xmlns="" id="{F4704186-C725-4453-9984-53E93BB66955}"/>
              </a:ext>
            </a:extLst>
          </p:cNvPr>
          <p:cNvSpPr>
            <a:spLocks noGrp="1"/>
          </p:cNvSpPr>
          <p:nvPr>
            <p:ph idx="1"/>
          </p:nvPr>
        </p:nvSpPr>
        <p:spPr/>
        <p:txBody>
          <a:bodyPr/>
          <a:lstStyle/>
          <a:p>
            <a:r>
              <a:rPr lang="en-US" dirty="0"/>
              <a:t>Dependence on transistors alone to perform basic logic operations.</a:t>
            </a:r>
          </a:p>
          <a:p>
            <a:r>
              <a:rPr lang="en-US" dirty="0"/>
              <a:t>Most popular logic family.</a:t>
            </a:r>
          </a:p>
          <a:p>
            <a:r>
              <a:rPr lang="en-US" dirty="0"/>
              <a:t>Most widely useful bipolar digital IC family.</a:t>
            </a:r>
          </a:p>
          <a:p>
            <a:r>
              <a:rPr lang="en-US" dirty="0"/>
              <a:t>The TTL uses transistors operating in saturated mode.</a:t>
            </a:r>
          </a:p>
          <a:p>
            <a:r>
              <a:rPr lang="en-US" dirty="0"/>
              <a:t>It is the fastest of the saturated logic families.</a:t>
            </a:r>
          </a:p>
          <a:p>
            <a:r>
              <a:rPr lang="en-US" dirty="0"/>
              <a:t>Good speed, low manufacturing cost, wide range of circuits, and the availability in SSI and MSI are its merits.</a:t>
            </a:r>
          </a:p>
          <a:p>
            <a:pPr marL="0" indent="0">
              <a:buNone/>
            </a:pPr>
            <a:endParaRPr lang="en-IN" dirty="0"/>
          </a:p>
        </p:txBody>
      </p:sp>
    </p:spTree>
    <p:extLst>
      <p:ext uri="{BB962C8B-B14F-4D97-AF65-F5344CB8AC3E}">
        <p14:creationId xmlns:p14="http://schemas.microsoft.com/office/powerpoint/2010/main" val="209604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70883-2CCA-40BF-B4E1-E5DB857DF261}"/>
              </a:ext>
            </a:extLst>
          </p:cNvPr>
          <p:cNvSpPr>
            <a:spLocks noGrp="1"/>
          </p:cNvSpPr>
          <p:nvPr>
            <p:ph type="title"/>
          </p:nvPr>
        </p:nvSpPr>
        <p:spPr/>
        <p:txBody>
          <a:bodyPr/>
          <a:lstStyle/>
          <a:p>
            <a:r>
              <a:rPr lang="en-US" dirty="0"/>
              <a:t>Decimal to Octal</a:t>
            </a:r>
            <a:endParaRPr lang="en-IN" dirty="0"/>
          </a:p>
        </p:txBody>
      </p:sp>
      <p:sp>
        <p:nvSpPr>
          <p:cNvPr id="3" name="Content Placeholder 2">
            <a:extLst>
              <a:ext uri="{FF2B5EF4-FFF2-40B4-BE49-F238E27FC236}">
                <a16:creationId xmlns:a16="http://schemas.microsoft.com/office/drawing/2014/main" xmlns="" id="{17056D53-A26C-4B9B-9EA3-129C23C46772}"/>
              </a:ext>
            </a:extLst>
          </p:cNvPr>
          <p:cNvSpPr>
            <a:spLocks noGrp="1"/>
          </p:cNvSpPr>
          <p:nvPr>
            <p:ph idx="1"/>
          </p:nvPr>
        </p:nvSpPr>
        <p:spPr>
          <a:xfrm>
            <a:off x="131180" y="863444"/>
            <a:ext cx="11929641" cy="1631783"/>
          </a:xfrm>
        </p:spPr>
        <p:txBody>
          <a:bodyPr/>
          <a:lstStyle/>
          <a:p>
            <a:r>
              <a:rPr lang="en-US" altLang="en-US" dirty="0"/>
              <a:t>Technique</a:t>
            </a:r>
          </a:p>
          <a:p>
            <a:pPr lvl="1"/>
            <a:r>
              <a:rPr lang="en-US" altLang="en-US" dirty="0"/>
              <a:t>Divide by </a:t>
            </a:r>
            <a:r>
              <a:rPr lang="en-US" altLang="en-US" dirty="0">
                <a:solidFill>
                  <a:schemeClr val="tx2"/>
                </a:solidFill>
              </a:rPr>
              <a:t>eight</a:t>
            </a:r>
            <a:r>
              <a:rPr lang="en-US" altLang="en-US" dirty="0"/>
              <a:t>, keep track of the remainder</a:t>
            </a:r>
          </a:p>
          <a:p>
            <a:pPr lvl="1"/>
            <a:r>
              <a:rPr lang="en-US" altLang="en-US" dirty="0"/>
              <a:t>The remainders read from bottom to top give the equivalent octal integer number.</a:t>
            </a:r>
          </a:p>
          <a:p>
            <a:r>
              <a:rPr lang="en-US" altLang="en-US" dirty="0"/>
              <a:t>Example - 1</a:t>
            </a:r>
          </a:p>
          <a:p>
            <a:pPr marL="0" indent="0">
              <a:buNone/>
            </a:pPr>
            <a:endParaRPr lang="en-IN" dirty="0"/>
          </a:p>
        </p:txBody>
      </p:sp>
      <p:sp>
        <p:nvSpPr>
          <p:cNvPr id="4" name="Text Box 1027">
            <a:extLst>
              <a:ext uri="{FF2B5EF4-FFF2-40B4-BE49-F238E27FC236}">
                <a16:creationId xmlns:a16="http://schemas.microsoft.com/office/drawing/2014/main" xmlns="" id="{C45A08CE-3C1F-437B-8F49-0B39DE8ACE5D}"/>
              </a:ext>
            </a:extLst>
          </p:cNvPr>
          <p:cNvSpPr txBox="1">
            <a:spLocks noChangeArrowheads="1"/>
          </p:cNvSpPr>
          <p:nvPr/>
        </p:nvSpPr>
        <p:spPr bwMode="auto">
          <a:xfrm>
            <a:off x="39482" y="2386741"/>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125</a:t>
            </a:r>
            <a:r>
              <a:rPr lang="en-US" altLang="en-US" sz="2400" baseline="-25000" dirty="0">
                <a:latin typeface="+mj-lt"/>
              </a:rPr>
              <a:t>10</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8</a:t>
            </a:r>
          </a:p>
        </p:txBody>
      </p:sp>
      <p:graphicFrame>
        <p:nvGraphicFramePr>
          <p:cNvPr id="5" name="Table 4">
            <a:extLst>
              <a:ext uri="{FF2B5EF4-FFF2-40B4-BE49-F238E27FC236}">
                <a16:creationId xmlns:a16="http://schemas.microsoft.com/office/drawing/2014/main" xmlns="" id="{EC00A1E5-9144-4C33-AE67-105E38CB466B}"/>
              </a:ext>
            </a:extLst>
          </p:cNvPr>
          <p:cNvGraphicFramePr>
            <a:graphicFrameLocks noGrp="1"/>
          </p:cNvGraphicFramePr>
          <p:nvPr/>
        </p:nvGraphicFramePr>
        <p:xfrm>
          <a:off x="2096882" y="283855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8</a:t>
                      </a:r>
                    </a:p>
                  </a:txBody>
                  <a:tcPr>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graphicFrame>
        <p:nvGraphicFramePr>
          <p:cNvPr id="6" name="Table 5">
            <a:extLst>
              <a:ext uri="{FF2B5EF4-FFF2-40B4-BE49-F238E27FC236}">
                <a16:creationId xmlns:a16="http://schemas.microsoft.com/office/drawing/2014/main" xmlns="" id="{E1109399-8B61-4F6D-99A3-AA26DD94D5B9}"/>
              </a:ext>
            </a:extLst>
          </p:cNvPr>
          <p:cNvGraphicFramePr>
            <a:graphicFrameLocks noGrp="1"/>
          </p:cNvGraphicFramePr>
          <p:nvPr/>
        </p:nvGraphicFramePr>
        <p:xfrm>
          <a:off x="2858882" y="283855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125</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7" name="Table 6">
            <a:extLst>
              <a:ext uri="{FF2B5EF4-FFF2-40B4-BE49-F238E27FC236}">
                <a16:creationId xmlns:a16="http://schemas.microsoft.com/office/drawing/2014/main" xmlns="" id="{27B8856D-25DD-4BCA-B9D2-E644A4B86BF6}"/>
              </a:ext>
            </a:extLst>
          </p:cNvPr>
          <p:cNvGraphicFramePr>
            <a:graphicFrameLocks noGrp="1"/>
          </p:cNvGraphicFramePr>
          <p:nvPr/>
        </p:nvGraphicFramePr>
        <p:xfrm>
          <a:off x="3620882" y="283855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5</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8" name="Table 7">
            <a:extLst>
              <a:ext uri="{FF2B5EF4-FFF2-40B4-BE49-F238E27FC236}">
                <a16:creationId xmlns:a16="http://schemas.microsoft.com/office/drawing/2014/main" xmlns="" id="{CFB3B725-43E1-4476-8901-1E5273417B8B}"/>
              </a:ext>
            </a:extLst>
          </p:cNvPr>
          <p:cNvGraphicFramePr>
            <a:graphicFrameLocks noGrp="1"/>
          </p:cNvGraphicFramePr>
          <p:nvPr/>
        </p:nvGraphicFramePr>
        <p:xfrm>
          <a:off x="2096882" y="3315717"/>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8</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9" name="Table 8">
            <a:extLst>
              <a:ext uri="{FF2B5EF4-FFF2-40B4-BE49-F238E27FC236}">
                <a16:creationId xmlns:a16="http://schemas.microsoft.com/office/drawing/2014/main" xmlns="" id="{276F70C7-87D6-4063-9082-B77405D4761C}"/>
              </a:ext>
            </a:extLst>
          </p:cNvPr>
          <p:cNvGraphicFramePr>
            <a:graphicFrameLocks noGrp="1"/>
          </p:cNvGraphicFramePr>
          <p:nvPr/>
        </p:nvGraphicFramePr>
        <p:xfrm>
          <a:off x="2858882" y="3315717"/>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15</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0" name="Table 9">
            <a:extLst>
              <a:ext uri="{FF2B5EF4-FFF2-40B4-BE49-F238E27FC236}">
                <a16:creationId xmlns:a16="http://schemas.microsoft.com/office/drawing/2014/main" xmlns="" id="{7D6B8311-E521-441A-BBD7-2B3502AEB3E8}"/>
              </a:ext>
            </a:extLst>
          </p:cNvPr>
          <p:cNvGraphicFramePr>
            <a:graphicFrameLocks noGrp="1"/>
          </p:cNvGraphicFramePr>
          <p:nvPr/>
        </p:nvGraphicFramePr>
        <p:xfrm>
          <a:off x="3620882" y="3315717"/>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7</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1" name="Table 10">
            <a:extLst>
              <a:ext uri="{FF2B5EF4-FFF2-40B4-BE49-F238E27FC236}">
                <a16:creationId xmlns:a16="http://schemas.microsoft.com/office/drawing/2014/main" xmlns="" id="{B222DAAB-D6A1-428A-ACB1-9501EF74353D}"/>
              </a:ext>
            </a:extLst>
          </p:cNvPr>
          <p:cNvGraphicFramePr>
            <a:graphicFrameLocks noGrp="1"/>
          </p:cNvGraphicFramePr>
          <p:nvPr/>
        </p:nvGraphicFramePr>
        <p:xfrm>
          <a:off x="2096882" y="379288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8</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2" name="Table 11">
            <a:extLst>
              <a:ext uri="{FF2B5EF4-FFF2-40B4-BE49-F238E27FC236}">
                <a16:creationId xmlns:a16="http://schemas.microsoft.com/office/drawing/2014/main" xmlns="" id="{322B4693-5AF2-4B73-9E86-F96FBE1F078E}"/>
              </a:ext>
            </a:extLst>
          </p:cNvPr>
          <p:cNvGraphicFramePr>
            <a:graphicFrameLocks noGrp="1"/>
          </p:cNvGraphicFramePr>
          <p:nvPr/>
        </p:nvGraphicFramePr>
        <p:xfrm>
          <a:off x="2858882" y="379288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3" name="Table 12">
            <a:extLst>
              <a:ext uri="{FF2B5EF4-FFF2-40B4-BE49-F238E27FC236}">
                <a16:creationId xmlns:a16="http://schemas.microsoft.com/office/drawing/2014/main" xmlns="" id="{BEAFCC53-EEE8-4EBE-830A-796B6EB75D99}"/>
              </a:ext>
            </a:extLst>
          </p:cNvPr>
          <p:cNvGraphicFramePr>
            <a:graphicFrameLocks noGrp="1"/>
          </p:cNvGraphicFramePr>
          <p:nvPr/>
        </p:nvGraphicFramePr>
        <p:xfrm>
          <a:off x="3620882" y="3792880"/>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1</a:t>
                      </a:r>
                    </a:p>
                  </a:txBody>
                  <a:tcP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4" name="Table 13">
            <a:extLst>
              <a:ext uri="{FF2B5EF4-FFF2-40B4-BE49-F238E27FC236}">
                <a16:creationId xmlns:a16="http://schemas.microsoft.com/office/drawing/2014/main" xmlns="" id="{03978215-A83F-4159-8AE1-46DDF2897EC1}"/>
              </a:ext>
            </a:extLst>
          </p:cNvPr>
          <p:cNvGraphicFramePr>
            <a:graphicFrameLocks noGrp="1"/>
          </p:cNvGraphicFramePr>
          <p:nvPr/>
        </p:nvGraphicFramePr>
        <p:xfrm>
          <a:off x="2858882" y="4278715"/>
          <a:ext cx="762000" cy="457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xmlns="" val="20000"/>
                    </a:ext>
                  </a:extLst>
                </a:gridCol>
              </a:tblGrid>
              <a:tr h="370840">
                <a:tc>
                  <a:txBody>
                    <a:bodyPr/>
                    <a:lstStyle/>
                    <a:p>
                      <a:pPr algn="ctr"/>
                      <a:r>
                        <a:rPr lang="en-US" sz="2400" dirty="0"/>
                        <a:t>0</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tcPr>
                </a:tc>
                <a:extLst>
                  <a:ext uri="{0D108BD9-81ED-4DB2-BD59-A6C34878D82A}">
                    <a16:rowId xmlns:a16="http://schemas.microsoft.com/office/drawing/2014/main" xmlns="" val="10000"/>
                  </a:ext>
                </a:extLst>
              </a:tr>
            </a:tbl>
          </a:graphicData>
        </a:graphic>
      </p:graphicFrame>
      <p:sp>
        <p:nvSpPr>
          <p:cNvPr id="15" name="Text Box 1027">
            <a:extLst>
              <a:ext uri="{FF2B5EF4-FFF2-40B4-BE49-F238E27FC236}">
                <a16:creationId xmlns:a16="http://schemas.microsoft.com/office/drawing/2014/main" xmlns="" id="{CD5CA376-C693-4E02-844A-1EC104101D6B}"/>
              </a:ext>
            </a:extLst>
          </p:cNvPr>
          <p:cNvSpPr txBox="1">
            <a:spLocks noChangeArrowheads="1"/>
          </p:cNvSpPr>
          <p:nvPr/>
        </p:nvSpPr>
        <p:spPr bwMode="auto">
          <a:xfrm>
            <a:off x="226694" y="5204074"/>
            <a:ext cx="1359661"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125</a:t>
            </a:r>
            <a:r>
              <a:rPr lang="en-US" altLang="en-US" sz="2400" baseline="-25000" dirty="0">
                <a:latin typeface="+mj-lt"/>
              </a:rPr>
              <a:t>10</a:t>
            </a:r>
            <a:r>
              <a:rPr lang="en-US" altLang="en-US" sz="2400" dirty="0">
                <a:latin typeface="+mj-lt"/>
              </a:rPr>
              <a:t> = </a:t>
            </a:r>
            <a:endParaRPr lang="en-US" altLang="en-US" sz="2400" baseline="-25000" dirty="0">
              <a:solidFill>
                <a:srgbClr val="C00000"/>
              </a:solidFill>
              <a:latin typeface="+mj-lt"/>
            </a:endParaRPr>
          </a:p>
        </p:txBody>
      </p:sp>
      <p:cxnSp>
        <p:nvCxnSpPr>
          <p:cNvPr id="16" name="Straight Arrow Connector 15">
            <a:extLst>
              <a:ext uri="{FF2B5EF4-FFF2-40B4-BE49-F238E27FC236}">
                <a16:creationId xmlns:a16="http://schemas.microsoft.com/office/drawing/2014/main" xmlns="" id="{32CB8169-15FE-4F46-8151-773C0B90271B}"/>
              </a:ext>
            </a:extLst>
          </p:cNvPr>
          <p:cNvCxnSpPr/>
          <p:nvPr/>
        </p:nvCxnSpPr>
        <p:spPr>
          <a:xfrm flipV="1">
            <a:off x="4611482" y="2895529"/>
            <a:ext cx="0" cy="180000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 Box 1027">
            <a:extLst>
              <a:ext uri="{FF2B5EF4-FFF2-40B4-BE49-F238E27FC236}">
                <a16:creationId xmlns:a16="http://schemas.microsoft.com/office/drawing/2014/main" xmlns="" id="{65A59220-C591-4AFA-915E-D96B5004B6EA}"/>
              </a:ext>
            </a:extLst>
          </p:cNvPr>
          <p:cNvSpPr txBox="1">
            <a:spLocks noChangeArrowheads="1"/>
          </p:cNvSpPr>
          <p:nvPr/>
        </p:nvSpPr>
        <p:spPr bwMode="auto">
          <a:xfrm>
            <a:off x="1137220" y="5204074"/>
            <a:ext cx="1123686"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solidFill>
                  <a:schemeClr val="accent6"/>
                </a:solidFill>
                <a:latin typeface="+mj-lt"/>
              </a:rPr>
              <a:t>175</a:t>
            </a:r>
            <a:r>
              <a:rPr lang="en-US" altLang="en-US" sz="2400" baseline="-25000" dirty="0">
                <a:solidFill>
                  <a:schemeClr val="accent6"/>
                </a:solidFill>
                <a:latin typeface="+mj-lt"/>
              </a:rPr>
              <a:t>8</a:t>
            </a:r>
          </a:p>
        </p:txBody>
      </p:sp>
      <p:sp>
        <p:nvSpPr>
          <p:cNvPr id="18" name="Text Box 1027">
            <a:extLst>
              <a:ext uri="{FF2B5EF4-FFF2-40B4-BE49-F238E27FC236}">
                <a16:creationId xmlns:a16="http://schemas.microsoft.com/office/drawing/2014/main" xmlns="" id="{14C3DF72-DC58-4FD1-B81D-FB3AC9A18DFF}"/>
              </a:ext>
            </a:extLst>
          </p:cNvPr>
          <p:cNvSpPr txBox="1">
            <a:spLocks noChangeArrowheads="1"/>
          </p:cNvSpPr>
          <p:nvPr/>
        </p:nvSpPr>
        <p:spPr bwMode="auto">
          <a:xfrm>
            <a:off x="6004716" y="238737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0.6875</a:t>
            </a:r>
            <a:r>
              <a:rPr lang="en-US" altLang="en-US" sz="2400" baseline="-25000" dirty="0">
                <a:latin typeface="+mj-lt"/>
              </a:rPr>
              <a:t>10</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8</a:t>
            </a:r>
          </a:p>
        </p:txBody>
      </p:sp>
      <p:sp>
        <p:nvSpPr>
          <p:cNvPr id="19" name="Text Box 1027">
            <a:extLst>
              <a:ext uri="{FF2B5EF4-FFF2-40B4-BE49-F238E27FC236}">
                <a16:creationId xmlns:a16="http://schemas.microsoft.com/office/drawing/2014/main" xmlns="" id="{CC0C154C-741E-46B9-9533-D14A669683FC}"/>
              </a:ext>
            </a:extLst>
          </p:cNvPr>
          <p:cNvSpPr txBox="1">
            <a:spLocks noChangeArrowheads="1"/>
          </p:cNvSpPr>
          <p:nvPr/>
        </p:nvSpPr>
        <p:spPr bwMode="auto">
          <a:xfrm>
            <a:off x="5955779" y="3631619"/>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0.6875 x 8 =</a:t>
            </a:r>
            <a:endParaRPr lang="en-US" altLang="en-US" sz="2400" baseline="-25000" dirty="0">
              <a:solidFill>
                <a:srgbClr val="C00000"/>
              </a:solidFill>
              <a:latin typeface="+mj-lt"/>
            </a:endParaRPr>
          </a:p>
        </p:txBody>
      </p:sp>
      <p:sp>
        <p:nvSpPr>
          <p:cNvPr id="20" name="Text Box 1027">
            <a:extLst>
              <a:ext uri="{FF2B5EF4-FFF2-40B4-BE49-F238E27FC236}">
                <a16:creationId xmlns:a16="http://schemas.microsoft.com/office/drawing/2014/main" xmlns="" id="{F40548A7-A90A-4E99-A08D-F76BD8418359}"/>
              </a:ext>
            </a:extLst>
          </p:cNvPr>
          <p:cNvSpPr txBox="1">
            <a:spLocks noChangeArrowheads="1"/>
          </p:cNvSpPr>
          <p:nvPr/>
        </p:nvSpPr>
        <p:spPr bwMode="auto">
          <a:xfrm>
            <a:off x="7612808" y="3621439"/>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5.5000</a:t>
            </a:r>
            <a:endParaRPr lang="en-US" altLang="en-US" sz="2400" baseline="-25000" dirty="0">
              <a:solidFill>
                <a:srgbClr val="C00000"/>
              </a:solidFill>
              <a:latin typeface="+mj-lt"/>
            </a:endParaRPr>
          </a:p>
        </p:txBody>
      </p:sp>
      <p:sp>
        <p:nvSpPr>
          <p:cNvPr id="21" name="Text Box 1027">
            <a:extLst>
              <a:ext uri="{FF2B5EF4-FFF2-40B4-BE49-F238E27FC236}">
                <a16:creationId xmlns:a16="http://schemas.microsoft.com/office/drawing/2014/main" xmlns="" id="{FCA7A301-A536-4BDF-B4C7-1B94E0F83614}"/>
              </a:ext>
            </a:extLst>
          </p:cNvPr>
          <p:cNvSpPr txBox="1">
            <a:spLocks noChangeArrowheads="1"/>
          </p:cNvSpPr>
          <p:nvPr/>
        </p:nvSpPr>
        <p:spPr bwMode="auto">
          <a:xfrm>
            <a:off x="8974487" y="3590682"/>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5</a:t>
            </a:r>
            <a:endParaRPr lang="en-US" altLang="en-US" sz="2400" baseline="-25000" dirty="0">
              <a:solidFill>
                <a:srgbClr val="C00000"/>
              </a:solidFill>
              <a:latin typeface="+mj-lt"/>
            </a:endParaRPr>
          </a:p>
        </p:txBody>
      </p:sp>
      <p:sp>
        <p:nvSpPr>
          <p:cNvPr id="22" name="Text Box 1027">
            <a:extLst>
              <a:ext uri="{FF2B5EF4-FFF2-40B4-BE49-F238E27FC236}">
                <a16:creationId xmlns:a16="http://schemas.microsoft.com/office/drawing/2014/main" xmlns="" id="{03A38AF1-38AD-4C78-941D-80CBF8D47CE1}"/>
              </a:ext>
            </a:extLst>
          </p:cNvPr>
          <p:cNvSpPr txBox="1">
            <a:spLocks noChangeArrowheads="1"/>
          </p:cNvSpPr>
          <p:nvPr/>
        </p:nvSpPr>
        <p:spPr bwMode="auto">
          <a:xfrm>
            <a:off x="10341171" y="3588975"/>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a:t>
            </a:r>
            <a:endParaRPr lang="en-US" altLang="en-US" sz="2400" baseline="-25000" dirty="0">
              <a:solidFill>
                <a:srgbClr val="C00000"/>
              </a:solidFill>
              <a:latin typeface="+mj-lt"/>
            </a:endParaRPr>
          </a:p>
        </p:txBody>
      </p:sp>
      <p:sp>
        <p:nvSpPr>
          <p:cNvPr id="23" name="Text Box 1027">
            <a:extLst>
              <a:ext uri="{FF2B5EF4-FFF2-40B4-BE49-F238E27FC236}">
                <a16:creationId xmlns:a16="http://schemas.microsoft.com/office/drawing/2014/main" xmlns="" id="{CE98A2B9-034B-477D-93E6-7F9108D2072C}"/>
              </a:ext>
            </a:extLst>
          </p:cNvPr>
          <p:cNvSpPr txBox="1">
            <a:spLocks noChangeArrowheads="1"/>
          </p:cNvSpPr>
          <p:nvPr/>
        </p:nvSpPr>
        <p:spPr bwMode="auto">
          <a:xfrm>
            <a:off x="9930630" y="3588975"/>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24" name="Text Box 1027">
            <a:extLst>
              <a:ext uri="{FF2B5EF4-FFF2-40B4-BE49-F238E27FC236}">
                <a16:creationId xmlns:a16="http://schemas.microsoft.com/office/drawing/2014/main" xmlns="" id="{0136509D-CB01-44F8-9449-EC5E1531C5DE}"/>
              </a:ext>
            </a:extLst>
          </p:cNvPr>
          <p:cNvSpPr txBox="1">
            <a:spLocks noChangeArrowheads="1"/>
          </p:cNvSpPr>
          <p:nvPr/>
        </p:nvSpPr>
        <p:spPr bwMode="auto">
          <a:xfrm>
            <a:off x="5955779" y="4088819"/>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0.5000 x 8 =</a:t>
            </a:r>
            <a:endParaRPr lang="en-US" altLang="en-US" sz="2400" baseline="-25000" dirty="0">
              <a:solidFill>
                <a:srgbClr val="C00000"/>
              </a:solidFill>
              <a:latin typeface="+mj-lt"/>
            </a:endParaRPr>
          </a:p>
        </p:txBody>
      </p:sp>
      <p:sp>
        <p:nvSpPr>
          <p:cNvPr id="25" name="Text Box 1027">
            <a:extLst>
              <a:ext uri="{FF2B5EF4-FFF2-40B4-BE49-F238E27FC236}">
                <a16:creationId xmlns:a16="http://schemas.microsoft.com/office/drawing/2014/main" xmlns="" id="{76B2CBCB-223F-4A3B-A0AA-97ED0928304B}"/>
              </a:ext>
            </a:extLst>
          </p:cNvPr>
          <p:cNvSpPr txBox="1">
            <a:spLocks noChangeArrowheads="1"/>
          </p:cNvSpPr>
          <p:nvPr/>
        </p:nvSpPr>
        <p:spPr bwMode="auto">
          <a:xfrm>
            <a:off x="7612808" y="4078639"/>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4.0000</a:t>
            </a:r>
            <a:endParaRPr lang="en-US" altLang="en-US" sz="2400" baseline="-25000" dirty="0">
              <a:solidFill>
                <a:srgbClr val="C00000"/>
              </a:solidFill>
              <a:latin typeface="+mj-lt"/>
            </a:endParaRPr>
          </a:p>
        </p:txBody>
      </p:sp>
      <p:sp>
        <p:nvSpPr>
          <p:cNvPr id="26" name="Text Box 1027">
            <a:extLst>
              <a:ext uri="{FF2B5EF4-FFF2-40B4-BE49-F238E27FC236}">
                <a16:creationId xmlns:a16="http://schemas.microsoft.com/office/drawing/2014/main" xmlns="" id="{BF0599ED-51D5-421B-B4B7-50AD89FA5B4A}"/>
              </a:ext>
            </a:extLst>
          </p:cNvPr>
          <p:cNvSpPr txBox="1">
            <a:spLocks noChangeArrowheads="1"/>
          </p:cNvSpPr>
          <p:nvPr/>
        </p:nvSpPr>
        <p:spPr bwMode="auto">
          <a:xfrm>
            <a:off x="8974487" y="4047882"/>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4</a:t>
            </a:r>
            <a:endParaRPr lang="en-US" altLang="en-US" sz="2400" baseline="-25000" dirty="0">
              <a:solidFill>
                <a:srgbClr val="C00000"/>
              </a:solidFill>
              <a:latin typeface="+mj-lt"/>
            </a:endParaRPr>
          </a:p>
        </p:txBody>
      </p:sp>
      <p:sp>
        <p:nvSpPr>
          <p:cNvPr id="27" name="Text Box 1027">
            <a:extLst>
              <a:ext uri="{FF2B5EF4-FFF2-40B4-BE49-F238E27FC236}">
                <a16:creationId xmlns:a16="http://schemas.microsoft.com/office/drawing/2014/main" xmlns="" id="{FB57E4AD-A076-4876-A0D4-70B9C347664E}"/>
              </a:ext>
            </a:extLst>
          </p:cNvPr>
          <p:cNvSpPr txBox="1">
            <a:spLocks noChangeArrowheads="1"/>
          </p:cNvSpPr>
          <p:nvPr/>
        </p:nvSpPr>
        <p:spPr bwMode="auto">
          <a:xfrm>
            <a:off x="10341171" y="4046175"/>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0.0000</a:t>
            </a:r>
            <a:endParaRPr lang="en-US" altLang="en-US" sz="2400" baseline="-25000" dirty="0">
              <a:solidFill>
                <a:srgbClr val="C00000"/>
              </a:solidFill>
              <a:latin typeface="+mj-lt"/>
            </a:endParaRPr>
          </a:p>
        </p:txBody>
      </p:sp>
      <p:sp>
        <p:nvSpPr>
          <p:cNvPr id="28" name="Text Box 1027">
            <a:extLst>
              <a:ext uri="{FF2B5EF4-FFF2-40B4-BE49-F238E27FC236}">
                <a16:creationId xmlns:a16="http://schemas.microsoft.com/office/drawing/2014/main" xmlns="" id="{145266F9-CC71-45E5-AA29-2F3C45C0C2AF}"/>
              </a:ext>
            </a:extLst>
          </p:cNvPr>
          <p:cNvSpPr txBox="1">
            <a:spLocks noChangeArrowheads="1"/>
          </p:cNvSpPr>
          <p:nvPr/>
        </p:nvSpPr>
        <p:spPr bwMode="auto">
          <a:xfrm>
            <a:off x="9930630" y="4046175"/>
            <a:ext cx="44775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a:t>
            </a:r>
            <a:endParaRPr lang="en-US" altLang="en-US" sz="2400" baseline="-25000" dirty="0">
              <a:solidFill>
                <a:srgbClr val="C00000"/>
              </a:solidFill>
              <a:latin typeface="+mj-lt"/>
            </a:endParaRPr>
          </a:p>
        </p:txBody>
      </p:sp>
      <p:sp>
        <p:nvSpPr>
          <p:cNvPr id="29" name="Text Box 1027">
            <a:extLst>
              <a:ext uri="{FF2B5EF4-FFF2-40B4-BE49-F238E27FC236}">
                <a16:creationId xmlns:a16="http://schemas.microsoft.com/office/drawing/2014/main" xmlns="" id="{90316DC4-9662-4C06-81E3-5695E7F3C033}"/>
              </a:ext>
            </a:extLst>
          </p:cNvPr>
          <p:cNvSpPr txBox="1">
            <a:spLocks noChangeArrowheads="1"/>
          </p:cNvSpPr>
          <p:nvPr/>
        </p:nvSpPr>
        <p:spPr bwMode="auto">
          <a:xfrm>
            <a:off x="6004716" y="5204074"/>
            <a:ext cx="1722745"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latin typeface="+mj-lt"/>
              </a:rPr>
              <a:t>0.6875</a:t>
            </a:r>
            <a:r>
              <a:rPr lang="en-US" altLang="en-US" sz="2400" baseline="-25000" dirty="0">
                <a:latin typeface="+mj-lt"/>
              </a:rPr>
              <a:t>10</a:t>
            </a:r>
            <a:r>
              <a:rPr lang="en-US" altLang="en-US" sz="2400" dirty="0">
                <a:latin typeface="+mj-lt"/>
              </a:rPr>
              <a:t> = </a:t>
            </a:r>
            <a:endParaRPr lang="en-US" altLang="en-US" sz="2400" baseline="-25000" dirty="0">
              <a:solidFill>
                <a:srgbClr val="C00000"/>
              </a:solidFill>
              <a:latin typeface="+mj-lt"/>
            </a:endParaRPr>
          </a:p>
        </p:txBody>
      </p:sp>
      <p:sp>
        <p:nvSpPr>
          <p:cNvPr id="30" name="Text Box 1027">
            <a:extLst>
              <a:ext uri="{FF2B5EF4-FFF2-40B4-BE49-F238E27FC236}">
                <a16:creationId xmlns:a16="http://schemas.microsoft.com/office/drawing/2014/main" xmlns="" id="{29711174-F5D2-44DF-ACF9-2EFC3CE67E8F}"/>
              </a:ext>
            </a:extLst>
          </p:cNvPr>
          <p:cNvSpPr txBox="1">
            <a:spLocks noChangeArrowheads="1"/>
          </p:cNvSpPr>
          <p:nvPr/>
        </p:nvSpPr>
        <p:spPr bwMode="auto">
          <a:xfrm>
            <a:off x="7022007" y="5204074"/>
            <a:ext cx="1809709"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dirty="0">
                <a:solidFill>
                  <a:schemeClr val="accent6"/>
                </a:solidFill>
                <a:latin typeface="+mj-lt"/>
              </a:rPr>
              <a:t>0.54</a:t>
            </a:r>
            <a:r>
              <a:rPr lang="en-US" altLang="en-US" sz="2400" baseline="-25000" dirty="0">
                <a:solidFill>
                  <a:schemeClr val="accent6"/>
                </a:solidFill>
                <a:latin typeface="+mj-lt"/>
              </a:rPr>
              <a:t>8</a:t>
            </a:r>
          </a:p>
        </p:txBody>
      </p:sp>
      <p:cxnSp>
        <p:nvCxnSpPr>
          <p:cNvPr id="31" name="Straight Arrow Connector 30">
            <a:extLst>
              <a:ext uri="{FF2B5EF4-FFF2-40B4-BE49-F238E27FC236}">
                <a16:creationId xmlns:a16="http://schemas.microsoft.com/office/drawing/2014/main" xmlns="" id="{0C845FF0-98C1-4901-A8B1-0A730E83871D}"/>
              </a:ext>
            </a:extLst>
          </p:cNvPr>
          <p:cNvCxnSpPr/>
          <p:nvPr/>
        </p:nvCxnSpPr>
        <p:spPr>
          <a:xfrm>
            <a:off x="9185171" y="3600862"/>
            <a:ext cx="0" cy="864000"/>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 Box 1027">
            <a:extLst>
              <a:ext uri="{FF2B5EF4-FFF2-40B4-BE49-F238E27FC236}">
                <a16:creationId xmlns:a16="http://schemas.microsoft.com/office/drawing/2014/main" xmlns="" id="{04751CF4-D30A-421E-BE47-86B6539F6E9D}"/>
              </a:ext>
            </a:extLst>
          </p:cNvPr>
          <p:cNvSpPr txBox="1">
            <a:spLocks noChangeArrowheads="1"/>
          </p:cNvSpPr>
          <p:nvPr/>
        </p:nvSpPr>
        <p:spPr bwMode="auto">
          <a:xfrm>
            <a:off x="9008953" y="2904882"/>
            <a:ext cx="12774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i="1" u="sng" dirty="0">
                <a:latin typeface="+mj-lt"/>
              </a:rPr>
              <a:t>integer</a:t>
            </a:r>
            <a:endParaRPr lang="en-US" altLang="en-US" sz="2400" i="1" u="sng" baseline="-25000" dirty="0">
              <a:solidFill>
                <a:srgbClr val="C00000"/>
              </a:solidFill>
              <a:latin typeface="+mj-lt"/>
            </a:endParaRPr>
          </a:p>
        </p:txBody>
      </p:sp>
      <p:sp>
        <p:nvSpPr>
          <p:cNvPr id="33" name="Text Box 1027">
            <a:extLst>
              <a:ext uri="{FF2B5EF4-FFF2-40B4-BE49-F238E27FC236}">
                <a16:creationId xmlns:a16="http://schemas.microsoft.com/office/drawing/2014/main" xmlns="" id="{70649C06-4E25-44E2-9B5E-62225BA6E3EA}"/>
              </a:ext>
            </a:extLst>
          </p:cNvPr>
          <p:cNvSpPr txBox="1">
            <a:spLocks noChangeArrowheads="1"/>
          </p:cNvSpPr>
          <p:nvPr/>
        </p:nvSpPr>
        <p:spPr bwMode="auto">
          <a:xfrm>
            <a:off x="10264971" y="2903175"/>
            <a:ext cx="1353684"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2400" i="1" u="sng" dirty="0">
                <a:latin typeface="+mj-lt"/>
              </a:rPr>
              <a:t>fraction</a:t>
            </a:r>
            <a:endParaRPr lang="en-US" altLang="en-US" sz="2400" i="1" u="sng" baseline="-25000" dirty="0">
              <a:solidFill>
                <a:srgbClr val="C00000"/>
              </a:solidFill>
              <a:latin typeface="+mj-lt"/>
            </a:endParaRPr>
          </a:p>
        </p:txBody>
      </p:sp>
      <p:sp>
        <p:nvSpPr>
          <p:cNvPr id="34" name="Content Placeholder 2">
            <a:extLst>
              <a:ext uri="{FF2B5EF4-FFF2-40B4-BE49-F238E27FC236}">
                <a16:creationId xmlns:a16="http://schemas.microsoft.com/office/drawing/2014/main" xmlns="" id="{1EC38B7D-E659-4A81-8772-6094B25F2B17}"/>
              </a:ext>
            </a:extLst>
          </p:cNvPr>
          <p:cNvSpPr txBox="1">
            <a:spLocks/>
          </p:cNvSpPr>
          <p:nvPr/>
        </p:nvSpPr>
        <p:spPr>
          <a:xfrm>
            <a:off x="5902164" y="2000691"/>
            <a:ext cx="2019300" cy="4147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 - 2</a:t>
            </a:r>
          </a:p>
        </p:txBody>
      </p:sp>
    </p:spTree>
    <p:extLst>
      <p:ext uri="{BB962C8B-B14F-4D97-AF65-F5344CB8AC3E}">
        <p14:creationId xmlns:p14="http://schemas.microsoft.com/office/powerpoint/2010/main" val="9389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500"/>
                                        <p:tgtEl>
                                          <p:spTgt spid="15"/>
                                        </p:tgtEl>
                                      </p:cBhvr>
                                    </p:animEffect>
                                  </p:childTnLst>
                                </p:cTn>
                              </p:par>
                              <p:par>
                                <p:cTn id="83" presetID="10" presetClass="entr" presetSubtype="0"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500"/>
                                        <p:tgtEl>
                                          <p:spTgt spid="1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500"/>
                                        <p:tgtEl>
                                          <p:spTgt spid="2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500"/>
                                        <p:tgtEl>
                                          <p:spTgt spid="3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fade">
                                      <p:cBhvr>
                                        <p:cTn id="123" dur="500"/>
                                        <p:tgtEl>
                                          <p:spTgt spid="2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500"/>
                                        <p:tgtEl>
                                          <p:spTgt spid="2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fade">
                                      <p:cBhvr>
                                        <p:cTn id="131" dur="500"/>
                                        <p:tgtEl>
                                          <p:spTgt spid="2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fade">
                                      <p:cBhvr>
                                        <p:cTn id="147" dur="500"/>
                                        <p:tgtEl>
                                          <p:spTgt spid="2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7"/>
                                        </p:tgtEl>
                                        <p:attrNameLst>
                                          <p:attrName>style.visibility</p:attrName>
                                        </p:attrNameLst>
                                      </p:cBhvr>
                                      <p:to>
                                        <p:strVal val="visible"/>
                                      </p:to>
                                    </p:set>
                                    <p:animEffect transition="in" filter="fade">
                                      <p:cBhvr>
                                        <p:cTn id="150" dur="500"/>
                                        <p:tgtEl>
                                          <p:spTgt spid="27"/>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29"/>
                                        </p:tgtEl>
                                        <p:attrNameLst>
                                          <p:attrName>style.visibility</p:attrName>
                                        </p:attrNameLst>
                                      </p:cBhvr>
                                      <p:to>
                                        <p:strVal val="visible"/>
                                      </p:to>
                                    </p:set>
                                    <p:animEffect transition="in" filter="fade">
                                      <p:cBhvr>
                                        <p:cTn id="155" dur="500"/>
                                        <p:tgtEl>
                                          <p:spTgt spid="29"/>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fade">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0"/>
                                        </p:tgtEl>
                                        <p:attrNameLst>
                                          <p:attrName>style.visibility</p:attrName>
                                        </p:attrNameLst>
                                      </p:cBhvr>
                                      <p:to>
                                        <p:strVal val="visible"/>
                                      </p:to>
                                    </p:set>
                                    <p:animEffect transition="in" filter="fade">
                                      <p:cBhvr>
                                        <p:cTn id="16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2" grpId="0"/>
      <p:bldP spid="33" grpId="0"/>
      <p:bldP spid="3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F1D67-0C54-4CBA-920B-C78B630A752D}"/>
              </a:ext>
            </a:extLst>
          </p:cNvPr>
          <p:cNvSpPr>
            <a:spLocks noGrp="1"/>
          </p:cNvSpPr>
          <p:nvPr>
            <p:ph type="title"/>
          </p:nvPr>
        </p:nvSpPr>
        <p:spPr/>
        <p:txBody>
          <a:bodyPr/>
          <a:lstStyle/>
          <a:p>
            <a:r>
              <a:rPr lang="en-US" dirty="0"/>
              <a:t>Schottky TTL</a:t>
            </a:r>
            <a:endParaRPr lang="en-IN" dirty="0"/>
          </a:p>
        </p:txBody>
      </p:sp>
      <p:sp>
        <p:nvSpPr>
          <p:cNvPr id="3" name="Content Placeholder 2">
            <a:extLst>
              <a:ext uri="{FF2B5EF4-FFF2-40B4-BE49-F238E27FC236}">
                <a16:creationId xmlns:a16="http://schemas.microsoft.com/office/drawing/2014/main" xmlns="" id="{8F888312-6C56-4773-AFBB-19936FEE70AC}"/>
              </a:ext>
            </a:extLst>
          </p:cNvPr>
          <p:cNvSpPr>
            <a:spLocks noGrp="1"/>
          </p:cNvSpPr>
          <p:nvPr>
            <p:ph idx="1"/>
          </p:nvPr>
        </p:nvSpPr>
        <p:spPr/>
        <p:txBody>
          <a:bodyPr/>
          <a:lstStyle/>
          <a:p>
            <a:r>
              <a:rPr lang="en-US" dirty="0"/>
              <a:t>When a transistor is saturated, excess charge carries will be stored in the base region and they must be removed before the transistor can be turned off.</a:t>
            </a:r>
          </a:p>
          <a:p>
            <a:r>
              <a:rPr lang="en-US" dirty="0"/>
              <a:t>So, owing to storage time delay, the speed is reduced.</a:t>
            </a:r>
          </a:p>
          <a:p>
            <a:r>
              <a:rPr lang="en-US" dirty="0"/>
              <a:t>The Schottky TTL series reduces this storage time delay by not allowing the transistor to go into full saturation.</a:t>
            </a:r>
          </a:p>
          <a:p>
            <a:r>
              <a:rPr lang="en-US" dirty="0"/>
              <a:t>This is accomplished by using a Schottky barrier diode(SBD) between the base and the collector of each transistor.</a:t>
            </a:r>
          </a:p>
          <a:p>
            <a:r>
              <a:rPr lang="en-US" dirty="0"/>
              <a:t>More than three times the switching speed of standard TTL, at the expense of approximately doubling the power consumption.</a:t>
            </a:r>
          </a:p>
          <a:p>
            <a:endParaRPr lang="en-IN" dirty="0"/>
          </a:p>
        </p:txBody>
      </p:sp>
    </p:spTree>
    <p:extLst>
      <p:ext uri="{BB962C8B-B14F-4D97-AF65-F5344CB8AC3E}">
        <p14:creationId xmlns:p14="http://schemas.microsoft.com/office/powerpoint/2010/main" val="12516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A0691-56B1-45CE-BC33-DBD4614FC34C}"/>
              </a:ext>
            </a:extLst>
          </p:cNvPr>
          <p:cNvSpPr>
            <a:spLocks noGrp="1"/>
          </p:cNvSpPr>
          <p:nvPr>
            <p:ph type="title"/>
          </p:nvPr>
        </p:nvSpPr>
        <p:spPr/>
        <p:txBody>
          <a:bodyPr/>
          <a:lstStyle/>
          <a:p>
            <a:r>
              <a:rPr lang="en-US" dirty="0"/>
              <a:t>Tri-state TTL</a:t>
            </a:r>
            <a:endParaRPr lang="en-IN" dirty="0"/>
          </a:p>
        </p:txBody>
      </p:sp>
      <p:sp>
        <p:nvSpPr>
          <p:cNvPr id="3" name="Content Placeholder 2">
            <a:extLst>
              <a:ext uri="{FF2B5EF4-FFF2-40B4-BE49-F238E27FC236}">
                <a16:creationId xmlns:a16="http://schemas.microsoft.com/office/drawing/2014/main" xmlns="" id="{5DA23FC4-5A42-4880-828D-9C11625941AF}"/>
              </a:ext>
            </a:extLst>
          </p:cNvPr>
          <p:cNvSpPr>
            <a:spLocks noGrp="1"/>
          </p:cNvSpPr>
          <p:nvPr>
            <p:ph idx="1"/>
          </p:nvPr>
        </p:nvSpPr>
        <p:spPr/>
        <p:txBody>
          <a:bodyPr/>
          <a:lstStyle/>
          <a:p>
            <a:r>
              <a:rPr lang="en-US" dirty="0"/>
              <a:t>It utilizes the advantage of the high speed of operation of the totem-pole configuration and wire ANDing of the open-collector configuration.</a:t>
            </a:r>
          </a:p>
          <a:p>
            <a:r>
              <a:rPr lang="en-US" dirty="0"/>
              <a:t>It is called the tri-state TTL, because it allows three possible output states: HIGH, LOW, and HIGH Impedance (Hi-Z).</a:t>
            </a:r>
          </a:p>
          <a:p>
            <a:r>
              <a:rPr lang="en-US" dirty="0"/>
              <a:t>In the Hi-Z state, both the transistors in the totem-pole arrangement are turned off, so that the output terminal is a HIGH impedance to ground or </a:t>
            </a:r>
            <a:r>
              <a:rPr lang="en-US" dirty="0" err="1"/>
              <a:t>V</a:t>
            </a:r>
            <a:r>
              <a:rPr lang="en-US" baseline="-25000" dirty="0" err="1"/>
              <a:t>cc</a:t>
            </a:r>
            <a:r>
              <a:rPr lang="en-US" dirty="0"/>
              <a:t>.</a:t>
            </a:r>
            <a:endParaRPr lang="en-US" baseline="-25000" dirty="0"/>
          </a:p>
          <a:p>
            <a:r>
              <a:rPr lang="en-US" dirty="0"/>
              <a:t>In fact, the output is an open or floating terminal, that is, neither a LOW nor a HIGH.</a:t>
            </a:r>
          </a:p>
          <a:p>
            <a:endParaRPr lang="en-IN" dirty="0"/>
          </a:p>
        </p:txBody>
      </p:sp>
    </p:spTree>
    <p:extLst>
      <p:ext uri="{BB962C8B-B14F-4D97-AF65-F5344CB8AC3E}">
        <p14:creationId xmlns:p14="http://schemas.microsoft.com/office/powerpoint/2010/main" val="25668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7EE44-AB9A-4E15-AB34-9F6DB1C01F05}"/>
              </a:ext>
            </a:extLst>
          </p:cNvPr>
          <p:cNvSpPr>
            <a:spLocks noGrp="1"/>
          </p:cNvSpPr>
          <p:nvPr>
            <p:ph type="title"/>
          </p:nvPr>
        </p:nvSpPr>
        <p:spPr/>
        <p:txBody>
          <a:bodyPr/>
          <a:lstStyle/>
          <a:p>
            <a:r>
              <a:rPr lang="en-US" dirty="0"/>
              <a:t>Octal to Decimal</a:t>
            </a:r>
            <a:endParaRPr lang="en-IN" dirty="0"/>
          </a:p>
        </p:txBody>
      </p:sp>
      <p:sp>
        <p:nvSpPr>
          <p:cNvPr id="3" name="Content Placeholder 2">
            <a:extLst>
              <a:ext uri="{FF2B5EF4-FFF2-40B4-BE49-F238E27FC236}">
                <a16:creationId xmlns:a16="http://schemas.microsoft.com/office/drawing/2014/main" xmlns="" id="{01013F7C-26A9-431A-9B7F-509B69B14D3D}"/>
              </a:ext>
            </a:extLst>
          </p:cNvPr>
          <p:cNvSpPr>
            <a:spLocks noGrp="1"/>
          </p:cNvSpPr>
          <p:nvPr>
            <p:ph idx="1"/>
          </p:nvPr>
        </p:nvSpPr>
        <p:spPr>
          <a:xfrm>
            <a:off x="131180" y="863444"/>
            <a:ext cx="11929641" cy="1631783"/>
          </a:xfrm>
        </p:spPr>
        <p:txBody>
          <a:bodyPr/>
          <a:lstStyle/>
          <a:p>
            <a:r>
              <a:rPr lang="en-US" altLang="en-US" dirty="0"/>
              <a:t>Technique</a:t>
            </a:r>
          </a:p>
          <a:p>
            <a:pPr lvl="1"/>
            <a:r>
              <a:rPr lang="en-US" altLang="en-US" dirty="0"/>
              <a:t>Multiply each digit by </a:t>
            </a:r>
            <a:r>
              <a:rPr lang="en-US" altLang="en-US" dirty="0">
                <a:solidFill>
                  <a:schemeClr val="tx2"/>
                </a:solidFill>
              </a:rPr>
              <a:t>8</a:t>
            </a:r>
            <a:r>
              <a:rPr lang="en-US" altLang="en-US" baseline="30000" dirty="0">
                <a:solidFill>
                  <a:schemeClr val="tx2"/>
                </a:solidFill>
              </a:rPr>
              <a:t>n</a:t>
            </a:r>
            <a:r>
              <a:rPr lang="en-US" altLang="en-US" dirty="0"/>
              <a:t>, where </a:t>
            </a:r>
            <a:r>
              <a:rPr lang="en-US" altLang="en-US" i="1" dirty="0"/>
              <a:t>n</a:t>
            </a:r>
            <a:r>
              <a:rPr lang="en-US" altLang="en-US" dirty="0"/>
              <a:t> is the “weight” of the digit</a:t>
            </a:r>
          </a:p>
          <a:p>
            <a:pPr lvl="1"/>
            <a:r>
              <a:rPr lang="en-US" altLang="en-US" dirty="0"/>
              <a:t>The weight is the position of the digit, starting from 0 on the right. Finally, Add the results.</a:t>
            </a:r>
          </a:p>
          <a:p>
            <a:r>
              <a:rPr lang="en-US" altLang="en-US" dirty="0"/>
              <a:t>Example - 1</a:t>
            </a:r>
          </a:p>
          <a:p>
            <a:pPr marL="0" indent="0">
              <a:buNone/>
            </a:pPr>
            <a:endParaRPr lang="en-IN" dirty="0"/>
          </a:p>
        </p:txBody>
      </p:sp>
      <p:sp>
        <p:nvSpPr>
          <p:cNvPr id="5" name="Rectangle 4">
            <a:extLst>
              <a:ext uri="{FF2B5EF4-FFF2-40B4-BE49-F238E27FC236}">
                <a16:creationId xmlns:a16="http://schemas.microsoft.com/office/drawing/2014/main" xmlns="" id="{C969E12E-EE89-445B-9AA1-D5E4B146F1E2}"/>
              </a:ext>
            </a:extLst>
          </p:cNvPr>
          <p:cNvSpPr/>
          <p:nvPr/>
        </p:nvSpPr>
        <p:spPr>
          <a:xfrm>
            <a:off x="1678187" y="2799258"/>
            <a:ext cx="2538329" cy="461665"/>
          </a:xfrm>
          <a:prstGeom prst="rect">
            <a:avLst/>
          </a:prstGeom>
        </p:spPr>
        <p:txBody>
          <a:bodyPr wrap="square">
            <a:spAutoFit/>
          </a:bodyPr>
          <a:lstStyle/>
          <a:p>
            <a:pPr algn="ctr"/>
            <a:r>
              <a:rPr lang="en-US" altLang="en-US" sz="2400" dirty="0">
                <a:latin typeface="+mj-lt"/>
              </a:rPr>
              <a:t>7	2	4</a:t>
            </a:r>
            <a:endParaRPr lang="en-US" sz="2400" dirty="0">
              <a:latin typeface="+mj-lt"/>
            </a:endParaRPr>
          </a:p>
        </p:txBody>
      </p:sp>
      <p:sp>
        <p:nvSpPr>
          <p:cNvPr id="6" name="Rectangle 5">
            <a:extLst>
              <a:ext uri="{FF2B5EF4-FFF2-40B4-BE49-F238E27FC236}">
                <a16:creationId xmlns:a16="http://schemas.microsoft.com/office/drawing/2014/main" xmlns="" id="{E65C3A95-2CA7-4DE8-B58A-26B371622DDC}"/>
              </a:ext>
            </a:extLst>
          </p:cNvPr>
          <p:cNvSpPr/>
          <p:nvPr/>
        </p:nvSpPr>
        <p:spPr>
          <a:xfrm>
            <a:off x="3878884" y="4371205"/>
            <a:ext cx="1181345" cy="461665"/>
          </a:xfrm>
          <a:prstGeom prst="rect">
            <a:avLst/>
          </a:prstGeom>
        </p:spPr>
        <p:txBody>
          <a:bodyPr wrap="square">
            <a:spAutoFit/>
          </a:bodyPr>
          <a:lstStyle/>
          <a:p>
            <a:pPr algn="ctr"/>
            <a:r>
              <a:rPr lang="en-US" sz="2400" dirty="0">
                <a:latin typeface="+mj-lt"/>
              </a:rPr>
              <a:t>4 x 8</a:t>
            </a:r>
            <a:r>
              <a:rPr lang="en-US" sz="2400" baseline="30000" dirty="0">
                <a:latin typeface="+mj-lt"/>
              </a:rPr>
              <a:t>0</a:t>
            </a:r>
          </a:p>
        </p:txBody>
      </p:sp>
      <p:sp>
        <p:nvSpPr>
          <p:cNvPr id="7" name="Rectangle 6">
            <a:extLst>
              <a:ext uri="{FF2B5EF4-FFF2-40B4-BE49-F238E27FC236}">
                <a16:creationId xmlns:a16="http://schemas.microsoft.com/office/drawing/2014/main" xmlns="" id="{4F1C132A-C992-4B2D-A645-C90FE3BDC02C}"/>
              </a:ext>
            </a:extLst>
          </p:cNvPr>
          <p:cNvSpPr/>
          <p:nvPr/>
        </p:nvSpPr>
        <p:spPr>
          <a:xfrm>
            <a:off x="2337751" y="4380730"/>
            <a:ext cx="1181345" cy="461665"/>
          </a:xfrm>
          <a:prstGeom prst="rect">
            <a:avLst/>
          </a:prstGeom>
        </p:spPr>
        <p:txBody>
          <a:bodyPr wrap="square">
            <a:spAutoFit/>
          </a:bodyPr>
          <a:lstStyle/>
          <a:p>
            <a:pPr algn="ctr"/>
            <a:r>
              <a:rPr lang="en-US" sz="2400" dirty="0">
                <a:latin typeface="+mj-lt"/>
              </a:rPr>
              <a:t>2 x 8</a:t>
            </a:r>
            <a:r>
              <a:rPr lang="en-US" sz="2400" baseline="30000" dirty="0">
                <a:latin typeface="+mj-lt"/>
              </a:rPr>
              <a:t>1</a:t>
            </a:r>
          </a:p>
        </p:txBody>
      </p:sp>
      <p:sp>
        <p:nvSpPr>
          <p:cNvPr id="8" name="Rectangle 7">
            <a:extLst>
              <a:ext uri="{FF2B5EF4-FFF2-40B4-BE49-F238E27FC236}">
                <a16:creationId xmlns:a16="http://schemas.microsoft.com/office/drawing/2014/main" xmlns="" id="{6AE439B2-0877-4CCB-BD6F-584E361F1990}"/>
              </a:ext>
            </a:extLst>
          </p:cNvPr>
          <p:cNvSpPr/>
          <p:nvPr/>
        </p:nvSpPr>
        <p:spPr>
          <a:xfrm>
            <a:off x="813751" y="4380730"/>
            <a:ext cx="1181345" cy="461665"/>
          </a:xfrm>
          <a:prstGeom prst="rect">
            <a:avLst/>
          </a:prstGeom>
        </p:spPr>
        <p:txBody>
          <a:bodyPr wrap="square">
            <a:spAutoFit/>
          </a:bodyPr>
          <a:lstStyle/>
          <a:p>
            <a:pPr algn="ctr"/>
            <a:r>
              <a:rPr lang="en-US" sz="2400" dirty="0">
                <a:latin typeface="+mj-lt"/>
              </a:rPr>
              <a:t>7 x 8</a:t>
            </a:r>
            <a:r>
              <a:rPr lang="en-US" sz="2400" baseline="30000" dirty="0">
                <a:latin typeface="+mj-lt"/>
              </a:rPr>
              <a:t>2</a:t>
            </a:r>
          </a:p>
        </p:txBody>
      </p:sp>
      <p:cxnSp>
        <p:nvCxnSpPr>
          <p:cNvPr id="9" name="Straight Arrow Connector 8">
            <a:extLst>
              <a:ext uri="{FF2B5EF4-FFF2-40B4-BE49-F238E27FC236}">
                <a16:creationId xmlns:a16="http://schemas.microsoft.com/office/drawing/2014/main" xmlns="" id="{6CE4F04C-7E45-435F-97F5-0CD99976906B}"/>
              </a:ext>
            </a:extLst>
          </p:cNvPr>
          <p:cNvCxnSpPr>
            <a:endCxn id="6" idx="0"/>
          </p:cNvCxnSpPr>
          <p:nvPr/>
        </p:nvCxnSpPr>
        <p:spPr>
          <a:xfrm>
            <a:off x="3895509" y="3305667"/>
            <a:ext cx="574048" cy="106553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0B42462B-AF89-493D-BFC7-A33A884E0CC0}"/>
              </a:ext>
            </a:extLst>
          </p:cNvPr>
          <p:cNvCxnSpPr>
            <a:cxnSpLocks/>
            <a:endCxn id="7" idx="0"/>
          </p:cNvCxnSpPr>
          <p:nvPr/>
        </p:nvCxnSpPr>
        <p:spPr>
          <a:xfrm>
            <a:off x="2928424" y="3305667"/>
            <a:ext cx="0" cy="107506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840B0DF0-26D1-43FB-B116-84E82E6D58DA}"/>
              </a:ext>
            </a:extLst>
          </p:cNvPr>
          <p:cNvCxnSpPr>
            <a:endCxn id="8" idx="0"/>
          </p:cNvCxnSpPr>
          <p:nvPr/>
        </p:nvCxnSpPr>
        <p:spPr>
          <a:xfrm flipH="1">
            <a:off x="1404424" y="3305667"/>
            <a:ext cx="550546" cy="107506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4A8CEAA3-4299-4BAE-ADD5-7CC8A748C101}"/>
              </a:ext>
            </a:extLst>
          </p:cNvPr>
          <p:cNvSpPr/>
          <p:nvPr/>
        </p:nvSpPr>
        <p:spPr>
          <a:xfrm>
            <a:off x="3519096" y="4355905"/>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13" name="Rectangle 12">
            <a:extLst>
              <a:ext uri="{FF2B5EF4-FFF2-40B4-BE49-F238E27FC236}">
                <a16:creationId xmlns:a16="http://schemas.microsoft.com/office/drawing/2014/main" xmlns="" id="{425BDF54-3FDB-4E9C-8605-F78F6A7FC820}"/>
              </a:ext>
            </a:extLst>
          </p:cNvPr>
          <p:cNvSpPr/>
          <p:nvPr/>
        </p:nvSpPr>
        <p:spPr>
          <a:xfrm>
            <a:off x="1958154" y="4355904"/>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14" name="Rectangle 13">
            <a:extLst>
              <a:ext uri="{FF2B5EF4-FFF2-40B4-BE49-F238E27FC236}">
                <a16:creationId xmlns:a16="http://schemas.microsoft.com/office/drawing/2014/main" xmlns="" id="{1568E439-5F58-4F51-860B-47CE64FF9078}"/>
              </a:ext>
            </a:extLst>
          </p:cNvPr>
          <p:cNvSpPr/>
          <p:nvPr/>
        </p:nvSpPr>
        <p:spPr>
          <a:xfrm>
            <a:off x="131180" y="5853839"/>
            <a:ext cx="1447800" cy="461665"/>
          </a:xfrm>
          <a:prstGeom prst="rect">
            <a:avLst/>
          </a:prstGeom>
        </p:spPr>
        <p:txBody>
          <a:bodyPr wrap="square">
            <a:spAutoFit/>
          </a:bodyPr>
          <a:lstStyle/>
          <a:p>
            <a:pPr algn="ctr"/>
            <a:r>
              <a:rPr lang="en-US" sz="2400" dirty="0">
                <a:latin typeface="+mj-lt"/>
              </a:rPr>
              <a:t>724</a:t>
            </a:r>
            <a:r>
              <a:rPr lang="en-US" sz="2400" baseline="-25000" dirty="0">
                <a:latin typeface="+mj-lt"/>
              </a:rPr>
              <a:t>8 </a:t>
            </a:r>
            <a:r>
              <a:rPr lang="en-US" sz="2400" dirty="0">
                <a:latin typeface="+mj-lt"/>
              </a:rPr>
              <a:t>=</a:t>
            </a:r>
            <a:endParaRPr lang="en-US" sz="2400" baseline="-25000" dirty="0">
              <a:latin typeface="+mj-lt"/>
            </a:endParaRPr>
          </a:p>
        </p:txBody>
      </p:sp>
      <p:sp>
        <p:nvSpPr>
          <p:cNvPr id="16" name="Rectangle 15">
            <a:extLst>
              <a:ext uri="{FF2B5EF4-FFF2-40B4-BE49-F238E27FC236}">
                <a16:creationId xmlns:a16="http://schemas.microsoft.com/office/drawing/2014/main" xmlns="" id="{101575BC-9102-4EFD-A0EA-E3C37F093850}"/>
              </a:ext>
            </a:extLst>
          </p:cNvPr>
          <p:cNvSpPr/>
          <p:nvPr/>
        </p:nvSpPr>
        <p:spPr>
          <a:xfrm>
            <a:off x="1053375" y="5838450"/>
            <a:ext cx="1219200" cy="461665"/>
          </a:xfrm>
          <a:prstGeom prst="rect">
            <a:avLst/>
          </a:prstGeom>
        </p:spPr>
        <p:txBody>
          <a:bodyPr wrap="square">
            <a:spAutoFit/>
          </a:bodyPr>
          <a:lstStyle/>
          <a:p>
            <a:pPr algn="ctr"/>
            <a:r>
              <a:rPr lang="en-US" sz="2400" dirty="0">
                <a:solidFill>
                  <a:srgbClr val="C00000"/>
                </a:solidFill>
                <a:latin typeface="+mj-lt"/>
              </a:rPr>
              <a:t>468</a:t>
            </a:r>
            <a:r>
              <a:rPr lang="en-US" sz="2400" baseline="-25000" dirty="0">
                <a:solidFill>
                  <a:srgbClr val="C00000"/>
                </a:solidFill>
                <a:latin typeface="+mj-lt"/>
              </a:rPr>
              <a:t>10</a:t>
            </a:r>
          </a:p>
        </p:txBody>
      </p:sp>
      <p:sp>
        <p:nvSpPr>
          <p:cNvPr id="17" name="Rectangle 16">
            <a:extLst>
              <a:ext uri="{FF2B5EF4-FFF2-40B4-BE49-F238E27FC236}">
                <a16:creationId xmlns:a16="http://schemas.microsoft.com/office/drawing/2014/main" xmlns="" id="{9DAB9979-8875-4C88-B422-64A64BEC67A9}"/>
              </a:ext>
            </a:extLst>
          </p:cNvPr>
          <p:cNvSpPr/>
          <p:nvPr/>
        </p:nvSpPr>
        <p:spPr>
          <a:xfrm>
            <a:off x="3878884" y="4878542"/>
            <a:ext cx="1181345" cy="461665"/>
          </a:xfrm>
          <a:prstGeom prst="rect">
            <a:avLst/>
          </a:prstGeom>
        </p:spPr>
        <p:txBody>
          <a:bodyPr wrap="square">
            <a:spAutoFit/>
          </a:bodyPr>
          <a:lstStyle/>
          <a:p>
            <a:pPr algn="ctr"/>
            <a:r>
              <a:rPr lang="en-US" sz="2400" dirty="0">
                <a:latin typeface="+mj-lt"/>
              </a:rPr>
              <a:t>4</a:t>
            </a:r>
            <a:endParaRPr lang="en-US" sz="2400" baseline="30000" dirty="0">
              <a:latin typeface="+mj-lt"/>
            </a:endParaRPr>
          </a:p>
        </p:txBody>
      </p:sp>
      <p:sp>
        <p:nvSpPr>
          <p:cNvPr id="18" name="Rectangle 17">
            <a:extLst>
              <a:ext uri="{FF2B5EF4-FFF2-40B4-BE49-F238E27FC236}">
                <a16:creationId xmlns:a16="http://schemas.microsoft.com/office/drawing/2014/main" xmlns="" id="{6B3C3FA6-17ED-4762-BFFA-A3A0139302A5}"/>
              </a:ext>
            </a:extLst>
          </p:cNvPr>
          <p:cNvSpPr/>
          <p:nvPr/>
        </p:nvSpPr>
        <p:spPr>
          <a:xfrm>
            <a:off x="2337751" y="4888067"/>
            <a:ext cx="1181345" cy="461665"/>
          </a:xfrm>
          <a:prstGeom prst="rect">
            <a:avLst/>
          </a:prstGeom>
        </p:spPr>
        <p:txBody>
          <a:bodyPr wrap="square">
            <a:spAutoFit/>
          </a:bodyPr>
          <a:lstStyle/>
          <a:p>
            <a:pPr algn="ctr"/>
            <a:r>
              <a:rPr lang="en-US" sz="2400" dirty="0">
                <a:latin typeface="+mj-lt"/>
              </a:rPr>
              <a:t>16</a:t>
            </a:r>
            <a:endParaRPr lang="en-US" sz="2400" baseline="30000" dirty="0">
              <a:latin typeface="+mj-lt"/>
            </a:endParaRPr>
          </a:p>
        </p:txBody>
      </p:sp>
      <p:sp>
        <p:nvSpPr>
          <p:cNvPr id="19" name="Rectangle 18">
            <a:extLst>
              <a:ext uri="{FF2B5EF4-FFF2-40B4-BE49-F238E27FC236}">
                <a16:creationId xmlns:a16="http://schemas.microsoft.com/office/drawing/2014/main" xmlns="" id="{78E5B280-2F92-4596-8AAE-C4FC5EFF43D6}"/>
              </a:ext>
            </a:extLst>
          </p:cNvPr>
          <p:cNvSpPr/>
          <p:nvPr/>
        </p:nvSpPr>
        <p:spPr>
          <a:xfrm>
            <a:off x="813751" y="4888067"/>
            <a:ext cx="1181345" cy="461665"/>
          </a:xfrm>
          <a:prstGeom prst="rect">
            <a:avLst/>
          </a:prstGeom>
        </p:spPr>
        <p:txBody>
          <a:bodyPr wrap="square">
            <a:spAutoFit/>
          </a:bodyPr>
          <a:lstStyle/>
          <a:p>
            <a:pPr algn="ctr"/>
            <a:r>
              <a:rPr lang="en-US" sz="2400" dirty="0">
                <a:latin typeface="+mj-lt"/>
              </a:rPr>
              <a:t>448</a:t>
            </a:r>
            <a:endParaRPr lang="en-US" sz="2400" baseline="30000" dirty="0">
              <a:latin typeface="+mj-lt"/>
            </a:endParaRPr>
          </a:p>
        </p:txBody>
      </p:sp>
      <p:sp>
        <p:nvSpPr>
          <p:cNvPr id="20" name="Rectangle 19">
            <a:extLst>
              <a:ext uri="{FF2B5EF4-FFF2-40B4-BE49-F238E27FC236}">
                <a16:creationId xmlns:a16="http://schemas.microsoft.com/office/drawing/2014/main" xmlns="" id="{898DC81F-8A87-4B22-AB54-4BBFEC4F14BF}"/>
              </a:ext>
            </a:extLst>
          </p:cNvPr>
          <p:cNvSpPr/>
          <p:nvPr/>
        </p:nvSpPr>
        <p:spPr>
          <a:xfrm>
            <a:off x="3519096" y="4863242"/>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1" name="Rectangle 20">
            <a:extLst>
              <a:ext uri="{FF2B5EF4-FFF2-40B4-BE49-F238E27FC236}">
                <a16:creationId xmlns:a16="http://schemas.microsoft.com/office/drawing/2014/main" xmlns="" id="{D0454D8C-40B5-4004-BFB9-D931A031454B}"/>
              </a:ext>
            </a:extLst>
          </p:cNvPr>
          <p:cNvSpPr/>
          <p:nvPr/>
        </p:nvSpPr>
        <p:spPr>
          <a:xfrm>
            <a:off x="1958154" y="4863241"/>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22" name="Text Box 1027">
            <a:extLst>
              <a:ext uri="{FF2B5EF4-FFF2-40B4-BE49-F238E27FC236}">
                <a16:creationId xmlns:a16="http://schemas.microsoft.com/office/drawing/2014/main" xmlns="" id="{CB50FE5D-6B1D-4CF5-A3D2-15126C50D742}"/>
              </a:ext>
            </a:extLst>
          </p:cNvPr>
          <p:cNvSpPr txBox="1">
            <a:spLocks noChangeArrowheads="1"/>
          </p:cNvSpPr>
          <p:nvPr/>
        </p:nvSpPr>
        <p:spPr bwMode="auto">
          <a:xfrm>
            <a:off x="39482" y="2386741"/>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724</a:t>
            </a:r>
            <a:r>
              <a:rPr lang="en-US" altLang="en-US" sz="2400" baseline="-25000" dirty="0">
                <a:latin typeface="+mj-lt"/>
              </a:rPr>
              <a:t>8</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10</a:t>
            </a:r>
          </a:p>
        </p:txBody>
      </p:sp>
      <p:sp>
        <p:nvSpPr>
          <p:cNvPr id="23" name="Text Box 1027">
            <a:extLst>
              <a:ext uri="{FF2B5EF4-FFF2-40B4-BE49-F238E27FC236}">
                <a16:creationId xmlns:a16="http://schemas.microsoft.com/office/drawing/2014/main" xmlns="" id="{A42D4996-B95F-4845-908B-0F141EFC09BD}"/>
              </a:ext>
            </a:extLst>
          </p:cNvPr>
          <p:cNvSpPr txBox="1">
            <a:spLocks noChangeArrowheads="1"/>
          </p:cNvSpPr>
          <p:nvPr/>
        </p:nvSpPr>
        <p:spPr bwMode="auto">
          <a:xfrm>
            <a:off x="5942724" y="2387370"/>
            <a:ext cx="2057400" cy="46166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dirty="0">
                <a:latin typeface="+mj-lt"/>
              </a:rPr>
              <a:t>43.25</a:t>
            </a:r>
            <a:r>
              <a:rPr lang="en-US" altLang="en-US" sz="2400" baseline="-25000" dirty="0">
                <a:latin typeface="+mj-lt"/>
              </a:rPr>
              <a:t>8</a:t>
            </a:r>
            <a:r>
              <a:rPr lang="en-US" altLang="en-US" sz="2400" dirty="0">
                <a:latin typeface="+mj-lt"/>
              </a:rPr>
              <a:t> = </a:t>
            </a:r>
            <a:r>
              <a:rPr lang="en-US" altLang="en-US" sz="2400" dirty="0">
                <a:solidFill>
                  <a:schemeClr val="accent6"/>
                </a:solidFill>
                <a:latin typeface="+mj-lt"/>
              </a:rPr>
              <a:t>?</a:t>
            </a:r>
            <a:r>
              <a:rPr lang="en-US" altLang="en-US" sz="2400" baseline="-25000" dirty="0">
                <a:solidFill>
                  <a:schemeClr val="accent6"/>
                </a:solidFill>
                <a:latin typeface="+mj-lt"/>
              </a:rPr>
              <a:t>10</a:t>
            </a:r>
          </a:p>
        </p:txBody>
      </p:sp>
      <p:sp>
        <p:nvSpPr>
          <p:cNvPr id="24" name="Content Placeholder 2">
            <a:extLst>
              <a:ext uri="{FF2B5EF4-FFF2-40B4-BE49-F238E27FC236}">
                <a16:creationId xmlns:a16="http://schemas.microsoft.com/office/drawing/2014/main" xmlns="" id="{F7F6BD2A-AE40-45EC-9DFB-C06CA9B41F11}"/>
              </a:ext>
            </a:extLst>
          </p:cNvPr>
          <p:cNvSpPr txBox="1">
            <a:spLocks/>
          </p:cNvSpPr>
          <p:nvPr/>
        </p:nvSpPr>
        <p:spPr>
          <a:xfrm>
            <a:off x="5903654" y="1996255"/>
            <a:ext cx="2019300" cy="4147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Example - 2</a:t>
            </a:r>
          </a:p>
        </p:txBody>
      </p:sp>
      <p:sp>
        <p:nvSpPr>
          <p:cNvPr id="27" name="Rectangle 26">
            <a:extLst>
              <a:ext uri="{FF2B5EF4-FFF2-40B4-BE49-F238E27FC236}">
                <a16:creationId xmlns:a16="http://schemas.microsoft.com/office/drawing/2014/main" xmlns="" id="{8AE1CF75-1A77-40FD-ACD6-1F27376E9324}"/>
              </a:ext>
            </a:extLst>
          </p:cNvPr>
          <p:cNvSpPr/>
          <p:nvPr/>
        </p:nvSpPr>
        <p:spPr>
          <a:xfrm>
            <a:off x="7815381" y="2691401"/>
            <a:ext cx="3012239" cy="461665"/>
          </a:xfrm>
          <a:prstGeom prst="rect">
            <a:avLst/>
          </a:prstGeom>
        </p:spPr>
        <p:txBody>
          <a:bodyPr wrap="square">
            <a:spAutoFit/>
          </a:bodyPr>
          <a:lstStyle/>
          <a:p>
            <a:pPr algn="ctr"/>
            <a:r>
              <a:rPr lang="en-US" altLang="en-US" sz="2400" dirty="0">
                <a:latin typeface="+mj-lt"/>
              </a:rPr>
              <a:t>4      3      .      2      5</a:t>
            </a:r>
            <a:endParaRPr lang="en-US" sz="2400" dirty="0">
              <a:latin typeface="+mj-lt"/>
            </a:endParaRPr>
          </a:p>
        </p:txBody>
      </p:sp>
      <p:sp>
        <p:nvSpPr>
          <p:cNvPr id="28" name="Rectangle 27">
            <a:extLst>
              <a:ext uri="{FF2B5EF4-FFF2-40B4-BE49-F238E27FC236}">
                <a16:creationId xmlns:a16="http://schemas.microsoft.com/office/drawing/2014/main" xmlns="" id="{307A5B2F-AC0E-4C0F-AEA2-7555B2E4D74D}"/>
              </a:ext>
            </a:extLst>
          </p:cNvPr>
          <p:cNvSpPr/>
          <p:nvPr/>
        </p:nvSpPr>
        <p:spPr>
          <a:xfrm>
            <a:off x="8315892" y="4317234"/>
            <a:ext cx="1181345" cy="461665"/>
          </a:xfrm>
          <a:prstGeom prst="rect">
            <a:avLst/>
          </a:prstGeom>
        </p:spPr>
        <p:txBody>
          <a:bodyPr wrap="square">
            <a:spAutoFit/>
          </a:bodyPr>
          <a:lstStyle/>
          <a:p>
            <a:pPr algn="ctr"/>
            <a:r>
              <a:rPr lang="en-US" sz="2400" dirty="0">
                <a:latin typeface="+mj-lt"/>
              </a:rPr>
              <a:t>3 x 8</a:t>
            </a:r>
            <a:r>
              <a:rPr lang="en-US" sz="2400" baseline="30000" dirty="0">
                <a:latin typeface="+mj-lt"/>
              </a:rPr>
              <a:t>0</a:t>
            </a:r>
          </a:p>
        </p:txBody>
      </p:sp>
      <p:sp>
        <p:nvSpPr>
          <p:cNvPr id="29" name="Rectangle 28">
            <a:extLst>
              <a:ext uri="{FF2B5EF4-FFF2-40B4-BE49-F238E27FC236}">
                <a16:creationId xmlns:a16="http://schemas.microsoft.com/office/drawing/2014/main" xmlns="" id="{D7FF626C-F209-4090-BE44-492FF53AF9D0}"/>
              </a:ext>
            </a:extLst>
          </p:cNvPr>
          <p:cNvSpPr/>
          <p:nvPr/>
        </p:nvSpPr>
        <p:spPr>
          <a:xfrm>
            <a:off x="7193207" y="4311261"/>
            <a:ext cx="1181345" cy="461665"/>
          </a:xfrm>
          <a:prstGeom prst="rect">
            <a:avLst/>
          </a:prstGeom>
        </p:spPr>
        <p:txBody>
          <a:bodyPr wrap="square">
            <a:spAutoFit/>
          </a:bodyPr>
          <a:lstStyle/>
          <a:p>
            <a:pPr algn="ctr"/>
            <a:r>
              <a:rPr lang="en-US" sz="2400" dirty="0">
                <a:latin typeface="+mj-lt"/>
              </a:rPr>
              <a:t>4 x 8</a:t>
            </a:r>
            <a:r>
              <a:rPr lang="en-US" sz="2400" baseline="30000" dirty="0">
                <a:latin typeface="+mj-lt"/>
              </a:rPr>
              <a:t>1</a:t>
            </a:r>
          </a:p>
        </p:txBody>
      </p:sp>
      <p:cxnSp>
        <p:nvCxnSpPr>
          <p:cNvPr id="30" name="Straight Arrow Connector 29">
            <a:extLst>
              <a:ext uri="{FF2B5EF4-FFF2-40B4-BE49-F238E27FC236}">
                <a16:creationId xmlns:a16="http://schemas.microsoft.com/office/drawing/2014/main" xmlns="" id="{48B366BD-B7DE-4A51-963D-FE145F049678}"/>
              </a:ext>
            </a:extLst>
          </p:cNvPr>
          <p:cNvCxnSpPr>
            <a:endCxn id="40" idx="0"/>
          </p:cNvCxnSpPr>
          <p:nvPr/>
        </p:nvCxnSpPr>
        <p:spPr>
          <a:xfrm>
            <a:off x="9927524" y="3160300"/>
            <a:ext cx="183516" cy="116645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515A3BDB-11D6-4FF3-82F5-5A7A87AFA6D0}"/>
              </a:ext>
            </a:extLst>
          </p:cNvPr>
          <p:cNvCxnSpPr>
            <a:cxnSpLocks/>
            <a:endCxn id="29" idx="0"/>
          </p:cNvCxnSpPr>
          <p:nvPr/>
        </p:nvCxnSpPr>
        <p:spPr>
          <a:xfrm flipH="1">
            <a:off x="7783880" y="3120318"/>
            <a:ext cx="343830" cy="119094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594CF58A-59E3-4DF8-9687-418413F9A38B}"/>
              </a:ext>
            </a:extLst>
          </p:cNvPr>
          <p:cNvSpPr/>
          <p:nvPr/>
        </p:nvSpPr>
        <p:spPr>
          <a:xfrm>
            <a:off x="8111085" y="4317432"/>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33" name="Rectangle 32">
            <a:extLst>
              <a:ext uri="{FF2B5EF4-FFF2-40B4-BE49-F238E27FC236}">
                <a16:creationId xmlns:a16="http://schemas.microsoft.com/office/drawing/2014/main" xmlns="" id="{ACDC139A-BB9D-4804-BA63-AFB2C6391B2C}"/>
              </a:ext>
            </a:extLst>
          </p:cNvPr>
          <p:cNvSpPr/>
          <p:nvPr/>
        </p:nvSpPr>
        <p:spPr>
          <a:xfrm>
            <a:off x="8332517" y="4825152"/>
            <a:ext cx="1181345" cy="461665"/>
          </a:xfrm>
          <a:prstGeom prst="rect">
            <a:avLst/>
          </a:prstGeom>
        </p:spPr>
        <p:txBody>
          <a:bodyPr wrap="square">
            <a:spAutoFit/>
          </a:bodyPr>
          <a:lstStyle/>
          <a:p>
            <a:pPr algn="ctr"/>
            <a:r>
              <a:rPr lang="en-US" sz="2400" dirty="0">
                <a:latin typeface="+mj-lt"/>
              </a:rPr>
              <a:t>3</a:t>
            </a:r>
            <a:endParaRPr lang="en-US" sz="2400" baseline="30000" dirty="0">
              <a:latin typeface="+mj-lt"/>
            </a:endParaRPr>
          </a:p>
        </p:txBody>
      </p:sp>
      <p:sp>
        <p:nvSpPr>
          <p:cNvPr id="34" name="Rectangle 33">
            <a:extLst>
              <a:ext uri="{FF2B5EF4-FFF2-40B4-BE49-F238E27FC236}">
                <a16:creationId xmlns:a16="http://schemas.microsoft.com/office/drawing/2014/main" xmlns="" id="{3A552CEE-7A42-4BB4-B65C-DBD35E1DA9AF}"/>
              </a:ext>
            </a:extLst>
          </p:cNvPr>
          <p:cNvSpPr/>
          <p:nvPr/>
        </p:nvSpPr>
        <p:spPr>
          <a:xfrm>
            <a:off x="7209832" y="4819179"/>
            <a:ext cx="1181345" cy="461665"/>
          </a:xfrm>
          <a:prstGeom prst="rect">
            <a:avLst/>
          </a:prstGeom>
        </p:spPr>
        <p:txBody>
          <a:bodyPr wrap="square">
            <a:spAutoFit/>
          </a:bodyPr>
          <a:lstStyle/>
          <a:p>
            <a:pPr algn="ctr"/>
            <a:r>
              <a:rPr lang="en-US" sz="2400" dirty="0">
                <a:latin typeface="+mj-lt"/>
              </a:rPr>
              <a:t>32</a:t>
            </a:r>
            <a:endParaRPr lang="en-US" sz="2400" baseline="30000" dirty="0">
              <a:latin typeface="+mj-lt"/>
            </a:endParaRPr>
          </a:p>
        </p:txBody>
      </p:sp>
      <p:sp>
        <p:nvSpPr>
          <p:cNvPr id="35" name="Rectangle 34">
            <a:extLst>
              <a:ext uri="{FF2B5EF4-FFF2-40B4-BE49-F238E27FC236}">
                <a16:creationId xmlns:a16="http://schemas.microsoft.com/office/drawing/2014/main" xmlns="" id="{5004C391-29FD-4D94-9B3F-04C13DC20513}"/>
              </a:ext>
            </a:extLst>
          </p:cNvPr>
          <p:cNvSpPr/>
          <p:nvPr/>
        </p:nvSpPr>
        <p:spPr>
          <a:xfrm>
            <a:off x="5891361" y="5838450"/>
            <a:ext cx="1918817" cy="461665"/>
          </a:xfrm>
          <a:prstGeom prst="rect">
            <a:avLst/>
          </a:prstGeom>
        </p:spPr>
        <p:txBody>
          <a:bodyPr wrap="square">
            <a:spAutoFit/>
          </a:bodyPr>
          <a:lstStyle/>
          <a:p>
            <a:pPr algn="ctr"/>
            <a:r>
              <a:rPr lang="en-US" sz="2400" dirty="0">
                <a:latin typeface="+mj-lt"/>
              </a:rPr>
              <a:t>43.25</a:t>
            </a:r>
            <a:r>
              <a:rPr lang="en-US" sz="2400" baseline="-25000" dirty="0">
                <a:latin typeface="+mj-lt"/>
              </a:rPr>
              <a:t>8 </a:t>
            </a:r>
            <a:r>
              <a:rPr lang="en-US" sz="2400" dirty="0">
                <a:latin typeface="+mj-lt"/>
              </a:rPr>
              <a:t>=</a:t>
            </a:r>
            <a:endParaRPr lang="en-US" sz="2400" baseline="-25000" dirty="0">
              <a:latin typeface="+mj-lt"/>
            </a:endParaRPr>
          </a:p>
        </p:txBody>
      </p:sp>
      <p:sp>
        <p:nvSpPr>
          <p:cNvPr id="36" name="Rectangle 35">
            <a:extLst>
              <a:ext uri="{FF2B5EF4-FFF2-40B4-BE49-F238E27FC236}">
                <a16:creationId xmlns:a16="http://schemas.microsoft.com/office/drawing/2014/main" xmlns="" id="{006BDA7E-A064-4606-80A5-2333CD87EED3}"/>
              </a:ext>
            </a:extLst>
          </p:cNvPr>
          <p:cNvSpPr/>
          <p:nvPr/>
        </p:nvSpPr>
        <p:spPr>
          <a:xfrm>
            <a:off x="8127710" y="482535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38" name="Rectangle 37">
            <a:extLst>
              <a:ext uri="{FF2B5EF4-FFF2-40B4-BE49-F238E27FC236}">
                <a16:creationId xmlns:a16="http://schemas.microsoft.com/office/drawing/2014/main" xmlns="" id="{B37D8979-6713-4004-B98B-C17677C38A42}"/>
              </a:ext>
            </a:extLst>
          </p:cNvPr>
          <p:cNvSpPr/>
          <p:nvPr/>
        </p:nvSpPr>
        <p:spPr>
          <a:xfrm>
            <a:off x="7018469" y="5838450"/>
            <a:ext cx="2057400" cy="461665"/>
          </a:xfrm>
          <a:prstGeom prst="rect">
            <a:avLst/>
          </a:prstGeom>
        </p:spPr>
        <p:txBody>
          <a:bodyPr wrap="square">
            <a:spAutoFit/>
          </a:bodyPr>
          <a:lstStyle/>
          <a:p>
            <a:pPr algn="ctr"/>
            <a:r>
              <a:rPr lang="en-US" sz="2400" dirty="0">
                <a:solidFill>
                  <a:schemeClr val="accent6"/>
                </a:solidFill>
                <a:latin typeface="+mj-lt"/>
              </a:rPr>
              <a:t>35.3281</a:t>
            </a:r>
            <a:r>
              <a:rPr lang="en-US" sz="2400" baseline="-25000" dirty="0">
                <a:solidFill>
                  <a:schemeClr val="accent6"/>
                </a:solidFill>
                <a:latin typeface="+mj-lt"/>
              </a:rPr>
              <a:t>10</a:t>
            </a:r>
          </a:p>
        </p:txBody>
      </p:sp>
      <p:sp>
        <p:nvSpPr>
          <p:cNvPr id="39" name="Rectangle 38">
            <a:extLst>
              <a:ext uri="{FF2B5EF4-FFF2-40B4-BE49-F238E27FC236}">
                <a16:creationId xmlns:a16="http://schemas.microsoft.com/office/drawing/2014/main" xmlns="" id="{715090BC-F004-46B6-ACEA-AC8E521AD94F}"/>
              </a:ext>
            </a:extLst>
          </p:cNvPr>
          <p:cNvSpPr/>
          <p:nvPr/>
        </p:nvSpPr>
        <p:spPr>
          <a:xfrm>
            <a:off x="10705042" y="4332732"/>
            <a:ext cx="1181345" cy="461665"/>
          </a:xfrm>
          <a:prstGeom prst="rect">
            <a:avLst/>
          </a:prstGeom>
        </p:spPr>
        <p:txBody>
          <a:bodyPr wrap="square">
            <a:spAutoFit/>
          </a:bodyPr>
          <a:lstStyle/>
          <a:p>
            <a:pPr algn="ctr"/>
            <a:r>
              <a:rPr lang="en-US" sz="2400" dirty="0">
                <a:latin typeface="+mj-lt"/>
              </a:rPr>
              <a:t>5 x 8</a:t>
            </a:r>
            <a:r>
              <a:rPr lang="en-US" sz="2400" baseline="30000" dirty="0">
                <a:latin typeface="+mj-lt"/>
              </a:rPr>
              <a:t>-2</a:t>
            </a:r>
          </a:p>
        </p:txBody>
      </p:sp>
      <p:sp>
        <p:nvSpPr>
          <p:cNvPr id="40" name="Rectangle 39">
            <a:extLst>
              <a:ext uri="{FF2B5EF4-FFF2-40B4-BE49-F238E27FC236}">
                <a16:creationId xmlns:a16="http://schemas.microsoft.com/office/drawing/2014/main" xmlns="" id="{53B9E016-1F4F-4B86-AE71-15DE51DF4593}"/>
              </a:ext>
            </a:extLst>
          </p:cNvPr>
          <p:cNvSpPr/>
          <p:nvPr/>
        </p:nvSpPr>
        <p:spPr>
          <a:xfrm>
            <a:off x="9520367" y="4326759"/>
            <a:ext cx="1181345" cy="461665"/>
          </a:xfrm>
          <a:prstGeom prst="rect">
            <a:avLst/>
          </a:prstGeom>
        </p:spPr>
        <p:txBody>
          <a:bodyPr wrap="square">
            <a:spAutoFit/>
          </a:bodyPr>
          <a:lstStyle/>
          <a:p>
            <a:pPr algn="ctr"/>
            <a:r>
              <a:rPr lang="en-US" sz="2400" dirty="0">
                <a:latin typeface="+mj-lt"/>
              </a:rPr>
              <a:t>2 x 8</a:t>
            </a:r>
            <a:r>
              <a:rPr lang="en-US" sz="2400" baseline="30000" dirty="0">
                <a:latin typeface="+mj-lt"/>
              </a:rPr>
              <a:t>-1</a:t>
            </a:r>
          </a:p>
        </p:txBody>
      </p:sp>
      <p:sp>
        <p:nvSpPr>
          <p:cNvPr id="41" name="Rectangle 40">
            <a:extLst>
              <a:ext uri="{FF2B5EF4-FFF2-40B4-BE49-F238E27FC236}">
                <a16:creationId xmlns:a16="http://schemas.microsoft.com/office/drawing/2014/main" xmlns="" id="{F7F53ECE-470F-4A7D-BED0-54F9F28E34D9}"/>
              </a:ext>
            </a:extLst>
          </p:cNvPr>
          <p:cNvSpPr/>
          <p:nvPr/>
        </p:nvSpPr>
        <p:spPr>
          <a:xfrm>
            <a:off x="10469238" y="433293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2" name="Rectangle 41">
            <a:extLst>
              <a:ext uri="{FF2B5EF4-FFF2-40B4-BE49-F238E27FC236}">
                <a16:creationId xmlns:a16="http://schemas.microsoft.com/office/drawing/2014/main" xmlns="" id="{48425CFC-F855-4A5F-918F-E7FE4CB5F409}"/>
              </a:ext>
            </a:extLst>
          </p:cNvPr>
          <p:cNvSpPr/>
          <p:nvPr/>
        </p:nvSpPr>
        <p:spPr>
          <a:xfrm>
            <a:off x="10721667" y="4840650"/>
            <a:ext cx="1181345" cy="461665"/>
          </a:xfrm>
          <a:prstGeom prst="rect">
            <a:avLst/>
          </a:prstGeom>
        </p:spPr>
        <p:txBody>
          <a:bodyPr wrap="square">
            <a:spAutoFit/>
          </a:bodyPr>
          <a:lstStyle/>
          <a:p>
            <a:pPr algn="ctr"/>
            <a:r>
              <a:rPr lang="en-US" sz="2400" dirty="0">
                <a:latin typeface="+mj-lt"/>
              </a:rPr>
              <a:t>0.0781</a:t>
            </a:r>
            <a:endParaRPr lang="en-US" sz="2400" baseline="30000" dirty="0">
              <a:latin typeface="+mj-lt"/>
            </a:endParaRPr>
          </a:p>
        </p:txBody>
      </p:sp>
      <p:sp>
        <p:nvSpPr>
          <p:cNvPr id="43" name="Rectangle 42">
            <a:extLst>
              <a:ext uri="{FF2B5EF4-FFF2-40B4-BE49-F238E27FC236}">
                <a16:creationId xmlns:a16="http://schemas.microsoft.com/office/drawing/2014/main" xmlns="" id="{FBF35DE7-C0C5-44A4-8E49-FA97BB251A98}"/>
              </a:ext>
            </a:extLst>
          </p:cNvPr>
          <p:cNvSpPr/>
          <p:nvPr/>
        </p:nvSpPr>
        <p:spPr>
          <a:xfrm>
            <a:off x="9536992" y="4834677"/>
            <a:ext cx="1181345" cy="461665"/>
          </a:xfrm>
          <a:prstGeom prst="rect">
            <a:avLst/>
          </a:prstGeom>
        </p:spPr>
        <p:txBody>
          <a:bodyPr wrap="square">
            <a:spAutoFit/>
          </a:bodyPr>
          <a:lstStyle/>
          <a:p>
            <a:pPr algn="ctr"/>
            <a:r>
              <a:rPr lang="en-US" sz="2400" dirty="0">
                <a:latin typeface="+mj-lt"/>
              </a:rPr>
              <a:t>0.25</a:t>
            </a:r>
            <a:endParaRPr lang="en-US" sz="2400" baseline="30000" dirty="0">
              <a:latin typeface="+mj-lt"/>
            </a:endParaRPr>
          </a:p>
        </p:txBody>
      </p:sp>
      <p:sp>
        <p:nvSpPr>
          <p:cNvPr id="44" name="Rectangle 43">
            <a:extLst>
              <a:ext uri="{FF2B5EF4-FFF2-40B4-BE49-F238E27FC236}">
                <a16:creationId xmlns:a16="http://schemas.microsoft.com/office/drawing/2014/main" xmlns="" id="{6B15B78E-95F2-4792-8967-14FF6417A1C8}"/>
              </a:ext>
            </a:extLst>
          </p:cNvPr>
          <p:cNvSpPr/>
          <p:nvPr/>
        </p:nvSpPr>
        <p:spPr>
          <a:xfrm>
            <a:off x="10485863" y="4840848"/>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5" name="Rectangle 44">
            <a:extLst>
              <a:ext uri="{FF2B5EF4-FFF2-40B4-BE49-F238E27FC236}">
                <a16:creationId xmlns:a16="http://schemas.microsoft.com/office/drawing/2014/main" xmlns="" id="{9C258842-A9B3-4FDD-A0AC-6F39A0221360}"/>
              </a:ext>
            </a:extLst>
          </p:cNvPr>
          <p:cNvSpPr/>
          <p:nvPr/>
        </p:nvSpPr>
        <p:spPr>
          <a:xfrm>
            <a:off x="9295004" y="4332930"/>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sp>
        <p:nvSpPr>
          <p:cNvPr id="46" name="Rectangle 45">
            <a:extLst>
              <a:ext uri="{FF2B5EF4-FFF2-40B4-BE49-F238E27FC236}">
                <a16:creationId xmlns:a16="http://schemas.microsoft.com/office/drawing/2014/main" xmlns="" id="{3993CDA0-5223-4464-AACF-01C6586BD6B0}"/>
              </a:ext>
            </a:extLst>
          </p:cNvPr>
          <p:cNvSpPr/>
          <p:nvPr/>
        </p:nvSpPr>
        <p:spPr>
          <a:xfrm>
            <a:off x="9311629" y="4840848"/>
            <a:ext cx="376413" cy="461665"/>
          </a:xfrm>
          <a:prstGeom prst="rect">
            <a:avLst/>
          </a:prstGeom>
        </p:spPr>
        <p:txBody>
          <a:bodyPr wrap="square">
            <a:spAutoFit/>
          </a:bodyPr>
          <a:lstStyle/>
          <a:p>
            <a:pPr algn="ctr"/>
            <a:r>
              <a:rPr lang="en-US" sz="2400" dirty="0">
                <a:latin typeface="+mj-lt"/>
              </a:rPr>
              <a:t>+</a:t>
            </a:r>
            <a:endParaRPr lang="en-US" sz="2400" baseline="30000" dirty="0">
              <a:latin typeface="+mj-lt"/>
            </a:endParaRPr>
          </a:p>
        </p:txBody>
      </p:sp>
      <p:cxnSp>
        <p:nvCxnSpPr>
          <p:cNvPr id="47" name="Straight Arrow Connector 46">
            <a:extLst>
              <a:ext uri="{FF2B5EF4-FFF2-40B4-BE49-F238E27FC236}">
                <a16:creationId xmlns:a16="http://schemas.microsoft.com/office/drawing/2014/main" xmlns="" id="{8CF8D58B-C400-49B5-ABD5-EE051748F60E}"/>
              </a:ext>
            </a:extLst>
          </p:cNvPr>
          <p:cNvCxnSpPr>
            <a:cxnSpLocks/>
            <a:endCxn id="28" idx="0"/>
          </p:cNvCxnSpPr>
          <p:nvPr/>
        </p:nvCxnSpPr>
        <p:spPr>
          <a:xfrm>
            <a:off x="8813597" y="3150775"/>
            <a:ext cx="92968" cy="116645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E394CC4C-FC8A-4349-8778-8B184240C2FF}"/>
              </a:ext>
            </a:extLst>
          </p:cNvPr>
          <p:cNvCxnSpPr>
            <a:endCxn id="39" idx="0"/>
          </p:cNvCxnSpPr>
          <p:nvPr/>
        </p:nvCxnSpPr>
        <p:spPr>
          <a:xfrm>
            <a:off x="10550085" y="3120318"/>
            <a:ext cx="745630" cy="12124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73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22" presetClass="entr" presetSubtype="1"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wipe(up)">
                                      <p:cBhvr>
                                        <p:cTn id="108" dur="500"/>
                                        <p:tgtEl>
                                          <p:spTgt spid="4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500"/>
                                        <p:tgtEl>
                                          <p:spTgt spid="32"/>
                                        </p:tgtEl>
                                      </p:cBhvr>
                                    </p:animEffect>
                                  </p:childTnLst>
                                </p:cTn>
                              </p:par>
                              <p:par>
                                <p:cTn id="117" presetID="22" presetClass="entr" presetSubtype="1" fill="hold" nodeType="withEffect">
                                  <p:stCondLst>
                                    <p:cond delay="0"/>
                                  </p:stCondLst>
                                  <p:childTnLst>
                                    <p:set>
                                      <p:cBhvr>
                                        <p:cTn id="118" dur="1" fill="hold">
                                          <p:stCondLst>
                                            <p:cond delay="0"/>
                                          </p:stCondLst>
                                        </p:cTn>
                                        <p:tgtEl>
                                          <p:spTgt spid="31"/>
                                        </p:tgtEl>
                                        <p:attrNameLst>
                                          <p:attrName>style.visibility</p:attrName>
                                        </p:attrNameLst>
                                      </p:cBhvr>
                                      <p:to>
                                        <p:strVal val="visible"/>
                                      </p:to>
                                    </p:set>
                                    <p:animEffect transition="in" filter="wipe(up)">
                                      <p:cBhvr>
                                        <p:cTn id="119" dur="500"/>
                                        <p:tgtEl>
                                          <p:spTgt spid="3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up)">
                                      <p:cBhvr>
                                        <p:cTn id="127" dur="500"/>
                                        <p:tgtEl>
                                          <p:spTgt spid="3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fade">
                                      <p:cBhvr>
                                        <p:cTn id="133" dur="500"/>
                                        <p:tgtEl>
                                          <p:spTgt spid="4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wipe(up)">
                                      <p:cBhvr>
                                        <p:cTn id="138" dur="500"/>
                                        <p:tgtEl>
                                          <p:spTgt spid="4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animEffect transition="in" filter="fade">
                                      <p:cBhvr>
                                        <p:cTn id="141" dur="500"/>
                                        <p:tgtEl>
                                          <p:spTgt spid="3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fade">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fade">
                                      <p:cBhvr>
                                        <p:cTn id="149" dur="500"/>
                                        <p:tgtEl>
                                          <p:spTgt spid="34"/>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fade">
                                      <p:cBhvr>
                                        <p:cTn id="155" dur="500"/>
                                        <p:tgtEl>
                                          <p:spTgt spid="3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46"/>
                                        </p:tgtEl>
                                        <p:attrNameLst>
                                          <p:attrName>style.visibility</p:attrName>
                                        </p:attrNameLst>
                                      </p:cBhvr>
                                      <p:to>
                                        <p:strVal val="visible"/>
                                      </p:to>
                                    </p:set>
                                    <p:animEffect transition="in" filter="fade">
                                      <p:cBhvr>
                                        <p:cTn id="158" dur="500"/>
                                        <p:tgtEl>
                                          <p:spTgt spid="4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43"/>
                                        </p:tgtEl>
                                        <p:attrNameLst>
                                          <p:attrName>style.visibility</p:attrName>
                                        </p:attrNameLst>
                                      </p:cBhvr>
                                      <p:to>
                                        <p:strVal val="visible"/>
                                      </p:to>
                                    </p:set>
                                    <p:animEffect transition="in" filter="fade">
                                      <p:cBhvr>
                                        <p:cTn id="161" dur="500"/>
                                        <p:tgtEl>
                                          <p:spTgt spid="4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2"/>
                                        </p:tgtEl>
                                        <p:attrNameLst>
                                          <p:attrName>style.visibility</p:attrName>
                                        </p:attrNameLst>
                                      </p:cBhvr>
                                      <p:to>
                                        <p:strVal val="visible"/>
                                      </p:to>
                                    </p:set>
                                    <p:animEffect transition="in" filter="fade">
                                      <p:cBhvr>
                                        <p:cTn id="167" dur="500"/>
                                        <p:tgtEl>
                                          <p:spTgt spid="42"/>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3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8"/>
                                        </p:tgtEl>
                                        <p:attrNameLst>
                                          <p:attrName>style.visibility</p:attrName>
                                        </p:attrNameLst>
                                      </p:cBhvr>
                                      <p:to>
                                        <p:strVal val="visible"/>
                                      </p:to>
                                    </p:set>
                                    <p:animEffect transition="in" filter="fade">
                                      <p:cBhvr>
                                        <p:cTn id="1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P spid="13" grpId="0"/>
      <p:bldP spid="14" grpId="0"/>
      <p:bldP spid="16" grpId="0"/>
      <p:bldP spid="17" grpId="0"/>
      <p:bldP spid="18" grpId="0"/>
      <p:bldP spid="19" grpId="0"/>
      <p:bldP spid="20" grpId="0"/>
      <p:bldP spid="21" grpId="0"/>
      <p:bldP spid="22" grpId="0"/>
      <p:bldP spid="23" grpId="0"/>
      <p:bldP spid="24" grpId="0"/>
      <p:bldP spid="27" grpId="0"/>
      <p:bldP spid="28" grpId="0"/>
      <p:bldP spid="29" grpId="0"/>
      <p:bldP spid="32" grpId="0"/>
      <p:bldP spid="33" grpId="0"/>
      <p:bldP spid="34" grpId="0"/>
      <p:bldP spid="35" grpId="0"/>
      <p:bldP spid="36" grpId="0"/>
      <p:bldP spid="38" grpId="0"/>
      <p:bldP spid="39" grpId="0"/>
      <p:bldP spid="40" grpId="0"/>
      <p:bldP spid="41" grpId="0"/>
      <p:bldP spid="42" grpId="0"/>
      <p:bldP spid="43" grpId="0"/>
      <p:bldP spid="44" grpId="0"/>
      <p:bldP spid="45" grpId="0"/>
      <p:bldP spid="46"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3389</TotalTime>
  <Words>5915</Words>
  <Application>Microsoft Office PowerPoint</Application>
  <PresentationFormat>Widescreen</PresentationFormat>
  <Paragraphs>2447</Paragraphs>
  <Slides>81</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Roboto Condensed</vt:lpstr>
      <vt:lpstr>Calibri</vt:lpstr>
      <vt:lpstr>Courier New</vt:lpstr>
      <vt:lpstr>Wingdings 2</vt:lpstr>
      <vt:lpstr>Wingdings</vt:lpstr>
      <vt:lpstr>Segoe UI Black</vt:lpstr>
      <vt:lpstr>Roboto Condensed Light</vt:lpstr>
      <vt:lpstr>Cambria Math</vt:lpstr>
      <vt:lpstr>Arial</vt:lpstr>
      <vt:lpstr>Wingdings 3</vt:lpstr>
      <vt:lpstr>Office Theme</vt:lpstr>
      <vt:lpstr>Unit-1  Fundamentals of Digital systems and Logic families</vt:lpstr>
      <vt:lpstr>PowerPoint Presentation</vt:lpstr>
      <vt:lpstr>Number System</vt:lpstr>
      <vt:lpstr>Common Number Systems</vt:lpstr>
      <vt:lpstr>Conversion among Bases</vt:lpstr>
      <vt:lpstr>Decimal to Binary</vt:lpstr>
      <vt:lpstr>Binary to Decimal</vt:lpstr>
      <vt:lpstr>Decimal to Octal</vt:lpstr>
      <vt:lpstr>Octal to Decimal</vt:lpstr>
      <vt:lpstr>Decimal to Hexa-Decimal</vt:lpstr>
      <vt:lpstr>Hexa-Decimal to Decimal</vt:lpstr>
      <vt:lpstr>Octal to Binary</vt:lpstr>
      <vt:lpstr>Binary to Octal</vt:lpstr>
      <vt:lpstr>Hexa-Decimal to Binary</vt:lpstr>
      <vt:lpstr>Binary to Hexa-Decimal</vt:lpstr>
      <vt:lpstr>Octal to Hexa-Decimal</vt:lpstr>
      <vt:lpstr>Hexa-Decimal to Octal</vt:lpstr>
      <vt:lpstr>Binary Addition &amp; Subtraction</vt:lpstr>
      <vt:lpstr>Binary Multiplication &amp; Division</vt:lpstr>
      <vt:lpstr>Signed Binary Numbers</vt:lpstr>
      <vt:lpstr>1’s Complement</vt:lpstr>
      <vt:lpstr>2’s Complement</vt:lpstr>
      <vt:lpstr>Representation of negative number in 2’s complement form</vt:lpstr>
      <vt:lpstr>Accuracy in Binary Number Conversion</vt:lpstr>
      <vt:lpstr>Accuracy in Binary Number Conversion</vt:lpstr>
      <vt:lpstr>9’s Complement</vt:lpstr>
      <vt:lpstr>10’s Complement</vt:lpstr>
      <vt:lpstr>Subtraction using 9’s complement &amp; 10’s complement</vt:lpstr>
      <vt:lpstr>Subtraction using 9’s complement (Examples)</vt:lpstr>
      <vt:lpstr>Subtraction using 9’s complement (Examples)</vt:lpstr>
      <vt:lpstr>Subtraction using 10’s complement (Examples)</vt:lpstr>
      <vt:lpstr>Subtraction using 10’s complement (Examples)</vt:lpstr>
      <vt:lpstr>Subtraction using 1’s complement &amp; 2’s complement</vt:lpstr>
      <vt:lpstr>Subtraction using 1’s complement (Examples)</vt:lpstr>
      <vt:lpstr>Subtraction using 1’s complement (Examples)</vt:lpstr>
      <vt:lpstr>Subtraction using 2’s complement (Examples)</vt:lpstr>
      <vt:lpstr>Subtraction using 2’s complement (Examples)</vt:lpstr>
      <vt:lpstr>Binary Codes</vt:lpstr>
      <vt:lpstr>8421 BCD Code (Natural BCD Code)</vt:lpstr>
      <vt:lpstr>Binary Codes</vt:lpstr>
      <vt:lpstr>BCD Addition</vt:lpstr>
      <vt:lpstr>BCD Addition</vt:lpstr>
      <vt:lpstr>BCD Subtraction</vt:lpstr>
      <vt:lpstr>BCD Subtraction</vt:lpstr>
      <vt:lpstr>Excess Three (XS-3) Code</vt:lpstr>
      <vt:lpstr>XS-3 Addition</vt:lpstr>
      <vt:lpstr>XS-3 Subtraction</vt:lpstr>
      <vt:lpstr>Gray Code</vt:lpstr>
      <vt:lpstr>PowerPoint Presentation</vt:lpstr>
      <vt:lpstr>Binary to Gray and Gray to Binary Conversion</vt:lpstr>
      <vt:lpstr>Gray to Binary Conversion</vt:lpstr>
      <vt:lpstr>Error-Detecting Codes</vt:lpstr>
      <vt:lpstr>Parity</vt:lpstr>
      <vt:lpstr>Check Sums</vt:lpstr>
      <vt:lpstr>Block Parity</vt:lpstr>
      <vt:lpstr>Error Correcting Code</vt:lpstr>
      <vt:lpstr>Boolean Algebra</vt:lpstr>
      <vt:lpstr>Boolean Algebra Laws</vt:lpstr>
      <vt:lpstr>Boolean Algebra Laws</vt:lpstr>
      <vt:lpstr>Proof of (A+B+C) ̅=A ̅  B ̅  C ̅</vt:lpstr>
      <vt:lpstr>Proof of (ABC) ̅=A ̅+B ̅+ C ̅</vt:lpstr>
      <vt:lpstr>Reducing Boolean Expression (Example – 1)</vt:lpstr>
      <vt:lpstr>Reducing Boolean Expression (Example – 2)</vt:lpstr>
      <vt:lpstr>Logic Gates</vt:lpstr>
      <vt:lpstr>Logic Gates</vt:lpstr>
      <vt:lpstr>1. AND Gate</vt:lpstr>
      <vt:lpstr>2. OR Gate</vt:lpstr>
      <vt:lpstr>3. NOT (Inverter) Gate</vt:lpstr>
      <vt:lpstr>4. NOR Gate</vt:lpstr>
      <vt:lpstr>5. NAND Gate</vt:lpstr>
      <vt:lpstr>6. Exclusive-OR (X-OR) Gate</vt:lpstr>
      <vt:lpstr>7. Exclusive-NOR (X-NOR) Gate</vt:lpstr>
      <vt:lpstr>NAND as Universal Gate</vt:lpstr>
      <vt:lpstr>NOR as Universal Gate</vt:lpstr>
      <vt:lpstr>Logic Families</vt:lpstr>
      <vt:lpstr>Digital IC Specification</vt:lpstr>
      <vt:lpstr>Digital IC Specification</vt:lpstr>
      <vt:lpstr>TTL v/s CMOS v/s ECL</vt:lpstr>
      <vt:lpstr>Transistor-Transistor Logic (TTL)</vt:lpstr>
      <vt:lpstr>Schottky TTL</vt:lpstr>
      <vt:lpstr>Tri-state TTL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257</cp:revision>
  <dcterms:created xsi:type="dcterms:W3CDTF">2020-05-01T05:09:15Z</dcterms:created>
  <dcterms:modified xsi:type="dcterms:W3CDTF">2020-06-27T06:33:12Z</dcterms:modified>
</cp:coreProperties>
</file>