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85"/>
  </p:notesMasterIdLst>
  <p:handoutMasterIdLst>
    <p:handoutMasterId r:id="rId86"/>
  </p:handoutMasterIdLst>
  <p:sldIdLst>
    <p:sldId id="310" r:id="rId2"/>
    <p:sldId id="324" r:id="rId3"/>
    <p:sldId id="346" r:id="rId4"/>
    <p:sldId id="408" r:id="rId5"/>
    <p:sldId id="409" r:id="rId6"/>
    <p:sldId id="410" r:id="rId7"/>
    <p:sldId id="411" r:id="rId8"/>
    <p:sldId id="381" r:id="rId9"/>
    <p:sldId id="382" r:id="rId10"/>
    <p:sldId id="412" r:id="rId11"/>
    <p:sldId id="413" r:id="rId12"/>
    <p:sldId id="414" r:id="rId13"/>
    <p:sldId id="415" r:id="rId14"/>
    <p:sldId id="416" r:id="rId15"/>
    <p:sldId id="417" r:id="rId16"/>
    <p:sldId id="418" r:id="rId17"/>
    <p:sldId id="419" r:id="rId18"/>
    <p:sldId id="420" r:id="rId19"/>
    <p:sldId id="421" r:id="rId20"/>
    <p:sldId id="422" r:id="rId21"/>
    <p:sldId id="423" r:id="rId22"/>
    <p:sldId id="424" r:id="rId23"/>
    <p:sldId id="485" r:id="rId24"/>
    <p:sldId id="425" r:id="rId25"/>
    <p:sldId id="426" r:id="rId26"/>
    <p:sldId id="427" r:id="rId27"/>
    <p:sldId id="428" r:id="rId28"/>
    <p:sldId id="429" r:id="rId29"/>
    <p:sldId id="430" r:id="rId30"/>
    <p:sldId id="431" r:id="rId31"/>
    <p:sldId id="432" r:id="rId32"/>
    <p:sldId id="433" r:id="rId33"/>
    <p:sldId id="434" r:id="rId34"/>
    <p:sldId id="435" r:id="rId35"/>
    <p:sldId id="436" r:id="rId36"/>
    <p:sldId id="493" r:id="rId37"/>
    <p:sldId id="445" r:id="rId38"/>
    <p:sldId id="446" r:id="rId39"/>
    <p:sldId id="447" r:id="rId40"/>
    <p:sldId id="448" r:id="rId41"/>
    <p:sldId id="449" r:id="rId42"/>
    <p:sldId id="450" r:id="rId43"/>
    <p:sldId id="451" r:id="rId44"/>
    <p:sldId id="452" r:id="rId45"/>
    <p:sldId id="453" r:id="rId46"/>
    <p:sldId id="454" r:id="rId47"/>
    <p:sldId id="455" r:id="rId48"/>
    <p:sldId id="457" r:id="rId49"/>
    <p:sldId id="494" r:id="rId50"/>
    <p:sldId id="458" r:id="rId51"/>
    <p:sldId id="459" r:id="rId52"/>
    <p:sldId id="460" r:id="rId53"/>
    <p:sldId id="462" r:id="rId54"/>
    <p:sldId id="463" r:id="rId55"/>
    <p:sldId id="465" r:id="rId56"/>
    <p:sldId id="466" r:id="rId57"/>
    <p:sldId id="385" r:id="rId58"/>
    <p:sldId id="467" r:id="rId59"/>
    <p:sldId id="468" r:id="rId60"/>
    <p:sldId id="469" r:id="rId61"/>
    <p:sldId id="470" r:id="rId62"/>
    <p:sldId id="471" r:id="rId63"/>
    <p:sldId id="472" r:id="rId64"/>
    <p:sldId id="495" r:id="rId65"/>
    <p:sldId id="486" r:id="rId66"/>
    <p:sldId id="487" r:id="rId67"/>
    <p:sldId id="488" r:id="rId68"/>
    <p:sldId id="489" r:id="rId69"/>
    <p:sldId id="490" r:id="rId70"/>
    <p:sldId id="491" r:id="rId71"/>
    <p:sldId id="492" r:id="rId72"/>
    <p:sldId id="473" r:id="rId73"/>
    <p:sldId id="474" r:id="rId74"/>
    <p:sldId id="475" r:id="rId75"/>
    <p:sldId id="476" r:id="rId76"/>
    <p:sldId id="477" r:id="rId77"/>
    <p:sldId id="478" r:id="rId78"/>
    <p:sldId id="479" r:id="rId79"/>
    <p:sldId id="480" r:id="rId80"/>
    <p:sldId id="481" r:id="rId81"/>
    <p:sldId id="482" r:id="rId82"/>
    <p:sldId id="483" r:id="rId83"/>
    <p:sldId id="484" r:id="rId84"/>
  </p:sldIdLst>
  <p:sldSz cx="12192000" cy="6858000"/>
  <p:notesSz cx="6858000" cy="9144000"/>
  <p:embeddedFontLst>
    <p:embeddedFont>
      <p:font typeface="Roboto Condensed" panose="02000000000000000000" pitchFamily="2" charset="0"/>
      <p:regular r:id="rId87"/>
      <p:bold r:id="rId88"/>
      <p:italic r:id="rId89"/>
      <p:boldItalic r:id="rId90"/>
    </p:embeddedFont>
    <p:embeddedFont>
      <p:font typeface="Roboto Condensed Light" panose="02000000000000000000" pitchFamily="2" charset="0"/>
      <p:regular r:id="rId91"/>
      <p:italic r:id="rId92"/>
    </p:embeddedFont>
    <p:embeddedFont>
      <p:font typeface="Segoe UI Black" panose="020B0A02040204020203" pitchFamily="34" charset="0"/>
      <p:bold r:id="rId93"/>
      <p:boldItalic r:id="rId94"/>
    </p:embeddedFont>
    <p:embeddedFont>
      <p:font typeface="Cambria Math" panose="02040503050406030204" pitchFamily="18" charset="0"/>
      <p:regular r:id="rId95"/>
    </p:embeddedFont>
    <p:embeddedFont>
      <p:font typeface="Calibri" panose="020F0502020204030204" pitchFamily="34" charset="0"/>
      <p:regular r:id="rId96"/>
      <p:bold r:id="rId97"/>
      <p:italic r:id="rId98"/>
      <p:boldItalic r:id="rId99"/>
    </p:embeddedFont>
    <p:embeddedFont>
      <p:font typeface="Wingdings 3" panose="05040102010807070707" pitchFamily="18" charset="2"/>
      <p:regular r:id="rId100"/>
    </p:embeddedFont>
    <p:embeddedFont>
      <p:font typeface="Wingdings 2" panose="05020102010507070707" pitchFamily="18" charset="2"/>
      <p:regular r:id="rId10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pfi8WbnrNPdbQHzsETmdBg==" hashData="dnjv2nAV6zDM6yFAmd66Bysxpcczv2f6YS+O0+qzpEsSqdxsXYIk/BMbxxdX9SrsKw/3ZWWDUXKBxCvh6vdO1w=="/>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nal vyas" initials="kv" lastIdx="1" clrIdx="0">
    <p:extLst>
      <p:ext uri="{19B8F6BF-5375-455C-9EA6-DF929625EA0E}">
        <p15:presenceInfo xmlns:p15="http://schemas.microsoft.com/office/powerpoint/2012/main" userId="bf93b71aea7da0b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607D8B"/>
    <a:srgbClr val="301B92"/>
    <a:srgbClr val="673BB7"/>
    <a:srgbClr val="ED524F"/>
    <a:srgbClr val="B71B1C"/>
    <a:srgbClr val="F54337"/>
    <a:srgbClr val="D81A60"/>
    <a:srgbClr val="890E4F"/>
    <a:srgbClr val="EA1E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2" d="100"/>
          <a:sy n="92" d="100"/>
        </p:scale>
        <p:origin x="456" y="90"/>
      </p:cViewPr>
      <p:guideLst>
        <p:guide orient="horz" pos="2160"/>
        <p:guide pos="3840"/>
      </p:guideLst>
    </p:cSldViewPr>
  </p:slideViewPr>
  <p:notesTextViewPr>
    <p:cViewPr>
      <p:scale>
        <a:sx n="1" d="1"/>
        <a:sy n="1" d="1"/>
      </p:scale>
      <p:origin x="0" y="0"/>
    </p:cViewPr>
  </p:notesTextViewPr>
  <p:notesViewPr>
    <p:cSldViewPr snapToGrid="0">
      <p:cViewPr varScale="1">
        <p:scale>
          <a:sx n="48" d="100"/>
          <a:sy n="48" d="100"/>
        </p:scale>
        <p:origin x="2676" y="3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font" Target="fonts/font3.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commentAuthors" Target="commentAuthors.xml"/><Relationship Id="rId5" Type="http://schemas.openxmlformats.org/officeDocument/2006/relationships/slide" Target="slides/slide4.xml"/><Relationship Id="rId90" Type="http://schemas.openxmlformats.org/officeDocument/2006/relationships/font" Target="fonts/font4.fntdata"/><Relationship Id="rId95" Type="http://schemas.openxmlformats.org/officeDocument/2006/relationships/font" Target="fonts/font9.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font" Target="fonts/font2.fntdata"/><Relationship Id="rId91" Type="http://schemas.openxmlformats.org/officeDocument/2006/relationships/font" Target="fonts/font5.fntdata"/><Relationship Id="rId96"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94" Type="http://schemas.openxmlformats.org/officeDocument/2006/relationships/font" Target="fonts/font8.fntdata"/><Relationship Id="rId99" Type="http://schemas.openxmlformats.org/officeDocument/2006/relationships/font" Target="fonts/font13.fntdata"/><Relationship Id="rId10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11.fntdata"/><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6.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14.fntdata"/><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7.fntdata"/><Relationship Id="rId98" Type="http://schemas.openxmlformats.org/officeDocument/2006/relationships/font" Target="fonts/font12.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4AB85114-151F-4DD3-A0B8-3D48A215911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11E6D90B-9A8F-485C-8292-FBB99BB4E9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454983-44D3-45A8-9D86-0B9C45442AB1}" type="datetimeFigureOut">
              <a:rPr lang="en-IN" smtClean="0"/>
              <a:t>11-08-2020</a:t>
            </a:fld>
            <a:endParaRPr lang="en-IN"/>
          </a:p>
        </p:txBody>
      </p:sp>
      <p:sp>
        <p:nvSpPr>
          <p:cNvPr id="4" name="Footer Placeholder 3">
            <a:extLst>
              <a:ext uri="{FF2B5EF4-FFF2-40B4-BE49-F238E27FC236}">
                <a16:creationId xmlns:a16="http://schemas.microsoft.com/office/drawing/2014/main" xmlns="" id="{957CB2A6-6534-401E-8C5F-E86CDFCB3F4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694E556C-8D15-4673-BFA2-E8DEF4C2CB4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7C8025-BFE7-4B0B-BEDD-AFE1C976CB6D}" type="slidenum">
              <a:rPr lang="en-IN" smtClean="0"/>
              <a:t>‹#›</a:t>
            </a:fld>
            <a:endParaRPr lang="en-IN"/>
          </a:p>
        </p:txBody>
      </p:sp>
    </p:spTree>
    <p:extLst>
      <p:ext uri="{BB962C8B-B14F-4D97-AF65-F5344CB8AC3E}">
        <p14:creationId xmlns:p14="http://schemas.microsoft.com/office/powerpoint/2010/main" val="15385501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11-Aug-20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C79BDEF-6165-4E72-B1A6-6E8034CEC248}" type="slidenum">
              <a:rPr lang="en-US" smtClean="0"/>
              <a:t>1</a:t>
            </a:fld>
            <a:endParaRPr lang="en-US"/>
          </a:p>
        </p:txBody>
      </p:sp>
    </p:spTree>
    <p:extLst>
      <p:ext uri="{BB962C8B-B14F-4D97-AF65-F5344CB8AC3E}">
        <p14:creationId xmlns:p14="http://schemas.microsoft.com/office/powerpoint/2010/main" val="2039549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C79BDEF-6165-4E72-B1A6-6E8034CEC248}" type="slidenum">
              <a:rPr lang="en-US" smtClean="0"/>
              <a:t>2</a:t>
            </a:fld>
            <a:endParaRPr lang="en-US"/>
          </a:p>
        </p:txBody>
      </p:sp>
    </p:spTree>
    <p:extLst>
      <p:ext uri="{BB962C8B-B14F-4D97-AF65-F5344CB8AC3E}">
        <p14:creationId xmlns:p14="http://schemas.microsoft.com/office/powerpoint/2010/main" val="355251752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2.png"/><Relationship Id="rId4" Type="http://schemas.openxmlformats.org/officeDocument/2006/relationships/image" Target="../media/image4.png"/><Relationship Id="rId9"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3.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xmlns="" id="{E0042908-6588-4C7A-9615-8D5899E8A9FA}"/>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xmlns=""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xmlns=""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xmlns=""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xmlns=""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xmlns=""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xmlns=""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xmlns=""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alpha val="91000"/>
                </a:srgbClr>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0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endParaRPr lang="en-US" dirty="0"/>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endParaRPr lang="en-US" dirty="0"/>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endParaRPr lang="en-US" dirty="0"/>
          </a:p>
        </p:txBody>
      </p:sp>
      <p:pic>
        <p:nvPicPr>
          <p:cNvPr id="21" name="Picture 20" descr="User icon Royalty Free Vector Image - VectorStock">
            <a:extLst>
              <a:ext uri="{FF2B5EF4-FFF2-40B4-BE49-F238E27FC236}">
                <a16:creationId xmlns:a16="http://schemas.microsoft.com/office/drawing/2014/main" xmlns="" id="{AEB45C91-0DA6-4973-9AEA-FF1388508ACC}"/>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dirty="0"/>
          </a:p>
        </p:txBody>
      </p:sp>
      <p:pic>
        <p:nvPicPr>
          <p:cNvPr id="31" name="Picture 30" descr="output-onlinepngtools.png">
            <a:extLst>
              <a:ext uri="{FF2B5EF4-FFF2-40B4-BE49-F238E27FC236}">
                <a16:creationId xmlns:a16="http://schemas.microsoft.com/office/drawing/2014/main" xmlns="" id="{0B109674-0200-42F1-9F68-5B41F1EE36CC}"/>
              </a:ext>
            </a:extLst>
          </p:cNvPr>
          <p:cNvPicPr>
            <a:picLocks noChangeAspect="1"/>
          </p:cNvPicPr>
          <p:nvPr userDrawn="1"/>
        </p:nvPicPr>
        <p:blipFill>
          <a:blip r:embed="rId10"/>
          <a:stretch>
            <a:fillRect/>
          </a:stretch>
        </p:blipFill>
        <p:spPr>
          <a:xfrm>
            <a:off x="7170612" y="1525182"/>
            <a:ext cx="5824348" cy="2865949"/>
          </a:xfrm>
          <a:prstGeom prst="rect">
            <a:avLst/>
          </a:prstGeom>
        </p:spPr>
      </p:pic>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3130704 (DF)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 Combinational Digital Circuits</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xmlns=""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xmlns=""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95768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3606546" y="6604000"/>
            <a:ext cx="497890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3130704 (DF)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 Combinational Digital Circuits</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Date Placeholder 1">
            <a:extLst>
              <a:ext uri="{FF2B5EF4-FFF2-40B4-BE49-F238E27FC236}">
                <a16:creationId xmlns:a16="http://schemas.microsoft.com/office/drawing/2014/main" xmlns="" id="{6C226DAF-A3C6-40FB-8F91-C7F7A713C3D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15" name="Footer Placeholder 2">
            <a:extLst>
              <a:ext uri="{FF2B5EF4-FFF2-40B4-BE49-F238E27FC236}">
                <a16:creationId xmlns:a16="http://schemas.microsoft.com/office/drawing/2014/main" xmlns="" id="{8C9B6194-7463-456E-B567-D9B9C856AB72}"/>
              </a:ext>
            </a:extLst>
          </p:cNvPr>
          <p:cNvSpPr txBox="1">
            <a:spLocks/>
          </p:cNvSpPr>
          <p:nvPr userDrawn="1"/>
        </p:nvSpPr>
        <p:spPr>
          <a:xfrm>
            <a:off x="3606546" y="6604000"/>
            <a:ext cx="497890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3130704 (DF)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sz="1100" dirty="0">
                <a:solidFill>
                  <a:schemeClr val="tx1">
                    <a:lumMod val="90000"/>
                    <a:lumOff val="10000"/>
                  </a:schemeClr>
                </a:solidFill>
                <a:latin typeface="Wingdings" panose="05000000000000000000" pitchFamily="2" charset="2"/>
                <a:ea typeface="Roboto Condensed Light" panose="02000000000000000000" pitchFamily="2" charset="0"/>
              </a:rPr>
              <a:t>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Unit 2 – Combinational Digital Circuits</a:t>
            </a:r>
          </a:p>
        </p:txBody>
      </p:sp>
      <p:sp>
        <p:nvSpPr>
          <p:cNvPr id="21" name="Slide Number Placeholder 3">
            <a:extLst>
              <a:ext uri="{FF2B5EF4-FFF2-40B4-BE49-F238E27FC236}">
                <a16:creationId xmlns:a16="http://schemas.microsoft.com/office/drawing/2014/main" xmlns="" id="{AC05D353-A70B-4687-8A49-D44BCD80FCA5}"/>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xmlns=""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xmlns=""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xmlns=""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grpSp>
        <p:nvGrpSpPr>
          <p:cNvPr id="9" name="Group 8">
            <a:extLst>
              <a:ext uri="{FF2B5EF4-FFF2-40B4-BE49-F238E27FC236}">
                <a16:creationId xmlns:a16="http://schemas.microsoft.com/office/drawing/2014/main" xmlns=""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xmlns=""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xmlns=""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17">
            <a:extLst>
              <a:ext uri="{FF2B5EF4-FFF2-40B4-BE49-F238E27FC236}">
                <a16:creationId xmlns:a16="http://schemas.microsoft.com/office/drawing/2014/main" xmlns="" id="{9C2E92C4-49EF-4D4D-A6B9-E157CCC2FFE0}"/>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xmlns=""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Date Placeholder 1">
            <a:extLst>
              <a:ext uri="{FF2B5EF4-FFF2-40B4-BE49-F238E27FC236}">
                <a16:creationId xmlns:a16="http://schemas.microsoft.com/office/drawing/2014/main" xmlns="" id="{E1C651DC-CFA8-4914-92F1-1FF83E900B8B}"/>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15" name="Footer Placeholder 2">
            <a:extLst>
              <a:ext uri="{FF2B5EF4-FFF2-40B4-BE49-F238E27FC236}">
                <a16:creationId xmlns:a16="http://schemas.microsoft.com/office/drawing/2014/main" xmlns="" id="{0D0635C5-7AE7-4A31-84EE-FC14A4BCEA69}"/>
              </a:ext>
            </a:extLst>
          </p:cNvPr>
          <p:cNvSpPr txBox="1">
            <a:spLocks/>
          </p:cNvSpPr>
          <p:nvPr userDrawn="1"/>
        </p:nvSpPr>
        <p:spPr>
          <a:xfrm>
            <a:off x="3606546" y="6604000"/>
            <a:ext cx="497890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3130704 (DF)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 Combinational Digital Circuits</a:t>
            </a:r>
          </a:p>
        </p:txBody>
      </p:sp>
      <p:sp>
        <p:nvSpPr>
          <p:cNvPr id="19" name="Slide Number Placeholder 3">
            <a:extLst>
              <a:ext uri="{FF2B5EF4-FFF2-40B4-BE49-F238E27FC236}">
                <a16:creationId xmlns:a16="http://schemas.microsoft.com/office/drawing/2014/main" xmlns="" id="{E1B8BC83-3189-4BEF-9B76-E5B3BE752022}"/>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xmlns=""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Date Placeholder 1">
            <a:extLst>
              <a:ext uri="{FF2B5EF4-FFF2-40B4-BE49-F238E27FC236}">
                <a16:creationId xmlns:a16="http://schemas.microsoft.com/office/drawing/2014/main" xmlns="" id="{3D54113D-A297-4D4F-B507-CA01E1459CB8}"/>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21" name="Footer Placeholder 2">
            <a:extLst>
              <a:ext uri="{FF2B5EF4-FFF2-40B4-BE49-F238E27FC236}">
                <a16:creationId xmlns:a16="http://schemas.microsoft.com/office/drawing/2014/main" xmlns="" id="{78199469-7E22-4333-9962-C2A03923F078}"/>
              </a:ext>
            </a:extLst>
          </p:cNvPr>
          <p:cNvSpPr txBox="1">
            <a:spLocks/>
          </p:cNvSpPr>
          <p:nvPr userDrawn="1"/>
        </p:nvSpPr>
        <p:spPr>
          <a:xfrm>
            <a:off x="3606546" y="6604000"/>
            <a:ext cx="497890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3130704 (DF)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 Combinational Digital Circuits</a:t>
            </a:r>
          </a:p>
        </p:txBody>
      </p:sp>
      <p:sp>
        <p:nvSpPr>
          <p:cNvPr id="23" name="Slide Number Placeholder 3">
            <a:extLst>
              <a:ext uri="{FF2B5EF4-FFF2-40B4-BE49-F238E27FC236}">
                <a16:creationId xmlns:a16="http://schemas.microsoft.com/office/drawing/2014/main" xmlns="" id="{4DF0B2CA-0D59-41EF-8432-9E74D5B5179D}"/>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xmlns=""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Date Placeholder 1">
            <a:extLst>
              <a:ext uri="{FF2B5EF4-FFF2-40B4-BE49-F238E27FC236}">
                <a16:creationId xmlns:a16="http://schemas.microsoft.com/office/drawing/2014/main" xmlns="" id="{AC9F0E07-E84B-4A94-8124-2A56A55F2AFE}"/>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15" name="Footer Placeholder 2">
            <a:extLst>
              <a:ext uri="{FF2B5EF4-FFF2-40B4-BE49-F238E27FC236}">
                <a16:creationId xmlns:a16="http://schemas.microsoft.com/office/drawing/2014/main" xmlns="" id="{37CC2A7B-BE67-4B8D-A096-51A052E62895}"/>
              </a:ext>
            </a:extLst>
          </p:cNvPr>
          <p:cNvSpPr txBox="1">
            <a:spLocks/>
          </p:cNvSpPr>
          <p:nvPr userDrawn="1"/>
        </p:nvSpPr>
        <p:spPr>
          <a:xfrm>
            <a:off x="3606546" y="6604000"/>
            <a:ext cx="497890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3130704 (DF)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 Combinational Digital Circuits</a:t>
            </a:r>
          </a:p>
        </p:txBody>
      </p:sp>
      <p:sp>
        <p:nvSpPr>
          <p:cNvPr id="19" name="Slide Number Placeholder 3">
            <a:extLst>
              <a:ext uri="{FF2B5EF4-FFF2-40B4-BE49-F238E27FC236}">
                <a16:creationId xmlns:a16="http://schemas.microsoft.com/office/drawing/2014/main" xmlns="" id="{4DBF1E76-977D-4892-ACFE-BC891B8F7A45}"/>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11-Aug-20</a:t>
            </a:fld>
            <a:endParaRPr lang="en-US"/>
          </a:p>
        </p:txBody>
      </p:sp>
      <p:sp>
        <p:nvSpPr>
          <p:cNvPr id="5" name="Footer Placeholder 4">
            <a:extLst>
              <a:ext uri="{FF2B5EF4-FFF2-40B4-BE49-F238E27FC236}">
                <a16:creationId xmlns:a16="http://schemas.microsoft.com/office/drawing/2014/main" xmlns=""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 Id="rId5" Type="http://schemas.openxmlformats.org/officeDocument/2006/relationships/image" Target="../media/image48.png"/><Relationship Id="rId4" Type="http://schemas.openxmlformats.org/officeDocument/2006/relationships/image" Target="../media/image47.png"/></Relationships>
</file>

<file path=ppt/slides/_rels/slide21.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3.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3.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5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7.xml"/><Relationship Id="rId5" Type="http://schemas.openxmlformats.org/officeDocument/2006/relationships/image" Target="../media/image68.png"/><Relationship Id="rId4" Type="http://schemas.openxmlformats.org/officeDocument/2006/relationships/image" Target="../media/image67.png"/></Relationships>
</file>

<file path=ppt/slides/_rels/slide5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5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5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3.xml"/><Relationship Id="rId4" Type="http://schemas.openxmlformats.org/officeDocument/2006/relationships/image" Target="../media/image81.png"/></Relationships>
</file>

<file path=ppt/slides/_rels/slide5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3.xml"/><Relationship Id="rId5" Type="http://schemas.openxmlformats.org/officeDocument/2006/relationships/image" Target="../media/image85.png"/><Relationship Id="rId4" Type="http://schemas.openxmlformats.org/officeDocument/2006/relationships/image" Target="../media/image84.png"/></Relationships>
</file>

<file path=ppt/slides/_rels/slide5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8" Type="http://schemas.openxmlformats.org/officeDocument/2006/relationships/image" Target="../media/image98.png"/><Relationship Id="rId3" Type="http://schemas.openxmlformats.org/officeDocument/2006/relationships/image" Target="../media/image93.png"/><Relationship Id="rId7" Type="http://schemas.openxmlformats.org/officeDocument/2006/relationships/image" Target="../media/image97.png"/><Relationship Id="rId2" Type="http://schemas.openxmlformats.org/officeDocument/2006/relationships/image" Target="../media/image92.png"/><Relationship Id="rId1" Type="http://schemas.openxmlformats.org/officeDocument/2006/relationships/slideLayout" Target="../slideLayouts/slideLayout3.x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image" Target="../media/image9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3.xml"/><Relationship Id="rId4" Type="http://schemas.openxmlformats.org/officeDocument/2006/relationships/image" Target="../media/image101.png"/></Relationships>
</file>

<file path=ppt/slides/_rels/slide79.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95517B9A-CB15-4105-8DB6-3BE4CEF0C915}"/>
              </a:ext>
            </a:extLst>
          </p:cNvPr>
          <p:cNvSpPr>
            <a:spLocks noGrp="1"/>
          </p:cNvSpPr>
          <p:nvPr>
            <p:ph type="ctrTitle"/>
          </p:nvPr>
        </p:nvSpPr>
        <p:spPr/>
        <p:txBody>
          <a:bodyPr/>
          <a:lstStyle/>
          <a:p>
            <a:r>
              <a:rPr lang="en-US" sz="4400" b="0" dirty="0">
                <a:latin typeface="Roboto Condensed Light" panose="02000000000000000000" pitchFamily="2" charset="0"/>
                <a:ea typeface="Roboto Condensed Light" panose="02000000000000000000" pitchFamily="2" charset="0"/>
              </a:rPr>
              <a:t>Unit-2</a:t>
            </a:r>
            <a:r>
              <a:rPr lang="en-US" dirty="0"/>
              <a:t> </a:t>
            </a:r>
            <a:br>
              <a:rPr lang="en-US" dirty="0"/>
            </a:br>
            <a:r>
              <a:rPr lang="en-US" dirty="0"/>
              <a:t>Combinational Digital Circuits</a:t>
            </a:r>
            <a:br>
              <a:rPr lang="en-US" dirty="0"/>
            </a:br>
            <a:endParaRPr lang="en-US" dirty="0"/>
          </a:p>
        </p:txBody>
      </p:sp>
      <p:sp>
        <p:nvSpPr>
          <p:cNvPr id="10" name="Text Placeholder 9">
            <a:extLst>
              <a:ext uri="{FF2B5EF4-FFF2-40B4-BE49-F238E27FC236}">
                <a16:creationId xmlns:a16="http://schemas.microsoft.com/office/drawing/2014/main" xmlns="" id="{C082D7EB-29EC-46FF-A7B0-A0D59D247AEB}"/>
              </a:ext>
            </a:extLst>
          </p:cNvPr>
          <p:cNvSpPr>
            <a:spLocks noGrp="1"/>
          </p:cNvSpPr>
          <p:nvPr>
            <p:ph type="body" sz="quarter" idx="11"/>
          </p:nvPr>
        </p:nvSpPr>
        <p:spPr/>
        <p:txBody>
          <a:bodyPr/>
          <a:lstStyle/>
          <a:p>
            <a:r>
              <a:rPr lang="en-US" dirty="0"/>
              <a:t>krunal.vyas@darshan.ac.in</a:t>
            </a:r>
          </a:p>
        </p:txBody>
      </p:sp>
      <p:sp>
        <p:nvSpPr>
          <p:cNvPr id="11" name="Text Placeholder 10">
            <a:extLst>
              <a:ext uri="{FF2B5EF4-FFF2-40B4-BE49-F238E27FC236}">
                <a16:creationId xmlns:a16="http://schemas.microsoft.com/office/drawing/2014/main" xmlns="" id="{AA546C7D-5FAD-4283-8D6D-335B9785575B}"/>
              </a:ext>
            </a:extLst>
          </p:cNvPr>
          <p:cNvSpPr>
            <a:spLocks noGrp="1"/>
          </p:cNvSpPr>
          <p:nvPr>
            <p:ph type="body" sz="quarter" idx="12"/>
          </p:nvPr>
        </p:nvSpPr>
        <p:spPr/>
        <p:txBody>
          <a:bodyPr/>
          <a:lstStyle/>
          <a:p>
            <a:r>
              <a:rPr lang="en-US" dirty="0"/>
              <a:t>9601901005</a:t>
            </a:r>
          </a:p>
        </p:txBody>
      </p:sp>
      <p:sp>
        <p:nvSpPr>
          <p:cNvPr id="12" name="Text Placeholder 11">
            <a:extLst>
              <a:ext uri="{FF2B5EF4-FFF2-40B4-BE49-F238E27FC236}">
                <a16:creationId xmlns:a16="http://schemas.microsoft.com/office/drawing/2014/main" xmlns="" id="{E122C0AC-FE99-4050-96C1-834C68B58208}"/>
              </a:ext>
            </a:extLst>
          </p:cNvPr>
          <p:cNvSpPr>
            <a:spLocks noGrp="1"/>
          </p:cNvSpPr>
          <p:nvPr>
            <p:ph type="body" sz="quarter" idx="13"/>
          </p:nvPr>
        </p:nvSpPr>
        <p:spPr/>
        <p:txBody>
          <a:bodyPr/>
          <a:lstStyle/>
          <a:p>
            <a:r>
              <a:rPr lang="en-US" dirty="0"/>
              <a:t>Computer Engineering Department</a:t>
            </a:r>
          </a:p>
        </p:txBody>
      </p:sp>
      <p:sp>
        <p:nvSpPr>
          <p:cNvPr id="13" name="Text Placeholder 12">
            <a:extLst>
              <a:ext uri="{FF2B5EF4-FFF2-40B4-BE49-F238E27FC236}">
                <a16:creationId xmlns:a16="http://schemas.microsoft.com/office/drawing/2014/main" xmlns="" id="{4747B24B-6BDC-4D9B-A81D-E04AD86D9990}"/>
              </a:ext>
            </a:extLst>
          </p:cNvPr>
          <p:cNvSpPr>
            <a:spLocks noGrp="1"/>
          </p:cNvSpPr>
          <p:nvPr>
            <p:ph type="body" sz="quarter" idx="14"/>
          </p:nvPr>
        </p:nvSpPr>
        <p:spPr/>
        <p:txBody>
          <a:bodyPr/>
          <a:lstStyle/>
          <a:p>
            <a:r>
              <a:rPr lang="en-US" dirty="0"/>
              <a:t>Prof. Krunal D. Vyas</a:t>
            </a:r>
          </a:p>
        </p:txBody>
      </p:sp>
      <p:sp>
        <p:nvSpPr>
          <p:cNvPr id="14" name="Text Placeholder 13">
            <a:extLst>
              <a:ext uri="{FF2B5EF4-FFF2-40B4-BE49-F238E27FC236}">
                <a16:creationId xmlns:a16="http://schemas.microsoft.com/office/drawing/2014/main" xmlns="" id="{38247361-D1B1-496C-91FD-362FC4744130}"/>
              </a:ext>
            </a:extLst>
          </p:cNvPr>
          <p:cNvSpPr>
            <a:spLocks noGrp="1"/>
          </p:cNvSpPr>
          <p:nvPr>
            <p:ph type="body" sz="quarter" idx="16"/>
          </p:nvPr>
        </p:nvSpPr>
        <p:spPr/>
        <p:txBody>
          <a:bodyPr/>
          <a:lstStyle/>
          <a:p>
            <a:r>
              <a:rPr lang="en-US" b="1" dirty="0"/>
              <a:t>Digital Fundamentals</a:t>
            </a:r>
            <a:r>
              <a:rPr lang="en-US" dirty="0">
                <a:latin typeface="Roboto Condensed Light" panose="02000000000000000000" pitchFamily="2" charset="0"/>
                <a:ea typeface="Roboto Condensed Light" panose="02000000000000000000" pitchFamily="2" charset="0"/>
              </a:rPr>
              <a:t> (DF)</a:t>
            </a:r>
          </a:p>
          <a:p>
            <a:r>
              <a:rPr lang="en-US" dirty="0">
                <a:latin typeface="Roboto Condensed Light" panose="02000000000000000000" pitchFamily="2" charset="0"/>
                <a:ea typeface="Roboto Condensed Light" panose="02000000000000000000" pitchFamily="2" charset="0"/>
              </a:rPr>
              <a:t>GTU # 3130704</a:t>
            </a:r>
          </a:p>
        </p:txBody>
      </p:sp>
      <p:pic>
        <p:nvPicPr>
          <p:cNvPr id="9" name="Picture Placeholder 8">
            <a:extLst>
              <a:ext uri="{FF2B5EF4-FFF2-40B4-BE49-F238E27FC236}">
                <a16:creationId xmlns:a16="http://schemas.microsoft.com/office/drawing/2014/main" xmlns="" id="{C7FA3FA8-B6EF-43CB-89FE-A5F553A36809}"/>
              </a:ext>
            </a:extLst>
          </p:cNvP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333740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3E6CF9-C16E-4589-8527-1E532DABF336}"/>
              </a:ext>
            </a:extLst>
          </p:cNvPr>
          <p:cNvSpPr>
            <a:spLocks noGrp="1"/>
          </p:cNvSpPr>
          <p:nvPr>
            <p:ph type="title"/>
          </p:nvPr>
        </p:nvSpPr>
        <p:spPr/>
        <p:txBody>
          <a:bodyPr/>
          <a:lstStyle/>
          <a:p>
            <a:r>
              <a:rPr lang="en-US" dirty="0"/>
              <a:t>2 – Variable K-Map</a:t>
            </a:r>
            <a:endParaRPr lang="en-IN" dirty="0"/>
          </a:p>
        </p:txBody>
      </p:sp>
      <p:sp>
        <p:nvSpPr>
          <p:cNvPr id="3" name="Content Placeholder 2">
            <a:extLst>
              <a:ext uri="{FF2B5EF4-FFF2-40B4-BE49-F238E27FC236}">
                <a16:creationId xmlns:a16="http://schemas.microsoft.com/office/drawing/2014/main" xmlns="" id="{3BF05951-A8CF-439C-A027-B1745B52E099}"/>
              </a:ext>
            </a:extLst>
          </p:cNvPr>
          <p:cNvSpPr>
            <a:spLocks noGrp="1"/>
          </p:cNvSpPr>
          <p:nvPr>
            <p:ph idx="1"/>
          </p:nvPr>
        </p:nvSpPr>
        <p:spPr>
          <a:xfrm>
            <a:off x="131180" y="863445"/>
            <a:ext cx="11929641" cy="841370"/>
          </a:xfrm>
        </p:spPr>
        <p:txBody>
          <a:bodyPr/>
          <a:lstStyle/>
          <a:p>
            <a:r>
              <a:rPr lang="en-US" dirty="0"/>
              <a:t>The two variables A and B have four possible combinations that can be represented by the map as follows</a:t>
            </a:r>
          </a:p>
          <a:p>
            <a:endParaRPr lang="en-IN" dirty="0"/>
          </a:p>
        </p:txBody>
      </p:sp>
      <p:graphicFrame>
        <p:nvGraphicFramePr>
          <p:cNvPr id="4" name="Content Placeholder 3">
            <a:extLst>
              <a:ext uri="{FF2B5EF4-FFF2-40B4-BE49-F238E27FC236}">
                <a16:creationId xmlns:a16="http://schemas.microsoft.com/office/drawing/2014/main" xmlns="" id="{0A3EE5C6-8205-4F02-94AC-900A90B65AE4}"/>
              </a:ext>
            </a:extLst>
          </p:cNvPr>
          <p:cNvGraphicFramePr>
            <a:graphicFrameLocks/>
          </p:cNvGraphicFramePr>
          <p:nvPr>
            <p:extLst>
              <p:ext uri="{D42A27DB-BD31-4B8C-83A1-F6EECF244321}">
                <p14:modId xmlns:p14="http://schemas.microsoft.com/office/powerpoint/2010/main" val="1621074096"/>
              </p:ext>
            </p:extLst>
          </p:nvPr>
        </p:nvGraphicFramePr>
        <p:xfrm>
          <a:off x="7453070" y="2542859"/>
          <a:ext cx="2800350" cy="1676400"/>
        </p:xfrm>
        <a:graphic>
          <a:graphicData uri="http://schemas.openxmlformats.org/drawingml/2006/table">
            <a:tbl>
              <a:tblPr firstRow="1" bandRow="1"/>
              <a:tblGrid>
                <a:gridCol w="1400175">
                  <a:extLst>
                    <a:ext uri="{9D8B030D-6E8A-4147-A177-3AD203B41FA5}">
                      <a16:colId xmlns:a16="http://schemas.microsoft.com/office/drawing/2014/main" xmlns="" val="20000"/>
                    </a:ext>
                  </a:extLst>
                </a:gridCol>
                <a:gridCol w="1400175">
                  <a:extLst>
                    <a:ext uri="{9D8B030D-6E8A-4147-A177-3AD203B41FA5}">
                      <a16:colId xmlns:a16="http://schemas.microsoft.com/office/drawing/2014/main" xmlns="" val="20001"/>
                    </a:ext>
                  </a:extLst>
                </a:gridCol>
              </a:tblGrid>
              <a:tr h="838200">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0"/>
                  </a:ext>
                </a:extLst>
              </a:tr>
              <a:tr h="838200">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cxnSp>
        <p:nvCxnSpPr>
          <p:cNvPr id="5" name="Straight Connector 4">
            <a:extLst>
              <a:ext uri="{FF2B5EF4-FFF2-40B4-BE49-F238E27FC236}">
                <a16:creationId xmlns:a16="http://schemas.microsoft.com/office/drawing/2014/main" xmlns="" id="{676B9E56-1FEF-4EDA-9BEE-5A10321CD8D2}"/>
              </a:ext>
            </a:extLst>
          </p:cNvPr>
          <p:cNvCxnSpPr/>
          <p:nvPr/>
        </p:nvCxnSpPr>
        <p:spPr>
          <a:xfrm flipH="1" flipV="1">
            <a:off x="6839918" y="2071371"/>
            <a:ext cx="609600" cy="4572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xmlns="" id="{1E0867CC-08BF-4A45-980F-C0B4BF5DC9F7}"/>
              </a:ext>
            </a:extLst>
          </p:cNvPr>
          <p:cNvSpPr txBox="1"/>
          <p:nvPr/>
        </p:nvSpPr>
        <p:spPr>
          <a:xfrm>
            <a:off x="7067308" y="1857059"/>
            <a:ext cx="362600" cy="461665"/>
          </a:xfrm>
          <a:prstGeom prst="rect">
            <a:avLst/>
          </a:prstGeom>
          <a:noFill/>
        </p:spPr>
        <p:txBody>
          <a:bodyPr wrap="none" rtlCol="0">
            <a:spAutoFit/>
          </a:bodyPr>
          <a:lstStyle/>
          <a:p>
            <a:r>
              <a:rPr lang="en-US" sz="2400" dirty="0"/>
              <a:t>A</a:t>
            </a:r>
          </a:p>
        </p:txBody>
      </p:sp>
      <p:sp>
        <p:nvSpPr>
          <p:cNvPr id="7" name="TextBox 6">
            <a:extLst>
              <a:ext uri="{FF2B5EF4-FFF2-40B4-BE49-F238E27FC236}">
                <a16:creationId xmlns:a16="http://schemas.microsoft.com/office/drawing/2014/main" xmlns="" id="{88BB580F-1E09-44C2-B88D-14D2E01526EC}"/>
              </a:ext>
            </a:extLst>
          </p:cNvPr>
          <p:cNvSpPr txBox="1"/>
          <p:nvPr/>
        </p:nvSpPr>
        <p:spPr>
          <a:xfrm>
            <a:off x="6824420" y="2233594"/>
            <a:ext cx="362600" cy="461665"/>
          </a:xfrm>
          <a:prstGeom prst="rect">
            <a:avLst/>
          </a:prstGeom>
          <a:noFill/>
        </p:spPr>
        <p:txBody>
          <a:bodyPr wrap="none" rtlCol="0">
            <a:spAutoFit/>
          </a:bodyPr>
          <a:lstStyle/>
          <a:p>
            <a:r>
              <a:rPr lang="en-US" sz="2400" dirty="0"/>
              <a:t>B</a:t>
            </a:r>
          </a:p>
        </p:txBody>
      </p:sp>
      <p:sp>
        <p:nvSpPr>
          <p:cNvPr id="8" name="TextBox 7">
            <a:extLst>
              <a:ext uri="{FF2B5EF4-FFF2-40B4-BE49-F238E27FC236}">
                <a16:creationId xmlns:a16="http://schemas.microsoft.com/office/drawing/2014/main" xmlns="" id="{418802EF-A977-4132-8B40-FB5B24C9E08F}"/>
              </a:ext>
            </a:extLst>
          </p:cNvPr>
          <p:cNvSpPr txBox="1"/>
          <p:nvPr/>
        </p:nvSpPr>
        <p:spPr>
          <a:xfrm>
            <a:off x="7891220" y="2081194"/>
            <a:ext cx="340158" cy="461665"/>
          </a:xfrm>
          <a:prstGeom prst="rect">
            <a:avLst/>
          </a:prstGeom>
          <a:noFill/>
        </p:spPr>
        <p:txBody>
          <a:bodyPr wrap="none" rtlCol="0">
            <a:spAutoFit/>
          </a:bodyPr>
          <a:lstStyle/>
          <a:p>
            <a:r>
              <a:rPr lang="en-US" sz="2400" dirty="0"/>
              <a:t>0</a:t>
            </a:r>
          </a:p>
        </p:txBody>
      </p:sp>
      <p:sp>
        <p:nvSpPr>
          <p:cNvPr id="9" name="TextBox 8">
            <a:extLst>
              <a:ext uri="{FF2B5EF4-FFF2-40B4-BE49-F238E27FC236}">
                <a16:creationId xmlns:a16="http://schemas.microsoft.com/office/drawing/2014/main" xmlns="" id="{AE82C911-B427-4292-A889-C4CDC9D7F07E}"/>
              </a:ext>
            </a:extLst>
          </p:cNvPr>
          <p:cNvSpPr txBox="1"/>
          <p:nvPr/>
        </p:nvSpPr>
        <p:spPr>
          <a:xfrm>
            <a:off x="9303662" y="2085659"/>
            <a:ext cx="340158" cy="461665"/>
          </a:xfrm>
          <a:prstGeom prst="rect">
            <a:avLst/>
          </a:prstGeom>
          <a:noFill/>
        </p:spPr>
        <p:txBody>
          <a:bodyPr wrap="none" rtlCol="0">
            <a:spAutoFit/>
          </a:bodyPr>
          <a:lstStyle/>
          <a:p>
            <a:r>
              <a:rPr lang="en-US" sz="2400" dirty="0"/>
              <a:t>1</a:t>
            </a:r>
          </a:p>
        </p:txBody>
      </p:sp>
      <p:sp>
        <p:nvSpPr>
          <p:cNvPr id="10" name="TextBox 9">
            <a:extLst>
              <a:ext uri="{FF2B5EF4-FFF2-40B4-BE49-F238E27FC236}">
                <a16:creationId xmlns:a16="http://schemas.microsoft.com/office/drawing/2014/main" xmlns="" id="{77C244BB-855A-47EB-81B2-B6625ED79308}"/>
              </a:ext>
            </a:extLst>
          </p:cNvPr>
          <p:cNvSpPr txBox="1"/>
          <p:nvPr/>
        </p:nvSpPr>
        <p:spPr>
          <a:xfrm>
            <a:off x="7053020" y="2762529"/>
            <a:ext cx="340158" cy="461665"/>
          </a:xfrm>
          <a:prstGeom prst="rect">
            <a:avLst/>
          </a:prstGeom>
          <a:noFill/>
        </p:spPr>
        <p:txBody>
          <a:bodyPr wrap="none" rtlCol="0">
            <a:spAutoFit/>
          </a:bodyPr>
          <a:lstStyle/>
          <a:p>
            <a:r>
              <a:rPr lang="en-US" sz="2400" dirty="0"/>
              <a:t>0</a:t>
            </a:r>
          </a:p>
        </p:txBody>
      </p:sp>
      <p:sp>
        <p:nvSpPr>
          <p:cNvPr id="11" name="TextBox 10">
            <a:extLst>
              <a:ext uri="{FF2B5EF4-FFF2-40B4-BE49-F238E27FC236}">
                <a16:creationId xmlns:a16="http://schemas.microsoft.com/office/drawing/2014/main" xmlns="" id="{6777CF99-3A1E-4D41-82D9-D2E4CCB534E7}"/>
              </a:ext>
            </a:extLst>
          </p:cNvPr>
          <p:cNvSpPr txBox="1"/>
          <p:nvPr/>
        </p:nvSpPr>
        <p:spPr>
          <a:xfrm>
            <a:off x="7065286" y="3528994"/>
            <a:ext cx="340158" cy="461665"/>
          </a:xfrm>
          <a:prstGeom prst="rect">
            <a:avLst/>
          </a:prstGeom>
          <a:noFill/>
        </p:spPr>
        <p:txBody>
          <a:bodyPr wrap="none" rtlCol="0">
            <a:spAutoFit/>
          </a:bodyPr>
          <a:lstStyle/>
          <a:p>
            <a:r>
              <a:rPr lang="en-US" sz="2400" dirty="0"/>
              <a:t>1</a:t>
            </a:r>
          </a:p>
        </p:txBody>
      </p:sp>
      <p:sp>
        <p:nvSpPr>
          <p:cNvPr id="12" name="TextBox 11">
            <a:extLst>
              <a:ext uri="{FF2B5EF4-FFF2-40B4-BE49-F238E27FC236}">
                <a16:creationId xmlns:a16="http://schemas.microsoft.com/office/drawing/2014/main" xmlns="" id="{BF062582-505F-40E0-9A22-DFAEE6BDCBB8}"/>
              </a:ext>
            </a:extLst>
          </p:cNvPr>
          <p:cNvSpPr txBox="1"/>
          <p:nvPr/>
        </p:nvSpPr>
        <p:spPr>
          <a:xfrm>
            <a:off x="8491110" y="2523749"/>
            <a:ext cx="314510" cy="400110"/>
          </a:xfrm>
          <a:prstGeom prst="rect">
            <a:avLst/>
          </a:prstGeom>
          <a:noFill/>
        </p:spPr>
        <p:txBody>
          <a:bodyPr wrap="none" rtlCol="0">
            <a:spAutoFit/>
          </a:bodyPr>
          <a:lstStyle/>
          <a:p>
            <a:r>
              <a:rPr lang="en-US" sz="2000" dirty="0"/>
              <a:t>0</a:t>
            </a:r>
          </a:p>
        </p:txBody>
      </p:sp>
      <p:sp>
        <p:nvSpPr>
          <p:cNvPr id="13" name="TextBox 12">
            <a:extLst>
              <a:ext uri="{FF2B5EF4-FFF2-40B4-BE49-F238E27FC236}">
                <a16:creationId xmlns:a16="http://schemas.microsoft.com/office/drawing/2014/main" xmlns="" id="{83514728-08C1-43F6-9347-4562355E217B}"/>
              </a:ext>
            </a:extLst>
          </p:cNvPr>
          <p:cNvSpPr txBox="1"/>
          <p:nvPr/>
        </p:nvSpPr>
        <p:spPr>
          <a:xfrm>
            <a:off x="8491110" y="3361949"/>
            <a:ext cx="314510" cy="400110"/>
          </a:xfrm>
          <a:prstGeom prst="rect">
            <a:avLst/>
          </a:prstGeom>
          <a:noFill/>
        </p:spPr>
        <p:txBody>
          <a:bodyPr wrap="none" rtlCol="0">
            <a:spAutoFit/>
          </a:bodyPr>
          <a:lstStyle/>
          <a:p>
            <a:r>
              <a:rPr lang="en-US" sz="2000" dirty="0"/>
              <a:t>1</a:t>
            </a:r>
          </a:p>
        </p:txBody>
      </p:sp>
      <p:sp>
        <p:nvSpPr>
          <p:cNvPr id="14" name="TextBox 13">
            <a:extLst>
              <a:ext uri="{FF2B5EF4-FFF2-40B4-BE49-F238E27FC236}">
                <a16:creationId xmlns:a16="http://schemas.microsoft.com/office/drawing/2014/main" xmlns="" id="{CC93B5F1-FC5B-4FDB-AC20-189F67C4E7D1}"/>
              </a:ext>
            </a:extLst>
          </p:cNvPr>
          <p:cNvSpPr txBox="1"/>
          <p:nvPr/>
        </p:nvSpPr>
        <p:spPr>
          <a:xfrm>
            <a:off x="9938910" y="2528571"/>
            <a:ext cx="314510" cy="400110"/>
          </a:xfrm>
          <a:prstGeom prst="rect">
            <a:avLst/>
          </a:prstGeom>
          <a:noFill/>
        </p:spPr>
        <p:txBody>
          <a:bodyPr wrap="none" rtlCol="0">
            <a:spAutoFit/>
          </a:bodyPr>
          <a:lstStyle/>
          <a:p>
            <a:r>
              <a:rPr lang="en-US" sz="2000" dirty="0"/>
              <a:t>2</a:t>
            </a:r>
          </a:p>
        </p:txBody>
      </p:sp>
      <p:sp>
        <p:nvSpPr>
          <p:cNvPr id="15" name="TextBox 14">
            <a:extLst>
              <a:ext uri="{FF2B5EF4-FFF2-40B4-BE49-F238E27FC236}">
                <a16:creationId xmlns:a16="http://schemas.microsoft.com/office/drawing/2014/main" xmlns="" id="{37BC6EB7-4495-4C07-83B9-7A8195F881DF}"/>
              </a:ext>
            </a:extLst>
          </p:cNvPr>
          <p:cNvSpPr txBox="1"/>
          <p:nvPr/>
        </p:nvSpPr>
        <p:spPr>
          <a:xfrm>
            <a:off x="9938910" y="3361949"/>
            <a:ext cx="314510" cy="400110"/>
          </a:xfrm>
          <a:prstGeom prst="rect">
            <a:avLst/>
          </a:prstGeom>
          <a:noFill/>
        </p:spPr>
        <p:txBody>
          <a:bodyPr wrap="none" rtlCol="0">
            <a:spAutoFit/>
          </a:bodyPr>
          <a:lstStyle/>
          <a:p>
            <a:r>
              <a:rPr lang="en-US" sz="2000" dirty="0"/>
              <a:t>3</a:t>
            </a:r>
          </a:p>
        </p:txBody>
      </p:sp>
      <p:graphicFrame>
        <p:nvGraphicFramePr>
          <p:cNvPr id="16" name="Table 15">
            <a:extLst>
              <a:ext uri="{FF2B5EF4-FFF2-40B4-BE49-F238E27FC236}">
                <a16:creationId xmlns:a16="http://schemas.microsoft.com/office/drawing/2014/main" xmlns="" id="{B426FE80-78A6-428C-891F-A90BDD277C0D}"/>
              </a:ext>
            </a:extLst>
          </p:cNvPr>
          <p:cNvGraphicFramePr>
            <a:graphicFrameLocks noGrp="1"/>
          </p:cNvGraphicFramePr>
          <p:nvPr>
            <p:extLst>
              <p:ext uri="{D42A27DB-BD31-4B8C-83A1-F6EECF244321}">
                <p14:modId xmlns:p14="http://schemas.microsoft.com/office/powerpoint/2010/main" val="1327010548"/>
              </p:ext>
            </p:extLst>
          </p:nvPr>
        </p:nvGraphicFramePr>
        <p:xfrm>
          <a:off x="1724504" y="2542859"/>
          <a:ext cx="4109316" cy="2299741"/>
        </p:xfrm>
        <a:graphic>
          <a:graphicData uri="http://schemas.openxmlformats.org/drawingml/2006/table">
            <a:tbl>
              <a:tblPr firstRow="1" bandRow="1"/>
              <a:tblGrid>
                <a:gridCol w="1369772">
                  <a:extLst>
                    <a:ext uri="{9D8B030D-6E8A-4147-A177-3AD203B41FA5}">
                      <a16:colId xmlns:a16="http://schemas.microsoft.com/office/drawing/2014/main" xmlns="" val="20000"/>
                    </a:ext>
                  </a:extLst>
                </a:gridCol>
                <a:gridCol w="1369772">
                  <a:extLst>
                    <a:ext uri="{9D8B030D-6E8A-4147-A177-3AD203B41FA5}">
                      <a16:colId xmlns:a16="http://schemas.microsoft.com/office/drawing/2014/main" xmlns="" val="20001"/>
                    </a:ext>
                  </a:extLst>
                </a:gridCol>
                <a:gridCol w="1369772">
                  <a:extLst>
                    <a:ext uri="{9D8B030D-6E8A-4147-A177-3AD203B41FA5}">
                      <a16:colId xmlns:a16="http://schemas.microsoft.com/office/drawing/2014/main" xmlns="" val="20002"/>
                    </a:ext>
                  </a:extLst>
                </a:gridCol>
              </a:tblGrid>
              <a:tr h="470941">
                <a:tc>
                  <a:txBody>
                    <a:bodyPr/>
                    <a:lstStyle/>
                    <a:p>
                      <a:pPr algn="ctr"/>
                      <a:r>
                        <a:rPr lang="en-US" sz="2400" b="1" dirty="0"/>
                        <a:t>A</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400" b="1" dirty="0"/>
                        <a:t>B</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400" b="1" dirty="0" err="1"/>
                        <a:t>Minterm</a:t>
                      </a:r>
                      <a:endParaRPr lang="en-US" sz="240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434715">
                <a:tc>
                  <a:txBody>
                    <a:bodyPr/>
                    <a:lstStyle/>
                    <a:p>
                      <a:pPr algn="ctr"/>
                      <a:r>
                        <a:rPr lang="en-US" sz="24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t>m</a:t>
                      </a:r>
                      <a:r>
                        <a:rPr lang="en-US" sz="2400" baseline="-25000" dirty="0"/>
                        <a:t>0 </a:t>
                      </a:r>
                      <a:r>
                        <a:rPr lang="en-US" sz="2400" baseline="0" dirty="0"/>
                        <a:t>= A’B’</a:t>
                      </a:r>
                      <a:endParaRPr lang="en-US" sz="24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r h="434715">
                <a:tc>
                  <a:txBody>
                    <a:bodyPr/>
                    <a:lstStyle/>
                    <a:p>
                      <a:pPr algn="ctr"/>
                      <a:r>
                        <a:rPr lang="en-US" sz="24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t>m</a:t>
                      </a:r>
                      <a:r>
                        <a:rPr lang="en-US" sz="2400" baseline="-25000" dirty="0"/>
                        <a:t>1 </a:t>
                      </a:r>
                      <a:r>
                        <a:rPr lang="en-US" sz="2400" baseline="0" dirty="0"/>
                        <a:t>= A’B</a:t>
                      </a:r>
                      <a:endParaRPr lang="en-US" sz="24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2"/>
                  </a:ext>
                </a:extLst>
              </a:tr>
              <a:tr h="434715">
                <a:tc>
                  <a:txBody>
                    <a:bodyPr/>
                    <a:lstStyle/>
                    <a:p>
                      <a:pPr algn="ctr"/>
                      <a:r>
                        <a:rPr lang="en-US" sz="24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t>m</a:t>
                      </a:r>
                      <a:r>
                        <a:rPr lang="en-US" sz="2400" baseline="-25000" dirty="0"/>
                        <a:t>2 </a:t>
                      </a:r>
                      <a:r>
                        <a:rPr lang="en-US" sz="2400" baseline="0" dirty="0"/>
                        <a:t>= AB’</a:t>
                      </a:r>
                      <a:endParaRPr lang="en-US" sz="24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3"/>
                  </a:ext>
                </a:extLst>
              </a:tr>
              <a:tr h="434715">
                <a:tc>
                  <a:txBody>
                    <a:bodyPr/>
                    <a:lstStyle/>
                    <a:p>
                      <a:pPr algn="ctr"/>
                      <a:r>
                        <a:rPr lang="en-US" sz="24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m</a:t>
                      </a:r>
                      <a:r>
                        <a:rPr lang="en-US" sz="2400" baseline="-25000" dirty="0"/>
                        <a:t>3 </a:t>
                      </a:r>
                      <a:r>
                        <a:rPr lang="en-US" sz="2400" baseline="0" dirty="0"/>
                        <a:t>= AB</a:t>
                      </a:r>
                      <a:endParaRPr lang="en-US" sz="24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cxnSp>
        <p:nvCxnSpPr>
          <p:cNvPr id="17" name="Straight Arrow Connector 16">
            <a:extLst>
              <a:ext uri="{FF2B5EF4-FFF2-40B4-BE49-F238E27FC236}">
                <a16:creationId xmlns:a16="http://schemas.microsoft.com/office/drawing/2014/main" xmlns="" id="{2224EA3B-DC0C-4CEC-B6AE-C8D1C8478791}"/>
              </a:ext>
            </a:extLst>
          </p:cNvPr>
          <p:cNvCxnSpPr/>
          <p:nvPr/>
        </p:nvCxnSpPr>
        <p:spPr>
          <a:xfrm flipV="1">
            <a:off x="5757620" y="2923859"/>
            <a:ext cx="2133600" cy="300335"/>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xmlns="" id="{5D1180A4-ADF8-49CD-A689-4E43D75B38B3}"/>
              </a:ext>
            </a:extLst>
          </p:cNvPr>
          <p:cNvCxnSpPr/>
          <p:nvPr/>
        </p:nvCxnSpPr>
        <p:spPr>
          <a:xfrm>
            <a:off x="5757620" y="3685860"/>
            <a:ext cx="2133600" cy="76199"/>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xmlns="" id="{2A3F22D1-F47F-42E5-B016-48C560C631EE}"/>
              </a:ext>
            </a:extLst>
          </p:cNvPr>
          <p:cNvCxnSpPr/>
          <p:nvPr/>
        </p:nvCxnSpPr>
        <p:spPr>
          <a:xfrm flipV="1">
            <a:off x="5752135" y="3118824"/>
            <a:ext cx="3358285" cy="1076623"/>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8DC719BF-CA0C-486E-A05C-E4E4DCF315E2}"/>
              </a:ext>
            </a:extLst>
          </p:cNvPr>
          <p:cNvCxnSpPr/>
          <p:nvPr/>
        </p:nvCxnSpPr>
        <p:spPr>
          <a:xfrm flipV="1">
            <a:off x="5762382" y="3800159"/>
            <a:ext cx="3348038" cy="780755"/>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4917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500"/>
                                        <p:tgtEl>
                                          <p:spTgt spid="18"/>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fade">
                                      <p:cBhvr>
                                        <p:cTn id="65" dur="500"/>
                                        <p:tgtEl>
                                          <p:spTgt spid="19"/>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8" grpId="0"/>
      <p:bldP spid="9" grpId="0"/>
      <p:bldP spid="10" grpId="0"/>
      <p:bldP spid="11" grpId="0"/>
      <p:bldP spid="12" grpId="0"/>
      <p:bldP spid="13" grpId="0"/>
      <p:bldP spid="14"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B1C976-3BEF-4F0A-A08D-E82B6B35206C}"/>
              </a:ext>
            </a:extLst>
          </p:cNvPr>
          <p:cNvSpPr>
            <a:spLocks noGrp="1"/>
          </p:cNvSpPr>
          <p:nvPr>
            <p:ph type="title"/>
          </p:nvPr>
        </p:nvSpPr>
        <p:spPr/>
        <p:txBody>
          <a:bodyPr/>
          <a:lstStyle/>
          <a:p>
            <a:r>
              <a:rPr lang="en-US" dirty="0"/>
              <a:t>3 – Variable K-Map</a:t>
            </a:r>
            <a:endParaRPr lang="en-IN" dirty="0"/>
          </a:p>
        </p:txBody>
      </p:sp>
      <p:sp>
        <p:nvSpPr>
          <p:cNvPr id="3" name="Content Placeholder 2">
            <a:extLst>
              <a:ext uri="{FF2B5EF4-FFF2-40B4-BE49-F238E27FC236}">
                <a16:creationId xmlns:a16="http://schemas.microsoft.com/office/drawing/2014/main" xmlns="" id="{B397F1B3-AD72-41E0-B98F-8F321500E0E9}"/>
              </a:ext>
            </a:extLst>
          </p:cNvPr>
          <p:cNvSpPr>
            <a:spLocks noGrp="1"/>
          </p:cNvSpPr>
          <p:nvPr>
            <p:ph idx="1"/>
          </p:nvPr>
        </p:nvSpPr>
        <p:spPr>
          <a:xfrm>
            <a:off x="131180" y="863445"/>
            <a:ext cx="11929641" cy="856868"/>
          </a:xfrm>
        </p:spPr>
        <p:txBody>
          <a:bodyPr/>
          <a:lstStyle/>
          <a:p>
            <a:r>
              <a:rPr lang="en-US" dirty="0"/>
              <a:t>The three variables A, B and C have eight possible combinations that can be represented by the map as follows</a:t>
            </a:r>
          </a:p>
          <a:p>
            <a:endParaRPr lang="en-IN" dirty="0"/>
          </a:p>
        </p:txBody>
      </p:sp>
      <p:graphicFrame>
        <p:nvGraphicFramePr>
          <p:cNvPr id="4" name="Content Placeholder 3">
            <a:extLst>
              <a:ext uri="{FF2B5EF4-FFF2-40B4-BE49-F238E27FC236}">
                <a16:creationId xmlns:a16="http://schemas.microsoft.com/office/drawing/2014/main" xmlns="" id="{87BAADD2-9205-4B04-967C-9669F0FCF31B}"/>
              </a:ext>
            </a:extLst>
          </p:cNvPr>
          <p:cNvGraphicFramePr>
            <a:graphicFrameLocks/>
          </p:cNvGraphicFramePr>
          <p:nvPr>
            <p:extLst>
              <p:ext uri="{D42A27DB-BD31-4B8C-83A1-F6EECF244321}">
                <p14:modId xmlns:p14="http://schemas.microsoft.com/office/powerpoint/2010/main" val="2318433856"/>
              </p:ext>
            </p:extLst>
          </p:nvPr>
        </p:nvGraphicFramePr>
        <p:xfrm>
          <a:off x="7564033" y="2896303"/>
          <a:ext cx="3143252" cy="1676400"/>
        </p:xfrm>
        <a:graphic>
          <a:graphicData uri="http://schemas.openxmlformats.org/drawingml/2006/table">
            <a:tbl>
              <a:tblPr firstRow="1" bandRow="1"/>
              <a:tblGrid>
                <a:gridCol w="785813">
                  <a:extLst>
                    <a:ext uri="{9D8B030D-6E8A-4147-A177-3AD203B41FA5}">
                      <a16:colId xmlns:a16="http://schemas.microsoft.com/office/drawing/2014/main" xmlns="" val="20000"/>
                    </a:ext>
                  </a:extLst>
                </a:gridCol>
                <a:gridCol w="785813">
                  <a:extLst>
                    <a:ext uri="{9D8B030D-6E8A-4147-A177-3AD203B41FA5}">
                      <a16:colId xmlns:a16="http://schemas.microsoft.com/office/drawing/2014/main" xmlns="" val="20001"/>
                    </a:ext>
                  </a:extLst>
                </a:gridCol>
                <a:gridCol w="785813">
                  <a:extLst>
                    <a:ext uri="{9D8B030D-6E8A-4147-A177-3AD203B41FA5}">
                      <a16:colId xmlns:a16="http://schemas.microsoft.com/office/drawing/2014/main" xmlns="" val="20002"/>
                    </a:ext>
                  </a:extLst>
                </a:gridCol>
                <a:gridCol w="785813">
                  <a:extLst>
                    <a:ext uri="{9D8B030D-6E8A-4147-A177-3AD203B41FA5}">
                      <a16:colId xmlns:a16="http://schemas.microsoft.com/office/drawing/2014/main" xmlns="" val="20003"/>
                    </a:ext>
                  </a:extLst>
                </a:gridCol>
              </a:tblGrid>
              <a:tr h="838200">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0"/>
                  </a:ext>
                </a:extLst>
              </a:tr>
              <a:tr h="838200">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cxnSp>
        <p:nvCxnSpPr>
          <p:cNvPr id="5" name="Straight Connector 4">
            <a:extLst>
              <a:ext uri="{FF2B5EF4-FFF2-40B4-BE49-F238E27FC236}">
                <a16:creationId xmlns:a16="http://schemas.microsoft.com/office/drawing/2014/main" xmlns="" id="{B8785DCD-4986-49FA-98D1-4B5515811017}"/>
              </a:ext>
            </a:extLst>
          </p:cNvPr>
          <p:cNvCxnSpPr/>
          <p:nvPr/>
        </p:nvCxnSpPr>
        <p:spPr>
          <a:xfrm flipH="1" flipV="1">
            <a:off x="6950881" y="2440313"/>
            <a:ext cx="609600" cy="4572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xmlns="" id="{56A00003-9EB7-443F-BC29-A38156303D8C}"/>
              </a:ext>
            </a:extLst>
          </p:cNvPr>
          <p:cNvSpPr txBox="1"/>
          <p:nvPr/>
        </p:nvSpPr>
        <p:spPr>
          <a:xfrm>
            <a:off x="7178271" y="2210503"/>
            <a:ext cx="529312" cy="461665"/>
          </a:xfrm>
          <a:prstGeom prst="rect">
            <a:avLst/>
          </a:prstGeom>
          <a:noFill/>
        </p:spPr>
        <p:txBody>
          <a:bodyPr wrap="none" rtlCol="0">
            <a:spAutoFit/>
          </a:bodyPr>
          <a:lstStyle/>
          <a:p>
            <a:r>
              <a:rPr lang="en-US" sz="2400" dirty="0"/>
              <a:t>AB</a:t>
            </a:r>
          </a:p>
        </p:txBody>
      </p:sp>
      <p:sp>
        <p:nvSpPr>
          <p:cNvPr id="7" name="TextBox 6">
            <a:extLst>
              <a:ext uri="{FF2B5EF4-FFF2-40B4-BE49-F238E27FC236}">
                <a16:creationId xmlns:a16="http://schemas.microsoft.com/office/drawing/2014/main" xmlns="" id="{98F79839-0B34-43CF-8CB0-35C6749B24A8}"/>
              </a:ext>
            </a:extLst>
          </p:cNvPr>
          <p:cNvSpPr txBox="1"/>
          <p:nvPr/>
        </p:nvSpPr>
        <p:spPr>
          <a:xfrm>
            <a:off x="6935383" y="2587038"/>
            <a:ext cx="348172" cy="461665"/>
          </a:xfrm>
          <a:prstGeom prst="rect">
            <a:avLst/>
          </a:prstGeom>
          <a:noFill/>
        </p:spPr>
        <p:txBody>
          <a:bodyPr wrap="none" rtlCol="0">
            <a:spAutoFit/>
          </a:bodyPr>
          <a:lstStyle/>
          <a:p>
            <a:r>
              <a:rPr lang="en-US" sz="2400" dirty="0"/>
              <a:t>C</a:t>
            </a:r>
          </a:p>
        </p:txBody>
      </p:sp>
      <p:sp>
        <p:nvSpPr>
          <p:cNvPr id="8" name="TextBox 7">
            <a:extLst>
              <a:ext uri="{FF2B5EF4-FFF2-40B4-BE49-F238E27FC236}">
                <a16:creationId xmlns:a16="http://schemas.microsoft.com/office/drawing/2014/main" xmlns="" id="{FDF97B60-A131-462E-8279-70EFE3CCAC65}"/>
              </a:ext>
            </a:extLst>
          </p:cNvPr>
          <p:cNvSpPr txBox="1"/>
          <p:nvPr/>
        </p:nvSpPr>
        <p:spPr>
          <a:xfrm>
            <a:off x="7697383" y="2434638"/>
            <a:ext cx="495649" cy="461665"/>
          </a:xfrm>
          <a:prstGeom prst="rect">
            <a:avLst/>
          </a:prstGeom>
          <a:noFill/>
        </p:spPr>
        <p:txBody>
          <a:bodyPr wrap="none" rtlCol="0">
            <a:spAutoFit/>
          </a:bodyPr>
          <a:lstStyle/>
          <a:p>
            <a:r>
              <a:rPr lang="en-US" sz="2400" dirty="0"/>
              <a:t>00</a:t>
            </a:r>
          </a:p>
        </p:txBody>
      </p:sp>
      <p:sp>
        <p:nvSpPr>
          <p:cNvPr id="9" name="TextBox 8">
            <a:extLst>
              <a:ext uri="{FF2B5EF4-FFF2-40B4-BE49-F238E27FC236}">
                <a16:creationId xmlns:a16="http://schemas.microsoft.com/office/drawing/2014/main" xmlns="" id="{888C74CD-259E-475F-B4AA-028B002AEBBE}"/>
              </a:ext>
            </a:extLst>
          </p:cNvPr>
          <p:cNvSpPr txBox="1"/>
          <p:nvPr/>
        </p:nvSpPr>
        <p:spPr>
          <a:xfrm>
            <a:off x="10059583" y="2439103"/>
            <a:ext cx="495649" cy="461665"/>
          </a:xfrm>
          <a:prstGeom prst="rect">
            <a:avLst/>
          </a:prstGeom>
          <a:noFill/>
        </p:spPr>
        <p:txBody>
          <a:bodyPr wrap="none" rtlCol="0">
            <a:spAutoFit/>
          </a:bodyPr>
          <a:lstStyle/>
          <a:p>
            <a:r>
              <a:rPr lang="en-US" sz="2400" dirty="0"/>
              <a:t>10</a:t>
            </a:r>
          </a:p>
        </p:txBody>
      </p:sp>
      <p:sp>
        <p:nvSpPr>
          <p:cNvPr id="10" name="TextBox 9">
            <a:extLst>
              <a:ext uri="{FF2B5EF4-FFF2-40B4-BE49-F238E27FC236}">
                <a16:creationId xmlns:a16="http://schemas.microsoft.com/office/drawing/2014/main" xmlns="" id="{02A2EAB6-1582-4B25-976A-DE539E68F426}"/>
              </a:ext>
            </a:extLst>
          </p:cNvPr>
          <p:cNvSpPr txBox="1"/>
          <p:nvPr/>
        </p:nvSpPr>
        <p:spPr>
          <a:xfrm>
            <a:off x="7163983" y="3115973"/>
            <a:ext cx="340158" cy="461665"/>
          </a:xfrm>
          <a:prstGeom prst="rect">
            <a:avLst/>
          </a:prstGeom>
          <a:noFill/>
        </p:spPr>
        <p:txBody>
          <a:bodyPr wrap="none" rtlCol="0">
            <a:spAutoFit/>
          </a:bodyPr>
          <a:lstStyle/>
          <a:p>
            <a:r>
              <a:rPr lang="en-US" sz="2400" dirty="0"/>
              <a:t>0</a:t>
            </a:r>
          </a:p>
        </p:txBody>
      </p:sp>
      <p:sp>
        <p:nvSpPr>
          <p:cNvPr id="11" name="TextBox 10">
            <a:extLst>
              <a:ext uri="{FF2B5EF4-FFF2-40B4-BE49-F238E27FC236}">
                <a16:creationId xmlns:a16="http://schemas.microsoft.com/office/drawing/2014/main" xmlns="" id="{B11DFF2F-EE4E-4343-A460-FDFDE98272FD}"/>
              </a:ext>
            </a:extLst>
          </p:cNvPr>
          <p:cNvSpPr txBox="1"/>
          <p:nvPr/>
        </p:nvSpPr>
        <p:spPr>
          <a:xfrm>
            <a:off x="7176249" y="3882438"/>
            <a:ext cx="340158" cy="461665"/>
          </a:xfrm>
          <a:prstGeom prst="rect">
            <a:avLst/>
          </a:prstGeom>
          <a:noFill/>
        </p:spPr>
        <p:txBody>
          <a:bodyPr wrap="none" rtlCol="0">
            <a:spAutoFit/>
          </a:bodyPr>
          <a:lstStyle/>
          <a:p>
            <a:r>
              <a:rPr lang="en-US" sz="2400" dirty="0"/>
              <a:t>1</a:t>
            </a:r>
          </a:p>
        </p:txBody>
      </p:sp>
      <p:sp>
        <p:nvSpPr>
          <p:cNvPr id="12" name="TextBox 11">
            <a:extLst>
              <a:ext uri="{FF2B5EF4-FFF2-40B4-BE49-F238E27FC236}">
                <a16:creationId xmlns:a16="http://schemas.microsoft.com/office/drawing/2014/main" xmlns="" id="{0395D656-3B19-4216-A38B-83BB20C3C669}"/>
              </a:ext>
            </a:extLst>
          </p:cNvPr>
          <p:cNvSpPr txBox="1"/>
          <p:nvPr/>
        </p:nvSpPr>
        <p:spPr>
          <a:xfrm>
            <a:off x="8002183" y="2877193"/>
            <a:ext cx="314510" cy="400110"/>
          </a:xfrm>
          <a:prstGeom prst="rect">
            <a:avLst/>
          </a:prstGeom>
          <a:noFill/>
        </p:spPr>
        <p:txBody>
          <a:bodyPr wrap="none" rtlCol="0">
            <a:spAutoFit/>
          </a:bodyPr>
          <a:lstStyle/>
          <a:p>
            <a:r>
              <a:rPr lang="en-US" sz="2000" dirty="0"/>
              <a:t>0</a:t>
            </a:r>
          </a:p>
        </p:txBody>
      </p:sp>
      <p:sp>
        <p:nvSpPr>
          <p:cNvPr id="13" name="TextBox 12">
            <a:extLst>
              <a:ext uri="{FF2B5EF4-FFF2-40B4-BE49-F238E27FC236}">
                <a16:creationId xmlns:a16="http://schemas.microsoft.com/office/drawing/2014/main" xmlns="" id="{0B166AE4-E622-424E-814E-3B925A28E8A7}"/>
              </a:ext>
            </a:extLst>
          </p:cNvPr>
          <p:cNvSpPr txBox="1"/>
          <p:nvPr/>
        </p:nvSpPr>
        <p:spPr>
          <a:xfrm>
            <a:off x="8002183" y="3715393"/>
            <a:ext cx="314510" cy="400110"/>
          </a:xfrm>
          <a:prstGeom prst="rect">
            <a:avLst/>
          </a:prstGeom>
          <a:noFill/>
        </p:spPr>
        <p:txBody>
          <a:bodyPr wrap="none" rtlCol="0">
            <a:spAutoFit/>
          </a:bodyPr>
          <a:lstStyle/>
          <a:p>
            <a:r>
              <a:rPr lang="en-US" sz="2000" dirty="0"/>
              <a:t>1</a:t>
            </a:r>
          </a:p>
        </p:txBody>
      </p:sp>
      <p:sp>
        <p:nvSpPr>
          <p:cNvPr id="14" name="TextBox 13">
            <a:extLst>
              <a:ext uri="{FF2B5EF4-FFF2-40B4-BE49-F238E27FC236}">
                <a16:creationId xmlns:a16="http://schemas.microsoft.com/office/drawing/2014/main" xmlns="" id="{4AEB168D-5551-4075-BA1B-B5CFB4224CFC}"/>
              </a:ext>
            </a:extLst>
          </p:cNvPr>
          <p:cNvSpPr txBox="1"/>
          <p:nvPr/>
        </p:nvSpPr>
        <p:spPr>
          <a:xfrm>
            <a:off x="8840383" y="2882015"/>
            <a:ext cx="314510" cy="400110"/>
          </a:xfrm>
          <a:prstGeom prst="rect">
            <a:avLst/>
          </a:prstGeom>
          <a:noFill/>
        </p:spPr>
        <p:txBody>
          <a:bodyPr wrap="none" rtlCol="0">
            <a:spAutoFit/>
          </a:bodyPr>
          <a:lstStyle/>
          <a:p>
            <a:r>
              <a:rPr lang="en-US" sz="2000" dirty="0"/>
              <a:t>2</a:t>
            </a:r>
          </a:p>
        </p:txBody>
      </p:sp>
      <p:sp>
        <p:nvSpPr>
          <p:cNvPr id="15" name="TextBox 14">
            <a:extLst>
              <a:ext uri="{FF2B5EF4-FFF2-40B4-BE49-F238E27FC236}">
                <a16:creationId xmlns:a16="http://schemas.microsoft.com/office/drawing/2014/main" xmlns="" id="{60705DE1-0AFF-42B9-987F-4C4A1187FE3C}"/>
              </a:ext>
            </a:extLst>
          </p:cNvPr>
          <p:cNvSpPr txBox="1"/>
          <p:nvPr/>
        </p:nvSpPr>
        <p:spPr>
          <a:xfrm>
            <a:off x="8840383" y="3715393"/>
            <a:ext cx="314510" cy="400110"/>
          </a:xfrm>
          <a:prstGeom prst="rect">
            <a:avLst/>
          </a:prstGeom>
          <a:noFill/>
        </p:spPr>
        <p:txBody>
          <a:bodyPr wrap="none" rtlCol="0">
            <a:spAutoFit/>
          </a:bodyPr>
          <a:lstStyle/>
          <a:p>
            <a:r>
              <a:rPr lang="en-US" sz="2000" dirty="0"/>
              <a:t>3</a:t>
            </a:r>
          </a:p>
        </p:txBody>
      </p:sp>
      <p:graphicFrame>
        <p:nvGraphicFramePr>
          <p:cNvPr id="16" name="Table 15">
            <a:extLst>
              <a:ext uri="{FF2B5EF4-FFF2-40B4-BE49-F238E27FC236}">
                <a16:creationId xmlns:a16="http://schemas.microsoft.com/office/drawing/2014/main" xmlns="" id="{181EEDE6-53CF-441A-8914-A1524619C405}"/>
              </a:ext>
            </a:extLst>
          </p:cNvPr>
          <p:cNvGraphicFramePr>
            <a:graphicFrameLocks noGrp="1"/>
          </p:cNvGraphicFramePr>
          <p:nvPr>
            <p:extLst>
              <p:ext uri="{D42A27DB-BD31-4B8C-83A1-F6EECF244321}">
                <p14:modId xmlns:p14="http://schemas.microsoft.com/office/powerpoint/2010/main" val="550569838"/>
              </p:ext>
            </p:extLst>
          </p:nvPr>
        </p:nvGraphicFramePr>
        <p:xfrm>
          <a:off x="1835467" y="2058103"/>
          <a:ext cx="4555001" cy="3948661"/>
        </p:xfrm>
        <a:graphic>
          <a:graphicData uri="http://schemas.openxmlformats.org/drawingml/2006/table">
            <a:tbl>
              <a:tblPr firstRow="1" bandRow="1"/>
              <a:tblGrid>
                <a:gridCol w="1078740">
                  <a:extLst>
                    <a:ext uri="{9D8B030D-6E8A-4147-A177-3AD203B41FA5}">
                      <a16:colId xmlns:a16="http://schemas.microsoft.com/office/drawing/2014/main" xmlns="" val="20000"/>
                    </a:ext>
                  </a:extLst>
                </a:gridCol>
                <a:gridCol w="1078740">
                  <a:extLst>
                    <a:ext uri="{9D8B030D-6E8A-4147-A177-3AD203B41FA5}">
                      <a16:colId xmlns:a16="http://schemas.microsoft.com/office/drawing/2014/main" xmlns="" val="20001"/>
                    </a:ext>
                  </a:extLst>
                </a:gridCol>
                <a:gridCol w="1078740">
                  <a:extLst>
                    <a:ext uri="{9D8B030D-6E8A-4147-A177-3AD203B41FA5}">
                      <a16:colId xmlns:a16="http://schemas.microsoft.com/office/drawing/2014/main" xmlns="" val="20002"/>
                    </a:ext>
                  </a:extLst>
                </a:gridCol>
                <a:gridCol w="1318781">
                  <a:extLst>
                    <a:ext uri="{9D8B030D-6E8A-4147-A177-3AD203B41FA5}">
                      <a16:colId xmlns:a16="http://schemas.microsoft.com/office/drawing/2014/main" xmlns="" val="20003"/>
                    </a:ext>
                  </a:extLst>
                </a:gridCol>
              </a:tblGrid>
              <a:tr h="470941">
                <a:tc>
                  <a:txBody>
                    <a:bodyPr/>
                    <a:lstStyle/>
                    <a:p>
                      <a:pPr algn="ctr"/>
                      <a:r>
                        <a:rPr lang="en-US" sz="2000" b="1" dirty="0"/>
                        <a:t>A</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000" b="1" dirty="0"/>
                        <a:t>B</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000" b="1" dirty="0"/>
                        <a:t>C</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000" b="1" dirty="0" err="1"/>
                        <a:t>Minterm</a:t>
                      </a:r>
                      <a:endParaRPr lang="en-US" sz="200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434715">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m</a:t>
                      </a:r>
                      <a:r>
                        <a:rPr lang="en-US" sz="2000" baseline="-25000" dirty="0"/>
                        <a:t>0 </a:t>
                      </a:r>
                      <a:r>
                        <a:rPr lang="en-US" sz="2000" baseline="0" dirty="0"/>
                        <a:t>= A’B’C’</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r h="434715">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m</a:t>
                      </a:r>
                      <a:r>
                        <a:rPr lang="en-US" sz="2000" baseline="-25000" dirty="0"/>
                        <a:t>1 </a:t>
                      </a:r>
                      <a:r>
                        <a:rPr lang="en-US" sz="2000" baseline="0" dirty="0"/>
                        <a:t>= A’B’C</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2"/>
                  </a:ext>
                </a:extLst>
              </a:tr>
              <a:tr h="434715">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m</a:t>
                      </a:r>
                      <a:r>
                        <a:rPr lang="en-US" sz="2000" baseline="-25000" dirty="0"/>
                        <a:t>2 </a:t>
                      </a:r>
                      <a:r>
                        <a:rPr lang="en-US" sz="2000" baseline="0" dirty="0"/>
                        <a:t>= A’BC’</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3"/>
                  </a:ext>
                </a:extLst>
              </a:tr>
              <a:tr h="434715">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m</a:t>
                      </a:r>
                      <a:r>
                        <a:rPr lang="en-US" sz="2000" baseline="-25000" dirty="0"/>
                        <a:t>3 </a:t>
                      </a:r>
                      <a:r>
                        <a:rPr lang="en-US" sz="2000" baseline="0" dirty="0"/>
                        <a:t>= A’BC </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4"/>
                  </a:ext>
                </a:extLst>
              </a:tr>
              <a:tr h="434715">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m</a:t>
                      </a:r>
                      <a:r>
                        <a:rPr lang="en-US" sz="2000" baseline="-25000" dirty="0"/>
                        <a:t>4 </a:t>
                      </a:r>
                      <a:r>
                        <a:rPr lang="en-US" sz="2000" baseline="0" dirty="0"/>
                        <a:t>= AB’C’ </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5"/>
                  </a:ext>
                </a:extLst>
              </a:tr>
              <a:tr h="434715">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m</a:t>
                      </a:r>
                      <a:r>
                        <a:rPr lang="en-US" sz="2000" baseline="-25000" dirty="0"/>
                        <a:t>5 </a:t>
                      </a:r>
                      <a:r>
                        <a:rPr lang="en-US" sz="2000" baseline="0" dirty="0"/>
                        <a:t>= AB’C</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6"/>
                  </a:ext>
                </a:extLst>
              </a:tr>
              <a:tr h="434715">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m</a:t>
                      </a:r>
                      <a:r>
                        <a:rPr lang="en-US" sz="2000" baseline="-25000" dirty="0"/>
                        <a:t>6 </a:t>
                      </a:r>
                      <a:r>
                        <a:rPr lang="en-US" sz="2000" baseline="0" dirty="0"/>
                        <a:t>= ABC’ </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7"/>
                  </a:ext>
                </a:extLst>
              </a:tr>
              <a:tr h="434715">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m</a:t>
                      </a:r>
                      <a:r>
                        <a:rPr lang="en-US" sz="2000" baseline="-25000" dirty="0"/>
                        <a:t>7 </a:t>
                      </a:r>
                      <a:r>
                        <a:rPr lang="en-US" sz="2000" baseline="0" dirty="0"/>
                        <a:t>= ABC</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8"/>
                  </a:ext>
                </a:extLst>
              </a:tr>
            </a:tbl>
          </a:graphicData>
        </a:graphic>
      </p:graphicFrame>
      <p:sp>
        <p:nvSpPr>
          <p:cNvPr id="17" name="TextBox 16">
            <a:extLst>
              <a:ext uri="{FF2B5EF4-FFF2-40B4-BE49-F238E27FC236}">
                <a16:creationId xmlns:a16="http://schemas.microsoft.com/office/drawing/2014/main" xmlns="" id="{142DA53A-4DF5-4237-9B4B-5C1BB1E4FD45}"/>
              </a:ext>
            </a:extLst>
          </p:cNvPr>
          <p:cNvSpPr txBox="1"/>
          <p:nvPr/>
        </p:nvSpPr>
        <p:spPr>
          <a:xfrm>
            <a:off x="8497134" y="2439103"/>
            <a:ext cx="495649" cy="461665"/>
          </a:xfrm>
          <a:prstGeom prst="rect">
            <a:avLst/>
          </a:prstGeom>
          <a:noFill/>
        </p:spPr>
        <p:txBody>
          <a:bodyPr wrap="none" rtlCol="0">
            <a:spAutoFit/>
          </a:bodyPr>
          <a:lstStyle/>
          <a:p>
            <a:r>
              <a:rPr lang="en-US" sz="2400" dirty="0"/>
              <a:t>01</a:t>
            </a:r>
          </a:p>
        </p:txBody>
      </p:sp>
      <p:sp>
        <p:nvSpPr>
          <p:cNvPr id="18" name="TextBox 17">
            <a:extLst>
              <a:ext uri="{FF2B5EF4-FFF2-40B4-BE49-F238E27FC236}">
                <a16:creationId xmlns:a16="http://schemas.microsoft.com/office/drawing/2014/main" xmlns="" id="{F36E4049-FA7C-4516-9A22-AF63F80A220D}"/>
              </a:ext>
            </a:extLst>
          </p:cNvPr>
          <p:cNvSpPr txBox="1"/>
          <p:nvPr/>
        </p:nvSpPr>
        <p:spPr>
          <a:xfrm>
            <a:off x="9259134" y="2434638"/>
            <a:ext cx="495649" cy="461665"/>
          </a:xfrm>
          <a:prstGeom prst="rect">
            <a:avLst/>
          </a:prstGeom>
          <a:noFill/>
        </p:spPr>
        <p:txBody>
          <a:bodyPr wrap="none" rtlCol="0">
            <a:spAutoFit/>
          </a:bodyPr>
          <a:lstStyle/>
          <a:p>
            <a:r>
              <a:rPr lang="en-US" sz="2400" dirty="0"/>
              <a:t>11</a:t>
            </a:r>
          </a:p>
        </p:txBody>
      </p:sp>
      <p:sp>
        <p:nvSpPr>
          <p:cNvPr id="19" name="TextBox 18">
            <a:extLst>
              <a:ext uri="{FF2B5EF4-FFF2-40B4-BE49-F238E27FC236}">
                <a16:creationId xmlns:a16="http://schemas.microsoft.com/office/drawing/2014/main" xmlns="" id="{B379E2FA-C0F6-4F3B-8BB7-D0FEC7AC3A71}"/>
              </a:ext>
            </a:extLst>
          </p:cNvPr>
          <p:cNvSpPr txBox="1"/>
          <p:nvPr/>
        </p:nvSpPr>
        <p:spPr>
          <a:xfrm>
            <a:off x="10364383" y="2877193"/>
            <a:ext cx="314510" cy="400110"/>
          </a:xfrm>
          <a:prstGeom prst="rect">
            <a:avLst/>
          </a:prstGeom>
          <a:noFill/>
        </p:spPr>
        <p:txBody>
          <a:bodyPr wrap="none" rtlCol="0">
            <a:spAutoFit/>
          </a:bodyPr>
          <a:lstStyle/>
          <a:p>
            <a:r>
              <a:rPr lang="en-US" sz="2000" dirty="0"/>
              <a:t>4</a:t>
            </a:r>
          </a:p>
        </p:txBody>
      </p:sp>
      <p:sp>
        <p:nvSpPr>
          <p:cNvPr id="20" name="TextBox 19">
            <a:extLst>
              <a:ext uri="{FF2B5EF4-FFF2-40B4-BE49-F238E27FC236}">
                <a16:creationId xmlns:a16="http://schemas.microsoft.com/office/drawing/2014/main" xmlns="" id="{513A7097-AEDF-460D-B1E2-13225CBAA026}"/>
              </a:ext>
            </a:extLst>
          </p:cNvPr>
          <p:cNvSpPr txBox="1"/>
          <p:nvPr/>
        </p:nvSpPr>
        <p:spPr>
          <a:xfrm>
            <a:off x="10364383" y="3734503"/>
            <a:ext cx="314510" cy="400110"/>
          </a:xfrm>
          <a:prstGeom prst="rect">
            <a:avLst/>
          </a:prstGeom>
          <a:noFill/>
        </p:spPr>
        <p:txBody>
          <a:bodyPr wrap="none" rtlCol="0">
            <a:spAutoFit/>
          </a:bodyPr>
          <a:lstStyle/>
          <a:p>
            <a:r>
              <a:rPr lang="en-US" sz="2000" dirty="0"/>
              <a:t>5</a:t>
            </a:r>
          </a:p>
        </p:txBody>
      </p:sp>
      <p:sp>
        <p:nvSpPr>
          <p:cNvPr id="21" name="TextBox 20">
            <a:extLst>
              <a:ext uri="{FF2B5EF4-FFF2-40B4-BE49-F238E27FC236}">
                <a16:creationId xmlns:a16="http://schemas.microsoft.com/office/drawing/2014/main" xmlns="" id="{006FF0B5-0877-42BA-B231-CA259AB2B595}"/>
              </a:ext>
            </a:extLst>
          </p:cNvPr>
          <p:cNvSpPr txBox="1"/>
          <p:nvPr/>
        </p:nvSpPr>
        <p:spPr>
          <a:xfrm>
            <a:off x="9602383" y="2896303"/>
            <a:ext cx="314510" cy="400110"/>
          </a:xfrm>
          <a:prstGeom prst="rect">
            <a:avLst/>
          </a:prstGeom>
          <a:noFill/>
        </p:spPr>
        <p:txBody>
          <a:bodyPr wrap="none" rtlCol="0">
            <a:spAutoFit/>
          </a:bodyPr>
          <a:lstStyle/>
          <a:p>
            <a:r>
              <a:rPr lang="en-US" sz="2000" dirty="0"/>
              <a:t>6</a:t>
            </a:r>
          </a:p>
        </p:txBody>
      </p:sp>
      <p:sp>
        <p:nvSpPr>
          <p:cNvPr id="22" name="TextBox 21">
            <a:extLst>
              <a:ext uri="{FF2B5EF4-FFF2-40B4-BE49-F238E27FC236}">
                <a16:creationId xmlns:a16="http://schemas.microsoft.com/office/drawing/2014/main" xmlns="" id="{9DC6A1D6-0923-4FC8-A483-5CE77B8BA005}"/>
              </a:ext>
            </a:extLst>
          </p:cNvPr>
          <p:cNvSpPr txBox="1"/>
          <p:nvPr/>
        </p:nvSpPr>
        <p:spPr>
          <a:xfrm>
            <a:off x="9602383" y="3715393"/>
            <a:ext cx="314510" cy="400110"/>
          </a:xfrm>
          <a:prstGeom prst="rect">
            <a:avLst/>
          </a:prstGeom>
          <a:noFill/>
        </p:spPr>
        <p:txBody>
          <a:bodyPr wrap="none" rtlCol="0">
            <a:spAutoFit/>
          </a:bodyPr>
          <a:lstStyle/>
          <a:p>
            <a:r>
              <a:rPr lang="en-US" sz="2000" dirty="0"/>
              <a:t>7</a:t>
            </a:r>
          </a:p>
        </p:txBody>
      </p:sp>
      <p:cxnSp>
        <p:nvCxnSpPr>
          <p:cNvPr id="23" name="Straight Arrow Connector 22">
            <a:extLst>
              <a:ext uri="{FF2B5EF4-FFF2-40B4-BE49-F238E27FC236}">
                <a16:creationId xmlns:a16="http://schemas.microsoft.com/office/drawing/2014/main" xmlns="" id="{63AA56F0-6CF2-49F3-8DB8-0248777E5AC1}"/>
              </a:ext>
            </a:extLst>
          </p:cNvPr>
          <p:cNvCxnSpPr>
            <a:stCxn id="15" idx="2"/>
          </p:cNvCxnSpPr>
          <p:nvPr/>
        </p:nvCxnSpPr>
        <p:spPr>
          <a:xfrm flipH="1">
            <a:off x="8992783" y="4115503"/>
            <a:ext cx="4855" cy="914400"/>
          </a:xfrm>
          <a:prstGeom prst="straightConnector1">
            <a:avLst/>
          </a:prstGeom>
          <a:ln w="25400">
            <a:solidFill>
              <a:srgbClr val="C00000"/>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F9F8FC13-FEF5-45AD-A595-A476F9F4A9C2}"/>
              </a:ext>
            </a:extLst>
          </p:cNvPr>
          <p:cNvSpPr txBox="1"/>
          <p:nvPr/>
        </p:nvSpPr>
        <p:spPr>
          <a:xfrm>
            <a:off x="7849783" y="5025438"/>
            <a:ext cx="2380973" cy="461665"/>
          </a:xfrm>
          <a:prstGeom prst="rect">
            <a:avLst/>
          </a:prstGeom>
          <a:noFill/>
        </p:spPr>
        <p:txBody>
          <a:bodyPr wrap="none" rtlCol="0">
            <a:spAutoFit/>
          </a:bodyPr>
          <a:lstStyle/>
          <a:p>
            <a:r>
              <a:rPr lang="en-US" sz="2400" dirty="0" err="1"/>
              <a:t>Minterm</a:t>
            </a:r>
            <a:r>
              <a:rPr lang="en-US" sz="2400" dirty="0"/>
              <a:t> Number</a:t>
            </a:r>
          </a:p>
        </p:txBody>
      </p:sp>
    </p:spTree>
    <p:extLst>
      <p:ext uri="{BB962C8B-B14F-4D97-AF65-F5344CB8AC3E}">
        <p14:creationId xmlns:p14="http://schemas.microsoft.com/office/powerpoint/2010/main" val="3067797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500"/>
                                        <p:tgtEl>
                                          <p:spTgt spid="1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500"/>
                                        <p:tgtEl>
                                          <p:spTgt spid="1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fade">
                                      <p:cBhvr>
                                        <p:cTn id="62" dur="500"/>
                                        <p:tgtEl>
                                          <p:spTgt spid="2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500"/>
                                        <p:tgtEl>
                                          <p:spTgt spid="23"/>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fade">
                                      <p:cBhvr>
                                        <p:cTn id="7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8" grpId="0"/>
      <p:bldP spid="9" grpId="0"/>
      <p:bldP spid="10" grpId="0"/>
      <p:bldP spid="11" grpId="0"/>
      <p:bldP spid="12" grpId="0"/>
      <p:bldP spid="13" grpId="0"/>
      <p:bldP spid="14" grpId="0"/>
      <p:bldP spid="15" grpId="0"/>
      <p:bldP spid="17" grpId="0"/>
      <p:bldP spid="18" grpId="0"/>
      <p:bldP spid="19" grpId="0"/>
      <p:bldP spid="20" grpId="0"/>
      <p:bldP spid="21" grpId="0"/>
      <p:bldP spid="22"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4A4EBF-017D-4806-9C88-1A16EDE465EA}"/>
              </a:ext>
            </a:extLst>
          </p:cNvPr>
          <p:cNvSpPr>
            <a:spLocks noGrp="1"/>
          </p:cNvSpPr>
          <p:nvPr>
            <p:ph type="title"/>
          </p:nvPr>
        </p:nvSpPr>
        <p:spPr/>
        <p:txBody>
          <a:bodyPr/>
          <a:lstStyle/>
          <a:p>
            <a:r>
              <a:rPr lang="en-US" dirty="0"/>
              <a:t>4 – Variable K-Map</a:t>
            </a:r>
            <a:endParaRPr lang="en-IN" dirty="0"/>
          </a:p>
        </p:txBody>
      </p:sp>
      <p:sp>
        <p:nvSpPr>
          <p:cNvPr id="3" name="Content Placeholder 2">
            <a:extLst>
              <a:ext uri="{FF2B5EF4-FFF2-40B4-BE49-F238E27FC236}">
                <a16:creationId xmlns:a16="http://schemas.microsoft.com/office/drawing/2014/main" xmlns="" id="{B76C33CB-C89E-43C6-9D7A-0B13D798FFC7}"/>
              </a:ext>
            </a:extLst>
          </p:cNvPr>
          <p:cNvSpPr>
            <a:spLocks noGrp="1"/>
          </p:cNvSpPr>
          <p:nvPr>
            <p:ph idx="1"/>
          </p:nvPr>
        </p:nvSpPr>
        <p:spPr>
          <a:xfrm>
            <a:off x="131180" y="863444"/>
            <a:ext cx="11929641" cy="825871"/>
          </a:xfrm>
        </p:spPr>
        <p:txBody>
          <a:bodyPr/>
          <a:lstStyle/>
          <a:p>
            <a:r>
              <a:rPr lang="en-US" dirty="0"/>
              <a:t>The four variables A, B, C and D have sixteen possible combinations that can be represented by the map as follows</a:t>
            </a:r>
          </a:p>
          <a:p>
            <a:endParaRPr lang="en-IN" dirty="0"/>
          </a:p>
        </p:txBody>
      </p:sp>
      <p:graphicFrame>
        <p:nvGraphicFramePr>
          <p:cNvPr id="4" name="Table 3">
            <a:extLst>
              <a:ext uri="{FF2B5EF4-FFF2-40B4-BE49-F238E27FC236}">
                <a16:creationId xmlns:a16="http://schemas.microsoft.com/office/drawing/2014/main" xmlns="" id="{38C99651-1128-4C1B-A52B-42A3EB82044E}"/>
              </a:ext>
            </a:extLst>
          </p:cNvPr>
          <p:cNvGraphicFramePr>
            <a:graphicFrameLocks noGrp="1"/>
          </p:cNvGraphicFramePr>
          <p:nvPr>
            <p:extLst>
              <p:ext uri="{D42A27DB-BD31-4B8C-83A1-F6EECF244321}">
                <p14:modId xmlns:p14="http://schemas.microsoft.com/office/powerpoint/2010/main" val="3956357176"/>
              </p:ext>
            </p:extLst>
          </p:nvPr>
        </p:nvGraphicFramePr>
        <p:xfrm>
          <a:off x="194687" y="1852612"/>
          <a:ext cx="3652116" cy="3948661"/>
        </p:xfrm>
        <a:graphic>
          <a:graphicData uri="http://schemas.openxmlformats.org/drawingml/2006/table">
            <a:tbl>
              <a:tblPr firstRow="1" bandRow="1"/>
              <a:tblGrid>
                <a:gridCol w="565110">
                  <a:extLst>
                    <a:ext uri="{9D8B030D-6E8A-4147-A177-3AD203B41FA5}">
                      <a16:colId xmlns:a16="http://schemas.microsoft.com/office/drawing/2014/main" xmlns="" val="20000"/>
                    </a:ext>
                  </a:extLst>
                </a:gridCol>
                <a:gridCol w="506369">
                  <a:extLst>
                    <a:ext uri="{9D8B030D-6E8A-4147-A177-3AD203B41FA5}">
                      <a16:colId xmlns:a16="http://schemas.microsoft.com/office/drawing/2014/main" xmlns="" val="20001"/>
                    </a:ext>
                  </a:extLst>
                </a:gridCol>
                <a:gridCol w="506369">
                  <a:extLst>
                    <a:ext uri="{9D8B030D-6E8A-4147-A177-3AD203B41FA5}">
                      <a16:colId xmlns:a16="http://schemas.microsoft.com/office/drawing/2014/main" xmlns="" val="20002"/>
                    </a:ext>
                  </a:extLst>
                </a:gridCol>
                <a:gridCol w="506369">
                  <a:extLst>
                    <a:ext uri="{9D8B030D-6E8A-4147-A177-3AD203B41FA5}">
                      <a16:colId xmlns:a16="http://schemas.microsoft.com/office/drawing/2014/main" xmlns="" val="20003"/>
                    </a:ext>
                  </a:extLst>
                </a:gridCol>
                <a:gridCol w="1567899">
                  <a:extLst>
                    <a:ext uri="{9D8B030D-6E8A-4147-A177-3AD203B41FA5}">
                      <a16:colId xmlns:a16="http://schemas.microsoft.com/office/drawing/2014/main" xmlns="" val="20004"/>
                    </a:ext>
                  </a:extLst>
                </a:gridCol>
              </a:tblGrid>
              <a:tr h="470941">
                <a:tc>
                  <a:txBody>
                    <a:bodyPr/>
                    <a:lstStyle/>
                    <a:p>
                      <a:pPr algn="ctr"/>
                      <a:r>
                        <a:rPr lang="en-US" sz="2000" b="1" dirty="0"/>
                        <a:t>A</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000" b="1" dirty="0"/>
                        <a:t>B</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000" b="1" dirty="0"/>
                        <a:t>C</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000" b="1" dirty="0"/>
                        <a:t>D</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000" b="1" dirty="0" err="1"/>
                        <a:t>Minterm</a:t>
                      </a:r>
                      <a:endParaRPr lang="en-US" sz="200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434715">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m</a:t>
                      </a:r>
                      <a:r>
                        <a:rPr lang="en-US" sz="2000" baseline="-25000" dirty="0"/>
                        <a:t>0 </a:t>
                      </a:r>
                      <a:r>
                        <a:rPr lang="en-US" sz="2000" baseline="0" dirty="0"/>
                        <a:t>= A’B’C’D’</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r h="434715">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m</a:t>
                      </a:r>
                      <a:r>
                        <a:rPr lang="en-US" sz="2000" baseline="-25000" dirty="0"/>
                        <a:t>1 </a:t>
                      </a:r>
                      <a:r>
                        <a:rPr lang="en-US" sz="2000" baseline="0" dirty="0"/>
                        <a:t>= A’B’C’D</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2"/>
                  </a:ext>
                </a:extLst>
              </a:tr>
              <a:tr h="434715">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m</a:t>
                      </a:r>
                      <a:r>
                        <a:rPr lang="en-US" sz="2000" baseline="-25000" dirty="0"/>
                        <a:t>2 </a:t>
                      </a:r>
                      <a:r>
                        <a:rPr lang="en-US" sz="2000" baseline="0" dirty="0"/>
                        <a:t>= A’B’CD’</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3"/>
                  </a:ext>
                </a:extLst>
              </a:tr>
              <a:tr h="434715">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m</a:t>
                      </a:r>
                      <a:r>
                        <a:rPr lang="en-US" sz="2000" baseline="-25000" dirty="0"/>
                        <a:t>3 </a:t>
                      </a:r>
                      <a:r>
                        <a:rPr lang="en-US" sz="2000" baseline="0" dirty="0"/>
                        <a:t>= A’B’CD</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4"/>
                  </a:ext>
                </a:extLst>
              </a:tr>
              <a:tr h="434715">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m</a:t>
                      </a:r>
                      <a:r>
                        <a:rPr lang="en-US" sz="2000" baseline="-25000" dirty="0"/>
                        <a:t>4 </a:t>
                      </a:r>
                      <a:r>
                        <a:rPr lang="en-US" sz="2000" baseline="0" dirty="0"/>
                        <a:t>= A’BC’D’</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5"/>
                  </a:ext>
                </a:extLst>
              </a:tr>
              <a:tr h="434715">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m</a:t>
                      </a:r>
                      <a:r>
                        <a:rPr lang="en-US" sz="2000" baseline="-25000" dirty="0"/>
                        <a:t>5 </a:t>
                      </a:r>
                      <a:r>
                        <a:rPr lang="en-US" sz="2000" baseline="0" dirty="0"/>
                        <a:t>= A’BC’D</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6"/>
                  </a:ext>
                </a:extLst>
              </a:tr>
              <a:tr h="434715">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m</a:t>
                      </a:r>
                      <a:r>
                        <a:rPr lang="en-US" sz="2000" baseline="-25000" dirty="0"/>
                        <a:t>6 </a:t>
                      </a:r>
                      <a:r>
                        <a:rPr lang="en-US" sz="2000" baseline="0" dirty="0"/>
                        <a:t>= A’BCD’</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7"/>
                  </a:ext>
                </a:extLst>
              </a:tr>
              <a:tr h="434715">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m</a:t>
                      </a:r>
                      <a:r>
                        <a:rPr lang="en-US" sz="2000" baseline="-25000" dirty="0"/>
                        <a:t>7 </a:t>
                      </a:r>
                      <a:r>
                        <a:rPr lang="en-US" sz="2000" baseline="0" dirty="0"/>
                        <a:t>= A’BCD</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8"/>
                  </a:ext>
                </a:extLst>
              </a:tr>
            </a:tbl>
          </a:graphicData>
        </a:graphic>
      </p:graphicFrame>
      <p:graphicFrame>
        <p:nvGraphicFramePr>
          <p:cNvPr id="5" name="Table 4">
            <a:extLst>
              <a:ext uri="{FF2B5EF4-FFF2-40B4-BE49-F238E27FC236}">
                <a16:creationId xmlns:a16="http://schemas.microsoft.com/office/drawing/2014/main" xmlns="" id="{AC4A8CEB-AC23-4413-B4EF-3BDD00280AC1}"/>
              </a:ext>
            </a:extLst>
          </p:cNvPr>
          <p:cNvGraphicFramePr>
            <a:graphicFrameLocks noGrp="1"/>
          </p:cNvGraphicFramePr>
          <p:nvPr>
            <p:extLst>
              <p:ext uri="{D42A27DB-BD31-4B8C-83A1-F6EECF244321}">
                <p14:modId xmlns:p14="http://schemas.microsoft.com/office/powerpoint/2010/main" val="3919710644"/>
              </p:ext>
            </p:extLst>
          </p:nvPr>
        </p:nvGraphicFramePr>
        <p:xfrm>
          <a:off x="4150905" y="1859556"/>
          <a:ext cx="3652116" cy="3948661"/>
        </p:xfrm>
        <a:graphic>
          <a:graphicData uri="http://schemas.openxmlformats.org/drawingml/2006/table">
            <a:tbl>
              <a:tblPr firstRow="1" bandRow="1"/>
              <a:tblGrid>
                <a:gridCol w="566652">
                  <a:extLst>
                    <a:ext uri="{9D8B030D-6E8A-4147-A177-3AD203B41FA5}">
                      <a16:colId xmlns:a16="http://schemas.microsoft.com/office/drawing/2014/main" xmlns="" val="20000"/>
                    </a:ext>
                  </a:extLst>
                </a:gridCol>
                <a:gridCol w="507751">
                  <a:extLst>
                    <a:ext uri="{9D8B030D-6E8A-4147-A177-3AD203B41FA5}">
                      <a16:colId xmlns:a16="http://schemas.microsoft.com/office/drawing/2014/main" xmlns="" val="20001"/>
                    </a:ext>
                  </a:extLst>
                </a:gridCol>
                <a:gridCol w="507751">
                  <a:extLst>
                    <a:ext uri="{9D8B030D-6E8A-4147-A177-3AD203B41FA5}">
                      <a16:colId xmlns:a16="http://schemas.microsoft.com/office/drawing/2014/main" xmlns="" val="20002"/>
                    </a:ext>
                  </a:extLst>
                </a:gridCol>
                <a:gridCol w="507751">
                  <a:extLst>
                    <a:ext uri="{9D8B030D-6E8A-4147-A177-3AD203B41FA5}">
                      <a16:colId xmlns:a16="http://schemas.microsoft.com/office/drawing/2014/main" xmlns="" val="20003"/>
                    </a:ext>
                  </a:extLst>
                </a:gridCol>
                <a:gridCol w="1562211">
                  <a:extLst>
                    <a:ext uri="{9D8B030D-6E8A-4147-A177-3AD203B41FA5}">
                      <a16:colId xmlns:a16="http://schemas.microsoft.com/office/drawing/2014/main" xmlns="" val="20004"/>
                    </a:ext>
                  </a:extLst>
                </a:gridCol>
              </a:tblGrid>
              <a:tr h="470941">
                <a:tc>
                  <a:txBody>
                    <a:bodyPr/>
                    <a:lstStyle/>
                    <a:p>
                      <a:pPr algn="ctr"/>
                      <a:r>
                        <a:rPr lang="en-US" sz="2000" b="1" dirty="0"/>
                        <a:t>A</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000" b="1" dirty="0"/>
                        <a:t>B</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000" b="1" dirty="0"/>
                        <a:t>C</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000" b="1" dirty="0"/>
                        <a:t>D</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000" b="1" dirty="0" err="1"/>
                        <a:t>Minterm</a:t>
                      </a:r>
                      <a:endParaRPr lang="en-US" sz="200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434715">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m</a:t>
                      </a:r>
                      <a:r>
                        <a:rPr lang="en-US" sz="2000" baseline="-25000" dirty="0"/>
                        <a:t>8 </a:t>
                      </a:r>
                      <a:r>
                        <a:rPr lang="en-US" sz="2000" baseline="0" dirty="0"/>
                        <a:t>= AB’C’D’</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r h="434715">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m</a:t>
                      </a:r>
                      <a:r>
                        <a:rPr lang="en-US" sz="2000" baseline="-25000" dirty="0"/>
                        <a:t>9 </a:t>
                      </a:r>
                      <a:r>
                        <a:rPr lang="en-US" sz="2000" baseline="0" dirty="0"/>
                        <a:t>= AB’C’D</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2"/>
                  </a:ext>
                </a:extLst>
              </a:tr>
              <a:tr h="434715">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m</a:t>
                      </a:r>
                      <a:r>
                        <a:rPr lang="en-US" sz="2000" baseline="-25000" dirty="0"/>
                        <a:t>10 </a:t>
                      </a:r>
                      <a:r>
                        <a:rPr lang="en-US" sz="2000" baseline="0" dirty="0"/>
                        <a:t>= AB’CD’</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3"/>
                  </a:ext>
                </a:extLst>
              </a:tr>
              <a:tr h="434715">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m</a:t>
                      </a:r>
                      <a:r>
                        <a:rPr lang="en-US" sz="2000" baseline="-25000" dirty="0"/>
                        <a:t>11 </a:t>
                      </a:r>
                      <a:r>
                        <a:rPr lang="en-US" sz="2000" baseline="0" dirty="0"/>
                        <a:t>= AB’CD </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4"/>
                  </a:ext>
                </a:extLst>
              </a:tr>
              <a:tr h="434715">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m</a:t>
                      </a:r>
                      <a:r>
                        <a:rPr lang="en-US" sz="2000" baseline="-25000" dirty="0"/>
                        <a:t>12 </a:t>
                      </a:r>
                      <a:r>
                        <a:rPr lang="en-US" sz="2000" baseline="0" dirty="0"/>
                        <a:t>= ABC’D’ </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5"/>
                  </a:ext>
                </a:extLst>
              </a:tr>
              <a:tr h="434715">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m</a:t>
                      </a:r>
                      <a:r>
                        <a:rPr lang="en-US" sz="2000" baseline="-25000" dirty="0"/>
                        <a:t>13 </a:t>
                      </a:r>
                      <a:r>
                        <a:rPr lang="en-US" sz="2000" baseline="0" dirty="0"/>
                        <a:t>= ABC’D</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6"/>
                  </a:ext>
                </a:extLst>
              </a:tr>
              <a:tr h="434715">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m</a:t>
                      </a:r>
                      <a:r>
                        <a:rPr lang="en-US" sz="2000" baseline="-25000" dirty="0"/>
                        <a:t>14 </a:t>
                      </a:r>
                      <a:r>
                        <a:rPr lang="en-US" sz="2000" baseline="0" dirty="0"/>
                        <a:t>= ABCD’ </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7"/>
                  </a:ext>
                </a:extLst>
              </a:tr>
              <a:tr h="434715">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m</a:t>
                      </a:r>
                      <a:r>
                        <a:rPr lang="en-US" sz="2000" baseline="-25000" dirty="0"/>
                        <a:t>15 </a:t>
                      </a:r>
                      <a:r>
                        <a:rPr lang="en-US" sz="2000" baseline="0" dirty="0"/>
                        <a:t>= ABCD</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8"/>
                  </a:ext>
                </a:extLst>
              </a:tr>
            </a:tbl>
          </a:graphicData>
        </a:graphic>
      </p:graphicFrame>
      <p:grpSp>
        <p:nvGrpSpPr>
          <p:cNvPr id="6" name="Group 5">
            <a:extLst>
              <a:ext uri="{FF2B5EF4-FFF2-40B4-BE49-F238E27FC236}">
                <a16:creationId xmlns:a16="http://schemas.microsoft.com/office/drawing/2014/main" xmlns="" id="{C88D69C6-F304-4B05-8AD3-C37E6808DE94}"/>
              </a:ext>
            </a:extLst>
          </p:cNvPr>
          <p:cNvGrpSpPr/>
          <p:nvPr/>
        </p:nvGrpSpPr>
        <p:grpSpPr>
          <a:xfrm>
            <a:off x="8188598" y="1456194"/>
            <a:ext cx="3872222" cy="3992106"/>
            <a:chOff x="2620506" y="1418094"/>
            <a:chExt cx="3872222" cy="3992106"/>
          </a:xfrm>
        </p:grpSpPr>
        <p:graphicFrame>
          <p:nvGraphicFramePr>
            <p:cNvPr id="7" name="Content Placeholder 3">
              <a:extLst>
                <a:ext uri="{FF2B5EF4-FFF2-40B4-BE49-F238E27FC236}">
                  <a16:creationId xmlns:a16="http://schemas.microsoft.com/office/drawing/2014/main" xmlns="" id="{C3616669-4A62-41F5-86F0-BDBCDFF8F481}"/>
                </a:ext>
              </a:extLst>
            </p:cNvPr>
            <p:cNvGraphicFramePr>
              <a:graphicFrameLocks/>
            </p:cNvGraphicFramePr>
            <p:nvPr>
              <p:extLst>
                <p:ext uri="{D42A27DB-BD31-4B8C-83A1-F6EECF244321}">
                  <p14:modId xmlns:p14="http://schemas.microsoft.com/office/powerpoint/2010/main" val="3224987957"/>
                </p:ext>
              </p:extLst>
            </p:nvPr>
          </p:nvGraphicFramePr>
          <p:xfrm>
            <a:off x="3295650" y="2057400"/>
            <a:ext cx="3143252" cy="3352800"/>
          </p:xfrm>
          <a:graphic>
            <a:graphicData uri="http://schemas.openxmlformats.org/drawingml/2006/table">
              <a:tbl>
                <a:tblPr firstRow="1" bandRow="1"/>
                <a:tblGrid>
                  <a:gridCol w="785813">
                    <a:extLst>
                      <a:ext uri="{9D8B030D-6E8A-4147-A177-3AD203B41FA5}">
                        <a16:colId xmlns:a16="http://schemas.microsoft.com/office/drawing/2014/main" xmlns="" val="20000"/>
                      </a:ext>
                    </a:extLst>
                  </a:gridCol>
                  <a:gridCol w="785813">
                    <a:extLst>
                      <a:ext uri="{9D8B030D-6E8A-4147-A177-3AD203B41FA5}">
                        <a16:colId xmlns:a16="http://schemas.microsoft.com/office/drawing/2014/main" xmlns="" val="20001"/>
                      </a:ext>
                    </a:extLst>
                  </a:gridCol>
                  <a:gridCol w="785813">
                    <a:extLst>
                      <a:ext uri="{9D8B030D-6E8A-4147-A177-3AD203B41FA5}">
                        <a16:colId xmlns:a16="http://schemas.microsoft.com/office/drawing/2014/main" xmlns="" val="20002"/>
                      </a:ext>
                    </a:extLst>
                  </a:gridCol>
                  <a:gridCol w="785813">
                    <a:extLst>
                      <a:ext uri="{9D8B030D-6E8A-4147-A177-3AD203B41FA5}">
                        <a16:colId xmlns:a16="http://schemas.microsoft.com/office/drawing/2014/main" xmlns="" val="20003"/>
                      </a:ext>
                    </a:extLst>
                  </a:gridCol>
                </a:tblGrid>
                <a:tr h="838200">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0"/>
                    </a:ext>
                  </a:extLst>
                </a:tr>
                <a:tr h="838200">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r h="838200">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2"/>
                    </a:ext>
                  </a:extLst>
                </a:tr>
                <a:tr h="838200">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cxnSp>
          <p:nvCxnSpPr>
            <p:cNvPr id="8" name="Straight Connector 7">
              <a:extLst>
                <a:ext uri="{FF2B5EF4-FFF2-40B4-BE49-F238E27FC236}">
                  <a16:creationId xmlns:a16="http://schemas.microsoft.com/office/drawing/2014/main" xmlns="" id="{DE801217-58A6-4C9D-8DB9-00EA2981740E}"/>
                </a:ext>
              </a:extLst>
            </p:cNvPr>
            <p:cNvCxnSpPr/>
            <p:nvPr/>
          </p:nvCxnSpPr>
          <p:spPr>
            <a:xfrm flipH="1" flipV="1">
              <a:off x="2682498" y="1601410"/>
              <a:ext cx="609600" cy="4572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7AEFBA72-7B4A-4FD7-BBE3-A79E2AA67027}"/>
                </a:ext>
              </a:extLst>
            </p:cNvPr>
            <p:cNvSpPr txBox="1"/>
            <p:nvPr/>
          </p:nvSpPr>
          <p:spPr>
            <a:xfrm>
              <a:off x="2894390" y="1418094"/>
              <a:ext cx="529312" cy="461665"/>
            </a:xfrm>
            <a:prstGeom prst="rect">
              <a:avLst/>
            </a:prstGeom>
            <a:noFill/>
          </p:spPr>
          <p:txBody>
            <a:bodyPr wrap="none" rtlCol="0">
              <a:spAutoFit/>
            </a:bodyPr>
            <a:lstStyle/>
            <a:p>
              <a:r>
                <a:rPr lang="en-US" sz="2400" dirty="0"/>
                <a:t>AB</a:t>
              </a:r>
            </a:p>
          </p:txBody>
        </p:sp>
        <p:sp>
          <p:nvSpPr>
            <p:cNvPr id="10" name="TextBox 9">
              <a:extLst>
                <a:ext uri="{FF2B5EF4-FFF2-40B4-BE49-F238E27FC236}">
                  <a16:creationId xmlns:a16="http://schemas.microsoft.com/office/drawing/2014/main" xmlns="" id="{0F0CA5D8-0243-470C-99D0-5B5003191552}"/>
                </a:ext>
              </a:extLst>
            </p:cNvPr>
            <p:cNvSpPr txBox="1"/>
            <p:nvPr/>
          </p:nvSpPr>
          <p:spPr>
            <a:xfrm>
              <a:off x="2620506" y="1779131"/>
              <a:ext cx="537327" cy="461665"/>
            </a:xfrm>
            <a:prstGeom prst="rect">
              <a:avLst/>
            </a:prstGeom>
            <a:noFill/>
          </p:spPr>
          <p:txBody>
            <a:bodyPr wrap="none" rtlCol="0">
              <a:spAutoFit/>
            </a:bodyPr>
            <a:lstStyle/>
            <a:p>
              <a:r>
                <a:rPr lang="en-US" sz="2400" dirty="0"/>
                <a:t>CD</a:t>
              </a:r>
            </a:p>
          </p:txBody>
        </p:sp>
        <p:sp>
          <p:nvSpPr>
            <p:cNvPr id="11" name="TextBox 10">
              <a:extLst>
                <a:ext uri="{FF2B5EF4-FFF2-40B4-BE49-F238E27FC236}">
                  <a16:creationId xmlns:a16="http://schemas.microsoft.com/office/drawing/2014/main" xmlns="" id="{C6338FAA-EEF9-4C6A-8325-C02C06D23925}"/>
                </a:ext>
              </a:extLst>
            </p:cNvPr>
            <p:cNvSpPr txBox="1"/>
            <p:nvPr/>
          </p:nvSpPr>
          <p:spPr>
            <a:xfrm>
              <a:off x="3429000" y="1595735"/>
              <a:ext cx="495649" cy="461665"/>
            </a:xfrm>
            <a:prstGeom prst="rect">
              <a:avLst/>
            </a:prstGeom>
            <a:noFill/>
          </p:spPr>
          <p:txBody>
            <a:bodyPr wrap="none" rtlCol="0">
              <a:spAutoFit/>
            </a:bodyPr>
            <a:lstStyle/>
            <a:p>
              <a:r>
                <a:rPr lang="en-US" sz="2400" dirty="0"/>
                <a:t>00</a:t>
              </a:r>
            </a:p>
          </p:txBody>
        </p:sp>
        <p:sp>
          <p:nvSpPr>
            <p:cNvPr id="12" name="TextBox 11">
              <a:extLst>
                <a:ext uri="{FF2B5EF4-FFF2-40B4-BE49-F238E27FC236}">
                  <a16:creationId xmlns:a16="http://schemas.microsoft.com/office/drawing/2014/main" xmlns="" id="{20AFC157-736D-45AE-AE15-3B4CF86E509B}"/>
                </a:ext>
              </a:extLst>
            </p:cNvPr>
            <p:cNvSpPr txBox="1"/>
            <p:nvPr/>
          </p:nvSpPr>
          <p:spPr>
            <a:xfrm>
              <a:off x="5791200" y="1600200"/>
              <a:ext cx="495649" cy="461665"/>
            </a:xfrm>
            <a:prstGeom prst="rect">
              <a:avLst/>
            </a:prstGeom>
            <a:noFill/>
          </p:spPr>
          <p:txBody>
            <a:bodyPr wrap="none" rtlCol="0">
              <a:spAutoFit/>
            </a:bodyPr>
            <a:lstStyle/>
            <a:p>
              <a:r>
                <a:rPr lang="en-US" sz="2400" dirty="0"/>
                <a:t>10</a:t>
              </a:r>
            </a:p>
          </p:txBody>
        </p:sp>
        <p:sp>
          <p:nvSpPr>
            <p:cNvPr id="13" name="TextBox 12">
              <a:extLst>
                <a:ext uri="{FF2B5EF4-FFF2-40B4-BE49-F238E27FC236}">
                  <a16:creationId xmlns:a16="http://schemas.microsoft.com/office/drawing/2014/main" xmlns="" id="{1189AC59-9360-4D43-B478-2D959E22D874}"/>
                </a:ext>
              </a:extLst>
            </p:cNvPr>
            <p:cNvSpPr txBox="1"/>
            <p:nvPr/>
          </p:nvSpPr>
          <p:spPr>
            <a:xfrm>
              <a:off x="2743200" y="2277070"/>
              <a:ext cx="495649" cy="461665"/>
            </a:xfrm>
            <a:prstGeom prst="rect">
              <a:avLst/>
            </a:prstGeom>
            <a:noFill/>
          </p:spPr>
          <p:txBody>
            <a:bodyPr wrap="none" rtlCol="0">
              <a:spAutoFit/>
            </a:bodyPr>
            <a:lstStyle/>
            <a:p>
              <a:r>
                <a:rPr lang="en-US" sz="2400" dirty="0"/>
                <a:t>00</a:t>
              </a:r>
            </a:p>
          </p:txBody>
        </p:sp>
        <p:sp>
          <p:nvSpPr>
            <p:cNvPr id="14" name="TextBox 13">
              <a:extLst>
                <a:ext uri="{FF2B5EF4-FFF2-40B4-BE49-F238E27FC236}">
                  <a16:creationId xmlns:a16="http://schemas.microsoft.com/office/drawing/2014/main" xmlns="" id="{56BA0ECF-1AFE-484D-A489-A95536BF2531}"/>
                </a:ext>
              </a:extLst>
            </p:cNvPr>
            <p:cNvSpPr txBox="1"/>
            <p:nvPr/>
          </p:nvSpPr>
          <p:spPr>
            <a:xfrm>
              <a:off x="2743200" y="3043535"/>
              <a:ext cx="495649" cy="461665"/>
            </a:xfrm>
            <a:prstGeom prst="rect">
              <a:avLst/>
            </a:prstGeom>
            <a:noFill/>
          </p:spPr>
          <p:txBody>
            <a:bodyPr wrap="none" rtlCol="0">
              <a:spAutoFit/>
            </a:bodyPr>
            <a:lstStyle/>
            <a:p>
              <a:r>
                <a:rPr lang="en-US" sz="2400" dirty="0"/>
                <a:t>01</a:t>
              </a:r>
            </a:p>
          </p:txBody>
        </p:sp>
        <p:sp>
          <p:nvSpPr>
            <p:cNvPr id="15" name="TextBox 14">
              <a:extLst>
                <a:ext uri="{FF2B5EF4-FFF2-40B4-BE49-F238E27FC236}">
                  <a16:creationId xmlns:a16="http://schemas.microsoft.com/office/drawing/2014/main" xmlns="" id="{69BC6AC2-65C5-4E6B-9469-75F5894D221C}"/>
                </a:ext>
              </a:extLst>
            </p:cNvPr>
            <p:cNvSpPr txBox="1"/>
            <p:nvPr/>
          </p:nvSpPr>
          <p:spPr>
            <a:xfrm>
              <a:off x="3733800" y="2038290"/>
              <a:ext cx="314510" cy="400110"/>
            </a:xfrm>
            <a:prstGeom prst="rect">
              <a:avLst/>
            </a:prstGeom>
            <a:noFill/>
          </p:spPr>
          <p:txBody>
            <a:bodyPr wrap="none" rtlCol="0">
              <a:spAutoFit/>
            </a:bodyPr>
            <a:lstStyle/>
            <a:p>
              <a:r>
                <a:rPr lang="en-US" sz="2000" dirty="0"/>
                <a:t>0</a:t>
              </a:r>
            </a:p>
          </p:txBody>
        </p:sp>
        <p:sp>
          <p:nvSpPr>
            <p:cNvPr id="16" name="TextBox 15">
              <a:extLst>
                <a:ext uri="{FF2B5EF4-FFF2-40B4-BE49-F238E27FC236}">
                  <a16:creationId xmlns:a16="http://schemas.microsoft.com/office/drawing/2014/main" xmlns="" id="{A585AFC1-0DD3-4904-8B2A-88C0E0E8BF86}"/>
                </a:ext>
              </a:extLst>
            </p:cNvPr>
            <p:cNvSpPr txBox="1"/>
            <p:nvPr/>
          </p:nvSpPr>
          <p:spPr>
            <a:xfrm>
              <a:off x="3733800" y="2876490"/>
              <a:ext cx="314510" cy="400110"/>
            </a:xfrm>
            <a:prstGeom prst="rect">
              <a:avLst/>
            </a:prstGeom>
            <a:noFill/>
          </p:spPr>
          <p:txBody>
            <a:bodyPr wrap="none" rtlCol="0">
              <a:spAutoFit/>
            </a:bodyPr>
            <a:lstStyle/>
            <a:p>
              <a:r>
                <a:rPr lang="en-US" sz="2000" dirty="0"/>
                <a:t>1</a:t>
              </a:r>
            </a:p>
          </p:txBody>
        </p:sp>
        <p:sp>
          <p:nvSpPr>
            <p:cNvPr id="17" name="TextBox 16">
              <a:extLst>
                <a:ext uri="{FF2B5EF4-FFF2-40B4-BE49-F238E27FC236}">
                  <a16:creationId xmlns:a16="http://schemas.microsoft.com/office/drawing/2014/main" xmlns="" id="{288B2B17-DC97-4D31-B520-EAD0F37C4F80}"/>
                </a:ext>
              </a:extLst>
            </p:cNvPr>
            <p:cNvSpPr txBox="1"/>
            <p:nvPr/>
          </p:nvSpPr>
          <p:spPr>
            <a:xfrm>
              <a:off x="3733800" y="4552890"/>
              <a:ext cx="314510" cy="400110"/>
            </a:xfrm>
            <a:prstGeom prst="rect">
              <a:avLst/>
            </a:prstGeom>
            <a:noFill/>
          </p:spPr>
          <p:txBody>
            <a:bodyPr wrap="none" rtlCol="0">
              <a:spAutoFit/>
            </a:bodyPr>
            <a:lstStyle/>
            <a:p>
              <a:r>
                <a:rPr lang="en-US" sz="2000" dirty="0"/>
                <a:t>2</a:t>
              </a:r>
            </a:p>
          </p:txBody>
        </p:sp>
        <p:sp>
          <p:nvSpPr>
            <p:cNvPr id="18" name="TextBox 17">
              <a:extLst>
                <a:ext uri="{FF2B5EF4-FFF2-40B4-BE49-F238E27FC236}">
                  <a16:creationId xmlns:a16="http://schemas.microsoft.com/office/drawing/2014/main" xmlns="" id="{977F1834-8B6E-404C-8315-1569D07C96F1}"/>
                </a:ext>
              </a:extLst>
            </p:cNvPr>
            <p:cNvSpPr txBox="1"/>
            <p:nvPr/>
          </p:nvSpPr>
          <p:spPr>
            <a:xfrm>
              <a:off x="3733800" y="3733800"/>
              <a:ext cx="314510" cy="400110"/>
            </a:xfrm>
            <a:prstGeom prst="rect">
              <a:avLst/>
            </a:prstGeom>
            <a:noFill/>
          </p:spPr>
          <p:txBody>
            <a:bodyPr wrap="none" rtlCol="0">
              <a:spAutoFit/>
            </a:bodyPr>
            <a:lstStyle/>
            <a:p>
              <a:r>
                <a:rPr lang="en-US" sz="2000" dirty="0"/>
                <a:t>3</a:t>
              </a:r>
            </a:p>
          </p:txBody>
        </p:sp>
        <p:sp>
          <p:nvSpPr>
            <p:cNvPr id="19" name="TextBox 18">
              <a:extLst>
                <a:ext uri="{FF2B5EF4-FFF2-40B4-BE49-F238E27FC236}">
                  <a16:creationId xmlns:a16="http://schemas.microsoft.com/office/drawing/2014/main" xmlns="" id="{F17FF815-F523-488A-A265-894A04E9A557}"/>
                </a:ext>
              </a:extLst>
            </p:cNvPr>
            <p:cNvSpPr txBox="1"/>
            <p:nvPr/>
          </p:nvSpPr>
          <p:spPr>
            <a:xfrm>
              <a:off x="4228751" y="1600200"/>
              <a:ext cx="495649" cy="461665"/>
            </a:xfrm>
            <a:prstGeom prst="rect">
              <a:avLst/>
            </a:prstGeom>
            <a:noFill/>
          </p:spPr>
          <p:txBody>
            <a:bodyPr wrap="none" rtlCol="0">
              <a:spAutoFit/>
            </a:bodyPr>
            <a:lstStyle/>
            <a:p>
              <a:r>
                <a:rPr lang="en-US" sz="2400" dirty="0"/>
                <a:t>01</a:t>
              </a:r>
            </a:p>
          </p:txBody>
        </p:sp>
        <p:sp>
          <p:nvSpPr>
            <p:cNvPr id="20" name="TextBox 19">
              <a:extLst>
                <a:ext uri="{FF2B5EF4-FFF2-40B4-BE49-F238E27FC236}">
                  <a16:creationId xmlns:a16="http://schemas.microsoft.com/office/drawing/2014/main" xmlns="" id="{6766E9F2-BEE3-4CBB-A277-D2B7EA4D5E83}"/>
                </a:ext>
              </a:extLst>
            </p:cNvPr>
            <p:cNvSpPr txBox="1"/>
            <p:nvPr/>
          </p:nvSpPr>
          <p:spPr>
            <a:xfrm>
              <a:off x="4990751" y="1595735"/>
              <a:ext cx="495649" cy="461665"/>
            </a:xfrm>
            <a:prstGeom prst="rect">
              <a:avLst/>
            </a:prstGeom>
            <a:noFill/>
          </p:spPr>
          <p:txBody>
            <a:bodyPr wrap="none" rtlCol="0">
              <a:spAutoFit/>
            </a:bodyPr>
            <a:lstStyle/>
            <a:p>
              <a:r>
                <a:rPr lang="en-US" sz="2400" dirty="0"/>
                <a:t>11</a:t>
              </a:r>
            </a:p>
          </p:txBody>
        </p:sp>
        <p:sp>
          <p:nvSpPr>
            <p:cNvPr id="21" name="TextBox 20">
              <a:extLst>
                <a:ext uri="{FF2B5EF4-FFF2-40B4-BE49-F238E27FC236}">
                  <a16:creationId xmlns:a16="http://schemas.microsoft.com/office/drawing/2014/main" xmlns="" id="{5D7CED55-54A3-4AEB-991B-32D21DA7033F}"/>
                </a:ext>
              </a:extLst>
            </p:cNvPr>
            <p:cNvSpPr txBox="1"/>
            <p:nvPr/>
          </p:nvSpPr>
          <p:spPr>
            <a:xfrm>
              <a:off x="4572000" y="2038290"/>
              <a:ext cx="314510" cy="400110"/>
            </a:xfrm>
            <a:prstGeom prst="rect">
              <a:avLst/>
            </a:prstGeom>
            <a:noFill/>
          </p:spPr>
          <p:txBody>
            <a:bodyPr wrap="none" rtlCol="0">
              <a:spAutoFit/>
            </a:bodyPr>
            <a:lstStyle/>
            <a:p>
              <a:r>
                <a:rPr lang="en-US" sz="2000" dirty="0"/>
                <a:t>4</a:t>
              </a:r>
            </a:p>
          </p:txBody>
        </p:sp>
        <p:sp>
          <p:nvSpPr>
            <p:cNvPr id="22" name="TextBox 21">
              <a:extLst>
                <a:ext uri="{FF2B5EF4-FFF2-40B4-BE49-F238E27FC236}">
                  <a16:creationId xmlns:a16="http://schemas.microsoft.com/office/drawing/2014/main" xmlns="" id="{7C4A0921-8C47-4308-9ABD-07DB25CBCFC2}"/>
                </a:ext>
              </a:extLst>
            </p:cNvPr>
            <p:cNvSpPr txBox="1"/>
            <p:nvPr/>
          </p:nvSpPr>
          <p:spPr>
            <a:xfrm>
              <a:off x="4572000" y="2895600"/>
              <a:ext cx="314510" cy="400110"/>
            </a:xfrm>
            <a:prstGeom prst="rect">
              <a:avLst/>
            </a:prstGeom>
            <a:noFill/>
          </p:spPr>
          <p:txBody>
            <a:bodyPr wrap="none" rtlCol="0">
              <a:spAutoFit/>
            </a:bodyPr>
            <a:lstStyle/>
            <a:p>
              <a:r>
                <a:rPr lang="en-US" sz="2000" dirty="0"/>
                <a:t>5</a:t>
              </a:r>
            </a:p>
          </p:txBody>
        </p:sp>
        <p:sp>
          <p:nvSpPr>
            <p:cNvPr id="23" name="TextBox 22">
              <a:extLst>
                <a:ext uri="{FF2B5EF4-FFF2-40B4-BE49-F238E27FC236}">
                  <a16:creationId xmlns:a16="http://schemas.microsoft.com/office/drawing/2014/main" xmlns="" id="{0851A22C-3C94-429A-8B24-7F193FC92274}"/>
                </a:ext>
              </a:extLst>
            </p:cNvPr>
            <p:cNvSpPr txBox="1"/>
            <p:nvPr/>
          </p:nvSpPr>
          <p:spPr>
            <a:xfrm>
              <a:off x="4572000" y="4572000"/>
              <a:ext cx="314510" cy="400110"/>
            </a:xfrm>
            <a:prstGeom prst="rect">
              <a:avLst/>
            </a:prstGeom>
            <a:noFill/>
          </p:spPr>
          <p:txBody>
            <a:bodyPr wrap="none" rtlCol="0">
              <a:spAutoFit/>
            </a:bodyPr>
            <a:lstStyle/>
            <a:p>
              <a:r>
                <a:rPr lang="en-US" sz="2000" dirty="0"/>
                <a:t>6</a:t>
              </a:r>
            </a:p>
          </p:txBody>
        </p:sp>
        <p:sp>
          <p:nvSpPr>
            <p:cNvPr id="24" name="TextBox 23">
              <a:extLst>
                <a:ext uri="{FF2B5EF4-FFF2-40B4-BE49-F238E27FC236}">
                  <a16:creationId xmlns:a16="http://schemas.microsoft.com/office/drawing/2014/main" xmlns="" id="{21B5C6E8-AD95-46D6-B2BA-31DA6DABB9A3}"/>
                </a:ext>
              </a:extLst>
            </p:cNvPr>
            <p:cNvSpPr txBox="1"/>
            <p:nvPr/>
          </p:nvSpPr>
          <p:spPr>
            <a:xfrm>
              <a:off x="4572000" y="3733800"/>
              <a:ext cx="314510" cy="400110"/>
            </a:xfrm>
            <a:prstGeom prst="rect">
              <a:avLst/>
            </a:prstGeom>
            <a:noFill/>
          </p:spPr>
          <p:txBody>
            <a:bodyPr wrap="none" rtlCol="0">
              <a:spAutoFit/>
            </a:bodyPr>
            <a:lstStyle/>
            <a:p>
              <a:r>
                <a:rPr lang="en-US" sz="2000" dirty="0"/>
                <a:t>7</a:t>
              </a:r>
            </a:p>
          </p:txBody>
        </p:sp>
        <p:sp>
          <p:nvSpPr>
            <p:cNvPr id="25" name="TextBox 24">
              <a:extLst>
                <a:ext uri="{FF2B5EF4-FFF2-40B4-BE49-F238E27FC236}">
                  <a16:creationId xmlns:a16="http://schemas.microsoft.com/office/drawing/2014/main" xmlns="" id="{6C1C1C33-7075-4F35-903A-F0630559E632}"/>
                </a:ext>
              </a:extLst>
            </p:cNvPr>
            <p:cNvSpPr txBox="1"/>
            <p:nvPr/>
          </p:nvSpPr>
          <p:spPr>
            <a:xfrm>
              <a:off x="2743200" y="3881735"/>
              <a:ext cx="495649" cy="461665"/>
            </a:xfrm>
            <a:prstGeom prst="rect">
              <a:avLst/>
            </a:prstGeom>
            <a:noFill/>
          </p:spPr>
          <p:txBody>
            <a:bodyPr wrap="none" rtlCol="0">
              <a:spAutoFit/>
            </a:bodyPr>
            <a:lstStyle/>
            <a:p>
              <a:r>
                <a:rPr lang="en-US" sz="2400" dirty="0"/>
                <a:t>11</a:t>
              </a:r>
            </a:p>
          </p:txBody>
        </p:sp>
        <p:sp>
          <p:nvSpPr>
            <p:cNvPr id="26" name="TextBox 25">
              <a:extLst>
                <a:ext uri="{FF2B5EF4-FFF2-40B4-BE49-F238E27FC236}">
                  <a16:creationId xmlns:a16="http://schemas.microsoft.com/office/drawing/2014/main" xmlns="" id="{716FF6B7-E49F-4E49-B775-B5BAA21D5233}"/>
                </a:ext>
              </a:extLst>
            </p:cNvPr>
            <p:cNvSpPr txBox="1"/>
            <p:nvPr/>
          </p:nvSpPr>
          <p:spPr>
            <a:xfrm>
              <a:off x="2743200" y="4796135"/>
              <a:ext cx="495649" cy="461665"/>
            </a:xfrm>
            <a:prstGeom prst="rect">
              <a:avLst/>
            </a:prstGeom>
            <a:noFill/>
          </p:spPr>
          <p:txBody>
            <a:bodyPr wrap="none" rtlCol="0">
              <a:spAutoFit/>
            </a:bodyPr>
            <a:lstStyle/>
            <a:p>
              <a:r>
                <a:rPr lang="en-US" sz="2400" dirty="0"/>
                <a:t>10</a:t>
              </a:r>
            </a:p>
          </p:txBody>
        </p:sp>
        <p:sp>
          <p:nvSpPr>
            <p:cNvPr id="27" name="TextBox 26">
              <a:extLst>
                <a:ext uri="{FF2B5EF4-FFF2-40B4-BE49-F238E27FC236}">
                  <a16:creationId xmlns:a16="http://schemas.microsoft.com/office/drawing/2014/main" xmlns="" id="{613FD02A-C486-4B9A-AB98-0B9E44AE469E}"/>
                </a:ext>
              </a:extLst>
            </p:cNvPr>
            <p:cNvSpPr txBox="1"/>
            <p:nvPr/>
          </p:nvSpPr>
          <p:spPr>
            <a:xfrm>
              <a:off x="5242072" y="2057400"/>
              <a:ext cx="444352" cy="400110"/>
            </a:xfrm>
            <a:prstGeom prst="rect">
              <a:avLst/>
            </a:prstGeom>
            <a:noFill/>
          </p:spPr>
          <p:txBody>
            <a:bodyPr wrap="none" rtlCol="0">
              <a:spAutoFit/>
            </a:bodyPr>
            <a:lstStyle/>
            <a:p>
              <a:r>
                <a:rPr lang="en-US" sz="2000" dirty="0"/>
                <a:t>12</a:t>
              </a:r>
            </a:p>
          </p:txBody>
        </p:sp>
        <p:sp>
          <p:nvSpPr>
            <p:cNvPr id="28" name="TextBox 27">
              <a:extLst>
                <a:ext uri="{FF2B5EF4-FFF2-40B4-BE49-F238E27FC236}">
                  <a16:creationId xmlns:a16="http://schemas.microsoft.com/office/drawing/2014/main" xmlns="" id="{E3EF93E7-B43A-4073-8201-CF94A0089440}"/>
                </a:ext>
              </a:extLst>
            </p:cNvPr>
            <p:cNvSpPr txBox="1"/>
            <p:nvPr/>
          </p:nvSpPr>
          <p:spPr>
            <a:xfrm>
              <a:off x="5256360" y="2895600"/>
              <a:ext cx="444352" cy="400110"/>
            </a:xfrm>
            <a:prstGeom prst="rect">
              <a:avLst/>
            </a:prstGeom>
            <a:noFill/>
          </p:spPr>
          <p:txBody>
            <a:bodyPr wrap="none" rtlCol="0">
              <a:spAutoFit/>
            </a:bodyPr>
            <a:lstStyle/>
            <a:p>
              <a:r>
                <a:rPr lang="en-US" sz="2000" dirty="0"/>
                <a:t>13</a:t>
              </a:r>
            </a:p>
          </p:txBody>
        </p:sp>
        <p:sp>
          <p:nvSpPr>
            <p:cNvPr id="29" name="TextBox 28">
              <a:extLst>
                <a:ext uri="{FF2B5EF4-FFF2-40B4-BE49-F238E27FC236}">
                  <a16:creationId xmlns:a16="http://schemas.microsoft.com/office/drawing/2014/main" xmlns="" id="{420B1CB9-6E78-4FC2-BC68-8147BAFAE401}"/>
                </a:ext>
              </a:extLst>
            </p:cNvPr>
            <p:cNvSpPr txBox="1"/>
            <p:nvPr/>
          </p:nvSpPr>
          <p:spPr>
            <a:xfrm>
              <a:off x="5256360" y="4572000"/>
              <a:ext cx="444352" cy="400110"/>
            </a:xfrm>
            <a:prstGeom prst="rect">
              <a:avLst/>
            </a:prstGeom>
            <a:noFill/>
          </p:spPr>
          <p:txBody>
            <a:bodyPr wrap="none" rtlCol="0">
              <a:spAutoFit/>
            </a:bodyPr>
            <a:lstStyle/>
            <a:p>
              <a:r>
                <a:rPr lang="en-US" sz="2000" dirty="0"/>
                <a:t>14</a:t>
              </a:r>
            </a:p>
          </p:txBody>
        </p:sp>
        <p:sp>
          <p:nvSpPr>
            <p:cNvPr id="30" name="TextBox 29">
              <a:extLst>
                <a:ext uri="{FF2B5EF4-FFF2-40B4-BE49-F238E27FC236}">
                  <a16:creationId xmlns:a16="http://schemas.microsoft.com/office/drawing/2014/main" xmlns="" id="{893725EA-09F6-4285-9A42-851F1BCF2945}"/>
                </a:ext>
              </a:extLst>
            </p:cNvPr>
            <p:cNvSpPr txBox="1"/>
            <p:nvPr/>
          </p:nvSpPr>
          <p:spPr>
            <a:xfrm>
              <a:off x="5257800" y="3752910"/>
              <a:ext cx="444352" cy="400110"/>
            </a:xfrm>
            <a:prstGeom prst="rect">
              <a:avLst/>
            </a:prstGeom>
            <a:noFill/>
          </p:spPr>
          <p:txBody>
            <a:bodyPr wrap="none" rtlCol="0">
              <a:spAutoFit/>
            </a:bodyPr>
            <a:lstStyle/>
            <a:p>
              <a:r>
                <a:rPr lang="en-US" sz="2000" dirty="0"/>
                <a:t>15</a:t>
              </a:r>
            </a:p>
          </p:txBody>
        </p:sp>
        <p:sp>
          <p:nvSpPr>
            <p:cNvPr id="31" name="TextBox 30">
              <a:extLst>
                <a:ext uri="{FF2B5EF4-FFF2-40B4-BE49-F238E27FC236}">
                  <a16:creationId xmlns:a16="http://schemas.microsoft.com/office/drawing/2014/main" xmlns="" id="{E62ACA0B-98A6-4088-B9C7-B9F1E2C1A323}"/>
                </a:ext>
              </a:extLst>
            </p:cNvPr>
            <p:cNvSpPr txBox="1"/>
            <p:nvPr/>
          </p:nvSpPr>
          <p:spPr>
            <a:xfrm>
              <a:off x="6162490" y="2057400"/>
              <a:ext cx="314510" cy="400110"/>
            </a:xfrm>
            <a:prstGeom prst="rect">
              <a:avLst/>
            </a:prstGeom>
            <a:noFill/>
          </p:spPr>
          <p:txBody>
            <a:bodyPr wrap="none" rtlCol="0">
              <a:spAutoFit/>
            </a:bodyPr>
            <a:lstStyle/>
            <a:p>
              <a:r>
                <a:rPr lang="en-US" sz="2000" dirty="0"/>
                <a:t>8</a:t>
              </a:r>
            </a:p>
          </p:txBody>
        </p:sp>
        <p:sp>
          <p:nvSpPr>
            <p:cNvPr id="32" name="TextBox 31">
              <a:extLst>
                <a:ext uri="{FF2B5EF4-FFF2-40B4-BE49-F238E27FC236}">
                  <a16:creationId xmlns:a16="http://schemas.microsoft.com/office/drawing/2014/main" xmlns="" id="{DA310750-98BD-4522-A935-0EB96B239C1E}"/>
                </a:ext>
              </a:extLst>
            </p:cNvPr>
            <p:cNvSpPr txBox="1"/>
            <p:nvPr/>
          </p:nvSpPr>
          <p:spPr>
            <a:xfrm>
              <a:off x="6162490" y="2914710"/>
              <a:ext cx="314510" cy="400110"/>
            </a:xfrm>
            <a:prstGeom prst="rect">
              <a:avLst/>
            </a:prstGeom>
            <a:noFill/>
          </p:spPr>
          <p:txBody>
            <a:bodyPr wrap="none" rtlCol="0">
              <a:spAutoFit/>
            </a:bodyPr>
            <a:lstStyle/>
            <a:p>
              <a:r>
                <a:rPr lang="en-US" sz="2000" dirty="0"/>
                <a:t>9</a:t>
              </a:r>
            </a:p>
          </p:txBody>
        </p:sp>
        <p:sp>
          <p:nvSpPr>
            <p:cNvPr id="33" name="TextBox 32">
              <a:extLst>
                <a:ext uri="{FF2B5EF4-FFF2-40B4-BE49-F238E27FC236}">
                  <a16:creationId xmlns:a16="http://schemas.microsoft.com/office/drawing/2014/main" xmlns="" id="{E60DBBE0-5424-47A4-B808-A2AAB139DF6B}"/>
                </a:ext>
              </a:extLst>
            </p:cNvPr>
            <p:cNvSpPr txBox="1"/>
            <p:nvPr/>
          </p:nvSpPr>
          <p:spPr>
            <a:xfrm>
              <a:off x="6048376" y="4591110"/>
              <a:ext cx="444352" cy="400110"/>
            </a:xfrm>
            <a:prstGeom prst="rect">
              <a:avLst/>
            </a:prstGeom>
            <a:noFill/>
          </p:spPr>
          <p:txBody>
            <a:bodyPr wrap="none" rtlCol="0">
              <a:spAutoFit/>
            </a:bodyPr>
            <a:lstStyle/>
            <a:p>
              <a:r>
                <a:rPr lang="en-US" sz="2000" dirty="0"/>
                <a:t>10</a:t>
              </a:r>
            </a:p>
          </p:txBody>
        </p:sp>
        <p:sp>
          <p:nvSpPr>
            <p:cNvPr id="34" name="TextBox 33">
              <a:extLst>
                <a:ext uri="{FF2B5EF4-FFF2-40B4-BE49-F238E27FC236}">
                  <a16:creationId xmlns:a16="http://schemas.microsoft.com/office/drawing/2014/main" xmlns="" id="{04B8585B-85FC-4088-A8F8-B62CC207CD61}"/>
                </a:ext>
              </a:extLst>
            </p:cNvPr>
            <p:cNvSpPr txBox="1"/>
            <p:nvPr/>
          </p:nvSpPr>
          <p:spPr>
            <a:xfrm>
              <a:off x="6048376" y="3752910"/>
              <a:ext cx="444352" cy="400110"/>
            </a:xfrm>
            <a:prstGeom prst="rect">
              <a:avLst/>
            </a:prstGeom>
            <a:noFill/>
          </p:spPr>
          <p:txBody>
            <a:bodyPr wrap="none" rtlCol="0">
              <a:spAutoFit/>
            </a:bodyPr>
            <a:lstStyle/>
            <a:p>
              <a:r>
                <a:rPr lang="en-US" sz="2000" dirty="0"/>
                <a:t>11</a:t>
              </a:r>
            </a:p>
          </p:txBody>
        </p:sp>
      </p:grpSp>
    </p:spTree>
    <p:extLst>
      <p:ext uri="{BB962C8B-B14F-4D97-AF65-F5344CB8AC3E}">
        <p14:creationId xmlns:p14="http://schemas.microsoft.com/office/powerpoint/2010/main" val="1840243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EB5DA1-D317-4D2E-925C-0F3FEC5ACBE6}"/>
              </a:ext>
            </a:extLst>
          </p:cNvPr>
          <p:cNvSpPr>
            <a:spLocks noGrp="1"/>
          </p:cNvSpPr>
          <p:nvPr>
            <p:ph type="title"/>
          </p:nvPr>
        </p:nvSpPr>
        <p:spPr/>
        <p:txBody>
          <a:bodyPr/>
          <a:lstStyle/>
          <a:p>
            <a:r>
              <a:rPr lang="en-US" dirty="0"/>
              <a:t>Reduce Boolean Expression</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445819FF-7E56-4E87-8A12-49E4B545104A}"/>
                  </a:ext>
                </a:extLst>
              </p:cNvPr>
              <p:cNvSpPr>
                <a:spLocks noGrp="1"/>
              </p:cNvSpPr>
              <p:nvPr>
                <p:ph idx="1"/>
              </p:nvPr>
            </p:nvSpPr>
            <p:spPr>
              <a:xfrm>
                <a:off x="131180" y="863444"/>
                <a:ext cx="11929641" cy="3177843"/>
              </a:xfrm>
            </p:spPr>
            <p:txBody>
              <a:bodyPr/>
              <a:lstStyle/>
              <a:p>
                <a:r>
                  <a:rPr lang="en-US" altLang="en-US" dirty="0"/>
                  <a:t>Consider the function:</a:t>
                </a:r>
              </a:p>
              <a:p>
                <a:pPr marL="0" indent="0" algn="ctr">
                  <a:buNone/>
                </a:pPr>
                <a14:m>
                  <m:oMathPara xmlns:m="http://schemas.openxmlformats.org/officeDocument/2006/math">
                    <m:oMathParaPr>
                      <m:jc m:val="centerGroup"/>
                    </m:oMathParaPr>
                    <m:oMath xmlns:m="http://schemas.openxmlformats.org/officeDocument/2006/math">
                      <m:r>
                        <a:rPr lang="en-US" i="1" smtClean="0">
                          <a:solidFill>
                            <a:schemeClr val="accent6"/>
                          </a:solidFill>
                          <a:latin typeface="Cambria Math" panose="02040503050406030204" pitchFamily="18" charset="0"/>
                        </a:rPr>
                        <m:t>𝑓</m:t>
                      </m:r>
                      <m:d>
                        <m:dPr>
                          <m:ctrlPr>
                            <a:rPr lang="en-US" i="1">
                              <a:solidFill>
                                <a:schemeClr val="accent6"/>
                              </a:solidFill>
                              <a:latin typeface="Cambria Math" panose="02040503050406030204" pitchFamily="18" charset="0"/>
                            </a:rPr>
                          </m:ctrlPr>
                        </m:dPr>
                        <m:e>
                          <m:r>
                            <a:rPr lang="en-US" i="1">
                              <a:solidFill>
                                <a:schemeClr val="accent6"/>
                              </a:solidFill>
                              <a:latin typeface="Cambria Math" panose="02040503050406030204" pitchFamily="18" charset="0"/>
                            </a:rPr>
                            <m:t>𝐴</m:t>
                          </m:r>
                          <m:r>
                            <a:rPr lang="en-US" i="1">
                              <a:solidFill>
                                <a:schemeClr val="accent6"/>
                              </a:solidFill>
                              <a:latin typeface="Cambria Math" panose="02040503050406030204" pitchFamily="18" charset="0"/>
                            </a:rPr>
                            <m:t>,</m:t>
                          </m:r>
                          <m:r>
                            <a:rPr lang="en-US" i="1">
                              <a:solidFill>
                                <a:schemeClr val="accent6"/>
                              </a:solidFill>
                              <a:latin typeface="Cambria Math" panose="02040503050406030204" pitchFamily="18" charset="0"/>
                            </a:rPr>
                            <m:t>𝐵</m:t>
                          </m:r>
                          <m:r>
                            <a:rPr lang="en-US" i="1">
                              <a:solidFill>
                                <a:schemeClr val="accent6"/>
                              </a:solidFill>
                              <a:latin typeface="Cambria Math" panose="02040503050406030204" pitchFamily="18" charset="0"/>
                            </a:rPr>
                            <m:t>,</m:t>
                          </m:r>
                          <m:r>
                            <a:rPr lang="en-US" i="1">
                              <a:solidFill>
                                <a:schemeClr val="accent6"/>
                              </a:solidFill>
                              <a:latin typeface="Cambria Math" panose="02040503050406030204" pitchFamily="18" charset="0"/>
                            </a:rPr>
                            <m:t>𝐶</m:t>
                          </m:r>
                        </m:e>
                      </m:d>
                      <m:r>
                        <a:rPr lang="en-US" i="1">
                          <a:solidFill>
                            <a:schemeClr val="accent6"/>
                          </a:solidFill>
                          <a:latin typeface="Cambria Math" panose="02040503050406030204" pitchFamily="18" charset="0"/>
                        </a:rPr>
                        <m:t>=</m:t>
                      </m:r>
                      <m:sSup>
                        <m:sSupPr>
                          <m:ctrlPr>
                            <a:rPr lang="en-US" i="1">
                              <a:solidFill>
                                <a:schemeClr val="accent6"/>
                              </a:solidFill>
                              <a:latin typeface="Cambria Math" panose="02040503050406030204" pitchFamily="18" charset="0"/>
                            </a:rPr>
                          </m:ctrlPr>
                        </m:sSupPr>
                        <m:e>
                          <m:r>
                            <a:rPr lang="en-US" i="1">
                              <a:solidFill>
                                <a:schemeClr val="accent6"/>
                              </a:solidFill>
                              <a:latin typeface="Cambria Math" panose="02040503050406030204" pitchFamily="18" charset="0"/>
                            </a:rPr>
                            <m:t>𝐴</m:t>
                          </m:r>
                        </m:e>
                        <m:sup>
                          <m:r>
                            <a:rPr lang="en-US" i="1">
                              <a:solidFill>
                                <a:schemeClr val="accent6"/>
                              </a:solidFill>
                              <a:latin typeface="Cambria Math" panose="02040503050406030204" pitchFamily="18" charset="0"/>
                            </a:rPr>
                            <m:t>′</m:t>
                          </m:r>
                        </m:sup>
                      </m:sSup>
                      <m:sSup>
                        <m:sSupPr>
                          <m:ctrlPr>
                            <a:rPr lang="en-US" i="1">
                              <a:solidFill>
                                <a:schemeClr val="accent6"/>
                              </a:solidFill>
                              <a:latin typeface="Cambria Math" panose="02040503050406030204" pitchFamily="18" charset="0"/>
                            </a:rPr>
                          </m:ctrlPr>
                        </m:sSupPr>
                        <m:e>
                          <m:r>
                            <a:rPr lang="en-US" i="1">
                              <a:solidFill>
                                <a:schemeClr val="accent6"/>
                              </a:solidFill>
                              <a:latin typeface="Cambria Math" panose="02040503050406030204" pitchFamily="18" charset="0"/>
                            </a:rPr>
                            <m:t>𝐵</m:t>
                          </m:r>
                        </m:e>
                        <m:sup>
                          <m:r>
                            <a:rPr lang="en-US" i="1">
                              <a:solidFill>
                                <a:schemeClr val="accent6"/>
                              </a:solidFill>
                              <a:latin typeface="Cambria Math" panose="02040503050406030204" pitchFamily="18" charset="0"/>
                            </a:rPr>
                            <m:t>′</m:t>
                          </m:r>
                        </m:sup>
                      </m:sSup>
                      <m:r>
                        <a:rPr lang="en-US" i="1">
                          <a:solidFill>
                            <a:schemeClr val="accent6"/>
                          </a:solidFill>
                          <a:latin typeface="Cambria Math" panose="02040503050406030204" pitchFamily="18" charset="0"/>
                        </a:rPr>
                        <m:t>𝐶</m:t>
                      </m:r>
                      <m:r>
                        <a:rPr lang="en-US" i="1">
                          <a:solidFill>
                            <a:schemeClr val="accent6"/>
                          </a:solidFill>
                          <a:latin typeface="Cambria Math" panose="02040503050406030204" pitchFamily="18" charset="0"/>
                        </a:rPr>
                        <m:t>+</m:t>
                      </m:r>
                      <m:sSup>
                        <m:sSupPr>
                          <m:ctrlPr>
                            <a:rPr lang="en-US" i="1">
                              <a:solidFill>
                                <a:schemeClr val="accent6"/>
                              </a:solidFill>
                              <a:latin typeface="Cambria Math" panose="02040503050406030204" pitchFamily="18" charset="0"/>
                            </a:rPr>
                          </m:ctrlPr>
                        </m:sSupPr>
                        <m:e>
                          <m:r>
                            <a:rPr lang="en-US" i="1">
                              <a:solidFill>
                                <a:schemeClr val="accent6"/>
                              </a:solidFill>
                              <a:latin typeface="Cambria Math" panose="02040503050406030204" pitchFamily="18" charset="0"/>
                            </a:rPr>
                            <m:t>𝐴</m:t>
                          </m:r>
                        </m:e>
                        <m:sup>
                          <m:r>
                            <a:rPr lang="en-US" i="1">
                              <a:solidFill>
                                <a:schemeClr val="accent6"/>
                              </a:solidFill>
                              <a:latin typeface="Cambria Math" panose="02040503050406030204" pitchFamily="18" charset="0"/>
                            </a:rPr>
                            <m:t>′</m:t>
                          </m:r>
                        </m:sup>
                      </m:sSup>
                      <m:r>
                        <a:rPr lang="en-US" i="1">
                          <a:solidFill>
                            <a:schemeClr val="accent6"/>
                          </a:solidFill>
                          <a:latin typeface="Cambria Math" panose="02040503050406030204" pitchFamily="18" charset="0"/>
                        </a:rPr>
                        <m:t>𝐵𝐶</m:t>
                      </m:r>
                      <m:r>
                        <a:rPr lang="en-US" i="1">
                          <a:solidFill>
                            <a:schemeClr val="accent6"/>
                          </a:solidFill>
                          <a:latin typeface="Cambria Math" panose="02040503050406030204" pitchFamily="18" charset="0"/>
                        </a:rPr>
                        <m:t>+</m:t>
                      </m:r>
                      <m:r>
                        <a:rPr lang="en-US" i="1">
                          <a:solidFill>
                            <a:schemeClr val="accent6"/>
                          </a:solidFill>
                          <a:latin typeface="Cambria Math" panose="02040503050406030204" pitchFamily="18" charset="0"/>
                        </a:rPr>
                        <m:t>𝐴</m:t>
                      </m:r>
                      <m:sSup>
                        <m:sSupPr>
                          <m:ctrlPr>
                            <a:rPr lang="en-US" i="1">
                              <a:solidFill>
                                <a:schemeClr val="accent6"/>
                              </a:solidFill>
                              <a:latin typeface="Cambria Math" panose="02040503050406030204" pitchFamily="18" charset="0"/>
                            </a:rPr>
                          </m:ctrlPr>
                        </m:sSupPr>
                        <m:e>
                          <m:r>
                            <a:rPr lang="en-US" i="1">
                              <a:solidFill>
                                <a:schemeClr val="accent6"/>
                              </a:solidFill>
                              <a:latin typeface="Cambria Math" panose="02040503050406030204" pitchFamily="18" charset="0"/>
                            </a:rPr>
                            <m:t>𝐵</m:t>
                          </m:r>
                        </m:e>
                        <m:sup>
                          <m:r>
                            <a:rPr lang="en-US" i="1">
                              <a:solidFill>
                                <a:schemeClr val="accent6"/>
                              </a:solidFill>
                              <a:latin typeface="Cambria Math" panose="02040503050406030204" pitchFamily="18" charset="0"/>
                            </a:rPr>
                            <m:t>′</m:t>
                          </m:r>
                        </m:sup>
                      </m:sSup>
                      <m:r>
                        <a:rPr lang="en-US" i="1">
                          <a:solidFill>
                            <a:schemeClr val="accent6"/>
                          </a:solidFill>
                          <a:latin typeface="Cambria Math" panose="02040503050406030204" pitchFamily="18" charset="0"/>
                        </a:rPr>
                        <m:t>𝐶</m:t>
                      </m:r>
                      <m:r>
                        <a:rPr lang="en-US" i="1">
                          <a:solidFill>
                            <a:schemeClr val="accent6"/>
                          </a:solidFill>
                          <a:latin typeface="Cambria Math" panose="02040503050406030204" pitchFamily="18" charset="0"/>
                        </a:rPr>
                        <m:t>+</m:t>
                      </m:r>
                      <m:r>
                        <a:rPr lang="en-US" i="1">
                          <a:solidFill>
                            <a:schemeClr val="accent6"/>
                          </a:solidFill>
                          <a:latin typeface="Cambria Math" panose="02040503050406030204" pitchFamily="18" charset="0"/>
                        </a:rPr>
                        <m:t>𝐴𝐵𝐶</m:t>
                      </m:r>
                    </m:oMath>
                  </m:oMathPara>
                </a14:m>
                <a:endParaRPr lang="en-US" dirty="0">
                  <a:solidFill>
                    <a:schemeClr val="accent6"/>
                  </a:solidFill>
                </a:endParaRPr>
              </a:p>
              <a:p>
                <a:r>
                  <a:rPr lang="en-US" altLang="en-US" dirty="0"/>
                  <a:t>Its K-Map is given below.</a:t>
                </a:r>
              </a:p>
              <a:p>
                <a:r>
                  <a:rPr lang="en-US" altLang="en-US" dirty="0"/>
                  <a:t>What is the largest group of 1’s that is a power of 2?</a:t>
                </a:r>
              </a:p>
              <a:p>
                <a:r>
                  <a:rPr lang="en-US" altLang="en-US" dirty="0"/>
                  <a:t>This grouping tells us that changes in the variables </a:t>
                </a:r>
                <a:r>
                  <a:rPr lang="en-US" altLang="en-US" i="1" dirty="0"/>
                  <a:t>A</a:t>
                </a:r>
                <a:r>
                  <a:rPr lang="en-US" altLang="en-US" dirty="0"/>
                  <a:t> and </a:t>
                </a:r>
                <a:r>
                  <a:rPr lang="en-US" altLang="en-US" i="1" dirty="0"/>
                  <a:t>B</a:t>
                </a:r>
                <a:r>
                  <a:rPr lang="en-US" altLang="en-US" dirty="0"/>
                  <a:t> have no influence upon the value of the function: They are irrelevant.</a:t>
                </a:r>
              </a:p>
              <a:p>
                <a:pPr marL="0" indent="0">
                  <a:buNone/>
                </a:pPr>
                <a14:m>
                  <m:oMathPara xmlns:m="http://schemas.openxmlformats.org/officeDocument/2006/math">
                    <m:oMathParaPr>
                      <m:jc m:val="centerGroup"/>
                    </m:oMathParaPr>
                    <m:oMath xmlns:m="http://schemas.openxmlformats.org/officeDocument/2006/math">
                      <m:r>
                        <a:rPr lang="en-US" i="1" smtClean="0">
                          <a:solidFill>
                            <a:schemeClr val="tx2"/>
                          </a:solidFill>
                          <a:latin typeface="Cambria Math" panose="02040503050406030204" pitchFamily="18" charset="0"/>
                        </a:rPr>
                        <m:t>𝑓</m:t>
                      </m:r>
                      <m:d>
                        <m:dPr>
                          <m:ctrlPr>
                            <a:rPr lang="en-US" i="1">
                              <a:solidFill>
                                <a:schemeClr val="tx2"/>
                              </a:solidFill>
                              <a:latin typeface="Cambria Math" panose="02040503050406030204" pitchFamily="18" charset="0"/>
                            </a:rPr>
                          </m:ctrlPr>
                        </m:dPr>
                        <m:e>
                          <m:r>
                            <a:rPr lang="en-US" i="1">
                              <a:solidFill>
                                <a:schemeClr val="tx2"/>
                              </a:solidFill>
                              <a:latin typeface="Cambria Math" panose="02040503050406030204" pitchFamily="18" charset="0"/>
                            </a:rPr>
                            <m:t>𝐴</m:t>
                          </m:r>
                          <m:r>
                            <a:rPr lang="en-US" i="1">
                              <a:solidFill>
                                <a:schemeClr val="tx2"/>
                              </a:solidFill>
                              <a:latin typeface="Cambria Math" panose="02040503050406030204" pitchFamily="18" charset="0"/>
                            </a:rPr>
                            <m:t>,</m:t>
                          </m:r>
                          <m:r>
                            <a:rPr lang="en-US" i="1">
                              <a:solidFill>
                                <a:schemeClr val="tx2"/>
                              </a:solidFill>
                              <a:latin typeface="Cambria Math" panose="02040503050406030204" pitchFamily="18" charset="0"/>
                            </a:rPr>
                            <m:t>𝐵</m:t>
                          </m:r>
                          <m:r>
                            <a:rPr lang="en-US" i="1">
                              <a:solidFill>
                                <a:schemeClr val="tx2"/>
                              </a:solidFill>
                              <a:latin typeface="Cambria Math" panose="02040503050406030204" pitchFamily="18" charset="0"/>
                            </a:rPr>
                            <m:t>,</m:t>
                          </m:r>
                          <m:r>
                            <a:rPr lang="en-US" i="1">
                              <a:solidFill>
                                <a:schemeClr val="tx2"/>
                              </a:solidFill>
                              <a:latin typeface="Cambria Math" panose="02040503050406030204" pitchFamily="18" charset="0"/>
                            </a:rPr>
                            <m:t>𝐶</m:t>
                          </m:r>
                        </m:e>
                      </m:d>
                      <m:r>
                        <a:rPr lang="en-US" i="1">
                          <a:solidFill>
                            <a:schemeClr val="tx2"/>
                          </a:solidFill>
                          <a:latin typeface="Cambria Math" panose="02040503050406030204" pitchFamily="18" charset="0"/>
                        </a:rPr>
                        <m:t>=</m:t>
                      </m:r>
                      <m:r>
                        <a:rPr lang="en-US" i="1">
                          <a:solidFill>
                            <a:schemeClr val="tx2"/>
                          </a:solidFill>
                          <a:latin typeface="Cambria Math" panose="02040503050406030204" pitchFamily="18" charset="0"/>
                        </a:rPr>
                        <m:t>𝐶</m:t>
                      </m:r>
                    </m:oMath>
                  </m:oMathPara>
                </a14:m>
                <a:endParaRPr lang="en-US" altLang="en-US" dirty="0">
                  <a:solidFill>
                    <a:schemeClr val="tx2"/>
                  </a:solidFill>
                </a:endParaRPr>
              </a:p>
              <a:p>
                <a:endParaRPr lang="en-US" altLang="en-US" dirty="0">
                  <a:latin typeface="Arial" panose="020B0604020202020204" pitchFamily="34" charset="0"/>
                </a:endParaRPr>
              </a:p>
              <a:p>
                <a:endParaRPr lang="en-IN" dirty="0"/>
              </a:p>
            </p:txBody>
          </p:sp>
        </mc:Choice>
        <mc:Fallback xmlns="">
          <p:sp>
            <p:nvSpPr>
              <p:cNvPr id="3" name="Content Placeholder 2">
                <a:extLst>
                  <a:ext uri="{FF2B5EF4-FFF2-40B4-BE49-F238E27FC236}">
                    <a16:creationId xmlns:a16="http://schemas.microsoft.com/office/drawing/2014/main" id="{445819FF-7E56-4E87-8A12-49E4B545104A}"/>
                  </a:ext>
                </a:extLst>
              </p:cNvPr>
              <p:cNvSpPr>
                <a:spLocks noGrp="1" noRot="1" noChangeAspect="1" noMove="1" noResize="1" noEditPoints="1" noAdjustHandles="1" noChangeArrowheads="1" noChangeShapeType="1" noTextEdit="1"/>
              </p:cNvSpPr>
              <p:nvPr>
                <p:ph idx="1"/>
              </p:nvPr>
            </p:nvSpPr>
            <p:spPr>
              <a:xfrm>
                <a:off x="131180" y="863444"/>
                <a:ext cx="11929641" cy="3177843"/>
              </a:xfrm>
              <a:blipFill>
                <a:blip r:embed="rId2"/>
                <a:stretch>
                  <a:fillRect l="-716" t="-2495" r="-818"/>
                </a:stretch>
              </a:blipFill>
            </p:spPr>
            <p:txBody>
              <a:bodyPr/>
              <a:lstStyle/>
              <a:p>
                <a:r>
                  <a:rPr lang="en-IN">
                    <a:noFill/>
                  </a:rPr>
                  <a:t> </a:t>
                </a:r>
              </a:p>
            </p:txBody>
          </p:sp>
        </mc:Fallback>
      </mc:AlternateContent>
      <p:grpSp>
        <p:nvGrpSpPr>
          <p:cNvPr id="24" name="Group 23">
            <a:extLst>
              <a:ext uri="{FF2B5EF4-FFF2-40B4-BE49-F238E27FC236}">
                <a16:creationId xmlns:a16="http://schemas.microsoft.com/office/drawing/2014/main" xmlns="" id="{0012A5A5-50AE-4669-826E-FFE2C28C76B3}"/>
              </a:ext>
            </a:extLst>
          </p:cNvPr>
          <p:cNvGrpSpPr/>
          <p:nvPr/>
        </p:nvGrpSpPr>
        <p:grpSpPr>
          <a:xfrm>
            <a:off x="3657600" y="3897818"/>
            <a:ext cx="3771902" cy="2362200"/>
            <a:chOff x="5181600" y="2286000"/>
            <a:chExt cx="3771902" cy="2362200"/>
          </a:xfrm>
        </p:grpSpPr>
        <p:graphicFrame>
          <p:nvGraphicFramePr>
            <p:cNvPr id="25" name="Content Placeholder 3">
              <a:extLst>
                <a:ext uri="{FF2B5EF4-FFF2-40B4-BE49-F238E27FC236}">
                  <a16:creationId xmlns:a16="http://schemas.microsoft.com/office/drawing/2014/main" xmlns="" id="{DFA08363-1838-44E4-90FF-E65D8159E2F3}"/>
                </a:ext>
              </a:extLst>
            </p:cNvPr>
            <p:cNvGraphicFramePr>
              <a:graphicFrameLocks/>
            </p:cNvGraphicFramePr>
            <p:nvPr>
              <p:extLst>
                <p:ext uri="{D42A27DB-BD31-4B8C-83A1-F6EECF244321}">
                  <p14:modId xmlns:p14="http://schemas.microsoft.com/office/powerpoint/2010/main" val="2876645711"/>
                </p:ext>
              </p:extLst>
            </p:nvPr>
          </p:nvGraphicFramePr>
          <p:xfrm>
            <a:off x="5810250" y="2971800"/>
            <a:ext cx="3143252" cy="1676400"/>
          </p:xfrm>
          <a:graphic>
            <a:graphicData uri="http://schemas.openxmlformats.org/drawingml/2006/table">
              <a:tbl>
                <a:tblPr firstRow="1" bandRow="1"/>
                <a:tblGrid>
                  <a:gridCol w="785813">
                    <a:extLst>
                      <a:ext uri="{9D8B030D-6E8A-4147-A177-3AD203B41FA5}">
                        <a16:colId xmlns:a16="http://schemas.microsoft.com/office/drawing/2014/main" xmlns="" val="20000"/>
                      </a:ext>
                    </a:extLst>
                  </a:gridCol>
                  <a:gridCol w="785813">
                    <a:extLst>
                      <a:ext uri="{9D8B030D-6E8A-4147-A177-3AD203B41FA5}">
                        <a16:colId xmlns:a16="http://schemas.microsoft.com/office/drawing/2014/main" xmlns="" val="20001"/>
                      </a:ext>
                    </a:extLst>
                  </a:gridCol>
                  <a:gridCol w="785813">
                    <a:extLst>
                      <a:ext uri="{9D8B030D-6E8A-4147-A177-3AD203B41FA5}">
                        <a16:colId xmlns:a16="http://schemas.microsoft.com/office/drawing/2014/main" xmlns="" val="20002"/>
                      </a:ext>
                    </a:extLst>
                  </a:gridCol>
                  <a:gridCol w="785813">
                    <a:extLst>
                      <a:ext uri="{9D8B030D-6E8A-4147-A177-3AD203B41FA5}">
                        <a16:colId xmlns:a16="http://schemas.microsoft.com/office/drawing/2014/main" xmlns="" val="20003"/>
                      </a:ext>
                    </a:extLst>
                  </a:gridCol>
                </a:tblGrid>
                <a:tr h="838200">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0"/>
                    </a:ext>
                  </a:extLst>
                </a:tr>
                <a:tr h="838200">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cxnSp>
          <p:nvCxnSpPr>
            <p:cNvPr id="26" name="Straight Connector 25">
              <a:extLst>
                <a:ext uri="{FF2B5EF4-FFF2-40B4-BE49-F238E27FC236}">
                  <a16:creationId xmlns:a16="http://schemas.microsoft.com/office/drawing/2014/main" xmlns="" id="{FF58E0A1-FF5C-4EC9-BB4D-78352356C09F}"/>
                </a:ext>
              </a:extLst>
            </p:cNvPr>
            <p:cNvCxnSpPr/>
            <p:nvPr/>
          </p:nvCxnSpPr>
          <p:spPr>
            <a:xfrm flipH="1" flipV="1">
              <a:off x="5197098" y="2515810"/>
              <a:ext cx="609600" cy="4572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xmlns="" id="{657EE2BB-47BD-4745-BC4F-CA6B4D94F22B}"/>
                </a:ext>
              </a:extLst>
            </p:cNvPr>
            <p:cNvSpPr txBox="1"/>
            <p:nvPr/>
          </p:nvSpPr>
          <p:spPr>
            <a:xfrm>
              <a:off x="5424488" y="2286000"/>
              <a:ext cx="529312" cy="461665"/>
            </a:xfrm>
            <a:prstGeom prst="rect">
              <a:avLst/>
            </a:prstGeom>
            <a:noFill/>
          </p:spPr>
          <p:txBody>
            <a:bodyPr wrap="none" rtlCol="0">
              <a:spAutoFit/>
            </a:bodyPr>
            <a:lstStyle/>
            <a:p>
              <a:r>
                <a:rPr lang="en-US" sz="2400" dirty="0"/>
                <a:t>AB</a:t>
              </a:r>
            </a:p>
          </p:txBody>
        </p:sp>
        <p:sp>
          <p:nvSpPr>
            <p:cNvPr id="28" name="TextBox 27">
              <a:extLst>
                <a:ext uri="{FF2B5EF4-FFF2-40B4-BE49-F238E27FC236}">
                  <a16:creationId xmlns:a16="http://schemas.microsoft.com/office/drawing/2014/main" xmlns="" id="{51B32BA6-DD91-4902-A3A6-D296EECCDEB3}"/>
                </a:ext>
              </a:extLst>
            </p:cNvPr>
            <p:cNvSpPr txBox="1"/>
            <p:nvPr/>
          </p:nvSpPr>
          <p:spPr>
            <a:xfrm>
              <a:off x="5181600" y="2662535"/>
              <a:ext cx="348172" cy="461665"/>
            </a:xfrm>
            <a:prstGeom prst="rect">
              <a:avLst/>
            </a:prstGeom>
            <a:noFill/>
          </p:spPr>
          <p:txBody>
            <a:bodyPr wrap="none" rtlCol="0">
              <a:spAutoFit/>
            </a:bodyPr>
            <a:lstStyle/>
            <a:p>
              <a:r>
                <a:rPr lang="en-US" sz="2400" dirty="0"/>
                <a:t>C</a:t>
              </a:r>
            </a:p>
          </p:txBody>
        </p:sp>
        <p:sp>
          <p:nvSpPr>
            <p:cNvPr id="29" name="TextBox 28">
              <a:extLst>
                <a:ext uri="{FF2B5EF4-FFF2-40B4-BE49-F238E27FC236}">
                  <a16:creationId xmlns:a16="http://schemas.microsoft.com/office/drawing/2014/main" xmlns="" id="{F6955524-ADA4-4797-87D6-11DE4C4E3AAC}"/>
                </a:ext>
              </a:extLst>
            </p:cNvPr>
            <p:cNvSpPr txBox="1"/>
            <p:nvPr/>
          </p:nvSpPr>
          <p:spPr>
            <a:xfrm>
              <a:off x="5943600" y="2510135"/>
              <a:ext cx="495649" cy="461665"/>
            </a:xfrm>
            <a:prstGeom prst="rect">
              <a:avLst/>
            </a:prstGeom>
            <a:noFill/>
          </p:spPr>
          <p:txBody>
            <a:bodyPr wrap="none" rtlCol="0">
              <a:spAutoFit/>
            </a:bodyPr>
            <a:lstStyle/>
            <a:p>
              <a:r>
                <a:rPr lang="en-US" sz="2400" dirty="0"/>
                <a:t>00</a:t>
              </a:r>
            </a:p>
          </p:txBody>
        </p:sp>
        <p:sp>
          <p:nvSpPr>
            <p:cNvPr id="30" name="TextBox 29">
              <a:extLst>
                <a:ext uri="{FF2B5EF4-FFF2-40B4-BE49-F238E27FC236}">
                  <a16:creationId xmlns:a16="http://schemas.microsoft.com/office/drawing/2014/main" xmlns="" id="{E9809AE5-055B-423D-897E-5185FEAE300A}"/>
                </a:ext>
              </a:extLst>
            </p:cNvPr>
            <p:cNvSpPr txBox="1"/>
            <p:nvPr/>
          </p:nvSpPr>
          <p:spPr>
            <a:xfrm>
              <a:off x="8305800" y="2514600"/>
              <a:ext cx="495649" cy="461665"/>
            </a:xfrm>
            <a:prstGeom prst="rect">
              <a:avLst/>
            </a:prstGeom>
            <a:noFill/>
          </p:spPr>
          <p:txBody>
            <a:bodyPr wrap="none" rtlCol="0">
              <a:spAutoFit/>
            </a:bodyPr>
            <a:lstStyle/>
            <a:p>
              <a:r>
                <a:rPr lang="en-US" sz="2400" dirty="0"/>
                <a:t>10</a:t>
              </a:r>
            </a:p>
          </p:txBody>
        </p:sp>
        <p:sp>
          <p:nvSpPr>
            <p:cNvPr id="31" name="TextBox 30">
              <a:extLst>
                <a:ext uri="{FF2B5EF4-FFF2-40B4-BE49-F238E27FC236}">
                  <a16:creationId xmlns:a16="http://schemas.microsoft.com/office/drawing/2014/main" xmlns="" id="{96595002-7A03-47CD-A0FD-F32E1FAF4B8E}"/>
                </a:ext>
              </a:extLst>
            </p:cNvPr>
            <p:cNvSpPr txBox="1"/>
            <p:nvPr/>
          </p:nvSpPr>
          <p:spPr>
            <a:xfrm>
              <a:off x="5410200" y="3191470"/>
              <a:ext cx="340158" cy="461665"/>
            </a:xfrm>
            <a:prstGeom prst="rect">
              <a:avLst/>
            </a:prstGeom>
            <a:noFill/>
          </p:spPr>
          <p:txBody>
            <a:bodyPr wrap="none" rtlCol="0">
              <a:spAutoFit/>
            </a:bodyPr>
            <a:lstStyle/>
            <a:p>
              <a:r>
                <a:rPr lang="en-US" sz="2400" dirty="0"/>
                <a:t>0</a:t>
              </a:r>
            </a:p>
          </p:txBody>
        </p:sp>
        <p:sp>
          <p:nvSpPr>
            <p:cNvPr id="32" name="TextBox 31">
              <a:extLst>
                <a:ext uri="{FF2B5EF4-FFF2-40B4-BE49-F238E27FC236}">
                  <a16:creationId xmlns:a16="http://schemas.microsoft.com/office/drawing/2014/main" xmlns="" id="{2F6041F6-9540-45B5-80FD-768678B9AA8B}"/>
                </a:ext>
              </a:extLst>
            </p:cNvPr>
            <p:cNvSpPr txBox="1"/>
            <p:nvPr/>
          </p:nvSpPr>
          <p:spPr>
            <a:xfrm>
              <a:off x="5422466" y="3957935"/>
              <a:ext cx="340158" cy="461665"/>
            </a:xfrm>
            <a:prstGeom prst="rect">
              <a:avLst/>
            </a:prstGeom>
            <a:noFill/>
          </p:spPr>
          <p:txBody>
            <a:bodyPr wrap="none" rtlCol="0">
              <a:spAutoFit/>
            </a:bodyPr>
            <a:lstStyle/>
            <a:p>
              <a:r>
                <a:rPr lang="en-US" sz="2400" dirty="0"/>
                <a:t>1</a:t>
              </a:r>
            </a:p>
          </p:txBody>
        </p:sp>
        <p:sp>
          <p:nvSpPr>
            <p:cNvPr id="33" name="TextBox 32">
              <a:extLst>
                <a:ext uri="{FF2B5EF4-FFF2-40B4-BE49-F238E27FC236}">
                  <a16:creationId xmlns:a16="http://schemas.microsoft.com/office/drawing/2014/main" xmlns="" id="{7B6A6E21-986A-4E70-AA19-5A7024A6F19A}"/>
                </a:ext>
              </a:extLst>
            </p:cNvPr>
            <p:cNvSpPr txBox="1"/>
            <p:nvPr/>
          </p:nvSpPr>
          <p:spPr>
            <a:xfrm>
              <a:off x="6248400" y="2952690"/>
              <a:ext cx="314510" cy="400110"/>
            </a:xfrm>
            <a:prstGeom prst="rect">
              <a:avLst/>
            </a:prstGeom>
            <a:noFill/>
          </p:spPr>
          <p:txBody>
            <a:bodyPr wrap="none" rtlCol="0">
              <a:spAutoFit/>
            </a:bodyPr>
            <a:lstStyle/>
            <a:p>
              <a:r>
                <a:rPr lang="en-US" sz="2000" dirty="0"/>
                <a:t>0</a:t>
              </a:r>
            </a:p>
          </p:txBody>
        </p:sp>
        <p:sp>
          <p:nvSpPr>
            <p:cNvPr id="34" name="TextBox 33">
              <a:extLst>
                <a:ext uri="{FF2B5EF4-FFF2-40B4-BE49-F238E27FC236}">
                  <a16:creationId xmlns:a16="http://schemas.microsoft.com/office/drawing/2014/main" xmlns="" id="{1E370B9D-FDDC-4ACD-8FB5-BE25DD2B51F9}"/>
                </a:ext>
              </a:extLst>
            </p:cNvPr>
            <p:cNvSpPr txBox="1"/>
            <p:nvPr/>
          </p:nvSpPr>
          <p:spPr>
            <a:xfrm>
              <a:off x="6248400" y="3790890"/>
              <a:ext cx="314510" cy="400110"/>
            </a:xfrm>
            <a:prstGeom prst="rect">
              <a:avLst/>
            </a:prstGeom>
            <a:noFill/>
          </p:spPr>
          <p:txBody>
            <a:bodyPr wrap="none" rtlCol="0">
              <a:spAutoFit/>
            </a:bodyPr>
            <a:lstStyle/>
            <a:p>
              <a:r>
                <a:rPr lang="en-US" sz="2000" dirty="0"/>
                <a:t>1</a:t>
              </a:r>
            </a:p>
          </p:txBody>
        </p:sp>
        <p:sp>
          <p:nvSpPr>
            <p:cNvPr id="35" name="TextBox 34">
              <a:extLst>
                <a:ext uri="{FF2B5EF4-FFF2-40B4-BE49-F238E27FC236}">
                  <a16:creationId xmlns:a16="http://schemas.microsoft.com/office/drawing/2014/main" xmlns="" id="{2F58A108-D2A4-4839-BB88-E6A0E988DFEF}"/>
                </a:ext>
              </a:extLst>
            </p:cNvPr>
            <p:cNvSpPr txBox="1"/>
            <p:nvPr/>
          </p:nvSpPr>
          <p:spPr>
            <a:xfrm>
              <a:off x="7086600" y="2957512"/>
              <a:ext cx="314510" cy="400110"/>
            </a:xfrm>
            <a:prstGeom prst="rect">
              <a:avLst/>
            </a:prstGeom>
            <a:noFill/>
          </p:spPr>
          <p:txBody>
            <a:bodyPr wrap="none" rtlCol="0">
              <a:spAutoFit/>
            </a:bodyPr>
            <a:lstStyle/>
            <a:p>
              <a:r>
                <a:rPr lang="en-US" sz="2000" dirty="0"/>
                <a:t>2</a:t>
              </a:r>
            </a:p>
          </p:txBody>
        </p:sp>
        <p:sp>
          <p:nvSpPr>
            <p:cNvPr id="36" name="TextBox 35">
              <a:extLst>
                <a:ext uri="{FF2B5EF4-FFF2-40B4-BE49-F238E27FC236}">
                  <a16:creationId xmlns:a16="http://schemas.microsoft.com/office/drawing/2014/main" xmlns="" id="{E9FF5704-4557-4F01-807C-0EC76DDC2AFE}"/>
                </a:ext>
              </a:extLst>
            </p:cNvPr>
            <p:cNvSpPr txBox="1"/>
            <p:nvPr/>
          </p:nvSpPr>
          <p:spPr>
            <a:xfrm>
              <a:off x="7086600" y="3790890"/>
              <a:ext cx="314510" cy="400110"/>
            </a:xfrm>
            <a:prstGeom prst="rect">
              <a:avLst/>
            </a:prstGeom>
            <a:noFill/>
          </p:spPr>
          <p:txBody>
            <a:bodyPr wrap="none" rtlCol="0">
              <a:spAutoFit/>
            </a:bodyPr>
            <a:lstStyle/>
            <a:p>
              <a:r>
                <a:rPr lang="en-US" sz="2000" dirty="0"/>
                <a:t>3</a:t>
              </a:r>
            </a:p>
          </p:txBody>
        </p:sp>
        <p:sp>
          <p:nvSpPr>
            <p:cNvPr id="37" name="TextBox 36">
              <a:extLst>
                <a:ext uri="{FF2B5EF4-FFF2-40B4-BE49-F238E27FC236}">
                  <a16:creationId xmlns:a16="http://schemas.microsoft.com/office/drawing/2014/main" xmlns="" id="{A4AA5168-F214-48DC-87A0-DE79B738E573}"/>
                </a:ext>
              </a:extLst>
            </p:cNvPr>
            <p:cNvSpPr txBox="1"/>
            <p:nvPr/>
          </p:nvSpPr>
          <p:spPr>
            <a:xfrm>
              <a:off x="6743351" y="2514600"/>
              <a:ext cx="495649" cy="461665"/>
            </a:xfrm>
            <a:prstGeom prst="rect">
              <a:avLst/>
            </a:prstGeom>
            <a:noFill/>
          </p:spPr>
          <p:txBody>
            <a:bodyPr wrap="none" rtlCol="0">
              <a:spAutoFit/>
            </a:bodyPr>
            <a:lstStyle/>
            <a:p>
              <a:r>
                <a:rPr lang="en-US" sz="2400" dirty="0"/>
                <a:t>01</a:t>
              </a:r>
            </a:p>
          </p:txBody>
        </p:sp>
        <p:sp>
          <p:nvSpPr>
            <p:cNvPr id="38" name="TextBox 37">
              <a:extLst>
                <a:ext uri="{FF2B5EF4-FFF2-40B4-BE49-F238E27FC236}">
                  <a16:creationId xmlns:a16="http://schemas.microsoft.com/office/drawing/2014/main" xmlns="" id="{52633B71-28DC-4B1E-B7B0-3435362EC25C}"/>
                </a:ext>
              </a:extLst>
            </p:cNvPr>
            <p:cNvSpPr txBox="1"/>
            <p:nvPr/>
          </p:nvSpPr>
          <p:spPr>
            <a:xfrm>
              <a:off x="7505351" y="2510135"/>
              <a:ext cx="495649" cy="461665"/>
            </a:xfrm>
            <a:prstGeom prst="rect">
              <a:avLst/>
            </a:prstGeom>
            <a:noFill/>
          </p:spPr>
          <p:txBody>
            <a:bodyPr wrap="none" rtlCol="0">
              <a:spAutoFit/>
            </a:bodyPr>
            <a:lstStyle/>
            <a:p>
              <a:r>
                <a:rPr lang="en-US" sz="2400" dirty="0"/>
                <a:t>11</a:t>
              </a:r>
            </a:p>
          </p:txBody>
        </p:sp>
        <p:sp>
          <p:nvSpPr>
            <p:cNvPr id="39" name="TextBox 38">
              <a:extLst>
                <a:ext uri="{FF2B5EF4-FFF2-40B4-BE49-F238E27FC236}">
                  <a16:creationId xmlns:a16="http://schemas.microsoft.com/office/drawing/2014/main" xmlns="" id="{D2653F82-B506-4C37-866E-DCE6B4714939}"/>
                </a:ext>
              </a:extLst>
            </p:cNvPr>
            <p:cNvSpPr txBox="1"/>
            <p:nvPr/>
          </p:nvSpPr>
          <p:spPr>
            <a:xfrm>
              <a:off x="8610600" y="2952690"/>
              <a:ext cx="314510" cy="400110"/>
            </a:xfrm>
            <a:prstGeom prst="rect">
              <a:avLst/>
            </a:prstGeom>
            <a:noFill/>
          </p:spPr>
          <p:txBody>
            <a:bodyPr wrap="none" rtlCol="0">
              <a:spAutoFit/>
            </a:bodyPr>
            <a:lstStyle/>
            <a:p>
              <a:r>
                <a:rPr lang="en-US" sz="2000" dirty="0"/>
                <a:t>4</a:t>
              </a:r>
            </a:p>
          </p:txBody>
        </p:sp>
        <p:sp>
          <p:nvSpPr>
            <p:cNvPr id="40" name="TextBox 39">
              <a:extLst>
                <a:ext uri="{FF2B5EF4-FFF2-40B4-BE49-F238E27FC236}">
                  <a16:creationId xmlns:a16="http://schemas.microsoft.com/office/drawing/2014/main" xmlns="" id="{FC2C1F00-D083-4458-9AE6-B42FF9161005}"/>
                </a:ext>
              </a:extLst>
            </p:cNvPr>
            <p:cNvSpPr txBox="1"/>
            <p:nvPr/>
          </p:nvSpPr>
          <p:spPr>
            <a:xfrm>
              <a:off x="8610600" y="3810000"/>
              <a:ext cx="314510" cy="400110"/>
            </a:xfrm>
            <a:prstGeom prst="rect">
              <a:avLst/>
            </a:prstGeom>
            <a:noFill/>
          </p:spPr>
          <p:txBody>
            <a:bodyPr wrap="none" rtlCol="0">
              <a:spAutoFit/>
            </a:bodyPr>
            <a:lstStyle/>
            <a:p>
              <a:r>
                <a:rPr lang="en-US" sz="2000" dirty="0"/>
                <a:t>5</a:t>
              </a:r>
            </a:p>
          </p:txBody>
        </p:sp>
        <p:sp>
          <p:nvSpPr>
            <p:cNvPr id="41" name="TextBox 40">
              <a:extLst>
                <a:ext uri="{FF2B5EF4-FFF2-40B4-BE49-F238E27FC236}">
                  <a16:creationId xmlns:a16="http://schemas.microsoft.com/office/drawing/2014/main" xmlns="" id="{C7DA98C7-1AEB-4238-9D1F-2B86209A251B}"/>
                </a:ext>
              </a:extLst>
            </p:cNvPr>
            <p:cNvSpPr txBox="1"/>
            <p:nvPr/>
          </p:nvSpPr>
          <p:spPr>
            <a:xfrm>
              <a:off x="7848600" y="2971800"/>
              <a:ext cx="314510" cy="400110"/>
            </a:xfrm>
            <a:prstGeom prst="rect">
              <a:avLst/>
            </a:prstGeom>
            <a:noFill/>
          </p:spPr>
          <p:txBody>
            <a:bodyPr wrap="none" rtlCol="0">
              <a:spAutoFit/>
            </a:bodyPr>
            <a:lstStyle/>
            <a:p>
              <a:r>
                <a:rPr lang="en-US" sz="2000" dirty="0"/>
                <a:t>6</a:t>
              </a:r>
            </a:p>
          </p:txBody>
        </p:sp>
        <p:sp>
          <p:nvSpPr>
            <p:cNvPr id="42" name="TextBox 41">
              <a:extLst>
                <a:ext uri="{FF2B5EF4-FFF2-40B4-BE49-F238E27FC236}">
                  <a16:creationId xmlns:a16="http://schemas.microsoft.com/office/drawing/2014/main" xmlns="" id="{A9680EA9-1104-43FB-B341-00A0F749C48E}"/>
                </a:ext>
              </a:extLst>
            </p:cNvPr>
            <p:cNvSpPr txBox="1"/>
            <p:nvPr/>
          </p:nvSpPr>
          <p:spPr>
            <a:xfrm>
              <a:off x="7848600" y="3790890"/>
              <a:ext cx="314510" cy="400110"/>
            </a:xfrm>
            <a:prstGeom prst="rect">
              <a:avLst/>
            </a:prstGeom>
            <a:noFill/>
          </p:spPr>
          <p:txBody>
            <a:bodyPr wrap="none" rtlCol="0">
              <a:spAutoFit/>
            </a:bodyPr>
            <a:lstStyle/>
            <a:p>
              <a:r>
                <a:rPr lang="en-US" sz="2000" dirty="0"/>
                <a:t>7</a:t>
              </a:r>
            </a:p>
          </p:txBody>
        </p:sp>
      </p:grpSp>
      <p:sp>
        <p:nvSpPr>
          <p:cNvPr id="43" name="TextBox 42">
            <a:extLst>
              <a:ext uri="{FF2B5EF4-FFF2-40B4-BE49-F238E27FC236}">
                <a16:creationId xmlns:a16="http://schemas.microsoft.com/office/drawing/2014/main" xmlns="" id="{114C7C34-B981-429E-8819-85B7B0AD2257}"/>
              </a:ext>
            </a:extLst>
          </p:cNvPr>
          <p:cNvSpPr txBox="1"/>
          <p:nvPr/>
        </p:nvSpPr>
        <p:spPr>
          <a:xfrm>
            <a:off x="4495800" y="5574218"/>
            <a:ext cx="340158" cy="461665"/>
          </a:xfrm>
          <a:prstGeom prst="rect">
            <a:avLst/>
          </a:prstGeom>
          <a:noFill/>
        </p:spPr>
        <p:txBody>
          <a:bodyPr wrap="none" rtlCol="0">
            <a:spAutoFit/>
          </a:bodyPr>
          <a:lstStyle/>
          <a:p>
            <a:r>
              <a:rPr lang="en-US" sz="2400" dirty="0"/>
              <a:t>1</a:t>
            </a:r>
          </a:p>
        </p:txBody>
      </p:sp>
      <p:sp>
        <p:nvSpPr>
          <p:cNvPr id="44" name="TextBox 43">
            <a:extLst>
              <a:ext uri="{FF2B5EF4-FFF2-40B4-BE49-F238E27FC236}">
                <a16:creationId xmlns:a16="http://schemas.microsoft.com/office/drawing/2014/main" xmlns="" id="{326AE1C9-59DA-4EB9-8302-A21DA0B372BB}"/>
              </a:ext>
            </a:extLst>
          </p:cNvPr>
          <p:cNvSpPr txBox="1"/>
          <p:nvPr/>
        </p:nvSpPr>
        <p:spPr>
          <a:xfrm>
            <a:off x="5298642" y="5569753"/>
            <a:ext cx="340158" cy="461665"/>
          </a:xfrm>
          <a:prstGeom prst="rect">
            <a:avLst/>
          </a:prstGeom>
          <a:noFill/>
        </p:spPr>
        <p:txBody>
          <a:bodyPr wrap="none" rtlCol="0">
            <a:spAutoFit/>
          </a:bodyPr>
          <a:lstStyle/>
          <a:p>
            <a:r>
              <a:rPr lang="en-US" sz="2400" dirty="0"/>
              <a:t>1</a:t>
            </a:r>
          </a:p>
        </p:txBody>
      </p:sp>
      <p:sp>
        <p:nvSpPr>
          <p:cNvPr id="45" name="TextBox 44">
            <a:extLst>
              <a:ext uri="{FF2B5EF4-FFF2-40B4-BE49-F238E27FC236}">
                <a16:creationId xmlns:a16="http://schemas.microsoft.com/office/drawing/2014/main" xmlns="" id="{4E5453F0-7D26-4092-A5DF-D41DE7F66591}"/>
              </a:ext>
            </a:extLst>
          </p:cNvPr>
          <p:cNvSpPr txBox="1"/>
          <p:nvPr/>
        </p:nvSpPr>
        <p:spPr>
          <a:xfrm>
            <a:off x="6858000" y="5574218"/>
            <a:ext cx="340158" cy="461665"/>
          </a:xfrm>
          <a:prstGeom prst="rect">
            <a:avLst/>
          </a:prstGeom>
          <a:noFill/>
        </p:spPr>
        <p:txBody>
          <a:bodyPr wrap="none" rtlCol="0">
            <a:spAutoFit/>
          </a:bodyPr>
          <a:lstStyle/>
          <a:p>
            <a:r>
              <a:rPr lang="en-US" sz="2400" dirty="0"/>
              <a:t>1</a:t>
            </a:r>
          </a:p>
        </p:txBody>
      </p:sp>
      <p:sp>
        <p:nvSpPr>
          <p:cNvPr id="46" name="TextBox 45">
            <a:extLst>
              <a:ext uri="{FF2B5EF4-FFF2-40B4-BE49-F238E27FC236}">
                <a16:creationId xmlns:a16="http://schemas.microsoft.com/office/drawing/2014/main" xmlns="" id="{184E3779-C8E9-4D62-87BD-5DAD65FCE3A7}"/>
              </a:ext>
            </a:extLst>
          </p:cNvPr>
          <p:cNvSpPr txBox="1"/>
          <p:nvPr/>
        </p:nvSpPr>
        <p:spPr>
          <a:xfrm>
            <a:off x="6096000" y="5574218"/>
            <a:ext cx="340158" cy="461665"/>
          </a:xfrm>
          <a:prstGeom prst="rect">
            <a:avLst/>
          </a:prstGeom>
          <a:noFill/>
        </p:spPr>
        <p:txBody>
          <a:bodyPr wrap="none" rtlCol="0">
            <a:spAutoFit/>
          </a:bodyPr>
          <a:lstStyle/>
          <a:p>
            <a:r>
              <a:rPr lang="en-US" sz="2400" dirty="0"/>
              <a:t>1</a:t>
            </a:r>
          </a:p>
        </p:txBody>
      </p:sp>
      <p:sp>
        <p:nvSpPr>
          <p:cNvPr id="47" name="Rounded Rectangle 33">
            <a:extLst>
              <a:ext uri="{FF2B5EF4-FFF2-40B4-BE49-F238E27FC236}">
                <a16:creationId xmlns:a16="http://schemas.microsoft.com/office/drawing/2014/main" xmlns="" id="{363EBA94-8503-42CD-8170-EDC96766B88A}"/>
              </a:ext>
            </a:extLst>
          </p:cNvPr>
          <p:cNvSpPr/>
          <p:nvPr/>
        </p:nvSpPr>
        <p:spPr>
          <a:xfrm>
            <a:off x="4457702" y="5574218"/>
            <a:ext cx="2781649" cy="461665"/>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806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500"/>
                                        <p:tgtEl>
                                          <p:spTgt spid="4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fade">
                                      <p:cBhvr>
                                        <p:cTn id="37" dur="500"/>
                                        <p:tgtEl>
                                          <p:spTgt spid="4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500"/>
                                        <p:tgtEl>
                                          <p:spTgt spid="4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fade">
                                      <p:cBhvr>
                                        <p:cTn id="47" dur="500"/>
                                        <p:tgtEl>
                                          <p:spTgt spid="4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fade">
                                      <p:cBhvr>
                                        <p:cTn id="52" dur="500"/>
                                        <p:tgtEl>
                                          <p:spTgt spid="4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fade">
                                      <p:cBhvr>
                                        <p:cTn id="57" dur="500"/>
                                        <p:tgtEl>
                                          <p:spTgt spid="3">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animEffect transition="in" filter="fade">
                                      <p:cBhvr>
                                        <p:cTn id="6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3" grpId="0"/>
      <p:bldP spid="44" grpId="0"/>
      <p:bldP spid="45" grpId="0"/>
      <p:bldP spid="46" grpId="0"/>
      <p:bldP spid="4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FBEA3C-4F09-46AA-8E3F-03393DA8A20F}"/>
              </a:ext>
            </a:extLst>
          </p:cNvPr>
          <p:cNvSpPr>
            <a:spLocks noGrp="1"/>
          </p:cNvSpPr>
          <p:nvPr>
            <p:ph type="title"/>
          </p:nvPr>
        </p:nvSpPr>
        <p:spPr/>
        <p:txBody>
          <a:bodyPr/>
          <a:lstStyle/>
          <a:p>
            <a:r>
              <a:rPr lang="en-US" dirty="0"/>
              <a:t>Examples (SOP)</a:t>
            </a:r>
            <a:endParaRPr lang="en-IN" dirty="0"/>
          </a:p>
        </p:txBody>
      </p:sp>
      <p:sp>
        <p:nvSpPr>
          <p:cNvPr id="15" name="TextBox 14">
            <a:extLst>
              <a:ext uri="{FF2B5EF4-FFF2-40B4-BE49-F238E27FC236}">
                <a16:creationId xmlns:a16="http://schemas.microsoft.com/office/drawing/2014/main" xmlns="" id="{F61278DF-EF09-440B-9D2D-047237CF04F5}"/>
              </a:ext>
            </a:extLst>
          </p:cNvPr>
          <p:cNvSpPr txBox="1"/>
          <p:nvPr/>
        </p:nvSpPr>
        <p:spPr>
          <a:xfrm>
            <a:off x="1838517" y="3495635"/>
            <a:ext cx="367408" cy="575542"/>
          </a:xfrm>
          <a:prstGeom prst="rect">
            <a:avLst/>
          </a:prstGeom>
          <a:noFill/>
        </p:spPr>
        <p:txBody>
          <a:bodyPr wrap="none" rtlCol="0">
            <a:spAutoFit/>
          </a:bodyPr>
          <a:lstStyle/>
          <a:p>
            <a:r>
              <a:rPr lang="en-US" sz="2800" dirty="0"/>
              <a:t>1</a:t>
            </a:r>
          </a:p>
        </p:txBody>
      </p:sp>
      <p:sp>
        <p:nvSpPr>
          <p:cNvPr id="16" name="TextBox 15">
            <a:extLst>
              <a:ext uri="{FF2B5EF4-FFF2-40B4-BE49-F238E27FC236}">
                <a16:creationId xmlns:a16="http://schemas.microsoft.com/office/drawing/2014/main" xmlns="" id="{94507CD4-D8A6-4DE9-B93A-33960019DBD1}"/>
              </a:ext>
            </a:extLst>
          </p:cNvPr>
          <p:cNvSpPr txBox="1"/>
          <p:nvPr/>
        </p:nvSpPr>
        <p:spPr>
          <a:xfrm>
            <a:off x="4200717" y="3495635"/>
            <a:ext cx="367408" cy="575542"/>
          </a:xfrm>
          <a:prstGeom prst="rect">
            <a:avLst/>
          </a:prstGeom>
          <a:noFill/>
        </p:spPr>
        <p:txBody>
          <a:bodyPr wrap="none" rtlCol="0">
            <a:spAutoFit/>
          </a:bodyPr>
          <a:lstStyle/>
          <a:p>
            <a:r>
              <a:rPr lang="en-US" sz="2800" dirty="0"/>
              <a:t>1</a:t>
            </a:r>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xmlns="" id="{168F1EB4-84AF-4EB7-9314-AA4B1E241766}"/>
                  </a:ext>
                </a:extLst>
              </p:cNvPr>
              <p:cNvSpPr/>
              <p:nvPr/>
            </p:nvSpPr>
            <p:spPr>
              <a:xfrm>
                <a:off x="1824925" y="1028700"/>
                <a:ext cx="266387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accent6"/>
                          </a:solidFill>
                          <a:latin typeface="Cambria Math" panose="02040503050406030204" pitchFamily="18" charset="0"/>
                        </a:rPr>
                        <m:t>𝑓</m:t>
                      </m:r>
                      <m:r>
                        <a:rPr lang="en-US" sz="2400" i="1">
                          <a:solidFill>
                            <a:schemeClr val="accent6"/>
                          </a:solidFill>
                          <a:latin typeface="Cambria Math" panose="02040503050406030204" pitchFamily="18" charset="0"/>
                        </a:rPr>
                        <m:t>=</m:t>
                      </m:r>
                      <m:r>
                        <a:rPr lang="en-US" sz="2400" b="0" i="1" smtClean="0">
                          <a:solidFill>
                            <a:schemeClr val="accent6"/>
                          </a:solidFill>
                          <a:latin typeface="Cambria Math" panose="02040503050406030204" pitchFamily="18" charset="0"/>
                        </a:rPr>
                        <m:t>𝐴</m:t>
                      </m:r>
                      <m:sSup>
                        <m:sSupPr>
                          <m:ctrlPr>
                            <a:rPr lang="en-US" sz="2400" i="1">
                              <a:solidFill>
                                <a:schemeClr val="accent6"/>
                              </a:solidFill>
                              <a:latin typeface="Cambria Math" panose="02040503050406030204" pitchFamily="18" charset="0"/>
                            </a:rPr>
                          </m:ctrlPr>
                        </m:sSupPr>
                        <m:e>
                          <m:r>
                            <a:rPr lang="en-US" sz="2400" i="1">
                              <a:solidFill>
                                <a:schemeClr val="accent6"/>
                              </a:solidFill>
                              <a:latin typeface="Cambria Math" panose="02040503050406030204" pitchFamily="18" charset="0"/>
                            </a:rPr>
                            <m:t>𝐵</m:t>
                          </m:r>
                        </m:e>
                        <m:sup>
                          <m:r>
                            <a:rPr lang="en-US" sz="2400" i="1">
                              <a:solidFill>
                                <a:schemeClr val="accent6"/>
                              </a:solidFill>
                              <a:latin typeface="Cambria Math" panose="02040503050406030204" pitchFamily="18" charset="0"/>
                            </a:rPr>
                            <m:t>′</m:t>
                          </m:r>
                        </m:sup>
                      </m:sSup>
                      <m:r>
                        <a:rPr lang="en-US" sz="2400" i="1">
                          <a:solidFill>
                            <a:schemeClr val="accent6"/>
                          </a:solidFill>
                          <a:latin typeface="Cambria Math" panose="02040503050406030204" pitchFamily="18" charset="0"/>
                        </a:rPr>
                        <m:t>𝐶</m:t>
                      </m:r>
                      <m:r>
                        <a:rPr lang="en-US" sz="2400" i="1">
                          <a:solidFill>
                            <a:schemeClr val="accent6"/>
                          </a:solidFill>
                          <a:latin typeface="Cambria Math" panose="02040503050406030204" pitchFamily="18" charset="0"/>
                        </a:rPr>
                        <m:t>+</m:t>
                      </m:r>
                      <m:sSup>
                        <m:sSupPr>
                          <m:ctrlPr>
                            <a:rPr lang="en-US" sz="2400" i="1">
                              <a:solidFill>
                                <a:schemeClr val="accent6"/>
                              </a:solidFill>
                              <a:latin typeface="Cambria Math" panose="02040503050406030204" pitchFamily="18" charset="0"/>
                            </a:rPr>
                          </m:ctrlPr>
                        </m:sSupPr>
                        <m:e>
                          <m:r>
                            <a:rPr lang="en-US" sz="2400" i="1">
                              <a:solidFill>
                                <a:schemeClr val="accent6"/>
                              </a:solidFill>
                              <a:latin typeface="Cambria Math" panose="02040503050406030204" pitchFamily="18" charset="0"/>
                            </a:rPr>
                            <m:t>𝐴</m:t>
                          </m:r>
                        </m:e>
                        <m:sup>
                          <m:r>
                            <a:rPr lang="en-US" sz="2400" i="1">
                              <a:solidFill>
                                <a:schemeClr val="accent6"/>
                              </a:solidFill>
                              <a:latin typeface="Cambria Math" panose="02040503050406030204" pitchFamily="18" charset="0"/>
                            </a:rPr>
                            <m:t>′</m:t>
                          </m:r>
                        </m:sup>
                      </m:sSup>
                      <m:r>
                        <a:rPr lang="en-US" sz="2400" i="1">
                          <a:solidFill>
                            <a:schemeClr val="accent6"/>
                          </a:solidFill>
                          <a:latin typeface="Cambria Math" panose="02040503050406030204" pitchFamily="18" charset="0"/>
                        </a:rPr>
                        <m:t>𝐵</m:t>
                      </m:r>
                      <m:r>
                        <a:rPr lang="en-US" sz="2400" b="0" i="1" smtClean="0">
                          <a:solidFill>
                            <a:schemeClr val="accent6"/>
                          </a:solidFill>
                          <a:latin typeface="Cambria Math" panose="02040503050406030204" pitchFamily="18" charset="0"/>
                        </a:rPr>
                        <m:t>′</m:t>
                      </m:r>
                      <m:r>
                        <a:rPr lang="en-US" sz="2400" i="1">
                          <a:solidFill>
                            <a:schemeClr val="accent6"/>
                          </a:solidFill>
                          <a:latin typeface="Cambria Math" panose="02040503050406030204" pitchFamily="18" charset="0"/>
                        </a:rPr>
                        <m:t>𝐶</m:t>
                      </m:r>
                    </m:oMath>
                  </m:oMathPara>
                </a14:m>
                <a:endParaRPr lang="en-US" sz="2400" dirty="0">
                  <a:solidFill>
                    <a:schemeClr val="accent6"/>
                  </a:solidFill>
                </a:endParaRPr>
              </a:p>
            </p:txBody>
          </p:sp>
        </mc:Choice>
        <mc:Fallback xmlns="">
          <p:sp>
            <p:nvSpPr>
              <p:cNvPr id="17" name="Rectangle 16">
                <a:extLst>
                  <a:ext uri="{FF2B5EF4-FFF2-40B4-BE49-F238E27FC236}">
                    <a16:creationId xmlns:a16="http://schemas.microsoft.com/office/drawing/2014/main" id="{168F1EB4-84AF-4EB7-9314-AA4B1E241766}"/>
                  </a:ext>
                </a:extLst>
              </p:cNvPr>
              <p:cNvSpPr>
                <a:spLocks noRot="1" noChangeAspect="1" noMove="1" noResize="1" noEditPoints="1" noAdjustHandles="1" noChangeArrowheads="1" noChangeShapeType="1" noTextEdit="1"/>
              </p:cNvSpPr>
              <p:nvPr/>
            </p:nvSpPr>
            <p:spPr>
              <a:xfrm>
                <a:off x="1824925" y="1028700"/>
                <a:ext cx="2663871" cy="461665"/>
              </a:xfrm>
              <a:prstGeom prst="rect">
                <a:avLst/>
              </a:prstGeom>
              <a:blipFill>
                <a:blip r:embed="rId2"/>
                <a:stretch>
                  <a:fillRect b="-2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xmlns="" id="{56EF9933-4088-4F56-B38C-3CE2E637FD85}"/>
                  </a:ext>
                </a:extLst>
              </p:cNvPr>
              <p:cNvSpPr/>
              <p:nvPr/>
            </p:nvSpPr>
            <p:spPr>
              <a:xfrm>
                <a:off x="2520119" y="4238013"/>
                <a:ext cx="133376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tx2"/>
                          </a:solidFill>
                          <a:latin typeface="Cambria Math" panose="02040503050406030204" pitchFamily="18" charset="0"/>
                        </a:rPr>
                        <m:t>𝑓</m:t>
                      </m:r>
                      <m:r>
                        <a:rPr lang="en-US" sz="2400" i="1">
                          <a:solidFill>
                            <a:schemeClr val="tx2"/>
                          </a:solidFill>
                          <a:latin typeface="Cambria Math" panose="02040503050406030204" pitchFamily="18" charset="0"/>
                        </a:rPr>
                        <m:t>=</m:t>
                      </m:r>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𝐵</m:t>
                          </m:r>
                        </m:e>
                        <m:sup>
                          <m:r>
                            <a:rPr lang="en-US" sz="2400" b="0" i="1" smtClean="0">
                              <a:solidFill>
                                <a:schemeClr val="tx2"/>
                              </a:solidFill>
                              <a:latin typeface="Cambria Math" panose="02040503050406030204" pitchFamily="18" charset="0"/>
                            </a:rPr>
                            <m:t>′</m:t>
                          </m:r>
                        </m:sup>
                      </m:sSup>
                      <m:r>
                        <a:rPr lang="en-US" sz="2400" b="0" i="1" smtClean="0">
                          <a:solidFill>
                            <a:schemeClr val="tx2"/>
                          </a:solidFill>
                          <a:latin typeface="Cambria Math" panose="02040503050406030204" pitchFamily="18" charset="0"/>
                        </a:rPr>
                        <m:t>𝐶</m:t>
                      </m:r>
                    </m:oMath>
                  </m:oMathPara>
                </a14:m>
                <a:endParaRPr lang="en-US" sz="2400" dirty="0">
                  <a:solidFill>
                    <a:schemeClr val="tx2"/>
                  </a:solidFill>
                </a:endParaRPr>
              </a:p>
            </p:txBody>
          </p:sp>
        </mc:Choice>
        <mc:Fallback xmlns="">
          <p:sp>
            <p:nvSpPr>
              <p:cNvPr id="18" name="Rectangle 17">
                <a:extLst>
                  <a:ext uri="{FF2B5EF4-FFF2-40B4-BE49-F238E27FC236}">
                    <a16:creationId xmlns:a16="http://schemas.microsoft.com/office/drawing/2014/main" id="{56EF9933-4088-4F56-B38C-3CE2E637FD85}"/>
                  </a:ext>
                </a:extLst>
              </p:cNvPr>
              <p:cNvSpPr>
                <a:spLocks noRot="1" noChangeAspect="1" noMove="1" noResize="1" noEditPoints="1" noAdjustHandles="1" noChangeArrowheads="1" noChangeShapeType="1" noTextEdit="1"/>
              </p:cNvSpPr>
              <p:nvPr/>
            </p:nvSpPr>
            <p:spPr>
              <a:xfrm>
                <a:off x="2520119" y="4238013"/>
                <a:ext cx="1333763" cy="461665"/>
              </a:xfrm>
              <a:prstGeom prst="rect">
                <a:avLst/>
              </a:prstGeom>
              <a:blipFill>
                <a:blip r:embed="rId3"/>
                <a:stretch>
                  <a:fillRect l="-457" b="-18421"/>
                </a:stretch>
              </a:blipFill>
            </p:spPr>
            <p:txBody>
              <a:bodyPr/>
              <a:lstStyle/>
              <a:p>
                <a:r>
                  <a:rPr lang="en-IN">
                    <a:noFill/>
                  </a:rPr>
                  <a:t> </a:t>
                </a:r>
              </a:p>
            </p:txBody>
          </p:sp>
        </mc:Fallback>
      </mc:AlternateContent>
      <p:sp>
        <p:nvSpPr>
          <p:cNvPr id="19" name="Left Bracket 18">
            <a:extLst>
              <a:ext uri="{FF2B5EF4-FFF2-40B4-BE49-F238E27FC236}">
                <a16:creationId xmlns:a16="http://schemas.microsoft.com/office/drawing/2014/main" xmlns="" id="{A5E1A404-088A-4E57-B6F6-FF35E0B7AF16}"/>
              </a:ext>
            </a:extLst>
          </p:cNvPr>
          <p:cNvSpPr/>
          <p:nvPr/>
        </p:nvSpPr>
        <p:spPr>
          <a:xfrm>
            <a:off x="4136857" y="3396066"/>
            <a:ext cx="583668" cy="633096"/>
          </a:xfrm>
          <a:prstGeom prst="leftBracket">
            <a:avLst/>
          </a:prstGeom>
          <a:ln w="190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ket 19">
            <a:extLst>
              <a:ext uri="{FF2B5EF4-FFF2-40B4-BE49-F238E27FC236}">
                <a16:creationId xmlns:a16="http://schemas.microsoft.com/office/drawing/2014/main" xmlns="" id="{EB4C08EC-7338-4D45-A87A-A995D9AF9A20}"/>
              </a:ext>
            </a:extLst>
          </p:cNvPr>
          <p:cNvSpPr/>
          <p:nvPr/>
        </p:nvSpPr>
        <p:spPr>
          <a:xfrm rot="10800000">
            <a:off x="1627641" y="3405906"/>
            <a:ext cx="578184" cy="633096"/>
          </a:xfrm>
          <a:prstGeom prst="leftBracket">
            <a:avLst/>
          </a:prstGeom>
          <a:ln w="190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1" name="Group 20">
            <a:extLst>
              <a:ext uri="{FF2B5EF4-FFF2-40B4-BE49-F238E27FC236}">
                <a16:creationId xmlns:a16="http://schemas.microsoft.com/office/drawing/2014/main" xmlns="" id="{3A540779-56DE-4920-B07A-33CD572357CE}"/>
              </a:ext>
            </a:extLst>
          </p:cNvPr>
          <p:cNvGrpSpPr/>
          <p:nvPr/>
        </p:nvGrpSpPr>
        <p:grpSpPr>
          <a:xfrm>
            <a:off x="6428983" y="1487190"/>
            <a:ext cx="3856724" cy="3961110"/>
            <a:chOff x="2636004" y="1449090"/>
            <a:chExt cx="3856724" cy="3961110"/>
          </a:xfrm>
        </p:grpSpPr>
        <p:graphicFrame>
          <p:nvGraphicFramePr>
            <p:cNvPr id="22" name="Content Placeholder 3">
              <a:extLst>
                <a:ext uri="{FF2B5EF4-FFF2-40B4-BE49-F238E27FC236}">
                  <a16:creationId xmlns:a16="http://schemas.microsoft.com/office/drawing/2014/main" xmlns="" id="{55ECF1EC-0DE9-48FA-A03B-11A59325EE91}"/>
                </a:ext>
              </a:extLst>
            </p:cNvPr>
            <p:cNvGraphicFramePr>
              <a:graphicFrameLocks/>
            </p:cNvGraphicFramePr>
            <p:nvPr>
              <p:extLst>
                <p:ext uri="{D42A27DB-BD31-4B8C-83A1-F6EECF244321}">
                  <p14:modId xmlns:p14="http://schemas.microsoft.com/office/powerpoint/2010/main" val="2298224882"/>
                </p:ext>
              </p:extLst>
            </p:nvPr>
          </p:nvGraphicFramePr>
          <p:xfrm>
            <a:off x="3295650" y="2057400"/>
            <a:ext cx="3143252" cy="3352800"/>
          </p:xfrm>
          <a:graphic>
            <a:graphicData uri="http://schemas.openxmlformats.org/drawingml/2006/table">
              <a:tbl>
                <a:tblPr firstRow="1" bandRow="1"/>
                <a:tblGrid>
                  <a:gridCol w="785813">
                    <a:extLst>
                      <a:ext uri="{9D8B030D-6E8A-4147-A177-3AD203B41FA5}">
                        <a16:colId xmlns:a16="http://schemas.microsoft.com/office/drawing/2014/main" xmlns="" val="20000"/>
                      </a:ext>
                    </a:extLst>
                  </a:gridCol>
                  <a:gridCol w="785813">
                    <a:extLst>
                      <a:ext uri="{9D8B030D-6E8A-4147-A177-3AD203B41FA5}">
                        <a16:colId xmlns:a16="http://schemas.microsoft.com/office/drawing/2014/main" xmlns="" val="20001"/>
                      </a:ext>
                    </a:extLst>
                  </a:gridCol>
                  <a:gridCol w="785813">
                    <a:extLst>
                      <a:ext uri="{9D8B030D-6E8A-4147-A177-3AD203B41FA5}">
                        <a16:colId xmlns:a16="http://schemas.microsoft.com/office/drawing/2014/main" xmlns="" val="20002"/>
                      </a:ext>
                    </a:extLst>
                  </a:gridCol>
                  <a:gridCol w="785813">
                    <a:extLst>
                      <a:ext uri="{9D8B030D-6E8A-4147-A177-3AD203B41FA5}">
                        <a16:colId xmlns:a16="http://schemas.microsoft.com/office/drawing/2014/main" xmlns="" val="20003"/>
                      </a:ext>
                    </a:extLst>
                  </a:gridCol>
                </a:tblGrid>
                <a:tr h="838200">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0"/>
                    </a:ext>
                  </a:extLst>
                </a:tr>
                <a:tr h="838200">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r h="838200">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2"/>
                    </a:ext>
                  </a:extLst>
                </a:tr>
                <a:tr h="838200">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cxnSp>
          <p:nvCxnSpPr>
            <p:cNvPr id="23" name="Straight Connector 22">
              <a:extLst>
                <a:ext uri="{FF2B5EF4-FFF2-40B4-BE49-F238E27FC236}">
                  <a16:creationId xmlns:a16="http://schemas.microsoft.com/office/drawing/2014/main" xmlns="" id="{FD45F2B6-FCB2-4FA1-BC4E-468CF821CEBA}"/>
                </a:ext>
              </a:extLst>
            </p:cNvPr>
            <p:cNvCxnSpPr/>
            <p:nvPr/>
          </p:nvCxnSpPr>
          <p:spPr>
            <a:xfrm flipH="1" flipV="1">
              <a:off x="2682498" y="1601410"/>
              <a:ext cx="609600" cy="4572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2E2A2FC5-E684-4248-A228-8C5D80C6E493}"/>
                </a:ext>
              </a:extLst>
            </p:cNvPr>
            <p:cNvSpPr txBox="1"/>
            <p:nvPr/>
          </p:nvSpPr>
          <p:spPr>
            <a:xfrm>
              <a:off x="2894390" y="1449090"/>
              <a:ext cx="529312" cy="461665"/>
            </a:xfrm>
            <a:prstGeom prst="rect">
              <a:avLst/>
            </a:prstGeom>
            <a:noFill/>
          </p:spPr>
          <p:txBody>
            <a:bodyPr wrap="none" rtlCol="0">
              <a:spAutoFit/>
            </a:bodyPr>
            <a:lstStyle/>
            <a:p>
              <a:r>
                <a:rPr lang="en-US" sz="2400" dirty="0"/>
                <a:t>AB</a:t>
              </a:r>
            </a:p>
          </p:txBody>
        </p:sp>
        <p:sp>
          <p:nvSpPr>
            <p:cNvPr id="25" name="TextBox 24">
              <a:extLst>
                <a:ext uri="{FF2B5EF4-FFF2-40B4-BE49-F238E27FC236}">
                  <a16:creationId xmlns:a16="http://schemas.microsoft.com/office/drawing/2014/main" xmlns="" id="{FFC3DBE2-8207-4CB0-BC7E-99A0A0359AC1}"/>
                </a:ext>
              </a:extLst>
            </p:cNvPr>
            <p:cNvSpPr txBox="1"/>
            <p:nvPr/>
          </p:nvSpPr>
          <p:spPr>
            <a:xfrm>
              <a:off x="2636004" y="1779131"/>
              <a:ext cx="537327" cy="461665"/>
            </a:xfrm>
            <a:prstGeom prst="rect">
              <a:avLst/>
            </a:prstGeom>
            <a:noFill/>
          </p:spPr>
          <p:txBody>
            <a:bodyPr wrap="none" rtlCol="0">
              <a:spAutoFit/>
            </a:bodyPr>
            <a:lstStyle/>
            <a:p>
              <a:r>
                <a:rPr lang="en-US" sz="2400" dirty="0"/>
                <a:t>CD</a:t>
              </a:r>
            </a:p>
          </p:txBody>
        </p:sp>
        <p:sp>
          <p:nvSpPr>
            <p:cNvPr id="26" name="TextBox 25">
              <a:extLst>
                <a:ext uri="{FF2B5EF4-FFF2-40B4-BE49-F238E27FC236}">
                  <a16:creationId xmlns:a16="http://schemas.microsoft.com/office/drawing/2014/main" xmlns="" id="{2E40AD79-017E-449B-AEBF-458C134636AD}"/>
                </a:ext>
              </a:extLst>
            </p:cNvPr>
            <p:cNvSpPr txBox="1"/>
            <p:nvPr/>
          </p:nvSpPr>
          <p:spPr>
            <a:xfrm>
              <a:off x="3429000" y="1595735"/>
              <a:ext cx="495649" cy="461665"/>
            </a:xfrm>
            <a:prstGeom prst="rect">
              <a:avLst/>
            </a:prstGeom>
            <a:noFill/>
          </p:spPr>
          <p:txBody>
            <a:bodyPr wrap="none" rtlCol="0">
              <a:spAutoFit/>
            </a:bodyPr>
            <a:lstStyle/>
            <a:p>
              <a:r>
                <a:rPr lang="en-US" sz="2400" dirty="0"/>
                <a:t>00</a:t>
              </a:r>
            </a:p>
          </p:txBody>
        </p:sp>
        <p:sp>
          <p:nvSpPr>
            <p:cNvPr id="27" name="TextBox 26">
              <a:extLst>
                <a:ext uri="{FF2B5EF4-FFF2-40B4-BE49-F238E27FC236}">
                  <a16:creationId xmlns:a16="http://schemas.microsoft.com/office/drawing/2014/main" xmlns="" id="{70BCF65F-B394-4DA0-A38E-BFAC0E4697E5}"/>
                </a:ext>
              </a:extLst>
            </p:cNvPr>
            <p:cNvSpPr txBox="1"/>
            <p:nvPr/>
          </p:nvSpPr>
          <p:spPr>
            <a:xfrm>
              <a:off x="5791200" y="1600200"/>
              <a:ext cx="495649" cy="461665"/>
            </a:xfrm>
            <a:prstGeom prst="rect">
              <a:avLst/>
            </a:prstGeom>
            <a:noFill/>
          </p:spPr>
          <p:txBody>
            <a:bodyPr wrap="none" rtlCol="0">
              <a:spAutoFit/>
            </a:bodyPr>
            <a:lstStyle/>
            <a:p>
              <a:r>
                <a:rPr lang="en-US" sz="2400" dirty="0"/>
                <a:t>10</a:t>
              </a:r>
            </a:p>
          </p:txBody>
        </p:sp>
        <p:sp>
          <p:nvSpPr>
            <p:cNvPr id="28" name="TextBox 27">
              <a:extLst>
                <a:ext uri="{FF2B5EF4-FFF2-40B4-BE49-F238E27FC236}">
                  <a16:creationId xmlns:a16="http://schemas.microsoft.com/office/drawing/2014/main" xmlns="" id="{02321B68-3BD4-4935-B4FF-C2CC32006511}"/>
                </a:ext>
              </a:extLst>
            </p:cNvPr>
            <p:cNvSpPr txBox="1"/>
            <p:nvPr/>
          </p:nvSpPr>
          <p:spPr>
            <a:xfrm>
              <a:off x="2743200" y="2277070"/>
              <a:ext cx="495649" cy="461665"/>
            </a:xfrm>
            <a:prstGeom prst="rect">
              <a:avLst/>
            </a:prstGeom>
            <a:noFill/>
          </p:spPr>
          <p:txBody>
            <a:bodyPr wrap="none" rtlCol="0">
              <a:spAutoFit/>
            </a:bodyPr>
            <a:lstStyle/>
            <a:p>
              <a:r>
                <a:rPr lang="en-US" sz="2400" dirty="0"/>
                <a:t>00</a:t>
              </a:r>
            </a:p>
          </p:txBody>
        </p:sp>
        <p:sp>
          <p:nvSpPr>
            <p:cNvPr id="29" name="TextBox 28">
              <a:extLst>
                <a:ext uri="{FF2B5EF4-FFF2-40B4-BE49-F238E27FC236}">
                  <a16:creationId xmlns:a16="http://schemas.microsoft.com/office/drawing/2014/main" xmlns="" id="{5062488A-2A41-4F14-B9DA-96F2106822E0}"/>
                </a:ext>
              </a:extLst>
            </p:cNvPr>
            <p:cNvSpPr txBox="1"/>
            <p:nvPr/>
          </p:nvSpPr>
          <p:spPr>
            <a:xfrm>
              <a:off x="2743200" y="3043535"/>
              <a:ext cx="495649" cy="461665"/>
            </a:xfrm>
            <a:prstGeom prst="rect">
              <a:avLst/>
            </a:prstGeom>
            <a:noFill/>
          </p:spPr>
          <p:txBody>
            <a:bodyPr wrap="none" rtlCol="0">
              <a:spAutoFit/>
            </a:bodyPr>
            <a:lstStyle/>
            <a:p>
              <a:r>
                <a:rPr lang="en-US" sz="2400" dirty="0"/>
                <a:t>01</a:t>
              </a:r>
            </a:p>
          </p:txBody>
        </p:sp>
        <p:sp>
          <p:nvSpPr>
            <p:cNvPr id="30" name="TextBox 29">
              <a:extLst>
                <a:ext uri="{FF2B5EF4-FFF2-40B4-BE49-F238E27FC236}">
                  <a16:creationId xmlns:a16="http://schemas.microsoft.com/office/drawing/2014/main" xmlns="" id="{AF552BF8-E91E-4B93-9133-69160A8D2D7C}"/>
                </a:ext>
              </a:extLst>
            </p:cNvPr>
            <p:cNvSpPr txBox="1"/>
            <p:nvPr/>
          </p:nvSpPr>
          <p:spPr>
            <a:xfrm>
              <a:off x="3733800" y="2038290"/>
              <a:ext cx="314510" cy="400110"/>
            </a:xfrm>
            <a:prstGeom prst="rect">
              <a:avLst/>
            </a:prstGeom>
            <a:noFill/>
          </p:spPr>
          <p:txBody>
            <a:bodyPr wrap="none" rtlCol="0">
              <a:spAutoFit/>
            </a:bodyPr>
            <a:lstStyle/>
            <a:p>
              <a:r>
                <a:rPr lang="en-US" sz="2000" dirty="0"/>
                <a:t>0</a:t>
              </a:r>
            </a:p>
          </p:txBody>
        </p:sp>
        <p:sp>
          <p:nvSpPr>
            <p:cNvPr id="31" name="TextBox 30">
              <a:extLst>
                <a:ext uri="{FF2B5EF4-FFF2-40B4-BE49-F238E27FC236}">
                  <a16:creationId xmlns:a16="http://schemas.microsoft.com/office/drawing/2014/main" xmlns="" id="{A8508A80-8B5E-45B6-9611-3452A6E7AD88}"/>
                </a:ext>
              </a:extLst>
            </p:cNvPr>
            <p:cNvSpPr txBox="1"/>
            <p:nvPr/>
          </p:nvSpPr>
          <p:spPr>
            <a:xfrm>
              <a:off x="3733800" y="2876490"/>
              <a:ext cx="314510" cy="400110"/>
            </a:xfrm>
            <a:prstGeom prst="rect">
              <a:avLst/>
            </a:prstGeom>
            <a:noFill/>
          </p:spPr>
          <p:txBody>
            <a:bodyPr wrap="none" rtlCol="0">
              <a:spAutoFit/>
            </a:bodyPr>
            <a:lstStyle/>
            <a:p>
              <a:r>
                <a:rPr lang="en-US" sz="2000" dirty="0"/>
                <a:t>1</a:t>
              </a:r>
            </a:p>
          </p:txBody>
        </p:sp>
        <p:sp>
          <p:nvSpPr>
            <p:cNvPr id="32" name="TextBox 31">
              <a:extLst>
                <a:ext uri="{FF2B5EF4-FFF2-40B4-BE49-F238E27FC236}">
                  <a16:creationId xmlns:a16="http://schemas.microsoft.com/office/drawing/2014/main" xmlns="" id="{208DEEE0-A3C7-4602-8BE2-2AB1DBB75ED2}"/>
                </a:ext>
              </a:extLst>
            </p:cNvPr>
            <p:cNvSpPr txBox="1"/>
            <p:nvPr/>
          </p:nvSpPr>
          <p:spPr>
            <a:xfrm>
              <a:off x="3733800" y="4552890"/>
              <a:ext cx="314510" cy="400110"/>
            </a:xfrm>
            <a:prstGeom prst="rect">
              <a:avLst/>
            </a:prstGeom>
            <a:noFill/>
          </p:spPr>
          <p:txBody>
            <a:bodyPr wrap="none" rtlCol="0">
              <a:spAutoFit/>
            </a:bodyPr>
            <a:lstStyle/>
            <a:p>
              <a:r>
                <a:rPr lang="en-US" sz="2000" dirty="0"/>
                <a:t>2</a:t>
              </a:r>
            </a:p>
          </p:txBody>
        </p:sp>
        <p:sp>
          <p:nvSpPr>
            <p:cNvPr id="33" name="TextBox 32">
              <a:extLst>
                <a:ext uri="{FF2B5EF4-FFF2-40B4-BE49-F238E27FC236}">
                  <a16:creationId xmlns:a16="http://schemas.microsoft.com/office/drawing/2014/main" xmlns="" id="{F11D0245-9447-4D49-B3F3-9CC032009C62}"/>
                </a:ext>
              </a:extLst>
            </p:cNvPr>
            <p:cNvSpPr txBox="1"/>
            <p:nvPr/>
          </p:nvSpPr>
          <p:spPr>
            <a:xfrm>
              <a:off x="3733800" y="3733800"/>
              <a:ext cx="314510" cy="400110"/>
            </a:xfrm>
            <a:prstGeom prst="rect">
              <a:avLst/>
            </a:prstGeom>
            <a:noFill/>
          </p:spPr>
          <p:txBody>
            <a:bodyPr wrap="none" rtlCol="0">
              <a:spAutoFit/>
            </a:bodyPr>
            <a:lstStyle/>
            <a:p>
              <a:r>
                <a:rPr lang="en-US" sz="2000" dirty="0"/>
                <a:t>3</a:t>
              </a:r>
            </a:p>
          </p:txBody>
        </p:sp>
        <p:sp>
          <p:nvSpPr>
            <p:cNvPr id="34" name="TextBox 33">
              <a:extLst>
                <a:ext uri="{FF2B5EF4-FFF2-40B4-BE49-F238E27FC236}">
                  <a16:creationId xmlns:a16="http://schemas.microsoft.com/office/drawing/2014/main" xmlns="" id="{95CBE794-1067-4F23-99CB-5B798B92762B}"/>
                </a:ext>
              </a:extLst>
            </p:cNvPr>
            <p:cNvSpPr txBox="1"/>
            <p:nvPr/>
          </p:nvSpPr>
          <p:spPr>
            <a:xfrm>
              <a:off x="4228751" y="1600200"/>
              <a:ext cx="495649" cy="461665"/>
            </a:xfrm>
            <a:prstGeom prst="rect">
              <a:avLst/>
            </a:prstGeom>
            <a:noFill/>
          </p:spPr>
          <p:txBody>
            <a:bodyPr wrap="none" rtlCol="0">
              <a:spAutoFit/>
            </a:bodyPr>
            <a:lstStyle/>
            <a:p>
              <a:r>
                <a:rPr lang="en-US" sz="2400" dirty="0"/>
                <a:t>01</a:t>
              </a:r>
            </a:p>
          </p:txBody>
        </p:sp>
        <p:sp>
          <p:nvSpPr>
            <p:cNvPr id="35" name="TextBox 34">
              <a:extLst>
                <a:ext uri="{FF2B5EF4-FFF2-40B4-BE49-F238E27FC236}">
                  <a16:creationId xmlns:a16="http://schemas.microsoft.com/office/drawing/2014/main" xmlns="" id="{FD3FF13A-B764-43E7-975D-DBA47EBE9A36}"/>
                </a:ext>
              </a:extLst>
            </p:cNvPr>
            <p:cNvSpPr txBox="1"/>
            <p:nvPr/>
          </p:nvSpPr>
          <p:spPr>
            <a:xfrm>
              <a:off x="4990751" y="1595735"/>
              <a:ext cx="495649" cy="461665"/>
            </a:xfrm>
            <a:prstGeom prst="rect">
              <a:avLst/>
            </a:prstGeom>
            <a:noFill/>
          </p:spPr>
          <p:txBody>
            <a:bodyPr wrap="none" rtlCol="0">
              <a:spAutoFit/>
            </a:bodyPr>
            <a:lstStyle/>
            <a:p>
              <a:r>
                <a:rPr lang="en-US" sz="2400" dirty="0"/>
                <a:t>11</a:t>
              </a:r>
            </a:p>
          </p:txBody>
        </p:sp>
        <p:sp>
          <p:nvSpPr>
            <p:cNvPr id="36" name="TextBox 35">
              <a:extLst>
                <a:ext uri="{FF2B5EF4-FFF2-40B4-BE49-F238E27FC236}">
                  <a16:creationId xmlns:a16="http://schemas.microsoft.com/office/drawing/2014/main" xmlns="" id="{3455340E-1879-4321-A9A6-BD21628056F5}"/>
                </a:ext>
              </a:extLst>
            </p:cNvPr>
            <p:cNvSpPr txBox="1"/>
            <p:nvPr/>
          </p:nvSpPr>
          <p:spPr>
            <a:xfrm>
              <a:off x="4572000" y="2038290"/>
              <a:ext cx="314510" cy="400110"/>
            </a:xfrm>
            <a:prstGeom prst="rect">
              <a:avLst/>
            </a:prstGeom>
            <a:noFill/>
          </p:spPr>
          <p:txBody>
            <a:bodyPr wrap="none" rtlCol="0">
              <a:spAutoFit/>
            </a:bodyPr>
            <a:lstStyle/>
            <a:p>
              <a:r>
                <a:rPr lang="en-US" sz="2000" dirty="0"/>
                <a:t>4</a:t>
              </a:r>
            </a:p>
          </p:txBody>
        </p:sp>
        <p:sp>
          <p:nvSpPr>
            <p:cNvPr id="37" name="TextBox 36">
              <a:extLst>
                <a:ext uri="{FF2B5EF4-FFF2-40B4-BE49-F238E27FC236}">
                  <a16:creationId xmlns:a16="http://schemas.microsoft.com/office/drawing/2014/main" xmlns="" id="{945BCC2A-4453-40AC-AF3A-2733F5BDC2A4}"/>
                </a:ext>
              </a:extLst>
            </p:cNvPr>
            <p:cNvSpPr txBox="1"/>
            <p:nvPr/>
          </p:nvSpPr>
          <p:spPr>
            <a:xfrm>
              <a:off x="4572000" y="2895600"/>
              <a:ext cx="314510" cy="400110"/>
            </a:xfrm>
            <a:prstGeom prst="rect">
              <a:avLst/>
            </a:prstGeom>
            <a:noFill/>
          </p:spPr>
          <p:txBody>
            <a:bodyPr wrap="none" rtlCol="0">
              <a:spAutoFit/>
            </a:bodyPr>
            <a:lstStyle/>
            <a:p>
              <a:r>
                <a:rPr lang="en-US" sz="2000" dirty="0"/>
                <a:t>5</a:t>
              </a:r>
            </a:p>
          </p:txBody>
        </p:sp>
        <p:sp>
          <p:nvSpPr>
            <p:cNvPr id="38" name="TextBox 37">
              <a:extLst>
                <a:ext uri="{FF2B5EF4-FFF2-40B4-BE49-F238E27FC236}">
                  <a16:creationId xmlns:a16="http://schemas.microsoft.com/office/drawing/2014/main" xmlns="" id="{8E10887E-9F23-4F21-90AB-5F33E0BFE319}"/>
                </a:ext>
              </a:extLst>
            </p:cNvPr>
            <p:cNvSpPr txBox="1"/>
            <p:nvPr/>
          </p:nvSpPr>
          <p:spPr>
            <a:xfrm>
              <a:off x="4572000" y="4572000"/>
              <a:ext cx="314510" cy="400110"/>
            </a:xfrm>
            <a:prstGeom prst="rect">
              <a:avLst/>
            </a:prstGeom>
            <a:noFill/>
          </p:spPr>
          <p:txBody>
            <a:bodyPr wrap="none" rtlCol="0">
              <a:spAutoFit/>
            </a:bodyPr>
            <a:lstStyle/>
            <a:p>
              <a:r>
                <a:rPr lang="en-US" sz="2000" dirty="0"/>
                <a:t>6</a:t>
              </a:r>
            </a:p>
          </p:txBody>
        </p:sp>
        <p:sp>
          <p:nvSpPr>
            <p:cNvPr id="39" name="TextBox 38">
              <a:extLst>
                <a:ext uri="{FF2B5EF4-FFF2-40B4-BE49-F238E27FC236}">
                  <a16:creationId xmlns:a16="http://schemas.microsoft.com/office/drawing/2014/main" xmlns="" id="{5183B6C2-7877-481C-BF13-084795E6C52B}"/>
                </a:ext>
              </a:extLst>
            </p:cNvPr>
            <p:cNvSpPr txBox="1"/>
            <p:nvPr/>
          </p:nvSpPr>
          <p:spPr>
            <a:xfrm>
              <a:off x="4572000" y="3733800"/>
              <a:ext cx="314510" cy="400110"/>
            </a:xfrm>
            <a:prstGeom prst="rect">
              <a:avLst/>
            </a:prstGeom>
            <a:noFill/>
          </p:spPr>
          <p:txBody>
            <a:bodyPr wrap="none" rtlCol="0">
              <a:spAutoFit/>
            </a:bodyPr>
            <a:lstStyle/>
            <a:p>
              <a:r>
                <a:rPr lang="en-US" sz="2000" dirty="0"/>
                <a:t>7</a:t>
              </a:r>
            </a:p>
          </p:txBody>
        </p:sp>
        <p:sp>
          <p:nvSpPr>
            <p:cNvPr id="40" name="TextBox 39">
              <a:extLst>
                <a:ext uri="{FF2B5EF4-FFF2-40B4-BE49-F238E27FC236}">
                  <a16:creationId xmlns:a16="http://schemas.microsoft.com/office/drawing/2014/main" xmlns="" id="{8F31D797-0726-4ABD-91D9-12C8BA57F5C6}"/>
                </a:ext>
              </a:extLst>
            </p:cNvPr>
            <p:cNvSpPr txBox="1"/>
            <p:nvPr/>
          </p:nvSpPr>
          <p:spPr>
            <a:xfrm>
              <a:off x="2743200" y="3881735"/>
              <a:ext cx="495649" cy="461665"/>
            </a:xfrm>
            <a:prstGeom prst="rect">
              <a:avLst/>
            </a:prstGeom>
            <a:noFill/>
          </p:spPr>
          <p:txBody>
            <a:bodyPr wrap="none" rtlCol="0">
              <a:spAutoFit/>
            </a:bodyPr>
            <a:lstStyle/>
            <a:p>
              <a:r>
                <a:rPr lang="en-US" sz="2400" dirty="0"/>
                <a:t>11</a:t>
              </a:r>
            </a:p>
          </p:txBody>
        </p:sp>
        <p:sp>
          <p:nvSpPr>
            <p:cNvPr id="41" name="TextBox 40">
              <a:extLst>
                <a:ext uri="{FF2B5EF4-FFF2-40B4-BE49-F238E27FC236}">
                  <a16:creationId xmlns:a16="http://schemas.microsoft.com/office/drawing/2014/main" xmlns="" id="{5D87B6DE-FE49-48C6-B96A-4A4E7A4B54F1}"/>
                </a:ext>
              </a:extLst>
            </p:cNvPr>
            <p:cNvSpPr txBox="1"/>
            <p:nvPr/>
          </p:nvSpPr>
          <p:spPr>
            <a:xfrm>
              <a:off x="2743200" y="4796135"/>
              <a:ext cx="495649" cy="461665"/>
            </a:xfrm>
            <a:prstGeom prst="rect">
              <a:avLst/>
            </a:prstGeom>
            <a:noFill/>
          </p:spPr>
          <p:txBody>
            <a:bodyPr wrap="none" rtlCol="0">
              <a:spAutoFit/>
            </a:bodyPr>
            <a:lstStyle/>
            <a:p>
              <a:r>
                <a:rPr lang="en-US" sz="2400" dirty="0"/>
                <a:t>10</a:t>
              </a:r>
            </a:p>
          </p:txBody>
        </p:sp>
        <p:sp>
          <p:nvSpPr>
            <p:cNvPr id="42" name="TextBox 41">
              <a:extLst>
                <a:ext uri="{FF2B5EF4-FFF2-40B4-BE49-F238E27FC236}">
                  <a16:creationId xmlns:a16="http://schemas.microsoft.com/office/drawing/2014/main" xmlns="" id="{8275AA93-1D12-4CF7-AAEB-2DDEE197890B}"/>
                </a:ext>
              </a:extLst>
            </p:cNvPr>
            <p:cNvSpPr txBox="1"/>
            <p:nvPr/>
          </p:nvSpPr>
          <p:spPr>
            <a:xfrm>
              <a:off x="5242072" y="2057400"/>
              <a:ext cx="444352" cy="400110"/>
            </a:xfrm>
            <a:prstGeom prst="rect">
              <a:avLst/>
            </a:prstGeom>
            <a:noFill/>
          </p:spPr>
          <p:txBody>
            <a:bodyPr wrap="none" rtlCol="0">
              <a:spAutoFit/>
            </a:bodyPr>
            <a:lstStyle/>
            <a:p>
              <a:r>
                <a:rPr lang="en-US" sz="2000" dirty="0"/>
                <a:t>12</a:t>
              </a:r>
            </a:p>
          </p:txBody>
        </p:sp>
        <p:sp>
          <p:nvSpPr>
            <p:cNvPr id="43" name="TextBox 42">
              <a:extLst>
                <a:ext uri="{FF2B5EF4-FFF2-40B4-BE49-F238E27FC236}">
                  <a16:creationId xmlns:a16="http://schemas.microsoft.com/office/drawing/2014/main" xmlns="" id="{F626F035-3193-4B5C-899D-07B14F920D4B}"/>
                </a:ext>
              </a:extLst>
            </p:cNvPr>
            <p:cNvSpPr txBox="1"/>
            <p:nvPr/>
          </p:nvSpPr>
          <p:spPr>
            <a:xfrm>
              <a:off x="5256360" y="2895600"/>
              <a:ext cx="444352" cy="400110"/>
            </a:xfrm>
            <a:prstGeom prst="rect">
              <a:avLst/>
            </a:prstGeom>
            <a:noFill/>
          </p:spPr>
          <p:txBody>
            <a:bodyPr wrap="none" rtlCol="0">
              <a:spAutoFit/>
            </a:bodyPr>
            <a:lstStyle/>
            <a:p>
              <a:r>
                <a:rPr lang="en-US" sz="2000" dirty="0"/>
                <a:t>13</a:t>
              </a:r>
            </a:p>
          </p:txBody>
        </p:sp>
        <p:sp>
          <p:nvSpPr>
            <p:cNvPr id="44" name="TextBox 43">
              <a:extLst>
                <a:ext uri="{FF2B5EF4-FFF2-40B4-BE49-F238E27FC236}">
                  <a16:creationId xmlns:a16="http://schemas.microsoft.com/office/drawing/2014/main" xmlns="" id="{C6A29A54-9402-4513-B882-DC17B209FFF7}"/>
                </a:ext>
              </a:extLst>
            </p:cNvPr>
            <p:cNvSpPr txBox="1"/>
            <p:nvPr/>
          </p:nvSpPr>
          <p:spPr>
            <a:xfrm>
              <a:off x="5256360" y="4572000"/>
              <a:ext cx="444352" cy="400110"/>
            </a:xfrm>
            <a:prstGeom prst="rect">
              <a:avLst/>
            </a:prstGeom>
            <a:noFill/>
          </p:spPr>
          <p:txBody>
            <a:bodyPr wrap="none" rtlCol="0">
              <a:spAutoFit/>
            </a:bodyPr>
            <a:lstStyle/>
            <a:p>
              <a:r>
                <a:rPr lang="en-US" sz="2000" dirty="0"/>
                <a:t>14</a:t>
              </a:r>
            </a:p>
          </p:txBody>
        </p:sp>
        <p:sp>
          <p:nvSpPr>
            <p:cNvPr id="45" name="TextBox 44">
              <a:extLst>
                <a:ext uri="{FF2B5EF4-FFF2-40B4-BE49-F238E27FC236}">
                  <a16:creationId xmlns:a16="http://schemas.microsoft.com/office/drawing/2014/main" xmlns="" id="{226C5193-A654-42CE-8945-2D591B8EFEE0}"/>
                </a:ext>
              </a:extLst>
            </p:cNvPr>
            <p:cNvSpPr txBox="1"/>
            <p:nvPr/>
          </p:nvSpPr>
          <p:spPr>
            <a:xfrm>
              <a:off x="5257800" y="3752910"/>
              <a:ext cx="444352" cy="400110"/>
            </a:xfrm>
            <a:prstGeom prst="rect">
              <a:avLst/>
            </a:prstGeom>
            <a:noFill/>
          </p:spPr>
          <p:txBody>
            <a:bodyPr wrap="none" rtlCol="0">
              <a:spAutoFit/>
            </a:bodyPr>
            <a:lstStyle/>
            <a:p>
              <a:r>
                <a:rPr lang="en-US" sz="2000" dirty="0"/>
                <a:t>15</a:t>
              </a:r>
            </a:p>
          </p:txBody>
        </p:sp>
        <p:sp>
          <p:nvSpPr>
            <p:cNvPr id="46" name="TextBox 45">
              <a:extLst>
                <a:ext uri="{FF2B5EF4-FFF2-40B4-BE49-F238E27FC236}">
                  <a16:creationId xmlns:a16="http://schemas.microsoft.com/office/drawing/2014/main" xmlns="" id="{922514DA-40C6-4AC2-9769-C49D506745E5}"/>
                </a:ext>
              </a:extLst>
            </p:cNvPr>
            <p:cNvSpPr txBox="1"/>
            <p:nvPr/>
          </p:nvSpPr>
          <p:spPr>
            <a:xfrm>
              <a:off x="6162490" y="2057400"/>
              <a:ext cx="314510" cy="400110"/>
            </a:xfrm>
            <a:prstGeom prst="rect">
              <a:avLst/>
            </a:prstGeom>
            <a:noFill/>
          </p:spPr>
          <p:txBody>
            <a:bodyPr wrap="none" rtlCol="0">
              <a:spAutoFit/>
            </a:bodyPr>
            <a:lstStyle/>
            <a:p>
              <a:r>
                <a:rPr lang="en-US" sz="2000" dirty="0"/>
                <a:t>8</a:t>
              </a:r>
            </a:p>
          </p:txBody>
        </p:sp>
        <p:sp>
          <p:nvSpPr>
            <p:cNvPr id="47" name="TextBox 46">
              <a:extLst>
                <a:ext uri="{FF2B5EF4-FFF2-40B4-BE49-F238E27FC236}">
                  <a16:creationId xmlns:a16="http://schemas.microsoft.com/office/drawing/2014/main" xmlns="" id="{C796B157-459A-4447-87F2-7B80D569B4C8}"/>
                </a:ext>
              </a:extLst>
            </p:cNvPr>
            <p:cNvSpPr txBox="1"/>
            <p:nvPr/>
          </p:nvSpPr>
          <p:spPr>
            <a:xfrm>
              <a:off x="6162490" y="2914710"/>
              <a:ext cx="314510" cy="400110"/>
            </a:xfrm>
            <a:prstGeom prst="rect">
              <a:avLst/>
            </a:prstGeom>
            <a:noFill/>
          </p:spPr>
          <p:txBody>
            <a:bodyPr wrap="none" rtlCol="0">
              <a:spAutoFit/>
            </a:bodyPr>
            <a:lstStyle/>
            <a:p>
              <a:r>
                <a:rPr lang="en-US" sz="2000" dirty="0"/>
                <a:t>9</a:t>
              </a:r>
            </a:p>
          </p:txBody>
        </p:sp>
        <p:sp>
          <p:nvSpPr>
            <p:cNvPr id="48" name="TextBox 47">
              <a:extLst>
                <a:ext uri="{FF2B5EF4-FFF2-40B4-BE49-F238E27FC236}">
                  <a16:creationId xmlns:a16="http://schemas.microsoft.com/office/drawing/2014/main" xmlns="" id="{A81956A1-8B48-4F00-8419-3EE4D9B9CE2F}"/>
                </a:ext>
              </a:extLst>
            </p:cNvPr>
            <p:cNvSpPr txBox="1"/>
            <p:nvPr/>
          </p:nvSpPr>
          <p:spPr>
            <a:xfrm>
              <a:off x="6048376" y="4591110"/>
              <a:ext cx="444352" cy="400110"/>
            </a:xfrm>
            <a:prstGeom prst="rect">
              <a:avLst/>
            </a:prstGeom>
            <a:noFill/>
          </p:spPr>
          <p:txBody>
            <a:bodyPr wrap="none" rtlCol="0">
              <a:spAutoFit/>
            </a:bodyPr>
            <a:lstStyle/>
            <a:p>
              <a:r>
                <a:rPr lang="en-US" sz="2000" dirty="0"/>
                <a:t>10</a:t>
              </a:r>
            </a:p>
          </p:txBody>
        </p:sp>
        <p:sp>
          <p:nvSpPr>
            <p:cNvPr id="49" name="TextBox 48">
              <a:extLst>
                <a:ext uri="{FF2B5EF4-FFF2-40B4-BE49-F238E27FC236}">
                  <a16:creationId xmlns:a16="http://schemas.microsoft.com/office/drawing/2014/main" xmlns="" id="{35A6E354-C426-482A-8BBD-B1884E74242A}"/>
                </a:ext>
              </a:extLst>
            </p:cNvPr>
            <p:cNvSpPr txBox="1"/>
            <p:nvPr/>
          </p:nvSpPr>
          <p:spPr>
            <a:xfrm>
              <a:off x="6048376" y="3752910"/>
              <a:ext cx="444352" cy="400110"/>
            </a:xfrm>
            <a:prstGeom prst="rect">
              <a:avLst/>
            </a:prstGeom>
            <a:noFill/>
          </p:spPr>
          <p:txBody>
            <a:bodyPr wrap="none" rtlCol="0">
              <a:spAutoFit/>
            </a:bodyPr>
            <a:lstStyle/>
            <a:p>
              <a:r>
                <a:rPr lang="en-US" sz="2000" dirty="0"/>
                <a:t>11</a:t>
              </a:r>
            </a:p>
          </p:txBody>
        </p:sp>
      </p:grpSp>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xmlns="" id="{8A958677-1DB3-4AEB-ABF0-FA7400669606}"/>
                  </a:ext>
                </a:extLst>
              </p:cNvPr>
              <p:cNvSpPr/>
              <p:nvPr/>
            </p:nvSpPr>
            <p:spPr>
              <a:xfrm>
                <a:off x="5682568" y="1028700"/>
                <a:ext cx="552818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accent6"/>
                          </a:solidFill>
                          <a:latin typeface="Cambria Math" panose="02040503050406030204" pitchFamily="18" charset="0"/>
                        </a:rPr>
                        <m:t>𝑓</m:t>
                      </m:r>
                      <m:r>
                        <a:rPr lang="en-US" sz="2400" i="1">
                          <a:solidFill>
                            <a:schemeClr val="accent6"/>
                          </a:solidFill>
                          <a:latin typeface="Cambria Math" panose="02040503050406030204" pitchFamily="18" charset="0"/>
                        </a:rPr>
                        <m:t>=</m:t>
                      </m:r>
                      <m:r>
                        <a:rPr lang="en-US" sz="2400" b="0" i="1" smtClean="0">
                          <a:solidFill>
                            <a:schemeClr val="accent6"/>
                          </a:solidFill>
                          <a:latin typeface="Cambria Math" panose="02040503050406030204" pitchFamily="18" charset="0"/>
                        </a:rPr>
                        <m:t>𝐴𝐵</m:t>
                      </m:r>
                      <m:r>
                        <a:rPr lang="en-US" sz="2400" i="1">
                          <a:solidFill>
                            <a:schemeClr val="accent6"/>
                          </a:solidFill>
                          <a:latin typeface="Cambria Math" panose="02040503050406030204" pitchFamily="18" charset="0"/>
                        </a:rPr>
                        <m:t>𝐶</m:t>
                      </m:r>
                      <m:r>
                        <a:rPr lang="en-US" sz="2400" b="0" i="1" smtClean="0">
                          <a:solidFill>
                            <a:schemeClr val="accent6"/>
                          </a:solidFill>
                          <a:latin typeface="Cambria Math" panose="02040503050406030204" pitchFamily="18" charset="0"/>
                        </a:rPr>
                        <m:t>′</m:t>
                      </m:r>
                      <m:r>
                        <a:rPr lang="en-US" sz="2400" b="0" i="1" smtClean="0">
                          <a:solidFill>
                            <a:schemeClr val="accent6"/>
                          </a:solidFill>
                          <a:latin typeface="Cambria Math" panose="02040503050406030204" pitchFamily="18" charset="0"/>
                        </a:rPr>
                        <m:t>𝐷</m:t>
                      </m:r>
                      <m:r>
                        <a:rPr lang="en-US" sz="2400" i="1">
                          <a:solidFill>
                            <a:schemeClr val="accent6"/>
                          </a:solidFill>
                          <a:latin typeface="Cambria Math" panose="02040503050406030204" pitchFamily="18" charset="0"/>
                        </a:rPr>
                        <m:t>+</m:t>
                      </m:r>
                      <m:r>
                        <a:rPr lang="en-US" sz="2400" b="0" i="1" smtClean="0">
                          <a:solidFill>
                            <a:schemeClr val="accent6"/>
                          </a:solidFill>
                          <a:latin typeface="Cambria Math" panose="02040503050406030204" pitchFamily="18" charset="0"/>
                        </a:rPr>
                        <m:t>𝐴𝐵𝐶𝐷</m:t>
                      </m:r>
                      <m:r>
                        <a:rPr lang="en-US" sz="2400" b="0" i="1" smtClean="0">
                          <a:solidFill>
                            <a:schemeClr val="accent6"/>
                          </a:solidFill>
                          <a:latin typeface="Cambria Math" panose="02040503050406030204" pitchFamily="18" charset="0"/>
                        </a:rPr>
                        <m:t>+</m:t>
                      </m:r>
                      <m:sSup>
                        <m:sSupPr>
                          <m:ctrlPr>
                            <a:rPr lang="en-US" sz="2400" i="1">
                              <a:solidFill>
                                <a:schemeClr val="accent6"/>
                              </a:solidFill>
                              <a:latin typeface="Cambria Math" panose="02040503050406030204" pitchFamily="18" charset="0"/>
                            </a:rPr>
                          </m:ctrlPr>
                        </m:sSupPr>
                        <m:e>
                          <m:r>
                            <a:rPr lang="en-US" sz="2400" i="1">
                              <a:solidFill>
                                <a:schemeClr val="accent6"/>
                              </a:solidFill>
                              <a:latin typeface="Cambria Math" panose="02040503050406030204" pitchFamily="18" charset="0"/>
                            </a:rPr>
                            <m:t>𝐴</m:t>
                          </m:r>
                        </m:e>
                        <m:sup>
                          <m:r>
                            <a:rPr lang="en-US" sz="2400" i="1">
                              <a:solidFill>
                                <a:schemeClr val="accent6"/>
                              </a:solidFill>
                              <a:latin typeface="Cambria Math" panose="02040503050406030204" pitchFamily="18" charset="0"/>
                            </a:rPr>
                            <m:t>′</m:t>
                          </m:r>
                        </m:sup>
                      </m:sSup>
                      <m:r>
                        <a:rPr lang="en-US" sz="2400" i="1">
                          <a:solidFill>
                            <a:schemeClr val="accent6"/>
                          </a:solidFill>
                          <a:latin typeface="Cambria Math" panose="02040503050406030204" pitchFamily="18" charset="0"/>
                        </a:rPr>
                        <m:t>𝐵</m:t>
                      </m:r>
                      <m:sSup>
                        <m:sSupPr>
                          <m:ctrlPr>
                            <a:rPr lang="en-US" sz="2400" b="0" i="1" smtClean="0">
                              <a:solidFill>
                                <a:schemeClr val="accent6"/>
                              </a:solidFill>
                              <a:latin typeface="Cambria Math" panose="02040503050406030204" pitchFamily="18" charset="0"/>
                            </a:rPr>
                          </m:ctrlPr>
                        </m:sSupPr>
                        <m:e>
                          <m:r>
                            <a:rPr lang="en-US" sz="2400" i="1">
                              <a:solidFill>
                                <a:schemeClr val="accent6"/>
                              </a:solidFill>
                              <a:latin typeface="Cambria Math" panose="02040503050406030204" pitchFamily="18" charset="0"/>
                            </a:rPr>
                            <m:t>𝐶</m:t>
                          </m:r>
                        </m:e>
                        <m:sup>
                          <m:r>
                            <a:rPr lang="en-US" sz="2400" b="0" i="1" smtClean="0">
                              <a:solidFill>
                                <a:schemeClr val="accent6"/>
                              </a:solidFill>
                              <a:latin typeface="Cambria Math" panose="02040503050406030204" pitchFamily="18" charset="0"/>
                            </a:rPr>
                            <m:t>′</m:t>
                          </m:r>
                        </m:sup>
                      </m:sSup>
                      <m:r>
                        <a:rPr lang="en-US" sz="2400" b="0" i="1" smtClean="0">
                          <a:solidFill>
                            <a:schemeClr val="accent6"/>
                          </a:solidFill>
                          <a:latin typeface="Cambria Math" panose="02040503050406030204" pitchFamily="18" charset="0"/>
                        </a:rPr>
                        <m:t>𝐷</m:t>
                      </m:r>
                      <m:r>
                        <a:rPr lang="en-US" sz="2400" b="0" i="1" smtClean="0">
                          <a:solidFill>
                            <a:schemeClr val="accent6"/>
                          </a:solidFill>
                          <a:latin typeface="Cambria Math" panose="02040503050406030204" pitchFamily="18" charset="0"/>
                        </a:rPr>
                        <m:t>+</m:t>
                      </m:r>
                      <m:sSup>
                        <m:sSupPr>
                          <m:ctrlPr>
                            <a:rPr lang="en-US" sz="2400" b="0" i="1" smtClean="0">
                              <a:solidFill>
                                <a:schemeClr val="accent6"/>
                              </a:solidFill>
                              <a:latin typeface="Cambria Math" panose="02040503050406030204" pitchFamily="18" charset="0"/>
                            </a:rPr>
                          </m:ctrlPr>
                        </m:sSupPr>
                        <m:e>
                          <m:r>
                            <a:rPr lang="en-US" sz="2400" b="0" i="1" smtClean="0">
                              <a:solidFill>
                                <a:schemeClr val="accent6"/>
                              </a:solidFill>
                              <a:latin typeface="Cambria Math" panose="02040503050406030204" pitchFamily="18" charset="0"/>
                            </a:rPr>
                            <m:t>𝐴</m:t>
                          </m:r>
                        </m:e>
                        <m:sup>
                          <m:r>
                            <a:rPr lang="en-US" sz="2400" b="0" i="1" smtClean="0">
                              <a:solidFill>
                                <a:schemeClr val="accent6"/>
                              </a:solidFill>
                              <a:latin typeface="Cambria Math" panose="02040503050406030204" pitchFamily="18" charset="0"/>
                            </a:rPr>
                            <m:t>′</m:t>
                          </m:r>
                        </m:sup>
                      </m:sSup>
                      <m:r>
                        <a:rPr lang="en-US" sz="2400" b="0" i="1" smtClean="0">
                          <a:solidFill>
                            <a:schemeClr val="accent6"/>
                          </a:solidFill>
                          <a:latin typeface="Cambria Math" panose="02040503050406030204" pitchFamily="18" charset="0"/>
                        </a:rPr>
                        <m:t>𝐵𝐶𝐷</m:t>
                      </m:r>
                    </m:oMath>
                  </m:oMathPara>
                </a14:m>
                <a:endParaRPr lang="en-US" sz="2400" dirty="0">
                  <a:solidFill>
                    <a:schemeClr val="accent6"/>
                  </a:solidFill>
                </a:endParaRPr>
              </a:p>
            </p:txBody>
          </p:sp>
        </mc:Choice>
        <mc:Fallback xmlns="">
          <p:sp>
            <p:nvSpPr>
              <p:cNvPr id="50" name="Rectangle 49">
                <a:extLst>
                  <a:ext uri="{FF2B5EF4-FFF2-40B4-BE49-F238E27FC236}">
                    <a16:creationId xmlns:a16="http://schemas.microsoft.com/office/drawing/2014/main" id="{8A958677-1DB3-4AEB-ABF0-FA7400669606}"/>
                  </a:ext>
                </a:extLst>
              </p:cNvPr>
              <p:cNvSpPr>
                <a:spLocks noRot="1" noChangeAspect="1" noMove="1" noResize="1" noEditPoints="1" noAdjustHandles="1" noChangeArrowheads="1" noChangeShapeType="1" noTextEdit="1"/>
              </p:cNvSpPr>
              <p:nvPr/>
            </p:nvSpPr>
            <p:spPr>
              <a:xfrm>
                <a:off x="5682568" y="1028700"/>
                <a:ext cx="5528180" cy="461665"/>
              </a:xfrm>
              <a:prstGeom prst="rect">
                <a:avLst/>
              </a:prstGeom>
              <a:blipFill>
                <a:blip r:embed="rId4"/>
                <a:stretch>
                  <a:fillRect b="-2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xmlns="" id="{26464BE9-5940-46E6-992E-E55FA71D47AB}"/>
                  </a:ext>
                </a:extLst>
              </p:cNvPr>
              <p:cNvSpPr/>
              <p:nvPr/>
            </p:nvSpPr>
            <p:spPr>
              <a:xfrm>
                <a:off x="8132036" y="5507502"/>
                <a:ext cx="125694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tx2"/>
                          </a:solidFill>
                          <a:latin typeface="Cambria Math" panose="02040503050406030204" pitchFamily="18" charset="0"/>
                        </a:rPr>
                        <m:t>𝑓</m:t>
                      </m:r>
                      <m:r>
                        <a:rPr lang="en-US" sz="2400" i="1">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𝐵𝐷</m:t>
                      </m:r>
                    </m:oMath>
                  </m:oMathPara>
                </a14:m>
                <a:endParaRPr lang="en-US" sz="2400" dirty="0">
                  <a:solidFill>
                    <a:schemeClr val="tx2"/>
                  </a:solidFill>
                </a:endParaRPr>
              </a:p>
            </p:txBody>
          </p:sp>
        </mc:Choice>
        <mc:Fallback xmlns="">
          <p:sp>
            <p:nvSpPr>
              <p:cNvPr id="51" name="Rectangle 50">
                <a:extLst>
                  <a:ext uri="{FF2B5EF4-FFF2-40B4-BE49-F238E27FC236}">
                    <a16:creationId xmlns:a16="http://schemas.microsoft.com/office/drawing/2014/main" id="{26464BE9-5940-46E6-992E-E55FA71D47AB}"/>
                  </a:ext>
                </a:extLst>
              </p:cNvPr>
              <p:cNvSpPr>
                <a:spLocks noRot="1" noChangeAspect="1" noMove="1" noResize="1" noEditPoints="1" noAdjustHandles="1" noChangeArrowheads="1" noChangeShapeType="1" noTextEdit="1"/>
              </p:cNvSpPr>
              <p:nvPr/>
            </p:nvSpPr>
            <p:spPr>
              <a:xfrm>
                <a:off x="8132036" y="5507502"/>
                <a:ext cx="1256947" cy="461665"/>
              </a:xfrm>
              <a:prstGeom prst="rect">
                <a:avLst/>
              </a:prstGeom>
              <a:blipFill>
                <a:blip r:embed="rId5"/>
                <a:stretch>
                  <a:fillRect l="-971" b="-18421"/>
                </a:stretch>
              </a:blipFill>
            </p:spPr>
            <p:txBody>
              <a:bodyPr/>
              <a:lstStyle/>
              <a:p>
                <a:r>
                  <a:rPr lang="en-IN">
                    <a:noFill/>
                  </a:rPr>
                  <a:t> </a:t>
                </a:r>
              </a:p>
            </p:txBody>
          </p:sp>
        </mc:Fallback>
      </mc:AlternateContent>
      <p:sp>
        <p:nvSpPr>
          <p:cNvPr id="52" name="TextBox 51">
            <a:extLst>
              <a:ext uri="{FF2B5EF4-FFF2-40B4-BE49-F238E27FC236}">
                <a16:creationId xmlns:a16="http://schemas.microsoft.com/office/drawing/2014/main" xmlns="" id="{71978F78-0701-4BE8-8E27-5FCD81FD1433}"/>
              </a:ext>
            </a:extLst>
          </p:cNvPr>
          <p:cNvSpPr txBox="1"/>
          <p:nvPr/>
        </p:nvSpPr>
        <p:spPr>
          <a:xfrm>
            <a:off x="8089499" y="3086100"/>
            <a:ext cx="367408" cy="575542"/>
          </a:xfrm>
          <a:prstGeom prst="rect">
            <a:avLst/>
          </a:prstGeom>
          <a:noFill/>
        </p:spPr>
        <p:txBody>
          <a:bodyPr wrap="none" rtlCol="0">
            <a:spAutoFit/>
          </a:bodyPr>
          <a:lstStyle/>
          <a:p>
            <a:r>
              <a:rPr lang="en-US" sz="2800" dirty="0"/>
              <a:t>1</a:t>
            </a:r>
          </a:p>
        </p:txBody>
      </p:sp>
      <p:sp>
        <p:nvSpPr>
          <p:cNvPr id="53" name="TextBox 52">
            <a:extLst>
              <a:ext uri="{FF2B5EF4-FFF2-40B4-BE49-F238E27FC236}">
                <a16:creationId xmlns:a16="http://schemas.microsoft.com/office/drawing/2014/main" xmlns="" id="{2F96134E-D1D0-4629-91C5-9D1AB943F060}"/>
              </a:ext>
            </a:extLst>
          </p:cNvPr>
          <p:cNvSpPr txBox="1"/>
          <p:nvPr/>
        </p:nvSpPr>
        <p:spPr>
          <a:xfrm>
            <a:off x="8851499" y="3086100"/>
            <a:ext cx="367408" cy="575542"/>
          </a:xfrm>
          <a:prstGeom prst="rect">
            <a:avLst/>
          </a:prstGeom>
          <a:noFill/>
        </p:spPr>
        <p:txBody>
          <a:bodyPr wrap="none" rtlCol="0">
            <a:spAutoFit/>
          </a:bodyPr>
          <a:lstStyle/>
          <a:p>
            <a:r>
              <a:rPr lang="en-US" sz="2800" dirty="0"/>
              <a:t>1</a:t>
            </a:r>
          </a:p>
        </p:txBody>
      </p:sp>
      <p:sp>
        <p:nvSpPr>
          <p:cNvPr id="54" name="TextBox 53">
            <a:extLst>
              <a:ext uri="{FF2B5EF4-FFF2-40B4-BE49-F238E27FC236}">
                <a16:creationId xmlns:a16="http://schemas.microsoft.com/office/drawing/2014/main" xmlns="" id="{F25A9DDB-E176-4CC7-8F73-4E05E01389DC}"/>
              </a:ext>
            </a:extLst>
          </p:cNvPr>
          <p:cNvSpPr txBox="1"/>
          <p:nvPr/>
        </p:nvSpPr>
        <p:spPr>
          <a:xfrm>
            <a:off x="8090195" y="3924300"/>
            <a:ext cx="367408" cy="575542"/>
          </a:xfrm>
          <a:prstGeom prst="rect">
            <a:avLst/>
          </a:prstGeom>
          <a:noFill/>
        </p:spPr>
        <p:txBody>
          <a:bodyPr wrap="none" rtlCol="0">
            <a:spAutoFit/>
          </a:bodyPr>
          <a:lstStyle/>
          <a:p>
            <a:r>
              <a:rPr lang="en-US" sz="2800" dirty="0"/>
              <a:t>1</a:t>
            </a:r>
          </a:p>
        </p:txBody>
      </p:sp>
      <p:sp>
        <p:nvSpPr>
          <p:cNvPr id="55" name="TextBox 54">
            <a:extLst>
              <a:ext uri="{FF2B5EF4-FFF2-40B4-BE49-F238E27FC236}">
                <a16:creationId xmlns:a16="http://schemas.microsoft.com/office/drawing/2014/main" xmlns="" id="{558FA2E0-261C-405A-B159-DA22A7E8C03C}"/>
              </a:ext>
            </a:extLst>
          </p:cNvPr>
          <p:cNvSpPr txBox="1"/>
          <p:nvPr/>
        </p:nvSpPr>
        <p:spPr>
          <a:xfrm>
            <a:off x="8851499" y="3924300"/>
            <a:ext cx="367408" cy="575542"/>
          </a:xfrm>
          <a:prstGeom prst="rect">
            <a:avLst/>
          </a:prstGeom>
          <a:noFill/>
        </p:spPr>
        <p:txBody>
          <a:bodyPr wrap="none" rtlCol="0">
            <a:spAutoFit/>
          </a:bodyPr>
          <a:lstStyle/>
          <a:p>
            <a:r>
              <a:rPr lang="en-US" sz="2800" dirty="0"/>
              <a:t>1</a:t>
            </a:r>
          </a:p>
        </p:txBody>
      </p:sp>
      <p:sp>
        <p:nvSpPr>
          <p:cNvPr id="56" name="Rounded Rectangle 63">
            <a:extLst>
              <a:ext uri="{FF2B5EF4-FFF2-40B4-BE49-F238E27FC236}">
                <a16:creationId xmlns:a16="http://schemas.microsoft.com/office/drawing/2014/main" xmlns="" id="{E5AFE29A-9A9D-403C-B096-A6C089FDB4B2}"/>
              </a:ext>
            </a:extLst>
          </p:cNvPr>
          <p:cNvSpPr/>
          <p:nvPr/>
        </p:nvSpPr>
        <p:spPr>
          <a:xfrm>
            <a:off x="7984652" y="3024545"/>
            <a:ext cx="1325157" cy="1509355"/>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a:extLst>
              <a:ext uri="{FF2B5EF4-FFF2-40B4-BE49-F238E27FC236}">
                <a16:creationId xmlns:a16="http://schemas.microsoft.com/office/drawing/2014/main" xmlns="" id="{0AFEB6D4-6F29-49C4-A5D0-B165E9460473}"/>
              </a:ext>
            </a:extLst>
          </p:cNvPr>
          <p:cNvGrpSpPr/>
          <p:nvPr/>
        </p:nvGrpSpPr>
        <p:grpSpPr>
          <a:xfrm>
            <a:off x="986725" y="1727286"/>
            <a:ext cx="3794963" cy="2430780"/>
            <a:chOff x="986725" y="1727286"/>
            <a:chExt cx="3794963" cy="2430780"/>
          </a:xfrm>
        </p:grpSpPr>
        <p:grpSp>
          <p:nvGrpSpPr>
            <p:cNvPr id="4" name="Group 3">
              <a:extLst>
                <a:ext uri="{FF2B5EF4-FFF2-40B4-BE49-F238E27FC236}">
                  <a16:creationId xmlns:a16="http://schemas.microsoft.com/office/drawing/2014/main" xmlns="" id="{8F75DB49-7EA9-4651-AF45-7150D3EB8A16}"/>
                </a:ext>
              </a:extLst>
            </p:cNvPr>
            <p:cNvGrpSpPr/>
            <p:nvPr/>
          </p:nvGrpSpPr>
          <p:grpSpPr>
            <a:xfrm>
              <a:off x="986725" y="1727286"/>
              <a:ext cx="3771902" cy="2430780"/>
              <a:chOff x="5181600" y="2286000"/>
              <a:chExt cx="3771902" cy="2209800"/>
            </a:xfrm>
          </p:grpSpPr>
          <p:graphicFrame>
            <p:nvGraphicFramePr>
              <p:cNvPr id="5" name="Content Placeholder 3">
                <a:extLst>
                  <a:ext uri="{FF2B5EF4-FFF2-40B4-BE49-F238E27FC236}">
                    <a16:creationId xmlns:a16="http://schemas.microsoft.com/office/drawing/2014/main" xmlns="" id="{223C1C52-8D09-41CE-9A17-D150A90A7773}"/>
                  </a:ext>
                </a:extLst>
              </p:cNvPr>
              <p:cNvGraphicFramePr>
                <a:graphicFrameLocks/>
              </p:cNvGraphicFramePr>
              <p:nvPr>
                <p:extLst>
                  <p:ext uri="{D42A27DB-BD31-4B8C-83A1-F6EECF244321}">
                    <p14:modId xmlns:p14="http://schemas.microsoft.com/office/powerpoint/2010/main" val="2214333782"/>
                  </p:ext>
                </p:extLst>
              </p:nvPr>
            </p:nvGraphicFramePr>
            <p:xfrm>
              <a:off x="5810250" y="2971800"/>
              <a:ext cx="3143252" cy="1524000"/>
            </p:xfrm>
            <a:graphic>
              <a:graphicData uri="http://schemas.openxmlformats.org/drawingml/2006/table">
                <a:tbl>
                  <a:tblPr firstRow="1" bandRow="1"/>
                  <a:tblGrid>
                    <a:gridCol w="785813">
                      <a:extLst>
                        <a:ext uri="{9D8B030D-6E8A-4147-A177-3AD203B41FA5}">
                          <a16:colId xmlns:a16="http://schemas.microsoft.com/office/drawing/2014/main" xmlns="" val="20000"/>
                        </a:ext>
                      </a:extLst>
                    </a:gridCol>
                    <a:gridCol w="785813">
                      <a:extLst>
                        <a:ext uri="{9D8B030D-6E8A-4147-A177-3AD203B41FA5}">
                          <a16:colId xmlns:a16="http://schemas.microsoft.com/office/drawing/2014/main" xmlns="" val="20001"/>
                        </a:ext>
                      </a:extLst>
                    </a:gridCol>
                    <a:gridCol w="785813">
                      <a:extLst>
                        <a:ext uri="{9D8B030D-6E8A-4147-A177-3AD203B41FA5}">
                          <a16:colId xmlns:a16="http://schemas.microsoft.com/office/drawing/2014/main" xmlns="" val="20002"/>
                        </a:ext>
                      </a:extLst>
                    </a:gridCol>
                    <a:gridCol w="785813">
                      <a:extLst>
                        <a:ext uri="{9D8B030D-6E8A-4147-A177-3AD203B41FA5}">
                          <a16:colId xmlns:a16="http://schemas.microsoft.com/office/drawing/2014/main" xmlns="" val="20003"/>
                        </a:ext>
                      </a:extLst>
                    </a:gridCol>
                  </a:tblGrid>
                  <a:tr h="838200">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0"/>
                      </a:ext>
                    </a:extLst>
                  </a:tr>
                  <a:tr h="838200">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cxnSp>
            <p:nvCxnSpPr>
              <p:cNvPr id="6" name="Straight Connector 5">
                <a:extLst>
                  <a:ext uri="{FF2B5EF4-FFF2-40B4-BE49-F238E27FC236}">
                    <a16:creationId xmlns:a16="http://schemas.microsoft.com/office/drawing/2014/main" xmlns="" id="{94B4020E-59BB-430A-8D5E-2B48FFDF0489}"/>
                  </a:ext>
                </a:extLst>
              </p:cNvPr>
              <p:cNvCxnSpPr/>
              <p:nvPr/>
            </p:nvCxnSpPr>
            <p:spPr>
              <a:xfrm flipH="1" flipV="1">
                <a:off x="5197098" y="2514401"/>
                <a:ext cx="609600" cy="4572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xmlns="" id="{128BC42F-EB91-4D07-9D7A-26A2F48BD61A}"/>
                  </a:ext>
                </a:extLst>
              </p:cNvPr>
              <p:cNvSpPr txBox="1"/>
              <p:nvPr/>
            </p:nvSpPr>
            <p:spPr>
              <a:xfrm>
                <a:off x="5424488" y="2286000"/>
                <a:ext cx="529312" cy="461665"/>
              </a:xfrm>
              <a:prstGeom prst="rect">
                <a:avLst/>
              </a:prstGeom>
              <a:noFill/>
            </p:spPr>
            <p:txBody>
              <a:bodyPr wrap="none" rtlCol="0">
                <a:spAutoFit/>
              </a:bodyPr>
              <a:lstStyle/>
              <a:p>
                <a:r>
                  <a:rPr lang="en-US" sz="2400" dirty="0"/>
                  <a:t>AB</a:t>
                </a:r>
              </a:p>
            </p:txBody>
          </p:sp>
          <p:sp>
            <p:nvSpPr>
              <p:cNvPr id="8" name="TextBox 7">
                <a:extLst>
                  <a:ext uri="{FF2B5EF4-FFF2-40B4-BE49-F238E27FC236}">
                    <a16:creationId xmlns:a16="http://schemas.microsoft.com/office/drawing/2014/main" xmlns="" id="{5AE5226C-1E26-418C-831A-8EB0F3BA2501}"/>
                  </a:ext>
                </a:extLst>
              </p:cNvPr>
              <p:cNvSpPr txBox="1"/>
              <p:nvPr/>
            </p:nvSpPr>
            <p:spPr>
              <a:xfrm>
                <a:off x="5181600" y="2662535"/>
                <a:ext cx="348172" cy="461665"/>
              </a:xfrm>
              <a:prstGeom prst="rect">
                <a:avLst/>
              </a:prstGeom>
              <a:noFill/>
            </p:spPr>
            <p:txBody>
              <a:bodyPr wrap="none" rtlCol="0">
                <a:spAutoFit/>
              </a:bodyPr>
              <a:lstStyle/>
              <a:p>
                <a:r>
                  <a:rPr lang="en-US" sz="2400" dirty="0"/>
                  <a:t>C</a:t>
                </a:r>
              </a:p>
            </p:txBody>
          </p:sp>
          <p:sp>
            <p:nvSpPr>
              <p:cNvPr id="9" name="TextBox 8">
                <a:extLst>
                  <a:ext uri="{FF2B5EF4-FFF2-40B4-BE49-F238E27FC236}">
                    <a16:creationId xmlns:a16="http://schemas.microsoft.com/office/drawing/2014/main" xmlns="" id="{2D197F98-8DF0-42FD-B856-4C0388120F76}"/>
                  </a:ext>
                </a:extLst>
              </p:cNvPr>
              <p:cNvSpPr txBox="1"/>
              <p:nvPr/>
            </p:nvSpPr>
            <p:spPr>
              <a:xfrm>
                <a:off x="5943600" y="2510135"/>
                <a:ext cx="495649" cy="461665"/>
              </a:xfrm>
              <a:prstGeom prst="rect">
                <a:avLst/>
              </a:prstGeom>
              <a:noFill/>
            </p:spPr>
            <p:txBody>
              <a:bodyPr wrap="none" rtlCol="0">
                <a:spAutoFit/>
              </a:bodyPr>
              <a:lstStyle/>
              <a:p>
                <a:r>
                  <a:rPr lang="en-US" sz="2400" dirty="0"/>
                  <a:t>00</a:t>
                </a:r>
              </a:p>
            </p:txBody>
          </p:sp>
          <p:sp>
            <p:nvSpPr>
              <p:cNvPr id="10" name="TextBox 9">
                <a:extLst>
                  <a:ext uri="{FF2B5EF4-FFF2-40B4-BE49-F238E27FC236}">
                    <a16:creationId xmlns:a16="http://schemas.microsoft.com/office/drawing/2014/main" xmlns="" id="{0E11632F-B713-4B18-8E7F-F7A0A82FA87D}"/>
                  </a:ext>
                </a:extLst>
              </p:cNvPr>
              <p:cNvSpPr txBox="1"/>
              <p:nvPr/>
            </p:nvSpPr>
            <p:spPr>
              <a:xfrm>
                <a:off x="8305800" y="2514600"/>
                <a:ext cx="495649" cy="461665"/>
              </a:xfrm>
              <a:prstGeom prst="rect">
                <a:avLst/>
              </a:prstGeom>
              <a:noFill/>
            </p:spPr>
            <p:txBody>
              <a:bodyPr wrap="none" rtlCol="0">
                <a:spAutoFit/>
              </a:bodyPr>
              <a:lstStyle/>
              <a:p>
                <a:r>
                  <a:rPr lang="en-US" sz="2400" dirty="0"/>
                  <a:t>10</a:t>
                </a:r>
              </a:p>
            </p:txBody>
          </p:sp>
          <p:sp>
            <p:nvSpPr>
              <p:cNvPr id="11" name="TextBox 10">
                <a:extLst>
                  <a:ext uri="{FF2B5EF4-FFF2-40B4-BE49-F238E27FC236}">
                    <a16:creationId xmlns:a16="http://schemas.microsoft.com/office/drawing/2014/main" xmlns="" id="{5482F3D8-8B67-4078-A189-DB063C703E41}"/>
                  </a:ext>
                </a:extLst>
              </p:cNvPr>
              <p:cNvSpPr txBox="1"/>
              <p:nvPr/>
            </p:nvSpPr>
            <p:spPr>
              <a:xfrm>
                <a:off x="5410200" y="3191470"/>
                <a:ext cx="340158" cy="461665"/>
              </a:xfrm>
              <a:prstGeom prst="rect">
                <a:avLst/>
              </a:prstGeom>
              <a:noFill/>
            </p:spPr>
            <p:txBody>
              <a:bodyPr wrap="none" rtlCol="0">
                <a:spAutoFit/>
              </a:bodyPr>
              <a:lstStyle/>
              <a:p>
                <a:r>
                  <a:rPr lang="en-US" sz="2400" dirty="0"/>
                  <a:t>0</a:t>
                </a:r>
              </a:p>
            </p:txBody>
          </p:sp>
          <p:sp>
            <p:nvSpPr>
              <p:cNvPr id="12" name="TextBox 11">
                <a:extLst>
                  <a:ext uri="{FF2B5EF4-FFF2-40B4-BE49-F238E27FC236}">
                    <a16:creationId xmlns:a16="http://schemas.microsoft.com/office/drawing/2014/main" xmlns="" id="{7905F384-706B-46AC-99AB-89092B479953}"/>
                  </a:ext>
                </a:extLst>
              </p:cNvPr>
              <p:cNvSpPr txBox="1"/>
              <p:nvPr/>
            </p:nvSpPr>
            <p:spPr>
              <a:xfrm>
                <a:off x="5422466" y="3957935"/>
                <a:ext cx="340158" cy="461665"/>
              </a:xfrm>
              <a:prstGeom prst="rect">
                <a:avLst/>
              </a:prstGeom>
              <a:noFill/>
            </p:spPr>
            <p:txBody>
              <a:bodyPr wrap="none" rtlCol="0">
                <a:spAutoFit/>
              </a:bodyPr>
              <a:lstStyle/>
              <a:p>
                <a:r>
                  <a:rPr lang="en-US" sz="2400" dirty="0"/>
                  <a:t>1</a:t>
                </a:r>
              </a:p>
            </p:txBody>
          </p:sp>
          <p:sp>
            <p:nvSpPr>
              <p:cNvPr id="13" name="TextBox 12">
                <a:extLst>
                  <a:ext uri="{FF2B5EF4-FFF2-40B4-BE49-F238E27FC236}">
                    <a16:creationId xmlns:a16="http://schemas.microsoft.com/office/drawing/2014/main" xmlns="" id="{391DA0DE-6AB6-424C-BAAA-5FEEAC32D802}"/>
                  </a:ext>
                </a:extLst>
              </p:cNvPr>
              <p:cNvSpPr txBox="1"/>
              <p:nvPr/>
            </p:nvSpPr>
            <p:spPr>
              <a:xfrm>
                <a:off x="6743351" y="2514600"/>
                <a:ext cx="495649" cy="461665"/>
              </a:xfrm>
              <a:prstGeom prst="rect">
                <a:avLst/>
              </a:prstGeom>
              <a:noFill/>
            </p:spPr>
            <p:txBody>
              <a:bodyPr wrap="none" rtlCol="0">
                <a:spAutoFit/>
              </a:bodyPr>
              <a:lstStyle/>
              <a:p>
                <a:r>
                  <a:rPr lang="en-US" sz="2400" dirty="0"/>
                  <a:t>01</a:t>
                </a:r>
              </a:p>
            </p:txBody>
          </p:sp>
          <p:sp>
            <p:nvSpPr>
              <p:cNvPr id="14" name="TextBox 13">
                <a:extLst>
                  <a:ext uri="{FF2B5EF4-FFF2-40B4-BE49-F238E27FC236}">
                    <a16:creationId xmlns:a16="http://schemas.microsoft.com/office/drawing/2014/main" xmlns="" id="{6E879E7D-8D5F-48AC-8431-A1592EFA89EF}"/>
                  </a:ext>
                </a:extLst>
              </p:cNvPr>
              <p:cNvSpPr txBox="1"/>
              <p:nvPr/>
            </p:nvSpPr>
            <p:spPr>
              <a:xfrm>
                <a:off x="7505351" y="2510135"/>
                <a:ext cx="495649" cy="461665"/>
              </a:xfrm>
              <a:prstGeom prst="rect">
                <a:avLst/>
              </a:prstGeom>
              <a:noFill/>
            </p:spPr>
            <p:txBody>
              <a:bodyPr wrap="none" rtlCol="0">
                <a:spAutoFit/>
              </a:bodyPr>
              <a:lstStyle/>
              <a:p>
                <a:r>
                  <a:rPr lang="en-US" sz="2400" dirty="0"/>
                  <a:t>11</a:t>
                </a:r>
              </a:p>
            </p:txBody>
          </p:sp>
        </p:grpSp>
        <p:sp>
          <p:nvSpPr>
            <p:cNvPr id="57" name="TextBox 56">
              <a:extLst>
                <a:ext uri="{FF2B5EF4-FFF2-40B4-BE49-F238E27FC236}">
                  <a16:creationId xmlns:a16="http://schemas.microsoft.com/office/drawing/2014/main" xmlns="" id="{53A39F44-F5ED-430F-8A89-4EDC08C4012A}"/>
                </a:ext>
              </a:extLst>
            </p:cNvPr>
            <p:cNvSpPr txBox="1"/>
            <p:nvPr/>
          </p:nvSpPr>
          <p:spPr>
            <a:xfrm>
              <a:off x="2104978" y="2456763"/>
              <a:ext cx="314510" cy="400110"/>
            </a:xfrm>
            <a:prstGeom prst="rect">
              <a:avLst/>
            </a:prstGeom>
            <a:noFill/>
          </p:spPr>
          <p:txBody>
            <a:bodyPr wrap="none" rtlCol="0">
              <a:spAutoFit/>
            </a:bodyPr>
            <a:lstStyle/>
            <a:p>
              <a:r>
                <a:rPr lang="en-US" sz="2000" dirty="0"/>
                <a:t>0</a:t>
              </a:r>
            </a:p>
          </p:txBody>
        </p:sp>
        <p:sp>
          <p:nvSpPr>
            <p:cNvPr id="58" name="TextBox 57">
              <a:extLst>
                <a:ext uri="{FF2B5EF4-FFF2-40B4-BE49-F238E27FC236}">
                  <a16:creationId xmlns:a16="http://schemas.microsoft.com/office/drawing/2014/main" xmlns="" id="{7CFC3BD2-7442-4018-BC27-2A733C9D155A}"/>
                </a:ext>
              </a:extLst>
            </p:cNvPr>
            <p:cNvSpPr txBox="1"/>
            <p:nvPr/>
          </p:nvSpPr>
          <p:spPr>
            <a:xfrm>
              <a:off x="2104978" y="3294963"/>
              <a:ext cx="314510" cy="400110"/>
            </a:xfrm>
            <a:prstGeom prst="rect">
              <a:avLst/>
            </a:prstGeom>
            <a:noFill/>
          </p:spPr>
          <p:txBody>
            <a:bodyPr wrap="none" rtlCol="0">
              <a:spAutoFit/>
            </a:bodyPr>
            <a:lstStyle/>
            <a:p>
              <a:r>
                <a:rPr lang="en-US" sz="2000" dirty="0"/>
                <a:t>1</a:t>
              </a:r>
            </a:p>
          </p:txBody>
        </p:sp>
        <p:sp>
          <p:nvSpPr>
            <p:cNvPr id="59" name="TextBox 58">
              <a:extLst>
                <a:ext uri="{FF2B5EF4-FFF2-40B4-BE49-F238E27FC236}">
                  <a16:creationId xmlns:a16="http://schemas.microsoft.com/office/drawing/2014/main" xmlns="" id="{EB147545-B1D2-473D-9AFA-AF1A84B21405}"/>
                </a:ext>
              </a:extLst>
            </p:cNvPr>
            <p:cNvSpPr txBox="1"/>
            <p:nvPr/>
          </p:nvSpPr>
          <p:spPr>
            <a:xfrm>
              <a:off x="2943178" y="2461585"/>
              <a:ext cx="314510" cy="400110"/>
            </a:xfrm>
            <a:prstGeom prst="rect">
              <a:avLst/>
            </a:prstGeom>
            <a:noFill/>
          </p:spPr>
          <p:txBody>
            <a:bodyPr wrap="none" rtlCol="0">
              <a:spAutoFit/>
            </a:bodyPr>
            <a:lstStyle/>
            <a:p>
              <a:r>
                <a:rPr lang="en-US" sz="2000" dirty="0"/>
                <a:t>2</a:t>
              </a:r>
            </a:p>
          </p:txBody>
        </p:sp>
        <p:sp>
          <p:nvSpPr>
            <p:cNvPr id="60" name="TextBox 59">
              <a:extLst>
                <a:ext uri="{FF2B5EF4-FFF2-40B4-BE49-F238E27FC236}">
                  <a16:creationId xmlns:a16="http://schemas.microsoft.com/office/drawing/2014/main" xmlns="" id="{4CC1633E-2488-405B-8D95-331AD5317420}"/>
                </a:ext>
              </a:extLst>
            </p:cNvPr>
            <p:cNvSpPr txBox="1"/>
            <p:nvPr/>
          </p:nvSpPr>
          <p:spPr>
            <a:xfrm>
              <a:off x="2943178" y="3294963"/>
              <a:ext cx="314510" cy="400110"/>
            </a:xfrm>
            <a:prstGeom prst="rect">
              <a:avLst/>
            </a:prstGeom>
            <a:noFill/>
          </p:spPr>
          <p:txBody>
            <a:bodyPr wrap="none" rtlCol="0">
              <a:spAutoFit/>
            </a:bodyPr>
            <a:lstStyle/>
            <a:p>
              <a:r>
                <a:rPr lang="en-US" sz="2000" dirty="0"/>
                <a:t>3</a:t>
              </a:r>
            </a:p>
          </p:txBody>
        </p:sp>
        <p:sp>
          <p:nvSpPr>
            <p:cNvPr id="61" name="TextBox 60">
              <a:extLst>
                <a:ext uri="{FF2B5EF4-FFF2-40B4-BE49-F238E27FC236}">
                  <a16:creationId xmlns:a16="http://schemas.microsoft.com/office/drawing/2014/main" xmlns="" id="{D1F88542-B152-4C31-87FD-0B044188BA52}"/>
                </a:ext>
              </a:extLst>
            </p:cNvPr>
            <p:cNvSpPr txBox="1"/>
            <p:nvPr/>
          </p:nvSpPr>
          <p:spPr>
            <a:xfrm>
              <a:off x="4467178" y="2456763"/>
              <a:ext cx="314510" cy="400110"/>
            </a:xfrm>
            <a:prstGeom prst="rect">
              <a:avLst/>
            </a:prstGeom>
            <a:noFill/>
          </p:spPr>
          <p:txBody>
            <a:bodyPr wrap="none" rtlCol="0">
              <a:spAutoFit/>
            </a:bodyPr>
            <a:lstStyle/>
            <a:p>
              <a:r>
                <a:rPr lang="en-US" sz="2000" dirty="0"/>
                <a:t>4</a:t>
              </a:r>
            </a:p>
          </p:txBody>
        </p:sp>
        <p:sp>
          <p:nvSpPr>
            <p:cNvPr id="62" name="TextBox 61">
              <a:extLst>
                <a:ext uri="{FF2B5EF4-FFF2-40B4-BE49-F238E27FC236}">
                  <a16:creationId xmlns:a16="http://schemas.microsoft.com/office/drawing/2014/main" xmlns="" id="{D1F42CFB-92FB-43E1-ACE1-9ECE79AECFD7}"/>
                </a:ext>
              </a:extLst>
            </p:cNvPr>
            <p:cNvSpPr txBox="1"/>
            <p:nvPr/>
          </p:nvSpPr>
          <p:spPr>
            <a:xfrm>
              <a:off x="4467178" y="3314073"/>
              <a:ext cx="314510" cy="400110"/>
            </a:xfrm>
            <a:prstGeom prst="rect">
              <a:avLst/>
            </a:prstGeom>
            <a:noFill/>
          </p:spPr>
          <p:txBody>
            <a:bodyPr wrap="none" rtlCol="0">
              <a:spAutoFit/>
            </a:bodyPr>
            <a:lstStyle/>
            <a:p>
              <a:r>
                <a:rPr lang="en-US" sz="2000" dirty="0"/>
                <a:t>5</a:t>
              </a:r>
            </a:p>
          </p:txBody>
        </p:sp>
        <p:sp>
          <p:nvSpPr>
            <p:cNvPr id="63" name="TextBox 62">
              <a:extLst>
                <a:ext uri="{FF2B5EF4-FFF2-40B4-BE49-F238E27FC236}">
                  <a16:creationId xmlns:a16="http://schemas.microsoft.com/office/drawing/2014/main" xmlns="" id="{FE7B1C14-FD58-4CC0-AC9C-9982B746A88B}"/>
                </a:ext>
              </a:extLst>
            </p:cNvPr>
            <p:cNvSpPr txBox="1"/>
            <p:nvPr/>
          </p:nvSpPr>
          <p:spPr>
            <a:xfrm>
              <a:off x="3705178" y="2475873"/>
              <a:ext cx="314510" cy="400110"/>
            </a:xfrm>
            <a:prstGeom prst="rect">
              <a:avLst/>
            </a:prstGeom>
            <a:noFill/>
          </p:spPr>
          <p:txBody>
            <a:bodyPr wrap="none" rtlCol="0">
              <a:spAutoFit/>
            </a:bodyPr>
            <a:lstStyle/>
            <a:p>
              <a:r>
                <a:rPr lang="en-US" sz="2000" dirty="0"/>
                <a:t>6</a:t>
              </a:r>
            </a:p>
          </p:txBody>
        </p:sp>
        <p:sp>
          <p:nvSpPr>
            <p:cNvPr id="64" name="TextBox 63">
              <a:extLst>
                <a:ext uri="{FF2B5EF4-FFF2-40B4-BE49-F238E27FC236}">
                  <a16:creationId xmlns:a16="http://schemas.microsoft.com/office/drawing/2014/main" xmlns="" id="{384AAF9B-D9A3-47E0-90DF-4BB4D13E3899}"/>
                </a:ext>
              </a:extLst>
            </p:cNvPr>
            <p:cNvSpPr txBox="1"/>
            <p:nvPr/>
          </p:nvSpPr>
          <p:spPr>
            <a:xfrm>
              <a:off x="3705178" y="3294963"/>
              <a:ext cx="314510" cy="400110"/>
            </a:xfrm>
            <a:prstGeom prst="rect">
              <a:avLst/>
            </a:prstGeom>
            <a:noFill/>
          </p:spPr>
          <p:txBody>
            <a:bodyPr wrap="none" rtlCol="0">
              <a:spAutoFit/>
            </a:bodyPr>
            <a:lstStyle/>
            <a:p>
              <a:r>
                <a:rPr lang="en-US" sz="2000" dirty="0"/>
                <a:t>7</a:t>
              </a:r>
            </a:p>
          </p:txBody>
        </p:sp>
      </p:grpSp>
    </p:spTree>
    <p:extLst>
      <p:ext uri="{BB962C8B-B14F-4D97-AF65-F5344CB8AC3E}">
        <p14:creationId xmlns:p14="http://schemas.microsoft.com/office/powerpoint/2010/main" val="281123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5"/>
                                        </p:tgtEl>
                                        <p:attrNameLst>
                                          <p:attrName>style.visibility</p:attrName>
                                        </p:attrNameLst>
                                      </p:cBhvr>
                                      <p:to>
                                        <p:strVal val="visible"/>
                                      </p:to>
                                    </p:set>
                                    <p:animEffect transition="in" filter="fade">
                                      <p:cBhvr>
                                        <p:cTn id="11" dur="500"/>
                                        <p:tgtEl>
                                          <p:spTgt spid="6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fade">
                                      <p:cBhvr>
                                        <p:cTn id="39" dur="500"/>
                                        <p:tgtEl>
                                          <p:spTgt spid="5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500"/>
                                        <p:tgtEl>
                                          <p:spTgt spid="2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fade">
                                      <p:cBhvr>
                                        <p:cTn id="49" dur="500"/>
                                        <p:tgtEl>
                                          <p:spTgt spid="5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55"/>
                                        </p:tgtEl>
                                        <p:attrNameLst>
                                          <p:attrName>style.visibility</p:attrName>
                                        </p:attrNameLst>
                                      </p:cBhvr>
                                      <p:to>
                                        <p:strVal val="visible"/>
                                      </p:to>
                                    </p:set>
                                    <p:animEffect transition="in" filter="fade">
                                      <p:cBhvr>
                                        <p:cTn id="54" dur="500"/>
                                        <p:tgtEl>
                                          <p:spTgt spid="55"/>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fade">
                                      <p:cBhvr>
                                        <p:cTn id="59" dur="500"/>
                                        <p:tgtEl>
                                          <p:spTgt spid="5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54"/>
                                        </p:tgtEl>
                                        <p:attrNameLst>
                                          <p:attrName>style.visibility</p:attrName>
                                        </p:attrNameLst>
                                      </p:cBhvr>
                                      <p:to>
                                        <p:strVal val="visible"/>
                                      </p:to>
                                    </p:set>
                                    <p:animEffect transition="in" filter="fade">
                                      <p:cBhvr>
                                        <p:cTn id="64" dur="500"/>
                                        <p:tgtEl>
                                          <p:spTgt spid="54"/>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56"/>
                                        </p:tgtEl>
                                        <p:attrNameLst>
                                          <p:attrName>style.visibility</p:attrName>
                                        </p:attrNameLst>
                                      </p:cBhvr>
                                      <p:to>
                                        <p:strVal val="visible"/>
                                      </p:to>
                                    </p:set>
                                    <p:animEffect transition="in" filter="fade">
                                      <p:cBhvr>
                                        <p:cTn id="69" dur="500"/>
                                        <p:tgtEl>
                                          <p:spTgt spid="5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51"/>
                                        </p:tgtEl>
                                        <p:attrNameLst>
                                          <p:attrName>style.visibility</p:attrName>
                                        </p:attrNameLst>
                                      </p:cBhvr>
                                      <p:to>
                                        <p:strVal val="visible"/>
                                      </p:to>
                                    </p:set>
                                    <p:animEffect transition="in" filter="fade">
                                      <p:cBhvr>
                                        <p:cTn id="7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animBg="1"/>
      <p:bldP spid="20" grpId="0" animBg="1"/>
      <p:bldP spid="50" grpId="0"/>
      <p:bldP spid="51" grpId="0"/>
      <p:bldP spid="52" grpId="0"/>
      <p:bldP spid="53" grpId="0"/>
      <p:bldP spid="54" grpId="0"/>
      <p:bldP spid="55" grpId="0"/>
      <p:bldP spid="5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CB9A29-5B75-4CAC-A7F7-186386F894D5}"/>
              </a:ext>
            </a:extLst>
          </p:cNvPr>
          <p:cNvSpPr>
            <a:spLocks noGrp="1"/>
          </p:cNvSpPr>
          <p:nvPr>
            <p:ph type="title"/>
          </p:nvPr>
        </p:nvSpPr>
        <p:spPr/>
        <p:txBody>
          <a:bodyPr/>
          <a:lstStyle/>
          <a:p>
            <a:r>
              <a:rPr lang="en-US" dirty="0"/>
              <a:t>Examples (SOP)</a:t>
            </a:r>
            <a:endParaRPr lang="en-IN" dirty="0"/>
          </a:p>
        </p:txBody>
      </p:sp>
      <p:grpSp>
        <p:nvGrpSpPr>
          <p:cNvPr id="4" name="Group 3">
            <a:extLst>
              <a:ext uri="{FF2B5EF4-FFF2-40B4-BE49-F238E27FC236}">
                <a16:creationId xmlns:a16="http://schemas.microsoft.com/office/drawing/2014/main" xmlns="" id="{BA9C2396-08A0-4F82-B7B1-5014FDE369AA}"/>
              </a:ext>
            </a:extLst>
          </p:cNvPr>
          <p:cNvGrpSpPr/>
          <p:nvPr/>
        </p:nvGrpSpPr>
        <p:grpSpPr>
          <a:xfrm>
            <a:off x="1345381" y="1303794"/>
            <a:ext cx="3841226" cy="3992106"/>
            <a:chOff x="2651502" y="1418094"/>
            <a:chExt cx="3841226" cy="3992106"/>
          </a:xfrm>
        </p:grpSpPr>
        <p:graphicFrame>
          <p:nvGraphicFramePr>
            <p:cNvPr id="5" name="Content Placeholder 3">
              <a:extLst>
                <a:ext uri="{FF2B5EF4-FFF2-40B4-BE49-F238E27FC236}">
                  <a16:creationId xmlns:a16="http://schemas.microsoft.com/office/drawing/2014/main" xmlns="" id="{E7698394-56C3-42A7-89DF-E111E992F219}"/>
                </a:ext>
              </a:extLst>
            </p:cNvPr>
            <p:cNvGraphicFramePr>
              <a:graphicFrameLocks/>
            </p:cNvGraphicFramePr>
            <p:nvPr>
              <p:extLst>
                <p:ext uri="{D42A27DB-BD31-4B8C-83A1-F6EECF244321}">
                  <p14:modId xmlns:p14="http://schemas.microsoft.com/office/powerpoint/2010/main" val="1572204229"/>
                </p:ext>
              </p:extLst>
            </p:nvPr>
          </p:nvGraphicFramePr>
          <p:xfrm>
            <a:off x="3295650" y="2057400"/>
            <a:ext cx="3143252" cy="3352800"/>
          </p:xfrm>
          <a:graphic>
            <a:graphicData uri="http://schemas.openxmlformats.org/drawingml/2006/table">
              <a:tbl>
                <a:tblPr firstRow="1" bandRow="1"/>
                <a:tblGrid>
                  <a:gridCol w="785813">
                    <a:extLst>
                      <a:ext uri="{9D8B030D-6E8A-4147-A177-3AD203B41FA5}">
                        <a16:colId xmlns:a16="http://schemas.microsoft.com/office/drawing/2014/main" xmlns="" val="20000"/>
                      </a:ext>
                    </a:extLst>
                  </a:gridCol>
                  <a:gridCol w="785813">
                    <a:extLst>
                      <a:ext uri="{9D8B030D-6E8A-4147-A177-3AD203B41FA5}">
                        <a16:colId xmlns:a16="http://schemas.microsoft.com/office/drawing/2014/main" xmlns="" val="20001"/>
                      </a:ext>
                    </a:extLst>
                  </a:gridCol>
                  <a:gridCol w="785813">
                    <a:extLst>
                      <a:ext uri="{9D8B030D-6E8A-4147-A177-3AD203B41FA5}">
                        <a16:colId xmlns:a16="http://schemas.microsoft.com/office/drawing/2014/main" xmlns="" val="20002"/>
                      </a:ext>
                    </a:extLst>
                  </a:gridCol>
                  <a:gridCol w="785813">
                    <a:extLst>
                      <a:ext uri="{9D8B030D-6E8A-4147-A177-3AD203B41FA5}">
                        <a16:colId xmlns:a16="http://schemas.microsoft.com/office/drawing/2014/main" xmlns="" val="20003"/>
                      </a:ext>
                    </a:extLst>
                  </a:gridCol>
                </a:tblGrid>
                <a:tr h="838200">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0"/>
                    </a:ext>
                  </a:extLst>
                </a:tr>
                <a:tr h="838200">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r h="838200">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2"/>
                    </a:ext>
                  </a:extLst>
                </a:tr>
                <a:tr h="838200">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cxnSp>
          <p:nvCxnSpPr>
            <p:cNvPr id="6" name="Straight Connector 5">
              <a:extLst>
                <a:ext uri="{FF2B5EF4-FFF2-40B4-BE49-F238E27FC236}">
                  <a16:creationId xmlns:a16="http://schemas.microsoft.com/office/drawing/2014/main" xmlns="" id="{71506646-77B3-449D-A61A-A492D7DE6239}"/>
                </a:ext>
              </a:extLst>
            </p:cNvPr>
            <p:cNvCxnSpPr/>
            <p:nvPr/>
          </p:nvCxnSpPr>
          <p:spPr>
            <a:xfrm flipH="1" flipV="1">
              <a:off x="2682498" y="1601410"/>
              <a:ext cx="609600" cy="4572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xmlns="" id="{10E319DC-65EC-4A2C-8477-8F2B58C807F2}"/>
                </a:ext>
              </a:extLst>
            </p:cNvPr>
            <p:cNvSpPr txBox="1"/>
            <p:nvPr/>
          </p:nvSpPr>
          <p:spPr>
            <a:xfrm>
              <a:off x="2894390" y="1418094"/>
              <a:ext cx="529312" cy="461665"/>
            </a:xfrm>
            <a:prstGeom prst="rect">
              <a:avLst/>
            </a:prstGeom>
            <a:noFill/>
          </p:spPr>
          <p:txBody>
            <a:bodyPr wrap="none" rtlCol="0">
              <a:spAutoFit/>
            </a:bodyPr>
            <a:lstStyle/>
            <a:p>
              <a:r>
                <a:rPr lang="en-US" sz="2400" dirty="0"/>
                <a:t>AB</a:t>
              </a:r>
            </a:p>
          </p:txBody>
        </p:sp>
        <p:sp>
          <p:nvSpPr>
            <p:cNvPr id="8" name="TextBox 7">
              <a:extLst>
                <a:ext uri="{FF2B5EF4-FFF2-40B4-BE49-F238E27FC236}">
                  <a16:creationId xmlns:a16="http://schemas.microsoft.com/office/drawing/2014/main" xmlns="" id="{5128922F-B83E-4093-A09B-6E07F751F150}"/>
                </a:ext>
              </a:extLst>
            </p:cNvPr>
            <p:cNvSpPr txBox="1"/>
            <p:nvPr/>
          </p:nvSpPr>
          <p:spPr>
            <a:xfrm>
              <a:off x="2651502" y="1779131"/>
              <a:ext cx="537327" cy="461665"/>
            </a:xfrm>
            <a:prstGeom prst="rect">
              <a:avLst/>
            </a:prstGeom>
            <a:noFill/>
          </p:spPr>
          <p:txBody>
            <a:bodyPr wrap="none" rtlCol="0">
              <a:spAutoFit/>
            </a:bodyPr>
            <a:lstStyle/>
            <a:p>
              <a:r>
                <a:rPr lang="en-US" sz="2400" dirty="0"/>
                <a:t>CD</a:t>
              </a:r>
            </a:p>
          </p:txBody>
        </p:sp>
        <p:sp>
          <p:nvSpPr>
            <p:cNvPr id="9" name="TextBox 8">
              <a:extLst>
                <a:ext uri="{FF2B5EF4-FFF2-40B4-BE49-F238E27FC236}">
                  <a16:creationId xmlns:a16="http://schemas.microsoft.com/office/drawing/2014/main" xmlns="" id="{1BCD629C-E0E3-4FA9-93D2-E8D4C09D086D}"/>
                </a:ext>
              </a:extLst>
            </p:cNvPr>
            <p:cNvSpPr txBox="1"/>
            <p:nvPr/>
          </p:nvSpPr>
          <p:spPr>
            <a:xfrm>
              <a:off x="3429000" y="1595735"/>
              <a:ext cx="495649" cy="461665"/>
            </a:xfrm>
            <a:prstGeom prst="rect">
              <a:avLst/>
            </a:prstGeom>
            <a:noFill/>
          </p:spPr>
          <p:txBody>
            <a:bodyPr wrap="none" rtlCol="0">
              <a:spAutoFit/>
            </a:bodyPr>
            <a:lstStyle/>
            <a:p>
              <a:r>
                <a:rPr lang="en-US" sz="2400" dirty="0"/>
                <a:t>00</a:t>
              </a:r>
            </a:p>
          </p:txBody>
        </p:sp>
        <p:sp>
          <p:nvSpPr>
            <p:cNvPr id="10" name="TextBox 9">
              <a:extLst>
                <a:ext uri="{FF2B5EF4-FFF2-40B4-BE49-F238E27FC236}">
                  <a16:creationId xmlns:a16="http://schemas.microsoft.com/office/drawing/2014/main" xmlns="" id="{412858C6-7536-4074-BCC5-B5C8B65DD8B5}"/>
                </a:ext>
              </a:extLst>
            </p:cNvPr>
            <p:cNvSpPr txBox="1"/>
            <p:nvPr/>
          </p:nvSpPr>
          <p:spPr>
            <a:xfrm>
              <a:off x="5791200" y="1600200"/>
              <a:ext cx="495649" cy="461665"/>
            </a:xfrm>
            <a:prstGeom prst="rect">
              <a:avLst/>
            </a:prstGeom>
            <a:noFill/>
          </p:spPr>
          <p:txBody>
            <a:bodyPr wrap="none" rtlCol="0">
              <a:spAutoFit/>
            </a:bodyPr>
            <a:lstStyle/>
            <a:p>
              <a:r>
                <a:rPr lang="en-US" sz="2400" dirty="0"/>
                <a:t>10</a:t>
              </a:r>
            </a:p>
          </p:txBody>
        </p:sp>
        <p:sp>
          <p:nvSpPr>
            <p:cNvPr id="11" name="TextBox 10">
              <a:extLst>
                <a:ext uri="{FF2B5EF4-FFF2-40B4-BE49-F238E27FC236}">
                  <a16:creationId xmlns:a16="http://schemas.microsoft.com/office/drawing/2014/main" xmlns="" id="{2EBC05E0-41A9-45CF-B0DC-FEBCD71A6BAE}"/>
                </a:ext>
              </a:extLst>
            </p:cNvPr>
            <p:cNvSpPr txBox="1"/>
            <p:nvPr/>
          </p:nvSpPr>
          <p:spPr>
            <a:xfrm>
              <a:off x="2743200" y="2277070"/>
              <a:ext cx="495649" cy="461665"/>
            </a:xfrm>
            <a:prstGeom prst="rect">
              <a:avLst/>
            </a:prstGeom>
            <a:noFill/>
          </p:spPr>
          <p:txBody>
            <a:bodyPr wrap="none" rtlCol="0">
              <a:spAutoFit/>
            </a:bodyPr>
            <a:lstStyle/>
            <a:p>
              <a:r>
                <a:rPr lang="en-US" sz="2400" dirty="0"/>
                <a:t>00</a:t>
              </a:r>
            </a:p>
          </p:txBody>
        </p:sp>
        <p:sp>
          <p:nvSpPr>
            <p:cNvPr id="12" name="TextBox 11">
              <a:extLst>
                <a:ext uri="{FF2B5EF4-FFF2-40B4-BE49-F238E27FC236}">
                  <a16:creationId xmlns:a16="http://schemas.microsoft.com/office/drawing/2014/main" xmlns="" id="{B9878141-939C-447C-B1DE-C82D969D7406}"/>
                </a:ext>
              </a:extLst>
            </p:cNvPr>
            <p:cNvSpPr txBox="1"/>
            <p:nvPr/>
          </p:nvSpPr>
          <p:spPr>
            <a:xfrm>
              <a:off x="2743200" y="3043535"/>
              <a:ext cx="495649" cy="461665"/>
            </a:xfrm>
            <a:prstGeom prst="rect">
              <a:avLst/>
            </a:prstGeom>
            <a:noFill/>
          </p:spPr>
          <p:txBody>
            <a:bodyPr wrap="none" rtlCol="0">
              <a:spAutoFit/>
            </a:bodyPr>
            <a:lstStyle/>
            <a:p>
              <a:r>
                <a:rPr lang="en-US" sz="2400" dirty="0"/>
                <a:t>01</a:t>
              </a:r>
            </a:p>
          </p:txBody>
        </p:sp>
        <p:sp>
          <p:nvSpPr>
            <p:cNvPr id="13" name="TextBox 12">
              <a:extLst>
                <a:ext uri="{FF2B5EF4-FFF2-40B4-BE49-F238E27FC236}">
                  <a16:creationId xmlns:a16="http://schemas.microsoft.com/office/drawing/2014/main" xmlns="" id="{EC3E17C7-B2B5-47C8-8AFD-11AF2C925C7C}"/>
                </a:ext>
              </a:extLst>
            </p:cNvPr>
            <p:cNvSpPr txBox="1"/>
            <p:nvPr/>
          </p:nvSpPr>
          <p:spPr>
            <a:xfrm>
              <a:off x="3733800" y="2038290"/>
              <a:ext cx="314510" cy="400110"/>
            </a:xfrm>
            <a:prstGeom prst="rect">
              <a:avLst/>
            </a:prstGeom>
            <a:noFill/>
          </p:spPr>
          <p:txBody>
            <a:bodyPr wrap="none" rtlCol="0">
              <a:spAutoFit/>
            </a:bodyPr>
            <a:lstStyle/>
            <a:p>
              <a:r>
                <a:rPr lang="en-US" sz="2000" dirty="0"/>
                <a:t>0</a:t>
              </a:r>
            </a:p>
          </p:txBody>
        </p:sp>
        <p:sp>
          <p:nvSpPr>
            <p:cNvPr id="14" name="TextBox 13">
              <a:extLst>
                <a:ext uri="{FF2B5EF4-FFF2-40B4-BE49-F238E27FC236}">
                  <a16:creationId xmlns:a16="http://schemas.microsoft.com/office/drawing/2014/main" xmlns="" id="{F2C0BB7F-C110-4416-8182-24151211EACE}"/>
                </a:ext>
              </a:extLst>
            </p:cNvPr>
            <p:cNvSpPr txBox="1"/>
            <p:nvPr/>
          </p:nvSpPr>
          <p:spPr>
            <a:xfrm>
              <a:off x="3733800" y="2876490"/>
              <a:ext cx="314510" cy="400110"/>
            </a:xfrm>
            <a:prstGeom prst="rect">
              <a:avLst/>
            </a:prstGeom>
            <a:noFill/>
          </p:spPr>
          <p:txBody>
            <a:bodyPr wrap="none" rtlCol="0">
              <a:spAutoFit/>
            </a:bodyPr>
            <a:lstStyle/>
            <a:p>
              <a:r>
                <a:rPr lang="en-US" sz="2000" dirty="0"/>
                <a:t>1</a:t>
              </a:r>
            </a:p>
          </p:txBody>
        </p:sp>
        <p:sp>
          <p:nvSpPr>
            <p:cNvPr id="15" name="TextBox 14">
              <a:extLst>
                <a:ext uri="{FF2B5EF4-FFF2-40B4-BE49-F238E27FC236}">
                  <a16:creationId xmlns:a16="http://schemas.microsoft.com/office/drawing/2014/main" xmlns="" id="{FFBC5C5B-2BF5-4203-9A93-41A97F7A369C}"/>
                </a:ext>
              </a:extLst>
            </p:cNvPr>
            <p:cNvSpPr txBox="1"/>
            <p:nvPr/>
          </p:nvSpPr>
          <p:spPr>
            <a:xfrm>
              <a:off x="3733800" y="4552890"/>
              <a:ext cx="314510" cy="400110"/>
            </a:xfrm>
            <a:prstGeom prst="rect">
              <a:avLst/>
            </a:prstGeom>
            <a:noFill/>
          </p:spPr>
          <p:txBody>
            <a:bodyPr wrap="none" rtlCol="0">
              <a:spAutoFit/>
            </a:bodyPr>
            <a:lstStyle/>
            <a:p>
              <a:r>
                <a:rPr lang="en-US" sz="2000" dirty="0"/>
                <a:t>2</a:t>
              </a:r>
            </a:p>
          </p:txBody>
        </p:sp>
        <p:sp>
          <p:nvSpPr>
            <p:cNvPr id="16" name="TextBox 15">
              <a:extLst>
                <a:ext uri="{FF2B5EF4-FFF2-40B4-BE49-F238E27FC236}">
                  <a16:creationId xmlns:a16="http://schemas.microsoft.com/office/drawing/2014/main" xmlns="" id="{661DE7AD-C55F-4C2B-856E-2627F9482EAD}"/>
                </a:ext>
              </a:extLst>
            </p:cNvPr>
            <p:cNvSpPr txBox="1"/>
            <p:nvPr/>
          </p:nvSpPr>
          <p:spPr>
            <a:xfrm>
              <a:off x="3733800" y="3733800"/>
              <a:ext cx="314510" cy="400110"/>
            </a:xfrm>
            <a:prstGeom prst="rect">
              <a:avLst/>
            </a:prstGeom>
            <a:noFill/>
          </p:spPr>
          <p:txBody>
            <a:bodyPr wrap="none" rtlCol="0">
              <a:spAutoFit/>
            </a:bodyPr>
            <a:lstStyle/>
            <a:p>
              <a:r>
                <a:rPr lang="en-US" sz="2000" dirty="0"/>
                <a:t>3</a:t>
              </a:r>
            </a:p>
          </p:txBody>
        </p:sp>
        <p:sp>
          <p:nvSpPr>
            <p:cNvPr id="17" name="TextBox 16">
              <a:extLst>
                <a:ext uri="{FF2B5EF4-FFF2-40B4-BE49-F238E27FC236}">
                  <a16:creationId xmlns:a16="http://schemas.microsoft.com/office/drawing/2014/main" xmlns="" id="{3785F855-0308-4F4E-8944-648A707FB08F}"/>
                </a:ext>
              </a:extLst>
            </p:cNvPr>
            <p:cNvSpPr txBox="1"/>
            <p:nvPr/>
          </p:nvSpPr>
          <p:spPr>
            <a:xfrm>
              <a:off x="4228751" y="1600200"/>
              <a:ext cx="495649" cy="461665"/>
            </a:xfrm>
            <a:prstGeom prst="rect">
              <a:avLst/>
            </a:prstGeom>
            <a:noFill/>
          </p:spPr>
          <p:txBody>
            <a:bodyPr wrap="none" rtlCol="0">
              <a:spAutoFit/>
            </a:bodyPr>
            <a:lstStyle/>
            <a:p>
              <a:r>
                <a:rPr lang="en-US" sz="2400" dirty="0"/>
                <a:t>01</a:t>
              </a:r>
            </a:p>
          </p:txBody>
        </p:sp>
        <p:sp>
          <p:nvSpPr>
            <p:cNvPr id="18" name="TextBox 17">
              <a:extLst>
                <a:ext uri="{FF2B5EF4-FFF2-40B4-BE49-F238E27FC236}">
                  <a16:creationId xmlns:a16="http://schemas.microsoft.com/office/drawing/2014/main" xmlns="" id="{3AB4A4AC-3082-4A08-9B50-A1438B34FD79}"/>
                </a:ext>
              </a:extLst>
            </p:cNvPr>
            <p:cNvSpPr txBox="1"/>
            <p:nvPr/>
          </p:nvSpPr>
          <p:spPr>
            <a:xfrm>
              <a:off x="4990751" y="1595735"/>
              <a:ext cx="495649" cy="461665"/>
            </a:xfrm>
            <a:prstGeom prst="rect">
              <a:avLst/>
            </a:prstGeom>
            <a:noFill/>
          </p:spPr>
          <p:txBody>
            <a:bodyPr wrap="none" rtlCol="0">
              <a:spAutoFit/>
            </a:bodyPr>
            <a:lstStyle/>
            <a:p>
              <a:r>
                <a:rPr lang="en-US" sz="2400" dirty="0"/>
                <a:t>11</a:t>
              </a:r>
            </a:p>
          </p:txBody>
        </p:sp>
        <p:sp>
          <p:nvSpPr>
            <p:cNvPr id="19" name="TextBox 18">
              <a:extLst>
                <a:ext uri="{FF2B5EF4-FFF2-40B4-BE49-F238E27FC236}">
                  <a16:creationId xmlns:a16="http://schemas.microsoft.com/office/drawing/2014/main" xmlns="" id="{DCA99F75-169C-4124-87D9-7898F3F6FD53}"/>
                </a:ext>
              </a:extLst>
            </p:cNvPr>
            <p:cNvSpPr txBox="1"/>
            <p:nvPr/>
          </p:nvSpPr>
          <p:spPr>
            <a:xfrm>
              <a:off x="4572000" y="2038290"/>
              <a:ext cx="314510" cy="400110"/>
            </a:xfrm>
            <a:prstGeom prst="rect">
              <a:avLst/>
            </a:prstGeom>
            <a:noFill/>
          </p:spPr>
          <p:txBody>
            <a:bodyPr wrap="none" rtlCol="0">
              <a:spAutoFit/>
            </a:bodyPr>
            <a:lstStyle/>
            <a:p>
              <a:r>
                <a:rPr lang="en-US" sz="2000" dirty="0"/>
                <a:t>4</a:t>
              </a:r>
            </a:p>
          </p:txBody>
        </p:sp>
        <p:sp>
          <p:nvSpPr>
            <p:cNvPr id="20" name="TextBox 19">
              <a:extLst>
                <a:ext uri="{FF2B5EF4-FFF2-40B4-BE49-F238E27FC236}">
                  <a16:creationId xmlns:a16="http://schemas.microsoft.com/office/drawing/2014/main" xmlns="" id="{20B323B3-CB2F-43CA-AD6F-98B5F3FBEF3A}"/>
                </a:ext>
              </a:extLst>
            </p:cNvPr>
            <p:cNvSpPr txBox="1"/>
            <p:nvPr/>
          </p:nvSpPr>
          <p:spPr>
            <a:xfrm>
              <a:off x="4572000" y="2895600"/>
              <a:ext cx="314510" cy="400110"/>
            </a:xfrm>
            <a:prstGeom prst="rect">
              <a:avLst/>
            </a:prstGeom>
            <a:noFill/>
          </p:spPr>
          <p:txBody>
            <a:bodyPr wrap="none" rtlCol="0">
              <a:spAutoFit/>
            </a:bodyPr>
            <a:lstStyle/>
            <a:p>
              <a:r>
                <a:rPr lang="en-US" sz="2000" dirty="0"/>
                <a:t>5</a:t>
              </a:r>
            </a:p>
          </p:txBody>
        </p:sp>
        <p:sp>
          <p:nvSpPr>
            <p:cNvPr id="21" name="TextBox 20">
              <a:extLst>
                <a:ext uri="{FF2B5EF4-FFF2-40B4-BE49-F238E27FC236}">
                  <a16:creationId xmlns:a16="http://schemas.microsoft.com/office/drawing/2014/main" xmlns="" id="{863ABC12-E5C2-4772-9533-4904AAB8A8D0}"/>
                </a:ext>
              </a:extLst>
            </p:cNvPr>
            <p:cNvSpPr txBox="1"/>
            <p:nvPr/>
          </p:nvSpPr>
          <p:spPr>
            <a:xfrm>
              <a:off x="4572000" y="4572000"/>
              <a:ext cx="314510" cy="400110"/>
            </a:xfrm>
            <a:prstGeom prst="rect">
              <a:avLst/>
            </a:prstGeom>
            <a:noFill/>
          </p:spPr>
          <p:txBody>
            <a:bodyPr wrap="none" rtlCol="0">
              <a:spAutoFit/>
            </a:bodyPr>
            <a:lstStyle/>
            <a:p>
              <a:r>
                <a:rPr lang="en-US" sz="2000" dirty="0"/>
                <a:t>6</a:t>
              </a:r>
            </a:p>
          </p:txBody>
        </p:sp>
        <p:sp>
          <p:nvSpPr>
            <p:cNvPr id="22" name="TextBox 21">
              <a:extLst>
                <a:ext uri="{FF2B5EF4-FFF2-40B4-BE49-F238E27FC236}">
                  <a16:creationId xmlns:a16="http://schemas.microsoft.com/office/drawing/2014/main" xmlns="" id="{7EA9891B-D38E-4333-9776-179AA3DFC6FB}"/>
                </a:ext>
              </a:extLst>
            </p:cNvPr>
            <p:cNvSpPr txBox="1"/>
            <p:nvPr/>
          </p:nvSpPr>
          <p:spPr>
            <a:xfrm>
              <a:off x="4572000" y="3733800"/>
              <a:ext cx="314510" cy="400110"/>
            </a:xfrm>
            <a:prstGeom prst="rect">
              <a:avLst/>
            </a:prstGeom>
            <a:noFill/>
          </p:spPr>
          <p:txBody>
            <a:bodyPr wrap="none" rtlCol="0">
              <a:spAutoFit/>
            </a:bodyPr>
            <a:lstStyle/>
            <a:p>
              <a:r>
                <a:rPr lang="en-US" sz="2000" dirty="0"/>
                <a:t>7</a:t>
              </a:r>
            </a:p>
          </p:txBody>
        </p:sp>
        <p:sp>
          <p:nvSpPr>
            <p:cNvPr id="23" name="TextBox 22">
              <a:extLst>
                <a:ext uri="{FF2B5EF4-FFF2-40B4-BE49-F238E27FC236}">
                  <a16:creationId xmlns:a16="http://schemas.microsoft.com/office/drawing/2014/main" xmlns="" id="{95782DBF-CB9A-48B5-A146-EE8E43ADE168}"/>
                </a:ext>
              </a:extLst>
            </p:cNvPr>
            <p:cNvSpPr txBox="1"/>
            <p:nvPr/>
          </p:nvSpPr>
          <p:spPr>
            <a:xfrm>
              <a:off x="2743200" y="3881735"/>
              <a:ext cx="495649" cy="461665"/>
            </a:xfrm>
            <a:prstGeom prst="rect">
              <a:avLst/>
            </a:prstGeom>
            <a:noFill/>
          </p:spPr>
          <p:txBody>
            <a:bodyPr wrap="none" rtlCol="0">
              <a:spAutoFit/>
            </a:bodyPr>
            <a:lstStyle/>
            <a:p>
              <a:r>
                <a:rPr lang="en-US" sz="2400" dirty="0"/>
                <a:t>11</a:t>
              </a:r>
            </a:p>
          </p:txBody>
        </p:sp>
        <p:sp>
          <p:nvSpPr>
            <p:cNvPr id="24" name="TextBox 23">
              <a:extLst>
                <a:ext uri="{FF2B5EF4-FFF2-40B4-BE49-F238E27FC236}">
                  <a16:creationId xmlns:a16="http://schemas.microsoft.com/office/drawing/2014/main" xmlns="" id="{C354ADCF-9E34-41FF-ADE7-D951ED855E3C}"/>
                </a:ext>
              </a:extLst>
            </p:cNvPr>
            <p:cNvSpPr txBox="1"/>
            <p:nvPr/>
          </p:nvSpPr>
          <p:spPr>
            <a:xfrm>
              <a:off x="2743200" y="4796135"/>
              <a:ext cx="495649" cy="461665"/>
            </a:xfrm>
            <a:prstGeom prst="rect">
              <a:avLst/>
            </a:prstGeom>
            <a:noFill/>
          </p:spPr>
          <p:txBody>
            <a:bodyPr wrap="none" rtlCol="0">
              <a:spAutoFit/>
            </a:bodyPr>
            <a:lstStyle/>
            <a:p>
              <a:r>
                <a:rPr lang="en-US" sz="2400" dirty="0"/>
                <a:t>10</a:t>
              </a:r>
            </a:p>
          </p:txBody>
        </p:sp>
        <p:sp>
          <p:nvSpPr>
            <p:cNvPr id="25" name="TextBox 24">
              <a:extLst>
                <a:ext uri="{FF2B5EF4-FFF2-40B4-BE49-F238E27FC236}">
                  <a16:creationId xmlns:a16="http://schemas.microsoft.com/office/drawing/2014/main" xmlns="" id="{1FBF5BD5-A139-4E1D-AB25-4E7D74EBE87B}"/>
                </a:ext>
              </a:extLst>
            </p:cNvPr>
            <p:cNvSpPr txBox="1"/>
            <p:nvPr/>
          </p:nvSpPr>
          <p:spPr>
            <a:xfrm>
              <a:off x="5242072" y="2057400"/>
              <a:ext cx="444352" cy="400110"/>
            </a:xfrm>
            <a:prstGeom prst="rect">
              <a:avLst/>
            </a:prstGeom>
            <a:noFill/>
          </p:spPr>
          <p:txBody>
            <a:bodyPr wrap="none" rtlCol="0">
              <a:spAutoFit/>
            </a:bodyPr>
            <a:lstStyle/>
            <a:p>
              <a:r>
                <a:rPr lang="en-US" sz="2000" dirty="0"/>
                <a:t>12</a:t>
              </a:r>
            </a:p>
          </p:txBody>
        </p:sp>
        <p:sp>
          <p:nvSpPr>
            <p:cNvPr id="26" name="TextBox 25">
              <a:extLst>
                <a:ext uri="{FF2B5EF4-FFF2-40B4-BE49-F238E27FC236}">
                  <a16:creationId xmlns:a16="http://schemas.microsoft.com/office/drawing/2014/main" xmlns="" id="{B8940983-BF79-4FF2-A582-FFD2D2214D91}"/>
                </a:ext>
              </a:extLst>
            </p:cNvPr>
            <p:cNvSpPr txBox="1"/>
            <p:nvPr/>
          </p:nvSpPr>
          <p:spPr>
            <a:xfrm>
              <a:off x="5256360" y="2895600"/>
              <a:ext cx="444352" cy="400110"/>
            </a:xfrm>
            <a:prstGeom prst="rect">
              <a:avLst/>
            </a:prstGeom>
            <a:noFill/>
          </p:spPr>
          <p:txBody>
            <a:bodyPr wrap="none" rtlCol="0">
              <a:spAutoFit/>
            </a:bodyPr>
            <a:lstStyle/>
            <a:p>
              <a:r>
                <a:rPr lang="en-US" sz="2000" dirty="0"/>
                <a:t>13</a:t>
              </a:r>
            </a:p>
          </p:txBody>
        </p:sp>
        <p:sp>
          <p:nvSpPr>
            <p:cNvPr id="27" name="TextBox 26">
              <a:extLst>
                <a:ext uri="{FF2B5EF4-FFF2-40B4-BE49-F238E27FC236}">
                  <a16:creationId xmlns:a16="http://schemas.microsoft.com/office/drawing/2014/main" xmlns="" id="{45C0401F-2F8F-41F1-A512-7DED1C3F542C}"/>
                </a:ext>
              </a:extLst>
            </p:cNvPr>
            <p:cNvSpPr txBox="1"/>
            <p:nvPr/>
          </p:nvSpPr>
          <p:spPr>
            <a:xfrm>
              <a:off x="5256360" y="4572000"/>
              <a:ext cx="444352" cy="400110"/>
            </a:xfrm>
            <a:prstGeom prst="rect">
              <a:avLst/>
            </a:prstGeom>
            <a:noFill/>
          </p:spPr>
          <p:txBody>
            <a:bodyPr wrap="none" rtlCol="0">
              <a:spAutoFit/>
            </a:bodyPr>
            <a:lstStyle/>
            <a:p>
              <a:r>
                <a:rPr lang="en-US" sz="2000" dirty="0"/>
                <a:t>14</a:t>
              </a:r>
            </a:p>
          </p:txBody>
        </p:sp>
        <p:sp>
          <p:nvSpPr>
            <p:cNvPr id="28" name="TextBox 27">
              <a:extLst>
                <a:ext uri="{FF2B5EF4-FFF2-40B4-BE49-F238E27FC236}">
                  <a16:creationId xmlns:a16="http://schemas.microsoft.com/office/drawing/2014/main" xmlns="" id="{E50C5DBF-DBE1-402C-8B7C-DB6EBBB3EB7A}"/>
                </a:ext>
              </a:extLst>
            </p:cNvPr>
            <p:cNvSpPr txBox="1"/>
            <p:nvPr/>
          </p:nvSpPr>
          <p:spPr>
            <a:xfrm>
              <a:off x="5257800" y="3752910"/>
              <a:ext cx="444352" cy="400110"/>
            </a:xfrm>
            <a:prstGeom prst="rect">
              <a:avLst/>
            </a:prstGeom>
            <a:noFill/>
          </p:spPr>
          <p:txBody>
            <a:bodyPr wrap="none" rtlCol="0">
              <a:spAutoFit/>
            </a:bodyPr>
            <a:lstStyle/>
            <a:p>
              <a:r>
                <a:rPr lang="en-US" sz="2000" dirty="0"/>
                <a:t>15</a:t>
              </a:r>
            </a:p>
          </p:txBody>
        </p:sp>
        <p:sp>
          <p:nvSpPr>
            <p:cNvPr id="29" name="TextBox 28">
              <a:extLst>
                <a:ext uri="{FF2B5EF4-FFF2-40B4-BE49-F238E27FC236}">
                  <a16:creationId xmlns:a16="http://schemas.microsoft.com/office/drawing/2014/main" xmlns="" id="{4A0B60AF-ED39-43ED-AA18-99499D2897B5}"/>
                </a:ext>
              </a:extLst>
            </p:cNvPr>
            <p:cNvSpPr txBox="1"/>
            <p:nvPr/>
          </p:nvSpPr>
          <p:spPr>
            <a:xfrm>
              <a:off x="6162490" y="2057400"/>
              <a:ext cx="314510" cy="400110"/>
            </a:xfrm>
            <a:prstGeom prst="rect">
              <a:avLst/>
            </a:prstGeom>
            <a:noFill/>
          </p:spPr>
          <p:txBody>
            <a:bodyPr wrap="none" rtlCol="0">
              <a:spAutoFit/>
            </a:bodyPr>
            <a:lstStyle/>
            <a:p>
              <a:r>
                <a:rPr lang="en-US" sz="2000" dirty="0"/>
                <a:t>8</a:t>
              </a:r>
            </a:p>
          </p:txBody>
        </p:sp>
        <p:sp>
          <p:nvSpPr>
            <p:cNvPr id="30" name="TextBox 29">
              <a:extLst>
                <a:ext uri="{FF2B5EF4-FFF2-40B4-BE49-F238E27FC236}">
                  <a16:creationId xmlns:a16="http://schemas.microsoft.com/office/drawing/2014/main" xmlns="" id="{980EFA12-3408-4148-BABD-A563AF858FC0}"/>
                </a:ext>
              </a:extLst>
            </p:cNvPr>
            <p:cNvSpPr txBox="1"/>
            <p:nvPr/>
          </p:nvSpPr>
          <p:spPr>
            <a:xfrm>
              <a:off x="6162490" y="2914710"/>
              <a:ext cx="314510" cy="400110"/>
            </a:xfrm>
            <a:prstGeom prst="rect">
              <a:avLst/>
            </a:prstGeom>
            <a:noFill/>
          </p:spPr>
          <p:txBody>
            <a:bodyPr wrap="none" rtlCol="0">
              <a:spAutoFit/>
            </a:bodyPr>
            <a:lstStyle/>
            <a:p>
              <a:r>
                <a:rPr lang="en-US" sz="2000" dirty="0"/>
                <a:t>9</a:t>
              </a:r>
            </a:p>
          </p:txBody>
        </p:sp>
        <p:sp>
          <p:nvSpPr>
            <p:cNvPr id="31" name="TextBox 30">
              <a:extLst>
                <a:ext uri="{FF2B5EF4-FFF2-40B4-BE49-F238E27FC236}">
                  <a16:creationId xmlns:a16="http://schemas.microsoft.com/office/drawing/2014/main" xmlns="" id="{FE021622-37A9-47FC-B604-418DB93A60AB}"/>
                </a:ext>
              </a:extLst>
            </p:cNvPr>
            <p:cNvSpPr txBox="1"/>
            <p:nvPr/>
          </p:nvSpPr>
          <p:spPr>
            <a:xfrm>
              <a:off x="6048376" y="4591110"/>
              <a:ext cx="444352" cy="400110"/>
            </a:xfrm>
            <a:prstGeom prst="rect">
              <a:avLst/>
            </a:prstGeom>
            <a:noFill/>
          </p:spPr>
          <p:txBody>
            <a:bodyPr wrap="none" rtlCol="0">
              <a:spAutoFit/>
            </a:bodyPr>
            <a:lstStyle/>
            <a:p>
              <a:r>
                <a:rPr lang="en-US" sz="2000" dirty="0"/>
                <a:t>10</a:t>
              </a:r>
            </a:p>
          </p:txBody>
        </p:sp>
        <p:sp>
          <p:nvSpPr>
            <p:cNvPr id="32" name="TextBox 31">
              <a:extLst>
                <a:ext uri="{FF2B5EF4-FFF2-40B4-BE49-F238E27FC236}">
                  <a16:creationId xmlns:a16="http://schemas.microsoft.com/office/drawing/2014/main" xmlns="" id="{03CE1E91-94C0-4F8C-8AF3-B20C914FAE0A}"/>
                </a:ext>
              </a:extLst>
            </p:cNvPr>
            <p:cNvSpPr txBox="1"/>
            <p:nvPr/>
          </p:nvSpPr>
          <p:spPr>
            <a:xfrm>
              <a:off x="6048376" y="3752910"/>
              <a:ext cx="444352" cy="400110"/>
            </a:xfrm>
            <a:prstGeom prst="rect">
              <a:avLst/>
            </a:prstGeom>
            <a:noFill/>
          </p:spPr>
          <p:txBody>
            <a:bodyPr wrap="none" rtlCol="0">
              <a:spAutoFit/>
            </a:bodyPr>
            <a:lstStyle/>
            <a:p>
              <a:r>
                <a:rPr lang="en-US" sz="2000" dirty="0"/>
                <a:t>11</a:t>
              </a:r>
            </a:p>
          </p:txBody>
        </p:sp>
      </p:grp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xmlns="" id="{92931B64-7406-4FD4-9E31-A14D1FDE0563}"/>
                  </a:ext>
                </a:extLst>
              </p:cNvPr>
              <p:cNvSpPr/>
              <p:nvPr/>
            </p:nvSpPr>
            <p:spPr>
              <a:xfrm>
                <a:off x="157407" y="876300"/>
                <a:ext cx="638848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solidFill>
                            <a:schemeClr val="accent6"/>
                          </a:solidFill>
                          <a:latin typeface="Cambria Math" panose="02040503050406030204" pitchFamily="18" charset="0"/>
                        </a:rPr>
                        <m:t>𝑓</m:t>
                      </m:r>
                      <m:r>
                        <a:rPr lang="en-US" sz="2000" i="1">
                          <a:solidFill>
                            <a:schemeClr val="accent6"/>
                          </a:solidFill>
                          <a:latin typeface="Cambria Math" panose="02040503050406030204" pitchFamily="18" charset="0"/>
                        </a:rPr>
                        <m:t>=</m:t>
                      </m:r>
                      <m:r>
                        <a:rPr lang="en-US" sz="2000" b="0" i="1" smtClean="0">
                          <a:solidFill>
                            <a:schemeClr val="accent6"/>
                          </a:solidFill>
                          <a:latin typeface="Cambria Math" panose="02040503050406030204" pitchFamily="18" charset="0"/>
                        </a:rPr>
                        <m:t>𝐴𝐵</m:t>
                      </m:r>
                      <m:sSup>
                        <m:sSupPr>
                          <m:ctrlPr>
                            <a:rPr lang="en-US" sz="2000" b="0" i="1" smtClean="0">
                              <a:solidFill>
                                <a:schemeClr val="accent6"/>
                              </a:solidFill>
                              <a:latin typeface="Cambria Math" panose="02040503050406030204" pitchFamily="18" charset="0"/>
                            </a:rPr>
                          </m:ctrlPr>
                        </m:sSupPr>
                        <m:e>
                          <m:r>
                            <a:rPr lang="en-US" sz="2000" b="0" i="1" smtClean="0">
                              <a:solidFill>
                                <a:schemeClr val="accent6"/>
                              </a:solidFill>
                              <a:latin typeface="Cambria Math" panose="02040503050406030204" pitchFamily="18" charset="0"/>
                            </a:rPr>
                            <m:t>𝐶</m:t>
                          </m:r>
                        </m:e>
                        <m:sup>
                          <m:r>
                            <a:rPr lang="en-US" sz="2000" b="0" i="1" smtClean="0">
                              <a:solidFill>
                                <a:schemeClr val="accent6"/>
                              </a:solidFill>
                              <a:latin typeface="Cambria Math" panose="02040503050406030204" pitchFamily="18" charset="0"/>
                            </a:rPr>
                            <m:t>′</m:t>
                          </m:r>
                        </m:sup>
                      </m:sSup>
                      <m:r>
                        <a:rPr lang="en-US" sz="2000" b="0" i="1" smtClean="0">
                          <a:solidFill>
                            <a:schemeClr val="accent6"/>
                          </a:solidFill>
                          <a:latin typeface="Cambria Math" panose="02040503050406030204" pitchFamily="18" charset="0"/>
                        </a:rPr>
                        <m:t>𝐷</m:t>
                      </m:r>
                      <m:r>
                        <a:rPr lang="en-US" sz="2000" b="0" i="1" smtClean="0">
                          <a:solidFill>
                            <a:schemeClr val="accent6"/>
                          </a:solidFill>
                          <a:latin typeface="Cambria Math" panose="02040503050406030204" pitchFamily="18" charset="0"/>
                        </a:rPr>
                        <m:t>+</m:t>
                      </m:r>
                      <m:r>
                        <a:rPr lang="en-US" sz="2000" b="0" i="1" smtClean="0">
                          <a:solidFill>
                            <a:schemeClr val="accent6"/>
                          </a:solidFill>
                          <a:latin typeface="Cambria Math" panose="02040503050406030204" pitchFamily="18" charset="0"/>
                        </a:rPr>
                        <m:t>𝐴</m:t>
                      </m:r>
                      <m:sSup>
                        <m:sSupPr>
                          <m:ctrlPr>
                            <a:rPr lang="en-US" sz="2000" b="0" i="1" smtClean="0">
                              <a:solidFill>
                                <a:schemeClr val="accent6"/>
                              </a:solidFill>
                              <a:latin typeface="Cambria Math" panose="02040503050406030204" pitchFamily="18" charset="0"/>
                            </a:rPr>
                          </m:ctrlPr>
                        </m:sSupPr>
                        <m:e>
                          <m:r>
                            <a:rPr lang="en-US" sz="2000" b="0" i="1" smtClean="0">
                              <a:solidFill>
                                <a:schemeClr val="accent6"/>
                              </a:solidFill>
                              <a:latin typeface="Cambria Math" panose="02040503050406030204" pitchFamily="18" charset="0"/>
                            </a:rPr>
                            <m:t>𝐵</m:t>
                          </m:r>
                        </m:e>
                        <m:sup>
                          <m:r>
                            <a:rPr lang="en-US" sz="2000" b="0" i="1" smtClean="0">
                              <a:solidFill>
                                <a:schemeClr val="accent6"/>
                              </a:solidFill>
                              <a:latin typeface="Cambria Math" panose="02040503050406030204" pitchFamily="18" charset="0"/>
                            </a:rPr>
                            <m:t>′</m:t>
                          </m:r>
                        </m:sup>
                      </m:sSup>
                      <m:sSup>
                        <m:sSupPr>
                          <m:ctrlPr>
                            <a:rPr lang="en-US" sz="2000" b="0" i="1" smtClean="0">
                              <a:solidFill>
                                <a:schemeClr val="accent6"/>
                              </a:solidFill>
                              <a:latin typeface="Cambria Math" panose="02040503050406030204" pitchFamily="18" charset="0"/>
                            </a:rPr>
                          </m:ctrlPr>
                        </m:sSupPr>
                        <m:e>
                          <m:r>
                            <a:rPr lang="en-US" sz="2000" b="0" i="1" smtClean="0">
                              <a:solidFill>
                                <a:schemeClr val="accent6"/>
                              </a:solidFill>
                              <a:latin typeface="Cambria Math" panose="02040503050406030204" pitchFamily="18" charset="0"/>
                            </a:rPr>
                            <m:t>𝐶</m:t>
                          </m:r>
                        </m:e>
                        <m:sup>
                          <m:r>
                            <a:rPr lang="en-US" sz="2000" b="0" i="1" smtClean="0">
                              <a:solidFill>
                                <a:schemeClr val="accent6"/>
                              </a:solidFill>
                              <a:latin typeface="Cambria Math" panose="02040503050406030204" pitchFamily="18" charset="0"/>
                            </a:rPr>
                            <m:t>′</m:t>
                          </m:r>
                        </m:sup>
                      </m:sSup>
                      <m:sSup>
                        <m:sSupPr>
                          <m:ctrlPr>
                            <a:rPr lang="en-US" sz="2000" b="0" i="1" smtClean="0">
                              <a:solidFill>
                                <a:schemeClr val="accent6"/>
                              </a:solidFill>
                              <a:latin typeface="Cambria Math" panose="02040503050406030204" pitchFamily="18" charset="0"/>
                            </a:rPr>
                          </m:ctrlPr>
                        </m:sSupPr>
                        <m:e>
                          <m:r>
                            <a:rPr lang="en-US" sz="2000" b="0" i="1" smtClean="0">
                              <a:solidFill>
                                <a:schemeClr val="accent6"/>
                              </a:solidFill>
                              <a:latin typeface="Cambria Math" panose="02040503050406030204" pitchFamily="18" charset="0"/>
                            </a:rPr>
                            <m:t>𝐷</m:t>
                          </m:r>
                        </m:e>
                        <m:sup>
                          <m:r>
                            <a:rPr lang="en-US" sz="2000" b="0" i="1" smtClean="0">
                              <a:solidFill>
                                <a:schemeClr val="accent6"/>
                              </a:solidFill>
                              <a:latin typeface="Cambria Math" panose="02040503050406030204" pitchFamily="18" charset="0"/>
                            </a:rPr>
                            <m:t>′</m:t>
                          </m:r>
                        </m:sup>
                      </m:sSup>
                      <m:r>
                        <a:rPr lang="en-US" sz="2000" b="0" i="1" smtClean="0">
                          <a:solidFill>
                            <a:schemeClr val="accent6"/>
                          </a:solidFill>
                          <a:latin typeface="Cambria Math" panose="02040503050406030204" pitchFamily="18" charset="0"/>
                        </a:rPr>
                        <m:t>+</m:t>
                      </m:r>
                      <m:r>
                        <a:rPr lang="en-US" sz="2000" b="0" i="1" smtClean="0">
                          <a:solidFill>
                            <a:schemeClr val="accent6"/>
                          </a:solidFill>
                          <a:latin typeface="Cambria Math" panose="02040503050406030204" pitchFamily="18" charset="0"/>
                        </a:rPr>
                        <m:t>𝐴</m:t>
                      </m:r>
                      <m:sSup>
                        <m:sSupPr>
                          <m:ctrlPr>
                            <a:rPr lang="en-US" sz="2000" b="0" i="1" smtClean="0">
                              <a:solidFill>
                                <a:schemeClr val="accent6"/>
                              </a:solidFill>
                              <a:latin typeface="Cambria Math" panose="02040503050406030204" pitchFamily="18" charset="0"/>
                            </a:rPr>
                          </m:ctrlPr>
                        </m:sSupPr>
                        <m:e>
                          <m:r>
                            <a:rPr lang="en-US" sz="2000" b="0" i="1" smtClean="0">
                              <a:solidFill>
                                <a:schemeClr val="accent6"/>
                              </a:solidFill>
                              <a:latin typeface="Cambria Math" panose="02040503050406030204" pitchFamily="18" charset="0"/>
                            </a:rPr>
                            <m:t>𝐵</m:t>
                          </m:r>
                        </m:e>
                        <m:sup>
                          <m:r>
                            <a:rPr lang="en-US" sz="2000" b="0" i="1" smtClean="0">
                              <a:solidFill>
                                <a:schemeClr val="accent6"/>
                              </a:solidFill>
                              <a:latin typeface="Cambria Math" panose="02040503050406030204" pitchFamily="18" charset="0"/>
                            </a:rPr>
                            <m:t>′</m:t>
                          </m:r>
                        </m:sup>
                      </m:sSup>
                      <m:r>
                        <a:rPr lang="en-US" sz="2000" b="0" i="1" smtClean="0">
                          <a:solidFill>
                            <a:schemeClr val="accent6"/>
                          </a:solidFill>
                          <a:latin typeface="Cambria Math" panose="02040503050406030204" pitchFamily="18" charset="0"/>
                        </a:rPr>
                        <m:t>𝐶</m:t>
                      </m:r>
                      <m:sSup>
                        <m:sSupPr>
                          <m:ctrlPr>
                            <a:rPr lang="en-US" sz="2000" b="0" i="1" smtClean="0">
                              <a:solidFill>
                                <a:schemeClr val="accent6"/>
                              </a:solidFill>
                              <a:latin typeface="Cambria Math" panose="02040503050406030204" pitchFamily="18" charset="0"/>
                            </a:rPr>
                          </m:ctrlPr>
                        </m:sSupPr>
                        <m:e>
                          <m:r>
                            <a:rPr lang="en-US" sz="2000" b="0" i="1" smtClean="0">
                              <a:solidFill>
                                <a:schemeClr val="accent6"/>
                              </a:solidFill>
                              <a:latin typeface="Cambria Math" panose="02040503050406030204" pitchFamily="18" charset="0"/>
                            </a:rPr>
                            <m:t>𝐷</m:t>
                          </m:r>
                        </m:e>
                        <m:sup>
                          <m:r>
                            <a:rPr lang="en-US" sz="2000" b="0" i="1" smtClean="0">
                              <a:solidFill>
                                <a:schemeClr val="accent6"/>
                              </a:solidFill>
                              <a:latin typeface="Cambria Math" panose="02040503050406030204" pitchFamily="18" charset="0"/>
                            </a:rPr>
                            <m:t>′</m:t>
                          </m:r>
                        </m:sup>
                      </m:sSup>
                      <m:r>
                        <a:rPr lang="en-US" sz="2000" b="0" i="1" smtClean="0">
                          <a:solidFill>
                            <a:schemeClr val="accent6"/>
                          </a:solidFill>
                          <a:latin typeface="Cambria Math" panose="02040503050406030204" pitchFamily="18" charset="0"/>
                        </a:rPr>
                        <m:t>+</m:t>
                      </m:r>
                      <m:sSup>
                        <m:sSupPr>
                          <m:ctrlPr>
                            <a:rPr lang="en-US" sz="2000" b="0" i="1" smtClean="0">
                              <a:solidFill>
                                <a:schemeClr val="accent6"/>
                              </a:solidFill>
                              <a:latin typeface="Cambria Math" panose="02040503050406030204" pitchFamily="18" charset="0"/>
                            </a:rPr>
                          </m:ctrlPr>
                        </m:sSupPr>
                        <m:e>
                          <m:r>
                            <a:rPr lang="en-US" sz="2000" b="0" i="1" smtClean="0">
                              <a:solidFill>
                                <a:schemeClr val="accent6"/>
                              </a:solidFill>
                              <a:latin typeface="Cambria Math" panose="02040503050406030204" pitchFamily="18" charset="0"/>
                            </a:rPr>
                            <m:t>𝐴</m:t>
                          </m:r>
                        </m:e>
                        <m:sup>
                          <m:r>
                            <a:rPr lang="en-US" sz="2000" b="0" i="1" smtClean="0">
                              <a:solidFill>
                                <a:schemeClr val="accent6"/>
                              </a:solidFill>
                              <a:latin typeface="Cambria Math" panose="02040503050406030204" pitchFamily="18" charset="0"/>
                            </a:rPr>
                            <m:t>′</m:t>
                          </m:r>
                        </m:sup>
                      </m:sSup>
                      <m:sSup>
                        <m:sSupPr>
                          <m:ctrlPr>
                            <a:rPr lang="en-US" sz="2000" b="0" i="1" smtClean="0">
                              <a:solidFill>
                                <a:schemeClr val="accent6"/>
                              </a:solidFill>
                              <a:latin typeface="Cambria Math" panose="02040503050406030204" pitchFamily="18" charset="0"/>
                            </a:rPr>
                          </m:ctrlPr>
                        </m:sSupPr>
                        <m:e>
                          <m:r>
                            <a:rPr lang="en-US" sz="2000" b="0" i="1" smtClean="0">
                              <a:solidFill>
                                <a:schemeClr val="accent6"/>
                              </a:solidFill>
                              <a:latin typeface="Cambria Math" panose="02040503050406030204" pitchFamily="18" charset="0"/>
                            </a:rPr>
                            <m:t>𝐵</m:t>
                          </m:r>
                        </m:e>
                        <m:sup>
                          <m:r>
                            <a:rPr lang="en-US" sz="2000" b="0" i="1" smtClean="0">
                              <a:solidFill>
                                <a:schemeClr val="accent6"/>
                              </a:solidFill>
                              <a:latin typeface="Cambria Math" panose="02040503050406030204" pitchFamily="18" charset="0"/>
                            </a:rPr>
                            <m:t>′</m:t>
                          </m:r>
                        </m:sup>
                      </m:sSup>
                      <m:r>
                        <a:rPr lang="en-US" sz="2000" b="0" i="1" smtClean="0">
                          <a:solidFill>
                            <a:schemeClr val="accent6"/>
                          </a:solidFill>
                          <a:latin typeface="Cambria Math" panose="02040503050406030204" pitchFamily="18" charset="0"/>
                        </a:rPr>
                        <m:t>𝐶</m:t>
                      </m:r>
                      <m:sSup>
                        <m:sSupPr>
                          <m:ctrlPr>
                            <a:rPr lang="en-US" sz="2000" b="0" i="1" smtClean="0">
                              <a:solidFill>
                                <a:schemeClr val="accent6"/>
                              </a:solidFill>
                              <a:latin typeface="Cambria Math" panose="02040503050406030204" pitchFamily="18" charset="0"/>
                            </a:rPr>
                          </m:ctrlPr>
                        </m:sSupPr>
                        <m:e>
                          <m:r>
                            <a:rPr lang="en-US" sz="2000" b="0" i="1" smtClean="0">
                              <a:solidFill>
                                <a:schemeClr val="accent6"/>
                              </a:solidFill>
                              <a:latin typeface="Cambria Math" panose="02040503050406030204" pitchFamily="18" charset="0"/>
                            </a:rPr>
                            <m:t>𝐷</m:t>
                          </m:r>
                        </m:e>
                        <m:sup>
                          <m:r>
                            <a:rPr lang="en-US" sz="2000" b="0" i="1" smtClean="0">
                              <a:solidFill>
                                <a:schemeClr val="accent6"/>
                              </a:solidFill>
                              <a:latin typeface="Cambria Math" panose="02040503050406030204" pitchFamily="18" charset="0"/>
                            </a:rPr>
                            <m:t>′</m:t>
                          </m:r>
                        </m:sup>
                      </m:sSup>
                      <m:r>
                        <a:rPr lang="en-US" sz="2000" b="0" i="1" smtClean="0">
                          <a:solidFill>
                            <a:schemeClr val="accent6"/>
                          </a:solidFill>
                          <a:latin typeface="Cambria Math" panose="02040503050406030204" pitchFamily="18" charset="0"/>
                        </a:rPr>
                        <m:t>+</m:t>
                      </m:r>
                      <m:sSup>
                        <m:sSupPr>
                          <m:ctrlPr>
                            <a:rPr lang="en-US" sz="2000" b="0" i="1" smtClean="0">
                              <a:solidFill>
                                <a:schemeClr val="accent6"/>
                              </a:solidFill>
                              <a:latin typeface="Cambria Math" panose="02040503050406030204" pitchFamily="18" charset="0"/>
                            </a:rPr>
                          </m:ctrlPr>
                        </m:sSupPr>
                        <m:e>
                          <m:r>
                            <a:rPr lang="en-US" sz="2000" b="0" i="1" smtClean="0">
                              <a:solidFill>
                                <a:schemeClr val="accent6"/>
                              </a:solidFill>
                              <a:latin typeface="Cambria Math" panose="02040503050406030204" pitchFamily="18" charset="0"/>
                            </a:rPr>
                            <m:t>𝐴</m:t>
                          </m:r>
                        </m:e>
                        <m:sup>
                          <m:r>
                            <a:rPr lang="en-US" sz="2000" b="0" i="1" smtClean="0">
                              <a:solidFill>
                                <a:schemeClr val="accent6"/>
                              </a:solidFill>
                              <a:latin typeface="Cambria Math" panose="02040503050406030204" pitchFamily="18" charset="0"/>
                            </a:rPr>
                            <m:t>′</m:t>
                          </m:r>
                        </m:sup>
                      </m:sSup>
                      <m:sSup>
                        <m:sSupPr>
                          <m:ctrlPr>
                            <a:rPr lang="en-US" sz="2000" b="0" i="1" smtClean="0">
                              <a:solidFill>
                                <a:schemeClr val="accent6"/>
                              </a:solidFill>
                              <a:latin typeface="Cambria Math" panose="02040503050406030204" pitchFamily="18" charset="0"/>
                            </a:rPr>
                          </m:ctrlPr>
                        </m:sSupPr>
                        <m:e>
                          <m:r>
                            <a:rPr lang="en-US" sz="2000" b="0" i="1" smtClean="0">
                              <a:solidFill>
                                <a:schemeClr val="accent6"/>
                              </a:solidFill>
                              <a:latin typeface="Cambria Math" panose="02040503050406030204" pitchFamily="18" charset="0"/>
                            </a:rPr>
                            <m:t>𝐵</m:t>
                          </m:r>
                        </m:e>
                        <m:sup>
                          <m:r>
                            <a:rPr lang="en-US" sz="2000" b="0" i="1" smtClean="0">
                              <a:solidFill>
                                <a:schemeClr val="accent6"/>
                              </a:solidFill>
                              <a:latin typeface="Cambria Math" panose="02040503050406030204" pitchFamily="18" charset="0"/>
                            </a:rPr>
                            <m:t>′</m:t>
                          </m:r>
                        </m:sup>
                      </m:sSup>
                      <m:sSup>
                        <m:sSupPr>
                          <m:ctrlPr>
                            <a:rPr lang="en-US" sz="2000" b="0" i="1" smtClean="0">
                              <a:solidFill>
                                <a:schemeClr val="accent6"/>
                              </a:solidFill>
                              <a:latin typeface="Cambria Math" panose="02040503050406030204" pitchFamily="18" charset="0"/>
                            </a:rPr>
                          </m:ctrlPr>
                        </m:sSupPr>
                        <m:e>
                          <m:r>
                            <a:rPr lang="en-US" sz="2000" b="0" i="1" smtClean="0">
                              <a:solidFill>
                                <a:schemeClr val="accent6"/>
                              </a:solidFill>
                              <a:latin typeface="Cambria Math" panose="02040503050406030204" pitchFamily="18" charset="0"/>
                            </a:rPr>
                            <m:t>𝐶</m:t>
                          </m:r>
                        </m:e>
                        <m:sup>
                          <m:r>
                            <a:rPr lang="en-US" sz="2000" b="0" i="1" smtClean="0">
                              <a:solidFill>
                                <a:schemeClr val="accent6"/>
                              </a:solidFill>
                              <a:latin typeface="Cambria Math" panose="02040503050406030204" pitchFamily="18" charset="0"/>
                            </a:rPr>
                            <m:t>′</m:t>
                          </m:r>
                        </m:sup>
                      </m:sSup>
                      <m:r>
                        <a:rPr lang="en-US" sz="2000" b="0" i="1" smtClean="0">
                          <a:solidFill>
                            <a:schemeClr val="accent6"/>
                          </a:solidFill>
                          <a:latin typeface="Cambria Math" panose="02040503050406030204" pitchFamily="18" charset="0"/>
                        </a:rPr>
                        <m:t>𝐷</m:t>
                      </m:r>
                      <m:r>
                        <a:rPr lang="en-US" sz="2000" b="0" i="1" smtClean="0">
                          <a:solidFill>
                            <a:schemeClr val="accent6"/>
                          </a:solidFill>
                          <a:latin typeface="Cambria Math" panose="02040503050406030204" pitchFamily="18" charset="0"/>
                        </a:rPr>
                        <m:t>′</m:t>
                      </m:r>
                    </m:oMath>
                  </m:oMathPara>
                </a14:m>
                <a:endParaRPr lang="en-US" sz="2000" b="0" dirty="0">
                  <a:solidFill>
                    <a:schemeClr val="accent6"/>
                  </a:solidFill>
                </a:endParaRPr>
              </a:p>
            </p:txBody>
          </p:sp>
        </mc:Choice>
        <mc:Fallback xmlns="">
          <p:sp>
            <p:nvSpPr>
              <p:cNvPr id="33" name="Rectangle 32">
                <a:extLst>
                  <a:ext uri="{FF2B5EF4-FFF2-40B4-BE49-F238E27FC236}">
                    <a16:creationId xmlns:a16="http://schemas.microsoft.com/office/drawing/2014/main" id="{92931B64-7406-4FD4-9E31-A14D1FDE0563}"/>
                  </a:ext>
                </a:extLst>
              </p:cNvPr>
              <p:cNvSpPr>
                <a:spLocks noRot="1" noChangeAspect="1" noMove="1" noResize="1" noEditPoints="1" noAdjustHandles="1" noChangeArrowheads="1" noChangeShapeType="1" noTextEdit="1"/>
              </p:cNvSpPr>
              <p:nvPr/>
            </p:nvSpPr>
            <p:spPr>
              <a:xfrm>
                <a:off x="157407" y="876300"/>
                <a:ext cx="6388480" cy="400110"/>
              </a:xfrm>
              <a:prstGeom prst="rect">
                <a:avLst/>
              </a:prstGeom>
              <a:blipFill>
                <a:blip r:embed="rId2"/>
                <a:stretch>
                  <a:fillRect b="-16923"/>
                </a:stretch>
              </a:blipFill>
            </p:spPr>
            <p:txBody>
              <a:bodyPr/>
              <a:lstStyle/>
              <a:p>
                <a:r>
                  <a:rPr lang="en-IN">
                    <a:noFill/>
                  </a:rPr>
                  <a:t> </a:t>
                </a:r>
              </a:p>
            </p:txBody>
          </p:sp>
        </mc:Fallback>
      </mc:AlternateContent>
      <p:sp>
        <p:nvSpPr>
          <p:cNvPr id="35" name="TextBox 34">
            <a:extLst>
              <a:ext uri="{FF2B5EF4-FFF2-40B4-BE49-F238E27FC236}">
                <a16:creationId xmlns:a16="http://schemas.microsoft.com/office/drawing/2014/main" xmlns="" id="{26BF4A94-5E05-4C91-A45C-87634C207B2B}"/>
              </a:ext>
            </a:extLst>
          </p:cNvPr>
          <p:cNvSpPr txBox="1"/>
          <p:nvPr/>
        </p:nvSpPr>
        <p:spPr>
          <a:xfrm>
            <a:off x="2228399" y="2129558"/>
            <a:ext cx="367408" cy="575542"/>
          </a:xfrm>
          <a:prstGeom prst="rect">
            <a:avLst/>
          </a:prstGeom>
          <a:noFill/>
        </p:spPr>
        <p:txBody>
          <a:bodyPr wrap="none" rtlCol="0">
            <a:spAutoFit/>
          </a:bodyPr>
          <a:lstStyle/>
          <a:p>
            <a:r>
              <a:rPr lang="en-US" sz="2800" dirty="0"/>
              <a:t>1</a:t>
            </a:r>
          </a:p>
        </p:txBody>
      </p:sp>
      <p:sp>
        <p:nvSpPr>
          <p:cNvPr id="36" name="TextBox 35">
            <a:extLst>
              <a:ext uri="{FF2B5EF4-FFF2-40B4-BE49-F238E27FC236}">
                <a16:creationId xmlns:a16="http://schemas.microsoft.com/office/drawing/2014/main" xmlns="" id="{EE5C3560-E746-4074-9651-6726D6A3F51F}"/>
              </a:ext>
            </a:extLst>
          </p:cNvPr>
          <p:cNvSpPr txBox="1"/>
          <p:nvPr/>
        </p:nvSpPr>
        <p:spPr>
          <a:xfrm>
            <a:off x="3752399" y="2933700"/>
            <a:ext cx="367408" cy="575542"/>
          </a:xfrm>
          <a:prstGeom prst="rect">
            <a:avLst/>
          </a:prstGeom>
          <a:noFill/>
        </p:spPr>
        <p:txBody>
          <a:bodyPr wrap="none" rtlCol="0">
            <a:spAutoFit/>
          </a:bodyPr>
          <a:lstStyle/>
          <a:p>
            <a:r>
              <a:rPr lang="en-US" sz="2800" dirty="0"/>
              <a:t>1</a:t>
            </a:r>
          </a:p>
        </p:txBody>
      </p:sp>
      <p:sp>
        <p:nvSpPr>
          <p:cNvPr id="37" name="TextBox 36">
            <a:extLst>
              <a:ext uri="{FF2B5EF4-FFF2-40B4-BE49-F238E27FC236}">
                <a16:creationId xmlns:a16="http://schemas.microsoft.com/office/drawing/2014/main" xmlns="" id="{7A0E3A4F-DF94-4E87-839C-5E0827401548}"/>
              </a:ext>
            </a:extLst>
          </p:cNvPr>
          <p:cNvSpPr txBox="1"/>
          <p:nvPr/>
        </p:nvSpPr>
        <p:spPr>
          <a:xfrm>
            <a:off x="2186999" y="4657755"/>
            <a:ext cx="367408" cy="575542"/>
          </a:xfrm>
          <a:prstGeom prst="rect">
            <a:avLst/>
          </a:prstGeom>
          <a:noFill/>
        </p:spPr>
        <p:txBody>
          <a:bodyPr wrap="none" rtlCol="0">
            <a:spAutoFit/>
          </a:bodyPr>
          <a:lstStyle/>
          <a:p>
            <a:r>
              <a:rPr lang="en-US" sz="2800" dirty="0"/>
              <a:t>1</a:t>
            </a:r>
          </a:p>
        </p:txBody>
      </p:sp>
      <p:sp>
        <p:nvSpPr>
          <p:cNvPr id="38" name="TextBox 37">
            <a:extLst>
              <a:ext uri="{FF2B5EF4-FFF2-40B4-BE49-F238E27FC236}">
                <a16:creationId xmlns:a16="http://schemas.microsoft.com/office/drawing/2014/main" xmlns="" id="{D919FDA2-B672-4CBA-946B-4230FD8B8378}"/>
              </a:ext>
            </a:extLst>
          </p:cNvPr>
          <p:cNvSpPr txBox="1"/>
          <p:nvPr/>
        </p:nvSpPr>
        <p:spPr>
          <a:xfrm>
            <a:off x="4549199" y="4625017"/>
            <a:ext cx="367408" cy="575542"/>
          </a:xfrm>
          <a:prstGeom prst="rect">
            <a:avLst/>
          </a:prstGeom>
          <a:noFill/>
        </p:spPr>
        <p:txBody>
          <a:bodyPr wrap="none" rtlCol="0">
            <a:spAutoFit/>
          </a:bodyPr>
          <a:lstStyle/>
          <a:p>
            <a:r>
              <a:rPr lang="en-US" sz="2800" dirty="0"/>
              <a:t>1</a:t>
            </a:r>
          </a:p>
        </p:txBody>
      </p:sp>
      <p:sp>
        <p:nvSpPr>
          <p:cNvPr id="39" name="Oval 38">
            <a:extLst>
              <a:ext uri="{FF2B5EF4-FFF2-40B4-BE49-F238E27FC236}">
                <a16:creationId xmlns:a16="http://schemas.microsoft.com/office/drawing/2014/main" xmlns="" id="{E6D49128-5CF3-43A8-8E69-1031433B719A}"/>
              </a:ext>
            </a:extLst>
          </p:cNvPr>
          <p:cNvSpPr/>
          <p:nvPr/>
        </p:nvSpPr>
        <p:spPr>
          <a:xfrm>
            <a:off x="3734047" y="2953470"/>
            <a:ext cx="405728" cy="499342"/>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xmlns="" id="{1E05C6F8-6AFA-404D-87CF-99DE1754A452}"/>
              </a:ext>
            </a:extLst>
          </p:cNvPr>
          <p:cNvSpPr txBox="1"/>
          <p:nvPr/>
        </p:nvSpPr>
        <p:spPr>
          <a:xfrm>
            <a:off x="4549199" y="2105131"/>
            <a:ext cx="367408" cy="575542"/>
          </a:xfrm>
          <a:prstGeom prst="rect">
            <a:avLst/>
          </a:prstGeom>
          <a:noFill/>
        </p:spPr>
        <p:txBody>
          <a:bodyPr wrap="none" rtlCol="0">
            <a:spAutoFit/>
          </a:bodyPr>
          <a:lstStyle/>
          <a:p>
            <a:r>
              <a:rPr lang="en-US" sz="2800" dirty="0"/>
              <a:t>1</a:t>
            </a:r>
          </a:p>
        </p:txBody>
      </p:sp>
      <p:sp>
        <p:nvSpPr>
          <p:cNvPr id="41" name="Freeform 50">
            <a:extLst>
              <a:ext uri="{FF2B5EF4-FFF2-40B4-BE49-F238E27FC236}">
                <a16:creationId xmlns:a16="http://schemas.microsoft.com/office/drawing/2014/main" xmlns="" id="{EF39D12C-7977-48C9-9AF6-F1C1EADFB4EA}"/>
              </a:ext>
            </a:extLst>
          </p:cNvPr>
          <p:cNvSpPr/>
          <p:nvPr/>
        </p:nvSpPr>
        <p:spPr>
          <a:xfrm>
            <a:off x="1971920" y="1943100"/>
            <a:ext cx="689141" cy="736122"/>
          </a:xfrm>
          <a:custGeom>
            <a:avLst/>
            <a:gdLst>
              <a:gd name="connsiteX0" fmla="*/ 628650 w 689141"/>
              <a:gd name="connsiteY0" fmla="*/ 0 h 736122"/>
              <a:gd name="connsiteX1" fmla="*/ 628650 w 689141"/>
              <a:gd name="connsiteY1" fmla="*/ 671513 h 736122"/>
              <a:gd name="connsiteX2" fmla="*/ 0 w 689141"/>
              <a:gd name="connsiteY2" fmla="*/ 714375 h 736122"/>
            </a:gdLst>
            <a:ahLst/>
            <a:cxnLst>
              <a:cxn ang="0">
                <a:pos x="connsiteX0" y="connsiteY0"/>
              </a:cxn>
              <a:cxn ang="0">
                <a:pos x="connsiteX1" y="connsiteY1"/>
              </a:cxn>
              <a:cxn ang="0">
                <a:pos x="connsiteX2" y="connsiteY2"/>
              </a:cxn>
            </a:cxnLst>
            <a:rect l="l" t="t" r="r" b="b"/>
            <a:pathLst>
              <a:path w="689141" h="736122">
                <a:moveTo>
                  <a:pt x="628650" y="0"/>
                </a:moveTo>
                <a:cubicBezTo>
                  <a:pt x="681037" y="276225"/>
                  <a:pt x="733425" y="552451"/>
                  <a:pt x="628650" y="671513"/>
                </a:cubicBezTo>
                <a:cubicBezTo>
                  <a:pt x="523875" y="790576"/>
                  <a:pt x="95250" y="707231"/>
                  <a:pt x="0" y="714375"/>
                </a:cubicBezTo>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51">
            <a:extLst>
              <a:ext uri="{FF2B5EF4-FFF2-40B4-BE49-F238E27FC236}">
                <a16:creationId xmlns:a16="http://schemas.microsoft.com/office/drawing/2014/main" xmlns="" id="{960FA554-9B98-491F-80C2-2353919E069C}"/>
              </a:ext>
            </a:extLst>
          </p:cNvPr>
          <p:cNvSpPr/>
          <p:nvPr/>
        </p:nvSpPr>
        <p:spPr>
          <a:xfrm rot="5400000">
            <a:off x="4421266" y="1914524"/>
            <a:ext cx="689141" cy="736122"/>
          </a:xfrm>
          <a:custGeom>
            <a:avLst/>
            <a:gdLst>
              <a:gd name="connsiteX0" fmla="*/ 628650 w 689141"/>
              <a:gd name="connsiteY0" fmla="*/ 0 h 736122"/>
              <a:gd name="connsiteX1" fmla="*/ 628650 w 689141"/>
              <a:gd name="connsiteY1" fmla="*/ 671513 h 736122"/>
              <a:gd name="connsiteX2" fmla="*/ 0 w 689141"/>
              <a:gd name="connsiteY2" fmla="*/ 714375 h 736122"/>
            </a:gdLst>
            <a:ahLst/>
            <a:cxnLst>
              <a:cxn ang="0">
                <a:pos x="connsiteX0" y="connsiteY0"/>
              </a:cxn>
              <a:cxn ang="0">
                <a:pos x="connsiteX1" y="connsiteY1"/>
              </a:cxn>
              <a:cxn ang="0">
                <a:pos x="connsiteX2" y="connsiteY2"/>
              </a:cxn>
            </a:cxnLst>
            <a:rect l="l" t="t" r="r" b="b"/>
            <a:pathLst>
              <a:path w="689141" h="736122">
                <a:moveTo>
                  <a:pt x="628650" y="0"/>
                </a:moveTo>
                <a:cubicBezTo>
                  <a:pt x="681037" y="276225"/>
                  <a:pt x="733425" y="552451"/>
                  <a:pt x="628650" y="671513"/>
                </a:cubicBezTo>
                <a:cubicBezTo>
                  <a:pt x="523875" y="790576"/>
                  <a:pt x="95250" y="707231"/>
                  <a:pt x="0" y="714375"/>
                </a:cubicBezTo>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52">
            <a:extLst>
              <a:ext uri="{FF2B5EF4-FFF2-40B4-BE49-F238E27FC236}">
                <a16:creationId xmlns:a16="http://schemas.microsoft.com/office/drawing/2014/main" xmlns="" id="{89820500-DE87-4DF5-822B-E8A9178E2F22}"/>
              </a:ext>
            </a:extLst>
          </p:cNvPr>
          <p:cNvSpPr/>
          <p:nvPr/>
        </p:nvSpPr>
        <p:spPr>
          <a:xfrm rot="16643652">
            <a:off x="1986207" y="4557814"/>
            <a:ext cx="689141" cy="736122"/>
          </a:xfrm>
          <a:custGeom>
            <a:avLst/>
            <a:gdLst>
              <a:gd name="connsiteX0" fmla="*/ 628650 w 689141"/>
              <a:gd name="connsiteY0" fmla="*/ 0 h 736122"/>
              <a:gd name="connsiteX1" fmla="*/ 628650 w 689141"/>
              <a:gd name="connsiteY1" fmla="*/ 671513 h 736122"/>
              <a:gd name="connsiteX2" fmla="*/ 0 w 689141"/>
              <a:gd name="connsiteY2" fmla="*/ 714375 h 736122"/>
            </a:gdLst>
            <a:ahLst/>
            <a:cxnLst>
              <a:cxn ang="0">
                <a:pos x="connsiteX0" y="connsiteY0"/>
              </a:cxn>
              <a:cxn ang="0">
                <a:pos x="connsiteX1" y="connsiteY1"/>
              </a:cxn>
              <a:cxn ang="0">
                <a:pos x="connsiteX2" y="connsiteY2"/>
              </a:cxn>
            </a:cxnLst>
            <a:rect l="l" t="t" r="r" b="b"/>
            <a:pathLst>
              <a:path w="689141" h="736122">
                <a:moveTo>
                  <a:pt x="628650" y="0"/>
                </a:moveTo>
                <a:cubicBezTo>
                  <a:pt x="681037" y="276225"/>
                  <a:pt x="733425" y="552451"/>
                  <a:pt x="628650" y="671513"/>
                </a:cubicBezTo>
                <a:cubicBezTo>
                  <a:pt x="523875" y="790576"/>
                  <a:pt x="95250" y="707231"/>
                  <a:pt x="0" y="714375"/>
                </a:cubicBezTo>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53">
            <a:extLst>
              <a:ext uri="{FF2B5EF4-FFF2-40B4-BE49-F238E27FC236}">
                <a16:creationId xmlns:a16="http://schemas.microsoft.com/office/drawing/2014/main" xmlns="" id="{6B994360-786D-4CF4-982E-21643DA48F9D}"/>
              </a:ext>
            </a:extLst>
          </p:cNvPr>
          <p:cNvSpPr/>
          <p:nvPr/>
        </p:nvSpPr>
        <p:spPr>
          <a:xfrm rot="10800000">
            <a:off x="4424608" y="4559777"/>
            <a:ext cx="689141" cy="736122"/>
          </a:xfrm>
          <a:custGeom>
            <a:avLst/>
            <a:gdLst>
              <a:gd name="connsiteX0" fmla="*/ 628650 w 689141"/>
              <a:gd name="connsiteY0" fmla="*/ 0 h 736122"/>
              <a:gd name="connsiteX1" fmla="*/ 628650 w 689141"/>
              <a:gd name="connsiteY1" fmla="*/ 671513 h 736122"/>
              <a:gd name="connsiteX2" fmla="*/ 0 w 689141"/>
              <a:gd name="connsiteY2" fmla="*/ 714375 h 736122"/>
            </a:gdLst>
            <a:ahLst/>
            <a:cxnLst>
              <a:cxn ang="0">
                <a:pos x="connsiteX0" y="connsiteY0"/>
              </a:cxn>
              <a:cxn ang="0">
                <a:pos x="connsiteX1" y="connsiteY1"/>
              </a:cxn>
              <a:cxn ang="0">
                <a:pos x="connsiteX2" y="connsiteY2"/>
              </a:cxn>
            </a:cxnLst>
            <a:rect l="l" t="t" r="r" b="b"/>
            <a:pathLst>
              <a:path w="689141" h="736122">
                <a:moveTo>
                  <a:pt x="628650" y="0"/>
                </a:moveTo>
                <a:cubicBezTo>
                  <a:pt x="681037" y="276225"/>
                  <a:pt x="733425" y="552451"/>
                  <a:pt x="628650" y="671513"/>
                </a:cubicBezTo>
                <a:cubicBezTo>
                  <a:pt x="523875" y="790576"/>
                  <a:pt x="95250" y="707231"/>
                  <a:pt x="0" y="714375"/>
                </a:cubicBezTo>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a:extLst>
              <a:ext uri="{FF2B5EF4-FFF2-40B4-BE49-F238E27FC236}">
                <a16:creationId xmlns:a16="http://schemas.microsoft.com/office/drawing/2014/main" xmlns="" id="{0AC7885A-B3FD-4755-B839-6E0EB2462999}"/>
              </a:ext>
            </a:extLst>
          </p:cNvPr>
          <p:cNvGrpSpPr/>
          <p:nvPr/>
        </p:nvGrpSpPr>
        <p:grpSpPr>
          <a:xfrm>
            <a:off x="2196059" y="5369993"/>
            <a:ext cx="2768660" cy="472698"/>
            <a:chOff x="2214807" y="5356602"/>
            <a:chExt cx="2768660" cy="472698"/>
          </a:xfrm>
        </p:grpSpPr>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xmlns="" id="{F4E6E287-210C-4302-ACEA-BA7DD85122EE}"/>
                    </a:ext>
                  </a:extLst>
                </p:cNvPr>
                <p:cNvSpPr/>
                <p:nvPr/>
              </p:nvSpPr>
              <p:spPr>
                <a:xfrm>
                  <a:off x="2214807" y="5367635"/>
                  <a:ext cx="175605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tx2"/>
                            </a:solidFill>
                            <a:latin typeface="Cambria Math" panose="02040503050406030204" pitchFamily="18" charset="0"/>
                          </a:rPr>
                          <m:t>𝑓</m:t>
                        </m:r>
                        <m:r>
                          <a:rPr lang="en-US" sz="2400" i="1">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𝐴𝐵</m:t>
                        </m:r>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𝐶</m:t>
                            </m:r>
                          </m:e>
                          <m:sup>
                            <m:r>
                              <a:rPr lang="en-US" sz="2400" b="0" i="1" smtClean="0">
                                <a:solidFill>
                                  <a:schemeClr val="tx2"/>
                                </a:solidFill>
                                <a:latin typeface="Cambria Math" panose="02040503050406030204" pitchFamily="18" charset="0"/>
                              </a:rPr>
                              <m:t>′</m:t>
                            </m:r>
                          </m:sup>
                        </m:sSup>
                        <m:r>
                          <a:rPr lang="en-US" sz="2400" b="0" i="1" smtClean="0">
                            <a:solidFill>
                              <a:schemeClr val="tx2"/>
                            </a:solidFill>
                            <a:latin typeface="Cambria Math" panose="02040503050406030204" pitchFamily="18" charset="0"/>
                          </a:rPr>
                          <m:t>𝐷</m:t>
                        </m:r>
                      </m:oMath>
                    </m:oMathPara>
                  </a14:m>
                  <a:endParaRPr lang="en-US" sz="2400" dirty="0">
                    <a:solidFill>
                      <a:schemeClr val="tx2"/>
                    </a:solidFill>
                  </a:endParaRPr>
                </a:p>
              </p:txBody>
            </p:sp>
          </mc:Choice>
          <mc:Fallback xmlns="">
            <p:sp>
              <p:nvSpPr>
                <p:cNvPr id="34" name="Rectangle 33">
                  <a:extLst>
                    <a:ext uri="{FF2B5EF4-FFF2-40B4-BE49-F238E27FC236}">
                      <a16:creationId xmlns:a16="http://schemas.microsoft.com/office/drawing/2014/main" id="{F4E6E287-210C-4302-ACEA-BA7DD85122EE}"/>
                    </a:ext>
                  </a:extLst>
                </p:cNvPr>
                <p:cNvSpPr>
                  <a:spLocks noRot="1" noChangeAspect="1" noMove="1" noResize="1" noEditPoints="1" noAdjustHandles="1" noChangeArrowheads="1" noChangeShapeType="1" noTextEdit="1"/>
                </p:cNvSpPr>
                <p:nvPr/>
              </p:nvSpPr>
              <p:spPr>
                <a:xfrm>
                  <a:off x="2214807" y="5367635"/>
                  <a:ext cx="1756057" cy="461665"/>
                </a:xfrm>
                <a:prstGeom prst="rect">
                  <a:avLst/>
                </a:prstGeom>
                <a:blipFill>
                  <a:blip r:embed="rId3"/>
                  <a:stretch>
                    <a:fillRect l="-347" b="-2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xmlns="" id="{4CCBD1E0-9F39-4931-B503-B8AC9D5F20E7}"/>
                    </a:ext>
                  </a:extLst>
                </p:cNvPr>
                <p:cNvSpPr/>
                <p:nvPr/>
              </p:nvSpPr>
              <p:spPr>
                <a:xfrm>
                  <a:off x="3815007" y="5356602"/>
                  <a:ext cx="116846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solidFill>
                                  <a:schemeClr val="tx2"/>
                                </a:solidFill>
                                <a:latin typeface="Cambria Math" panose="02040503050406030204" pitchFamily="18" charset="0"/>
                              </a:rPr>
                            </m:ctrlPr>
                          </m:sSupPr>
                          <m:e>
                            <m:r>
                              <a:rPr lang="en-US" sz="2400" i="1">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 </m:t>
                            </m:r>
                            <m:r>
                              <a:rPr lang="en-US" sz="2400" b="0" i="1" smtClean="0">
                                <a:solidFill>
                                  <a:schemeClr val="tx2"/>
                                </a:solidFill>
                                <a:latin typeface="Cambria Math" panose="02040503050406030204" pitchFamily="18" charset="0"/>
                              </a:rPr>
                              <m:t>𝐵</m:t>
                            </m:r>
                          </m:e>
                          <m:sup>
                            <m:r>
                              <a:rPr lang="en-US" sz="2400" b="0" i="1" smtClean="0">
                                <a:solidFill>
                                  <a:schemeClr val="tx2"/>
                                </a:solidFill>
                                <a:latin typeface="Cambria Math" panose="02040503050406030204" pitchFamily="18" charset="0"/>
                              </a:rPr>
                              <m:t>′</m:t>
                            </m:r>
                          </m:sup>
                        </m:sSup>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𝐷</m:t>
                            </m:r>
                          </m:e>
                          <m:sup>
                            <m:r>
                              <a:rPr lang="en-US" sz="2400" b="0" i="1" smtClean="0">
                                <a:solidFill>
                                  <a:schemeClr val="tx2"/>
                                </a:solidFill>
                                <a:latin typeface="Cambria Math" panose="02040503050406030204" pitchFamily="18" charset="0"/>
                              </a:rPr>
                              <m:t>′</m:t>
                            </m:r>
                          </m:sup>
                        </m:sSup>
                      </m:oMath>
                    </m:oMathPara>
                  </a14:m>
                  <a:endParaRPr lang="en-US" sz="2400" dirty="0">
                    <a:solidFill>
                      <a:schemeClr val="tx2"/>
                    </a:solidFill>
                  </a:endParaRPr>
                </a:p>
              </p:txBody>
            </p:sp>
          </mc:Choice>
          <mc:Fallback xmlns="">
            <p:sp>
              <p:nvSpPr>
                <p:cNvPr id="45" name="Rectangle 44">
                  <a:extLst>
                    <a:ext uri="{FF2B5EF4-FFF2-40B4-BE49-F238E27FC236}">
                      <a16:creationId xmlns:a16="http://schemas.microsoft.com/office/drawing/2014/main" id="{4CCBD1E0-9F39-4931-B503-B8AC9D5F20E7}"/>
                    </a:ext>
                  </a:extLst>
                </p:cNvPr>
                <p:cNvSpPr>
                  <a:spLocks noRot="1" noChangeAspect="1" noMove="1" noResize="1" noEditPoints="1" noAdjustHandles="1" noChangeArrowheads="1" noChangeShapeType="1" noTextEdit="1"/>
                </p:cNvSpPr>
                <p:nvPr/>
              </p:nvSpPr>
              <p:spPr>
                <a:xfrm>
                  <a:off x="3815007" y="5356602"/>
                  <a:ext cx="1168460" cy="461665"/>
                </a:xfrm>
                <a:prstGeom prst="rect">
                  <a:avLst/>
                </a:prstGeom>
                <a:blipFill>
                  <a:blip r:embed="rId4"/>
                  <a:stretch>
                    <a:fillRect/>
                  </a:stretch>
                </a:blipFill>
              </p:spPr>
              <p:txBody>
                <a:bodyPr/>
                <a:lstStyle/>
                <a:p>
                  <a:r>
                    <a:rPr lang="en-IN">
                      <a:noFill/>
                    </a:rPr>
                    <a:t> </a:t>
                  </a:r>
                </a:p>
              </p:txBody>
            </p:sp>
          </mc:Fallback>
        </mc:AlternateContent>
      </p:grpSp>
      <p:grpSp>
        <p:nvGrpSpPr>
          <p:cNvPr id="46" name="Group 45">
            <a:extLst>
              <a:ext uri="{FF2B5EF4-FFF2-40B4-BE49-F238E27FC236}">
                <a16:creationId xmlns:a16="http://schemas.microsoft.com/office/drawing/2014/main" xmlns="" id="{1C9D5ABD-10BE-420D-A38C-011BE8D7F0EB}"/>
              </a:ext>
            </a:extLst>
          </p:cNvPr>
          <p:cNvGrpSpPr/>
          <p:nvPr/>
        </p:nvGrpSpPr>
        <p:grpSpPr>
          <a:xfrm>
            <a:off x="7277130" y="1319292"/>
            <a:ext cx="3841226" cy="3976608"/>
            <a:chOff x="2651502" y="1433592"/>
            <a:chExt cx="3841226" cy="3976608"/>
          </a:xfrm>
        </p:grpSpPr>
        <p:graphicFrame>
          <p:nvGraphicFramePr>
            <p:cNvPr id="47" name="Content Placeholder 3">
              <a:extLst>
                <a:ext uri="{FF2B5EF4-FFF2-40B4-BE49-F238E27FC236}">
                  <a16:creationId xmlns:a16="http://schemas.microsoft.com/office/drawing/2014/main" xmlns="" id="{EABA0E92-050A-42B8-B168-538B31BF5C22}"/>
                </a:ext>
              </a:extLst>
            </p:cNvPr>
            <p:cNvGraphicFramePr>
              <a:graphicFrameLocks/>
            </p:cNvGraphicFramePr>
            <p:nvPr>
              <p:extLst>
                <p:ext uri="{D42A27DB-BD31-4B8C-83A1-F6EECF244321}">
                  <p14:modId xmlns:p14="http://schemas.microsoft.com/office/powerpoint/2010/main" val="3371737735"/>
                </p:ext>
              </p:extLst>
            </p:nvPr>
          </p:nvGraphicFramePr>
          <p:xfrm>
            <a:off x="3295650" y="2057400"/>
            <a:ext cx="3143252" cy="3352800"/>
          </p:xfrm>
          <a:graphic>
            <a:graphicData uri="http://schemas.openxmlformats.org/drawingml/2006/table">
              <a:tbl>
                <a:tblPr firstRow="1" bandRow="1"/>
                <a:tblGrid>
                  <a:gridCol w="785813">
                    <a:extLst>
                      <a:ext uri="{9D8B030D-6E8A-4147-A177-3AD203B41FA5}">
                        <a16:colId xmlns:a16="http://schemas.microsoft.com/office/drawing/2014/main" xmlns="" val="20000"/>
                      </a:ext>
                    </a:extLst>
                  </a:gridCol>
                  <a:gridCol w="785813">
                    <a:extLst>
                      <a:ext uri="{9D8B030D-6E8A-4147-A177-3AD203B41FA5}">
                        <a16:colId xmlns:a16="http://schemas.microsoft.com/office/drawing/2014/main" xmlns="" val="20001"/>
                      </a:ext>
                    </a:extLst>
                  </a:gridCol>
                  <a:gridCol w="785813">
                    <a:extLst>
                      <a:ext uri="{9D8B030D-6E8A-4147-A177-3AD203B41FA5}">
                        <a16:colId xmlns:a16="http://schemas.microsoft.com/office/drawing/2014/main" xmlns="" val="20002"/>
                      </a:ext>
                    </a:extLst>
                  </a:gridCol>
                  <a:gridCol w="785813">
                    <a:extLst>
                      <a:ext uri="{9D8B030D-6E8A-4147-A177-3AD203B41FA5}">
                        <a16:colId xmlns:a16="http://schemas.microsoft.com/office/drawing/2014/main" xmlns="" val="20003"/>
                      </a:ext>
                    </a:extLst>
                  </a:gridCol>
                </a:tblGrid>
                <a:tr h="838200">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0"/>
                    </a:ext>
                  </a:extLst>
                </a:tr>
                <a:tr h="838200">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r h="838200">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2"/>
                    </a:ext>
                  </a:extLst>
                </a:tr>
                <a:tr h="838200">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cxnSp>
          <p:nvCxnSpPr>
            <p:cNvPr id="48" name="Straight Connector 47">
              <a:extLst>
                <a:ext uri="{FF2B5EF4-FFF2-40B4-BE49-F238E27FC236}">
                  <a16:creationId xmlns:a16="http://schemas.microsoft.com/office/drawing/2014/main" xmlns="" id="{FCF76A86-4A3F-416A-80C4-AC41AFEE6AFB}"/>
                </a:ext>
              </a:extLst>
            </p:cNvPr>
            <p:cNvCxnSpPr/>
            <p:nvPr/>
          </p:nvCxnSpPr>
          <p:spPr>
            <a:xfrm flipH="1" flipV="1">
              <a:off x="2682498" y="1601410"/>
              <a:ext cx="609600" cy="4572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xmlns="" id="{0B8C69B0-421E-4515-B2B7-5DD3C2A5116E}"/>
                </a:ext>
              </a:extLst>
            </p:cNvPr>
            <p:cNvSpPr txBox="1"/>
            <p:nvPr/>
          </p:nvSpPr>
          <p:spPr>
            <a:xfrm>
              <a:off x="2894390" y="1433592"/>
              <a:ext cx="529312" cy="461665"/>
            </a:xfrm>
            <a:prstGeom prst="rect">
              <a:avLst/>
            </a:prstGeom>
            <a:noFill/>
          </p:spPr>
          <p:txBody>
            <a:bodyPr wrap="none" rtlCol="0">
              <a:spAutoFit/>
            </a:bodyPr>
            <a:lstStyle/>
            <a:p>
              <a:r>
                <a:rPr lang="en-US" sz="2400" dirty="0"/>
                <a:t>AB</a:t>
              </a:r>
            </a:p>
          </p:txBody>
        </p:sp>
        <p:sp>
          <p:nvSpPr>
            <p:cNvPr id="50" name="TextBox 49">
              <a:extLst>
                <a:ext uri="{FF2B5EF4-FFF2-40B4-BE49-F238E27FC236}">
                  <a16:creationId xmlns:a16="http://schemas.microsoft.com/office/drawing/2014/main" xmlns="" id="{FC3B77A9-787E-438B-B3A4-1A18011EB8AF}"/>
                </a:ext>
              </a:extLst>
            </p:cNvPr>
            <p:cNvSpPr txBox="1"/>
            <p:nvPr/>
          </p:nvSpPr>
          <p:spPr>
            <a:xfrm>
              <a:off x="2651502" y="1779131"/>
              <a:ext cx="537327" cy="461665"/>
            </a:xfrm>
            <a:prstGeom prst="rect">
              <a:avLst/>
            </a:prstGeom>
            <a:noFill/>
          </p:spPr>
          <p:txBody>
            <a:bodyPr wrap="none" rtlCol="0">
              <a:spAutoFit/>
            </a:bodyPr>
            <a:lstStyle/>
            <a:p>
              <a:r>
                <a:rPr lang="en-US" sz="2400" dirty="0"/>
                <a:t>CD</a:t>
              </a:r>
            </a:p>
          </p:txBody>
        </p:sp>
        <p:sp>
          <p:nvSpPr>
            <p:cNvPr id="51" name="TextBox 50">
              <a:extLst>
                <a:ext uri="{FF2B5EF4-FFF2-40B4-BE49-F238E27FC236}">
                  <a16:creationId xmlns:a16="http://schemas.microsoft.com/office/drawing/2014/main" xmlns="" id="{A529ECC5-D7CB-473C-BB2C-D65FA0A7F472}"/>
                </a:ext>
              </a:extLst>
            </p:cNvPr>
            <p:cNvSpPr txBox="1"/>
            <p:nvPr/>
          </p:nvSpPr>
          <p:spPr>
            <a:xfrm>
              <a:off x="3429000" y="1595735"/>
              <a:ext cx="495649" cy="461665"/>
            </a:xfrm>
            <a:prstGeom prst="rect">
              <a:avLst/>
            </a:prstGeom>
            <a:noFill/>
          </p:spPr>
          <p:txBody>
            <a:bodyPr wrap="none" rtlCol="0">
              <a:spAutoFit/>
            </a:bodyPr>
            <a:lstStyle/>
            <a:p>
              <a:r>
                <a:rPr lang="en-US" sz="2400" dirty="0"/>
                <a:t>00</a:t>
              </a:r>
            </a:p>
          </p:txBody>
        </p:sp>
        <p:sp>
          <p:nvSpPr>
            <p:cNvPr id="52" name="TextBox 51">
              <a:extLst>
                <a:ext uri="{FF2B5EF4-FFF2-40B4-BE49-F238E27FC236}">
                  <a16:creationId xmlns:a16="http://schemas.microsoft.com/office/drawing/2014/main" xmlns="" id="{4A833E92-B24F-4C0B-948C-07E00932C3D8}"/>
                </a:ext>
              </a:extLst>
            </p:cNvPr>
            <p:cNvSpPr txBox="1"/>
            <p:nvPr/>
          </p:nvSpPr>
          <p:spPr>
            <a:xfrm>
              <a:off x="5791200" y="1600200"/>
              <a:ext cx="495649" cy="461665"/>
            </a:xfrm>
            <a:prstGeom prst="rect">
              <a:avLst/>
            </a:prstGeom>
            <a:noFill/>
          </p:spPr>
          <p:txBody>
            <a:bodyPr wrap="none" rtlCol="0">
              <a:spAutoFit/>
            </a:bodyPr>
            <a:lstStyle/>
            <a:p>
              <a:r>
                <a:rPr lang="en-US" sz="2400" dirty="0"/>
                <a:t>10</a:t>
              </a:r>
            </a:p>
          </p:txBody>
        </p:sp>
        <p:sp>
          <p:nvSpPr>
            <p:cNvPr id="53" name="TextBox 52">
              <a:extLst>
                <a:ext uri="{FF2B5EF4-FFF2-40B4-BE49-F238E27FC236}">
                  <a16:creationId xmlns:a16="http://schemas.microsoft.com/office/drawing/2014/main" xmlns="" id="{D816C4E4-3B50-43EB-97D7-F38F2D4D706F}"/>
                </a:ext>
              </a:extLst>
            </p:cNvPr>
            <p:cNvSpPr txBox="1"/>
            <p:nvPr/>
          </p:nvSpPr>
          <p:spPr>
            <a:xfrm>
              <a:off x="2743200" y="2277070"/>
              <a:ext cx="495649" cy="461665"/>
            </a:xfrm>
            <a:prstGeom prst="rect">
              <a:avLst/>
            </a:prstGeom>
            <a:noFill/>
          </p:spPr>
          <p:txBody>
            <a:bodyPr wrap="none" rtlCol="0">
              <a:spAutoFit/>
            </a:bodyPr>
            <a:lstStyle/>
            <a:p>
              <a:r>
                <a:rPr lang="en-US" sz="2400" dirty="0"/>
                <a:t>00</a:t>
              </a:r>
            </a:p>
          </p:txBody>
        </p:sp>
        <p:sp>
          <p:nvSpPr>
            <p:cNvPr id="54" name="TextBox 53">
              <a:extLst>
                <a:ext uri="{FF2B5EF4-FFF2-40B4-BE49-F238E27FC236}">
                  <a16:creationId xmlns:a16="http://schemas.microsoft.com/office/drawing/2014/main" xmlns="" id="{E4A4C634-0BA6-43B4-9235-F843B861EF21}"/>
                </a:ext>
              </a:extLst>
            </p:cNvPr>
            <p:cNvSpPr txBox="1"/>
            <p:nvPr/>
          </p:nvSpPr>
          <p:spPr>
            <a:xfrm>
              <a:off x="2743200" y="3043535"/>
              <a:ext cx="495649" cy="461665"/>
            </a:xfrm>
            <a:prstGeom prst="rect">
              <a:avLst/>
            </a:prstGeom>
            <a:noFill/>
          </p:spPr>
          <p:txBody>
            <a:bodyPr wrap="none" rtlCol="0">
              <a:spAutoFit/>
            </a:bodyPr>
            <a:lstStyle/>
            <a:p>
              <a:r>
                <a:rPr lang="en-US" sz="2400" dirty="0"/>
                <a:t>01</a:t>
              </a:r>
            </a:p>
          </p:txBody>
        </p:sp>
        <p:sp>
          <p:nvSpPr>
            <p:cNvPr id="55" name="TextBox 54">
              <a:extLst>
                <a:ext uri="{FF2B5EF4-FFF2-40B4-BE49-F238E27FC236}">
                  <a16:creationId xmlns:a16="http://schemas.microsoft.com/office/drawing/2014/main" xmlns="" id="{5FA2FE28-DC91-4DA5-B4DE-FAFB107B4692}"/>
                </a:ext>
              </a:extLst>
            </p:cNvPr>
            <p:cNvSpPr txBox="1"/>
            <p:nvPr/>
          </p:nvSpPr>
          <p:spPr>
            <a:xfrm>
              <a:off x="3733800" y="2038290"/>
              <a:ext cx="314510" cy="400110"/>
            </a:xfrm>
            <a:prstGeom prst="rect">
              <a:avLst/>
            </a:prstGeom>
            <a:noFill/>
          </p:spPr>
          <p:txBody>
            <a:bodyPr wrap="none" rtlCol="0">
              <a:spAutoFit/>
            </a:bodyPr>
            <a:lstStyle/>
            <a:p>
              <a:r>
                <a:rPr lang="en-US" sz="2000" dirty="0"/>
                <a:t>0</a:t>
              </a:r>
            </a:p>
          </p:txBody>
        </p:sp>
        <p:sp>
          <p:nvSpPr>
            <p:cNvPr id="56" name="TextBox 55">
              <a:extLst>
                <a:ext uri="{FF2B5EF4-FFF2-40B4-BE49-F238E27FC236}">
                  <a16:creationId xmlns:a16="http://schemas.microsoft.com/office/drawing/2014/main" xmlns="" id="{FF25C1FE-2775-4F70-99E6-DE632F23E391}"/>
                </a:ext>
              </a:extLst>
            </p:cNvPr>
            <p:cNvSpPr txBox="1"/>
            <p:nvPr/>
          </p:nvSpPr>
          <p:spPr>
            <a:xfrm>
              <a:off x="3733800" y="2876490"/>
              <a:ext cx="314510" cy="400110"/>
            </a:xfrm>
            <a:prstGeom prst="rect">
              <a:avLst/>
            </a:prstGeom>
            <a:noFill/>
          </p:spPr>
          <p:txBody>
            <a:bodyPr wrap="none" rtlCol="0">
              <a:spAutoFit/>
            </a:bodyPr>
            <a:lstStyle/>
            <a:p>
              <a:r>
                <a:rPr lang="en-US" sz="2000" dirty="0"/>
                <a:t>1</a:t>
              </a:r>
            </a:p>
          </p:txBody>
        </p:sp>
        <p:sp>
          <p:nvSpPr>
            <p:cNvPr id="57" name="TextBox 56">
              <a:extLst>
                <a:ext uri="{FF2B5EF4-FFF2-40B4-BE49-F238E27FC236}">
                  <a16:creationId xmlns:a16="http://schemas.microsoft.com/office/drawing/2014/main" xmlns="" id="{008E409F-9225-4BD7-B0DC-2B2FCFAD7D52}"/>
                </a:ext>
              </a:extLst>
            </p:cNvPr>
            <p:cNvSpPr txBox="1"/>
            <p:nvPr/>
          </p:nvSpPr>
          <p:spPr>
            <a:xfrm>
              <a:off x="3733800" y="4552890"/>
              <a:ext cx="314510" cy="400110"/>
            </a:xfrm>
            <a:prstGeom prst="rect">
              <a:avLst/>
            </a:prstGeom>
            <a:noFill/>
          </p:spPr>
          <p:txBody>
            <a:bodyPr wrap="none" rtlCol="0">
              <a:spAutoFit/>
            </a:bodyPr>
            <a:lstStyle/>
            <a:p>
              <a:r>
                <a:rPr lang="en-US" sz="2000" dirty="0"/>
                <a:t>2</a:t>
              </a:r>
            </a:p>
          </p:txBody>
        </p:sp>
        <p:sp>
          <p:nvSpPr>
            <p:cNvPr id="58" name="TextBox 57">
              <a:extLst>
                <a:ext uri="{FF2B5EF4-FFF2-40B4-BE49-F238E27FC236}">
                  <a16:creationId xmlns:a16="http://schemas.microsoft.com/office/drawing/2014/main" xmlns="" id="{37563565-5FF8-4F7A-9753-4353CD890FC9}"/>
                </a:ext>
              </a:extLst>
            </p:cNvPr>
            <p:cNvSpPr txBox="1"/>
            <p:nvPr/>
          </p:nvSpPr>
          <p:spPr>
            <a:xfrm>
              <a:off x="3733800" y="3733800"/>
              <a:ext cx="314510" cy="400110"/>
            </a:xfrm>
            <a:prstGeom prst="rect">
              <a:avLst/>
            </a:prstGeom>
            <a:noFill/>
          </p:spPr>
          <p:txBody>
            <a:bodyPr wrap="none" rtlCol="0">
              <a:spAutoFit/>
            </a:bodyPr>
            <a:lstStyle/>
            <a:p>
              <a:r>
                <a:rPr lang="en-US" sz="2000" dirty="0"/>
                <a:t>3</a:t>
              </a:r>
            </a:p>
          </p:txBody>
        </p:sp>
        <p:sp>
          <p:nvSpPr>
            <p:cNvPr id="59" name="TextBox 58">
              <a:extLst>
                <a:ext uri="{FF2B5EF4-FFF2-40B4-BE49-F238E27FC236}">
                  <a16:creationId xmlns:a16="http://schemas.microsoft.com/office/drawing/2014/main" xmlns="" id="{7FA52F8E-790E-4CF7-9255-BEBF2C8E97AC}"/>
                </a:ext>
              </a:extLst>
            </p:cNvPr>
            <p:cNvSpPr txBox="1"/>
            <p:nvPr/>
          </p:nvSpPr>
          <p:spPr>
            <a:xfrm>
              <a:off x="4228751" y="1600200"/>
              <a:ext cx="495649" cy="461665"/>
            </a:xfrm>
            <a:prstGeom prst="rect">
              <a:avLst/>
            </a:prstGeom>
            <a:noFill/>
          </p:spPr>
          <p:txBody>
            <a:bodyPr wrap="none" rtlCol="0">
              <a:spAutoFit/>
            </a:bodyPr>
            <a:lstStyle/>
            <a:p>
              <a:r>
                <a:rPr lang="en-US" sz="2400" dirty="0"/>
                <a:t>01</a:t>
              </a:r>
            </a:p>
          </p:txBody>
        </p:sp>
        <p:sp>
          <p:nvSpPr>
            <p:cNvPr id="60" name="TextBox 59">
              <a:extLst>
                <a:ext uri="{FF2B5EF4-FFF2-40B4-BE49-F238E27FC236}">
                  <a16:creationId xmlns:a16="http://schemas.microsoft.com/office/drawing/2014/main" xmlns="" id="{D401A470-CC8E-45C2-B2D5-462EBFE60F65}"/>
                </a:ext>
              </a:extLst>
            </p:cNvPr>
            <p:cNvSpPr txBox="1"/>
            <p:nvPr/>
          </p:nvSpPr>
          <p:spPr>
            <a:xfrm>
              <a:off x="4990751" y="1595735"/>
              <a:ext cx="495649" cy="461665"/>
            </a:xfrm>
            <a:prstGeom prst="rect">
              <a:avLst/>
            </a:prstGeom>
            <a:noFill/>
          </p:spPr>
          <p:txBody>
            <a:bodyPr wrap="none" rtlCol="0">
              <a:spAutoFit/>
            </a:bodyPr>
            <a:lstStyle/>
            <a:p>
              <a:r>
                <a:rPr lang="en-US" sz="2400" dirty="0"/>
                <a:t>11</a:t>
              </a:r>
            </a:p>
          </p:txBody>
        </p:sp>
        <p:sp>
          <p:nvSpPr>
            <p:cNvPr id="61" name="TextBox 60">
              <a:extLst>
                <a:ext uri="{FF2B5EF4-FFF2-40B4-BE49-F238E27FC236}">
                  <a16:creationId xmlns:a16="http://schemas.microsoft.com/office/drawing/2014/main" xmlns="" id="{6B093F94-83DC-4DFF-9335-CB92858340D5}"/>
                </a:ext>
              </a:extLst>
            </p:cNvPr>
            <p:cNvSpPr txBox="1"/>
            <p:nvPr/>
          </p:nvSpPr>
          <p:spPr>
            <a:xfrm>
              <a:off x="4572000" y="2038290"/>
              <a:ext cx="314510" cy="400110"/>
            </a:xfrm>
            <a:prstGeom prst="rect">
              <a:avLst/>
            </a:prstGeom>
            <a:noFill/>
          </p:spPr>
          <p:txBody>
            <a:bodyPr wrap="none" rtlCol="0">
              <a:spAutoFit/>
            </a:bodyPr>
            <a:lstStyle/>
            <a:p>
              <a:r>
                <a:rPr lang="en-US" sz="2000" dirty="0"/>
                <a:t>4</a:t>
              </a:r>
            </a:p>
          </p:txBody>
        </p:sp>
        <p:sp>
          <p:nvSpPr>
            <p:cNvPr id="62" name="TextBox 61">
              <a:extLst>
                <a:ext uri="{FF2B5EF4-FFF2-40B4-BE49-F238E27FC236}">
                  <a16:creationId xmlns:a16="http://schemas.microsoft.com/office/drawing/2014/main" xmlns="" id="{9D8F6757-1160-4E12-8297-E68974E4BCC5}"/>
                </a:ext>
              </a:extLst>
            </p:cNvPr>
            <p:cNvSpPr txBox="1"/>
            <p:nvPr/>
          </p:nvSpPr>
          <p:spPr>
            <a:xfrm>
              <a:off x="4572000" y="2895600"/>
              <a:ext cx="314510" cy="400110"/>
            </a:xfrm>
            <a:prstGeom prst="rect">
              <a:avLst/>
            </a:prstGeom>
            <a:noFill/>
          </p:spPr>
          <p:txBody>
            <a:bodyPr wrap="none" rtlCol="0">
              <a:spAutoFit/>
            </a:bodyPr>
            <a:lstStyle/>
            <a:p>
              <a:r>
                <a:rPr lang="en-US" sz="2000" dirty="0"/>
                <a:t>5</a:t>
              </a:r>
            </a:p>
          </p:txBody>
        </p:sp>
        <p:sp>
          <p:nvSpPr>
            <p:cNvPr id="63" name="TextBox 62">
              <a:extLst>
                <a:ext uri="{FF2B5EF4-FFF2-40B4-BE49-F238E27FC236}">
                  <a16:creationId xmlns:a16="http://schemas.microsoft.com/office/drawing/2014/main" xmlns="" id="{BAB609EB-3310-4D56-84BC-C33FAC52C8D5}"/>
                </a:ext>
              </a:extLst>
            </p:cNvPr>
            <p:cNvSpPr txBox="1"/>
            <p:nvPr/>
          </p:nvSpPr>
          <p:spPr>
            <a:xfrm>
              <a:off x="4572000" y="4572000"/>
              <a:ext cx="314510" cy="400110"/>
            </a:xfrm>
            <a:prstGeom prst="rect">
              <a:avLst/>
            </a:prstGeom>
            <a:noFill/>
          </p:spPr>
          <p:txBody>
            <a:bodyPr wrap="none" rtlCol="0">
              <a:spAutoFit/>
            </a:bodyPr>
            <a:lstStyle/>
            <a:p>
              <a:r>
                <a:rPr lang="en-US" sz="2000" dirty="0"/>
                <a:t>6</a:t>
              </a:r>
            </a:p>
          </p:txBody>
        </p:sp>
        <p:sp>
          <p:nvSpPr>
            <p:cNvPr id="64" name="TextBox 63">
              <a:extLst>
                <a:ext uri="{FF2B5EF4-FFF2-40B4-BE49-F238E27FC236}">
                  <a16:creationId xmlns:a16="http://schemas.microsoft.com/office/drawing/2014/main" xmlns="" id="{6566ADC5-6671-4395-B857-CBB129793FFE}"/>
                </a:ext>
              </a:extLst>
            </p:cNvPr>
            <p:cNvSpPr txBox="1"/>
            <p:nvPr/>
          </p:nvSpPr>
          <p:spPr>
            <a:xfrm>
              <a:off x="4572000" y="3733800"/>
              <a:ext cx="314510" cy="400110"/>
            </a:xfrm>
            <a:prstGeom prst="rect">
              <a:avLst/>
            </a:prstGeom>
            <a:noFill/>
          </p:spPr>
          <p:txBody>
            <a:bodyPr wrap="none" rtlCol="0">
              <a:spAutoFit/>
            </a:bodyPr>
            <a:lstStyle/>
            <a:p>
              <a:r>
                <a:rPr lang="en-US" sz="2000" dirty="0"/>
                <a:t>7</a:t>
              </a:r>
            </a:p>
          </p:txBody>
        </p:sp>
        <p:sp>
          <p:nvSpPr>
            <p:cNvPr id="65" name="TextBox 64">
              <a:extLst>
                <a:ext uri="{FF2B5EF4-FFF2-40B4-BE49-F238E27FC236}">
                  <a16:creationId xmlns:a16="http://schemas.microsoft.com/office/drawing/2014/main" xmlns="" id="{EA6015F1-88AD-439A-84FA-2A4855131BF7}"/>
                </a:ext>
              </a:extLst>
            </p:cNvPr>
            <p:cNvSpPr txBox="1"/>
            <p:nvPr/>
          </p:nvSpPr>
          <p:spPr>
            <a:xfrm>
              <a:off x="2743200" y="3881735"/>
              <a:ext cx="495649" cy="461665"/>
            </a:xfrm>
            <a:prstGeom prst="rect">
              <a:avLst/>
            </a:prstGeom>
            <a:noFill/>
          </p:spPr>
          <p:txBody>
            <a:bodyPr wrap="none" rtlCol="0">
              <a:spAutoFit/>
            </a:bodyPr>
            <a:lstStyle/>
            <a:p>
              <a:r>
                <a:rPr lang="en-US" sz="2400" dirty="0"/>
                <a:t>11</a:t>
              </a:r>
            </a:p>
          </p:txBody>
        </p:sp>
        <p:sp>
          <p:nvSpPr>
            <p:cNvPr id="66" name="TextBox 65">
              <a:extLst>
                <a:ext uri="{FF2B5EF4-FFF2-40B4-BE49-F238E27FC236}">
                  <a16:creationId xmlns:a16="http://schemas.microsoft.com/office/drawing/2014/main" xmlns="" id="{A02E168E-208C-4167-B4CE-1C821865B88F}"/>
                </a:ext>
              </a:extLst>
            </p:cNvPr>
            <p:cNvSpPr txBox="1"/>
            <p:nvPr/>
          </p:nvSpPr>
          <p:spPr>
            <a:xfrm>
              <a:off x="2743200" y="4796135"/>
              <a:ext cx="495649" cy="461665"/>
            </a:xfrm>
            <a:prstGeom prst="rect">
              <a:avLst/>
            </a:prstGeom>
            <a:noFill/>
          </p:spPr>
          <p:txBody>
            <a:bodyPr wrap="none" rtlCol="0">
              <a:spAutoFit/>
            </a:bodyPr>
            <a:lstStyle/>
            <a:p>
              <a:r>
                <a:rPr lang="en-US" sz="2400" dirty="0"/>
                <a:t>10</a:t>
              </a:r>
            </a:p>
          </p:txBody>
        </p:sp>
        <p:sp>
          <p:nvSpPr>
            <p:cNvPr id="67" name="TextBox 66">
              <a:extLst>
                <a:ext uri="{FF2B5EF4-FFF2-40B4-BE49-F238E27FC236}">
                  <a16:creationId xmlns:a16="http://schemas.microsoft.com/office/drawing/2014/main" xmlns="" id="{31C11AD8-C9CD-452F-815D-3072F054ED6D}"/>
                </a:ext>
              </a:extLst>
            </p:cNvPr>
            <p:cNvSpPr txBox="1"/>
            <p:nvPr/>
          </p:nvSpPr>
          <p:spPr>
            <a:xfrm>
              <a:off x="5242072" y="2057400"/>
              <a:ext cx="444352" cy="400110"/>
            </a:xfrm>
            <a:prstGeom prst="rect">
              <a:avLst/>
            </a:prstGeom>
            <a:noFill/>
          </p:spPr>
          <p:txBody>
            <a:bodyPr wrap="none" rtlCol="0">
              <a:spAutoFit/>
            </a:bodyPr>
            <a:lstStyle/>
            <a:p>
              <a:r>
                <a:rPr lang="en-US" sz="2000" dirty="0"/>
                <a:t>12</a:t>
              </a:r>
            </a:p>
          </p:txBody>
        </p:sp>
        <p:sp>
          <p:nvSpPr>
            <p:cNvPr id="68" name="TextBox 67">
              <a:extLst>
                <a:ext uri="{FF2B5EF4-FFF2-40B4-BE49-F238E27FC236}">
                  <a16:creationId xmlns:a16="http://schemas.microsoft.com/office/drawing/2014/main" xmlns="" id="{A7C51A55-3176-459C-B87E-3849409C13A9}"/>
                </a:ext>
              </a:extLst>
            </p:cNvPr>
            <p:cNvSpPr txBox="1"/>
            <p:nvPr/>
          </p:nvSpPr>
          <p:spPr>
            <a:xfrm>
              <a:off x="5256360" y="2895600"/>
              <a:ext cx="444352" cy="400110"/>
            </a:xfrm>
            <a:prstGeom prst="rect">
              <a:avLst/>
            </a:prstGeom>
            <a:noFill/>
          </p:spPr>
          <p:txBody>
            <a:bodyPr wrap="none" rtlCol="0">
              <a:spAutoFit/>
            </a:bodyPr>
            <a:lstStyle/>
            <a:p>
              <a:r>
                <a:rPr lang="en-US" sz="2000" dirty="0"/>
                <a:t>13</a:t>
              </a:r>
            </a:p>
          </p:txBody>
        </p:sp>
        <p:sp>
          <p:nvSpPr>
            <p:cNvPr id="69" name="TextBox 68">
              <a:extLst>
                <a:ext uri="{FF2B5EF4-FFF2-40B4-BE49-F238E27FC236}">
                  <a16:creationId xmlns:a16="http://schemas.microsoft.com/office/drawing/2014/main" xmlns="" id="{F3765FE5-8767-4EC2-BD11-065BE252590F}"/>
                </a:ext>
              </a:extLst>
            </p:cNvPr>
            <p:cNvSpPr txBox="1"/>
            <p:nvPr/>
          </p:nvSpPr>
          <p:spPr>
            <a:xfrm>
              <a:off x="5256360" y="4572000"/>
              <a:ext cx="444352" cy="400110"/>
            </a:xfrm>
            <a:prstGeom prst="rect">
              <a:avLst/>
            </a:prstGeom>
            <a:noFill/>
          </p:spPr>
          <p:txBody>
            <a:bodyPr wrap="none" rtlCol="0">
              <a:spAutoFit/>
            </a:bodyPr>
            <a:lstStyle/>
            <a:p>
              <a:r>
                <a:rPr lang="en-US" sz="2000" dirty="0"/>
                <a:t>14</a:t>
              </a:r>
            </a:p>
          </p:txBody>
        </p:sp>
        <p:sp>
          <p:nvSpPr>
            <p:cNvPr id="70" name="TextBox 69">
              <a:extLst>
                <a:ext uri="{FF2B5EF4-FFF2-40B4-BE49-F238E27FC236}">
                  <a16:creationId xmlns:a16="http://schemas.microsoft.com/office/drawing/2014/main" xmlns="" id="{E3F4C61D-8BF0-4A41-BF22-F752EF3420BE}"/>
                </a:ext>
              </a:extLst>
            </p:cNvPr>
            <p:cNvSpPr txBox="1"/>
            <p:nvPr/>
          </p:nvSpPr>
          <p:spPr>
            <a:xfrm>
              <a:off x="5257800" y="3752910"/>
              <a:ext cx="444352" cy="400110"/>
            </a:xfrm>
            <a:prstGeom prst="rect">
              <a:avLst/>
            </a:prstGeom>
            <a:noFill/>
          </p:spPr>
          <p:txBody>
            <a:bodyPr wrap="none" rtlCol="0">
              <a:spAutoFit/>
            </a:bodyPr>
            <a:lstStyle/>
            <a:p>
              <a:r>
                <a:rPr lang="en-US" sz="2000" dirty="0"/>
                <a:t>15</a:t>
              </a:r>
            </a:p>
          </p:txBody>
        </p:sp>
        <p:sp>
          <p:nvSpPr>
            <p:cNvPr id="71" name="TextBox 70">
              <a:extLst>
                <a:ext uri="{FF2B5EF4-FFF2-40B4-BE49-F238E27FC236}">
                  <a16:creationId xmlns:a16="http://schemas.microsoft.com/office/drawing/2014/main" xmlns="" id="{F5292CC0-BC0C-4FE2-A76F-5941ADDED87F}"/>
                </a:ext>
              </a:extLst>
            </p:cNvPr>
            <p:cNvSpPr txBox="1"/>
            <p:nvPr/>
          </p:nvSpPr>
          <p:spPr>
            <a:xfrm>
              <a:off x="6162490" y="2057400"/>
              <a:ext cx="314510" cy="400110"/>
            </a:xfrm>
            <a:prstGeom prst="rect">
              <a:avLst/>
            </a:prstGeom>
            <a:noFill/>
          </p:spPr>
          <p:txBody>
            <a:bodyPr wrap="none" rtlCol="0">
              <a:spAutoFit/>
            </a:bodyPr>
            <a:lstStyle/>
            <a:p>
              <a:r>
                <a:rPr lang="en-US" sz="2000" dirty="0"/>
                <a:t>8</a:t>
              </a:r>
            </a:p>
          </p:txBody>
        </p:sp>
        <p:sp>
          <p:nvSpPr>
            <p:cNvPr id="72" name="TextBox 71">
              <a:extLst>
                <a:ext uri="{FF2B5EF4-FFF2-40B4-BE49-F238E27FC236}">
                  <a16:creationId xmlns:a16="http://schemas.microsoft.com/office/drawing/2014/main" xmlns="" id="{35F6A8DA-69F1-4A8F-9011-C8FE94A6A55C}"/>
                </a:ext>
              </a:extLst>
            </p:cNvPr>
            <p:cNvSpPr txBox="1"/>
            <p:nvPr/>
          </p:nvSpPr>
          <p:spPr>
            <a:xfrm>
              <a:off x="6162490" y="2914710"/>
              <a:ext cx="314510" cy="400110"/>
            </a:xfrm>
            <a:prstGeom prst="rect">
              <a:avLst/>
            </a:prstGeom>
            <a:noFill/>
          </p:spPr>
          <p:txBody>
            <a:bodyPr wrap="none" rtlCol="0">
              <a:spAutoFit/>
            </a:bodyPr>
            <a:lstStyle/>
            <a:p>
              <a:r>
                <a:rPr lang="en-US" sz="2000" dirty="0"/>
                <a:t>9</a:t>
              </a:r>
            </a:p>
          </p:txBody>
        </p:sp>
        <p:sp>
          <p:nvSpPr>
            <p:cNvPr id="73" name="TextBox 72">
              <a:extLst>
                <a:ext uri="{FF2B5EF4-FFF2-40B4-BE49-F238E27FC236}">
                  <a16:creationId xmlns:a16="http://schemas.microsoft.com/office/drawing/2014/main" xmlns="" id="{2B58370F-4325-45BE-94E8-CB173C64444A}"/>
                </a:ext>
              </a:extLst>
            </p:cNvPr>
            <p:cNvSpPr txBox="1"/>
            <p:nvPr/>
          </p:nvSpPr>
          <p:spPr>
            <a:xfrm>
              <a:off x="6048376" y="4591110"/>
              <a:ext cx="444352" cy="400110"/>
            </a:xfrm>
            <a:prstGeom prst="rect">
              <a:avLst/>
            </a:prstGeom>
            <a:noFill/>
          </p:spPr>
          <p:txBody>
            <a:bodyPr wrap="none" rtlCol="0">
              <a:spAutoFit/>
            </a:bodyPr>
            <a:lstStyle/>
            <a:p>
              <a:r>
                <a:rPr lang="en-US" sz="2000" dirty="0"/>
                <a:t>10</a:t>
              </a:r>
            </a:p>
          </p:txBody>
        </p:sp>
        <p:sp>
          <p:nvSpPr>
            <p:cNvPr id="74" name="TextBox 73">
              <a:extLst>
                <a:ext uri="{FF2B5EF4-FFF2-40B4-BE49-F238E27FC236}">
                  <a16:creationId xmlns:a16="http://schemas.microsoft.com/office/drawing/2014/main" xmlns="" id="{D245A70A-5AEC-47ED-BC09-10BC21138570}"/>
                </a:ext>
              </a:extLst>
            </p:cNvPr>
            <p:cNvSpPr txBox="1"/>
            <p:nvPr/>
          </p:nvSpPr>
          <p:spPr>
            <a:xfrm>
              <a:off x="6048376" y="3752910"/>
              <a:ext cx="444352" cy="400110"/>
            </a:xfrm>
            <a:prstGeom prst="rect">
              <a:avLst/>
            </a:prstGeom>
            <a:noFill/>
          </p:spPr>
          <p:txBody>
            <a:bodyPr wrap="none" rtlCol="0">
              <a:spAutoFit/>
            </a:bodyPr>
            <a:lstStyle/>
            <a:p>
              <a:r>
                <a:rPr lang="en-US" sz="2000" dirty="0"/>
                <a:t>11</a:t>
              </a:r>
            </a:p>
          </p:txBody>
        </p:sp>
      </p:grpSp>
      <mc:AlternateContent xmlns:mc="http://schemas.openxmlformats.org/markup-compatibility/2006" xmlns:a14="http://schemas.microsoft.com/office/drawing/2010/main">
        <mc:Choice Requires="a14">
          <p:sp>
            <p:nvSpPr>
              <p:cNvPr id="75" name="Rectangle 74">
                <a:extLst>
                  <a:ext uri="{FF2B5EF4-FFF2-40B4-BE49-F238E27FC236}">
                    <a16:creationId xmlns:a16="http://schemas.microsoft.com/office/drawing/2014/main" xmlns="" id="{35D5FBEB-5755-41F4-9FF9-3F128C7FA9C6}"/>
                  </a:ext>
                </a:extLst>
              </p:cNvPr>
              <p:cNvSpPr/>
              <p:nvPr/>
            </p:nvSpPr>
            <p:spPr>
              <a:xfrm>
                <a:off x="7264364" y="876300"/>
                <a:ext cx="408259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solidFill>
                            <a:schemeClr val="accent6"/>
                          </a:solidFill>
                          <a:latin typeface="Cambria Math" panose="02040503050406030204" pitchFamily="18" charset="0"/>
                        </a:rPr>
                        <m:t>𝑓</m:t>
                      </m:r>
                      <m:r>
                        <a:rPr lang="en-US" sz="2000" i="1">
                          <a:solidFill>
                            <a:schemeClr val="accent6"/>
                          </a:solidFill>
                          <a:latin typeface="Cambria Math" panose="02040503050406030204" pitchFamily="18" charset="0"/>
                        </a:rPr>
                        <m:t>=</m:t>
                      </m:r>
                      <m:sSup>
                        <m:sSupPr>
                          <m:ctrlPr>
                            <a:rPr lang="en-US" sz="2000" b="0" i="1" smtClean="0">
                              <a:solidFill>
                                <a:schemeClr val="accent6"/>
                              </a:solidFill>
                              <a:latin typeface="Cambria Math" panose="02040503050406030204" pitchFamily="18" charset="0"/>
                            </a:rPr>
                          </m:ctrlPr>
                        </m:sSupPr>
                        <m:e>
                          <m:r>
                            <a:rPr lang="en-US" sz="2000" b="0" i="1" smtClean="0">
                              <a:solidFill>
                                <a:schemeClr val="accent6"/>
                              </a:solidFill>
                              <a:latin typeface="Cambria Math" panose="02040503050406030204" pitchFamily="18" charset="0"/>
                            </a:rPr>
                            <m:t>𝐴</m:t>
                          </m:r>
                        </m:e>
                        <m:sup>
                          <m:r>
                            <a:rPr lang="en-US" sz="2000" b="0" i="1" smtClean="0">
                              <a:solidFill>
                                <a:schemeClr val="accent6"/>
                              </a:solidFill>
                              <a:latin typeface="Cambria Math" panose="02040503050406030204" pitchFamily="18" charset="0"/>
                            </a:rPr>
                            <m:t>′</m:t>
                          </m:r>
                        </m:sup>
                      </m:sSup>
                      <m:r>
                        <a:rPr lang="en-US" sz="2000" b="0" i="1" smtClean="0">
                          <a:solidFill>
                            <a:schemeClr val="accent6"/>
                          </a:solidFill>
                          <a:latin typeface="Cambria Math" panose="02040503050406030204" pitchFamily="18" charset="0"/>
                        </a:rPr>
                        <m:t>𝐵</m:t>
                      </m:r>
                      <m:sSup>
                        <m:sSupPr>
                          <m:ctrlPr>
                            <a:rPr lang="en-US" sz="2000" b="0" i="1" smtClean="0">
                              <a:solidFill>
                                <a:schemeClr val="accent6"/>
                              </a:solidFill>
                              <a:latin typeface="Cambria Math" panose="02040503050406030204" pitchFamily="18" charset="0"/>
                            </a:rPr>
                          </m:ctrlPr>
                        </m:sSupPr>
                        <m:e>
                          <m:r>
                            <a:rPr lang="en-US" sz="2000" b="0" i="1" smtClean="0">
                              <a:solidFill>
                                <a:schemeClr val="accent6"/>
                              </a:solidFill>
                              <a:latin typeface="Cambria Math" panose="02040503050406030204" pitchFamily="18" charset="0"/>
                            </a:rPr>
                            <m:t>𝐶</m:t>
                          </m:r>
                        </m:e>
                        <m:sup>
                          <m:r>
                            <a:rPr lang="en-US" sz="2000" b="0" i="1" smtClean="0">
                              <a:solidFill>
                                <a:schemeClr val="accent6"/>
                              </a:solidFill>
                              <a:latin typeface="Cambria Math" panose="02040503050406030204" pitchFamily="18" charset="0"/>
                            </a:rPr>
                            <m:t>′</m:t>
                          </m:r>
                        </m:sup>
                      </m:sSup>
                      <m:r>
                        <a:rPr lang="en-US" sz="2000" b="0" i="1" smtClean="0">
                          <a:solidFill>
                            <a:schemeClr val="accent6"/>
                          </a:solidFill>
                          <a:latin typeface="Cambria Math" panose="02040503050406030204" pitchFamily="18" charset="0"/>
                        </a:rPr>
                        <m:t>𝐷</m:t>
                      </m:r>
                      <m:r>
                        <a:rPr lang="en-US" sz="2000" b="0" i="1" smtClean="0">
                          <a:solidFill>
                            <a:schemeClr val="accent6"/>
                          </a:solidFill>
                          <a:latin typeface="Cambria Math" panose="02040503050406030204" pitchFamily="18" charset="0"/>
                        </a:rPr>
                        <m:t>+</m:t>
                      </m:r>
                      <m:sSup>
                        <m:sSupPr>
                          <m:ctrlPr>
                            <a:rPr lang="en-US" sz="2000" b="0" i="1" smtClean="0">
                              <a:solidFill>
                                <a:schemeClr val="accent6"/>
                              </a:solidFill>
                              <a:latin typeface="Cambria Math" panose="02040503050406030204" pitchFamily="18" charset="0"/>
                            </a:rPr>
                          </m:ctrlPr>
                        </m:sSupPr>
                        <m:e>
                          <m:r>
                            <a:rPr lang="en-US" sz="2000" b="0" i="1" smtClean="0">
                              <a:solidFill>
                                <a:schemeClr val="accent6"/>
                              </a:solidFill>
                              <a:latin typeface="Cambria Math" panose="02040503050406030204" pitchFamily="18" charset="0"/>
                            </a:rPr>
                            <m:t>𝐴</m:t>
                          </m:r>
                        </m:e>
                        <m:sup>
                          <m:r>
                            <a:rPr lang="en-US" sz="2000" b="0" i="1" smtClean="0">
                              <a:solidFill>
                                <a:schemeClr val="accent6"/>
                              </a:solidFill>
                              <a:latin typeface="Cambria Math" panose="02040503050406030204" pitchFamily="18" charset="0"/>
                            </a:rPr>
                            <m:t>′</m:t>
                          </m:r>
                        </m:sup>
                      </m:sSup>
                      <m:sSup>
                        <m:sSupPr>
                          <m:ctrlPr>
                            <a:rPr lang="en-US" sz="2000" b="0" i="1" smtClean="0">
                              <a:solidFill>
                                <a:schemeClr val="accent6"/>
                              </a:solidFill>
                              <a:latin typeface="Cambria Math" panose="02040503050406030204" pitchFamily="18" charset="0"/>
                            </a:rPr>
                          </m:ctrlPr>
                        </m:sSupPr>
                        <m:e>
                          <m:r>
                            <a:rPr lang="en-US" sz="2000" b="0" i="1" smtClean="0">
                              <a:solidFill>
                                <a:schemeClr val="accent6"/>
                              </a:solidFill>
                              <a:latin typeface="Cambria Math" panose="02040503050406030204" pitchFamily="18" charset="0"/>
                            </a:rPr>
                            <m:t>𝐵</m:t>
                          </m:r>
                        </m:e>
                        <m:sup>
                          <m:r>
                            <a:rPr lang="en-US" sz="2000" b="0" i="1" smtClean="0">
                              <a:solidFill>
                                <a:schemeClr val="accent6"/>
                              </a:solidFill>
                              <a:latin typeface="Cambria Math" panose="02040503050406030204" pitchFamily="18" charset="0"/>
                            </a:rPr>
                            <m:t>′</m:t>
                          </m:r>
                        </m:sup>
                      </m:sSup>
                      <m:sSup>
                        <m:sSupPr>
                          <m:ctrlPr>
                            <a:rPr lang="en-US" sz="2000" b="0" i="1" smtClean="0">
                              <a:solidFill>
                                <a:schemeClr val="accent6"/>
                              </a:solidFill>
                              <a:latin typeface="Cambria Math" panose="02040503050406030204" pitchFamily="18" charset="0"/>
                            </a:rPr>
                          </m:ctrlPr>
                        </m:sSupPr>
                        <m:e>
                          <m:r>
                            <a:rPr lang="en-US" sz="2000" b="0" i="1" smtClean="0">
                              <a:solidFill>
                                <a:schemeClr val="accent6"/>
                              </a:solidFill>
                              <a:latin typeface="Cambria Math" panose="02040503050406030204" pitchFamily="18" charset="0"/>
                            </a:rPr>
                            <m:t>𝐶</m:t>
                          </m:r>
                        </m:e>
                        <m:sup>
                          <m:r>
                            <a:rPr lang="en-US" sz="2000" b="0" i="1" smtClean="0">
                              <a:solidFill>
                                <a:schemeClr val="accent6"/>
                              </a:solidFill>
                              <a:latin typeface="Cambria Math" panose="02040503050406030204" pitchFamily="18" charset="0"/>
                            </a:rPr>
                            <m:t>′</m:t>
                          </m:r>
                        </m:sup>
                      </m:sSup>
                      <m:r>
                        <a:rPr lang="en-US" sz="2000" b="0" i="1" smtClean="0">
                          <a:solidFill>
                            <a:schemeClr val="accent6"/>
                          </a:solidFill>
                          <a:latin typeface="Cambria Math" panose="02040503050406030204" pitchFamily="18" charset="0"/>
                        </a:rPr>
                        <m:t>𝐷</m:t>
                      </m:r>
                      <m:r>
                        <a:rPr lang="en-US" sz="2000" b="0" i="1" smtClean="0">
                          <a:solidFill>
                            <a:schemeClr val="accent6"/>
                          </a:solidFill>
                          <a:latin typeface="Cambria Math" panose="02040503050406030204" pitchFamily="18" charset="0"/>
                        </a:rPr>
                        <m:t>+</m:t>
                      </m:r>
                      <m:sSup>
                        <m:sSupPr>
                          <m:ctrlPr>
                            <a:rPr lang="en-US" sz="2000" b="0" i="1" smtClean="0">
                              <a:solidFill>
                                <a:schemeClr val="accent6"/>
                              </a:solidFill>
                              <a:latin typeface="Cambria Math" panose="02040503050406030204" pitchFamily="18" charset="0"/>
                            </a:rPr>
                          </m:ctrlPr>
                        </m:sSupPr>
                        <m:e>
                          <m:r>
                            <a:rPr lang="en-US" sz="2000" b="0" i="1" smtClean="0">
                              <a:solidFill>
                                <a:schemeClr val="accent6"/>
                              </a:solidFill>
                              <a:latin typeface="Cambria Math" panose="02040503050406030204" pitchFamily="18" charset="0"/>
                            </a:rPr>
                            <m:t>𝐴</m:t>
                          </m:r>
                        </m:e>
                        <m:sup>
                          <m:r>
                            <a:rPr lang="en-US" sz="2000" b="0" i="1" smtClean="0">
                              <a:solidFill>
                                <a:schemeClr val="accent6"/>
                              </a:solidFill>
                              <a:latin typeface="Cambria Math" panose="02040503050406030204" pitchFamily="18" charset="0"/>
                            </a:rPr>
                            <m:t>′</m:t>
                          </m:r>
                        </m:sup>
                      </m:sSup>
                      <m:sSup>
                        <m:sSupPr>
                          <m:ctrlPr>
                            <a:rPr lang="en-US" sz="2000" b="0" i="1" smtClean="0">
                              <a:solidFill>
                                <a:schemeClr val="accent6"/>
                              </a:solidFill>
                              <a:latin typeface="Cambria Math" panose="02040503050406030204" pitchFamily="18" charset="0"/>
                            </a:rPr>
                          </m:ctrlPr>
                        </m:sSupPr>
                        <m:e>
                          <m:r>
                            <a:rPr lang="en-US" sz="2000" b="0" i="1" smtClean="0">
                              <a:solidFill>
                                <a:schemeClr val="accent6"/>
                              </a:solidFill>
                              <a:latin typeface="Cambria Math" panose="02040503050406030204" pitchFamily="18" charset="0"/>
                            </a:rPr>
                            <m:t>𝐵</m:t>
                          </m:r>
                        </m:e>
                        <m:sup>
                          <m:r>
                            <a:rPr lang="en-US" sz="2000" b="0" i="1" smtClean="0">
                              <a:solidFill>
                                <a:schemeClr val="accent6"/>
                              </a:solidFill>
                              <a:latin typeface="Cambria Math" panose="02040503050406030204" pitchFamily="18" charset="0"/>
                            </a:rPr>
                            <m:t>′</m:t>
                          </m:r>
                        </m:sup>
                      </m:sSup>
                      <m:sSup>
                        <m:sSupPr>
                          <m:ctrlPr>
                            <a:rPr lang="en-US" sz="2000" b="0" i="1" smtClean="0">
                              <a:solidFill>
                                <a:schemeClr val="accent6"/>
                              </a:solidFill>
                              <a:latin typeface="Cambria Math" panose="02040503050406030204" pitchFamily="18" charset="0"/>
                            </a:rPr>
                          </m:ctrlPr>
                        </m:sSupPr>
                        <m:e>
                          <m:r>
                            <a:rPr lang="en-US" sz="2000" b="0" i="1" smtClean="0">
                              <a:solidFill>
                                <a:schemeClr val="accent6"/>
                              </a:solidFill>
                              <a:latin typeface="Cambria Math" panose="02040503050406030204" pitchFamily="18" charset="0"/>
                            </a:rPr>
                            <m:t>𝐶</m:t>
                          </m:r>
                        </m:e>
                        <m:sup>
                          <m:r>
                            <a:rPr lang="en-US" sz="2000" b="0" i="1" smtClean="0">
                              <a:solidFill>
                                <a:schemeClr val="accent6"/>
                              </a:solidFill>
                              <a:latin typeface="Cambria Math" panose="02040503050406030204" pitchFamily="18" charset="0"/>
                            </a:rPr>
                            <m:t>′</m:t>
                          </m:r>
                        </m:sup>
                      </m:sSup>
                      <m:r>
                        <a:rPr lang="en-US" sz="2000" b="0" i="1" smtClean="0">
                          <a:solidFill>
                            <a:schemeClr val="accent6"/>
                          </a:solidFill>
                          <a:latin typeface="Cambria Math" panose="02040503050406030204" pitchFamily="18" charset="0"/>
                        </a:rPr>
                        <m:t>𝐷</m:t>
                      </m:r>
                      <m:r>
                        <a:rPr lang="en-US" sz="2000" b="0" i="1" smtClean="0">
                          <a:solidFill>
                            <a:schemeClr val="accent6"/>
                          </a:solidFill>
                          <a:latin typeface="Cambria Math" panose="02040503050406030204" pitchFamily="18" charset="0"/>
                        </a:rPr>
                        <m:t>′</m:t>
                      </m:r>
                    </m:oMath>
                  </m:oMathPara>
                </a14:m>
                <a:endParaRPr lang="en-US" sz="2000" b="0" dirty="0">
                  <a:solidFill>
                    <a:schemeClr val="accent6"/>
                  </a:solidFill>
                </a:endParaRPr>
              </a:p>
            </p:txBody>
          </p:sp>
        </mc:Choice>
        <mc:Fallback xmlns="">
          <p:sp>
            <p:nvSpPr>
              <p:cNvPr id="75" name="Rectangle 74">
                <a:extLst>
                  <a:ext uri="{FF2B5EF4-FFF2-40B4-BE49-F238E27FC236}">
                    <a16:creationId xmlns:a16="http://schemas.microsoft.com/office/drawing/2014/main" id="{35D5FBEB-5755-41F4-9FF9-3F128C7FA9C6}"/>
                  </a:ext>
                </a:extLst>
              </p:cNvPr>
              <p:cNvSpPr>
                <a:spLocks noRot="1" noChangeAspect="1" noMove="1" noResize="1" noEditPoints="1" noAdjustHandles="1" noChangeArrowheads="1" noChangeShapeType="1" noTextEdit="1"/>
              </p:cNvSpPr>
              <p:nvPr/>
            </p:nvSpPr>
            <p:spPr>
              <a:xfrm>
                <a:off x="7264364" y="876300"/>
                <a:ext cx="4082592" cy="400110"/>
              </a:xfrm>
              <a:prstGeom prst="rect">
                <a:avLst/>
              </a:prstGeom>
              <a:blipFill>
                <a:blip r:embed="rId5"/>
                <a:stretch>
                  <a:fillRect b="-16923"/>
                </a:stretch>
              </a:blipFill>
            </p:spPr>
            <p:txBody>
              <a:bodyPr/>
              <a:lstStyle/>
              <a:p>
                <a:r>
                  <a:rPr lang="en-IN">
                    <a:noFill/>
                  </a:rPr>
                  <a:t> </a:t>
                </a:r>
              </a:p>
            </p:txBody>
          </p:sp>
        </mc:Fallback>
      </mc:AlternateContent>
      <p:sp>
        <p:nvSpPr>
          <p:cNvPr id="77" name="TextBox 76">
            <a:extLst>
              <a:ext uri="{FF2B5EF4-FFF2-40B4-BE49-F238E27FC236}">
                <a16:creationId xmlns:a16="http://schemas.microsoft.com/office/drawing/2014/main" xmlns="" id="{92BE191D-16F2-4D1F-A471-24B2D6F80B95}"/>
              </a:ext>
            </a:extLst>
          </p:cNvPr>
          <p:cNvSpPr txBox="1"/>
          <p:nvPr/>
        </p:nvSpPr>
        <p:spPr>
          <a:xfrm>
            <a:off x="8160148" y="2129558"/>
            <a:ext cx="367408" cy="575542"/>
          </a:xfrm>
          <a:prstGeom prst="rect">
            <a:avLst/>
          </a:prstGeom>
          <a:noFill/>
        </p:spPr>
        <p:txBody>
          <a:bodyPr wrap="none" rtlCol="0">
            <a:spAutoFit/>
          </a:bodyPr>
          <a:lstStyle/>
          <a:p>
            <a:r>
              <a:rPr lang="en-US" sz="2800" dirty="0"/>
              <a:t>1</a:t>
            </a:r>
          </a:p>
        </p:txBody>
      </p:sp>
      <p:sp>
        <p:nvSpPr>
          <p:cNvPr id="78" name="TextBox 77">
            <a:extLst>
              <a:ext uri="{FF2B5EF4-FFF2-40B4-BE49-F238E27FC236}">
                <a16:creationId xmlns:a16="http://schemas.microsoft.com/office/drawing/2014/main" xmlns="" id="{76138E50-7E8F-4FFD-8306-C2E7D65B8AC6}"/>
              </a:ext>
            </a:extLst>
          </p:cNvPr>
          <p:cNvSpPr txBox="1"/>
          <p:nvPr/>
        </p:nvSpPr>
        <p:spPr>
          <a:xfrm>
            <a:off x="8908556" y="2933700"/>
            <a:ext cx="367408" cy="575542"/>
          </a:xfrm>
          <a:prstGeom prst="rect">
            <a:avLst/>
          </a:prstGeom>
          <a:noFill/>
        </p:spPr>
        <p:txBody>
          <a:bodyPr wrap="none" rtlCol="0">
            <a:spAutoFit/>
          </a:bodyPr>
          <a:lstStyle/>
          <a:p>
            <a:r>
              <a:rPr lang="en-US" sz="2800" dirty="0"/>
              <a:t>1</a:t>
            </a:r>
          </a:p>
        </p:txBody>
      </p:sp>
      <p:sp>
        <p:nvSpPr>
          <p:cNvPr id="79" name="TextBox 78">
            <a:extLst>
              <a:ext uri="{FF2B5EF4-FFF2-40B4-BE49-F238E27FC236}">
                <a16:creationId xmlns:a16="http://schemas.microsoft.com/office/drawing/2014/main" xmlns="" id="{7A502D99-2474-4FA9-8672-383EFC8BEFCB}"/>
              </a:ext>
            </a:extLst>
          </p:cNvPr>
          <p:cNvSpPr txBox="1"/>
          <p:nvPr/>
        </p:nvSpPr>
        <p:spPr>
          <a:xfrm>
            <a:off x="8160148" y="2933700"/>
            <a:ext cx="367408" cy="575542"/>
          </a:xfrm>
          <a:prstGeom prst="rect">
            <a:avLst/>
          </a:prstGeom>
          <a:noFill/>
        </p:spPr>
        <p:txBody>
          <a:bodyPr wrap="none" rtlCol="0">
            <a:spAutoFit/>
          </a:bodyPr>
          <a:lstStyle/>
          <a:p>
            <a:r>
              <a:rPr lang="en-US" sz="2800" dirty="0"/>
              <a:t>1</a:t>
            </a:r>
          </a:p>
        </p:txBody>
      </p:sp>
      <p:sp>
        <p:nvSpPr>
          <p:cNvPr id="80" name="Flowchart: Alternate Process 79">
            <a:extLst>
              <a:ext uri="{FF2B5EF4-FFF2-40B4-BE49-F238E27FC236}">
                <a16:creationId xmlns:a16="http://schemas.microsoft.com/office/drawing/2014/main" xmlns="" id="{85E73522-9497-4E88-BFF8-C2619A78EF53}"/>
              </a:ext>
            </a:extLst>
          </p:cNvPr>
          <p:cNvSpPr/>
          <p:nvPr/>
        </p:nvSpPr>
        <p:spPr>
          <a:xfrm>
            <a:off x="8089877" y="2129558"/>
            <a:ext cx="488502" cy="1379684"/>
          </a:xfrm>
          <a:prstGeom prst="flowChartAlternateProcess">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lowchart: Alternate Process 80">
            <a:extLst>
              <a:ext uri="{FF2B5EF4-FFF2-40B4-BE49-F238E27FC236}">
                <a16:creationId xmlns:a16="http://schemas.microsoft.com/office/drawing/2014/main" xmlns="" id="{284EFCE2-ADE6-4D8C-91E5-58C0C12169B1}"/>
              </a:ext>
            </a:extLst>
          </p:cNvPr>
          <p:cNvSpPr/>
          <p:nvPr/>
        </p:nvSpPr>
        <p:spPr>
          <a:xfrm rot="5400000">
            <a:off x="8454035" y="2535733"/>
            <a:ext cx="488502" cy="1379684"/>
          </a:xfrm>
          <a:prstGeom prst="flowChartAlternateProcess">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83">
            <a:extLst>
              <a:ext uri="{FF2B5EF4-FFF2-40B4-BE49-F238E27FC236}">
                <a16:creationId xmlns:a16="http://schemas.microsoft.com/office/drawing/2014/main" xmlns="" id="{5DA5C3EC-D124-484E-8F87-A2429632F320}"/>
              </a:ext>
            </a:extLst>
          </p:cNvPr>
          <p:cNvGrpSpPr/>
          <p:nvPr/>
        </p:nvGrpSpPr>
        <p:grpSpPr>
          <a:xfrm>
            <a:off x="8070356" y="5367635"/>
            <a:ext cx="2877126" cy="466130"/>
            <a:chOff x="8411318" y="5367635"/>
            <a:chExt cx="2877126" cy="466130"/>
          </a:xfrm>
        </p:grpSpPr>
        <mc:AlternateContent xmlns:mc="http://schemas.openxmlformats.org/markup-compatibility/2006" xmlns:a14="http://schemas.microsoft.com/office/drawing/2010/main">
          <mc:Choice Requires="a14">
            <p:sp>
              <p:nvSpPr>
                <p:cNvPr id="76" name="Rectangle 75">
                  <a:extLst>
                    <a:ext uri="{FF2B5EF4-FFF2-40B4-BE49-F238E27FC236}">
                      <a16:creationId xmlns:a16="http://schemas.microsoft.com/office/drawing/2014/main" xmlns="" id="{BDAC8037-E377-4A9F-B5B7-B5767D3AE9AC}"/>
                    </a:ext>
                  </a:extLst>
                </p:cNvPr>
                <p:cNvSpPr/>
                <p:nvPr/>
              </p:nvSpPr>
              <p:spPr>
                <a:xfrm>
                  <a:off x="8411318" y="5367635"/>
                  <a:ext cx="17166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tx2"/>
                            </a:solidFill>
                            <a:latin typeface="Cambria Math" panose="02040503050406030204" pitchFamily="18" charset="0"/>
                          </a:rPr>
                          <m:t>𝑓</m:t>
                        </m:r>
                        <m:r>
                          <a:rPr lang="en-US" sz="2400" i="1">
                            <a:solidFill>
                              <a:schemeClr val="tx2"/>
                            </a:solidFill>
                            <a:latin typeface="Cambria Math" panose="02040503050406030204" pitchFamily="18" charset="0"/>
                          </a:rPr>
                          <m:t>=</m:t>
                        </m:r>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𝐴</m:t>
                            </m:r>
                          </m:e>
                          <m:sup>
                            <m:r>
                              <a:rPr lang="en-US" sz="2400" b="0" i="1" smtClean="0">
                                <a:solidFill>
                                  <a:schemeClr val="tx2"/>
                                </a:solidFill>
                                <a:latin typeface="Cambria Math" panose="02040503050406030204" pitchFamily="18" charset="0"/>
                              </a:rPr>
                              <m:t>′</m:t>
                            </m:r>
                          </m:sup>
                        </m:sSup>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𝐵</m:t>
                            </m:r>
                          </m:e>
                          <m:sup>
                            <m:r>
                              <a:rPr lang="en-US" sz="2400" b="0" i="1" smtClean="0">
                                <a:solidFill>
                                  <a:schemeClr val="tx2"/>
                                </a:solidFill>
                                <a:latin typeface="Cambria Math" panose="02040503050406030204" pitchFamily="18" charset="0"/>
                              </a:rPr>
                              <m:t>′</m:t>
                            </m:r>
                          </m:sup>
                        </m:sSup>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𝐶</m:t>
                            </m:r>
                          </m:e>
                          <m:sup>
                            <m:r>
                              <a:rPr lang="en-US" sz="2400" b="0" i="1" smtClean="0">
                                <a:solidFill>
                                  <a:schemeClr val="tx2"/>
                                </a:solidFill>
                                <a:latin typeface="Cambria Math" panose="02040503050406030204" pitchFamily="18" charset="0"/>
                              </a:rPr>
                              <m:t>′</m:t>
                            </m:r>
                          </m:sup>
                        </m:sSup>
                      </m:oMath>
                    </m:oMathPara>
                  </a14:m>
                  <a:endParaRPr lang="en-US" sz="2400" dirty="0">
                    <a:solidFill>
                      <a:schemeClr val="tx2"/>
                    </a:solidFill>
                  </a:endParaRPr>
                </a:p>
              </p:txBody>
            </p:sp>
          </mc:Choice>
          <mc:Fallback xmlns="">
            <p:sp>
              <p:nvSpPr>
                <p:cNvPr id="76" name="Rectangle 75">
                  <a:extLst>
                    <a:ext uri="{FF2B5EF4-FFF2-40B4-BE49-F238E27FC236}">
                      <a16:creationId xmlns:a16="http://schemas.microsoft.com/office/drawing/2014/main" id="{BDAC8037-E377-4A9F-B5B7-B5767D3AE9AC}"/>
                    </a:ext>
                  </a:extLst>
                </p:cNvPr>
                <p:cNvSpPr>
                  <a:spLocks noRot="1" noChangeAspect="1" noMove="1" noResize="1" noEditPoints="1" noAdjustHandles="1" noChangeArrowheads="1" noChangeShapeType="1" noTextEdit="1"/>
                </p:cNvSpPr>
                <p:nvPr/>
              </p:nvSpPr>
              <p:spPr>
                <a:xfrm>
                  <a:off x="8411318" y="5367635"/>
                  <a:ext cx="1716624" cy="461665"/>
                </a:xfrm>
                <a:prstGeom prst="rect">
                  <a:avLst/>
                </a:prstGeom>
                <a:blipFill>
                  <a:blip r:embed="rId6"/>
                  <a:stretch>
                    <a:fillRect l="-712" b="-2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2" name="Rectangle 81">
                  <a:extLst>
                    <a:ext uri="{FF2B5EF4-FFF2-40B4-BE49-F238E27FC236}">
                      <a16:creationId xmlns:a16="http://schemas.microsoft.com/office/drawing/2014/main" xmlns="" id="{B22EFAC1-40E8-44BA-AE90-6FBF6DE40B75}"/>
                    </a:ext>
                  </a:extLst>
                </p:cNvPr>
                <p:cNvSpPr/>
                <p:nvPr/>
              </p:nvSpPr>
              <p:spPr>
                <a:xfrm>
                  <a:off x="9935318" y="5372100"/>
                  <a:ext cx="135312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 </m:t>
                        </m:r>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𝐴</m:t>
                            </m:r>
                          </m:e>
                          <m:sup>
                            <m:r>
                              <a:rPr lang="en-US" sz="2400" b="0" i="1" smtClean="0">
                                <a:solidFill>
                                  <a:schemeClr val="tx2"/>
                                </a:solidFill>
                                <a:latin typeface="Cambria Math" panose="02040503050406030204" pitchFamily="18" charset="0"/>
                              </a:rPr>
                              <m:t>′</m:t>
                            </m:r>
                          </m:sup>
                        </m:sSup>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𝐶</m:t>
                            </m:r>
                          </m:e>
                          <m:sup>
                            <m:r>
                              <a:rPr lang="en-US" sz="2400" b="0" i="1" smtClean="0">
                                <a:solidFill>
                                  <a:schemeClr val="tx2"/>
                                </a:solidFill>
                                <a:latin typeface="Cambria Math" panose="02040503050406030204" pitchFamily="18" charset="0"/>
                              </a:rPr>
                              <m:t>′</m:t>
                            </m:r>
                          </m:sup>
                        </m:sSup>
                        <m:r>
                          <a:rPr lang="en-US" sz="2400" b="0" i="1" smtClean="0">
                            <a:solidFill>
                              <a:schemeClr val="tx2"/>
                            </a:solidFill>
                            <a:latin typeface="Cambria Math" panose="02040503050406030204" pitchFamily="18" charset="0"/>
                          </a:rPr>
                          <m:t>𝐷</m:t>
                        </m:r>
                      </m:oMath>
                    </m:oMathPara>
                  </a14:m>
                  <a:endParaRPr lang="en-US" sz="2400" dirty="0">
                    <a:solidFill>
                      <a:schemeClr val="tx2"/>
                    </a:solidFill>
                  </a:endParaRPr>
                </a:p>
              </p:txBody>
            </p:sp>
          </mc:Choice>
          <mc:Fallback xmlns="">
            <p:sp>
              <p:nvSpPr>
                <p:cNvPr id="82" name="Rectangle 81">
                  <a:extLst>
                    <a:ext uri="{FF2B5EF4-FFF2-40B4-BE49-F238E27FC236}">
                      <a16:creationId xmlns:a16="http://schemas.microsoft.com/office/drawing/2014/main" id="{B22EFAC1-40E8-44BA-AE90-6FBF6DE40B75}"/>
                    </a:ext>
                  </a:extLst>
                </p:cNvPr>
                <p:cNvSpPr>
                  <a:spLocks noRot="1" noChangeAspect="1" noMove="1" noResize="1" noEditPoints="1" noAdjustHandles="1" noChangeArrowheads="1" noChangeShapeType="1" noTextEdit="1"/>
                </p:cNvSpPr>
                <p:nvPr/>
              </p:nvSpPr>
              <p:spPr>
                <a:xfrm>
                  <a:off x="9935318" y="5372100"/>
                  <a:ext cx="1353126" cy="461665"/>
                </a:xfrm>
                <a:prstGeom prst="rect">
                  <a:avLst/>
                </a:prstGeom>
                <a:blipFill>
                  <a:blip r:embed="rId7"/>
                  <a:stretch>
                    <a:fillRect/>
                  </a:stretch>
                </a:blipFill>
              </p:spPr>
              <p:txBody>
                <a:bodyPr/>
                <a:lstStyle/>
                <a:p>
                  <a:r>
                    <a:rPr lang="en-IN">
                      <a:noFill/>
                    </a:rPr>
                    <a:t> </a:t>
                  </a:r>
                </a:p>
              </p:txBody>
            </p:sp>
          </mc:Fallback>
        </mc:AlternateContent>
      </p:grpSp>
    </p:spTree>
    <p:extLst>
      <p:ext uri="{BB962C8B-B14F-4D97-AF65-F5344CB8AC3E}">
        <p14:creationId xmlns:p14="http://schemas.microsoft.com/office/powerpoint/2010/main" val="47748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500"/>
                                        <p:tgtEl>
                                          <p:spTgt spid="3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500"/>
                                        <p:tgtEl>
                                          <p:spTgt spid="4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fade">
                                      <p:cBhvr>
                                        <p:cTn id="50" dur="500"/>
                                        <p:tgtEl>
                                          <p:spTgt spid="4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fade">
                                      <p:cBhvr>
                                        <p:cTn id="53" dur="500"/>
                                        <p:tgtEl>
                                          <p:spTgt spid="4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3"/>
                                        </p:tgtEl>
                                        <p:attrNameLst>
                                          <p:attrName>style.visibility</p:attrName>
                                        </p:attrNameLst>
                                      </p:cBhvr>
                                      <p:to>
                                        <p:strVal val="visible"/>
                                      </p:to>
                                    </p:set>
                                    <p:animEffect transition="in" filter="fade">
                                      <p:cBhvr>
                                        <p:cTn id="56" dur="500"/>
                                        <p:tgtEl>
                                          <p:spTgt spid="43"/>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83"/>
                                        </p:tgtEl>
                                        <p:attrNameLst>
                                          <p:attrName>style.visibility</p:attrName>
                                        </p:attrNameLst>
                                      </p:cBhvr>
                                      <p:to>
                                        <p:strVal val="visible"/>
                                      </p:to>
                                    </p:set>
                                    <p:animEffect transition="in" filter="fade">
                                      <p:cBhvr>
                                        <p:cTn id="61" dur="500"/>
                                        <p:tgtEl>
                                          <p:spTgt spid="8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75"/>
                                        </p:tgtEl>
                                        <p:attrNameLst>
                                          <p:attrName>style.visibility</p:attrName>
                                        </p:attrNameLst>
                                      </p:cBhvr>
                                      <p:to>
                                        <p:strVal val="visible"/>
                                      </p:to>
                                    </p:set>
                                    <p:animEffect transition="in" filter="fade">
                                      <p:cBhvr>
                                        <p:cTn id="66" dur="500"/>
                                        <p:tgtEl>
                                          <p:spTgt spid="75"/>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46"/>
                                        </p:tgtEl>
                                        <p:attrNameLst>
                                          <p:attrName>style.visibility</p:attrName>
                                        </p:attrNameLst>
                                      </p:cBhvr>
                                      <p:to>
                                        <p:strVal val="visible"/>
                                      </p:to>
                                    </p:set>
                                    <p:animEffect transition="in" filter="fade">
                                      <p:cBhvr>
                                        <p:cTn id="71" dur="500"/>
                                        <p:tgtEl>
                                          <p:spTgt spid="46"/>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78"/>
                                        </p:tgtEl>
                                        <p:attrNameLst>
                                          <p:attrName>style.visibility</p:attrName>
                                        </p:attrNameLst>
                                      </p:cBhvr>
                                      <p:to>
                                        <p:strVal val="visible"/>
                                      </p:to>
                                    </p:set>
                                    <p:animEffect transition="in" filter="fade">
                                      <p:cBhvr>
                                        <p:cTn id="76" dur="500"/>
                                        <p:tgtEl>
                                          <p:spTgt spid="78"/>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79"/>
                                        </p:tgtEl>
                                        <p:attrNameLst>
                                          <p:attrName>style.visibility</p:attrName>
                                        </p:attrNameLst>
                                      </p:cBhvr>
                                      <p:to>
                                        <p:strVal val="visible"/>
                                      </p:to>
                                    </p:set>
                                    <p:animEffect transition="in" filter="fade">
                                      <p:cBhvr>
                                        <p:cTn id="81" dur="500"/>
                                        <p:tgtEl>
                                          <p:spTgt spid="79"/>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77"/>
                                        </p:tgtEl>
                                        <p:attrNameLst>
                                          <p:attrName>style.visibility</p:attrName>
                                        </p:attrNameLst>
                                      </p:cBhvr>
                                      <p:to>
                                        <p:strVal val="visible"/>
                                      </p:to>
                                    </p:set>
                                    <p:animEffect transition="in" filter="fade">
                                      <p:cBhvr>
                                        <p:cTn id="86" dur="500"/>
                                        <p:tgtEl>
                                          <p:spTgt spid="77"/>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80"/>
                                        </p:tgtEl>
                                        <p:attrNameLst>
                                          <p:attrName>style.visibility</p:attrName>
                                        </p:attrNameLst>
                                      </p:cBhvr>
                                      <p:to>
                                        <p:strVal val="visible"/>
                                      </p:to>
                                    </p:set>
                                    <p:animEffect transition="in" filter="fade">
                                      <p:cBhvr>
                                        <p:cTn id="91" dur="500"/>
                                        <p:tgtEl>
                                          <p:spTgt spid="80"/>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81"/>
                                        </p:tgtEl>
                                        <p:attrNameLst>
                                          <p:attrName>style.visibility</p:attrName>
                                        </p:attrNameLst>
                                      </p:cBhvr>
                                      <p:to>
                                        <p:strVal val="visible"/>
                                      </p:to>
                                    </p:set>
                                    <p:animEffect transition="in" filter="fade">
                                      <p:cBhvr>
                                        <p:cTn id="96" dur="500"/>
                                        <p:tgtEl>
                                          <p:spTgt spid="81"/>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84"/>
                                        </p:tgtEl>
                                        <p:attrNameLst>
                                          <p:attrName>style.visibility</p:attrName>
                                        </p:attrNameLst>
                                      </p:cBhvr>
                                      <p:to>
                                        <p:strVal val="visible"/>
                                      </p:to>
                                    </p:set>
                                    <p:animEffect transition="in" filter="fade">
                                      <p:cBhvr>
                                        <p:cTn id="101"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p:bldP spid="36" grpId="0"/>
      <p:bldP spid="37" grpId="0"/>
      <p:bldP spid="38" grpId="0"/>
      <p:bldP spid="39" grpId="0" animBg="1"/>
      <p:bldP spid="40" grpId="0"/>
      <p:bldP spid="41" grpId="0" animBg="1"/>
      <p:bldP spid="42" grpId="0" animBg="1"/>
      <p:bldP spid="43" grpId="0" animBg="1"/>
      <p:bldP spid="44" grpId="0" animBg="1"/>
      <p:bldP spid="75" grpId="0"/>
      <p:bldP spid="77" grpId="0"/>
      <p:bldP spid="78" grpId="0"/>
      <p:bldP spid="79" grpId="0"/>
      <p:bldP spid="80" grpId="0" animBg="1"/>
      <p:bldP spid="8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8E6D8-E404-4ABF-887B-F8E598ACAF08}"/>
              </a:ext>
            </a:extLst>
          </p:cNvPr>
          <p:cNvSpPr>
            <a:spLocks noGrp="1"/>
          </p:cNvSpPr>
          <p:nvPr>
            <p:ph type="title"/>
          </p:nvPr>
        </p:nvSpPr>
        <p:spPr/>
        <p:txBody>
          <a:bodyPr/>
          <a:lstStyle/>
          <a:p>
            <a:r>
              <a:rPr lang="en-US" dirty="0"/>
              <a:t>Example (POS)</a:t>
            </a:r>
            <a:endParaRPr lang="en-IN"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xmlns="" id="{CA3DF3B8-F334-40CB-BE70-6B4AB2B7D01E}"/>
                  </a:ext>
                </a:extLst>
              </p:cNvPr>
              <p:cNvSpPr/>
              <p:nvPr/>
            </p:nvSpPr>
            <p:spPr>
              <a:xfrm>
                <a:off x="3797678" y="906791"/>
                <a:ext cx="4596643" cy="461665"/>
              </a:xfrm>
              <a:prstGeom prst="rect">
                <a:avLst/>
              </a:prstGeom>
            </p:spPr>
            <p:txBody>
              <a:bodyPr wrap="none">
                <a:spAutoFit/>
              </a:bodyPr>
              <a:lstStyle/>
              <a:p>
                <a:pPr algn="ctr"/>
                <a:r>
                  <a:rPr lang="en-US" sz="2400" dirty="0">
                    <a:solidFill>
                      <a:schemeClr val="accent6"/>
                    </a:solidFill>
                    <a:latin typeface="+mj-lt"/>
                  </a:rPr>
                  <a:t>f(A,B,C,D) = </a:t>
                </a:r>
                <a14:m>
                  <m:oMath xmlns:m="http://schemas.openxmlformats.org/officeDocument/2006/math">
                    <m:nary>
                      <m:naryPr>
                        <m:chr m:val="∏"/>
                        <m:limLoc m:val="subSup"/>
                        <m:supHide m:val="on"/>
                        <m:ctrlPr>
                          <a:rPr lang="en-US" sz="2400" i="1" smtClean="0">
                            <a:solidFill>
                              <a:schemeClr val="accent6"/>
                            </a:solidFill>
                            <a:latin typeface="Cambria Math" panose="02040503050406030204" pitchFamily="18" charset="0"/>
                          </a:rPr>
                        </m:ctrlPr>
                      </m:naryPr>
                      <m:sub>
                        <m:r>
                          <m:rPr>
                            <m:brk m:alnAt="9"/>
                          </m:rPr>
                          <a:rPr lang="en-IN" sz="2400" b="0" i="1" smtClean="0">
                            <a:solidFill>
                              <a:schemeClr val="accent6"/>
                            </a:solidFill>
                            <a:latin typeface="Cambria Math" panose="02040503050406030204" pitchFamily="18" charset="0"/>
                          </a:rPr>
                          <m:t>𝑀</m:t>
                        </m:r>
                      </m:sub>
                      <m:sup/>
                      <m:e>
                        <m:r>
                          <m:rPr>
                            <m:nor/>
                          </m:rPr>
                          <a:rPr lang="en-US" sz="2400" dirty="0">
                            <a:solidFill>
                              <a:schemeClr val="accent6"/>
                            </a:solidFill>
                            <a:latin typeface="+mj-lt"/>
                          </a:rPr>
                          <m:t>(0,1,4,5,10,11,14,15)</m:t>
                        </m:r>
                      </m:e>
                    </m:nary>
                  </m:oMath>
                </a14:m>
                <a:endParaRPr lang="en-IN" sz="2400" dirty="0">
                  <a:solidFill>
                    <a:schemeClr val="accent6"/>
                  </a:solidFill>
                  <a:latin typeface="+mj-lt"/>
                </a:endParaRPr>
              </a:p>
            </p:txBody>
          </p:sp>
        </mc:Choice>
        <mc:Fallback xmlns="">
          <p:sp>
            <p:nvSpPr>
              <p:cNvPr id="4" name="Rectangle 3">
                <a:extLst>
                  <a:ext uri="{FF2B5EF4-FFF2-40B4-BE49-F238E27FC236}">
                    <a16:creationId xmlns:a16="http://schemas.microsoft.com/office/drawing/2014/main" id="{CA3DF3B8-F334-40CB-BE70-6B4AB2B7D01E}"/>
                  </a:ext>
                </a:extLst>
              </p:cNvPr>
              <p:cNvSpPr>
                <a:spLocks noRot="1" noChangeAspect="1" noMove="1" noResize="1" noEditPoints="1" noAdjustHandles="1" noChangeArrowheads="1" noChangeShapeType="1" noTextEdit="1"/>
              </p:cNvSpPr>
              <p:nvPr/>
            </p:nvSpPr>
            <p:spPr>
              <a:xfrm>
                <a:off x="3797678" y="906791"/>
                <a:ext cx="4596643" cy="461665"/>
              </a:xfrm>
              <a:prstGeom prst="rect">
                <a:avLst/>
              </a:prstGeom>
              <a:blipFill>
                <a:blip r:embed="rId2"/>
                <a:stretch>
                  <a:fillRect l="-1459" t="-130667" r="-1061" b="-200000"/>
                </a:stretch>
              </a:blipFill>
            </p:spPr>
            <p:txBody>
              <a:bodyPr/>
              <a:lstStyle/>
              <a:p>
                <a:r>
                  <a:rPr lang="en-IN">
                    <a:noFill/>
                  </a:rPr>
                  <a:t> </a:t>
                </a:r>
              </a:p>
            </p:txBody>
          </p:sp>
        </mc:Fallback>
      </mc:AlternateContent>
      <p:grpSp>
        <p:nvGrpSpPr>
          <p:cNvPr id="5" name="Group 4">
            <a:extLst>
              <a:ext uri="{FF2B5EF4-FFF2-40B4-BE49-F238E27FC236}">
                <a16:creationId xmlns:a16="http://schemas.microsoft.com/office/drawing/2014/main" xmlns="" id="{82010A27-0C28-412B-A40C-7858EE2550BE}"/>
              </a:ext>
            </a:extLst>
          </p:cNvPr>
          <p:cNvGrpSpPr/>
          <p:nvPr/>
        </p:nvGrpSpPr>
        <p:grpSpPr>
          <a:xfrm>
            <a:off x="1385808" y="1702942"/>
            <a:ext cx="3856724" cy="3976608"/>
            <a:chOff x="2636004" y="1433592"/>
            <a:chExt cx="3856724" cy="3976608"/>
          </a:xfrm>
        </p:grpSpPr>
        <p:graphicFrame>
          <p:nvGraphicFramePr>
            <p:cNvPr id="6" name="Content Placeholder 3">
              <a:extLst>
                <a:ext uri="{FF2B5EF4-FFF2-40B4-BE49-F238E27FC236}">
                  <a16:creationId xmlns:a16="http://schemas.microsoft.com/office/drawing/2014/main" xmlns="" id="{F9619A54-6AD4-42F0-A878-A487A7DB527E}"/>
                </a:ext>
              </a:extLst>
            </p:cNvPr>
            <p:cNvGraphicFramePr>
              <a:graphicFrameLocks/>
            </p:cNvGraphicFramePr>
            <p:nvPr>
              <p:extLst>
                <p:ext uri="{D42A27DB-BD31-4B8C-83A1-F6EECF244321}">
                  <p14:modId xmlns:p14="http://schemas.microsoft.com/office/powerpoint/2010/main" val="1919869833"/>
                </p:ext>
              </p:extLst>
            </p:nvPr>
          </p:nvGraphicFramePr>
          <p:xfrm>
            <a:off x="3295650" y="2057400"/>
            <a:ext cx="3143252" cy="3352800"/>
          </p:xfrm>
          <a:graphic>
            <a:graphicData uri="http://schemas.openxmlformats.org/drawingml/2006/table">
              <a:tbl>
                <a:tblPr firstRow="1" bandRow="1"/>
                <a:tblGrid>
                  <a:gridCol w="785813">
                    <a:extLst>
                      <a:ext uri="{9D8B030D-6E8A-4147-A177-3AD203B41FA5}">
                        <a16:colId xmlns:a16="http://schemas.microsoft.com/office/drawing/2014/main" xmlns="" val="20000"/>
                      </a:ext>
                    </a:extLst>
                  </a:gridCol>
                  <a:gridCol w="785813">
                    <a:extLst>
                      <a:ext uri="{9D8B030D-6E8A-4147-A177-3AD203B41FA5}">
                        <a16:colId xmlns:a16="http://schemas.microsoft.com/office/drawing/2014/main" xmlns="" val="20001"/>
                      </a:ext>
                    </a:extLst>
                  </a:gridCol>
                  <a:gridCol w="785813">
                    <a:extLst>
                      <a:ext uri="{9D8B030D-6E8A-4147-A177-3AD203B41FA5}">
                        <a16:colId xmlns:a16="http://schemas.microsoft.com/office/drawing/2014/main" xmlns="" val="20002"/>
                      </a:ext>
                    </a:extLst>
                  </a:gridCol>
                  <a:gridCol w="785813">
                    <a:extLst>
                      <a:ext uri="{9D8B030D-6E8A-4147-A177-3AD203B41FA5}">
                        <a16:colId xmlns:a16="http://schemas.microsoft.com/office/drawing/2014/main" xmlns="" val="20003"/>
                      </a:ext>
                    </a:extLst>
                  </a:gridCol>
                </a:tblGrid>
                <a:tr h="838200">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0"/>
                    </a:ext>
                  </a:extLst>
                </a:tr>
                <a:tr h="838200">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r h="838200">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2"/>
                    </a:ext>
                  </a:extLst>
                </a:tr>
                <a:tr h="838200">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cxnSp>
          <p:nvCxnSpPr>
            <p:cNvPr id="7" name="Straight Connector 6">
              <a:extLst>
                <a:ext uri="{FF2B5EF4-FFF2-40B4-BE49-F238E27FC236}">
                  <a16:creationId xmlns:a16="http://schemas.microsoft.com/office/drawing/2014/main" xmlns="" id="{53071783-1ED6-4474-B8E2-9D725247B756}"/>
                </a:ext>
              </a:extLst>
            </p:cNvPr>
            <p:cNvCxnSpPr/>
            <p:nvPr/>
          </p:nvCxnSpPr>
          <p:spPr>
            <a:xfrm flipH="1" flipV="1">
              <a:off x="2682498" y="1601410"/>
              <a:ext cx="609600" cy="4572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C94BE233-B190-4930-84F3-E47D9EF1DF1B}"/>
                </a:ext>
              </a:extLst>
            </p:cNvPr>
            <p:cNvSpPr txBox="1"/>
            <p:nvPr/>
          </p:nvSpPr>
          <p:spPr>
            <a:xfrm>
              <a:off x="2909888" y="1433592"/>
              <a:ext cx="529312" cy="461665"/>
            </a:xfrm>
            <a:prstGeom prst="rect">
              <a:avLst/>
            </a:prstGeom>
            <a:noFill/>
          </p:spPr>
          <p:txBody>
            <a:bodyPr wrap="none" rtlCol="0">
              <a:spAutoFit/>
            </a:bodyPr>
            <a:lstStyle/>
            <a:p>
              <a:r>
                <a:rPr lang="en-US" sz="2400" dirty="0"/>
                <a:t>AB</a:t>
              </a:r>
            </a:p>
          </p:txBody>
        </p:sp>
        <p:sp>
          <p:nvSpPr>
            <p:cNvPr id="9" name="TextBox 8">
              <a:extLst>
                <a:ext uri="{FF2B5EF4-FFF2-40B4-BE49-F238E27FC236}">
                  <a16:creationId xmlns:a16="http://schemas.microsoft.com/office/drawing/2014/main" xmlns="" id="{66FC12EA-DD9F-411F-ACD8-CDCE7CF6A0D7}"/>
                </a:ext>
              </a:extLst>
            </p:cNvPr>
            <p:cNvSpPr txBox="1"/>
            <p:nvPr/>
          </p:nvSpPr>
          <p:spPr>
            <a:xfrm>
              <a:off x="2636004" y="1794629"/>
              <a:ext cx="537327" cy="461665"/>
            </a:xfrm>
            <a:prstGeom prst="rect">
              <a:avLst/>
            </a:prstGeom>
            <a:noFill/>
          </p:spPr>
          <p:txBody>
            <a:bodyPr wrap="none" rtlCol="0">
              <a:spAutoFit/>
            </a:bodyPr>
            <a:lstStyle/>
            <a:p>
              <a:r>
                <a:rPr lang="en-US" sz="2400" dirty="0"/>
                <a:t>CD</a:t>
              </a:r>
            </a:p>
          </p:txBody>
        </p:sp>
        <p:sp>
          <p:nvSpPr>
            <p:cNvPr id="10" name="TextBox 9">
              <a:extLst>
                <a:ext uri="{FF2B5EF4-FFF2-40B4-BE49-F238E27FC236}">
                  <a16:creationId xmlns:a16="http://schemas.microsoft.com/office/drawing/2014/main" xmlns="" id="{5FA2E320-8519-48C0-91CA-4234EB55F397}"/>
                </a:ext>
              </a:extLst>
            </p:cNvPr>
            <p:cNvSpPr txBox="1"/>
            <p:nvPr/>
          </p:nvSpPr>
          <p:spPr>
            <a:xfrm>
              <a:off x="3429000" y="1595735"/>
              <a:ext cx="495649" cy="461665"/>
            </a:xfrm>
            <a:prstGeom prst="rect">
              <a:avLst/>
            </a:prstGeom>
            <a:noFill/>
          </p:spPr>
          <p:txBody>
            <a:bodyPr wrap="none" rtlCol="0">
              <a:spAutoFit/>
            </a:bodyPr>
            <a:lstStyle/>
            <a:p>
              <a:r>
                <a:rPr lang="en-US" sz="2400" dirty="0"/>
                <a:t>00</a:t>
              </a:r>
            </a:p>
          </p:txBody>
        </p:sp>
        <p:sp>
          <p:nvSpPr>
            <p:cNvPr id="11" name="TextBox 10">
              <a:extLst>
                <a:ext uri="{FF2B5EF4-FFF2-40B4-BE49-F238E27FC236}">
                  <a16:creationId xmlns:a16="http://schemas.microsoft.com/office/drawing/2014/main" xmlns="" id="{20338B60-240B-4F43-9001-3660816C825A}"/>
                </a:ext>
              </a:extLst>
            </p:cNvPr>
            <p:cNvSpPr txBox="1"/>
            <p:nvPr/>
          </p:nvSpPr>
          <p:spPr>
            <a:xfrm>
              <a:off x="5791200" y="1600200"/>
              <a:ext cx="495649" cy="461665"/>
            </a:xfrm>
            <a:prstGeom prst="rect">
              <a:avLst/>
            </a:prstGeom>
            <a:noFill/>
          </p:spPr>
          <p:txBody>
            <a:bodyPr wrap="none" rtlCol="0">
              <a:spAutoFit/>
            </a:bodyPr>
            <a:lstStyle/>
            <a:p>
              <a:r>
                <a:rPr lang="en-US" sz="2400" dirty="0"/>
                <a:t>10</a:t>
              </a:r>
            </a:p>
          </p:txBody>
        </p:sp>
        <p:sp>
          <p:nvSpPr>
            <p:cNvPr id="12" name="TextBox 11">
              <a:extLst>
                <a:ext uri="{FF2B5EF4-FFF2-40B4-BE49-F238E27FC236}">
                  <a16:creationId xmlns:a16="http://schemas.microsoft.com/office/drawing/2014/main" xmlns="" id="{DFD0934D-9797-4AD2-BEB7-7D10B55B9F2E}"/>
                </a:ext>
              </a:extLst>
            </p:cNvPr>
            <p:cNvSpPr txBox="1"/>
            <p:nvPr/>
          </p:nvSpPr>
          <p:spPr>
            <a:xfrm>
              <a:off x="2743200" y="2277070"/>
              <a:ext cx="495649" cy="461665"/>
            </a:xfrm>
            <a:prstGeom prst="rect">
              <a:avLst/>
            </a:prstGeom>
            <a:noFill/>
          </p:spPr>
          <p:txBody>
            <a:bodyPr wrap="none" rtlCol="0">
              <a:spAutoFit/>
            </a:bodyPr>
            <a:lstStyle/>
            <a:p>
              <a:r>
                <a:rPr lang="en-US" sz="2400" dirty="0"/>
                <a:t>00</a:t>
              </a:r>
            </a:p>
          </p:txBody>
        </p:sp>
        <p:sp>
          <p:nvSpPr>
            <p:cNvPr id="13" name="TextBox 12">
              <a:extLst>
                <a:ext uri="{FF2B5EF4-FFF2-40B4-BE49-F238E27FC236}">
                  <a16:creationId xmlns:a16="http://schemas.microsoft.com/office/drawing/2014/main" xmlns="" id="{6C4D3EFF-2676-4A6A-B232-8D9538DB5F62}"/>
                </a:ext>
              </a:extLst>
            </p:cNvPr>
            <p:cNvSpPr txBox="1"/>
            <p:nvPr/>
          </p:nvSpPr>
          <p:spPr>
            <a:xfrm>
              <a:off x="2743200" y="3043535"/>
              <a:ext cx="495649" cy="461665"/>
            </a:xfrm>
            <a:prstGeom prst="rect">
              <a:avLst/>
            </a:prstGeom>
            <a:noFill/>
          </p:spPr>
          <p:txBody>
            <a:bodyPr wrap="none" rtlCol="0">
              <a:spAutoFit/>
            </a:bodyPr>
            <a:lstStyle/>
            <a:p>
              <a:r>
                <a:rPr lang="en-US" sz="2400" dirty="0"/>
                <a:t>01</a:t>
              </a:r>
            </a:p>
          </p:txBody>
        </p:sp>
        <p:sp>
          <p:nvSpPr>
            <p:cNvPr id="14" name="TextBox 13">
              <a:extLst>
                <a:ext uri="{FF2B5EF4-FFF2-40B4-BE49-F238E27FC236}">
                  <a16:creationId xmlns:a16="http://schemas.microsoft.com/office/drawing/2014/main" xmlns="" id="{594DD405-F352-4A9F-AE29-A11E9A5CF452}"/>
                </a:ext>
              </a:extLst>
            </p:cNvPr>
            <p:cNvSpPr txBox="1"/>
            <p:nvPr/>
          </p:nvSpPr>
          <p:spPr>
            <a:xfrm>
              <a:off x="3733800" y="2038290"/>
              <a:ext cx="314510" cy="400110"/>
            </a:xfrm>
            <a:prstGeom prst="rect">
              <a:avLst/>
            </a:prstGeom>
            <a:noFill/>
          </p:spPr>
          <p:txBody>
            <a:bodyPr wrap="none" rtlCol="0">
              <a:spAutoFit/>
            </a:bodyPr>
            <a:lstStyle/>
            <a:p>
              <a:r>
                <a:rPr lang="en-US" sz="2000" dirty="0"/>
                <a:t>0</a:t>
              </a:r>
            </a:p>
          </p:txBody>
        </p:sp>
        <p:sp>
          <p:nvSpPr>
            <p:cNvPr id="15" name="TextBox 14">
              <a:extLst>
                <a:ext uri="{FF2B5EF4-FFF2-40B4-BE49-F238E27FC236}">
                  <a16:creationId xmlns:a16="http://schemas.microsoft.com/office/drawing/2014/main" xmlns="" id="{BD426239-EA7F-4152-B413-7B4600D85720}"/>
                </a:ext>
              </a:extLst>
            </p:cNvPr>
            <p:cNvSpPr txBox="1"/>
            <p:nvPr/>
          </p:nvSpPr>
          <p:spPr>
            <a:xfrm>
              <a:off x="3733800" y="2876490"/>
              <a:ext cx="314510" cy="400110"/>
            </a:xfrm>
            <a:prstGeom prst="rect">
              <a:avLst/>
            </a:prstGeom>
            <a:noFill/>
          </p:spPr>
          <p:txBody>
            <a:bodyPr wrap="none" rtlCol="0">
              <a:spAutoFit/>
            </a:bodyPr>
            <a:lstStyle/>
            <a:p>
              <a:r>
                <a:rPr lang="en-US" sz="2000" dirty="0"/>
                <a:t>1</a:t>
              </a:r>
            </a:p>
          </p:txBody>
        </p:sp>
        <p:sp>
          <p:nvSpPr>
            <p:cNvPr id="16" name="TextBox 15">
              <a:extLst>
                <a:ext uri="{FF2B5EF4-FFF2-40B4-BE49-F238E27FC236}">
                  <a16:creationId xmlns:a16="http://schemas.microsoft.com/office/drawing/2014/main" xmlns="" id="{E7A2DA0D-0B53-4BA9-9591-474383C0E1BB}"/>
                </a:ext>
              </a:extLst>
            </p:cNvPr>
            <p:cNvSpPr txBox="1"/>
            <p:nvPr/>
          </p:nvSpPr>
          <p:spPr>
            <a:xfrm>
              <a:off x="3733800" y="4552890"/>
              <a:ext cx="314510" cy="400110"/>
            </a:xfrm>
            <a:prstGeom prst="rect">
              <a:avLst/>
            </a:prstGeom>
            <a:noFill/>
          </p:spPr>
          <p:txBody>
            <a:bodyPr wrap="none" rtlCol="0">
              <a:spAutoFit/>
            </a:bodyPr>
            <a:lstStyle/>
            <a:p>
              <a:r>
                <a:rPr lang="en-US" sz="2000" dirty="0"/>
                <a:t>2</a:t>
              </a:r>
            </a:p>
          </p:txBody>
        </p:sp>
        <p:sp>
          <p:nvSpPr>
            <p:cNvPr id="17" name="TextBox 16">
              <a:extLst>
                <a:ext uri="{FF2B5EF4-FFF2-40B4-BE49-F238E27FC236}">
                  <a16:creationId xmlns:a16="http://schemas.microsoft.com/office/drawing/2014/main" xmlns="" id="{DEE3F428-BFBF-4A6B-A7F9-0B720DFCE404}"/>
                </a:ext>
              </a:extLst>
            </p:cNvPr>
            <p:cNvSpPr txBox="1"/>
            <p:nvPr/>
          </p:nvSpPr>
          <p:spPr>
            <a:xfrm>
              <a:off x="3733800" y="3733800"/>
              <a:ext cx="314510" cy="400110"/>
            </a:xfrm>
            <a:prstGeom prst="rect">
              <a:avLst/>
            </a:prstGeom>
            <a:noFill/>
          </p:spPr>
          <p:txBody>
            <a:bodyPr wrap="none" rtlCol="0">
              <a:spAutoFit/>
            </a:bodyPr>
            <a:lstStyle/>
            <a:p>
              <a:r>
                <a:rPr lang="en-US" sz="2000" dirty="0"/>
                <a:t>3</a:t>
              </a:r>
            </a:p>
          </p:txBody>
        </p:sp>
        <p:sp>
          <p:nvSpPr>
            <p:cNvPr id="18" name="TextBox 17">
              <a:extLst>
                <a:ext uri="{FF2B5EF4-FFF2-40B4-BE49-F238E27FC236}">
                  <a16:creationId xmlns:a16="http://schemas.microsoft.com/office/drawing/2014/main" xmlns="" id="{E6728E0B-121E-45B9-8622-E89969C9FC41}"/>
                </a:ext>
              </a:extLst>
            </p:cNvPr>
            <p:cNvSpPr txBox="1"/>
            <p:nvPr/>
          </p:nvSpPr>
          <p:spPr>
            <a:xfrm>
              <a:off x="4228751" y="1600200"/>
              <a:ext cx="495649" cy="461665"/>
            </a:xfrm>
            <a:prstGeom prst="rect">
              <a:avLst/>
            </a:prstGeom>
            <a:noFill/>
          </p:spPr>
          <p:txBody>
            <a:bodyPr wrap="none" rtlCol="0">
              <a:spAutoFit/>
            </a:bodyPr>
            <a:lstStyle/>
            <a:p>
              <a:r>
                <a:rPr lang="en-US" sz="2400" dirty="0"/>
                <a:t>01</a:t>
              </a:r>
            </a:p>
          </p:txBody>
        </p:sp>
        <p:sp>
          <p:nvSpPr>
            <p:cNvPr id="19" name="TextBox 18">
              <a:extLst>
                <a:ext uri="{FF2B5EF4-FFF2-40B4-BE49-F238E27FC236}">
                  <a16:creationId xmlns:a16="http://schemas.microsoft.com/office/drawing/2014/main" xmlns="" id="{6BF72685-C034-450E-BDED-DE0FB3E39296}"/>
                </a:ext>
              </a:extLst>
            </p:cNvPr>
            <p:cNvSpPr txBox="1"/>
            <p:nvPr/>
          </p:nvSpPr>
          <p:spPr>
            <a:xfrm>
              <a:off x="4990751" y="1595735"/>
              <a:ext cx="495649" cy="461665"/>
            </a:xfrm>
            <a:prstGeom prst="rect">
              <a:avLst/>
            </a:prstGeom>
            <a:noFill/>
          </p:spPr>
          <p:txBody>
            <a:bodyPr wrap="none" rtlCol="0">
              <a:spAutoFit/>
            </a:bodyPr>
            <a:lstStyle/>
            <a:p>
              <a:r>
                <a:rPr lang="en-US" sz="2400" dirty="0"/>
                <a:t>11</a:t>
              </a:r>
            </a:p>
          </p:txBody>
        </p:sp>
        <p:sp>
          <p:nvSpPr>
            <p:cNvPr id="20" name="TextBox 19">
              <a:extLst>
                <a:ext uri="{FF2B5EF4-FFF2-40B4-BE49-F238E27FC236}">
                  <a16:creationId xmlns:a16="http://schemas.microsoft.com/office/drawing/2014/main" xmlns="" id="{7F097A0B-D6CF-49ED-9982-F5BA9F53C922}"/>
                </a:ext>
              </a:extLst>
            </p:cNvPr>
            <p:cNvSpPr txBox="1"/>
            <p:nvPr/>
          </p:nvSpPr>
          <p:spPr>
            <a:xfrm>
              <a:off x="4572000" y="2038290"/>
              <a:ext cx="314510" cy="400110"/>
            </a:xfrm>
            <a:prstGeom prst="rect">
              <a:avLst/>
            </a:prstGeom>
            <a:noFill/>
          </p:spPr>
          <p:txBody>
            <a:bodyPr wrap="none" rtlCol="0">
              <a:spAutoFit/>
            </a:bodyPr>
            <a:lstStyle/>
            <a:p>
              <a:r>
                <a:rPr lang="en-US" sz="2000" dirty="0"/>
                <a:t>4</a:t>
              </a:r>
            </a:p>
          </p:txBody>
        </p:sp>
        <p:sp>
          <p:nvSpPr>
            <p:cNvPr id="21" name="TextBox 20">
              <a:extLst>
                <a:ext uri="{FF2B5EF4-FFF2-40B4-BE49-F238E27FC236}">
                  <a16:creationId xmlns:a16="http://schemas.microsoft.com/office/drawing/2014/main" xmlns="" id="{044AB253-6406-4342-BDD1-C27D84139F6B}"/>
                </a:ext>
              </a:extLst>
            </p:cNvPr>
            <p:cNvSpPr txBox="1"/>
            <p:nvPr/>
          </p:nvSpPr>
          <p:spPr>
            <a:xfrm>
              <a:off x="4572000" y="2895600"/>
              <a:ext cx="314510" cy="400110"/>
            </a:xfrm>
            <a:prstGeom prst="rect">
              <a:avLst/>
            </a:prstGeom>
            <a:noFill/>
          </p:spPr>
          <p:txBody>
            <a:bodyPr wrap="none" rtlCol="0">
              <a:spAutoFit/>
            </a:bodyPr>
            <a:lstStyle/>
            <a:p>
              <a:r>
                <a:rPr lang="en-US" sz="2000" dirty="0"/>
                <a:t>5</a:t>
              </a:r>
            </a:p>
          </p:txBody>
        </p:sp>
        <p:sp>
          <p:nvSpPr>
            <p:cNvPr id="22" name="TextBox 21">
              <a:extLst>
                <a:ext uri="{FF2B5EF4-FFF2-40B4-BE49-F238E27FC236}">
                  <a16:creationId xmlns:a16="http://schemas.microsoft.com/office/drawing/2014/main" xmlns="" id="{F49CE58D-61E1-4957-98F1-2C5CDB56BCF6}"/>
                </a:ext>
              </a:extLst>
            </p:cNvPr>
            <p:cNvSpPr txBox="1"/>
            <p:nvPr/>
          </p:nvSpPr>
          <p:spPr>
            <a:xfrm>
              <a:off x="4572000" y="4572000"/>
              <a:ext cx="314510" cy="400110"/>
            </a:xfrm>
            <a:prstGeom prst="rect">
              <a:avLst/>
            </a:prstGeom>
            <a:noFill/>
          </p:spPr>
          <p:txBody>
            <a:bodyPr wrap="none" rtlCol="0">
              <a:spAutoFit/>
            </a:bodyPr>
            <a:lstStyle/>
            <a:p>
              <a:r>
                <a:rPr lang="en-US" sz="2000" dirty="0"/>
                <a:t>6</a:t>
              </a:r>
            </a:p>
          </p:txBody>
        </p:sp>
        <p:sp>
          <p:nvSpPr>
            <p:cNvPr id="23" name="TextBox 22">
              <a:extLst>
                <a:ext uri="{FF2B5EF4-FFF2-40B4-BE49-F238E27FC236}">
                  <a16:creationId xmlns:a16="http://schemas.microsoft.com/office/drawing/2014/main" xmlns="" id="{AEE41050-3D54-44AD-89B6-9D05C287121F}"/>
                </a:ext>
              </a:extLst>
            </p:cNvPr>
            <p:cNvSpPr txBox="1"/>
            <p:nvPr/>
          </p:nvSpPr>
          <p:spPr>
            <a:xfrm>
              <a:off x="4572000" y="3733800"/>
              <a:ext cx="314510" cy="400110"/>
            </a:xfrm>
            <a:prstGeom prst="rect">
              <a:avLst/>
            </a:prstGeom>
            <a:noFill/>
          </p:spPr>
          <p:txBody>
            <a:bodyPr wrap="none" rtlCol="0">
              <a:spAutoFit/>
            </a:bodyPr>
            <a:lstStyle/>
            <a:p>
              <a:r>
                <a:rPr lang="en-US" sz="2000" dirty="0"/>
                <a:t>7</a:t>
              </a:r>
            </a:p>
          </p:txBody>
        </p:sp>
        <p:sp>
          <p:nvSpPr>
            <p:cNvPr id="24" name="TextBox 23">
              <a:extLst>
                <a:ext uri="{FF2B5EF4-FFF2-40B4-BE49-F238E27FC236}">
                  <a16:creationId xmlns:a16="http://schemas.microsoft.com/office/drawing/2014/main" xmlns="" id="{2F09F5B7-68EB-451B-95A7-997F85CF1DE3}"/>
                </a:ext>
              </a:extLst>
            </p:cNvPr>
            <p:cNvSpPr txBox="1"/>
            <p:nvPr/>
          </p:nvSpPr>
          <p:spPr>
            <a:xfrm>
              <a:off x="2743200" y="3881735"/>
              <a:ext cx="495649" cy="461665"/>
            </a:xfrm>
            <a:prstGeom prst="rect">
              <a:avLst/>
            </a:prstGeom>
            <a:noFill/>
          </p:spPr>
          <p:txBody>
            <a:bodyPr wrap="none" rtlCol="0">
              <a:spAutoFit/>
            </a:bodyPr>
            <a:lstStyle/>
            <a:p>
              <a:r>
                <a:rPr lang="en-US" sz="2400" dirty="0"/>
                <a:t>11</a:t>
              </a:r>
            </a:p>
          </p:txBody>
        </p:sp>
        <p:sp>
          <p:nvSpPr>
            <p:cNvPr id="25" name="TextBox 24">
              <a:extLst>
                <a:ext uri="{FF2B5EF4-FFF2-40B4-BE49-F238E27FC236}">
                  <a16:creationId xmlns:a16="http://schemas.microsoft.com/office/drawing/2014/main" xmlns="" id="{709354AD-A790-46EF-8B31-F0516CA7A596}"/>
                </a:ext>
              </a:extLst>
            </p:cNvPr>
            <p:cNvSpPr txBox="1"/>
            <p:nvPr/>
          </p:nvSpPr>
          <p:spPr>
            <a:xfrm>
              <a:off x="2743200" y="4796135"/>
              <a:ext cx="495649" cy="461665"/>
            </a:xfrm>
            <a:prstGeom prst="rect">
              <a:avLst/>
            </a:prstGeom>
            <a:noFill/>
          </p:spPr>
          <p:txBody>
            <a:bodyPr wrap="none" rtlCol="0">
              <a:spAutoFit/>
            </a:bodyPr>
            <a:lstStyle/>
            <a:p>
              <a:r>
                <a:rPr lang="en-US" sz="2400" dirty="0"/>
                <a:t>10</a:t>
              </a:r>
            </a:p>
          </p:txBody>
        </p:sp>
        <p:sp>
          <p:nvSpPr>
            <p:cNvPr id="26" name="TextBox 25">
              <a:extLst>
                <a:ext uri="{FF2B5EF4-FFF2-40B4-BE49-F238E27FC236}">
                  <a16:creationId xmlns:a16="http://schemas.microsoft.com/office/drawing/2014/main" xmlns="" id="{26514B5C-3533-4574-B4F7-45942D3C8C6B}"/>
                </a:ext>
              </a:extLst>
            </p:cNvPr>
            <p:cNvSpPr txBox="1"/>
            <p:nvPr/>
          </p:nvSpPr>
          <p:spPr>
            <a:xfrm>
              <a:off x="5242072" y="2057400"/>
              <a:ext cx="444352" cy="400110"/>
            </a:xfrm>
            <a:prstGeom prst="rect">
              <a:avLst/>
            </a:prstGeom>
            <a:noFill/>
          </p:spPr>
          <p:txBody>
            <a:bodyPr wrap="none" rtlCol="0">
              <a:spAutoFit/>
            </a:bodyPr>
            <a:lstStyle/>
            <a:p>
              <a:r>
                <a:rPr lang="en-US" sz="2000" dirty="0"/>
                <a:t>12</a:t>
              </a:r>
            </a:p>
          </p:txBody>
        </p:sp>
        <p:sp>
          <p:nvSpPr>
            <p:cNvPr id="27" name="TextBox 26">
              <a:extLst>
                <a:ext uri="{FF2B5EF4-FFF2-40B4-BE49-F238E27FC236}">
                  <a16:creationId xmlns:a16="http://schemas.microsoft.com/office/drawing/2014/main" xmlns="" id="{54BDF153-CEDD-485F-8336-D0A0EB9C50C3}"/>
                </a:ext>
              </a:extLst>
            </p:cNvPr>
            <p:cNvSpPr txBox="1"/>
            <p:nvPr/>
          </p:nvSpPr>
          <p:spPr>
            <a:xfrm>
              <a:off x="5256360" y="2895600"/>
              <a:ext cx="444352" cy="400110"/>
            </a:xfrm>
            <a:prstGeom prst="rect">
              <a:avLst/>
            </a:prstGeom>
            <a:noFill/>
          </p:spPr>
          <p:txBody>
            <a:bodyPr wrap="none" rtlCol="0">
              <a:spAutoFit/>
            </a:bodyPr>
            <a:lstStyle/>
            <a:p>
              <a:r>
                <a:rPr lang="en-US" sz="2000" dirty="0"/>
                <a:t>13</a:t>
              </a:r>
            </a:p>
          </p:txBody>
        </p:sp>
        <p:sp>
          <p:nvSpPr>
            <p:cNvPr id="28" name="TextBox 27">
              <a:extLst>
                <a:ext uri="{FF2B5EF4-FFF2-40B4-BE49-F238E27FC236}">
                  <a16:creationId xmlns:a16="http://schemas.microsoft.com/office/drawing/2014/main" xmlns="" id="{C0C8C220-3C3A-438F-A18F-328F4B478194}"/>
                </a:ext>
              </a:extLst>
            </p:cNvPr>
            <p:cNvSpPr txBox="1"/>
            <p:nvPr/>
          </p:nvSpPr>
          <p:spPr>
            <a:xfrm>
              <a:off x="5256360" y="4572000"/>
              <a:ext cx="444352" cy="400110"/>
            </a:xfrm>
            <a:prstGeom prst="rect">
              <a:avLst/>
            </a:prstGeom>
            <a:noFill/>
          </p:spPr>
          <p:txBody>
            <a:bodyPr wrap="none" rtlCol="0">
              <a:spAutoFit/>
            </a:bodyPr>
            <a:lstStyle/>
            <a:p>
              <a:r>
                <a:rPr lang="en-US" sz="2000" dirty="0"/>
                <a:t>14</a:t>
              </a:r>
            </a:p>
          </p:txBody>
        </p:sp>
        <p:sp>
          <p:nvSpPr>
            <p:cNvPr id="29" name="TextBox 28">
              <a:extLst>
                <a:ext uri="{FF2B5EF4-FFF2-40B4-BE49-F238E27FC236}">
                  <a16:creationId xmlns:a16="http://schemas.microsoft.com/office/drawing/2014/main" xmlns="" id="{2A6D014E-B776-4FDD-AD5C-E41BEC40E80F}"/>
                </a:ext>
              </a:extLst>
            </p:cNvPr>
            <p:cNvSpPr txBox="1"/>
            <p:nvPr/>
          </p:nvSpPr>
          <p:spPr>
            <a:xfrm>
              <a:off x="5257800" y="3752910"/>
              <a:ext cx="444352" cy="400110"/>
            </a:xfrm>
            <a:prstGeom prst="rect">
              <a:avLst/>
            </a:prstGeom>
            <a:noFill/>
          </p:spPr>
          <p:txBody>
            <a:bodyPr wrap="none" rtlCol="0">
              <a:spAutoFit/>
            </a:bodyPr>
            <a:lstStyle/>
            <a:p>
              <a:r>
                <a:rPr lang="en-US" sz="2000" dirty="0"/>
                <a:t>15</a:t>
              </a:r>
            </a:p>
          </p:txBody>
        </p:sp>
        <p:sp>
          <p:nvSpPr>
            <p:cNvPr id="30" name="TextBox 29">
              <a:extLst>
                <a:ext uri="{FF2B5EF4-FFF2-40B4-BE49-F238E27FC236}">
                  <a16:creationId xmlns:a16="http://schemas.microsoft.com/office/drawing/2014/main" xmlns="" id="{08F7C874-0B05-40E9-9D39-64FEF6482A1B}"/>
                </a:ext>
              </a:extLst>
            </p:cNvPr>
            <p:cNvSpPr txBox="1"/>
            <p:nvPr/>
          </p:nvSpPr>
          <p:spPr>
            <a:xfrm>
              <a:off x="6162490" y="2057400"/>
              <a:ext cx="314510" cy="400110"/>
            </a:xfrm>
            <a:prstGeom prst="rect">
              <a:avLst/>
            </a:prstGeom>
            <a:noFill/>
          </p:spPr>
          <p:txBody>
            <a:bodyPr wrap="none" rtlCol="0">
              <a:spAutoFit/>
            </a:bodyPr>
            <a:lstStyle/>
            <a:p>
              <a:r>
                <a:rPr lang="en-US" sz="2000" dirty="0"/>
                <a:t>8</a:t>
              </a:r>
            </a:p>
          </p:txBody>
        </p:sp>
        <p:sp>
          <p:nvSpPr>
            <p:cNvPr id="31" name="TextBox 30">
              <a:extLst>
                <a:ext uri="{FF2B5EF4-FFF2-40B4-BE49-F238E27FC236}">
                  <a16:creationId xmlns:a16="http://schemas.microsoft.com/office/drawing/2014/main" xmlns="" id="{0A9E559A-1C3C-4A7E-8013-E875FBB203EA}"/>
                </a:ext>
              </a:extLst>
            </p:cNvPr>
            <p:cNvSpPr txBox="1"/>
            <p:nvPr/>
          </p:nvSpPr>
          <p:spPr>
            <a:xfrm>
              <a:off x="6162490" y="2914710"/>
              <a:ext cx="314510" cy="400110"/>
            </a:xfrm>
            <a:prstGeom prst="rect">
              <a:avLst/>
            </a:prstGeom>
            <a:noFill/>
          </p:spPr>
          <p:txBody>
            <a:bodyPr wrap="none" rtlCol="0">
              <a:spAutoFit/>
            </a:bodyPr>
            <a:lstStyle/>
            <a:p>
              <a:r>
                <a:rPr lang="en-US" sz="2000" dirty="0"/>
                <a:t>9</a:t>
              </a:r>
            </a:p>
          </p:txBody>
        </p:sp>
        <p:sp>
          <p:nvSpPr>
            <p:cNvPr id="32" name="TextBox 31">
              <a:extLst>
                <a:ext uri="{FF2B5EF4-FFF2-40B4-BE49-F238E27FC236}">
                  <a16:creationId xmlns:a16="http://schemas.microsoft.com/office/drawing/2014/main" xmlns="" id="{649537B8-58D1-4014-ACBF-96DB4E25E212}"/>
                </a:ext>
              </a:extLst>
            </p:cNvPr>
            <p:cNvSpPr txBox="1"/>
            <p:nvPr/>
          </p:nvSpPr>
          <p:spPr>
            <a:xfrm>
              <a:off x="6048376" y="4591110"/>
              <a:ext cx="444352" cy="400110"/>
            </a:xfrm>
            <a:prstGeom prst="rect">
              <a:avLst/>
            </a:prstGeom>
            <a:noFill/>
          </p:spPr>
          <p:txBody>
            <a:bodyPr wrap="none" rtlCol="0">
              <a:spAutoFit/>
            </a:bodyPr>
            <a:lstStyle/>
            <a:p>
              <a:r>
                <a:rPr lang="en-US" sz="2000" dirty="0"/>
                <a:t>10</a:t>
              </a:r>
            </a:p>
          </p:txBody>
        </p:sp>
        <p:sp>
          <p:nvSpPr>
            <p:cNvPr id="33" name="TextBox 32">
              <a:extLst>
                <a:ext uri="{FF2B5EF4-FFF2-40B4-BE49-F238E27FC236}">
                  <a16:creationId xmlns:a16="http://schemas.microsoft.com/office/drawing/2014/main" xmlns="" id="{FA4577B9-B169-4B87-8E4C-49328AC62376}"/>
                </a:ext>
              </a:extLst>
            </p:cNvPr>
            <p:cNvSpPr txBox="1"/>
            <p:nvPr/>
          </p:nvSpPr>
          <p:spPr>
            <a:xfrm>
              <a:off x="6048376" y="3752910"/>
              <a:ext cx="444352" cy="400110"/>
            </a:xfrm>
            <a:prstGeom prst="rect">
              <a:avLst/>
            </a:prstGeom>
            <a:noFill/>
          </p:spPr>
          <p:txBody>
            <a:bodyPr wrap="none" rtlCol="0">
              <a:spAutoFit/>
            </a:bodyPr>
            <a:lstStyle/>
            <a:p>
              <a:r>
                <a:rPr lang="en-US" sz="2000" dirty="0"/>
                <a:t>11</a:t>
              </a:r>
            </a:p>
          </p:txBody>
        </p:sp>
      </p:grpSp>
      <p:sp>
        <p:nvSpPr>
          <p:cNvPr id="34" name="TextBox 33">
            <a:extLst>
              <a:ext uri="{FF2B5EF4-FFF2-40B4-BE49-F238E27FC236}">
                <a16:creationId xmlns:a16="http://schemas.microsoft.com/office/drawing/2014/main" xmlns="" id="{ECE7EFE2-B3D5-4313-9028-D54BEE597B7E}"/>
              </a:ext>
            </a:extLst>
          </p:cNvPr>
          <p:cNvSpPr txBox="1"/>
          <p:nvPr/>
        </p:nvSpPr>
        <p:spPr>
          <a:xfrm>
            <a:off x="2326522" y="2560863"/>
            <a:ext cx="367408" cy="523220"/>
          </a:xfrm>
          <a:prstGeom prst="rect">
            <a:avLst/>
          </a:prstGeom>
          <a:noFill/>
        </p:spPr>
        <p:txBody>
          <a:bodyPr wrap="none" rtlCol="0">
            <a:spAutoFit/>
          </a:bodyPr>
          <a:lstStyle/>
          <a:p>
            <a:r>
              <a:rPr lang="en-US" sz="2800" dirty="0"/>
              <a:t>0</a:t>
            </a:r>
          </a:p>
        </p:txBody>
      </p:sp>
      <p:sp>
        <p:nvSpPr>
          <p:cNvPr id="35" name="TextBox 34">
            <a:extLst>
              <a:ext uri="{FF2B5EF4-FFF2-40B4-BE49-F238E27FC236}">
                <a16:creationId xmlns:a16="http://schemas.microsoft.com/office/drawing/2014/main" xmlns="" id="{FE5F6E50-4062-4B43-9095-F7DD06C48D58}"/>
              </a:ext>
            </a:extLst>
          </p:cNvPr>
          <p:cNvSpPr txBox="1"/>
          <p:nvPr/>
        </p:nvSpPr>
        <p:spPr>
          <a:xfrm>
            <a:off x="2326522" y="3282006"/>
            <a:ext cx="367408" cy="523220"/>
          </a:xfrm>
          <a:prstGeom prst="rect">
            <a:avLst/>
          </a:prstGeom>
          <a:noFill/>
        </p:spPr>
        <p:txBody>
          <a:bodyPr wrap="none" rtlCol="0">
            <a:spAutoFit/>
          </a:bodyPr>
          <a:lstStyle/>
          <a:p>
            <a:r>
              <a:rPr lang="en-US" sz="2800" dirty="0"/>
              <a:t>0</a:t>
            </a:r>
          </a:p>
        </p:txBody>
      </p:sp>
      <p:sp>
        <p:nvSpPr>
          <p:cNvPr id="36" name="TextBox 35">
            <a:extLst>
              <a:ext uri="{FF2B5EF4-FFF2-40B4-BE49-F238E27FC236}">
                <a16:creationId xmlns:a16="http://schemas.microsoft.com/office/drawing/2014/main" xmlns="" id="{6C57894B-CB20-4A7B-B48D-91B827E7A1DF}"/>
              </a:ext>
            </a:extLst>
          </p:cNvPr>
          <p:cNvSpPr txBox="1"/>
          <p:nvPr/>
        </p:nvSpPr>
        <p:spPr>
          <a:xfrm>
            <a:off x="3063780" y="2560863"/>
            <a:ext cx="367408" cy="523220"/>
          </a:xfrm>
          <a:prstGeom prst="rect">
            <a:avLst/>
          </a:prstGeom>
          <a:noFill/>
        </p:spPr>
        <p:txBody>
          <a:bodyPr wrap="none" rtlCol="0">
            <a:spAutoFit/>
          </a:bodyPr>
          <a:lstStyle/>
          <a:p>
            <a:r>
              <a:rPr lang="en-US" sz="2800" dirty="0"/>
              <a:t>0</a:t>
            </a:r>
          </a:p>
        </p:txBody>
      </p:sp>
      <p:sp>
        <p:nvSpPr>
          <p:cNvPr id="37" name="TextBox 36">
            <a:extLst>
              <a:ext uri="{FF2B5EF4-FFF2-40B4-BE49-F238E27FC236}">
                <a16:creationId xmlns:a16="http://schemas.microsoft.com/office/drawing/2014/main" xmlns="" id="{72F577F5-5FCE-4E5E-B669-1A31387C7C8E}"/>
              </a:ext>
            </a:extLst>
          </p:cNvPr>
          <p:cNvSpPr txBox="1"/>
          <p:nvPr/>
        </p:nvSpPr>
        <p:spPr>
          <a:xfrm>
            <a:off x="3063780" y="3282006"/>
            <a:ext cx="367408" cy="523220"/>
          </a:xfrm>
          <a:prstGeom prst="rect">
            <a:avLst/>
          </a:prstGeom>
          <a:noFill/>
        </p:spPr>
        <p:txBody>
          <a:bodyPr wrap="none" rtlCol="0">
            <a:spAutoFit/>
          </a:bodyPr>
          <a:lstStyle/>
          <a:p>
            <a:r>
              <a:rPr lang="en-US" sz="2800" dirty="0"/>
              <a:t>0</a:t>
            </a:r>
          </a:p>
        </p:txBody>
      </p:sp>
      <p:sp>
        <p:nvSpPr>
          <p:cNvPr id="38" name="Flowchart: Alternate Process 37">
            <a:extLst>
              <a:ext uri="{FF2B5EF4-FFF2-40B4-BE49-F238E27FC236}">
                <a16:creationId xmlns:a16="http://schemas.microsoft.com/office/drawing/2014/main" xmlns="" id="{B7C672DA-7AB2-45A0-A774-81D06D810616}"/>
              </a:ext>
            </a:extLst>
          </p:cNvPr>
          <p:cNvSpPr/>
          <p:nvPr/>
        </p:nvSpPr>
        <p:spPr>
          <a:xfrm>
            <a:off x="2186830" y="2510742"/>
            <a:ext cx="1287374" cy="1340008"/>
          </a:xfrm>
          <a:prstGeom prst="flowChartAlternateProcess">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xmlns="" id="{2B852544-7EA7-4961-A280-EACD8182A04B}"/>
              </a:ext>
            </a:extLst>
          </p:cNvPr>
          <p:cNvSpPr txBox="1"/>
          <p:nvPr/>
        </p:nvSpPr>
        <p:spPr>
          <a:xfrm>
            <a:off x="3821783" y="4221467"/>
            <a:ext cx="367408" cy="523220"/>
          </a:xfrm>
          <a:prstGeom prst="rect">
            <a:avLst/>
          </a:prstGeom>
          <a:noFill/>
        </p:spPr>
        <p:txBody>
          <a:bodyPr wrap="none" rtlCol="0">
            <a:spAutoFit/>
          </a:bodyPr>
          <a:lstStyle/>
          <a:p>
            <a:r>
              <a:rPr lang="en-US" sz="2800" dirty="0"/>
              <a:t>0</a:t>
            </a:r>
          </a:p>
        </p:txBody>
      </p:sp>
      <p:sp>
        <p:nvSpPr>
          <p:cNvPr id="41" name="TextBox 40">
            <a:extLst>
              <a:ext uri="{FF2B5EF4-FFF2-40B4-BE49-F238E27FC236}">
                <a16:creationId xmlns:a16="http://schemas.microsoft.com/office/drawing/2014/main" xmlns="" id="{DCAA11DF-3D5A-4845-BDB7-8A896DB21327}"/>
              </a:ext>
            </a:extLst>
          </p:cNvPr>
          <p:cNvSpPr txBox="1"/>
          <p:nvPr/>
        </p:nvSpPr>
        <p:spPr>
          <a:xfrm>
            <a:off x="3821783" y="4942610"/>
            <a:ext cx="367408" cy="523220"/>
          </a:xfrm>
          <a:prstGeom prst="rect">
            <a:avLst/>
          </a:prstGeom>
          <a:noFill/>
        </p:spPr>
        <p:txBody>
          <a:bodyPr wrap="none" rtlCol="0">
            <a:spAutoFit/>
          </a:bodyPr>
          <a:lstStyle/>
          <a:p>
            <a:r>
              <a:rPr lang="en-US" sz="2800" dirty="0"/>
              <a:t>0</a:t>
            </a:r>
          </a:p>
        </p:txBody>
      </p:sp>
      <p:sp>
        <p:nvSpPr>
          <p:cNvPr id="42" name="TextBox 41">
            <a:extLst>
              <a:ext uri="{FF2B5EF4-FFF2-40B4-BE49-F238E27FC236}">
                <a16:creationId xmlns:a16="http://schemas.microsoft.com/office/drawing/2014/main" xmlns="" id="{2FE39126-5A0C-490C-9BA8-36CDE6F5A1C8}"/>
              </a:ext>
            </a:extLst>
          </p:cNvPr>
          <p:cNvSpPr txBox="1"/>
          <p:nvPr/>
        </p:nvSpPr>
        <p:spPr>
          <a:xfrm>
            <a:off x="4559041" y="4221467"/>
            <a:ext cx="367408" cy="523220"/>
          </a:xfrm>
          <a:prstGeom prst="rect">
            <a:avLst/>
          </a:prstGeom>
          <a:noFill/>
        </p:spPr>
        <p:txBody>
          <a:bodyPr wrap="none" rtlCol="0">
            <a:spAutoFit/>
          </a:bodyPr>
          <a:lstStyle/>
          <a:p>
            <a:r>
              <a:rPr lang="en-US" sz="2800" dirty="0"/>
              <a:t>0</a:t>
            </a:r>
          </a:p>
        </p:txBody>
      </p:sp>
      <p:sp>
        <p:nvSpPr>
          <p:cNvPr id="43" name="TextBox 42">
            <a:extLst>
              <a:ext uri="{FF2B5EF4-FFF2-40B4-BE49-F238E27FC236}">
                <a16:creationId xmlns:a16="http://schemas.microsoft.com/office/drawing/2014/main" xmlns="" id="{B19D86EC-5B71-4498-8E85-D5E63B6628D4}"/>
              </a:ext>
            </a:extLst>
          </p:cNvPr>
          <p:cNvSpPr txBox="1"/>
          <p:nvPr/>
        </p:nvSpPr>
        <p:spPr>
          <a:xfrm>
            <a:off x="4559041" y="4942610"/>
            <a:ext cx="367408" cy="523220"/>
          </a:xfrm>
          <a:prstGeom prst="rect">
            <a:avLst/>
          </a:prstGeom>
          <a:noFill/>
        </p:spPr>
        <p:txBody>
          <a:bodyPr wrap="none" rtlCol="0">
            <a:spAutoFit/>
          </a:bodyPr>
          <a:lstStyle/>
          <a:p>
            <a:r>
              <a:rPr lang="en-US" sz="2800" dirty="0"/>
              <a:t>0</a:t>
            </a:r>
          </a:p>
        </p:txBody>
      </p:sp>
      <p:sp>
        <p:nvSpPr>
          <p:cNvPr id="44" name="Flowchart: Alternate Process 43">
            <a:extLst>
              <a:ext uri="{FF2B5EF4-FFF2-40B4-BE49-F238E27FC236}">
                <a16:creationId xmlns:a16="http://schemas.microsoft.com/office/drawing/2014/main" xmlns="" id="{9BD5AC41-56A6-457B-A085-B49482CF7F79}"/>
              </a:ext>
            </a:extLst>
          </p:cNvPr>
          <p:cNvSpPr/>
          <p:nvPr/>
        </p:nvSpPr>
        <p:spPr>
          <a:xfrm>
            <a:off x="3682091" y="4171346"/>
            <a:ext cx="1287374" cy="1340008"/>
          </a:xfrm>
          <a:prstGeom prst="flowChartAlternateProcess">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xmlns="" id="{F38C3932-A808-463D-BAAF-BEA707D08A8F}"/>
              </a:ext>
            </a:extLst>
          </p:cNvPr>
          <p:cNvGrpSpPr/>
          <p:nvPr/>
        </p:nvGrpSpPr>
        <p:grpSpPr>
          <a:xfrm>
            <a:off x="7361256" y="3539253"/>
            <a:ext cx="3033445" cy="463897"/>
            <a:chOff x="6420554" y="2415854"/>
            <a:chExt cx="3033445" cy="463897"/>
          </a:xfrm>
        </p:grpSpPr>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xmlns="" id="{DD2991D8-0F9D-4E0C-A05B-DBBFDAD59507}"/>
                    </a:ext>
                  </a:extLst>
                </p:cNvPr>
                <p:cNvSpPr/>
                <p:nvPr/>
              </p:nvSpPr>
              <p:spPr>
                <a:xfrm>
                  <a:off x="6420554" y="2418086"/>
                  <a:ext cx="185172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tx2"/>
                            </a:solidFill>
                            <a:latin typeface="Cambria Math" panose="02040503050406030204" pitchFamily="18" charset="0"/>
                          </a:rPr>
                          <m:t>𝑓</m:t>
                        </m:r>
                        <m:r>
                          <a:rPr lang="en-US" sz="2400" i="1">
                            <a:solidFill>
                              <a:schemeClr val="tx2"/>
                            </a:solidFill>
                            <a:latin typeface="Cambria Math" panose="02040503050406030204" pitchFamily="18" charset="0"/>
                          </a:rPr>
                          <m:t>=</m:t>
                        </m:r>
                        <m:r>
                          <a:rPr lang="en-IN" sz="2400" b="0" i="1" smtClean="0">
                            <a:solidFill>
                              <a:schemeClr val="tx2"/>
                            </a:solidFill>
                            <a:latin typeface="Cambria Math" panose="02040503050406030204" pitchFamily="18" charset="0"/>
                          </a:rPr>
                          <m:t>(</m:t>
                        </m:r>
                        <m:r>
                          <a:rPr lang="en-IN" sz="2400" b="0" i="1" smtClean="0">
                            <a:solidFill>
                              <a:schemeClr val="tx2"/>
                            </a:solidFill>
                            <a:latin typeface="Cambria Math" panose="02040503050406030204" pitchFamily="18" charset="0"/>
                          </a:rPr>
                          <m:t>𝐴</m:t>
                        </m:r>
                        <m:r>
                          <a:rPr lang="en-IN" sz="2400" b="0" i="1" smtClean="0">
                            <a:solidFill>
                              <a:schemeClr val="tx2"/>
                            </a:solidFill>
                            <a:latin typeface="Cambria Math" panose="02040503050406030204" pitchFamily="18" charset="0"/>
                          </a:rPr>
                          <m:t>+</m:t>
                        </m:r>
                        <m:r>
                          <a:rPr lang="en-IN" sz="2400" b="0" i="1" smtClean="0">
                            <a:solidFill>
                              <a:schemeClr val="tx2"/>
                            </a:solidFill>
                            <a:latin typeface="Cambria Math" panose="02040503050406030204" pitchFamily="18" charset="0"/>
                          </a:rPr>
                          <m:t>𝐶</m:t>
                        </m:r>
                        <m:r>
                          <a:rPr lang="en-IN" sz="2400" b="0" i="1" smtClean="0">
                            <a:solidFill>
                              <a:schemeClr val="tx2"/>
                            </a:solidFill>
                            <a:latin typeface="Cambria Math" panose="02040503050406030204" pitchFamily="18" charset="0"/>
                          </a:rPr>
                          <m:t>)</m:t>
                        </m:r>
                      </m:oMath>
                    </m:oMathPara>
                  </a14:m>
                  <a:endParaRPr lang="en-US" sz="2400" dirty="0">
                    <a:solidFill>
                      <a:schemeClr val="tx2"/>
                    </a:solidFill>
                  </a:endParaRPr>
                </a:p>
              </p:txBody>
            </p:sp>
          </mc:Choice>
          <mc:Fallback xmlns="">
            <p:sp>
              <p:nvSpPr>
                <p:cNvPr id="39" name="Rectangle 38">
                  <a:extLst>
                    <a:ext uri="{FF2B5EF4-FFF2-40B4-BE49-F238E27FC236}">
                      <a16:creationId xmlns:a16="http://schemas.microsoft.com/office/drawing/2014/main" id="{DD2991D8-0F9D-4E0C-A05B-DBBFDAD59507}"/>
                    </a:ext>
                  </a:extLst>
                </p:cNvPr>
                <p:cNvSpPr>
                  <a:spLocks noRot="1" noChangeAspect="1" noMove="1" noResize="1" noEditPoints="1" noAdjustHandles="1" noChangeArrowheads="1" noChangeShapeType="1" noTextEdit="1"/>
                </p:cNvSpPr>
                <p:nvPr/>
              </p:nvSpPr>
              <p:spPr>
                <a:xfrm>
                  <a:off x="6420554" y="2418086"/>
                  <a:ext cx="1851725" cy="461665"/>
                </a:xfrm>
                <a:prstGeom prst="rect">
                  <a:avLst/>
                </a:prstGeom>
                <a:blipFill>
                  <a:blip r:embed="rId3"/>
                  <a:stretch>
                    <a:fillRect l="-660" r="-660" b="-1842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xmlns="" id="{C757C29F-86EC-4FC0-811B-6112A0A0198C}"/>
                    </a:ext>
                  </a:extLst>
                </p:cNvPr>
                <p:cNvSpPr/>
                <p:nvPr/>
              </p:nvSpPr>
              <p:spPr>
                <a:xfrm>
                  <a:off x="7997126" y="2415854"/>
                  <a:ext cx="145687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400" b="0" i="1" smtClean="0">
                            <a:solidFill>
                              <a:schemeClr val="tx2"/>
                            </a:solidFill>
                            <a:latin typeface="Cambria Math" panose="02040503050406030204" pitchFamily="18" charset="0"/>
                          </a:rPr>
                          <m:t>(</m:t>
                        </m:r>
                        <m:sSup>
                          <m:sSupPr>
                            <m:ctrlPr>
                              <a:rPr lang="en-IN" sz="2400" b="0" i="1" smtClean="0">
                                <a:solidFill>
                                  <a:schemeClr val="tx2"/>
                                </a:solidFill>
                                <a:latin typeface="Cambria Math" panose="02040503050406030204" pitchFamily="18" charset="0"/>
                              </a:rPr>
                            </m:ctrlPr>
                          </m:sSupPr>
                          <m:e>
                            <m:r>
                              <a:rPr lang="en-IN" sz="2400" b="0" i="1" smtClean="0">
                                <a:solidFill>
                                  <a:schemeClr val="tx2"/>
                                </a:solidFill>
                                <a:latin typeface="Cambria Math" panose="02040503050406030204" pitchFamily="18" charset="0"/>
                              </a:rPr>
                              <m:t>𝐴</m:t>
                            </m:r>
                          </m:e>
                          <m:sup>
                            <m:r>
                              <a:rPr lang="en-IN" sz="2400" b="0" i="1" smtClean="0">
                                <a:solidFill>
                                  <a:schemeClr val="tx2"/>
                                </a:solidFill>
                                <a:latin typeface="Cambria Math" panose="02040503050406030204" pitchFamily="18" charset="0"/>
                              </a:rPr>
                              <m:t>′</m:t>
                            </m:r>
                          </m:sup>
                        </m:sSup>
                        <m:r>
                          <a:rPr lang="en-IN" sz="2400" b="0" i="1" smtClean="0">
                            <a:solidFill>
                              <a:schemeClr val="tx2"/>
                            </a:solidFill>
                            <a:latin typeface="Cambria Math" panose="02040503050406030204" pitchFamily="18" charset="0"/>
                          </a:rPr>
                          <m:t>+</m:t>
                        </m:r>
                        <m:sSup>
                          <m:sSupPr>
                            <m:ctrlPr>
                              <a:rPr lang="en-IN" sz="2400" b="0" i="1" smtClean="0">
                                <a:solidFill>
                                  <a:schemeClr val="tx2"/>
                                </a:solidFill>
                                <a:latin typeface="Cambria Math" panose="02040503050406030204" pitchFamily="18" charset="0"/>
                              </a:rPr>
                            </m:ctrlPr>
                          </m:sSupPr>
                          <m:e>
                            <m:r>
                              <a:rPr lang="en-IN" sz="2400" b="0" i="1" smtClean="0">
                                <a:solidFill>
                                  <a:schemeClr val="tx2"/>
                                </a:solidFill>
                                <a:latin typeface="Cambria Math" panose="02040503050406030204" pitchFamily="18" charset="0"/>
                              </a:rPr>
                              <m:t>𝐶</m:t>
                            </m:r>
                          </m:e>
                          <m:sup>
                            <m:r>
                              <a:rPr lang="en-IN" sz="2400" b="0" i="1" smtClean="0">
                                <a:solidFill>
                                  <a:schemeClr val="tx2"/>
                                </a:solidFill>
                                <a:latin typeface="Cambria Math" panose="02040503050406030204" pitchFamily="18" charset="0"/>
                              </a:rPr>
                              <m:t>′</m:t>
                            </m:r>
                          </m:sup>
                        </m:sSup>
                        <m:r>
                          <a:rPr lang="en-IN" sz="2400" b="0" i="1" smtClean="0">
                            <a:solidFill>
                              <a:schemeClr val="tx2"/>
                            </a:solidFill>
                            <a:latin typeface="Cambria Math" panose="02040503050406030204" pitchFamily="18" charset="0"/>
                          </a:rPr>
                          <m:t>)</m:t>
                        </m:r>
                      </m:oMath>
                    </m:oMathPara>
                  </a14:m>
                  <a:endParaRPr lang="en-US" sz="2400" dirty="0">
                    <a:solidFill>
                      <a:schemeClr val="tx2"/>
                    </a:solidFill>
                  </a:endParaRPr>
                </a:p>
              </p:txBody>
            </p:sp>
          </mc:Choice>
          <mc:Fallback xmlns="">
            <p:sp>
              <p:nvSpPr>
                <p:cNvPr id="45" name="Rectangle 44">
                  <a:extLst>
                    <a:ext uri="{FF2B5EF4-FFF2-40B4-BE49-F238E27FC236}">
                      <a16:creationId xmlns:a16="http://schemas.microsoft.com/office/drawing/2014/main" id="{C757C29F-86EC-4FC0-811B-6112A0A0198C}"/>
                    </a:ext>
                  </a:extLst>
                </p:cNvPr>
                <p:cNvSpPr>
                  <a:spLocks noRot="1" noChangeAspect="1" noMove="1" noResize="1" noEditPoints="1" noAdjustHandles="1" noChangeArrowheads="1" noChangeShapeType="1" noTextEdit="1"/>
                </p:cNvSpPr>
                <p:nvPr/>
              </p:nvSpPr>
              <p:spPr>
                <a:xfrm>
                  <a:off x="7997126" y="2415854"/>
                  <a:ext cx="1456873" cy="461665"/>
                </a:xfrm>
                <a:prstGeom prst="rect">
                  <a:avLst/>
                </a:prstGeom>
                <a:blipFill>
                  <a:blip r:embed="rId4"/>
                  <a:stretch>
                    <a:fillRect l="-418" r="-837" b="-20000"/>
                  </a:stretch>
                </a:blipFill>
              </p:spPr>
              <p:txBody>
                <a:bodyPr/>
                <a:lstStyle/>
                <a:p>
                  <a:r>
                    <a:rPr lang="en-IN">
                      <a:noFill/>
                    </a:rPr>
                    <a:t> </a:t>
                  </a:r>
                </a:p>
              </p:txBody>
            </p:sp>
          </mc:Fallback>
        </mc:AlternateContent>
      </p:grpSp>
    </p:spTree>
    <p:extLst>
      <p:ext uri="{BB962C8B-B14F-4D97-AF65-F5344CB8AC3E}">
        <p14:creationId xmlns:p14="http://schemas.microsoft.com/office/powerpoint/2010/main" val="1965962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500"/>
                                        <p:tgtEl>
                                          <p:spTgt spid="4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500"/>
                                        <p:tgtEl>
                                          <p:spTgt spid="4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500"/>
                                        <p:tgtEl>
                                          <p:spTgt spid="4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fade">
                                      <p:cBhvr>
                                        <p:cTn id="52" dur="500"/>
                                        <p:tgtEl>
                                          <p:spTgt spid="4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fade">
                                      <p:cBhvr>
                                        <p:cTn id="57" dur="500"/>
                                        <p:tgtEl>
                                          <p:spTgt spid="3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fade">
                                      <p:cBhvr>
                                        <p:cTn id="62" dur="500"/>
                                        <p:tgtEl>
                                          <p:spTgt spid="4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fade">
                                      <p:cBhvr>
                                        <p:cTn id="6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4" grpId="0"/>
      <p:bldP spid="35" grpId="0"/>
      <p:bldP spid="36" grpId="0"/>
      <p:bldP spid="37" grpId="0"/>
      <p:bldP spid="38" grpId="0" animBg="1"/>
      <p:bldP spid="40" grpId="0"/>
      <p:bldP spid="41" grpId="0"/>
      <p:bldP spid="42" grpId="0"/>
      <p:bldP spid="43" grpId="0"/>
      <p:bldP spid="4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E4AFF9-56E9-4C9E-BAD3-9EFA7C94773C}"/>
              </a:ext>
            </a:extLst>
          </p:cNvPr>
          <p:cNvSpPr>
            <a:spLocks noGrp="1"/>
          </p:cNvSpPr>
          <p:nvPr>
            <p:ph type="title"/>
          </p:nvPr>
        </p:nvSpPr>
        <p:spPr/>
        <p:txBody>
          <a:bodyPr/>
          <a:lstStyle/>
          <a:p>
            <a:r>
              <a:rPr lang="en-US" dirty="0"/>
              <a:t>Don’t care conditions</a:t>
            </a:r>
            <a:endParaRPr lang="en-IN" dirty="0"/>
          </a:p>
        </p:txBody>
      </p:sp>
      <p:sp>
        <p:nvSpPr>
          <p:cNvPr id="3" name="Content Placeholder 2">
            <a:extLst>
              <a:ext uri="{FF2B5EF4-FFF2-40B4-BE49-F238E27FC236}">
                <a16:creationId xmlns:a16="http://schemas.microsoft.com/office/drawing/2014/main" xmlns="" id="{C7120857-3B34-4F57-8BB6-8F7C10E3D901}"/>
              </a:ext>
            </a:extLst>
          </p:cNvPr>
          <p:cNvSpPr>
            <a:spLocks noGrp="1"/>
          </p:cNvSpPr>
          <p:nvPr>
            <p:ph idx="1"/>
          </p:nvPr>
        </p:nvSpPr>
        <p:spPr>
          <a:xfrm>
            <a:off x="131180" y="863444"/>
            <a:ext cx="6281837" cy="5590565"/>
          </a:xfrm>
        </p:spPr>
        <p:txBody>
          <a:bodyPr/>
          <a:lstStyle/>
          <a:p>
            <a:r>
              <a:rPr lang="en-US" dirty="0"/>
              <a:t>Suppose we are given a problem of implementing a circuit to generate a logical 1 when a 2, 7, or 15 appears on a four-variable input.</a:t>
            </a:r>
          </a:p>
          <a:p>
            <a:r>
              <a:rPr lang="en-US" dirty="0"/>
              <a:t>A logical 0 should be generated when 0, 1, 4, 5, 6, 9, 10, 13 or 14 appears.</a:t>
            </a:r>
          </a:p>
          <a:p>
            <a:r>
              <a:rPr lang="en-US" dirty="0"/>
              <a:t>The input conditions for the numbers 3, 8, 11 and 12 never occur in the system. This means we don’t care whether inputs generate logical 1 or logical 0.</a:t>
            </a:r>
          </a:p>
          <a:p>
            <a:r>
              <a:rPr lang="en-US" dirty="0"/>
              <a:t>Don’t care combinations are denoted by ‘x’ in K-Map which can be used for the making groups.</a:t>
            </a:r>
          </a:p>
          <a:p>
            <a:r>
              <a:rPr lang="en-US" dirty="0"/>
              <a:t>The above example can be represented as</a:t>
            </a:r>
          </a:p>
          <a:p>
            <a:endParaRPr lang="en-IN" dirty="0"/>
          </a:p>
        </p:txBody>
      </p:sp>
      <p:grpSp>
        <p:nvGrpSpPr>
          <p:cNvPr id="4" name="Group 3">
            <a:extLst>
              <a:ext uri="{FF2B5EF4-FFF2-40B4-BE49-F238E27FC236}">
                <a16:creationId xmlns:a16="http://schemas.microsoft.com/office/drawing/2014/main" xmlns="" id="{E04D96B3-A26A-45C7-9A86-87B9F57DBE9E}"/>
              </a:ext>
            </a:extLst>
          </p:cNvPr>
          <p:cNvGrpSpPr/>
          <p:nvPr/>
        </p:nvGrpSpPr>
        <p:grpSpPr>
          <a:xfrm>
            <a:off x="7577152" y="1347332"/>
            <a:ext cx="3841226" cy="4007604"/>
            <a:chOff x="2651502" y="1402596"/>
            <a:chExt cx="3841226" cy="4007604"/>
          </a:xfrm>
        </p:grpSpPr>
        <p:graphicFrame>
          <p:nvGraphicFramePr>
            <p:cNvPr id="5" name="Content Placeholder 3">
              <a:extLst>
                <a:ext uri="{FF2B5EF4-FFF2-40B4-BE49-F238E27FC236}">
                  <a16:creationId xmlns:a16="http://schemas.microsoft.com/office/drawing/2014/main" xmlns="" id="{A6FCC923-25AB-4507-8917-8F3EBDBC24D5}"/>
                </a:ext>
              </a:extLst>
            </p:cNvPr>
            <p:cNvGraphicFramePr>
              <a:graphicFrameLocks/>
            </p:cNvGraphicFramePr>
            <p:nvPr>
              <p:extLst>
                <p:ext uri="{D42A27DB-BD31-4B8C-83A1-F6EECF244321}">
                  <p14:modId xmlns:p14="http://schemas.microsoft.com/office/powerpoint/2010/main" val="47449438"/>
                </p:ext>
              </p:extLst>
            </p:nvPr>
          </p:nvGraphicFramePr>
          <p:xfrm>
            <a:off x="3295650" y="2057400"/>
            <a:ext cx="3143252" cy="3352800"/>
          </p:xfrm>
          <a:graphic>
            <a:graphicData uri="http://schemas.openxmlformats.org/drawingml/2006/table">
              <a:tbl>
                <a:tblPr firstRow="1" bandRow="1"/>
                <a:tblGrid>
                  <a:gridCol w="785813">
                    <a:extLst>
                      <a:ext uri="{9D8B030D-6E8A-4147-A177-3AD203B41FA5}">
                        <a16:colId xmlns:a16="http://schemas.microsoft.com/office/drawing/2014/main" xmlns="" val="20000"/>
                      </a:ext>
                    </a:extLst>
                  </a:gridCol>
                  <a:gridCol w="785813">
                    <a:extLst>
                      <a:ext uri="{9D8B030D-6E8A-4147-A177-3AD203B41FA5}">
                        <a16:colId xmlns:a16="http://schemas.microsoft.com/office/drawing/2014/main" xmlns="" val="20001"/>
                      </a:ext>
                    </a:extLst>
                  </a:gridCol>
                  <a:gridCol w="785813">
                    <a:extLst>
                      <a:ext uri="{9D8B030D-6E8A-4147-A177-3AD203B41FA5}">
                        <a16:colId xmlns:a16="http://schemas.microsoft.com/office/drawing/2014/main" xmlns="" val="20002"/>
                      </a:ext>
                    </a:extLst>
                  </a:gridCol>
                  <a:gridCol w="785813">
                    <a:extLst>
                      <a:ext uri="{9D8B030D-6E8A-4147-A177-3AD203B41FA5}">
                        <a16:colId xmlns:a16="http://schemas.microsoft.com/office/drawing/2014/main" xmlns="" val="20003"/>
                      </a:ext>
                    </a:extLst>
                  </a:gridCol>
                </a:tblGrid>
                <a:tr h="838200">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0"/>
                    </a:ext>
                  </a:extLst>
                </a:tr>
                <a:tr h="838200">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r h="838200">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2"/>
                    </a:ext>
                  </a:extLst>
                </a:tr>
                <a:tr h="838200">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cxnSp>
          <p:nvCxnSpPr>
            <p:cNvPr id="6" name="Straight Connector 5">
              <a:extLst>
                <a:ext uri="{FF2B5EF4-FFF2-40B4-BE49-F238E27FC236}">
                  <a16:creationId xmlns:a16="http://schemas.microsoft.com/office/drawing/2014/main" xmlns="" id="{AA8B04A2-FC10-4085-9A9E-A717A88534C5}"/>
                </a:ext>
              </a:extLst>
            </p:cNvPr>
            <p:cNvCxnSpPr/>
            <p:nvPr/>
          </p:nvCxnSpPr>
          <p:spPr>
            <a:xfrm flipH="1" flipV="1">
              <a:off x="2667000" y="1585912"/>
              <a:ext cx="609600" cy="4572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xmlns="" id="{6CAEB7CA-AA24-42B9-A9D3-9E5AD168F9C7}"/>
                </a:ext>
              </a:extLst>
            </p:cNvPr>
            <p:cNvSpPr txBox="1"/>
            <p:nvPr/>
          </p:nvSpPr>
          <p:spPr>
            <a:xfrm>
              <a:off x="2894390" y="1402596"/>
              <a:ext cx="529312" cy="461665"/>
            </a:xfrm>
            <a:prstGeom prst="rect">
              <a:avLst/>
            </a:prstGeom>
            <a:noFill/>
          </p:spPr>
          <p:txBody>
            <a:bodyPr wrap="none" rtlCol="0">
              <a:spAutoFit/>
            </a:bodyPr>
            <a:lstStyle/>
            <a:p>
              <a:r>
                <a:rPr lang="en-US" sz="2400" dirty="0"/>
                <a:t>AB</a:t>
              </a:r>
            </a:p>
          </p:txBody>
        </p:sp>
        <p:sp>
          <p:nvSpPr>
            <p:cNvPr id="8" name="TextBox 7">
              <a:extLst>
                <a:ext uri="{FF2B5EF4-FFF2-40B4-BE49-F238E27FC236}">
                  <a16:creationId xmlns:a16="http://schemas.microsoft.com/office/drawing/2014/main" xmlns="" id="{02637526-A481-4C0A-B6B0-822E848875CF}"/>
                </a:ext>
              </a:extLst>
            </p:cNvPr>
            <p:cNvSpPr txBox="1"/>
            <p:nvPr/>
          </p:nvSpPr>
          <p:spPr>
            <a:xfrm>
              <a:off x="2651502" y="1794629"/>
              <a:ext cx="537327" cy="461665"/>
            </a:xfrm>
            <a:prstGeom prst="rect">
              <a:avLst/>
            </a:prstGeom>
            <a:noFill/>
          </p:spPr>
          <p:txBody>
            <a:bodyPr wrap="none" rtlCol="0">
              <a:spAutoFit/>
            </a:bodyPr>
            <a:lstStyle/>
            <a:p>
              <a:r>
                <a:rPr lang="en-US" sz="2400" dirty="0"/>
                <a:t>CD</a:t>
              </a:r>
            </a:p>
          </p:txBody>
        </p:sp>
        <p:sp>
          <p:nvSpPr>
            <p:cNvPr id="9" name="TextBox 8">
              <a:extLst>
                <a:ext uri="{FF2B5EF4-FFF2-40B4-BE49-F238E27FC236}">
                  <a16:creationId xmlns:a16="http://schemas.microsoft.com/office/drawing/2014/main" xmlns="" id="{33CBE828-824B-4276-B19B-CE456430267F}"/>
                </a:ext>
              </a:extLst>
            </p:cNvPr>
            <p:cNvSpPr txBox="1"/>
            <p:nvPr/>
          </p:nvSpPr>
          <p:spPr>
            <a:xfrm>
              <a:off x="3429000" y="1595735"/>
              <a:ext cx="495649" cy="461665"/>
            </a:xfrm>
            <a:prstGeom prst="rect">
              <a:avLst/>
            </a:prstGeom>
            <a:noFill/>
          </p:spPr>
          <p:txBody>
            <a:bodyPr wrap="none" rtlCol="0">
              <a:spAutoFit/>
            </a:bodyPr>
            <a:lstStyle/>
            <a:p>
              <a:r>
                <a:rPr lang="en-US" sz="2400" dirty="0"/>
                <a:t>00</a:t>
              </a:r>
            </a:p>
          </p:txBody>
        </p:sp>
        <p:sp>
          <p:nvSpPr>
            <p:cNvPr id="10" name="TextBox 9">
              <a:extLst>
                <a:ext uri="{FF2B5EF4-FFF2-40B4-BE49-F238E27FC236}">
                  <a16:creationId xmlns:a16="http://schemas.microsoft.com/office/drawing/2014/main" xmlns="" id="{9FE1FB75-7751-4412-AE73-D7A45A747EF5}"/>
                </a:ext>
              </a:extLst>
            </p:cNvPr>
            <p:cNvSpPr txBox="1"/>
            <p:nvPr/>
          </p:nvSpPr>
          <p:spPr>
            <a:xfrm>
              <a:off x="5791200" y="1600200"/>
              <a:ext cx="495649" cy="461665"/>
            </a:xfrm>
            <a:prstGeom prst="rect">
              <a:avLst/>
            </a:prstGeom>
            <a:noFill/>
          </p:spPr>
          <p:txBody>
            <a:bodyPr wrap="none" rtlCol="0">
              <a:spAutoFit/>
            </a:bodyPr>
            <a:lstStyle/>
            <a:p>
              <a:r>
                <a:rPr lang="en-US" sz="2400" dirty="0"/>
                <a:t>10</a:t>
              </a:r>
            </a:p>
          </p:txBody>
        </p:sp>
        <p:sp>
          <p:nvSpPr>
            <p:cNvPr id="11" name="TextBox 10">
              <a:extLst>
                <a:ext uri="{FF2B5EF4-FFF2-40B4-BE49-F238E27FC236}">
                  <a16:creationId xmlns:a16="http://schemas.microsoft.com/office/drawing/2014/main" xmlns="" id="{6DB45A52-2228-43A6-B867-6AB695292571}"/>
                </a:ext>
              </a:extLst>
            </p:cNvPr>
            <p:cNvSpPr txBox="1"/>
            <p:nvPr/>
          </p:nvSpPr>
          <p:spPr>
            <a:xfrm>
              <a:off x="2743200" y="2277070"/>
              <a:ext cx="495649" cy="461665"/>
            </a:xfrm>
            <a:prstGeom prst="rect">
              <a:avLst/>
            </a:prstGeom>
            <a:noFill/>
          </p:spPr>
          <p:txBody>
            <a:bodyPr wrap="none" rtlCol="0">
              <a:spAutoFit/>
            </a:bodyPr>
            <a:lstStyle/>
            <a:p>
              <a:r>
                <a:rPr lang="en-US" sz="2400" dirty="0"/>
                <a:t>00</a:t>
              </a:r>
            </a:p>
          </p:txBody>
        </p:sp>
        <p:sp>
          <p:nvSpPr>
            <p:cNvPr id="12" name="TextBox 11">
              <a:extLst>
                <a:ext uri="{FF2B5EF4-FFF2-40B4-BE49-F238E27FC236}">
                  <a16:creationId xmlns:a16="http://schemas.microsoft.com/office/drawing/2014/main" xmlns="" id="{AEED923D-5972-49B5-9108-F530DC86E5D9}"/>
                </a:ext>
              </a:extLst>
            </p:cNvPr>
            <p:cNvSpPr txBox="1"/>
            <p:nvPr/>
          </p:nvSpPr>
          <p:spPr>
            <a:xfrm>
              <a:off x="2743200" y="3043535"/>
              <a:ext cx="495649" cy="461665"/>
            </a:xfrm>
            <a:prstGeom prst="rect">
              <a:avLst/>
            </a:prstGeom>
            <a:noFill/>
          </p:spPr>
          <p:txBody>
            <a:bodyPr wrap="none" rtlCol="0">
              <a:spAutoFit/>
            </a:bodyPr>
            <a:lstStyle/>
            <a:p>
              <a:r>
                <a:rPr lang="en-US" sz="2400" dirty="0"/>
                <a:t>01</a:t>
              </a:r>
            </a:p>
          </p:txBody>
        </p:sp>
        <p:sp>
          <p:nvSpPr>
            <p:cNvPr id="13" name="TextBox 12">
              <a:extLst>
                <a:ext uri="{FF2B5EF4-FFF2-40B4-BE49-F238E27FC236}">
                  <a16:creationId xmlns:a16="http://schemas.microsoft.com/office/drawing/2014/main" xmlns="" id="{67E0D6A2-03CB-4F08-BCC8-8FD9C51D1B77}"/>
                </a:ext>
              </a:extLst>
            </p:cNvPr>
            <p:cNvSpPr txBox="1"/>
            <p:nvPr/>
          </p:nvSpPr>
          <p:spPr>
            <a:xfrm>
              <a:off x="3733800" y="2038290"/>
              <a:ext cx="314510" cy="400110"/>
            </a:xfrm>
            <a:prstGeom prst="rect">
              <a:avLst/>
            </a:prstGeom>
            <a:noFill/>
          </p:spPr>
          <p:txBody>
            <a:bodyPr wrap="none" rtlCol="0">
              <a:spAutoFit/>
            </a:bodyPr>
            <a:lstStyle/>
            <a:p>
              <a:r>
                <a:rPr lang="en-US" sz="2000" dirty="0"/>
                <a:t>0</a:t>
              </a:r>
            </a:p>
          </p:txBody>
        </p:sp>
        <p:sp>
          <p:nvSpPr>
            <p:cNvPr id="14" name="TextBox 13">
              <a:extLst>
                <a:ext uri="{FF2B5EF4-FFF2-40B4-BE49-F238E27FC236}">
                  <a16:creationId xmlns:a16="http://schemas.microsoft.com/office/drawing/2014/main" xmlns="" id="{B8872856-2D36-4D68-8E08-8806EAA23235}"/>
                </a:ext>
              </a:extLst>
            </p:cNvPr>
            <p:cNvSpPr txBox="1"/>
            <p:nvPr/>
          </p:nvSpPr>
          <p:spPr>
            <a:xfrm>
              <a:off x="3733800" y="2876490"/>
              <a:ext cx="314510" cy="400110"/>
            </a:xfrm>
            <a:prstGeom prst="rect">
              <a:avLst/>
            </a:prstGeom>
            <a:noFill/>
          </p:spPr>
          <p:txBody>
            <a:bodyPr wrap="none" rtlCol="0">
              <a:spAutoFit/>
            </a:bodyPr>
            <a:lstStyle/>
            <a:p>
              <a:r>
                <a:rPr lang="en-US" sz="2000" dirty="0"/>
                <a:t>1</a:t>
              </a:r>
            </a:p>
          </p:txBody>
        </p:sp>
        <p:sp>
          <p:nvSpPr>
            <p:cNvPr id="15" name="TextBox 14">
              <a:extLst>
                <a:ext uri="{FF2B5EF4-FFF2-40B4-BE49-F238E27FC236}">
                  <a16:creationId xmlns:a16="http://schemas.microsoft.com/office/drawing/2014/main" xmlns="" id="{1B77E782-FA38-421A-AEAD-9C86F601C39E}"/>
                </a:ext>
              </a:extLst>
            </p:cNvPr>
            <p:cNvSpPr txBox="1"/>
            <p:nvPr/>
          </p:nvSpPr>
          <p:spPr>
            <a:xfrm>
              <a:off x="3733800" y="4552890"/>
              <a:ext cx="314510" cy="400110"/>
            </a:xfrm>
            <a:prstGeom prst="rect">
              <a:avLst/>
            </a:prstGeom>
            <a:noFill/>
          </p:spPr>
          <p:txBody>
            <a:bodyPr wrap="none" rtlCol="0">
              <a:spAutoFit/>
            </a:bodyPr>
            <a:lstStyle/>
            <a:p>
              <a:r>
                <a:rPr lang="en-US" sz="2000" dirty="0"/>
                <a:t>2</a:t>
              </a:r>
            </a:p>
          </p:txBody>
        </p:sp>
        <p:sp>
          <p:nvSpPr>
            <p:cNvPr id="16" name="TextBox 15">
              <a:extLst>
                <a:ext uri="{FF2B5EF4-FFF2-40B4-BE49-F238E27FC236}">
                  <a16:creationId xmlns:a16="http://schemas.microsoft.com/office/drawing/2014/main" xmlns="" id="{AA270489-5C4F-4883-AE72-5F84C65210EA}"/>
                </a:ext>
              </a:extLst>
            </p:cNvPr>
            <p:cNvSpPr txBox="1"/>
            <p:nvPr/>
          </p:nvSpPr>
          <p:spPr>
            <a:xfrm>
              <a:off x="3733800" y="3733800"/>
              <a:ext cx="314510" cy="400110"/>
            </a:xfrm>
            <a:prstGeom prst="rect">
              <a:avLst/>
            </a:prstGeom>
            <a:noFill/>
          </p:spPr>
          <p:txBody>
            <a:bodyPr wrap="none" rtlCol="0">
              <a:spAutoFit/>
            </a:bodyPr>
            <a:lstStyle/>
            <a:p>
              <a:r>
                <a:rPr lang="en-US" sz="2000" dirty="0"/>
                <a:t>3</a:t>
              </a:r>
            </a:p>
          </p:txBody>
        </p:sp>
        <p:sp>
          <p:nvSpPr>
            <p:cNvPr id="17" name="TextBox 16">
              <a:extLst>
                <a:ext uri="{FF2B5EF4-FFF2-40B4-BE49-F238E27FC236}">
                  <a16:creationId xmlns:a16="http://schemas.microsoft.com/office/drawing/2014/main" xmlns="" id="{C7513E29-C2A6-4381-9764-D6D33EC6FB41}"/>
                </a:ext>
              </a:extLst>
            </p:cNvPr>
            <p:cNvSpPr txBox="1"/>
            <p:nvPr/>
          </p:nvSpPr>
          <p:spPr>
            <a:xfrm>
              <a:off x="4228751" y="1600200"/>
              <a:ext cx="495649" cy="461665"/>
            </a:xfrm>
            <a:prstGeom prst="rect">
              <a:avLst/>
            </a:prstGeom>
            <a:noFill/>
          </p:spPr>
          <p:txBody>
            <a:bodyPr wrap="none" rtlCol="0">
              <a:spAutoFit/>
            </a:bodyPr>
            <a:lstStyle/>
            <a:p>
              <a:r>
                <a:rPr lang="en-US" sz="2400" dirty="0"/>
                <a:t>01</a:t>
              </a:r>
            </a:p>
          </p:txBody>
        </p:sp>
        <p:sp>
          <p:nvSpPr>
            <p:cNvPr id="18" name="TextBox 17">
              <a:extLst>
                <a:ext uri="{FF2B5EF4-FFF2-40B4-BE49-F238E27FC236}">
                  <a16:creationId xmlns:a16="http://schemas.microsoft.com/office/drawing/2014/main" xmlns="" id="{8B49A0A8-82E1-46EA-9912-E971B06B5D29}"/>
                </a:ext>
              </a:extLst>
            </p:cNvPr>
            <p:cNvSpPr txBox="1"/>
            <p:nvPr/>
          </p:nvSpPr>
          <p:spPr>
            <a:xfrm>
              <a:off x="4990751" y="1595735"/>
              <a:ext cx="495649" cy="461665"/>
            </a:xfrm>
            <a:prstGeom prst="rect">
              <a:avLst/>
            </a:prstGeom>
            <a:noFill/>
          </p:spPr>
          <p:txBody>
            <a:bodyPr wrap="none" rtlCol="0">
              <a:spAutoFit/>
            </a:bodyPr>
            <a:lstStyle/>
            <a:p>
              <a:r>
                <a:rPr lang="en-US" sz="2400" dirty="0"/>
                <a:t>11</a:t>
              </a:r>
            </a:p>
          </p:txBody>
        </p:sp>
        <p:sp>
          <p:nvSpPr>
            <p:cNvPr id="19" name="TextBox 18">
              <a:extLst>
                <a:ext uri="{FF2B5EF4-FFF2-40B4-BE49-F238E27FC236}">
                  <a16:creationId xmlns:a16="http://schemas.microsoft.com/office/drawing/2014/main" xmlns="" id="{9E2735F6-0353-480F-8A9A-C078D825F17C}"/>
                </a:ext>
              </a:extLst>
            </p:cNvPr>
            <p:cNvSpPr txBox="1"/>
            <p:nvPr/>
          </p:nvSpPr>
          <p:spPr>
            <a:xfrm>
              <a:off x="4572000" y="2038290"/>
              <a:ext cx="314510" cy="400110"/>
            </a:xfrm>
            <a:prstGeom prst="rect">
              <a:avLst/>
            </a:prstGeom>
            <a:noFill/>
          </p:spPr>
          <p:txBody>
            <a:bodyPr wrap="none" rtlCol="0">
              <a:spAutoFit/>
            </a:bodyPr>
            <a:lstStyle/>
            <a:p>
              <a:r>
                <a:rPr lang="en-US" sz="2000" dirty="0"/>
                <a:t>4</a:t>
              </a:r>
            </a:p>
          </p:txBody>
        </p:sp>
        <p:sp>
          <p:nvSpPr>
            <p:cNvPr id="20" name="TextBox 19">
              <a:extLst>
                <a:ext uri="{FF2B5EF4-FFF2-40B4-BE49-F238E27FC236}">
                  <a16:creationId xmlns:a16="http://schemas.microsoft.com/office/drawing/2014/main" xmlns="" id="{8ADB9EF2-72BC-4AD8-AF42-733DBB91D08D}"/>
                </a:ext>
              </a:extLst>
            </p:cNvPr>
            <p:cNvSpPr txBox="1"/>
            <p:nvPr/>
          </p:nvSpPr>
          <p:spPr>
            <a:xfrm>
              <a:off x="4572000" y="2895600"/>
              <a:ext cx="314510" cy="400110"/>
            </a:xfrm>
            <a:prstGeom prst="rect">
              <a:avLst/>
            </a:prstGeom>
            <a:noFill/>
          </p:spPr>
          <p:txBody>
            <a:bodyPr wrap="none" rtlCol="0">
              <a:spAutoFit/>
            </a:bodyPr>
            <a:lstStyle/>
            <a:p>
              <a:r>
                <a:rPr lang="en-US" sz="2000" dirty="0"/>
                <a:t>5</a:t>
              </a:r>
            </a:p>
          </p:txBody>
        </p:sp>
        <p:sp>
          <p:nvSpPr>
            <p:cNvPr id="21" name="TextBox 20">
              <a:extLst>
                <a:ext uri="{FF2B5EF4-FFF2-40B4-BE49-F238E27FC236}">
                  <a16:creationId xmlns:a16="http://schemas.microsoft.com/office/drawing/2014/main" xmlns="" id="{AD7B6462-2D28-4A0B-91A3-A6B58513AC74}"/>
                </a:ext>
              </a:extLst>
            </p:cNvPr>
            <p:cNvSpPr txBox="1"/>
            <p:nvPr/>
          </p:nvSpPr>
          <p:spPr>
            <a:xfrm>
              <a:off x="4572000" y="4572000"/>
              <a:ext cx="314510" cy="400110"/>
            </a:xfrm>
            <a:prstGeom prst="rect">
              <a:avLst/>
            </a:prstGeom>
            <a:noFill/>
          </p:spPr>
          <p:txBody>
            <a:bodyPr wrap="none" rtlCol="0">
              <a:spAutoFit/>
            </a:bodyPr>
            <a:lstStyle/>
            <a:p>
              <a:r>
                <a:rPr lang="en-US" sz="2000" dirty="0"/>
                <a:t>6</a:t>
              </a:r>
            </a:p>
          </p:txBody>
        </p:sp>
        <p:sp>
          <p:nvSpPr>
            <p:cNvPr id="22" name="TextBox 21">
              <a:extLst>
                <a:ext uri="{FF2B5EF4-FFF2-40B4-BE49-F238E27FC236}">
                  <a16:creationId xmlns:a16="http://schemas.microsoft.com/office/drawing/2014/main" xmlns="" id="{F6FD9423-370F-442B-A307-9EF56E3E9533}"/>
                </a:ext>
              </a:extLst>
            </p:cNvPr>
            <p:cNvSpPr txBox="1"/>
            <p:nvPr/>
          </p:nvSpPr>
          <p:spPr>
            <a:xfrm>
              <a:off x="4572000" y="3733800"/>
              <a:ext cx="314510" cy="400110"/>
            </a:xfrm>
            <a:prstGeom prst="rect">
              <a:avLst/>
            </a:prstGeom>
            <a:noFill/>
          </p:spPr>
          <p:txBody>
            <a:bodyPr wrap="none" rtlCol="0">
              <a:spAutoFit/>
            </a:bodyPr>
            <a:lstStyle/>
            <a:p>
              <a:r>
                <a:rPr lang="en-US" sz="2000" dirty="0"/>
                <a:t>7</a:t>
              </a:r>
            </a:p>
          </p:txBody>
        </p:sp>
        <p:sp>
          <p:nvSpPr>
            <p:cNvPr id="23" name="TextBox 22">
              <a:extLst>
                <a:ext uri="{FF2B5EF4-FFF2-40B4-BE49-F238E27FC236}">
                  <a16:creationId xmlns:a16="http://schemas.microsoft.com/office/drawing/2014/main" xmlns="" id="{BDB81B3B-4598-44DE-8E76-7EF7CAEE17F8}"/>
                </a:ext>
              </a:extLst>
            </p:cNvPr>
            <p:cNvSpPr txBox="1"/>
            <p:nvPr/>
          </p:nvSpPr>
          <p:spPr>
            <a:xfrm>
              <a:off x="2743200" y="3881735"/>
              <a:ext cx="495649" cy="461665"/>
            </a:xfrm>
            <a:prstGeom prst="rect">
              <a:avLst/>
            </a:prstGeom>
            <a:noFill/>
          </p:spPr>
          <p:txBody>
            <a:bodyPr wrap="none" rtlCol="0">
              <a:spAutoFit/>
            </a:bodyPr>
            <a:lstStyle/>
            <a:p>
              <a:r>
                <a:rPr lang="en-US" sz="2400" dirty="0"/>
                <a:t>11</a:t>
              </a:r>
            </a:p>
          </p:txBody>
        </p:sp>
        <p:sp>
          <p:nvSpPr>
            <p:cNvPr id="24" name="TextBox 23">
              <a:extLst>
                <a:ext uri="{FF2B5EF4-FFF2-40B4-BE49-F238E27FC236}">
                  <a16:creationId xmlns:a16="http://schemas.microsoft.com/office/drawing/2014/main" xmlns="" id="{3998F821-28D9-4703-AE04-A09A385BEFCA}"/>
                </a:ext>
              </a:extLst>
            </p:cNvPr>
            <p:cNvSpPr txBox="1"/>
            <p:nvPr/>
          </p:nvSpPr>
          <p:spPr>
            <a:xfrm>
              <a:off x="2743200" y="4796135"/>
              <a:ext cx="495649" cy="461665"/>
            </a:xfrm>
            <a:prstGeom prst="rect">
              <a:avLst/>
            </a:prstGeom>
            <a:noFill/>
          </p:spPr>
          <p:txBody>
            <a:bodyPr wrap="none" rtlCol="0">
              <a:spAutoFit/>
            </a:bodyPr>
            <a:lstStyle/>
            <a:p>
              <a:r>
                <a:rPr lang="en-US" sz="2400" dirty="0"/>
                <a:t>10</a:t>
              </a:r>
            </a:p>
          </p:txBody>
        </p:sp>
        <p:sp>
          <p:nvSpPr>
            <p:cNvPr id="25" name="TextBox 24">
              <a:extLst>
                <a:ext uri="{FF2B5EF4-FFF2-40B4-BE49-F238E27FC236}">
                  <a16:creationId xmlns:a16="http://schemas.microsoft.com/office/drawing/2014/main" xmlns="" id="{A343D259-F16A-45FA-B12C-CE11BCC60744}"/>
                </a:ext>
              </a:extLst>
            </p:cNvPr>
            <p:cNvSpPr txBox="1"/>
            <p:nvPr/>
          </p:nvSpPr>
          <p:spPr>
            <a:xfrm>
              <a:off x="5242072" y="2057400"/>
              <a:ext cx="444352" cy="400110"/>
            </a:xfrm>
            <a:prstGeom prst="rect">
              <a:avLst/>
            </a:prstGeom>
            <a:noFill/>
          </p:spPr>
          <p:txBody>
            <a:bodyPr wrap="none" rtlCol="0">
              <a:spAutoFit/>
            </a:bodyPr>
            <a:lstStyle/>
            <a:p>
              <a:r>
                <a:rPr lang="en-US" sz="2000" dirty="0"/>
                <a:t>12</a:t>
              </a:r>
            </a:p>
          </p:txBody>
        </p:sp>
        <p:sp>
          <p:nvSpPr>
            <p:cNvPr id="26" name="TextBox 25">
              <a:extLst>
                <a:ext uri="{FF2B5EF4-FFF2-40B4-BE49-F238E27FC236}">
                  <a16:creationId xmlns:a16="http://schemas.microsoft.com/office/drawing/2014/main" xmlns="" id="{B52FB326-3847-4D35-9ED6-108AC8592E0C}"/>
                </a:ext>
              </a:extLst>
            </p:cNvPr>
            <p:cNvSpPr txBox="1"/>
            <p:nvPr/>
          </p:nvSpPr>
          <p:spPr>
            <a:xfrm>
              <a:off x="5256360" y="2895600"/>
              <a:ext cx="444352" cy="400110"/>
            </a:xfrm>
            <a:prstGeom prst="rect">
              <a:avLst/>
            </a:prstGeom>
            <a:noFill/>
          </p:spPr>
          <p:txBody>
            <a:bodyPr wrap="none" rtlCol="0">
              <a:spAutoFit/>
            </a:bodyPr>
            <a:lstStyle/>
            <a:p>
              <a:r>
                <a:rPr lang="en-US" sz="2000" dirty="0"/>
                <a:t>13</a:t>
              </a:r>
            </a:p>
          </p:txBody>
        </p:sp>
        <p:sp>
          <p:nvSpPr>
            <p:cNvPr id="27" name="TextBox 26">
              <a:extLst>
                <a:ext uri="{FF2B5EF4-FFF2-40B4-BE49-F238E27FC236}">
                  <a16:creationId xmlns:a16="http://schemas.microsoft.com/office/drawing/2014/main" xmlns="" id="{2B6486F1-5C55-4C1C-AE1B-6175AB5EFBD5}"/>
                </a:ext>
              </a:extLst>
            </p:cNvPr>
            <p:cNvSpPr txBox="1"/>
            <p:nvPr/>
          </p:nvSpPr>
          <p:spPr>
            <a:xfrm>
              <a:off x="5256360" y="4572000"/>
              <a:ext cx="444352" cy="400110"/>
            </a:xfrm>
            <a:prstGeom prst="rect">
              <a:avLst/>
            </a:prstGeom>
            <a:noFill/>
          </p:spPr>
          <p:txBody>
            <a:bodyPr wrap="none" rtlCol="0">
              <a:spAutoFit/>
            </a:bodyPr>
            <a:lstStyle/>
            <a:p>
              <a:r>
                <a:rPr lang="en-US" sz="2000" dirty="0"/>
                <a:t>14</a:t>
              </a:r>
            </a:p>
          </p:txBody>
        </p:sp>
        <p:sp>
          <p:nvSpPr>
            <p:cNvPr id="28" name="TextBox 27">
              <a:extLst>
                <a:ext uri="{FF2B5EF4-FFF2-40B4-BE49-F238E27FC236}">
                  <a16:creationId xmlns:a16="http://schemas.microsoft.com/office/drawing/2014/main" xmlns="" id="{B8994D82-1596-406F-AADB-33B62B5DA77C}"/>
                </a:ext>
              </a:extLst>
            </p:cNvPr>
            <p:cNvSpPr txBox="1"/>
            <p:nvPr/>
          </p:nvSpPr>
          <p:spPr>
            <a:xfrm>
              <a:off x="5257800" y="3752910"/>
              <a:ext cx="444352" cy="400110"/>
            </a:xfrm>
            <a:prstGeom prst="rect">
              <a:avLst/>
            </a:prstGeom>
            <a:noFill/>
          </p:spPr>
          <p:txBody>
            <a:bodyPr wrap="none" rtlCol="0">
              <a:spAutoFit/>
            </a:bodyPr>
            <a:lstStyle/>
            <a:p>
              <a:r>
                <a:rPr lang="en-US" sz="2000" dirty="0"/>
                <a:t>15</a:t>
              </a:r>
            </a:p>
          </p:txBody>
        </p:sp>
        <p:sp>
          <p:nvSpPr>
            <p:cNvPr id="29" name="TextBox 28">
              <a:extLst>
                <a:ext uri="{FF2B5EF4-FFF2-40B4-BE49-F238E27FC236}">
                  <a16:creationId xmlns:a16="http://schemas.microsoft.com/office/drawing/2014/main" xmlns="" id="{718DB70D-94F5-4FC0-8036-E90689255A99}"/>
                </a:ext>
              </a:extLst>
            </p:cNvPr>
            <p:cNvSpPr txBox="1"/>
            <p:nvPr/>
          </p:nvSpPr>
          <p:spPr>
            <a:xfrm>
              <a:off x="6162490" y="2057400"/>
              <a:ext cx="314510" cy="400110"/>
            </a:xfrm>
            <a:prstGeom prst="rect">
              <a:avLst/>
            </a:prstGeom>
            <a:noFill/>
          </p:spPr>
          <p:txBody>
            <a:bodyPr wrap="none" rtlCol="0">
              <a:spAutoFit/>
            </a:bodyPr>
            <a:lstStyle/>
            <a:p>
              <a:r>
                <a:rPr lang="en-US" sz="2000" dirty="0"/>
                <a:t>8</a:t>
              </a:r>
            </a:p>
          </p:txBody>
        </p:sp>
        <p:sp>
          <p:nvSpPr>
            <p:cNvPr id="30" name="TextBox 29">
              <a:extLst>
                <a:ext uri="{FF2B5EF4-FFF2-40B4-BE49-F238E27FC236}">
                  <a16:creationId xmlns:a16="http://schemas.microsoft.com/office/drawing/2014/main" xmlns="" id="{9CCEE70E-A3E9-4758-879B-B7721A38CAA7}"/>
                </a:ext>
              </a:extLst>
            </p:cNvPr>
            <p:cNvSpPr txBox="1"/>
            <p:nvPr/>
          </p:nvSpPr>
          <p:spPr>
            <a:xfrm>
              <a:off x="6162490" y="2914710"/>
              <a:ext cx="314510" cy="400110"/>
            </a:xfrm>
            <a:prstGeom prst="rect">
              <a:avLst/>
            </a:prstGeom>
            <a:noFill/>
          </p:spPr>
          <p:txBody>
            <a:bodyPr wrap="none" rtlCol="0">
              <a:spAutoFit/>
            </a:bodyPr>
            <a:lstStyle/>
            <a:p>
              <a:r>
                <a:rPr lang="en-US" sz="2000" dirty="0"/>
                <a:t>9</a:t>
              </a:r>
            </a:p>
          </p:txBody>
        </p:sp>
        <p:sp>
          <p:nvSpPr>
            <p:cNvPr id="31" name="TextBox 30">
              <a:extLst>
                <a:ext uri="{FF2B5EF4-FFF2-40B4-BE49-F238E27FC236}">
                  <a16:creationId xmlns:a16="http://schemas.microsoft.com/office/drawing/2014/main" xmlns="" id="{3D79955E-37E6-4DB1-8754-894FED31FFE0}"/>
                </a:ext>
              </a:extLst>
            </p:cNvPr>
            <p:cNvSpPr txBox="1"/>
            <p:nvPr/>
          </p:nvSpPr>
          <p:spPr>
            <a:xfrm>
              <a:off x="6048376" y="4591110"/>
              <a:ext cx="444352" cy="400110"/>
            </a:xfrm>
            <a:prstGeom prst="rect">
              <a:avLst/>
            </a:prstGeom>
            <a:noFill/>
          </p:spPr>
          <p:txBody>
            <a:bodyPr wrap="none" rtlCol="0">
              <a:spAutoFit/>
            </a:bodyPr>
            <a:lstStyle/>
            <a:p>
              <a:r>
                <a:rPr lang="en-US" sz="2000" dirty="0"/>
                <a:t>10</a:t>
              </a:r>
            </a:p>
          </p:txBody>
        </p:sp>
        <p:sp>
          <p:nvSpPr>
            <p:cNvPr id="32" name="TextBox 31">
              <a:extLst>
                <a:ext uri="{FF2B5EF4-FFF2-40B4-BE49-F238E27FC236}">
                  <a16:creationId xmlns:a16="http://schemas.microsoft.com/office/drawing/2014/main" xmlns="" id="{B38C3EEF-8F6A-443F-A3B5-8ED8B155D483}"/>
                </a:ext>
              </a:extLst>
            </p:cNvPr>
            <p:cNvSpPr txBox="1"/>
            <p:nvPr/>
          </p:nvSpPr>
          <p:spPr>
            <a:xfrm>
              <a:off x="6048376" y="3752910"/>
              <a:ext cx="444352" cy="400110"/>
            </a:xfrm>
            <a:prstGeom prst="rect">
              <a:avLst/>
            </a:prstGeom>
            <a:noFill/>
          </p:spPr>
          <p:txBody>
            <a:bodyPr wrap="none" rtlCol="0">
              <a:spAutoFit/>
            </a:bodyPr>
            <a:lstStyle/>
            <a:p>
              <a:r>
                <a:rPr lang="en-US" sz="2000" dirty="0"/>
                <a:t>11</a:t>
              </a:r>
            </a:p>
          </p:txBody>
        </p:sp>
      </p:grpSp>
      <p:sp>
        <p:nvSpPr>
          <p:cNvPr id="34" name="TextBox 33">
            <a:extLst>
              <a:ext uri="{FF2B5EF4-FFF2-40B4-BE49-F238E27FC236}">
                <a16:creationId xmlns:a16="http://schemas.microsoft.com/office/drawing/2014/main" xmlns="" id="{E87542EC-BAC0-4729-B69F-E9706B17E949}"/>
              </a:ext>
            </a:extLst>
          </p:cNvPr>
          <p:cNvSpPr txBox="1"/>
          <p:nvPr/>
        </p:nvSpPr>
        <p:spPr>
          <a:xfrm>
            <a:off x="8460170" y="4669136"/>
            <a:ext cx="367408" cy="575542"/>
          </a:xfrm>
          <a:prstGeom prst="rect">
            <a:avLst/>
          </a:prstGeom>
          <a:noFill/>
        </p:spPr>
        <p:txBody>
          <a:bodyPr wrap="none" rtlCol="0">
            <a:spAutoFit/>
          </a:bodyPr>
          <a:lstStyle/>
          <a:p>
            <a:r>
              <a:rPr lang="en-US" sz="2800" dirty="0"/>
              <a:t>1</a:t>
            </a:r>
          </a:p>
        </p:txBody>
      </p:sp>
      <p:sp>
        <p:nvSpPr>
          <p:cNvPr id="35" name="TextBox 34">
            <a:extLst>
              <a:ext uri="{FF2B5EF4-FFF2-40B4-BE49-F238E27FC236}">
                <a16:creationId xmlns:a16="http://schemas.microsoft.com/office/drawing/2014/main" xmlns="" id="{B679C388-88E5-4BEF-86C9-1CB4EE504631}"/>
              </a:ext>
            </a:extLst>
          </p:cNvPr>
          <p:cNvSpPr txBox="1"/>
          <p:nvPr/>
        </p:nvSpPr>
        <p:spPr>
          <a:xfrm>
            <a:off x="9984170" y="3864994"/>
            <a:ext cx="367408" cy="575542"/>
          </a:xfrm>
          <a:prstGeom prst="rect">
            <a:avLst/>
          </a:prstGeom>
          <a:noFill/>
        </p:spPr>
        <p:txBody>
          <a:bodyPr wrap="none" rtlCol="0">
            <a:spAutoFit/>
          </a:bodyPr>
          <a:lstStyle/>
          <a:p>
            <a:r>
              <a:rPr lang="en-US" sz="2800" dirty="0"/>
              <a:t>1</a:t>
            </a:r>
          </a:p>
        </p:txBody>
      </p:sp>
      <p:sp>
        <p:nvSpPr>
          <p:cNvPr id="36" name="TextBox 35">
            <a:extLst>
              <a:ext uri="{FF2B5EF4-FFF2-40B4-BE49-F238E27FC236}">
                <a16:creationId xmlns:a16="http://schemas.microsoft.com/office/drawing/2014/main" xmlns="" id="{0E5F884F-F212-4E4B-86AD-018A8D626D03}"/>
              </a:ext>
            </a:extLst>
          </p:cNvPr>
          <p:cNvSpPr txBox="1"/>
          <p:nvPr/>
        </p:nvSpPr>
        <p:spPr>
          <a:xfrm>
            <a:off x="9235762" y="3864994"/>
            <a:ext cx="367408" cy="575542"/>
          </a:xfrm>
          <a:prstGeom prst="rect">
            <a:avLst/>
          </a:prstGeom>
          <a:noFill/>
        </p:spPr>
        <p:txBody>
          <a:bodyPr wrap="none" rtlCol="0">
            <a:spAutoFit/>
          </a:bodyPr>
          <a:lstStyle/>
          <a:p>
            <a:r>
              <a:rPr lang="en-US" sz="2800" dirty="0"/>
              <a:t>1</a:t>
            </a:r>
          </a:p>
        </p:txBody>
      </p:sp>
      <p:sp>
        <p:nvSpPr>
          <p:cNvPr id="37" name="Flowchart: Alternate Process 36">
            <a:extLst>
              <a:ext uri="{FF2B5EF4-FFF2-40B4-BE49-F238E27FC236}">
                <a16:creationId xmlns:a16="http://schemas.microsoft.com/office/drawing/2014/main" xmlns="" id="{01BE3059-12CB-4DC0-B614-0003065D6EFE}"/>
              </a:ext>
            </a:extLst>
          </p:cNvPr>
          <p:cNvSpPr/>
          <p:nvPr/>
        </p:nvSpPr>
        <p:spPr>
          <a:xfrm>
            <a:off x="8389899" y="3822852"/>
            <a:ext cx="488502" cy="1379684"/>
          </a:xfrm>
          <a:prstGeom prst="flowChartAlternateProcess">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Alternate Process 37">
            <a:extLst>
              <a:ext uri="{FF2B5EF4-FFF2-40B4-BE49-F238E27FC236}">
                <a16:creationId xmlns:a16="http://schemas.microsoft.com/office/drawing/2014/main" xmlns="" id="{25E3DBB0-D070-4472-86EE-B9568B1E6168}"/>
              </a:ext>
            </a:extLst>
          </p:cNvPr>
          <p:cNvSpPr/>
          <p:nvPr/>
        </p:nvSpPr>
        <p:spPr>
          <a:xfrm rot="5400000">
            <a:off x="9533734" y="2650566"/>
            <a:ext cx="488502" cy="2939038"/>
          </a:xfrm>
          <a:prstGeom prst="flowChartAlternateProcess">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xmlns="" id="{BE2EAFC7-BEAF-467A-9BEA-26AB2519BB3B}"/>
              </a:ext>
            </a:extLst>
          </p:cNvPr>
          <p:cNvGrpSpPr/>
          <p:nvPr/>
        </p:nvGrpSpPr>
        <p:grpSpPr>
          <a:xfrm>
            <a:off x="8557730" y="5426671"/>
            <a:ext cx="2403448" cy="466130"/>
            <a:chOff x="8557730" y="5426671"/>
            <a:chExt cx="2403448" cy="466130"/>
          </a:xfrm>
        </p:grpSpPr>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xmlns="" id="{95969D8C-B5FC-4D5B-AED9-339745318293}"/>
                    </a:ext>
                  </a:extLst>
                </p:cNvPr>
                <p:cNvSpPr/>
                <p:nvPr/>
              </p:nvSpPr>
              <p:spPr>
                <a:xfrm>
                  <a:off x="8557730" y="5426671"/>
                  <a:ext cx="123931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tx2"/>
                            </a:solidFill>
                            <a:latin typeface="Cambria Math" panose="02040503050406030204" pitchFamily="18" charset="0"/>
                          </a:rPr>
                          <m:t>𝑓</m:t>
                        </m:r>
                        <m:r>
                          <a:rPr lang="en-US" sz="2400" i="1">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𝐶𝐷</m:t>
                        </m:r>
                      </m:oMath>
                    </m:oMathPara>
                  </a14:m>
                  <a:endParaRPr lang="en-US" sz="2400" dirty="0">
                    <a:solidFill>
                      <a:schemeClr val="tx2"/>
                    </a:solidFill>
                  </a:endParaRPr>
                </a:p>
              </p:txBody>
            </p:sp>
          </mc:Choice>
          <mc:Fallback xmlns="">
            <p:sp>
              <p:nvSpPr>
                <p:cNvPr id="33" name="Rectangle 32">
                  <a:extLst>
                    <a:ext uri="{FF2B5EF4-FFF2-40B4-BE49-F238E27FC236}">
                      <a16:creationId xmlns:a16="http://schemas.microsoft.com/office/drawing/2014/main" id="{95969D8C-B5FC-4D5B-AED9-339745318293}"/>
                    </a:ext>
                  </a:extLst>
                </p:cNvPr>
                <p:cNvSpPr>
                  <a:spLocks noRot="1" noChangeAspect="1" noMove="1" noResize="1" noEditPoints="1" noAdjustHandles="1" noChangeArrowheads="1" noChangeShapeType="1" noTextEdit="1"/>
                </p:cNvSpPr>
                <p:nvPr/>
              </p:nvSpPr>
              <p:spPr>
                <a:xfrm>
                  <a:off x="8557730" y="5426671"/>
                  <a:ext cx="1239314" cy="461665"/>
                </a:xfrm>
                <a:prstGeom prst="rect">
                  <a:avLst/>
                </a:prstGeom>
                <a:blipFill>
                  <a:blip r:embed="rId2"/>
                  <a:stretch>
                    <a:fillRect l="-985" b="-1842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xmlns="" id="{8F5A04D7-89EB-4AA2-BF45-FE4C77102A98}"/>
                    </a:ext>
                  </a:extLst>
                </p:cNvPr>
                <p:cNvSpPr/>
                <p:nvPr/>
              </p:nvSpPr>
              <p:spPr>
                <a:xfrm>
                  <a:off x="9624530" y="5431136"/>
                  <a:ext cx="133664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 </m:t>
                        </m:r>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𝐴</m:t>
                            </m:r>
                          </m:e>
                          <m:sup>
                            <m:r>
                              <a:rPr lang="en-US" sz="2400" b="0" i="1" smtClean="0">
                                <a:solidFill>
                                  <a:schemeClr val="tx2"/>
                                </a:solidFill>
                                <a:latin typeface="Cambria Math" panose="02040503050406030204" pitchFamily="18" charset="0"/>
                              </a:rPr>
                              <m:t>′</m:t>
                            </m:r>
                          </m:sup>
                        </m:sSup>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𝐵</m:t>
                            </m:r>
                          </m:e>
                          <m:sup>
                            <m:r>
                              <a:rPr lang="en-US" sz="2400" b="0" i="1" smtClean="0">
                                <a:solidFill>
                                  <a:schemeClr val="tx2"/>
                                </a:solidFill>
                                <a:latin typeface="Cambria Math" panose="02040503050406030204" pitchFamily="18" charset="0"/>
                              </a:rPr>
                              <m:t>′</m:t>
                            </m:r>
                          </m:sup>
                        </m:sSup>
                        <m:r>
                          <a:rPr lang="en-US" sz="2400" b="0" i="1" smtClean="0">
                            <a:solidFill>
                              <a:schemeClr val="tx2"/>
                            </a:solidFill>
                            <a:latin typeface="Cambria Math" panose="02040503050406030204" pitchFamily="18" charset="0"/>
                          </a:rPr>
                          <m:t>𝐶</m:t>
                        </m:r>
                      </m:oMath>
                    </m:oMathPara>
                  </a14:m>
                  <a:endParaRPr lang="en-US" sz="2400" dirty="0">
                    <a:solidFill>
                      <a:schemeClr val="tx2"/>
                    </a:solidFill>
                  </a:endParaRPr>
                </a:p>
              </p:txBody>
            </p:sp>
          </mc:Choice>
          <mc:Fallback xmlns="">
            <p:sp>
              <p:nvSpPr>
                <p:cNvPr id="39" name="Rectangle 38">
                  <a:extLst>
                    <a:ext uri="{FF2B5EF4-FFF2-40B4-BE49-F238E27FC236}">
                      <a16:creationId xmlns:a16="http://schemas.microsoft.com/office/drawing/2014/main" id="{8F5A04D7-89EB-4AA2-BF45-FE4C77102A98}"/>
                    </a:ext>
                  </a:extLst>
                </p:cNvPr>
                <p:cNvSpPr>
                  <a:spLocks noRot="1" noChangeAspect="1" noMove="1" noResize="1" noEditPoints="1" noAdjustHandles="1" noChangeArrowheads="1" noChangeShapeType="1" noTextEdit="1"/>
                </p:cNvSpPr>
                <p:nvPr/>
              </p:nvSpPr>
              <p:spPr>
                <a:xfrm>
                  <a:off x="9624530" y="5431136"/>
                  <a:ext cx="1336648" cy="461665"/>
                </a:xfrm>
                <a:prstGeom prst="rect">
                  <a:avLst/>
                </a:prstGeom>
                <a:blipFill>
                  <a:blip r:embed="rId3"/>
                  <a:stretch>
                    <a:fillRect/>
                  </a:stretch>
                </a:blipFill>
              </p:spPr>
              <p:txBody>
                <a:bodyPr/>
                <a:lstStyle/>
                <a:p>
                  <a:r>
                    <a:rPr lang="en-IN">
                      <a:noFill/>
                    </a:rPr>
                    <a:t> </a:t>
                  </a:r>
                </a:p>
              </p:txBody>
            </p:sp>
          </mc:Fallback>
        </mc:AlternateContent>
      </p:grpSp>
      <p:sp>
        <p:nvSpPr>
          <p:cNvPr id="40" name="TextBox 39">
            <a:extLst>
              <a:ext uri="{FF2B5EF4-FFF2-40B4-BE49-F238E27FC236}">
                <a16:creationId xmlns:a16="http://schemas.microsoft.com/office/drawing/2014/main" xmlns="" id="{9F06EE7C-13CB-4B6A-BAFA-11B92C16015A}"/>
              </a:ext>
            </a:extLst>
          </p:cNvPr>
          <p:cNvSpPr txBox="1"/>
          <p:nvPr/>
        </p:nvSpPr>
        <p:spPr>
          <a:xfrm>
            <a:off x="8458844" y="3836418"/>
            <a:ext cx="340158" cy="523220"/>
          </a:xfrm>
          <a:prstGeom prst="rect">
            <a:avLst/>
          </a:prstGeom>
          <a:noFill/>
        </p:spPr>
        <p:txBody>
          <a:bodyPr wrap="none" rtlCol="0">
            <a:spAutoFit/>
          </a:bodyPr>
          <a:lstStyle/>
          <a:p>
            <a:r>
              <a:rPr lang="en-US" sz="2800" dirty="0"/>
              <a:t>x</a:t>
            </a:r>
          </a:p>
        </p:txBody>
      </p:sp>
      <p:sp>
        <p:nvSpPr>
          <p:cNvPr id="41" name="TextBox 40">
            <a:extLst>
              <a:ext uri="{FF2B5EF4-FFF2-40B4-BE49-F238E27FC236}">
                <a16:creationId xmlns:a16="http://schemas.microsoft.com/office/drawing/2014/main" xmlns="" id="{3F0E7E77-D04E-417A-A9A4-FDD65ED0B26B}"/>
              </a:ext>
            </a:extLst>
          </p:cNvPr>
          <p:cNvSpPr txBox="1"/>
          <p:nvPr/>
        </p:nvSpPr>
        <p:spPr>
          <a:xfrm>
            <a:off x="10808778" y="3830936"/>
            <a:ext cx="340158" cy="523220"/>
          </a:xfrm>
          <a:prstGeom prst="rect">
            <a:avLst/>
          </a:prstGeom>
          <a:noFill/>
        </p:spPr>
        <p:txBody>
          <a:bodyPr wrap="none" rtlCol="0">
            <a:spAutoFit/>
          </a:bodyPr>
          <a:lstStyle/>
          <a:p>
            <a:r>
              <a:rPr lang="en-US" sz="2800" dirty="0"/>
              <a:t>x</a:t>
            </a:r>
          </a:p>
        </p:txBody>
      </p:sp>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xmlns="" id="{623F0207-8B9B-4E81-8E8E-251B98BFEF54}"/>
                  </a:ext>
                </a:extLst>
              </p:cNvPr>
              <p:cNvSpPr/>
              <p:nvPr/>
            </p:nvSpPr>
            <p:spPr>
              <a:xfrm>
                <a:off x="6976778" y="802279"/>
                <a:ext cx="4789196" cy="461665"/>
              </a:xfrm>
              <a:prstGeom prst="rect">
                <a:avLst/>
              </a:prstGeom>
            </p:spPr>
            <p:txBody>
              <a:bodyPr wrap="none">
                <a:spAutoFit/>
              </a:bodyPr>
              <a:lstStyle/>
              <a:p>
                <a:r>
                  <a:rPr lang="en-US" sz="2400" dirty="0">
                    <a:solidFill>
                      <a:schemeClr val="accent6"/>
                    </a:solidFill>
                    <a:latin typeface="+mj-lt"/>
                  </a:rPr>
                  <a:t>f(A,B,C,D) = </a:t>
                </a:r>
                <a14:m>
                  <m:oMath xmlns:m="http://schemas.openxmlformats.org/officeDocument/2006/math">
                    <m:nary>
                      <m:naryPr>
                        <m:chr m:val="∑"/>
                        <m:limLoc m:val="subSup"/>
                        <m:supHide m:val="on"/>
                        <m:ctrlPr>
                          <a:rPr lang="en-US" sz="2400" i="1" smtClean="0">
                            <a:solidFill>
                              <a:schemeClr val="accent6"/>
                            </a:solidFill>
                            <a:latin typeface="Cambria Math" panose="02040503050406030204" pitchFamily="18" charset="0"/>
                          </a:rPr>
                        </m:ctrlPr>
                      </m:naryPr>
                      <m:sub>
                        <m:r>
                          <m:rPr>
                            <m:brk m:alnAt="9"/>
                          </m:rPr>
                          <a:rPr lang="en-IN" sz="2400" b="0" i="1" smtClean="0">
                            <a:solidFill>
                              <a:schemeClr val="accent6"/>
                            </a:solidFill>
                            <a:latin typeface="Cambria Math" panose="02040503050406030204" pitchFamily="18" charset="0"/>
                          </a:rPr>
                          <m:t>𝑚</m:t>
                        </m:r>
                      </m:sub>
                      <m:sup/>
                      <m:e>
                        <m:r>
                          <m:rPr>
                            <m:nor/>
                          </m:rPr>
                          <a:rPr lang="en-US" sz="2400" dirty="0">
                            <a:solidFill>
                              <a:schemeClr val="accent6"/>
                            </a:solidFill>
                            <a:latin typeface="+mj-lt"/>
                          </a:rPr>
                          <m:t>(2,7,15)</m:t>
                        </m:r>
                      </m:e>
                    </m:nary>
                  </m:oMath>
                </a14:m>
                <a:r>
                  <a:rPr lang="en-US" sz="2400" dirty="0">
                    <a:solidFill>
                      <a:schemeClr val="accent6"/>
                    </a:solidFill>
                    <a:latin typeface="+mj-lt"/>
                  </a:rPr>
                  <a:t> + d(3,8,11,12)</a:t>
                </a:r>
              </a:p>
            </p:txBody>
          </p:sp>
        </mc:Choice>
        <mc:Fallback xmlns="">
          <p:sp>
            <p:nvSpPr>
              <p:cNvPr id="42" name="Rectangle 41">
                <a:extLst>
                  <a:ext uri="{FF2B5EF4-FFF2-40B4-BE49-F238E27FC236}">
                    <a16:creationId xmlns:a16="http://schemas.microsoft.com/office/drawing/2014/main" id="{623F0207-8B9B-4E81-8E8E-251B98BFEF54}"/>
                  </a:ext>
                </a:extLst>
              </p:cNvPr>
              <p:cNvSpPr>
                <a:spLocks noRot="1" noChangeAspect="1" noMove="1" noResize="1" noEditPoints="1" noAdjustHandles="1" noChangeArrowheads="1" noChangeShapeType="1" noTextEdit="1"/>
              </p:cNvSpPr>
              <p:nvPr/>
            </p:nvSpPr>
            <p:spPr>
              <a:xfrm>
                <a:off x="6976778" y="802279"/>
                <a:ext cx="4789196" cy="461665"/>
              </a:xfrm>
              <a:prstGeom prst="rect">
                <a:avLst/>
              </a:prstGeom>
              <a:blipFill>
                <a:blip r:embed="rId4"/>
                <a:stretch>
                  <a:fillRect l="-1908" t="-130667" r="-891" b="-200000"/>
                </a:stretch>
              </a:blipFill>
            </p:spPr>
            <p:txBody>
              <a:bodyPr/>
              <a:lstStyle/>
              <a:p>
                <a:r>
                  <a:rPr lang="en-IN">
                    <a:noFill/>
                  </a:rPr>
                  <a:t> </a:t>
                </a:r>
              </a:p>
            </p:txBody>
          </p:sp>
        </mc:Fallback>
      </mc:AlternateContent>
      <p:sp>
        <p:nvSpPr>
          <p:cNvPr id="43" name="TextBox 42">
            <a:extLst>
              <a:ext uri="{FF2B5EF4-FFF2-40B4-BE49-F238E27FC236}">
                <a16:creationId xmlns:a16="http://schemas.microsoft.com/office/drawing/2014/main" xmlns="" id="{8E166191-C8F5-4872-9C13-A7AD18134BB0}"/>
              </a:ext>
            </a:extLst>
          </p:cNvPr>
          <p:cNvSpPr txBox="1"/>
          <p:nvPr/>
        </p:nvSpPr>
        <p:spPr>
          <a:xfrm>
            <a:off x="10032490" y="2121200"/>
            <a:ext cx="340158" cy="523220"/>
          </a:xfrm>
          <a:prstGeom prst="rect">
            <a:avLst/>
          </a:prstGeom>
          <a:noFill/>
        </p:spPr>
        <p:txBody>
          <a:bodyPr wrap="none" rtlCol="0">
            <a:spAutoFit/>
          </a:bodyPr>
          <a:lstStyle/>
          <a:p>
            <a:r>
              <a:rPr lang="en-US" sz="2800" dirty="0"/>
              <a:t>x</a:t>
            </a:r>
          </a:p>
        </p:txBody>
      </p:sp>
      <p:sp>
        <p:nvSpPr>
          <p:cNvPr id="44" name="TextBox 43">
            <a:extLst>
              <a:ext uri="{FF2B5EF4-FFF2-40B4-BE49-F238E27FC236}">
                <a16:creationId xmlns:a16="http://schemas.microsoft.com/office/drawing/2014/main" xmlns="" id="{8462E73D-E040-4E8D-B434-28B2C4A518E7}"/>
              </a:ext>
            </a:extLst>
          </p:cNvPr>
          <p:cNvSpPr txBox="1"/>
          <p:nvPr/>
        </p:nvSpPr>
        <p:spPr>
          <a:xfrm>
            <a:off x="10808778" y="2121200"/>
            <a:ext cx="340158" cy="523220"/>
          </a:xfrm>
          <a:prstGeom prst="rect">
            <a:avLst/>
          </a:prstGeom>
          <a:noFill/>
        </p:spPr>
        <p:txBody>
          <a:bodyPr wrap="none" rtlCol="0">
            <a:spAutoFit/>
          </a:bodyPr>
          <a:lstStyle/>
          <a:p>
            <a:r>
              <a:rPr lang="en-US" sz="2800" dirty="0"/>
              <a:t>x</a:t>
            </a:r>
          </a:p>
        </p:txBody>
      </p:sp>
    </p:spTree>
    <p:extLst>
      <p:ext uri="{BB962C8B-B14F-4D97-AF65-F5344CB8AC3E}">
        <p14:creationId xmlns:p14="http://schemas.microsoft.com/office/powerpoint/2010/main" val="1694639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fade">
                                      <p:cBhvr>
                                        <p:cTn id="45" dur="500"/>
                                        <p:tgtEl>
                                          <p:spTgt spid="3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500"/>
                                        <p:tgtEl>
                                          <p:spTgt spid="3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fade">
                                      <p:cBhvr>
                                        <p:cTn id="53" dur="500"/>
                                        <p:tgtEl>
                                          <p:spTgt spid="4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3"/>
                                        </p:tgtEl>
                                        <p:attrNameLst>
                                          <p:attrName>style.visibility</p:attrName>
                                        </p:attrNameLst>
                                      </p:cBhvr>
                                      <p:to>
                                        <p:strVal val="visible"/>
                                      </p:to>
                                    </p:set>
                                    <p:animEffect transition="in" filter="fade">
                                      <p:cBhvr>
                                        <p:cTn id="56" dur="500"/>
                                        <p:tgtEl>
                                          <p:spTgt spid="43"/>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500"/>
                                        <p:tgtEl>
                                          <p:spTgt spid="4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fade">
                                      <p:cBhvr>
                                        <p:cTn id="62" dur="500"/>
                                        <p:tgtEl>
                                          <p:spTgt spid="4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500"/>
                                        <p:tgtEl>
                                          <p:spTgt spid="3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fade">
                                      <p:cBhvr>
                                        <p:cTn id="72" dur="500"/>
                                        <p:tgtEl>
                                          <p:spTgt spid="37"/>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fade">
                                      <p:cBhvr>
                                        <p:cTn id="7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4" grpId="0"/>
      <p:bldP spid="35" grpId="0"/>
      <p:bldP spid="36" grpId="0"/>
      <p:bldP spid="37" grpId="0" animBg="1"/>
      <p:bldP spid="38" grpId="0" animBg="1"/>
      <p:bldP spid="40" grpId="0"/>
      <p:bldP spid="41" grpId="0"/>
      <p:bldP spid="42" grpId="0"/>
      <p:bldP spid="43" grpId="0"/>
      <p:bldP spid="4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8DE927-1D71-4035-8DBC-CE877AA409DF}"/>
              </a:ext>
            </a:extLst>
          </p:cNvPr>
          <p:cNvSpPr>
            <a:spLocks noGrp="1"/>
          </p:cNvSpPr>
          <p:nvPr>
            <p:ph type="title"/>
          </p:nvPr>
        </p:nvSpPr>
        <p:spPr/>
        <p:txBody>
          <a:bodyPr/>
          <a:lstStyle/>
          <a:p>
            <a:r>
              <a:rPr lang="en-US" dirty="0"/>
              <a:t>Example (Don’t care)</a:t>
            </a:r>
            <a:endParaRPr lang="en-IN" dirty="0"/>
          </a:p>
        </p:txBody>
      </p:sp>
      <p:grpSp>
        <p:nvGrpSpPr>
          <p:cNvPr id="4" name="Group 3">
            <a:extLst>
              <a:ext uri="{FF2B5EF4-FFF2-40B4-BE49-F238E27FC236}">
                <a16:creationId xmlns:a16="http://schemas.microsoft.com/office/drawing/2014/main" xmlns="" id="{073DA6B4-A094-457F-B44F-904750AFFD4C}"/>
              </a:ext>
            </a:extLst>
          </p:cNvPr>
          <p:cNvGrpSpPr/>
          <p:nvPr/>
        </p:nvGrpSpPr>
        <p:grpSpPr>
          <a:xfrm>
            <a:off x="1407947" y="1696522"/>
            <a:ext cx="3856724" cy="3976608"/>
            <a:chOff x="2636004" y="1433592"/>
            <a:chExt cx="3856724" cy="3976608"/>
          </a:xfrm>
        </p:grpSpPr>
        <p:graphicFrame>
          <p:nvGraphicFramePr>
            <p:cNvPr id="5" name="Content Placeholder 3">
              <a:extLst>
                <a:ext uri="{FF2B5EF4-FFF2-40B4-BE49-F238E27FC236}">
                  <a16:creationId xmlns:a16="http://schemas.microsoft.com/office/drawing/2014/main" xmlns="" id="{4C77D572-6305-485D-8C4B-052C1BCD7DE4}"/>
                </a:ext>
              </a:extLst>
            </p:cNvPr>
            <p:cNvGraphicFramePr>
              <a:graphicFrameLocks/>
            </p:cNvGraphicFramePr>
            <p:nvPr>
              <p:extLst>
                <p:ext uri="{D42A27DB-BD31-4B8C-83A1-F6EECF244321}">
                  <p14:modId xmlns:p14="http://schemas.microsoft.com/office/powerpoint/2010/main" val="1380314200"/>
                </p:ext>
              </p:extLst>
            </p:nvPr>
          </p:nvGraphicFramePr>
          <p:xfrm>
            <a:off x="3295650" y="2057400"/>
            <a:ext cx="3143252" cy="3352800"/>
          </p:xfrm>
          <a:graphic>
            <a:graphicData uri="http://schemas.openxmlformats.org/drawingml/2006/table">
              <a:tbl>
                <a:tblPr firstRow="1" bandRow="1"/>
                <a:tblGrid>
                  <a:gridCol w="785813">
                    <a:extLst>
                      <a:ext uri="{9D8B030D-6E8A-4147-A177-3AD203B41FA5}">
                        <a16:colId xmlns:a16="http://schemas.microsoft.com/office/drawing/2014/main" xmlns="" val="20000"/>
                      </a:ext>
                    </a:extLst>
                  </a:gridCol>
                  <a:gridCol w="785813">
                    <a:extLst>
                      <a:ext uri="{9D8B030D-6E8A-4147-A177-3AD203B41FA5}">
                        <a16:colId xmlns:a16="http://schemas.microsoft.com/office/drawing/2014/main" xmlns="" val="20001"/>
                      </a:ext>
                    </a:extLst>
                  </a:gridCol>
                  <a:gridCol w="785813">
                    <a:extLst>
                      <a:ext uri="{9D8B030D-6E8A-4147-A177-3AD203B41FA5}">
                        <a16:colId xmlns:a16="http://schemas.microsoft.com/office/drawing/2014/main" xmlns="" val="20002"/>
                      </a:ext>
                    </a:extLst>
                  </a:gridCol>
                  <a:gridCol w="785813">
                    <a:extLst>
                      <a:ext uri="{9D8B030D-6E8A-4147-A177-3AD203B41FA5}">
                        <a16:colId xmlns:a16="http://schemas.microsoft.com/office/drawing/2014/main" xmlns="" val="20003"/>
                      </a:ext>
                    </a:extLst>
                  </a:gridCol>
                </a:tblGrid>
                <a:tr h="838200">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0"/>
                    </a:ext>
                  </a:extLst>
                </a:tr>
                <a:tr h="838200">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r h="838200">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2"/>
                    </a:ext>
                  </a:extLst>
                </a:tr>
                <a:tr h="838200">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cxnSp>
          <p:nvCxnSpPr>
            <p:cNvPr id="6" name="Straight Connector 5">
              <a:extLst>
                <a:ext uri="{FF2B5EF4-FFF2-40B4-BE49-F238E27FC236}">
                  <a16:creationId xmlns:a16="http://schemas.microsoft.com/office/drawing/2014/main" xmlns="" id="{591FEEE6-8C33-411D-BAC8-803111DE9985}"/>
                </a:ext>
              </a:extLst>
            </p:cNvPr>
            <p:cNvCxnSpPr/>
            <p:nvPr/>
          </p:nvCxnSpPr>
          <p:spPr>
            <a:xfrm flipH="1" flipV="1">
              <a:off x="2682498" y="1601410"/>
              <a:ext cx="6096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xmlns="" id="{EB450682-4979-4014-B76A-66522A8BC339}"/>
                </a:ext>
              </a:extLst>
            </p:cNvPr>
            <p:cNvSpPr txBox="1"/>
            <p:nvPr/>
          </p:nvSpPr>
          <p:spPr>
            <a:xfrm>
              <a:off x="2894390" y="1433592"/>
              <a:ext cx="617157" cy="461665"/>
            </a:xfrm>
            <a:prstGeom prst="rect">
              <a:avLst/>
            </a:prstGeom>
            <a:noFill/>
          </p:spPr>
          <p:txBody>
            <a:bodyPr wrap="none" rtlCol="0">
              <a:spAutoFit/>
            </a:bodyPr>
            <a:lstStyle/>
            <a:p>
              <a:r>
                <a:rPr lang="en-US" sz="2400" dirty="0"/>
                <a:t>WX</a:t>
              </a:r>
            </a:p>
          </p:txBody>
        </p:sp>
        <p:sp>
          <p:nvSpPr>
            <p:cNvPr id="8" name="TextBox 7">
              <a:extLst>
                <a:ext uri="{FF2B5EF4-FFF2-40B4-BE49-F238E27FC236}">
                  <a16:creationId xmlns:a16="http://schemas.microsoft.com/office/drawing/2014/main" xmlns="" id="{F505D92C-F770-4A98-9DB9-EC5C0FD28EA8}"/>
                </a:ext>
              </a:extLst>
            </p:cNvPr>
            <p:cNvSpPr txBox="1"/>
            <p:nvPr/>
          </p:nvSpPr>
          <p:spPr>
            <a:xfrm>
              <a:off x="2636004" y="1779131"/>
              <a:ext cx="478144" cy="461665"/>
            </a:xfrm>
            <a:prstGeom prst="rect">
              <a:avLst/>
            </a:prstGeom>
            <a:noFill/>
          </p:spPr>
          <p:txBody>
            <a:bodyPr wrap="none" rtlCol="0">
              <a:spAutoFit/>
            </a:bodyPr>
            <a:lstStyle/>
            <a:p>
              <a:r>
                <a:rPr lang="en-US" sz="2400" dirty="0"/>
                <a:t>YZ</a:t>
              </a:r>
            </a:p>
          </p:txBody>
        </p:sp>
        <p:sp>
          <p:nvSpPr>
            <p:cNvPr id="9" name="TextBox 8">
              <a:extLst>
                <a:ext uri="{FF2B5EF4-FFF2-40B4-BE49-F238E27FC236}">
                  <a16:creationId xmlns:a16="http://schemas.microsoft.com/office/drawing/2014/main" xmlns="" id="{630581A1-CEF3-412B-B510-7F2349B1778C}"/>
                </a:ext>
              </a:extLst>
            </p:cNvPr>
            <p:cNvSpPr txBox="1"/>
            <p:nvPr/>
          </p:nvSpPr>
          <p:spPr>
            <a:xfrm>
              <a:off x="3429000" y="1595735"/>
              <a:ext cx="495649" cy="461665"/>
            </a:xfrm>
            <a:prstGeom prst="rect">
              <a:avLst/>
            </a:prstGeom>
            <a:noFill/>
          </p:spPr>
          <p:txBody>
            <a:bodyPr wrap="none" rtlCol="0">
              <a:spAutoFit/>
            </a:bodyPr>
            <a:lstStyle/>
            <a:p>
              <a:r>
                <a:rPr lang="en-US" sz="2400" dirty="0"/>
                <a:t>00</a:t>
              </a:r>
            </a:p>
          </p:txBody>
        </p:sp>
        <p:sp>
          <p:nvSpPr>
            <p:cNvPr id="10" name="TextBox 9">
              <a:extLst>
                <a:ext uri="{FF2B5EF4-FFF2-40B4-BE49-F238E27FC236}">
                  <a16:creationId xmlns:a16="http://schemas.microsoft.com/office/drawing/2014/main" xmlns="" id="{430A60CF-BBB4-417A-8FCF-567974003B59}"/>
                </a:ext>
              </a:extLst>
            </p:cNvPr>
            <p:cNvSpPr txBox="1"/>
            <p:nvPr/>
          </p:nvSpPr>
          <p:spPr>
            <a:xfrm>
              <a:off x="5791200" y="1600200"/>
              <a:ext cx="495649" cy="461665"/>
            </a:xfrm>
            <a:prstGeom prst="rect">
              <a:avLst/>
            </a:prstGeom>
            <a:noFill/>
          </p:spPr>
          <p:txBody>
            <a:bodyPr wrap="none" rtlCol="0">
              <a:spAutoFit/>
            </a:bodyPr>
            <a:lstStyle/>
            <a:p>
              <a:r>
                <a:rPr lang="en-US" sz="2400" dirty="0"/>
                <a:t>10</a:t>
              </a:r>
            </a:p>
          </p:txBody>
        </p:sp>
        <p:sp>
          <p:nvSpPr>
            <p:cNvPr id="11" name="TextBox 10">
              <a:extLst>
                <a:ext uri="{FF2B5EF4-FFF2-40B4-BE49-F238E27FC236}">
                  <a16:creationId xmlns:a16="http://schemas.microsoft.com/office/drawing/2014/main" xmlns="" id="{24DF28B7-88C7-4D2F-BA6D-D2113832FA2C}"/>
                </a:ext>
              </a:extLst>
            </p:cNvPr>
            <p:cNvSpPr txBox="1"/>
            <p:nvPr/>
          </p:nvSpPr>
          <p:spPr>
            <a:xfrm>
              <a:off x="2743200" y="2277070"/>
              <a:ext cx="495649" cy="461665"/>
            </a:xfrm>
            <a:prstGeom prst="rect">
              <a:avLst/>
            </a:prstGeom>
            <a:noFill/>
          </p:spPr>
          <p:txBody>
            <a:bodyPr wrap="none" rtlCol="0">
              <a:spAutoFit/>
            </a:bodyPr>
            <a:lstStyle/>
            <a:p>
              <a:r>
                <a:rPr lang="en-US" sz="2400" dirty="0"/>
                <a:t>00</a:t>
              </a:r>
            </a:p>
          </p:txBody>
        </p:sp>
        <p:sp>
          <p:nvSpPr>
            <p:cNvPr id="12" name="TextBox 11">
              <a:extLst>
                <a:ext uri="{FF2B5EF4-FFF2-40B4-BE49-F238E27FC236}">
                  <a16:creationId xmlns:a16="http://schemas.microsoft.com/office/drawing/2014/main" xmlns="" id="{96C5D4FB-249D-4297-96B7-A2915257851D}"/>
                </a:ext>
              </a:extLst>
            </p:cNvPr>
            <p:cNvSpPr txBox="1"/>
            <p:nvPr/>
          </p:nvSpPr>
          <p:spPr>
            <a:xfrm>
              <a:off x="2743200" y="3043535"/>
              <a:ext cx="495649" cy="461665"/>
            </a:xfrm>
            <a:prstGeom prst="rect">
              <a:avLst/>
            </a:prstGeom>
            <a:noFill/>
          </p:spPr>
          <p:txBody>
            <a:bodyPr wrap="none" rtlCol="0">
              <a:spAutoFit/>
            </a:bodyPr>
            <a:lstStyle/>
            <a:p>
              <a:r>
                <a:rPr lang="en-US" sz="2400" dirty="0"/>
                <a:t>01</a:t>
              </a:r>
            </a:p>
          </p:txBody>
        </p:sp>
        <p:sp>
          <p:nvSpPr>
            <p:cNvPr id="13" name="TextBox 12">
              <a:extLst>
                <a:ext uri="{FF2B5EF4-FFF2-40B4-BE49-F238E27FC236}">
                  <a16:creationId xmlns:a16="http://schemas.microsoft.com/office/drawing/2014/main" xmlns="" id="{0B8E5907-ECF8-4182-A192-98B21A9962E4}"/>
                </a:ext>
              </a:extLst>
            </p:cNvPr>
            <p:cNvSpPr txBox="1"/>
            <p:nvPr/>
          </p:nvSpPr>
          <p:spPr>
            <a:xfrm>
              <a:off x="3733800" y="2038290"/>
              <a:ext cx="314510" cy="400110"/>
            </a:xfrm>
            <a:prstGeom prst="rect">
              <a:avLst/>
            </a:prstGeom>
            <a:noFill/>
          </p:spPr>
          <p:txBody>
            <a:bodyPr wrap="none" rtlCol="0">
              <a:spAutoFit/>
            </a:bodyPr>
            <a:lstStyle/>
            <a:p>
              <a:r>
                <a:rPr lang="en-US" sz="2000" dirty="0"/>
                <a:t>0</a:t>
              </a:r>
            </a:p>
          </p:txBody>
        </p:sp>
        <p:sp>
          <p:nvSpPr>
            <p:cNvPr id="14" name="TextBox 13">
              <a:extLst>
                <a:ext uri="{FF2B5EF4-FFF2-40B4-BE49-F238E27FC236}">
                  <a16:creationId xmlns:a16="http://schemas.microsoft.com/office/drawing/2014/main" xmlns="" id="{3E2C5688-FCE3-4AB9-BEA3-FDB0994E3627}"/>
                </a:ext>
              </a:extLst>
            </p:cNvPr>
            <p:cNvSpPr txBox="1"/>
            <p:nvPr/>
          </p:nvSpPr>
          <p:spPr>
            <a:xfrm>
              <a:off x="3733800" y="2876490"/>
              <a:ext cx="314510" cy="400110"/>
            </a:xfrm>
            <a:prstGeom prst="rect">
              <a:avLst/>
            </a:prstGeom>
            <a:noFill/>
          </p:spPr>
          <p:txBody>
            <a:bodyPr wrap="none" rtlCol="0">
              <a:spAutoFit/>
            </a:bodyPr>
            <a:lstStyle/>
            <a:p>
              <a:r>
                <a:rPr lang="en-US" sz="2000" dirty="0"/>
                <a:t>1</a:t>
              </a:r>
            </a:p>
          </p:txBody>
        </p:sp>
        <p:sp>
          <p:nvSpPr>
            <p:cNvPr id="15" name="TextBox 14">
              <a:extLst>
                <a:ext uri="{FF2B5EF4-FFF2-40B4-BE49-F238E27FC236}">
                  <a16:creationId xmlns:a16="http://schemas.microsoft.com/office/drawing/2014/main" xmlns="" id="{E9D1E973-BC3A-4D21-9F84-A1E7885B110F}"/>
                </a:ext>
              </a:extLst>
            </p:cNvPr>
            <p:cNvSpPr txBox="1"/>
            <p:nvPr/>
          </p:nvSpPr>
          <p:spPr>
            <a:xfrm>
              <a:off x="3733800" y="4552890"/>
              <a:ext cx="314510" cy="400110"/>
            </a:xfrm>
            <a:prstGeom prst="rect">
              <a:avLst/>
            </a:prstGeom>
            <a:noFill/>
          </p:spPr>
          <p:txBody>
            <a:bodyPr wrap="none" rtlCol="0">
              <a:spAutoFit/>
            </a:bodyPr>
            <a:lstStyle/>
            <a:p>
              <a:r>
                <a:rPr lang="en-US" sz="2000" dirty="0"/>
                <a:t>2</a:t>
              </a:r>
            </a:p>
          </p:txBody>
        </p:sp>
        <p:sp>
          <p:nvSpPr>
            <p:cNvPr id="16" name="TextBox 15">
              <a:extLst>
                <a:ext uri="{FF2B5EF4-FFF2-40B4-BE49-F238E27FC236}">
                  <a16:creationId xmlns:a16="http://schemas.microsoft.com/office/drawing/2014/main" xmlns="" id="{6DF48FC5-3621-4F44-8C2D-EAD60E872AEC}"/>
                </a:ext>
              </a:extLst>
            </p:cNvPr>
            <p:cNvSpPr txBox="1"/>
            <p:nvPr/>
          </p:nvSpPr>
          <p:spPr>
            <a:xfrm>
              <a:off x="3733800" y="3733800"/>
              <a:ext cx="314510" cy="400110"/>
            </a:xfrm>
            <a:prstGeom prst="rect">
              <a:avLst/>
            </a:prstGeom>
            <a:noFill/>
          </p:spPr>
          <p:txBody>
            <a:bodyPr wrap="none" rtlCol="0">
              <a:spAutoFit/>
            </a:bodyPr>
            <a:lstStyle/>
            <a:p>
              <a:r>
                <a:rPr lang="en-US" sz="2000" dirty="0"/>
                <a:t>3</a:t>
              </a:r>
            </a:p>
          </p:txBody>
        </p:sp>
        <p:sp>
          <p:nvSpPr>
            <p:cNvPr id="17" name="TextBox 16">
              <a:extLst>
                <a:ext uri="{FF2B5EF4-FFF2-40B4-BE49-F238E27FC236}">
                  <a16:creationId xmlns:a16="http://schemas.microsoft.com/office/drawing/2014/main" xmlns="" id="{B3470118-B4EF-486A-A6C4-B0F1D865D9B3}"/>
                </a:ext>
              </a:extLst>
            </p:cNvPr>
            <p:cNvSpPr txBox="1"/>
            <p:nvPr/>
          </p:nvSpPr>
          <p:spPr>
            <a:xfrm>
              <a:off x="4228751" y="1600200"/>
              <a:ext cx="495649" cy="461665"/>
            </a:xfrm>
            <a:prstGeom prst="rect">
              <a:avLst/>
            </a:prstGeom>
            <a:noFill/>
          </p:spPr>
          <p:txBody>
            <a:bodyPr wrap="none" rtlCol="0">
              <a:spAutoFit/>
            </a:bodyPr>
            <a:lstStyle/>
            <a:p>
              <a:r>
                <a:rPr lang="en-US" sz="2400" dirty="0"/>
                <a:t>01</a:t>
              </a:r>
            </a:p>
          </p:txBody>
        </p:sp>
        <p:sp>
          <p:nvSpPr>
            <p:cNvPr id="18" name="TextBox 17">
              <a:extLst>
                <a:ext uri="{FF2B5EF4-FFF2-40B4-BE49-F238E27FC236}">
                  <a16:creationId xmlns:a16="http://schemas.microsoft.com/office/drawing/2014/main" xmlns="" id="{8F934E56-AEDE-4E7C-9396-AA6F449D2E84}"/>
                </a:ext>
              </a:extLst>
            </p:cNvPr>
            <p:cNvSpPr txBox="1"/>
            <p:nvPr/>
          </p:nvSpPr>
          <p:spPr>
            <a:xfrm>
              <a:off x="4990751" y="1595735"/>
              <a:ext cx="495649" cy="461665"/>
            </a:xfrm>
            <a:prstGeom prst="rect">
              <a:avLst/>
            </a:prstGeom>
            <a:noFill/>
          </p:spPr>
          <p:txBody>
            <a:bodyPr wrap="none" rtlCol="0">
              <a:spAutoFit/>
            </a:bodyPr>
            <a:lstStyle/>
            <a:p>
              <a:r>
                <a:rPr lang="en-US" sz="2400" dirty="0"/>
                <a:t>11</a:t>
              </a:r>
            </a:p>
          </p:txBody>
        </p:sp>
        <p:sp>
          <p:nvSpPr>
            <p:cNvPr id="19" name="TextBox 18">
              <a:extLst>
                <a:ext uri="{FF2B5EF4-FFF2-40B4-BE49-F238E27FC236}">
                  <a16:creationId xmlns:a16="http://schemas.microsoft.com/office/drawing/2014/main" xmlns="" id="{3ED363B7-4846-40DC-8179-F9E98667AA90}"/>
                </a:ext>
              </a:extLst>
            </p:cNvPr>
            <p:cNvSpPr txBox="1"/>
            <p:nvPr/>
          </p:nvSpPr>
          <p:spPr>
            <a:xfrm>
              <a:off x="4572000" y="2038290"/>
              <a:ext cx="314510" cy="400110"/>
            </a:xfrm>
            <a:prstGeom prst="rect">
              <a:avLst/>
            </a:prstGeom>
            <a:noFill/>
          </p:spPr>
          <p:txBody>
            <a:bodyPr wrap="none" rtlCol="0">
              <a:spAutoFit/>
            </a:bodyPr>
            <a:lstStyle/>
            <a:p>
              <a:r>
                <a:rPr lang="en-US" sz="2000" dirty="0"/>
                <a:t>4</a:t>
              </a:r>
            </a:p>
          </p:txBody>
        </p:sp>
        <p:sp>
          <p:nvSpPr>
            <p:cNvPr id="20" name="TextBox 19">
              <a:extLst>
                <a:ext uri="{FF2B5EF4-FFF2-40B4-BE49-F238E27FC236}">
                  <a16:creationId xmlns:a16="http://schemas.microsoft.com/office/drawing/2014/main" xmlns="" id="{C0232AFA-5A91-4FAC-99D6-9B21C9EC7B9C}"/>
                </a:ext>
              </a:extLst>
            </p:cNvPr>
            <p:cNvSpPr txBox="1"/>
            <p:nvPr/>
          </p:nvSpPr>
          <p:spPr>
            <a:xfrm>
              <a:off x="4572000" y="2895600"/>
              <a:ext cx="314510" cy="400110"/>
            </a:xfrm>
            <a:prstGeom prst="rect">
              <a:avLst/>
            </a:prstGeom>
            <a:noFill/>
          </p:spPr>
          <p:txBody>
            <a:bodyPr wrap="none" rtlCol="0">
              <a:spAutoFit/>
            </a:bodyPr>
            <a:lstStyle/>
            <a:p>
              <a:r>
                <a:rPr lang="en-US" sz="2000" dirty="0"/>
                <a:t>5</a:t>
              </a:r>
            </a:p>
          </p:txBody>
        </p:sp>
        <p:sp>
          <p:nvSpPr>
            <p:cNvPr id="21" name="TextBox 20">
              <a:extLst>
                <a:ext uri="{FF2B5EF4-FFF2-40B4-BE49-F238E27FC236}">
                  <a16:creationId xmlns:a16="http://schemas.microsoft.com/office/drawing/2014/main" xmlns="" id="{43BB6F7B-9E37-4AA2-B111-EAD708C3DD56}"/>
                </a:ext>
              </a:extLst>
            </p:cNvPr>
            <p:cNvSpPr txBox="1"/>
            <p:nvPr/>
          </p:nvSpPr>
          <p:spPr>
            <a:xfrm>
              <a:off x="4572000" y="4572000"/>
              <a:ext cx="314510" cy="400110"/>
            </a:xfrm>
            <a:prstGeom prst="rect">
              <a:avLst/>
            </a:prstGeom>
            <a:noFill/>
          </p:spPr>
          <p:txBody>
            <a:bodyPr wrap="none" rtlCol="0">
              <a:spAutoFit/>
            </a:bodyPr>
            <a:lstStyle/>
            <a:p>
              <a:r>
                <a:rPr lang="en-US" sz="2000" dirty="0"/>
                <a:t>6</a:t>
              </a:r>
            </a:p>
          </p:txBody>
        </p:sp>
        <p:sp>
          <p:nvSpPr>
            <p:cNvPr id="22" name="TextBox 21">
              <a:extLst>
                <a:ext uri="{FF2B5EF4-FFF2-40B4-BE49-F238E27FC236}">
                  <a16:creationId xmlns:a16="http://schemas.microsoft.com/office/drawing/2014/main" xmlns="" id="{A9A00C8D-2483-4896-920E-CB9140815512}"/>
                </a:ext>
              </a:extLst>
            </p:cNvPr>
            <p:cNvSpPr txBox="1"/>
            <p:nvPr/>
          </p:nvSpPr>
          <p:spPr>
            <a:xfrm>
              <a:off x="4572000" y="3733800"/>
              <a:ext cx="314510" cy="400110"/>
            </a:xfrm>
            <a:prstGeom prst="rect">
              <a:avLst/>
            </a:prstGeom>
            <a:noFill/>
          </p:spPr>
          <p:txBody>
            <a:bodyPr wrap="none" rtlCol="0">
              <a:spAutoFit/>
            </a:bodyPr>
            <a:lstStyle/>
            <a:p>
              <a:r>
                <a:rPr lang="en-US" sz="2000" dirty="0"/>
                <a:t>7</a:t>
              </a:r>
            </a:p>
          </p:txBody>
        </p:sp>
        <p:sp>
          <p:nvSpPr>
            <p:cNvPr id="23" name="TextBox 22">
              <a:extLst>
                <a:ext uri="{FF2B5EF4-FFF2-40B4-BE49-F238E27FC236}">
                  <a16:creationId xmlns:a16="http://schemas.microsoft.com/office/drawing/2014/main" xmlns="" id="{152E3611-BBA5-4383-8959-8FFE63109C54}"/>
                </a:ext>
              </a:extLst>
            </p:cNvPr>
            <p:cNvSpPr txBox="1"/>
            <p:nvPr/>
          </p:nvSpPr>
          <p:spPr>
            <a:xfrm>
              <a:off x="2743200" y="3881735"/>
              <a:ext cx="495649" cy="461665"/>
            </a:xfrm>
            <a:prstGeom prst="rect">
              <a:avLst/>
            </a:prstGeom>
            <a:noFill/>
          </p:spPr>
          <p:txBody>
            <a:bodyPr wrap="none" rtlCol="0">
              <a:spAutoFit/>
            </a:bodyPr>
            <a:lstStyle/>
            <a:p>
              <a:r>
                <a:rPr lang="en-US" sz="2400" dirty="0"/>
                <a:t>11</a:t>
              </a:r>
            </a:p>
          </p:txBody>
        </p:sp>
        <p:sp>
          <p:nvSpPr>
            <p:cNvPr id="24" name="TextBox 23">
              <a:extLst>
                <a:ext uri="{FF2B5EF4-FFF2-40B4-BE49-F238E27FC236}">
                  <a16:creationId xmlns:a16="http://schemas.microsoft.com/office/drawing/2014/main" xmlns="" id="{57E85C21-E55D-4ED7-A0D5-DEBBDC3EC20C}"/>
                </a:ext>
              </a:extLst>
            </p:cNvPr>
            <p:cNvSpPr txBox="1"/>
            <p:nvPr/>
          </p:nvSpPr>
          <p:spPr>
            <a:xfrm>
              <a:off x="2743200" y="4796135"/>
              <a:ext cx="495649" cy="461665"/>
            </a:xfrm>
            <a:prstGeom prst="rect">
              <a:avLst/>
            </a:prstGeom>
            <a:noFill/>
          </p:spPr>
          <p:txBody>
            <a:bodyPr wrap="none" rtlCol="0">
              <a:spAutoFit/>
            </a:bodyPr>
            <a:lstStyle/>
            <a:p>
              <a:r>
                <a:rPr lang="en-US" sz="2400" dirty="0"/>
                <a:t>10</a:t>
              </a:r>
            </a:p>
          </p:txBody>
        </p:sp>
        <p:sp>
          <p:nvSpPr>
            <p:cNvPr id="25" name="TextBox 24">
              <a:extLst>
                <a:ext uri="{FF2B5EF4-FFF2-40B4-BE49-F238E27FC236}">
                  <a16:creationId xmlns:a16="http://schemas.microsoft.com/office/drawing/2014/main" xmlns="" id="{FCD20322-FD10-4921-B53B-1BFBA7E3E38D}"/>
                </a:ext>
              </a:extLst>
            </p:cNvPr>
            <p:cNvSpPr txBox="1"/>
            <p:nvPr/>
          </p:nvSpPr>
          <p:spPr>
            <a:xfrm>
              <a:off x="5242072" y="2057400"/>
              <a:ext cx="444352" cy="400110"/>
            </a:xfrm>
            <a:prstGeom prst="rect">
              <a:avLst/>
            </a:prstGeom>
            <a:noFill/>
          </p:spPr>
          <p:txBody>
            <a:bodyPr wrap="none" rtlCol="0">
              <a:spAutoFit/>
            </a:bodyPr>
            <a:lstStyle/>
            <a:p>
              <a:r>
                <a:rPr lang="en-US" sz="2000" dirty="0"/>
                <a:t>12</a:t>
              </a:r>
            </a:p>
          </p:txBody>
        </p:sp>
        <p:sp>
          <p:nvSpPr>
            <p:cNvPr id="26" name="TextBox 25">
              <a:extLst>
                <a:ext uri="{FF2B5EF4-FFF2-40B4-BE49-F238E27FC236}">
                  <a16:creationId xmlns:a16="http://schemas.microsoft.com/office/drawing/2014/main" xmlns="" id="{55B936EC-0533-457E-A22F-C6798877A234}"/>
                </a:ext>
              </a:extLst>
            </p:cNvPr>
            <p:cNvSpPr txBox="1"/>
            <p:nvPr/>
          </p:nvSpPr>
          <p:spPr>
            <a:xfrm>
              <a:off x="5256360" y="2895600"/>
              <a:ext cx="444352" cy="400110"/>
            </a:xfrm>
            <a:prstGeom prst="rect">
              <a:avLst/>
            </a:prstGeom>
            <a:noFill/>
          </p:spPr>
          <p:txBody>
            <a:bodyPr wrap="none" rtlCol="0">
              <a:spAutoFit/>
            </a:bodyPr>
            <a:lstStyle/>
            <a:p>
              <a:r>
                <a:rPr lang="en-US" sz="2000" dirty="0"/>
                <a:t>13</a:t>
              </a:r>
            </a:p>
          </p:txBody>
        </p:sp>
        <p:sp>
          <p:nvSpPr>
            <p:cNvPr id="27" name="TextBox 26">
              <a:extLst>
                <a:ext uri="{FF2B5EF4-FFF2-40B4-BE49-F238E27FC236}">
                  <a16:creationId xmlns:a16="http://schemas.microsoft.com/office/drawing/2014/main" xmlns="" id="{B574884E-D0FC-46B7-8F1C-D946082E96FC}"/>
                </a:ext>
              </a:extLst>
            </p:cNvPr>
            <p:cNvSpPr txBox="1"/>
            <p:nvPr/>
          </p:nvSpPr>
          <p:spPr>
            <a:xfrm>
              <a:off x="5256360" y="4572000"/>
              <a:ext cx="444352" cy="400110"/>
            </a:xfrm>
            <a:prstGeom prst="rect">
              <a:avLst/>
            </a:prstGeom>
            <a:noFill/>
          </p:spPr>
          <p:txBody>
            <a:bodyPr wrap="none" rtlCol="0">
              <a:spAutoFit/>
            </a:bodyPr>
            <a:lstStyle/>
            <a:p>
              <a:r>
                <a:rPr lang="en-US" sz="2000" dirty="0"/>
                <a:t>14</a:t>
              </a:r>
            </a:p>
          </p:txBody>
        </p:sp>
        <p:sp>
          <p:nvSpPr>
            <p:cNvPr id="28" name="TextBox 27">
              <a:extLst>
                <a:ext uri="{FF2B5EF4-FFF2-40B4-BE49-F238E27FC236}">
                  <a16:creationId xmlns:a16="http://schemas.microsoft.com/office/drawing/2014/main" xmlns="" id="{61C85E63-F70F-4220-93A1-F20DA6561287}"/>
                </a:ext>
              </a:extLst>
            </p:cNvPr>
            <p:cNvSpPr txBox="1"/>
            <p:nvPr/>
          </p:nvSpPr>
          <p:spPr>
            <a:xfrm>
              <a:off x="5257800" y="3752910"/>
              <a:ext cx="444352" cy="400110"/>
            </a:xfrm>
            <a:prstGeom prst="rect">
              <a:avLst/>
            </a:prstGeom>
            <a:noFill/>
          </p:spPr>
          <p:txBody>
            <a:bodyPr wrap="none" rtlCol="0">
              <a:spAutoFit/>
            </a:bodyPr>
            <a:lstStyle/>
            <a:p>
              <a:r>
                <a:rPr lang="en-US" sz="2000" dirty="0"/>
                <a:t>15</a:t>
              </a:r>
            </a:p>
          </p:txBody>
        </p:sp>
        <p:sp>
          <p:nvSpPr>
            <p:cNvPr id="29" name="TextBox 28">
              <a:extLst>
                <a:ext uri="{FF2B5EF4-FFF2-40B4-BE49-F238E27FC236}">
                  <a16:creationId xmlns:a16="http://schemas.microsoft.com/office/drawing/2014/main" xmlns="" id="{003777AF-8031-41E9-84A5-E485428C3B11}"/>
                </a:ext>
              </a:extLst>
            </p:cNvPr>
            <p:cNvSpPr txBox="1"/>
            <p:nvPr/>
          </p:nvSpPr>
          <p:spPr>
            <a:xfrm>
              <a:off x="6162490" y="2057400"/>
              <a:ext cx="314510" cy="400110"/>
            </a:xfrm>
            <a:prstGeom prst="rect">
              <a:avLst/>
            </a:prstGeom>
            <a:noFill/>
          </p:spPr>
          <p:txBody>
            <a:bodyPr wrap="none" rtlCol="0">
              <a:spAutoFit/>
            </a:bodyPr>
            <a:lstStyle/>
            <a:p>
              <a:r>
                <a:rPr lang="en-US" sz="2000" dirty="0"/>
                <a:t>8</a:t>
              </a:r>
            </a:p>
          </p:txBody>
        </p:sp>
        <p:sp>
          <p:nvSpPr>
            <p:cNvPr id="30" name="TextBox 29">
              <a:extLst>
                <a:ext uri="{FF2B5EF4-FFF2-40B4-BE49-F238E27FC236}">
                  <a16:creationId xmlns:a16="http://schemas.microsoft.com/office/drawing/2014/main" xmlns="" id="{5CB2A6EF-2D77-489D-B7EA-BFD24A78E883}"/>
                </a:ext>
              </a:extLst>
            </p:cNvPr>
            <p:cNvSpPr txBox="1"/>
            <p:nvPr/>
          </p:nvSpPr>
          <p:spPr>
            <a:xfrm>
              <a:off x="6162490" y="2914710"/>
              <a:ext cx="314510" cy="400110"/>
            </a:xfrm>
            <a:prstGeom prst="rect">
              <a:avLst/>
            </a:prstGeom>
            <a:noFill/>
          </p:spPr>
          <p:txBody>
            <a:bodyPr wrap="none" rtlCol="0">
              <a:spAutoFit/>
            </a:bodyPr>
            <a:lstStyle/>
            <a:p>
              <a:r>
                <a:rPr lang="en-US" sz="2000" dirty="0"/>
                <a:t>9</a:t>
              </a:r>
            </a:p>
          </p:txBody>
        </p:sp>
        <p:sp>
          <p:nvSpPr>
            <p:cNvPr id="31" name="TextBox 30">
              <a:extLst>
                <a:ext uri="{FF2B5EF4-FFF2-40B4-BE49-F238E27FC236}">
                  <a16:creationId xmlns:a16="http://schemas.microsoft.com/office/drawing/2014/main" xmlns="" id="{395F2F17-0EF1-48B5-8D3A-5E3DA08D2791}"/>
                </a:ext>
              </a:extLst>
            </p:cNvPr>
            <p:cNvSpPr txBox="1"/>
            <p:nvPr/>
          </p:nvSpPr>
          <p:spPr>
            <a:xfrm>
              <a:off x="6048376" y="4591110"/>
              <a:ext cx="444352" cy="400110"/>
            </a:xfrm>
            <a:prstGeom prst="rect">
              <a:avLst/>
            </a:prstGeom>
            <a:noFill/>
          </p:spPr>
          <p:txBody>
            <a:bodyPr wrap="none" rtlCol="0">
              <a:spAutoFit/>
            </a:bodyPr>
            <a:lstStyle/>
            <a:p>
              <a:r>
                <a:rPr lang="en-US" sz="2000" dirty="0"/>
                <a:t>10</a:t>
              </a:r>
            </a:p>
          </p:txBody>
        </p:sp>
        <p:sp>
          <p:nvSpPr>
            <p:cNvPr id="32" name="TextBox 31">
              <a:extLst>
                <a:ext uri="{FF2B5EF4-FFF2-40B4-BE49-F238E27FC236}">
                  <a16:creationId xmlns:a16="http://schemas.microsoft.com/office/drawing/2014/main" xmlns="" id="{D782CA6D-4209-4A73-9BD7-28ABA5C006E7}"/>
                </a:ext>
              </a:extLst>
            </p:cNvPr>
            <p:cNvSpPr txBox="1"/>
            <p:nvPr/>
          </p:nvSpPr>
          <p:spPr>
            <a:xfrm>
              <a:off x="6048376" y="3752910"/>
              <a:ext cx="444352" cy="400110"/>
            </a:xfrm>
            <a:prstGeom prst="rect">
              <a:avLst/>
            </a:prstGeom>
            <a:noFill/>
          </p:spPr>
          <p:txBody>
            <a:bodyPr wrap="none" rtlCol="0">
              <a:spAutoFit/>
            </a:bodyPr>
            <a:lstStyle/>
            <a:p>
              <a:r>
                <a:rPr lang="en-US" sz="2000" dirty="0"/>
                <a:t>11</a:t>
              </a:r>
            </a:p>
          </p:txBody>
        </p:sp>
      </p:grpSp>
      <p:sp>
        <p:nvSpPr>
          <p:cNvPr id="34" name="TextBox 33">
            <a:extLst>
              <a:ext uri="{FF2B5EF4-FFF2-40B4-BE49-F238E27FC236}">
                <a16:creationId xmlns:a16="http://schemas.microsoft.com/office/drawing/2014/main" xmlns="" id="{B5F39FA6-8647-4A2D-8AB0-0CA8D01B3FD2}"/>
              </a:ext>
            </a:extLst>
          </p:cNvPr>
          <p:cNvSpPr txBox="1"/>
          <p:nvPr/>
        </p:nvSpPr>
        <p:spPr>
          <a:xfrm>
            <a:off x="2265063" y="4164078"/>
            <a:ext cx="367408" cy="575542"/>
          </a:xfrm>
          <a:prstGeom prst="rect">
            <a:avLst/>
          </a:prstGeom>
          <a:noFill/>
        </p:spPr>
        <p:txBody>
          <a:bodyPr wrap="none" rtlCol="0">
            <a:spAutoFit/>
          </a:bodyPr>
          <a:lstStyle/>
          <a:p>
            <a:r>
              <a:rPr lang="en-US" sz="2800" dirty="0"/>
              <a:t>1</a:t>
            </a:r>
          </a:p>
        </p:txBody>
      </p:sp>
      <p:sp>
        <p:nvSpPr>
          <p:cNvPr id="35" name="TextBox 34">
            <a:extLst>
              <a:ext uri="{FF2B5EF4-FFF2-40B4-BE49-F238E27FC236}">
                <a16:creationId xmlns:a16="http://schemas.microsoft.com/office/drawing/2014/main" xmlns="" id="{D3C1E1FB-3665-4EB7-83EF-1ABB3A226C2C}"/>
              </a:ext>
            </a:extLst>
          </p:cNvPr>
          <p:cNvSpPr txBox="1"/>
          <p:nvPr/>
        </p:nvSpPr>
        <p:spPr>
          <a:xfrm>
            <a:off x="3830463" y="4183188"/>
            <a:ext cx="367408" cy="575542"/>
          </a:xfrm>
          <a:prstGeom prst="rect">
            <a:avLst/>
          </a:prstGeom>
          <a:noFill/>
        </p:spPr>
        <p:txBody>
          <a:bodyPr wrap="none" rtlCol="0">
            <a:spAutoFit/>
          </a:bodyPr>
          <a:lstStyle/>
          <a:p>
            <a:r>
              <a:rPr lang="en-US" sz="2800" dirty="0"/>
              <a:t>1</a:t>
            </a:r>
          </a:p>
        </p:txBody>
      </p:sp>
      <p:sp>
        <p:nvSpPr>
          <p:cNvPr id="36" name="TextBox 35">
            <a:extLst>
              <a:ext uri="{FF2B5EF4-FFF2-40B4-BE49-F238E27FC236}">
                <a16:creationId xmlns:a16="http://schemas.microsoft.com/office/drawing/2014/main" xmlns="" id="{16BE9235-E0E0-4B14-BF68-A000E7A41EFE}"/>
              </a:ext>
            </a:extLst>
          </p:cNvPr>
          <p:cNvSpPr txBox="1"/>
          <p:nvPr/>
        </p:nvSpPr>
        <p:spPr>
          <a:xfrm>
            <a:off x="3089391" y="4179881"/>
            <a:ext cx="367408" cy="575542"/>
          </a:xfrm>
          <a:prstGeom prst="rect">
            <a:avLst/>
          </a:prstGeom>
          <a:noFill/>
        </p:spPr>
        <p:txBody>
          <a:bodyPr wrap="none" rtlCol="0">
            <a:spAutoFit/>
          </a:bodyPr>
          <a:lstStyle/>
          <a:p>
            <a:r>
              <a:rPr lang="en-US" sz="2800" dirty="0"/>
              <a:t>1</a:t>
            </a:r>
          </a:p>
        </p:txBody>
      </p:sp>
      <p:sp>
        <p:nvSpPr>
          <p:cNvPr id="37" name="Flowchart: Alternate Process 36">
            <a:extLst>
              <a:ext uri="{FF2B5EF4-FFF2-40B4-BE49-F238E27FC236}">
                <a16:creationId xmlns:a16="http://schemas.microsoft.com/office/drawing/2014/main" xmlns="" id="{D9990186-F504-4EDA-93AF-55E455D621EA}"/>
              </a:ext>
            </a:extLst>
          </p:cNvPr>
          <p:cNvSpPr/>
          <p:nvPr/>
        </p:nvSpPr>
        <p:spPr>
          <a:xfrm>
            <a:off x="2124823" y="2619112"/>
            <a:ext cx="488502" cy="2903684"/>
          </a:xfrm>
          <a:prstGeom prst="flowChartAlternateProcess">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Alternate Process 37">
            <a:extLst>
              <a:ext uri="{FF2B5EF4-FFF2-40B4-BE49-F238E27FC236}">
                <a16:creationId xmlns:a16="http://schemas.microsoft.com/office/drawing/2014/main" xmlns="" id="{54C3C39A-0321-4CF2-82FF-BBBBD04AD643}"/>
              </a:ext>
            </a:extLst>
          </p:cNvPr>
          <p:cNvSpPr/>
          <p:nvPr/>
        </p:nvSpPr>
        <p:spPr>
          <a:xfrm rot="5400000">
            <a:off x="3388078" y="2981554"/>
            <a:ext cx="488502" cy="2939038"/>
          </a:xfrm>
          <a:prstGeom prst="flowChartAlternateProcess">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xmlns="" id="{1BC39C3A-7B8E-44BA-BF80-CEC0E8FE8D69}"/>
              </a:ext>
            </a:extLst>
          </p:cNvPr>
          <p:cNvGrpSpPr/>
          <p:nvPr/>
        </p:nvGrpSpPr>
        <p:grpSpPr>
          <a:xfrm>
            <a:off x="7558461" y="3782775"/>
            <a:ext cx="2127796" cy="466130"/>
            <a:chOff x="3768752" y="5782270"/>
            <a:chExt cx="2127796" cy="466130"/>
          </a:xfrm>
        </p:grpSpPr>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xmlns="" id="{546B7959-9FBF-4C25-80B8-151D319D4678}"/>
                    </a:ext>
                  </a:extLst>
                </p:cNvPr>
                <p:cNvSpPr/>
                <p:nvPr/>
              </p:nvSpPr>
              <p:spPr>
                <a:xfrm>
                  <a:off x="3768752" y="5782270"/>
                  <a:ext cx="153785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𝐹</m:t>
                        </m:r>
                        <m:r>
                          <a:rPr lang="en-US" sz="2400" i="1">
                            <a:solidFill>
                              <a:schemeClr val="tx2"/>
                            </a:solidFill>
                            <a:latin typeface="Cambria Math" panose="02040503050406030204" pitchFamily="18" charset="0"/>
                          </a:rPr>
                          <m:t>=</m:t>
                        </m:r>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𝑊</m:t>
                            </m:r>
                          </m:e>
                          <m:sup>
                            <m:r>
                              <a:rPr lang="en-US" sz="2400" b="0" i="1" smtClean="0">
                                <a:solidFill>
                                  <a:schemeClr val="tx2"/>
                                </a:solidFill>
                                <a:latin typeface="Cambria Math" panose="02040503050406030204" pitchFamily="18" charset="0"/>
                              </a:rPr>
                              <m:t>′</m:t>
                            </m:r>
                          </m:sup>
                        </m:sSup>
                        <m:r>
                          <a:rPr lang="en-US" sz="2400" b="0" i="1" smtClean="0">
                            <a:solidFill>
                              <a:schemeClr val="tx2"/>
                            </a:solidFill>
                            <a:latin typeface="Cambria Math" panose="02040503050406030204" pitchFamily="18" charset="0"/>
                          </a:rPr>
                          <m:t>𝑋</m:t>
                        </m:r>
                        <m:r>
                          <a:rPr lang="en-US" sz="2400" b="0" i="1" smtClean="0">
                            <a:solidFill>
                              <a:schemeClr val="tx2"/>
                            </a:solidFill>
                            <a:latin typeface="Cambria Math" panose="02040503050406030204" pitchFamily="18" charset="0"/>
                          </a:rPr>
                          <m:t>′</m:t>
                        </m:r>
                      </m:oMath>
                    </m:oMathPara>
                  </a14:m>
                  <a:endParaRPr lang="en-US" sz="2400" dirty="0">
                    <a:solidFill>
                      <a:schemeClr val="tx2"/>
                    </a:solidFill>
                  </a:endParaRPr>
                </a:p>
              </p:txBody>
            </p:sp>
          </mc:Choice>
          <mc:Fallback xmlns="">
            <p:sp>
              <p:nvSpPr>
                <p:cNvPr id="33" name="Rectangle 32">
                  <a:extLst>
                    <a:ext uri="{FF2B5EF4-FFF2-40B4-BE49-F238E27FC236}">
                      <a16:creationId xmlns:a16="http://schemas.microsoft.com/office/drawing/2014/main" id="{546B7959-9FBF-4C25-80B8-151D319D4678}"/>
                    </a:ext>
                  </a:extLst>
                </p:cNvPr>
                <p:cNvSpPr>
                  <a:spLocks noRot="1" noChangeAspect="1" noMove="1" noResize="1" noEditPoints="1" noAdjustHandles="1" noChangeArrowheads="1" noChangeShapeType="1" noTextEdit="1"/>
                </p:cNvSpPr>
                <p:nvPr/>
              </p:nvSpPr>
              <p:spPr>
                <a:xfrm>
                  <a:off x="3768752" y="5782270"/>
                  <a:ext cx="1537857" cy="461665"/>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xmlns="" id="{06597BEA-8DCA-4C9E-85D9-CC4B45CA498E}"/>
                    </a:ext>
                  </a:extLst>
                </p:cNvPr>
                <p:cNvSpPr/>
                <p:nvPr/>
              </p:nvSpPr>
              <p:spPr>
                <a:xfrm>
                  <a:off x="4835552" y="5786735"/>
                  <a:ext cx="106099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   +</m:t>
                        </m:r>
                        <m:r>
                          <a:rPr lang="en-US" sz="2400" b="0" i="1" smtClean="0">
                            <a:solidFill>
                              <a:schemeClr val="tx2"/>
                            </a:solidFill>
                            <a:latin typeface="Cambria Math" panose="02040503050406030204" pitchFamily="18" charset="0"/>
                          </a:rPr>
                          <m:t>𝑌𝑍</m:t>
                        </m:r>
                      </m:oMath>
                    </m:oMathPara>
                  </a14:m>
                  <a:endParaRPr lang="en-US" sz="2400" dirty="0">
                    <a:solidFill>
                      <a:schemeClr val="tx2"/>
                    </a:solidFill>
                  </a:endParaRPr>
                </a:p>
              </p:txBody>
            </p:sp>
          </mc:Choice>
          <mc:Fallback xmlns="">
            <p:sp>
              <p:nvSpPr>
                <p:cNvPr id="39" name="Rectangle 38">
                  <a:extLst>
                    <a:ext uri="{FF2B5EF4-FFF2-40B4-BE49-F238E27FC236}">
                      <a16:creationId xmlns:a16="http://schemas.microsoft.com/office/drawing/2014/main" id="{06597BEA-8DCA-4C9E-85D9-CC4B45CA498E}"/>
                    </a:ext>
                  </a:extLst>
                </p:cNvPr>
                <p:cNvSpPr>
                  <a:spLocks noRot="1" noChangeAspect="1" noMove="1" noResize="1" noEditPoints="1" noAdjustHandles="1" noChangeArrowheads="1" noChangeShapeType="1" noTextEdit="1"/>
                </p:cNvSpPr>
                <p:nvPr/>
              </p:nvSpPr>
              <p:spPr>
                <a:xfrm>
                  <a:off x="4835552" y="5786735"/>
                  <a:ext cx="1060996" cy="461665"/>
                </a:xfrm>
                <a:prstGeom prst="rect">
                  <a:avLst/>
                </a:prstGeom>
                <a:blipFill>
                  <a:blip r:embed="rId3"/>
                  <a:stretch>
                    <a:fillRect/>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xmlns="" id="{3F017FA5-AD09-4637-BB82-0801081F90C4}"/>
                  </a:ext>
                </a:extLst>
              </p:cNvPr>
              <p:cNvSpPr/>
              <p:nvPr/>
            </p:nvSpPr>
            <p:spPr>
              <a:xfrm>
                <a:off x="3158743" y="942033"/>
                <a:ext cx="4928657" cy="461665"/>
              </a:xfrm>
              <a:prstGeom prst="rect">
                <a:avLst/>
              </a:prstGeom>
            </p:spPr>
            <p:txBody>
              <a:bodyPr wrap="none">
                <a:spAutoFit/>
              </a:bodyPr>
              <a:lstStyle/>
              <a:p>
                <a:r>
                  <a:rPr lang="en-US" sz="2400" dirty="0">
                    <a:solidFill>
                      <a:schemeClr val="accent6"/>
                    </a:solidFill>
                    <a:latin typeface="+mj-lt"/>
                  </a:rPr>
                  <a:t>F(W,X,Y,Z) = </a:t>
                </a:r>
                <a14:m>
                  <m:oMath xmlns:m="http://schemas.openxmlformats.org/officeDocument/2006/math">
                    <m:nary>
                      <m:naryPr>
                        <m:chr m:val="∑"/>
                        <m:limLoc m:val="subSup"/>
                        <m:supHide m:val="on"/>
                        <m:ctrlPr>
                          <a:rPr lang="en-US" sz="2400" i="1" smtClean="0">
                            <a:solidFill>
                              <a:schemeClr val="accent6"/>
                            </a:solidFill>
                            <a:latin typeface="Cambria Math" panose="02040503050406030204" pitchFamily="18" charset="0"/>
                          </a:rPr>
                        </m:ctrlPr>
                      </m:naryPr>
                      <m:sub>
                        <m:r>
                          <m:rPr>
                            <m:brk m:alnAt="9"/>
                          </m:rPr>
                          <a:rPr lang="en-IN" sz="2400" b="0" i="1" smtClean="0">
                            <a:solidFill>
                              <a:schemeClr val="accent6"/>
                            </a:solidFill>
                            <a:latin typeface="Cambria Math" panose="02040503050406030204" pitchFamily="18" charset="0"/>
                          </a:rPr>
                          <m:t>𝑚</m:t>
                        </m:r>
                      </m:sub>
                      <m:sup/>
                      <m:e>
                        <m:r>
                          <m:rPr>
                            <m:nor/>
                          </m:rPr>
                          <a:rPr lang="en-US" sz="2400" dirty="0">
                            <a:solidFill>
                              <a:schemeClr val="accent6"/>
                            </a:solidFill>
                            <a:latin typeface="+mj-lt"/>
                          </a:rPr>
                          <m:t>(</m:t>
                        </m:r>
                        <m:r>
                          <m:rPr>
                            <m:nor/>
                          </m:rPr>
                          <a:rPr lang="en-US" sz="2400" b="0" i="0" dirty="0" smtClean="0">
                            <a:solidFill>
                              <a:schemeClr val="accent6"/>
                            </a:solidFill>
                            <a:latin typeface="+mj-lt"/>
                          </a:rPr>
                          <m:t>1</m:t>
                        </m:r>
                        <m:r>
                          <m:rPr>
                            <m:nor/>
                          </m:rPr>
                          <a:rPr lang="en-US" sz="2400" dirty="0">
                            <a:solidFill>
                              <a:schemeClr val="accent6"/>
                            </a:solidFill>
                            <a:latin typeface="+mj-lt"/>
                          </a:rPr>
                          <m:t>,</m:t>
                        </m:r>
                        <m:r>
                          <m:rPr>
                            <m:nor/>
                          </m:rPr>
                          <a:rPr lang="en-US" sz="2400" b="0" i="0" dirty="0" smtClean="0">
                            <a:solidFill>
                              <a:schemeClr val="accent6"/>
                            </a:solidFill>
                            <a:latin typeface="+mj-lt"/>
                          </a:rPr>
                          <m:t>3</m:t>
                        </m:r>
                        <m:r>
                          <m:rPr>
                            <m:nor/>
                          </m:rPr>
                          <a:rPr lang="en-US" sz="2400" dirty="0">
                            <a:solidFill>
                              <a:schemeClr val="accent6"/>
                            </a:solidFill>
                            <a:latin typeface="+mj-lt"/>
                          </a:rPr>
                          <m:t>,</m:t>
                        </m:r>
                        <m:r>
                          <m:rPr>
                            <m:nor/>
                          </m:rPr>
                          <a:rPr lang="en-US" sz="2400" b="0" i="0" dirty="0" smtClean="0">
                            <a:solidFill>
                              <a:schemeClr val="accent6"/>
                            </a:solidFill>
                            <a:latin typeface="+mj-lt"/>
                          </a:rPr>
                          <m:t>7,11,15</m:t>
                        </m:r>
                        <m:r>
                          <m:rPr>
                            <m:nor/>
                          </m:rPr>
                          <a:rPr lang="en-US" sz="2400" dirty="0">
                            <a:solidFill>
                              <a:schemeClr val="accent6"/>
                            </a:solidFill>
                            <a:latin typeface="+mj-lt"/>
                          </a:rPr>
                          <m:t>)</m:t>
                        </m:r>
                      </m:e>
                    </m:nary>
                  </m:oMath>
                </a14:m>
                <a:r>
                  <a:rPr lang="en-US" sz="2400" dirty="0">
                    <a:solidFill>
                      <a:schemeClr val="accent6"/>
                    </a:solidFill>
                    <a:latin typeface="+mj-lt"/>
                  </a:rPr>
                  <a:t> + d(0,2,5)</a:t>
                </a:r>
              </a:p>
            </p:txBody>
          </p:sp>
        </mc:Choice>
        <mc:Fallback xmlns="">
          <p:sp>
            <p:nvSpPr>
              <p:cNvPr id="40" name="Rectangle 39">
                <a:extLst>
                  <a:ext uri="{FF2B5EF4-FFF2-40B4-BE49-F238E27FC236}">
                    <a16:creationId xmlns:a16="http://schemas.microsoft.com/office/drawing/2014/main" id="{3F017FA5-AD09-4637-BB82-0801081F90C4}"/>
                  </a:ext>
                </a:extLst>
              </p:cNvPr>
              <p:cNvSpPr>
                <a:spLocks noRot="1" noChangeAspect="1" noMove="1" noResize="1" noEditPoints="1" noAdjustHandles="1" noChangeArrowheads="1" noChangeShapeType="1" noTextEdit="1"/>
              </p:cNvSpPr>
              <p:nvPr/>
            </p:nvSpPr>
            <p:spPr>
              <a:xfrm>
                <a:off x="3158743" y="942033"/>
                <a:ext cx="4928657" cy="461665"/>
              </a:xfrm>
              <a:prstGeom prst="rect">
                <a:avLst/>
              </a:prstGeom>
              <a:blipFill>
                <a:blip r:embed="rId4"/>
                <a:stretch>
                  <a:fillRect l="-1854" t="-130667" r="-742" b="-200000"/>
                </a:stretch>
              </a:blipFill>
            </p:spPr>
            <p:txBody>
              <a:bodyPr/>
              <a:lstStyle/>
              <a:p>
                <a:r>
                  <a:rPr lang="en-IN">
                    <a:noFill/>
                  </a:rPr>
                  <a:t> </a:t>
                </a:r>
              </a:p>
            </p:txBody>
          </p:sp>
        </mc:Fallback>
      </mc:AlternateContent>
      <p:sp>
        <p:nvSpPr>
          <p:cNvPr id="41" name="TextBox 40">
            <a:extLst>
              <a:ext uri="{FF2B5EF4-FFF2-40B4-BE49-F238E27FC236}">
                <a16:creationId xmlns:a16="http://schemas.microsoft.com/office/drawing/2014/main" xmlns="" id="{C5665E5E-F9BA-4641-A3A8-230D150B11AB}"/>
              </a:ext>
            </a:extLst>
          </p:cNvPr>
          <p:cNvSpPr txBox="1"/>
          <p:nvPr/>
        </p:nvSpPr>
        <p:spPr>
          <a:xfrm>
            <a:off x="2262113" y="2511455"/>
            <a:ext cx="340158" cy="523220"/>
          </a:xfrm>
          <a:prstGeom prst="rect">
            <a:avLst/>
          </a:prstGeom>
          <a:noFill/>
        </p:spPr>
        <p:txBody>
          <a:bodyPr wrap="none" rtlCol="0">
            <a:spAutoFit/>
          </a:bodyPr>
          <a:lstStyle/>
          <a:p>
            <a:r>
              <a:rPr lang="en-US" sz="2800" dirty="0"/>
              <a:t>x</a:t>
            </a:r>
          </a:p>
        </p:txBody>
      </p:sp>
      <p:sp>
        <p:nvSpPr>
          <p:cNvPr id="42" name="TextBox 41">
            <a:extLst>
              <a:ext uri="{FF2B5EF4-FFF2-40B4-BE49-F238E27FC236}">
                <a16:creationId xmlns:a16="http://schemas.microsoft.com/office/drawing/2014/main" xmlns="" id="{2426AABD-31F5-44AE-9AF2-5B5B5D7850AF}"/>
              </a:ext>
            </a:extLst>
          </p:cNvPr>
          <p:cNvSpPr txBox="1"/>
          <p:nvPr/>
        </p:nvSpPr>
        <p:spPr>
          <a:xfrm>
            <a:off x="2278688" y="4992540"/>
            <a:ext cx="340158" cy="523220"/>
          </a:xfrm>
          <a:prstGeom prst="rect">
            <a:avLst/>
          </a:prstGeom>
          <a:noFill/>
        </p:spPr>
        <p:txBody>
          <a:bodyPr wrap="none" rtlCol="0">
            <a:spAutoFit/>
          </a:bodyPr>
          <a:lstStyle/>
          <a:p>
            <a:r>
              <a:rPr lang="en-US" sz="2800" dirty="0"/>
              <a:t>x</a:t>
            </a:r>
          </a:p>
        </p:txBody>
      </p:sp>
      <p:sp>
        <p:nvSpPr>
          <p:cNvPr id="43" name="TextBox 42">
            <a:extLst>
              <a:ext uri="{FF2B5EF4-FFF2-40B4-BE49-F238E27FC236}">
                <a16:creationId xmlns:a16="http://schemas.microsoft.com/office/drawing/2014/main" xmlns="" id="{5F04AD6E-C874-47A7-80DE-F48CCBCE63C4}"/>
              </a:ext>
            </a:extLst>
          </p:cNvPr>
          <p:cNvSpPr txBox="1"/>
          <p:nvPr/>
        </p:nvSpPr>
        <p:spPr>
          <a:xfrm>
            <a:off x="4615387" y="4215895"/>
            <a:ext cx="367408" cy="575542"/>
          </a:xfrm>
          <a:prstGeom prst="rect">
            <a:avLst/>
          </a:prstGeom>
          <a:noFill/>
        </p:spPr>
        <p:txBody>
          <a:bodyPr wrap="none" rtlCol="0">
            <a:spAutoFit/>
          </a:bodyPr>
          <a:lstStyle/>
          <a:p>
            <a:r>
              <a:rPr lang="en-US" sz="2800" dirty="0"/>
              <a:t>1</a:t>
            </a:r>
          </a:p>
        </p:txBody>
      </p:sp>
      <p:sp>
        <p:nvSpPr>
          <p:cNvPr id="44" name="TextBox 43">
            <a:extLst>
              <a:ext uri="{FF2B5EF4-FFF2-40B4-BE49-F238E27FC236}">
                <a16:creationId xmlns:a16="http://schemas.microsoft.com/office/drawing/2014/main" xmlns="" id="{EF4EF905-5D34-4FCC-B53B-CF24B3B0D16F}"/>
              </a:ext>
            </a:extLst>
          </p:cNvPr>
          <p:cNvSpPr txBox="1"/>
          <p:nvPr/>
        </p:nvSpPr>
        <p:spPr>
          <a:xfrm>
            <a:off x="2265063" y="3325102"/>
            <a:ext cx="367408" cy="575542"/>
          </a:xfrm>
          <a:prstGeom prst="rect">
            <a:avLst/>
          </a:prstGeom>
          <a:noFill/>
        </p:spPr>
        <p:txBody>
          <a:bodyPr wrap="none" rtlCol="0">
            <a:spAutoFit/>
          </a:bodyPr>
          <a:lstStyle/>
          <a:p>
            <a:r>
              <a:rPr lang="en-US" sz="2800" dirty="0"/>
              <a:t>1</a:t>
            </a:r>
          </a:p>
        </p:txBody>
      </p:sp>
      <p:sp>
        <p:nvSpPr>
          <p:cNvPr id="45" name="TextBox 44">
            <a:extLst>
              <a:ext uri="{FF2B5EF4-FFF2-40B4-BE49-F238E27FC236}">
                <a16:creationId xmlns:a16="http://schemas.microsoft.com/office/drawing/2014/main" xmlns="" id="{BD4A073B-5C82-4C6D-81F8-2A942385613C}"/>
              </a:ext>
            </a:extLst>
          </p:cNvPr>
          <p:cNvSpPr txBox="1"/>
          <p:nvPr/>
        </p:nvSpPr>
        <p:spPr>
          <a:xfrm>
            <a:off x="3093991" y="3352409"/>
            <a:ext cx="340158" cy="523220"/>
          </a:xfrm>
          <a:prstGeom prst="rect">
            <a:avLst/>
          </a:prstGeom>
          <a:noFill/>
        </p:spPr>
        <p:txBody>
          <a:bodyPr wrap="none" rtlCol="0">
            <a:spAutoFit/>
          </a:bodyPr>
          <a:lstStyle/>
          <a:p>
            <a:r>
              <a:rPr lang="en-US" sz="2800" dirty="0"/>
              <a:t>x</a:t>
            </a:r>
          </a:p>
        </p:txBody>
      </p:sp>
    </p:spTree>
    <p:extLst>
      <p:ext uri="{BB962C8B-B14F-4D97-AF65-F5344CB8AC3E}">
        <p14:creationId xmlns:p14="http://schemas.microsoft.com/office/powerpoint/2010/main" val="344810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500"/>
                                        <p:tgtEl>
                                          <p:spTgt spid="3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fade">
                                      <p:cBhvr>
                                        <p:cTn id="26" dur="500"/>
                                        <p:tgtEl>
                                          <p:spTgt spid="4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fade">
                                      <p:cBhvr>
                                        <p:cTn id="32" dur="500"/>
                                        <p:tgtEl>
                                          <p:spTgt spid="4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500"/>
                                        <p:tgtEl>
                                          <p:spTgt spid="4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fade">
                                      <p:cBhvr>
                                        <p:cTn id="38" dur="500"/>
                                        <p:tgtEl>
                                          <p:spTgt spid="4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fade">
                                      <p:cBhvr>
                                        <p:cTn id="48" dur="500"/>
                                        <p:tgtEl>
                                          <p:spTgt spid="3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fade">
                                      <p:cBhvr>
                                        <p:cTn id="5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P spid="37" grpId="0" animBg="1"/>
      <p:bldP spid="38" grpId="0" animBg="1"/>
      <p:bldP spid="40" grpId="0"/>
      <p:bldP spid="41" grpId="0"/>
      <p:bldP spid="42" grpId="0"/>
      <p:bldP spid="43" grpId="0"/>
      <p:bldP spid="44" grpId="0"/>
      <p:bldP spid="4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DE7EFC-84A2-4E40-A0AE-FF77D7235D67}"/>
              </a:ext>
            </a:extLst>
          </p:cNvPr>
          <p:cNvSpPr>
            <a:spLocks noGrp="1"/>
          </p:cNvSpPr>
          <p:nvPr>
            <p:ph type="title"/>
          </p:nvPr>
        </p:nvSpPr>
        <p:spPr/>
        <p:txBody>
          <a:bodyPr/>
          <a:lstStyle/>
          <a:p>
            <a:r>
              <a:rPr lang="en-US" dirty="0"/>
              <a:t>Variable-Entered Map (VEM)</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24853101-F0E5-4A5E-87B6-C9AD5997937C}"/>
                  </a:ext>
                </a:extLst>
              </p:cNvPr>
              <p:cNvSpPr>
                <a:spLocks noGrp="1"/>
              </p:cNvSpPr>
              <p:nvPr>
                <p:ph idx="1"/>
              </p:nvPr>
            </p:nvSpPr>
            <p:spPr>
              <a:xfrm>
                <a:off x="131180" y="863444"/>
                <a:ext cx="11929641" cy="3336597"/>
              </a:xfrm>
            </p:spPr>
            <p:txBody>
              <a:bodyPr/>
              <a:lstStyle/>
              <a:p>
                <a:pPr algn="just"/>
                <a:r>
                  <a:rPr lang="en-US" dirty="0"/>
                  <a:t>Variable-entered map can be used to plot an n-variable problem on n – 1 variable map</a:t>
                </a:r>
              </a:p>
              <a:p>
                <a:pPr algn="just"/>
                <a:r>
                  <a:rPr lang="en-US" dirty="0"/>
                  <a:t>Possible to reduce the map dimension by two or three in some cases</a:t>
                </a:r>
              </a:p>
              <a:p>
                <a:pPr algn="just"/>
                <a:r>
                  <a:rPr lang="en-US" dirty="0"/>
                  <a:t>Advantage of using VEM occurs in design problems involving multiplexers</a:t>
                </a:r>
              </a:p>
              <a:p>
                <a:r>
                  <a:rPr lang="en-US" dirty="0"/>
                  <a:t>Map-entered variable for 3 variable function</a:t>
                </a:r>
              </a:p>
              <a:p>
                <a:r>
                  <a:rPr lang="en-US" dirty="0"/>
                  <a:t>Consider the function</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𝑋</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m:t>
                          </m:r>
                        </m:sup>
                      </m:sSup>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m:t>
                          </m:r>
                        </m:sup>
                      </m:sSup>
                      <m:sSup>
                        <m:sSupPr>
                          <m:ctrlPr>
                            <a:rPr lang="en-US" b="0" i="1" smtClean="0">
                              <a:latin typeface="Cambria Math" panose="02040503050406030204" pitchFamily="18" charset="0"/>
                            </a:rPr>
                          </m:ctrlPr>
                        </m:sSupPr>
                        <m:e>
                          <m:r>
                            <a:rPr lang="en-US" i="1">
                              <a:latin typeface="Cambria Math" panose="02040503050406030204" pitchFamily="18" charset="0"/>
                            </a:rPr>
                            <m:t>𝐶</m:t>
                          </m:r>
                        </m:e>
                        <m:sup>
                          <m:r>
                            <a:rPr lang="en-US" b="0" i="1" smtClean="0">
                              <a:latin typeface="Cambria Math" panose="02040503050406030204" pitchFamily="18" charset="0"/>
                            </a:rPr>
                            <m:t>′</m:t>
                          </m:r>
                        </m:sup>
                      </m:sSup>
                      <m:r>
                        <a:rPr lang="en-US" i="1">
                          <a:latin typeface="Cambria Math" panose="02040503050406030204" pitchFamily="18" charset="0"/>
                        </a:rPr>
                        <m:t>+</m:t>
                      </m:r>
                      <m:r>
                        <a:rPr lang="en-US" b="0" i="1" smtClean="0">
                          <a:latin typeface="Cambria Math" panose="02040503050406030204" pitchFamily="18" charset="0"/>
                        </a:rPr>
                        <m:t>𝐴</m:t>
                      </m:r>
                      <m:r>
                        <a:rPr lang="en-US" i="1">
                          <a:latin typeface="Cambria Math" panose="02040503050406030204" pitchFamily="18" charset="0"/>
                        </a:rPr>
                        <m:t>𝐵</m:t>
                      </m:r>
                      <m:sSup>
                        <m:sSupPr>
                          <m:ctrlPr>
                            <a:rPr lang="en-US" b="0" i="1" smtClean="0">
                              <a:latin typeface="Cambria Math" panose="02040503050406030204" pitchFamily="18" charset="0"/>
                            </a:rPr>
                          </m:ctrlPr>
                        </m:sSupPr>
                        <m:e>
                          <m:r>
                            <a:rPr lang="en-US" i="1">
                              <a:latin typeface="Cambria Math" panose="02040503050406030204" pitchFamily="18" charset="0"/>
                            </a:rPr>
                            <m:t>𝐶</m:t>
                          </m:r>
                        </m:e>
                        <m:sup>
                          <m:r>
                            <a:rPr lang="en-US" b="0" i="1" smtClean="0">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𝐴</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m:t>
                          </m:r>
                        </m:sup>
                      </m:sSup>
                      <m:sSup>
                        <m:sSupPr>
                          <m:ctrlPr>
                            <a:rPr lang="en-US" b="0" i="1" smtClean="0">
                              <a:latin typeface="Cambria Math" panose="02040503050406030204" pitchFamily="18" charset="0"/>
                            </a:rPr>
                          </m:ctrlPr>
                        </m:sSupPr>
                        <m:e>
                          <m:r>
                            <a:rPr lang="en-US" i="1">
                              <a:latin typeface="Cambria Math" panose="02040503050406030204" pitchFamily="18" charset="0"/>
                            </a:rPr>
                            <m:t>𝐶</m:t>
                          </m:r>
                        </m:e>
                        <m:sup>
                          <m:r>
                            <a:rPr lang="en-US" b="0" i="1" smtClean="0">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𝐴𝐵𝐶</m:t>
                      </m:r>
                    </m:oMath>
                  </m:oMathPara>
                </a14:m>
                <a:endParaRPr lang="en-US" dirty="0"/>
              </a:p>
              <a:p>
                <a:pPr algn="just"/>
                <a:r>
                  <a:rPr lang="en-US" dirty="0"/>
                  <a:t>Considering value of </a:t>
                </a:r>
                <a14:m>
                  <m:oMath xmlns:m="http://schemas.openxmlformats.org/officeDocument/2006/math">
                    <m:r>
                      <a:rPr lang="en-US" i="1">
                        <a:latin typeface="Cambria Math" panose="02040503050406030204" pitchFamily="18" charset="0"/>
                      </a:rPr>
                      <m:t>𝑋</m:t>
                    </m:r>
                  </m:oMath>
                </a14:m>
                <a:r>
                  <a:rPr lang="en-US" dirty="0"/>
                  <a:t> to be function of map location with the variable </a:t>
                </a:r>
                <a14:m>
                  <m:oMath xmlns:m="http://schemas.openxmlformats.org/officeDocument/2006/math">
                    <m:r>
                      <a:rPr lang="en-US" b="0" i="1" smtClean="0">
                        <a:latin typeface="Cambria Math" panose="02040503050406030204" pitchFamily="18" charset="0"/>
                      </a:rPr>
                      <m:t>𝐶</m:t>
                    </m:r>
                  </m:oMath>
                </a14:m>
                <a:r>
                  <a:rPr lang="en-US" dirty="0"/>
                  <a:t> and plotting 2 variable map.</a:t>
                </a:r>
              </a:p>
              <a:p>
                <a:endParaRPr lang="en-IN" dirty="0"/>
              </a:p>
            </p:txBody>
          </p:sp>
        </mc:Choice>
        <mc:Fallback xmlns="">
          <p:sp>
            <p:nvSpPr>
              <p:cNvPr id="3" name="Content Placeholder 2">
                <a:extLst>
                  <a:ext uri="{FF2B5EF4-FFF2-40B4-BE49-F238E27FC236}">
                    <a16:creationId xmlns:a16="http://schemas.microsoft.com/office/drawing/2014/main" id="{24853101-F0E5-4A5E-87B6-C9AD5997937C}"/>
                  </a:ext>
                </a:extLst>
              </p:cNvPr>
              <p:cNvSpPr>
                <a:spLocks noGrp="1" noRot="1" noChangeAspect="1" noMove="1" noResize="1" noEditPoints="1" noAdjustHandles="1" noChangeArrowheads="1" noChangeShapeType="1" noTextEdit="1"/>
              </p:cNvSpPr>
              <p:nvPr>
                <p:ph idx="1"/>
              </p:nvPr>
            </p:nvSpPr>
            <p:spPr>
              <a:xfrm>
                <a:off x="131180" y="863444"/>
                <a:ext cx="11929641" cy="3336597"/>
              </a:xfrm>
              <a:blipFill>
                <a:blip r:embed="rId2"/>
                <a:stretch>
                  <a:fillRect l="-716" t="-2377" r="-818" b="-5119"/>
                </a:stretch>
              </a:blipFill>
            </p:spPr>
            <p:txBody>
              <a:bodyPr/>
              <a:lstStyle/>
              <a:p>
                <a:r>
                  <a:rPr lang="en-IN">
                    <a:noFill/>
                  </a:rPr>
                  <a:t> </a:t>
                </a:r>
              </a:p>
            </p:txBody>
          </p:sp>
        </mc:Fallback>
      </mc:AlternateContent>
      <p:grpSp>
        <p:nvGrpSpPr>
          <p:cNvPr id="4" name="Group 3">
            <a:extLst>
              <a:ext uri="{FF2B5EF4-FFF2-40B4-BE49-F238E27FC236}">
                <a16:creationId xmlns:a16="http://schemas.microsoft.com/office/drawing/2014/main" xmlns="" id="{93876A85-2BBA-402C-BF10-4CC5BD642E43}"/>
              </a:ext>
            </a:extLst>
          </p:cNvPr>
          <p:cNvGrpSpPr/>
          <p:nvPr/>
        </p:nvGrpSpPr>
        <p:grpSpPr>
          <a:xfrm>
            <a:off x="1369340" y="4091788"/>
            <a:ext cx="3429000" cy="2362200"/>
            <a:chOff x="361950" y="3429000"/>
            <a:chExt cx="3429000" cy="2362200"/>
          </a:xfrm>
        </p:grpSpPr>
        <p:graphicFrame>
          <p:nvGraphicFramePr>
            <p:cNvPr id="5" name="Content Placeholder 3">
              <a:extLst>
                <a:ext uri="{FF2B5EF4-FFF2-40B4-BE49-F238E27FC236}">
                  <a16:creationId xmlns:a16="http://schemas.microsoft.com/office/drawing/2014/main" xmlns="" id="{29A9DFF8-7F22-4B99-B093-C9F424E3964C}"/>
                </a:ext>
              </a:extLst>
            </p:cNvPr>
            <p:cNvGraphicFramePr>
              <a:graphicFrameLocks/>
            </p:cNvGraphicFramePr>
            <p:nvPr>
              <p:extLst>
                <p:ext uri="{D42A27DB-BD31-4B8C-83A1-F6EECF244321}">
                  <p14:modId xmlns:p14="http://schemas.microsoft.com/office/powerpoint/2010/main" val="2096268841"/>
                </p:ext>
              </p:extLst>
            </p:nvPr>
          </p:nvGraphicFramePr>
          <p:xfrm>
            <a:off x="990600" y="4114800"/>
            <a:ext cx="2800350" cy="1676400"/>
          </p:xfrm>
          <a:graphic>
            <a:graphicData uri="http://schemas.openxmlformats.org/drawingml/2006/table">
              <a:tbl>
                <a:tblPr firstRow="1" bandRow="1"/>
                <a:tblGrid>
                  <a:gridCol w="1400175">
                    <a:extLst>
                      <a:ext uri="{9D8B030D-6E8A-4147-A177-3AD203B41FA5}">
                        <a16:colId xmlns:a16="http://schemas.microsoft.com/office/drawing/2014/main" xmlns="" val="20000"/>
                      </a:ext>
                    </a:extLst>
                  </a:gridCol>
                  <a:gridCol w="1400175">
                    <a:extLst>
                      <a:ext uri="{9D8B030D-6E8A-4147-A177-3AD203B41FA5}">
                        <a16:colId xmlns:a16="http://schemas.microsoft.com/office/drawing/2014/main" xmlns="" val="20001"/>
                      </a:ext>
                    </a:extLst>
                  </a:gridCol>
                </a:tblGrid>
                <a:tr h="838200">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0"/>
                    </a:ext>
                  </a:extLst>
                </a:tr>
                <a:tr h="838200">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cxnSp>
          <p:nvCxnSpPr>
            <p:cNvPr id="6" name="Straight Connector 5">
              <a:extLst>
                <a:ext uri="{FF2B5EF4-FFF2-40B4-BE49-F238E27FC236}">
                  <a16:creationId xmlns:a16="http://schemas.microsoft.com/office/drawing/2014/main" xmlns="" id="{A03A1FA2-4B77-487D-9223-A4A8CC5731F7}"/>
                </a:ext>
              </a:extLst>
            </p:cNvPr>
            <p:cNvCxnSpPr/>
            <p:nvPr/>
          </p:nvCxnSpPr>
          <p:spPr>
            <a:xfrm flipH="1" flipV="1">
              <a:off x="377448" y="3643312"/>
              <a:ext cx="609600" cy="4572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xmlns="" id="{12689411-6C54-4487-B72D-A2B9CCBAE69A}"/>
                </a:ext>
              </a:extLst>
            </p:cNvPr>
            <p:cNvSpPr txBox="1"/>
            <p:nvPr/>
          </p:nvSpPr>
          <p:spPr>
            <a:xfrm>
              <a:off x="604838" y="3429000"/>
              <a:ext cx="362600" cy="461665"/>
            </a:xfrm>
            <a:prstGeom prst="rect">
              <a:avLst/>
            </a:prstGeom>
            <a:noFill/>
          </p:spPr>
          <p:txBody>
            <a:bodyPr wrap="none" rtlCol="0">
              <a:spAutoFit/>
            </a:bodyPr>
            <a:lstStyle/>
            <a:p>
              <a:r>
                <a:rPr lang="en-US" sz="2400" dirty="0"/>
                <a:t>A</a:t>
              </a:r>
            </a:p>
          </p:txBody>
        </p:sp>
        <p:sp>
          <p:nvSpPr>
            <p:cNvPr id="8" name="TextBox 7">
              <a:extLst>
                <a:ext uri="{FF2B5EF4-FFF2-40B4-BE49-F238E27FC236}">
                  <a16:creationId xmlns:a16="http://schemas.microsoft.com/office/drawing/2014/main" xmlns="" id="{EAD02D36-1C1B-48A9-BE64-C1008664395F}"/>
                </a:ext>
              </a:extLst>
            </p:cNvPr>
            <p:cNvSpPr txBox="1"/>
            <p:nvPr/>
          </p:nvSpPr>
          <p:spPr>
            <a:xfrm>
              <a:off x="361950" y="3805535"/>
              <a:ext cx="362600" cy="461665"/>
            </a:xfrm>
            <a:prstGeom prst="rect">
              <a:avLst/>
            </a:prstGeom>
            <a:noFill/>
          </p:spPr>
          <p:txBody>
            <a:bodyPr wrap="none" rtlCol="0">
              <a:spAutoFit/>
            </a:bodyPr>
            <a:lstStyle/>
            <a:p>
              <a:r>
                <a:rPr lang="en-US" sz="2400" dirty="0"/>
                <a:t>B</a:t>
              </a:r>
            </a:p>
          </p:txBody>
        </p:sp>
        <p:sp>
          <p:nvSpPr>
            <p:cNvPr id="9" name="TextBox 8">
              <a:extLst>
                <a:ext uri="{FF2B5EF4-FFF2-40B4-BE49-F238E27FC236}">
                  <a16:creationId xmlns:a16="http://schemas.microsoft.com/office/drawing/2014/main" xmlns="" id="{CA024B53-23B8-4EE3-9111-BCECB275C575}"/>
                </a:ext>
              </a:extLst>
            </p:cNvPr>
            <p:cNvSpPr txBox="1"/>
            <p:nvPr/>
          </p:nvSpPr>
          <p:spPr>
            <a:xfrm>
              <a:off x="1488642" y="3653135"/>
              <a:ext cx="340158" cy="461665"/>
            </a:xfrm>
            <a:prstGeom prst="rect">
              <a:avLst/>
            </a:prstGeom>
            <a:noFill/>
          </p:spPr>
          <p:txBody>
            <a:bodyPr wrap="none" rtlCol="0">
              <a:spAutoFit/>
            </a:bodyPr>
            <a:lstStyle/>
            <a:p>
              <a:r>
                <a:rPr lang="en-US" sz="2400" dirty="0"/>
                <a:t>0</a:t>
              </a:r>
            </a:p>
          </p:txBody>
        </p:sp>
        <p:sp>
          <p:nvSpPr>
            <p:cNvPr id="10" name="TextBox 9">
              <a:extLst>
                <a:ext uri="{FF2B5EF4-FFF2-40B4-BE49-F238E27FC236}">
                  <a16:creationId xmlns:a16="http://schemas.microsoft.com/office/drawing/2014/main" xmlns="" id="{0560BA7F-D439-402A-84F0-E3246F034BFE}"/>
                </a:ext>
              </a:extLst>
            </p:cNvPr>
            <p:cNvSpPr txBox="1"/>
            <p:nvPr/>
          </p:nvSpPr>
          <p:spPr>
            <a:xfrm>
              <a:off x="2841192" y="3657600"/>
              <a:ext cx="340158" cy="461665"/>
            </a:xfrm>
            <a:prstGeom prst="rect">
              <a:avLst/>
            </a:prstGeom>
            <a:noFill/>
          </p:spPr>
          <p:txBody>
            <a:bodyPr wrap="none" rtlCol="0">
              <a:spAutoFit/>
            </a:bodyPr>
            <a:lstStyle/>
            <a:p>
              <a:r>
                <a:rPr lang="en-US" sz="2400" dirty="0"/>
                <a:t>1</a:t>
              </a:r>
            </a:p>
          </p:txBody>
        </p:sp>
        <p:sp>
          <p:nvSpPr>
            <p:cNvPr id="11" name="TextBox 10">
              <a:extLst>
                <a:ext uri="{FF2B5EF4-FFF2-40B4-BE49-F238E27FC236}">
                  <a16:creationId xmlns:a16="http://schemas.microsoft.com/office/drawing/2014/main" xmlns="" id="{3945DCF0-DC02-49C2-99AD-C4010F1291E5}"/>
                </a:ext>
              </a:extLst>
            </p:cNvPr>
            <p:cNvSpPr txBox="1"/>
            <p:nvPr/>
          </p:nvSpPr>
          <p:spPr>
            <a:xfrm>
              <a:off x="590550" y="4334470"/>
              <a:ext cx="340158" cy="461665"/>
            </a:xfrm>
            <a:prstGeom prst="rect">
              <a:avLst/>
            </a:prstGeom>
            <a:noFill/>
          </p:spPr>
          <p:txBody>
            <a:bodyPr wrap="none" rtlCol="0">
              <a:spAutoFit/>
            </a:bodyPr>
            <a:lstStyle/>
            <a:p>
              <a:r>
                <a:rPr lang="en-US" sz="2400" dirty="0"/>
                <a:t>0</a:t>
              </a:r>
            </a:p>
          </p:txBody>
        </p:sp>
        <p:sp>
          <p:nvSpPr>
            <p:cNvPr id="12" name="TextBox 11">
              <a:extLst>
                <a:ext uri="{FF2B5EF4-FFF2-40B4-BE49-F238E27FC236}">
                  <a16:creationId xmlns:a16="http://schemas.microsoft.com/office/drawing/2014/main" xmlns="" id="{9238156A-F969-46D6-AB14-33AD26FC9736}"/>
                </a:ext>
              </a:extLst>
            </p:cNvPr>
            <p:cNvSpPr txBox="1"/>
            <p:nvPr/>
          </p:nvSpPr>
          <p:spPr>
            <a:xfrm>
              <a:off x="602816" y="5100935"/>
              <a:ext cx="340158" cy="461665"/>
            </a:xfrm>
            <a:prstGeom prst="rect">
              <a:avLst/>
            </a:prstGeom>
            <a:noFill/>
          </p:spPr>
          <p:txBody>
            <a:bodyPr wrap="none" rtlCol="0">
              <a:spAutoFit/>
            </a:bodyPr>
            <a:lstStyle/>
            <a:p>
              <a:r>
                <a:rPr lang="en-US" sz="2400" dirty="0"/>
                <a:t>1</a:t>
              </a:r>
            </a:p>
          </p:txBody>
        </p:sp>
      </p:grpSp>
      <p:sp>
        <p:nvSpPr>
          <p:cNvPr id="13" name="TextBox 12">
            <a:extLst>
              <a:ext uri="{FF2B5EF4-FFF2-40B4-BE49-F238E27FC236}">
                <a16:creationId xmlns:a16="http://schemas.microsoft.com/office/drawing/2014/main" xmlns="" id="{66C3AF7F-6A57-425F-B980-D85C5B4DB69F}"/>
              </a:ext>
            </a:extLst>
          </p:cNvPr>
          <p:cNvSpPr txBox="1"/>
          <p:nvPr/>
        </p:nvSpPr>
        <p:spPr>
          <a:xfrm>
            <a:off x="2226590" y="4806164"/>
            <a:ext cx="990600" cy="755452"/>
          </a:xfrm>
          <a:prstGeom prst="rect">
            <a:avLst/>
          </a:prstGeom>
          <a:noFill/>
        </p:spPr>
        <p:txBody>
          <a:bodyPr wrap="square" rtlCol="0">
            <a:spAutoFit/>
          </a:bodyPr>
          <a:lstStyle/>
          <a:p>
            <a:r>
              <a:rPr lang="en-US" sz="2400" dirty="0"/>
              <a:t>X=1 if C’=1</a:t>
            </a:r>
          </a:p>
        </p:txBody>
      </p:sp>
      <p:sp>
        <p:nvSpPr>
          <p:cNvPr id="14" name="TextBox 13">
            <a:extLst>
              <a:ext uri="{FF2B5EF4-FFF2-40B4-BE49-F238E27FC236}">
                <a16:creationId xmlns:a16="http://schemas.microsoft.com/office/drawing/2014/main" xmlns="" id="{74F2B21A-BBF3-4717-8D0D-8274802F701C}"/>
              </a:ext>
            </a:extLst>
          </p:cNvPr>
          <p:cNvSpPr txBox="1"/>
          <p:nvPr/>
        </p:nvSpPr>
        <p:spPr>
          <a:xfrm>
            <a:off x="3674390" y="4791876"/>
            <a:ext cx="990600" cy="755452"/>
          </a:xfrm>
          <a:prstGeom prst="rect">
            <a:avLst/>
          </a:prstGeom>
          <a:noFill/>
        </p:spPr>
        <p:txBody>
          <a:bodyPr wrap="square" rtlCol="0">
            <a:spAutoFit/>
          </a:bodyPr>
          <a:lstStyle/>
          <a:p>
            <a:r>
              <a:rPr lang="en-US" sz="2400" dirty="0"/>
              <a:t>X=1 if C’=1</a:t>
            </a:r>
          </a:p>
        </p:txBody>
      </p:sp>
      <p:sp>
        <p:nvSpPr>
          <p:cNvPr id="15" name="TextBox 14">
            <a:extLst>
              <a:ext uri="{FF2B5EF4-FFF2-40B4-BE49-F238E27FC236}">
                <a16:creationId xmlns:a16="http://schemas.microsoft.com/office/drawing/2014/main" xmlns="" id="{8095E218-5334-494A-9DDD-C495C212BD7D}"/>
              </a:ext>
            </a:extLst>
          </p:cNvPr>
          <p:cNvSpPr txBox="1"/>
          <p:nvPr/>
        </p:nvSpPr>
        <p:spPr>
          <a:xfrm>
            <a:off x="3369590" y="5615788"/>
            <a:ext cx="1619869" cy="830997"/>
          </a:xfrm>
          <a:prstGeom prst="rect">
            <a:avLst/>
          </a:prstGeom>
          <a:noFill/>
        </p:spPr>
        <p:txBody>
          <a:bodyPr wrap="square" rtlCol="0">
            <a:spAutoFit/>
          </a:bodyPr>
          <a:lstStyle/>
          <a:p>
            <a:r>
              <a:rPr lang="en-US" sz="2400" dirty="0"/>
              <a:t>X=1 if C’=1 or if C = 1</a:t>
            </a:r>
          </a:p>
        </p:txBody>
      </p:sp>
      <p:sp>
        <p:nvSpPr>
          <p:cNvPr id="16" name="TextBox 15">
            <a:extLst>
              <a:ext uri="{FF2B5EF4-FFF2-40B4-BE49-F238E27FC236}">
                <a16:creationId xmlns:a16="http://schemas.microsoft.com/office/drawing/2014/main" xmlns="" id="{B838F49E-840A-4F83-99E2-6F484F20A7EC}"/>
              </a:ext>
            </a:extLst>
          </p:cNvPr>
          <p:cNvSpPr txBox="1"/>
          <p:nvPr/>
        </p:nvSpPr>
        <p:spPr>
          <a:xfrm>
            <a:off x="2383593" y="5763723"/>
            <a:ext cx="676594" cy="461665"/>
          </a:xfrm>
          <a:prstGeom prst="rect">
            <a:avLst/>
          </a:prstGeom>
          <a:noFill/>
        </p:spPr>
        <p:txBody>
          <a:bodyPr wrap="square" rtlCol="0">
            <a:spAutoFit/>
          </a:bodyPr>
          <a:lstStyle/>
          <a:p>
            <a:r>
              <a:rPr lang="en-US" sz="2400" dirty="0"/>
              <a:t>X=0</a:t>
            </a:r>
          </a:p>
        </p:txBody>
      </p:sp>
      <p:grpSp>
        <p:nvGrpSpPr>
          <p:cNvPr id="17" name="Group 16">
            <a:extLst>
              <a:ext uri="{FF2B5EF4-FFF2-40B4-BE49-F238E27FC236}">
                <a16:creationId xmlns:a16="http://schemas.microsoft.com/office/drawing/2014/main" xmlns="" id="{687CC885-405A-41F0-98D3-8077760D72AE}"/>
              </a:ext>
            </a:extLst>
          </p:cNvPr>
          <p:cNvGrpSpPr/>
          <p:nvPr/>
        </p:nvGrpSpPr>
        <p:grpSpPr>
          <a:xfrm>
            <a:off x="5731790" y="4091788"/>
            <a:ext cx="3429000" cy="2362200"/>
            <a:chOff x="361950" y="3429000"/>
            <a:chExt cx="3429000" cy="2362200"/>
          </a:xfrm>
        </p:grpSpPr>
        <p:graphicFrame>
          <p:nvGraphicFramePr>
            <p:cNvPr id="18" name="Content Placeholder 3">
              <a:extLst>
                <a:ext uri="{FF2B5EF4-FFF2-40B4-BE49-F238E27FC236}">
                  <a16:creationId xmlns:a16="http://schemas.microsoft.com/office/drawing/2014/main" xmlns="" id="{20AE2B7E-49FC-4520-A89D-66EFCE41FF3C}"/>
                </a:ext>
              </a:extLst>
            </p:cNvPr>
            <p:cNvGraphicFramePr>
              <a:graphicFrameLocks/>
            </p:cNvGraphicFramePr>
            <p:nvPr>
              <p:extLst>
                <p:ext uri="{D42A27DB-BD31-4B8C-83A1-F6EECF244321}">
                  <p14:modId xmlns:p14="http://schemas.microsoft.com/office/powerpoint/2010/main" val="361864500"/>
                </p:ext>
              </p:extLst>
            </p:nvPr>
          </p:nvGraphicFramePr>
          <p:xfrm>
            <a:off x="990600" y="4114800"/>
            <a:ext cx="2800350" cy="1676400"/>
          </p:xfrm>
          <a:graphic>
            <a:graphicData uri="http://schemas.openxmlformats.org/drawingml/2006/table">
              <a:tbl>
                <a:tblPr firstRow="1" bandRow="1"/>
                <a:tblGrid>
                  <a:gridCol w="1400175">
                    <a:extLst>
                      <a:ext uri="{9D8B030D-6E8A-4147-A177-3AD203B41FA5}">
                        <a16:colId xmlns:a16="http://schemas.microsoft.com/office/drawing/2014/main" xmlns="" val="20000"/>
                      </a:ext>
                    </a:extLst>
                  </a:gridCol>
                  <a:gridCol w="1400175">
                    <a:extLst>
                      <a:ext uri="{9D8B030D-6E8A-4147-A177-3AD203B41FA5}">
                        <a16:colId xmlns:a16="http://schemas.microsoft.com/office/drawing/2014/main" xmlns="" val="20001"/>
                      </a:ext>
                    </a:extLst>
                  </a:gridCol>
                </a:tblGrid>
                <a:tr h="838200">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0"/>
                    </a:ext>
                  </a:extLst>
                </a:tr>
                <a:tr h="838200">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cxnSp>
          <p:nvCxnSpPr>
            <p:cNvPr id="19" name="Straight Connector 18">
              <a:extLst>
                <a:ext uri="{FF2B5EF4-FFF2-40B4-BE49-F238E27FC236}">
                  <a16:creationId xmlns:a16="http://schemas.microsoft.com/office/drawing/2014/main" xmlns="" id="{84E9A915-0E74-42C4-98CC-4681BEB65AF6}"/>
                </a:ext>
              </a:extLst>
            </p:cNvPr>
            <p:cNvCxnSpPr/>
            <p:nvPr/>
          </p:nvCxnSpPr>
          <p:spPr>
            <a:xfrm flipH="1" flipV="1">
              <a:off x="377448" y="3643312"/>
              <a:ext cx="609600" cy="4572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xmlns="" id="{201EC0A4-ACDA-4D2B-9D50-BCAA38EFC0E6}"/>
                </a:ext>
              </a:extLst>
            </p:cNvPr>
            <p:cNvSpPr txBox="1"/>
            <p:nvPr/>
          </p:nvSpPr>
          <p:spPr>
            <a:xfrm>
              <a:off x="604838" y="3429000"/>
              <a:ext cx="362600" cy="461665"/>
            </a:xfrm>
            <a:prstGeom prst="rect">
              <a:avLst/>
            </a:prstGeom>
            <a:noFill/>
          </p:spPr>
          <p:txBody>
            <a:bodyPr wrap="none" rtlCol="0">
              <a:spAutoFit/>
            </a:bodyPr>
            <a:lstStyle/>
            <a:p>
              <a:r>
                <a:rPr lang="en-US" sz="2400" dirty="0"/>
                <a:t>A</a:t>
              </a:r>
            </a:p>
          </p:txBody>
        </p:sp>
        <p:sp>
          <p:nvSpPr>
            <p:cNvPr id="21" name="TextBox 20">
              <a:extLst>
                <a:ext uri="{FF2B5EF4-FFF2-40B4-BE49-F238E27FC236}">
                  <a16:creationId xmlns:a16="http://schemas.microsoft.com/office/drawing/2014/main" xmlns="" id="{06E6DFC1-D622-42B5-9F14-4FFAFD66E6A8}"/>
                </a:ext>
              </a:extLst>
            </p:cNvPr>
            <p:cNvSpPr txBox="1"/>
            <p:nvPr/>
          </p:nvSpPr>
          <p:spPr>
            <a:xfrm>
              <a:off x="361950" y="3805535"/>
              <a:ext cx="362600" cy="461665"/>
            </a:xfrm>
            <a:prstGeom prst="rect">
              <a:avLst/>
            </a:prstGeom>
            <a:noFill/>
          </p:spPr>
          <p:txBody>
            <a:bodyPr wrap="none" rtlCol="0">
              <a:spAutoFit/>
            </a:bodyPr>
            <a:lstStyle/>
            <a:p>
              <a:r>
                <a:rPr lang="en-US" sz="2400" dirty="0"/>
                <a:t>B</a:t>
              </a:r>
            </a:p>
          </p:txBody>
        </p:sp>
        <p:sp>
          <p:nvSpPr>
            <p:cNvPr id="22" name="TextBox 21">
              <a:extLst>
                <a:ext uri="{FF2B5EF4-FFF2-40B4-BE49-F238E27FC236}">
                  <a16:creationId xmlns:a16="http://schemas.microsoft.com/office/drawing/2014/main" xmlns="" id="{185A66D7-F165-4BBB-8676-785EA92BA8A0}"/>
                </a:ext>
              </a:extLst>
            </p:cNvPr>
            <p:cNvSpPr txBox="1"/>
            <p:nvPr/>
          </p:nvSpPr>
          <p:spPr>
            <a:xfrm>
              <a:off x="1488642" y="3653135"/>
              <a:ext cx="340158" cy="461665"/>
            </a:xfrm>
            <a:prstGeom prst="rect">
              <a:avLst/>
            </a:prstGeom>
            <a:noFill/>
          </p:spPr>
          <p:txBody>
            <a:bodyPr wrap="none" rtlCol="0">
              <a:spAutoFit/>
            </a:bodyPr>
            <a:lstStyle/>
            <a:p>
              <a:r>
                <a:rPr lang="en-US" sz="2400" dirty="0"/>
                <a:t>0</a:t>
              </a:r>
            </a:p>
          </p:txBody>
        </p:sp>
        <p:sp>
          <p:nvSpPr>
            <p:cNvPr id="23" name="TextBox 22">
              <a:extLst>
                <a:ext uri="{FF2B5EF4-FFF2-40B4-BE49-F238E27FC236}">
                  <a16:creationId xmlns:a16="http://schemas.microsoft.com/office/drawing/2014/main" xmlns="" id="{8EB3F722-D850-4221-9838-CE15132E8541}"/>
                </a:ext>
              </a:extLst>
            </p:cNvPr>
            <p:cNvSpPr txBox="1"/>
            <p:nvPr/>
          </p:nvSpPr>
          <p:spPr>
            <a:xfrm>
              <a:off x="2841192" y="3657600"/>
              <a:ext cx="340158" cy="461665"/>
            </a:xfrm>
            <a:prstGeom prst="rect">
              <a:avLst/>
            </a:prstGeom>
            <a:noFill/>
          </p:spPr>
          <p:txBody>
            <a:bodyPr wrap="none" rtlCol="0">
              <a:spAutoFit/>
            </a:bodyPr>
            <a:lstStyle/>
            <a:p>
              <a:r>
                <a:rPr lang="en-US" sz="2400" dirty="0"/>
                <a:t>1</a:t>
              </a:r>
            </a:p>
          </p:txBody>
        </p:sp>
        <p:sp>
          <p:nvSpPr>
            <p:cNvPr id="24" name="TextBox 23">
              <a:extLst>
                <a:ext uri="{FF2B5EF4-FFF2-40B4-BE49-F238E27FC236}">
                  <a16:creationId xmlns:a16="http://schemas.microsoft.com/office/drawing/2014/main" xmlns="" id="{F0D21955-A517-4446-8BE3-7A6C3FFFD125}"/>
                </a:ext>
              </a:extLst>
            </p:cNvPr>
            <p:cNvSpPr txBox="1"/>
            <p:nvPr/>
          </p:nvSpPr>
          <p:spPr>
            <a:xfrm>
              <a:off x="590550" y="4334470"/>
              <a:ext cx="340158" cy="461665"/>
            </a:xfrm>
            <a:prstGeom prst="rect">
              <a:avLst/>
            </a:prstGeom>
            <a:noFill/>
          </p:spPr>
          <p:txBody>
            <a:bodyPr wrap="none" rtlCol="0">
              <a:spAutoFit/>
            </a:bodyPr>
            <a:lstStyle/>
            <a:p>
              <a:r>
                <a:rPr lang="en-US" sz="2400" dirty="0"/>
                <a:t>0</a:t>
              </a:r>
            </a:p>
          </p:txBody>
        </p:sp>
        <p:sp>
          <p:nvSpPr>
            <p:cNvPr id="25" name="TextBox 24">
              <a:extLst>
                <a:ext uri="{FF2B5EF4-FFF2-40B4-BE49-F238E27FC236}">
                  <a16:creationId xmlns:a16="http://schemas.microsoft.com/office/drawing/2014/main" xmlns="" id="{2E356936-B355-4B11-9C15-6E82145E25C3}"/>
                </a:ext>
              </a:extLst>
            </p:cNvPr>
            <p:cNvSpPr txBox="1"/>
            <p:nvPr/>
          </p:nvSpPr>
          <p:spPr>
            <a:xfrm>
              <a:off x="602816" y="5100935"/>
              <a:ext cx="340158" cy="461665"/>
            </a:xfrm>
            <a:prstGeom prst="rect">
              <a:avLst/>
            </a:prstGeom>
            <a:noFill/>
          </p:spPr>
          <p:txBody>
            <a:bodyPr wrap="none" rtlCol="0">
              <a:spAutoFit/>
            </a:bodyPr>
            <a:lstStyle/>
            <a:p>
              <a:r>
                <a:rPr lang="en-US" sz="2400" dirty="0"/>
                <a:t>1</a:t>
              </a:r>
            </a:p>
          </p:txBody>
        </p:sp>
      </p:grpSp>
      <p:sp>
        <p:nvSpPr>
          <p:cNvPr id="26" name="TextBox 25">
            <a:extLst>
              <a:ext uri="{FF2B5EF4-FFF2-40B4-BE49-F238E27FC236}">
                <a16:creationId xmlns:a16="http://schemas.microsoft.com/office/drawing/2014/main" xmlns="" id="{E1D0A5D4-78CC-4A2D-92DD-02440F62A24E}"/>
              </a:ext>
            </a:extLst>
          </p:cNvPr>
          <p:cNvSpPr txBox="1"/>
          <p:nvPr/>
        </p:nvSpPr>
        <p:spPr>
          <a:xfrm>
            <a:off x="6809302" y="4938769"/>
            <a:ext cx="438518" cy="461665"/>
          </a:xfrm>
          <a:prstGeom prst="rect">
            <a:avLst/>
          </a:prstGeom>
          <a:noFill/>
        </p:spPr>
        <p:txBody>
          <a:bodyPr wrap="none" rtlCol="0">
            <a:spAutoFit/>
          </a:bodyPr>
          <a:lstStyle/>
          <a:p>
            <a:r>
              <a:rPr lang="en-US" sz="2400" dirty="0"/>
              <a:t>C’</a:t>
            </a:r>
          </a:p>
        </p:txBody>
      </p:sp>
      <p:sp>
        <p:nvSpPr>
          <p:cNvPr id="27" name="TextBox 26">
            <a:extLst>
              <a:ext uri="{FF2B5EF4-FFF2-40B4-BE49-F238E27FC236}">
                <a16:creationId xmlns:a16="http://schemas.microsoft.com/office/drawing/2014/main" xmlns="" id="{883687A4-D8D3-4BA9-9818-D2ADC932C8E6}"/>
              </a:ext>
            </a:extLst>
          </p:cNvPr>
          <p:cNvSpPr txBox="1"/>
          <p:nvPr/>
        </p:nvSpPr>
        <p:spPr>
          <a:xfrm>
            <a:off x="8246390" y="4929988"/>
            <a:ext cx="438518" cy="461665"/>
          </a:xfrm>
          <a:prstGeom prst="rect">
            <a:avLst/>
          </a:prstGeom>
          <a:noFill/>
        </p:spPr>
        <p:txBody>
          <a:bodyPr wrap="none" rtlCol="0">
            <a:spAutoFit/>
          </a:bodyPr>
          <a:lstStyle/>
          <a:p>
            <a:r>
              <a:rPr lang="en-US" sz="2400" dirty="0"/>
              <a:t>C’</a:t>
            </a:r>
          </a:p>
        </p:txBody>
      </p:sp>
      <p:sp>
        <p:nvSpPr>
          <p:cNvPr id="28" name="TextBox 27">
            <a:extLst>
              <a:ext uri="{FF2B5EF4-FFF2-40B4-BE49-F238E27FC236}">
                <a16:creationId xmlns:a16="http://schemas.microsoft.com/office/drawing/2014/main" xmlns="" id="{83145B11-7CB9-4365-B9B7-F1DE34C042C4}"/>
              </a:ext>
            </a:extLst>
          </p:cNvPr>
          <p:cNvSpPr txBox="1"/>
          <p:nvPr/>
        </p:nvSpPr>
        <p:spPr>
          <a:xfrm>
            <a:off x="6846214" y="5763723"/>
            <a:ext cx="340158" cy="461665"/>
          </a:xfrm>
          <a:prstGeom prst="rect">
            <a:avLst/>
          </a:prstGeom>
          <a:noFill/>
        </p:spPr>
        <p:txBody>
          <a:bodyPr wrap="none" rtlCol="0">
            <a:spAutoFit/>
          </a:bodyPr>
          <a:lstStyle/>
          <a:p>
            <a:r>
              <a:rPr lang="en-US" sz="2400" dirty="0"/>
              <a:t>0</a:t>
            </a:r>
          </a:p>
        </p:txBody>
      </p:sp>
      <p:sp>
        <p:nvSpPr>
          <p:cNvPr id="29" name="TextBox 28">
            <a:extLst>
              <a:ext uri="{FF2B5EF4-FFF2-40B4-BE49-F238E27FC236}">
                <a16:creationId xmlns:a16="http://schemas.microsoft.com/office/drawing/2014/main" xmlns="" id="{EB259403-36F3-4667-90B7-36E879D8135D}"/>
              </a:ext>
            </a:extLst>
          </p:cNvPr>
          <p:cNvSpPr txBox="1"/>
          <p:nvPr/>
        </p:nvSpPr>
        <p:spPr>
          <a:xfrm>
            <a:off x="8038419" y="5763723"/>
            <a:ext cx="893771" cy="461665"/>
          </a:xfrm>
          <a:prstGeom prst="rect">
            <a:avLst/>
          </a:prstGeom>
          <a:noFill/>
        </p:spPr>
        <p:txBody>
          <a:bodyPr wrap="none" rtlCol="0">
            <a:spAutoFit/>
          </a:bodyPr>
          <a:lstStyle/>
          <a:p>
            <a:r>
              <a:rPr lang="en-US" sz="2400" dirty="0"/>
              <a:t>C + C’</a:t>
            </a:r>
          </a:p>
        </p:txBody>
      </p:sp>
    </p:spTree>
    <p:extLst>
      <p:ext uri="{BB962C8B-B14F-4D97-AF65-F5344CB8AC3E}">
        <p14:creationId xmlns:p14="http://schemas.microsoft.com/office/powerpoint/2010/main" val="460040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fade">
                                      <p:cBhvr>
                                        <p:cTn id="70" dur="500"/>
                                        <p:tgtEl>
                                          <p:spTgt spid="2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fade">
                                      <p:cBhvr>
                                        <p:cTn id="76" dur="500"/>
                                        <p:tgtEl>
                                          <p:spTgt spid="2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fade">
                                      <p:cBhvr>
                                        <p:cTn id="7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p:bldP spid="14" grpId="0"/>
      <p:bldP spid="15" grpId="0"/>
      <p:bldP spid="16" grpId="0"/>
      <p:bldP spid="26" grpId="0"/>
      <p:bldP spid="27" grpId="0"/>
      <p:bldP spid="28" grpId="0"/>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xmlns=""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xmlns=""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xmlns=""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xmlns="" id="{F34260FD-CAA3-43A0-977C-7E4B57013872}"/>
              </a:ext>
            </a:extLst>
          </p:cNvPr>
          <p:cNvCxnSpPr>
            <a:cxnSpLocks/>
          </p:cNvCxnSpPr>
          <p:nvPr/>
        </p:nvCxnSpPr>
        <p:spPr>
          <a:xfrm>
            <a:off x="1191446" y="1157468"/>
            <a:ext cx="0" cy="39240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BDA2F9A4-6988-4274-8384-12496EC9D59D}"/>
              </a:ext>
            </a:extLst>
          </p:cNvPr>
          <p:cNvSpPr txBox="1"/>
          <p:nvPr/>
        </p:nvSpPr>
        <p:spPr>
          <a:xfrm>
            <a:off x="1458964" y="669714"/>
            <a:ext cx="6389891" cy="5324535"/>
          </a:xfrm>
          <a:prstGeom prst="rect">
            <a:avLst/>
          </a:prstGeom>
          <a:noFill/>
        </p:spPr>
        <p:txBody>
          <a:bodyPr wrap="none" rtlCol="0">
            <a:spAutoFit/>
          </a:bodyPr>
          <a:lstStyle/>
          <a:p>
            <a:r>
              <a:rPr lang="en-US" sz="2400" b="1" dirty="0"/>
              <a:t>Outline</a:t>
            </a:r>
          </a:p>
          <a:p>
            <a:pPr marL="742950" lvl="1" indent="-285750">
              <a:buFont typeface="Arial" panose="020B0604020202020204" pitchFamily="34" charset="0"/>
              <a:buChar char="•"/>
            </a:pPr>
            <a:r>
              <a:rPr lang="en-US" sz="2400" dirty="0">
                <a:solidFill>
                  <a:schemeClr val="bg1">
                    <a:lumMod val="50000"/>
                  </a:schemeClr>
                </a:solidFill>
              </a:rPr>
              <a:t>Standard representation for logic functions</a:t>
            </a:r>
          </a:p>
          <a:p>
            <a:pPr marL="1257300" lvl="2" indent="-342900">
              <a:buFont typeface="Courier New" panose="02070309020205020404" pitchFamily="49" charset="0"/>
              <a:buChar char="o"/>
            </a:pPr>
            <a:r>
              <a:rPr lang="en-US" dirty="0">
                <a:solidFill>
                  <a:schemeClr val="bg1">
                    <a:lumMod val="50000"/>
                  </a:schemeClr>
                </a:solidFill>
              </a:rPr>
              <a:t>SOP, POS</a:t>
            </a:r>
          </a:p>
          <a:p>
            <a:pPr marL="742950" lvl="1" indent="-285750">
              <a:buFont typeface="Arial" panose="020B0604020202020204" pitchFamily="34" charset="0"/>
              <a:buChar char="•"/>
            </a:pPr>
            <a:r>
              <a:rPr lang="en-US" sz="2400" dirty="0">
                <a:solidFill>
                  <a:schemeClr val="bg1">
                    <a:lumMod val="50000"/>
                  </a:schemeClr>
                </a:solidFill>
              </a:rPr>
              <a:t>Simplification using K-Map </a:t>
            </a:r>
          </a:p>
          <a:p>
            <a:pPr marL="1257300" lvl="2" indent="-342900">
              <a:buFont typeface="Courier New" panose="02070309020205020404" pitchFamily="49" charset="0"/>
              <a:buChar char="o"/>
            </a:pPr>
            <a:r>
              <a:rPr lang="en-US" dirty="0">
                <a:solidFill>
                  <a:schemeClr val="bg1">
                    <a:lumMod val="50000"/>
                  </a:schemeClr>
                </a:solidFill>
              </a:rPr>
              <a:t>2-variable, 3-variable, 4-variable, VEM</a:t>
            </a:r>
            <a:endParaRPr lang="en-US" sz="2400" dirty="0">
              <a:solidFill>
                <a:schemeClr val="bg1">
                  <a:lumMod val="50000"/>
                </a:schemeClr>
              </a:solidFill>
            </a:endParaRPr>
          </a:p>
          <a:p>
            <a:pPr marL="742950" lvl="1" indent="-285750">
              <a:buFont typeface="Arial" panose="020B0604020202020204" pitchFamily="34" charset="0"/>
              <a:buChar char="•"/>
            </a:pPr>
            <a:r>
              <a:rPr lang="en-US" sz="2400" dirty="0">
                <a:solidFill>
                  <a:schemeClr val="bg1">
                    <a:lumMod val="50000"/>
                  </a:schemeClr>
                </a:solidFill>
              </a:rPr>
              <a:t>Q-M Method (Tabulation Method)</a:t>
            </a:r>
          </a:p>
          <a:p>
            <a:pPr marL="742950" lvl="1" indent="-285750">
              <a:buFont typeface="Arial" panose="020B0604020202020204" pitchFamily="34" charset="0"/>
              <a:buChar char="•"/>
            </a:pPr>
            <a:r>
              <a:rPr lang="en-US" sz="2400" dirty="0">
                <a:solidFill>
                  <a:schemeClr val="bg1">
                    <a:lumMod val="50000"/>
                  </a:schemeClr>
                </a:solidFill>
              </a:rPr>
              <a:t>Adders, Subtractors</a:t>
            </a:r>
          </a:p>
          <a:p>
            <a:pPr marL="1257300" lvl="2" indent="-342900">
              <a:buFont typeface="Courier New" panose="02070309020205020404" pitchFamily="49" charset="0"/>
              <a:buChar char="o"/>
            </a:pPr>
            <a:r>
              <a:rPr lang="en-US" dirty="0">
                <a:solidFill>
                  <a:schemeClr val="bg1">
                    <a:lumMod val="50000"/>
                  </a:schemeClr>
                </a:solidFill>
              </a:rPr>
              <a:t>Half adder, Full adder, Half Subtractor, Full Subtractor</a:t>
            </a:r>
          </a:p>
          <a:p>
            <a:pPr marL="742950" lvl="1" indent="-285750">
              <a:buFont typeface="Arial" panose="020B0604020202020204" pitchFamily="34" charset="0"/>
              <a:buChar char="•"/>
            </a:pPr>
            <a:r>
              <a:rPr lang="en-US" sz="2400" dirty="0">
                <a:solidFill>
                  <a:schemeClr val="bg1">
                    <a:lumMod val="50000"/>
                  </a:schemeClr>
                </a:solidFill>
              </a:rPr>
              <a:t>Combinational Circuits</a:t>
            </a:r>
          </a:p>
          <a:p>
            <a:pPr marL="1257300" lvl="2" indent="-342900">
              <a:buFont typeface="Courier New" panose="02070309020205020404" pitchFamily="49" charset="0"/>
              <a:buChar char="o"/>
            </a:pPr>
            <a:r>
              <a:rPr lang="en-US" dirty="0">
                <a:solidFill>
                  <a:schemeClr val="bg1">
                    <a:lumMod val="50000"/>
                  </a:schemeClr>
                </a:solidFill>
              </a:rPr>
              <a:t>Converters, Comparators, Generators</a:t>
            </a:r>
          </a:p>
          <a:p>
            <a:pPr marL="742950" lvl="1" indent="-285750">
              <a:buFont typeface="Arial" panose="020B0604020202020204" pitchFamily="34" charset="0"/>
              <a:buChar char="•"/>
            </a:pPr>
            <a:r>
              <a:rPr lang="en-US" sz="2400" dirty="0">
                <a:solidFill>
                  <a:schemeClr val="bg1">
                    <a:lumMod val="50000"/>
                  </a:schemeClr>
                </a:solidFill>
              </a:rPr>
              <a:t>Multiplexer/De-multiplexer, Encoder/Decoder</a:t>
            </a:r>
          </a:p>
          <a:p>
            <a:pPr marL="742950" lvl="1" indent="-285750">
              <a:buFont typeface="Arial" panose="020B0604020202020204" pitchFamily="34" charset="0"/>
              <a:buChar char="•"/>
            </a:pPr>
            <a:endParaRPr lang="en-US" sz="2400" dirty="0">
              <a:solidFill>
                <a:schemeClr val="bg1">
                  <a:lumMod val="50000"/>
                </a:schemeClr>
              </a:solidFill>
            </a:endParaRPr>
          </a:p>
          <a:p>
            <a:pPr lvl="1"/>
            <a:endParaRPr lang="en-US" sz="2400" dirty="0">
              <a:solidFill>
                <a:schemeClr val="bg1">
                  <a:lumMod val="50000"/>
                </a:schemeClr>
              </a:solidFill>
            </a:endParaRPr>
          </a:p>
          <a:p>
            <a:pPr lvl="2"/>
            <a:endParaRPr lang="en-US" dirty="0">
              <a:solidFill>
                <a:schemeClr val="bg1">
                  <a:lumMod val="50000"/>
                </a:schemeClr>
              </a:solidFill>
            </a:endParaRPr>
          </a:p>
          <a:p>
            <a:endParaRPr lang="en-US" sz="2800" dirty="0">
              <a:solidFill>
                <a:schemeClr val="bg1">
                  <a:lumMod val="50000"/>
                </a:schemeClr>
              </a:solidFill>
            </a:endParaRPr>
          </a:p>
        </p:txBody>
      </p:sp>
    </p:spTree>
    <p:extLst>
      <p:ext uri="{BB962C8B-B14F-4D97-AF65-F5344CB8AC3E}">
        <p14:creationId xmlns:p14="http://schemas.microsoft.com/office/powerpoint/2010/main" val="1033716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726AAA-D137-4117-8FE9-073CBF8C027E}"/>
              </a:ext>
            </a:extLst>
          </p:cNvPr>
          <p:cNvSpPr>
            <a:spLocks noGrp="1"/>
          </p:cNvSpPr>
          <p:nvPr>
            <p:ph type="title"/>
          </p:nvPr>
        </p:nvSpPr>
        <p:spPr/>
        <p:txBody>
          <a:bodyPr/>
          <a:lstStyle/>
          <a:p>
            <a:r>
              <a:rPr lang="en-US" dirty="0"/>
              <a:t>Reducing Expressions with VEM (Example)</a:t>
            </a:r>
            <a:endParaRPr lang="en-IN" dirty="0"/>
          </a:p>
        </p:txBody>
      </p:sp>
      <p:sp>
        <p:nvSpPr>
          <p:cNvPr id="3" name="Content Placeholder 2">
            <a:extLst>
              <a:ext uri="{FF2B5EF4-FFF2-40B4-BE49-F238E27FC236}">
                <a16:creationId xmlns:a16="http://schemas.microsoft.com/office/drawing/2014/main" xmlns="" id="{AB9929A9-19EF-4864-B85D-33FFF3AF8A04}"/>
              </a:ext>
            </a:extLst>
          </p:cNvPr>
          <p:cNvSpPr>
            <a:spLocks noGrp="1"/>
          </p:cNvSpPr>
          <p:nvPr>
            <p:ph idx="1"/>
          </p:nvPr>
        </p:nvSpPr>
        <p:spPr>
          <a:xfrm>
            <a:off x="131180" y="863444"/>
            <a:ext cx="11929641" cy="1244325"/>
          </a:xfrm>
        </p:spPr>
        <p:txBody>
          <a:bodyPr/>
          <a:lstStyle/>
          <a:p>
            <a:pPr algn="just"/>
            <a:r>
              <a:rPr lang="en-US" dirty="0"/>
              <a:t>Choose groups of </a:t>
            </a:r>
            <a:r>
              <a:rPr lang="en-US" i="1" dirty="0">
                <a:solidFill>
                  <a:schemeClr val="tx2"/>
                </a:solidFill>
              </a:rPr>
              <a:t>similar terms</a:t>
            </a:r>
            <a:r>
              <a:rPr lang="en-US" dirty="0">
                <a:solidFill>
                  <a:schemeClr val="tx2"/>
                </a:solidFill>
              </a:rPr>
              <a:t> </a:t>
            </a:r>
            <a:r>
              <a:rPr lang="en-US" dirty="0"/>
              <a:t>to cover all nonzero terms appearing in the map except “don’t care” terms.</a:t>
            </a:r>
          </a:p>
          <a:p>
            <a:pPr algn="just"/>
            <a:r>
              <a:rPr lang="en-US" dirty="0"/>
              <a:t>Rest complete process is similar to K-Map</a:t>
            </a:r>
          </a:p>
          <a:p>
            <a:endParaRPr lang="en-IN" dirty="0"/>
          </a:p>
        </p:txBody>
      </p:sp>
      <p:grpSp>
        <p:nvGrpSpPr>
          <p:cNvPr id="4" name="Group 3">
            <a:extLst>
              <a:ext uri="{FF2B5EF4-FFF2-40B4-BE49-F238E27FC236}">
                <a16:creationId xmlns:a16="http://schemas.microsoft.com/office/drawing/2014/main" xmlns="" id="{233350BB-2244-40B8-89EE-DE013F12AD13}"/>
              </a:ext>
            </a:extLst>
          </p:cNvPr>
          <p:cNvGrpSpPr/>
          <p:nvPr/>
        </p:nvGrpSpPr>
        <p:grpSpPr>
          <a:xfrm>
            <a:off x="753603" y="3180208"/>
            <a:ext cx="3771902" cy="2430780"/>
            <a:chOff x="5181600" y="2286000"/>
            <a:chExt cx="3771902" cy="2209800"/>
          </a:xfrm>
        </p:grpSpPr>
        <p:graphicFrame>
          <p:nvGraphicFramePr>
            <p:cNvPr id="5" name="Content Placeholder 3">
              <a:extLst>
                <a:ext uri="{FF2B5EF4-FFF2-40B4-BE49-F238E27FC236}">
                  <a16:creationId xmlns:a16="http://schemas.microsoft.com/office/drawing/2014/main" xmlns="" id="{E24B1D5A-E54A-4130-BD64-2ED7AEFDE556}"/>
                </a:ext>
              </a:extLst>
            </p:cNvPr>
            <p:cNvGraphicFramePr>
              <a:graphicFrameLocks/>
            </p:cNvGraphicFramePr>
            <p:nvPr>
              <p:extLst>
                <p:ext uri="{D42A27DB-BD31-4B8C-83A1-F6EECF244321}">
                  <p14:modId xmlns:p14="http://schemas.microsoft.com/office/powerpoint/2010/main" val="2953480896"/>
                </p:ext>
              </p:extLst>
            </p:nvPr>
          </p:nvGraphicFramePr>
          <p:xfrm>
            <a:off x="5810250" y="2971800"/>
            <a:ext cx="3143252" cy="1524000"/>
          </p:xfrm>
          <a:graphic>
            <a:graphicData uri="http://schemas.openxmlformats.org/drawingml/2006/table">
              <a:tbl>
                <a:tblPr firstRow="1" bandRow="1"/>
                <a:tblGrid>
                  <a:gridCol w="785813">
                    <a:extLst>
                      <a:ext uri="{9D8B030D-6E8A-4147-A177-3AD203B41FA5}">
                        <a16:colId xmlns:a16="http://schemas.microsoft.com/office/drawing/2014/main" xmlns="" val="20000"/>
                      </a:ext>
                    </a:extLst>
                  </a:gridCol>
                  <a:gridCol w="785813">
                    <a:extLst>
                      <a:ext uri="{9D8B030D-6E8A-4147-A177-3AD203B41FA5}">
                        <a16:colId xmlns:a16="http://schemas.microsoft.com/office/drawing/2014/main" xmlns="" val="20001"/>
                      </a:ext>
                    </a:extLst>
                  </a:gridCol>
                  <a:gridCol w="785813">
                    <a:extLst>
                      <a:ext uri="{9D8B030D-6E8A-4147-A177-3AD203B41FA5}">
                        <a16:colId xmlns:a16="http://schemas.microsoft.com/office/drawing/2014/main" xmlns="" val="20002"/>
                      </a:ext>
                    </a:extLst>
                  </a:gridCol>
                  <a:gridCol w="785813">
                    <a:extLst>
                      <a:ext uri="{9D8B030D-6E8A-4147-A177-3AD203B41FA5}">
                        <a16:colId xmlns:a16="http://schemas.microsoft.com/office/drawing/2014/main" xmlns="" val="20003"/>
                      </a:ext>
                    </a:extLst>
                  </a:gridCol>
                </a:tblGrid>
                <a:tr h="838200">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0"/>
                    </a:ext>
                  </a:extLst>
                </a:tr>
                <a:tr h="838200">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cxnSp>
          <p:nvCxnSpPr>
            <p:cNvPr id="6" name="Straight Connector 5">
              <a:extLst>
                <a:ext uri="{FF2B5EF4-FFF2-40B4-BE49-F238E27FC236}">
                  <a16:creationId xmlns:a16="http://schemas.microsoft.com/office/drawing/2014/main" xmlns="" id="{57AD9A73-FEC2-449C-96CD-CB94E35439CD}"/>
                </a:ext>
              </a:extLst>
            </p:cNvPr>
            <p:cNvCxnSpPr/>
            <p:nvPr/>
          </p:nvCxnSpPr>
          <p:spPr>
            <a:xfrm flipH="1" flipV="1">
              <a:off x="5197098" y="2514401"/>
              <a:ext cx="609600" cy="4572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xmlns="" id="{86038459-A855-4AF9-8DFA-7E80F7D6D5D6}"/>
                </a:ext>
              </a:extLst>
            </p:cNvPr>
            <p:cNvSpPr txBox="1"/>
            <p:nvPr/>
          </p:nvSpPr>
          <p:spPr>
            <a:xfrm>
              <a:off x="5424488" y="2286000"/>
              <a:ext cx="529312" cy="461665"/>
            </a:xfrm>
            <a:prstGeom prst="rect">
              <a:avLst/>
            </a:prstGeom>
            <a:noFill/>
          </p:spPr>
          <p:txBody>
            <a:bodyPr wrap="none" rtlCol="0">
              <a:spAutoFit/>
            </a:bodyPr>
            <a:lstStyle/>
            <a:p>
              <a:r>
                <a:rPr lang="en-US" sz="2400" dirty="0"/>
                <a:t>AB</a:t>
              </a:r>
            </a:p>
          </p:txBody>
        </p:sp>
        <p:sp>
          <p:nvSpPr>
            <p:cNvPr id="8" name="TextBox 7">
              <a:extLst>
                <a:ext uri="{FF2B5EF4-FFF2-40B4-BE49-F238E27FC236}">
                  <a16:creationId xmlns:a16="http://schemas.microsoft.com/office/drawing/2014/main" xmlns="" id="{4E5A90A1-2826-4002-A409-46E2D9C417E4}"/>
                </a:ext>
              </a:extLst>
            </p:cNvPr>
            <p:cNvSpPr txBox="1"/>
            <p:nvPr/>
          </p:nvSpPr>
          <p:spPr>
            <a:xfrm>
              <a:off x="5181600" y="2662535"/>
              <a:ext cx="348172" cy="461665"/>
            </a:xfrm>
            <a:prstGeom prst="rect">
              <a:avLst/>
            </a:prstGeom>
            <a:noFill/>
          </p:spPr>
          <p:txBody>
            <a:bodyPr wrap="none" rtlCol="0">
              <a:spAutoFit/>
            </a:bodyPr>
            <a:lstStyle/>
            <a:p>
              <a:r>
                <a:rPr lang="en-US" sz="2400" dirty="0"/>
                <a:t>C</a:t>
              </a:r>
            </a:p>
          </p:txBody>
        </p:sp>
        <p:sp>
          <p:nvSpPr>
            <p:cNvPr id="9" name="TextBox 8">
              <a:extLst>
                <a:ext uri="{FF2B5EF4-FFF2-40B4-BE49-F238E27FC236}">
                  <a16:creationId xmlns:a16="http://schemas.microsoft.com/office/drawing/2014/main" xmlns="" id="{2A10E592-6EB8-4F9F-B867-046AA06AD0F2}"/>
                </a:ext>
              </a:extLst>
            </p:cNvPr>
            <p:cNvSpPr txBox="1"/>
            <p:nvPr/>
          </p:nvSpPr>
          <p:spPr>
            <a:xfrm>
              <a:off x="5943600" y="2510135"/>
              <a:ext cx="495649" cy="461665"/>
            </a:xfrm>
            <a:prstGeom prst="rect">
              <a:avLst/>
            </a:prstGeom>
            <a:noFill/>
          </p:spPr>
          <p:txBody>
            <a:bodyPr wrap="none" rtlCol="0">
              <a:spAutoFit/>
            </a:bodyPr>
            <a:lstStyle/>
            <a:p>
              <a:r>
                <a:rPr lang="en-US" sz="2400" dirty="0"/>
                <a:t>00</a:t>
              </a:r>
            </a:p>
          </p:txBody>
        </p:sp>
        <p:sp>
          <p:nvSpPr>
            <p:cNvPr id="10" name="TextBox 9">
              <a:extLst>
                <a:ext uri="{FF2B5EF4-FFF2-40B4-BE49-F238E27FC236}">
                  <a16:creationId xmlns:a16="http://schemas.microsoft.com/office/drawing/2014/main" xmlns="" id="{FAE822B3-63A8-480F-8320-E80DC2D1FB19}"/>
                </a:ext>
              </a:extLst>
            </p:cNvPr>
            <p:cNvSpPr txBox="1"/>
            <p:nvPr/>
          </p:nvSpPr>
          <p:spPr>
            <a:xfrm>
              <a:off x="8305800" y="2514600"/>
              <a:ext cx="495649" cy="461665"/>
            </a:xfrm>
            <a:prstGeom prst="rect">
              <a:avLst/>
            </a:prstGeom>
            <a:noFill/>
          </p:spPr>
          <p:txBody>
            <a:bodyPr wrap="none" rtlCol="0">
              <a:spAutoFit/>
            </a:bodyPr>
            <a:lstStyle/>
            <a:p>
              <a:r>
                <a:rPr lang="en-US" sz="2400" dirty="0"/>
                <a:t>10</a:t>
              </a:r>
            </a:p>
          </p:txBody>
        </p:sp>
        <p:sp>
          <p:nvSpPr>
            <p:cNvPr id="11" name="TextBox 10">
              <a:extLst>
                <a:ext uri="{FF2B5EF4-FFF2-40B4-BE49-F238E27FC236}">
                  <a16:creationId xmlns:a16="http://schemas.microsoft.com/office/drawing/2014/main" xmlns="" id="{5FCF4D5B-E4DC-4D68-96FF-EEDF798A4F3F}"/>
                </a:ext>
              </a:extLst>
            </p:cNvPr>
            <p:cNvSpPr txBox="1"/>
            <p:nvPr/>
          </p:nvSpPr>
          <p:spPr>
            <a:xfrm>
              <a:off x="5410200" y="3191470"/>
              <a:ext cx="340158" cy="461665"/>
            </a:xfrm>
            <a:prstGeom prst="rect">
              <a:avLst/>
            </a:prstGeom>
            <a:noFill/>
          </p:spPr>
          <p:txBody>
            <a:bodyPr wrap="none" rtlCol="0">
              <a:spAutoFit/>
            </a:bodyPr>
            <a:lstStyle/>
            <a:p>
              <a:r>
                <a:rPr lang="en-US" sz="2400" dirty="0"/>
                <a:t>0</a:t>
              </a:r>
            </a:p>
          </p:txBody>
        </p:sp>
        <p:sp>
          <p:nvSpPr>
            <p:cNvPr id="12" name="TextBox 11">
              <a:extLst>
                <a:ext uri="{FF2B5EF4-FFF2-40B4-BE49-F238E27FC236}">
                  <a16:creationId xmlns:a16="http://schemas.microsoft.com/office/drawing/2014/main" xmlns="" id="{D2D0CC7F-F6EC-4578-9D9C-773E5A2EA162}"/>
                </a:ext>
              </a:extLst>
            </p:cNvPr>
            <p:cNvSpPr txBox="1"/>
            <p:nvPr/>
          </p:nvSpPr>
          <p:spPr>
            <a:xfrm>
              <a:off x="5422466" y="3957935"/>
              <a:ext cx="340158" cy="461665"/>
            </a:xfrm>
            <a:prstGeom prst="rect">
              <a:avLst/>
            </a:prstGeom>
            <a:noFill/>
          </p:spPr>
          <p:txBody>
            <a:bodyPr wrap="none" rtlCol="0">
              <a:spAutoFit/>
            </a:bodyPr>
            <a:lstStyle/>
            <a:p>
              <a:r>
                <a:rPr lang="en-US" sz="2400" dirty="0"/>
                <a:t>1</a:t>
              </a:r>
            </a:p>
          </p:txBody>
        </p:sp>
        <p:sp>
          <p:nvSpPr>
            <p:cNvPr id="13" name="TextBox 12">
              <a:extLst>
                <a:ext uri="{FF2B5EF4-FFF2-40B4-BE49-F238E27FC236}">
                  <a16:creationId xmlns:a16="http://schemas.microsoft.com/office/drawing/2014/main" xmlns="" id="{1A895915-7DA4-4F01-94DD-84D6A94214AF}"/>
                </a:ext>
              </a:extLst>
            </p:cNvPr>
            <p:cNvSpPr txBox="1"/>
            <p:nvPr/>
          </p:nvSpPr>
          <p:spPr>
            <a:xfrm>
              <a:off x="6743351" y="2514600"/>
              <a:ext cx="495649" cy="461665"/>
            </a:xfrm>
            <a:prstGeom prst="rect">
              <a:avLst/>
            </a:prstGeom>
            <a:noFill/>
          </p:spPr>
          <p:txBody>
            <a:bodyPr wrap="none" rtlCol="0">
              <a:spAutoFit/>
            </a:bodyPr>
            <a:lstStyle/>
            <a:p>
              <a:r>
                <a:rPr lang="en-US" sz="2400" dirty="0"/>
                <a:t>01</a:t>
              </a:r>
            </a:p>
          </p:txBody>
        </p:sp>
        <p:sp>
          <p:nvSpPr>
            <p:cNvPr id="14" name="TextBox 13">
              <a:extLst>
                <a:ext uri="{FF2B5EF4-FFF2-40B4-BE49-F238E27FC236}">
                  <a16:creationId xmlns:a16="http://schemas.microsoft.com/office/drawing/2014/main" xmlns="" id="{E55244F8-FD0B-416E-8C63-30DB004EB6B3}"/>
                </a:ext>
              </a:extLst>
            </p:cNvPr>
            <p:cNvSpPr txBox="1"/>
            <p:nvPr/>
          </p:nvSpPr>
          <p:spPr>
            <a:xfrm>
              <a:off x="7505351" y="2510135"/>
              <a:ext cx="495649" cy="461665"/>
            </a:xfrm>
            <a:prstGeom prst="rect">
              <a:avLst/>
            </a:prstGeom>
            <a:noFill/>
          </p:spPr>
          <p:txBody>
            <a:bodyPr wrap="none" rtlCol="0">
              <a:spAutoFit/>
            </a:bodyPr>
            <a:lstStyle/>
            <a:p>
              <a:r>
                <a:rPr lang="en-US" sz="2400" dirty="0"/>
                <a:t>11</a:t>
              </a:r>
            </a:p>
          </p:txBody>
        </p:sp>
      </p:grpSp>
      <p:sp>
        <p:nvSpPr>
          <p:cNvPr id="15" name="TextBox 14">
            <a:extLst>
              <a:ext uri="{FF2B5EF4-FFF2-40B4-BE49-F238E27FC236}">
                <a16:creationId xmlns:a16="http://schemas.microsoft.com/office/drawing/2014/main" xmlns="" id="{99870A9F-19CD-4F74-88F1-889FD99A70CD}"/>
              </a:ext>
            </a:extLst>
          </p:cNvPr>
          <p:cNvSpPr txBox="1"/>
          <p:nvPr/>
        </p:nvSpPr>
        <p:spPr>
          <a:xfrm>
            <a:off x="3687305" y="4948557"/>
            <a:ext cx="896912" cy="523220"/>
          </a:xfrm>
          <a:prstGeom prst="rect">
            <a:avLst/>
          </a:prstGeom>
          <a:noFill/>
        </p:spPr>
        <p:txBody>
          <a:bodyPr wrap="none" rtlCol="0">
            <a:spAutoFit/>
          </a:bodyPr>
          <a:lstStyle/>
          <a:p>
            <a:r>
              <a:rPr lang="en-US" sz="2800" dirty="0"/>
              <a:t>D+D’</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xmlns="" id="{5A0A7BB1-30AC-4447-A5DF-2E33BD6EDF4E}"/>
                  </a:ext>
                </a:extLst>
              </p:cNvPr>
              <p:cNvSpPr/>
              <p:nvPr/>
            </p:nvSpPr>
            <p:spPr>
              <a:xfrm>
                <a:off x="2429359" y="2413156"/>
                <a:ext cx="726275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accent6"/>
                          </a:solidFill>
                          <a:latin typeface="Cambria Math" panose="02040503050406030204" pitchFamily="18" charset="0"/>
                        </a:rPr>
                        <m:t>𝑓</m:t>
                      </m:r>
                      <m:r>
                        <a:rPr lang="en-US" sz="2400" i="1">
                          <a:solidFill>
                            <a:schemeClr val="accent6"/>
                          </a:solidFill>
                          <a:latin typeface="Cambria Math" panose="02040503050406030204" pitchFamily="18" charset="0"/>
                        </a:rPr>
                        <m:t>=</m:t>
                      </m:r>
                      <m:r>
                        <a:rPr lang="en-US" sz="2400" b="0" i="1" smtClean="0">
                          <a:solidFill>
                            <a:schemeClr val="accent6"/>
                          </a:solidFill>
                          <a:latin typeface="Cambria Math" panose="02040503050406030204" pitchFamily="18" charset="0"/>
                        </a:rPr>
                        <m:t>𝐴</m:t>
                      </m:r>
                      <m:sSup>
                        <m:sSupPr>
                          <m:ctrlPr>
                            <a:rPr lang="en-US" sz="2400" i="1">
                              <a:solidFill>
                                <a:schemeClr val="accent6"/>
                              </a:solidFill>
                              <a:latin typeface="Cambria Math" panose="02040503050406030204" pitchFamily="18" charset="0"/>
                            </a:rPr>
                          </m:ctrlPr>
                        </m:sSupPr>
                        <m:e>
                          <m:r>
                            <a:rPr lang="en-US" sz="2400" i="1">
                              <a:solidFill>
                                <a:schemeClr val="accent6"/>
                              </a:solidFill>
                              <a:latin typeface="Cambria Math" panose="02040503050406030204" pitchFamily="18" charset="0"/>
                            </a:rPr>
                            <m:t>𝐵</m:t>
                          </m:r>
                        </m:e>
                        <m:sup>
                          <m:r>
                            <a:rPr lang="en-US" sz="2400" i="1">
                              <a:solidFill>
                                <a:schemeClr val="accent6"/>
                              </a:solidFill>
                              <a:latin typeface="Cambria Math" panose="02040503050406030204" pitchFamily="18" charset="0"/>
                            </a:rPr>
                            <m:t>′</m:t>
                          </m:r>
                        </m:sup>
                      </m:sSup>
                      <m:r>
                        <a:rPr lang="en-US" sz="2400" i="1">
                          <a:solidFill>
                            <a:schemeClr val="accent6"/>
                          </a:solidFill>
                          <a:latin typeface="Cambria Math" panose="02040503050406030204" pitchFamily="18" charset="0"/>
                        </a:rPr>
                        <m:t>𝐶</m:t>
                      </m:r>
                      <m:r>
                        <a:rPr lang="en-US" sz="2400" b="0" i="1" smtClean="0">
                          <a:solidFill>
                            <a:schemeClr val="accent6"/>
                          </a:solidFill>
                          <a:latin typeface="Cambria Math" panose="02040503050406030204" pitchFamily="18" charset="0"/>
                        </a:rPr>
                        <m:t>𝐷</m:t>
                      </m:r>
                      <m:r>
                        <a:rPr lang="en-US" sz="2400" i="1">
                          <a:solidFill>
                            <a:schemeClr val="accent6"/>
                          </a:solidFill>
                          <a:latin typeface="Cambria Math" panose="02040503050406030204" pitchFamily="18" charset="0"/>
                        </a:rPr>
                        <m:t>+</m:t>
                      </m:r>
                      <m:sSup>
                        <m:sSupPr>
                          <m:ctrlPr>
                            <a:rPr lang="en-US" sz="2400" i="1">
                              <a:solidFill>
                                <a:schemeClr val="accent6"/>
                              </a:solidFill>
                              <a:latin typeface="Cambria Math" panose="02040503050406030204" pitchFamily="18" charset="0"/>
                            </a:rPr>
                          </m:ctrlPr>
                        </m:sSupPr>
                        <m:e>
                          <m:r>
                            <a:rPr lang="en-US" sz="2400" i="1">
                              <a:solidFill>
                                <a:schemeClr val="accent6"/>
                              </a:solidFill>
                              <a:latin typeface="Cambria Math" panose="02040503050406030204" pitchFamily="18" charset="0"/>
                            </a:rPr>
                            <m:t>𝐴</m:t>
                          </m:r>
                        </m:e>
                        <m:sup>
                          <m:r>
                            <a:rPr lang="en-US" sz="2400" i="1">
                              <a:solidFill>
                                <a:schemeClr val="accent6"/>
                              </a:solidFill>
                              <a:latin typeface="Cambria Math" panose="02040503050406030204" pitchFamily="18" charset="0"/>
                            </a:rPr>
                            <m:t>′</m:t>
                          </m:r>
                        </m:sup>
                      </m:sSup>
                      <m:r>
                        <a:rPr lang="en-US" sz="2400" b="0" i="1" smtClean="0">
                          <a:solidFill>
                            <a:schemeClr val="accent6"/>
                          </a:solidFill>
                          <a:latin typeface="Cambria Math" panose="02040503050406030204" pitchFamily="18" charset="0"/>
                        </a:rPr>
                        <m:t>𝐵</m:t>
                      </m:r>
                      <m:sSup>
                        <m:sSupPr>
                          <m:ctrlPr>
                            <a:rPr lang="en-US" sz="2400" b="0" i="1" smtClean="0">
                              <a:solidFill>
                                <a:schemeClr val="accent6"/>
                              </a:solidFill>
                              <a:latin typeface="Cambria Math" panose="02040503050406030204" pitchFamily="18" charset="0"/>
                            </a:rPr>
                          </m:ctrlPr>
                        </m:sSupPr>
                        <m:e>
                          <m:r>
                            <a:rPr lang="en-US" sz="2400" i="1">
                              <a:solidFill>
                                <a:schemeClr val="accent6"/>
                              </a:solidFill>
                              <a:latin typeface="Cambria Math" panose="02040503050406030204" pitchFamily="18" charset="0"/>
                            </a:rPr>
                            <m:t>𝐶</m:t>
                          </m:r>
                        </m:e>
                        <m:sup>
                          <m:r>
                            <a:rPr lang="en-US" sz="2400" b="0" i="1" smtClean="0">
                              <a:solidFill>
                                <a:schemeClr val="accent6"/>
                              </a:solidFill>
                              <a:latin typeface="Cambria Math" panose="02040503050406030204" pitchFamily="18" charset="0"/>
                            </a:rPr>
                            <m:t>′</m:t>
                          </m:r>
                        </m:sup>
                      </m:sSup>
                      <m:r>
                        <a:rPr lang="en-US" sz="2400" b="0" i="1" smtClean="0">
                          <a:solidFill>
                            <a:schemeClr val="accent6"/>
                          </a:solidFill>
                          <a:latin typeface="Cambria Math" panose="02040503050406030204" pitchFamily="18" charset="0"/>
                        </a:rPr>
                        <m:t>𝐷</m:t>
                      </m:r>
                      <m:r>
                        <a:rPr lang="en-US" sz="2400" b="0" i="1" smtClean="0">
                          <a:solidFill>
                            <a:schemeClr val="accent6"/>
                          </a:solidFill>
                          <a:latin typeface="Cambria Math" panose="02040503050406030204" pitchFamily="18" charset="0"/>
                        </a:rPr>
                        <m:t>+</m:t>
                      </m:r>
                      <m:r>
                        <a:rPr lang="en-US" sz="2400" b="0" i="1" smtClean="0">
                          <a:solidFill>
                            <a:schemeClr val="accent6"/>
                          </a:solidFill>
                          <a:latin typeface="Cambria Math" panose="02040503050406030204" pitchFamily="18" charset="0"/>
                        </a:rPr>
                        <m:t>𝐴</m:t>
                      </m:r>
                      <m:sSup>
                        <m:sSupPr>
                          <m:ctrlPr>
                            <a:rPr lang="en-US" sz="2400" b="0" i="1" smtClean="0">
                              <a:solidFill>
                                <a:schemeClr val="accent6"/>
                              </a:solidFill>
                              <a:latin typeface="Cambria Math" panose="02040503050406030204" pitchFamily="18" charset="0"/>
                            </a:rPr>
                          </m:ctrlPr>
                        </m:sSupPr>
                        <m:e>
                          <m:r>
                            <a:rPr lang="en-US" sz="2400" b="0" i="1" smtClean="0">
                              <a:solidFill>
                                <a:schemeClr val="accent6"/>
                              </a:solidFill>
                              <a:latin typeface="Cambria Math" panose="02040503050406030204" pitchFamily="18" charset="0"/>
                            </a:rPr>
                            <m:t>𝐵</m:t>
                          </m:r>
                        </m:e>
                        <m:sup>
                          <m:r>
                            <a:rPr lang="en-US" sz="2400" b="0" i="1" smtClean="0">
                              <a:solidFill>
                                <a:schemeClr val="accent6"/>
                              </a:solidFill>
                              <a:latin typeface="Cambria Math" panose="02040503050406030204" pitchFamily="18" charset="0"/>
                            </a:rPr>
                            <m:t>′</m:t>
                          </m:r>
                        </m:sup>
                      </m:sSup>
                      <m:r>
                        <a:rPr lang="en-US" sz="2400" b="0" i="1" smtClean="0">
                          <a:solidFill>
                            <a:schemeClr val="accent6"/>
                          </a:solidFill>
                          <a:latin typeface="Cambria Math" panose="02040503050406030204" pitchFamily="18" charset="0"/>
                        </a:rPr>
                        <m:t>𝐶</m:t>
                      </m:r>
                      <m:sSup>
                        <m:sSupPr>
                          <m:ctrlPr>
                            <a:rPr lang="en-US" sz="2400" b="0" i="1" smtClean="0">
                              <a:solidFill>
                                <a:schemeClr val="accent6"/>
                              </a:solidFill>
                              <a:latin typeface="Cambria Math" panose="02040503050406030204" pitchFamily="18" charset="0"/>
                            </a:rPr>
                          </m:ctrlPr>
                        </m:sSupPr>
                        <m:e>
                          <m:r>
                            <a:rPr lang="en-US" sz="2400" b="0" i="1" smtClean="0">
                              <a:solidFill>
                                <a:schemeClr val="accent6"/>
                              </a:solidFill>
                              <a:latin typeface="Cambria Math" panose="02040503050406030204" pitchFamily="18" charset="0"/>
                            </a:rPr>
                            <m:t>𝐷</m:t>
                          </m:r>
                        </m:e>
                        <m:sup>
                          <m:r>
                            <a:rPr lang="en-US" sz="2400" b="0" i="1" smtClean="0">
                              <a:solidFill>
                                <a:schemeClr val="accent6"/>
                              </a:solidFill>
                              <a:latin typeface="Cambria Math" panose="02040503050406030204" pitchFamily="18" charset="0"/>
                            </a:rPr>
                            <m:t>′</m:t>
                          </m:r>
                        </m:sup>
                      </m:sSup>
                      <m:r>
                        <a:rPr lang="en-US" sz="2400" b="0" i="1" smtClean="0">
                          <a:solidFill>
                            <a:schemeClr val="accent6"/>
                          </a:solidFill>
                          <a:latin typeface="Cambria Math" panose="02040503050406030204" pitchFamily="18" charset="0"/>
                        </a:rPr>
                        <m:t>+</m:t>
                      </m:r>
                      <m:r>
                        <a:rPr lang="en-US" sz="2400" b="0" i="1" smtClean="0">
                          <a:solidFill>
                            <a:schemeClr val="accent6"/>
                          </a:solidFill>
                          <a:latin typeface="Cambria Math" panose="02040503050406030204" pitchFamily="18" charset="0"/>
                        </a:rPr>
                        <m:t>𝐴𝐵</m:t>
                      </m:r>
                      <m:sSup>
                        <m:sSupPr>
                          <m:ctrlPr>
                            <a:rPr lang="en-US" sz="2400" b="0" i="1" smtClean="0">
                              <a:solidFill>
                                <a:schemeClr val="accent6"/>
                              </a:solidFill>
                              <a:latin typeface="Cambria Math" panose="02040503050406030204" pitchFamily="18" charset="0"/>
                            </a:rPr>
                          </m:ctrlPr>
                        </m:sSupPr>
                        <m:e>
                          <m:r>
                            <a:rPr lang="en-US" sz="2400" b="0" i="1" smtClean="0">
                              <a:solidFill>
                                <a:schemeClr val="accent6"/>
                              </a:solidFill>
                              <a:latin typeface="Cambria Math" panose="02040503050406030204" pitchFamily="18" charset="0"/>
                            </a:rPr>
                            <m:t>𝐶</m:t>
                          </m:r>
                        </m:e>
                        <m:sup>
                          <m:r>
                            <a:rPr lang="en-US" sz="2400" b="0" i="1" smtClean="0">
                              <a:solidFill>
                                <a:schemeClr val="accent6"/>
                              </a:solidFill>
                              <a:latin typeface="Cambria Math" panose="02040503050406030204" pitchFamily="18" charset="0"/>
                            </a:rPr>
                            <m:t>′</m:t>
                          </m:r>
                        </m:sup>
                      </m:sSup>
                      <m:r>
                        <a:rPr lang="en-US" sz="2400" b="0" i="1" smtClean="0">
                          <a:solidFill>
                            <a:schemeClr val="accent6"/>
                          </a:solidFill>
                          <a:latin typeface="Cambria Math" panose="02040503050406030204" pitchFamily="18" charset="0"/>
                        </a:rPr>
                        <m:t>𝐷</m:t>
                      </m:r>
                      <m:r>
                        <a:rPr lang="en-US" sz="2400" b="0" i="1" smtClean="0">
                          <a:solidFill>
                            <a:schemeClr val="accent6"/>
                          </a:solidFill>
                          <a:latin typeface="Cambria Math" panose="02040503050406030204" pitchFamily="18" charset="0"/>
                        </a:rPr>
                        <m:t>+</m:t>
                      </m:r>
                      <m:sSup>
                        <m:sSupPr>
                          <m:ctrlPr>
                            <a:rPr lang="en-US" sz="2400" b="0" i="1" smtClean="0">
                              <a:solidFill>
                                <a:schemeClr val="accent6"/>
                              </a:solidFill>
                              <a:latin typeface="Cambria Math" panose="02040503050406030204" pitchFamily="18" charset="0"/>
                            </a:rPr>
                          </m:ctrlPr>
                        </m:sSupPr>
                        <m:e>
                          <m:r>
                            <a:rPr lang="en-US" sz="2400" b="0" i="1" smtClean="0">
                              <a:solidFill>
                                <a:schemeClr val="accent6"/>
                              </a:solidFill>
                              <a:latin typeface="Cambria Math" panose="02040503050406030204" pitchFamily="18" charset="0"/>
                            </a:rPr>
                            <m:t>𝐴</m:t>
                          </m:r>
                        </m:e>
                        <m:sup>
                          <m:r>
                            <a:rPr lang="en-US" sz="2400" b="0" i="1" smtClean="0">
                              <a:solidFill>
                                <a:schemeClr val="accent6"/>
                              </a:solidFill>
                              <a:latin typeface="Cambria Math" panose="02040503050406030204" pitchFamily="18" charset="0"/>
                            </a:rPr>
                            <m:t>′</m:t>
                          </m:r>
                        </m:sup>
                      </m:sSup>
                      <m:sSup>
                        <m:sSupPr>
                          <m:ctrlPr>
                            <a:rPr lang="en-US" sz="2400" b="0" i="1" smtClean="0">
                              <a:solidFill>
                                <a:schemeClr val="accent6"/>
                              </a:solidFill>
                              <a:latin typeface="Cambria Math" panose="02040503050406030204" pitchFamily="18" charset="0"/>
                            </a:rPr>
                          </m:ctrlPr>
                        </m:sSupPr>
                        <m:e>
                          <m:r>
                            <a:rPr lang="en-US" sz="2400" b="0" i="1" smtClean="0">
                              <a:solidFill>
                                <a:schemeClr val="accent6"/>
                              </a:solidFill>
                              <a:latin typeface="Cambria Math" panose="02040503050406030204" pitchFamily="18" charset="0"/>
                            </a:rPr>
                            <m:t>𝐵</m:t>
                          </m:r>
                        </m:e>
                        <m:sup>
                          <m:r>
                            <a:rPr lang="en-US" sz="2400" b="0" i="1" smtClean="0">
                              <a:solidFill>
                                <a:schemeClr val="accent6"/>
                              </a:solidFill>
                              <a:latin typeface="Cambria Math" panose="02040503050406030204" pitchFamily="18" charset="0"/>
                            </a:rPr>
                            <m:t>′</m:t>
                          </m:r>
                        </m:sup>
                      </m:sSup>
                      <m:sSup>
                        <m:sSupPr>
                          <m:ctrlPr>
                            <a:rPr lang="en-US" sz="2400" b="0" i="1" smtClean="0">
                              <a:solidFill>
                                <a:schemeClr val="accent6"/>
                              </a:solidFill>
                              <a:latin typeface="Cambria Math" panose="02040503050406030204" pitchFamily="18" charset="0"/>
                            </a:rPr>
                          </m:ctrlPr>
                        </m:sSupPr>
                        <m:e>
                          <m:r>
                            <a:rPr lang="en-US" sz="2400" b="0" i="1" smtClean="0">
                              <a:solidFill>
                                <a:schemeClr val="accent6"/>
                              </a:solidFill>
                              <a:latin typeface="Cambria Math" panose="02040503050406030204" pitchFamily="18" charset="0"/>
                            </a:rPr>
                            <m:t>𝐶</m:t>
                          </m:r>
                        </m:e>
                        <m:sup>
                          <m:r>
                            <a:rPr lang="en-US" sz="2400" b="0" i="1" smtClean="0">
                              <a:solidFill>
                                <a:schemeClr val="accent6"/>
                              </a:solidFill>
                              <a:latin typeface="Cambria Math" panose="02040503050406030204" pitchFamily="18" charset="0"/>
                            </a:rPr>
                            <m:t>′</m:t>
                          </m:r>
                        </m:sup>
                      </m:sSup>
                      <m:r>
                        <a:rPr lang="en-US" sz="2400" b="0" i="1" smtClean="0">
                          <a:solidFill>
                            <a:schemeClr val="accent6"/>
                          </a:solidFill>
                          <a:latin typeface="Cambria Math" panose="02040503050406030204" pitchFamily="18" charset="0"/>
                        </a:rPr>
                        <m:t>𝐷</m:t>
                      </m:r>
                    </m:oMath>
                  </m:oMathPara>
                </a14:m>
                <a:endParaRPr lang="en-US" sz="2400" dirty="0">
                  <a:solidFill>
                    <a:schemeClr val="accent6"/>
                  </a:solidFill>
                </a:endParaRPr>
              </a:p>
            </p:txBody>
          </p:sp>
        </mc:Choice>
        <mc:Fallback xmlns="">
          <p:sp>
            <p:nvSpPr>
              <p:cNvPr id="16" name="Rectangle 15">
                <a:extLst>
                  <a:ext uri="{FF2B5EF4-FFF2-40B4-BE49-F238E27FC236}">
                    <a16:creationId xmlns:a16="http://schemas.microsoft.com/office/drawing/2014/main" id="{5A0A7BB1-30AC-4447-A5DF-2E33BD6EDF4E}"/>
                  </a:ext>
                </a:extLst>
              </p:cNvPr>
              <p:cNvSpPr>
                <a:spLocks noRot="1" noChangeAspect="1" noMove="1" noResize="1" noEditPoints="1" noAdjustHandles="1" noChangeArrowheads="1" noChangeShapeType="1" noTextEdit="1"/>
              </p:cNvSpPr>
              <p:nvPr/>
            </p:nvSpPr>
            <p:spPr>
              <a:xfrm>
                <a:off x="2429359" y="2413156"/>
                <a:ext cx="7262757" cy="461665"/>
              </a:xfrm>
              <a:prstGeom prst="rect">
                <a:avLst/>
              </a:prstGeom>
              <a:blipFill>
                <a:blip r:embed="rId2"/>
                <a:stretch>
                  <a:fillRect b="-1842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xmlns="" id="{7429E049-9781-48D8-BA56-1BC8ED66F5E0}"/>
                  </a:ext>
                </a:extLst>
              </p:cNvPr>
              <p:cNvSpPr/>
              <p:nvPr/>
            </p:nvSpPr>
            <p:spPr>
              <a:xfrm>
                <a:off x="6368512" y="4477962"/>
                <a:ext cx="163570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tx2"/>
                          </a:solidFill>
                          <a:latin typeface="Cambria Math" panose="02040503050406030204" pitchFamily="18" charset="0"/>
                        </a:rPr>
                        <m:t>𝑓</m:t>
                      </m:r>
                      <m:r>
                        <a:rPr lang="en-US" sz="2400" i="1">
                          <a:solidFill>
                            <a:schemeClr val="tx2"/>
                          </a:solidFill>
                          <a:latin typeface="Cambria Math" panose="02040503050406030204" pitchFamily="18" charset="0"/>
                        </a:rPr>
                        <m:t>=</m:t>
                      </m:r>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𝐴</m:t>
                          </m:r>
                        </m:e>
                        <m:sup>
                          <m:r>
                            <a:rPr lang="en-US" sz="2400" b="0" i="1" smtClean="0">
                              <a:solidFill>
                                <a:schemeClr val="tx2"/>
                              </a:solidFill>
                              <a:latin typeface="Cambria Math" panose="02040503050406030204" pitchFamily="18" charset="0"/>
                            </a:rPr>
                            <m:t>′</m:t>
                          </m:r>
                        </m:sup>
                      </m:sSup>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𝐶</m:t>
                          </m:r>
                        </m:e>
                        <m:sup>
                          <m:r>
                            <a:rPr lang="en-US" sz="2400" b="0" i="1" smtClean="0">
                              <a:solidFill>
                                <a:schemeClr val="tx2"/>
                              </a:solidFill>
                              <a:latin typeface="Cambria Math" panose="02040503050406030204" pitchFamily="18" charset="0"/>
                            </a:rPr>
                            <m:t>′</m:t>
                          </m:r>
                        </m:sup>
                      </m:sSup>
                      <m:r>
                        <a:rPr lang="en-US" sz="2400" b="0" i="1" smtClean="0">
                          <a:solidFill>
                            <a:schemeClr val="tx2"/>
                          </a:solidFill>
                          <a:latin typeface="Cambria Math" panose="02040503050406030204" pitchFamily="18" charset="0"/>
                        </a:rPr>
                        <m:t>𝐷</m:t>
                      </m:r>
                    </m:oMath>
                  </m:oMathPara>
                </a14:m>
                <a:endParaRPr lang="en-US" sz="2400" dirty="0">
                  <a:solidFill>
                    <a:schemeClr val="tx2"/>
                  </a:solidFill>
                </a:endParaRPr>
              </a:p>
            </p:txBody>
          </p:sp>
        </mc:Choice>
        <mc:Fallback xmlns="">
          <p:sp>
            <p:nvSpPr>
              <p:cNvPr id="17" name="Rectangle 16">
                <a:extLst>
                  <a:ext uri="{FF2B5EF4-FFF2-40B4-BE49-F238E27FC236}">
                    <a16:creationId xmlns:a16="http://schemas.microsoft.com/office/drawing/2014/main" id="{7429E049-9781-48D8-BA56-1BC8ED66F5E0}"/>
                  </a:ext>
                </a:extLst>
              </p:cNvPr>
              <p:cNvSpPr>
                <a:spLocks noRot="1" noChangeAspect="1" noMove="1" noResize="1" noEditPoints="1" noAdjustHandles="1" noChangeArrowheads="1" noChangeShapeType="1" noTextEdit="1"/>
              </p:cNvSpPr>
              <p:nvPr/>
            </p:nvSpPr>
            <p:spPr>
              <a:xfrm>
                <a:off x="6368512" y="4477962"/>
                <a:ext cx="1635704" cy="461665"/>
              </a:xfrm>
              <a:prstGeom prst="rect">
                <a:avLst/>
              </a:prstGeom>
              <a:blipFill>
                <a:blip r:embed="rId3"/>
                <a:stretch>
                  <a:fillRect l="-746" b="-20000"/>
                </a:stretch>
              </a:blipFill>
            </p:spPr>
            <p:txBody>
              <a:bodyPr/>
              <a:lstStyle/>
              <a:p>
                <a:r>
                  <a:rPr lang="en-IN">
                    <a:noFill/>
                  </a:rPr>
                  <a:t> </a:t>
                </a:r>
              </a:p>
            </p:txBody>
          </p:sp>
        </mc:Fallback>
      </mc:AlternateContent>
      <p:sp>
        <p:nvSpPr>
          <p:cNvPr id="18" name="TextBox 17">
            <a:extLst>
              <a:ext uri="{FF2B5EF4-FFF2-40B4-BE49-F238E27FC236}">
                <a16:creationId xmlns:a16="http://schemas.microsoft.com/office/drawing/2014/main" xmlns="" id="{F4085B2B-10BF-4BB2-990C-20D384CB6F35}"/>
              </a:ext>
            </a:extLst>
          </p:cNvPr>
          <p:cNvSpPr txBox="1"/>
          <p:nvPr/>
        </p:nvSpPr>
        <p:spPr>
          <a:xfrm>
            <a:off x="1596569" y="4091453"/>
            <a:ext cx="405880" cy="523220"/>
          </a:xfrm>
          <a:prstGeom prst="rect">
            <a:avLst/>
          </a:prstGeom>
          <a:noFill/>
        </p:spPr>
        <p:txBody>
          <a:bodyPr wrap="none" rtlCol="0">
            <a:spAutoFit/>
          </a:bodyPr>
          <a:lstStyle/>
          <a:p>
            <a:r>
              <a:rPr lang="en-US" sz="2800" dirty="0"/>
              <a:t>D</a:t>
            </a:r>
          </a:p>
        </p:txBody>
      </p:sp>
      <p:sp>
        <p:nvSpPr>
          <p:cNvPr id="19" name="TextBox 18">
            <a:extLst>
              <a:ext uri="{FF2B5EF4-FFF2-40B4-BE49-F238E27FC236}">
                <a16:creationId xmlns:a16="http://schemas.microsoft.com/office/drawing/2014/main" xmlns="" id="{1F17F9DE-17E6-4082-9020-43CAA4CE49E8}"/>
              </a:ext>
            </a:extLst>
          </p:cNvPr>
          <p:cNvSpPr txBox="1"/>
          <p:nvPr/>
        </p:nvSpPr>
        <p:spPr>
          <a:xfrm>
            <a:off x="2367025" y="4091453"/>
            <a:ext cx="405880" cy="523220"/>
          </a:xfrm>
          <a:prstGeom prst="rect">
            <a:avLst/>
          </a:prstGeom>
          <a:noFill/>
        </p:spPr>
        <p:txBody>
          <a:bodyPr wrap="none" rtlCol="0">
            <a:spAutoFit/>
          </a:bodyPr>
          <a:lstStyle/>
          <a:p>
            <a:r>
              <a:rPr lang="en-US" sz="2800" dirty="0"/>
              <a:t>D</a:t>
            </a:r>
          </a:p>
        </p:txBody>
      </p:sp>
      <p:sp>
        <p:nvSpPr>
          <p:cNvPr id="20" name="TextBox 19">
            <a:extLst>
              <a:ext uri="{FF2B5EF4-FFF2-40B4-BE49-F238E27FC236}">
                <a16:creationId xmlns:a16="http://schemas.microsoft.com/office/drawing/2014/main" xmlns="" id="{2C21E021-722B-4ED0-BFE8-34B63D609B5D}"/>
              </a:ext>
            </a:extLst>
          </p:cNvPr>
          <p:cNvSpPr txBox="1"/>
          <p:nvPr/>
        </p:nvSpPr>
        <p:spPr>
          <a:xfrm>
            <a:off x="3129025" y="4091453"/>
            <a:ext cx="405880" cy="523220"/>
          </a:xfrm>
          <a:prstGeom prst="rect">
            <a:avLst/>
          </a:prstGeom>
          <a:noFill/>
        </p:spPr>
        <p:txBody>
          <a:bodyPr wrap="none" rtlCol="0">
            <a:spAutoFit/>
          </a:bodyPr>
          <a:lstStyle/>
          <a:p>
            <a:r>
              <a:rPr lang="en-US" sz="2800" dirty="0"/>
              <a:t>D</a:t>
            </a:r>
          </a:p>
        </p:txBody>
      </p:sp>
      <p:sp>
        <p:nvSpPr>
          <p:cNvPr id="21" name="Flowchart: Alternate Process 20">
            <a:extLst>
              <a:ext uri="{FF2B5EF4-FFF2-40B4-BE49-F238E27FC236}">
                <a16:creationId xmlns:a16="http://schemas.microsoft.com/office/drawing/2014/main" xmlns="" id="{E424B12F-345E-4F0D-A254-45CB5520255C}"/>
              </a:ext>
            </a:extLst>
          </p:cNvPr>
          <p:cNvSpPr/>
          <p:nvPr/>
        </p:nvSpPr>
        <p:spPr>
          <a:xfrm rot="5400000">
            <a:off x="1932674" y="3728806"/>
            <a:ext cx="488502" cy="1246440"/>
          </a:xfrm>
          <a:prstGeom prst="flowChartAlternateProcess">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Alternate Process 21">
            <a:extLst>
              <a:ext uri="{FF2B5EF4-FFF2-40B4-BE49-F238E27FC236}">
                <a16:creationId xmlns:a16="http://schemas.microsoft.com/office/drawing/2014/main" xmlns="" id="{C0AF20EE-D92F-42A8-9B39-BCCBC1CCF58A}"/>
              </a:ext>
            </a:extLst>
          </p:cNvPr>
          <p:cNvSpPr/>
          <p:nvPr/>
        </p:nvSpPr>
        <p:spPr>
          <a:xfrm rot="5400000">
            <a:off x="2743634" y="3712484"/>
            <a:ext cx="488502" cy="1246440"/>
          </a:xfrm>
          <a:prstGeom prst="flowChartAlternateProcess">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Alternate Process 22">
            <a:extLst>
              <a:ext uri="{FF2B5EF4-FFF2-40B4-BE49-F238E27FC236}">
                <a16:creationId xmlns:a16="http://schemas.microsoft.com/office/drawing/2014/main" xmlns="" id="{605A963E-C72D-4755-AA6F-26C8AFA26C0F}"/>
              </a:ext>
            </a:extLst>
          </p:cNvPr>
          <p:cNvSpPr/>
          <p:nvPr/>
        </p:nvSpPr>
        <p:spPr>
          <a:xfrm rot="5400000">
            <a:off x="3897136" y="4807593"/>
            <a:ext cx="444093" cy="773941"/>
          </a:xfrm>
          <a:prstGeom prst="flowChartAlternateProcess">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xmlns="" id="{A9A14233-26FB-4939-A5BC-8732A2B96FD9}"/>
              </a:ext>
            </a:extLst>
          </p:cNvPr>
          <p:cNvSpPr txBox="1"/>
          <p:nvPr/>
        </p:nvSpPr>
        <p:spPr>
          <a:xfrm>
            <a:off x="3932821" y="4944092"/>
            <a:ext cx="405880" cy="523220"/>
          </a:xfrm>
          <a:prstGeom prst="rect">
            <a:avLst/>
          </a:prstGeom>
          <a:noFill/>
        </p:spPr>
        <p:txBody>
          <a:bodyPr wrap="none" rtlCol="0">
            <a:spAutoFit/>
          </a:bodyPr>
          <a:lstStyle/>
          <a:p>
            <a:r>
              <a:rPr lang="en-US" sz="2800" dirty="0"/>
              <a:t>D</a:t>
            </a:r>
          </a:p>
        </p:txBody>
      </p: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xmlns="" id="{D13E9426-B4E8-4C10-B711-9B300CED5254}"/>
                  </a:ext>
                </a:extLst>
              </p:cNvPr>
              <p:cNvSpPr/>
              <p:nvPr/>
            </p:nvSpPr>
            <p:spPr>
              <a:xfrm>
                <a:off x="7895371" y="4482427"/>
                <a:ext cx="123886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 </m:t>
                      </m:r>
                      <m:r>
                        <a:rPr lang="en-US" sz="2400" b="0" i="1" smtClean="0">
                          <a:solidFill>
                            <a:schemeClr val="tx2"/>
                          </a:solidFill>
                          <a:latin typeface="Cambria Math" panose="02040503050406030204" pitchFamily="18" charset="0"/>
                        </a:rPr>
                        <m:t>𝐵𝐶</m:t>
                      </m:r>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𝐷</m:t>
                      </m:r>
                    </m:oMath>
                  </m:oMathPara>
                </a14:m>
                <a:endParaRPr lang="en-US" sz="2400" dirty="0">
                  <a:solidFill>
                    <a:schemeClr val="tx2"/>
                  </a:solidFill>
                </a:endParaRPr>
              </a:p>
            </p:txBody>
          </p:sp>
        </mc:Choice>
        <mc:Fallback xmlns="">
          <p:sp>
            <p:nvSpPr>
              <p:cNvPr id="25" name="Rectangle 24">
                <a:extLst>
                  <a:ext uri="{FF2B5EF4-FFF2-40B4-BE49-F238E27FC236}">
                    <a16:creationId xmlns:a16="http://schemas.microsoft.com/office/drawing/2014/main" id="{D13E9426-B4E8-4C10-B711-9B300CED5254}"/>
                  </a:ext>
                </a:extLst>
              </p:cNvPr>
              <p:cNvSpPr>
                <a:spLocks noRot="1" noChangeAspect="1" noMove="1" noResize="1" noEditPoints="1" noAdjustHandles="1" noChangeArrowheads="1" noChangeShapeType="1" noTextEdit="1"/>
              </p:cNvSpPr>
              <p:nvPr/>
            </p:nvSpPr>
            <p:spPr>
              <a:xfrm>
                <a:off x="7895371" y="4482427"/>
                <a:ext cx="1238865" cy="46166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xmlns="" id="{8EAE2045-600A-42F9-AF95-E00510357178}"/>
                  </a:ext>
                </a:extLst>
              </p:cNvPr>
              <p:cNvSpPr/>
              <p:nvPr/>
            </p:nvSpPr>
            <p:spPr>
              <a:xfrm>
                <a:off x="8997675" y="4477962"/>
                <a:ext cx="124976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 </m:t>
                      </m:r>
                      <m:r>
                        <a:rPr lang="en-US" sz="2400" b="0" i="1" smtClean="0">
                          <a:solidFill>
                            <a:schemeClr val="tx2"/>
                          </a:solidFill>
                          <a:latin typeface="Cambria Math" panose="02040503050406030204" pitchFamily="18" charset="0"/>
                        </a:rPr>
                        <m:t>𝐴</m:t>
                      </m:r>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𝐵</m:t>
                          </m:r>
                        </m:e>
                        <m:sup>
                          <m:r>
                            <a:rPr lang="en-US" sz="2400" b="0" i="1" smtClean="0">
                              <a:solidFill>
                                <a:schemeClr val="tx2"/>
                              </a:solidFill>
                              <a:latin typeface="Cambria Math" panose="02040503050406030204" pitchFamily="18" charset="0"/>
                            </a:rPr>
                            <m:t>′</m:t>
                          </m:r>
                        </m:sup>
                      </m:sSup>
                      <m:r>
                        <a:rPr lang="en-US" sz="2400" b="0" i="1" smtClean="0">
                          <a:solidFill>
                            <a:schemeClr val="tx2"/>
                          </a:solidFill>
                          <a:latin typeface="Cambria Math" panose="02040503050406030204" pitchFamily="18" charset="0"/>
                        </a:rPr>
                        <m:t>𝐶</m:t>
                      </m:r>
                    </m:oMath>
                  </m:oMathPara>
                </a14:m>
                <a:endParaRPr lang="en-US" sz="2400" dirty="0">
                  <a:solidFill>
                    <a:schemeClr val="tx2"/>
                  </a:solidFill>
                </a:endParaRPr>
              </a:p>
            </p:txBody>
          </p:sp>
        </mc:Choice>
        <mc:Fallback xmlns="">
          <p:sp>
            <p:nvSpPr>
              <p:cNvPr id="26" name="Rectangle 25">
                <a:extLst>
                  <a:ext uri="{FF2B5EF4-FFF2-40B4-BE49-F238E27FC236}">
                    <a16:creationId xmlns:a16="http://schemas.microsoft.com/office/drawing/2014/main" id="{8EAE2045-600A-42F9-AF95-E00510357178}"/>
                  </a:ext>
                </a:extLst>
              </p:cNvPr>
              <p:cNvSpPr>
                <a:spLocks noRot="1" noChangeAspect="1" noMove="1" noResize="1" noEditPoints="1" noAdjustHandles="1" noChangeArrowheads="1" noChangeShapeType="1" noTextEdit="1"/>
              </p:cNvSpPr>
              <p:nvPr/>
            </p:nvSpPr>
            <p:spPr>
              <a:xfrm>
                <a:off x="8997675" y="4477962"/>
                <a:ext cx="1249766" cy="461665"/>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378106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22" presetClass="exit" presetSubtype="4" fill="hold" grpId="1" nodeType="withEffect">
                                  <p:stCondLst>
                                    <p:cond delay="0"/>
                                  </p:stCondLst>
                                  <p:childTnLst>
                                    <p:animEffect transition="out" filter="wipe(down)">
                                      <p:cBhvr>
                                        <p:cTn id="39" dur="500"/>
                                        <p:tgtEl>
                                          <p:spTgt spid="24"/>
                                        </p:tgtEl>
                                      </p:cBhvr>
                                    </p:animEffect>
                                    <p:set>
                                      <p:cBhvr>
                                        <p:cTn id="40" dur="1" fill="hold">
                                          <p:stCondLst>
                                            <p:cond delay="499"/>
                                          </p:stCondLst>
                                        </p:cTn>
                                        <p:tgtEl>
                                          <p:spTgt spid="2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500"/>
                                        <p:tgtEl>
                                          <p:spTgt spid="1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500"/>
                                        <p:tgtEl>
                                          <p:spTgt spid="2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fade">
                                      <p:cBhvr>
                                        <p:cTn id="75" dur="500"/>
                                        <p:tgtEl>
                                          <p:spTgt spid="23"/>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26">
                                            <p:txEl>
                                              <p:pRg st="0" end="0"/>
                                            </p:txEl>
                                          </p:spTgt>
                                        </p:tgtEl>
                                        <p:attrNameLst>
                                          <p:attrName>style.visibility</p:attrName>
                                        </p:attrNameLst>
                                      </p:cBhvr>
                                      <p:to>
                                        <p:strVal val="visible"/>
                                      </p:to>
                                    </p:set>
                                    <p:animEffect transition="in" filter="fade">
                                      <p:cBhvr>
                                        <p:cTn id="80"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 grpId="0"/>
      <p:bldP spid="16" grpId="0"/>
      <p:bldP spid="17" grpId="0"/>
      <p:bldP spid="18" grpId="0"/>
      <p:bldP spid="19" grpId="0"/>
      <p:bldP spid="20" grpId="0"/>
      <p:bldP spid="21" grpId="0" animBg="1"/>
      <p:bldP spid="22" grpId="0" animBg="1"/>
      <p:bldP spid="23" grpId="0" animBg="1"/>
      <p:bldP spid="24" grpId="0"/>
      <p:bldP spid="24" grpId="1"/>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F3708E-7AA6-4A1F-9932-DA6A3AF2C820}"/>
              </a:ext>
            </a:extLst>
          </p:cNvPr>
          <p:cNvSpPr>
            <a:spLocks noGrp="1"/>
          </p:cNvSpPr>
          <p:nvPr>
            <p:ph type="title"/>
          </p:nvPr>
        </p:nvSpPr>
        <p:spPr/>
        <p:txBody>
          <a:bodyPr/>
          <a:lstStyle/>
          <a:p>
            <a:r>
              <a:rPr lang="en-US" dirty="0"/>
              <a:t>Reducing Expressions with VEM (Example)</a:t>
            </a:r>
            <a:endParaRPr lang="en-IN" dirty="0"/>
          </a:p>
        </p:txBody>
      </p:sp>
      <p:grpSp>
        <p:nvGrpSpPr>
          <p:cNvPr id="4" name="Group 3">
            <a:extLst>
              <a:ext uri="{FF2B5EF4-FFF2-40B4-BE49-F238E27FC236}">
                <a16:creationId xmlns:a16="http://schemas.microsoft.com/office/drawing/2014/main" xmlns="" id="{E6393874-67F1-4B53-A065-B5B38AD75C80}"/>
              </a:ext>
            </a:extLst>
          </p:cNvPr>
          <p:cNvGrpSpPr/>
          <p:nvPr/>
        </p:nvGrpSpPr>
        <p:grpSpPr>
          <a:xfrm>
            <a:off x="443622" y="2554573"/>
            <a:ext cx="3771902" cy="2430780"/>
            <a:chOff x="5181600" y="2286000"/>
            <a:chExt cx="3771902" cy="2209800"/>
          </a:xfrm>
        </p:grpSpPr>
        <p:graphicFrame>
          <p:nvGraphicFramePr>
            <p:cNvPr id="5" name="Content Placeholder 3">
              <a:extLst>
                <a:ext uri="{FF2B5EF4-FFF2-40B4-BE49-F238E27FC236}">
                  <a16:creationId xmlns:a16="http://schemas.microsoft.com/office/drawing/2014/main" xmlns="" id="{217D71A7-75D0-436E-A56D-1D3A26AAEBC7}"/>
                </a:ext>
              </a:extLst>
            </p:cNvPr>
            <p:cNvGraphicFramePr>
              <a:graphicFrameLocks/>
            </p:cNvGraphicFramePr>
            <p:nvPr>
              <p:extLst>
                <p:ext uri="{D42A27DB-BD31-4B8C-83A1-F6EECF244321}">
                  <p14:modId xmlns:p14="http://schemas.microsoft.com/office/powerpoint/2010/main" val="1151571308"/>
                </p:ext>
              </p:extLst>
            </p:nvPr>
          </p:nvGraphicFramePr>
          <p:xfrm>
            <a:off x="5810250" y="2971800"/>
            <a:ext cx="3143252" cy="1524000"/>
          </p:xfrm>
          <a:graphic>
            <a:graphicData uri="http://schemas.openxmlformats.org/drawingml/2006/table">
              <a:tbl>
                <a:tblPr firstRow="1" bandRow="1"/>
                <a:tblGrid>
                  <a:gridCol w="785813">
                    <a:extLst>
                      <a:ext uri="{9D8B030D-6E8A-4147-A177-3AD203B41FA5}">
                        <a16:colId xmlns:a16="http://schemas.microsoft.com/office/drawing/2014/main" xmlns="" val="20000"/>
                      </a:ext>
                    </a:extLst>
                  </a:gridCol>
                  <a:gridCol w="785813">
                    <a:extLst>
                      <a:ext uri="{9D8B030D-6E8A-4147-A177-3AD203B41FA5}">
                        <a16:colId xmlns:a16="http://schemas.microsoft.com/office/drawing/2014/main" xmlns="" val="20001"/>
                      </a:ext>
                    </a:extLst>
                  </a:gridCol>
                  <a:gridCol w="785813">
                    <a:extLst>
                      <a:ext uri="{9D8B030D-6E8A-4147-A177-3AD203B41FA5}">
                        <a16:colId xmlns:a16="http://schemas.microsoft.com/office/drawing/2014/main" xmlns="" val="20002"/>
                      </a:ext>
                    </a:extLst>
                  </a:gridCol>
                  <a:gridCol w="785813">
                    <a:extLst>
                      <a:ext uri="{9D8B030D-6E8A-4147-A177-3AD203B41FA5}">
                        <a16:colId xmlns:a16="http://schemas.microsoft.com/office/drawing/2014/main" xmlns="" val="20003"/>
                      </a:ext>
                    </a:extLst>
                  </a:gridCol>
                </a:tblGrid>
                <a:tr h="838200">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0"/>
                    </a:ext>
                  </a:extLst>
                </a:tr>
                <a:tr h="838200">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cxnSp>
          <p:nvCxnSpPr>
            <p:cNvPr id="6" name="Straight Connector 5">
              <a:extLst>
                <a:ext uri="{FF2B5EF4-FFF2-40B4-BE49-F238E27FC236}">
                  <a16:creationId xmlns:a16="http://schemas.microsoft.com/office/drawing/2014/main" xmlns="" id="{DCD8D1C5-59AC-4A64-B2BC-B35215521703}"/>
                </a:ext>
              </a:extLst>
            </p:cNvPr>
            <p:cNvCxnSpPr/>
            <p:nvPr/>
          </p:nvCxnSpPr>
          <p:spPr>
            <a:xfrm flipH="1" flipV="1">
              <a:off x="5197098" y="2514401"/>
              <a:ext cx="609600" cy="4572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xmlns="" id="{9F7EEFA6-282A-4F3D-AFF2-9A9E8209F5CD}"/>
                </a:ext>
              </a:extLst>
            </p:cNvPr>
            <p:cNvSpPr txBox="1"/>
            <p:nvPr/>
          </p:nvSpPr>
          <p:spPr>
            <a:xfrm>
              <a:off x="5424488" y="2286000"/>
              <a:ext cx="529312" cy="461665"/>
            </a:xfrm>
            <a:prstGeom prst="rect">
              <a:avLst/>
            </a:prstGeom>
            <a:noFill/>
          </p:spPr>
          <p:txBody>
            <a:bodyPr wrap="none" rtlCol="0">
              <a:spAutoFit/>
            </a:bodyPr>
            <a:lstStyle/>
            <a:p>
              <a:r>
                <a:rPr lang="en-US" sz="2400" dirty="0"/>
                <a:t>AB</a:t>
              </a:r>
            </a:p>
          </p:txBody>
        </p:sp>
        <p:sp>
          <p:nvSpPr>
            <p:cNvPr id="8" name="TextBox 7">
              <a:extLst>
                <a:ext uri="{FF2B5EF4-FFF2-40B4-BE49-F238E27FC236}">
                  <a16:creationId xmlns:a16="http://schemas.microsoft.com/office/drawing/2014/main" xmlns="" id="{04443DAC-CCE8-4130-BBCE-6718E9945C7F}"/>
                </a:ext>
              </a:extLst>
            </p:cNvPr>
            <p:cNvSpPr txBox="1"/>
            <p:nvPr/>
          </p:nvSpPr>
          <p:spPr>
            <a:xfrm>
              <a:off x="5181600" y="2662535"/>
              <a:ext cx="348172" cy="461665"/>
            </a:xfrm>
            <a:prstGeom prst="rect">
              <a:avLst/>
            </a:prstGeom>
            <a:noFill/>
          </p:spPr>
          <p:txBody>
            <a:bodyPr wrap="none" rtlCol="0">
              <a:spAutoFit/>
            </a:bodyPr>
            <a:lstStyle/>
            <a:p>
              <a:r>
                <a:rPr lang="en-US" sz="2400" dirty="0"/>
                <a:t>C</a:t>
              </a:r>
            </a:p>
          </p:txBody>
        </p:sp>
        <p:sp>
          <p:nvSpPr>
            <p:cNvPr id="9" name="TextBox 8">
              <a:extLst>
                <a:ext uri="{FF2B5EF4-FFF2-40B4-BE49-F238E27FC236}">
                  <a16:creationId xmlns:a16="http://schemas.microsoft.com/office/drawing/2014/main" xmlns="" id="{9B0990D7-8A32-4865-B04D-02BD96A26421}"/>
                </a:ext>
              </a:extLst>
            </p:cNvPr>
            <p:cNvSpPr txBox="1"/>
            <p:nvPr/>
          </p:nvSpPr>
          <p:spPr>
            <a:xfrm>
              <a:off x="5943600" y="2510135"/>
              <a:ext cx="495649" cy="461665"/>
            </a:xfrm>
            <a:prstGeom prst="rect">
              <a:avLst/>
            </a:prstGeom>
            <a:noFill/>
          </p:spPr>
          <p:txBody>
            <a:bodyPr wrap="none" rtlCol="0">
              <a:spAutoFit/>
            </a:bodyPr>
            <a:lstStyle/>
            <a:p>
              <a:r>
                <a:rPr lang="en-US" sz="2400" dirty="0"/>
                <a:t>00</a:t>
              </a:r>
            </a:p>
          </p:txBody>
        </p:sp>
        <p:sp>
          <p:nvSpPr>
            <p:cNvPr id="10" name="TextBox 9">
              <a:extLst>
                <a:ext uri="{FF2B5EF4-FFF2-40B4-BE49-F238E27FC236}">
                  <a16:creationId xmlns:a16="http://schemas.microsoft.com/office/drawing/2014/main" xmlns="" id="{A68E1D10-A0B1-4DCA-8368-E557EEE9059A}"/>
                </a:ext>
              </a:extLst>
            </p:cNvPr>
            <p:cNvSpPr txBox="1"/>
            <p:nvPr/>
          </p:nvSpPr>
          <p:spPr>
            <a:xfrm>
              <a:off x="8305800" y="2514600"/>
              <a:ext cx="495649" cy="461665"/>
            </a:xfrm>
            <a:prstGeom prst="rect">
              <a:avLst/>
            </a:prstGeom>
            <a:noFill/>
          </p:spPr>
          <p:txBody>
            <a:bodyPr wrap="none" rtlCol="0">
              <a:spAutoFit/>
            </a:bodyPr>
            <a:lstStyle/>
            <a:p>
              <a:r>
                <a:rPr lang="en-US" sz="2400" dirty="0"/>
                <a:t>10</a:t>
              </a:r>
            </a:p>
          </p:txBody>
        </p:sp>
        <p:sp>
          <p:nvSpPr>
            <p:cNvPr id="11" name="TextBox 10">
              <a:extLst>
                <a:ext uri="{FF2B5EF4-FFF2-40B4-BE49-F238E27FC236}">
                  <a16:creationId xmlns:a16="http://schemas.microsoft.com/office/drawing/2014/main" xmlns="" id="{369D52DD-40A2-448E-B17C-DF3093D622A9}"/>
                </a:ext>
              </a:extLst>
            </p:cNvPr>
            <p:cNvSpPr txBox="1"/>
            <p:nvPr/>
          </p:nvSpPr>
          <p:spPr>
            <a:xfrm>
              <a:off x="5410200" y="3191470"/>
              <a:ext cx="340158" cy="461665"/>
            </a:xfrm>
            <a:prstGeom prst="rect">
              <a:avLst/>
            </a:prstGeom>
            <a:noFill/>
          </p:spPr>
          <p:txBody>
            <a:bodyPr wrap="none" rtlCol="0">
              <a:spAutoFit/>
            </a:bodyPr>
            <a:lstStyle/>
            <a:p>
              <a:r>
                <a:rPr lang="en-US" sz="2400" dirty="0"/>
                <a:t>0</a:t>
              </a:r>
            </a:p>
          </p:txBody>
        </p:sp>
        <p:sp>
          <p:nvSpPr>
            <p:cNvPr id="12" name="TextBox 11">
              <a:extLst>
                <a:ext uri="{FF2B5EF4-FFF2-40B4-BE49-F238E27FC236}">
                  <a16:creationId xmlns:a16="http://schemas.microsoft.com/office/drawing/2014/main" xmlns="" id="{4A0F349C-9645-4BD5-9ACF-8E02716E29BA}"/>
                </a:ext>
              </a:extLst>
            </p:cNvPr>
            <p:cNvSpPr txBox="1"/>
            <p:nvPr/>
          </p:nvSpPr>
          <p:spPr>
            <a:xfrm>
              <a:off x="5422466" y="3957935"/>
              <a:ext cx="340158" cy="461665"/>
            </a:xfrm>
            <a:prstGeom prst="rect">
              <a:avLst/>
            </a:prstGeom>
            <a:noFill/>
          </p:spPr>
          <p:txBody>
            <a:bodyPr wrap="none" rtlCol="0">
              <a:spAutoFit/>
            </a:bodyPr>
            <a:lstStyle/>
            <a:p>
              <a:r>
                <a:rPr lang="en-US" sz="2400" dirty="0"/>
                <a:t>1</a:t>
              </a:r>
            </a:p>
          </p:txBody>
        </p:sp>
        <p:sp>
          <p:nvSpPr>
            <p:cNvPr id="13" name="TextBox 12">
              <a:extLst>
                <a:ext uri="{FF2B5EF4-FFF2-40B4-BE49-F238E27FC236}">
                  <a16:creationId xmlns:a16="http://schemas.microsoft.com/office/drawing/2014/main" xmlns="" id="{B11C5715-DC7C-423B-9299-E7E77EF828E0}"/>
                </a:ext>
              </a:extLst>
            </p:cNvPr>
            <p:cNvSpPr txBox="1"/>
            <p:nvPr/>
          </p:nvSpPr>
          <p:spPr>
            <a:xfrm>
              <a:off x="6743351" y="2514600"/>
              <a:ext cx="495649" cy="461665"/>
            </a:xfrm>
            <a:prstGeom prst="rect">
              <a:avLst/>
            </a:prstGeom>
            <a:noFill/>
          </p:spPr>
          <p:txBody>
            <a:bodyPr wrap="none" rtlCol="0">
              <a:spAutoFit/>
            </a:bodyPr>
            <a:lstStyle/>
            <a:p>
              <a:r>
                <a:rPr lang="en-US" sz="2400" dirty="0"/>
                <a:t>01</a:t>
              </a:r>
            </a:p>
          </p:txBody>
        </p:sp>
        <p:sp>
          <p:nvSpPr>
            <p:cNvPr id="14" name="TextBox 13">
              <a:extLst>
                <a:ext uri="{FF2B5EF4-FFF2-40B4-BE49-F238E27FC236}">
                  <a16:creationId xmlns:a16="http://schemas.microsoft.com/office/drawing/2014/main" xmlns="" id="{53CC09C7-7549-402E-B224-CF46F23C5EC1}"/>
                </a:ext>
              </a:extLst>
            </p:cNvPr>
            <p:cNvSpPr txBox="1"/>
            <p:nvPr/>
          </p:nvSpPr>
          <p:spPr>
            <a:xfrm>
              <a:off x="7505351" y="2510135"/>
              <a:ext cx="495649" cy="461665"/>
            </a:xfrm>
            <a:prstGeom prst="rect">
              <a:avLst/>
            </a:prstGeom>
            <a:noFill/>
          </p:spPr>
          <p:txBody>
            <a:bodyPr wrap="none" rtlCol="0">
              <a:spAutoFit/>
            </a:bodyPr>
            <a:lstStyle/>
            <a:p>
              <a:r>
                <a:rPr lang="en-US" sz="2400" dirty="0"/>
                <a:t>11</a:t>
              </a:r>
            </a:p>
          </p:txBody>
        </p:sp>
      </p:grpSp>
      <p:sp>
        <p:nvSpPr>
          <p:cNvPr id="15" name="TextBox 14">
            <a:extLst>
              <a:ext uri="{FF2B5EF4-FFF2-40B4-BE49-F238E27FC236}">
                <a16:creationId xmlns:a16="http://schemas.microsoft.com/office/drawing/2014/main" xmlns="" id="{7792FACE-80DC-4CF6-BB04-A6168A6F9819}"/>
              </a:ext>
            </a:extLst>
          </p:cNvPr>
          <p:cNvSpPr txBox="1"/>
          <p:nvPr/>
        </p:nvSpPr>
        <p:spPr>
          <a:xfrm>
            <a:off x="3377324" y="4307422"/>
            <a:ext cx="896912" cy="523220"/>
          </a:xfrm>
          <a:prstGeom prst="rect">
            <a:avLst/>
          </a:prstGeom>
          <a:noFill/>
        </p:spPr>
        <p:txBody>
          <a:bodyPr wrap="none" rtlCol="0">
            <a:spAutoFit/>
          </a:bodyPr>
          <a:lstStyle/>
          <a:p>
            <a:r>
              <a:rPr lang="en-US" sz="2800" dirty="0"/>
              <a:t>D+D’</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xmlns="" id="{1FA61B61-13B9-4FFA-A8F1-B88F7E6D71C8}"/>
                  </a:ext>
                </a:extLst>
              </p:cNvPr>
              <p:cNvSpPr/>
              <p:nvPr/>
            </p:nvSpPr>
            <p:spPr>
              <a:xfrm>
                <a:off x="1023553" y="1081865"/>
                <a:ext cx="1014489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accent6"/>
                          </a:solidFill>
                          <a:latin typeface="Cambria Math" panose="02040503050406030204" pitchFamily="18" charset="0"/>
                        </a:rPr>
                        <m:t>𝑓</m:t>
                      </m:r>
                      <m:r>
                        <a:rPr lang="en-US" sz="2400" i="1">
                          <a:solidFill>
                            <a:schemeClr val="accent6"/>
                          </a:solidFill>
                          <a:latin typeface="Cambria Math" panose="02040503050406030204" pitchFamily="18" charset="0"/>
                        </a:rPr>
                        <m:t>=</m:t>
                      </m:r>
                      <m:sSup>
                        <m:sSupPr>
                          <m:ctrlPr>
                            <a:rPr lang="en-US" sz="2400" b="0" i="1" smtClean="0">
                              <a:solidFill>
                                <a:schemeClr val="accent6"/>
                              </a:solidFill>
                              <a:latin typeface="Cambria Math" panose="02040503050406030204" pitchFamily="18" charset="0"/>
                            </a:rPr>
                          </m:ctrlPr>
                        </m:sSupPr>
                        <m:e>
                          <m:r>
                            <a:rPr lang="en-US" sz="2400" b="0" i="1" smtClean="0">
                              <a:solidFill>
                                <a:schemeClr val="accent6"/>
                              </a:solidFill>
                              <a:latin typeface="Cambria Math" panose="02040503050406030204" pitchFamily="18" charset="0"/>
                            </a:rPr>
                            <m:t>𝐴</m:t>
                          </m:r>
                        </m:e>
                        <m:sup>
                          <m:r>
                            <a:rPr lang="en-US" sz="2400" b="0" i="1" smtClean="0">
                              <a:solidFill>
                                <a:schemeClr val="accent6"/>
                              </a:solidFill>
                              <a:latin typeface="Cambria Math" panose="02040503050406030204" pitchFamily="18" charset="0"/>
                            </a:rPr>
                            <m:t>′</m:t>
                          </m:r>
                        </m:sup>
                      </m:sSup>
                      <m:sSup>
                        <m:sSupPr>
                          <m:ctrlPr>
                            <a:rPr lang="en-US" sz="2400" b="0" i="1" smtClean="0">
                              <a:solidFill>
                                <a:schemeClr val="accent6"/>
                              </a:solidFill>
                              <a:latin typeface="Cambria Math" panose="02040503050406030204" pitchFamily="18" charset="0"/>
                            </a:rPr>
                          </m:ctrlPr>
                        </m:sSupPr>
                        <m:e>
                          <m:r>
                            <a:rPr lang="en-US" sz="2400" b="0" i="1" smtClean="0">
                              <a:solidFill>
                                <a:schemeClr val="accent6"/>
                              </a:solidFill>
                              <a:latin typeface="Cambria Math" panose="02040503050406030204" pitchFamily="18" charset="0"/>
                            </a:rPr>
                            <m:t>𝐵</m:t>
                          </m:r>
                        </m:e>
                        <m:sup>
                          <m:r>
                            <a:rPr lang="en-US" sz="2400" b="0" i="1" smtClean="0">
                              <a:solidFill>
                                <a:schemeClr val="accent6"/>
                              </a:solidFill>
                              <a:latin typeface="Cambria Math" panose="02040503050406030204" pitchFamily="18" charset="0"/>
                            </a:rPr>
                            <m:t>′</m:t>
                          </m:r>
                        </m:sup>
                      </m:sSup>
                      <m:sSup>
                        <m:sSupPr>
                          <m:ctrlPr>
                            <a:rPr lang="en-US" sz="2400" b="0" i="1" smtClean="0">
                              <a:solidFill>
                                <a:schemeClr val="accent6"/>
                              </a:solidFill>
                              <a:latin typeface="Cambria Math" panose="02040503050406030204" pitchFamily="18" charset="0"/>
                            </a:rPr>
                          </m:ctrlPr>
                        </m:sSupPr>
                        <m:e>
                          <m:r>
                            <a:rPr lang="en-US" sz="2400" b="0" i="1" smtClean="0">
                              <a:solidFill>
                                <a:schemeClr val="accent6"/>
                              </a:solidFill>
                              <a:latin typeface="Cambria Math" panose="02040503050406030204" pitchFamily="18" charset="0"/>
                            </a:rPr>
                            <m:t>𝐶</m:t>
                          </m:r>
                        </m:e>
                        <m:sup>
                          <m:r>
                            <a:rPr lang="en-US" sz="2400" b="0" i="1" smtClean="0">
                              <a:solidFill>
                                <a:schemeClr val="accent6"/>
                              </a:solidFill>
                              <a:latin typeface="Cambria Math" panose="02040503050406030204" pitchFamily="18" charset="0"/>
                            </a:rPr>
                            <m:t>′</m:t>
                          </m:r>
                        </m:sup>
                      </m:sSup>
                      <m:r>
                        <a:rPr lang="en-US" sz="2400" b="0" i="1" smtClean="0">
                          <a:solidFill>
                            <a:schemeClr val="accent6"/>
                          </a:solidFill>
                          <a:latin typeface="Cambria Math" panose="02040503050406030204" pitchFamily="18" charset="0"/>
                        </a:rPr>
                        <m:t>𝐷</m:t>
                      </m:r>
                      <m:r>
                        <a:rPr lang="en-US" sz="2400" b="0" i="1" smtClean="0">
                          <a:solidFill>
                            <a:schemeClr val="accent6"/>
                          </a:solidFill>
                          <a:latin typeface="Cambria Math" panose="02040503050406030204" pitchFamily="18" charset="0"/>
                        </a:rPr>
                        <m:t>+</m:t>
                      </m:r>
                      <m:sSup>
                        <m:sSupPr>
                          <m:ctrlPr>
                            <a:rPr lang="en-US" sz="2400" b="0" i="1" smtClean="0">
                              <a:solidFill>
                                <a:schemeClr val="accent6"/>
                              </a:solidFill>
                              <a:latin typeface="Cambria Math" panose="02040503050406030204" pitchFamily="18" charset="0"/>
                            </a:rPr>
                          </m:ctrlPr>
                        </m:sSupPr>
                        <m:e>
                          <m:r>
                            <a:rPr lang="en-US" sz="2400" b="0" i="1" smtClean="0">
                              <a:solidFill>
                                <a:schemeClr val="accent6"/>
                              </a:solidFill>
                              <a:latin typeface="Cambria Math" panose="02040503050406030204" pitchFamily="18" charset="0"/>
                            </a:rPr>
                            <m:t>𝐴</m:t>
                          </m:r>
                        </m:e>
                        <m:sup>
                          <m:r>
                            <a:rPr lang="en-US" sz="2400" b="0" i="1" smtClean="0">
                              <a:solidFill>
                                <a:schemeClr val="accent6"/>
                              </a:solidFill>
                              <a:latin typeface="Cambria Math" panose="02040503050406030204" pitchFamily="18" charset="0"/>
                            </a:rPr>
                            <m:t>′</m:t>
                          </m:r>
                        </m:sup>
                      </m:sSup>
                      <m:r>
                        <a:rPr lang="en-US" sz="2400" b="0" i="1" smtClean="0">
                          <a:solidFill>
                            <a:schemeClr val="accent6"/>
                          </a:solidFill>
                          <a:latin typeface="Cambria Math" panose="02040503050406030204" pitchFamily="18" charset="0"/>
                        </a:rPr>
                        <m:t>𝐵</m:t>
                      </m:r>
                      <m:sSup>
                        <m:sSupPr>
                          <m:ctrlPr>
                            <a:rPr lang="en-US" sz="2400" b="0" i="1" smtClean="0">
                              <a:solidFill>
                                <a:schemeClr val="accent6"/>
                              </a:solidFill>
                              <a:latin typeface="Cambria Math" panose="02040503050406030204" pitchFamily="18" charset="0"/>
                            </a:rPr>
                          </m:ctrlPr>
                        </m:sSupPr>
                        <m:e>
                          <m:r>
                            <a:rPr lang="en-US" sz="2400" b="0" i="1" smtClean="0">
                              <a:solidFill>
                                <a:schemeClr val="accent6"/>
                              </a:solidFill>
                              <a:latin typeface="Cambria Math" panose="02040503050406030204" pitchFamily="18" charset="0"/>
                            </a:rPr>
                            <m:t>𝐶</m:t>
                          </m:r>
                        </m:e>
                        <m:sup>
                          <m:r>
                            <a:rPr lang="en-US" sz="2400" b="0" i="1" smtClean="0">
                              <a:solidFill>
                                <a:schemeClr val="accent6"/>
                              </a:solidFill>
                              <a:latin typeface="Cambria Math" panose="02040503050406030204" pitchFamily="18" charset="0"/>
                            </a:rPr>
                            <m:t>′</m:t>
                          </m:r>
                        </m:sup>
                      </m:sSup>
                      <m:sSup>
                        <m:sSupPr>
                          <m:ctrlPr>
                            <a:rPr lang="en-US" sz="2400" b="0" i="1" smtClean="0">
                              <a:solidFill>
                                <a:schemeClr val="accent6"/>
                              </a:solidFill>
                              <a:latin typeface="Cambria Math" panose="02040503050406030204" pitchFamily="18" charset="0"/>
                            </a:rPr>
                          </m:ctrlPr>
                        </m:sSupPr>
                        <m:e>
                          <m:r>
                            <a:rPr lang="en-US" sz="2400" b="0" i="1" smtClean="0">
                              <a:solidFill>
                                <a:schemeClr val="accent6"/>
                              </a:solidFill>
                              <a:latin typeface="Cambria Math" panose="02040503050406030204" pitchFamily="18" charset="0"/>
                            </a:rPr>
                            <m:t>𝐷</m:t>
                          </m:r>
                        </m:e>
                        <m:sup>
                          <m:r>
                            <a:rPr lang="en-US" sz="2400" b="0" i="1" smtClean="0">
                              <a:solidFill>
                                <a:schemeClr val="accent6"/>
                              </a:solidFill>
                              <a:latin typeface="Cambria Math" panose="02040503050406030204" pitchFamily="18" charset="0"/>
                            </a:rPr>
                            <m:t>′</m:t>
                          </m:r>
                        </m:sup>
                      </m:sSup>
                      <m:r>
                        <a:rPr lang="en-US" sz="2400" b="0" i="1" smtClean="0">
                          <a:solidFill>
                            <a:schemeClr val="accent6"/>
                          </a:solidFill>
                          <a:latin typeface="Cambria Math" panose="02040503050406030204" pitchFamily="18" charset="0"/>
                        </a:rPr>
                        <m:t>+</m:t>
                      </m:r>
                      <m:sSup>
                        <m:sSupPr>
                          <m:ctrlPr>
                            <a:rPr lang="en-US" sz="2400" b="0" i="1" smtClean="0">
                              <a:solidFill>
                                <a:schemeClr val="accent6"/>
                              </a:solidFill>
                              <a:latin typeface="Cambria Math" panose="02040503050406030204" pitchFamily="18" charset="0"/>
                            </a:rPr>
                          </m:ctrlPr>
                        </m:sSupPr>
                        <m:e>
                          <m:r>
                            <a:rPr lang="en-US" sz="2400" b="0" i="1" smtClean="0">
                              <a:solidFill>
                                <a:schemeClr val="accent6"/>
                              </a:solidFill>
                              <a:latin typeface="Cambria Math" panose="02040503050406030204" pitchFamily="18" charset="0"/>
                            </a:rPr>
                            <m:t>𝐴</m:t>
                          </m:r>
                        </m:e>
                        <m:sup>
                          <m:r>
                            <a:rPr lang="en-US" sz="2400" b="0" i="1" smtClean="0">
                              <a:solidFill>
                                <a:schemeClr val="accent6"/>
                              </a:solidFill>
                              <a:latin typeface="Cambria Math" panose="02040503050406030204" pitchFamily="18" charset="0"/>
                            </a:rPr>
                            <m:t>′</m:t>
                          </m:r>
                        </m:sup>
                      </m:sSup>
                      <m:r>
                        <a:rPr lang="en-US" sz="2400" b="0" i="1" smtClean="0">
                          <a:solidFill>
                            <a:schemeClr val="accent6"/>
                          </a:solidFill>
                          <a:latin typeface="Cambria Math" panose="02040503050406030204" pitchFamily="18" charset="0"/>
                        </a:rPr>
                        <m:t>𝐵</m:t>
                      </m:r>
                      <m:sSup>
                        <m:sSupPr>
                          <m:ctrlPr>
                            <a:rPr lang="en-US" sz="2400" b="0" i="1" smtClean="0">
                              <a:solidFill>
                                <a:schemeClr val="accent6"/>
                              </a:solidFill>
                              <a:latin typeface="Cambria Math" panose="02040503050406030204" pitchFamily="18" charset="0"/>
                            </a:rPr>
                          </m:ctrlPr>
                        </m:sSupPr>
                        <m:e>
                          <m:r>
                            <a:rPr lang="en-US" sz="2400" b="0" i="1" smtClean="0">
                              <a:solidFill>
                                <a:schemeClr val="accent6"/>
                              </a:solidFill>
                              <a:latin typeface="Cambria Math" panose="02040503050406030204" pitchFamily="18" charset="0"/>
                            </a:rPr>
                            <m:t>𝐶</m:t>
                          </m:r>
                        </m:e>
                        <m:sup>
                          <m:r>
                            <a:rPr lang="en-US" sz="2400" b="0" i="1" smtClean="0">
                              <a:solidFill>
                                <a:schemeClr val="accent6"/>
                              </a:solidFill>
                              <a:latin typeface="Cambria Math" panose="02040503050406030204" pitchFamily="18" charset="0"/>
                            </a:rPr>
                            <m:t>′</m:t>
                          </m:r>
                        </m:sup>
                      </m:sSup>
                      <m:r>
                        <a:rPr lang="en-US" sz="2400" b="0" i="1" smtClean="0">
                          <a:solidFill>
                            <a:schemeClr val="accent6"/>
                          </a:solidFill>
                          <a:latin typeface="Cambria Math" panose="02040503050406030204" pitchFamily="18" charset="0"/>
                        </a:rPr>
                        <m:t>𝐷</m:t>
                      </m:r>
                      <m:r>
                        <a:rPr lang="en-US" sz="2400" b="0" i="1" smtClean="0">
                          <a:solidFill>
                            <a:schemeClr val="accent6"/>
                          </a:solidFill>
                          <a:latin typeface="Cambria Math" panose="02040503050406030204" pitchFamily="18" charset="0"/>
                        </a:rPr>
                        <m:t>+</m:t>
                      </m:r>
                      <m:r>
                        <a:rPr lang="en-US" sz="2400" b="0" i="1" smtClean="0">
                          <a:solidFill>
                            <a:schemeClr val="accent6"/>
                          </a:solidFill>
                          <a:latin typeface="Cambria Math" panose="02040503050406030204" pitchFamily="18" charset="0"/>
                        </a:rPr>
                        <m:t>𝐴</m:t>
                      </m:r>
                      <m:sSup>
                        <m:sSupPr>
                          <m:ctrlPr>
                            <a:rPr lang="en-US" sz="2400" b="0" i="1" smtClean="0">
                              <a:solidFill>
                                <a:schemeClr val="accent6"/>
                              </a:solidFill>
                              <a:latin typeface="Cambria Math" panose="02040503050406030204" pitchFamily="18" charset="0"/>
                            </a:rPr>
                          </m:ctrlPr>
                        </m:sSupPr>
                        <m:e>
                          <m:r>
                            <a:rPr lang="en-US" sz="2400" b="0" i="1" smtClean="0">
                              <a:solidFill>
                                <a:schemeClr val="accent6"/>
                              </a:solidFill>
                              <a:latin typeface="Cambria Math" panose="02040503050406030204" pitchFamily="18" charset="0"/>
                            </a:rPr>
                            <m:t>𝐵</m:t>
                          </m:r>
                        </m:e>
                        <m:sup>
                          <m:r>
                            <a:rPr lang="en-US" sz="2400" b="0" i="1" smtClean="0">
                              <a:solidFill>
                                <a:schemeClr val="accent6"/>
                              </a:solidFill>
                              <a:latin typeface="Cambria Math" panose="02040503050406030204" pitchFamily="18" charset="0"/>
                            </a:rPr>
                            <m:t>′</m:t>
                          </m:r>
                        </m:sup>
                      </m:sSup>
                      <m:sSup>
                        <m:sSupPr>
                          <m:ctrlPr>
                            <a:rPr lang="en-US" sz="2400" b="0" i="1" smtClean="0">
                              <a:solidFill>
                                <a:schemeClr val="accent6"/>
                              </a:solidFill>
                              <a:latin typeface="Cambria Math" panose="02040503050406030204" pitchFamily="18" charset="0"/>
                            </a:rPr>
                          </m:ctrlPr>
                        </m:sSupPr>
                        <m:e>
                          <m:r>
                            <a:rPr lang="en-US" sz="2400" b="0" i="1" smtClean="0">
                              <a:solidFill>
                                <a:schemeClr val="accent6"/>
                              </a:solidFill>
                              <a:latin typeface="Cambria Math" panose="02040503050406030204" pitchFamily="18" charset="0"/>
                            </a:rPr>
                            <m:t>𝐶</m:t>
                          </m:r>
                        </m:e>
                        <m:sup>
                          <m:r>
                            <a:rPr lang="en-US" sz="2400" b="0" i="1" smtClean="0">
                              <a:solidFill>
                                <a:schemeClr val="accent6"/>
                              </a:solidFill>
                              <a:latin typeface="Cambria Math" panose="02040503050406030204" pitchFamily="18" charset="0"/>
                            </a:rPr>
                            <m:t>′</m:t>
                          </m:r>
                        </m:sup>
                      </m:sSup>
                      <m:r>
                        <a:rPr lang="en-US" sz="2400" b="0" i="1" smtClean="0">
                          <a:solidFill>
                            <a:schemeClr val="accent6"/>
                          </a:solidFill>
                          <a:latin typeface="Cambria Math" panose="02040503050406030204" pitchFamily="18" charset="0"/>
                        </a:rPr>
                        <m:t>𝐷</m:t>
                      </m:r>
                      <m:r>
                        <a:rPr lang="en-US" sz="2400" b="0" i="1" smtClean="0">
                          <a:solidFill>
                            <a:schemeClr val="accent6"/>
                          </a:solidFill>
                          <a:latin typeface="Cambria Math" panose="02040503050406030204" pitchFamily="18" charset="0"/>
                        </a:rPr>
                        <m:t>′+</m:t>
                      </m:r>
                      <m:r>
                        <a:rPr lang="en-US" sz="2400" b="0" i="1" smtClean="0">
                          <a:solidFill>
                            <a:schemeClr val="accent6"/>
                          </a:solidFill>
                          <a:latin typeface="Cambria Math" panose="02040503050406030204" pitchFamily="18" charset="0"/>
                        </a:rPr>
                        <m:t>𝐴</m:t>
                      </m:r>
                      <m:sSup>
                        <m:sSupPr>
                          <m:ctrlPr>
                            <a:rPr lang="en-US" sz="2400" b="0" i="1" smtClean="0">
                              <a:solidFill>
                                <a:schemeClr val="accent6"/>
                              </a:solidFill>
                              <a:latin typeface="Cambria Math" panose="02040503050406030204" pitchFamily="18" charset="0"/>
                            </a:rPr>
                          </m:ctrlPr>
                        </m:sSupPr>
                        <m:e>
                          <m:r>
                            <a:rPr lang="en-US" sz="2400" b="0" i="1" smtClean="0">
                              <a:solidFill>
                                <a:schemeClr val="accent6"/>
                              </a:solidFill>
                              <a:latin typeface="Cambria Math" panose="02040503050406030204" pitchFamily="18" charset="0"/>
                            </a:rPr>
                            <m:t>𝐵</m:t>
                          </m:r>
                        </m:e>
                        <m:sup>
                          <m:r>
                            <a:rPr lang="en-US" sz="2400" b="0" i="1" smtClean="0">
                              <a:solidFill>
                                <a:schemeClr val="accent6"/>
                              </a:solidFill>
                              <a:latin typeface="Cambria Math" panose="02040503050406030204" pitchFamily="18" charset="0"/>
                            </a:rPr>
                            <m:t>′</m:t>
                          </m:r>
                        </m:sup>
                      </m:sSup>
                      <m:r>
                        <a:rPr lang="en-US" sz="2400" b="0" i="1" smtClean="0">
                          <a:solidFill>
                            <a:schemeClr val="accent6"/>
                          </a:solidFill>
                          <a:latin typeface="Cambria Math" panose="02040503050406030204" pitchFamily="18" charset="0"/>
                        </a:rPr>
                        <m:t>𝐶</m:t>
                      </m:r>
                      <m:sSup>
                        <m:sSupPr>
                          <m:ctrlPr>
                            <a:rPr lang="en-US" sz="2400" b="0" i="1" smtClean="0">
                              <a:solidFill>
                                <a:schemeClr val="accent6"/>
                              </a:solidFill>
                              <a:latin typeface="Cambria Math" panose="02040503050406030204" pitchFamily="18" charset="0"/>
                            </a:rPr>
                          </m:ctrlPr>
                        </m:sSupPr>
                        <m:e>
                          <m:r>
                            <a:rPr lang="en-US" sz="2400" b="0" i="1" smtClean="0">
                              <a:solidFill>
                                <a:schemeClr val="accent6"/>
                              </a:solidFill>
                              <a:latin typeface="Cambria Math" panose="02040503050406030204" pitchFamily="18" charset="0"/>
                            </a:rPr>
                            <m:t>𝐷</m:t>
                          </m:r>
                        </m:e>
                        <m:sup>
                          <m:r>
                            <a:rPr lang="en-US" sz="2400" b="0" i="1" smtClean="0">
                              <a:solidFill>
                                <a:schemeClr val="accent6"/>
                              </a:solidFill>
                              <a:latin typeface="Cambria Math" panose="02040503050406030204" pitchFamily="18" charset="0"/>
                            </a:rPr>
                            <m:t>′</m:t>
                          </m:r>
                        </m:sup>
                      </m:sSup>
                      <m:r>
                        <a:rPr lang="en-US" sz="2400" b="0" i="1" smtClean="0">
                          <a:solidFill>
                            <a:schemeClr val="accent6"/>
                          </a:solidFill>
                          <a:latin typeface="Cambria Math" panose="02040503050406030204" pitchFamily="18" charset="0"/>
                        </a:rPr>
                        <m:t>+</m:t>
                      </m:r>
                      <m:r>
                        <a:rPr lang="en-US" sz="2400" b="0" i="1" smtClean="0">
                          <a:solidFill>
                            <a:schemeClr val="accent6"/>
                          </a:solidFill>
                          <a:latin typeface="Cambria Math" panose="02040503050406030204" pitchFamily="18" charset="0"/>
                        </a:rPr>
                        <m:t>𝐴</m:t>
                      </m:r>
                      <m:sSup>
                        <m:sSupPr>
                          <m:ctrlPr>
                            <a:rPr lang="en-US" sz="2400" b="0" i="1" smtClean="0">
                              <a:solidFill>
                                <a:schemeClr val="accent6"/>
                              </a:solidFill>
                              <a:latin typeface="Cambria Math" panose="02040503050406030204" pitchFamily="18" charset="0"/>
                            </a:rPr>
                          </m:ctrlPr>
                        </m:sSupPr>
                        <m:e>
                          <m:r>
                            <a:rPr lang="en-US" sz="2400" b="0" i="1" smtClean="0">
                              <a:solidFill>
                                <a:schemeClr val="accent6"/>
                              </a:solidFill>
                              <a:latin typeface="Cambria Math" panose="02040503050406030204" pitchFamily="18" charset="0"/>
                            </a:rPr>
                            <m:t>𝐵</m:t>
                          </m:r>
                        </m:e>
                        <m:sup>
                          <m:r>
                            <a:rPr lang="en-US" sz="2400" b="0" i="1" smtClean="0">
                              <a:solidFill>
                                <a:schemeClr val="accent6"/>
                              </a:solidFill>
                              <a:latin typeface="Cambria Math" panose="02040503050406030204" pitchFamily="18" charset="0"/>
                            </a:rPr>
                            <m:t>′</m:t>
                          </m:r>
                        </m:sup>
                      </m:sSup>
                      <m:r>
                        <a:rPr lang="en-US" sz="2400" b="0" i="1" smtClean="0">
                          <a:solidFill>
                            <a:schemeClr val="accent6"/>
                          </a:solidFill>
                          <a:latin typeface="Cambria Math" panose="02040503050406030204" pitchFamily="18" charset="0"/>
                        </a:rPr>
                        <m:t>𝐶𝐷</m:t>
                      </m:r>
                      <m:r>
                        <a:rPr lang="en-US" sz="2400" b="0" i="1" smtClean="0">
                          <a:solidFill>
                            <a:schemeClr val="accent6"/>
                          </a:solidFill>
                          <a:latin typeface="Cambria Math" panose="02040503050406030204" pitchFamily="18" charset="0"/>
                        </a:rPr>
                        <m:t>+</m:t>
                      </m:r>
                      <m:r>
                        <a:rPr lang="en-US" sz="2400" b="0" i="1" smtClean="0">
                          <a:solidFill>
                            <a:schemeClr val="accent6"/>
                          </a:solidFill>
                          <a:latin typeface="Cambria Math" panose="02040503050406030204" pitchFamily="18" charset="0"/>
                        </a:rPr>
                        <m:t>𝐴𝐵𝐶𝐷</m:t>
                      </m:r>
                      <m:r>
                        <a:rPr lang="en-US" sz="2400" b="0" i="1" smtClean="0">
                          <a:solidFill>
                            <a:schemeClr val="accent6"/>
                          </a:solidFill>
                          <a:latin typeface="Cambria Math" panose="02040503050406030204" pitchFamily="18" charset="0"/>
                        </a:rPr>
                        <m:t>′</m:t>
                      </m:r>
                    </m:oMath>
                  </m:oMathPara>
                </a14:m>
                <a:endParaRPr lang="en-US" sz="2400" dirty="0">
                  <a:solidFill>
                    <a:schemeClr val="accent6"/>
                  </a:solidFill>
                </a:endParaRPr>
              </a:p>
            </p:txBody>
          </p:sp>
        </mc:Choice>
        <mc:Fallback xmlns="">
          <p:sp>
            <p:nvSpPr>
              <p:cNvPr id="16" name="Rectangle 15">
                <a:extLst>
                  <a:ext uri="{FF2B5EF4-FFF2-40B4-BE49-F238E27FC236}">
                    <a16:creationId xmlns:a16="http://schemas.microsoft.com/office/drawing/2014/main" id="{1FA61B61-13B9-4FFA-A8F1-B88F7E6D71C8}"/>
                  </a:ext>
                </a:extLst>
              </p:cNvPr>
              <p:cNvSpPr>
                <a:spLocks noRot="1" noChangeAspect="1" noMove="1" noResize="1" noEditPoints="1" noAdjustHandles="1" noChangeArrowheads="1" noChangeShapeType="1" noTextEdit="1"/>
              </p:cNvSpPr>
              <p:nvPr/>
            </p:nvSpPr>
            <p:spPr>
              <a:xfrm>
                <a:off x="1023553" y="1081865"/>
                <a:ext cx="10144893" cy="461665"/>
              </a:xfrm>
              <a:prstGeom prst="rect">
                <a:avLst/>
              </a:prstGeom>
              <a:blipFill>
                <a:blip r:embed="rId2"/>
                <a:stretch>
                  <a:fillRect b="-1842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xmlns="" id="{3411DFD3-6636-4DBE-BE44-485586273A57}"/>
                  </a:ext>
                </a:extLst>
              </p:cNvPr>
              <p:cNvSpPr/>
              <p:nvPr/>
            </p:nvSpPr>
            <p:spPr>
              <a:xfrm>
                <a:off x="5392693" y="3768025"/>
                <a:ext cx="163570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tx2"/>
                          </a:solidFill>
                          <a:latin typeface="Cambria Math" panose="02040503050406030204" pitchFamily="18" charset="0"/>
                        </a:rPr>
                        <m:t>𝑓</m:t>
                      </m:r>
                      <m:r>
                        <a:rPr lang="en-US" sz="2400" i="1">
                          <a:solidFill>
                            <a:schemeClr val="tx2"/>
                          </a:solidFill>
                          <a:latin typeface="Cambria Math" panose="02040503050406030204" pitchFamily="18" charset="0"/>
                        </a:rPr>
                        <m:t>=</m:t>
                      </m:r>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𝐴</m:t>
                          </m:r>
                        </m:e>
                        <m:sup>
                          <m:r>
                            <a:rPr lang="en-US" sz="2400" b="0" i="1" smtClean="0">
                              <a:solidFill>
                                <a:schemeClr val="tx2"/>
                              </a:solidFill>
                              <a:latin typeface="Cambria Math" panose="02040503050406030204" pitchFamily="18" charset="0"/>
                            </a:rPr>
                            <m:t>′</m:t>
                          </m:r>
                        </m:sup>
                      </m:sSup>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𝐶</m:t>
                          </m:r>
                        </m:e>
                        <m:sup>
                          <m:r>
                            <a:rPr lang="en-US" sz="2400" b="0" i="1" smtClean="0">
                              <a:solidFill>
                                <a:schemeClr val="tx2"/>
                              </a:solidFill>
                              <a:latin typeface="Cambria Math" panose="02040503050406030204" pitchFamily="18" charset="0"/>
                            </a:rPr>
                            <m:t>′</m:t>
                          </m:r>
                        </m:sup>
                      </m:sSup>
                      <m:r>
                        <a:rPr lang="en-US" sz="2400" b="0" i="1" smtClean="0">
                          <a:solidFill>
                            <a:schemeClr val="tx2"/>
                          </a:solidFill>
                          <a:latin typeface="Cambria Math" panose="02040503050406030204" pitchFamily="18" charset="0"/>
                        </a:rPr>
                        <m:t>𝐷</m:t>
                      </m:r>
                    </m:oMath>
                  </m:oMathPara>
                </a14:m>
                <a:endParaRPr lang="en-US" sz="2400" dirty="0">
                  <a:solidFill>
                    <a:schemeClr val="tx2"/>
                  </a:solidFill>
                </a:endParaRPr>
              </a:p>
            </p:txBody>
          </p:sp>
        </mc:Choice>
        <mc:Fallback xmlns="">
          <p:sp>
            <p:nvSpPr>
              <p:cNvPr id="17" name="Rectangle 16">
                <a:extLst>
                  <a:ext uri="{FF2B5EF4-FFF2-40B4-BE49-F238E27FC236}">
                    <a16:creationId xmlns:a16="http://schemas.microsoft.com/office/drawing/2014/main" id="{3411DFD3-6636-4DBE-BE44-485586273A57}"/>
                  </a:ext>
                </a:extLst>
              </p:cNvPr>
              <p:cNvSpPr>
                <a:spLocks noRot="1" noChangeAspect="1" noMove="1" noResize="1" noEditPoints="1" noAdjustHandles="1" noChangeArrowheads="1" noChangeShapeType="1" noTextEdit="1"/>
              </p:cNvSpPr>
              <p:nvPr/>
            </p:nvSpPr>
            <p:spPr>
              <a:xfrm>
                <a:off x="5392693" y="3768025"/>
                <a:ext cx="1635704" cy="461665"/>
              </a:xfrm>
              <a:prstGeom prst="rect">
                <a:avLst/>
              </a:prstGeom>
              <a:blipFill>
                <a:blip r:embed="rId3"/>
                <a:stretch>
                  <a:fillRect l="-746" b="-18421"/>
                </a:stretch>
              </a:blipFill>
            </p:spPr>
            <p:txBody>
              <a:bodyPr/>
              <a:lstStyle/>
              <a:p>
                <a:r>
                  <a:rPr lang="en-IN">
                    <a:noFill/>
                  </a:rPr>
                  <a:t> </a:t>
                </a:r>
              </a:p>
            </p:txBody>
          </p:sp>
        </mc:Fallback>
      </mc:AlternateContent>
      <p:sp>
        <p:nvSpPr>
          <p:cNvPr id="18" name="TextBox 17">
            <a:extLst>
              <a:ext uri="{FF2B5EF4-FFF2-40B4-BE49-F238E27FC236}">
                <a16:creationId xmlns:a16="http://schemas.microsoft.com/office/drawing/2014/main" xmlns="" id="{8FA033F9-5267-4868-9C30-AE533D45F39F}"/>
              </a:ext>
            </a:extLst>
          </p:cNvPr>
          <p:cNvSpPr txBox="1"/>
          <p:nvPr/>
        </p:nvSpPr>
        <p:spPr>
          <a:xfrm>
            <a:off x="1286588" y="3465818"/>
            <a:ext cx="405880" cy="523220"/>
          </a:xfrm>
          <a:prstGeom prst="rect">
            <a:avLst/>
          </a:prstGeom>
          <a:noFill/>
        </p:spPr>
        <p:txBody>
          <a:bodyPr wrap="none" rtlCol="0">
            <a:spAutoFit/>
          </a:bodyPr>
          <a:lstStyle/>
          <a:p>
            <a:r>
              <a:rPr lang="en-US" sz="2800" dirty="0"/>
              <a:t>D</a:t>
            </a:r>
          </a:p>
        </p:txBody>
      </p:sp>
      <p:sp>
        <p:nvSpPr>
          <p:cNvPr id="19" name="TextBox 18">
            <a:extLst>
              <a:ext uri="{FF2B5EF4-FFF2-40B4-BE49-F238E27FC236}">
                <a16:creationId xmlns:a16="http://schemas.microsoft.com/office/drawing/2014/main" xmlns="" id="{B8EBAC25-78C6-4566-91EF-014B33D38E22}"/>
              </a:ext>
            </a:extLst>
          </p:cNvPr>
          <p:cNvSpPr txBox="1"/>
          <p:nvPr/>
        </p:nvSpPr>
        <p:spPr>
          <a:xfrm>
            <a:off x="3581044" y="3465818"/>
            <a:ext cx="496161" cy="523220"/>
          </a:xfrm>
          <a:prstGeom prst="rect">
            <a:avLst/>
          </a:prstGeom>
          <a:noFill/>
        </p:spPr>
        <p:txBody>
          <a:bodyPr wrap="none" rtlCol="0">
            <a:spAutoFit/>
          </a:bodyPr>
          <a:lstStyle/>
          <a:p>
            <a:r>
              <a:rPr lang="en-US" sz="2800" dirty="0"/>
              <a:t>D’</a:t>
            </a:r>
          </a:p>
        </p:txBody>
      </p:sp>
      <p:sp>
        <p:nvSpPr>
          <p:cNvPr id="20" name="Flowchart: Alternate Process 19">
            <a:extLst>
              <a:ext uri="{FF2B5EF4-FFF2-40B4-BE49-F238E27FC236}">
                <a16:creationId xmlns:a16="http://schemas.microsoft.com/office/drawing/2014/main" xmlns="" id="{6AF14DD0-633B-4037-ADC3-A5A719F6A6D3}"/>
              </a:ext>
            </a:extLst>
          </p:cNvPr>
          <p:cNvSpPr/>
          <p:nvPr/>
        </p:nvSpPr>
        <p:spPr>
          <a:xfrm rot="5400000">
            <a:off x="1458103" y="3267761"/>
            <a:ext cx="488502" cy="917259"/>
          </a:xfrm>
          <a:prstGeom prst="flowChartAlternateProcess">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Alternate Process 20">
            <a:extLst>
              <a:ext uri="{FF2B5EF4-FFF2-40B4-BE49-F238E27FC236}">
                <a16:creationId xmlns:a16="http://schemas.microsoft.com/office/drawing/2014/main" xmlns="" id="{60715E69-6B08-4FFD-83B6-F86B029655B8}"/>
              </a:ext>
            </a:extLst>
          </p:cNvPr>
          <p:cNvSpPr/>
          <p:nvPr/>
        </p:nvSpPr>
        <p:spPr>
          <a:xfrm rot="5400000">
            <a:off x="2023234" y="3341048"/>
            <a:ext cx="488502" cy="738041"/>
          </a:xfrm>
          <a:prstGeom prst="flowChartAlternateProcess">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Alternate Process 21">
            <a:extLst>
              <a:ext uri="{FF2B5EF4-FFF2-40B4-BE49-F238E27FC236}">
                <a16:creationId xmlns:a16="http://schemas.microsoft.com/office/drawing/2014/main" xmlns="" id="{503127C5-6BF3-49DB-A223-AFDF7CF4B9E8}"/>
              </a:ext>
            </a:extLst>
          </p:cNvPr>
          <p:cNvSpPr/>
          <p:nvPr/>
        </p:nvSpPr>
        <p:spPr>
          <a:xfrm rot="5400000">
            <a:off x="3587155" y="4181958"/>
            <a:ext cx="444093" cy="773941"/>
          </a:xfrm>
          <a:prstGeom prst="flowChartAlternateProcess">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xmlns="" id="{B0C835C7-61B8-4940-AC83-F856B63ADD7D}"/>
              </a:ext>
            </a:extLst>
          </p:cNvPr>
          <p:cNvSpPr txBox="1"/>
          <p:nvPr/>
        </p:nvSpPr>
        <p:spPr>
          <a:xfrm>
            <a:off x="3566963" y="4318306"/>
            <a:ext cx="496161" cy="523220"/>
          </a:xfrm>
          <a:prstGeom prst="rect">
            <a:avLst/>
          </a:prstGeom>
          <a:noFill/>
        </p:spPr>
        <p:txBody>
          <a:bodyPr wrap="none" rtlCol="0">
            <a:spAutoFit/>
          </a:bodyPr>
          <a:lstStyle/>
          <a:p>
            <a:r>
              <a:rPr lang="en-US" sz="2800" dirty="0"/>
              <a:t>D’</a:t>
            </a:r>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xmlns="" id="{105D5223-91EC-485E-8ADA-C581D571B209}"/>
                  </a:ext>
                </a:extLst>
              </p:cNvPr>
              <p:cNvSpPr/>
              <p:nvPr/>
            </p:nvSpPr>
            <p:spPr>
              <a:xfrm>
                <a:off x="6919552" y="3772490"/>
                <a:ext cx="130208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 </m:t>
                      </m:r>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𝐴</m:t>
                          </m:r>
                        </m:e>
                        <m:sup>
                          <m:r>
                            <a:rPr lang="en-US" sz="2400" b="0" i="1" smtClean="0">
                              <a:solidFill>
                                <a:schemeClr val="tx2"/>
                              </a:solidFill>
                              <a:latin typeface="Cambria Math" panose="02040503050406030204" pitchFamily="18" charset="0"/>
                            </a:rPr>
                            <m:t>′</m:t>
                          </m:r>
                        </m:sup>
                      </m:sSup>
                      <m:r>
                        <a:rPr lang="en-US" sz="2400" b="0" i="1" smtClean="0">
                          <a:solidFill>
                            <a:schemeClr val="tx2"/>
                          </a:solidFill>
                          <a:latin typeface="Cambria Math" panose="02040503050406030204" pitchFamily="18" charset="0"/>
                        </a:rPr>
                        <m:t>𝐵𝐶</m:t>
                      </m:r>
                      <m:r>
                        <a:rPr lang="en-US" sz="2400" b="0" i="1" smtClean="0">
                          <a:solidFill>
                            <a:schemeClr val="tx2"/>
                          </a:solidFill>
                          <a:latin typeface="Cambria Math" panose="02040503050406030204" pitchFamily="18" charset="0"/>
                        </a:rPr>
                        <m:t>′</m:t>
                      </m:r>
                    </m:oMath>
                  </m:oMathPara>
                </a14:m>
                <a:endParaRPr lang="en-US" sz="2400" dirty="0">
                  <a:solidFill>
                    <a:schemeClr val="tx2"/>
                  </a:solidFill>
                </a:endParaRPr>
              </a:p>
            </p:txBody>
          </p:sp>
        </mc:Choice>
        <mc:Fallback xmlns="">
          <p:sp>
            <p:nvSpPr>
              <p:cNvPr id="24" name="Rectangle 23">
                <a:extLst>
                  <a:ext uri="{FF2B5EF4-FFF2-40B4-BE49-F238E27FC236}">
                    <a16:creationId xmlns:a16="http://schemas.microsoft.com/office/drawing/2014/main" id="{105D5223-91EC-485E-8ADA-C581D571B209}"/>
                  </a:ext>
                </a:extLst>
              </p:cNvPr>
              <p:cNvSpPr>
                <a:spLocks noRot="1" noChangeAspect="1" noMove="1" noResize="1" noEditPoints="1" noAdjustHandles="1" noChangeArrowheads="1" noChangeShapeType="1" noTextEdit="1"/>
              </p:cNvSpPr>
              <p:nvPr/>
            </p:nvSpPr>
            <p:spPr>
              <a:xfrm>
                <a:off x="6919552" y="3772490"/>
                <a:ext cx="1302087" cy="46166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xmlns="" id="{6B37E48E-8660-4EAC-BC3E-13430FA57B27}"/>
                  </a:ext>
                </a:extLst>
              </p:cNvPr>
              <p:cNvSpPr/>
              <p:nvPr/>
            </p:nvSpPr>
            <p:spPr>
              <a:xfrm>
                <a:off x="8021856" y="3768025"/>
                <a:ext cx="122341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 </m:t>
                      </m:r>
                      <m:r>
                        <a:rPr lang="en-US" sz="2400" b="0" i="1" smtClean="0">
                          <a:solidFill>
                            <a:schemeClr val="tx2"/>
                          </a:solidFill>
                          <a:latin typeface="Cambria Math" panose="02040503050406030204" pitchFamily="18" charset="0"/>
                        </a:rPr>
                        <m:t>𝐴𝐶𝐷</m:t>
                      </m:r>
                      <m:r>
                        <a:rPr lang="en-US" sz="2400" b="0" i="1" smtClean="0">
                          <a:solidFill>
                            <a:schemeClr val="tx2"/>
                          </a:solidFill>
                          <a:latin typeface="Cambria Math" panose="02040503050406030204" pitchFamily="18" charset="0"/>
                        </a:rPr>
                        <m:t>′</m:t>
                      </m:r>
                    </m:oMath>
                  </m:oMathPara>
                </a14:m>
                <a:endParaRPr lang="en-US" sz="2400" dirty="0">
                  <a:solidFill>
                    <a:schemeClr val="tx2"/>
                  </a:solidFill>
                </a:endParaRPr>
              </a:p>
            </p:txBody>
          </p:sp>
        </mc:Choice>
        <mc:Fallback xmlns="">
          <p:sp>
            <p:nvSpPr>
              <p:cNvPr id="25" name="Rectangle 24">
                <a:extLst>
                  <a:ext uri="{FF2B5EF4-FFF2-40B4-BE49-F238E27FC236}">
                    <a16:creationId xmlns:a16="http://schemas.microsoft.com/office/drawing/2014/main" id="{6B37E48E-8660-4EAC-BC3E-13430FA57B27}"/>
                  </a:ext>
                </a:extLst>
              </p:cNvPr>
              <p:cNvSpPr>
                <a:spLocks noRot="1" noChangeAspect="1" noMove="1" noResize="1" noEditPoints="1" noAdjustHandles="1" noChangeArrowheads="1" noChangeShapeType="1" noTextEdit="1"/>
              </p:cNvSpPr>
              <p:nvPr/>
            </p:nvSpPr>
            <p:spPr>
              <a:xfrm>
                <a:off x="8021856" y="3768025"/>
                <a:ext cx="1223412" cy="461665"/>
              </a:xfrm>
              <a:prstGeom prst="rect">
                <a:avLst/>
              </a:prstGeom>
              <a:blipFill>
                <a:blip r:embed="rId5"/>
                <a:stretch>
                  <a:fillRect/>
                </a:stretch>
              </a:blipFill>
            </p:spPr>
            <p:txBody>
              <a:bodyPr/>
              <a:lstStyle/>
              <a:p>
                <a:r>
                  <a:rPr lang="en-IN">
                    <a:noFill/>
                  </a:rPr>
                  <a:t> </a:t>
                </a:r>
              </a:p>
            </p:txBody>
          </p:sp>
        </mc:Fallback>
      </mc:AlternateContent>
      <p:sp>
        <p:nvSpPr>
          <p:cNvPr id="26" name="TextBox 25">
            <a:extLst>
              <a:ext uri="{FF2B5EF4-FFF2-40B4-BE49-F238E27FC236}">
                <a16:creationId xmlns:a16="http://schemas.microsoft.com/office/drawing/2014/main" xmlns="" id="{29F5507D-AE98-46C6-B6CE-5669CE908863}"/>
              </a:ext>
            </a:extLst>
          </p:cNvPr>
          <p:cNvSpPr txBox="1"/>
          <p:nvPr/>
        </p:nvSpPr>
        <p:spPr>
          <a:xfrm>
            <a:off x="1813883" y="3467889"/>
            <a:ext cx="896912" cy="523220"/>
          </a:xfrm>
          <a:prstGeom prst="rect">
            <a:avLst/>
          </a:prstGeom>
          <a:noFill/>
        </p:spPr>
        <p:txBody>
          <a:bodyPr wrap="none" rtlCol="0">
            <a:spAutoFit/>
          </a:bodyPr>
          <a:lstStyle/>
          <a:p>
            <a:r>
              <a:rPr lang="en-US" sz="2800" dirty="0"/>
              <a:t>D+D’</a:t>
            </a:r>
          </a:p>
        </p:txBody>
      </p:sp>
      <p:sp>
        <p:nvSpPr>
          <p:cNvPr id="27" name="TextBox 26">
            <a:extLst>
              <a:ext uri="{FF2B5EF4-FFF2-40B4-BE49-F238E27FC236}">
                <a16:creationId xmlns:a16="http://schemas.microsoft.com/office/drawing/2014/main" xmlns="" id="{CC2A927F-6D35-413D-8A78-275335931A2E}"/>
              </a:ext>
            </a:extLst>
          </p:cNvPr>
          <p:cNvSpPr txBox="1"/>
          <p:nvPr/>
        </p:nvSpPr>
        <p:spPr>
          <a:xfrm>
            <a:off x="2819044" y="4314198"/>
            <a:ext cx="496161" cy="523220"/>
          </a:xfrm>
          <a:prstGeom prst="rect">
            <a:avLst/>
          </a:prstGeom>
          <a:noFill/>
        </p:spPr>
        <p:txBody>
          <a:bodyPr wrap="none" rtlCol="0">
            <a:spAutoFit/>
          </a:bodyPr>
          <a:lstStyle/>
          <a:p>
            <a:r>
              <a:rPr lang="en-US" sz="2800" dirty="0"/>
              <a:t>D’</a:t>
            </a:r>
          </a:p>
        </p:txBody>
      </p:sp>
      <p:sp>
        <p:nvSpPr>
          <p:cNvPr id="28" name="TextBox 27">
            <a:extLst>
              <a:ext uri="{FF2B5EF4-FFF2-40B4-BE49-F238E27FC236}">
                <a16:creationId xmlns:a16="http://schemas.microsoft.com/office/drawing/2014/main" xmlns="" id="{FC7187A4-0922-423D-80E8-C4CE45818629}"/>
              </a:ext>
            </a:extLst>
          </p:cNvPr>
          <p:cNvSpPr txBox="1"/>
          <p:nvPr/>
        </p:nvSpPr>
        <p:spPr>
          <a:xfrm>
            <a:off x="2004861" y="3480103"/>
            <a:ext cx="496161" cy="523220"/>
          </a:xfrm>
          <a:prstGeom prst="rect">
            <a:avLst/>
          </a:prstGeom>
          <a:noFill/>
        </p:spPr>
        <p:txBody>
          <a:bodyPr wrap="none" rtlCol="0">
            <a:spAutoFit/>
          </a:bodyPr>
          <a:lstStyle/>
          <a:p>
            <a:r>
              <a:rPr lang="en-US" sz="2800" dirty="0"/>
              <a:t>D’</a:t>
            </a:r>
          </a:p>
        </p:txBody>
      </p:sp>
      <p:sp>
        <p:nvSpPr>
          <p:cNvPr id="29" name="Oval 28">
            <a:extLst>
              <a:ext uri="{FF2B5EF4-FFF2-40B4-BE49-F238E27FC236}">
                <a16:creationId xmlns:a16="http://schemas.microsoft.com/office/drawing/2014/main" xmlns="" id="{994CE746-3957-462B-A3D6-A2866F35A93B}"/>
              </a:ext>
            </a:extLst>
          </p:cNvPr>
          <p:cNvSpPr/>
          <p:nvPr/>
        </p:nvSpPr>
        <p:spPr>
          <a:xfrm>
            <a:off x="3575228" y="3497259"/>
            <a:ext cx="451055" cy="480850"/>
          </a:xfrm>
          <a:prstGeom prst="ellipse">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30" name="Oval 29">
            <a:extLst>
              <a:ext uri="{FF2B5EF4-FFF2-40B4-BE49-F238E27FC236}">
                <a16:creationId xmlns:a16="http://schemas.microsoft.com/office/drawing/2014/main" xmlns="" id="{808DC519-B792-4FD8-9643-F3B01930E134}"/>
              </a:ext>
            </a:extLst>
          </p:cNvPr>
          <p:cNvSpPr/>
          <p:nvPr/>
        </p:nvSpPr>
        <p:spPr>
          <a:xfrm>
            <a:off x="2807200" y="4362076"/>
            <a:ext cx="410050" cy="437136"/>
          </a:xfrm>
          <a:prstGeom prst="ellipse">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31" name="Oval 30">
            <a:extLst>
              <a:ext uri="{FF2B5EF4-FFF2-40B4-BE49-F238E27FC236}">
                <a16:creationId xmlns:a16="http://schemas.microsoft.com/office/drawing/2014/main" xmlns="" id="{8497773A-3CD4-418D-BC23-62BDD3414629}"/>
              </a:ext>
            </a:extLst>
          </p:cNvPr>
          <p:cNvSpPr/>
          <p:nvPr/>
        </p:nvSpPr>
        <p:spPr>
          <a:xfrm>
            <a:off x="3764469" y="4310125"/>
            <a:ext cx="451055" cy="480850"/>
          </a:xfrm>
          <a:prstGeom prst="ellipse">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cxnSp>
        <p:nvCxnSpPr>
          <p:cNvPr id="32" name="Curved Connector 39">
            <a:extLst>
              <a:ext uri="{FF2B5EF4-FFF2-40B4-BE49-F238E27FC236}">
                <a16:creationId xmlns:a16="http://schemas.microsoft.com/office/drawing/2014/main" xmlns="" id="{ACD9C3B9-F8E5-48CD-BC81-87D25A790E2A}"/>
              </a:ext>
            </a:extLst>
          </p:cNvPr>
          <p:cNvCxnSpPr>
            <a:stCxn id="29" idx="6"/>
            <a:endCxn id="31" idx="6"/>
          </p:cNvCxnSpPr>
          <p:nvPr/>
        </p:nvCxnSpPr>
        <p:spPr>
          <a:xfrm>
            <a:off x="4026283" y="3737684"/>
            <a:ext cx="189241" cy="812866"/>
          </a:xfrm>
          <a:prstGeom prst="curvedConnector3">
            <a:avLst>
              <a:gd name="adj1" fmla="val 220798"/>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3" name="Curved Connector 41">
            <a:extLst>
              <a:ext uri="{FF2B5EF4-FFF2-40B4-BE49-F238E27FC236}">
                <a16:creationId xmlns:a16="http://schemas.microsoft.com/office/drawing/2014/main" xmlns="" id="{15494ACA-091F-4444-A558-B64565CE2E70}"/>
              </a:ext>
            </a:extLst>
          </p:cNvPr>
          <p:cNvCxnSpPr>
            <a:cxnSpLocks/>
            <a:stCxn id="30" idx="4"/>
            <a:endCxn id="31" idx="4"/>
          </p:cNvCxnSpPr>
          <p:nvPr/>
        </p:nvCxnSpPr>
        <p:spPr>
          <a:xfrm rot="5400000" flipH="1" flipV="1">
            <a:off x="3496992" y="4306208"/>
            <a:ext cx="8237" cy="977772"/>
          </a:xfrm>
          <a:prstGeom prst="curvedConnector3">
            <a:avLst>
              <a:gd name="adj1" fmla="val -2775282"/>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xmlns="" id="{F3373CB4-C213-4207-A949-1B4B1C5E9554}"/>
                  </a:ext>
                </a:extLst>
              </p:cNvPr>
              <p:cNvSpPr/>
              <p:nvPr/>
            </p:nvSpPr>
            <p:spPr>
              <a:xfrm>
                <a:off x="9050293" y="3772490"/>
                <a:ext cx="132119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 </m:t>
                      </m:r>
                      <m:r>
                        <a:rPr lang="en-US" sz="2400" b="0" i="1" smtClean="0">
                          <a:solidFill>
                            <a:schemeClr val="tx2"/>
                          </a:solidFill>
                          <a:latin typeface="Cambria Math" panose="02040503050406030204" pitchFamily="18" charset="0"/>
                        </a:rPr>
                        <m:t>𝐴𝐵</m:t>
                      </m:r>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𝐷</m:t>
                      </m:r>
                      <m:r>
                        <a:rPr lang="en-US" sz="2400" b="0" i="1" smtClean="0">
                          <a:solidFill>
                            <a:schemeClr val="tx2"/>
                          </a:solidFill>
                          <a:latin typeface="Cambria Math" panose="02040503050406030204" pitchFamily="18" charset="0"/>
                        </a:rPr>
                        <m:t>′</m:t>
                      </m:r>
                    </m:oMath>
                  </m:oMathPara>
                </a14:m>
                <a:endParaRPr lang="en-US" sz="2400" dirty="0">
                  <a:solidFill>
                    <a:schemeClr val="tx2"/>
                  </a:solidFill>
                </a:endParaRPr>
              </a:p>
            </p:txBody>
          </p:sp>
        </mc:Choice>
        <mc:Fallback xmlns="">
          <p:sp>
            <p:nvSpPr>
              <p:cNvPr id="34" name="Rectangle 33">
                <a:extLst>
                  <a:ext uri="{FF2B5EF4-FFF2-40B4-BE49-F238E27FC236}">
                    <a16:creationId xmlns:a16="http://schemas.microsoft.com/office/drawing/2014/main" id="{F3373CB4-C213-4207-A949-1B4B1C5E9554}"/>
                  </a:ext>
                </a:extLst>
              </p:cNvPr>
              <p:cNvSpPr>
                <a:spLocks noRot="1" noChangeAspect="1" noMove="1" noResize="1" noEditPoints="1" noAdjustHandles="1" noChangeArrowheads="1" noChangeShapeType="1" noTextEdit="1"/>
              </p:cNvSpPr>
              <p:nvPr/>
            </p:nvSpPr>
            <p:spPr>
              <a:xfrm>
                <a:off x="9050293" y="3772490"/>
                <a:ext cx="1321196" cy="461665"/>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xmlns="" id="{A677C99D-84C9-445A-996F-09FF8D432985}"/>
                  </a:ext>
                </a:extLst>
              </p:cNvPr>
              <p:cNvSpPr/>
              <p:nvPr/>
            </p:nvSpPr>
            <p:spPr>
              <a:xfrm>
                <a:off x="10193293" y="3772490"/>
                <a:ext cx="124976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 </m:t>
                      </m:r>
                      <m:r>
                        <a:rPr lang="en-US" sz="2400" b="0" i="1" smtClean="0">
                          <a:solidFill>
                            <a:schemeClr val="tx2"/>
                          </a:solidFill>
                          <a:latin typeface="Cambria Math" panose="02040503050406030204" pitchFamily="18" charset="0"/>
                        </a:rPr>
                        <m:t>𝐴</m:t>
                      </m:r>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𝐵</m:t>
                          </m:r>
                        </m:e>
                        <m:sup>
                          <m:r>
                            <a:rPr lang="en-US" sz="2400" b="0" i="1" smtClean="0">
                              <a:solidFill>
                                <a:schemeClr val="tx2"/>
                              </a:solidFill>
                              <a:latin typeface="Cambria Math" panose="02040503050406030204" pitchFamily="18" charset="0"/>
                            </a:rPr>
                            <m:t>′</m:t>
                          </m:r>
                        </m:sup>
                      </m:sSup>
                      <m:r>
                        <a:rPr lang="en-US" sz="2400" b="0" i="1" smtClean="0">
                          <a:solidFill>
                            <a:schemeClr val="tx2"/>
                          </a:solidFill>
                          <a:latin typeface="Cambria Math" panose="02040503050406030204" pitchFamily="18" charset="0"/>
                        </a:rPr>
                        <m:t>𝐶</m:t>
                      </m:r>
                    </m:oMath>
                  </m:oMathPara>
                </a14:m>
                <a:endParaRPr lang="en-US" sz="2400" dirty="0">
                  <a:solidFill>
                    <a:schemeClr val="tx2"/>
                  </a:solidFill>
                </a:endParaRPr>
              </a:p>
            </p:txBody>
          </p:sp>
        </mc:Choice>
        <mc:Fallback xmlns="">
          <p:sp>
            <p:nvSpPr>
              <p:cNvPr id="35" name="Rectangle 34">
                <a:extLst>
                  <a:ext uri="{FF2B5EF4-FFF2-40B4-BE49-F238E27FC236}">
                    <a16:creationId xmlns:a16="http://schemas.microsoft.com/office/drawing/2014/main" id="{A677C99D-84C9-445A-996F-09FF8D432985}"/>
                  </a:ext>
                </a:extLst>
              </p:cNvPr>
              <p:cNvSpPr>
                <a:spLocks noRot="1" noChangeAspect="1" noMove="1" noResize="1" noEditPoints="1" noAdjustHandles="1" noChangeArrowheads="1" noChangeShapeType="1" noTextEdit="1"/>
              </p:cNvSpPr>
              <p:nvPr/>
            </p:nvSpPr>
            <p:spPr>
              <a:xfrm>
                <a:off x="10193293" y="3772490"/>
                <a:ext cx="1249766" cy="461665"/>
              </a:xfrm>
              <a:prstGeom prst="rect">
                <a:avLst/>
              </a:prstGeom>
              <a:blipFill>
                <a:blip r:embed="rId7"/>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657524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par>
                                <p:cTn id="28" presetID="22" presetClass="exit" presetSubtype="4" fill="hold" grpId="1" nodeType="withEffect">
                                  <p:stCondLst>
                                    <p:cond delay="0"/>
                                  </p:stCondLst>
                                  <p:childTnLst>
                                    <p:animEffect transition="out" filter="wipe(down)">
                                      <p:cBhvr>
                                        <p:cTn id="29" dur="500"/>
                                        <p:tgtEl>
                                          <p:spTgt spid="28"/>
                                        </p:tgtEl>
                                      </p:cBhvr>
                                    </p:animEffect>
                                    <p:set>
                                      <p:cBhvr>
                                        <p:cTn id="30" dur="1" fill="hold">
                                          <p:stCondLst>
                                            <p:cond delay="499"/>
                                          </p:stCondLst>
                                        </p:cTn>
                                        <p:tgtEl>
                                          <p:spTgt spid="2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wipe(down)">
                                      <p:cBhvr>
                                        <p:cTn id="40" dur="500"/>
                                        <p:tgtEl>
                                          <p:spTgt spid="2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22" presetClass="exit" presetSubtype="4" fill="hold" grpId="1" nodeType="withEffect">
                                  <p:stCondLst>
                                    <p:cond delay="0"/>
                                  </p:stCondLst>
                                  <p:childTnLst>
                                    <p:animEffect transition="out" filter="wipe(down)">
                                      <p:cBhvr>
                                        <p:cTn id="47" dur="500"/>
                                        <p:tgtEl>
                                          <p:spTgt spid="23"/>
                                        </p:tgtEl>
                                      </p:cBhvr>
                                    </p:animEffect>
                                    <p:set>
                                      <p:cBhvr>
                                        <p:cTn id="48" dur="1" fill="hold">
                                          <p:stCondLst>
                                            <p:cond delay="499"/>
                                          </p:stCondLst>
                                        </p:cTn>
                                        <p:tgtEl>
                                          <p:spTgt spid="23"/>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500"/>
                                        <p:tgtEl>
                                          <p:spTgt spid="27"/>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500"/>
                                        <p:tgtEl>
                                          <p:spTgt spid="2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fade">
                                      <p:cBhvr>
                                        <p:cTn id="68" dur="500"/>
                                        <p:tgtEl>
                                          <p:spTgt spid="21"/>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fade">
                                      <p:cBhvr>
                                        <p:cTn id="73" dur="500"/>
                                        <p:tgtEl>
                                          <p:spTgt spid="24"/>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fade">
                                      <p:cBhvr>
                                        <p:cTn id="78" dur="500"/>
                                        <p:tgtEl>
                                          <p:spTgt spid="30"/>
                                        </p:tgtEl>
                                      </p:cBhvr>
                                    </p:animEffect>
                                  </p:childTnLst>
                                </p:cTn>
                              </p:par>
                              <p:par>
                                <p:cTn id="79" presetID="10" presetClass="entr" presetSubtype="0" fill="hold" nodeType="withEffect">
                                  <p:stCondLst>
                                    <p:cond delay="0"/>
                                  </p:stCondLst>
                                  <p:childTnLst>
                                    <p:set>
                                      <p:cBhvr>
                                        <p:cTn id="80" dur="1" fill="hold">
                                          <p:stCondLst>
                                            <p:cond delay="0"/>
                                          </p:stCondLst>
                                        </p:cTn>
                                        <p:tgtEl>
                                          <p:spTgt spid="33"/>
                                        </p:tgtEl>
                                        <p:attrNameLst>
                                          <p:attrName>style.visibility</p:attrName>
                                        </p:attrNameLst>
                                      </p:cBhvr>
                                      <p:to>
                                        <p:strVal val="visible"/>
                                      </p:to>
                                    </p:set>
                                    <p:animEffect transition="in" filter="fade">
                                      <p:cBhvr>
                                        <p:cTn id="81" dur="500"/>
                                        <p:tgtEl>
                                          <p:spTgt spid="33"/>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Effect transition="in" filter="fade">
                                      <p:cBhvr>
                                        <p:cTn id="84" dur="500"/>
                                        <p:tgtEl>
                                          <p:spTgt spid="31"/>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25"/>
                                        </p:tgtEl>
                                        <p:attrNameLst>
                                          <p:attrName>style.visibility</p:attrName>
                                        </p:attrNameLst>
                                      </p:cBhvr>
                                      <p:to>
                                        <p:strVal val="visible"/>
                                      </p:to>
                                    </p:set>
                                    <p:animEffect transition="in" filter="fade">
                                      <p:cBhvr>
                                        <p:cTn id="89" dur="500"/>
                                        <p:tgtEl>
                                          <p:spTgt spid="25"/>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29"/>
                                        </p:tgtEl>
                                        <p:attrNameLst>
                                          <p:attrName>style.visibility</p:attrName>
                                        </p:attrNameLst>
                                      </p:cBhvr>
                                      <p:to>
                                        <p:strVal val="visible"/>
                                      </p:to>
                                    </p:set>
                                    <p:animEffect transition="in" filter="fade">
                                      <p:cBhvr>
                                        <p:cTn id="94" dur="500"/>
                                        <p:tgtEl>
                                          <p:spTgt spid="29"/>
                                        </p:tgtEl>
                                      </p:cBhvr>
                                    </p:animEffect>
                                  </p:childTnLst>
                                </p:cTn>
                              </p:par>
                              <p:par>
                                <p:cTn id="95" presetID="10" presetClass="entr" presetSubtype="0" fill="hold" nodeType="withEffect">
                                  <p:stCondLst>
                                    <p:cond delay="0"/>
                                  </p:stCondLst>
                                  <p:childTnLst>
                                    <p:set>
                                      <p:cBhvr>
                                        <p:cTn id="96" dur="1" fill="hold">
                                          <p:stCondLst>
                                            <p:cond delay="0"/>
                                          </p:stCondLst>
                                        </p:cTn>
                                        <p:tgtEl>
                                          <p:spTgt spid="32"/>
                                        </p:tgtEl>
                                        <p:attrNameLst>
                                          <p:attrName>style.visibility</p:attrName>
                                        </p:attrNameLst>
                                      </p:cBhvr>
                                      <p:to>
                                        <p:strVal val="visible"/>
                                      </p:to>
                                    </p:set>
                                    <p:animEffect transition="in" filter="fade">
                                      <p:cBhvr>
                                        <p:cTn id="97" dur="500"/>
                                        <p:tgtEl>
                                          <p:spTgt spid="32"/>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4"/>
                                        </p:tgtEl>
                                        <p:attrNameLst>
                                          <p:attrName>style.visibility</p:attrName>
                                        </p:attrNameLst>
                                      </p:cBhvr>
                                      <p:to>
                                        <p:strVal val="visible"/>
                                      </p:to>
                                    </p:set>
                                    <p:animEffect transition="in" filter="fade">
                                      <p:cBhvr>
                                        <p:cTn id="102" dur="500"/>
                                        <p:tgtEl>
                                          <p:spTgt spid="34"/>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fade">
                                      <p:cBhvr>
                                        <p:cTn id="107" dur="500"/>
                                        <p:tgtEl>
                                          <p:spTgt spid="22"/>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35"/>
                                        </p:tgtEl>
                                        <p:attrNameLst>
                                          <p:attrName>style.visibility</p:attrName>
                                        </p:attrNameLst>
                                      </p:cBhvr>
                                      <p:to>
                                        <p:strVal val="visible"/>
                                      </p:to>
                                    </p:set>
                                    <p:animEffect transition="in" filter="fade">
                                      <p:cBhvr>
                                        <p:cTn id="11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P spid="20" grpId="0" animBg="1"/>
      <p:bldP spid="21" grpId="0" animBg="1"/>
      <p:bldP spid="22" grpId="0" animBg="1"/>
      <p:bldP spid="23" grpId="0"/>
      <p:bldP spid="23" grpId="1"/>
      <p:bldP spid="24" grpId="0"/>
      <p:bldP spid="25" grpId="0"/>
      <p:bldP spid="26" grpId="0"/>
      <p:bldP spid="27" grpId="0"/>
      <p:bldP spid="28" grpId="0"/>
      <p:bldP spid="28" grpId="1"/>
      <p:bldP spid="29" grpId="0" animBg="1"/>
      <p:bldP spid="30" grpId="0" animBg="1"/>
      <p:bldP spid="31" grpId="0" animBg="1"/>
      <p:bldP spid="34" grpId="0"/>
      <p:bldP spid="3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5DB3EB-3B36-4B48-A15F-CE68787C5920}"/>
              </a:ext>
            </a:extLst>
          </p:cNvPr>
          <p:cNvSpPr>
            <a:spLocks noGrp="1"/>
          </p:cNvSpPr>
          <p:nvPr>
            <p:ph type="title"/>
          </p:nvPr>
        </p:nvSpPr>
        <p:spPr/>
        <p:txBody>
          <a:bodyPr/>
          <a:lstStyle/>
          <a:p>
            <a:r>
              <a:rPr lang="en-US" dirty="0"/>
              <a:t>Reducing Expressions with VEM (Example)</a:t>
            </a:r>
            <a:endParaRPr lang="en-IN"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xmlns="" id="{8D4BFE50-7DF2-46B0-98B2-3E9A989637CE}"/>
                  </a:ext>
                </a:extLst>
              </p:cNvPr>
              <p:cNvSpPr/>
              <p:nvPr/>
            </p:nvSpPr>
            <p:spPr>
              <a:xfrm>
                <a:off x="800092" y="922950"/>
                <a:ext cx="10558340" cy="830997"/>
              </a:xfrm>
              <a:prstGeom prst="rect">
                <a:avLst/>
              </a:prstGeom>
            </p:spPr>
            <p:txBody>
              <a:bodyPr wrap="none">
                <a:spAutoFit/>
              </a:bodyPr>
              <a:lstStyle/>
              <a:p>
                <a:r>
                  <a:rPr lang="en-US" sz="2400" i="1" dirty="0">
                    <a:solidFill>
                      <a:schemeClr val="accent6"/>
                    </a:solidFill>
                    <a:latin typeface="Cambria Math" panose="02040503050406030204" pitchFamily="18" charset="0"/>
                  </a:rPr>
                  <a:t>f  </a:t>
                </a:r>
                <a14:m>
                  <m:oMath xmlns:m="http://schemas.openxmlformats.org/officeDocument/2006/math">
                    <m:r>
                      <a:rPr lang="en-US" sz="2400" i="1">
                        <a:solidFill>
                          <a:schemeClr val="accent6"/>
                        </a:solidFill>
                        <a:latin typeface="Cambria Math" panose="02040503050406030204" pitchFamily="18" charset="0"/>
                      </a:rPr>
                      <m:t>=</m:t>
                    </m:r>
                    <m:sSup>
                      <m:sSupPr>
                        <m:ctrlPr>
                          <a:rPr lang="en-US" sz="2400" i="1">
                            <a:solidFill>
                              <a:schemeClr val="accent6"/>
                            </a:solidFill>
                            <a:latin typeface="Cambria Math" panose="02040503050406030204" pitchFamily="18" charset="0"/>
                          </a:rPr>
                        </m:ctrlPr>
                      </m:sSupPr>
                      <m:e>
                        <m:r>
                          <a:rPr lang="en-US" sz="2400" i="1">
                            <a:solidFill>
                              <a:schemeClr val="accent6"/>
                            </a:solidFill>
                            <a:latin typeface="Cambria Math" panose="02040503050406030204" pitchFamily="18" charset="0"/>
                          </a:rPr>
                          <m:t>𝐴</m:t>
                        </m:r>
                      </m:e>
                      <m:sup>
                        <m:r>
                          <a:rPr lang="en-US" sz="2400" i="1">
                            <a:solidFill>
                              <a:schemeClr val="accent6"/>
                            </a:solidFill>
                            <a:latin typeface="Cambria Math" panose="02040503050406030204" pitchFamily="18" charset="0"/>
                          </a:rPr>
                          <m:t>′</m:t>
                        </m:r>
                      </m:sup>
                    </m:sSup>
                    <m:sSup>
                      <m:sSupPr>
                        <m:ctrlPr>
                          <a:rPr lang="en-US" sz="2400" i="1">
                            <a:solidFill>
                              <a:schemeClr val="accent6"/>
                            </a:solidFill>
                            <a:latin typeface="Cambria Math" panose="02040503050406030204" pitchFamily="18" charset="0"/>
                          </a:rPr>
                        </m:ctrlPr>
                      </m:sSupPr>
                      <m:e>
                        <m:r>
                          <a:rPr lang="en-US" sz="2400" i="1">
                            <a:solidFill>
                              <a:schemeClr val="accent6"/>
                            </a:solidFill>
                            <a:latin typeface="Cambria Math" panose="02040503050406030204" pitchFamily="18" charset="0"/>
                          </a:rPr>
                          <m:t>𝐵</m:t>
                        </m:r>
                      </m:e>
                      <m:sup>
                        <m:r>
                          <a:rPr lang="en-US" sz="2400" i="1">
                            <a:solidFill>
                              <a:schemeClr val="accent6"/>
                            </a:solidFill>
                            <a:latin typeface="Cambria Math" panose="02040503050406030204" pitchFamily="18" charset="0"/>
                          </a:rPr>
                          <m:t>′</m:t>
                        </m:r>
                      </m:sup>
                    </m:sSup>
                    <m:sSup>
                      <m:sSupPr>
                        <m:ctrlPr>
                          <a:rPr lang="en-US" sz="2400" i="1">
                            <a:solidFill>
                              <a:schemeClr val="accent6"/>
                            </a:solidFill>
                            <a:latin typeface="Cambria Math" panose="02040503050406030204" pitchFamily="18" charset="0"/>
                          </a:rPr>
                        </m:ctrlPr>
                      </m:sSupPr>
                      <m:e>
                        <m:r>
                          <a:rPr lang="en-US" sz="2400" i="1">
                            <a:solidFill>
                              <a:schemeClr val="accent6"/>
                            </a:solidFill>
                            <a:latin typeface="Cambria Math" panose="02040503050406030204" pitchFamily="18" charset="0"/>
                          </a:rPr>
                          <m:t>𝐶</m:t>
                        </m:r>
                      </m:e>
                      <m:sup>
                        <m:r>
                          <a:rPr lang="en-US" sz="2400" i="1">
                            <a:solidFill>
                              <a:schemeClr val="accent6"/>
                            </a:solidFill>
                            <a:latin typeface="Cambria Math" panose="02040503050406030204" pitchFamily="18" charset="0"/>
                          </a:rPr>
                          <m:t>′</m:t>
                        </m:r>
                      </m:sup>
                    </m:sSup>
                    <m:sSup>
                      <m:sSupPr>
                        <m:ctrlPr>
                          <a:rPr lang="en-US" sz="2400" i="1">
                            <a:solidFill>
                              <a:schemeClr val="accent6"/>
                            </a:solidFill>
                            <a:latin typeface="Cambria Math" panose="02040503050406030204" pitchFamily="18" charset="0"/>
                          </a:rPr>
                        </m:ctrlPr>
                      </m:sSupPr>
                      <m:e>
                        <m:r>
                          <a:rPr lang="en-US" sz="2400" i="1">
                            <a:solidFill>
                              <a:schemeClr val="accent6"/>
                            </a:solidFill>
                            <a:latin typeface="Cambria Math" panose="02040503050406030204" pitchFamily="18" charset="0"/>
                          </a:rPr>
                          <m:t>𝐷</m:t>
                        </m:r>
                      </m:e>
                      <m:sup>
                        <m:r>
                          <a:rPr lang="en-US" sz="2400" i="1">
                            <a:solidFill>
                              <a:schemeClr val="accent6"/>
                            </a:solidFill>
                            <a:latin typeface="Cambria Math" panose="02040503050406030204" pitchFamily="18" charset="0"/>
                          </a:rPr>
                          <m:t>′</m:t>
                        </m:r>
                      </m:sup>
                    </m:sSup>
                    <m:r>
                      <a:rPr lang="en-US" sz="2400" i="1">
                        <a:solidFill>
                          <a:schemeClr val="accent6"/>
                        </a:solidFill>
                        <a:latin typeface="Cambria Math" panose="02040503050406030204" pitchFamily="18" charset="0"/>
                      </a:rPr>
                      <m:t>𝐸</m:t>
                    </m:r>
                    <m:r>
                      <a:rPr lang="en-US" sz="2400" i="1">
                        <a:solidFill>
                          <a:schemeClr val="accent6"/>
                        </a:solidFill>
                        <a:latin typeface="Cambria Math" panose="02040503050406030204" pitchFamily="18" charset="0"/>
                      </a:rPr>
                      <m:t>+</m:t>
                    </m:r>
                    <m:sSup>
                      <m:sSupPr>
                        <m:ctrlPr>
                          <a:rPr lang="en-US" sz="2400" i="1">
                            <a:solidFill>
                              <a:schemeClr val="accent6"/>
                            </a:solidFill>
                            <a:latin typeface="Cambria Math" panose="02040503050406030204" pitchFamily="18" charset="0"/>
                          </a:rPr>
                        </m:ctrlPr>
                      </m:sSupPr>
                      <m:e>
                        <m:r>
                          <a:rPr lang="en-US" sz="2400" i="1">
                            <a:solidFill>
                              <a:schemeClr val="accent6"/>
                            </a:solidFill>
                            <a:latin typeface="Cambria Math" panose="02040503050406030204" pitchFamily="18" charset="0"/>
                          </a:rPr>
                          <m:t>𝐴</m:t>
                        </m:r>
                      </m:e>
                      <m:sup>
                        <m:r>
                          <a:rPr lang="en-US" sz="2400" i="1">
                            <a:solidFill>
                              <a:schemeClr val="accent6"/>
                            </a:solidFill>
                            <a:latin typeface="Cambria Math" panose="02040503050406030204" pitchFamily="18" charset="0"/>
                          </a:rPr>
                          <m:t>′</m:t>
                        </m:r>
                      </m:sup>
                    </m:sSup>
                    <m:sSup>
                      <m:sSupPr>
                        <m:ctrlPr>
                          <a:rPr lang="en-US" sz="2400" i="1">
                            <a:solidFill>
                              <a:schemeClr val="accent6"/>
                            </a:solidFill>
                            <a:latin typeface="Cambria Math" panose="02040503050406030204" pitchFamily="18" charset="0"/>
                          </a:rPr>
                        </m:ctrlPr>
                      </m:sSupPr>
                      <m:e>
                        <m:r>
                          <a:rPr lang="en-US" sz="2400" i="1">
                            <a:solidFill>
                              <a:schemeClr val="accent6"/>
                            </a:solidFill>
                            <a:latin typeface="Cambria Math" panose="02040503050406030204" pitchFamily="18" charset="0"/>
                          </a:rPr>
                          <m:t>𝐵</m:t>
                        </m:r>
                      </m:e>
                      <m:sup>
                        <m:r>
                          <a:rPr lang="en-US" sz="2400" i="1">
                            <a:solidFill>
                              <a:schemeClr val="accent6"/>
                            </a:solidFill>
                            <a:latin typeface="Cambria Math" panose="02040503050406030204" pitchFamily="18" charset="0"/>
                          </a:rPr>
                          <m:t>′</m:t>
                        </m:r>
                      </m:sup>
                    </m:sSup>
                    <m:sSup>
                      <m:sSupPr>
                        <m:ctrlPr>
                          <a:rPr lang="en-US" sz="2400" i="1">
                            <a:solidFill>
                              <a:schemeClr val="accent6"/>
                            </a:solidFill>
                            <a:latin typeface="Cambria Math" panose="02040503050406030204" pitchFamily="18" charset="0"/>
                          </a:rPr>
                        </m:ctrlPr>
                      </m:sSupPr>
                      <m:e>
                        <m:r>
                          <a:rPr lang="en-US" sz="2400" i="1">
                            <a:solidFill>
                              <a:schemeClr val="accent6"/>
                            </a:solidFill>
                            <a:latin typeface="Cambria Math" panose="02040503050406030204" pitchFamily="18" charset="0"/>
                          </a:rPr>
                          <m:t>𝐶</m:t>
                        </m:r>
                      </m:e>
                      <m:sup>
                        <m:r>
                          <a:rPr lang="en-US" sz="2400" i="1">
                            <a:solidFill>
                              <a:schemeClr val="accent6"/>
                            </a:solidFill>
                            <a:latin typeface="Cambria Math" panose="02040503050406030204" pitchFamily="18" charset="0"/>
                          </a:rPr>
                          <m:t>′</m:t>
                        </m:r>
                      </m:sup>
                    </m:sSup>
                    <m:r>
                      <a:rPr lang="en-US" sz="2400" i="1">
                        <a:solidFill>
                          <a:schemeClr val="accent6"/>
                        </a:solidFill>
                        <a:latin typeface="Cambria Math" panose="02040503050406030204" pitchFamily="18" charset="0"/>
                      </a:rPr>
                      <m:t>𝐷𝐸</m:t>
                    </m:r>
                    <m:r>
                      <a:rPr lang="en-US" sz="2400" i="1">
                        <a:solidFill>
                          <a:schemeClr val="accent6"/>
                        </a:solidFill>
                        <a:latin typeface="Cambria Math" panose="02040503050406030204" pitchFamily="18" charset="0"/>
                      </a:rPr>
                      <m:t>+</m:t>
                    </m:r>
                    <m:sSup>
                      <m:sSupPr>
                        <m:ctrlPr>
                          <a:rPr lang="en-US" sz="2400" i="1">
                            <a:solidFill>
                              <a:schemeClr val="accent6"/>
                            </a:solidFill>
                            <a:latin typeface="Cambria Math" panose="02040503050406030204" pitchFamily="18" charset="0"/>
                          </a:rPr>
                        </m:ctrlPr>
                      </m:sSupPr>
                      <m:e>
                        <m:r>
                          <a:rPr lang="en-US" sz="2400" i="1">
                            <a:solidFill>
                              <a:schemeClr val="accent6"/>
                            </a:solidFill>
                            <a:latin typeface="Cambria Math" panose="02040503050406030204" pitchFamily="18" charset="0"/>
                          </a:rPr>
                          <m:t>𝐴</m:t>
                        </m:r>
                      </m:e>
                      <m:sup>
                        <m:r>
                          <a:rPr lang="en-US" sz="2400" i="1">
                            <a:solidFill>
                              <a:schemeClr val="accent6"/>
                            </a:solidFill>
                            <a:latin typeface="Cambria Math" panose="02040503050406030204" pitchFamily="18" charset="0"/>
                          </a:rPr>
                          <m:t>′</m:t>
                        </m:r>
                      </m:sup>
                    </m:sSup>
                    <m:r>
                      <a:rPr lang="en-US" sz="2400" i="1">
                        <a:solidFill>
                          <a:schemeClr val="accent6"/>
                        </a:solidFill>
                        <a:latin typeface="Cambria Math" panose="02040503050406030204" pitchFamily="18" charset="0"/>
                      </a:rPr>
                      <m:t>𝐵𝐶</m:t>
                    </m:r>
                    <m:sSup>
                      <m:sSupPr>
                        <m:ctrlPr>
                          <a:rPr lang="en-US" sz="2400" i="1">
                            <a:solidFill>
                              <a:schemeClr val="accent6"/>
                            </a:solidFill>
                            <a:latin typeface="Cambria Math" panose="02040503050406030204" pitchFamily="18" charset="0"/>
                          </a:rPr>
                        </m:ctrlPr>
                      </m:sSupPr>
                      <m:e>
                        <m:r>
                          <a:rPr lang="en-US" sz="2400" i="1">
                            <a:solidFill>
                              <a:schemeClr val="accent6"/>
                            </a:solidFill>
                            <a:latin typeface="Cambria Math" panose="02040503050406030204" pitchFamily="18" charset="0"/>
                          </a:rPr>
                          <m:t>𝐷</m:t>
                        </m:r>
                      </m:e>
                      <m:sup>
                        <m:r>
                          <a:rPr lang="en-US" sz="2400" i="1">
                            <a:solidFill>
                              <a:schemeClr val="accent6"/>
                            </a:solidFill>
                            <a:latin typeface="Cambria Math" panose="02040503050406030204" pitchFamily="18" charset="0"/>
                          </a:rPr>
                          <m:t>′</m:t>
                        </m:r>
                      </m:sup>
                    </m:sSup>
                    <m:sSup>
                      <m:sSupPr>
                        <m:ctrlPr>
                          <a:rPr lang="en-US" sz="2400" i="1">
                            <a:solidFill>
                              <a:schemeClr val="accent6"/>
                            </a:solidFill>
                            <a:latin typeface="Cambria Math" panose="02040503050406030204" pitchFamily="18" charset="0"/>
                          </a:rPr>
                        </m:ctrlPr>
                      </m:sSupPr>
                      <m:e>
                        <m:r>
                          <a:rPr lang="en-US" sz="2400" i="1">
                            <a:solidFill>
                              <a:schemeClr val="accent6"/>
                            </a:solidFill>
                            <a:latin typeface="Cambria Math" panose="02040503050406030204" pitchFamily="18" charset="0"/>
                          </a:rPr>
                          <m:t>𝐸</m:t>
                        </m:r>
                      </m:e>
                      <m:sup>
                        <m:r>
                          <a:rPr lang="en-US" sz="2400" i="1">
                            <a:solidFill>
                              <a:schemeClr val="accent6"/>
                            </a:solidFill>
                            <a:latin typeface="Cambria Math" panose="02040503050406030204" pitchFamily="18" charset="0"/>
                          </a:rPr>
                          <m:t>′</m:t>
                        </m:r>
                      </m:sup>
                    </m:sSup>
                    <m:r>
                      <a:rPr lang="en-US" sz="2400" i="1">
                        <a:solidFill>
                          <a:schemeClr val="accent6"/>
                        </a:solidFill>
                        <a:latin typeface="Cambria Math" panose="02040503050406030204" pitchFamily="18" charset="0"/>
                      </a:rPr>
                      <m:t>+</m:t>
                    </m:r>
                    <m:sSup>
                      <m:sSupPr>
                        <m:ctrlPr>
                          <a:rPr lang="en-US" sz="2400" i="1">
                            <a:solidFill>
                              <a:schemeClr val="accent6"/>
                            </a:solidFill>
                            <a:latin typeface="Cambria Math" panose="02040503050406030204" pitchFamily="18" charset="0"/>
                          </a:rPr>
                        </m:ctrlPr>
                      </m:sSupPr>
                      <m:e>
                        <m:r>
                          <a:rPr lang="en-US" sz="2400" i="1">
                            <a:solidFill>
                              <a:schemeClr val="accent6"/>
                            </a:solidFill>
                            <a:latin typeface="Cambria Math" panose="02040503050406030204" pitchFamily="18" charset="0"/>
                          </a:rPr>
                          <m:t>𝐴</m:t>
                        </m:r>
                      </m:e>
                      <m:sup>
                        <m:r>
                          <a:rPr lang="en-US" sz="2400" i="1">
                            <a:solidFill>
                              <a:schemeClr val="accent6"/>
                            </a:solidFill>
                            <a:latin typeface="Cambria Math" panose="02040503050406030204" pitchFamily="18" charset="0"/>
                          </a:rPr>
                          <m:t>′</m:t>
                        </m:r>
                      </m:sup>
                    </m:sSup>
                    <m:r>
                      <a:rPr lang="en-US" sz="2400" i="1">
                        <a:solidFill>
                          <a:schemeClr val="accent6"/>
                        </a:solidFill>
                        <a:latin typeface="Cambria Math" panose="02040503050406030204" pitchFamily="18" charset="0"/>
                      </a:rPr>
                      <m:t>𝐵𝐶</m:t>
                    </m:r>
                    <m:sSup>
                      <m:sSupPr>
                        <m:ctrlPr>
                          <a:rPr lang="en-US" sz="2400" i="1">
                            <a:solidFill>
                              <a:schemeClr val="accent6"/>
                            </a:solidFill>
                            <a:latin typeface="Cambria Math" panose="02040503050406030204" pitchFamily="18" charset="0"/>
                          </a:rPr>
                        </m:ctrlPr>
                      </m:sSupPr>
                      <m:e>
                        <m:r>
                          <a:rPr lang="en-US" sz="2400" i="1">
                            <a:solidFill>
                              <a:schemeClr val="accent6"/>
                            </a:solidFill>
                            <a:latin typeface="Cambria Math" panose="02040503050406030204" pitchFamily="18" charset="0"/>
                          </a:rPr>
                          <m:t>𝐷</m:t>
                        </m:r>
                      </m:e>
                      <m:sup>
                        <m:r>
                          <a:rPr lang="en-US" sz="2400" i="1">
                            <a:solidFill>
                              <a:schemeClr val="accent6"/>
                            </a:solidFill>
                            <a:latin typeface="Cambria Math" panose="02040503050406030204" pitchFamily="18" charset="0"/>
                          </a:rPr>
                          <m:t>′</m:t>
                        </m:r>
                      </m:sup>
                    </m:sSup>
                    <m:r>
                      <a:rPr lang="en-US" sz="2400" i="1">
                        <a:solidFill>
                          <a:schemeClr val="accent6"/>
                        </a:solidFill>
                        <a:latin typeface="Cambria Math" panose="02040503050406030204" pitchFamily="18" charset="0"/>
                      </a:rPr>
                      <m:t>𝐸</m:t>
                    </m:r>
                    <m:r>
                      <a:rPr lang="en-US" sz="2400" i="1">
                        <a:solidFill>
                          <a:schemeClr val="accent6"/>
                        </a:solidFill>
                        <a:latin typeface="Cambria Math" panose="02040503050406030204" pitchFamily="18" charset="0"/>
                      </a:rPr>
                      <m:t>+</m:t>
                    </m:r>
                    <m:r>
                      <a:rPr lang="en-US" sz="2400" i="1">
                        <a:solidFill>
                          <a:schemeClr val="accent6"/>
                        </a:solidFill>
                        <a:latin typeface="Cambria Math" panose="02040503050406030204" pitchFamily="18" charset="0"/>
                      </a:rPr>
                      <m:t>𝐴</m:t>
                    </m:r>
                    <m:sSup>
                      <m:sSupPr>
                        <m:ctrlPr>
                          <a:rPr lang="en-US" sz="2400" i="1">
                            <a:solidFill>
                              <a:schemeClr val="accent6"/>
                            </a:solidFill>
                            <a:latin typeface="Cambria Math" panose="02040503050406030204" pitchFamily="18" charset="0"/>
                          </a:rPr>
                        </m:ctrlPr>
                      </m:sSupPr>
                      <m:e>
                        <m:r>
                          <a:rPr lang="en-US" sz="2400" i="1">
                            <a:solidFill>
                              <a:schemeClr val="accent6"/>
                            </a:solidFill>
                            <a:latin typeface="Cambria Math" panose="02040503050406030204" pitchFamily="18" charset="0"/>
                          </a:rPr>
                          <m:t>𝐵</m:t>
                        </m:r>
                      </m:e>
                      <m:sup>
                        <m:r>
                          <a:rPr lang="en-US" sz="2400" i="1">
                            <a:solidFill>
                              <a:schemeClr val="accent6"/>
                            </a:solidFill>
                            <a:latin typeface="Cambria Math" panose="02040503050406030204" pitchFamily="18" charset="0"/>
                          </a:rPr>
                          <m:t>′</m:t>
                        </m:r>
                      </m:sup>
                    </m:sSup>
                    <m:sSup>
                      <m:sSupPr>
                        <m:ctrlPr>
                          <a:rPr lang="en-US" sz="2400" i="1">
                            <a:solidFill>
                              <a:schemeClr val="accent6"/>
                            </a:solidFill>
                            <a:latin typeface="Cambria Math" panose="02040503050406030204" pitchFamily="18" charset="0"/>
                          </a:rPr>
                        </m:ctrlPr>
                      </m:sSupPr>
                      <m:e>
                        <m:r>
                          <a:rPr lang="en-US" sz="2400" i="1">
                            <a:solidFill>
                              <a:schemeClr val="accent6"/>
                            </a:solidFill>
                            <a:latin typeface="Cambria Math" panose="02040503050406030204" pitchFamily="18" charset="0"/>
                          </a:rPr>
                          <m:t>𝐶</m:t>
                        </m:r>
                      </m:e>
                      <m:sup>
                        <m:r>
                          <a:rPr lang="en-US" sz="2400" i="1">
                            <a:solidFill>
                              <a:schemeClr val="accent6"/>
                            </a:solidFill>
                            <a:latin typeface="Cambria Math" panose="02040503050406030204" pitchFamily="18" charset="0"/>
                          </a:rPr>
                          <m:t>′</m:t>
                        </m:r>
                      </m:sup>
                    </m:sSup>
                    <m:sSup>
                      <m:sSupPr>
                        <m:ctrlPr>
                          <a:rPr lang="en-US" sz="2400" i="1">
                            <a:solidFill>
                              <a:schemeClr val="accent6"/>
                            </a:solidFill>
                            <a:latin typeface="Cambria Math" panose="02040503050406030204" pitchFamily="18" charset="0"/>
                          </a:rPr>
                        </m:ctrlPr>
                      </m:sSupPr>
                      <m:e>
                        <m:r>
                          <a:rPr lang="en-US" sz="2400" i="1">
                            <a:solidFill>
                              <a:schemeClr val="accent6"/>
                            </a:solidFill>
                            <a:latin typeface="Cambria Math" panose="02040503050406030204" pitchFamily="18" charset="0"/>
                          </a:rPr>
                          <m:t>𝐷</m:t>
                        </m:r>
                      </m:e>
                      <m:sup>
                        <m:r>
                          <a:rPr lang="en-US" sz="2400" i="1">
                            <a:solidFill>
                              <a:schemeClr val="accent6"/>
                            </a:solidFill>
                            <a:latin typeface="Cambria Math" panose="02040503050406030204" pitchFamily="18" charset="0"/>
                          </a:rPr>
                          <m:t>′</m:t>
                        </m:r>
                      </m:sup>
                    </m:sSup>
                    <m:sSup>
                      <m:sSupPr>
                        <m:ctrlPr>
                          <a:rPr lang="en-US" sz="2400" i="1">
                            <a:solidFill>
                              <a:schemeClr val="accent6"/>
                            </a:solidFill>
                            <a:latin typeface="Cambria Math" panose="02040503050406030204" pitchFamily="18" charset="0"/>
                          </a:rPr>
                        </m:ctrlPr>
                      </m:sSupPr>
                      <m:e>
                        <m:r>
                          <a:rPr lang="en-US" sz="2400" i="1">
                            <a:solidFill>
                              <a:schemeClr val="accent6"/>
                            </a:solidFill>
                            <a:latin typeface="Cambria Math" panose="02040503050406030204" pitchFamily="18" charset="0"/>
                          </a:rPr>
                          <m:t>𝐸</m:t>
                        </m:r>
                      </m:e>
                      <m:sup>
                        <m:r>
                          <a:rPr lang="en-US" sz="2400" i="1">
                            <a:solidFill>
                              <a:schemeClr val="accent6"/>
                            </a:solidFill>
                            <a:latin typeface="Cambria Math" panose="02040503050406030204" pitchFamily="18" charset="0"/>
                          </a:rPr>
                          <m:t>′</m:t>
                        </m:r>
                      </m:sup>
                    </m:sSup>
                    <m:r>
                      <a:rPr lang="en-US" sz="2400" i="1">
                        <a:solidFill>
                          <a:schemeClr val="accent6"/>
                        </a:solidFill>
                        <a:latin typeface="Cambria Math" panose="02040503050406030204" pitchFamily="18" charset="0"/>
                      </a:rPr>
                      <m:t>+ </m:t>
                    </m:r>
                    <m:r>
                      <a:rPr lang="en-US" sz="2400" i="1">
                        <a:solidFill>
                          <a:schemeClr val="accent6"/>
                        </a:solidFill>
                        <a:latin typeface="Cambria Math" panose="02040503050406030204" pitchFamily="18" charset="0"/>
                      </a:rPr>
                      <m:t>𝐴</m:t>
                    </m:r>
                    <m:sSup>
                      <m:sSupPr>
                        <m:ctrlPr>
                          <a:rPr lang="en-US" sz="2400" i="1">
                            <a:solidFill>
                              <a:schemeClr val="accent6"/>
                            </a:solidFill>
                            <a:latin typeface="Cambria Math" panose="02040503050406030204" pitchFamily="18" charset="0"/>
                          </a:rPr>
                        </m:ctrlPr>
                      </m:sSupPr>
                      <m:e>
                        <m:r>
                          <a:rPr lang="en-US" sz="2400" i="1">
                            <a:solidFill>
                              <a:schemeClr val="accent6"/>
                            </a:solidFill>
                            <a:latin typeface="Cambria Math" panose="02040503050406030204" pitchFamily="18" charset="0"/>
                          </a:rPr>
                          <m:t>𝐵</m:t>
                        </m:r>
                      </m:e>
                      <m:sup>
                        <m:r>
                          <a:rPr lang="en-US" sz="2400" i="1">
                            <a:solidFill>
                              <a:schemeClr val="accent6"/>
                            </a:solidFill>
                            <a:latin typeface="Cambria Math" panose="02040503050406030204" pitchFamily="18" charset="0"/>
                          </a:rPr>
                          <m:t>′</m:t>
                        </m:r>
                      </m:sup>
                    </m:sSup>
                    <m:sSup>
                      <m:sSupPr>
                        <m:ctrlPr>
                          <a:rPr lang="en-US" sz="2400" i="1">
                            <a:solidFill>
                              <a:schemeClr val="accent6"/>
                            </a:solidFill>
                            <a:latin typeface="Cambria Math" panose="02040503050406030204" pitchFamily="18" charset="0"/>
                          </a:rPr>
                        </m:ctrlPr>
                      </m:sSupPr>
                      <m:e>
                        <m:r>
                          <a:rPr lang="en-US" sz="2400" i="1">
                            <a:solidFill>
                              <a:schemeClr val="accent6"/>
                            </a:solidFill>
                            <a:latin typeface="Cambria Math" panose="02040503050406030204" pitchFamily="18" charset="0"/>
                          </a:rPr>
                          <m:t>𝐶</m:t>
                        </m:r>
                      </m:e>
                      <m:sup>
                        <m:r>
                          <a:rPr lang="en-US" sz="2400" i="1">
                            <a:solidFill>
                              <a:schemeClr val="accent6"/>
                            </a:solidFill>
                            <a:latin typeface="Cambria Math" panose="02040503050406030204" pitchFamily="18" charset="0"/>
                          </a:rPr>
                          <m:t>′</m:t>
                        </m:r>
                      </m:sup>
                    </m:sSup>
                    <m:sSup>
                      <m:sSupPr>
                        <m:ctrlPr>
                          <a:rPr lang="en-US" sz="2400" i="1">
                            <a:solidFill>
                              <a:schemeClr val="accent6"/>
                            </a:solidFill>
                            <a:latin typeface="Cambria Math" panose="02040503050406030204" pitchFamily="18" charset="0"/>
                          </a:rPr>
                        </m:ctrlPr>
                      </m:sSupPr>
                      <m:e>
                        <m:r>
                          <a:rPr lang="en-US" sz="2400" i="1">
                            <a:solidFill>
                              <a:schemeClr val="accent6"/>
                            </a:solidFill>
                            <a:latin typeface="Cambria Math" panose="02040503050406030204" pitchFamily="18" charset="0"/>
                          </a:rPr>
                          <m:t>𝐷</m:t>
                        </m:r>
                      </m:e>
                      <m:sup>
                        <m:r>
                          <a:rPr lang="en-US" sz="2400" i="1">
                            <a:solidFill>
                              <a:schemeClr val="accent6"/>
                            </a:solidFill>
                            <a:latin typeface="Cambria Math" panose="02040503050406030204" pitchFamily="18" charset="0"/>
                          </a:rPr>
                          <m:t>′</m:t>
                        </m:r>
                      </m:sup>
                    </m:sSup>
                    <m:r>
                      <a:rPr lang="en-US" sz="2400" i="1">
                        <a:solidFill>
                          <a:schemeClr val="accent6"/>
                        </a:solidFill>
                        <a:latin typeface="Cambria Math" panose="02040503050406030204" pitchFamily="18" charset="0"/>
                      </a:rPr>
                      <m:t>𝐸</m:t>
                    </m:r>
                  </m:oMath>
                </a14:m>
                <a:endParaRPr lang="en-IN" sz="2400" i="1" dirty="0">
                  <a:solidFill>
                    <a:schemeClr val="accent6"/>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i="1">
                          <a:solidFill>
                            <a:schemeClr val="accent6"/>
                          </a:solidFill>
                          <a:latin typeface="Cambria Math" panose="02040503050406030204" pitchFamily="18" charset="0"/>
                        </a:rPr>
                        <m:t>+</m:t>
                      </m:r>
                      <m:r>
                        <a:rPr lang="en-IN" sz="2400" b="0" i="1" smtClean="0">
                          <a:solidFill>
                            <a:schemeClr val="accent6"/>
                          </a:solidFill>
                          <a:latin typeface="Cambria Math" panose="02040503050406030204" pitchFamily="18" charset="0"/>
                        </a:rPr>
                        <m:t> </m:t>
                      </m:r>
                      <m:r>
                        <a:rPr lang="en-US" sz="2400" i="1">
                          <a:solidFill>
                            <a:schemeClr val="accent6"/>
                          </a:solidFill>
                          <a:latin typeface="Cambria Math" panose="02040503050406030204" pitchFamily="18" charset="0"/>
                        </a:rPr>
                        <m:t>𝐴</m:t>
                      </m:r>
                      <m:sSup>
                        <m:sSupPr>
                          <m:ctrlPr>
                            <a:rPr lang="en-US" sz="2400" i="1">
                              <a:solidFill>
                                <a:schemeClr val="accent6"/>
                              </a:solidFill>
                              <a:latin typeface="Cambria Math" panose="02040503050406030204" pitchFamily="18" charset="0"/>
                            </a:rPr>
                          </m:ctrlPr>
                        </m:sSupPr>
                        <m:e>
                          <m:r>
                            <a:rPr lang="en-US" sz="2400" i="1">
                              <a:solidFill>
                                <a:schemeClr val="accent6"/>
                              </a:solidFill>
                              <a:latin typeface="Cambria Math" panose="02040503050406030204" pitchFamily="18" charset="0"/>
                            </a:rPr>
                            <m:t>𝐵</m:t>
                          </m:r>
                        </m:e>
                        <m:sup>
                          <m:r>
                            <a:rPr lang="en-US" sz="2400" i="1">
                              <a:solidFill>
                                <a:schemeClr val="accent6"/>
                              </a:solidFill>
                              <a:latin typeface="Cambria Math" panose="02040503050406030204" pitchFamily="18" charset="0"/>
                            </a:rPr>
                            <m:t>′</m:t>
                          </m:r>
                        </m:sup>
                      </m:sSup>
                      <m:sSup>
                        <m:sSupPr>
                          <m:ctrlPr>
                            <a:rPr lang="en-US" sz="2400" i="1">
                              <a:solidFill>
                                <a:schemeClr val="accent6"/>
                              </a:solidFill>
                              <a:latin typeface="Cambria Math" panose="02040503050406030204" pitchFamily="18" charset="0"/>
                            </a:rPr>
                          </m:ctrlPr>
                        </m:sSupPr>
                        <m:e>
                          <m:r>
                            <a:rPr lang="en-US" sz="2400" i="1">
                              <a:solidFill>
                                <a:schemeClr val="accent6"/>
                              </a:solidFill>
                              <a:latin typeface="Cambria Math" panose="02040503050406030204" pitchFamily="18" charset="0"/>
                            </a:rPr>
                            <m:t>𝐶</m:t>
                          </m:r>
                        </m:e>
                        <m:sup>
                          <m:r>
                            <a:rPr lang="en-US" sz="2400" i="1">
                              <a:solidFill>
                                <a:schemeClr val="accent6"/>
                              </a:solidFill>
                              <a:latin typeface="Cambria Math" panose="02040503050406030204" pitchFamily="18" charset="0"/>
                            </a:rPr>
                            <m:t>′</m:t>
                          </m:r>
                        </m:sup>
                      </m:sSup>
                      <m:r>
                        <a:rPr lang="en-US" sz="2400" i="1">
                          <a:solidFill>
                            <a:schemeClr val="accent6"/>
                          </a:solidFill>
                          <a:latin typeface="Cambria Math" panose="02040503050406030204" pitchFamily="18" charset="0"/>
                        </a:rPr>
                        <m:t>𝐷</m:t>
                      </m:r>
                      <m:r>
                        <a:rPr lang="en-US" sz="2400" i="1">
                          <a:solidFill>
                            <a:schemeClr val="accent6"/>
                          </a:solidFill>
                          <a:latin typeface="Cambria Math" panose="02040503050406030204" pitchFamily="18" charset="0"/>
                        </a:rPr>
                        <m:t>+</m:t>
                      </m:r>
                      <m:sSup>
                        <m:sSupPr>
                          <m:ctrlPr>
                            <a:rPr lang="en-US" sz="2400" i="1">
                              <a:solidFill>
                                <a:schemeClr val="accent6"/>
                              </a:solidFill>
                              <a:latin typeface="Cambria Math" panose="02040503050406030204" pitchFamily="18" charset="0"/>
                            </a:rPr>
                          </m:ctrlPr>
                        </m:sSupPr>
                        <m:e>
                          <m:r>
                            <a:rPr lang="en-US" sz="2400" i="1">
                              <a:solidFill>
                                <a:schemeClr val="accent6"/>
                              </a:solidFill>
                              <a:latin typeface="Cambria Math" panose="02040503050406030204" pitchFamily="18" charset="0"/>
                            </a:rPr>
                            <m:t>𝐴</m:t>
                          </m:r>
                        </m:e>
                        <m:sup>
                          <m:r>
                            <a:rPr lang="en-US" sz="2400" i="1">
                              <a:solidFill>
                                <a:schemeClr val="accent6"/>
                              </a:solidFill>
                              <a:latin typeface="Cambria Math" panose="02040503050406030204" pitchFamily="18" charset="0"/>
                            </a:rPr>
                            <m:t>′</m:t>
                          </m:r>
                        </m:sup>
                      </m:sSup>
                      <m:r>
                        <a:rPr lang="en-US" sz="2400" i="1">
                          <a:solidFill>
                            <a:schemeClr val="accent6"/>
                          </a:solidFill>
                          <a:latin typeface="Cambria Math" panose="02040503050406030204" pitchFamily="18" charset="0"/>
                        </a:rPr>
                        <m:t>𝐵𝐶𝐷𝐸</m:t>
                      </m:r>
                      <m:r>
                        <a:rPr lang="en-US" sz="2400" i="1">
                          <a:solidFill>
                            <a:schemeClr val="accent6"/>
                          </a:solidFill>
                          <a:latin typeface="Cambria Math" panose="02040503050406030204" pitchFamily="18" charset="0"/>
                        </a:rPr>
                        <m:t>′</m:t>
                      </m:r>
                    </m:oMath>
                  </m:oMathPara>
                </a14:m>
                <a:endParaRPr lang="en-US" sz="2400" i="1" dirty="0">
                  <a:solidFill>
                    <a:schemeClr val="accent6"/>
                  </a:solidFill>
                  <a:latin typeface="Cambria Math" panose="02040503050406030204" pitchFamily="18" charset="0"/>
                </a:endParaRPr>
              </a:p>
            </p:txBody>
          </p:sp>
        </mc:Choice>
        <mc:Fallback xmlns="">
          <p:sp>
            <p:nvSpPr>
              <p:cNvPr id="4" name="Rectangle 3">
                <a:extLst>
                  <a:ext uri="{FF2B5EF4-FFF2-40B4-BE49-F238E27FC236}">
                    <a16:creationId xmlns:a16="http://schemas.microsoft.com/office/drawing/2014/main" id="{8D4BFE50-7DF2-46B0-98B2-3E9A989637CE}"/>
                  </a:ext>
                </a:extLst>
              </p:cNvPr>
              <p:cNvSpPr>
                <a:spLocks noRot="1" noChangeAspect="1" noMove="1" noResize="1" noEditPoints="1" noAdjustHandles="1" noChangeArrowheads="1" noChangeShapeType="1" noTextEdit="1"/>
              </p:cNvSpPr>
              <p:nvPr/>
            </p:nvSpPr>
            <p:spPr>
              <a:xfrm>
                <a:off x="800092" y="922950"/>
                <a:ext cx="10558340" cy="830997"/>
              </a:xfrm>
              <a:prstGeom prst="rect">
                <a:avLst/>
              </a:prstGeom>
              <a:blipFill>
                <a:blip r:embed="rId2"/>
                <a:stretch>
                  <a:fillRect l="-866" t="-583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xmlns="" id="{1FBFC628-485E-4064-8E6A-3840344C642A}"/>
                  </a:ext>
                </a:extLst>
              </p:cNvPr>
              <p:cNvSpPr/>
              <p:nvPr/>
            </p:nvSpPr>
            <p:spPr>
              <a:xfrm>
                <a:off x="5682261" y="3965276"/>
                <a:ext cx="1635576"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tx2"/>
                          </a:solidFill>
                          <a:latin typeface="Cambria Math" panose="02040503050406030204" pitchFamily="18" charset="0"/>
                        </a:rPr>
                        <m:t>𝑓</m:t>
                      </m:r>
                      <m:r>
                        <a:rPr lang="en-US" sz="2400" i="1">
                          <a:solidFill>
                            <a:schemeClr val="tx2"/>
                          </a:solidFill>
                          <a:latin typeface="Cambria Math" panose="02040503050406030204" pitchFamily="18" charset="0"/>
                        </a:rPr>
                        <m:t>=</m:t>
                      </m:r>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𝐵</m:t>
                          </m:r>
                        </m:e>
                        <m:sup>
                          <m:r>
                            <a:rPr lang="en-US" sz="2400" b="0" i="1" smtClean="0">
                              <a:solidFill>
                                <a:schemeClr val="tx2"/>
                              </a:solidFill>
                              <a:latin typeface="Cambria Math" panose="02040503050406030204" pitchFamily="18" charset="0"/>
                            </a:rPr>
                            <m:t>′</m:t>
                          </m:r>
                        </m:sup>
                      </m:sSup>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𝐶</m:t>
                          </m:r>
                        </m:e>
                        <m:sup>
                          <m:r>
                            <a:rPr lang="en-US" sz="2400" b="0" i="1" smtClean="0">
                              <a:solidFill>
                                <a:schemeClr val="tx2"/>
                              </a:solidFill>
                              <a:latin typeface="Cambria Math" panose="02040503050406030204" pitchFamily="18" charset="0"/>
                            </a:rPr>
                            <m:t>′</m:t>
                          </m:r>
                        </m:sup>
                      </m:sSup>
                      <m:r>
                        <a:rPr lang="en-US" sz="2400" b="0" i="1" smtClean="0">
                          <a:solidFill>
                            <a:schemeClr val="tx2"/>
                          </a:solidFill>
                          <a:latin typeface="Cambria Math" panose="02040503050406030204" pitchFamily="18" charset="0"/>
                        </a:rPr>
                        <m:t>𝐸</m:t>
                      </m:r>
                    </m:oMath>
                  </m:oMathPara>
                </a14:m>
                <a:endParaRPr lang="en-US" sz="2400" dirty="0">
                  <a:solidFill>
                    <a:schemeClr val="tx2"/>
                  </a:solidFill>
                </a:endParaRPr>
              </a:p>
            </p:txBody>
          </p:sp>
        </mc:Choice>
        <mc:Fallback xmlns="">
          <p:sp>
            <p:nvSpPr>
              <p:cNvPr id="5" name="Rectangle 4">
                <a:extLst>
                  <a:ext uri="{FF2B5EF4-FFF2-40B4-BE49-F238E27FC236}">
                    <a16:creationId xmlns:a16="http://schemas.microsoft.com/office/drawing/2014/main" id="{1FBFC628-485E-4064-8E6A-3840344C642A}"/>
                  </a:ext>
                </a:extLst>
              </p:cNvPr>
              <p:cNvSpPr>
                <a:spLocks noRot="1" noChangeAspect="1" noMove="1" noResize="1" noEditPoints="1" noAdjustHandles="1" noChangeArrowheads="1" noChangeShapeType="1" noTextEdit="1"/>
              </p:cNvSpPr>
              <p:nvPr/>
            </p:nvSpPr>
            <p:spPr>
              <a:xfrm>
                <a:off x="5682261" y="3965276"/>
                <a:ext cx="1635576" cy="461665"/>
              </a:xfrm>
              <a:prstGeom prst="rect">
                <a:avLst/>
              </a:prstGeom>
              <a:blipFill>
                <a:blip r:embed="rId3"/>
                <a:stretch>
                  <a:fillRect l="-373" b="-1842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xmlns="" id="{A921353E-D009-4691-A866-48E0B4B2BDA2}"/>
                  </a:ext>
                </a:extLst>
              </p:cNvPr>
              <p:cNvSpPr/>
              <p:nvPr/>
            </p:nvSpPr>
            <p:spPr>
              <a:xfrm>
                <a:off x="7064730" y="3969741"/>
                <a:ext cx="1316386"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 </m:t>
                      </m:r>
                      <m:r>
                        <a:rPr lang="en-US" sz="2400" b="0" i="1" smtClean="0">
                          <a:solidFill>
                            <a:schemeClr val="tx2"/>
                          </a:solidFill>
                          <a:latin typeface="Cambria Math" panose="02040503050406030204" pitchFamily="18" charset="0"/>
                        </a:rPr>
                        <m:t>𝐴</m:t>
                      </m:r>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𝐵</m:t>
                          </m:r>
                        </m:e>
                        <m:sup>
                          <m:r>
                            <a:rPr lang="en-US" sz="2400" b="0" i="1" smtClean="0">
                              <a:solidFill>
                                <a:schemeClr val="tx2"/>
                              </a:solidFill>
                              <a:latin typeface="Cambria Math" panose="02040503050406030204" pitchFamily="18" charset="0"/>
                            </a:rPr>
                            <m:t>′</m:t>
                          </m:r>
                        </m:sup>
                      </m:sSup>
                      <m:r>
                        <a:rPr lang="en-US" sz="2400" b="0" i="1" smtClean="0">
                          <a:solidFill>
                            <a:schemeClr val="tx2"/>
                          </a:solidFill>
                          <a:latin typeface="Cambria Math" panose="02040503050406030204" pitchFamily="18" charset="0"/>
                        </a:rPr>
                        <m:t>𝐶</m:t>
                      </m:r>
                      <m:r>
                        <a:rPr lang="en-US" sz="2400" b="0" i="1" smtClean="0">
                          <a:solidFill>
                            <a:schemeClr val="tx2"/>
                          </a:solidFill>
                          <a:latin typeface="Cambria Math" panose="02040503050406030204" pitchFamily="18" charset="0"/>
                        </a:rPr>
                        <m:t>′</m:t>
                      </m:r>
                    </m:oMath>
                  </m:oMathPara>
                </a14:m>
                <a:endParaRPr lang="en-US" sz="2400" dirty="0">
                  <a:solidFill>
                    <a:schemeClr val="tx2"/>
                  </a:solidFill>
                </a:endParaRPr>
              </a:p>
            </p:txBody>
          </p:sp>
        </mc:Choice>
        <mc:Fallback xmlns="">
          <p:sp>
            <p:nvSpPr>
              <p:cNvPr id="6" name="Rectangle 5">
                <a:extLst>
                  <a:ext uri="{FF2B5EF4-FFF2-40B4-BE49-F238E27FC236}">
                    <a16:creationId xmlns:a16="http://schemas.microsoft.com/office/drawing/2014/main" id="{A921353E-D009-4691-A866-48E0B4B2BDA2}"/>
                  </a:ext>
                </a:extLst>
              </p:cNvPr>
              <p:cNvSpPr>
                <a:spLocks noRot="1" noChangeAspect="1" noMove="1" noResize="1" noEditPoints="1" noAdjustHandles="1" noChangeArrowheads="1" noChangeShapeType="1" noTextEdit="1"/>
              </p:cNvSpPr>
              <p:nvPr/>
            </p:nvSpPr>
            <p:spPr>
              <a:xfrm>
                <a:off x="7064730" y="3969741"/>
                <a:ext cx="1316386" cy="46166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xmlns="" id="{262682F7-ED67-4FF9-BDBC-116A3F70BEF7}"/>
                  </a:ext>
                </a:extLst>
              </p:cNvPr>
              <p:cNvSpPr/>
              <p:nvPr/>
            </p:nvSpPr>
            <p:spPr>
              <a:xfrm>
                <a:off x="8167034" y="3965276"/>
                <a:ext cx="155061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 </m:t>
                      </m:r>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𝐴</m:t>
                          </m:r>
                        </m:e>
                        <m:sup>
                          <m:r>
                            <a:rPr lang="en-US" sz="2400" b="0" i="1" smtClean="0">
                              <a:solidFill>
                                <a:schemeClr val="tx2"/>
                              </a:solidFill>
                              <a:latin typeface="Cambria Math" panose="02040503050406030204" pitchFamily="18" charset="0"/>
                            </a:rPr>
                            <m:t>′</m:t>
                          </m:r>
                        </m:sup>
                      </m:sSup>
                      <m:r>
                        <a:rPr lang="en-US" sz="2400" b="0" i="1" smtClean="0">
                          <a:solidFill>
                            <a:schemeClr val="tx2"/>
                          </a:solidFill>
                          <a:latin typeface="Cambria Math" panose="02040503050406030204" pitchFamily="18" charset="0"/>
                        </a:rPr>
                        <m:t>𝐵𝐶</m:t>
                      </m:r>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𝐷</m:t>
                          </m:r>
                        </m:e>
                        <m:sup>
                          <m:r>
                            <a:rPr lang="en-US" sz="2400" b="0" i="1" smtClean="0">
                              <a:solidFill>
                                <a:schemeClr val="tx2"/>
                              </a:solidFill>
                              <a:latin typeface="Cambria Math" panose="02040503050406030204" pitchFamily="18" charset="0"/>
                            </a:rPr>
                            <m:t>′</m:t>
                          </m:r>
                        </m:sup>
                      </m:sSup>
                    </m:oMath>
                  </m:oMathPara>
                </a14:m>
                <a:endParaRPr lang="en-US" sz="2400" dirty="0">
                  <a:solidFill>
                    <a:schemeClr val="tx2"/>
                  </a:solidFill>
                </a:endParaRPr>
              </a:p>
            </p:txBody>
          </p:sp>
        </mc:Choice>
        <mc:Fallback xmlns="">
          <p:sp>
            <p:nvSpPr>
              <p:cNvPr id="7" name="Rectangle 6">
                <a:extLst>
                  <a:ext uri="{FF2B5EF4-FFF2-40B4-BE49-F238E27FC236}">
                    <a16:creationId xmlns:a16="http://schemas.microsoft.com/office/drawing/2014/main" id="{262682F7-ED67-4FF9-BDBC-116A3F70BEF7}"/>
                  </a:ext>
                </a:extLst>
              </p:cNvPr>
              <p:cNvSpPr>
                <a:spLocks noRot="1" noChangeAspect="1" noMove="1" noResize="1" noEditPoints="1" noAdjustHandles="1" noChangeArrowheads="1" noChangeShapeType="1" noTextEdit="1"/>
              </p:cNvSpPr>
              <p:nvPr/>
            </p:nvSpPr>
            <p:spPr>
              <a:xfrm>
                <a:off x="8167034" y="3965276"/>
                <a:ext cx="1550617" cy="461665"/>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xmlns="" id="{31986186-2C8C-4A14-92ED-5102D9A2A86A}"/>
                  </a:ext>
                </a:extLst>
              </p:cNvPr>
              <p:cNvSpPr/>
              <p:nvPr/>
            </p:nvSpPr>
            <p:spPr>
              <a:xfrm>
                <a:off x="9426930" y="3969741"/>
                <a:ext cx="149444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 </m:t>
                      </m:r>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𝐴</m:t>
                          </m:r>
                        </m:e>
                        <m:sup>
                          <m:r>
                            <a:rPr lang="en-US" sz="2400" b="0" i="1" smtClean="0">
                              <a:solidFill>
                                <a:schemeClr val="tx2"/>
                              </a:solidFill>
                              <a:latin typeface="Cambria Math" panose="02040503050406030204" pitchFamily="18" charset="0"/>
                            </a:rPr>
                            <m:t>′</m:t>
                          </m:r>
                        </m:sup>
                      </m:sSup>
                      <m:r>
                        <a:rPr lang="en-US" sz="2400" b="0" i="1" smtClean="0">
                          <a:solidFill>
                            <a:schemeClr val="tx2"/>
                          </a:solidFill>
                          <a:latin typeface="Cambria Math" panose="02040503050406030204" pitchFamily="18" charset="0"/>
                        </a:rPr>
                        <m:t>𝐵𝐶𝐸</m:t>
                      </m:r>
                      <m:r>
                        <a:rPr lang="en-US" sz="2400" b="0" i="1" smtClean="0">
                          <a:solidFill>
                            <a:schemeClr val="tx2"/>
                          </a:solidFill>
                          <a:latin typeface="Cambria Math" panose="02040503050406030204" pitchFamily="18" charset="0"/>
                        </a:rPr>
                        <m:t>′</m:t>
                      </m:r>
                    </m:oMath>
                  </m:oMathPara>
                </a14:m>
                <a:endParaRPr lang="en-US" sz="2400" dirty="0">
                  <a:solidFill>
                    <a:schemeClr val="tx2"/>
                  </a:solidFill>
                </a:endParaRPr>
              </a:p>
            </p:txBody>
          </p:sp>
        </mc:Choice>
        <mc:Fallback xmlns="">
          <p:sp>
            <p:nvSpPr>
              <p:cNvPr id="8" name="Rectangle 7">
                <a:extLst>
                  <a:ext uri="{FF2B5EF4-FFF2-40B4-BE49-F238E27FC236}">
                    <a16:creationId xmlns:a16="http://schemas.microsoft.com/office/drawing/2014/main" id="{31986186-2C8C-4A14-92ED-5102D9A2A86A}"/>
                  </a:ext>
                </a:extLst>
              </p:cNvPr>
              <p:cNvSpPr>
                <a:spLocks noRot="1" noChangeAspect="1" noMove="1" noResize="1" noEditPoints="1" noAdjustHandles="1" noChangeArrowheads="1" noChangeShapeType="1" noTextEdit="1"/>
              </p:cNvSpPr>
              <p:nvPr/>
            </p:nvSpPr>
            <p:spPr>
              <a:xfrm>
                <a:off x="9426930" y="3969741"/>
                <a:ext cx="1494447" cy="461665"/>
              </a:xfrm>
              <a:prstGeom prst="rect">
                <a:avLst/>
              </a:prstGeom>
              <a:blipFill>
                <a:blip r:embed="rId6"/>
                <a:stretch>
                  <a:fillRect/>
                </a:stretch>
              </a:blipFill>
            </p:spPr>
            <p:txBody>
              <a:bodyPr/>
              <a:lstStyle/>
              <a:p>
                <a:r>
                  <a:rPr lang="en-IN">
                    <a:noFill/>
                  </a:rPr>
                  <a:t> </a:t>
                </a:r>
              </a:p>
            </p:txBody>
          </p:sp>
        </mc:Fallback>
      </mc:AlternateContent>
      <p:grpSp>
        <p:nvGrpSpPr>
          <p:cNvPr id="9" name="Group 8">
            <a:extLst>
              <a:ext uri="{FF2B5EF4-FFF2-40B4-BE49-F238E27FC236}">
                <a16:creationId xmlns:a16="http://schemas.microsoft.com/office/drawing/2014/main" xmlns="" id="{28393431-819B-4FBE-9EFA-935358E505CE}"/>
              </a:ext>
            </a:extLst>
          </p:cNvPr>
          <p:cNvGrpSpPr/>
          <p:nvPr/>
        </p:nvGrpSpPr>
        <p:grpSpPr>
          <a:xfrm>
            <a:off x="315747" y="1896450"/>
            <a:ext cx="3798309" cy="4038600"/>
            <a:chOff x="2667000" y="1371600"/>
            <a:chExt cx="3645192" cy="4038600"/>
          </a:xfrm>
        </p:grpSpPr>
        <p:graphicFrame>
          <p:nvGraphicFramePr>
            <p:cNvPr id="10" name="Content Placeholder 3">
              <a:extLst>
                <a:ext uri="{FF2B5EF4-FFF2-40B4-BE49-F238E27FC236}">
                  <a16:creationId xmlns:a16="http://schemas.microsoft.com/office/drawing/2014/main" xmlns="" id="{0BE4076B-FA1B-4D24-8F00-573BD7E857C0}"/>
                </a:ext>
              </a:extLst>
            </p:cNvPr>
            <p:cNvGraphicFramePr>
              <a:graphicFrameLocks/>
            </p:cNvGraphicFramePr>
            <p:nvPr>
              <p:extLst>
                <p:ext uri="{D42A27DB-BD31-4B8C-83A1-F6EECF244321}">
                  <p14:modId xmlns:p14="http://schemas.microsoft.com/office/powerpoint/2010/main" val="882318193"/>
                </p:ext>
              </p:extLst>
            </p:nvPr>
          </p:nvGraphicFramePr>
          <p:xfrm>
            <a:off x="3295650" y="2057400"/>
            <a:ext cx="3016542" cy="3352800"/>
          </p:xfrm>
          <a:graphic>
            <a:graphicData uri="http://schemas.openxmlformats.org/drawingml/2006/table">
              <a:tbl>
                <a:tblPr firstRow="1" bandRow="1"/>
                <a:tblGrid>
                  <a:gridCol w="785813">
                    <a:extLst>
                      <a:ext uri="{9D8B030D-6E8A-4147-A177-3AD203B41FA5}">
                        <a16:colId xmlns:a16="http://schemas.microsoft.com/office/drawing/2014/main" xmlns="" val="20000"/>
                      </a:ext>
                    </a:extLst>
                  </a:gridCol>
                  <a:gridCol w="785813">
                    <a:extLst>
                      <a:ext uri="{9D8B030D-6E8A-4147-A177-3AD203B41FA5}">
                        <a16:colId xmlns:a16="http://schemas.microsoft.com/office/drawing/2014/main" xmlns="" val="20001"/>
                      </a:ext>
                    </a:extLst>
                  </a:gridCol>
                  <a:gridCol w="785813">
                    <a:extLst>
                      <a:ext uri="{9D8B030D-6E8A-4147-A177-3AD203B41FA5}">
                        <a16:colId xmlns:a16="http://schemas.microsoft.com/office/drawing/2014/main" xmlns="" val="20002"/>
                      </a:ext>
                    </a:extLst>
                  </a:gridCol>
                  <a:gridCol w="785813">
                    <a:extLst>
                      <a:ext uri="{9D8B030D-6E8A-4147-A177-3AD203B41FA5}">
                        <a16:colId xmlns:a16="http://schemas.microsoft.com/office/drawing/2014/main" xmlns="" val="20003"/>
                      </a:ext>
                    </a:extLst>
                  </a:gridCol>
                </a:tblGrid>
                <a:tr h="838200">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0"/>
                    </a:ext>
                  </a:extLst>
                </a:tr>
                <a:tr h="838200">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r h="838200">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2"/>
                    </a:ext>
                  </a:extLst>
                </a:tr>
                <a:tr h="838200">
                  <a:tc>
                    <a:txBody>
                      <a:bodyPr/>
                      <a:lstStyle/>
                      <a:p>
                        <a:endParaRPr lang="en-US"/>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cxnSp>
          <p:nvCxnSpPr>
            <p:cNvPr id="11" name="Straight Connector 10">
              <a:extLst>
                <a:ext uri="{FF2B5EF4-FFF2-40B4-BE49-F238E27FC236}">
                  <a16:creationId xmlns:a16="http://schemas.microsoft.com/office/drawing/2014/main" xmlns="" id="{BF1CDC7D-A0E8-4363-99A4-33AE434F35C1}"/>
                </a:ext>
              </a:extLst>
            </p:cNvPr>
            <p:cNvCxnSpPr/>
            <p:nvPr/>
          </p:nvCxnSpPr>
          <p:spPr>
            <a:xfrm flipH="1" flipV="1">
              <a:off x="2681873" y="1601410"/>
              <a:ext cx="609600" cy="4572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xmlns="" id="{B629AA2F-057F-4E01-BD99-068C37B2257A}"/>
                </a:ext>
              </a:extLst>
            </p:cNvPr>
            <p:cNvSpPr txBox="1"/>
            <p:nvPr/>
          </p:nvSpPr>
          <p:spPr>
            <a:xfrm>
              <a:off x="2909888" y="1371600"/>
              <a:ext cx="529312" cy="461665"/>
            </a:xfrm>
            <a:prstGeom prst="rect">
              <a:avLst/>
            </a:prstGeom>
            <a:noFill/>
          </p:spPr>
          <p:txBody>
            <a:bodyPr wrap="none" rtlCol="0">
              <a:spAutoFit/>
            </a:bodyPr>
            <a:lstStyle/>
            <a:p>
              <a:r>
                <a:rPr lang="en-US" sz="2400" dirty="0"/>
                <a:t>AB</a:t>
              </a:r>
            </a:p>
          </p:txBody>
        </p:sp>
        <p:sp>
          <p:nvSpPr>
            <p:cNvPr id="13" name="TextBox 12">
              <a:extLst>
                <a:ext uri="{FF2B5EF4-FFF2-40B4-BE49-F238E27FC236}">
                  <a16:creationId xmlns:a16="http://schemas.microsoft.com/office/drawing/2014/main" xmlns="" id="{22DEF20D-F871-45CD-A8F3-51DBD736EC2E}"/>
                </a:ext>
              </a:extLst>
            </p:cNvPr>
            <p:cNvSpPr txBox="1"/>
            <p:nvPr/>
          </p:nvSpPr>
          <p:spPr>
            <a:xfrm>
              <a:off x="2667000" y="1748135"/>
              <a:ext cx="537327" cy="461665"/>
            </a:xfrm>
            <a:prstGeom prst="rect">
              <a:avLst/>
            </a:prstGeom>
            <a:noFill/>
          </p:spPr>
          <p:txBody>
            <a:bodyPr wrap="none" rtlCol="0">
              <a:spAutoFit/>
            </a:bodyPr>
            <a:lstStyle/>
            <a:p>
              <a:r>
                <a:rPr lang="en-US" sz="2400" dirty="0"/>
                <a:t>CD</a:t>
              </a:r>
            </a:p>
          </p:txBody>
        </p:sp>
        <p:sp>
          <p:nvSpPr>
            <p:cNvPr id="14" name="TextBox 13">
              <a:extLst>
                <a:ext uri="{FF2B5EF4-FFF2-40B4-BE49-F238E27FC236}">
                  <a16:creationId xmlns:a16="http://schemas.microsoft.com/office/drawing/2014/main" xmlns="" id="{F23619C1-6B3B-4EFD-BD4B-FF2158DE4C0B}"/>
                </a:ext>
              </a:extLst>
            </p:cNvPr>
            <p:cNvSpPr txBox="1"/>
            <p:nvPr/>
          </p:nvSpPr>
          <p:spPr>
            <a:xfrm>
              <a:off x="3429000" y="1595735"/>
              <a:ext cx="495649" cy="461665"/>
            </a:xfrm>
            <a:prstGeom prst="rect">
              <a:avLst/>
            </a:prstGeom>
            <a:noFill/>
          </p:spPr>
          <p:txBody>
            <a:bodyPr wrap="none" rtlCol="0">
              <a:spAutoFit/>
            </a:bodyPr>
            <a:lstStyle/>
            <a:p>
              <a:r>
                <a:rPr lang="en-US" sz="2400" dirty="0"/>
                <a:t>00</a:t>
              </a:r>
            </a:p>
          </p:txBody>
        </p:sp>
        <p:sp>
          <p:nvSpPr>
            <p:cNvPr id="15" name="TextBox 14">
              <a:extLst>
                <a:ext uri="{FF2B5EF4-FFF2-40B4-BE49-F238E27FC236}">
                  <a16:creationId xmlns:a16="http://schemas.microsoft.com/office/drawing/2014/main" xmlns="" id="{9908985A-FC65-40AD-AEC4-3BDB48E59DF2}"/>
                </a:ext>
              </a:extLst>
            </p:cNvPr>
            <p:cNvSpPr txBox="1"/>
            <p:nvPr/>
          </p:nvSpPr>
          <p:spPr>
            <a:xfrm>
              <a:off x="5791200" y="1600200"/>
              <a:ext cx="495649" cy="461665"/>
            </a:xfrm>
            <a:prstGeom prst="rect">
              <a:avLst/>
            </a:prstGeom>
            <a:noFill/>
          </p:spPr>
          <p:txBody>
            <a:bodyPr wrap="none" rtlCol="0">
              <a:spAutoFit/>
            </a:bodyPr>
            <a:lstStyle/>
            <a:p>
              <a:r>
                <a:rPr lang="en-US" sz="2400" dirty="0"/>
                <a:t>10</a:t>
              </a:r>
            </a:p>
          </p:txBody>
        </p:sp>
        <p:sp>
          <p:nvSpPr>
            <p:cNvPr id="16" name="TextBox 15">
              <a:extLst>
                <a:ext uri="{FF2B5EF4-FFF2-40B4-BE49-F238E27FC236}">
                  <a16:creationId xmlns:a16="http://schemas.microsoft.com/office/drawing/2014/main" xmlns="" id="{0EC2962C-E7C7-4596-B3D4-F84FBAD029AA}"/>
                </a:ext>
              </a:extLst>
            </p:cNvPr>
            <p:cNvSpPr txBox="1"/>
            <p:nvPr/>
          </p:nvSpPr>
          <p:spPr>
            <a:xfrm>
              <a:off x="2743200" y="2277070"/>
              <a:ext cx="495649" cy="461665"/>
            </a:xfrm>
            <a:prstGeom prst="rect">
              <a:avLst/>
            </a:prstGeom>
            <a:noFill/>
          </p:spPr>
          <p:txBody>
            <a:bodyPr wrap="none" rtlCol="0">
              <a:spAutoFit/>
            </a:bodyPr>
            <a:lstStyle/>
            <a:p>
              <a:r>
                <a:rPr lang="en-US" sz="2400" dirty="0"/>
                <a:t>00</a:t>
              </a:r>
            </a:p>
          </p:txBody>
        </p:sp>
        <p:sp>
          <p:nvSpPr>
            <p:cNvPr id="17" name="TextBox 16">
              <a:extLst>
                <a:ext uri="{FF2B5EF4-FFF2-40B4-BE49-F238E27FC236}">
                  <a16:creationId xmlns:a16="http://schemas.microsoft.com/office/drawing/2014/main" xmlns="" id="{827314A0-9F02-47CB-9194-4FC31D875FC1}"/>
                </a:ext>
              </a:extLst>
            </p:cNvPr>
            <p:cNvSpPr txBox="1"/>
            <p:nvPr/>
          </p:nvSpPr>
          <p:spPr>
            <a:xfrm>
              <a:off x="2743200" y="3043535"/>
              <a:ext cx="495649" cy="461665"/>
            </a:xfrm>
            <a:prstGeom prst="rect">
              <a:avLst/>
            </a:prstGeom>
            <a:noFill/>
          </p:spPr>
          <p:txBody>
            <a:bodyPr wrap="none" rtlCol="0">
              <a:spAutoFit/>
            </a:bodyPr>
            <a:lstStyle/>
            <a:p>
              <a:r>
                <a:rPr lang="en-US" sz="2400" dirty="0"/>
                <a:t>01</a:t>
              </a:r>
            </a:p>
          </p:txBody>
        </p:sp>
        <p:sp>
          <p:nvSpPr>
            <p:cNvPr id="18" name="TextBox 17">
              <a:extLst>
                <a:ext uri="{FF2B5EF4-FFF2-40B4-BE49-F238E27FC236}">
                  <a16:creationId xmlns:a16="http://schemas.microsoft.com/office/drawing/2014/main" xmlns="" id="{EA5B2005-E4F1-430B-8521-96E3CD92323F}"/>
                </a:ext>
              </a:extLst>
            </p:cNvPr>
            <p:cNvSpPr txBox="1"/>
            <p:nvPr/>
          </p:nvSpPr>
          <p:spPr>
            <a:xfrm>
              <a:off x="4228751" y="1600200"/>
              <a:ext cx="495649" cy="461665"/>
            </a:xfrm>
            <a:prstGeom prst="rect">
              <a:avLst/>
            </a:prstGeom>
            <a:noFill/>
          </p:spPr>
          <p:txBody>
            <a:bodyPr wrap="none" rtlCol="0">
              <a:spAutoFit/>
            </a:bodyPr>
            <a:lstStyle/>
            <a:p>
              <a:r>
                <a:rPr lang="en-US" sz="2400" dirty="0"/>
                <a:t>01</a:t>
              </a:r>
            </a:p>
          </p:txBody>
        </p:sp>
        <p:sp>
          <p:nvSpPr>
            <p:cNvPr id="19" name="TextBox 18">
              <a:extLst>
                <a:ext uri="{FF2B5EF4-FFF2-40B4-BE49-F238E27FC236}">
                  <a16:creationId xmlns:a16="http://schemas.microsoft.com/office/drawing/2014/main" xmlns="" id="{E726612D-1D0A-4C88-98D2-96662A33708C}"/>
                </a:ext>
              </a:extLst>
            </p:cNvPr>
            <p:cNvSpPr txBox="1"/>
            <p:nvPr/>
          </p:nvSpPr>
          <p:spPr>
            <a:xfrm>
              <a:off x="4990751" y="1595735"/>
              <a:ext cx="495649" cy="461665"/>
            </a:xfrm>
            <a:prstGeom prst="rect">
              <a:avLst/>
            </a:prstGeom>
            <a:noFill/>
          </p:spPr>
          <p:txBody>
            <a:bodyPr wrap="none" rtlCol="0">
              <a:spAutoFit/>
            </a:bodyPr>
            <a:lstStyle/>
            <a:p>
              <a:r>
                <a:rPr lang="en-US" sz="2400" dirty="0"/>
                <a:t>11</a:t>
              </a:r>
            </a:p>
          </p:txBody>
        </p:sp>
        <p:sp>
          <p:nvSpPr>
            <p:cNvPr id="20" name="TextBox 19">
              <a:extLst>
                <a:ext uri="{FF2B5EF4-FFF2-40B4-BE49-F238E27FC236}">
                  <a16:creationId xmlns:a16="http://schemas.microsoft.com/office/drawing/2014/main" xmlns="" id="{44DE7E6D-4C7B-4D6C-8490-636A49ABD549}"/>
                </a:ext>
              </a:extLst>
            </p:cNvPr>
            <p:cNvSpPr txBox="1"/>
            <p:nvPr/>
          </p:nvSpPr>
          <p:spPr>
            <a:xfrm>
              <a:off x="2743200" y="3881735"/>
              <a:ext cx="495649" cy="461665"/>
            </a:xfrm>
            <a:prstGeom prst="rect">
              <a:avLst/>
            </a:prstGeom>
            <a:noFill/>
          </p:spPr>
          <p:txBody>
            <a:bodyPr wrap="none" rtlCol="0">
              <a:spAutoFit/>
            </a:bodyPr>
            <a:lstStyle/>
            <a:p>
              <a:r>
                <a:rPr lang="en-US" sz="2400" dirty="0"/>
                <a:t>11</a:t>
              </a:r>
            </a:p>
          </p:txBody>
        </p:sp>
        <p:sp>
          <p:nvSpPr>
            <p:cNvPr id="21" name="TextBox 20">
              <a:extLst>
                <a:ext uri="{FF2B5EF4-FFF2-40B4-BE49-F238E27FC236}">
                  <a16:creationId xmlns:a16="http://schemas.microsoft.com/office/drawing/2014/main" xmlns="" id="{AFF86F72-712A-40E1-8C04-EBF906E11475}"/>
                </a:ext>
              </a:extLst>
            </p:cNvPr>
            <p:cNvSpPr txBox="1"/>
            <p:nvPr/>
          </p:nvSpPr>
          <p:spPr>
            <a:xfrm>
              <a:off x="2743200" y="4796135"/>
              <a:ext cx="495649" cy="461665"/>
            </a:xfrm>
            <a:prstGeom prst="rect">
              <a:avLst/>
            </a:prstGeom>
            <a:noFill/>
          </p:spPr>
          <p:txBody>
            <a:bodyPr wrap="none" rtlCol="0">
              <a:spAutoFit/>
            </a:bodyPr>
            <a:lstStyle/>
            <a:p>
              <a:r>
                <a:rPr lang="en-US" sz="2400" dirty="0"/>
                <a:t>10</a:t>
              </a:r>
            </a:p>
          </p:txBody>
        </p:sp>
      </p:grpSp>
      <p:sp>
        <p:nvSpPr>
          <p:cNvPr id="22" name="TextBox 21">
            <a:extLst>
              <a:ext uri="{FF2B5EF4-FFF2-40B4-BE49-F238E27FC236}">
                <a16:creationId xmlns:a16="http://schemas.microsoft.com/office/drawing/2014/main" xmlns="" id="{D0631FFC-E647-44DD-A582-FF7782DE07AF}"/>
              </a:ext>
            </a:extLst>
          </p:cNvPr>
          <p:cNvSpPr txBox="1"/>
          <p:nvPr/>
        </p:nvSpPr>
        <p:spPr>
          <a:xfrm>
            <a:off x="1145874" y="2766053"/>
            <a:ext cx="359394" cy="523220"/>
          </a:xfrm>
          <a:prstGeom prst="rect">
            <a:avLst/>
          </a:prstGeom>
          <a:noFill/>
        </p:spPr>
        <p:txBody>
          <a:bodyPr wrap="square" rtlCol="0">
            <a:spAutoFit/>
          </a:bodyPr>
          <a:lstStyle/>
          <a:p>
            <a:r>
              <a:rPr lang="en-US" sz="2800" dirty="0"/>
              <a:t>E</a:t>
            </a:r>
          </a:p>
        </p:txBody>
      </p:sp>
      <p:sp>
        <p:nvSpPr>
          <p:cNvPr id="23" name="TextBox 22">
            <a:extLst>
              <a:ext uri="{FF2B5EF4-FFF2-40B4-BE49-F238E27FC236}">
                <a16:creationId xmlns:a16="http://schemas.microsoft.com/office/drawing/2014/main" xmlns="" id="{99D17EED-7A35-49DE-A95A-793A52875935}"/>
              </a:ext>
            </a:extLst>
          </p:cNvPr>
          <p:cNvSpPr txBox="1"/>
          <p:nvPr/>
        </p:nvSpPr>
        <p:spPr>
          <a:xfrm>
            <a:off x="1141399" y="3545877"/>
            <a:ext cx="359394" cy="523220"/>
          </a:xfrm>
          <a:prstGeom prst="rect">
            <a:avLst/>
          </a:prstGeom>
          <a:noFill/>
        </p:spPr>
        <p:txBody>
          <a:bodyPr wrap="square" rtlCol="0">
            <a:spAutoFit/>
          </a:bodyPr>
          <a:lstStyle/>
          <a:p>
            <a:r>
              <a:rPr lang="en-US" sz="2800" dirty="0"/>
              <a:t>E</a:t>
            </a:r>
          </a:p>
        </p:txBody>
      </p:sp>
      <p:sp>
        <p:nvSpPr>
          <p:cNvPr id="24" name="TextBox 23">
            <a:extLst>
              <a:ext uri="{FF2B5EF4-FFF2-40B4-BE49-F238E27FC236}">
                <a16:creationId xmlns:a16="http://schemas.microsoft.com/office/drawing/2014/main" xmlns="" id="{2B018303-F516-428A-ACAE-4B178DBCA330}"/>
              </a:ext>
            </a:extLst>
          </p:cNvPr>
          <p:cNvSpPr txBox="1"/>
          <p:nvPr/>
        </p:nvSpPr>
        <p:spPr>
          <a:xfrm>
            <a:off x="3529574" y="2784503"/>
            <a:ext cx="449162" cy="523220"/>
          </a:xfrm>
          <a:prstGeom prst="rect">
            <a:avLst/>
          </a:prstGeom>
          <a:noFill/>
        </p:spPr>
        <p:txBody>
          <a:bodyPr wrap="square" rtlCol="0">
            <a:spAutoFit/>
          </a:bodyPr>
          <a:lstStyle/>
          <a:p>
            <a:r>
              <a:rPr lang="en-US" sz="2800" dirty="0"/>
              <a:t>E’</a:t>
            </a:r>
          </a:p>
        </p:txBody>
      </p:sp>
      <p:sp>
        <p:nvSpPr>
          <p:cNvPr id="25" name="TextBox 24">
            <a:extLst>
              <a:ext uri="{FF2B5EF4-FFF2-40B4-BE49-F238E27FC236}">
                <a16:creationId xmlns:a16="http://schemas.microsoft.com/office/drawing/2014/main" xmlns="" id="{4E52F8EA-E968-4845-B3D7-CE6A96B9D25C}"/>
              </a:ext>
            </a:extLst>
          </p:cNvPr>
          <p:cNvSpPr txBox="1"/>
          <p:nvPr/>
        </p:nvSpPr>
        <p:spPr>
          <a:xfrm>
            <a:off x="1890408" y="5237217"/>
            <a:ext cx="449162" cy="523220"/>
          </a:xfrm>
          <a:prstGeom prst="rect">
            <a:avLst/>
          </a:prstGeom>
          <a:noFill/>
        </p:spPr>
        <p:txBody>
          <a:bodyPr wrap="square" rtlCol="0">
            <a:spAutoFit/>
          </a:bodyPr>
          <a:lstStyle/>
          <a:p>
            <a:r>
              <a:rPr lang="en-US" sz="2800" dirty="0"/>
              <a:t>E’</a:t>
            </a:r>
          </a:p>
        </p:txBody>
      </p:sp>
      <p:sp>
        <p:nvSpPr>
          <p:cNvPr id="26" name="TextBox 25">
            <a:extLst>
              <a:ext uri="{FF2B5EF4-FFF2-40B4-BE49-F238E27FC236}">
                <a16:creationId xmlns:a16="http://schemas.microsoft.com/office/drawing/2014/main" xmlns="" id="{B990DE4B-A792-4CF5-833F-8CC6AADAB212}"/>
              </a:ext>
            </a:extLst>
          </p:cNvPr>
          <p:cNvSpPr txBox="1"/>
          <p:nvPr/>
        </p:nvSpPr>
        <p:spPr>
          <a:xfrm>
            <a:off x="1755368" y="5237217"/>
            <a:ext cx="803425" cy="523220"/>
          </a:xfrm>
          <a:prstGeom prst="rect">
            <a:avLst/>
          </a:prstGeom>
          <a:noFill/>
        </p:spPr>
        <p:txBody>
          <a:bodyPr wrap="square" rtlCol="0">
            <a:spAutoFit/>
          </a:bodyPr>
          <a:lstStyle/>
          <a:p>
            <a:r>
              <a:rPr lang="en-US" sz="2800" dirty="0"/>
              <a:t>E+E’</a:t>
            </a:r>
          </a:p>
        </p:txBody>
      </p:sp>
      <p:sp>
        <p:nvSpPr>
          <p:cNvPr id="27" name="TextBox 26">
            <a:extLst>
              <a:ext uri="{FF2B5EF4-FFF2-40B4-BE49-F238E27FC236}">
                <a16:creationId xmlns:a16="http://schemas.microsoft.com/office/drawing/2014/main" xmlns="" id="{F49CC05A-92AD-403C-8FA9-0B1BA1091F6D}"/>
              </a:ext>
            </a:extLst>
          </p:cNvPr>
          <p:cNvSpPr txBox="1"/>
          <p:nvPr/>
        </p:nvSpPr>
        <p:spPr>
          <a:xfrm>
            <a:off x="3340070" y="2784503"/>
            <a:ext cx="803425" cy="523220"/>
          </a:xfrm>
          <a:prstGeom prst="rect">
            <a:avLst/>
          </a:prstGeom>
          <a:noFill/>
        </p:spPr>
        <p:txBody>
          <a:bodyPr wrap="square" rtlCol="0">
            <a:spAutoFit/>
          </a:bodyPr>
          <a:lstStyle/>
          <a:p>
            <a:r>
              <a:rPr lang="en-US" sz="2800" dirty="0"/>
              <a:t>E+E’</a:t>
            </a:r>
          </a:p>
        </p:txBody>
      </p:sp>
      <p:sp>
        <p:nvSpPr>
          <p:cNvPr id="28" name="TextBox 27">
            <a:extLst>
              <a:ext uri="{FF2B5EF4-FFF2-40B4-BE49-F238E27FC236}">
                <a16:creationId xmlns:a16="http://schemas.microsoft.com/office/drawing/2014/main" xmlns="" id="{6E26509D-7752-42EE-B48B-A783A786FB07}"/>
              </a:ext>
            </a:extLst>
          </p:cNvPr>
          <p:cNvSpPr txBox="1"/>
          <p:nvPr/>
        </p:nvSpPr>
        <p:spPr>
          <a:xfrm>
            <a:off x="3338939" y="3560165"/>
            <a:ext cx="792611" cy="523220"/>
          </a:xfrm>
          <a:prstGeom prst="rect">
            <a:avLst/>
          </a:prstGeom>
          <a:noFill/>
        </p:spPr>
        <p:txBody>
          <a:bodyPr wrap="square" rtlCol="0">
            <a:spAutoFit/>
          </a:bodyPr>
          <a:lstStyle/>
          <a:p>
            <a:r>
              <a:rPr lang="en-US" sz="2800" dirty="0"/>
              <a:t>E+E’</a:t>
            </a:r>
          </a:p>
        </p:txBody>
      </p:sp>
      <p:sp>
        <p:nvSpPr>
          <p:cNvPr id="29" name="TextBox 28">
            <a:extLst>
              <a:ext uri="{FF2B5EF4-FFF2-40B4-BE49-F238E27FC236}">
                <a16:creationId xmlns:a16="http://schemas.microsoft.com/office/drawing/2014/main" xmlns="" id="{763DB69A-E72D-4186-A8D1-B7455AE7BDD5}"/>
              </a:ext>
            </a:extLst>
          </p:cNvPr>
          <p:cNvSpPr txBox="1"/>
          <p:nvPr/>
        </p:nvSpPr>
        <p:spPr>
          <a:xfrm>
            <a:off x="2111070" y="4426941"/>
            <a:ext cx="449162" cy="523220"/>
          </a:xfrm>
          <a:prstGeom prst="rect">
            <a:avLst/>
          </a:prstGeom>
          <a:noFill/>
        </p:spPr>
        <p:txBody>
          <a:bodyPr wrap="square" rtlCol="0">
            <a:spAutoFit/>
          </a:bodyPr>
          <a:lstStyle/>
          <a:p>
            <a:r>
              <a:rPr lang="en-US" sz="2800" dirty="0"/>
              <a:t>E’</a:t>
            </a:r>
          </a:p>
        </p:txBody>
      </p:sp>
      <p:sp>
        <p:nvSpPr>
          <p:cNvPr id="30" name="Flowchart: Alternate Process 29">
            <a:extLst>
              <a:ext uri="{FF2B5EF4-FFF2-40B4-BE49-F238E27FC236}">
                <a16:creationId xmlns:a16="http://schemas.microsoft.com/office/drawing/2014/main" xmlns="" id="{2969351B-4098-4AF7-AB2E-7682602AE96C}"/>
              </a:ext>
            </a:extLst>
          </p:cNvPr>
          <p:cNvSpPr/>
          <p:nvPr/>
        </p:nvSpPr>
        <p:spPr>
          <a:xfrm>
            <a:off x="1087947" y="2736253"/>
            <a:ext cx="488502" cy="1342959"/>
          </a:xfrm>
          <a:prstGeom prst="flowChartAlternateProcess">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Alternate Process 30">
            <a:extLst>
              <a:ext uri="{FF2B5EF4-FFF2-40B4-BE49-F238E27FC236}">
                <a16:creationId xmlns:a16="http://schemas.microsoft.com/office/drawing/2014/main" xmlns="" id="{101F51E6-147A-4B67-9886-0310BF34BD87}"/>
              </a:ext>
            </a:extLst>
          </p:cNvPr>
          <p:cNvSpPr/>
          <p:nvPr/>
        </p:nvSpPr>
        <p:spPr>
          <a:xfrm>
            <a:off x="3355568" y="2707677"/>
            <a:ext cx="303322" cy="1342959"/>
          </a:xfrm>
          <a:prstGeom prst="flowChartAlternateProcess">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Curved Connector 2">
            <a:extLst>
              <a:ext uri="{FF2B5EF4-FFF2-40B4-BE49-F238E27FC236}">
                <a16:creationId xmlns:a16="http://schemas.microsoft.com/office/drawing/2014/main" xmlns="" id="{55E13F0A-DFB4-4720-8801-4D5DA2D4E489}"/>
              </a:ext>
            </a:extLst>
          </p:cNvPr>
          <p:cNvCxnSpPr>
            <a:stCxn id="30" idx="0"/>
            <a:endCxn id="31" idx="0"/>
          </p:cNvCxnSpPr>
          <p:nvPr/>
        </p:nvCxnSpPr>
        <p:spPr>
          <a:xfrm rot="5400000" flipH="1" flipV="1">
            <a:off x="2405425" y="1634450"/>
            <a:ext cx="28576" cy="2175031"/>
          </a:xfrm>
          <a:prstGeom prst="curvedConnector3">
            <a:avLst>
              <a:gd name="adj1" fmla="val 2349923"/>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3" name="Flowchart: Alternate Process 32">
            <a:extLst>
              <a:ext uri="{FF2B5EF4-FFF2-40B4-BE49-F238E27FC236}">
                <a16:creationId xmlns:a16="http://schemas.microsoft.com/office/drawing/2014/main" xmlns="" id="{46B07646-B329-45F8-90DA-FD19608EACC0}"/>
              </a:ext>
            </a:extLst>
          </p:cNvPr>
          <p:cNvSpPr/>
          <p:nvPr/>
        </p:nvSpPr>
        <p:spPr>
          <a:xfrm>
            <a:off x="3391172" y="2736318"/>
            <a:ext cx="650196" cy="1342959"/>
          </a:xfrm>
          <a:prstGeom prst="flowChartAlternateProcess">
            <a:avLst/>
          </a:prstGeom>
          <a:noFill/>
          <a:ln>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Alternate Process 33">
            <a:extLst>
              <a:ext uri="{FF2B5EF4-FFF2-40B4-BE49-F238E27FC236}">
                <a16:creationId xmlns:a16="http://schemas.microsoft.com/office/drawing/2014/main" xmlns="" id="{8D1BD879-8AD9-462E-B6AE-A18580DA3D3B}"/>
              </a:ext>
            </a:extLst>
          </p:cNvPr>
          <p:cNvSpPr/>
          <p:nvPr/>
        </p:nvSpPr>
        <p:spPr>
          <a:xfrm>
            <a:off x="1826921" y="5271700"/>
            <a:ext cx="650196" cy="470698"/>
          </a:xfrm>
          <a:prstGeom prst="flowChartAlternateProcess">
            <a:avLst/>
          </a:prstGeom>
          <a:noFill/>
          <a:ln>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Alternate Process 34">
            <a:extLst>
              <a:ext uri="{FF2B5EF4-FFF2-40B4-BE49-F238E27FC236}">
                <a16:creationId xmlns:a16="http://schemas.microsoft.com/office/drawing/2014/main" xmlns="" id="{8216213A-A36F-47AC-96D0-8D93394581B3}"/>
              </a:ext>
            </a:extLst>
          </p:cNvPr>
          <p:cNvSpPr/>
          <p:nvPr/>
        </p:nvSpPr>
        <p:spPr>
          <a:xfrm>
            <a:off x="2107485" y="4336518"/>
            <a:ext cx="367019" cy="1342959"/>
          </a:xfrm>
          <a:prstGeom prst="flowChartAlternateProcess">
            <a:avLst/>
          </a:prstGeom>
          <a:noFill/>
          <a:ln>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1312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par>
                                <p:cTn id="33" presetID="22" presetClass="exit" presetSubtype="4" fill="hold" grpId="1" nodeType="withEffect">
                                  <p:stCondLst>
                                    <p:cond delay="0"/>
                                  </p:stCondLst>
                                  <p:childTnLst>
                                    <p:animEffect transition="out" filter="wipe(down)">
                                      <p:cBhvr>
                                        <p:cTn id="34" dur="500"/>
                                        <p:tgtEl>
                                          <p:spTgt spid="25"/>
                                        </p:tgtEl>
                                      </p:cBhvr>
                                    </p:animEffect>
                                    <p:set>
                                      <p:cBhvr>
                                        <p:cTn id="35" dur="1" fill="hold">
                                          <p:stCondLst>
                                            <p:cond delay="499"/>
                                          </p:stCondLst>
                                        </p:cTn>
                                        <p:tgtEl>
                                          <p:spTgt spid="25"/>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22" presetClass="exit" presetSubtype="4" fill="hold" grpId="1" nodeType="withEffect">
                                  <p:stCondLst>
                                    <p:cond delay="0"/>
                                  </p:stCondLst>
                                  <p:childTnLst>
                                    <p:animEffect transition="out" filter="wipe(down)">
                                      <p:cBhvr>
                                        <p:cTn id="47" dur="500"/>
                                        <p:tgtEl>
                                          <p:spTgt spid="24"/>
                                        </p:tgtEl>
                                      </p:cBhvr>
                                    </p:animEffect>
                                    <p:set>
                                      <p:cBhvr>
                                        <p:cTn id="48" dur="1" fill="hold">
                                          <p:stCondLst>
                                            <p:cond delay="499"/>
                                          </p:stCondLst>
                                        </p:cTn>
                                        <p:tgtEl>
                                          <p:spTgt spid="24"/>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500"/>
                                        <p:tgtEl>
                                          <p:spTgt spid="2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fade">
                                      <p:cBhvr>
                                        <p:cTn id="58" dur="500"/>
                                        <p:tgtEl>
                                          <p:spTgt spid="2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500"/>
                                        <p:tgtEl>
                                          <p:spTgt spid="31"/>
                                        </p:tgtEl>
                                      </p:cBhvr>
                                    </p:animEffect>
                                  </p:childTnLst>
                                </p:cTn>
                              </p:par>
                              <p:par>
                                <p:cTn id="67" presetID="10" presetClass="entr" presetSubtype="0" fill="hold" nodeType="withEffect">
                                  <p:stCondLst>
                                    <p:cond delay="0"/>
                                  </p:stCondLst>
                                  <p:childTnLst>
                                    <p:set>
                                      <p:cBhvr>
                                        <p:cTn id="68" dur="1" fill="hold">
                                          <p:stCondLst>
                                            <p:cond delay="0"/>
                                          </p:stCondLst>
                                        </p:cTn>
                                        <p:tgtEl>
                                          <p:spTgt spid="32"/>
                                        </p:tgtEl>
                                        <p:attrNameLst>
                                          <p:attrName>style.visibility</p:attrName>
                                        </p:attrNameLst>
                                      </p:cBhvr>
                                      <p:to>
                                        <p:strVal val="visible"/>
                                      </p:to>
                                    </p:set>
                                    <p:animEffect transition="in" filter="fade">
                                      <p:cBhvr>
                                        <p:cTn id="69" dur="500"/>
                                        <p:tgtEl>
                                          <p:spTgt spid="32"/>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5"/>
                                        </p:tgtEl>
                                        <p:attrNameLst>
                                          <p:attrName>style.visibility</p:attrName>
                                        </p:attrNameLst>
                                      </p:cBhvr>
                                      <p:to>
                                        <p:strVal val="visible"/>
                                      </p:to>
                                    </p:set>
                                    <p:animEffect transition="in" filter="fade">
                                      <p:cBhvr>
                                        <p:cTn id="74" dur="500"/>
                                        <p:tgtEl>
                                          <p:spTgt spid="5"/>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fade">
                                      <p:cBhvr>
                                        <p:cTn id="79" dur="500"/>
                                        <p:tgtEl>
                                          <p:spTgt spid="33"/>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6"/>
                                        </p:tgtEl>
                                        <p:attrNameLst>
                                          <p:attrName>style.visibility</p:attrName>
                                        </p:attrNameLst>
                                      </p:cBhvr>
                                      <p:to>
                                        <p:strVal val="visible"/>
                                      </p:to>
                                    </p:set>
                                    <p:animEffect transition="in" filter="fade">
                                      <p:cBhvr>
                                        <p:cTn id="84" dur="500"/>
                                        <p:tgtEl>
                                          <p:spTgt spid="6"/>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34"/>
                                        </p:tgtEl>
                                        <p:attrNameLst>
                                          <p:attrName>style.visibility</p:attrName>
                                        </p:attrNameLst>
                                      </p:cBhvr>
                                      <p:to>
                                        <p:strVal val="visible"/>
                                      </p:to>
                                    </p:set>
                                    <p:animEffect transition="in" filter="fade">
                                      <p:cBhvr>
                                        <p:cTn id="89" dur="500"/>
                                        <p:tgtEl>
                                          <p:spTgt spid="34"/>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7"/>
                                        </p:tgtEl>
                                        <p:attrNameLst>
                                          <p:attrName>style.visibility</p:attrName>
                                        </p:attrNameLst>
                                      </p:cBhvr>
                                      <p:to>
                                        <p:strVal val="visible"/>
                                      </p:to>
                                    </p:set>
                                    <p:animEffect transition="in" filter="fade">
                                      <p:cBhvr>
                                        <p:cTn id="94" dur="500"/>
                                        <p:tgtEl>
                                          <p:spTgt spid="7"/>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35"/>
                                        </p:tgtEl>
                                        <p:attrNameLst>
                                          <p:attrName>style.visibility</p:attrName>
                                        </p:attrNameLst>
                                      </p:cBhvr>
                                      <p:to>
                                        <p:strVal val="visible"/>
                                      </p:to>
                                    </p:set>
                                    <p:animEffect transition="in" filter="fade">
                                      <p:cBhvr>
                                        <p:cTn id="99" dur="500"/>
                                        <p:tgtEl>
                                          <p:spTgt spid="35"/>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8"/>
                                        </p:tgtEl>
                                        <p:attrNameLst>
                                          <p:attrName>style.visibility</p:attrName>
                                        </p:attrNameLst>
                                      </p:cBhvr>
                                      <p:to>
                                        <p:strVal val="visible"/>
                                      </p:to>
                                    </p:set>
                                    <p:animEffect transition="in" filter="fade">
                                      <p:cBhvr>
                                        <p:cTn id="10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22" grpId="0"/>
      <p:bldP spid="23" grpId="0"/>
      <p:bldP spid="24" grpId="0"/>
      <p:bldP spid="24" grpId="1"/>
      <p:bldP spid="25" grpId="0"/>
      <p:bldP spid="25" grpId="1"/>
      <p:bldP spid="26" grpId="0"/>
      <p:bldP spid="27" grpId="0"/>
      <p:bldP spid="28" grpId="0"/>
      <p:bldP spid="29" grpId="0"/>
      <p:bldP spid="30" grpId="0" animBg="1"/>
      <p:bldP spid="31" grpId="0" animBg="1"/>
      <p:bldP spid="33" grpId="0" animBg="1"/>
      <p:bldP spid="34" grpId="0" animBg="1"/>
      <p:bldP spid="3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D792E8-8838-4744-A7DD-92B0ED18307B}"/>
              </a:ext>
            </a:extLst>
          </p:cNvPr>
          <p:cNvSpPr>
            <a:spLocks noGrp="1"/>
          </p:cNvSpPr>
          <p:nvPr>
            <p:ph type="title"/>
          </p:nvPr>
        </p:nvSpPr>
        <p:spPr/>
        <p:txBody>
          <a:bodyPr>
            <a:normAutofit/>
          </a:bodyPr>
          <a:lstStyle/>
          <a:p>
            <a:r>
              <a:rPr lang="en-US" dirty="0">
                <a:gradFill flip="none" rotWithShape="1">
                  <a:gsLst>
                    <a:gs pos="10000">
                      <a:srgbClr val="273238"/>
                    </a:gs>
                    <a:gs pos="100000">
                      <a:srgbClr val="607D8B"/>
                    </a:gs>
                  </a:gsLst>
                  <a:lin ang="0" scaled="1"/>
                  <a:tileRect/>
                </a:gradFill>
              </a:rPr>
              <a:t>Q-M Method (Tabulation Method)</a:t>
            </a:r>
          </a:p>
        </p:txBody>
      </p:sp>
      <p:sp>
        <p:nvSpPr>
          <p:cNvPr id="3" name="Text Placeholder 2">
            <a:extLst>
              <a:ext uri="{FF2B5EF4-FFF2-40B4-BE49-F238E27FC236}">
                <a16:creationId xmlns:a16="http://schemas.microsoft.com/office/drawing/2014/main" xmlns="" id="{6C915463-E8EE-4502-8261-E337007EFAAF}"/>
              </a:ext>
            </a:extLst>
          </p:cNvPr>
          <p:cNvSpPr>
            <a:spLocks noGrp="1"/>
          </p:cNvSpPr>
          <p:nvPr>
            <p:ph type="body" idx="1"/>
          </p:nvPr>
        </p:nvSpPr>
        <p:spPr/>
        <p:txBody>
          <a:bodyPr/>
          <a:lstStyle/>
          <a:p>
            <a:r>
              <a:rPr lang="en-US" dirty="0"/>
              <a:t>Section - 3</a:t>
            </a:r>
          </a:p>
        </p:txBody>
      </p:sp>
    </p:spTree>
    <p:extLst>
      <p:ext uri="{BB962C8B-B14F-4D97-AF65-F5344CB8AC3E}">
        <p14:creationId xmlns:p14="http://schemas.microsoft.com/office/powerpoint/2010/main" val="2115469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A9E1FE-3FE9-4E4F-91ED-FD7F078B41E4}"/>
              </a:ext>
            </a:extLst>
          </p:cNvPr>
          <p:cNvSpPr>
            <a:spLocks noGrp="1"/>
          </p:cNvSpPr>
          <p:nvPr>
            <p:ph type="title"/>
          </p:nvPr>
        </p:nvSpPr>
        <p:spPr/>
        <p:txBody>
          <a:bodyPr>
            <a:normAutofit/>
          </a:bodyPr>
          <a:lstStyle/>
          <a:p>
            <a:r>
              <a:rPr lang="en-IN" dirty="0"/>
              <a:t>Tabulation Method (Quine-McCluskey Method)</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xmlns="" id="{57900B0D-29D8-4255-9EFA-C4E999D0CE8D}"/>
                  </a:ext>
                </a:extLst>
              </p:cNvPr>
              <p:cNvSpPr txBox="1">
                <a:spLocks/>
              </p:cNvSpPr>
              <p:nvPr/>
            </p:nvSpPr>
            <p:spPr>
              <a:xfrm>
                <a:off x="170159" y="808494"/>
                <a:ext cx="11851682" cy="2198177"/>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dirty="0"/>
                  <a:t>Fundamental idea for tabulation method is combining theorem.</a:t>
                </a:r>
              </a:p>
              <a:p>
                <a:pPr marL="0" indent="0" algn="ctr">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𝑃𝐴</m:t>
                      </m:r>
                      <m:r>
                        <a:rPr lang="en-IN" i="1" smtClean="0">
                          <a:latin typeface="Cambria Math" panose="02040503050406030204" pitchFamily="18" charset="0"/>
                        </a:rPr>
                        <m:t>+</m:t>
                      </m:r>
                      <m:r>
                        <a:rPr lang="en-IN" i="1" smtClean="0">
                          <a:latin typeface="Cambria Math" panose="02040503050406030204" pitchFamily="18" charset="0"/>
                        </a:rPr>
                        <m:t>𝑃</m:t>
                      </m:r>
                      <m:sSup>
                        <m:sSupPr>
                          <m:ctrlPr>
                            <a:rPr lang="en-IN" i="1" smtClean="0">
                              <a:latin typeface="Cambria Math" panose="02040503050406030204" pitchFamily="18" charset="0"/>
                            </a:rPr>
                          </m:ctrlPr>
                        </m:sSupPr>
                        <m:e>
                          <m:r>
                            <a:rPr lang="en-IN" i="1" smtClean="0">
                              <a:latin typeface="Cambria Math" panose="02040503050406030204" pitchFamily="18" charset="0"/>
                            </a:rPr>
                            <m:t>𝐴</m:t>
                          </m:r>
                        </m:e>
                        <m:sup>
                          <m:r>
                            <a:rPr lang="en-IN" i="1" smtClean="0">
                              <a:latin typeface="Cambria Math" panose="02040503050406030204" pitchFamily="18" charset="0"/>
                            </a:rPr>
                            <m:t>′</m:t>
                          </m:r>
                        </m:sup>
                      </m:sSup>
                      <m:r>
                        <a:rPr lang="en-IN" i="1" smtClean="0">
                          <a:latin typeface="Cambria Math" panose="02040503050406030204" pitchFamily="18" charset="0"/>
                        </a:rPr>
                        <m:t>=</m:t>
                      </m:r>
                      <m:r>
                        <a:rPr lang="en-IN" i="1" smtClean="0">
                          <a:latin typeface="Cambria Math" panose="02040503050406030204" pitchFamily="18" charset="0"/>
                        </a:rPr>
                        <m:t>𝑃</m:t>
                      </m:r>
                    </m:oMath>
                  </m:oMathPara>
                </a14:m>
                <a:endParaRPr lang="en-IN" dirty="0"/>
              </a:p>
              <a:p>
                <a:r>
                  <a:rPr lang="en-IN" dirty="0"/>
                  <a:t>The above theorem is applied repeatedly to all adjacent pairs of terms which results in prime implicants.</a:t>
                </a:r>
              </a:p>
              <a:p>
                <a:r>
                  <a:rPr lang="en-IN" dirty="0"/>
                  <a:t>Consider the minimization of the expression</a:t>
                </a:r>
              </a:p>
              <a:p>
                <a:pPr marL="0" indent="0" algn="ctr">
                  <a:buFont typeface="Wingdings 3" panose="05040102010807070707" pitchFamily="18" charset="2"/>
                  <a:buNone/>
                </a:pPr>
                <a:endParaRPr lang="en-IN" dirty="0"/>
              </a:p>
            </p:txBody>
          </p:sp>
        </mc:Choice>
        <mc:Fallback xmlns="">
          <p:sp>
            <p:nvSpPr>
              <p:cNvPr id="4" name="Content Placeholder 2">
                <a:extLst>
                  <a:ext uri="{FF2B5EF4-FFF2-40B4-BE49-F238E27FC236}">
                    <a16:creationId xmlns:a16="http://schemas.microsoft.com/office/drawing/2014/main" id="{57900B0D-29D8-4255-9EFA-C4E999D0CE8D}"/>
                  </a:ext>
                </a:extLst>
              </p:cNvPr>
              <p:cNvSpPr txBox="1">
                <a:spLocks noRot="1" noChangeAspect="1" noMove="1" noResize="1" noEditPoints="1" noAdjustHandles="1" noChangeArrowheads="1" noChangeShapeType="1" noTextEdit="1"/>
              </p:cNvSpPr>
              <p:nvPr/>
            </p:nvSpPr>
            <p:spPr>
              <a:xfrm>
                <a:off x="170159" y="808494"/>
                <a:ext cx="11851682" cy="2198177"/>
              </a:xfrm>
              <a:prstGeom prst="rect">
                <a:avLst/>
              </a:prstGeom>
              <a:blipFill>
                <a:blip r:embed="rId2"/>
                <a:stretch>
                  <a:fillRect l="-720" r="-772" b="-1722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xmlns="" id="{7775D944-407C-493D-B9DA-CD5C5F74ADF7}"/>
                  </a:ext>
                </a:extLst>
              </p:cNvPr>
              <p:cNvSpPr/>
              <p:nvPr/>
            </p:nvSpPr>
            <p:spPr>
              <a:xfrm>
                <a:off x="449774" y="3350063"/>
                <a:ext cx="8805073" cy="461665"/>
              </a:xfrm>
              <a:prstGeom prst="rect">
                <a:avLst/>
              </a:prstGeom>
            </p:spPr>
            <p:txBody>
              <a:bodyPr wrap="square">
                <a:spAutoFit/>
              </a:bodyPr>
              <a:lstStyle/>
              <a:p>
                <a14:m>
                  <m:oMath xmlns:m="http://schemas.openxmlformats.org/officeDocument/2006/math">
                    <m:nary>
                      <m:naryPr>
                        <m:chr m:val="∑"/>
                        <m:limLoc m:val="subSup"/>
                        <m:supHide m:val="on"/>
                        <m:ctrlPr>
                          <a:rPr lang="en-US" sz="2400" i="1" dirty="0" smtClean="0">
                            <a:latin typeface="Cambria Math" panose="02040503050406030204" pitchFamily="18" charset="0"/>
                          </a:rPr>
                        </m:ctrlPr>
                      </m:naryPr>
                      <m:sub>
                        <m:r>
                          <m:rPr>
                            <m:brk m:alnAt="9"/>
                          </m:rPr>
                          <a:rPr lang="en-US" sz="2400" b="0" i="1" dirty="0" smtClean="0">
                            <a:latin typeface="Cambria Math" panose="02040503050406030204" pitchFamily="18" charset="0"/>
                          </a:rPr>
                          <m:t>𝑚</m:t>
                        </m:r>
                      </m:sub>
                      <m:sup/>
                      <m:e>
                        <m:r>
                          <a:rPr lang="en-US" sz="2400" b="0" i="1" dirty="0" smtClean="0">
                            <a:latin typeface="Cambria Math" panose="02040503050406030204" pitchFamily="18" charset="0"/>
                          </a:rPr>
                          <m:t>(0,1,4,5)</m:t>
                        </m:r>
                      </m:e>
                    </m:nary>
                  </m:oMath>
                </a14:m>
                <a:r>
                  <a:rPr lang="en-US" sz="2400" dirty="0"/>
                  <a:t> = A’B’C’ + A’B’C + AB’C’ + AB’C </a:t>
                </a:r>
                <a:endParaRPr lang="en-IN" sz="2400" dirty="0"/>
              </a:p>
            </p:txBody>
          </p:sp>
        </mc:Choice>
        <mc:Fallback xmlns="">
          <p:sp>
            <p:nvSpPr>
              <p:cNvPr id="5" name="Rectangle 4">
                <a:extLst>
                  <a:ext uri="{FF2B5EF4-FFF2-40B4-BE49-F238E27FC236}">
                    <a16:creationId xmlns:a16="http://schemas.microsoft.com/office/drawing/2014/main" id="{7775D944-407C-493D-B9DA-CD5C5F74ADF7}"/>
                  </a:ext>
                </a:extLst>
              </p:cNvPr>
              <p:cNvSpPr>
                <a:spLocks noRot="1" noChangeAspect="1" noMove="1" noResize="1" noEditPoints="1" noAdjustHandles="1" noChangeArrowheads="1" noChangeShapeType="1" noTextEdit="1"/>
              </p:cNvSpPr>
              <p:nvPr/>
            </p:nvSpPr>
            <p:spPr>
              <a:xfrm>
                <a:off x="449774" y="3350063"/>
                <a:ext cx="8805073" cy="461665"/>
              </a:xfrm>
              <a:prstGeom prst="rect">
                <a:avLst/>
              </a:prstGeom>
              <a:blipFill>
                <a:blip r:embed="rId3"/>
                <a:stretch>
                  <a:fillRect l="-5402" t="-130667" b="-200000"/>
                </a:stretch>
              </a:blipFill>
            </p:spPr>
            <p:txBody>
              <a:bodyPr/>
              <a:lstStyle/>
              <a:p>
                <a:r>
                  <a:rPr lang="en-IN">
                    <a:noFill/>
                  </a:rPr>
                  <a:t> </a:t>
                </a:r>
              </a:p>
            </p:txBody>
          </p:sp>
        </mc:Fallback>
      </mc:AlternateContent>
      <p:sp>
        <p:nvSpPr>
          <p:cNvPr id="6" name="Rectangle 5">
            <a:extLst>
              <a:ext uri="{FF2B5EF4-FFF2-40B4-BE49-F238E27FC236}">
                <a16:creationId xmlns:a16="http://schemas.microsoft.com/office/drawing/2014/main" xmlns="" id="{35811409-8DB5-4FC9-8C76-B192332AA0F1}"/>
              </a:ext>
            </a:extLst>
          </p:cNvPr>
          <p:cNvSpPr/>
          <p:nvPr/>
        </p:nvSpPr>
        <p:spPr>
          <a:xfrm>
            <a:off x="2061616" y="3873283"/>
            <a:ext cx="5450640" cy="461665"/>
          </a:xfrm>
          <a:prstGeom prst="rect">
            <a:avLst/>
          </a:prstGeom>
        </p:spPr>
        <p:txBody>
          <a:bodyPr wrap="square">
            <a:spAutoFit/>
          </a:bodyPr>
          <a:lstStyle/>
          <a:p>
            <a:r>
              <a:rPr lang="en-US" sz="2400" dirty="0"/>
              <a:t>= A’B’(C + C’) + AB’(C + C’)</a:t>
            </a:r>
            <a:endParaRPr lang="en-IN" sz="2400" dirty="0"/>
          </a:p>
        </p:txBody>
      </p:sp>
      <p:sp>
        <p:nvSpPr>
          <p:cNvPr id="7" name="Rectangle 6">
            <a:extLst>
              <a:ext uri="{FF2B5EF4-FFF2-40B4-BE49-F238E27FC236}">
                <a16:creationId xmlns:a16="http://schemas.microsoft.com/office/drawing/2014/main" xmlns="" id="{C5EA90DB-BBD2-481F-805E-B404312A4011}"/>
              </a:ext>
            </a:extLst>
          </p:cNvPr>
          <p:cNvSpPr/>
          <p:nvPr/>
        </p:nvSpPr>
        <p:spPr>
          <a:xfrm>
            <a:off x="2061616" y="4420970"/>
            <a:ext cx="2505526" cy="461665"/>
          </a:xfrm>
          <a:prstGeom prst="rect">
            <a:avLst/>
          </a:prstGeom>
        </p:spPr>
        <p:txBody>
          <a:bodyPr wrap="square">
            <a:spAutoFit/>
          </a:bodyPr>
          <a:lstStyle/>
          <a:p>
            <a:r>
              <a:rPr lang="en-US" sz="2400" dirty="0"/>
              <a:t>= A’B’ + AB’</a:t>
            </a:r>
            <a:endParaRPr lang="en-IN" sz="2400" dirty="0"/>
          </a:p>
        </p:txBody>
      </p:sp>
      <p:sp>
        <p:nvSpPr>
          <p:cNvPr id="8" name="Rectangle 7">
            <a:extLst>
              <a:ext uri="{FF2B5EF4-FFF2-40B4-BE49-F238E27FC236}">
                <a16:creationId xmlns:a16="http://schemas.microsoft.com/office/drawing/2014/main" xmlns="" id="{4306A81C-011C-43B8-B0C0-DB67E1C19C6F}"/>
              </a:ext>
            </a:extLst>
          </p:cNvPr>
          <p:cNvSpPr/>
          <p:nvPr/>
        </p:nvSpPr>
        <p:spPr>
          <a:xfrm>
            <a:off x="2061616" y="4963240"/>
            <a:ext cx="2414470" cy="461665"/>
          </a:xfrm>
          <a:prstGeom prst="rect">
            <a:avLst/>
          </a:prstGeom>
        </p:spPr>
        <p:txBody>
          <a:bodyPr wrap="square">
            <a:spAutoFit/>
          </a:bodyPr>
          <a:lstStyle/>
          <a:p>
            <a:r>
              <a:rPr lang="en-US" sz="2400" dirty="0"/>
              <a:t>= B’(A + A’)</a:t>
            </a:r>
            <a:endParaRPr lang="en-IN" sz="2400" dirty="0"/>
          </a:p>
        </p:txBody>
      </p:sp>
      <p:sp>
        <p:nvSpPr>
          <p:cNvPr id="9" name="Rectangle 8">
            <a:extLst>
              <a:ext uri="{FF2B5EF4-FFF2-40B4-BE49-F238E27FC236}">
                <a16:creationId xmlns:a16="http://schemas.microsoft.com/office/drawing/2014/main" xmlns="" id="{B9887A7F-0D63-4A6C-89CD-75001D366FDB}"/>
              </a:ext>
            </a:extLst>
          </p:cNvPr>
          <p:cNvSpPr/>
          <p:nvPr/>
        </p:nvSpPr>
        <p:spPr>
          <a:xfrm>
            <a:off x="2061615" y="5505510"/>
            <a:ext cx="989047" cy="461665"/>
          </a:xfrm>
          <a:prstGeom prst="rect">
            <a:avLst/>
          </a:prstGeom>
        </p:spPr>
        <p:txBody>
          <a:bodyPr wrap="square">
            <a:spAutoFit/>
          </a:bodyPr>
          <a:lstStyle/>
          <a:p>
            <a:r>
              <a:rPr lang="en-US" sz="2400" dirty="0"/>
              <a:t>= B’</a:t>
            </a:r>
            <a:endParaRPr lang="en-IN" sz="2400" dirty="0"/>
          </a:p>
        </p:txBody>
      </p:sp>
    </p:spTree>
    <p:extLst>
      <p:ext uri="{BB962C8B-B14F-4D97-AF65-F5344CB8AC3E}">
        <p14:creationId xmlns:p14="http://schemas.microsoft.com/office/powerpoint/2010/main" val="2404434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6" grpId="0"/>
      <p:bldP spid="7" grpId="0"/>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3A46EC-4AF3-43FC-B35A-B93F9A4E3649}"/>
              </a:ext>
            </a:extLst>
          </p:cNvPr>
          <p:cNvSpPr>
            <a:spLocks noGrp="1"/>
          </p:cNvSpPr>
          <p:nvPr>
            <p:ph type="title"/>
          </p:nvPr>
        </p:nvSpPr>
        <p:spPr/>
        <p:txBody>
          <a:bodyPr>
            <a:normAutofit/>
          </a:bodyPr>
          <a:lstStyle/>
          <a:p>
            <a:r>
              <a:rPr lang="en-US" dirty="0"/>
              <a:t>Procedure for minimization using Tabulation Method</a:t>
            </a:r>
            <a:endParaRPr lang="en-IN" dirty="0"/>
          </a:p>
        </p:txBody>
      </p:sp>
      <p:sp>
        <p:nvSpPr>
          <p:cNvPr id="3" name="Content Placeholder 2">
            <a:extLst>
              <a:ext uri="{FF2B5EF4-FFF2-40B4-BE49-F238E27FC236}">
                <a16:creationId xmlns:a16="http://schemas.microsoft.com/office/drawing/2014/main" xmlns="" id="{5C896924-9065-4997-A0B7-EB6FB30A876F}"/>
              </a:ext>
            </a:extLst>
          </p:cNvPr>
          <p:cNvSpPr>
            <a:spLocks noGrp="1"/>
          </p:cNvSpPr>
          <p:nvPr>
            <p:ph idx="1"/>
          </p:nvPr>
        </p:nvSpPr>
        <p:spPr>
          <a:xfrm>
            <a:off x="131180" y="863444"/>
            <a:ext cx="11929641" cy="4762441"/>
          </a:xfrm>
        </p:spPr>
        <p:txBody>
          <a:bodyPr/>
          <a:lstStyle/>
          <a:p>
            <a:pPr marL="457200" indent="-457200" algn="just">
              <a:buFont typeface="+mj-lt"/>
              <a:buAutoNum type="arabicPeriod"/>
            </a:pPr>
            <a:r>
              <a:rPr lang="en-US" dirty="0"/>
              <a:t>List all the </a:t>
            </a:r>
            <a:r>
              <a:rPr lang="en-US" dirty="0" err="1"/>
              <a:t>minterms</a:t>
            </a:r>
            <a:r>
              <a:rPr lang="en-US" dirty="0"/>
              <a:t>.</a:t>
            </a:r>
          </a:p>
          <a:p>
            <a:pPr marL="457200" indent="-457200" algn="just">
              <a:buFont typeface="+mj-lt"/>
              <a:buAutoNum type="arabicPeriod"/>
            </a:pPr>
            <a:r>
              <a:rPr lang="en-US" dirty="0"/>
              <a:t>Arrange all </a:t>
            </a:r>
            <a:r>
              <a:rPr lang="en-US" dirty="0" err="1"/>
              <a:t>minterms</a:t>
            </a:r>
            <a:r>
              <a:rPr lang="en-US" dirty="0"/>
              <a:t> in groups of the same number of 1s in their binary representation in column 1. Start with the least number of 1s group and continue with groups of increasing number of 1s. </a:t>
            </a:r>
          </a:p>
          <a:p>
            <a:pPr marL="457200" indent="-457200" algn="just">
              <a:buFont typeface="+mj-lt"/>
              <a:buAutoNum type="arabicPeriod"/>
            </a:pPr>
            <a:r>
              <a:rPr lang="en-US" dirty="0"/>
              <a:t>Compare each term of the lowest index group with every term in the succeeding group. Whenever possible, combine the two terms being compared by means of the combining theorem. Two terms from adjacent groups are combinable, if their binary representations differ by just a single digit in the same position; the combined terms consist of the original fixed representation with the differing one replaced by a dash (-). Place a check mark (√) next to every term, which has been combined with at least one term and write the combined terms in column 2. Repeat this by comparing each term in a group of index </a:t>
            </a:r>
            <a:r>
              <a:rPr lang="en-US" dirty="0" err="1"/>
              <a:t>i</a:t>
            </a:r>
            <a:r>
              <a:rPr lang="en-US" dirty="0"/>
              <a:t> with every term in the group of index </a:t>
            </a:r>
            <a:r>
              <a:rPr lang="en-US" dirty="0" err="1"/>
              <a:t>i</a:t>
            </a:r>
            <a:r>
              <a:rPr lang="en-US" dirty="0"/>
              <a:t> + 1, until all possible applications of the combining theorem have been exhausted.</a:t>
            </a:r>
          </a:p>
          <a:p>
            <a:endParaRPr lang="en-IN" dirty="0"/>
          </a:p>
        </p:txBody>
      </p:sp>
    </p:spTree>
    <p:extLst>
      <p:ext uri="{BB962C8B-B14F-4D97-AF65-F5344CB8AC3E}">
        <p14:creationId xmlns:p14="http://schemas.microsoft.com/office/powerpoint/2010/main" val="2270847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4B222D-A9C2-4EF7-B8AB-214700349DB7}"/>
              </a:ext>
            </a:extLst>
          </p:cNvPr>
          <p:cNvSpPr>
            <a:spLocks noGrp="1"/>
          </p:cNvSpPr>
          <p:nvPr>
            <p:ph type="title"/>
          </p:nvPr>
        </p:nvSpPr>
        <p:spPr/>
        <p:txBody>
          <a:bodyPr/>
          <a:lstStyle/>
          <a:p>
            <a:r>
              <a:rPr lang="en-US" dirty="0"/>
              <a:t>Procedure for minimization using Tabulation Method</a:t>
            </a:r>
            <a:endParaRPr lang="en-IN" dirty="0"/>
          </a:p>
        </p:txBody>
      </p:sp>
      <p:sp>
        <p:nvSpPr>
          <p:cNvPr id="3" name="Content Placeholder 2">
            <a:extLst>
              <a:ext uri="{FF2B5EF4-FFF2-40B4-BE49-F238E27FC236}">
                <a16:creationId xmlns:a16="http://schemas.microsoft.com/office/drawing/2014/main" xmlns="" id="{709B327C-FAF9-491E-B1C7-FFE6EE00393C}"/>
              </a:ext>
            </a:extLst>
          </p:cNvPr>
          <p:cNvSpPr>
            <a:spLocks noGrp="1"/>
          </p:cNvSpPr>
          <p:nvPr>
            <p:ph idx="1"/>
          </p:nvPr>
        </p:nvSpPr>
        <p:spPr>
          <a:xfrm>
            <a:off x="131180" y="863445"/>
            <a:ext cx="11929641" cy="3414088"/>
          </a:xfrm>
        </p:spPr>
        <p:txBody>
          <a:bodyPr/>
          <a:lstStyle/>
          <a:p>
            <a:pPr marL="457200" indent="-457200" algn="just">
              <a:buFont typeface="+mj-lt"/>
              <a:buAutoNum type="arabicPeriod" startAt="4"/>
            </a:pPr>
            <a:r>
              <a:rPr lang="en-US" dirty="0"/>
              <a:t>Compare the terms generated in step 3 in the same fashion; combine two terms which differ by only a single 1 and whose dashes are in the same position to generate a new term. Two terms with dashes in different positions cannot be combined. Write the new terms in column 3 and put a check mark next to each term which has been combined in column 2. Continue the process with terms in columns 3, 4 etc. until no further combinations are possible. The remaining </a:t>
            </a:r>
            <a:r>
              <a:rPr lang="en-US" i="1" dirty="0">
                <a:solidFill>
                  <a:schemeClr val="tx2"/>
                </a:solidFill>
              </a:rPr>
              <a:t>unchecked terms</a:t>
            </a:r>
            <a:r>
              <a:rPr lang="en-US" dirty="0">
                <a:solidFill>
                  <a:schemeClr val="tx2"/>
                </a:solidFill>
              </a:rPr>
              <a:t> </a:t>
            </a:r>
            <a:r>
              <a:rPr lang="en-US" dirty="0"/>
              <a:t>constitute the </a:t>
            </a:r>
            <a:r>
              <a:rPr lang="en-US" i="1" dirty="0">
                <a:solidFill>
                  <a:schemeClr val="tx2"/>
                </a:solidFill>
              </a:rPr>
              <a:t>set of prime implicants</a:t>
            </a:r>
            <a:r>
              <a:rPr lang="en-US" dirty="0"/>
              <a:t> of the expression. </a:t>
            </a:r>
          </a:p>
          <a:p>
            <a:pPr marL="457200" indent="-457200" algn="just">
              <a:buFont typeface="+mj-lt"/>
              <a:buAutoNum type="arabicPeriod" startAt="4"/>
            </a:pPr>
            <a:r>
              <a:rPr lang="en-US" dirty="0"/>
              <a:t>List all the prime implicants and draw the </a:t>
            </a:r>
            <a:r>
              <a:rPr lang="en-US" i="1" dirty="0">
                <a:solidFill>
                  <a:schemeClr val="tx2"/>
                </a:solidFill>
              </a:rPr>
              <a:t>prime implicant chart</a:t>
            </a:r>
            <a:r>
              <a:rPr lang="en-US" dirty="0"/>
              <a:t>. (The don’t cares if any should not appear in the prime implicant chart).</a:t>
            </a:r>
          </a:p>
          <a:p>
            <a:pPr marL="457200" indent="-457200" algn="just">
              <a:buFont typeface="+mj-lt"/>
              <a:buAutoNum type="arabicPeriod" startAt="4"/>
            </a:pPr>
            <a:r>
              <a:rPr lang="en-US" dirty="0"/>
              <a:t>Obtain the </a:t>
            </a:r>
            <a:r>
              <a:rPr lang="en-US" i="1" dirty="0">
                <a:solidFill>
                  <a:schemeClr val="tx2"/>
                </a:solidFill>
              </a:rPr>
              <a:t>essential prime implicants</a:t>
            </a:r>
            <a:r>
              <a:rPr lang="en-US" dirty="0"/>
              <a:t> and write the minimal expression.</a:t>
            </a:r>
            <a:endParaRPr lang="en-IN" dirty="0"/>
          </a:p>
          <a:p>
            <a:endParaRPr lang="en-IN" dirty="0"/>
          </a:p>
        </p:txBody>
      </p:sp>
    </p:spTree>
    <p:extLst>
      <p:ext uri="{BB962C8B-B14F-4D97-AF65-F5344CB8AC3E}">
        <p14:creationId xmlns:p14="http://schemas.microsoft.com/office/powerpoint/2010/main" val="147746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1AEB7A-D43F-4EE8-96F3-67697FDE107A}"/>
              </a:ext>
            </a:extLst>
          </p:cNvPr>
          <p:cNvSpPr>
            <a:spLocks noGrp="1"/>
          </p:cNvSpPr>
          <p:nvPr>
            <p:ph type="title"/>
          </p:nvPr>
        </p:nvSpPr>
        <p:spPr/>
        <p:txBody>
          <a:bodyPr/>
          <a:lstStyle/>
          <a:p>
            <a:r>
              <a:rPr lang="en-US" dirty="0"/>
              <a:t>Tabulation Method (Example)</a:t>
            </a:r>
            <a:endParaRPr lang="en-IN"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xmlns="" id="{E6950C4C-6ED9-41AC-AD0C-0C8D83A3D4D2}"/>
                  </a:ext>
                </a:extLst>
              </p:cNvPr>
              <p:cNvSpPr>
                <a:spLocks noGrp="1"/>
              </p:cNvSpPr>
              <p:nvPr>
                <p:ph idx="1"/>
              </p:nvPr>
            </p:nvSpPr>
            <p:spPr>
              <a:xfrm>
                <a:off x="320299" y="804491"/>
                <a:ext cx="4032194" cy="706797"/>
              </a:xfrm>
              <a:prstGeom prst="rect">
                <a:avLst/>
              </a:prstGeom>
            </p:spPr>
            <p:txBody>
              <a:bodyPr wrap="none">
                <a:spAutoFit/>
              </a:bodyPr>
              <a:lstStyle/>
              <a:p>
                <a:pPr marL="0" indent="0">
                  <a:buNone/>
                </a:pPr>
                <a14:m>
                  <m:oMathPara xmlns:m="http://schemas.openxmlformats.org/officeDocument/2006/math">
                    <m:oMathParaPr>
                      <m:jc m:val="centerGroup"/>
                    </m:oMathParaPr>
                    <m:oMath xmlns:m="http://schemas.openxmlformats.org/officeDocument/2006/math">
                      <m:r>
                        <a:rPr lang="en-IN" b="0" i="1" smtClean="0">
                          <a:solidFill>
                            <a:schemeClr val="accent6"/>
                          </a:solidFill>
                          <a:latin typeface="Cambria Math" panose="02040503050406030204" pitchFamily="18" charset="0"/>
                        </a:rPr>
                        <m:t>𝑓</m:t>
                      </m:r>
                      <m:r>
                        <a:rPr lang="en-IN" b="0" i="1" smtClean="0">
                          <a:solidFill>
                            <a:schemeClr val="accent6"/>
                          </a:solidFill>
                          <a:latin typeface="Cambria Math" panose="02040503050406030204" pitchFamily="18" charset="0"/>
                        </a:rPr>
                        <m:t>= </m:t>
                      </m:r>
                      <m:nary>
                        <m:naryPr>
                          <m:chr m:val="∑"/>
                          <m:limLoc m:val="subSup"/>
                          <m:supHide m:val="on"/>
                          <m:ctrlPr>
                            <a:rPr lang="en-US" i="1" dirty="0" smtClean="0">
                              <a:solidFill>
                                <a:schemeClr val="accent6"/>
                              </a:solidFill>
                              <a:latin typeface="Cambria Math" panose="02040503050406030204" pitchFamily="18" charset="0"/>
                            </a:rPr>
                          </m:ctrlPr>
                        </m:naryPr>
                        <m:sub>
                          <m:r>
                            <m:rPr>
                              <m:brk m:alnAt="9"/>
                            </m:rPr>
                            <a:rPr lang="en-US" b="0" i="1" dirty="0" smtClean="0">
                              <a:solidFill>
                                <a:schemeClr val="accent6"/>
                              </a:solidFill>
                              <a:latin typeface="Cambria Math" panose="02040503050406030204" pitchFamily="18" charset="0"/>
                            </a:rPr>
                            <m:t>𝑚</m:t>
                          </m:r>
                        </m:sub>
                        <m:sup/>
                        <m:e>
                          <m:r>
                            <m:rPr>
                              <m:nor/>
                            </m:rPr>
                            <a:rPr lang="en-US" dirty="0">
                              <a:solidFill>
                                <a:schemeClr val="accent6"/>
                              </a:solidFill>
                            </a:rPr>
                            <m:t>(0,1,6,7,8,9,13,14,15)</m:t>
                          </m:r>
                        </m:e>
                      </m:nary>
                    </m:oMath>
                  </m:oMathPara>
                </a14:m>
                <a:endParaRPr lang="en-IN" sz="2400" dirty="0">
                  <a:solidFill>
                    <a:schemeClr val="accent6"/>
                  </a:solidFill>
                </a:endParaRPr>
              </a:p>
            </p:txBody>
          </p:sp>
        </mc:Choice>
        <mc:Fallback xmlns="">
          <p:sp>
            <p:nvSpPr>
              <p:cNvPr id="4" name="Content Placeholder 3">
                <a:extLst>
                  <a:ext uri="{FF2B5EF4-FFF2-40B4-BE49-F238E27FC236}">
                    <a16:creationId xmlns:a16="http://schemas.microsoft.com/office/drawing/2014/main" id="{E6950C4C-6ED9-41AC-AD0C-0C8D83A3D4D2}"/>
                  </a:ext>
                </a:extLst>
              </p:cNvPr>
              <p:cNvSpPr>
                <a:spLocks noGrp="1" noRot="1" noChangeAspect="1" noMove="1" noResize="1" noEditPoints="1" noAdjustHandles="1" noChangeArrowheads="1" noChangeShapeType="1" noTextEdit="1"/>
              </p:cNvSpPr>
              <p:nvPr>
                <p:ph idx="1"/>
              </p:nvPr>
            </p:nvSpPr>
            <p:spPr>
              <a:xfrm>
                <a:off x="320299" y="804491"/>
                <a:ext cx="4032194" cy="706797"/>
              </a:xfrm>
              <a:prstGeom prst="rect">
                <a:avLst/>
              </a:prstGeom>
              <a:blipFill>
                <a:blip r:embed="rId2"/>
                <a:stretch>
                  <a:fillRect/>
                </a:stretch>
              </a:blipFill>
            </p:spPr>
            <p:txBody>
              <a:bodyPr/>
              <a:lstStyle/>
              <a:p>
                <a:r>
                  <a:rPr lang="en-IN">
                    <a:noFill/>
                  </a:rPr>
                  <a:t> </a:t>
                </a:r>
              </a:p>
            </p:txBody>
          </p:sp>
        </mc:Fallback>
      </mc:AlternateContent>
      <p:sp>
        <p:nvSpPr>
          <p:cNvPr id="5" name="Rectangle 4">
            <a:extLst>
              <a:ext uri="{FF2B5EF4-FFF2-40B4-BE49-F238E27FC236}">
                <a16:creationId xmlns:a16="http://schemas.microsoft.com/office/drawing/2014/main" xmlns="" id="{D9E83192-180F-4B0C-BB72-88E3F7C6CF8D}"/>
              </a:ext>
            </a:extLst>
          </p:cNvPr>
          <p:cNvSpPr/>
          <p:nvPr/>
        </p:nvSpPr>
        <p:spPr>
          <a:xfrm>
            <a:off x="209612" y="1599951"/>
            <a:ext cx="3385670" cy="461665"/>
          </a:xfrm>
          <a:prstGeom prst="rect">
            <a:avLst/>
          </a:prstGeom>
        </p:spPr>
        <p:txBody>
          <a:bodyPr wrap="none">
            <a:spAutoFit/>
          </a:bodyPr>
          <a:lstStyle/>
          <a:p>
            <a:r>
              <a:rPr lang="en-US" sz="2400" dirty="0">
                <a:solidFill>
                  <a:schemeClr val="tx2"/>
                </a:solidFill>
              </a:rPr>
              <a:t>Step – 1: List all </a:t>
            </a:r>
            <a:r>
              <a:rPr lang="en-US" sz="2400" dirty="0" err="1">
                <a:solidFill>
                  <a:schemeClr val="tx2"/>
                </a:solidFill>
              </a:rPr>
              <a:t>minterms</a:t>
            </a:r>
            <a:endParaRPr lang="en-US" sz="2400" dirty="0">
              <a:solidFill>
                <a:schemeClr val="tx2"/>
              </a:solidFill>
            </a:endParaRPr>
          </a:p>
        </p:txBody>
      </p:sp>
      <p:graphicFrame>
        <p:nvGraphicFramePr>
          <p:cNvPr id="6" name="Table 5">
            <a:extLst>
              <a:ext uri="{FF2B5EF4-FFF2-40B4-BE49-F238E27FC236}">
                <a16:creationId xmlns:a16="http://schemas.microsoft.com/office/drawing/2014/main" xmlns="" id="{37CB732B-7612-4A73-8B02-2111C9C78116}"/>
              </a:ext>
            </a:extLst>
          </p:cNvPr>
          <p:cNvGraphicFramePr>
            <a:graphicFrameLocks noGrp="1"/>
          </p:cNvGraphicFramePr>
          <p:nvPr>
            <p:extLst>
              <p:ext uri="{D42A27DB-BD31-4B8C-83A1-F6EECF244321}">
                <p14:modId xmlns:p14="http://schemas.microsoft.com/office/powerpoint/2010/main" val="888356511"/>
              </p:ext>
            </p:extLst>
          </p:nvPr>
        </p:nvGraphicFramePr>
        <p:xfrm>
          <a:off x="320299" y="2150279"/>
          <a:ext cx="4038600" cy="4267200"/>
        </p:xfrm>
        <a:graphic>
          <a:graphicData uri="http://schemas.openxmlformats.org/drawingml/2006/table">
            <a:tbl>
              <a:tblPr firstRow="1" bandRow="1"/>
              <a:tblGrid>
                <a:gridCol w="2019300">
                  <a:extLst>
                    <a:ext uri="{9D8B030D-6E8A-4147-A177-3AD203B41FA5}">
                      <a16:colId xmlns:a16="http://schemas.microsoft.com/office/drawing/2014/main" xmlns="" val="20000"/>
                    </a:ext>
                  </a:extLst>
                </a:gridCol>
                <a:gridCol w="2019300">
                  <a:extLst>
                    <a:ext uri="{9D8B030D-6E8A-4147-A177-3AD203B41FA5}">
                      <a16:colId xmlns:a16="http://schemas.microsoft.com/office/drawing/2014/main" xmlns="" val="20001"/>
                    </a:ext>
                  </a:extLst>
                </a:gridCol>
              </a:tblGrid>
              <a:tr h="370840">
                <a:tc>
                  <a:txBody>
                    <a:bodyPr/>
                    <a:lstStyle/>
                    <a:p>
                      <a:pPr algn="ctr"/>
                      <a:r>
                        <a:rPr lang="en-US" sz="2000" b="1" dirty="0" err="1"/>
                        <a:t>Minterms</a:t>
                      </a:r>
                      <a:endParaRPr lang="en-US" sz="2000" b="1"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000" b="1" dirty="0"/>
                        <a:t>Binary Designation</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370840">
                <a:tc>
                  <a:txBody>
                    <a:bodyPr/>
                    <a:lstStyle/>
                    <a:p>
                      <a:pPr algn="ctr"/>
                      <a:r>
                        <a:rPr lang="en-US" sz="2000" dirty="0"/>
                        <a:t>0</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0 0 0 0</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pPr algn="ctr"/>
                      <a:r>
                        <a:rPr lang="en-US" sz="2000" dirty="0"/>
                        <a:t>1</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0 0 0</a:t>
                      </a:r>
                      <a:r>
                        <a:rPr lang="en-US" sz="2000" baseline="0" dirty="0"/>
                        <a:t> 1</a:t>
                      </a:r>
                      <a:endParaRPr lang="en-US" sz="20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pPr algn="ctr"/>
                      <a:r>
                        <a:rPr lang="en-US" sz="2000" dirty="0"/>
                        <a:t>6</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0 1 1 0</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pPr algn="ctr"/>
                      <a:r>
                        <a:rPr lang="en-US" sz="2000" dirty="0"/>
                        <a:t>7</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0 1 1 1</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4"/>
                  </a:ext>
                </a:extLst>
              </a:tr>
              <a:tr h="370840">
                <a:tc>
                  <a:txBody>
                    <a:bodyPr/>
                    <a:lstStyle/>
                    <a:p>
                      <a:pPr algn="ctr"/>
                      <a:r>
                        <a:rPr lang="en-US" sz="2000" dirty="0"/>
                        <a:t>8</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1</a:t>
                      </a:r>
                      <a:r>
                        <a:rPr lang="en-US" sz="2000" baseline="0" dirty="0"/>
                        <a:t> 0 0 0</a:t>
                      </a:r>
                      <a:endParaRPr lang="en-US" sz="20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5"/>
                  </a:ext>
                </a:extLst>
              </a:tr>
              <a:tr h="370840">
                <a:tc>
                  <a:txBody>
                    <a:bodyPr/>
                    <a:lstStyle/>
                    <a:p>
                      <a:pPr algn="ctr"/>
                      <a:r>
                        <a:rPr lang="en-US" sz="2000" dirty="0"/>
                        <a:t>9</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1 0 0 1</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6"/>
                  </a:ext>
                </a:extLst>
              </a:tr>
              <a:tr h="370840">
                <a:tc>
                  <a:txBody>
                    <a:bodyPr/>
                    <a:lstStyle/>
                    <a:p>
                      <a:pPr algn="ctr"/>
                      <a:r>
                        <a:rPr lang="en-US" sz="2000" dirty="0"/>
                        <a:t>13</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1 1 0 1</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7"/>
                  </a:ext>
                </a:extLst>
              </a:tr>
              <a:tr h="370840">
                <a:tc>
                  <a:txBody>
                    <a:bodyPr/>
                    <a:lstStyle/>
                    <a:p>
                      <a:pPr algn="ctr"/>
                      <a:r>
                        <a:rPr lang="en-US" sz="2000" dirty="0"/>
                        <a:t>14</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1 1 1 0</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8"/>
                  </a:ext>
                </a:extLst>
              </a:tr>
              <a:tr h="370840">
                <a:tc>
                  <a:txBody>
                    <a:bodyPr/>
                    <a:lstStyle/>
                    <a:p>
                      <a:pPr algn="ctr"/>
                      <a:r>
                        <a:rPr lang="en-US" sz="2000" dirty="0"/>
                        <a:t>15</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1 1 1 1</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9"/>
                  </a:ext>
                </a:extLst>
              </a:tr>
            </a:tbl>
          </a:graphicData>
        </a:graphic>
      </p:graphicFrame>
      <p:sp>
        <p:nvSpPr>
          <p:cNvPr id="7" name="Rectangle 6">
            <a:extLst>
              <a:ext uri="{FF2B5EF4-FFF2-40B4-BE49-F238E27FC236}">
                <a16:creationId xmlns:a16="http://schemas.microsoft.com/office/drawing/2014/main" xmlns="" id="{567FCAA7-FBC2-4D69-A0CF-C28FB685ADB2}"/>
              </a:ext>
            </a:extLst>
          </p:cNvPr>
          <p:cNvSpPr/>
          <p:nvPr/>
        </p:nvSpPr>
        <p:spPr>
          <a:xfrm>
            <a:off x="4500386" y="863600"/>
            <a:ext cx="7971285" cy="461665"/>
          </a:xfrm>
          <a:prstGeom prst="rect">
            <a:avLst/>
          </a:prstGeom>
        </p:spPr>
        <p:txBody>
          <a:bodyPr wrap="none">
            <a:spAutoFit/>
          </a:bodyPr>
          <a:lstStyle/>
          <a:p>
            <a:r>
              <a:rPr lang="en-US" sz="2400" dirty="0">
                <a:solidFill>
                  <a:schemeClr val="tx2"/>
                </a:solidFill>
              </a:rPr>
              <a:t>Step – 2: Arrange all </a:t>
            </a:r>
            <a:r>
              <a:rPr lang="en-US" sz="2400" dirty="0" err="1">
                <a:solidFill>
                  <a:schemeClr val="tx2"/>
                </a:solidFill>
              </a:rPr>
              <a:t>minterms</a:t>
            </a:r>
            <a:r>
              <a:rPr lang="en-US" sz="2400" dirty="0">
                <a:solidFill>
                  <a:schemeClr val="tx2"/>
                </a:solidFill>
              </a:rPr>
              <a:t> in groups of same number of 1s</a:t>
            </a:r>
          </a:p>
        </p:txBody>
      </p:sp>
      <p:graphicFrame>
        <p:nvGraphicFramePr>
          <p:cNvPr id="8" name="Table 7">
            <a:extLst>
              <a:ext uri="{FF2B5EF4-FFF2-40B4-BE49-F238E27FC236}">
                <a16:creationId xmlns:a16="http://schemas.microsoft.com/office/drawing/2014/main" xmlns="" id="{2D803FBF-DF54-4741-B0E4-B81AC3A913AC}"/>
              </a:ext>
            </a:extLst>
          </p:cNvPr>
          <p:cNvGraphicFramePr>
            <a:graphicFrameLocks noGrp="1"/>
          </p:cNvGraphicFramePr>
          <p:nvPr>
            <p:extLst>
              <p:ext uri="{D42A27DB-BD31-4B8C-83A1-F6EECF244321}">
                <p14:modId xmlns:p14="http://schemas.microsoft.com/office/powerpoint/2010/main" val="4007250977"/>
              </p:ext>
            </p:extLst>
          </p:nvPr>
        </p:nvGraphicFramePr>
        <p:xfrm>
          <a:off x="5042192" y="1477664"/>
          <a:ext cx="6767517" cy="4053840"/>
        </p:xfrm>
        <a:graphic>
          <a:graphicData uri="http://schemas.openxmlformats.org/drawingml/2006/table">
            <a:tbl>
              <a:tblPr firstRow="1" bandRow="1"/>
              <a:tblGrid>
                <a:gridCol w="2255839">
                  <a:extLst>
                    <a:ext uri="{9D8B030D-6E8A-4147-A177-3AD203B41FA5}">
                      <a16:colId xmlns:a16="http://schemas.microsoft.com/office/drawing/2014/main" xmlns="" val="20000"/>
                    </a:ext>
                  </a:extLst>
                </a:gridCol>
                <a:gridCol w="2255839">
                  <a:extLst>
                    <a:ext uri="{9D8B030D-6E8A-4147-A177-3AD203B41FA5}">
                      <a16:colId xmlns:a16="http://schemas.microsoft.com/office/drawing/2014/main" xmlns="" val="20001"/>
                    </a:ext>
                  </a:extLst>
                </a:gridCol>
                <a:gridCol w="2255839">
                  <a:extLst>
                    <a:ext uri="{9D8B030D-6E8A-4147-A177-3AD203B41FA5}">
                      <a16:colId xmlns:a16="http://schemas.microsoft.com/office/drawing/2014/main" xmlns="" val="20002"/>
                    </a:ext>
                  </a:extLst>
                </a:gridCol>
              </a:tblGrid>
              <a:tr h="370840">
                <a:tc gridSpan="3">
                  <a:txBody>
                    <a:bodyPr/>
                    <a:lstStyle/>
                    <a:p>
                      <a:pPr algn="ctr"/>
                      <a:r>
                        <a:rPr lang="en-US" sz="2400" b="1" dirty="0"/>
                        <a:t>Column</a:t>
                      </a:r>
                      <a:r>
                        <a:rPr lang="en-US" sz="2400" b="1" baseline="0" dirty="0"/>
                        <a:t> 1</a:t>
                      </a:r>
                      <a:endParaRPr lang="en-US" sz="2400" b="1"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hMerge="1">
                  <a:txBody>
                    <a:bodyPr/>
                    <a:lstStyle/>
                    <a:p>
                      <a:pPr algn="ctr"/>
                      <a:endParaRPr lang="en-US" sz="2000" b="1" dirty="0"/>
                    </a:p>
                  </a:txBody>
                  <a:tcPr anchor="ctr"/>
                </a:tc>
                <a:tc hMerge="1">
                  <a:txBody>
                    <a:bodyPr/>
                    <a:lstStyle/>
                    <a:p>
                      <a:pPr algn="ctr"/>
                      <a:endParaRPr lang="en-US" sz="2000" b="1" dirty="0"/>
                    </a:p>
                  </a:txBody>
                  <a:tcPr anchor="ctr"/>
                </a:tc>
                <a:extLst>
                  <a:ext uri="{0D108BD9-81ED-4DB2-BD59-A6C34878D82A}">
                    <a16:rowId xmlns:a16="http://schemas.microsoft.com/office/drawing/2014/main" xmlns="" val="10000"/>
                  </a:ext>
                </a:extLst>
              </a:tr>
              <a:tr h="370840">
                <a:tc>
                  <a:txBody>
                    <a:bodyPr/>
                    <a:lstStyle/>
                    <a:p>
                      <a:pPr algn="ctr"/>
                      <a:r>
                        <a:rPr lang="en-US" sz="2000" b="1" dirty="0"/>
                        <a:t>Index</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000" b="1" dirty="0" err="1"/>
                        <a:t>Minterms</a:t>
                      </a:r>
                      <a:endParaRPr lang="en-US" sz="2000" b="1"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000" b="1" dirty="0"/>
                        <a:t>Binary Designation</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1"/>
                  </a:ext>
                </a:extLst>
              </a:tr>
              <a:tr h="370840">
                <a:tc>
                  <a:txBody>
                    <a:bodyPr/>
                    <a:lstStyle/>
                    <a:p>
                      <a:pPr algn="ctr"/>
                      <a:r>
                        <a:rPr lang="en-US" sz="2000" dirty="0"/>
                        <a:t>Index 0</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0 0 0 0</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pPr algn="ctr"/>
                      <a:r>
                        <a:rPr lang="en-US" sz="2000" dirty="0"/>
                        <a:t>Index</a:t>
                      </a:r>
                      <a:r>
                        <a:rPr lang="en-US" sz="2000" baseline="0" dirty="0"/>
                        <a:t> 1</a:t>
                      </a:r>
                      <a:endParaRPr lang="en-US" sz="20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1</a:t>
                      </a:r>
                    </a:p>
                    <a:p>
                      <a:pPr algn="ctr"/>
                      <a:r>
                        <a:rPr lang="en-US" sz="2000" dirty="0"/>
                        <a:t>8</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0 0 0</a:t>
                      </a:r>
                      <a:r>
                        <a:rPr lang="en-US" sz="2000" baseline="0" dirty="0"/>
                        <a:t> 1</a:t>
                      </a:r>
                    </a:p>
                    <a:p>
                      <a:pPr algn="ctr"/>
                      <a:r>
                        <a:rPr lang="en-US" sz="2000" baseline="0" dirty="0"/>
                        <a:t>1 0 0 0</a:t>
                      </a:r>
                      <a:endParaRPr lang="en-US" sz="20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pPr algn="ctr"/>
                      <a:r>
                        <a:rPr lang="en-US" sz="2000" dirty="0"/>
                        <a:t>Index 2</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6</a:t>
                      </a:r>
                    </a:p>
                    <a:p>
                      <a:pPr algn="ctr"/>
                      <a:r>
                        <a:rPr lang="en-US" sz="2000" dirty="0"/>
                        <a:t>9</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0 1 1 0</a:t>
                      </a:r>
                    </a:p>
                    <a:p>
                      <a:pPr algn="ctr"/>
                      <a:r>
                        <a:rPr lang="en-US" sz="2000" dirty="0"/>
                        <a:t>1 0 0 1</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4"/>
                  </a:ext>
                </a:extLst>
              </a:tr>
              <a:tr h="370840">
                <a:tc>
                  <a:txBody>
                    <a:bodyPr/>
                    <a:lstStyle/>
                    <a:p>
                      <a:pPr algn="ctr"/>
                      <a:r>
                        <a:rPr lang="en-US" sz="2000" dirty="0"/>
                        <a:t>Index</a:t>
                      </a:r>
                      <a:r>
                        <a:rPr lang="en-US" sz="2000" baseline="0" dirty="0"/>
                        <a:t> 3</a:t>
                      </a:r>
                      <a:endParaRPr lang="en-US" sz="20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7</a:t>
                      </a:r>
                    </a:p>
                    <a:p>
                      <a:pPr algn="ctr"/>
                      <a:r>
                        <a:rPr lang="en-US" sz="2000" dirty="0"/>
                        <a:t>13</a:t>
                      </a:r>
                    </a:p>
                    <a:p>
                      <a:pPr algn="ctr"/>
                      <a:r>
                        <a:rPr lang="en-US" sz="2000" dirty="0"/>
                        <a:t>14</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0 1 1 1</a:t>
                      </a:r>
                    </a:p>
                    <a:p>
                      <a:pPr algn="ctr"/>
                      <a:r>
                        <a:rPr lang="en-US" sz="2000" dirty="0"/>
                        <a:t>1</a:t>
                      </a:r>
                      <a:r>
                        <a:rPr lang="en-US" sz="2000" baseline="0" dirty="0"/>
                        <a:t> 1 0 1</a:t>
                      </a:r>
                    </a:p>
                    <a:p>
                      <a:pPr algn="ctr"/>
                      <a:r>
                        <a:rPr lang="en-US" sz="2000" baseline="0" dirty="0"/>
                        <a:t>1 1 1 0</a:t>
                      </a:r>
                      <a:endParaRPr lang="en-US" sz="20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5"/>
                  </a:ext>
                </a:extLst>
              </a:tr>
              <a:tr h="370840">
                <a:tc>
                  <a:txBody>
                    <a:bodyPr/>
                    <a:lstStyle/>
                    <a:p>
                      <a:pPr algn="ctr"/>
                      <a:r>
                        <a:rPr lang="en-US" sz="2000" dirty="0"/>
                        <a:t>Index 4</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15</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1 1 1 1</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363970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26B7C5-AC47-4A56-AE4E-404F5C7AB24A}"/>
              </a:ext>
            </a:extLst>
          </p:cNvPr>
          <p:cNvSpPr>
            <a:spLocks noGrp="1"/>
          </p:cNvSpPr>
          <p:nvPr>
            <p:ph type="title"/>
          </p:nvPr>
        </p:nvSpPr>
        <p:spPr/>
        <p:txBody>
          <a:bodyPr/>
          <a:lstStyle/>
          <a:p>
            <a:r>
              <a:rPr lang="en-US" dirty="0"/>
              <a:t>Tabulation Method (Example) Cont..</a:t>
            </a:r>
            <a:endParaRPr lang="en-IN" dirty="0"/>
          </a:p>
        </p:txBody>
      </p:sp>
      <p:sp>
        <p:nvSpPr>
          <p:cNvPr id="4" name="Rectangle 3">
            <a:extLst>
              <a:ext uri="{FF2B5EF4-FFF2-40B4-BE49-F238E27FC236}">
                <a16:creationId xmlns:a16="http://schemas.microsoft.com/office/drawing/2014/main" xmlns="" id="{9A9B1060-F7BD-4BF5-AD49-C5B229D5B45B}"/>
              </a:ext>
            </a:extLst>
          </p:cNvPr>
          <p:cNvSpPr/>
          <p:nvPr/>
        </p:nvSpPr>
        <p:spPr>
          <a:xfrm>
            <a:off x="134318" y="711201"/>
            <a:ext cx="11845872" cy="830997"/>
          </a:xfrm>
          <a:prstGeom prst="rect">
            <a:avLst/>
          </a:prstGeom>
        </p:spPr>
        <p:txBody>
          <a:bodyPr wrap="square">
            <a:spAutoFit/>
          </a:bodyPr>
          <a:lstStyle/>
          <a:p>
            <a:pPr marL="1162050" indent="-1162050"/>
            <a:r>
              <a:rPr lang="en-US" sz="2400" dirty="0">
                <a:solidFill>
                  <a:schemeClr val="tx2"/>
                </a:solidFill>
              </a:rPr>
              <a:t>Step – 3: Compare each term of the lowest index group with every term in the succeeding group    till no change </a:t>
            </a:r>
          </a:p>
        </p:txBody>
      </p:sp>
      <p:graphicFrame>
        <p:nvGraphicFramePr>
          <p:cNvPr id="57" name="Table 56">
            <a:extLst>
              <a:ext uri="{FF2B5EF4-FFF2-40B4-BE49-F238E27FC236}">
                <a16:creationId xmlns:a16="http://schemas.microsoft.com/office/drawing/2014/main" xmlns="" id="{73171E83-F394-4393-9C28-ED5DACFD3957}"/>
              </a:ext>
            </a:extLst>
          </p:cNvPr>
          <p:cNvGraphicFramePr>
            <a:graphicFrameLocks noGrp="1"/>
          </p:cNvGraphicFramePr>
          <p:nvPr>
            <p:extLst>
              <p:ext uri="{D42A27DB-BD31-4B8C-83A1-F6EECF244321}">
                <p14:modId xmlns:p14="http://schemas.microsoft.com/office/powerpoint/2010/main" val="1791762854"/>
              </p:ext>
            </p:extLst>
          </p:nvPr>
        </p:nvGraphicFramePr>
        <p:xfrm>
          <a:off x="7327231" y="1422401"/>
          <a:ext cx="3429002" cy="4267200"/>
        </p:xfrm>
        <a:graphic>
          <a:graphicData uri="http://schemas.openxmlformats.org/drawingml/2006/table">
            <a:tbl>
              <a:tblPr firstRow="1" bandRow="1"/>
              <a:tblGrid>
                <a:gridCol w="1600200">
                  <a:extLst>
                    <a:ext uri="{9D8B030D-6E8A-4147-A177-3AD203B41FA5}">
                      <a16:colId xmlns:a16="http://schemas.microsoft.com/office/drawing/2014/main" xmlns="" val="20000"/>
                    </a:ext>
                  </a:extLst>
                </a:gridCol>
                <a:gridCol w="1828802">
                  <a:extLst>
                    <a:ext uri="{9D8B030D-6E8A-4147-A177-3AD203B41FA5}">
                      <a16:colId xmlns:a16="http://schemas.microsoft.com/office/drawing/2014/main" xmlns="" val="20001"/>
                    </a:ext>
                  </a:extLst>
                </a:gridCol>
              </a:tblGrid>
              <a:tr h="37084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a:t>Column</a:t>
                      </a:r>
                      <a:r>
                        <a:rPr lang="en-US" sz="2400" b="1" baseline="0" dirty="0"/>
                        <a:t> 2</a:t>
                      </a:r>
                      <a:endParaRPr lang="en-US" sz="2400" b="1"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hMerge="1">
                  <a:txBody>
                    <a:bodyPr/>
                    <a:lstStyle/>
                    <a:p>
                      <a:pPr algn="ctr"/>
                      <a:endParaRPr lang="en-US" sz="2000" b="1" dirty="0"/>
                    </a:p>
                  </a:txBody>
                  <a:tcPr anchor="ctr"/>
                </a:tc>
                <a:extLst>
                  <a:ext uri="{0D108BD9-81ED-4DB2-BD59-A6C34878D82A}">
                    <a16:rowId xmlns:a16="http://schemas.microsoft.com/office/drawing/2014/main" xmlns="" val="10000"/>
                  </a:ext>
                </a:extLst>
              </a:tr>
              <a:tr h="370840">
                <a:tc>
                  <a:txBody>
                    <a:bodyPr/>
                    <a:lstStyle/>
                    <a:p>
                      <a:pPr algn="ctr"/>
                      <a:r>
                        <a:rPr lang="en-US" sz="2000" b="1" dirty="0"/>
                        <a:t>Pairs</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000" b="1" dirty="0"/>
                        <a:t>A</a:t>
                      </a:r>
                      <a:r>
                        <a:rPr lang="en-US" sz="2000" b="1" baseline="0" dirty="0"/>
                        <a:t> B C D</a:t>
                      </a:r>
                      <a:endParaRPr lang="en-US" sz="2000" b="1"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1"/>
                  </a:ext>
                </a:extLst>
              </a:tr>
              <a:tr h="370840">
                <a:tc>
                  <a:txBody>
                    <a:bodyPr/>
                    <a:lstStyle/>
                    <a:p>
                      <a:pPr algn="ctr"/>
                      <a:r>
                        <a:rPr lang="en-US" sz="2000" dirty="0"/>
                        <a:t>0, 1</a:t>
                      </a:r>
                    </a:p>
                    <a:p>
                      <a:pPr algn="ctr"/>
                      <a:r>
                        <a:rPr lang="en-US" sz="2000" dirty="0"/>
                        <a:t>0, 8</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0 0 0 _</a:t>
                      </a:r>
                    </a:p>
                    <a:p>
                      <a:pPr algn="ctr"/>
                      <a:r>
                        <a:rPr lang="en-US" sz="2000" dirty="0"/>
                        <a:t>_</a:t>
                      </a:r>
                      <a:r>
                        <a:rPr lang="en-US" sz="2000" baseline="0" dirty="0"/>
                        <a:t> 0 0 0</a:t>
                      </a:r>
                      <a:endParaRPr lang="en-US" sz="20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pPr algn="ctr"/>
                      <a:r>
                        <a:rPr lang="en-US" sz="2000" dirty="0"/>
                        <a:t>1, 9</a:t>
                      </a:r>
                    </a:p>
                    <a:p>
                      <a:pPr algn="ctr"/>
                      <a:r>
                        <a:rPr lang="en-US" sz="2000" dirty="0"/>
                        <a:t>8, 9</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_ 0 0</a:t>
                      </a:r>
                      <a:r>
                        <a:rPr lang="en-US" sz="2000" baseline="0" dirty="0"/>
                        <a:t> 1</a:t>
                      </a:r>
                    </a:p>
                    <a:p>
                      <a:pPr algn="ctr"/>
                      <a:r>
                        <a:rPr lang="en-US" sz="2000" baseline="0" dirty="0"/>
                        <a:t>1 0 0 _</a:t>
                      </a:r>
                      <a:endParaRPr lang="en-US" sz="20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pPr algn="ctr"/>
                      <a:r>
                        <a:rPr lang="en-US" sz="2000" dirty="0"/>
                        <a:t>6, 7</a:t>
                      </a:r>
                    </a:p>
                    <a:p>
                      <a:pPr algn="ctr"/>
                      <a:r>
                        <a:rPr lang="en-US" sz="2000" dirty="0"/>
                        <a:t>6, 14</a:t>
                      </a:r>
                    </a:p>
                    <a:p>
                      <a:pPr algn="ctr"/>
                      <a:r>
                        <a:rPr lang="en-US" sz="2000" dirty="0"/>
                        <a:t>9, 13</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0 1 1 _</a:t>
                      </a:r>
                    </a:p>
                    <a:p>
                      <a:pPr algn="ctr"/>
                      <a:r>
                        <a:rPr lang="en-US" sz="2000" dirty="0"/>
                        <a:t>_</a:t>
                      </a:r>
                      <a:r>
                        <a:rPr lang="en-US" sz="2000" baseline="0" dirty="0"/>
                        <a:t> 1 1 0</a:t>
                      </a:r>
                    </a:p>
                    <a:p>
                      <a:pPr algn="ctr"/>
                      <a:r>
                        <a:rPr lang="en-US" sz="2000" baseline="0" dirty="0"/>
                        <a:t>1 _ 0 1</a:t>
                      </a:r>
                      <a:endParaRPr lang="en-US" sz="20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4"/>
                  </a:ext>
                </a:extLst>
              </a:tr>
              <a:tr h="370840">
                <a:tc>
                  <a:txBody>
                    <a:bodyPr/>
                    <a:lstStyle/>
                    <a:p>
                      <a:pPr algn="ctr"/>
                      <a:r>
                        <a:rPr lang="en-US" sz="2000" dirty="0"/>
                        <a:t>7, 15</a:t>
                      </a:r>
                    </a:p>
                    <a:p>
                      <a:pPr algn="ctr"/>
                      <a:r>
                        <a:rPr lang="en-US" sz="2000" dirty="0"/>
                        <a:t>13, 15</a:t>
                      </a:r>
                    </a:p>
                    <a:p>
                      <a:pPr algn="ctr"/>
                      <a:r>
                        <a:rPr lang="en-US" sz="2000" dirty="0"/>
                        <a:t>14, 15</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_ 1 1 1</a:t>
                      </a:r>
                    </a:p>
                    <a:p>
                      <a:pPr algn="ctr"/>
                      <a:r>
                        <a:rPr lang="en-US" sz="2000" dirty="0"/>
                        <a:t>1</a:t>
                      </a:r>
                      <a:r>
                        <a:rPr lang="en-US" sz="2000" baseline="0" dirty="0"/>
                        <a:t> 1 _ 1</a:t>
                      </a:r>
                    </a:p>
                    <a:p>
                      <a:pPr algn="ctr"/>
                      <a:r>
                        <a:rPr lang="en-US" sz="2000" baseline="0" dirty="0"/>
                        <a:t>1 1 1 _</a:t>
                      </a:r>
                      <a:endParaRPr lang="en-US" sz="20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graphicFrame>
        <p:nvGraphicFramePr>
          <p:cNvPr id="58" name="Table 57">
            <a:extLst>
              <a:ext uri="{FF2B5EF4-FFF2-40B4-BE49-F238E27FC236}">
                <a16:creationId xmlns:a16="http://schemas.microsoft.com/office/drawing/2014/main" xmlns="" id="{877EF5F5-3203-43E7-A3C4-685B9FF5CFB6}"/>
              </a:ext>
            </a:extLst>
          </p:cNvPr>
          <p:cNvGraphicFramePr>
            <a:graphicFrameLocks noGrp="1"/>
          </p:cNvGraphicFramePr>
          <p:nvPr>
            <p:extLst>
              <p:ext uri="{D42A27DB-BD31-4B8C-83A1-F6EECF244321}">
                <p14:modId xmlns:p14="http://schemas.microsoft.com/office/powerpoint/2010/main" val="2912302538"/>
              </p:ext>
            </p:extLst>
          </p:nvPr>
        </p:nvGraphicFramePr>
        <p:xfrm>
          <a:off x="1234501" y="1542198"/>
          <a:ext cx="4572001" cy="4614484"/>
        </p:xfrm>
        <a:graphic>
          <a:graphicData uri="http://schemas.openxmlformats.org/drawingml/2006/table">
            <a:tbl>
              <a:tblPr firstRow="1" bandRow="1"/>
              <a:tblGrid>
                <a:gridCol w="1459006">
                  <a:extLst>
                    <a:ext uri="{9D8B030D-6E8A-4147-A177-3AD203B41FA5}">
                      <a16:colId xmlns:a16="http://schemas.microsoft.com/office/drawing/2014/main" xmlns="" val="20000"/>
                    </a:ext>
                  </a:extLst>
                </a:gridCol>
                <a:gridCol w="1346108">
                  <a:extLst>
                    <a:ext uri="{9D8B030D-6E8A-4147-A177-3AD203B41FA5}">
                      <a16:colId xmlns:a16="http://schemas.microsoft.com/office/drawing/2014/main" xmlns="" val="20001"/>
                    </a:ext>
                  </a:extLst>
                </a:gridCol>
                <a:gridCol w="1766887">
                  <a:extLst>
                    <a:ext uri="{9D8B030D-6E8A-4147-A177-3AD203B41FA5}">
                      <a16:colId xmlns:a16="http://schemas.microsoft.com/office/drawing/2014/main" xmlns="" val="20002"/>
                    </a:ext>
                  </a:extLst>
                </a:gridCol>
              </a:tblGrid>
              <a:tr h="442076">
                <a:tc gridSpan="3">
                  <a:txBody>
                    <a:bodyPr/>
                    <a:lstStyle/>
                    <a:p>
                      <a:pPr algn="ctr"/>
                      <a:r>
                        <a:rPr lang="en-US" sz="2400" b="1" dirty="0"/>
                        <a:t>Column</a:t>
                      </a:r>
                      <a:r>
                        <a:rPr lang="en-US" sz="2400" b="1" baseline="0" dirty="0"/>
                        <a:t> 1</a:t>
                      </a:r>
                      <a:endParaRPr lang="en-US" sz="2400" b="1"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hMerge="1">
                  <a:txBody>
                    <a:bodyPr/>
                    <a:lstStyle/>
                    <a:p>
                      <a:pPr algn="ctr"/>
                      <a:endParaRPr lang="en-US" sz="2000" b="1" dirty="0"/>
                    </a:p>
                  </a:txBody>
                  <a:tcPr anchor="ctr"/>
                </a:tc>
                <a:tc hMerge="1">
                  <a:txBody>
                    <a:bodyPr/>
                    <a:lstStyle/>
                    <a:p>
                      <a:pPr algn="ctr"/>
                      <a:endParaRPr lang="en-US" sz="2000" b="1" dirty="0"/>
                    </a:p>
                  </a:txBody>
                  <a:tcPr anchor="ctr"/>
                </a:tc>
                <a:extLst>
                  <a:ext uri="{0D108BD9-81ED-4DB2-BD59-A6C34878D82A}">
                    <a16:rowId xmlns:a16="http://schemas.microsoft.com/office/drawing/2014/main" xmlns="" val="10000"/>
                  </a:ext>
                </a:extLst>
              </a:tr>
              <a:tr h="693003">
                <a:tc>
                  <a:txBody>
                    <a:bodyPr/>
                    <a:lstStyle/>
                    <a:p>
                      <a:pPr algn="ctr"/>
                      <a:r>
                        <a:rPr lang="en-US" sz="2000" b="1" dirty="0"/>
                        <a:t>Index</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000" b="1" dirty="0" err="1"/>
                        <a:t>Minterms</a:t>
                      </a:r>
                      <a:endParaRPr lang="en-US" sz="2000" b="1"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000" b="1" dirty="0"/>
                        <a:t>Binary Designation</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1"/>
                  </a:ext>
                </a:extLst>
              </a:tr>
              <a:tr h="427916">
                <a:tc>
                  <a:txBody>
                    <a:bodyPr/>
                    <a:lstStyle/>
                    <a:p>
                      <a:pPr algn="ctr"/>
                      <a:r>
                        <a:rPr lang="en-US" sz="2000" dirty="0"/>
                        <a:t>Index 0</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0</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0 0 0 0</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2"/>
                  </a:ext>
                </a:extLst>
              </a:tr>
              <a:tr h="757082">
                <a:tc>
                  <a:txBody>
                    <a:bodyPr/>
                    <a:lstStyle/>
                    <a:p>
                      <a:pPr algn="ctr"/>
                      <a:r>
                        <a:rPr lang="en-US" sz="2000" dirty="0"/>
                        <a:t>Index</a:t>
                      </a:r>
                      <a:r>
                        <a:rPr lang="en-US" sz="2000" baseline="0" dirty="0"/>
                        <a:t> 1</a:t>
                      </a:r>
                      <a:endParaRPr lang="en-US" sz="20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1</a:t>
                      </a:r>
                    </a:p>
                    <a:p>
                      <a:pPr algn="ctr"/>
                      <a:r>
                        <a:rPr lang="en-US" sz="2000" dirty="0"/>
                        <a:t>8</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0 0 0</a:t>
                      </a:r>
                      <a:r>
                        <a:rPr lang="en-US" sz="2000" baseline="0" dirty="0"/>
                        <a:t> 1</a:t>
                      </a:r>
                    </a:p>
                    <a:p>
                      <a:pPr algn="ctr"/>
                      <a:r>
                        <a:rPr lang="en-US" sz="2000" baseline="0" dirty="0"/>
                        <a:t>1 0 0 0</a:t>
                      </a:r>
                      <a:endParaRPr lang="en-US" sz="20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3"/>
                  </a:ext>
                </a:extLst>
              </a:tr>
              <a:tr h="757082">
                <a:tc>
                  <a:txBody>
                    <a:bodyPr/>
                    <a:lstStyle/>
                    <a:p>
                      <a:pPr algn="ctr"/>
                      <a:r>
                        <a:rPr lang="en-US" sz="2000" dirty="0"/>
                        <a:t>Index 2</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6</a:t>
                      </a:r>
                    </a:p>
                    <a:p>
                      <a:pPr algn="ctr"/>
                      <a:r>
                        <a:rPr lang="en-US" sz="2000" dirty="0"/>
                        <a:t>9</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0 1 1 0</a:t>
                      </a:r>
                    </a:p>
                    <a:p>
                      <a:pPr algn="ctr"/>
                      <a:r>
                        <a:rPr lang="en-US" sz="2000" dirty="0"/>
                        <a:t>1 0 0 1</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4"/>
                  </a:ext>
                </a:extLst>
              </a:tr>
              <a:tr h="1086248">
                <a:tc>
                  <a:txBody>
                    <a:bodyPr/>
                    <a:lstStyle/>
                    <a:p>
                      <a:pPr algn="ctr"/>
                      <a:r>
                        <a:rPr lang="en-US" sz="2000" dirty="0"/>
                        <a:t>Index</a:t>
                      </a:r>
                      <a:r>
                        <a:rPr lang="en-US" sz="2000" baseline="0" dirty="0"/>
                        <a:t> 3</a:t>
                      </a:r>
                      <a:endParaRPr lang="en-US" sz="20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7</a:t>
                      </a:r>
                    </a:p>
                    <a:p>
                      <a:pPr algn="ctr"/>
                      <a:r>
                        <a:rPr lang="en-US" sz="2000" dirty="0"/>
                        <a:t>13</a:t>
                      </a:r>
                    </a:p>
                    <a:p>
                      <a:pPr algn="ctr"/>
                      <a:r>
                        <a:rPr lang="en-US" sz="2000" dirty="0"/>
                        <a:t>14</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0 1 1 1</a:t>
                      </a:r>
                    </a:p>
                    <a:p>
                      <a:pPr algn="ctr"/>
                      <a:r>
                        <a:rPr lang="en-US" sz="2000" dirty="0"/>
                        <a:t>1</a:t>
                      </a:r>
                      <a:r>
                        <a:rPr lang="en-US" sz="2000" baseline="0" dirty="0"/>
                        <a:t> 1 0 1</a:t>
                      </a:r>
                    </a:p>
                    <a:p>
                      <a:pPr algn="ctr"/>
                      <a:r>
                        <a:rPr lang="en-US" sz="2000" baseline="0" dirty="0"/>
                        <a:t>1 1 1 0</a:t>
                      </a:r>
                      <a:endParaRPr lang="en-US" sz="200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5"/>
                  </a:ext>
                </a:extLst>
              </a:tr>
              <a:tr h="427916">
                <a:tc>
                  <a:txBody>
                    <a:bodyPr/>
                    <a:lstStyle/>
                    <a:p>
                      <a:pPr algn="ctr"/>
                      <a:r>
                        <a:rPr lang="en-US" sz="2000" dirty="0"/>
                        <a:t>Index 4</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15</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US" sz="2000" dirty="0"/>
                        <a:t>1 1 1 1</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cxnSp>
        <p:nvCxnSpPr>
          <p:cNvPr id="59" name="Straight Connector 58">
            <a:extLst>
              <a:ext uri="{FF2B5EF4-FFF2-40B4-BE49-F238E27FC236}">
                <a16:creationId xmlns:a16="http://schemas.microsoft.com/office/drawing/2014/main" xmlns="" id="{9AF179A8-2F14-477C-B16F-56660A54F28C}"/>
              </a:ext>
            </a:extLst>
          </p:cNvPr>
          <p:cNvCxnSpPr/>
          <p:nvPr/>
        </p:nvCxnSpPr>
        <p:spPr>
          <a:xfrm>
            <a:off x="5102132" y="3059113"/>
            <a:ext cx="208183"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A3144219-6024-4DE7-BA43-4FC82166613B}"/>
              </a:ext>
            </a:extLst>
          </p:cNvPr>
          <p:cNvCxnSpPr/>
          <p:nvPr/>
        </p:nvCxnSpPr>
        <p:spPr>
          <a:xfrm>
            <a:off x="5102132" y="3485317"/>
            <a:ext cx="208183"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xmlns="" id="{700B2225-59ED-4209-B07C-A9F371805D05}"/>
              </a:ext>
            </a:extLst>
          </p:cNvPr>
          <p:cNvSpPr/>
          <p:nvPr/>
        </p:nvSpPr>
        <p:spPr>
          <a:xfrm>
            <a:off x="7860631" y="2315428"/>
            <a:ext cx="5334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Rectangle 61">
            <a:extLst>
              <a:ext uri="{FF2B5EF4-FFF2-40B4-BE49-F238E27FC236}">
                <a16:creationId xmlns:a16="http://schemas.microsoft.com/office/drawing/2014/main" xmlns="" id="{1CB3C54B-2310-4623-B606-7DC5718B67B4}"/>
              </a:ext>
            </a:extLst>
          </p:cNvPr>
          <p:cNvSpPr/>
          <p:nvPr/>
        </p:nvSpPr>
        <p:spPr>
          <a:xfrm>
            <a:off x="7860631" y="2620227"/>
            <a:ext cx="5334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Rectangle 62">
            <a:extLst>
              <a:ext uri="{FF2B5EF4-FFF2-40B4-BE49-F238E27FC236}">
                <a16:creationId xmlns:a16="http://schemas.microsoft.com/office/drawing/2014/main" xmlns="" id="{0F6AFFF0-7E02-432C-A86C-C124B3D9C972}"/>
              </a:ext>
            </a:extLst>
          </p:cNvPr>
          <p:cNvSpPr/>
          <p:nvPr/>
        </p:nvSpPr>
        <p:spPr>
          <a:xfrm>
            <a:off x="9384631" y="2315426"/>
            <a:ext cx="914400" cy="304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Rectangle 63">
            <a:extLst>
              <a:ext uri="{FF2B5EF4-FFF2-40B4-BE49-F238E27FC236}">
                <a16:creationId xmlns:a16="http://schemas.microsoft.com/office/drawing/2014/main" xmlns="" id="{6A742954-6E04-4F76-BCDC-4C784479CE8F}"/>
              </a:ext>
            </a:extLst>
          </p:cNvPr>
          <p:cNvSpPr/>
          <p:nvPr/>
        </p:nvSpPr>
        <p:spPr>
          <a:xfrm>
            <a:off x="9408443" y="2620226"/>
            <a:ext cx="914400" cy="304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Rectangle 64">
            <a:extLst>
              <a:ext uri="{FF2B5EF4-FFF2-40B4-BE49-F238E27FC236}">
                <a16:creationId xmlns:a16="http://schemas.microsoft.com/office/drawing/2014/main" xmlns="" id="{6E24917F-373E-42C1-B0A3-46550A07C6D4}"/>
              </a:ext>
            </a:extLst>
          </p:cNvPr>
          <p:cNvSpPr/>
          <p:nvPr/>
        </p:nvSpPr>
        <p:spPr>
          <a:xfrm>
            <a:off x="7860631" y="3056053"/>
            <a:ext cx="5334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Rectangle 65">
            <a:extLst>
              <a:ext uri="{FF2B5EF4-FFF2-40B4-BE49-F238E27FC236}">
                <a16:creationId xmlns:a16="http://schemas.microsoft.com/office/drawing/2014/main" xmlns="" id="{F349E215-E6CA-40BF-BD19-14D1CC603C97}"/>
              </a:ext>
            </a:extLst>
          </p:cNvPr>
          <p:cNvSpPr/>
          <p:nvPr/>
        </p:nvSpPr>
        <p:spPr>
          <a:xfrm>
            <a:off x="7860631" y="3360852"/>
            <a:ext cx="5334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66">
            <a:extLst>
              <a:ext uri="{FF2B5EF4-FFF2-40B4-BE49-F238E27FC236}">
                <a16:creationId xmlns:a16="http://schemas.microsoft.com/office/drawing/2014/main" xmlns="" id="{16404F3B-AAF9-4032-BBC7-B77C4EB49B81}"/>
              </a:ext>
            </a:extLst>
          </p:cNvPr>
          <p:cNvSpPr/>
          <p:nvPr/>
        </p:nvSpPr>
        <p:spPr>
          <a:xfrm>
            <a:off x="9384631" y="3056051"/>
            <a:ext cx="914400" cy="304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Rectangle 67">
            <a:extLst>
              <a:ext uri="{FF2B5EF4-FFF2-40B4-BE49-F238E27FC236}">
                <a16:creationId xmlns:a16="http://schemas.microsoft.com/office/drawing/2014/main" xmlns="" id="{737F9CEC-FD31-4483-9CC4-EBAFA843569A}"/>
              </a:ext>
            </a:extLst>
          </p:cNvPr>
          <p:cNvSpPr/>
          <p:nvPr/>
        </p:nvSpPr>
        <p:spPr>
          <a:xfrm>
            <a:off x="9408443" y="3360851"/>
            <a:ext cx="914400" cy="304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Rectangle 68">
            <a:extLst>
              <a:ext uri="{FF2B5EF4-FFF2-40B4-BE49-F238E27FC236}">
                <a16:creationId xmlns:a16="http://schemas.microsoft.com/office/drawing/2014/main" xmlns="" id="{4E1C109A-E214-4787-AF17-555D86BE8A2E}"/>
              </a:ext>
            </a:extLst>
          </p:cNvPr>
          <p:cNvSpPr/>
          <p:nvPr/>
        </p:nvSpPr>
        <p:spPr>
          <a:xfrm>
            <a:off x="7860631" y="3765938"/>
            <a:ext cx="533400" cy="335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Rectangle 69">
            <a:extLst>
              <a:ext uri="{FF2B5EF4-FFF2-40B4-BE49-F238E27FC236}">
                <a16:creationId xmlns:a16="http://schemas.microsoft.com/office/drawing/2014/main" xmlns="" id="{008F515B-5486-45E1-BE15-917334E6E62D}"/>
              </a:ext>
            </a:extLst>
          </p:cNvPr>
          <p:cNvSpPr/>
          <p:nvPr/>
        </p:nvSpPr>
        <p:spPr>
          <a:xfrm>
            <a:off x="7860631" y="3994667"/>
            <a:ext cx="533400" cy="335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Rectangle 70">
            <a:extLst>
              <a:ext uri="{FF2B5EF4-FFF2-40B4-BE49-F238E27FC236}">
                <a16:creationId xmlns:a16="http://schemas.microsoft.com/office/drawing/2014/main" xmlns="" id="{DC895E41-639A-43E9-8752-0144E2C31135}"/>
              </a:ext>
            </a:extLst>
          </p:cNvPr>
          <p:cNvSpPr/>
          <p:nvPr/>
        </p:nvSpPr>
        <p:spPr>
          <a:xfrm>
            <a:off x="9384631" y="3765936"/>
            <a:ext cx="914400" cy="335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Rectangle 71">
            <a:extLst>
              <a:ext uri="{FF2B5EF4-FFF2-40B4-BE49-F238E27FC236}">
                <a16:creationId xmlns:a16="http://schemas.microsoft.com/office/drawing/2014/main" xmlns="" id="{3F72950A-04DD-4D88-8884-4FC0CE215806}"/>
              </a:ext>
            </a:extLst>
          </p:cNvPr>
          <p:cNvSpPr/>
          <p:nvPr/>
        </p:nvSpPr>
        <p:spPr>
          <a:xfrm>
            <a:off x="9408443" y="4086234"/>
            <a:ext cx="914400" cy="335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Rectangle 72">
            <a:extLst>
              <a:ext uri="{FF2B5EF4-FFF2-40B4-BE49-F238E27FC236}">
                <a16:creationId xmlns:a16="http://schemas.microsoft.com/office/drawing/2014/main" xmlns="" id="{18B68F59-DFD6-4BAE-A6A3-69B1723E79D0}"/>
              </a:ext>
            </a:extLst>
          </p:cNvPr>
          <p:cNvSpPr/>
          <p:nvPr/>
        </p:nvSpPr>
        <p:spPr>
          <a:xfrm>
            <a:off x="7880118" y="4314194"/>
            <a:ext cx="5334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Rectangle 73">
            <a:extLst>
              <a:ext uri="{FF2B5EF4-FFF2-40B4-BE49-F238E27FC236}">
                <a16:creationId xmlns:a16="http://schemas.microsoft.com/office/drawing/2014/main" xmlns="" id="{02AE501D-0C09-4C4B-9011-DFEA253FF040}"/>
              </a:ext>
            </a:extLst>
          </p:cNvPr>
          <p:cNvSpPr/>
          <p:nvPr/>
        </p:nvSpPr>
        <p:spPr>
          <a:xfrm>
            <a:off x="9408443" y="4325203"/>
            <a:ext cx="914400" cy="304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Rectangle 74">
            <a:extLst>
              <a:ext uri="{FF2B5EF4-FFF2-40B4-BE49-F238E27FC236}">
                <a16:creationId xmlns:a16="http://schemas.microsoft.com/office/drawing/2014/main" xmlns="" id="{C0B706AA-1474-4AA7-8697-D87CD73D04B0}"/>
              </a:ext>
            </a:extLst>
          </p:cNvPr>
          <p:cNvSpPr/>
          <p:nvPr/>
        </p:nvSpPr>
        <p:spPr>
          <a:xfrm>
            <a:off x="7817769" y="4787276"/>
            <a:ext cx="720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Rectangle 75">
            <a:extLst>
              <a:ext uri="{FF2B5EF4-FFF2-40B4-BE49-F238E27FC236}">
                <a16:creationId xmlns:a16="http://schemas.microsoft.com/office/drawing/2014/main" xmlns="" id="{7DE00DC1-4B0D-4059-A18A-05C8EE44F17B}"/>
              </a:ext>
            </a:extLst>
          </p:cNvPr>
          <p:cNvSpPr/>
          <p:nvPr/>
        </p:nvSpPr>
        <p:spPr>
          <a:xfrm>
            <a:off x="7817769" y="5092075"/>
            <a:ext cx="720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Rectangle 76">
            <a:extLst>
              <a:ext uri="{FF2B5EF4-FFF2-40B4-BE49-F238E27FC236}">
                <a16:creationId xmlns:a16="http://schemas.microsoft.com/office/drawing/2014/main" xmlns="" id="{495BC853-207D-47A6-9E5B-5675A91BDB6F}"/>
              </a:ext>
            </a:extLst>
          </p:cNvPr>
          <p:cNvSpPr/>
          <p:nvPr/>
        </p:nvSpPr>
        <p:spPr>
          <a:xfrm>
            <a:off x="9341769" y="4787274"/>
            <a:ext cx="914400" cy="304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Rectangle 77">
            <a:extLst>
              <a:ext uri="{FF2B5EF4-FFF2-40B4-BE49-F238E27FC236}">
                <a16:creationId xmlns:a16="http://schemas.microsoft.com/office/drawing/2014/main" xmlns="" id="{FEED6510-0DEF-4DC0-898E-09B5C0B60213}"/>
              </a:ext>
            </a:extLst>
          </p:cNvPr>
          <p:cNvSpPr/>
          <p:nvPr/>
        </p:nvSpPr>
        <p:spPr>
          <a:xfrm>
            <a:off x="9365581" y="5092074"/>
            <a:ext cx="914400" cy="304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Rectangle 78">
            <a:extLst>
              <a:ext uri="{FF2B5EF4-FFF2-40B4-BE49-F238E27FC236}">
                <a16:creationId xmlns:a16="http://schemas.microsoft.com/office/drawing/2014/main" xmlns="" id="{1579566D-935C-4834-A5EB-855F0F0E2C9D}"/>
              </a:ext>
            </a:extLst>
          </p:cNvPr>
          <p:cNvSpPr/>
          <p:nvPr/>
        </p:nvSpPr>
        <p:spPr>
          <a:xfrm>
            <a:off x="7817769" y="5315804"/>
            <a:ext cx="720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Rectangle 79">
            <a:extLst>
              <a:ext uri="{FF2B5EF4-FFF2-40B4-BE49-F238E27FC236}">
                <a16:creationId xmlns:a16="http://schemas.microsoft.com/office/drawing/2014/main" xmlns="" id="{74FE9868-C88A-4A44-B412-0804ED6D7C6D}"/>
              </a:ext>
            </a:extLst>
          </p:cNvPr>
          <p:cNvSpPr/>
          <p:nvPr/>
        </p:nvSpPr>
        <p:spPr>
          <a:xfrm>
            <a:off x="9365581" y="5315803"/>
            <a:ext cx="914400" cy="304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1" name="Straight Connector 80">
            <a:extLst>
              <a:ext uri="{FF2B5EF4-FFF2-40B4-BE49-F238E27FC236}">
                <a16:creationId xmlns:a16="http://schemas.microsoft.com/office/drawing/2014/main" xmlns="" id="{C2752047-82C5-4B77-8F51-25C1BF00281A}"/>
              </a:ext>
            </a:extLst>
          </p:cNvPr>
          <p:cNvCxnSpPr/>
          <p:nvPr/>
        </p:nvCxnSpPr>
        <p:spPr>
          <a:xfrm>
            <a:off x="4525388" y="3059113"/>
            <a:ext cx="208183"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xmlns="" id="{DB9EE0FF-FEDA-4A71-B7A1-5BC4720F1965}"/>
              </a:ext>
            </a:extLst>
          </p:cNvPr>
          <p:cNvCxnSpPr/>
          <p:nvPr/>
        </p:nvCxnSpPr>
        <p:spPr>
          <a:xfrm>
            <a:off x="4525388" y="3792537"/>
            <a:ext cx="208183"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xmlns="" id="{99375325-F4D7-40B5-9D18-72ABF88BF34A}"/>
              </a:ext>
            </a:extLst>
          </p:cNvPr>
          <p:cNvCxnSpPr/>
          <p:nvPr/>
        </p:nvCxnSpPr>
        <p:spPr>
          <a:xfrm>
            <a:off x="4525388" y="3487847"/>
            <a:ext cx="208183"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xmlns="" id="{4BBAE853-60D9-4781-9E6D-F1D04ED74F4F}"/>
              </a:ext>
            </a:extLst>
          </p:cNvPr>
          <p:cNvCxnSpPr/>
          <p:nvPr/>
        </p:nvCxnSpPr>
        <p:spPr>
          <a:xfrm>
            <a:off x="4553964" y="4553327"/>
            <a:ext cx="208183"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xmlns="" id="{836B04D0-7120-4467-9F7C-C95F104644B3}"/>
              </a:ext>
            </a:extLst>
          </p:cNvPr>
          <p:cNvCxnSpPr/>
          <p:nvPr/>
        </p:nvCxnSpPr>
        <p:spPr>
          <a:xfrm>
            <a:off x="5103016" y="3787776"/>
            <a:ext cx="208183"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xmlns="" id="{40784EC0-4171-42AD-A43D-754C4768FDA8}"/>
              </a:ext>
            </a:extLst>
          </p:cNvPr>
          <p:cNvCxnSpPr/>
          <p:nvPr/>
        </p:nvCxnSpPr>
        <p:spPr>
          <a:xfrm>
            <a:off x="5100596" y="4564064"/>
            <a:ext cx="208183"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xmlns="" id="{A71AF4EA-3F1D-4529-9BD4-98C13C9AEDE8}"/>
              </a:ext>
            </a:extLst>
          </p:cNvPr>
          <p:cNvCxnSpPr/>
          <p:nvPr/>
        </p:nvCxnSpPr>
        <p:spPr>
          <a:xfrm>
            <a:off x="5092125" y="4249846"/>
            <a:ext cx="208183"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xmlns="" id="{300C7C72-7CAC-4095-BBE4-88A92D858238}"/>
              </a:ext>
            </a:extLst>
          </p:cNvPr>
          <p:cNvCxnSpPr/>
          <p:nvPr/>
        </p:nvCxnSpPr>
        <p:spPr>
          <a:xfrm>
            <a:off x="5105203" y="5026134"/>
            <a:ext cx="208183"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xmlns="" id="{F9A0D1D5-A2B4-4BF9-86D8-727F3F7B8786}"/>
              </a:ext>
            </a:extLst>
          </p:cNvPr>
          <p:cNvCxnSpPr/>
          <p:nvPr/>
        </p:nvCxnSpPr>
        <p:spPr>
          <a:xfrm>
            <a:off x="4553964" y="4249846"/>
            <a:ext cx="208183"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xmlns="" id="{216E8136-E5D5-4FF6-A758-8E4192465562}"/>
              </a:ext>
            </a:extLst>
          </p:cNvPr>
          <p:cNvCxnSpPr/>
          <p:nvPr/>
        </p:nvCxnSpPr>
        <p:spPr>
          <a:xfrm>
            <a:off x="4534913" y="5645151"/>
            <a:ext cx="208183"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xmlns="" id="{3945DC06-BDAF-479C-B708-6C36827DD67F}"/>
              </a:ext>
            </a:extLst>
          </p:cNvPr>
          <p:cNvCxnSpPr/>
          <p:nvPr/>
        </p:nvCxnSpPr>
        <p:spPr>
          <a:xfrm>
            <a:off x="4733571" y="4564064"/>
            <a:ext cx="208183"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xmlns="" id="{9C6F2CDA-3810-4784-B616-F2840FEF659A}"/>
              </a:ext>
            </a:extLst>
          </p:cNvPr>
          <p:cNvCxnSpPr/>
          <p:nvPr/>
        </p:nvCxnSpPr>
        <p:spPr>
          <a:xfrm>
            <a:off x="4743096" y="5309355"/>
            <a:ext cx="208183"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xmlns="" id="{CFA0650E-E17C-4FC7-B29E-8D6FE5EE071F}"/>
              </a:ext>
            </a:extLst>
          </p:cNvPr>
          <p:cNvCxnSpPr/>
          <p:nvPr/>
        </p:nvCxnSpPr>
        <p:spPr>
          <a:xfrm>
            <a:off x="4544439" y="5026133"/>
            <a:ext cx="208183"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xmlns="" id="{6961CC23-B54F-468B-B41F-AEDA7101C51C}"/>
              </a:ext>
            </a:extLst>
          </p:cNvPr>
          <p:cNvCxnSpPr/>
          <p:nvPr/>
        </p:nvCxnSpPr>
        <p:spPr>
          <a:xfrm>
            <a:off x="4525388" y="6102459"/>
            <a:ext cx="208183"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xmlns="" id="{24D1B65C-2A6C-40E8-9FEB-46AB7D46D6E4}"/>
              </a:ext>
            </a:extLst>
          </p:cNvPr>
          <p:cNvCxnSpPr/>
          <p:nvPr/>
        </p:nvCxnSpPr>
        <p:spPr>
          <a:xfrm>
            <a:off x="4915913" y="5309355"/>
            <a:ext cx="208183"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xmlns="" id="{FF4D5C7D-9B80-448E-9579-86B66F8E0AC1}"/>
              </a:ext>
            </a:extLst>
          </p:cNvPr>
          <p:cNvCxnSpPr/>
          <p:nvPr/>
        </p:nvCxnSpPr>
        <p:spPr>
          <a:xfrm>
            <a:off x="4931567" y="6102459"/>
            <a:ext cx="208183"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xmlns="" id="{32F4BF1E-9648-483F-8FFE-CAA8774BDFBC}"/>
              </a:ext>
            </a:extLst>
          </p:cNvPr>
          <p:cNvCxnSpPr/>
          <p:nvPr/>
        </p:nvCxnSpPr>
        <p:spPr>
          <a:xfrm>
            <a:off x="5102132" y="5645151"/>
            <a:ext cx="208183"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xmlns="" id="{C8D734E4-923D-457E-AB38-CD990C206573}"/>
              </a:ext>
            </a:extLst>
          </p:cNvPr>
          <p:cNvCxnSpPr/>
          <p:nvPr/>
        </p:nvCxnSpPr>
        <p:spPr>
          <a:xfrm>
            <a:off x="5120700" y="6102459"/>
            <a:ext cx="208183"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xmlns="" id="{E306F479-DF15-4C89-8305-6F6AB7A1751C}"/>
              </a:ext>
            </a:extLst>
          </p:cNvPr>
          <p:cNvSpPr txBox="1"/>
          <p:nvPr/>
        </p:nvSpPr>
        <p:spPr>
          <a:xfrm>
            <a:off x="5406406" y="2740023"/>
            <a:ext cx="308098" cy="369332"/>
          </a:xfrm>
          <a:prstGeom prst="rect">
            <a:avLst/>
          </a:prstGeom>
          <a:noFill/>
        </p:spPr>
        <p:txBody>
          <a:bodyPr wrap="none" rtlCol="0">
            <a:spAutoFit/>
          </a:bodyPr>
          <a:lstStyle/>
          <a:p>
            <a:r>
              <a:rPr lang="en-IN" dirty="0">
                <a:solidFill>
                  <a:schemeClr val="accent6"/>
                </a:solidFill>
              </a:rPr>
              <a:t>√</a:t>
            </a:r>
          </a:p>
        </p:txBody>
      </p:sp>
      <p:sp>
        <p:nvSpPr>
          <p:cNvPr id="100" name="TextBox 99">
            <a:extLst>
              <a:ext uri="{FF2B5EF4-FFF2-40B4-BE49-F238E27FC236}">
                <a16:creationId xmlns:a16="http://schemas.microsoft.com/office/drawing/2014/main" xmlns="" id="{77AAF9A9-A89A-4F7E-9E39-5A8C426FC5EA}"/>
              </a:ext>
            </a:extLst>
          </p:cNvPr>
          <p:cNvSpPr txBox="1"/>
          <p:nvPr/>
        </p:nvSpPr>
        <p:spPr>
          <a:xfrm>
            <a:off x="5406406" y="3190780"/>
            <a:ext cx="308098" cy="369332"/>
          </a:xfrm>
          <a:prstGeom prst="rect">
            <a:avLst/>
          </a:prstGeom>
          <a:noFill/>
        </p:spPr>
        <p:txBody>
          <a:bodyPr wrap="none" rtlCol="0">
            <a:spAutoFit/>
          </a:bodyPr>
          <a:lstStyle/>
          <a:p>
            <a:r>
              <a:rPr lang="en-IN" dirty="0">
                <a:solidFill>
                  <a:schemeClr val="accent6"/>
                </a:solidFill>
              </a:rPr>
              <a:t>√</a:t>
            </a:r>
          </a:p>
        </p:txBody>
      </p:sp>
      <p:sp>
        <p:nvSpPr>
          <p:cNvPr id="101" name="TextBox 100">
            <a:extLst>
              <a:ext uri="{FF2B5EF4-FFF2-40B4-BE49-F238E27FC236}">
                <a16:creationId xmlns:a16="http://schemas.microsoft.com/office/drawing/2014/main" xmlns="" id="{8A1931E5-0306-4D50-8ADC-97DB0D9B97CF}"/>
              </a:ext>
            </a:extLst>
          </p:cNvPr>
          <p:cNvSpPr txBox="1"/>
          <p:nvPr/>
        </p:nvSpPr>
        <p:spPr>
          <a:xfrm>
            <a:off x="5406406" y="3494105"/>
            <a:ext cx="308098" cy="369332"/>
          </a:xfrm>
          <a:prstGeom prst="rect">
            <a:avLst/>
          </a:prstGeom>
          <a:noFill/>
        </p:spPr>
        <p:txBody>
          <a:bodyPr wrap="none" rtlCol="0">
            <a:spAutoFit/>
          </a:bodyPr>
          <a:lstStyle/>
          <a:p>
            <a:r>
              <a:rPr lang="en-IN" dirty="0">
                <a:solidFill>
                  <a:schemeClr val="accent6"/>
                </a:solidFill>
              </a:rPr>
              <a:t>√</a:t>
            </a:r>
          </a:p>
        </p:txBody>
      </p:sp>
      <p:sp>
        <p:nvSpPr>
          <p:cNvPr id="102" name="TextBox 101">
            <a:extLst>
              <a:ext uri="{FF2B5EF4-FFF2-40B4-BE49-F238E27FC236}">
                <a16:creationId xmlns:a16="http://schemas.microsoft.com/office/drawing/2014/main" xmlns="" id="{0E1F19CA-42B1-4793-94C7-3A1FFF98EA4B}"/>
              </a:ext>
            </a:extLst>
          </p:cNvPr>
          <p:cNvSpPr txBox="1"/>
          <p:nvPr/>
        </p:nvSpPr>
        <p:spPr>
          <a:xfrm>
            <a:off x="5406406" y="3944862"/>
            <a:ext cx="308098" cy="369332"/>
          </a:xfrm>
          <a:prstGeom prst="rect">
            <a:avLst/>
          </a:prstGeom>
          <a:noFill/>
        </p:spPr>
        <p:txBody>
          <a:bodyPr wrap="none" rtlCol="0">
            <a:spAutoFit/>
          </a:bodyPr>
          <a:lstStyle/>
          <a:p>
            <a:r>
              <a:rPr lang="en-IN" dirty="0">
                <a:solidFill>
                  <a:schemeClr val="accent6"/>
                </a:solidFill>
              </a:rPr>
              <a:t>√</a:t>
            </a:r>
          </a:p>
        </p:txBody>
      </p:sp>
      <p:sp>
        <p:nvSpPr>
          <p:cNvPr id="103" name="TextBox 102">
            <a:extLst>
              <a:ext uri="{FF2B5EF4-FFF2-40B4-BE49-F238E27FC236}">
                <a16:creationId xmlns:a16="http://schemas.microsoft.com/office/drawing/2014/main" xmlns="" id="{60DE3146-2DB2-4D62-9CF6-1A3F4F27BE92}"/>
              </a:ext>
            </a:extLst>
          </p:cNvPr>
          <p:cNvSpPr txBox="1"/>
          <p:nvPr/>
        </p:nvSpPr>
        <p:spPr>
          <a:xfrm>
            <a:off x="5406406" y="4260334"/>
            <a:ext cx="308098" cy="369332"/>
          </a:xfrm>
          <a:prstGeom prst="rect">
            <a:avLst/>
          </a:prstGeom>
          <a:noFill/>
        </p:spPr>
        <p:txBody>
          <a:bodyPr wrap="none" rtlCol="0">
            <a:spAutoFit/>
          </a:bodyPr>
          <a:lstStyle/>
          <a:p>
            <a:r>
              <a:rPr lang="en-IN" dirty="0">
                <a:solidFill>
                  <a:schemeClr val="accent6"/>
                </a:solidFill>
              </a:rPr>
              <a:t>√</a:t>
            </a:r>
          </a:p>
        </p:txBody>
      </p:sp>
      <p:sp>
        <p:nvSpPr>
          <p:cNvPr id="104" name="TextBox 103">
            <a:extLst>
              <a:ext uri="{FF2B5EF4-FFF2-40B4-BE49-F238E27FC236}">
                <a16:creationId xmlns:a16="http://schemas.microsoft.com/office/drawing/2014/main" xmlns="" id="{1158790F-969D-4FFC-ACA9-04E184384962}"/>
              </a:ext>
            </a:extLst>
          </p:cNvPr>
          <p:cNvSpPr txBox="1"/>
          <p:nvPr/>
        </p:nvSpPr>
        <p:spPr>
          <a:xfrm>
            <a:off x="5406406" y="4687296"/>
            <a:ext cx="308098" cy="369332"/>
          </a:xfrm>
          <a:prstGeom prst="rect">
            <a:avLst/>
          </a:prstGeom>
          <a:noFill/>
        </p:spPr>
        <p:txBody>
          <a:bodyPr wrap="none" rtlCol="0">
            <a:spAutoFit/>
          </a:bodyPr>
          <a:lstStyle/>
          <a:p>
            <a:r>
              <a:rPr lang="en-IN" dirty="0">
                <a:solidFill>
                  <a:schemeClr val="accent6"/>
                </a:solidFill>
              </a:rPr>
              <a:t>√</a:t>
            </a:r>
          </a:p>
        </p:txBody>
      </p:sp>
      <p:sp>
        <p:nvSpPr>
          <p:cNvPr id="105" name="TextBox 104">
            <a:extLst>
              <a:ext uri="{FF2B5EF4-FFF2-40B4-BE49-F238E27FC236}">
                <a16:creationId xmlns:a16="http://schemas.microsoft.com/office/drawing/2014/main" xmlns="" id="{7B646FAA-4490-49E8-9735-D19C6431A4DE}"/>
              </a:ext>
            </a:extLst>
          </p:cNvPr>
          <p:cNvSpPr txBox="1"/>
          <p:nvPr/>
        </p:nvSpPr>
        <p:spPr>
          <a:xfrm>
            <a:off x="5406406" y="5002768"/>
            <a:ext cx="308098" cy="369332"/>
          </a:xfrm>
          <a:prstGeom prst="rect">
            <a:avLst/>
          </a:prstGeom>
          <a:noFill/>
        </p:spPr>
        <p:txBody>
          <a:bodyPr wrap="none" rtlCol="0">
            <a:spAutoFit/>
          </a:bodyPr>
          <a:lstStyle/>
          <a:p>
            <a:r>
              <a:rPr lang="en-IN" dirty="0">
                <a:solidFill>
                  <a:schemeClr val="accent6"/>
                </a:solidFill>
              </a:rPr>
              <a:t>√</a:t>
            </a:r>
          </a:p>
        </p:txBody>
      </p:sp>
      <p:sp>
        <p:nvSpPr>
          <p:cNvPr id="106" name="TextBox 105">
            <a:extLst>
              <a:ext uri="{FF2B5EF4-FFF2-40B4-BE49-F238E27FC236}">
                <a16:creationId xmlns:a16="http://schemas.microsoft.com/office/drawing/2014/main" xmlns="" id="{4341E445-EDED-4625-BC4A-2FEA2C953077}"/>
              </a:ext>
            </a:extLst>
          </p:cNvPr>
          <p:cNvSpPr txBox="1"/>
          <p:nvPr/>
        </p:nvSpPr>
        <p:spPr>
          <a:xfrm>
            <a:off x="5406406" y="5321300"/>
            <a:ext cx="308098" cy="369332"/>
          </a:xfrm>
          <a:prstGeom prst="rect">
            <a:avLst/>
          </a:prstGeom>
          <a:noFill/>
        </p:spPr>
        <p:txBody>
          <a:bodyPr wrap="none" rtlCol="0">
            <a:spAutoFit/>
          </a:bodyPr>
          <a:lstStyle/>
          <a:p>
            <a:r>
              <a:rPr lang="en-IN" dirty="0">
                <a:solidFill>
                  <a:schemeClr val="accent6"/>
                </a:solidFill>
              </a:rPr>
              <a:t>√</a:t>
            </a:r>
          </a:p>
        </p:txBody>
      </p:sp>
      <p:sp>
        <p:nvSpPr>
          <p:cNvPr id="107" name="TextBox 106">
            <a:extLst>
              <a:ext uri="{FF2B5EF4-FFF2-40B4-BE49-F238E27FC236}">
                <a16:creationId xmlns:a16="http://schemas.microsoft.com/office/drawing/2014/main" xmlns="" id="{52C9B6F4-4928-4106-A62A-EDD71EE63976}"/>
              </a:ext>
            </a:extLst>
          </p:cNvPr>
          <p:cNvSpPr txBox="1"/>
          <p:nvPr/>
        </p:nvSpPr>
        <p:spPr>
          <a:xfrm>
            <a:off x="5406406" y="5770638"/>
            <a:ext cx="308098" cy="369332"/>
          </a:xfrm>
          <a:prstGeom prst="rect">
            <a:avLst/>
          </a:prstGeom>
          <a:noFill/>
        </p:spPr>
        <p:txBody>
          <a:bodyPr wrap="none" rtlCol="0">
            <a:spAutoFit/>
          </a:bodyPr>
          <a:lstStyle/>
          <a:p>
            <a:r>
              <a:rPr lang="en-IN" dirty="0">
                <a:solidFill>
                  <a:schemeClr val="accent6"/>
                </a:solidFill>
              </a:rPr>
              <a:t>√</a:t>
            </a:r>
          </a:p>
        </p:txBody>
      </p:sp>
    </p:spTree>
    <p:extLst>
      <p:ext uri="{BB962C8B-B14F-4D97-AF65-F5344CB8AC3E}">
        <p14:creationId xmlns:p14="http://schemas.microsoft.com/office/powerpoint/2010/main" val="1091582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500"/>
                                        <p:tgtEl>
                                          <p:spTgt spid="5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5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fade">
                                      <p:cBhvr>
                                        <p:cTn id="22" dur="500"/>
                                        <p:tgtEl>
                                          <p:spTgt spid="59"/>
                                        </p:tgtEl>
                                      </p:cBhvr>
                                    </p:animEffect>
                                  </p:childTnLst>
                                </p:cTn>
                              </p:par>
                              <p:par>
                                <p:cTn id="23" presetID="10" presetClass="entr" presetSubtype="0" fill="hold" nodeType="withEffect">
                                  <p:stCondLst>
                                    <p:cond delay="0"/>
                                  </p:stCondLst>
                                  <p:childTnLst>
                                    <p:set>
                                      <p:cBhvr>
                                        <p:cTn id="24" dur="1" fill="hold">
                                          <p:stCondLst>
                                            <p:cond delay="0"/>
                                          </p:stCondLst>
                                        </p:cTn>
                                        <p:tgtEl>
                                          <p:spTgt spid="60"/>
                                        </p:tgtEl>
                                        <p:attrNameLst>
                                          <p:attrName>style.visibility</p:attrName>
                                        </p:attrNameLst>
                                      </p:cBhvr>
                                      <p:to>
                                        <p:strVal val="visible"/>
                                      </p:to>
                                    </p:set>
                                    <p:animEffect transition="in" filter="fade">
                                      <p:cBhvr>
                                        <p:cTn id="25" dur="500"/>
                                        <p:tgtEl>
                                          <p:spTgt spid="6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9"/>
                                        </p:tgtEl>
                                        <p:attrNameLst>
                                          <p:attrName>style.visibility</p:attrName>
                                        </p:attrNameLst>
                                      </p:cBhvr>
                                      <p:to>
                                        <p:strVal val="visible"/>
                                      </p:to>
                                    </p:set>
                                    <p:animEffect transition="in" filter="fade">
                                      <p:cBhvr>
                                        <p:cTn id="30" dur="500"/>
                                        <p:tgtEl>
                                          <p:spTgt spid="9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0"/>
                                        </p:tgtEl>
                                        <p:attrNameLst>
                                          <p:attrName>style.visibility</p:attrName>
                                        </p:attrNameLst>
                                      </p:cBhvr>
                                      <p:to>
                                        <p:strVal val="visible"/>
                                      </p:to>
                                    </p:set>
                                    <p:animEffect transition="in" filter="fade">
                                      <p:cBhvr>
                                        <p:cTn id="33" dur="500"/>
                                        <p:tgtEl>
                                          <p:spTgt spid="10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xit" presetSubtype="4" fill="hold" grpId="0" nodeType="clickEffect">
                                  <p:stCondLst>
                                    <p:cond delay="0"/>
                                  </p:stCondLst>
                                  <p:childTnLst>
                                    <p:animEffect transition="out" filter="wipe(down)">
                                      <p:cBhvr>
                                        <p:cTn id="37" dur="500"/>
                                        <p:tgtEl>
                                          <p:spTgt spid="61"/>
                                        </p:tgtEl>
                                      </p:cBhvr>
                                    </p:animEffect>
                                    <p:set>
                                      <p:cBhvr>
                                        <p:cTn id="38" dur="1" fill="hold">
                                          <p:stCondLst>
                                            <p:cond delay="499"/>
                                          </p:stCondLst>
                                        </p:cTn>
                                        <p:tgtEl>
                                          <p:spTgt spid="6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2" presetClass="exit" presetSubtype="4" fill="hold" grpId="0" nodeType="clickEffect">
                                  <p:stCondLst>
                                    <p:cond delay="0"/>
                                  </p:stCondLst>
                                  <p:childTnLst>
                                    <p:animEffect transition="out" filter="wipe(down)">
                                      <p:cBhvr>
                                        <p:cTn id="42" dur="500"/>
                                        <p:tgtEl>
                                          <p:spTgt spid="63"/>
                                        </p:tgtEl>
                                      </p:cBhvr>
                                    </p:animEffect>
                                    <p:set>
                                      <p:cBhvr>
                                        <p:cTn id="43" dur="1" fill="hold">
                                          <p:stCondLst>
                                            <p:cond delay="499"/>
                                          </p:stCondLst>
                                        </p:cTn>
                                        <p:tgtEl>
                                          <p:spTgt spid="63"/>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81"/>
                                        </p:tgtEl>
                                        <p:attrNameLst>
                                          <p:attrName>style.visibility</p:attrName>
                                        </p:attrNameLst>
                                      </p:cBhvr>
                                      <p:to>
                                        <p:strVal val="visible"/>
                                      </p:to>
                                    </p:set>
                                    <p:animEffect transition="in" filter="fade">
                                      <p:cBhvr>
                                        <p:cTn id="48" dur="500"/>
                                        <p:tgtEl>
                                          <p:spTgt spid="81"/>
                                        </p:tgtEl>
                                      </p:cBhvr>
                                    </p:animEffect>
                                  </p:childTnLst>
                                </p:cTn>
                              </p:par>
                              <p:par>
                                <p:cTn id="49" presetID="10" presetClass="entr" presetSubtype="0" fill="hold" nodeType="withEffect">
                                  <p:stCondLst>
                                    <p:cond delay="0"/>
                                  </p:stCondLst>
                                  <p:childTnLst>
                                    <p:set>
                                      <p:cBhvr>
                                        <p:cTn id="50" dur="1" fill="hold">
                                          <p:stCondLst>
                                            <p:cond delay="0"/>
                                          </p:stCondLst>
                                        </p:cTn>
                                        <p:tgtEl>
                                          <p:spTgt spid="82"/>
                                        </p:tgtEl>
                                        <p:attrNameLst>
                                          <p:attrName>style.visibility</p:attrName>
                                        </p:attrNameLst>
                                      </p:cBhvr>
                                      <p:to>
                                        <p:strVal val="visible"/>
                                      </p:to>
                                    </p:set>
                                    <p:animEffect transition="in" filter="fade">
                                      <p:cBhvr>
                                        <p:cTn id="51" dur="500"/>
                                        <p:tgtEl>
                                          <p:spTgt spid="82"/>
                                        </p:tgtEl>
                                      </p:cBhvr>
                                    </p:animEffect>
                                  </p:childTnLst>
                                </p:cTn>
                              </p:par>
                              <p:par>
                                <p:cTn id="52" presetID="22" presetClass="exit" presetSubtype="4" fill="hold" nodeType="withEffect">
                                  <p:stCondLst>
                                    <p:cond delay="0"/>
                                  </p:stCondLst>
                                  <p:childTnLst>
                                    <p:animEffect transition="out" filter="wipe(down)">
                                      <p:cBhvr>
                                        <p:cTn id="53" dur="500"/>
                                        <p:tgtEl>
                                          <p:spTgt spid="59"/>
                                        </p:tgtEl>
                                      </p:cBhvr>
                                    </p:animEffect>
                                    <p:set>
                                      <p:cBhvr>
                                        <p:cTn id="54" dur="1" fill="hold">
                                          <p:stCondLst>
                                            <p:cond delay="499"/>
                                          </p:stCondLst>
                                        </p:cTn>
                                        <p:tgtEl>
                                          <p:spTgt spid="59"/>
                                        </p:tgtEl>
                                        <p:attrNameLst>
                                          <p:attrName>style.visibility</p:attrName>
                                        </p:attrNameLst>
                                      </p:cBhvr>
                                      <p:to>
                                        <p:strVal val="hidden"/>
                                      </p:to>
                                    </p:set>
                                  </p:childTnLst>
                                </p:cTn>
                              </p:par>
                              <p:par>
                                <p:cTn id="55" presetID="22" presetClass="exit" presetSubtype="4" fill="hold" nodeType="withEffect">
                                  <p:stCondLst>
                                    <p:cond delay="0"/>
                                  </p:stCondLst>
                                  <p:childTnLst>
                                    <p:animEffect transition="out" filter="wipe(down)">
                                      <p:cBhvr>
                                        <p:cTn id="56" dur="500"/>
                                        <p:tgtEl>
                                          <p:spTgt spid="60"/>
                                        </p:tgtEl>
                                      </p:cBhvr>
                                    </p:animEffect>
                                    <p:set>
                                      <p:cBhvr>
                                        <p:cTn id="57" dur="1" fill="hold">
                                          <p:stCondLst>
                                            <p:cond delay="499"/>
                                          </p:stCondLst>
                                        </p:cTn>
                                        <p:tgtEl>
                                          <p:spTgt spid="60"/>
                                        </p:tgtEl>
                                        <p:attrNameLst>
                                          <p:attrName>style.visibility</p:attrName>
                                        </p:attrNameLst>
                                      </p:cBhvr>
                                      <p:to>
                                        <p:strVal val="hidden"/>
                                      </p:to>
                                    </p:set>
                                  </p:childTnLst>
                                </p:cTn>
                              </p:par>
                              <p:par>
                                <p:cTn id="58" presetID="10" presetClass="entr" presetSubtype="0" fill="hold" grpId="0" nodeType="withEffect">
                                  <p:stCondLst>
                                    <p:cond delay="0"/>
                                  </p:stCondLst>
                                  <p:childTnLst>
                                    <p:set>
                                      <p:cBhvr>
                                        <p:cTn id="59" dur="1" fill="hold">
                                          <p:stCondLst>
                                            <p:cond delay="0"/>
                                          </p:stCondLst>
                                        </p:cTn>
                                        <p:tgtEl>
                                          <p:spTgt spid="101"/>
                                        </p:tgtEl>
                                        <p:attrNameLst>
                                          <p:attrName>style.visibility</p:attrName>
                                        </p:attrNameLst>
                                      </p:cBhvr>
                                      <p:to>
                                        <p:strVal val="visible"/>
                                      </p:to>
                                    </p:set>
                                    <p:animEffect transition="in" filter="fade">
                                      <p:cBhvr>
                                        <p:cTn id="60" dur="500"/>
                                        <p:tgtEl>
                                          <p:spTgt spid="10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xit" presetSubtype="4" fill="hold" grpId="0" nodeType="clickEffect">
                                  <p:stCondLst>
                                    <p:cond delay="0"/>
                                  </p:stCondLst>
                                  <p:childTnLst>
                                    <p:animEffect transition="out" filter="wipe(down)">
                                      <p:cBhvr>
                                        <p:cTn id="64" dur="500"/>
                                        <p:tgtEl>
                                          <p:spTgt spid="62"/>
                                        </p:tgtEl>
                                      </p:cBhvr>
                                    </p:animEffect>
                                    <p:set>
                                      <p:cBhvr>
                                        <p:cTn id="65" dur="1" fill="hold">
                                          <p:stCondLst>
                                            <p:cond delay="499"/>
                                          </p:stCondLst>
                                        </p:cTn>
                                        <p:tgtEl>
                                          <p:spTgt spid="62"/>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22" presetClass="exit" presetSubtype="4" fill="hold" grpId="0" nodeType="clickEffect">
                                  <p:stCondLst>
                                    <p:cond delay="0"/>
                                  </p:stCondLst>
                                  <p:childTnLst>
                                    <p:animEffect transition="out" filter="wipe(down)">
                                      <p:cBhvr>
                                        <p:cTn id="69" dur="500"/>
                                        <p:tgtEl>
                                          <p:spTgt spid="64"/>
                                        </p:tgtEl>
                                      </p:cBhvr>
                                    </p:animEffect>
                                    <p:set>
                                      <p:cBhvr>
                                        <p:cTn id="70" dur="1" fill="hold">
                                          <p:stCondLst>
                                            <p:cond delay="499"/>
                                          </p:stCondLst>
                                        </p:cTn>
                                        <p:tgtEl>
                                          <p:spTgt spid="64"/>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83"/>
                                        </p:tgtEl>
                                        <p:attrNameLst>
                                          <p:attrName>style.visibility</p:attrName>
                                        </p:attrNameLst>
                                      </p:cBhvr>
                                      <p:to>
                                        <p:strVal val="visible"/>
                                      </p:to>
                                    </p:set>
                                    <p:animEffect transition="in" filter="fade">
                                      <p:cBhvr>
                                        <p:cTn id="75" dur="500"/>
                                        <p:tgtEl>
                                          <p:spTgt spid="83"/>
                                        </p:tgtEl>
                                      </p:cBhvr>
                                    </p:animEffect>
                                  </p:childTnLst>
                                </p:cTn>
                              </p:par>
                              <p:par>
                                <p:cTn id="76" presetID="10" presetClass="entr" presetSubtype="0" fill="hold" nodeType="withEffect">
                                  <p:stCondLst>
                                    <p:cond delay="0"/>
                                  </p:stCondLst>
                                  <p:childTnLst>
                                    <p:set>
                                      <p:cBhvr>
                                        <p:cTn id="77" dur="1" fill="hold">
                                          <p:stCondLst>
                                            <p:cond delay="0"/>
                                          </p:stCondLst>
                                        </p:cTn>
                                        <p:tgtEl>
                                          <p:spTgt spid="84"/>
                                        </p:tgtEl>
                                        <p:attrNameLst>
                                          <p:attrName>style.visibility</p:attrName>
                                        </p:attrNameLst>
                                      </p:cBhvr>
                                      <p:to>
                                        <p:strVal val="visible"/>
                                      </p:to>
                                    </p:set>
                                    <p:animEffect transition="in" filter="fade">
                                      <p:cBhvr>
                                        <p:cTn id="78" dur="500"/>
                                        <p:tgtEl>
                                          <p:spTgt spid="84"/>
                                        </p:tgtEl>
                                      </p:cBhvr>
                                    </p:animEffect>
                                  </p:childTnLst>
                                </p:cTn>
                              </p:par>
                              <p:par>
                                <p:cTn id="79" presetID="22" presetClass="exit" presetSubtype="4" fill="hold" nodeType="withEffect">
                                  <p:stCondLst>
                                    <p:cond delay="0"/>
                                  </p:stCondLst>
                                  <p:childTnLst>
                                    <p:animEffect transition="out" filter="wipe(down)">
                                      <p:cBhvr>
                                        <p:cTn id="80" dur="500"/>
                                        <p:tgtEl>
                                          <p:spTgt spid="81"/>
                                        </p:tgtEl>
                                      </p:cBhvr>
                                    </p:animEffect>
                                    <p:set>
                                      <p:cBhvr>
                                        <p:cTn id="81" dur="1" fill="hold">
                                          <p:stCondLst>
                                            <p:cond delay="499"/>
                                          </p:stCondLst>
                                        </p:cTn>
                                        <p:tgtEl>
                                          <p:spTgt spid="81"/>
                                        </p:tgtEl>
                                        <p:attrNameLst>
                                          <p:attrName>style.visibility</p:attrName>
                                        </p:attrNameLst>
                                      </p:cBhvr>
                                      <p:to>
                                        <p:strVal val="hidden"/>
                                      </p:to>
                                    </p:set>
                                  </p:childTnLst>
                                </p:cTn>
                              </p:par>
                              <p:par>
                                <p:cTn id="82" presetID="22" presetClass="exit" presetSubtype="4" fill="hold" nodeType="withEffect">
                                  <p:stCondLst>
                                    <p:cond delay="0"/>
                                  </p:stCondLst>
                                  <p:childTnLst>
                                    <p:animEffect transition="out" filter="wipe(down)">
                                      <p:cBhvr>
                                        <p:cTn id="83" dur="500"/>
                                        <p:tgtEl>
                                          <p:spTgt spid="82"/>
                                        </p:tgtEl>
                                      </p:cBhvr>
                                    </p:animEffect>
                                    <p:set>
                                      <p:cBhvr>
                                        <p:cTn id="84" dur="1" fill="hold">
                                          <p:stCondLst>
                                            <p:cond delay="499"/>
                                          </p:stCondLst>
                                        </p:cTn>
                                        <p:tgtEl>
                                          <p:spTgt spid="82"/>
                                        </p:tgtEl>
                                        <p:attrNameLst>
                                          <p:attrName>style.visibility</p:attrName>
                                        </p:attrNameLst>
                                      </p:cBhvr>
                                      <p:to>
                                        <p:strVal val="hidden"/>
                                      </p:to>
                                    </p:set>
                                  </p:childTnLst>
                                </p:cTn>
                              </p:par>
                              <p:par>
                                <p:cTn id="85" presetID="10" presetClass="entr" presetSubtype="0" fill="hold" grpId="0" nodeType="withEffect">
                                  <p:stCondLst>
                                    <p:cond delay="0"/>
                                  </p:stCondLst>
                                  <p:childTnLst>
                                    <p:set>
                                      <p:cBhvr>
                                        <p:cTn id="86" dur="1" fill="hold">
                                          <p:stCondLst>
                                            <p:cond delay="0"/>
                                          </p:stCondLst>
                                        </p:cTn>
                                        <p:tgtEl>
                                          <p:spTgt spid="103"/>
                                        </p:tgtEl>
                                        <p:attrNameLst>
                                          <p:attrName>style.visibility</p:attrName>
                                        </p:attrNameLst>
                                      </p:cBhvr>
                                      <p:to>
                                        <p:strVal val="visible"/>
                                      </p:to>
                                    </p:set>
                                    <p:animEffect transition="in" filter="fade">
                                      <p:cBhvr>
                                        <p:cTn id="87" dur="500"/>
                                        <p:tgtEl>
                                          <p:spTgt spid="10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xit" presetSubtype="4" fill="hold" grpId="0" nodeType="clickEffect">
                                  <p:stCondLst>
                                    <p:cond delay="0"/>
                                  </p:stCondLst>
                                  <p:childTnLst>
                                    <p:animEffect transition="out" filter="wipe(down)">
                                      <p:cBhvr>
                                        <p:cTn id="91" dur="500"/>
                                        <p:tgtEl>
                                          <p:spTgt spid="65"/>
                                        </p:tgtEl>
                                      </p:cBhvr>
                                    </p:animEffect>
                                    <p:set>
                                      <p:cBhvr>
                                        <p:cTn id="92" dur="1" fill="hold">
                                          <p:stCondLst>
                                            <p:cond delay="499"/>
                                          </p:stCondLst>
                                        </p:cTn>
                                        <p:tgtEl>
                                          <p:spTgt spid="65"/>
                                        </p:tgtEl>
                                        <p:attrNameLst>
                                          <p:attrName>style.visibility</p:attrName>
                                        </p:attrNameLst>
                                      </p:cBhvr>
                                      <p:to>
                                        <p:strVal val="hidden"/>
                                      </p:to>
                                    </p:set>
                                  </p:childTnLst>
                                </p:cTn>
                              </p:par>
                              <p:par>
                                <p:cTn id="93" presetID="22" presetClass="exit" presetSubtype="4" fill="hold" grpId="0" nodeType="withEffect">
                                  <p:stCondLst>
                                    <p:cond delay="0"/>
                                  </p:stCondLst>
                                  <p:childTnLst>
                                    <p:animEffect transition="out" filter="wipe(down)">
                                      <p:cBhvr>
                                        <p:cTn id="94" dur="500"/>
                                        <p:tgtEl>
                                          <p:spTgt spid="67"/>
                                        </p:tgtEl>
                                      </p:cBhvr>
                                    </p:animEffect>
                                    <p:set>
                                      <p:cBhvr>
                                        <p:cTn id="95" dur="1" fill="hold">
                                          <p:stCondLst>
                                            <p:cond delay="499"/>
                                          </p:stCondLst>
                                        </p:cTn>
                                        <p:tgtEl>
                                          <p:spTgt spid="67"/>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85"/>
                                        </p:tgtEl>
                                        <p:attrNameLst>
                                          <p:attrName>style.visibility</p:attrName>
                                        </p:attrNameLst>
                                      </p:cBhvr>
                                      <p:to>
                                        <p:strVal val="visible"/>
                                      </p:to>
                                    </p:set>
                                    <p:animEffect transition="in" filter="fade">
                                      <p:cBhvr>
                                        <p:cTn id="100" dur="500"/>
                                        <p:tgtEl>
                                          <p:spTgt spid="85"/>
                                        </p:tgtEl>
                                      </p:cBhvr>
                                    </p:animEffect>
                                  </p:childTnLst>
                                </p:cTn>
                              </p:par>
                              <p:par>
                                <p:cTn id="101" presetID="10" presetClass="entr" presetSubtype="0" fill="hold" nodeType="withEffect">
                                  <p:stCondLst>
                                    <p:cond delay="0"/>
                                  </p:stCondLst>
                                  <p:childTnLst>
                                    <p:set>
                                      <p:cBhvr>
                                        <p:cTn id="102" dur="1" fill="hold">
                                          <p:stCondLst>
                                            <p:cond delay="0"/>
                                          </p:stCondLst>
                                        </p:cTn>
                                        <p:tgtEl>
                                          <p:spTgt spid="86"/>
                                        </p:tgtEl>
                                        <p:attrNameLst>
                                          <p:attrName>style.visibility</p:attrName>
                                        </p:attrNameLst>
                                      </p:cBhvr>
                                      <p:to>
                                        <p:strVal val="visible"/>
                                      </p:to>
                                    </p:set>
                                    <p:animEffect transition="in" filter="fade">
                                      <p:cBhvr>
                                        <p:cTn id="103" dur="500"/>
                                        <p:tgtEl>
                                          <p:spTgt spid="86"/>
                                        </p:tgtEl>
                                      </p:cBhvr>
                                    </p:animEffect>
                                  </p:childTnLst>
                                </p:cTn>
                              </p:par>
                              <p:par>
                                <p:cTn id="104" presetID="22" presetClass="exit" presetSubtype="4" fill="hold" nodeType="withEffect">
                                  <p:stCondLst>
                                    <p:cond delay="0"/>
                                  </p:stCondLst>
                                  <p:childTnLst>
                                    <p:animEffect transition="out" filter="wipe(down)">
                                      <p:cBhvr>
                                        <p:cTn id="105" dur="500"/>
                                        <p:tgtEl>
                                          <p:spTgt spid="83"/>
                                        </p:tgtEl>
                                      </p:cBhvr>
                                    </p:animEffect>
                                    <p:set>
                                      <p:cBhvr>
                                        <p:cTn id="106" dur="1" fill="hold">
                                          <p:stCondLst>
                                            <p:cond delay="499"/>
                                          </p:stCondLst>
                                        </p:cTn>
                                        <p:tgtEl>
                                          <p:spTgt spid="83"/>
                                        </p:tgtEl>
                                        <p:attrNameLst>
                                          <p:attrName>style.visibility</p:attrName>
                                        </p:attrNameLst>
                                      </p:cBhvr>
                                      <p:to>
                                        <p:strVal val="hidden"/>
                                      </p:to>
                                    </p:set>
                                  </p:childTnLst>
                                </p:cTn>
                              </p:par>
                              <p:par>
                                <p:cTn id="107" presetID="22" presetClass="exit" presetSubtype="4" fill="hold" nodeType="withEffect">
                                  <p:stCondLst>
                                    <p:cond delay="0"/>
                                  </p:stCondLst>
                                  <p:childTnLst>
                                    <p:animEffect transition="out" filter="wipe(down)">
                                      <p:cBhvr>
                                        <p:cTn id="108" dur="500"/>
                                        <p:tgtEl>
                                          <p:spTgt spid="84"/>
                                        </p:tgtEl>
                                      </p:cBhvr>
                                    </p:animEffect>
                                    <p:set>
                                      <p:cBhvr>
                                        <p:cTn id="109" dur="1" fill="hold">
                                          <p:stCondLst>
                                            <p:cond delay="499"/>
                                          </p:stCondLst>
                                        </p:cTn>
                                        <p:tgtEl>
                                          <p:spTgt spid="84"/>
                                        </p:tgtEl>
                                        <p:attrNameLst>
                                          <p:attrName>style.visibility</p:attrName>
                                        </p:attrNameLst>
                                      </p:cBhvr>
                                      <p:to>
                                        <p:strVal val="hidden"/>
                                      </p:to>
                                    </p:set>
                                  </p:childTnLst>
                                </p:cTn>
                              </p:par>
                            </p:childTnLst>
                          </p:cTn>
                        </p:par>
                      </p:childTnLst>
                    </p:cTn>
                  </p:par>
                  <p:par>
                    <p:cTn id="110" fill="hold">
                      <p:stCondLst>
                        <p:cond delay="indefinite"/>
                      </p:stCondLst>
                      <p:childTnLst>
                        <p:par>
                          <p:cTn id="111" fill="hold">
                            <p:stCondLst>
                              <p:cond delay="0"/>
                            </p:stCondLst>
                            <p:childTnLst>
                              <p:par>
                                <p:cTn id="112" presetID="22" presetClass="exit" presetSubtype="4" fill="hold" grpId="0" nodeType="clickEffect">
                                  <p:stCondLst>
                                    <p:cond delay="0"/>
                                  </p:stCondLst>
                                  <p:childTnLst>
                                    <p:animEffect transition="out" filter="wipe(down)">
                                      <p:cBhvr>
                                        <p:cTn id="113" dur="500"/>
                                        <p:tgtEl>
                                          <p:spTgt spid="66"/>
                                        </p:tgtEl>
                                      </p:cBhvr>
                                    </p:animEffect>
                                    <p:set>
                                      <p:cBhvr>
                                        <p:cTn id="114" dur="1" fill="hold">
                                          <p:stCondLst>
                                            <p:cond delay="499"/>
                                          </p:stCondLst>
                                        </p:cTn>
                                        <p:tgtEl>
                                          <p:spTgt spid="66"/>
                                        </p:tgtEl>
                                        <p:attrNameLst>
                                          <p:attrName>style.visibility</p:attrName>
                                        </p:attrNameLst>
                                      </p:cBhvr>
                                      <p:to>
                                        <p:strVal val="hidden"/>
                                      </p:to>
                                    </p:set>
                                  </p:childTnLst>
                                </p:cTn>
                              </p:par>
                              <p:par>
                                <p:cTn id="115" presetID="22" presetClass="exit" presetSubtype="4" fill="hold" grpId="0" nodeType="withEffect">
                                  <p:stCondLst>
                                    <p:cond delay="0"/>
                                  </p:stCondLst>
                                  <p:childTnLst>
                                    <p:animEffect transition="out" filter="wipe(down)">
                                      <p:cBhvr>
                                        <p:cTn id="116" dur="500"/>
                                        <p:tgtEl>
                                          <p:spTgt spid="68"/>
                                        </p:tgtEl>
                                      </p:cBhvr>
                                    </p:animEffect>
                                    <p:set>
                                      <p:cBhvr>
                                        <p:cTn id="117" dur="1" fill="hold">
                                          <p:stCondLst>
                                            <p:cond delay="499"/>
                                          </p:stCondLst>
                                        </p:cTn>
                                        <p:tgtEl>
                                          <p:spTgt spid="68"/>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87"/>
                                        </p:tgtEl>
                                        <p:attrNameLst>
                                          <p:attrName>style.visibility</p:attrName>
                                        </p:attrNameLst>
                                      </p:cBhvr>
                                      <p:to>
                                        <p:strVal val="visible"/>
                                      </p:to>
                                    </p:set>
                                    <p:animEffect transition="in" filter="fade">
                                      <p:cBhvr>
                                        <p:cTn id="122" dur="500"/>
                                        <p:tgtEl>
                                          <p:spTgt spid="87"/>
                                        </p:tgtEl>
                                      </p:cBhvr>
                                    </p:animEffect>
                                  </p:childTnLst>
                                </p:cTn>
                              </p:par>
                              <p:par>
                                <p:cTn id="123" presetID="10" presetClass="entr" presetSubtype="0" fill="hold" nodeType="withEffect">
                                  <p:stCondLst>
                                    <p:cond delay="0"/>
                                  </p:stCondLst>
                                  <p:childTnLst>
                                    <p:set>
                                      <p:cBhvr>
                                        <p:cTn id="124" dur="1" fill="hold">
                                          <p:stCondLst>
                                            <p:cond delay="0"/>
                                          </p:stCondLst>
                                        </p:cTn>
                                        <p:tgtEl>
                                          <p:spTgt spid="88"/>
                                        </p:tgtEl>
                                        <p:attrNameLst>
                                          <p:attrName>style.visibility</p:attrName>
                                        </p:attrNameLst>
                                      </p:cBhvr>
                                      <p:to>
                                        <p:strVal val="visible"/>
                                      </p:to>
                                    </p:set>
                                    <p:animEffect transition="in" filter="fade">
                                      <p:cBhvr>
                                        <p:cTn id="125" dur="500"/>
                                        <p:tgtEl>
                                          <p:spTgt spid="88"/>
                                        </p:tgtEl>
                                      </p:cBhvr>
                                    </p:animEffect>
                                  </p:childTnLst>
                                </p:cTn>
                              </p:par>
                              <p:par>
                                <p:cTn id="126" presetID="22" presetClass="exit" presetSubtype="4" fill="hold" nodeType="withEffect">
                                  <p:stCondLst>
                                    <p:cond delay="0"/>
                                  </p:stCondLst>
                                  <p:childTnLst>
                                    <p:animEffect transition="out" filter="wipe(down)">
                                      <p:cBhvr>
                                        <p:cTn id="127" dur="500"/>
                                        <p:tgtEl>
                                          <p:spTgt spid="85"/>
                                        </p:tgtEl>
                                      </p:cBhvr>
                                    </p:animEffect>
                                    <p:set>
                                      <p:cBhvr>
                                        <p:cTn id="128" dur="1" fill="hold">
                                          <p:stCondLst>
                                            <p:cond delay="499"/>
                                          </p:stCondLst>
                                        </p:cTn>
                                        <p:tgtEl>
                                          <p:spTgt spid="85"/>
                                        </p:tgtEl>
                                        <p:attrNameLst>
                                          <p:attrName>style.visibility</p:attrName>
                                        </p:attrNameLst>
                                      </p:cBhvr>
                                      <p:to>
                                        <p:strVal val="hidden"/>
                                      </p:to>
                                    </p:set>
                                  </p:childTnLst>
                                </p:cTn>
                              </p:par>
                              <p:par>
                                <p:cTn id="129" presetID="22" presetClass="exit" presetSubtype="4" fill="hold" nodeType="withEffect">
                                  <p:stCondLst>
                                    <p:cond delay="0"/>
                                  </p:stCondLst>
                                  <p:childTnLst>
                                    <p:animEffect transition="out" filter="wipe(down)">
                                      <p:cBhvr>
                                        <p:cTn id="130" dur="500"/>
                                        <p:tgtEl>
                                          <p:spTgt spid="86"/>
                                        </p:tgtEl>
                                      </p:cBhvr>
                                    </p:animEffect>
                                    <p:set>
                                      <p:cBhvr>
                                        <p:cTn id="131" dur="1" fill="hold">
                                          <p:stCondLst>
                                            <p:cond delay="499"/>
                                          </p:stCondLst>
                                        </p:cTn>
                                        <p:tgtEl>
                                          <p:spTgt spid="86"/>
                                        </p:tgtEl>
                                        <p:attrNameLst>
                                          <p:attrName>style.visibility</p:attrName>
                                        </p:attrNameLst>
                                      </p:cBhvr>
                                      <p:to>
                                        <p:strVal val="hidden"/>
                                      </p:to>
                                    </p:set>
                                  </p:childTnLst>
                                </p:cTn>
                              </p:par>
                              <p:par>
                                <p:cTn id="132" presetID="10" presetClass="entr" presetSubtype="0" fill="hold" grpId="0" nodeType="withEffect">
                                  <p:stCondLst>
                                    <p:cond delay="0"/>
                                  </p:stCondLst>
                                  <p:childTnLst>
                                    <p:set>
                                      <p:cBhvr>
                                        <p:cTn id="133" dur="1" fill="hold">
                                          <p:stCondLst>
                                            <p:cond delay="0"/>
                                          </p:stCondLst>
                                        </p:cTn>
                                        <p:tgtEl>
                                          <p:spTgt spid="102"/>
                                        </p:tgtEl>
                                        <p:attrNameLst>
                                          <p:attrName>style.visibility</p:attrName>
                                        </p:attrNameLst>
                                      </p:cBhvr>
                                      <p:to>
                                        <p:strVal val="visible"/>
                                      </p:to>
                                    </p:set>
                                    <p:animEffect transition="in" filter="fade">
                                      <p:cBhvr>
                                        <p:cTn id="134" dur="500"/>
                                        <p:tgtEl>
                                          <p:spTgt spid="102"/>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104"/>
                                        </p:tgtEl>
                                        <p:attrNameLst>
                                          <p:attrName>style.visibility</p:attrName>
                                        </p:attrNameLst>
                                      </p:cBhvr>
                                      <p:to>
                                        <p:strVal val="visible"/>
                                      </p:to>
                                    </p:set>
                                    <p:animEffect transition="in" filter="fade">
                                      <p:cBhvr>
                                        <p:cTn id="137" dur="500"/>
                                        <p:tgtEl>
                                          <p:spTgt spid="104"/>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xit" presetSubtype="4" fill="hold" grpId="0" nodeType="clickEffect">
                                  <p:stCondLst>
                                    <p:cond delay="0"/>
                                  </p:stCondLst>
                                  <p:childTnLst>
                                    <p:animEffect transition="out" filter="wipe(down)">
                                      <p:cBhvr>
                                        <p:cTn id="141" dur="500"/>
                                        <p:tgtEl>
                                          <p:spTgt spid="69"/>
                                        </p:tgtEl>
                                      </p:cBhvr>
                                    </p:animEffect>
                                    <p:set>
                                      <p:cBhvr>
                                        <p:cTn id="142" dur="1" fill="hold">
                                          <p:stCondLst>
                                            <p:cond delay="499"/>
                                          </p:stCondLst>
                                        </p:cTn>
                                        <p:tgtEl>
                                          <p:spTgt spid="69"/>
                                        </p:tgtEl>
                                        <p:attrNameLst>
                                          <p:attrName>style.visibility</p:attrName>
                                        </p:attrNameLst>
                                      </p:cBhvr>
                                      <p:to>
                                        <p:strVal val="hidden"/>
                                      </p:to>
                                    </p:set>
                                  </p:childTnLst>
                                </p:cTn>
                              </p:par>
                              <p:par>
                                <p:cTn id="143" presetID="22" presetClass="exit" presetSubtype="4" fill="hold" grpId="0" nodeType="withEffect">
                                  <p:stCondLst>
                                    <p:cond delay="0"/>
                                  </p:stCondLst>
                                  <p:childTnLst>
                                    <p:animEffect transition="out" filter="wipe(down)">
                                      <p:cBhvr>
                                        <p:cTn id="144" dur="500"/>
                                        <p:tgtEl>
                                          <p:spTgt spid="71"/>
                                        </p:tgtEl>
                                      </p:cBhvr>
                                    </p:animEffect>
                                    <p:set>
                                      <p:cBhvr>
                                        <p:cTn id="145" dur="1" fill="hold">
                                          <p:stCondLst>
                                            <p:cond delay="499"/>
                                          </p:stCondLst>
                                        </p:cTn>
                                        <p:tgtEl>
                                          <p:spTgt spid="71"/>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nodeType="clickEffect">
                                  <p:stCondLst>
                                    <p:cond delay="0"/>
                                  </p:stCondLst>
                                  <p:childTnLst>
                                    <p:set>
                                      <p:cBhvr>
                                        <p:cTn id="149" dur="1" fill="hold">
                                          <p:stCondLst>
                                            <p:cond delay="0"/>
                                          </p:stCondLst>
                                        </p:cTn>
                                        <p:tgtEl>
                                          <p:spTgt spid="89"/>
                                        </p:tgtEl>
                                        <p:attrNameLst>
                                          <p:attrName>style.visibility</p:attrName>
                                        </p:attrNameLst>
                                      </p:cBhvr>
                                      <p:to>
                                        <p:strVal val="visible"/>
                                      </p:to>
                                    </p:set>
                                    <p:animEffect transition="in" filter="fade">
                                      <p:cBhvr>
                                        <p:cTn id="150" dur="500"/>
                                        <p:tgtEl>
                                          <p:spTgt spid="89"/>
                                        </p:tgtEl>
                                      </p:cBhvr>
                                    </p:animEffect>
                                  </p:childTnLst>
                                </p:cTn>
                              </p:par>
                              <p:par>
                                <p:cTn id="151" presetID="10" presetClass="entr" presetSubtype="0" fill="hold" nodeType="withEffect">
                                  <p:stCondLst>
                                    <p:cond delay="0"/>
                                  </p:stCondLst>
                                  <p:childTnLst>
                                    <p:set>
                                      <p:cBhvr>
                                        <p:cTn id="152" dur="1" fill="hold">
                                          <p:stCondLst>
                                            <p:cond delay="0"/>
                                          </p:stCondLst>
                                        </p:cTn>
                                        <p:tgtEl>
                                          <p:spTgt spid="90"/>
                                        </p:tgtEl>
                                        <p:attrNameLst>
                                          <p:attrName>style.visibility</p:attrName>
                                        </p:attrNameLst>
                                      </p:cBhvr>
                                      <p:to>
                                        <p:strVal val="visible"/>
                                      </p:to>
                                    </p:set>
                                    <p:animEffect transition="in" filter="fade">
                                      <p:cBhvr>
                                        <p:cTn id="153" dur="500"/>
                                        <p:tgtEl>
                                          <p:spTgt spid="90"/>
                                        </p:tgtEl>
                                      </p:cBhvr>
                                    </p:animEffect>
                                  </p:childTnLst>
                                </p:cTn>
                              </p:par>
                              <p:par>
                                <p:cTn id="154" presetID="22" presetClass="exit" presetSubtype="4" fill="hold" nodeType="withEffect">
                                  <p:stCondLst>
                                    <p:cond delay="0"/>
                                  </p:stCondLst>
                                  <p:childTnLst>
                                    <p:animEffect transition="out" filter="wipe(down)">
                                      <p:cBhvr>
                                        <p:cTn id="155" dur="500"/>
                                        <p:tgtEl>
                                          <p:spTgt spid="87"/>
                                        </p:tgtEl>
                                      </p:cBhvr>
                                    </p:animEffect>
                                    <p:set>
                                      <p:cBhvr>
                                        <p:cTn id="156" dur="1" fill="hold">
                                          <p:stCondLst>
                                            <p:cond delay="499"/>
                                          </p:stCondLst>
                                        </p:cTn>
                                        <p:tgtEl>
                                          <p:spTgt spid="87"/>
                                        </p:tgtEl>
                                        <p:attrNameLst>
                                          <p:attrName>style.visibility</p:attrName>
                                        </p:attrNameLst>
                                      </p:cBhvr>
                                      <p:to>
                                        <p:strVal val="hidden"/>
                                      </p:to>
                                    </p:set>
                                  </p:childTnLst>
                                </p:cTn>
                              </p:par>
                              <p:par>
                                <p:cTn id="157" presetID="22" presetClass="exit" presetSubtype="4" fill="hold" nodeType="withEffect">
                                  <p:stCondLst>
                                    <p:cond delay="0"/>
                                  </p:stCondLst>
                                  <p:childTnLst>
                                    <p:animEffect transition="out" filter="wipe(down)">
                                      <p:cBhvr>
                                        <p:cTn id="158" dur="500"/>
                                        <p:tgtEl>
                                          <p:spTgt spid="88"/>
                                        </p:tgtEl>
                                      </p:cBhvr>
                                    </p:animEffect>
                                    <p:set>
                                      <p:cBhvr>
                                        <p:cTn id="159" dur="1" fill="hold">
                                          <p:stCondLst>
                                            <p:cond delay="499"/>
                                          </p:stCondLst>
                                        </p:cTn>
                                        <p:tgtEl>
                                          <p:spTgt spid="88"/>
                                        </p:tgtEl>
                                        <p:attrNameLst>
                                          <p:attrName>style.visibility</p:attrName>
                                        </p:attrNameLst>
                                      </p:cBhvr>
                                      <p:to>
                                        <p:strVal val="hidden"/>
                                      </p:to>
                                    </p:set>
                                  </p:childTnLst>
                                </p:cTn>
                              </p:par>
                              <p:par>
                                <p:cTn id="160" presetID="10" presetClass="entr" presetSubtype="0" fill="hold" grpId="0" nodeType="withEffect">
                                  <p:stCondLst>
                                    <p:cond delay="0"/>
                                  </p:stCondLst>
                                  <p:childTnLst>
                                    <p:set>
                                      <p:cBhvr>
                                        <p:cTn id="161" dur="1" fill="hold">
                                          <p:stCondLst>
                                            <p:cond delay="0"/>
                                          </p:stCondLst>
                                        </p:cTn>
                                        <p:tgtEl>
                                          <p:spTgt spid="106"/>
                                        </p:tgtEl>
                                        <p:attrNameLst>
                                          <p:attrName>style.visibility</p:attrName>
                                        </p:attrNameLst>
                                      </p:cBhvr>
                                      <p:to>
                                        <p:strVal val="visible"/>
                                      </p:to>
                                    </p:set>
                                    <p:animEffect transition="in" filter="fade">
                                      <p:cBhvr>
                                        <p:cTn id="162" dur="500"/>
                                        <p:tgtEl>
                                          <p:spTgt spid="106"/>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xit" presetSubtype="4" fill="hold" grpId="0" nodeType="clickEffect">
                                  <p:stCondLst>
                                    <p:cond delay="0"/>
                                  </p:stCondLst>
                                  <p:childTnLst>
                                    <p:animEffect transition="out" filter="wipe(down)">
                                      <p:cBhvr>
                                        <p:cTn id="166" dur="500"/>
                                        <p:tgtEl>
                                          <p:spTgt spid="70"/>
                                        </p:tgtEl>
                                      </p:cBhvr>
                                    </p:animEffect>
                                    <p:set>
                                      <p:cBhvr>
                                        <p:cTn id="167" dur="1" fill="hold">
                                          <p:stCondLst>
                                            <p:cond delay="499"/>
                                          </p:stCondLst>
                                        </p:cTn>
                                        <p:tgtEl>
                                          <p:spTgt spid="70"/>
                                        </p:tgtEl>
                                        <p:attrNameLst>
                                          <p:attrName>style.visibility</p:attrName>
                                        </p:attrNameLst>
                                      </p:cBhvr>
                                      <p:to>
                                        <p:strVal val="hidden"/>
                                      </p:to>
                                    </p:set>
                                  </p:childTnLst>
                                </p:cTn>
                              </p:par>
                              <p:par>
                                <p:cTn id="168" presetID="22" presetClass="exit" presetSubtype="4" fill="hold" grpId="0" nodeType="withEffect">
                                  <p:stCondLst>
                                    <p:cond delay="0"/>
                                  </p:stCondLst>
                                  <p:childTnLst>
                                    <p:animEffect transition="out" filter="wipe(down)">
                                      <p:cBhvr>
                                        <p:cTn id="169" dur="500"/>
                                        <p:tgtEl>
                                          <p:spTgt spid="72"/>
                                        </p:tgtEl>
                                      </p:cBhvr>
                                    </p:animEffect>
                                    <p:set>
                                      <p:cBhvr>
                                        <p:cTn id="170" dur="1" fill="hold">
                                          <p:stCondLst>
                                            <p:cond delay="499"/>
                                          </p:stCondLst>
                                        </p:cTn>
                                        <p:tgtEl>
                                          <p:spTgt spid="72"/>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10" presetClass="entr" presetSubtype="0" fill="hold" nodeType="clickEffect">
                                  <p:stCondLst>
                                    <p:cond delay="0"/>
                                  </p:stCondLst>
                                  <p:childTnLst>
                                    <p:set>
                                      <p:cBhvr>
                                        <p:cTn id="174" dur="1" fill="hold">
                                          <p:stCondLst>
                                            <p:cond delay="0"/>
                                          </p:stCondLst>
                                        </p:cTn>
                                        <p:tgtEl>
                                          <p:spTgt spid="91"/>
                                        </p:tgtEl>
                                        <p:attrNameLst>
                                          <p:attrName>style.visibility</p:attrName>
                                        </p:attrNameLst>
                                      </p:cBhvr>
                                      <p:to>
                                        <p:strVal val="visible"/>
                                      </p:to>
                                    </p:set>
                                    <p:animEffect transition="in" filter="fade">
                                      <p:cBhvr>
                                        <p:cTn id="175" dur="500"/>
                                        <p:tgtEl>
                                          <p:spTgt spid="91"/>
                                        </p:tgtEl>
                                      </p:cBhvr>
                                    </p:animEffect>
                                  </p:childTnLst>
                                </p:cTn>
                              </p:par>
                              <p:par>
                                <p:cTn id="176" presetID="10" presetClass="entr" presetSubtype="0" fill="hold" nodeType="withEffect">
                                  <p:stCondLst>
                                    <p:cond delay="0"/>
                                  </p:stCondLst>
                                  <p:childTnLst>
                                    <p:set>
                                      <p:cBhvr>
                                        <p:cTn id="177" dur="1" fill="hold">
                                          <p:stCondLst>
                                            <p:cond delay="0"/>
                                          </p:stCondLst>
                                        </p:cTn>
                                        <p:tgtEl>
                                          <p:spTgt spid="92"/>
                                        </p:tgtEl>
                                        <p:attrNameLst>
                                          <p:attrName>style.visibility</p:attrName>
                                        </p:attrNameLst>
                                      </p:cBhvr>
                                      <p:to>
                                        <p:strVal val="visible"/>
                                      </p:to>
                                    </p:set>
                                    <p:animEffect transition="in" filter="fade">
                                      <p:cBhvr>
                                        <p:cTn id="178" dur="500"/>
                                        <p:tgtEl>
                                          <p:spTgt spid="92"/>
                                        </p:tgtEl>
                                      </p:cBhvr>
                                    </p:animEffect>
                                  </p:childTnLst>
                                </p:cTn>
                              </p:par>
                              <p:par>
                                <p:cTn id="179" presetID="22" presetClass="exit" presetSubtype="4" fill="hold" nodeType="withEffect">
                                  <p:stCondLst>
                                    <p:cond delay="0"/>
                                  </p:stCondLst>
                                  <p:childTnLst>
                                    <p:animEffect transition="out" filter="wipe(down)">
                                      <p:cBhvr>
                                        <p:cTn id="180" dur="500"/>
                                        <p:tgtEl>
                                          <p:spTgt spid="89"/>
                                        </p:tgtEl>
                                      </p:cBhvr>
                                    </p:animEffect>
                                    <p:set>
                                      <p:cBhvr>
                                        <p:cTn id="181" dur="1" fill="hold">
                                          <p:stCondLst>
                                            <p:cond delay="499"/>
                                          </p:stCondLst>
                                        </p:cTn>
                                        <p:tgtEl>
                                          <p:spTgt spid="89"/>
                                        </p:tgtEl>
                                        <p:attrNameLst>
                                          <p:attrName>style.visibility</p:attrName>
                                        </p:attrNameLst>
                                      </p:cBhvr>
                                      <p:to>
                                        <p:strVal val="hidden"/>
                                      </p:to>
                                    </p:set>
                                  </p:childTnLst>
                                </p:cTn>
                              </p:par>
                              <p:par>
                                <p:cTn id="182" presetID="22" presetClass="exit" presetSubtype="4" fill="hold" nodeType="withEffect">
                                  <p:stCondLst>
                                    <p:cond delay="0"/>
                                  </p:stCondLst>
                                  <p:childTnLst>
                                    <p:animEffect transition="out" filter="wipe(down)">
                                      <p:cBhvr>
                                        <p:cTn id="183" dur="500"/>
                                        <p:tgtEl>
                                          <p:spTgt spid="90"/>
                                        </p:tgtEl>
                                      </p:cBhvr>
                                    </p:animEffect>
                                    <p:set>
                                      <p:cBhvr>
                                        <p:cTn id="184" dur="1" fill="hold">
                                          <p:stCondLst>
                                            <p:cond delay="499"/>
                                          </p:stCondLst>
                                        </p:cTn>
                                        <p:tgtEl>
                                          <p:spTgt spid="90"/>
                                        </p:tgtEl>
                                        <p:attrNameLst>
                                          <p:attrName>style.visibility</p:attrName>
                                        </p:attrNameLst>
                                      </p:cBhvr>
                                      <p:to>
                                        <p:strVal val="hidden"/>
                                      </p:to>
                                    </p:set>
                                  </p:childTnLst>
                                </p:cTn>
                              </p:par>
                              <p:par>
                                <p:cTn id="185" presetID="10" presetClass="entr" presetSubtype="0" fill="hold" grpId="0" nodeType="withEffect">
                                  <p:stCondLst>
                                    <p:cond delay="0"/>
                                  </p:stCondLst>
                                  <p:childTnLst>
                                    <p:set>
                                      <p:cBhvr>
                                        <p:cTn id="186" dur="1" fill="hold">
                                          <p:stCondLst>
                                            <p:cond delay="0"/>
                                          </p:stCondLst>
                                        </p:cTn>
                                        <p:tgtEl>
                                          <p:spTgt spid="105"/>
                                        </p:tgtEl>
                                        <p:attrNameLst>
                                          <p:attrName>style.visibility</p:attrName>
                                        </p:attrNameLst>
                                      </p:cBhvr>
                                      <p:to>
                                        <p:strVal val="visible"/>
                                      </p:to>
                                    </p:set>
                                    <p:animEffect transition="in" filter="fade">
                                      <p:cBhvr>
                                        <p:cTn id="187" dur="500"/>
                                        <p:tgtEl>
                                          <p:spTgt spid="105"/>
                                        </p:tgtEl>
                                      </p:cBhvr>
                                    </p:animEffect>
                                  </p:childTnLst>
                                </p:cTn>
                              </p:par>
                            </p:childTnLst>
                          </p:cTn>
                        </p:par>
                      </p:childTnLst>
                    </p:cTn>
                  </p:par>
                  <p:par>
                    <p:cTn id="188" fill="hold">
                      <p:stCondLst>
                        <p:cond delay="indefinite"/>
                      </p:stCondLst>
                      <p:childTnLst>
                        <p:par>
                          <p:cTn id="189" fill="hold">
                            <p:stCondLst>
                              <p:cond delay="0"/>
                            </p:stCondLst>
                            <p:childTnLst>
                              <p:par>
                                <p:cTn id="190" presetID="22" presetClass="exit" presetSubtype="4" fill="hold" grpId="0" nodeType="clickEffect">
                                  <p:stCondLst>
                                    <p:cond delay="0"/>
                                  </p:stCondLst>
                                  <p:childTnLst>
                                    <p:animEffect transition="out" filter="wipe(down)">
                                      <p:cBhvr>
                                        <p:cTn id="191" dur="500"/>
                                        <p:tgtEl>
                                          <p:spTgt spid="73"/>
                                        </p:tgtEl>
                                      </p:cBhvr>
                                    </p:animEffect>
                                    <p:set>
                                      <p:cBhvr>
                                        <p:cTn id="192" dur="1" fill="hold">
                                          <p:stCondLst>
                                            <p:cond delay="499"/>
                                          </p:stCondLst>
                                        </p:cTn>
                                        <p:tgtEl>
                                          <p:spTgt spid="73"/>
                                        </p:tgtEl>
                                        <p:attrNameLst>
                                          <p:attrName>style.visibility</p:attrName>
                                        </p:attrNameLst>
                                      </p:cBhvr>
                                      <p:to>
                                        <p:strVal val="hidden"/>
                                      </p:to>
                                    </p:set>
                                  </p:childTnLst>
                                </p:cTn>
                              </p:par>
                              <p:par>
                                <p:cTn id="193" presetID="22" presetClass="exit" presetSubtype="4" fill="hold" grpId="0" nodeType="withEffect">
                                  <p:stCondLst>
                                    <p:cond delay="0"/>
                                  </p:stCondLst>
                                  <p:childTnLst>
                                    <p:animEffect transition="out" filter="wipe(down)">
                                      <p:cBhvr>
                                        <p:cTn id="194" dur="500"/>
                                        <p:tgtEl>
                                          <p:spTgt spid="74"/>
                                        </p:tgtEl>
                                      </p:cBhvr>
                                    </p:animEffect>
                                    <p:set>
                                      <p:cBhvr>
                                        <p:cTn id="195" dur="1" fill="hold">
                                          <p:stCondLst>
                                            <p:cond delay="499"/>
                                          </p:stCondLst>
                                        </p:cTn>
                                        <p:tgtEl>
                                          <p:spTgt spid="74"/>
                                        </p:tgtEl>
                                        <p:attrNameLst>
                                          <p:attrName>style.visibility</p:attrName>
                                        </p:attrNameLst>
                                      </p:cBhvr>
                                      <p:to>
                                        <p:strVal val="hidden"/>
                                      </p:to>
                                    </p:set>
                                  </p:childTnLst>
                                </p:cTn>
                              </p:par>
                            </p:childTnLst>
                          </p:cTn>
                        </p:par>
                      </p:childTnLst>
                    </p:cTn>
                  </p:par>
                  <p:par>
                    <p:cTn id="196" fill="hold">
                      <p:stCondLst>
                        <p:cond delay="indefinite"/>
                      </p:stCondLst>
                      <p:childTnLst>
                        <p:par>
                          <p:cTn id="197" fill="hold">
                            <p:stCondLst>
                              <p:cond delay="0"/>
                            </p:stCondLst>
                            <p:childTnLst>
                              <p:par>
                                <p:cTn id="198" presetID="10" presetClass="entr" presetSubtype="0" fill="hold" nodeType="clickEffect">
                                  <p:stCondLst>
                                    <p:cond delay="0"/>
                                  </p:stCondLst>
                                  <p:childTnLst>
                                    <p:set>
                                      <p:cBhvr>
                                        <p:cTn id="199" dur="1" fill="hold">
                                          <p:stCondLst>
                                            <p:cond delay="0"/>
                                          </p:stCondLst>
                                        </p:cTn>
                                        <p:tgtEl>
                                          <p:spTgt spid="93"/>
                                        </p:tgtEl>
                                        <p:attrNameLst>
                                          <p:attrName>style.visibility</p:attrName>
                                        </p:attrNameLst>
                                      </p:cBhvr>
                                      <p:to>
                                        <p:strVal val="visible"/>
                                      </p:to>
                                    </p:set>
                                    <p:animEffect transition="in" filter="fade">
                                      <p:cBhvr>
                                        <p:cTn id="200" dur="500"/>
                                        <p:tgtEl>
                                          <p:spTgt spid="93"/>
                                        </p:tgtEl>
                                      </p:cBhvr>
                                    </p:animEffect>
                                  </p:childTnLst>
                                </p:cTn>
                              </p:par>
                              <p:par>
                                <p:cTn id="201" presetID="10" presetClass="entr" presetSubtype="0" fill="hold" nodeType="withEffect">
                                  <p:stCondLst>
                                    <p:cond delay="0"/>
                                  </p:stCondLst>
                                  <p:childTnLst>
                                    <p:set>
                                      <p:cBhvr>
                                        <p:cTn id="202" dur="1" fill="hold">
                                          <p:stCondLst>
                                            <p:cond delay="0"/>
                                          </p:stCondLst>
                                        </p:cTn>
                                        <p:tgtEl>
                                          <p:spTgt spid="94"/>
                                        </p:tgtEl>
                                        <p:attrNameLst>
                                          <p:attrName>style.visibility</p:attrName>
                                        </p:attrNameLst>
                                      </p:cBhvr>
                                      <p:to>
                                        <p:strVal val="visible"/>
                                      </p:to>
                                    </p:set>
                                    <p:animEffect transition="in" filter="fade">
                                      <p:cBhvr>
                                        <p:cTn id="203" dur="500"/>
                                        <p:tgtEl>
                                          <p:spTgt spid="94"/>
                                        </p:tgtEl>
                                      </p:cBhvr>
                                    </p:animEffect>
                                  </p:childTnLst>
                                </p:cTn>
                              </p:par>
                              <p:par>
                                <p:cTn id="204" presetID="22" presetClass="exit" presetSubtype="4" fill="hold" nodeType="withEffect">
                                  <p:stCondLst>
                                    <p:cond delay="0"/>
                                  </p:stCondLst>
                                  <p:childTnLst>
                                    <p:animEffect transition="out" filter="wipe(down)">
                                      <p:cBhvr>
                                        <p:cTn id="205" dur="500"/>
                                        <p:tgtEl>
                                          <p:spTgt spid="91"/>
                                        </p:tgtEl>
                                      </p:cBhvr>
                                    </p:animEffect>
                                    <p:set>
                                      <p:cBhvr>
                                        <p:cTn id="206" dur="1" fill="hold">
                                          <p:stCondLst>
                                            <p:cond delay="499"/>
                                          </p:stCondLst>
                                        </p:cTn>
                                        <p:tgtEl>
                                          <p:spTgt spid="91"/>
                                        </p:tgtEl>
                                        <p:attrNameLst>
                                          <p:attrName>style.visibility</p:attrName>
                                        </p:attrNameLst>
                                      </p:cBhvr>
                                      <p:to>
                                        <p:strVal val="hidden"/>
                                      </p:to>
                                    </p:set>
                                  </p:childTnLst>
                                </p:cTn>
                              </p:par>
                              <p:par>
                                <p:cTn id="207" presetID="22" presetClass="exit" presetSubtype="4" fill="hold" nodeType="withEffect">
                                  <p:stCondLst>
                                    <p:cond delay="0"/>
                                  </p:stCondLst>
                                  <p:childTnLst>
                                    <p:animEffect transition="out" filter="wipe(down)">
                                      <p:cBhvr>
                                        <p:cTn id="208" dur="500"/>
                                        <p:tgtEl>
                                          <p:spTgt spid="92"/>
                                        </p:tgtEl>
                                      </p:cBhvr>
                                    </p:animEffect>
                                    <p:set>
                                      <p:cBhvr>
                                        <p:cTn id="209" dur="1" fill="hold">
                                          <p:stCondLst>
                                            <p:cond delay="499"/>
                                          </p:stCondLst>
                                        </p:cTn>
                                        <p:tgtEl>
                                          <p:spTgt spid="92"/>
                                        </p:tgtEl>
                                        <p:attrNameLst>
                                          <p:attrName>style.visibility</p:attrName>
                                        </p:attrNameLst>
                                      </p:cBhvr>
                                      <p:to>
                                        <p:strVal val="hidden"/>
                                      </p:to>
                                    </p:set>
                                  </p:childTnLst>
                                </p:cTn>
                              </p:par>
                              <p:par>
                                <p:cTn id="210" presetID="10" presetClass="entr" presetSubtype="0" fill="hold" grpId="0" nodeType="withEffect">
                                  <p:stCondLst>
                                    <p:cond delay="0"/>
                                  </p:stCondLst>
                                  <p:childTnLst>
                                    <p:set>
                                      <p:cBhvr>
                                        <p:cTn id="211" dur="1" fill="hold">
                                          <p:stCondLst>
                                            <p:cond delay="0"/>
                                          </p:stCondLst>
                                        </p:cTn>
                                        <p:tgtEl>
                                          <p:spTgt spid="107"/>
                                        </p:tgtEl>
                                        <p:attrNameLst>
                                          <p:attrName>style.visibility</p:attrName>
                                        </p:attrNameLst>
                                      </p:cBhvr>
                                      <p:to>
                                        <p:strVal val="visible"/>
                                      </p:to>
                                    </p:set>
                                    <p:animEffect transition="in" filter="fade">
                                      <p:cBhvr>
                                        <p:cTn id="212" dur="500"/>
                                        <p:tgtEl>
                                          <p:spTgt spid="107"/>
                                        </p:tgtEl>
                                      </p:cBhvr>
                                    </p:animEffect>
                                  </p:childTnLst>
                                </p:cTn>
                              </p:par>
                            </p:childTnLst>
                          </p:cTn>
                        </p:par>
                      </p:childTnLst>
                    </p:cTn>
                  </p:par>
                  <p:par>
                    <p:cTn id="213" fill="hold">
                      <p:stCondLst>
                        <p:cond delay="indefinite"/>
                      </p:stCondLst>
                      <p:childTnLst>
                        <p:par>
                          <p:cTn id="214" fill="hold">
                            <p:stCondLst>
                              <p:cond delay="0"/>
                            </p:stCondLst>
                            <p:childTnLst>
                              <p:par>
                                <p:cTn id="215" presetID="22" presetClass="exit" presetSubtype="4" fill="hold" grpId="0" nodeType="clickEffect">
                                  <p:stCondLst>
                                    <p:cond delay="0"/>
                                  </p:stCondLst>
                                  <p:childTnLst>
                                    <p:animEffect transition="out" filter="wipe(down)">
                                      <p:cBhvr>
                                        <p:cTn id="216" dur="500"/>
                                        <p:tgtEl>
                                          <p:spTgt spid="75"/>
                                        </p:tgtEl>
                                      </p:cBhvr>
                                    </p:animEffect>
                                    <p:set>
                                      <p:cBhvr>
                                        <p:cTn id="217" dur="1" fill="hold">
                                          <p:stCondLst>
                                            <p:cond delay="499"/>
                                          </p:stCondLst>
                                        </p:cTn>
                                        <p:tgtEl>
                                          <p:spTgt spid="75"/>
                                        </p:tgtEl>
                                        <p:attrNameLst>
                                          <p:attrName>style.visibility</p:attrName>
                                        </p:attrNameLst>
                                      </p:cBhvr>
                                      <p:to>
                                        <p:strVal val="hidden"/>
                                      </p:to>
                                    </p:set>
                                  </p:childTnLst>
                                </p:cTn>
                              </p:par>
                              <p:par>
                                <p:cTn id="218" presetID="22" presetClass="exit" presetSubtype="4" fill="hold" grpId="0" nodeType="withEffect">
                                  <p:stCondLst>
                                    <p:cond delay="0"/>
                                  </p:stCondLst>
                                  <p:childTnLst>
                                    <p:animEffect transition="out" filter="wipe(down)">
                                      <p:cBhvr>
                                        <p:cTn id="219" dur="500"/>
                                        <p:tgtEl>
                                          <p:spTgt spid="77"/>
                                        </p:tgtEl>
                                      </p:cBhvr>
                                    </p:animEffect>
                                    <p:set>
                                      <p:cBhvr>
                                        <p:cTn id="220" dur="1" fill="hold">
                                          <p:stCondLst>
                                            <p:cond delay="499"/>
                                          </p:stCondLst>
                                        </p:cTn>
                                        <p:tgtEl>
                                          <p:spTgt spid="77"/>
                                        </p:tgtEl>
                                        <p:attrNameLst>
                                          <p:attrName>style.visibility</p:attrName>
                                        </p:attrNameLst>
                                      </p:cBhvr>
                                      <p:to>
                                        <p:strVal val="hidden"/>
                                      </p:to>
                                    </p:set>
                                  </p:childTnLst>
                                </p:cTn>
                              </p:par>
                            </p:childTnLst>
                          </p:cTn>
                        </p:par>
                      </p:childTnLst>
                    </p:cTn>
                  </p:par>
                  <p:par>
                    <p:cTn id="221" fill="hold">
                      <p:stCondLst>
                        <p:cond delay="indefinite"/>
                      </p:stCondLst>
                      <p:childTnLst>
                        <p:par>
                          <p:cTn id="222" fill="hold">
                            <p:stCondLst>
                              <p:cond delay="0"/>
                            </p:stCondLst>
                            <p:childTnLst>
                              <p:par>
                                <p:cTn id="223" presetID="10" presetClass="entr" presetSubtype="0" fill="hold" nodeType="clickEffect">
                                  <p:stCondLst>
                                    <p:cond delay="0"/>
                                  </p:stCondLst>
                                  <p:childTnLst>
                                    <p:set>
                                      <p:cBhvr>
                                        <p:cTn id="224" dur="1" fill="hold">
                                          <p:stCondLst>
                                            <p:cond delay="0"/>
                                          </p:stCondLst>
                                        </p:cTn>
                                        <p:tgtEl>
                                          <p:spTgt spid="95"/>
                                        </p:tgtEl>
                                        <p:attrNameLst>
                                          <p:attrName>style.visibility</p:attrName>
                                        </p:attrNameLst>
                                      </p:cBhvr>
                                      <p:to>
                                        <p:strVal val="visible"/>
                                      </p:to>
                                    </p:set>
                                    <p:animEffect transition="in" filter="fade">
                                      <p:cBhvr>
                                        <p:cTn id="225" dur="500"/>
                                        <p:tgtEl>
                                          <p:spTgt spid="95"/>
                                        </p:tgtEl>
                                      </p:cBhvr>
                                    </p:animEffect>
                                  </p:childTnLst>
                                </p:cTn>
                              </p:par>
                              <p:par>
                                <p:cTn id="226" presetID="10" presetClass="entr" presetSubtype="0" fill="hold" nodeType="withEffect">
                                  <p:stCondLst>
                                    <p:cond delay="0"/>
                                  </p:stCondLst>
                                  <p:childTnLst>
                                    <p:set>
                                      <p:cBhvr>
                                        <p:cTn id="227" dur="1" fill="hold">
                                          <p:stCondLst>
                                            <p:cond delay="0"/>
                                          </p:stCondLst>
                                        </p:cTn>
                                        <p:tgtEl>
                                          <p:spTgt spid="96"/>
                                        </p:tgtEl>
                                        <p:attrNameLst>
                                          <p:attrName>style.visibility</p:attrName>
                                        </p:attrNameLst>
                                      </p:cBhvr>
                                      <p:to>
                                        <p:strVal val="visible"/>
                                      </p:to>
                                    </p:set>
                                    <p:animEffect transition="in" filter="fade">
                                      <p:cBhvr>
                                        <p:cTn id="228" dur="500"/>
                                        <p:tgtEl>
                                          <p:spTgt spid="96"/>
                                        </p:tgtEl>
                                      </p:cBhvr>
                                    </p:animEffect>
                                  </p:childTnLst>
                                </p:cTn>
                              </p:par>
                              <p:par>
                                <p:cTn id="229" presetID="22" presetClass="exit" presetSubtype="4" fill="hold" nodeType="withEffect">
                                  <p:stCondLst>
                                    <p:cond delay="0"/>
                                  </p:stCondLst>
                                  <p:childTnLst>
                                    <p:animEffect transition="out" filter="wipe(down)">
                                      <p:cBhvr>
                                        <p:cTn id="230" dur="500"/>
                                        <p:tgtEl>
                                          <p:spTgt spid="93"/>
                                        </p:tgtEl>
                                      </p:cBhvr>
                                    </p:animEffect>
                                    <p:set>
                                      <p:cBhvr>
                                        <p:cTn id="231" dur="1" fill="hold">
                                          <p:stCondLst>
                                            <p:cond delay="499"/>
                                          </p:stCondLst>
                                        </p:cTn>
                                        <p:tgtEl>
                                          <p:spTgt spid="93"/>
                                        </p:tgtEl>
                                        <p:attrNameLst>
                                          <p:attrName>style.visibility</p:attrName>
                                        </p:attrNameLst>
                                      </p:cBhvr>
                                      <p:to>
                                        <p:strVal val="hidden"/>
                                      </p:to>
                                    </p:set>
                                  </p:childTnLst>
                                </p:cTn>
                              </p:par>
                              <p:par>
                                <p:cTn id="232" presetID="22" presetClass="exit" presetSubtype="4" fill="hold" nodeType="withEffect">
                                  <p:stCondLst>
                                    <p:cond delay="0"/>
                                  </p:stCondLst>
                                  <p:childTnLst>
                                    <p:animEffect transition="out" filter="wipe(down)">
                                      <p:cBhvr>
                                        <p:cTn id="233" dur="500"/>
                                        <p:tgtEl>
                                          <p:spTgt spid="94"/>
                                        </p:tgtEl>
                                      </p:cBhvr>
                                    </p:animEffect>
                                    <p:set>
                                      <p:cBhvr>
                                        <p:cTn id="234" dur="1" fill="hold">
                                          <p:stCondLst>
                                            <p:cond delay="499"/>
                                          </p:stCondLst>
                                        </p:cTn>
                                        <p:tgtEl>
                                          <p:spTgt spid="94"/>
                                        </p:tgtEl>
                                        <p:attrNameLst>
                                          <p:attrName>style.visibility</p:attrName>
                                        </p:attrNameLst>
                                      </p:cBhvr>
                                      <p:to>
                                        <p:strVal val="hidden"/>
                                      </p:to>
                                    </p:set>
                                  </p:childTnLst>
                                </p:cTn>
                              </p:par>
                            </p:childTnLst>
                          </p:cTn>
                        </p:par>
                      </p:childTnLst>
                    </p:cTn>
                  </p:par>
                  <p:par>
                    <p:cTn id="235" fill="hold">
                      <p:stCondLst>
                        <p:cond delay="indefinite"/>
                      </p:stCondLst>
                      <p:childTnLst>
                        <p:par>
                          <p:cTn id="236" fill="hold">
                            <p:stCondLst>
                              <p:cond delay="0"/>
                            </p:stCondLst>
                            <p:childTnLst>
                              <p:par>
                                <p:cTn id="237" presetID="22" presetClass="exit" presetSubtype="4" fill="hold" grpId="0" nodeType="clickEffect">
                                  <p:stCondLst>
                                    <p:cond delay="0"/>
                                  </p:stCondLst>
                                  <p:childTnLst>
                                    <p:animEffect transition="out" filter="wipe(down)">
                                      <p:cBhvr>
                                        <p:cTn id="238" dur="500"/>
                                        <p:tgtEl>
                                          <p:spTgt spid="76"/>
                                        </p:tgtEl>
                                      </p:cBhvr>
                                    </p:animEffect>
                                    <p:set>
                                      <p:cBhvr>
                                        <p:cTn id="239" dur="1" fill="hold">
                                          <p:stCondLst>
                                            <p:cond delay="499"/>
                                          </p:stCondLst>
                                        </p:cTn>
                                        <p:tgtEl>
                                          <p:spTgt spid="76"/>
                                        </p:tgtEl>
                                        <p:attrNameLst>
                                          <p:attrName>style.visibility</p:attrName>
                                        </p:attrNameLst>
                                      </p:cBhvr>
                                      <p:to>
                                        <p:strVal val="hidden"/>
                                      </p:to>
                                    </p:set>
                                  </p:childTnLst>
                                </p:cTn>
                              </p:par>
                              <p:par>
                                <p:cTn id="240" presetID="22" presetClass="exit" presetSubtype="4" fill="hold" grpId="0" nodeType="withEffect">
                                  <p:stCondLst>
                                    <p:cond delay="0"/>
                                  </p:stCondLst>
                                  <p:childTnLst>
                                    <p:animEffect transition="out" filter="wipe(down)">
                                      <p:cBhvr>
                                        <p:cTn id="241" dur="500"/>
                                        <p:tgtEl>
                                          <p:spTgt spid="78"/>
                                        </p:tgtEl>
                                      </p:cBhvr>
                                    </p:animEffect>
                                    <p:set>
                                      <p:cBhvr>
                                        <p:cTn id="242" dur="1" fill="hold">
                                          <p:stCondLst>
                                            <p:cond delay="499"/>
                                          </p:stCondLst>
                                        </p:cTn>
                                        <p:tgtEl>
                                          <p:spTgt spid="78"/>
                                        </p:tgtEl>
                                        <p:attrNameLst>
                                          <p:attrName>style.visibility</p:attrName>
                                        </p:attrNameLst>
                                      </p:cBhvr>
                                      <p:to>
                                        <p:strVal val="hidden"/>
                                      </p:to>
                                    </p:set>
                                  </p:childTnLst>
                                </p:cTn>
                              </p:par>
                            </p:childTnLst>
                          </p:cTn>
                        </p:par>
                      </p:childTnLst>
                    </p:cTn>
                  </p:par>
                  <p:par>
                    <p:cTn id="243" fill="hold">
                      <p:stCondLst>
                        <p:cond delay="indefinite"/>
                      </p:stCondLst>
                      <p:childTnLst>
                        <p:par>
                          <p:cTn id="244" fill="hold">
                            <p:stCondLst>
                              <p:cond delay="0"/>
                            </p:stCondLst>
                            <p:childTnLst>
                              <p:par>
                                <p:cTn id="245" presetID="10" presetClass="entr" presetSubtype="0" fill="hold" nodeType="clickEffect">
                                  <p:stCondLst>
                                    <p:cond delay="0"/>
                                  </p:stCondLst>
                                  <p:childTnLst>
                                    <p:set>
                                      <p:cBhvr>
                                        <p:cTn id="246" dur="1" fill="hold">
                                          <p:stCondLst>
                                            <p:cond delay="0"/>
                                          </p:stCondLst>
                                        </p:cTn>
                                        <p:tgtEl>
                                          <p:spTgt spid="97"/>
                                        </p:tgtEl>
                                        <p:attrNameLst>
                                          <p:attrName>style.visibility</p:attrName>
                                        </p:attrNameLst>
                                      </p:cBhvr>
                                      <p:to>
                                        <p:strVal val="visible"/>
                                      </p:to>
                                    </p:set>
                                    <p:animEffect transition="in" filter="fade">
                                      <p:cBhvr>
                                        <p:cTn id="247" dur="500"/>
                                        <p:tgtEl>
                                          <p:spTgt spid="97"/>
                                        </p:tgtEl>
                                      </p:cBhvr>
                                    </p:animEffect>
                                  </p:childTnLst>
                                </p:cTn>
                              </p:par>
                              <p:par>
                                <p:cTn id="248" presetID="10" presetClass="entr" presetSubtype="0" fill="hold" nodeType="withEffect">
                                  <p:stCondLst>
                                    <p:cond delay="0"/>
                                  </p:stCondLst>
                                  <p:childTnLst>
                                    <p:set>
                                      <p:cBhvr>
                                        <p:cTn id="249" dur="1" fill="hold">
                                          <p:stCondLst>
                                            <p:cond delay="0"/>
                                          </p:stCondLst>
                                        </p:cTn>
                                        <p:tgtEl>
                                          <p:spTgt spid="98"/>
                                        </p:tgtEl>
                                        <p:attrNameLst>
                                          <p:attrName>style.visibility</p:attrName>
                                        </p:attrNameLst>
                                      </p:cBhvr>
                                      <p:to>
                                        <p:strVal val="visible"/>
                                      </p:to>
                                    </p:set>
                                    <p:animEffect transition="in" filter="fade">
                                      <p:cBhvr>
                                        <p:cTn id="250" dur="500"/>
                                        <p:tgtEl>
                                          <p:spTgt spid="98"/>
                                        </p:tgtEl>
                                      </p:cBhvr>
                                    </p:animEffect>
                                  </p:childTnLst>
                                </p:cTn>
                              </p:par>
                              <p:par>
                                <p:cTn id="251" presetID="22" presetClass="exit" presetSubtype="4" fill="hold" nodeType="withEffect">
                                  <p:stCondLst>
                                    <p:cond delay="0"/>
                                  </p:stCondLst>
                                  <p:childTnLst>
                                    <p:animEffect transition="out" filter="wipe(down)">
                                      <p:cBhvr>
                                        <p:cTn id="252" dur="500"/>
                                        <p:tgtEl>
                                          <p:spTgt spid="95"/>
                                        </p:tgtEl>
                                      </p:cBhvr>
                                    </p:animEffect>
                                    <p:set>
                                      <p:cBhvr>
                                        <p:cTn id="253" dur="1" fill="hold">
                                          <p:stCondLst>
                                            <p:cond delay="499"/>
                                          </p:stCondLst>
                                        </p:cTn>
                                        <p:tgtEl>
                                          <p:spTgt spid="95"/>
                                        </p:tgtEl>
                                        <p:attrNameLst>
                                          <p:attrName>style.visibility</p:attrName>
                                        </p:attrNameLst>
                                      </p:cBhvr>
                                      <p:to>
                                        <p:strVal val="hidden"/>
                                      </p:to>
                                    </p:set>
                                  </p:childTnLst>
                                </p:cTn>
                              </p:par>
                              <p:par>
                                <p:cTn id="254" presetID="22" presetClass="exit" presetSubtype="4" fill="hold" nodeType="withEffect">
                                  <p:stCondLst>
                                    <p:cond delay="0"/>
                                  </p:stCondLst>
                                  <p:childTnLst>
                                    <p:animEffect transition="out" filter="wipe(down)">
                                      <p:cBhvr>
                                        <p:cTn id="255" dur="500"/>
                                        <p:tgtEl>
                                          <p:spTgt spid="96"/>
                                        </p:tgtEl>
                                      </p:cBhvr>
                                    </p:animEffect>
                                    <p:set>
                                      <p:cBhvr>
                                        <p:cTn id="256" dur="1" fill="hold">
                                          <p:stCondLst>
                                            <p:cond delay="499"/>
                                          </p:stCondLst>
                                        </p:cTn>
                                        <p:tgtEl>
                                          <p:spTgt spid="96"/>
                                        </p:tgtEl>
                                        <p:attrNameLst>
                                          <p:attrName>style.visibility</p:attrName>
                                        </p:attrNameLst>
                                      </p:cBhvr>
                                      <p:to>
                                        <p:strVal val="hidden"/>
                                      </p:to>
                                    </p:set>
                                  </p:childTnLst>
                                </p:cTn>
                              </p:par>
                            </p:childTnLst>
                          </p:cTn>
                        </p:par>
                      </p:childTnLst>
                    </p:cTn>
                  </p:par>
                  <p:par>
                    <p:cTn id="257" fill="hold">
                      <p:stCondLst>
                        <p:cond delay="indefinite"/>
                      </p:stCondLst>
                      <p:childTnLst>
                        <p:par>
                          <p:cTn id="258" fill="hold">
                            <p:stCondLst>
                              <p:cond delay="0"/>
                            </p:stCondLst>
                            <p:childTnLst>
                              <p:par>
                                <p:cTn id="259" presetID="22" presetClass="exit" presetSubtype="4" fill="hold" grpId="0" nodeType="clickEffect">
                                  <p:stCondLst>
                                    <p:cond delay="0"/>
                                  </p:stCondLst>
                                  <p:childTnLst>
                                    <p:animEffect transition="out" filter="wipe(down)">
                                      <p:cBhvr>
                                        <p:cTn id="260" dur="500"/>
                                        <p:tgtEl>
                                          <p:spTgt spid="79"/>
                                        </p:tgtEl>
                                      </p:cBhvr>
                                    </p:animEffect>
                                    <p:set>
                                      <p:cBhvr>
                                        <p:cTn id="261" dur="1" fill="hold">
                                          <p:stCondLst>
                                            <p:cond delay="499"/>
                                          </p:stCondLst>
                                        </p:cTn>
                                        <p:tgtEl>
                                          <p:spTgt spid="79"/>
                                        </p:tgtEl>
                                        <p:attrNameLst>
                                          <p:attrName>style.visibility</p:attrName>
                                        </p:attrNameLst>
                                      </p:cBhvr>
                                      <p:to>
                                        <p:strVal val="hidden"/>
                                      </p:to>
                                    </p:set>
                                  </p:childTnLst>
                                </p:cTn>
                              </p:par>
                              <p:par>
                                <p:cTn id="262" presetID="22" presetClass="exit" presetSubtype="4" fill="hold" grpId="0" nodeType="withEffect">
                                  <p:stCondLst>
                                    <p:cond delay="0"/>
                                  </p:stCondLst>
                                  <p:childTnLst>
                                    <p:animEffect transition="out" filter="wipe(down)">
                                      <p:cBhvr>
                                        <p:cTn id="263" dur="500"/>
                                        <p:tgtEl>
                                          <p:spTgt spid="80"/>
                                        </p:tgtEl>
                                      </p:cBhvr>
                                    </p:animEffect>
                                    <p:set>
                                      <p:cBhvr>
                                        <p:cTn id="264" dur="1" fill="hold">
                                          <p:stCondLst>
                                            <p:cond delay="499"/>
                                          </p:stCondLst>
                                        </p:cTn>
                                        <p:tgtEl>
                                          <p:spTgt spid="8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99" grpId="0"/>
      <p:bldP spid="100" grpId="0"/>
      <p:bldP spid="101" grpId="0"/>
      <p:bldP spid="102" grpId="0"/>
      <p:bldP spid="103" grpId="0"/>
      <p:bldP spid="104" grpId="0"/>
      <p:bldP spid="105" grpId="0"/>
      <p:bldP spid="106" grpId="0"/>
      <p:bldP spid="10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EBB1C1-0C5F-4F6A-ADD2-97B3D48619AE}"/>
              </a:ext>
            </a:extLst>
          </p:cNvPr>
          <p:cNvSpPr>
            <a:spLocks noGrp="1"/>
          </p:cNvSpPr>
          <p:nvPr>
            <p:ph type="title"/>
          </p:nvPr>
        </p:nvSpPr>
        <p:spPr/>
        <p:txBody>
          <a:bodyPr/>
          <a:lstStyle/>
          <a:p>
            <a:r>
              <a:rPr lang="en-US" dirty="0"/>
              <a:t>Tabulation Method (Example) Cont..</a:t>
            </a:r>
            <a:endParaRPr lang="en-IN" dirty="0"/>
          </a:p>
        </p:txBody>
      </p:sp>
      <p:graphicFrame>
        <p:nvGraphicFramePr>
          <p:cNvPr id="4" name="Table 3">
            <a:extLst>
              <a:ext uri="{FF2B5EF4-FFF2-40B4-BE49-F238E27FC236}">
                <a16:creationId xmlns:a16="http://schemas.microsoft.com/office/drawing/2014/main" xmlns="" id="{DB0D585A-6411-4EF6-8661-B1829E9A6578}"/>
              </a:ext>
            </a:extLst>
          </p:cNvPr>
          <p:cNvGraphicFramePr>
            <a:graphicFrameLocks noGrp="1"/>
          </p:cNvGraphicFramePr>
          <p:nvPr>
            <p:extLst>
              <p:ext uri="{D42A27DB-BD31-4B8C-83A1-F6EECF244321}">
                <p14:modId xmlns:p14="http://schemas.microsoft.com/office/powerpoint/2010/main" val="3564304250"/>
              </p:ext>
            </p:extLst>
          </p:nvPr>
        </p:nvGraphicFramePr>
        <p:xfrm>
          <a:off x="1588576" y="1828800"/>
          <a:ext cx="3810000" cy="4191000"/>
        </p:xfrm>
        <a:graphic>
          <a:graphicData uri="http://schemas.openxmlformats.org/drawingml/2006/table">
            <a:tbl>
              <a:tblPr firstRow="1" bandRow="1"/>
              <a:tblGrid>
                <a:gridCol w="1777999">
                  <a:extLst>
                    <a:ext uri="{9D8B030D-6E8A-4147-A177-3AD203B41FA5}">
                      <a16:colId xmlns:a16="http://schemas.microsoft.com/office/drawing/2014/main" xmlns="" val="20000"/>
                    </a:ext>
                  </a:extLst>
                </a:gridCol>
                <a:gridCol w="2032001">
                  <a:extLst>
                    <a:ext uri="{9D8B030D-6E8A-4147-A177-3AD203B41FA5}">
                      <a16:colId xmlns:a16="http://schemas.microsoft.com/office/drawing/2014/main" xmlns="" val="20001"/>
                    </a:ext>
                  </a:extLst>
                </a:gridCol>
              </a:tblGrid>
              <a:tr h="435864">
                <a:tc>
                  <a:txBody>
                    <a:bodyPr/>
                    <a:lstStyle/>
                    <a:p>
                      <a:pPr algn="ctr"/>
                      <a:r>
                        <a:rPr lang="en-US" sz="2000" b="1" dirty="0"/>
                        <a:t>Pairs</a:t>
                      </a:r>
                    </a:p>
                  </a:txBody>
                  <a:tcPr anchor="ctr">
                    <a:solidFill>
                      <a:schemeClr val="tx1">
                        <a:lumMod val="10000"/>
                        <a:lumOff val="90000"/>
                      </a:schemeClr>
                    </a:solidFill>
                  </a:tcPr>
                </a:tc>
                <a:tc>
                  <a:txBody>
                    <a:bodyPr/>
                    <a:lstStyle/>
                    <a:p>
                      <a:pPr algn="ctr"/>
                      <a:r>
                        <a:rPr lang="en-US" sz="2000" b="1" dirty="0"/>
                        <a:t>A</a:t>
                      </a:r>
                      <a:r>
                        <a:rPr lang="en-US" sz="2000" b="1" baseline="0" dirty="0"/>
                        <a:t> B C D</a:t>
                      </a:r>
                      <a:endParaRPr lang="en-US" sz="2000" b="1" dirty="0"/>
                    </a:p>
                  </a:txBody>
                  <a:tcPr anchor="ctr">
                    <a:solidFill>
                      <a:schemeClr val="tx1">
                        <a:lumMod val="10000"/>
                        <a:lumOff val="90000"/>
                      </a:schemeClr>
                    </a:solidFill>
                  </a:tcPr>
                </a:tc>
                <a:extLst>
                  <a:ext uri="{0D108BD9-81ED-4DB2-BD59-A6C34878D82A}">
                    <a16:rowId xmlns:a16="http://schemas.microsoft.com/office/drawing/2014/main" xmlns="" val="10000"/>
                  </a:ext>
                </a:extLst>
              </a:tr>
              <a:tr h="771144">
                <a:tc>
                  <a:txBody>
                    <a:bodyPr/>
                    <a:lstStyle/>
                    <a:p>
                      <a:pPr algn="ctr"/>
                      <a:r>
                        <a:rPr lang="en-US" sz="2000" dirty="0"/>
                        <a:t>0, 1</a:t>
                      </a:r>
                    </a:p>
                    <a:p>
                      <a:pPr algn="ctr"/>
                      <a:r>
                        <a:rPr lang="en-US" sz="2000" dirty="0"/>
                        <a:t>0, 8</a:t>
                      </a:r>
                    </a:p>
                  </a:txBody>
                  <a:tcPr anchor="ctr"/>
                </a:tc>
                <a:tc>
                  <a:txBody>
                    <a:bodyPr/>
                    <a:lstStyle/>
                    <a:p>
                      <a:pPr algn="ctr"/>
                      <a:r>
                        <a:rPr lang="en-US" sz="2000" dirty="0"/>
                        <a:t>0 0 0 _</a:t>
                      </a:r>
                    </a:p>
                    <a:p>
                      <a:pPr algn="ctr"/>
                      <a:r>
                        <a:rPr lang="en-US" sz="2000" dirty="0"/>
                        <a:t>_</a:t>
                      </a:r>
                      <a:r>
                        <a:rPr lang="en-US" sz="2000" baseline="0" dirty="0"/>
                        <a:t> 0 0 0</a:t>
                      </a:r>
                      <a:endParaRPr lang="en-US" sz="2000" dirty="0"/>
                    </a:p>
                  </a:txBody>
                  <a:tcPr anchor="ctr"/>
                </a:tc>
                <a:extLst>
                  <a:ext uri="{0D108BD9-81ED-4DB2-BD59-A6C34878D82A}">
                    <a16:rowId xmlns:a16="http://schemas.microsoft.com/office/drawing/2014/main" xmlns="" val="10001"/>
                  </a:ext>
                </a:extLst>
              </a:tr>
              <a:tr h="771144">
                <a:tc>
                  <a:txBody>
                    <a:bodyPr/>
                    <a:lstStyle/>
                    <a:p>
                      <a:pPr algn="ctr"/>
                      <a:r>
                        <a:rPr lang="en-US" sz="2000" dirty="0"/>
                        <a:t>1, 9</a:t>
                      </a:r>
                    </a:p>
                    <a:p>
                      <a:pPr algn="ctr"/>
                      <a:r>
                        <a:rPr lang="en-US" sz="2000" dirty="0"/>
                        <a:t>8, 9</a:t>
                      </a:r>
                    </a:p>
                  </a:txBody>
                  <a:tcPr anchor="ctr"/>
                </a:tc>
                <a:tc>
                  <a:txBody>
                    <a:bodyPr/>
                    <a:lstStyle/>
                    <a:p>
                      <a:pPr algn="ctr"/>
                      <a:r>
                        <a:rPr lang="en-US" sz="2000" dirty="0"/>
                        <a:t>_ 0 0</a:t>
                      </a:r>
                      <a:r>
                        <a:rPr lang="en-US" sz="2000" baseline="0" dirty="0"/>
                        <a:t> 1</a:t>
                      </a:r>
                    </a:p>
                    <a:p>
                      <a:pPr algn="ctr"/>
                      <a:r>
                        <a:rPr lang="en-US" sz="2000" baseline="0" dirty="0"/>
                        <a:t>1 0 0 _</a:t>
                      </a:r>
                      <a:endParaRPr lang="en-US" sz="2000" dirty="0"/>
                    </a:p>
                  </a:txBody>
                  <a:tcPr anchor="ctr"/>
                </a:tc>
                <a:extLst>
                  <a:ext uri="{0D108BD9-81ED-4DB2-BD59-A6C34878D82A}">
                    <a16:rowId xmlns:a16="http://schemas.microsoft.com/office/drawing/2014/main" xmlns="" val="10002"/>
                  </a:ext>
                </a:extLst>
              </a:tr>
              <a:tr h="1106424">
                <a:tc>
                  <a:txBody>
                    <a:bodyPr/>
                    <a:lstStyle/>
                    <a:p>
                      <a:pPr algn="ctr"/>
                      <a:r>
                        <a:rPr lang="en-US" sz="2000" dirty="0"/>
                        <a:t>6, 7</a:t>
                      </a:r>
                    </a:p>
                    <a:p>
                      <a:pPr algn="ctr"/>
                      <a:r>
                        <a:rPr lang="en-US" sz="2000" dirty="0"/>
                        <a:t>6, 14</a:t>
                      </a:r>
                    </a:p>
                    <a:p>
                      <a:pPr algn="ctr"/>
                      <a:r>
                        <a:rPr lang="en-US" sz="2000" dirty="0"/>
                        <a:t>9,13</a:t>
                      </a:r>
                    </a:p>
                  </a:txBody>
                  <a:tcPr anchor="ctr"/>
                </a:tc>
                <a:tc>
                  <a:txBody>
                    <a:bodyPr/>
                    <a:lstStyle/>
                    <a:p>
                      <a:pPr algn="ctr"/>
                      <a:r>
                        <a:rPr lang="en-US" sz="2000" dirty="0"/>
                        <a:t>0 1 1 _</a:t>
                      </a:r>
                    </a:p>
                    <a:p>
                      <a:pPr algn="ctr"/>
                      <a:r>
                        <a:rPr lang="en-US" sz="2000" dirty="0"/>
                        <a:t>_</a:t>
                      </a:r>
                      <a:r>
                        <a:rPr lang="en-US" sz="2000" baseline="0" dirty="0"/>
                        <a:t> 1 1 0</a:t>
                      </a:r>
                    </a:p>
                    <a:p>
                      <a:pPr algn="ctr"/>
                      <a:r>
                        <a:rPr lang="en-US" sz="2000" baseline="0" dirty="0"/>
                        <a:t>1 _ 0 1</a:t>
                      </a:r>
                      <a:endParaRPr lang="en-US" sz="2000" dirty="0"/>
                    </a:p>
                  </a:txBody>
                  <a:tcPr anchor="ctr"/>
                </a:tc>
                <a:extLst>
                  <a:ext uri="{0D108BD9-81ED-4DB2-BD59-A6C34878D82A}">
                    <a16:rowId xmlns:a16="http://schemas.microsoft.com/office/drawing/2014/main" xmlns="" val="10003"/>
                  </a:ext>
                </a:extLst>
              </a:tr>
              <a:tr h="1106424">
                <a:tc>
                  <a:txBody>
                    <a:bodyPr/>
                    <a:lstStyle/>
                    <a:p>
                      <a:pPr algn="ctr"/>
                      <a:r>
                        <a:rPr lang="en-US" sz="2000" dirty="0"/>
                        <a:t>7, 15</a:t>
                      </a:r>
                    </a:p>
                    <a:p>
                      <a:pPr algn="ctr"/>
                      <a:r>
                        <a:rPr lang="en-US" sz="2000" dirty="0"/>
                        <a:t>13, 15</a:t>
                      </a:r>
                    </a:p>
                    <a:p>
                      <a:pPr algn="ctr"/>
                      <a:r>
                        <a:rPr lang="en-US" sz="2000" dirty="0"/>
                        <a:t>14, 15</a:t>
                      </a:r>
                    </a:p>
                  </a:txBody>
                  <a:tcPr anchor="ctr"/>
                </a:tc>
                <a:tc>
                  <a:txBody>
                    <a:bodyPr/>
                    <a:lstStyle/>
                    <a:p>
                      <a:pPr algn="ctr"/>
                      <a:r>
                        <a:rPr lang="en-US" sz="2000" dirty="0"/>
                        <a:t>_ 1 1 1</a:t>
                      </a:r>
                    </a:p>
                    <a:p>
                      <a:pPr algn="ctr"/>
                      <a:r>
                        <a:rPr lang="en-US" sz="2000" dirty="0"/>
                        <a:t>1</a:t>
                      </a:r>
                      <a:r>
                        <a:rPr lang="en-US" sz="2000" baseline="0" dirty="0"/>
                        <a:t> 1 _ 1</a:t>
                      </a:r>
                    </a:p>
                    <a:p>
                      <a:pPr algn="ctr"/>
                      <a:r>
                        <a:rPr lang="en-US" sz="2000" baseline="0" dirty="0"/>
                        <a:t>1 1 1 _</a:t>
                      </a:r>
                      <a:endParaRPr lang="en-US" sz="2000" dirty="0"/>
                    </a:p>
                  </a:txBody>
                  <a:tcPr anchor="ctr"/>
                </a:tc>
                <a:extLst>
                  <a:ext uri="{0D108BD9-81ED-4DB2-BD59-A6C34878D82A}">
                    <a16:rowId xmlns:a16="http://schemas.microsoft.com/office/drawing/2014/main" xmlns="" val="10004"/>
                  </a:ext>
                </a:extLst>
              </a:tr>
            </a:tbl>
          </a:graphicData>
        </a:graphic>
      </p:graphicFrame>
      <p:sp>
        <p:nvSpPr>
          <p:cNvPr id="5" name="Rectangle 4">
            <a:extLst>
              <a:ext uri="{FF2B5EF4-FFF2-40B4-BE49-F238E27FC236}">
                <a16:creationId xmlns:a16="http://schemas.microsoft.com/office/drawing/2014/main" xmlns="" id="{8364B3F4-D514-4D2C-AEC3-BD83335A4341}"/>
              </a:ext>
            </a:extLst>
          </p:cNvPr>
          <p:cNvSpPr/>
          <p:nvPr/>
        </p:nvSpPr>
        <p:spPr>
          <a:xfrm>
            <a:off x="149817" y="744199"/>
            <a:ext cx="12042183" cy="830997"/>
          </a:xfrm>
          <a:prstGeom prst="rect">
            <a:avLst/>
          </a:prstGeom>
        </p:spPr>
        <p:txBody>
          <a:bodyPr wrap="square">
            <a:spAutoFit/>
          </a:bodyPr>
          <a:lstStyle/>
          <a:p>
            <a:pPr marL="1162050" indent="-1162050"/>
            <a:r>
              <a:rPr lang="en-US" sz="2400" dirty="0">
                <a:solidFill>
                  <a:schemeClr val="tx2"/>
                </a:solidFill>
              </a:rPr>
              <a:t>Step – 4: Compare the terms generated in step 3 in the same fashion until no further combinations are possible</a:t>
            </a:r>
          </a:p>
        </p:txBody>
      </p:sp>
      <p:graphicFrame>
        <p:nvGraphicFramePr>
          <p:cNvPr id="6" name="Table 5">
            <a:extLst>
              <a:ext uri="{FF2B5EF4-FFF2-40B4-BE49-F238E27FC236}">
                <a16:creationId xmlns:a16="http://schemas.microsoft.com/office/drawing/2014/main" xmlns="" id="{63D51208-16F8-485F-8B78-6E64760853DC}"/>
              </a:ext>
            </a:extLst>
          </p:cNvPr>
          <p:cNvGraphicFramePr>
            <a:graphicFrameLocks noGrp="1"/>
          </p:cNvGraphicFramePr>
          <p:nvPr>
            <p:extLst>
              <p:ext uri="{D42A27DB-BD31-4B8C-83A1-F6EECF244321}">
                <p14:modId xmlns:p14="http://schemas.microsoft.com/office/powerpoint/2010/main" val="3967266243"/>
              </p:ext>
            </p:extLst>
          </p:nvPr>
        </p:nvGraphicFramePr>
        <p:xfrm>
          <a:off x="7049143" y="1828800"/>
          <a:ext cx="3733802" cy="1188720"/>
        </p:xfrm>
        <a:graphic>
          <a:graphicData uri="http://schemas.openxmlformats.org/drawingml/2006/table">
            <a:tbl>
              <a:tblPr firstRow="1" bandRow="1"/>
              <a:tblGrid>
                <a:gridCol w="1742440">
                  <a:extLst>
                    <a:ext uri="{9D8B030D-6E8A-4147-A177-3AD203B41FA5}">
                      <a16:colId xmlns:a16="http://schemas.microsoft.com/office/drawing/2014/main" xmlns="" val="20000"/>
                    </a:ext>
                  </a:extLst>
                </a:gridCol>
                <a:gridCol w="1991362">
                  <a:extLst>
                    <a:ext uri="{9D8B030D-6E8A-4147-A177-3AD203B41FA5}">
                      <a16:colId xmlns:a16="http://schemas.microsoft.com/office/drawing/2014/main" xmlns="" val="20001"/>
                    </a:ext>
                  </a:extLst>
                </a:gridCol>
              </a:tblGrid>
              <a:tr h="370840">
                <a:tc>
                  <a:txBody>
                    <a:bodyPr/>
                    <a:lstStyle/>
                    <a:p>
                      <a:pPr algn="ctr"/>
                      <a:r>
                        <a:rPr lang="en-US" sz="2000" b="1" dirty="0"/>
                        <a:t>Quads</a:t>
                      </a:r>
                    </a:p>
                  </a:txBody>
                  <a:tcPr anchor="ctr">
                    <a:solidFill>
                      <a:schemeClr val="tx1">
                        <a:lumMod val="10000"/>
                        <a:lumOff val="90000"/>
                      </a:schemeClr>
                    </a:solidFill>
                  </a:tcPr>
                </a:tc>
                <a:tc>
                  <a:txBody>
                    <a:bodyPr/>
                    <a:lstStyle/>
                    <a:p>
                      <a:pPr algn="ctr"/>
                      <a:r>
                        <a:rPr lang="en-US" sz="2000" b="1" dirty="0"/>
                        <a:t>A</a:t>
                      </a:r>
                      <a:r>
                        <a:rPr lang="en-US" sz="2000" b="1" baseline="0" dirty="0"/>
                        <a:t> B C D</a:t>
                      </a:r>
                      <a:endParaRPr lang="en-US" sz="2000" b="1" dirty="0"/>
                    </a:p>
                  </a:txBody>
                  <a:tcPr anchor="ctr">
                    <a:solidFill>
                      <a:schemeClr val="tx1">
                        <a:lumMod val="10000"/>
                        <a:lumOff val="90000"/>
                      </a:schemeClr>
                    </a:solidFill>
                  </a:tcPr>
                </a:tc>
                <a:extLst>
                  <a:ext uri="{0D108BD9-81ED-4DB2-BD59-A6C34878D82A}">
                    <a16:rowId xmlns:a16="http://schemas.microsoft.com/office/drawing/2014/main" xmlns="" val="10000"/>
                  </a:ext>
                </a:extLst>
              </a:tr>
              <a:tr h="370840">
                <a:tc>
                  <a:txBody>
                    <a:bodyPr/>
                    <a:lstStyle/>
                    <a:p>
                      <a:pPr algn="ctr"/>
                      <a:r>
                        <a:rPr lang="en-US" sz="2000" dirty="0"/>
                        <a:t>0, 1, 8, 9</a:t>
                      </a:r>
                    </a:p>
                  </a:txBody>
                  <a:tcPr anchor="ctr"/>
                </a:tc>
                <a:tc>
                  <a:txBody>
                    <a:bodyPr/>
                    <a:lstStyle/>
                    <a:p>
                      <a:pPr algn="ctr"/>
                      <a:r>
                        <a:rPr lang="en-US" sz="2000" dirty="0"/>
                        <a:t>_ 0 0 _</a:t>
                      </a:r>
                    </a:p>
                  </a:txBody>
                  <a:tcPr anchor="ctr"/>
                </a:tc>
                <a:extLst>
                  <a:ext uri="{0D108BD9-81ED-4DB2-BD59-A6C34878D82A}">
                    <a16:rowId xmlns:a16="http://schemas.microsoft.com/office/drawing/2014/main" xmlns="" val="10001"/>
                  </a:ext>
                </a:extLst>
              </a:tr>
              <a:tr h="370840">
                <a:tc>
                  <a:txBody>
                    <a:bodyPr/>
                    <a:lstStyle/>
                    <a:p>
                      <a:pPr algn="ctr"/>
                      <a:r>
                        <a:rPr lang="en-US" sz="2000" dirty="0"/>
                        <a:t>6, 7,</a:t>
                      </a:r>
                      <a:r>
                        <a:rPr lang="en-US" sz="2000" baseline="0" dirty="0"/>
                        <a:t> 14, 15</a:t>
                      </a:r>
                      <a:endParaRPr lang="en-US" sz="2000" dirty="0"/>
                    </a:p>
                  </a:txBody>
                  <a:tcPr anchor="ctr"/>
                </a:tc>
                <a:tc>
                  <a:txBody>
                    <a:bodyPr/>
                    <a:lstStyle/>
                    <a:p>
                      <a:pPr algn="ctr"/>
                      <a:r>
                        <a:rPr lang="en-US" sz="2000" dirty="0"/>
                        <a:t>_ 1 1 _</a:t>
                      </a:r>
                    </a:p>
                  </a:txBody>
                  <a:tcPr anchor="ctr"/>
                </a:tc>
                <a:extLst>
                  <a:ext uri="{0D108BD9-81ED-4DB2-BD59-A6C34878D82A}">
                    <a16:rowId xmlns:a16="http://schemas.microsoft.com/office/drawing/2014/main" xmlns="" val="10003"/>
                  </a:ext>
                </a:extLst>
              </a:tr>
            </a:tbl>
          </a:graphicData>
        </a:graphic>
      </p:graphicFrame>
      <p:sp>
        <p:nvSpPr>
          <p:cNvPr id="7" name="Rectangle 6">
            <a:extLst>
              <a:ext uri="{FF2B5EF4-FFF2-40B4-BE49-F238E27FC236}">
                <a16:creationId xmlns:a16="http://schemas.microsoft.com/office/drawing/2014/main" xmlns="" id="{D744922D-CFFF-4F47-9FB2-37691F685C4B}"/>
              </a:ext>
            </a:extLst>
          </p:cNvPr>
          <p:cNvSpPr/>
          <p:nvPr/>
        </p:nvSpPr>
        <p:spPr>
          <a:xfrm>
            <a:off x="7430145" y="2273300"/>
            <a:ext cx="1039446"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xmlns="" id="{DFA95C9C-29C8-458A-97D5-BA05CC1C996A}"/>
              </a:ext>
            </a:extLst>
          </p:cNvPr>
          <p:cNvSpPr/>
          <p:nvPr/>
        </p:nvSpPr>
        <p:spPr>
          <a:xfrm>
            <a:off x="8924838" y="2273298"/>
            <a:ext cx="1781907" cy="304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Connector 8">
            <a:extLst>
              <a:ext uri="{FF2B5EF4-FFF2-40B4-BE49-F238E27FC236}">
                <a16:creationId xmlns:a16="http://schemas.microsoft.com/office/drawing/2014/main" xmlns="" id="{301EC5C4-B1D2-429B-ACF4-4A1C635672C9}"/>
              </a:ext>
            </a:extLst>
          </p:cNvPr>
          <p:cNvCxnSpPr/>
          <p:nvPr/>
        </p:nvCxnSpPr>
        <p:spPr>
          <a:xfrm>
            <a:off x="4001576" y="2654300"/>
            <a:ext cx="208183"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B82B56B8-D3E8-4D5A-A29C-88764A1A8623}"/>
              </a:ext>
            </a:extLst>
          </p:cNvPr>
          <p:cNvCxnSpPr/>
          <p:nvPr/>
        </p:nvCxnSpPr>
        <p:spPr>
          <a:xfrm>
            <a:off x="4009293" y="3721100"/>
            <a:ext cx="208183"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41F4B501-17AC-4524-9E38-0F998B028437}"/>
              </a:ext>
            </a:extLst>
          </p:cNvPr>
          <p:cNvSpPr txBox="1"/>
          <p:nvPr/>
        </p:nvSpPr>
        <p:spPr>
          <a:xfrm>
            <a:off x="4941376" y="2284968"/>
            <a:ext cx="308098" cy="369332"/>
          </a:xfrm>
          <a:prstGeom prst="rect">
            <a:avLst/>
          </a:prstGeom>
          <a:noFill/>
        </p:spPr>
        <p:txBody>
          <a:bodyPr wrap="none" rtlCol="0">
            <a:spAutoFit/>
          </a:bodyPr>
          <a:lstStyle/>
          <a:p>
            <a:r>
              <a:rPr lang="en-IN" dirty="0">
                <a:solidFill>
                  <a:schemeClr val="accent6"/>
                </a:solidFill>
              </a:rPr>
              <a:t>√</a:t>
            </a:r>
          </a:p>
        </p:txBody>
      </p:sp>
      <p:sp>
        <p:nvSpPr>
          <p:cNvPr id="12" name="TextBox 11">
            <a:extLst>
              <a:ext uri="{FF2B5EF4-FFF2-40B4-BE49-F238E27FC236}">
                <a16:creationId xmlns:a16="http://schemas.microsoft.com/office/drawing/2014/main" xmlns="" id="{A216892B-24D5-46E7-8B96-A743C60E240C}"/>
              </a:ext>
            </a:extLst>
          </p:cNvPr>
          <p:cNvSpPr txBox="1"/>
          <p:nvPr/>
        </p:nvSpPr>
        <p:spPr>
          <a:xfrm>
            <a:off x="4941376" y="3414236"/>
            <a:ext cx="308098" cy="369332"/>
          </a:xfrm>
          <a:prstGeom prst="rect">
            <a:avLst/>
          </a:prstGeom>
          <a:noFill/>
        </p:spPr>
        <p:txBody>
          <a:bodyPr wrap="none" rtlCol="0">
            <a:spAutoFit/>
          </a:bodyPr>
          <a:lstStyle/>
          <a:p>
            <a:r>
              <a:rPr lang="en-IN" dirty="0">
                <a:solidFill>
                  <a:schemeClr val="accent6"/>
                </a:solidFill>
              </a:rPr>
              <a:t>√</a:t>
            </a:r>
          </a:p>
        </p:txBody>
      </p:sp>
      <p:cxnSp>
        <p:nvCxnSpPr>
          <p:cNvPr id="13" name="Straight Connector 12">
            <a:extLst>
              <a:ext uri="{FF2B5EF4-FFF2-40B4-BE49-F238E27FC236}">
                <a16:creationId xmlns:a16="http://schemas.microsoft.com/office/drawing/2014/main" xmlns="" id="{C6E9038C-7501-43DB-B9D7-CD6F0789A31A}"/>
              </a:ext>
            </a:extLst>
          </p:cNvPr>
          <p:cNvCxnSpPr/>
          <p:nvPr/>
        </p:nvCxnSpPr>
        <p:spPr>
          <a:xfrm>
            <a:off x="4552659" y="2971800"/>
            <a:ext cx="208183"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3B5CDCC6-FAF7-4FA2-96E9-50E05B95B537}"/>
              </a:ext>
            </a:extLst>
          </p:cNvPr>
          <p:cNvCxnSpPr/>
          <p:nvPr/>
        </p:nvCxnSpPr>
        <p:spPr>
          <a:xfrm>
            <a:off x="4565359" y="3441700"/>
            <a:ext cx="208183"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xmlns="" id="{BC0EFD3A-CB0B-4B81-9B91-088B113B95A9}"/>
              </a:ext>
            </a:extLst>
          </p:cNvPr>
          <p:cNvSpPr txBox="1"/>
          <p:nvPr/>
        </p:nvSpPr>
        <p:spPr>
          <a:xfrm>
            <a:off x="4941376" y="2667000"/>
            <a:ext cx="308098" cy="369332"/>
          </a:xfrm>
          <a:prstGeom prst="rect">
            <a:avLst/>
          </a:prstGeom>
          <a:noFill/>
        </p:spPr>
        <p:txBody>
          <a:bodyPr wrap="none" rtlCol="0">
            <a:spAutoFit/>
          </a:bodyPr>
          <a:lstStyle/>
          <a:p>
            <a:r>
              <a:rPr lang="en-IN" dirty="0">
                <a:solidFill>
                  <a:schemeClr val="accent6"/>
                </a:solidFill>
              </a:rPr>
              <a:t>√</a:t>
            </a:r>
          </a:p>
        </p:txBody>
      </p:sp>
      <p:sp>
        <p:nvSpPr>
          <p:cNvPr id="16" name="TextBox 15">
            <a:extLst>
              <a:ext uri="{FF2B5EF4-FFF2-40B4-BE49-F238E27FC236}">
                <a16:creationId xmlns:a16="http://schemas.microsoft.com/office/drawing/2014/main" xmlns="" id="{E87CD837-0DF7-4629-B2DC-D129F7FA2D4C}"/>
              </a:ext>
            </a:extLst>
          </p:cNvPr>
          <p:cNvSpPr txBox="1"/>
          <p:nvPr/>
        </p:nvSpPr>
        <p:spPr>
          <a:xfrm>
            <a:off x="4941376" y="3111500"/>
            <a:ext cx="308098" cy="369332"/>
          </a:xfrm>
          <a:prstGeom prst="rect">
            <a:avLst/>
          </a:prstGeom>
          <a:noFill/>
        </p:spPr>
        <p:txBody>
          <a:bodyPr wrap="none" rtlCol="0">
            <a:spAutoFit/>
          </a:bodyPr>
          <a:lstStyle/>
          <a:p>
            <a:r>
              <a:rPr lang="en-IN" dirty="0">
                <a:solidFill>
                  <a:schemeClr val="accent6"/>
                </a:solidFill>
              </a:rPr>
              <a:t>√</a:t>
            </a:r>
          </a:p>
        </p:txBody>
      </p:sp>
      <p:cxnSp>
        <p:nvCxnSpPr>
          <p:cNvPr id="17" name="Straight Connector 16">
            <a:extLst>
              <a:ext uri="{FF2B5EF4-FFF2-40B4-BE49-F238E27FC236}">
                <a16:creationId xmlns:a16="http://schemas.microsoft.com/office/drawing/2014/main" xmlns="" id="{F0CE9D5C-A012-4803-AD94-B43646CE28BC}"/>
              </a:ext>
            </a:extLst>
          </p:cNvPr>
          <p:cNvCxnSpPr/>
          <p:nvPr/>
        </p:nvCxnSpPr>
        <p:spPr>
          <a:xfrm>
            <a:off x="4001576" y="4191000"/>
            <a:ext cx="208183"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8D048AF-A213-4E3F-A22D-17A2456AAE02}"/>
              </a:ext>
            </a:extLst>
          </p:cNvPr>
          <p:cNvCxnSpPr/>
          <p:nvPr/>
        </p:nvCxnSpPr>
        <p:spPr>
          <a:xfrm>
            <a:off x="3991367" y="5930900"/>
            <a:ext cx="208183"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xmlns="" id="{78555FC1-15B5-4CD0-877D-7292C42B3C18}"/>
              </a:ext>
            </a:extLst>
          </p:cNvPr>
          <p:cNvSpPr/>
          <p:nvPr/>
        </p:nvSpPr>
        <p:spPr>
          <a:xfrm>
            <a:off x="7295603" y="2677810"/>
            <a:ext cx="125773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xmlns="" id="{2D00E59F-13E8-4F18-968B-C7AA40C98D96}"/>
              </a:ext>
            </a:extLst>
          </p:cNvPr>
          <p:cNvSpPr/>
          <p:nvPr/>
        </p:nvSpPr>
        <p:spPr>
          <a:xfrm>
            <a:off x="8899438" y="2677808"/>
            <a:ext cx="1781907" cy="304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xmlns="" id="{37912A60-0A09-4628-A18A-5EEBBD73331E}"/>
              </a:ext>
            </a:extLst>
          </p:cNvPr>
          <p:cNvSpPr txBox="1"/>
          <p:nvPr/>
        </p:nvSpPr>
        <p:spPr>
          <a:xfrm>
            <a:off x="4941376" y="5561568"/>
            <a:ext cx="308098" cy="369332"/>
          </a:xfrm>
          <a:prstGeom prst="rect">
            <a:avLst/>
          </a:prstGeom>
          <a:noFill/>
        </p:spPr>
        <p:txBody>
          <a:bodyPr wrap="none" rtlCol="0">
            <a:spAutoFit/>
          </a:bodyPr>
          <a:lstStyle/>
          <a:p>
            <a:r>
              <a:rPr lang="en-IN" dirty="0">
                <a:solidFill>
                  <a:schemeClr val="accent6"/>
                </a:solidFill>
              </a:rPr>
              <a:t>√</a:t>
            </a:r>
          </a:p>
        </p:txBody>
      </p:sp>
      <p:sp>
        <p:nvSpPr>
          <p:cNvPr id="22" name="TextBox 21">
            <a:extLst>
              <a:ext uri="{FF2B5EF4-FFF2-40B4-BE49-F238E27FC236}">
                <a16:creationId xmlns:a16="http://schemas.microsoft.com/office/drawing/2014/main" xmlns="" id="{676D2F63-47F3-4AEE-8BC2-473EA8EEB240}"/>
              </a:ext>
            </a:extLst>
          </p:cNvPr>
          <p:cNvSpPr txBox="1"/>
          <p:nvPr/>
        </p:nvSpPr>
        <p:spPr>
          <a:xfrm>
            <a:off x="4941376" y="3888264"/>
            <a:ext cx="308098" cy="369332"/>
          </a:xfrm>
          <a:prstGeom prst="rect">
            <a:avLst/>
          </a:prstGeom>
          <a:noFill/>
        </p:spPr>
        <p:txBody>
          <a:bodyPr wrap="none" rtlCol="0">
            <a:spAutoFit/>
          </a:bodyPr>
          <a:lstStyle/>
          <a:p>
            <a:r>
              <a:rPr lang="en-IN" dirty="0">
                <a:solidFill>
                  <a:schemeClr val="accent6"/>
                </a:solidFill>
              </a:rPr>
              <a:t>√</a:t>
            </a:r>
          </a:p>
        </p:txBody>
      </p:sp>
      <p:sp>
        <p:nvSpPr>
          <p:cNvPr id="23" name="TextBox 22">
            <a:extLst>
              <a:ext uri="{FF2B5EF4-FFF2-40B4-BE49-F238E27FC236}">
                <a16:creationId xmlns:a16="http://schemas.microsoft.com/office/drawing/2014/main" xmlns="" id="{2D79933E-D014-4DA1-BDCA-5D2F207C84F7}"/>
              </a:ext>
            </a:extLst>
          </p:cNvPr>
          <p:cNvSpPr txBox="1"/>
          <p:nvPr/>
        </p:nvSpPr>
        <p:spPr>
          <a:xfrm>
            <a:off x="4941376" y="4953000"/>
            <a:ext cx="308098" cy="369332"/>
          </a:xfrm>
          <a:prstGeom prst="rect">
            <a:avLst/>
          </a:prstGeom>
          <a:noFill/>
        </p:spPr>
        <p:txBody>
          <a:bodyPr wrap="none" rtlCol="0">
            <a:spAutoFit/>
          </a:bodyPr>
          <a:lstStyle/>
          <a:p>
            <a:r>
              <a:rPr lang="en-IN" dirty="0">
                <a:solidFill>
                  <a:schemeClr val="accent6"/>
                </a:solidFill>
              </a:rPr>
              <a:t>√</a:t>
            </a:r>
          </a:p>
        </p:txBody>
      </p:sp>
      <p:sp>
        <p:nvSpPr>
          <p:cNvPr id="24" name="TextBox 23">
            <a:extLst>
              <a:ext uri="{FF2B5EF4-FFF2-40B4-BE49-F238E27FC236}">
                <a16:creationId xmlns:a16="http://schemas.microsoft.com/office/drawing/2014/main" xmlns="" id="{DAAF92D5-95E1-4395-A891-9FE811F0F32D}"/>
              </a:ext>
            </a:extLst>
          </p:cNvPr>
          <p:cNvSpPr txBox="1"/>
          <p:nvPr/>
        </p:nvSpPr>
        <p:spPr>
          <a:xfrm>
            <a:off x="4941376" y="4177626"/>
            <a:ext cx="308098" cy="369332"/>
          </a:xfrm>
          <a:prstGeom prst="rect">
            <a:avLst/>
          </a:prstGeom>
          <a:noFill/>
        </p:spPr>
        <p:txBody>
          <a:bodyPr wrap="none" rtlCol="0">
            <a:spAutoFit/>
          </a:bodyPr>
          <a:lstStyle/>
          <a:p>
            <a:r>
              <a:rPr lang="en-IN" dirty="0">
                <a:solidFill>
                  <a:schemeClr val="accent6"/>
                </a:solidFill>
              </a:rPr>
              <a:t>√</a:t>
            </a:r>
          </a:p>
        </p:txBody>
      </p:sp>
      <p:cxnSp>
        <p:nvCxnSpPr>
          <p:cNvPr id="25" name="Straight Connector 24">
            <a:extLst>
              <a:ext uri="{FF2B5EF4-FFF2-40B4-BE49-F238E27FC236}">
                <a16:creationId xmlns:a16="http://schemas.microsoft.com/office/drawing/2014/main" xmlns="" id="{B5033C03-09A2-4BF8-87BE-6F1B94DE9E0E}"/>
              </a:ext>
            </a:extLst>
          </p:cNvPr>
          <p:cNvCxnSpPr/>
          <p:nvPr/>
        </p:nvCxnSpPr>
        <p:spPr>
          <a:xfrm>
            <a:off x="4562867" y="4508500"/>
            <a:ext cx="208183"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81726305-EA32-4ABC-B89A-E872BCA9C0EC}"/>
              </a:ext>
            </a:extLst>
          </p:cNvPr>
          <p:cNvCxnSpPr/>
          <p:nvPr/>
        </p:nvCxnSpPr>
        <p:spPr>
          <a:xfrm>
            <a:off x="4552658" y="5322332"/>
            <a:ext cx="208183"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xmlns="" id="{0D9B2DC3-F846-4DD6-80FC-5891B24C5207}"/>
              </a:ext>
            </a:extLst>
          </p:cNvPr>
          <p:cNvSpPr txBox="1"/>
          <p:nvPr/>
        </p:nvSpPr>
        <p:spPr>
          <a:xfrm>
            <a:off x="10389029" y="2660831"/>
            <a:ext cx="317716" cy="400110"/>
          </a:xfrm>
          <a:prstGeom prst="rect">
            <a:avLst/>
          </a:prstGeom>
          <a:noFill/>
        </p:spPr>
        <p:txBody>
          <a:bodyPr wrap="none" rtlCol="0">
            <a:spAutoFit/>
          </a:bodyPr>
          <a:lstStyle/>
          <a:p>
            <a:r>
              <a:rPr lang="en-IN" sz="2000" dirty="0">
                <a:solidFill>
                  <a:schemeClr val="tx2"/>
                </a:solidFill>
              </a:rPr>
              <a:t>P</a:t>
            </a:r>
          </a:p>
        </p:txBody>
      </p:sp>
      <p:sp>
        <p:nvSpPr>
          <p:cNvPr id="28" name="TextBox 27">
            <a:extLst>
              <a:ext uri="{FF2B5EF4-FFF2-40B4-BE49-F238E27FC236}">
                <a16:creationId xmlns:a16="http://schemas.microsoft.com/office/drawing/2014/main" xmlns="" id="{EFFB117E-FFB6-44AA-A7D3-944EE0F93D3B}"/>
              </a:ext>
            </a:extLst>
          </p:cNvPr>
          <p:cNvSpPr txBox="1"/>
          <p:nvPr/>
        </p:nvSpPr>
        <p:spPr>
          <a:xfrm>
            <a:off x="10387657" y="2227064"/>
            <a:ext cx="357790" cy="400110"/>
          </a:xfrm>
          <a:prstGeom prst="rect">
            <a:avLst/>
          </a:prstGeom>
          <a:noFill/>
        </p:spPr>
        <p:txBody>
          <a:bodyPr wrap="none" rtlCol="0">
            <a:spAutoFit/>
          </a:bodyPr>
          <a:lstStyle/>
          <a:p>
            <a:r>
              <a:rPr lang="en-IN" sz="2000" dirty="0">
                <a:solidFill>
                  <a:schemeClr val="tx2"/>
                </a:solidFill>
              </a:rPr>
              <a:t>Q</a:t>
            </a:r>
          </a:p>
        </p:txBody>
      </p:sp>
      <p:sp>
        <p:nvSpPr>
          <p:cNvPr id="29" name="TextBox 28">
            <a:extLst>
              <a:ext uri="{FF2B5EF4-FFF2-40B4-BE49-F238E27FC236}">
                <a16:creationId xmlns:a16="http://schemas.microsoft.com/office/drawing/2014/main" xmlns="" id="{1CD09D9D-C65C-45AB-9A54-FDA63E059988}"/>
              </a:ext>
            </a:extLst>
          </p:cNvPr>
          <p:cNvSpPr txBox="1"/>
          <p:nvPr/>
        </p:nvSpPr>
        <p:spPr>
          <a:xfrm>
            <a:off x="4942748" y="5260776"/>
            <a:ext cx="324128" cy="400110"/>
          </a:xfrm>
          <a:prstGeom prst="rect">
            <a:avLst/>
          </a:prstGeom>
          <a:noFill/>
        </p:spPr>
        <p:txBody>
          <a:bodyPr wrap="none" rtlCol="0">
            <a:spAutoFit/>
          </a:bodyPr>
          <a:lstStyle/>
          <a:p>
            <a:r>
              <a:rPr lang="en-IN" sz="2000" dirty="0">
                <a:solidFill>
                  <a:schemeClr val="tx2"/>
                </a:solidFill>
              </a:rPr>
              <a:t>R</a:t>
            </a:r>
          </a:p>
        </p:txBody>
      </p:sp>
      <p:sp>
        <p:nvSpPr>
          <p:cNvPr id="30" name="TextBox 29">
            <a:extLst>
              <a:ext uri="{FF2B5EF4-FFF2-40B4-BE49-F238E27FC236}">
                <a16:creationId xmlns:a16="http://schemas.microsoft.com/office/drawing/2014/main" xmlns="" id="{E7212ADA-9572-456E-9583-A53AED94E98D}"/>
              </a:ext>
            </a:extLst>
          </p:cNvPr>
          <p:cNvSpPr txBox="1"/>
          <p:nvPr/>
        </p:nvSpPr>
        <p:spPr>
          <a:xfrm>
            <a:off x="4941376" y="4455051"/>
            <a:ext cx="317716" cy="400110"/>
          </a:xfrm>
          <a:prstGeom prst="rect">
            <a:avLst/>
          </a:prstGeom>
          <a:noFill/>
        </p:spPr>
        <p:txBody>
          <a:bodyPr wrap="none" rtlCol="0">
            <a:spAutoFit/>
          </a:bodyPr>
          <a:lstStyle/>
          <a:p>
            <a:r>
              <a:rPr lang="en-IN" sz="2000" dirty="0">
                <a:solidFill>
                  <a:schemeClr val="tx2"/>
                </a:solidFill>
              </a:rPr>
              <a:t>S</a:t>
            </a:r>
          </a:p>
        </p:txBody>
      </p:sp>
    </p:spTree>
    <p:extLst>
      <p:ext uri="{BB962C8B-B14F-4D97-AF65-F5344CB8AC3E}">
        <p14:creationId xmlns:p14="http://schemas.microsoft.com/office/powerpoint/2010/main" val="1944611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xit" presetSubtype="4" fill="hold" grpId="0" nodeType="clickEffect">
                                  <p:stCondLst>
                                    <p:cond delay="0"/>
                                  </p:stCondLst>
                                  <p:childTnLst>
                                    <p:animEffect transition="out" filter="wipe(down)">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par>
                                <p:cTn id="37" presetID="22" presetClass="exit" presetSubtype="4" fill="hold" grpId="0" nodeType="withEffect">
                                  <p:stCondLst>
                                    <p:cond delay="0"/>
                                  </p:stCondLst>
                                  <p:childTnLst>
                                    <p:animEffect transition="out" filter="wipe(down)">
                                      <p:cBhvr>
                                        <p:cTn id="38" dur="500"/>
                                        <p:tgtEl>
                                          <p:spTgt spid="8"/>
                                        </p:tgtEl>
                                      </p:cBhvr>
                                    </p:animEffect>
                                    <p:set>
                                      <p:cBhvr>
                                        <p:cTn id="39" dur="1" fill="hold">
                                          <p:stCondLst>
                                            <p:cond delay="499"/>
                                          </p:stCondLst>
                                        </p:cTn>
                                        <p:tgtEl>
                                          <p:spTgt spid="8"/>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par>
                                <p:cTn id="45" presetID="10" presetClass="entr" presetSubtype="0"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22" presetClass="exit" presetSubtype="4" fill="hold" nodeType="withEffect">
                                  <p:stCondLst>
                                    <p:cond delay="0"/>
                                  </p:stCondLst>
                                  <p:childTnLst>
                                    <p:animEffect transition="out" filter="wipe(down)">
                                      <p:cBhvr>
                                        <p:cTn id="49" dur="500"/>
                                        <p:tgtEl>
                                          <p:spTgt spid="9"/>
                                        </p:tgtEl>
                                      </p:cBhvr>
                                    </p:animEffect>
                                    <p:set>
                                      <p:cBhvr>
                                        <p:cTn id="50" dur="1" fill="hold">
                                          <p:stCondLst>
                                            <p:cond delay="499"/>
                                          </p:stCondLst>
                                        </p:cTn>
                                        <p:tgtEl>
                                          <p:spTgt spid="9"/>
                                        </p:tgtEl>
                                        <p:attrNameLst>
                                          <p:attrName>style.visibility</p:attrName>
                                        </p:attrNameLst>
                                      </p:cBhvr>
                                      <p:to>
                                        <p:strVal val="hidden"/>
                                      </p:to>
                                    </p:set>
                                  </p:childTnLst>
                                </p:cTn>
                              </p:par>
                              <p:par>
                                <p:cTn id="51" presetID="22" presetClass="exit" presetSubtype="4" fill="hold" nodeType="withEffect">
                                  <p:stCondLst>
                                    <p:cond delay="0"/>
                                  </p:stCondLst>
                                  <p:childTnLst>
                                    <p:animEffect transition="out" filter="wipe(down)">
                                      <p:cBhvr>
                                        <p:cTn id="52" dur="500"/>
                                        <p:tgtEl>
                                          <p:spTgt spid="10"/>
                                        </p:tgtEl>
                                      </p:cBhvr>
                                    </p:animEffect>
                                    <p:set>
                                      <p:cBhvr>
                                        <p:cTn id="53" dur="1" fill="hold">
                                          <p:stCondLst>
                                            <p:cond delay="499"/>
                                          </p:stCondLst>
                                        </p:cTn>
                                        <p:tgtEl>
                                          <p:spTgt spid="10"/>
                                        </p:tgtEl>
                                        <p:attrNameLst>
                                          <p:attrName>style.visibility</p:attrName>
                                        </p:attrNameLst>
                                      </p:cBhvr>
                                      <p:to>
                                        <p:strVal val="hidden"/>
                                      </p:to>
                                    </p:set>
                                  </p:childTnLst>
                                </p:cTn>
                              </p:par>
                              <p:par>
                                <p:cTn id="54" presetID="10"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500"/>
                                        <p:tgtEl>
                                          <p:spTgt spid="1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par>
                                <p:cTn id="65" presetID="10" presetClass="entr" presetSubtype="0" fill="hold" nodeType="with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500"/>
                                        <p:tgtEl>
                                          <p:spTgt spid="18"/>
                                        </p:tgtEl>
                                      </p:cBhvr>
                                    </p:animEffect>
                                  </p:childTnLst>
                                </p:cTn>
                              </p:par>
                              <p:par>
                                <p:cTn id="68" presetID="22" presetClass="exit" presetSubtype="4" fill="hold" nodeType="withEffect">
                                  <p:stCondLst>
                                    <p:cond delay="0"/>
                                  </p:stCondLst>
                                  <p:childTnLst>
                                    <p:animEffect transition="out" filter="wipe(down)">
                                      <p:cBhvr>
                                        <p:cTn id="69" dur="500"/>
                                        <p:tgtEl>
                                          <p:spTgt spid="13"/>
                                        </p:tgtEl>
                                      </p:cBhvr>
                                    </p:animEffect>
                                    <p:set>
                                      <p:cBhvr>
                                        <p:cTn id="70" dur="1" fill="hold">
                                          <p:stCondLst>
                                            <p:cond delay="499"/>
                                          </p:stCondLst>
                                        </p:cTn>
                                        <p:tgtEl>
                                          <p:spTgt spid="13"/>
                                        </p:tgtEl>
                                        <p:attrNameLst>
                                          <p:attrName>style.visibility</p:attrName>
                                        </p:attrNameLst>
                                      </p:cBhvr>
                                      <p:to>
                                        <p:strVal val="hidden"/>
                                      </p:to>
                                    </p:set>
                                  </p:childTnLst>
                                </p:cTn>
                              </p:par>
                              <p:par>
                                <p:cTn id="71" presetID="22" presetClass="exit" presetSubtype="4" fill="hold" nodeType="withEffect">
                                  <p:stCondLst>
                                    <p:cond delay="0"/>
                                  </p:stCondLst>
                                  <p:childTnLst>
                                    <p:animEffect transition="out" filter="wipe(down)">
                                      <p:cBhvr>
                                        <p:cTn id="72" dur="500"/>
                                        <p:tgtEl>
                                          <p:spTgt spid="14"/>
                                        </p:tgtEl>
                                      </p:cBhvr>
                                    </p:animEffect>
                                    <p:set>
                                      <p:cBhvr>
                                        <p:cTn id="73" dur="1" fill="hold">
                                          <p:stCondLst>
                                            <p:cond delay="499"/>
                                          </p:stCondLst>
                                        </p:cTn>
                                        <p:tgtEl>
                                          <p:spTgt spid="14"/>
                                        </p:tgtEl>
                                        <p:attrNameLst>
                                          <p:attrName>style.visibility</p:attrName>
                                        </p:attrNameLst>
                                      </p:cBhvr>
                                      <p:to>
                                        <p:strVal val="hidden"/>
                                      </p:to>
                                    </p:set>
                                  </p:childTnLst>
                                </p:cTn>
                              </p:par>
                              <p:par>
                                <p:cTn id="74" presetID="10" presetClass="entr" presetSubtype="0" fill="hold" grpId="0" nodeType="with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fade">
                                      <p:cBhvr>
                                        <p:cTn id="76" dur="500"/>
                                        <p:tgtEl>
                                          <p:spTgt spid="2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fade">
                                      <p:cBhvr>
                                        <p:cTn id="79" dur="500"/>
                                        <p:tgtEl>
                                          <p:spTgt spid="21"/>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xit" presetSubtype="4" fill="hold" grpId="0" nodeType="clickEffect">
                                  <p:stCondLst>
                                    <p:cond delay="0"/>
                                  </p:stCondLst>
                                  <p:childTnLst>
                                    <p:animEffect transition="out" filter="wipe(down)">
                                      <p:cBhvr>
                                        <p:cTn id="83" dur="500"/>
                                        <p:tgtEl>
                                          <p:spTgt spid="19"/>
                                        </p:tgtEl>
                                      </p:cBhvr>
                                    </p:animEffect>
                                    <p:set>
                                      <p:cBhvr>
                                        <p:cTn id="84" dur="1" fill="hold">
                                          <p:stCondLst>
                                            <p:cond delay="499"/>
                                          </p:stCondLst>
                                        </p:cTn>
                                        <p:tgtEl>
                                          <p:spTgt spid="19"/>
                                        </p:tgtEl>
                                        <p:attrNameLst>
                                          <p:attrName>style.visibility</p:attrName>
                                        </p:attrNameLst>
                                      </p:cBhvr>
                                      <p:to>
                                        <p:strVal val="hidden"/>
                                      </p:to>
                                    </p:set>
                                  </p:childTnLst>
                                </p:cTn>
                              </p:par>
                              <p:par>
                                <p:cTn id="85" presetID="22" presetClass="exit" presetSubtype="4" fill="hold" grpId="0" nodeType="withEffect">
                                  <p:stCondLst>
                                    <p:cond delay="0"/>
                                  </p:stCondLst>
                                  <p:childTnLst>
                                    <p:animEffect transition="out" filter="wipe(down)">
                                      <p:cBhvr>
                                        <p:cTn id="86" dur="500"/>
                                        <p:tgtEl>
                                          <p:spTgt spid="20"/>
                                        </p:tgtEl>
                                      </p:cBhvr>
                                    </p:animEffect>
                                    <p:set>
                                      <p:cBhvr>
                                        <p:cTn id="87" dur="1" fill="hold">
                                          <p:stCondLst>
                                            <p:cond delay="499"/>
                                          </p:stCondLst>
                                        </p:cTn>
                                        <p:tgtEl>
                                          <p:spTgt spid="20"/>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25"/>
                                        </p:tgtEl>
                                        <p:attrNameLst>
                                          <p:attrName>style.visibility</p:attrName>
                                        </p:attrNameLst>
                                      </p:cBhvr>
                                      <p:to>
                                        <p:strVal val="visible"/>
                                      </p:to>
                                    </p:set>
                                    <p:animEffect transition="in" filter="fade">
                                      <p:cBhvr>
                                        <p:cTn id="92" dur="500"/>
                                        <p:tgtEl>
                                          <p:spTgt spid="25"/>
                                        </p:tgtEl>
                                      </p:cBhvr>
                                    </p:animEffect>
                                  </p:childTnLst>
                                </p:cTn>
                              </p:par>
                              <p:par>
                                <p:cTn id="93" presetID="10" presetClass="entr" presetSubtype="0" fill="hold" nodeType="withEffect">
                                  <p:stCondLst>
                                    <p:cond delay="0"/>
                                  </p:stCondLst>
                                  <p:childTnLst>
                                    <p:set>
                                      <p:cBhvr>
                                        <p:cTn id="94" dur="1" fill="hold">
                                          <p:stCondLst>
                                            <p:cond delay="0"/>
                                          </p:stCondLst>
                                        </p:cTn>
                                        <p:tgtEl>
                                          <p:spTgt spid="26"/>
                                        </p:tgtEl>
                                        <p:attrNameLst>
                                          <p:attrName>style.visibility</p:attrName>
                                        </p:attrNameLst>
                                      </p:cBhvr>
                                      <p:to>
                                        <p:strVal val="visible"/>
                                      </p:to>
                                    </p:set>
                                    <p:animEffect transition="in" filter="fade">
                                      <p:cBhvr>
                                        <p:cTn id="95" dur="500"/>
                                        <p:tgtEl>
                                          <p:spTgt spid="26"/>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4"/>
                                        </p:tgtEl>
                                        <p:attrNameLst>
                                          <p:attrName>style.visibility</p:attrName>
                                        </p:attrNameLst>
                                      </p:cBhvr>
                                      <p:to>
                                        <p:strVal val="visible"/>
                                      </p:to>
                                    </p:set>
                                    <p:animEffect transition="in" filter="fade">
                                      <p:cBhvr>
                                        <p:cTn id="98" dur="500"/>
                                        <p:tgtEl>
                                          <p:spTgt spid="24"/>
                                        </p:tgtEl>
                                      </p:cBhvr>
                                    </p:animEffect>
                                  </p:childTnLst>
                                </p:cTn>
                              </p:par>
                              <p:par>
                                <p:cTn id="99" presetID="22" presetClass="exit" presetSubtype="4" fill="hold" nodeType="withEffect">
                                  <p:stCondLst>
                                    <p:cond delay="0"/>
                                  </p:stCondLst>
                                  <p:childTnLst>
                                    <p:animEffect transition="out" filter="wipe(down)">
                                      <p:cBhvr>
                                        <p:cTn id="100" dur="500"/>
                                        <p:tgtEl>
                                          <p:spTgt spid="17"/>
                                        </p:tgtEl>
                                      </p:cBhvr>
                                    </p:animEffect>
                                    <p:set>
                                      <p:cBhvr>
                                        <p:cTn id="101" dur="1" fill="hold">
                                          <p:stCondLst>
                                            <p:cond delay="499"/>
                                          </p:stCondLst>
                                        </p:cTn>
                                        <p:tgtEl>
                                          <p:spTgt spid="17"/>
                                        </p:tgtEl>
                                        <p:attrNameLst>
                                          <p:attrName>style.visibility</p:attrName>
                                        </p:attrNameLst>
                                      </p:cBhvr>
                                      <p:to>
                                        <p:strVal val="hidden"/>
                                      </p:to>
                                    </p:set>
                                  </p:childTnLst>
                                </p:cTn>
                              </p:par>
                              <p:par>
                                <p:cTn id="102" presetID="22" presetClass="exit" presetSubtype="4" fill="hold" nodeType="withEffect">
                                  <p:stCondLst>
                                    <p:cond delay="0"/>
                                  </p:stCondLst>
                                  <p:childTnLst>
                                    <p:animEffect transition="out" filter="wipe(down)">
                                      <p:cBhvr>
                                        <p:cTn id="103" dur="500"/>
                                        <p:tgtEl>
                                          <p:spTgt spid="18"/>
                                        </p:tgtEl>
                                      </p:cBhvr>
                                    </p:animEffect>
                                    <p:set>
                                      <p:cBhvr>
                                        <p:cTn id="104" dur="1" fill="hold">
                                          <p:stCondLst>
                                            <p:cond delay="499"/>
                                          </p:stCondLst>
                                        </p:cTn>
                                        <p:tgtEl>
                                          <p:spTgt spid="18"/>
                                        </p:tgtEl>
                                        <p:attrNameLst>
                                          <p:attrName>style.visibility</p:attrName>
                                        </p:attrNameLst>
                                      </p:cBhvr>
                                      <p:to>
                                        <p:strVal val="hidden"/>
                                      </p:to>
                                    </p:set>
                                  </p:childTnLst>
                                </p:cTn>
                              </p:par>
                              <p:par>
                                <p:cTn id="105" presetID="10" presetClass="entr" presetSubtype="0" fill="hold" grpId="0" nodeType="withEffect">
                                  <p:stCondLst>
                                    <p:cond delay="0"/>
                                  </p:stCondLst>
                                  <p:childTnLst>
                                    <p:set>
                                      <p:cBhvr>
                                        <p:cTn id="106" dur="1" fill="hold">
                                          <p:stCondLst>
                                            <p:cond delay="0"/>
                                          </p:stCondLst>
                                        </p:cTn>
                                        <p:tgtEl>
                                          <p:spTgt spid="23"/>
                                        </p:tgtEl>
                                        <p:attrNameLst>
                                          <p:attrName>style.visibility</p:attrName>
                                        </p:attrNameLst>
                                      </p:cBhvr>
                                      <p:to>
                                        <p:strVal val="visible"/>
                                      </p:to>
                                    </p:set>
                                    <p:animEffect transition="in" filter="fade">
                                      <p:cBhvr>
                                        <p:cTn id="107" dur="500"/>
                                        <p:tgtEl>
                                          <p:spTgt spid="23"/>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27"/>
                                        </p:tgtEl>
                                        <p:attrNameLst>
                                          <p:attrName>style.visibility</p:attrName>
                                        </p:attrNameLst>
                                      </p:cBhvr>
                                      <p:to>
                                        <p:strVal val="visible"/>
                                      </p:to>
                                    </p:set>
                                    <p:animEffect transition="in" filter="fade">
                                      <p:cBhvr>
                                        <p:cTn id="112" dur="500"/>
                                        <p:tgtEl>
                                          <p:spTgt spid="27"/>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29"/>
                                        </p:tgtEl>
                                        <p:attrNameLst>
                                          <p:attrName>style.visibility</p:attrName>
                                        </p:attrNameLst>
                                      </p:cBhvr>
                                      <p:to>
                                        <p:strVal val="visible"/>
                                      </p:to>
                                    </p:set>
                                    <p:animEffect transition="in" filter="fade">
                                      <p:cBhvr>
                                        <p:cTn id="118" dur="500"/>
                                        <p:tgtEl>
                                          <p:spTgt spid="29"/>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30"/>
                                        </p:tgtEl>
                                        <p:attrNameLst>
                                          <p:attrName>style.visibility</p:attrName>
                                        </p:attrNameLst>
                                      </p:cBhvr>
                                      <p:to>
                                        <p:strVal val="visible"/>
                                      </p:to>
                                    </p:set>
                                    <p:animEffect transition="in" filter="fade">
                                      <p:cBhvr>
                                        <p:cTn id="12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animBg="1"/>
      <p:bldP spid="11" grpId="0"/>
      <p:bldP spid="12" grpId="0"/>
      <p:bldP spid="15" grpId="0"/>
      <p:bldP spid="16" grpId="0"/>
      <p:bldP spid="19" grpId="0" animBg="1"/>
      <p:bldP spid="20" grpId="0" animBg="1"/>
      <p:bldP spid="21" grpId="0"/>
      <p:bldP spid="22" grpId="0"/>
      <p:bldP spid="23" grpId="0"/>
      <p:bldP spid="24" grpId="0"/>
      <p:bldP spid="27" grpId="0"/>
      <p:bldP spid="28" grpId="0"/>
      <p:bldP spid="29" grpId="0"/>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D792E8-8838-4744-A7DD-92B0ED18307B}"/>
              </a:ext>
            </a:extLst>
          </p:cNvPr>
          <p:cNvSpPr>
            <a:spLocks noGrp="1"/>
          </p:cNvSpPr>
          <p:nvPr>
            <p:ph type="title"/>
          </p:nvPr>
        </p:nvSpPr>
        <p:spPr/>
        <p:txBody>
          <a:bodyPr>
            <a:normAutofit/>
          </a:bodyPr>
          <a:lstStyle/>
          <a:p>
            <a:r>
              <a:rPr lang="en-US" dirty="0">
                <a:gradFill flip="none" rotWithShape="1">
                  <a:gsLst>
                    <a:gs pos="10000">
                      <a:srgbClr val="273238"/>
                    </a:gs>
                    <a:gs pos="100000">
                      <a:srgbClr val="607D8B"/>
                    </a:gs>
                  </a:gsLst>
                  <a:lin ang="0" scaled="1"/>
                  <a:tileRect/>
                </a:gradFill>
              </a:rPr>
              <a:t>Standard representation for logic functions</a:t>
            </a:r>
          </a:p>
        </p:txBody>
      </p:sp>
      <p:sp>
        <p:nvSpPr>
          <p:cNvPr id="3" name="Text Placeholder 2">
            <a:extLst>
              <a:ext uri="{FF2B5EF4-FFF2-40B4-BE49-F238E27FC236}">
                <a16:creationId xmlns:a16="http://schemas.microsoft.com/office/drawing/2014/main" xmlns="" id="{6C915463-E8EE-4502-8261-E337007EFAAF}"/>
              </a:ext>
            </a:extLst>
          </p:cNvPr>
          <p:cNvSpPr>
            <a:spLocks noGrp="1"/>
          </p:cNvSpPr>
          <p:nvPr>
            <p:ph type="body" idx="1"/>
          </p:nvPr>
        </p:nvSpPr>
        <p:spPr/>
        <p:txBody>
          <a:bodyPr/>
          <a:lstStyle/>
          <a:p>
            <a:r>
              <a:rPr lang="en-US" dirty="0"/>
              <a:t>Section - 1</a:t>
            </a:r>
          </a:p>
        </p:txBody>
      </p:sp>
    </p:spTree>
    <p:extLst>
      <p:ext uri="{BB962C8B-B14F-4D97-AF65-F5344CB8AC3E}">
        <p14:creationId xmlns:p14="http://schemas.microsoft.com/office/powerpoint/2010/main" val="7610712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5616DF-CE2D-4EFD-AB25-FC034F7DBE0C}"/>
              </a:ext>
            </a:extLst>
          </p:cNvPr>
          <p:cNvSpPr>
            <a:spLocks noGrp="1"/>
          </p:cNvSpPr>
          <p:nvPr>
            <p:ph type="title"/>
          </p:nvPr>
        </p:nvSpPr>
        <p:spPr/>
        <p:txBody>
          <a:bodyPr/>
          <a:lstStyle/>
          <a:p>
            <a:r>
              <a:rPr lang="en-US" dirty="0"/>
              <a:t>Tabulation Method (Example) Cont..</a:t>
            </a:r>
            <a:endParaRPr lang="en-IN" dirty="0"/>
          </a:p>
        </p:txBody>
      </p:sp>
      <p:sp>
        <p:nvSpPr>
          <p:cNvPr id="6" name="Rectangle 5">
            <a:extLst>
              <a:ext uri="{FF2B5EF4-FFF2-40B4-BE49-F238E27FC236}">
                <a16:creationId xmlns:a16="http://schemas.microsoft.com/office/drawing/2014/main" xmlns="" id="{672FF29A-2146-407B-9506-E0CCC0191991}"/>
              </a:ext>
            </a:extLst>
          </p:cNvPr>
          <p:cNvSpPr/>
          <p:nvPr/>
        </p:nvSpPr>
        <p:spPr>
          <a:xfrm>
            <a:off x="150781" y="742137"/>
            <a:ext cx="8648700" cy="461665"/>
          </a:xfrm>
          <a:prstGeom prst="rect">
            <a:avLst/>
          </a:prstGeom>
        </p:spPr>
        <p:txBody>
          <a:bodyPr wrap="square">
            <a:spAutoFit/>
          </a:bodyPr>
          <a:lstStyle/>
          <a:p>
            <a:r>
              <a:rPr lang="en-US" sz="2400" dirty="0">
                <a:solidFill>
                  <a:schemeClr val="tx2"/>
                </a:solidFill>
              </a:rPr>
              <a:t>Step – 5: List all prime </a:t>
            </a:r>
            <a:r>
              <a:rPr lang="en-US" sz="2400" dirty="0" err="1">
                <a:solidFill>
                  <a:schemeClr val="tx2"/>
                </a:solidFill>
              </a:rPr>
              <a:t>implicants</a:t>
            </a:r>
            <a:r>
              <a:rPr lang="en-US" sz="2400" dirty="0">
                <a:solidFill>
                  <a:schemeClr val="tx2"/>
                </a:solidFill>
              </a:rPr>
              <a:t> and draw prime </a:t>
            </a:r>
            <a:r>
              <a:rPr lang="en-US" sz="2400" dirty="0" err="1">
                <a:solidFill>
                  <a:schemeClr val="tx2"/>
                </a:solidFill>
              </a:rPr>
              <a:t>implicants</a:t>
            </a:r>
            <a:r>
              <a:rPr lang="en-US" sz="2400" dirty="0">
                <a:solidFill>
                  <a:schemeClr val="tx2"/>
                </a:solidFill>
              </a:rPr>
              <a:t> chart</a:t>
            </a:r>
          </a:p>
        </p:txBody>
      </p:sp>
      <p:sp>
        <p:nvSpPr>
          <p:cNvPr id="7" name="Rectangle 6">
            <a:extLst>
              <a:ext uri="{FF2B5EF4-FFF2-40B4-BE49-F238E27FC236}">
                <a16:creationId xmlns:a16="http://schemas.microsoft.com/office/drawing/2014/main" xmlns="" id="{2B1438FB-0F68-4B18-B91A-7326CCF5930B}"/>
              </a:ext>
            </a:extLst>
          </p:cNvPr>
          <p:cNvSpPr/>
          <p:nvPr/>
        </p:nvSpPr>
        <p:spPr>
          <a:xfrm>
            <a:off x="342255" y="1306562"/>
            <a:ext cx="8648700" cy="461665"/>
          </a:xfrm>
          <a:prstGeom prst="rect">
            <a:avLst/>
          </a:prstGeom>
        </p:spPr>
        <p:txBody>
          <a:bodyPr wrap="square">
            <a:spAutoFit/>
          </a:bodyPr>
          <a:lstStyle/>
          <a:p>
            <a:r>
              <a:rPr lang="en-US" sz="2400" dirty="0"/>
              <a:t>Prime </a:t>
            </a:r>
            <a:r>
              <a:rPr lang="en-US" sz="2400" dirty="0" err="1"/>
              <a:t>Implicants</a:t>
            </a:r>
            <a:r>
              <a:rPr lang="en-US" sz="2400" dirty="0"/>
              <a:t> : P(BC), Q(B’C’), R(ABD), S(AC’D)</a:t>
            </a:r>
          </a:p>
        </p:txBody>
      </p:sp>
      <p:graphicFrame>
        <p:nvGraphicFramePr>
          <p:cNvPr id="8" name="Table 7">
            <a:extLst>
              <a:ext uri="{FF2B5EF4-FFF2-40B4-BE49-F238E27FC236}">
                <a16:creationId xmlns:a16="http://schemas.microsoft.com/office/drawing/2014/main" xmlns="" id="{DD0DF608-11B7-4DA2-A55C-735D0635570A}"/>
              </a:ext>
            </a:extLst>
          </p:cNvPr>
          <p:cNvGraphicFramePr>
            <a:graphicFrameLocks noGrp="1"/>
          </p:cNvGraphicFramePr>
          <p:nvPr>
            <p:extLst>
              <p:ext uri="{D42A27DB-BD31-4B8C-83A1-F6EECF244321}">
                <p14:modId xmlns:p14="http://schemas.microsoft.com/office/powerpoint/2010/main" val="471241931"/>
              </p:ext>
            </p:extLst>
          </p:nvPr>
        </p:nvGraphicFramePr>
        <p:xfrm>
          <a:off x="1914037" y="1843008"/>
          <a:ext cx="8308800" cy="2743200"/>
        </p:xfrm>
        <a:graphic>
          <a:graphicData uri="http://schemas.openxmlformats.org/drawingml/2006/table">
            <a:tbl>
              <a:tblPr>
                <a:tableStyleId>{616DA210-FB5B-4158-B5E0-FEB733F419BA}</a:tableStyleId>
              </a:tblPr>
              <a:tblGrid>
                <a:gridCol w="1828800">
                  <a:extLst>
                    <a:ext uri="{9D8B030D-6E8A-4147-A177-3AD203B41FA5}">
                      <a16:colId xmlns:a16="http://schemas.microsoft.com/office/drawing/2014/main" xmlns="" val="20000"/>
                    </a:ext>
                  </a:extLst>
                </a:gridCol>
                <a:gridCol w="720000">
                  <a:extLst>
                    <a:ext uri="{9D8B030D-6E8A-4147-A177-3AD203B41FA5}">
                      <a16:colId xmlns:a16="http://schemas.microsoft.com/office/drawing/2014/main" xmlns="" val="20001"/>
                    </a:ext>
                  </a:extLst>
                </a:gridCol>
                <a:gridCol w="720000">
                  <a:extLst>
                    <a:ext uri="{9D8B030D-6E8A-4147-A177-3AD203B41FA5}">
                      <a16:colId xmlns:a16="http://schemas.microsoft.com/office/drawing/2014/main" xmlns="" val="20002"/>
                    </a:ext>
                  </a:extLst>
                </a:gridCol>
                <a:gridCol w="720000">
                  <a:extLst>
                    <a:ext uri="{9D8B030D-6E8A-4147-A177-3AD203B41FA5}">
                      <a16:colId xmlns:a16="http://schemas.microsoft.com/office/drawing/2014/main" xmlns="" val="20003"/>
                    </a:ext>
                  </a:extLst>
                </a:gridCol>
                <a:gridCol w="720000">
                  <a:extLst>
                    <a:ext uri="{9D8B030D-6E8A-4147-A177-3AD203B41FA5}">
                      <a16:colId xmlns:a16="http://schemas.microsoft.com/office/drawing/2014/main" xmlns="" val="20004"/>
                    </a:ext>
                  </a:extLst>
                </a:gridCol>
                <a:gridCol w="720000">
                  <a:extLst>
                    <a:ext uri="{9D8B030D-6E8A-4147-A177-3AD203B41FA5}">
                      <a16:colId xmlns:a16="http://schemas.microsoft.com/office/drawing/2014/main" xmlns="" val="20005"/>
                    </a:ext>
                  </a:extLst>
                </a:gridCol>
                <a:gridCol w="720000">
                  <a:extLst>
                    <a:ext uri="{9D8B030D-6E8A-4147-A177-3AD203B41FA5}">
                      <a16:colId xmlns:a16="http://schemas.microsoft.com/office/drawing/2014/main" xmlns="" val="20006"/>
                    </a:ext>
                  </a:extLst>
                </a:gridCol>
                <a:gridCol w="720000">
                  <a:extLst>
                    <a:ext uri="{9D8B030D-6E8A-4147-A177-3AD203B41FA5}">
                      <a16:colId xmlns:a16="http://schemas.microsoft.com/office/drawing/2014/main" xmlns="" val="20007"/>
                    </a:ext>
                  </a:extLst>
                </a:gridCol>
                <a:gridCol w="720000">
                  <a:extLst>
                    <a:ext uri="{9D8B030D-6E8A-4147-A177-3AD203B41FA5}">
                      <a16:colId xmlns:a16="http://schemas.microsoft.com/office/drawing/2014/main" xmlns="" val="20008"/>
                    </a:ext>
                  </a:extLst>
                </a:gridCol>
                <a:gridCol w="720000">
                  <a:extLst>
                    <a:ext uri="{9D8B030D-6E8A-4147-A177-3AD203B41FA5}">
                      <a16:colId xmlns:a16="http://schemas.microsoft.com/office/drawing/2014/main" xmlns="" val="20009"/>
                    </a:ext>
                  </a:extLst>
                </a:gridCol>
              </a:tblGrid>
              <a:tr h="457200">
                <a:tc>
                  <a:txBody>
                    <a:bodyPr/>
                    <a:lstStyle/>
                    <a:p>
                      <a:pPr algn="ctr"/>
                      <a:endParaRPr lang="en-IN" sz="2400" dirty="0"/>
                    </a:p>
                  </a:txBody>
                  <a:tcPr anchor="ctr"/>
                </a:tc>
                <a:tc>
                  <a:txBody>
                    <a:bodyPr/>
                    <a:lstStyle/>
                    <a:p>
                      <a:pPr algn="ctr"/>
                      <a:r>
                        <a:rPr lang="en-IN" sz="2400" dirty="0"/>
                        <a:t>√</a:t>
                      </a:r>
                    </a:p>
                  </a:txBody>
                  <a:tcPr anchor="ctr"/>
                </a:tc>
                <a:tc>
                  <a:txBody>
                    <a:bodyPr/>
                    <a:lstStyle/>
                    <a:p>
                      <a:pPr algn="ctr"/>
                      <a:r>
                        <a:rPr lang="en-IN" sz="2400" dirty="0"/>
                        <a:t>√</a:t>
                      </a:r>
                    </a:p>
                  </a:txBody>
                  <a:tcPr anchor="ctr"/>
                </a:tc>
                <a:tc>
                  <a:txBody>
                    <a:bodyPr/>
                    <a:lstStyle/>
                    <a:p>
                      <a:pPr algn="ctr"/>
                      <a:r>
                        <a:rPr lang="en-IN" sz="2400" dirty="0"/>
                        <a:t>√</a:t>
                      </a:r>
                    </a:p>
                  </a:txBody>
                  <a:tcPr anchor="ctr"/>
                </a:tc>
                <a:tc>
                  <a:txBody>
                    <a:bodyPr/>
                    <a:lstStyle/>
                    <a:p>
                      <a:pPr algn="ctr"/>
                      <a:r>
                        <a:rPr lang="en-IN" sz="2400" dirty="0"/>
                        <a:t>√</a:t>
                      </a:r>
                    </a:p>
                  </a:txBody>
                  <a:tcPr anchor="ctr"/>
                </a:tc>
                <a:tc>
                  <a:txBody>
                    <a:bodyPr/>
                    <a:lstStyle/>
                    <a:p>
                      <a:pPr algn="ctr"/>
                      <a:r>
                        <a:rPr lang="en-IN" sz="2400" dirty="0"/>
                        <a:t>√</a:t>
                      </a:r>
                    </a:p>
                  </a:txBody>
                  <a:tcPr anchor="ctr"/>
                </a:tc>
                <a:tc>
                  <a:txBody>
                    <a:bodyPr/>
                    <a:lstStyle/>
                    <a:p>
                      <a:pPr algn="ctr"/>
                      <a:r>
                        <a:rPr lang="en-IN" sz="2400" dirty="0"/>
                        <a:t>√</a:t>
                      </a:r>
                    </a:p>
                  </a:txBody>
                  <a:tcPr anchor="ctr"/>
                </a:tc>
                <a:tc>
                  <a:txBody>
                    <a:bodyPr/>
                    <a:lstStyle/>
                    <a:p>
                      <a:pPr algn="ctr"/>
                      <a:endParaRPr lang="en-IN" sz="2400" dirty="0"/>
                    </a:p>
                  </a:txBody>
                  <a:tcPr anchor="ctr"/>
                </a:tc>
                <a:tc>
                  <a:txBody>
                    <a:bodyPr/>
                    <a:lstStyle/>
                    <a:p>
                      <a:pPr algn="ctr"/>
                      <a:r>
                        <a:rPr lang="en-IN" sz="2400" dirty="0"/>
                        <a:t>√</a:t>
                      </a:r>
                    </a:p>
                  </a:txBody>
                  <a:tcPr anchor="ctr"/>
                </a:tc>
                <a:tc>
                  <a:txBody>
                    <a:bodyPr/>
                    <a:lstStyle/>
                    <a:p>
                      <a:pPr algn="ctr"/>
                      <a:r>
                        <a:rPr lang="en-IN" sz="2400" dirty="0"/>
                        <a:t>√</a:t>
                      </a:r>
                    </a:p>
                  </a:txBody>
                  <a:tcPr anchor="ctr"/>
                </a:tc>
                <a:extLst>
                  <a:ext uri="{0D108BD9-81ED-4DB2-BD59-A6C34878D82A}">
                    <a16:rowId xmlns:a16="http://schemas.microsoft.com/office/drawing/2014/main" xmlns="" val="10000"/>
                  </a:ext>
                </a:extLst>
              </a:tr>
              <a:tr h="457200">
                <a:tc>
                  <a:txBody>
                    <a:bodyPr/>
                    <a:lstStyle/>
                    <a:p>
                      <a:pPr algn="ctr"/>
                      <a:r>
                        <a:rPr lang="en-IN" sz="2400" b="1" dirty="0"/>
                        <a:t>PIs</a:t>
                      </a:r>
                    </a:p>
                  </a:txBody>
                  <a:tcPr anchor="ctr">
                    <a:solidFill>
                      <a:schemeClr val="tx1">
                        <a:lumMod val="10000"/>
                        <a:lumOff val="90000"/>
                      </a:schemeClr>
                    </a:solidFill>
                  </a:tcPr>
                </a:tc>
                <a:tc>
                  <a:txBody>
                    <a:bodyPr/>
                    <a:lstStyle/>
                    <a:p>
                      <a:pPr algn="ctr"/>
                      <a:r>
                        <a:rPr lang="en-IN" sz="2400" b="1" dirty="0"/>
                        <a:t>0</a:t>
                      </a:r>
                    </a:p>
                  </a:txBody>
                  <a:tcPr anchor="ctr">
                    <a:solidFill>
                      <a:schemeClr val="tx1">
                        <a:lumMod val="10000"/>
                        <a:lumOff val="90000"/>
                      </a:schemeClr>
                    </a:solidFill>
                  </a:tcPr>
                </a:tc>
                <a:tc>
                  <a:txBody>
                    <a:bodyPr/>
                    <a:lstStyle/>
                    <a:p>
                      <a:pPr algn="ctr"/>
                      <a:r>
                        <a:rPr lang="en-IN" sz="2400" b="1" dirty="0"/>
                        <a:t>1</a:t>
                      </a:r>
                    </a:p>
                  </a:txBody>
                  <a:tcPr anchor="ctr">
                    <a:solidFill>
                      <a:schemeClr val="tx1">
                        <a:lumMod val="10000"/>
                        <a:lumOff val="90000"/>
                      </a:schemeClr>
                    </a:solidFill>
                  </a:tcPr>
                </a:tc>
                <a:tc>
                  <a:txBody>
                    <a:bodyPr/>
                    <a:lstStyle/>
                    <a:p>
                      <a:pPr algn="ctr"/>
                      <a:r>
                        <a:rPr lang="en-IN" sz="2400" b="1" dirty="0"/>
                        <a:t>6</a:t>
                      </a:r>
                    </a:p>
                  </a:txBody>
                  <a:tcPr anchor="ctr">
                    <a:solidFill>
                      <a:schemeClr val="tx1">
                        <a:lumMod val="10000"/>
                        <a:lumOff val="90000"/>
                      </a:schemeClr>
                    </a:solidFill>
                  </a:tcPr>
                </a:tc>
                <a:tc>
                  <a:txBody>
                    <a:bodyPr/>
                    <a:lstStyle/>
                    <a:p>
                      <a:pPr algn="ctr"/>
                      <a:r>
                        <a:rPr lang="en-IN" sz="2400" b="1" dirty="0"/>
                        <a:t>7</a:t>
                      </a:r>
                    </a:p>
                  </a:txBody>
                  <a:tcPr anchor="ctr">
                    <a:solidFill>
                      <a:schemeClr val="tx1">
                        <a:lumMod val="10000"/>
                        <a:lumOff val="90000"/>
                      </a:schemeClr>
                    </a:solidFill>
                  </a:tcPr>
                </a:tc>
                <a:tc>
                  <a:txBody>
                    <a:bodyPr/>
                    <a:lstStyle/>
                    <a:p>
                      <a:pPr algn="ctr"/>
                      <a:r>
                        <a:rPr lang="en-IN" sz="2400" b="1" dirty="0"/>
                        <a:t>8</a:t>
                      </a:r>
                    </a:p>
                  </a:txBody>
                  <a:tcPr anchor="ctr">
                    <a:solidFill>
                      <a:schemeClr val="tx1">
                        <a:lumMod val="10000"/>
                        <a:lumOff val="90000"/>
                      </a:schemeClr>
                    </a:solidFill>
                  </a:tcPr>
                </a:tc>
                <a:tc>
                  <a:txBody>
                    <a:bodyPr/>
                    <a:lstStyle/>
                    <a:p>
                      <a:pPr algn="ctr"/>
                      <a:r>
                        <a:rPr lang="en-IN" sz="2400" b="1" dirty="0"/>
                        <a:t>9</a:t>
                      </a:r>
                    </a:p>
                  </a:txBody>
                  <a:tcPr anchor="ctr">
                    <a:solidFill>
                      <a:schemeClr val="tx1">
                        <a:lumMod val="10000"/>
                        <a:lumOff val="90000"/>
                      </a:schemeClr>
                    </a:solidFill>
                  </a:tcPr>
                </a:tc>
                <a:tc>
                  <a:txBody>
                    <a:bodyPr/>
                    <a:lstStyle/>
                    <a:p>
                      <a:pPr algn="ctr"/>
                      <a:r>
                        <a:rPr lang="en-IN" sz="2400" b="1" dirty="0"/>
                        <a:t>13</a:t>
                      </a:r>
                    </a:p>
                  </a:txBody>
                  <a:tcPr anchor="ctr">
                    <a:solidFill>
                      <a:schemeClr val="tx1">
                        <a:lumMod val="10000"/>
                        <a:lumOff val="90000"/>
                      </a:schemeClr>
                    </a:solidFill>
                  </a:tcPr>
                </a:tc>
                <a:tc>
                  <a:txBody>
                    <a:bodyPr/>
                    <a:lstStyle/>
                    <a:p>
                      <a:pPr algn="ctr"/>
                      <a:r>
                        <a:rPr lang="en-IN" sz="2400" b="1" dirty="0"/>
                        <a:t>14</a:t>
                      </a:r>
                    </a:p>
                  </a:txBody>
                  <a:tcPr anchor="ctr">
                    <a:solidFill>
                      <a:schemeClr val="tx1">
                        <a:lumMod val="10000"/>
                        <a:lumOff val="90000"/>
                      </a:schemeClr>
                    </a:solidFill>
                  </a:tcPr>
                </a:tc>
                <a:tc>
                  <a:txBody>
                    <a:bodyPr/>
                    <a:lstStyle/>
                    <a:p>
                      <a:pPr algn="ctr"/>
                      <a:r>
                        <a:rPr lang="en-IN" sz="2400" b="1" dirty="0"/>
                        <a:t>15</a:t>
                      </a:r>
                    </a:p>
                  </a:txBody>
                  <a:tcPr anchor="ctr">
                    <a:solidFill>
                      <a:schemeClr val="tx1">
                        <a:lumMod val="10000"/>
                        <a:lumOff val="90000"/>
                      </a:schemeClr>
                    </a:solidFill>
                  </a:tcPr>
                </a:tc>
                <a:extLst>
                  <a:ext uri="{0D108BD9-81ED-4DB2-BD59-A6C34878D82A}">
                    <a16:rowId xmlns:a16="http://schemas.microsoft.com/office/drawing/2014/main" xmlns="" val="10001"/>
                  </a:ext>
                </a:extLst>
              </a:tr>
              <a:tr h="457200">
                <a:tc>
                  <a:txBody>
                    <a:bodyPr/>
                    <a:lstStyle/>
                    <a:p>
                      <a:pPr algn="l"/>
                      <a:r>
                        <a:rPr lang="en-IN" sz="2400" dirty="0"/>
                        <a:t>P</a:t>
                      </a:r>
                      <a:r>
                        <a:rPr lang="en-IN" sz="2400" baseline="0" dirty="0"/>
                        <a:t> (6,7,14,15)</a:t>
                      </a:r>
                      <a:endParaRPr lang="en-IN" sz="2400" dirty="0"/>
                    </a:p>
                  </a:txBody>
                  <a:tcPr anchor="ctr"/>
                </a:tc>
                <a:tc>
                  <a:txBody>
                    <a:bodyPr/>
                    <a:lstStyle/>
                    <a:p>
                      <a:pPr algn="ctr"/>
                      <a:endParaRPr lang="en-IN" sz="2400" dirty="0"/>
                    </a:p>
                  </a:txBody>
                  <a:tcPr anchor="ctr"/>
                </a:tc>
                <a:tc>
                  <a:txBody>
                    <a:bodyPr/>
                    <a:lstStyle/>
                    <a:p>
                      <a:pPr algn="ctr"/>
                      <a:endParaRPr lang="en-IN" sz="2400" dirty="0"/>
                    </a:p>
                  </a:txBody>
                  <a:tcPr anchor="ctr"/>
                </a:tc>
                <a:tc>
                  <a:txBody>
                    <a:bodyPr/>
                    <a:lstStyle/>
                    <a:p>
                      <a:pPr algn="ctr"/>
                      <a:r>
                        <a:rPr lang="en-IN" sz="2400" dirty="0"/>
                        <a:t>x</a:t>
                      </a:r>
                    </a:p>
                  </a:txBody>
                  <a:tcPr anchor="ctr"/>
                </a:tc>
                <a:tc>
                  <a:txBody>
                    <a:bodyPr/>
                    <a:lstStyle/>
                    <a:p>
                      <a:pPr algn="ctr"/>
                      <a:r>
                        <a:rPr lang="en-IN" sz="2400" dirty="0"/>
                        <a:t>x</a:t>
                      </a:r>
                    </a:p>
                  </a:txBody>
                  <a:tcPr anchor="ctr"/>
                </a:tc>
                <a:tc>
                  <a:txBody>
                    <a:bodyPr/>
                    <a:lstStyle/>
                    <a:p>
                      <a:pPr algn="ctr"/>
                      <a:endParaRPr lang="en-IN" sz="2400" dirty="0"/>
                    </a:p>
                  </a:txBody>
                  <a:tcPr anchor="ctr"/>
                </a:tc>
                <a:tc>
                  <a:txBody>
                    <a:bodyPr/>
                    <a:lstStyle/>
                    <a:p>
                      <a:pPr algn="ctr"/>
                      <a:endParaRPr lang="en-IN" sz="2400" dirty="0"/>
                    </a:p>
                  </a:txBody>
                  <a:tcPr anchor="ctr"/>
                </a:tc>
                <a:tc>
                  <a:txBody>
                    <a:bodyPr/>
                    <a:lstStyle/>
                    <a:p>
                      <a:pPr algn="ctr"/>
                      <a:endParaRPr lang="en-IN" sz="2400" dirty="0"/>
                    </a:p>
                  </a:txBody>
                  <a:tcPr anchor="ctr"/>
                </a:tc>
                <a:tc>
                  <a:txBody>
                    <a:bodyPr/>
                    <a:lstStyle/>
                    <a:p>
                      <a:pPr algn="ctr"/>
                      <a:r>
                        <a:rPr lang="en-IN" sz="2400" dirty="0"/>
                        <a:t>x</a:t>
                      </a:r>
                    </a:p>
                  </a:txBody>
                  <a:tcPr anchor="ctr"/>
                </a:tc>
                <a:tc>
                  <a:txBody>
                    <a:bodyPr/>
                    <a:lstStyle/>
                    <a:p>
                      <a:pPr algn="ctr"/>
                      <a:r>
                        <a:rPr lang="en-IN" sz="2400" dirty="0"/>
                        <a:t>x</a:t>
                      </a:r>
                    </a:p>
                  </a:txBody>
                  <a:tcPr anchor="ctr"/>
                </a:tc>
                <a:extLst>
                  <a:ext uri="{0D108BD9-81ED-4DB2-BD59-A6C34878D82A}">
                    <a16:rowId xmlns:a16="http://schemas.microsoft.com/office/drawing/2014/main" xmlns="" val="10002"/>
                  </a:ext>
                </a:extLst>
              </a:tr>
              <a:tr h="457200">
                <a:tc>
                  <a:txBody>
                    <a:bodyPr/>
                    <a:lstStyle/>
                    <a:p>
                      <a:pPr algn="l"/>
                      <a:r>
                        <a:rPr lang="en-IN" sz="2400" dirty="0"/>
                        <a:t>Q</a:t>
                      </a:r>
                      <a:r>
                        <a:rPr lang="en-IN" sz="2400" baseline="0" dirty="0"/>
                        <a:t> (0,1,8,9)</a:t>
                      </a:r>
                      <a:endParaRPr lang="en-IN" sz="2400" dirty="0"/>
                    </a:p>
                  </a:txBody>
                  <a:tcPr anchor="ctr"/>
                </a:tc>
                <a:tc>
                  <a:txBody>
                    <a:bodyPr/>
                    <a:lstStyle/>
                    <a:p>
                      <a:pPr algn="ctr"/>
                      <a:r>
                        <a:rPr lang="en-IN" sz="2400" dirty="0"/>
                        <a:t>x</a:t>
                      </a:r>
                    </a:p>
                  </a:txBody>
                  <a:tcPr anchor="ctr"/>
                </a:tc>
                <a:tc>
                  <a:txBody>
                    <a:bodyPr/>
                    <a:lstStyle/>
                    <a:p>
                      <a:pPr algn="ctr"/>
                      <a:r>
                        <a:rPr lang="en-IN" sz="2400" dirty="0"/>
                        <a:t>x</a:t>
                      </a:r>
                    </a:p>
                  </a:txBody>
                  <a:tcPr anchor="ctr"/>
                </a:tc>
                <a:tc>
                  <a:txBody>
                    <a:bodyPr/>
                    <a:lstStyle/>
                    <a:p>
                      <a:pPr algn="ctr"/>
                      <a:endParaRPr lang="en-IN" sz="2400" dirty="0"/>
                    </a:p>
                  </a:txBody>
                  <a:tcPr anchor="ctr"/>
                </a:tc>
                <a:tc>
                  <a:txBody>
                    <a:bodyPr/>
                    <a:lstStyle/>
                    <a:p>
                      <a:pPr algn="ctr"/>
                      <a:endParaRPr lang="en-IN" sz="2400" dirty="0"/>
                    </a:p>
                  </a:txBody>
                  <a:tcPr anchor="ctr"/>
                </a:tc>
                <a:tc>
                  <a:txBody>
                    <a:bodyPr/>
                    <a:lstStyle/>
                    <a:p>
                      <a:pPr algn="ctr"/>
                      <a:r>
                        <a:rPr lang="en-IN" sz="2400" dirty="0"/>
                        <a:t>x</a:t>
                      </a:r>
                    </a:p>
                  </a:txBody>
                  <a:tcPr anchor="ctr"/>
                </a:tc>
                <a:tc>
                  <a:txBody>
                    <a:bodyPr/>
                    <a:lstStyle/>
                    <a:p>
                      <a:pPr algn="ctr"/>
                      <a:r>
                        <a:rPr lang="en-IN" sz="2400" dirty="0"/>
                        <a:t>x</a:t>
                      </a:r>
                    </a:p>
                  </a:txBody>
                  <a:tcPr anchor="ctr"/>
                </a:tc>
                <a:tc>
                  <a:txBody>
                    <a:bodyPr/>
                    <a:lstStyle/>
                    <a:p>
                      <a:pPr algn="ctr"/>
                      <a:endParaRPr lang="en-IN" sz="2400" dirty="0"/>
                    </a:p>
                  </a:txBody>
                  <a:tcPr anchor="ctr"/>
                </a:tc>
                <a:tc>
                  <a:txBody>
                    <a:bodyPr/>
                    <a:lstStyle/>
                    <a:p>
                      <a:pPr algn="ctr"/>
                      <a:endParaRPr lang="en-IN" sz="2400" dirty="0"/>
                    </a:p>
                  </a:txBody>
                  <a:tcPr anchor="ctr"/>
                </a:tc>
                <a:tc>
                  <a:txBody>
                    <a:bodyPr/>
                    <a:lstStyle/>
                    <a:p>
                      <a:pPr algn="ctr"/>
                      <a:endParaRPr lang="en-IN" sz="2400" dirty="0"/>
                    </a:p>
                  </a:txBody>
                  <a:tcPr anchor="ctr"/>
                </a:tc>
                <a:extLst>
                  <a:ext uri="{0D108BD9-81ED-4DB2-BD59-A6C34878D82A}">
                    <a16:rowId xmlns:a16="http://schemas.microsoft.com/office/drawing/2014/main" xmlns="" val="10003"/>
                  </a:ext>
                </a:extLst>
              </a:tr>
              <a:tr h="457200">
                <a:tc>
                  <a:txBody>
                    <a:bodyPr/>
                    <a:lstStyle/>
                    <a:p>
                      <a:pPr algn="l"/>
                      <a:r>
                        <a:rPr lang="en-IN" sz="2400" dirty="0"/>
                        <a:t>R (13,15)</a:t>
                      </a:r>
                    </a:p>
                  </a:txBody>
                  <a:tcPr anchor="ctr"/>
                </a:tc>
                <a:tc>
                  <a:txBody>
                    <a:bodyPr/>
                    <a:lstStyle/>
                    <a:p>
                      <a:pPr algn="ctr"/>
                      <a:endParaRPr lang="en-IN" sz="2400" dirty="0"/>
                    </a:p>
                  </a:txBody>
                  <a:tcPr anchor="ctr"/>
                </a:tc>
                <a:tc>
                  <a:txBody>
                    <a:bodyPr/>
                    <a:lstStyle/>
                    <a:p>
                      <a:pPr algn="ctr"/>
                      <a:endParaRPr lang="en-IN" sz="2400" dirty="0"/>
                    </a:p>
                  </a:txBody>
                  <a:tcPr anchor="ctr"/>
                </a:tc>
                <a:tc>
                  <a:txBody>
                    <a:bodyPr/>
                    <a:lstStyle/>
                    <a:p>
                      <a:pPr algn="ctr"/>
                      <a:endParaRPr lang="en-IN" sz="2400" dirty="0"/>
                    </a:p>
                  </a:txBody>
                  <a:tcPr anchor="ctr"/>
                </a:tc>
                <a:tc>
                  <a:txBody>
                    <a:bodyPr/>
                    <a:lstStyle/>
                    <a:p>
                      <a:pPr algn="ctr"/>
                      <a:endParaRPr lang="en-IN" sz="2400" dirty="0"/>
                    </a:p>
                  </a:txBody>
                  <a:tcPr anchor="ctr"/>
                </a:tc>
                <a:tc>
                  <a:txBody>
                    <a:bodyPr/>
                    <a:lstStyle/>
                    <a:p>
                      <a:pPr algn="ctr"/>
                      <a:endParaRPr lang="en-IN" sz="2400" dirty="0"/>
                    </a:p>
                  </a:txBody>
                  <a:tcPr anchor="ctr"/>
                </a:tc>
                <a:tc>
                  <a:txBody>
                    <a:bodyPr/>
                    <a:lstStyle/>
                    <a:p>
                      <a:pPr algn="ctr"/>
                      <a:endParaRPr lang="en-IN" sz="2400" dirty="0"/>
                    </a:p>
                  </a:txBody>
                  <a:tcPr anchor="ctr"/>
                </a:tc>
                <a:tc>
                  <a:txBody>
                    <a:bodyPr/>
                    <a:lstStyle/>
                    <a:p>
                      <a:pPr algn="ctr"/>
                      <a:r>
                        <a:rPr lang="en-IN" sz="2400" dirty="0"/>
                        <a:t>x</a:t>
                      </a:r>
                    </a:p>
                  </a:txBody>
                  <a:tcPr anchor="ctr"/>
                </a:tc>
                <a:tc>
                  <a:txBody>
                    <a:bodyPr/>
                    <a:lstStyle/>
                    <a:p>
                      <a:pPr algn="ctr"/>
                      <a:endParaRPr lang="en-IN" sz="2400" dirty="0"/>
                    </a:p>
                  </a:txBody>
                  <a:tcPr anchor="ctr"/>
                </a:tc>
                <a:tc>
                  <a:txBody>
                    <a:bodyPr/>
                    <a:lstStyle/>
                    <a:p>
                      <a:pPr algn="ctr"/>
                      <a:r>
                        <a:rPr lang="en-IN" sz="2400" dirty="0"/>
                        <a:t>x</a:t>
                      </a:r>
                    </a:p>
                  </a:txBody>
                  <a:tcPr anchor="ctr"/>
                </a:tc>
                <a:extLst>
                  <a:ext uri="{0D108BD9-81ED-4DB2-BD59-A6C34878D82A}">
                    <a16:rowId xmlns:a16="http://schemas.microsoft.com/office/drawing/2014/main" xmlns="" val="10004"/>
                  </a:ext>
                </a:extLst>
              </a:tr>
              <a:tr h="457200">
                <a:tc>
                  <a:txBody>
                    <a:bodyPr/>
                    <a:lstStyle/>
                    <a:p>
                      <a:pPr algn="l"/>
                      <a:r>
                        <a:rPr lang="en-IN" sz="2400" dirty="0"/>
                        <a:t>S (9,13)</a:t>
                      </a:r>
                    </a:p>
                  </a:txBody>
                  <a:tcPr anchor="ctr"/>
                </a:tc>
                <a:tc>
                  <a:txBody>
                    <a:bodyPr/>
                    <a:lstStyle/>
                    <a:p>
                      <a:pPr algn="ctr"/>
                      <a:endParaRPr lang="en-IN" sz="2400" dirty="0"/>
                    </a:p>
                  </a:txBody>
                  <a:tcPr anchor="ctr"/>
                </a:tc>
                <a:tc>
                  <a:txBody>
                    <a:bodyPr/>
                    <a:lstStyle/>
                    <a:p>
                      <a:pPr algn="ctr"/>
                      <a:endParaRPr lang="en-IN" sz="2400" dirty="0"/>
                    </a:p>
                  </a:txBody>
                  <a:tcPr anchor="ctr"/>
                </a:tc>
                <a:tc>
                  <a:txBody>
                    <a:bodyPr/>
                    <a:lstStyle/>
                    <a:p>
                      <a:pPr algn="ctr"/>
                      <a:endParaRPr lang="en-IN" sz="2400" dirty="0"/>
                    </a:p>
                  </a:txBody>
                  <a:tcPr anchor="ctr"/>
                </a:tc>
                <a:tc>
                  <a:txBody>
                    <a:bodyPr/>
                    <a:lstStyle/>
                    <a:p>
                      <a:pPr algn="ctr"/>
                      <a:endParaRPr lang="en-IN" sz="2400" dirty="0"/>
                    </a:p>
                  </a:txBody>
                  <a:tcPr anchor="ctr"/>
                </a:tc>
                <a:tc>
                  <a:txBody>
                    <a:bodyPr/>
                    <a:lstStyle/>
                    <a:p>
                      <a:pPr algn="ctr"/>
                      <a:endParaRPr lang="en-IN" sz="2400" dirty="0"/>
                    </a:p>
                  </a:txBody>
                  <a:tcPr anchor="ctr"/>
                </a:tc>
                <a:tc>
                  <a:txBody>
                    <a:bodyPr/>
                    <a:lstStyle/>
                    <a:p>
                      <a:pPr algn="ctr"/>
                      <a:r>
                        <a:rPr lang="en-IN" sz="2400" dirty="0"/>
                        <a:t>x</a:t>
                      </a:r>
                    </a:p>
                  </a:txBody>
                  <a:tcPr anchor="ctr"/>
                </a:tc>
                <a:tc>
                  <a:txBody>
                    <a:bodyPr/>
                    <a:lstStyle/>
                    <a:p>
                      <a:pPr algn="ctr"/>
                      <a:r>
                        <a:rPr lang="en-IN" sz="2400" dirty="0"/>
                        <a:t>x</a:t>
                      </a:r>
                    </a:p>
                  </a:txBody>
                  <a:tcPr anchor="ctr"/>
                </a:tc>
                <a:tc>
                  <a:txBody>
                    <a:bodyPr/>
                    <a:lstStyle/>
                    <a:p>
                      <a:pPr algn="ctr"/>
                      <a:endParaRPr lang="en-IN" sz="2400" dirty="0"/>
                    </a:p>
                  </a:txBody>
                  <a:tcPr anchor="ctr"/>
                </a:tc>
                <a:tc>
                  <a:txBody>
                    <a:bodyPr/>
                    <a:lstStyle/>
                    <a:p>
                      <a:pPr algn="ctr"/>
                      <a:endParaRPr lang="en-IN" sz="2400" dirty="0"/>
                    </a:p>
                  </a:txBody>
                  <a:tcPr anchor="ctr"/>
                </a:tc>
                <a:extLst>
                  <a:ext uri="{0D108BD9-81ED-4DB2-BD59-A6C34878D82A}">
                    <a16:rowId xmlns:a16="http://schemas.microsoft.com/office/drawing/2014/main" xmlns="" val="10005"/>
                  </a:ext>
                </a:extLst>
              </a:tr>
            </a:tbl>
          </a:graphicData>
        </a:graphic>
      </p:graphicFrame>
      <p:sp>
        <p:nvSpPr>
          <p:cNvPr id="9" name="Rectangle 8">
            <a:extLst>
              <a:ext uri="{FF2B5EF4-FFF2-40B4-BE49-F238E27FC236}">
                <a16:creationId xmlns:a16="http://schemas.microsoft.com/office/drawing/2014/main" xmlns="" id="{EF398407-D733-40D7-8CB7-A2FF0387A5C3}"/>
              </a:ext>
            </a:extLst>
          </p:cNvPr>
          <p:cNvSpPr/>
          <p:nvPr/>
        </p:nvSpPr>
        <p:spPr>
          <a:xfrm>
            <a:off x="5358027" y="2804528"/>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xmlns="" id="{FFBAC979-0239-4A74-BF52-68954052761A}"/>
              </a:ext>
            </a:extLst>
          </p:cNvPr>
          <p:cNvSpPr/>
          <p:nvPr/>
        </p:nvSpPr>
        <p:spPr>
          <a:xfrm>
            <a:off x="6083801" y="2789538"/>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xmlns="" id="{15BA0D74-5230-4D79-883C-CA87E80BB3EA}"/>
              </a:ext>
            </a:extLst>
          </p:cNvPr>
          <p:cNvSpPr/>
          <p:nvPr/>
        </p:nvSpPr>
        <p:spPr>
          <a:xfrm>
            <a:off x="8962950" y="2823029"/>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xmlns="" id="{B54213AF-6082-43E7-8C31-9521F621D5F9}"/>
              </a:ext>
            </a:extLst>
          </p:cNvPr>
          <p:cNvSpPr/>
          <p:nvPr/>
        </p:nvSpPr>
        <p:spPr>
          <a:xfrm>
            <a:off x="9688724" y="2808039"/>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xmlns="" id="{0CD8148B-7684-4169-869F-FD2F567E5FEC}"/>
              </a:ext>
            </a:extLst>
          </p:cNvPr>
          <p:cNvSpPr/>
          <p:nvPr/>
        </p:nvSpPr>
        <p:spPr>
          <a:xfrm>
            <a:off x="3908977" y="3252605"/>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xmlns="" id="{51C7633E-077B-41B1-BBC5-F8F57A911A42}"/>
              </a:ext>
            </a:extLst>
          </p:cNvPr>
          <p:cNvSpPr/>
          <p:nvPr/>
        </p:nvSpPr>
        <p:spPr>
          <a:xfrm>
            <a:off x="4634751" y="3237615"/>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xmlns="" id="{7822F046-FDCB-4D88-83C4-EBB7622086F0}"/>
              </a:ext>
            </a:extLst>
          </p:cNvPr>
          <p:cNvSpPr/>
          <p:nvPr/>
        </p:nvSpPr>
        <p:spPr>
          <a:xfrm>
            <a:off x="6750863" y="3271106"/>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xmlns="" id="{9851BD72-AB3B-4336-92E7-C5C7F687F69E}"/>
              </a:ext>
            </a:extLst>
          </p:cNvPr>
          <p:cNvSpPr/>
          <p:nvPr/>
        </p:nvSpPr>
        <p:spPr>
          <a:xfrm>
            <a:off x="7476637" y="3256116"/>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xmlns="" id="{A6F3C2C0-01AD-4F9F-A87A-42EDCA32D1F0}"/>
              </a:ext>
            </a:extLst>
          </p:cNvPr>
          <p:cNvSpPr/>
          <p:nvPr/>
        </p:nvSpPr>
        <p:spPr>
          <a:xfrm>
            <a:off x="8238637" y="3705181"/>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xmlns="" id="{2F56E58C-B8A0-451A-BAFA-F99F5B89AA61}"/>
              </a:ext>
            </a:extLst>
          </p:cNvPr>
          <p:cNvSpPr/>
          <p:nvPr/>
        </p:nvSpPr>
        <p:spPr>
          <a:xfrm>
            <a:off x="9686437" y="3690191"/>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xmlns="" id="{A7DD2CEA-25B8-4650-8961-4AE41DE143AD}"/>
              </a:ext>
            </a:extLst>
          </p:cNvPr>
          <p:cNvSpPr/>
          <p:nvPr/>
        </p:nvSpPr>
        <p:spPr>
          <a:xfrm>
            <a:off x="7501619" y="4168462"/>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xmlns="" id="{F95CB6C4-7CB4-42AD-92D7-C3A8CDC16C0B}"/>
              </a:ext>
            </a:extLst>
          </p:cNvPr>
          <p:cNvSpPr/>
          <p:nvPr/>
        </p:nvSpPr>
        <p:spPr>
          <a:xfrm>
            <a:off x="8227393" y="4153472"/>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xmlns="" id="{B08CBC49-E44D-4BD4-8B18-73A5370B06A8}"/>
              </a:ext>
            </a:extLst>
          </p:cNvPr>
          <p:cNvSpPr/>
          <p:nvPr/>
        </p:nvSpPr>
        <p:spPr>
          <a:xfrm>
            <a:off x="3801628" y="2789538"/>
            <a:ext cx="627009" cy="1744905"/>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xmlns="" id="{F396E5F2-C783-4BD8-B960-C3812D91052C}"/>
              </a:ext>
            </a:extLst>
          </p:cNvPr>
          <p:cNvSpPr/>
          <p:nvPr/>
        </p:nvSpPr>
        <p:spPr>
          <a:xfrm>
            <a:off x="150781" y="4734632"/>
            <a:ext cx="8648700" cy="461665"/>
          </a:xfrm>
          <a:prstGeom prst="rect">
            <a:avLst/>
          </a:prstGeom>
        </p:spPr>
        <p:txBody>
          <a:bodyPr wrap="square">
            <a:spAutoFit/>
          </a:bodyPr>
          <a:lstStyle/>
          <a:p>
            <a:r>
              <a:rPr lang="en-US" sz="2400" dirty="0">
                <a:solidFill>
                  <a:schemeClr val="tx2"/>
                </a:solidFill>
              </a:rPr>
              <a:t>Step – 6: Obtain essential prime </a:t>
            </a:r>
            <a:r>
              <a:rPr lang="en-US" sz="2400" dirty="0" err="1">
                <a:solidFill>
                  <a:schemeClr val="tx2"/>
                </a:solidFill>
              </a:rPr>
              <a:t>implicants</a:t>
            </a:r>
            <a:r>
              <a:rPr lang="en-US" sz="2400" dirty="0">
                <a:solidFill>
                  <a:schemeClr val="tx2"/>
                </a:solidFill>
              </a:rPr>
              <a:t> and minimal expression</a:t>
            </a:r>
          </a:p>
        </p:txBody>
      </p:sp>
      <p:sp>
        <p:nvSpPr>
          <p:cNvPr id="23" name="Rectangle 22">
            <a:extLst>
              <a:ext uri="{FF2B5EF4-FFF2-40B4-BE49-F238E27FC236}">
                <a16:creationId xmlns:a16="http://schemas.microsoft.com/office/drawing/2014/main" xmlns="" id="{F930FBE8-EDC4-41D6-BE57-6352BF0201FB}"/>
              </a:ext>
            </a:extLst>
          </p:cNvPr>
          <p:cNvSpPr/>
          <p:nvPr/>
        </p:nvSpPr>
        <p:spPr>
          <a:xfrm>
            <a:off x="5222948" y="2789265"/>
            <a:ext cx="627009" cy="1744905"/>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xmlns="" id="{D1953145-F0D6-4E9E-8942-93477BB160DF}"/>
              </a:ext>
            </a:extLst>
          </p:cNvPr>
          <p:cNvSpPr/>
          <p:nvPr/>
        </p:nvSpPr>
        <p:spPr>
          <a:xfrm>
            <a:off x="304800" y="5158202"/>
            <a:ext cx="4322164" cy="461665"/>
          </a:xfrm>
          <a:prstGeom prst="rect">
            <a:avLst/>
          </a:prstGeom>
        </p:spPr>
        <p:txBody>
          <a:bodyPr wrap="square">
            <a:spAutoFit/>
          </a:bodyPr>
          <a:lstStyle/>
          <a:p>
            <a:r>
              <a:rPr lang="en-US" sz="2400" dirty="0"/>
              <a:t>Essential Prime </a:t>
            </a:r>
            <a:r>
              <a:rPr lang="en-US" sz="2400" dirty="0" err="1"/>
              <a:t>Implicants</a:t>
            </a:r>
            <a:r>
              <a:rPr lang="en-US" sz="2400" dirty="0"/>
              <a:t> : P(BC)</a:t>
            </a:r>
          </a:p>
        </p:txBody>
      </p:sp>
      <p:sp>
        <p:nvSpPr>
          <p:cNvPr id="25" name="Rectangle 24">
            <a:extLst>
              <a:ext uri="{FF2B5EF4-FFF2-40B4-BE49-F238E27FC236}">
                <a16:creationId xmlns:a16="http://schemas.microsoft.com/office/drawing/2014/main" xmlns="" id="{3F06BAF9-FC39-41AC-A99B-DC219D4EE120}"/>
              </a:ext>
            </a:extLst>
          </p:cNvPr>
          <p:cNvSpPr/>
          <p:nvPr/>
        </p:nvSpPr>
        <p:spPr>
          <a:xfrm>
            <a:off x="3898469" y="1875466"/>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xmlns="" id="{80253C46-2C6E-4953-B6B7-E1C050F5F720}"/>
              </a:ext>
            </a:extLst>
          </p:cNvPr>
          <p:cNvSpPr/>
          <p:nvPr/>
        </p:nvSpPr>
        <p:spPr>
          <a:xfrm>
            <a:off x="4634751" y="1875466"/>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xmlns="" id="{5CDF11E0-298C-4F03-BC69-4A197A33EE36}"/>
              </a:ext>
            </a:extLst>
          </p:cNvPr>
          <p:cNvSpPr/>
          <p:nvPr/>
        </p:nvSpPr>
        <p:spPr>
          <a:xfrm>
            <a:off x="5345952" y="1875466"/>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xmlns="" id="{BB6ABA67-F346-4E00-85D9-0462C12F4A86}"/>
              </a:ext>
            </a:extLst>
          </p:cNvPr>
          <p:cNvSpPr/>
          <p:nvPr/>
        </p:nvSpPr>
        <p:spPr>
          <a:xfrm>
            <a:off x="6071441" y="1875466"/>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xmlns="" id="{0238135C-C62D-4373-902D-1AB5A7F4704F}"/>
              </a:ext>
            </a:extLst>
          </p:cNvPr>
          <p:cNvSpPr/>
          <p:nvPr/>
        </p:nvSpPr>
        <p:spPr>
          <a:xfrm>
            <a:off x="6807723" y="1875466"/>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xmlns="" id="{C4A798AF-99BF-4A47-8A20-A323833663DD}"/>
              </a:ext>
            </a:extLst>
          </p:cNvPr>
          <p:cNvSpPr/>
          <p:nvPr/>
        </p:nvSpPr>
        <p:spPr>
          <a:xfrm>
            <a:off x="7518924" y="1875466"/>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xmlns="" id="{D2348006-E640-44E1-877C-0F351BE600D4}"/>
              </a:ext>
            </a:extLst>
          </p:cNvPr>
          <p:cNvSpPr/>
          <p:nvPr/>
        </p:nvSpPr>
        <p:spPr>
          <a:xfrm>
            <a:off x="8951551" y="1875466"/>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xmlns="" id="{1BEA8299-D866-4797-93A9-66EA556947D2}"/>
              </a:ext>
            </a:extLst>
          </p:cNvPr>
          <p:cNvSpPr/>
          <p:nvPr/>
        </p:nvSpPr>
        <p:spPr>
          <a:xfrm>
            <a:off x="9662752" y="1875466"/>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xmlns="" id="{E1A0BA09-7BC8-40E6-A4B9-0B7BEABAA0E2}"/>
              </a:ext>
            </a:extLst>
          </p:cNvPr>
          <p:cNvSpPr/>
          <p:nvPr/>
        </p:nvSpPr>
        <p:spPr>
          <a:xfrm>
            <a:off x="4343400" y="5158202"/>
            <a:ext cx="1279517" cy="461665"/>
          </a:xfrm>
          <a:prstGeom prst="rect">
            <a:avLst/>
          </a:prstGeom>
        </p:spPr>
        <p:txBody>
          <a:bodyPr wrap="none">
            <a:spAutoFit/>
          </a:bodyPr>
          <a:lstStyle/>
          <a:p>
            <a:r>
              <a:rPr lang="en-US" sz="2400" dirty="0"/>
              <a:t> , Q(B’C’)</a:t>
            </a:r>
            <a:endParaRPr lang="en-IN" sz="2400" dirty="0"/>
          </a:p>
        </p:txBody>
      </p:sp>
      <p:sp>
        <p:nvSpPr>
          <p:cNvPr id="34" name="Rectangle 33">
            <a:extLst>
              <a:ext uri="{FF2B5EF4-FFF2-40B4-BE49-F238E27FC236}">
                <a16:creationId xmlns:a16="http://schemas.microsoft.com/office/drawing/2014/main" xmlns="" id="{6856E5DD-FF40-4162-8795-75760A62ACA5}"/>
              </a:ext>
            </a:extLst>
          </p:cNvPr>
          <p:cNvSpPr/>
          <p:nvPr/>
        </p:nvSpPr>
        <p:spPr>
          <a:xfrm>
            <a:off x="304800" y="5614869"/>
            <a:ext cx="8648700" cy="461665"/>
          </a:xfrm>
          <a:prstGeom prst="rect">
            <a:avLst/>
          </a:prstGeom>
        </p:spPr>
        <p:txBody>
          <a:bodyPr wrap="square">
            <a:spAutoFit/>
          </a:bodyPr>
          <a:lstStyle/>
          <a:p>
            <a:r>
              <a:rPr lang="en-US" sz="2400" dirty="0"/>
              <a:t>Minimal expression : </a:t>
            </a:r>
            <a:r>
              <a:rPr lang="en-US" sz="2400" dirty="0">
                <a:solidFill>
                  <a:schemeClr val="accent6"/>
                </a:solidFill>
              </a:rPr>
              <a:t>P + Q + R = BC + B’C’ + ABD</a:t>
            </a:r>
          </a:p>
        </p:txBody>
      </p:sp>
      <p:sp>
        <p:nvSpPr>
          <p:cNvPr id="35" name="Rectangle 34">
            <a:extLst>
              <a:ext uri="{FF2B5EF4-FFF2-40B4-BE49-F238E27FC236}">
                <a16:creationId xmlns:a16="http://schemas.microsoft.com/office/drawing/2014/main" xmlns="" id="{34A3068A-0E00-4295-AA06-E5D82A2B5918}"/>
              </a:ext>
            </a:extLst>
          </p:cNvPr>
          <p:cNvSpPr/>
          <p:nvPr/>
        </p:nvSpPr>
        <p:spPr>
          <a:xfrm>
            <a:off x="285672" y="6000345"/>
            <a:ext cx="8648700" cy="461665"/>
          </a:xfrm>
          <a:prstGeom prst="rect">
            <a:avLst/>
          </a:prstGeom>
        </p:spPr>
        <p:txBody>
          <a:bodyPr wrap="square">
            <a:spAutoFit/>
          </a:bodyPr>
          <a:lstStyle/>
          <a:p>
            <a:r>
              <a:rPr lang="en-US" sz="2400" dirty="0"/>
              <a:t>OR		           </a:t>
            </a:r>
            <a:r>
              <a:rPr lang="en-US" sz="2400" dirty="0">
                <a:solidFill>
                  <a:schemeClr val="accent6"/>
                </a:solidFill>
              </a:rPr>
              <a:t>P + Q + S = BC + B’C’ + AC’D</a:t>
            </a:r>
          </a:p>
        </p:txBody>
      </p:sp>
      <p:sp>
        <p:nvSpPr>
          <p:cNvPr id="36" name="Rectangle 35">
            <a:extLst>
              <a:ext uri="{FF2B5EF4-FFF2-40B4-BE49-F238E27FC236}">
                <a16:creationId xmlns:a16="http://schemas.microsoft.com/office/drawing/2014/main" xmlns="" id="{6A93B7E8-4562-4724-85D3-32AF71A6C935}"/>
              </a:ext>
            </a:extLst>
          </p:cNvPr>
          <p:cNvSpPr/>
          <p:nvPr/>
        </p:nvSpPr>
        <p:spPr>
          <a:xfrm>
            <a:off x="6847749" y="5578075"/>
            <a:ext cx="2514600" cy="830997"/>
          </a:xfrm>
          <a:prstGeom prst="rect">
            <a:avLst/>
          </a:prstGeom>
          <a:ln w="25400">
            <a:solidFill>
              <a:schemeClr val="accent6"/>
            </a:solidFill>
            <a:prstDash val="dash"/>
          </a:ln>
        </p:spPr>
        <p:txBody>
          <a:bodyPr wrap="square">
            <a:spAutoFit/>
          </a:bodyPr>
          <a:lstStyle/>
          <a:p>
            <a:r>
              <a:rPr lang="en-US" sz="2400" dirty="0"/>
              <a:t>As </a:t>
            </a:r>
            <a:r>
              <a:rPr lang="en-US" sz="2400" dirty="0" err="1"/>
              <a:t>minterm</a:t>
            </a:r>
            <a:r>
              <a:rPr lang="en-US" sz="2400" dirty="0"/>
              <a:t> 13 is covered by R and S</a:t>
            </a:r>
          </a:p>
        </p:txBody>
      </p:sp>
      <p:sp>
        <p:nvSpPr>
          <p:cNvPr id="37" name="Rectangle 36">
            <a:extLst>
              <a:ext uri="{FF2B5EF4-FFF2-40B4-BE49-F238E27FC236}">
                <a16:creationId xmlns:a16="http://schemas.microsoft.com/office/drawing/2014/main" xmlns="" id="{A39CEA5A-42C3-4B91-88CF-CB014BDBE449}"/>
              </a:ext>
            </a:extLst>
          </p:cNvPr>
          <p:cNvSpPr/>
          <p:nvPr/>
        </p:nvSpPr>
        <p:spPr>
          <a:xfrm>
            <a:off x="2008317" y="2800209"/>
            <a:ext cx="1595415"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37">
            <a:extLst>
              <a:ext uri="{FF2B5EF4-FFF2-40B4-BE49-F238E27FC236}">
                <a16:creationId xmlns:a16="http://schemas.microsoft.com/office/drawing/2014/main" xmlns="" id="{34580119-492C-49AC-ADE6-466CE7743C5F}"/>
              </a:ext>
            </a:extLst>
          </p:cNvPr>
          <p:cNvSpPr/>
          <p:nvPr/>
        </p:nvSpPr>
        <p:spPr>
          <a:xfrm>
            <a:off x="2008317" y="3247973"/>
            <a:ext cx="1595415"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ectangle 38">
            <a:extLst>
              <a:ext uri="{FF2B5EF4-FFF2-40B4-BE49-F238E27FC236}">
                <a16:creationId xmlns:a16="http://schemas.microsoft.com/office/drawing/2014/main" xmlns="" id="{A5D21C45-53A1-465F-A2D2-F3CF8E6D62CF}"/>
              </a:ext>
            </a:extLst>
          </p:cNvPr>
          <p:cNvSpPr/>
          <p:nvPr/>
        </p:nvSpPr>
        <p:spPr>
          <a:xfrm>
            <a:off x="2008317" y="3709604"/>
            <a:ext cx="1595415"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xmlns="" id="{71001BCD-3028-492D-BDC4-570D6AD7E4E6}"/>
              </a:ext>
            </a:extLst>
          </p:cNvPr>
          <p:cNvSpPr/>
          <p:nvPr/>
        </p:nvSpPr>
        <p:spPr>
          <a:xfrm>
            <a:off x="2008317" y="4172866"/>
            <a:ext cx="1595415"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ectangle 40">
            <a:extLst>
              <a:ext uri="{FF2B5EF4-FFF2-40B4-BE49-F238E27FC236}">
                <a16:creationId xmlns:a16="http://schemas.microsoft.com/office/drawing/2014/main" xmlns="" id="{CCEDD9E2-B68C-4576-A993-EE3808FAC773}"/>
              </a:ext>
            </a:extLst>
          </p:cNvPr>
          <p:cNvSpPr/>
          <p:nvPr/>
        </p:nvSpPr>
        <p:spPr>
          <a:xfrm>
            <a:off x="3922154" y="2341716"/>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ectangle 41">
            <a:extLst>
              <a:ext uri="{FF2B5EF4-FFF2-40B4-BE49-F238E27FC236}">
                <a16:creationId xmlns:a16="http://schemas.microsoft.com/office/drawing/2014/main" xmlns="" id="{2E1ADA03-4846-4C60-9973-1C8594A264EE}"/>
              </a:ext>
            </a:extLst>
          </p:cNvPr>
          <p:cNvSpPr/>
          <p:nvPr/>
        </p:nvSpPr>
        <p:spPr>
          <a:xfrm>
            <a:off x="4658436" y="2341716"/>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ectangle 42">
            <a:extLst>
              <a:ext uri="{FF2B5EF4-FFF2-40B4-BE49-F238E27FC236}">
                <a16:creationId xmlns:a16="http://schemas.microsoft.com/office/drawing/2014/main" xmlns="" id="{1F331D7E-BFD6-47C1-B612-3265E75B9DC7}"/>
              </a:ext>
            </a:extLst>
          </p:cNvPr>
          <p:cNvSpPr/>
          <p:nvPr/>
        </p:nvSpPr>
        <p:spPr>
          <a:xfrm>
            <a:off x="5369637" y="2341716"/>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ectangle 43">
            <a:extLst>
              <a:ext uri="{FF2B5EF4-FFF2-40B4-BE49-F238E27FC236}">
                <a16:creationId xmlns:a16="http://schemas.microsoft.com/office/drawing/2014/main" xmlns="" id="{139AA789-0BC0-4A72-BEA5-F5AA9DC5F370}"/>
              </a:ext>
            </a:extLst>
          </p:cNvPr>
          <p:cNvSpPr/>
          <p:nvPr/>
        </p:nvSpPr>
        <p:spPr>
          <a:xfrm>
            <a:off x="6095126" y="2341716"/>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ectangle 44">
            <a:extLst>
              <a:ext uri="{FF2B5EF4-FFF2-40B4-BE49-F238E27FC236}">
                <a16:creationId xmlns:a16="http://schemas.microsoft.com/office/drawing/2014/main" xmlns="" id="{6B6ABC49-E3D7-44EF-8D69-50DFF24656A4}"/>
              </a:ext>
            </a:extLst>
          </p:cNvPr>
          <p:cNvSpPr/>
          <p:nvPr/>
        </p:nvSpPr>
        <p:spPr>
          <a:xfrm>
            <a:off x="6831408" y="2341716"/>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45">
            <a:extLst>
              <a:ext uri="{FF2B5EF4-FFF2-40B4-BE49-F238E27FC236}">
                <a16:creationId xmlns:a16="http://schemas.microsoft.com/office/drawing/2014/main" xmlns="" id="{3CA3993C-82AF-43E8-B8DF-C7FB281FF9B0}"/>
              </a:ext>
            </a:extLst>
          </p:cNvPr>
          <p:cNvSpPr/>
          <p:nvPr/>
        </p:nvSpPr>
        <p:spPr>
          <a:xfrm>
            <a:off x="7542609" y="2341716"/>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46">
            <a:extLst>
              <a:ext uri="{FF2B5EF4-FFF2-40B4-BE49-F238E27FC236}">
                <a16:creationId xmlns:a16="http://schemas.microsoft.com/office/drawing/2014/main" xmlns="" id="{FB57EBC1-13B1-4E64-BE97-D60A5E037717}"/>
              </a:ext>
            </a:extLst>
          </p:cNvPr>
          <p:cNvSpPr/>
          <p:nvPr/>
        </p:nvSpPr>
        <p:spPr>
          <a:xfrm>
            <a:off x="8975236" y="2344789"/>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ectangle 47">
            <a:extLst>
              <a:ext uri="{FF2B5EF4-FFF2-40B4-BE49-F238E27FC236}">
                <a16:creationId xmlns:a16="http://schemas.microsoft.com/office/drawing/2014/main" xmlns="" id="{17624E6C-296F-44CA-A87B-DEA147ED8D94}"/>
              </a:ext>
            </a:extLst>
          </p:cNvPr>
          <p:cNvSpPr/>
          <p:nvPr/>
        </p:nvSpPr>
        <p:spPr>
          <a:xfrm>
            <a:off x="9686437" y="2341716"/>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Rectangle 48">
            <a:extLst>
              <a:ext uri="{FF2B5EF4-FFF2-40B4-BE49-F238E27FC236}">
                <a16:creationId xmlns:a16="http://schemas.microsoft.com/office/drawing/2014/main" xmlns="" id="{1861D8CC-2790-439D-9A30-BD4589BF3D93}"/>
              </a:ext>
            </a:extLst>
          </p:cNvPr>
          <p:cNvSpPr/>
          <p:nvPr/>
        </p:nvSpPr>
        <p:spPr>
          <a:xfrm>
            <a:off x="8227393" y="2344789"/>
            <a:ext cx="381000" cy="380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95422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0" nodeType="clickEffect">
                                  <p:stCondLst>
                                    <p:cond delay="0"/>
                                  </p:stCondLst>
                                  <p:childTnLst>
                                    <p:animEffect transition="out" filter="wipe(down)">
                                      <p:cBhvr>
                                        <p:cTn id="21" dur="500"/>
                                        <p:tgtEl>
                                          <p:spTgt spid="41"/>
                                        </p:tgtEl>
                                      </p:cBhvr>
                                    </p:animEffect>
                                    <p:set>
                                      <p:cBhvr>
                                        <p:cTn id="22" dur="1" fill="hold">
                                          <p:stCondLst>
                                            <p:cond delay="499"/>
                                          </p:stCondLst>
                                        </p:cTn>
                                        <p:tgtEl>
                                          <p:spTgt spid="41"/>
                                        </p:tgtEl>
                                        <p:attrNameLst>
                                          <p:attrName>style.visibility</p:attrName>
                                        </p:attrNameLst>
                                      </p:cBhvr>
                                      <p:to>
                                        <p:strVal val="hidden"/>
                                      </p:to>
                                    </p:set>
                                  </p:childTnLst>
                                </p:cTn>
                              </p:par>
                              <p:par>
                                <p:cTn id="23" presetID="22" presetClass="exit" presetSubtype="4" fill="hold" grpId="0" nodeType="withEffect">
                                  <p:stCondLst>
                                    <p:cond delay="0"/>
                                  </p:stCondLst>
                                  <p:childTnLst>
                                    <p:animEffect transition="out" filter="wipe(down)">
                                      <p:cBhvr>
                                        <p:cTn id="24" dur="500"/>
                                        <p:tgtEl>
                                          <p:spTgt spid="42"/>
                                        </p:tgtEl>
                                      </p:cBhvr>
                                    </p:animEffect>
                                    <p:set>
                                      <p:cBhvr>
                                        <p:cTn id="25" dur="1" fill="hold">
                                          <p:stCondLst>
                                            <p:cond delay="499"/>
                                          </p:stCondLst>
                                        </p:cTn>
                                        <p:tgtEl>
                                          <p:spTgt spid="42"/>
                                        </p:tgtEl>
                                        <p:attrNameLst>
                                          <p:attrName>style.visibility</p:attrName>
                                        </p:attrNameLst>
                                      </p:cBhvr>
                                      <p:to>
                                        <p:strVal val="hidden"/>
                                      </p:to>
                                    </p:set>
                                  </p:childTnLst>
                                </p:cTn>
                              </p:par>
                              <p:par>
                                <p:cTn id="26" presetID="22" presetClass="exit" presetSubtype="4" fill="hold" grpId="0" nodeType="withEffect">
                                  <p:stCondLst>
                                    <p:cond delay="0"/>
                                  </p:stCondLst>
                                  <p:childTnLst>
                                    <p:animEffect transition="out" filter="wipe(down)">
                                      <p:cBhvr>
                                        <p:cTn id="27" dur="500"/>
                                        <p:tgtEl>
                                          <p:spTgt spid="43"/>
                                        </p:tgtEl>
                                      </p:cBhvr>
                                    </p:animEffect>
                                    <p:set>
                                      <p:cBhvr>
                                        <p:cTn id="28" dur="1" fill="hold">
                                          <p:stCondLst>
                                            <p:cond delay="499"/>
                                          </p:stCondLst>
                                        </p:cTn>
                                        <p:tgtEl>
                                          <p:spTgt spid="43"/>
                                        </p:tgtEl>
                                        <p:attrNameLst>
                                          <p:attrName>style.visibility</p:attrName>
                                        </p:attrNameLst>
                                      </p:cBhvr>
                                      <p:to>
                                        <p:strVal val="hidden"/>
                                      </p:to>
                                    </p:set>
                                  </p:childTnLst>
                                </p:cTn>
                              </p:par>
                              <p:par>
                                <p:cTn id="29" presetID="22" presetClass="exit" presetSubtype="4" fill="hold" grpId="0" nodeType="withEffect">
                                  <p:stCondLst>
                                    <p:cond delay="0"/>
                                  </p:stCondLst>
                                  <p:childTnLst>
                                    <p:animEffect transition="out" filter="wipe(down)">
                                      <p:cBhvr>
                                        <p:cTn id="30" dur="500"/>
                                        <p:tgtEl>
                                          <p:spTgt spid="44"/>
                                        </p:tgtEl>
                                      </p:cBhvr>
                                    </p:animEffect>
                                    <p:set>
                                      <p:cBhvr>
                                        <p:cTn id="31" dur="1" fill="hold">
                                          <p:stCondLst>
                                            <p:cond delay="499"/>
                                          </p:stCondLst>
                                        </p:cTn>
                                        <p:tgtEl>
                                          <p:spTgt spid="44"/>
                                        </p:tgtEl>
                                        <p:attrNameLst>
                                          <p:attrName>style.visibility</p:attrName>
                                        </p:attrNameLst>
                                      </p:cBhvr>
                                      <p:to>
                                        <p:strVal val="hidden"/>
                                      </p:to>
                                    </p:set>
                                  </p:childTnLst>
                                </p:cTn>
                              </p:par>
                              <p:par>
                                <p:cTn id="32" presetID="22" presetClass="exit" presetSubtype="4" fill="hold" grpId="0" nodeType="withEffect">
                                  <p:stCondLst>
                                    <p:cond delay="0"/>
                                  </p:stCondLst>
                                  <p:childTnLst>
                                    <p:animEffect transition="out" filter="wipe(down)">
                                      <p:cBhvr>
                                        <p:cTn id="33" dur="500"/>
                                        <p:tgtEl>
                                          <p:spTgt spid="45"/>
                                        </p:tgtEl>
                                      </p:cBhvr>
                                    </p:animEffect>
                                    <p:set>
                                      <p:cBhvr>
                                        <p:cTn id="34" dur="1" fill="hold">
                                          <p:stCondLst>
                                            <p:cond delay="499"/>
                                          </p:stCondLst>
                                        </p:cTn>
                                        <p:tgtEl>
                                          <p:spTgt spid="45"/>
                                        </p:tgtEl>
                                        <p:attrNameLst>
                                          <p:attrName>style.visibility</p:attrName>
                                        </p:attrNameLst>
                                      </p:cBhvr>
                                      <p:to>
                                        <p:strVal val="hidden"/>
                                      </p:to>
                                    </p:set>
                                  </p:childTnLst>
                                </p:cTn>
                              </p:par>
                              <p:par>
                                <p:cTn id="35" presetID="22" presetClass="exit" presetSubtype="4" fill="hold" grpId="0" nodeType="withEffect">
                                  <p:stCondLst>
                                    <p:cond delay="0"/>
                                  </p:stCondLst>
                                  <p:childTnLst>
                                    <p:animEffect transition="out" filter="wipe(down)">
                                      <p:cBhvr>
                                        <p:cTn id="36" dur="500"/>
                                        <p:tgtEl>
                                          <p:spTgt spid="46"/>
                                        </p:tgtEl>
                                      </p:cBhvr>
                                    </p:animEffect>
                                    <p:set>
                                      <p:cBhvr>
                                        <p:cTn id="37" dur="1" fill="hold">
                                          <p:stCondLst>
                                            <p:cond delay="499"/>
                                          </p:stCondLst>
                                        </p:cTn>
                                        <p:tgtEl>
                                          <p:spTgt spid="46"/>
                                        </p:tgtEl>
                                        <p:attrNameLst>
                                          <p:attrName>style.visibility</p:attrName>
                                        </p:attrNameLst>
                                      </p:cBhvr>
                                      <p:to>
                                        <p:strVal val="hidden"/>
                                      </p:to>
                                    </p:set>
                                  </p:childTnLst>
                                </p:cTn>
                              </p:par>
                              <p:par>
                                <p:cTn id="38" presetID="22" presetClass="exit" presetSubtype="4" fill="hold" grpId="0" nodeType="withEffect">
                                  <p:stCondLst>
                                    <p:cond delay="0"/>
                                  </p:stCondLst>
                                  <p:childTnLst>
                                    <p:animEffect transition="out" filter="wipe(down)">
                                      <p:cBhvr>
                                        <p:cTn id="39" dur="500"/>
                                        <p:tgtEl>
                                          <p:spTgt spid="49"/>
                                        </p:tgtEl>
                                      </p:cBhvr>
                                    </p:animEffect>
                                    <p:set>
                                      <p:cBhvr>
                                        <p:cTn id="40" dur="1" fill="hold">
                                          <p:stCondLst>
                                            <p:cond delay="499"/>
                                          </p:stCondLst>
                                        </p:cTn>
                                        <p:tgtEl>
                                          <p:spTgt spid="49"/>
                                        </p:tgtEl>
                                        <p:attrNameLst>
                                          <p:attrName>style.visibility</p:attrName>
                                        </p:attrNameLst>
                                      </p:cBhvr>
                                      <p:to>
                                        <p:strVal val="hidden"/>
                                      </p:to>
                                    </p:set>
                                  </p:childTnLst>
                                </p:cTn>
                              </p:par>
                              <p:par>
                                <p:cTn id="41" presetID="22" presetClass="exit" presetSubtype="4" fill="hold" grpId="0" nodeType="withEffect">
                                  <p:stCondLst>
                                    <p:cond delay="0"/>
                                  </p:stCondLst>
                                  <p:childTnLst>
                                    <p:animEffect transition="out" filter="wipe(down)">
                                      <p:cBhvr>
                                        <p:cTn id="42" dur="500"/>
                                        <p:tgtEl>
                                          <p:spTgt spid="47"/>
                                        </p:tgtEl>
                                      </p:cBhvr>
                                    </p:animEffect>
                                    <p:set>
                                      <p:cBhvr>
                                        <p:cTn id="43" dur="1" fill="hold">
                                          <p:stCondLst>
                                            <p:cond delay="499"/>
                                          </p:stCondLst>
                                        </p:cTn>
                                        <p:tgtEl>
                                          <p:spTgt spid="47"/>
                                        </p:tgtEl>
                                        <p:attrNameLst>
                                          <p:attrName>style.visibility</p:attrName>
                                        </p:attrNameLst>
                                      </p:cBhvr>
                                      <p:to>
                                        <p:strVal val="hidden"/>
                                      </p:to>
                                    </p:set>
                                  </p:childTnLst>
                                </p:cTn>
                              </p:par>
                              <p:par>
                                <p:cTn id="44" presetID="22" presetClass="exit" presetSubtype="4" fill="hold" grpId="0" nodeType="withEffect">
                                  <p:stCondLst>
                                    <p:cond delay="0"/>
                                  </p:stCondLst>
                                  <p:childTnLst>
                                    <p:animEffect transition="out" filter="wipe(down)">
                                      <p:cBhvr>
                                        <p:cTn id="45" dur="500"/>
                                        <p:tgtEl>
                                          <p:spTgt spid="48"/>
                                        </p:tgtEl>
                                      </p:cBhvr>
                                    </p:animEffect>
                                    <p:set>
                                      <p:cBhvr>
                                        <p:cTn id="46" dur="1" fill="hold">
                                          <p:stCondLst>
                                            <p:cond delay="499"/>
                                          </p:stCondLst>
                                        </p:cTn>
                                        <p:tgtEl>
                                          <p:spTgt spid="48"/>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2" presetClass="exit" presetSubtype="4" fill="hold" grpId="0" nodeType="clickEffect">
                                  <p:stCondLst>
                                    <p:cond delay="0"/>
                                  </p:stCondLst>
                                  <p:childTnLst>
                                    <p:animEffect transition="out" filter="wipe(down)">
                                      <p:cBhvr>
                                        <p:cTn id="50" dur="500"/>
                                        <p:tgtEl>
                                          <p:spTgt spid="37"/>
                                        </p:tgtEl>
                                      </p:cBhvr>
                                    </p:animEffect>
                                    <p:set>
                                      <p:cBhvr>
                                        <p:cTn id="51" dur="1" fill="hold">
                                          <p:stCondLst>
                                            <p:cond delay="499"/>
                                          </p:stCondLst>
                                        </p:cTn>
                                        <p:tgtEl>
                                          <p:spTgt spid="37"/>
                                        </p:tgtEl>
                                        <p:attrNameLst>
                                          <p:attrName>style.visibility</p:attrName>
                                        </p:attrNameLst>
                                      </p:cBhvr>
                                      <p:to>
                                        <p:strVal val="hidden"/>
                                      </p:to>
                                    </p:set>
                                  </p:childTnLst>
                                </p:cTn>
                              </p:par>
                              <p:par>
                                <p:cTn id="52" presetID="22" presetClass="exit" presetSubtype="4" fill="hold" grpId="0" nodeType="withEffect">
                                  <p:stCondLst>
                                    <p:cond delay="0"/>
                                  </p:stCondLst>
                                  <p:childTnLst>
                                    <p:animEffect transition="out" filter="wipe(down)">
                                      <p:cBhvr>
                                        <p:cTn id="53" dur="500"/>
                                        <p:tgtEl>
                                          <p:spTgt spid="38"/>
                                        </p:tgtEl>
                                      </p:cBhvr>
                                    </p:animEffect>
                                    <p:set>
                                      <p:cBhvr>
                                        <p:cTn id="54" dur="1" fill="hold">
                                          <p:stCondLst>
                                            <p:cond delay="499"/>
                                          </p:stCondLst>
                                        </p:cTn>
                                        <p:tgtEl>
                                          <p:spTgt spid="38"/>
                                        </p:tgtEl>
                                        <p:attrNameLst>
                                          <p:attrName>style.visibility</p:attrName>
                                        </p:attrNameLst>
                                      </p:cBhvr>
                                      <p:to>
                                        <p:strVal val="hidden"/>
                                      </p:to>
                                    </p:set>
                                  </p:childTnLst>
                                </p:cTn>
                              </p:par>
                              <p:par>
                                <p:cTn id="55" presetID="22" presetClass="exit" presetSubtype="4" fill="hold" grpId="0" nodeType="withEffect">
                                  <p:stCondLst>
                                    <p:cond delay="0"/>
                                  </p:stCondLst>
                                  <p:childTnLst>
                                    <p:animEffect transition="out" filter="wipe(down)">
                                      <p:cBhvr>
                                        <p:cTn id="56" dur="500"/>
                                        <p:tgtEl>
                                          <p:spTgt spid="39"/>
                                        </p:tgtEl>
                                      </p:cBhvr>
                                    </p:animEffect>
                                    <p:set>
                                      <p:cBhvr>
                                        <p:cTn id="57" dur="1" fill="hold">
                                          <p:stCondLst>
                                            <p:cond delay="499"/>
                                          </p:stCondLst>
                                        </p:cTn>
                                        <p:tgtEl>
                                          <p:spTgt spid="39"/>
                                        </p:tgtEl>
                                        <p:attrNameLst>
                                          <p:attrName>style.visibility</p:attrName>
                                        </p:attrNameLst>
                                      </p:cBhvr>
                                      <p:to>
                                        <p:strVal val="hidden"/>
                                      </p:to>
                                    </p:set>
                                  </p:childTnLst>
                                </p:cTn>
                              </p:par>
                              <p:par>
                                <p:cTn id="58" presetID="22" presetClass="exit" presetSubtype="4" fill="hold" grpId="0" nodeType="withEffect">
                                  <p:stCondLst>
                                    <p:cond delay="0"/>
                                  </p:stCondLst>
                                  <p:childTnLst>
                                    <p:animEffect transition="out" filter="wipe(down)">
                                      <p:cBhvr>
                                        <p:cTn id="59" dur="500"/>
                                        <p:tgtEl>
                                          <p:spTgt spid="40"/>
                                        </p:tgtEl>
                                      </p:cBhvr>
                                    </p:animEffect>
                                    <p:set>
                                      <p:cBhvr>
                                        <p:cTn id="60" dur="1" fill="hold">
                                          <p:stCondLst>
                                            <p:cond delay="499"/>
                                          </p:stCondLst>
                                        </p:cTn>
                                        <p:tgtEl>
                                          <p:spTgt spid="4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2" presetClass="exit" presetSubtype="4" fill="hold" grpId="0" nodeType="clickEffect">
                                  <p:stCondLst>
                                    <p:cond delay="0"/>
                                  </p:stCondLst>
                                  <p:childTnLst>
                                    <p:animEffect transition="out" filter="wipe(down)">
                                      <p:cBhvr>
                                        <p:cTn id="64" dur="500"/>
                                        <p:tgtEl>
                                          <p:spTgt spid="9"/>
                                        </p:tgtEl>
                                      </p:cBhvr>
                                    </p:animEffect>
                                    <p:set>
                                      <p:cBhvr>
                                        <p:cTn id="65" dur="1" fill="hold">
                                          <p:stCondLst>
                                            <p:cond delay="499"/>
                                          </p:stCondLst>
                                        </p:cTn>
                                        <p:tgtEl>
                                          <p:spTgt spid="9"/>
                                        </p:tgtEl>
                                        <p:attrNameLst>
                                          <p:attrName>style.visibility</p:attrName>
                                        </p:attrNameLst>
                                      </p:cBhvr>
                                      <p:to>
                                        <p:strVal val="hidden"/>
                                      </p:to>
                                    </p:set>
                                  </p:childTnLst>
                                </p:cTn>
                              </p:par>
                              <p:par>
                                <p:cTn id="66" presetID="22" presetClass="exit" presetSubtype="4" fill="hold" grpId="0" nodeType="withEffect">
                                  <p:stCondLst>
                                    <p:cond delay="0"/>
                                  </p:stCondLst>
                                  <p:childTnLst>
                                    <p:animEffect transition="out" filter="wipe(down)">
                                      <p:cBhvr>
                                        <p:cTn id="67" dur="500"/>
                                        <p:tgtEl>
                                          <p:spTgt spid="10"/>
                                        </p:tgtEl>
                                      </p:cBhvr>
                                    </p:animEffect>
                                    <p:set>
                                      <p:cBhvr>
                                        <p:cTn id="68" dur="1" fill="hold">
                                          <p:stCondLst>
                                            <p:cond delay="499"/>
                                          </p:stCondLst>
                                        </p:cTn>
                                        <p:tgtEl>
                                          <p:spTgt spid="10"/>
                                        </p:tgtEl>
                                        <p:attrNameLst>
                                          <p:attrName>style.visibility</p:attrName>
                                        </p:attrNameLst>
                                      </p:cBhvr>
                                      <p:to>
                                        <p:strVal val="hidden"/>
                                      </p:to>
                                    </p:set>
                                  </p:childTnLst>
                                </p:cTn>
                              </p:par>
                              <p:par>
                                <p:cTn id="69" presetID="22" presetClass="exit" presetSubtype="4" fill="hold" grpId="0" nodeType="withEffect">
                                  <p:stCondLst>
                                    <p:cond delay="0"/>
                                  </p:stCondLst>
                                  <p:childTnLst>
                                    <p:animEffect transition="out" filter="wipe(down)">
                                      <p:cBhvr>
                                        <p:cTn id="70" dur="500"/>
                                        <p:tgtEl>
                                          <p:spTgt spid="11"/>
                                        </p:tgtEl>
                                      </p:cBhvr>
                                    </p:animEffect>
                                    <p:set>
                                      <p:cBhvr>
                                        <p:cTn id="71" dur="1" fill="hold">
                                          <p:stCondLst>
                                            <p:cond delay="499"/>
                                          </p:stCondLst>
                                        </p:cTn>
                                        <p:tgtEl>
                                          <p:spTgt spid="11"/>
                                        </p:tgtEl>
                                        <p:attrNameLst>
                                          <p:attrName>style.visibility</p:attrName>
                                        </p:attrNameLst>
                                      </p:cBhvr>
                                      <p:to>
                                        <p:strVal val="hidden"/>
                                      </p:to>
                                    </p:set>
                                  </p:childTnLst>
                                </p:cTn>
                              </p:par>
                              <p:par>
                                <p:cTn id="72" presetID="22" presetClass="exit" presetSubtype="4" fill="hold" grpId="0" nodeType="withEffect">
                                  <p:stCondLst>
                                    <p:cond delay="0"/>
                                  </p:stCondLst>
                                  <p:childTnLst>
                                    <p:animEffect transition="out" filter="wipe(down)">
                                      <p:cBhvr>
                                        <p:cTn id="73" dur="500"/>
                                        <p:tgtEl>
                                          <p:spTgt spid="12"/>
                                        </p:tgtEl>
                                      </p:cBhvr>
                                    </p:animEffect>
                                    <p:set>
                                      <p:cBhvr>
                                        <p:cTn id="74" dur="1" fill="hold">
                                          <p:stCondLst>
                                            <p:cond delay="499"/>
                                          </p:stCondLst>
                                        </p:cTn>
                                        <p:tgtEl>
                                          <p:spTgt spid="12"/>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2" presetClass="exit" presetSubtype="4" fill="hold" grpId="0" nodeType="clickEffect">
                                  <p:stCondLst>
                                    <p:cond delay="0"/>
                                  </p:stCondLst>
                                  <p:childTnLst>
                                    <p:animEffect transition="out" filter="wipe(down)">
                                      <p:cBhvr>
                                        <p:cTn id="78" dur="500"/>
                                        <p:tgtEl>
                                          <p:spTgt spid="13"/>
                                        </p:tgtEl>
                                      </p:cBhvr>
                                    </p:animEffect>
                                    <p:set>
                                      <p:cBhvr>
                                        <p:cTn id="79" dur="1" fill="hold">
                                          <p:stCondLst>
                                            <p:cond delay="499"/>
                                          </p:stCondLst>
                                        </p:cTn>
                                        <p:tgtEl>
                                          <p:spTgt spid="13"/>
                                        </p:tgtEl>
                                        <p:attrNameLst>
                                          <p:attrName>style.visibility</p:attrName>
                                        </p:attrNameLst>
                                      </p:cBhvr>
                                      <p:to>
                                        <p:strVal val="hidden"/>
                                      </p:to>
                                    </p:set>
                                  </p:childTnLst>
                                </p:cTn>
                              </p:par>
                              <p:par>
                                <p:cTn id="80" presetID="22" presetClass="exit" presetSubtype="4" fill="hold" grpId="0" nodeType="withEffect">
                                  <p:stCondLst>
                                    <p:cond delay="0"/>
                                  </p:stCondLst>
                                  <p:childTnLst>
                                    <p:animEffect transition="out" filter="wipe(down)">
                                      <p:cBhvr>
                                        <p:cTn id="81" dur="500"/>
                                        <p:tgtEl>
                                          <p:spTgt spid="14"/>
                                        </p:tgtEl>
                                      </p:cBhvr>
                                    </p:animEffect>
                                    <p:set>
                                      <p:cBhvr>
                                        <p:cTn id="82" dur="1" fill="hold">
                                          <p:stCondLst>
                                            <p:cond delay="499"/>
                                          </p:stCondLst>
                                        </p:cTn>
                                        <p:tgtEl>
                                          <p:spTgt spid="14"/>
                                        </p:tgtEl>
                                        <p:attrNameLst>
                                          <p:attrName>style.visibility</p:attrName>
                                        </p:attrNameLst>
                                      </p:cBhvr>
                                      <p:to>
                                        <p:strVal val="hidden"/>
                                      </p:to>
                                    </p:set>
                                  </p:childTnLst>
                                </p:cTn>
                              </p:par>
                              <p:par>
                                <p:cTn id="83" presetID="22" presetClass="exit" presetSubtype="4" fill="hold" grpId="0" nodeType="withEffect">
                                  <p:stCondLst>
                                    <p:cond delay="0"/>
                                  </p:stCondLst>
                                  <p:childTnLst>
                                    <p:animEffect transition="out" filter="wipe(down)">
                                      <p:cBhvr>
                                        <p:cTn id="84" dur="500"/>
                                        <p:tgtEl>
                                          <p:spTgt spid="15"/>
                                        </p:tgtEl>
                                      </p:cBhvr>
                                    </p:animEffect>
                                    <p:set>
                                      <p:cBhvr>
                                        <p:cTn id="85" dur="1" fill="hold">
                                          <p:stCondLst>
                                            <p:cond delay="499"/>
                                          </p:stCondLst>
                                        </p:cTn>
                                        <p:tgtEl>
                                          <p:spTgt spid="15"/>
                                        </p:tgtEl>
                                        <p:attrNameLst>
                                          <p:attrName>style.visibility</p:attrName>
                                        </p:attrNameLst>
                                      </p:cBhvr>
                                      <p:to>
                                        <p:strVal val="hidden"/>
                                      </p:to>
                                    </p:set>
                                  </p:childTnLst>
                                </p:cTn>
                              </p:par>
                              <p:par>
                                <p:cTn id="86" presetID="22" presetClass="exit" presetSubtype="4" fill="hold" grpId="0" nodeType="withEffect">
                                  <p:stCondLst>
                                    <p:cond delay="0"/>
                                  </p:stCondLst>
                                  <p:childTnLst>
                                    <p:animEffect transition="out" filter="wipe(down)">
                                      <p:cBhvr>
                                        <p:cTn id="87" dur="500"/>
                                        <p:tgtEl>
                                          <p:spTgt spid="16"/>
                                        </p:tgtEl>
                                      </p:cBhvr>
                                    </p:animEffect>
                                    <p:set>
                                      <p:cBhvr>
                                        <p:cTn id="88" dur="1" fill="hold">
                                          <p:stCondLst>
                                            <p:cond delay="499"/>
                                          </p:stCondLst>
                                        </p:cTn>
                                        <p:tgtEl>
                                          <p:spTgt spid="16"/>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2" presetClass="exit" presetSubtype="4" fill="hold" grpId="0" nodeType="clickEffect">
                                  <p:stCondLst>
                                    <p:cond delay="0"/>
                                  </p:stCondLst>
                                  <p:childTnLst>
                                    <p:animEffect transition="out" filter="wipe(down)">
                                      <p:cBhvr>
                                        <p:cTn id="92" dur="500"/>
                                        <p:tgtEl>
                                          <p:spTgt spid="17"/>
                                        </p:tgtEl>
                                      </p:cBhvr>
                                    </p:animEffect>
                                    <p:set>
                                      <p:cBhvr>
                                        <p:cTn id="93" dur="1" fill="hold">
                                          <p:stCondLst>
                                            <p:cond delay="499"/>
                                          </p:stCondLst>
                                        </p:cTn>
                                        <p:tgtEl>
                                          <p:spTgt spid="17"/>
                                        </p:tgtEl>
                                        <p:attrNameLst>
                                          <p:attrName>style.visibility</p:attrName>
                                        </p:attrNameLst>
                                      </p:cBhvr>
                                      <p:to>
                                        <p:strVal val="hidden"/>
                                      </p:to>
                                    </p:set>
                                  </p:childTnLst>
                                </p:cTn>
                              </p:par>
                              <p:par>
                                <p:cTn id="94" presetID="22" presetClass="exit" presetSubtype="4" fill="hold" grpId="0" nodeType="withEffect">
                                  <p:stCondLst>
                                    <p:cond delay="0"/>
                                  </p:stCondLst>
                                  <p:childTnLst>
                                    <p:animEffect transition="out" filter="wipe(down)">
                                      <p:cBhvr>
                                        <p:cTn id="95" dur="500"/>
                                        <p:tgtEl>
                                          <p:spTgt spid="18"/>
                                        </p:tgtEl>
                                      </p:cBhvr>
                                    </p:animEffect>
                                    <p:set>
                                      <p:cBhvr>
                                        <p:cTn id="96" dur="1" fill="hold">
                                          <p:stCondLst>
                                            <p:cond delay="499"/>
                                          </p:stCondLst>
                                        </p:cTn>
                                        <p:tgtEl>
                                          <p:spTgt spid="18"/>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22" presetClass="exit" presetSubtype="4" fill="hold" grpId="0" nodeType="clickEffect">
                                  <p:stCondLst>
                                    <p:cond delay="0"/>
                                  </p:stCondLst>
                                  <p:childTnLst>
                                    <p:animEffect transition="out" filter="wipe(down)">
                                      <p:cBhvr>
                                        <p:cTn id="100" dur="500"/>
                                        <p:tgtEl>
                                          <p:spTgt spid="19"/>
                                        </p:tgtEl>
                                      </p:cBhvr>
                                    </p:animEffect>
                                    <p:set>
                                      <p:cBhvr>
                                        <p:cTn id="101" dur="1" fill="hold">
                                          <p:stCondLst>
                                            <p:cond delay="499"/>
                                          </p:stCondLst>
                                        </p:cTn>
                                        <p:tgtEl>
                                          <p:spTgt spid="19"/>
                                        </p:tgtEl>
                                        <p:attrNameLst>
                                          <p:attrName>style.visibility</p:attrName>
                                        </p:attrNameLst>
                                      </p:cBhvr>
                                      <p:to>
                                        <p:strVal val="hidden"/>
                                      </p:to>
                                    </p:set>
                                  </p:childTnLst>
                                </p:cTn>
                              </p:par>
                              <p:par>
                                <p:cTn id="102" presetID="22" presetClass="exit" presetSubtype="4" fill="hold" grpId="0" nodeType="withEffect">
                                  <p:stCondLst>
                                    <p:cond delay="0"/>
                                  </p:stCondLst>
                                  <p:childTnLst>
                                    <p:animEffect transition="out" filter="wipe(down)">
                                      <p:cBhvr>
                                        <p:cTn id="103" dur="500"/>
                                        <p:tgtEl>
                                          <p:spTgt spid="20"/>
                                        </p:tgtEl>
                                      </p:cBhvr>
                                    </p:animEffect>
                                    <p:set>
                                      <p:cBhvr>
                                        <p:cTn id="104" dur="1" fill="hold">
                                          <p:stCondLst>
                                            <p:cond delay="499"/>
                                          </p:stCondLst>
                                        </p:cTn>
                                        <p:tgtEl>
                                          <p:spTgt spid="20"/>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22"/>
                                        </p:tgtEl>
                                        <p:attrNameLst>
                                          <p:attrName>style.visibility</p:attrName>
                                        </p:attrNameLst>
                                      </p:cBhvr>
                                      <p:to>
                                        <p:strVal val="visible"/>
                                      </p:to>
                                    </p:set>
                                    <p:animEffect transition="in" filter="fade">
                                      <p:cBhvr>
                                        <p:cTn id="109" dur="500"/>
                                        <p:tgtEl>
                                          <p:spTgt spid="22"/>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23"/>
                                        </p:tgtEl>
                                        <p:attrNameLst>
                                          <p:attrName>style.visibility</p:attrName>
                                        </p:attrNameLst>
                                      </p:cBhvr>
                                      <p:to>
                                        <p:strVal val="visible"/>
                                      </p:to>
                                    </p:set>
                                    <p:animEffect transition="in" filter="fade">
                                      <p:cBhvr>
                                        <p:cTn id="114" dur="500"/>
                                        <p:tgtEl>
                                          <p:spTgt spid="23"/>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24"/>
                                        </p:tgtEl>
                                        <p:attrNameLst>
                                          <p:attrName>style.visibility</p:attrName>
                                        </p:attrNameLst>
                                      </p:cBhvr>
                                      <p:to>
                                        <p:strVal val="visible"/>
                                      </p:to>
                                    </p:set>
                                    <p:animEffect transition="in" filter="fade">
                                      <p:cBhvr>
                                        <p:cTn id="119" dur="500"/>
                                        <p:tgtEl>
                                          <p:spTgt spid="24"/>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xit" presetSubtype="4" fill="hold" grpId="0" nodeType="clickEffect">
                                  <p:stCondLst>
                                    <p:cond delay="0"/>
                                  </p:stCondLst>
                                  <p:childTnLst>
                                    <p:animEffect transition="out" filter="wipe(down)">
                                      <p:cBhvr>
                                        <p:cTn id="123" dur="500"/>
                                        <p:tgtEl>
                                          <p:spTgt spid="31"/>
                                        </p:tgtEl>
                                      </p:cBhvr>
                                    </p:animEffect>
                                    <p:set>
                                      <p:cBhvr>
                                        <p:cTn id="124" dur="1" fill="hold">
                                          <p:stCondLst>
                                            <p:cond delay="499"/>
                                          </p:stCondLst>
                                        </p:cTn>
                                        <p:tgtEl>
                                          <p:spTgt spid="31"/>
                                        </p:tgtEl>
                                        <p:attrNameLst>
                                          <p:attrName>style.visibility</p:attrName>
                                        </p:attrNameLst>
                                      </p:cBhvr>
                                      <p:to>
                                        <p:strVal val="hidden"/>
                                      </p:to>
                                    </p:set>
                                  </p:childTnLst>
                                </p:cTn>
                              </p:par>
                              <p:par>
                                <p:cTn id="125" presetID="22" presetClass="exit" presetSubtype="4" fill="hold" grpId="0" nodeType="withEffect">
                                  <p:stCondLst>
                                    <p:cond delay="0"/>
                                  </p:stCondLst>
                                  <p:childTnLst>
                                    <p:animEffect transition="out" filter="wipe(down)">
                                      <p:cBhvr>
                                        <p:cTn id="126" dur="500"/>
                                        <p:tgtEl>
                                          <p:spTgt spid="32"/>
                                        </p:tgtEl>
                                      </p:cBhvr>
                                    </p:animEffect>
                                    <p:set>
                                      <p:cBhvr>
                                        <p:cTn id="127" dur="1" fill="hold">
                                          <p:stCondLst>
                                            <p:cond delay="499"/>
                                          </p:stCondLst>
                                        </p:cTn>
                                        <p:tgtEl>
                                          <p:spTgt spid="32"/>
                                        </p:tgtEl>
                                        <p:attrNameLst>
                                          <p:attrName>style.visibility</p:attrName>
                                        </p:attrNameLst>
                                      </p:cBhvr>
                                      <p:to>
                                        <p:strVal val="hidden"/>
                                      </p:to>
                                    </p:set>
                                  </p:childTnLst>
                                </p:cTn>
                              </p:par>
                              <p:par>
                                <p:cTn id="128" presetID="22" presetClass="exit" presetSubtype="4" fill="hold" grpId="0" nodeType="withEffect">
                                  <p:stCondLst>
                                    <p:cond delay="0"/>
                                  </p:stCondLst>
                                  <p:childTnLst>
                                    <p:animEffect transition="out" filter="wipe(down)">
                                      <p:cBhvr>
                                        <p:cTn id="129" dur="500"/>
                                        <p:tgtEl>
                                          <p:spTgt spid="27"/>
                                        </p:tgtEl>
                                      </p:cBhvr>
                                    </p:animEffect>
                                    <p:set>
                                      <p:cBhvr>
                                        <p:cTn id="130" dur="1" fill="hold">
                                          <p:stCondLst>
                                            <p:cond delay="499"/>
                                          </p:stCondLst>
                                        </p:cTn>
                                        <p:tgtEl>
                                          <p:spTgt spid="27"/>
                                        </p:tgtEl>
                                        <p:attrNameLst>
                                          <p:attrName>style.visibility</p:attrName>
                                        </p:attrNameLst>
                                      </p:cBhvr>
                                      <p:to>
                                        <p:strVal val="hidden"/>
                                      </p:to>
                                    </p:set>
                                  </p:childTnLst>
                                </p:cTn>
                              </p:par>
                              <p:par>
                                <p:cTn id="131" presetID="22" presetClass="exit" presetSubtype="4" fill="hold" grpId="0" nodeType="withEffect">
                                  <p:stCondLst>
                                    <p:cond delay="0"/>
                                  </p:stCondLst>
                                  <p:childTnLst>
                                    <p:animEffect transition="out" filter="wipe(down)">
                                      <p:cBhvr>
                                        <p:cTn id="132" dur="500"/>
                                        <p:tgtEl>
                                          <p:spTgt spid="28"/>
                                        </p:tgtEl>
                                      </p:cBhvr>
                                    </p:animEffect>
                                    <p:set>
                                      <p:cBhvr>
                                        <p:cTn id="133" dur="1" fill="hold">
                                          <p:stCondLst>
                                            <p:cond delay="499"/>
                                          </p:stCondLst>
                                        </p:cTn>
                                        <p:tgtEl>
                                          <p:spTgt spid="28"/>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0" nodeType="clickEffect">
                                  <p:stCondLst>
                                    <p:cond delay="0"/>
                                  </p:stCondLst>
                                  <p:childTnLst>
                                    <p:set>
                                      <p:cBhvr>
                                        <p:cTn id="137" dur="1" fill="hold">
                                          <p:stCondLst>
                                            <p:cond delay="0"/>
                                          </p:stCondLst>
                                        </p:cTn>
                                        <p:tgtEl>
                                          <p:spTgt spid="21"/>
                                        </p:tgtEl>
                                        <p:attrNameLst>
                                          <p:attrName>style.visibility</p:attrName>
                                        </p:attrNameLst>
                                      </p:cBhvr>
                                      <p:to>
                                        <p:strVal val="visible"/>
                                      </p:to>
                                    </p:set>
                                    <p:animEffect transition="in" filter="fade">
                                      <p:cBhvr>
                                        <p:cTn id="138" dur="500"/>
                                        <p:tgtEl>
                                          <p:spTgt spid="21"/>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grpId="0" nodeType="clickEffect">
                                  <p:stCondLst>
                                    <p:cond delay="0"/>
                                  </p:stCondLst>
                                  <p:childTnLst>
                                    <p:set>
                                      <p:cBhvr>
                                        <p:cTn id="142" dur="1" fill="hold">
                                          <p:stCondLst>
                                            <p:cond delay="0"/>
                                          </p:stCondLst>
                                        </p:cTn>
                                        <p:tgtEl>
                                          <p:spTgt spid="33"/>
                                        </p:tgtEl>
                                        <p:attrNameLst>
                                          <p:attrName>style.visibility</p:attrName>
                                        </p:attrNameLst>
                                      </p:cBhvr>
                                      <p:to>
                                        <p:strVal val="visible"/>
                                      </p:to>
                                    </p:set>
                                    <p:animEffect transition="in" filter="fade">
                                      <p:cBhvr>
                                        <p:cTn id="143" dur="500"/>
                                        <p:tgtEl>
                                          <p:spTgt spid="33"/>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xit" presetSubtype="4" fill="hold" grpId="0" nodeType="clickEffect">
                                  <p:stCondLst>
                                    <p:cond delay="0"/>
                                  </p:stCondLst>
                                  <p:childTnLst>
                                    <p:animEffect transition="out" filter="wipe(down)">
                                      <p:cBhvr>
                                        <p:cTn id="147" dur="500"/>
                                        <p:tgtEl>
                                          <p:spTgt spid="25"/>
                                        </p:tgtEl>
                                      </p:cBhvr>
                                    </p:animEffect>
                                    <p:set>
                                      <p:cBhvr>
                                        <p:cTn id="148" dur="1" fill="hold">
                                          <p:stCondLst>
                                            <p:cond delay="499"/>
                                          </p:stCondLst>
                                        </p:cTn>
                                        <p:tgtEl>
                                          <p:spTgt spid="25"/>
                                        </p:tgtEl>
                                        <p:attrNameLst>
                                          <p:attrName>style.visibility</p:attrName>
                                        </p:attrNameLst>
                                      </p:cBhvr>
                                      <p:to>
                                        <p:strVal val="hidden"/>
                                      </p:to>
                                    </p:set>
                                  </p:childTnLst>
                                </p:cTn>
                              </p:par>
                              <p:par>
                                <p:cTn id="149" presetID="22" presetClass="exit" presetSubtype="4" fill="hold" grpId="0" nodeType="withEffect">
                                  <p:stCondLst>
                                    <p:cond delay="0"/>
                                  </p:stCondLst>
                                  <p:childTnLst>
                                    <p:animEffect transition="out" filter="wipe(down)">
                                      <p:cBhvr>
                                        <p:cTn id="150" dur="500"/>
                                        <p:tgtEl>
                                          <p:spTgt spid="26"/>
                                        </p:tgtEl>
                                      </p:cBhvr>
                                    </p:animEffect>
                                    <p:set>
                                      <p:cBhvr>
                                        <p:cTn id="151" dur="1" fill="hold">
                                          <p:stCondLst>
                                            <p:cond delay="499"/>
                                          </p:stCondLst>
                                        </p:cTn>
                                        <p:tgtEl>
                                          <p:spTgt spid="26"/>
                                        </p:tgtEl>
                                        <p:attrNameLst>
                                          <p:attrName>style.visibility</p:attrName>
                                        </p:attrNameLst>
                                      </p:cBhvr>
                                      <p:to>
                                        <p:strVal val="hidden"/>
                                      </p:to>
                                    </p:set>
                                  </p:childTnLst>
                                </p:cTn>
                              </p:par>
                              <p:par>
                                <p:cTn id="152" presetID="22" presetClass="exit" presetSubtype="4" fill="hold" grpId="0" nodeType="withEffect">
                                  <p:stCondLst>
                                    <p:cond delay="0"/>
                                  </p:stCondLst>
                                  <p:childTnLst>
                                    <p:animEffect transition="out" filter="wipe(down)">
                                      <p:cBhvr>
                                        <p:cTn id="153" dur="500"/>
                                        <p:tgtEl>
                                          <p:spTgt spid="29"/>
                                        </p:tgtEl>
                                      </p:cBhvr>
                                    </p:animEffect>
                                    <p:set>
                                      <p:cBhvr>
                                        <p:cTn id="154" dur="1" fill="hold">
                                          <p:stCondLst>
                                            <p:cond delay="499"/>
                                          </p:stCondLst>
                                        </p:cTn>
                                        <p:tgtEl>
                                          <p:spTgt spid="29"/>
                                        </p:tgtEl>
                                        <p:attrNameLst>
                                          <p:attrName>style.visibility</p:attrName>
                                        </p:attrNameLst>
                                      </p:cBhvr>
                                      <p:to>
                                        <p:strVal val="hidden"/>
                                      </p:to>
                                    </p:set>
                                  </p:childTnLst>
                                </p:cTn>
                              </p:par>
                              <p:par>
                                <p:cTn id="155" presetID="22" presetClass="exit" presetSubtype="4" fill="hold" grpId="0" nodeType="withEffect">
                                  <p:stCondLst>
                                    <p:cond delay="0"/>
                                  </p:stCondLst>
                                  <p:childTnLst>
                                    <p:animEffect transition="out" filter="wipe(down)">
                                      <p:cBhvr>
                                        <p:cTn id="156" dur="500"/>
                                        <p:tgtEl>
                                          <p:spTgt spid="30"/>
                                        </p:tgtEl>
                                      </p:cBhvr>
                                    </p:animEffect>
                                    <p:set>
                                      <p:cBhvr>
                                        <p:cTn id="157" dur="1" fill="hold">
                                          <p:stCondLst>
                                            <p:cond delay="499"/>
                                          </p:stCondLst>
                                        </p:cTn>
                                        <p:tgtEl>
                                          <p:spTgt spid="30"/>
                                        </p:tgtEl>
                                        <p:attrNameLst>
                                          <p:attrName>style.visibility</p:attrName>
                                        </p:attrNameLst>
                                      </p:cBhvr>
                                      <p:to>
                                        <p:strVal val="hidden"/>
                                      </p:to>
                                    </p:se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36"/>
                                        </p:tgtEl>
                                        <p:attrNameLst>
                                          <p:attrName>style.visibility</p:attrName>
                                        </p:attrNameLst>
                                      </p:cBhvr>
                                      <p:to>
                                        <p:strVal val="visible"/>
                                      </p:to>
                                    </p:set>
                                    <p:animEffect transition="in" filter="fade">
                                      <p:cBhvr>
                                        <p:cTn id="162" dur="500"/>
                                        <p:tgtEl>
                                          <p:spTgt spid="36"/>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grpId="0" nodeType="clickEffect">
                                  <p:stCondLst>
                                    <p:cond delay="0"/>
                                  </p:stCondLst>
                                  <p:childTnLst>
                                    <p:set>
                                      <p:cBhvr>
                                        <p:cTn id="166" dur="1" fill="hold">
                                          <p:stCondLst>
                                            <p:cond delay="0"/>
                                          </p:stCondLst>
                                        </p:cTn>
                                        <p:tgtEl>
                                          <p:spTgt spid="34"/>
                                        </p:tgtEl>
                                        <p:attrNameLst>
                                          <p:attrName>style.visibility</p:attrName>
                                        </p:attrNameLst>
                                      </p:cBhvr>
                                      <p:to>
                                        <p:strVal val="visible"/>
                                      </p:to>
                                    </p:set>
                                    <p:animEffect transition="in" filter="fade">
                                      <p:cBhvr>
                                        <p:cTn id="167" dur="500"/>
                                        <p:tgtEl>
                                          <p:spTgt spid="34"/>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35"/>
                                        </p:tgtEl>
                                        <p:attrNameLst>
                                          <p:attrName>style.visibility</p:attrName>
                                        </p:attrNameLst>
                                      </p:cBhvr>
                                      <p:to>
                                        <p:strVal val="visible"/>
                                      </p:to>
                                    </p:set>
                                    <p:animEffect transition="in" filter="fade">
                                      <p:cBhvr>
                                        <p:cTn id="17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p:bldP spid="23" grpId="0" animBg="1"/>
      <p:bldP spid="24" grpId="0"/>
      <p:bldP spid="25" grpId="0" animBg="1"/>
      <p:bldP spid="26" grpId="0" animBg="1"/>
      <p:bldP spid="27" grpId="0" animBg="1"/>
      <p:bldP spid="28" grpId="0" animBg="1"/>
      <p:bldP spid="29" grpId="0" animBg="1"/>
      <p:bldP spid="30" grpId="0" animBg="1"/>
      <p:bldP spid="31" grpId="0" animBg="1"/>
      <p:bldP spid="32" grpId="0" animBg="1"/>
      <p:bldP spid="33" grpId="0"/>
      <p:bldP spid="34" grpId="0"/>
      <p:bldP spid="35" grpId="0"/>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BBDCE6-23B7-45EC-B117-5C70FE1976B5}"/>
              </a:ext>
            </a:extLst>
          </p:cNvPr>
          <p:cNvSpPr>
            <a:spLocks noGrp="1"/>
          </p:cNvSpPr>
          <p:nvPr>
            <p:ph type="title"/>
          </p:nvPr>
        </p:nvSpPr>
        <p:spPr/>
        <p:txBody>
          <a:bodyPr>
            <a:normAutofit/>
          </a:bodyPr>
          <a:lstStyle/>
          <a:p>
            <a:r>
              <a:rPr lang="en-US" dirty="0"/>
              <a:t>Realizing Logic Function with Gates</a:t>
            </a:r>
            <a:endParaRPr lang="en-IN" dirty="0"/>
          </a:p>
        </p:txBody>
      </p:sp>
      <p:sp>
        <p:nvSpPr>
          <p:cNvPr id="3" name="Content Placeholder 2">
            <a:extLst>
              <a:ext uri="{FF2B5EF4-FFF2-40B4-BE49-F238E27FC236}">
                <a16:creationId xmlns:a16="http://schemas.microsoft.com/office/drawing/2014/main" xmlns="" id="{A8295D69-DE99-4FCC-9C72-25A3F9A212D5}"/>
              </a:ext>
            </a:extLst>
          </p:cNvPr>
          <p:cNvSpPr>
            <a:spLocks noGrp="1"/>
          </p:cNvSpPr>
          <p:nvPr>
            <p:ph idx="1"/>
          </p:nvPr>
        </p:nvSpPr>
        <p:spPr>
          <a:xfrm>
            <a:off x="131180" y="863445"/>
            <a:ext cx="11929641" cy="546902"/>
          </a:xfrm>
        </p:spPr>
        <p:txBody>
          <a:bodyPr/>
          <a:lstStyle/>
          <a:p>
            <a:r>
              <a:rPr lang="en-US" dirty="0"/>
              <a:t>Implement AB’ + C’D using AND, OR &amp; Invert Gates</a:t>
            </a:r>
          </a:p>
          <a:p>
            <a:endParaRPr lang="en-IN" dirty="0"/>
          </a:p>
        </p:txBody>
      </p:sp>
      <p:grpSp>
        <p:nvGrpSpPr>
          <p:cNvPr id="4" name="Group 3">
            <a:extLst>
              <a:ext uri="{FF2B5EF4-FFF2-40B4-BE49-F238E27FC236}">
                <a16:creationId xmlns:a16="http://schemas.microsoft.com/office/drawing/2014/main" xmlns="" id="{42284E1A-8D9C-4F05-B031-F0D0FB103B83}"/>
              </a:ext>
            </a:extLst>
          </p:cNvPr>
          <p:cNvGrpSpPr/>
          <p:nvPr/>
        </p:nvGrpSpPr>
        <p:grpSpPr>
          <a:xfrm>
            <a:off x="4190700" y="2348698"/>
            <a:ext cx="2235949" cy="741118"/>
            <a:chOff x="3098546" y="1715660"/>
            <a:chExt cx="2235949" cy="741118"/>
          </a:xfrm>
        </p:grpSpPr>
        <p:cxnSp>
          <p:nvCxnSpPr>
            <p:cNvPr id="5" name="Straight Connector 4">
              <a:extLst>
                <a:ext uri="{FF2B5EF4-FFF2-40B4-BE49-F238E27FC236}">
                  <a16:creationId xmlns:a16="http://schemas.microsoft.com/office/drawing/2014/main" xmlns="" id="{C08C21C1-039B-4CF8-95B8-395D1EFEC3F2}"/>
                </a:ext>
              </a:extLst>
            </p:cNvPr>
            <p:cNvCxnSpPr/>
            <p:nvPr/>
          </p:nvCxnSpPr>
          <p:spPr>
            <a:xfrm flipV="1">
              <a:off x="3918911" y="2266407"/>
              <a:ext cx="540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8329C885-9F05-49DC-9CA5-76529ED8EE67}"/>
                </a:ext>
              </a:extLst>
            </p:cNvPr>
            <p:cNvCxnSpPr/>
            <p:nvPr/>
          </p:nvCxnSpPr>
          <p:spPr>
            <a:xfrm>
              <a:off x="3098546" y="1903059"/>
              <a:ext cx="135945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Delay 68">
              <a:extLst>
                <a:ext uri="{FF2B5EF4-FFF2-40B4-BE49-F238E27FC236}">
                  <a16:creationId xmlns:a16="http://schemas.microsoft.com/office/drawing/2014/main" xmlns="" id="{4B76302C-D29B-46CB-B137-49BDBD51F2B9}"/>
                </a:ext>
              </a:extLst>
            </p:cNvPr>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9" name="TextBox 8">
            <a:extLst>
              <a:ext uri="{FF2B5EF4-FFF2-40B4-BE49-F238E27FC236}">
                <a16:creationId xmlns:a16="http://schemas.microsoft.com/office/drawing/2014/main" xmlns="" id="{A029946D-6358-4FA4-A48B-863C364989ED}"/>
              </a:ext>
            </a:extLst>
          </p:cNvPr>
          <p:cNvSpPr txBox="1"/>
          <p:nvPr/>
        </p:nvSpPr>
        <p:spPr>
          <a:xfrm>
            <a:off x="3729925" y="2251616"/>
            <a:ext cx="362600" cy="461665"/>
          </a:xfrm>
          <a:prstGeom prst="rect">
            <a:avLst/>
          </a:prstGeom>
          <a:noFill/>
        </p:spPr>
        <p:txBody>
          <a:bodyPr wrap="none" rtlCol="0">
            <a:spAutoFit/>
          </a:bodyPr>
          <a:lstStyle/>
          <a:p>
            <a:r>
              <a:rPr lang="en-US" sz="2400" dirty="0"/>
              <a:t>A</a:t>
            </a:r>
          </a:p>
        </p:txBody>
      </p:sp>
      <p:sp>
        <p:nvSpPr>
          <p:cNvPr id="10" name="TextBox 9">
            <a:extLst>
              <a:ext uri="{FF2B5EF4-FFF2-40B4-BE49-F238E27FC236}">
                <a16:creationId xmlns:a16="http://schemas.microsoft.com/office/drawing/2014/main" xmlns="" id="{DF015932-5656-416A-B037-00D898DCF332}"/>
              </a:ext>
            </a:extLst>
          </p:cNvPr>
          <p:cNvSpPr txBox="1"/>
          <p:nvPr/>
        </p:nvSpPr>
        <p:spPr>
          <a:xfrm>
            <a:off x="3729925" y="2704351"/>
            <a:ext cx="362600" cy="461665"/>
          </a:xfrm>
          <a:prstGeom prst="rect">
            <a:avLst/>
          </a:prstGeom>
          <a:noFill/>
        </p:spPr>
        <p:txBody>
          <a:bodyPr wrap="none" rtlCol="0">
            <a:spAutoFit/>
          </a:bodyPr>
          <a:lstStyle/>
          <a:p>
            <a:r>
              <a:rPr lang="en-US" sz="2400" dirty="0"/>
              <a:t>B</a:t>
            </a:r>
          </a:p>
        </p:txBody>
      </p:sp>
      <p:grpSp>
        <p:nvGrpSpPr>
          <p:cNvPr id="11" name="Group 10">
            <a:extLst>
              <a:ext uri="{FF2B5EF4-FFF2-40B4-BE49-F238E27FC236}">
                <a16:creationId xmlns:a16="http://schemas.microsoft.com/office/drawing/2014/main" xmlns="" id="{F9355C18-A6A5-4F17-8048-A33375933D85}"/>
              </a:ext>
            </a:extLst>
          </p:cNvPr>
          <p:cNvGrpSpPr/>
          <p:nvPr/>
        </p:nvGrpSpPr>
        <p:grpSpPr>
          <a:xfrm>
            <a:off x="4201413" y="3720298"/>
            <a:ext cx="2225236" cy="741118"/>
            <a:chOff x="3109259" y="1715660"/>
            <a:chExt cx="2225236" cy="741118"/>
          </a:xfrm>
        </p:grpSpPr>
        <p:cxnSp>
          <p:nvCxnSpPr>
            <p:cNvPr id="12" name="Straight Connector 11">
              <a:extLst>
                <a:ext uri="{FF2B5EF4-FFF2-40B4-BE49-F238E27FC236}">
                  <a16:creationId xmlns:a16="http://schemas.microsoft.com/office/drawing/2014/main" xmlns="" id="{2F6767B2-FD92-49A2-AF6E-F597C69D9AC5}"/>
                </a:ext>
              </a:extLst>
            </p:cNvPr>
            <p:cNvCxnSpPr/>
            <p:nvPr/>
          </p:nvCxnSpPr>
          <p:spPr>
            <a:xfrm>
              <a:off x="3109259" y="2266407"/>
              <a:ext cx="1348744"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D416DA99-F395-4D2D-94FE-9A69E1214F69}"/>
                </a:ext>
              </a:extLst>
            </p:cNvPr>
            <p:cNvCxnSpPr/>
            <p:nvPr/>
          </p:nvCxnSpPr>
          <p:spPr>
            <a:xfrm flipV="1">
              <a:off x="3918911" y="1903059"/>
              <a:ext cx="540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Delay 68">
              <a:extLst>
                <a:ext uri="{FF2B5EF4-FFF2-40B4-BE49-F238E27FC236}">
                  <a16:creationId xmlns:a16="http://schemas.microsoft.com/office/drawing/2014/main" xmlns="" id="{0F439045-C4AA-4E87-BFB7-0202DE4DE9ED}"/>
                </a:ext>
              </a:extLst>
            </p:cNvPr>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6" name="TextBox 15">
            <a:extLst>
              <a:ext uri="{FF2B5EF4-FFF2-40B4-BE49-F238E27FC236}">
                <a16:creationId xmlns:a16="http://schemas.microsoft.com/office/drawing/2014/main" xmlns="" id="{ED1B6925-0736-45FE-ADB8-4889B8D7DFC3}"/>
              </a:ext>
            </a:extLst>
          </p:cNvPr>
          <p:cNvSpPr txBox="1"/>
          <p:nvPr/>
        </p:nvSpPr>
        <p:spPr>
          <a:xfrm>
            <a:off x="3737105" y="3623216"/>
            <a:ext cx="348172" cy="461665"/>
          </a:xfrm>
          <a:prstGeom prst="rect">
            <a:avLst/>
          </a:prstGeom>
          <a:noFill/>
        </p:spPr>
        <p:txBody>
          <a:bodyPr wrap="none" rtlCol="0">
            <a:spAutoFit/>
          </a:bodyPr>
          <a:lstStyle/>
          <a:p>
            <a:r>
              <a:rPr lang="en-US" sz="2400" dirty="0"/>
              <a:t>C</a:t>
            </a:r>
          </a:p>
        </p:txBody>
      </p:sp>
      <p:sp>
        <p:nvSpPr>
          <p:cNvPr id="17" name="TextBox 16">
            <a:extLst>
              <a:ext uri="{FF2B5EF4-FFF2-40B4-BE49-F238E27FC236}">
                <a16:creationId xmlns:a16="http://schemas.microsoft.com/office/drawing/2014/main" xmlns="" id="{B5F2BD2C-438D-4525-B046-B82D6C68755E}"/>
              </a:ext>
            </a:extLst>
          </p:cNvPr>
          <p:cNvSpPr txBox="1"/>
          <p:nvPr/>
        </p:nvSpPr>
        <p:spPr>
          <a:xfrm>
            <a:off x="3737105" y="3999751"/>
            <a:ext cx="373820" cy="461665"/>
          </a:xfrm>
          <a:prstGeom prst="rect">
            <a:avLst/>
          </a:prstGeom>
          <a:noFill/>
        </p:spPr>
        <p:txBody>
          <a:bodyPr wrap="none" rtlCol="0">
            <a:spAutoFit/>
          </a:bodyPr>
          <a:lstStyle/>
          <a:p>
            <a:r>
              <a:rPr lang="en-US" sz="2400" dirty="0"/>
              <a:t>D</a:t>
            </a:r>
          </a:p>
        </p:txBody>
      </p:sp>
      <p:grpSp>
        <p:nvGrpSpPr>
          <p:cNvPr id="18" name="Group 17">
            <a:extLst>
              <a:ext uri="{FF2B5EF4-FFF2-40B4-BE49-F238E27FC236}">
                <a16:creationId xmlns:a16="http://schemas.microsoft.com/office/drawing/2014/main" xmlns="" id="{0ED67CC5-84A5-4A70-862A-B39A9987F233}"/>
              </a:ext>
            </a:extLst>
          </p:cNvPr>
          <p:cNvGrpSpPr/>
          <p:nvPr/>
        </p:nvGrpSpPr>
        <p:grpSpPr>
          <a:xfrm>
            <a:off x="4188682" y="2646904"/>
            <a:ext cx="810949" cy="514224"/>
            <a:chOff x="379248" y="5807937"/>
            <a:chExt cx="1187310" cy="752875"/>
          </a:xfrm>
        </p:grpSpPr>
        <p:cxnSp>
          <p:nvCxnSpPr>
            <p:cNvPr id="19" name="Straight Connector 18">
              <a:extLst>
                <a:ext uri="{FF2B5EF4-FFF2-40B4-BE49-F238E27FC236}">
                  <a16:creationId xmlns:a16="http://schemas.microsoft.com/office/drawing/2014/main" xmlns="" id="{CC4B8A34-9785-4ABC-A18F-8DE0BB7A244D}"/>
                </a:ext>
              </a:extLst>
            </p:cNvPr>
            <p:cNvCxnSpPr/>
            <p:nvPr/>
          </p:nvCxnSpPr>
          <p:spPr>
            <a:xfrm flipV="1">
              <a:off x="379248" y="6187166"/>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xmlns="" id="{45E149BB-3825-4963-9B50-0CBE13D566E4}"/>
                </a:ext>
              </a:extLst>
            </p:cNvPr>
            <p:cNvSpPr/>
            <p:nvPr/>
          </p:nvSpPr>
          <p:spPr>
            <a:xfrm>
              <a:off x="1446530" y="6125012"/>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riangle 100">
              <a:extLst>
                <a:ext uri="{FF2B5EF4-FFF2-40B4-BE49-F238E27FC236}">
                  <a16:creationId xmlns:a16="http://schemas.microsoft.com/office/drawing/2014/main" xmlns="" id="{E4958D77-7086-4939-8C10-95319AC6F79B}"/>
                </a:ext>
              </a:extLst>
            </p:cNvPr>
            <p:cNvSpPr/>
            <p:nvPr/>
          </p:nvSpPr>
          <p:spPr>
            <a:xfrm rot="5400000">
              <a:off x="733521" y="5859860"/>
              <a:ext cx="752875" cy="649030"/>
            </a:xfrm>
            <a:prstGeom prst="triangl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3" name="Group 22">
            <a:extLst>
              <a:ext uri="{FF2B5EF4-FFF2-40B4-BE49-F238E27FC236}">
                <a16:creationId xmlns:a16="http://schemas.microsoft.com/office/drawing/2014/main" xmlns="" id="{8414BF4A-2E20-4707-8CA5-C1AA6F086294}"/>
              </a:ext>
            </a:extLst>
          </p:cNvPr>
          <p:cNvGrpSpPr/>
          <p:nvPr/>
        </p:nvGrpSpPr>
        <p:grpSpPr>
          <a:xfrm>
            <a:off x="7516429" y="2913823"/>
            <a:ext cx="1284026" cy="723601"/>
            <a:chOff x="3990333" y="3048834"/>
            <a:chExt cx="1284026" cy="723601"/>
          </a:xfrm>
        </p:grpSpPr>
        <p:cxnSp>
          <p:nvCxnSpPr>
            <p:cNvPr id="26" name="Straight Connector 25">
              <a:extLst>
                <a:ext uri="{FF2B5EF4-FFF2-40B4-BE49-F238E27FC236}">
                  <a16:creationId xmlns:a16="http://schemas.microsoft.com/office/drawing/2014/main" xmlns="" id="{4505AF70-FFA6-42AE-8606-AAB85EAA8E10}"/>
                </a:ext>
              </a:extLst>
            </p:cNvPr>
            <p:cNvCxnSpPr/>
            <p:nvPr/>
          </p:nvCxnSpPr>
          <p:spPr>
            <a:xfrm flipV="1">
              <a:off x="5010436" y="3412939"/>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xmlns="" id="{CAF4A09B-8159-4BFC-96C3-DE7FAB6F3977}"/>
                </a:ext>
              </a:extLst>
            </p:cNvPr>
            <p:cNvGrpSpPr/>
            <p:nvPr/>
          </p:nvGrpSpPr>
          <p:grpSpPr>
            <a:xfrm>
              <a:off x="3990333" y="3048834"/>
              <a:ext cx="1016928" cy="723601"/>
              <a:chOff x="3990333" y="3048834"/>
              <a:chExt cx="1016928" cy="723601"/>
            </a:xfrm>
          </p:grpSpPr>
          <p:sp>
            <p:nvSpPr>
              <p:cNvPr id="28" name="Stored Data 71">
                <a:extLst>
                  <a:ext uri="{FF2B5EF4-FFF2-40B4-BE49-F238E27FC236}">
                    <a16:creationId xmlns:a16="http://schemas.microsoft.com/office/drawing/2014/main" xmlns="" id="{FD52AFA5-740D-4AB9-86CA-EED14A20D497}"/>
                  </a:ext>
                </a:extLst>
              </p:cNvPr>
              <p:cNvSpPr/>
              <p:nvPr/>
            </p:nvSpPr>
            <p:spPr>
              <a:xfrm rot="10800000">
                <a:off x="3997592" y="3048854"/>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Stored Data 71">
                <a:extLst>
                  <a:ext uri="{FF2B5EF4-FFF2-40B4-BE49-F238E27FC236}">
                    <a16:creationId xmlns:a16="http://schemas.microsoft.com/office/drawing/2014/main" xmlns="" id="{EA04BD66-FBFB-4E58-AD7B-9E40E156F6A7}"/>
                  </a:ext>
                </a:extLst>
              </p:cNvPr>
              <p:cNvSpPr/>
              <p:nvPr/>
            </p:nvSpPr>
            <p:spPr>
              <a:xfrm rot="10800000">
                <a:off x="3990333" y="3048834"/>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30" name="Group 29">
            <a:extLst>
              <a:ext uri="{FF2B5EF4-FFF2-40B4-BE49-F238E27FC236}">
                <a16:creationId xmlns:a16="http://schemas.microsoft.com/office/drawing/2014/main" xmlns="" id="{C0BB122F-9395-4AD1-87BE-1157684DB957}"/>
              </a:ext>
            </a:extLst>
          </p:cNvPr>
          <p:cNvGrpSpPr/>
          <p:nvPr/>
        </p:nvGrpSpPr>
        <p:grpSpPr>
          <a:xfrm>
            <a:off x="4201413" y="3656680"/>
            <a:ext cx="810949" cy="514224"/>
            <a:chOff x="379248" y="5807937"/>
            <a:chExt cx="1187310" cy="752875"/>
          </a:xfrm>
        </p:grpSpPr>
        <p:cxnSp>
          <p:nvCxnSpPr>
            <p:cNvPr id="31" name="Straight Connector 30">
              <a:extLst>
                <a:ext uri="{FF2B5EF4-FFF2-40B4-BE49-F238E27FC236}">
                  <a16:creationId xmlns:a16="http://schemas.microsoft.com/office/drawing/2014/main" xmlns="" id="{52202D3D-CE5E-4A51-81B6-4878AB384D7B}"/>
                </a:ext>
              </a:extLst>
            </p:cNvPr>
            <p:cNvCxnSpPr/>
            <p:nvPr/>
          </p:nvCxnSpPr>
          <p:spPr>
            <a:xfrm flipV="1">
              <a:off x="379248" y="6187166"/>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xmlns="" id="{EED9DDDC-11BA-4348-9659-C52BF3CAD335}"/>
                </a:ext>
              </a:extLst>
            </p:cNvPr>
            <p:cNvSpPr/>
            <p:nvPr/>
          </p:nvSpPr>
          <p:spPr>
            <a:xfrm>
              <a:off x="1446530" y="6125012"/>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riangle 100">
              <a:extLst>
                <a:ext uri="{FF2B5EF4-FFF2-40B4-BE49-F238E27FC236}">
                  <a16:creationId xmlns:a16="http://schemas.microsoft.com/office/drawing/2014/main" xmlns="" id="{EFC6D140-AF9C-4BAD-BCC3-6F75033AAC92}"/>
                </a:ext>
              </a:extLst>
            </p:cNvPr>
            <p:cNvSpPr/>
            <p:nvPr/>
          </p:nvSpPr>
          <p:spPr>
            <a:xfrm rot="5400000">
              <a:off x="733521" y="5859860"/>
              <a:ext cx="752875" cy="649030"/>
            </a:xfrm>
            <a:prstGeom prst="triangl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35" name="Elbow Connector 45">
            <a:extLst>
              <a:ext uri="{FF2B5EF4-FFF2-40B4-BE49-F238E27FC236}">
                <a16:creationId xmlns:a16="http://schemas.microsoft.com/office/drawing/2014/main" xmlns="" id="{22358D1B-D703-4377-B35B-EF690AFD166D}"/>
              </a:ext>
            </a:extLst>
          </p:cNvPr>
          <p:cNvCxnSpPr>
            <a:cxnSpLocks/>
          </p:cNvCxnSpPr>
          <p:nvPr/>
        </p:nvCxnSpPr>
        <p:spPr>
          <a:xfrm>
            <a:off x="6438255" y="2725088"/>
            <a:ext cx="1168390" cy="436040"/>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36" name="Elbow Connector 48">
            <a:extLst>
              <a:ext uri="{FF2B5EF4-FFF2-40B4-BE49-F238E27FC236}">
                <a16:creationId xmlns:a16="http://schemas.microsoft.com/office/drawing/2014/main" xmlns="" id="{1E5A4C05-8A9A-438A-AD12-1BEEC33FAC04}"/>
              </a:ext>
            </a:extLst>
          </p:cNvPr>
          <p:cNvCxnSpPr>
            <a:cxnSpLocks/>
          </p:cNvCxnSpPr>
          <p:nvPr/>
        </p:nvCxnSpPr>
        <p:spPr>
          <a:xfrm flipV="1">
            <a:off x="6422757" y="3429000"/>
            <a:ext cx="1192963" cy="662242"/>
          </a:xfrm>
          <a:prstGeom prst="bentConnector3">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5004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par>
                                <p:cTn id="35" presetID="10"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par>
                                <p:cTn id="43" presetID="10" presetClass="entr" presetSubtype="0"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fade">
                                      <p:cBhvr>
                                        <p:cTn id="45" dur="500"/>
                                        <p:tgtEl>
                                          <p:spTgt spid="35"/>
                                        </p:tgtEl>
                                      </p:cBhvr>
                                    </p:animEffect>
                                  </p:childTnLst>
                                </p:cTn>
                              </p:par>
                              <p:par>
                                <p:cTn id="46" presetID="10" presetClass="entr" presetSubtype="0" fill="hold"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0" grpId="0"/>
      <p:bldP spid="16" grpId="0"/>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289AA1-E877-4289-AA47-967982D6030C}"/>
              </a:ext>
            </a:extLst>
          </p:cNvPr>
          <p:cNvSpPr>
            <a:spLocks noGrp="1"/>
          </p:cNvSpPr>
          <p:nvPr>
            <p:ph type="title"/>
          </p:nvPr>
        </p:nvSpPr>
        <p:spPr/>
        <p:txBody>
          <a:bodyPr>
            <a:normAutofit/>
          </a:bodyPr>
          <a:lstStyle/>
          <a:p>
            <a:r>
              <a:rPr lang="en-US" dirty="0"/>
              <a:t>Converting AND/OR/Invert Logic to NAND/NOR Logic</a:t>
            </a:r>
            <a:endParaRPr lang="en-IN" dirty="0"/>
          </a:p>
        </p:txBody>
      </p:sp>
      <p:sp>
        <p:nvSpPr>
          <p:cNvPr id="3" name="Content Placeholder 2">
            <a:extLst>
              <a:ext uri="{FF2B5EF4-FFF2-40B4-BE49-F238E27FC236}">
                <a16:creationId xmlns:a16="http://schemas.microsoft.com/office/drawing/2014/main" xmlns="" id="{205168C4-8FCB-4442-BD90-18D5F1037BEC}"/>
              </a:ext>
            </a:extLst>
          </p:cNvPr>
          <p:cNvSpPr>
            <a:spLocks noGrp="1"/>
          </p:cNvSpPr>
          <p:nvPr>
            <p:ph idx="1"/>
          </p:nvPr>
        </p:nvSpPr>
        <p:spPr>
          <a:xfrm>
            <a:off x="131180" y="863445"/>
            <a:ext cx="11929641" cy="3801546"/>
          </a:xfrm>
        </p:spPr>
        <p:txBody>
          <a:bodyPr/>
          <a:lstStyle/>
          <a:p>
            <a:pPr marL="457200" indent="-457200">
              <a:buFont typeface="+mj-lt"/>
              <a:buAutoNum type="arabicPeriod"/>
            </a:pPr>
            <a:r>
              <a:rPr lang="en-US" dirty="0"/>
              <a:t>Draw the circuit in AOI logic.</a:t>
            </a:r>
          </a:p>
          <a:p>
            <a:pPr marL="457200" indent="-457200">
              <a:buFont typeface="+mj-lt"/>
              <a:buAutoNum type="arabicPeriod"/>
            </a:pPr>
            <a:r>
              <a:rPr lang="en-US" dirty="0"/>
              <a:t>If NAND hardware is chosen, add a circle at the output of each AND gate and at the inputs to all the OR gates.</a:t>
            </a:r>
          </a:p>
          <a:p>
            <a:pPr marL="457200" indent="-457200">
              <a:buFont typeface="+mj-lt"/>
              <a:buAutoNum type="arabicPeriod"/>
            </a:pPr>
            <a:r>
              <a:rPr lang="en-US" dirty="0"/>
              <a:t>If NOR hardware is chosen, add a circle at the output of each OR gate and at the inputs to all the AND gates.</a:t>
            </a:r>
          </a:p>
          <a:p>
            <a:pPr marL="457200" indent="-457200">
              <a:buFont typeface="+mj-lt"/>
              <a:buAutoNum type="arabicPeriod"/>
            </a:pPr>
            <a:r>
              <a:rPr lang="en-US" dirty="0"/>
              <a:t>Add or subtract an inverter on each line that received a circle in steps 2 or 3 so that the polarity of signals on those lines remains unchanged from that of the original diagram.</a:t>
            </a:r>
          </a:p>
          <a:p>
            <a:pPr marL="457200" indent="-457200">
              <a:buFont typeface="+mj-lt"/>
              <a:buAutoNum type="arabicPeriod"/>
            </a:pPr>
            <a:r>
              <a:rPr lang="en-US" dirty="0"/>
              <a:t>Replace bubbled OR by NAND and bubbled AND by NOR.</a:t>
            </a:r>
          </a:p>
          <a:p>
            <a:pPr marL="457200" indent="-457200">
              <a:buFont typeface="+mj-lt"/>
              <a:buAutoNum type="arabicPeriod"/>
            </a:pPr>
            <a:r>
              <a:rPr lang="en-US" dirty="0"/>
              <a:t>Eliminate double inversions.</a:t>
            </a:r>
          </a:p>
          <a:p>
            <a:endParaRPr lang="en-IN" dirty="0"/>
          </a:p>
        </p:txBody>
      </p:sp>
    </p:spTree>
    <p:extLst>
      <p:ext uri="{BB962C8B-B14F-4D97-AF65-F5344CB8AC3E}">
        <p14:creationId xmlns:p14="http://schemas.microsoft.com/office/powerpoint/2010/main" val="608155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1066B2-AA3F-4939-9D56-912316237E67}"/>
              </a:ext>
            </a:extLst>
          </p:cNvPr>
          <p:cNvSpPr>
            <a:spLocks noGrp="1"/>
          </p:cNvSpPr>
          <p:nvPr>
            <p:ph type="title"/>
          </p:nvPr>
        </p:nvSpPr>
        <p:spPr/>
        <p:txBody>
          <a:bodyPr>
            <a:normAutofit/>
          </a:bodyPr>
          <a:lstStyle/>
          <a:p>
            <a:r>
              <a:rPr lang="en-US" dirty="0"/>
              <a:t>Converting AND/OR/Invert Logic to NAND/NOR Logic (Example)</a:t>
            </a:r>
            <a:endParaRPr lang="en-IN" dirty="0"/>
          </a:p>
        </p:txBody>
      </p:sp>
      <p:sp>
        <p:nvSpPr>
          <p:cNvPr id="4" name="Content Placeholder 2">
            <a:extLst>
              <a:ext uri="{FF2B5EF4-FFF2-40B4-BE49-F238E27FC236}">
                <a16:creationId xmlns:a16="http://schemas.microsoft.com/office/drawing/2014/main" xmlns="" id="{FF17BDB6-FD65-491C-89DC-C107D83EF681}"/>
              </a:ext>
            </a:extLst>
          </p:cNvPr>
          <p:cNvSpPr>
            <a:spLocks noGrp="1"/>
          </p:cNvSpPr>
          <p:nvPr>
            <p:ph idx="1"/>
          </p:nvPr>
        </p:nvSpPr>
        <p:spPr>
          <a:xfrm>
            <a:off x="131763" y="863600"/>
            <a:ext cx="11928475" cy="484753"/>
          </a:xfrm>
        </p:spPr>
        <p:txBody>
          <a:bodyPr>
            <a:normAutofit/>
          </a:bodyPr>
          <a:lstStyle/>
          <a:p>
            <a:r>
              <a:rPr lang="en-US" dirty="0"/>
              <a:t>Implement the following AOI logic using NAND logic </a:t>
            </a:r>
          </a:p>
        </p:txBody>
      </p:sp>
      <p:grpSp>
        <p:nvGrpSpPr>
          <p:cNvPr id="53" name="Group 52">
            <a:extLst>
              <a:ext uri="{FF2B5EF4-FFF2-40B4-BE49-F238E27FC236}">
                <a16:creationId xmlns:a16="http://schemas.microsoft.com/office/drawing/2014/main" xmlns="" id="{4365E2E0-68BD-4A72-A15B-493EEB4F43FB}"/>
              </a:ext>
            </a:extLst>
          </p:cNvPr>
          <p:cNvGrpSpPr/>
          <p:nvPr/>
        </p:nvGrpSpPr>
        <p:grpSpPr>
          <a:xfrm>
            <a:off x="3047186" y="1500752"/>
            <a:ext cx="6097627" cy="2092411"/>
            <a:chOff x="2952425" y="1486541"/>
            <a:chExt cx="6097627" cy="2092411"/>
          </a:xfrm>
        </p:grpSpPr>
        <p:grpSp>
          <p:nvGrpSpPr>
            <p:cNvPr id="6" name="Group 5">
              <a:extLst>
                <a:ext uri="{FF2B5EF4-FFF2-40B4-BE49-F238E27FC236}">
                  <a16:creationId xmlns:a16="http://schemas.microsoft.com/office/drawing/2014/main" xmlns="" id="{AB89B8FF-9309-4444-995B-F9761686FA29}"/>
                </a:ext>
              </a:extLst>
            </p:cNvPr>
            <p:cNvGrpSpPr/>
            <p:nvPr/>
          </p:nvGrpSpPr>
          <p:grpSpPr>
            <a:xfrm>
              <a:off x="2952425" y="1673952"/>
              <a:ext cx="1291599" cy="741118"/>
              <a:chOff x="4042896" y="1715660"/>
              <a:chExt cx="1291599" cy="741118"/>
            </a:xfrm>
          </p:grpSpPr>
          <p:cxnSp>
            <p:nvCxnSpPr>
              <p:cNvPr id="36" name="Straight Connector 35">
                <a:extLst>
                  <a:ext uri="{FF2B5EF4-FFF2-40B4-BE49-F238E27FC236}">
                    <a16:creationId xmlns:a16="http://schemas.microsoft.com/office/drawing/2014/main" xmlns="" id="{A127342D-E125-4C21-9C81-1C0C0E165D43}"/>
                  </a:ext>
                </a:extLst>
              </p:cNvPr>
              <p:cNvCxnSpPr/>
              <p:nvPr/>
            </p:nvCxnSpPr>
            <p:spPr>
              <a:xfrm flipV="1">
                <a:off x="4042896" y="226640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68BF01BC-AE7A-432E-AE4C-38490C236338}"/>
                  </a:ext>
                </a:extLst>
              </p:cNvPr>
              <p:cNvCxnSpPr/>
              <p:nvPr/>
            </p:nvCxnSpPr>
            <p:spPr>
              <a:xfrm flipV="1">
                <a:off x="4042896" y="1903059"/>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Delay 68">
                <a:extLst>
                  <a:ext uri="{FF2B5EF4-FFF2-40B4-BE49-F238E27FC236}">
                    <a16:creationId xmlns:a16="http://schemas.microsoft.com/office/drawing/2014/main" xmlns="" id="{0FF33B1A-95AA-4E3C-BB76-64767205264E}"/>
                  </a:ext>
                </a:extLst>
              </p:cNvPr>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5" name="Delay 68">
              <a:extLst>
                <a:ext uri="{FF2B5EF4-FFF2-40B4-BE49-F238E27FC236}">
                  <a16:creationId xmlns:a16="http://schemas.microsoft.com/office/drawing/2014/main" xmlns="" id="{5C71CCBD-9B8A-42F0-8262-D366A3029928}"/>
                </a:ext>
              </a:extLst>
            </p:cNvPr>
            <p:cNvSpPr/>
            <p:nvPr/>
          </p:nvSpPr>
          <p:spPr>
            <a:xfrm>
              <a:off x="5213740" y="2220274"/>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 name="Group 7">
              <a:extLst>
                <a:ext uri="{FF2B5EF4-FFF2-40B4-BE49-F238E27FC236}">
                  <a16:creationId xmlns:a16="http://schemas.microsoft.com/office/drawing/2014/main" xmlns="" id="{4E625183-A242-4BCB-A678-0F51AB398781}"/>
                </a:ext>
              </a:extLst>
            </p:cNvPr>
            <p:cNvGrpSpPr/>
            <p:nvPr/>
          </p:nvGrpSpPr>
          <p:grpSpPr>
            <a:xfrm>
              <a:off x="2996062" y="2855351"/>
              <a:ext cx="1332140" cy="723601"/>
              <a:chOff x="3675121" y="3048834"/>
              <a:chExt cx="1332140" cy="723601"/>
            </a:xfrm>
          </p:grpSpPr>
          <p:cxnSp>
            <p:nvCxnSpPr>
              <p:cNvPr id="26" name="Straight Connector 25">
                <a:extLst>
                  <a:ext uri="{FF2B5EF4-FFF2-40B4-BE49-F238E27FC236}">
                    <a16:creationId xmlns:a16="http://schemas.microsoft.com/office/drawing/2014/main" xmlns="" id="{0AB448E9-B1E8-440D-BAFC-1F096E70A457}"/>
                  </a:ext>
                </a:extLst>
              </p:cNvPr>
              <p:cNvCxnSpPr/>
              <p:nvPr/>
            </p:nvCxnSpPr>
            <p:spPr>
              <a:xfrm flipV="1">
                <a:off x="3675121" y="359693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42789B16-296D-46F6-AE75-4872AC355D3B}"/>
                  </a:ext>
                </a:extLst>
              </p:cNvPr>
              <p:cNvCxnSpPr/>
              <p:nvPr/>
            </p:nvCxnSpPr>
            <p:spPr>
              <a:xfrm flipV="1">
                <a:off x="3675121" y="3233589"/>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xmlns="" id="{A576414E-D1B9-4E15-8A6B-C9D299B131C5}"/>
                  </a:ext>
                </a:extLst>
              </p:cNvPr>
              <p:cNvGrpSpPr/>
              <p:nvPr/>
            </p:nvGrpSpPr>
            <p:grpSpPr>
              <a:xfrm>
                <a:off x="3990333" y="3048834"/>
                <a:ext cx="1016928" cy="723601"/>
                <a:chOff x="3990333" y="3048834"/>
                <a:chExt cx="1016928" cy="723601"/>
              </a:xfrm>
            </p:grpSpPr>
            <p:sp>
              <p:nvSpPr>
                <p:cNvPr id="30" name="Stored Data 71">
                  <a:extLst>
                    <a:ext uri="{FF2B5EF4-FFF2-40B4-BE49-F238E27FC236}">
                      <a16:creationId xmlns:a16="http://schemas.microsoft.com/office/drawing/2014/main" xmlns="" id="{1FCB4314-ECB6-40DA-9931-4A3E4212A9F1}"/>
                    </a:ext>
                  </a:extLst>
                </p:cNvPr>
                <p:cNvSpPr/>
                <p:nvPr/>
              </p:nvSpPr>
              <p:spPr>
                <a:xfrm rot="10800000">
                  <a:off x="3997592" y="3048854"/>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Stored Data 71">
                  <a:extLst>
                    <a:ext uri="{FF2B5EF4-FFF2-40B4-BE49-F238E27FC236}">
                      <a16:creationId xmlns:a16="http://schemas.microsoft.com/office/drawing/2014/main" xmlns="" id="{4DCF3C3C-1081-46AE-BAF0-F6B4544D1878}"/>
                    </a:ext>
                  </a:extLst>
                </p:cNvPr>
                <p:cNvSpPr/>
                <p:nvPr/>
              </p:nvSpPr>
              <p:spPr>
                <a:xfrm rot="10800000">
                  <a:off x="3990333" y="3048834"/>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9" name="Group 8">
              <a:extLst>
                <a:ext uri="{FF2B5EF4-FFF2-40B4-BE49-F238E27FC236}">
                  <a16:creationId xmlns:a16="http://schemas.microsoft.com/office/drawing/2014/main" xmlns="" id="{F899F836-D687-46D8-A400-4012722EB1FE}"/>
                </a:ext>
              </a:extLst>
            </p:cNvPr>
            <p:cNvGrpSpPr/>
            <p:nvPr/>
          </p:nvGrpSpPr>
          <p:grpSpPr>
            <a:xfrm>
              <a:off x="6099672" y="2207352"/>
              <a:ext cx="1187310" cy="752875"/>
              <a:chOff x="379248" y="5807937"/>
              <a:chExt cx="1187310" cy="752875"/>
            </a:xfrm>
          </p:grpSpPr>
          <p:cxnSp>
            <p:nvCxnSpPr>
              <p:cNvPr id="22" name="Straight Connector 21">
                <a:extLst>
                  <a:ext uri="{FF2B5EF4-FFF2-40B4-BE49-F238E27FC236}">
                    <a16:creationId xmlns:a16="http://schemas.microsoft.com/office/drawing/2014/main" xmlns="" id="{292A6DCB-D397-4D4B-8FE3-FA4DAD7CDD3E}"/>
                  </a:ext>
                </a:extLst>
              </p:cNvPr>
              <p:cNvCxnSpPr/>
              <p:nvPr/>
            </p:nvCxnSpPr>
            <p:spPr>
              <a:xfrm flipV="1">
                <a:off x="379248" y="6187166"/>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xmlns="" id="{C7DD5DB5-B716-4CC9-ADF4-77AE668AF084}"/>
                  </a:ext>
                </a:extLst>
              </p:cNvPr>
              <p:cNvSpPr/>
              <p:nvPr/>
            </p:nvSpPr>
            <p:spPr>
              <a:xfrm>
                <a:off x="1446530" y="6125012"/>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riangle 100">
                <a:extLst>
                  <a:ext uri="{FF2B5EF4-FFF2-40B4-BE49-F238E27FC236}">
                    <a16:creationId xmlns:a16="http://schemas.microsoft.com/office/drawing/2014/main" xmlns="" id="{5FD806A3-12C1-460D-BD5A-1A7FEA10685F}"/>
                  </a:ext>
                </a:extLst>
              </p:cNvPr>
              <p:cNvSpPr/>
              <p:nvPr/>
            </p:nvSpPr>
            <p:spPr>
              <a:xfrm rot="5400000">
                <a:off x="733521" y="5859860"/>
                <a:ext cx="752875" cy="649030"/>
              </a:xfrm>
              <a:prstGeom prst="triangl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0" name="Group 9">
              <a:extLst>
                <a:ext uri="{FF2B5EF4-FFF2-40B4-BE49-F238E27FC236}">
                  <a16:creationId xmlns:a16="http://schemas.microsoft.com/office/drawing/2014/main" xmlns="" id="{C4C1C2C2-897B-45DE-B894-613EFE744445}"/>
                </a:ext>
              </a:extLst>
            </p:cNvPr>
            <p:cNvGrpSpPr/>
            <p:nvPr/>
          </p:nvGrpSpPr>
          <p:grpSpPr>
            <a:xfrm>
              <a:off x="7766026" y="1500752"/>
              <a:ext cx="1284026" cy="723601"/>
              <a:chOff x="3990333" y="3048834"/>
              <a:chExt cx="1284026" cy="723601"/>
            </a:xfrm>
          </p:grpSpPr>
          <p:cxnSp>
            <p:nvCxnSpPr>
              <p:cNvPr id="18" name="Straight Connector 17">
                <a:extLst>
                  <a:ext uri="{FF2B5EF4-FFF2-40B4-BE49-F238E27FC236}">
                    <a16:creationId xmlns:a16="http://schemas.microsoft.com/office/drawing/2014/main" xmlns="" id="{E2853037-D0C3-46A1-8921-A925E2A2F06B}"/>
                  </a:ext>
                </a:extLst>
              </p:cNvPr>
              <p:cNvCxnSpPr/>
              <p:nvPr/>
            </p:nvCxnSpPr>
            <p:spPr>
              <a:xfrm flipV="1">
                <a:off x="5010436" y="3412939"/>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xmlns="" id="{B99B14B2-D4E3-41B2-9727-9510F185F96F}"/>
                  </a:ext>
                </a:extLst>
              </p:cNvPr>
              <p:cNvGrpSpPr/>
              <p:nvPr/>
            </p:nvGrpSpPr>
            <p:grpSpPr>
              <a:xfrm>
                <a:off x="3990333" y="3048834"/>
                <a:ext cx="1016928" cy="723601"/>
                <a:chOff x="3990333" y="3048834"/>
                <a:chExt cx="1016928" cy="723601"/>
              </a:xfrm>
            </p:grpSpPr>
            <p:sp>
              <p:nvSpPr>
                <p:cNvPr id="20" name="Stored Data 71">
                  <a:extLst>
                    <a:ext uri="{FF2B5EF4-FFF2-40B4-BE49-F238E27FC236}">
                      <a16:creationId xmlns:a16="http://schemas.microsoft.com/office/drawing/2014/main" xmlns="" id="{C2205BB3-0228-4EE9-8BE7-C7F7240A238A}"/>
                    </a:ext>
                  </a:extLst>
                </p:cNvPr>
                <p:cNvSpPr/>
                <p:nvPr/>
              </p:nvSpPr>
              <p:spPr>
                <a:xfrm rot="10800000">
                  <a:off x="3997592" y="3048854"/>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Stored Data 71">
                  <a:extLst>
                    <a:ext uri="{FF2B5EF4-FFF2-40B4-BE49-F238E27FC236}">
                      <a16:creationId xmlns:a16="http://schemas.microsoft.com/office/drawing/2014/main" xmlns="" id="{458F02F7-21A3-47C9-B9D1-FE1E2DEA33B4}"/>
                    </a:ext>
                  </a:extLst>
                </p:cNvPr>
                <p:cNvSpPr/>
                <p:nvPr/>
              </p:nvSpPr>
              <p:spPr>
                <a:xfrm rot="10800000">
                  <a:off x="3990333" y="3048834"/>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cxnSp>
          <p:nvCxnSpPr>
            <p:cNvPr id="12" name="Elbow Connector 72">
              <a:extLst>
                <a:ext uri="{FF2B5EF4-FFF2-40B4-BE49-F238E27FC236}">
                  <a16:creationId xmlns:a16="http://schemas.microsoft.com/office/drawing/2014/main" xmlns="" id="{24E36471-0260-40FB-84C1-A32715E1EE95}"/>
                </a:ext>
              </a:extLst>
            </p:cNvPr>
            <p:cNvCxnSpPr>
              <a:cxnSpLocks/>
            </p:cNvCxnSpPr>
            <p:nvPr/>
          </p:nvCxnSpPr>
          <p:spPr>
            <a:xfrm flipV="1">
              <a:off x="4316385" y="2785339"/>
              <a:ext cx="885299" cy="431813"/>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13" name="Elbow Connector 75">
              <a:extLst>
                <a:ext uri="{FF2B5EF4-FFF2-40B4-BE49-F238E27FC236}">
                  <a16:creationId xmlns:a16="http://schemas.microsoft.com/office/drawing/2014/main" xmlns="" id="{3AB4031E-2A99-48EC-BAAC-EEB80E8D79F0}"/>
                </a:ext>
              </a:extLst>
            </p:cNvPr>
            <p:cNvCxnSpPr/>
            <p:nvPr/>
          </p:nvCxnSpPr>
          <p:spPr>
            <a:xfrm flipV="1">
              <a:off x="7299760" y="2045256"/>
              <a:ext cx="544774" cy="537889"/>
            </a:xfrm>
            <a:prstGeom prst="bentConnector3">
              <a:avLst>
                <a:gd name="adj1" fmla="val 27453"/>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668AB60B-9EFE-48EA-BAFC-EF8ED4AD2E93}"/>
                </a:ext>
              </a:extLst>
            </p:cNvPr>
            <p:cNvCxnSpPr/>
            <p:nvPr/>
          </p:nvCxnSpPr>
          <p:spPr>
            <a:xfrm flipV="1">
              <a:off x="3161267" y="1500752"/>
              <a:ext cx="0" cy="360600"/>
            </a:xfrm>
            <a:prstGeom prst="line">
              <a:avLst/>
            </a:prstGeom>
            <a:ln w="28575">
              <a:headEnd type="oval" w="med" len="med"/>
            </a:ln>
          </p:spPr>
          <p:style>
            <a:lnRef idx="1">
              <a:schemeClr val="accent1"/>
            </a:lnRef>
            <a:fillRef idx="0">
              <a:schemeClr val="accent1"/>
            </a:fillRef>
            <a:effectRef idx="0">
              <a:schemeClr val="accent1"/>
            </a:effectRef>
            <a:fontRef idx="minor">
              <a:schemeClr val="tx1"/>
            </a:fontRef>
          </p:style>
        </p:cxnSp>
        <p:cxnSp>
          <p:nvCxnSpPr>
            <p:cNvPr id="15" name="Elbow Connector 83">
              <a:extLst>
                <a:ext uri="{FF2B5EF4-FFF2-40B4-BE49-F238E27FC236}">
                  <a16:creationId xmlns:a16="http://schemas.microsoft.com/office/drawing/2014/main" xmlns="" id="{B9FC242A-C1E5-49E8-AFA6-503AE9D1DC87}"/>
                </a:ext>
              </a:extLst>
            </p:cNvPr>
            <p:cNvCxnSpPr>
              <a:cxnSpLocks/>
            </p:cNvCxnSpPr>
            <p:nvPr/>
          </p:nvCxnSpPr>
          <p:spPr>
            <a:xfrm>
              <a:off x="3145769" y="1486541"/>
              <a:ext cx="4727787" cy="187410"/>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45" name="Elbow Connector 72">
              <a:extLst>
                <a:ext uri="{FF2B5EF4-FFF2-40B4-BE49-F238E27FC236}">
                  <a16:creationId xmlns:a16="http://schemas.microsoft.com/office/drawing/2014/main" xmlns="" id="{62BAF2EF-287A-4B4B-9FC4-8824B6AA2212}"/>
                </a:ext>
              </a:extLst>
            </p:cNvPr>
            <p:cNvCxnSpPr>
              <a:cxnSpLocks/>
            </p:cNvCxnSpPr>
            <p:nvPr/>
          </p:nvCxnSpPr>
          <p:spPr>
            <a:xfrm>
              <a:off x="4235214" y="2034271"/>
              <a:ext cx="975293" cy="380799"/>
            </a:xfrm>
            <a:prstGeom prst="bentConnector3">
              <a:avLst>
                <a:gd name="adj1" fmla="val 54767"/>
              </a:avLst>
            </a:prstGeom>
            <a:ln w="28575"/>
          </p:spPr>
          <p:style>
            <a:lnRef idx="1">
              <a:schemeClr val="accent1"/>
            </a:lnRef>
            <a:fillRef idx="0">
              <a:schemeClr val="accent1"/>
            </a:fillRef>
            <a:effectRef idx="0">
              <a:schemeClr val="accent1"/>
            </a:effectRef>
            <a:fontRef idx="minor">
              <a:schemeClr val="tx1"/>
            </a:fontRef>
          </p:style>
        </p:cxnSp>
      </p:grpSp>
      <p:sp>
        <p:nvSpPr>
          <p:cNvPr id="54" name="Rectangle 53">
            <a:extLst>
              <a:ext uri="{FF2B5EF4-FFF2-40B4-BE49-F238E27FC236}">
                <a16:creationId xmlns:a16="http://schemas.microsoft.com/office/drawing/2014/main" xmlns="" id="{B75FFA7C-CAD0-42C8-900A-CE770B8EB0ED}"/>
              </a:ext>
            </a:extLst>
          </p:cNvPr>
          <p:cNvSpPr/>
          <p:nvPr/>
        </p:nvSpPr>
        <p:spPr>
          <a:xfrm>
            <a:off x="417071" y="3777898"/>
            <a:ext cx="9393356" cy="461665"/>
          </a:xfrm>
          <a:prstGeom prst="rect">
            <a:avLst/>
          </a:prstGeom>
          <a:ln>
            <a:solidFill>
              <a:schemeClr val="accent6"/>
            </a:solidFill>
            <a:prstDash val="dash"/>
          </a:ln>
        </p:spPr>
        <p:txBody>
          <a:bodyPr wrap="square">
            <a:spAutoFit/>
          </a:bodyPr>
          <a:lstStyle/>
          <a:p>
            <a:r>
              <a:rPr lang="en-US" sz="2400" dirty="0"/>
              <a:t>Put a circle at the output of each AND gate and at the inputs to all OR gates</a:t>
            </a:r>
          </a:p>
        </p:txBody>
      </p:sp>
      <p:grpSp>
        <p:nvGrpSpPr>
          <p:cNvPr id="55" name="Group 54">
            <a:extLst>
              <a:ext uri="{FF2B5EF4-FFF2-40B4-BE49-F238E27FC236}">
                <a16:creationId xmlns:a16="http://schemas.microsoft.com/office/drawing/2014/main" xmlns="" id="{CF11F543-827C-42A2-8D58-34A891D9F395}"/>
              </a:ext>
            </a:extLst>
          </p:cNvPr>
          <p:cNvGrpSpPr/>
          <p:nvPr/>
        </p:nvGrpSpPr>
        <p:grpSpPr>
          <a:xfrm>
            <a:off x="3090823" y="4444880"/>
            <a:ext cx="6097627" cy="2092411"/>
            <a:chOff x="2952425" y="1486541"/>
            <a:chExt cx="6097627" cy="2092411"/>
          </a:xfrm>
        </p:grpSpPr>
        <p:grpSp>
          <p:nvGrpSpPr>
            <p:cNvPr id="56" name="Group 55">
              <a:extLst>
                <a:ext uri="{FF2B5EF4-FFF2-40B4-BE49-F238E27FC236}">
                  <a16:creationId xmlns:a16="http://schemas.microsoft.com/office/drawing/2014/main" xmlns="" id="{FBE559E8-491B-4162-92ED-D39EC9EA0E9C}"/>
                </a:ext>
              </a:extLst>
            </p:cNvPr>
            <p:cNvGrpSpPr/>
            <p:nvPr/>
          </p:nvGrpSpPr>
          <p:grpSpPr>
            <a:xfrm>
              <a:off x="2952425" y="1673952"/>
              <a:ext cx="1291599" cy="741118"/>
              <a:chOff x="4042896" y="1715660"/>
              <a:chExt cx="1291599" cy="741118"/>
            </a:xfrm>
          </p:grpSpPr>
          <p:cxnSp>
            <p:nvCxnSpPr>
              <p:cNvPr id="78" name="Straight Connector 77">
                <a:extLst>
                  <a:ext uri="{FF2B5EF4-FFF2-40B4-BE49-F238E27FC236}">
                    <a16:creationId xmlns:a16="http://schemas.microsoft.com/office/drawing/2014/main" xmlns="" id="{6B1923D3-6256-45B6-AF5C-0C068885975B}"/>
                  </a:ext>
                </a:extLst>
              </p:cNvPr>
              <p:cNvCxnSpPr/>
              <p:nvPr/>
            </p:nvCxnSpPr>
            <p:spPr>
              <a:xfrm flipV="1">
                <a:off x="4042896" y="226640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xmlns="" id="{4DCB02D3-B88B-41DA-9358-0217875E6AF8}"/>
                  </a:ext>
                </a:extLst>
              </p:cNvPr>
              <p:cNvCxnSpPr/>
              <p:nvPr/>
            </p:nvCxnSpPr>
            <p:spPr>
              <a:xfrm flipV="1">
                <a:off x="4042896" y="1903059"/>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80" name="Delay 68">
                <a:extLst>
                  <a:ext uri="{FF2B5EF4-FFF2-40B4-BE49-F238E27FC236}">
                    <a16:creationId xmlns:a16="http://schemas.microsoft.com/office/drawing/2014/main" xmlns="" id="{C2304F4E-E95C-471D-993A-5E63055A64C3}"/>
                  </a:ext>
                </a:extLst>
              </p:cNvPr>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7" name="Delay 68">
              <a:extLst>
                <a:ext uri="{FF2B5EF4-FFF2-40B4-BE49-F238E27FC236}">
                  <a16:creationId xmlns:a16="http://schemas.microsoft.com/office/drawing/2014/main" xmlns="" id="{3CADDA46-B8A6-4945-9EE5-0A6E5A168E65}"/>
                </a:ext>
              </a:extLst>
            </p:cNvPr>
            <p:cNvSpPr/>
            <p:nvPr/>
          </p:nvSpPr>
          <p:spPr>
            <a:xfrm>
              <a:off x="5213740" y="2220274"/>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8" name="Group 57">
              <a:extLst>
                <a:ext uri="{FF2B5EF4-FFF2-40B4-BE49-F238E27FC236}">
                  <a16:creationId xmlns:a16="http://schemas.microsoft.com/office/drawing/2014/main" xmlns="" id="{CB16C0EF-9CB2-477A-AAFD-1277538F6A31}"/>
                </a:ext>
              </a:extLst>
            </p:cNvPr>
            <p:cNvGrpSpPr/>
            <p:nvPr/>
          </p:nvGrpSpPr>
          <p:grpSpPr>
            <a:xfrm>
              <a:off x="2996062" y="2855351"/>
              <a:ext cx="1332140" cy="723601"/>
              <a:chOff x="3675121" y="3048834"/>
              <a:chExt cx="1332140" cy="723601"/>
            </a:xfrm>
          </p:grpSpPr>
          <p:cxnSp>
            <p:nvCxnSpPr>
              <p:cNvPr id="73" name="Straight Connector 72">
                <a:extLst>
                  <a:ext uri="{FF2B5EF4-FFF2-40B4-BE49-F238E27FC236}">
                    <a16:creationId xmlns:a16="http://schemas.microsoft.com/office/drawing/2014/main" xmlns="" id="{1309F1F3-5510-45BC-A5F0-3089971CEAD3}"/>
                  </a:ext>
                </a:extLst>
              </p:cNvPr>
              <p:cNvCxnSpPr/>
              <p:nvPr/>
            </p:nvCxnSpPr>
            <p:spPr>
              <a:xfrm flipV="1">
                <a:off x="3675121" y="359693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xmlns="" id="{DF905DC6-E5AD-472E-8098-1588300B2FB6}"/>
                  </a:ext>
                </a:extLst>
              </p:cNvPr>
              <p:cNvCxnSpPr/>
              <p:nvPr/>
            </p:nvCxnSpPr>
            <p:spPr>
              <a:xfrm flipV="1">
                <a:off x="3675121" y="3233589"/>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xmlns="" id="{6BE32FB9-6CFA-47BF-8C98-56B07D7BA225}"/>
                  </a:ext>
                </a:extLst>
              </p:cNvPr>
              <p:cNvGrpSpPr/>
              <p:nvPr/>
            </p:nvGrpSpPr>
            <p:grpSpPr>
              <a:xfrm>
                <a:off x="3990333" y="3048834"/>
                <a:ext cx="1016928" cy="723601"/>
                <a:chOff x="3990333" y="3048834"/>
                <a:chExt cx="1016928" cy="723601"/>
              </a:xfrm>
            </p:grpSpPr>
            <p:sp>
              <p:nvSpPr>
                <p:cNvPr id="76" name="Stored Data 71">
                  <a:extLst>
                    <a:ext uri="{FF2B5EF4-FFF2-40B4-BE49-F238E27FC236}">
                      <a16:creationId xmlns:a16="http://schemas.microsoft.com/office/drawing/2014/main" xmlns="" id="{4921ADE8-9280-436C-9B6D-F879AC15FC6B}"/>
                    </a:ext>
                  </a:extLst>
                </p:cNvPr>
                <p:cNvSpPr/>
                <p:nvPr/>
              </p:nvSpPr>
              <p:spPr>
                <a:xfrm rot="10800000">
                  <a:off x="3997592" y="3048854"/>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Stored Data 71">
                  <a:extLst>
                    <a:ext uri="{FF2B5EF4-FFF2-40B4-BE49-F238E27FC236}">
                      <a16:creationId xmlns:a16="http://schemas.microsoft.com/office/drawing/2014/main" xmlns="" id="{A3235FAA-0E63-41E8-9CC6-ADC3007C867F}"/>
                    </a:ext>
                  </a:extLst>
                </p:cNvPr>
                <p:cNvSpPr/>
                <p:nvPr/>
              </p:nvSpPr>
              <p:spPr>
                <a:xfrm rot="10800000">
                  <a:off x="3990333" y="3048834"/>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59" name="Group 58">
              <a:extLst>
                <a:ext uri="{FF2B5EF4-FFF2-40B4-BE49-F238E27FC236}">
                  <a16:creationId xmlns:a16="http://schemas.microsoft.com/office/drawing/2014/main" xmlns="" id="{AE2CEB61-130F-447D-A5A2-ADBD87A26D78}"/>
                </a:ext>
              </a:extLst>
            </p:cNvPr>
            <p:cNvGrpSpPr/>
            <p:nvPr/>
          </p:nvGrpSpPr>
          <p:grpSpPr>
            <a:xfrm>
              <a:off x="6099672" y="2207352"/>
              <a:ext cx="1187310" cy="752875"/>
              <a:chOff x="379248" y="5807937"/>
              <a:chExt cx="1187310" cy="752875"/>
            </a:xfrm>
          </p:grpSpPr>
          <p:cxnSp>
            <p:nvCxnSpPr>
              <p:cNvPr id="70" name="Straight Connector 69">
                <a:extLst>
                  <a:ext uri="{FF2B5EF4-FFF2-40B4-BE49-F238E27FC236}">
                    <a16:creationId xmlns:a16="http://schemas.microsoft.com/office/drawing/2014/main" xmlns="" id="{5D663035-2739-4BAD-B784-FE8EAD72CA5E}"/>
                  </a:ext>
                </a:extLst>
              </p:cNvPr>
              <p:cNvCxnSpPr/>
              <p:nvPr/>
            </p:nvCxnSpPr>
            <p:spPr>
              <a:xfrm flipV="1">
                <a:off x="379248" y="6187166"/>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xmlns="" id="{C4D74AA3-622F-422C-B95F-FE9046A6961F}"/>
                  </a:ext>
                </a:extLst>
              </p:cNvPr>
              <p:cNvSpPr/>
              <p:nvPr/>
            </p:nvSpPr>
            <p:spPr>
              <a:xfrm>
                <a:off x="1446530" y="6125012"/>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Triangle 100">
                <a:extLst>
                  <a:ext uri="{FF2B5EF4-FFF2-40B4-BE49-F238E27FC236}">
                    <a16:creationId xmlns:a16="http://schemas.microsoft.com/office/drawing/2014/main" xmlns="" id="{48162617-BC44-4252-A0AB-2E9E25099D6C}"/>
                  </a:ext>
                </a:extLst>
              </p:cNvPr>
              <p:cNvSpPr/>
              <p:nvPr/>
            </p:nvSpPr>
            <p:spPr>
              <a:xfrm rot="5400000">
                <a:off x="733521" y="5859860"/>
                <a:ext cx="752875" cy="649030"/>
              </a:xfrm>
              <a:prstGeom prst="triangl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0" name="Group 59">
              <a:extLst>
                <a:ext uri="{FF2B5EF4-FFF2-40B4-BE49-F238E27FC236}">
                  <a16:creationId xmlns:a16="http://schemas.microsoft.com/office/drawing/2014/main" xmlns="" id="{CB2BFD39-4572-46F3-88DC-669289C443B1}"/>
                </a:ext>
              </a:extLst>
            </p:cNvPr>
            <p:cNvGrpSpPr/>
            <p:nvPr/>
          </p:nvGrpSpPr>
          <p:grpSpPr>
            <a:xfrm>
              <a:off x="7766026" y="1500752"/>
              <a:ext cx="1284026" cy="723601"/>
              <a:chOff x="3990333" y="3048834"/>
              <a:chExt cx="1284026" cy="723601"/>
            </a:xfrm>
          </p:grpSpPr>
          <p:cxnSp>
            <p:nvCxnSpPr>
              <p:cNvPr id="66" name="Straight Connector 65">
                <a:extLst>
                  <a:ext uri="{FF2B5EF4-FFF2-40B4-BE49-F238E27FC236}">
                    <a16:creationId xmlns:a16="http://schemas.microsoft.com/office/drawing/2014/main" xmlns="" id="{86678923-0F8B-4A0D-A9C8-97BDBE742089}"/>
                  </a:ext>
                </a:extLst>
              </p:cNvPr>
              <p:cNvCxnSpPr/>
              <p:nvPr/>
            </p:nvCxnSpPr>
            <p:spPr>
              <a:xfrm flipV="1">
                <a:off x="5010436" y="3412939"/>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67" name="Group 66">
                <a:extLst>
                  <a:ext uri="{FF2B5EF4-FFF2-40B4-BE49-F238E27FC236}">
                    <a16:creationId xmlns:a16="http://schemas.microsoft.com/office/drawing/2014/main" xmlns="" id="{89BB2D0A-FAD7-49DD-BD2F-1DCC8AE62417}"/>
                  </a:ext>
                </a:extLst>
              </p:cNvPr>
              <p:cNvGrpSpPr/>
              <p:nvPr/>
            </p:nvGrpSpPr>
            <p:grpSpPr>
              <a:xfrm>
                <a:off x="3990333" y="3048834"/>
                <a:ext cx="1016928" cy="723601"/>
                <a:chOff x="3990333" y="3048834"/>
                <a:chExt cx="1016928" cy="723601"/>
              </a:xfrm>
            </p:grpSpPr>
            <p:sp>
              <p:nvSpPr>
                <p:cNvPr id="68" name="Stored Data 71">
                  <a:extLst>
                    <a:ext uri="{FF2B5EF4-FFF2-40B4-BE49-F238E27FC236}">
                      <a16:creationId xmlns:a16="http://schemas.microsoft.com/office/drawing/2014/main" xmlns="" id="{30891B88-F0BC-41D2-96A2-F6C391B8FEE1}"/>
                    </a:ext>
                  </a:extLst>
                </p:cNvPr>
                <p:cNvSpPr/>
                <p:nvPr/>
              </p:nvSpPr>
              <p:spPr>
                <a:xfrm rot="10800000">
                  <a:off x="3997592" y="3048854"/>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9" name="Stored Data 71">
                  <a:extLst>
                    <a:ext uri="{FF2B5EF4-FFF2-40B4-BE49-F238E27FC236}">
                      <a16:creationId xmlns:a16="http://schemas.microsoft.com/office/drawing/2014/main" xmlns="" id="{7F65106E-8795-41D9-AC18-A2F85986E87E}"/>
                    </a:ext>
                  </a:extLst>
                </p:cNvPr>
                <p:cNvSpPr/>
                <p:nvPr/>
              </p:nvSpPr>
              <p:spPr>
                <a:xfrm rot="10800000">
                  <a:off x="3990333" y="3048834"/>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cxnSp>
          <p:nvCxnSpPr>
            <p:cNvPr id="61" name="Elbow Connector 72">
              <a:extLst>
                <a:ext uri="{FF2B5EF4-FFF2-40B4-BE49-F238E27FC236}">
                  <a16:creationId xmlns:a16="http://schemas.microsoft.com/office/drawing/2014/main" xmlns="" id="{F190362E-E864-433E-81BE-E9966BFC2DAA}"/>
                </a:ext>
              </a:extLst>
            </p:cNvPr>
            <p:cNvCxnSpPr>
              <a:cxnSpLocks/>
            </p:cNvCxnSpPr>
            <p:nvPr/>
          </p:nvCxnSpPr>
          <p:spPr>
            <a:xfrm flipV="1">
              <a:off x="4316385" y="2785339"/>
              <a:ext cx="885299" cy="431813"/>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62" name="Elbow Connector 75">
              <a:extLst>
                <a:ext uri="{FF2B5EF4-FFF2-40B4-BE49-F238E27FC236}">
                  <a16:creationId xmlns:a16="http://schemas.microsoft.com/office/drawing/2014/main" xmlns="" id="{C8320748-DBA6-440F-B7C4-24B9F5A8F807}"/>
                </a:ext>
              </a:extLst>
            </p:cNvPr>
            <p:cNvCxnSpPr/>
            <p:nvPr/>
          </p:nvCxnSpPr>
          <p:spPr>
            <a:xfrm flipV="1">
              <a:off x="7299760" y="2045256"/>
              <a:ext cx="544774" cy="537889"/>
            </a:xfrm>
            <a:prstGeom prst="bentConnector3">
              <a:avLst>
                <a:gd name="adj1" fmla="val 27453"/>
              </a:avLst>
            </a:prstGeom>
            <a:ln w="28575"/>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ACDEF37E-391F-447F-AD20-8CEB3ABFB013}"/>
                </a:ext>
              </a:extLst>
            </p:cNvPr>
            <p:cNvCxnSpPr/>
            <p:nvPr/>
          </p:nvCxnSpPr>
          <p:spPr>
            <a:xfrm flipV="1">
              <a:off x="3161267" y="1500752"/>
              <a:ext cx="0" cy="360600"/>
            </a:xfrm>
            <a:prstGeom prst="line">
              <a:avLst/>
            </a:prstGeom>
            <a:ln w="28575">
              <a:headEnd type="oval" w="med" len="med"/>
            </a:ln>
          </p:spPr>
          <p:style>
            <a:lnRef idx="1">
              <a:schemeClr val="accent1"/>
            </a:lnRef>
            <a:fillRef idx="0">
              <a:schemeClr val="accent1"/>
            </a:fillRef>
            <a:effectRef idx="0">
              <a:schemeClr val="accent1"/>
            </a:effectRef>
            <a:fontRef idx="minor">
              <a:schemeClr val="tx1"/>
            </a:fontRef>
          </p:style>
        </p:cxnSp>
        <p:cxnSp>
          <p:nvCxnSpPr>
            <p:cNvPr id="64" name="Elbow Connector 83">
              <a:extLst>
                <a:ext uri="{FF2B5EF4-FFF2-40B4-BE49-F238E27FC236}">
                  <a16:creationId xmlns:a16="http://schemas.microsoft.com/office/drawing/2014/main" xmlns="" id="{FCC899D4-2D91-42DE-953B-A74FA25F52B0}"/>
                </a:ext>
              </a:extLst>
            </p:cNvPr>
            <p:cNvCxnSpPr>
              <a:cxnSpLocks/>
            </p:cNvCxnSpPr>
            <p:nvPr/>
          </p:nvCxnSpPr>
          <p:spPr>
            <a:xfrm>
              <a:off x="3145769" y="1486541"/>
              <a:ext cx="4727787" cy="187410"/>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65" name="Elbow Connector 72">
              <a:extLst>
                <a:ext uri="{FF2B5EF4-FFF2-40B4-BE49-F238E27FC236}">
                  <a16:creationId xmlns:a16="http://schemas.microsoft.com/office/drawing/2014/main" xmlns="" id="{5D33F07A-F7C1-4222-88FA-249899600B67}"/>
                </a:ext>
              </a:extLst>
            </p:cNvPr>
            <p:cNvCxnSpPr>
              <a:cxnSpLocks/>
            </p:cNvCxnSpPr>
            <p:nvPr/>
          </p:nvCxnSpPr>
          <p:spPr>
            <a:xfrm>
              <a:off x="4235214" y="2034271"/>
              <a:ext cx="975293" cy="380799"/>
            </a:xfrm>
            <a:prstGeom prst="bentConnector3">
              <a:avLst>
                <a:gd name="adj1" fmla="val 54767"/>
              </a:avLst>
            </a:prstGeom>
            <a:ln w="28575"/>
          </p:spPr>
          <p:style>
            <a:lnRef idx="1">
              <a:schemeClr val="accent1"/>
            </a:lnRef>
            <a:fillRef idx="0">
              <a:schemeClr val="accent1"/>
            </a:fillRef>
            <a:effectRef idx="0">
              <a:schemeClr val="accent1"/>
            </a:effectRef>
            <a:fontRef idx="minor">
              <a:schemeClr val="tx1"/>
            </a:fontRef>
          </p:style>
        </p:cxnSp>
      </p:grpSp>
      <p:sp>
        <p:nvSpPr>
          <p:cNvPr id="81" name="Oval 80">
            <a:extLst>
              <a:ext uri="{FF2B5EF4-FFF2-40B4-BE49-F238E27FC236}">
                <a16:creationId xmlns:a16="http://schemas.microsoft.com/office/drawing/2014/main" xmlns="" id="{85B1692C-F15B-4E7D-BA98-BCD0DC15EDE2}"/>
              </a:ext>
            </a:extLst>
          </p:cNvPr>
          <p:cNvSpPr/>
          <p:nvPr/>
        </p:nvSpPr>
        <p:spPr>
          <a:xfrm>
            <a:off x="4370379" y="4933914"/>
            <a:ext cx="120028" cy="117436"/>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6"/>
              </a:solidFill>
            </a:endParaRPr>
          </a:p>
        </p:txBody>
      </p:sp>
      <p:sp>
        <p:nvSpPr>
          <p:cNvPr id="82" name="Oval 81">
            <a:extLst>
              <a:ext uri="{FF2B5EF4-FFF2-40B4-BE49-F238E27FC236}">
                <a16:creationId xmlns:a16="http://schemas.microsoft.com/office/drawing/2014/main" xmlns="" id="{6A6DE9E8-2845-4E72-B08D-2257360EE150}"/>
              </a:ext>
            </a:extLst>
          </p:cNvPr>
          <p:cNvSpPr/>
          <p:nvPr/>
        </p:nvSpPr>
        <p:spPr>
          <a:xfrm>
            <a:off x="3436798" y="5936252"/>
            <a:ext cx="120028" cy="117436"/>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6"/>
              </a:solidFill>
            </a:endParaRPr>
          </a:p>
        </p:txBody>
      </p:sp>
      <p:sp>
        <p:nvSpPr>
          <p:cNvPr id="83" name="Oval 82">
            <a:extLst>
              <a:ext uri="{FF2B5EF4-FFF2-40B4-BE49-F238E27FC236}">
                <a16:creationId xmlns:a16="http://schemas.microsoft.com/office/drawing/2014/main" xmlns="" id="{5A731D0D-4E38-4990-A531-CDC309328014}"/>
              </a:ext>
            </a:extLst>
          </p:cNvPr>
          <p:cNvSpPr/>
          <p:nvPr/>
        </p:nvSpPr>
        <p:spPr>
          <a:xfrm>
            <a:off x="3433357" y="6303075"/>
            <a:ext cx="120028" cy="117436"/>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6"/>
              </a:solidFill>
            </a:endParaRPr>
          </a:p>
        </p:txBody>
      </p:sp>
      <p:sp>
        <p:nvSpPr>
          <p:cNvPr id="84" name="Oval 83">
            <a:extLst>
              <a:ext uri="{FF2B5EF4-FFF2-40B4-BE49-F238E27FC236}">
                <a16:creationId xmlns:a16="http://schemas.microsoft.com/office/drawing/2014/main" xmlns="" id="{2B24FE57-927E-4975-9021-E7FB9A6D280A}"/>
              </a:ext>
            </a:extLst>
          </p:cNvPr>
          <p:cNvSpPr/>
          <p:nvPr/>
        </p:nvSpPr>
        <p:spPr>
          <a:xfrm>
            <a:off x="6228988" y="5490454"/>
            <a:ext cx="120028" cy="117436"/>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6"/>
              </a:solidFill>
            </a:endParaRPr>
          </a:p>
        </p:txBody>
      </p:sp>
      <p:sp>
        <p:nvSpPr>
          <p:cNvPr id="85" name="Oval 84">
            <a:extLst>
              <a:ext uri="{FF2B5EF4-FFF2-40B4-BE49-F238E27FC236}">
                <a16:creationId xmlns:a16="http://schemas.microsoft.com/office/drawing/2014/main" xmlns="" id="{2593BD9A-E866-4C01-BE9F-69F51C73F121}"/>
              </a:ext>
            </a:extLst>
          </p:cNvPr>
          <p:cNvSpPr/>
          <p:nvPr/>
        </p:nvSpPr>
        <p:spPr>
          <a:xfrm>
            <a:off x="7880924" y="4569656"/>
            <a:ext cx="120028" cy="117436"/>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6"/>
              </a:solidFill>
            </a:endParaRPr>
          </a:p>
        </p:txBody>
      </p:sp>
      <p:sp>
        <p:nvSpPr>
          <p:cNvPr id="86" name="Oval 85">
            <a:extLst>
              <a:ext uri="{FF2B5EF4-FFF2-40B4-BE49-F238E27FC236}">
                <a16:creationId xmlns:a16="http://schemas.microsoft.com/office/drawing/2014/main" xmlns="" id="{312C9E1D-889F-46C9-A39D-507EDC2FE813}"/>
              </a:ext>
            </a:extLst>
          </p:cNvPr>
          <p:cNvSpPr/>
          <p:nvPr/>
        </p:nvSpPr>
        <p:spPr>
          <a:xfrm>
            <a:off x="7877483" y="4936479"/>
            <a:ext cx="120028" cy="117436"/>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6"/>
              </a:solidFill>
            </a:endParaRPr>
          </a:p>
        </p:txBody>
      </p:sp>
    </p:spTree>
    <p:extLst>
      <p:ext uri="{BB962C8B-B14F-4D97-AF65-F5344CB8AC3E}">
        <p14:creationId xmlns:p14="http://schemas.microsoft.com/office/powerpoint/2010/main" val="687395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fade">
                                      <p:cBhvr>
                                        <p:cTn id="11" dur="500"/>
                                        <p:tgtEl>
                                          <p:spTgt spid="5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fade">
                                      <p:cBhvr>
                                        <p:cTn id="20" dur="500"/>
                                        <p:tgtEl>
                                          <p:spTgt spid="5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1"/>
                                        </p:tgtEl>
                                        <p:attrNameLst>
                                          <p:attrName>style.visibility</p:attrName>
                                        </p:attrNameLst>
                                      </p:cBhvr>
                                      <p:to>
                                        <p:strVal val="visible"/>
                                      </p:to>
                                    </p:set>
                                    <p:animEffect transition="in" filter="fade">
                                      <p:cBhvr>
                                        <p:cTn id="25" dur="500"/>
                                        <p:tgtEl>
                                          <p:spTgt spid="8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2"/>
                                        </p:tgtEl>
                                        <p:attrNameLst>
                                          <p:attrName>style.visibility</p:attrName>
                                        </p:attrNameLst>
                                      </p:cBhvr>
                                      <p:to>
                                        <p:strVal val="visible"/>
                                      </p:to>
                                    </p:set>
                                    <p:animEffect transition="in" filter="fade">
                                      <p:cBhvr>
                                        <p:cTn id="30" dur="500"/>
                                        <p:tgtEl>
                                          <p:spTgt spid="8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3"/>
                                        </p:tgtEl>
                                        <p:attrNameLst>
                                          <p:attrName>style.visibility</p:attrName>
                                        </p:attrNameLst>
                                      </p:cBhvr>
                                      <p:to>
                                        <p:strVal val="visible"/>
                                      </p:to>
                                    </p:set>
                                    <p:animEffect transition="in" filter="fade">
                                      <p:cBhvr>
                                        <p:cTn id="35" dur="500"/>
                                        <p:tgtEl>
                                          <p:spTgt spid="8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84"/>
                                        </p:tgtEl>
                                        <p:attrNameLst>
                                          <p:attrName>style.visibility</p:attrName>
                                        </p:attrNameLst>
                                      </p:cBhvr>
                                      <p:to>
                                        <p:strVal val="visible"/>
                                      </p:to>
                                    </p:set>
                                    <p:animEffect transition="in" filter="fade">
                                      <p:cBhvr>
                                        <p:cTn id="40" dur="500"/>
                                        <p:tgtEl>
                                          <p:spTgt spid="8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85"/>
                                        </p:tgtEl>
                                        <p:attrNameLst>
                                          <p:attrName>style.visibility</p:attrName>
                                        </p:attrNameLst>
                                      </p:cBhvr>
                                      <p:to>
                                        <p:strVal val="visible"/>
                                      </p:to>
                                    </p:set>
                                    <p:animEffect transition="in" filter="fade">
                                      <p:cBhvr>
                                        <p:cTn id="45" dur="500"/>
                                        <p:tgtEl>
                                          <p:spTgt spid="8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86"/>
                                        </p:tgtEl>
                                        <p:attrNameLst>
                                          <p:attrName>style.visibility</p:attrName>
                                        </p:attrNameLst>
                                      </p:cBhvr>
                                      <p:to>
                                        <p:strVal val="visible"/>
                                      </p:to>
                                    </p:set>
                                    <p:animEffect transition="in" filter="fade">
                                      <p:cBhvr>
                                        <p:cTn id="50"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4" grpId="0" animBg="1"/>
      <p:bldP spid="81" grpId="0" animBg="1"/>
      <p:bldP spid="82" grpId="0" animBg="1"/>
      <p:bldP spid="83" grpId="0" animBg="1"/>
      <p:bldP spid="84" grpId="0" animBg="1"/>
      <p:bldP spid="85" grpId="0" animBg="1"/>
      <p:bldP spid="8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4B95E3-F2CE-4078-93A1-5E7E52160C88}"/>
              </a:ext>
            </a:extLst>
          </p:cNvPr>
          <p:cNvSpPr>
            <a:spLocks noGrp="1"/>
          </p:cNvSpPr>
          <p:nvPr>
            <p:ph type="title"/>
          </p:nvPr>
        </p:nvSpPr>
        <p:spPr/>
        <p:txBody>
          <a:bodyPr/>
          <a:lstStyle/>
          <a:p>
            <a:r>
              <a:rPr lang="en-US" dirty="0"/>
              <a:t>Converting AND/OR/Invert Logic to NAND/NOR Logic (Example)</a:t>
            </a:r>
            <a:endParaRPr lang="en-IN" dirty="0"/>
          </a:p>
        </p:txBody>
      </p:sp>
      <p:sp>
        <p:nvSpPr>
          <p:cNvPr id="4" name="Rectangle 3">
            <a:extLst>
              <a:ext uri="{FF2B5EF4-FFF2-40B4-BE49-F238E27FC236}">
                <a16:creationId xmlns:a16="http://schemas.microsoft.com/office/drawing/2014/main" xmlns="" id="{EE74FDBD-04B7-4318-99E6-508CFDA99605}"/>
              </a:ext>
            </a:extLst>
          </p:cNvPr>
          <p:cNvSpPr/>
          <p:nvPr/>
        </p:nvSpPr>
        <p:spPr>
          <a:xfrm>
            <a:off x="220851" y="997349"/>
            <a:ext cx="11750298" cy="830997"/>
          </a:xfrm>
          <a:prstGeom prst="rect">
            <a:avLst/>
          </a:prstGeom>
          <a:ln>
            <a:solidFill>
              <a:srgbClr val="C00000"/>
            </a:solidFill>
            <a:prstDash val="dash"/>
          </a:ln>
        </p:spPr>
        <p:txBody>
          <a:bodyPr wrap="square">
            <a:spAutoFit/>
          </a:bodyPr>
          <a:lstStyle/>
          <a:p>
            <a:r>
              <a:rPr lang="en-US" sz="2400" dirty="0"/>
              <a:t>Add an inverter to each of the lines that received only one circle at input so that polarity remains unchanged.</a:t>
            </a:r>
          </a:p>
        </p:txBody>
      </p:sp>
      <p:grpSp>
        <p:nvGrpSpPr>
          <p:cNvPr id="31" name="Group 30">
            <a:extLst>
              <a:ext uri="{FF2B5EF4-FFF2-40B4-BE49-F238E27FC236}">
                <a16:creationId xmlns:a16="http://schemas.microsoft.com/office/drawing/2014/main" xmlns="" id="{8AF7A5D3-9E60-4CDF-8A96-07FA2A0C63BF}"/>
              </a:ext>
            </a:extLst>
          </p:cNvPr>
          <p:cNvGrpSpPr/>
          <p:nvPr/>
        </p:nvGrpSpPr>
        <p:grpSpPr>
          <a:xfrm>
            <a:off x="3047186" y="2645789"/>
            <a:ext cx="6097627" cy="2078200"/>
            <a:chOff x="2952425" y="1500752"/>
            <a:chExt cx="6097627" cy="2078200"/>
          </a:xfrm>
        </p:grpSpPr>
        <p:grpSp>
          <p:nvGrpSpPr>
            <p:cNvPr id="32" name="Group 31">
              <a:extLst>
                <a:ext uri="{FF2B5EF4-FFF2-40B4-BE49-F238E27FC236}">
                  <a16:creationId xmlns:a16="http://schemas.microsoft.com/office/drawing/2014/main" xmlns="" id="{12DBB3C6-9184-4E9D-A0D7-6518133602E6}"/>
                </a:ext>
              </a:extLst>
            </p:cNvPr>
            <p:cNvGrpSpPr/>
            <p:nvPr/>
          </p:nvGrpSpPr>
          <p:grpSpPr>
            <a:xfrm>
              <a:off x="2952425" y="1673952"/>
              <a:ext cx="1291599" cy="741118"/>
              <a:chOff x="4042896" y="1715660"/>
              <a:chExt cx="1291599" cy="741118"/>
            </a:xfrm>
          </p:grpSpPr>
          <p:cxnSp>
            <p:nvCxnSpPr>
              <p:cNvPr id="54" name="Straight Connector 53">
                <a:extLst>
                  <a:ext uri="{FF2B5EF4-FFF2-40B4-BE49-F238E27FC236}">
                    <a16:creationId xmlns:a16="http://schemas.microsoft.com/office/drawing/2014/main" xmlns="" id="{EC2ADAF2-349F-4E8C-AF2B-98F2ED3FE413}"/>
                  </a:ext>
                </a:extLst>
              </p:cNvPr>
              <p:cNvCxnSpPr/>
              <p:nvPr/>
            </p:nvCxnSpPr>
            <p:spPr>
              <a:xfrm flipV="1">
                <a:off x="4042896" y="226640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CDFE7C37-F504-4A37-AFCF-139D2325C624}"/>
                  </a:ext>
                </a:extLst>
              </p:cNvPr>
              <p:cNvCxnSpPr/>
              <p:nvPr/>
            </p:nvCxnSpPr>
            <p:spPr>
              <a:xfrm flipV="1">
                <a:off x="4042896" y="1903059"/>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6" name="Delay 68">
                <a:extLst>
                  <a:ext uri="{FF2B5EF4-FFF2-40B4-BE49-F238E27FC236}">
                    <a16:creationId xmlns:a16="http://schemas.microsoft.com/office/drawing/2014/main" xmlns="" id="{77260668-1799-4EFE-B059-9AF71A39E181}"/>
                  </a:ext>
                </a:extLst>
              </p:cNvPr>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3" name="Delay 68">
              <a:extLst>
                <a:ext uri="{FF2B5EF4-FFF2-40B4-BE49-F238E27FC236}">
                  <a16:creationId xmlns:a16="http://schemas.microsoft.com/office/drawing/2014/main" xmlns="" id="{2285A1F7-935C-4F36-8FBE-56280E441562}"/>
                </a:ext>
              </a:extLst>
            </p:cNvPr>
            <p:cNvSpPr/>
            <p:nvPr/>
          </p:nvSpPr>
          <p:spPr>
            <a:xfrm>
              <a:off x="5213740" y="2220274"/>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4" name="Group 33">
              <a:extLst>
                <a:ext uri="{FF2B5EF4-FFF2-40B4-BE49-F238E27FC236}">
                  <a16:creationId xmlns:a16="http://schemas.microsoft.com/office/drawing/2014/main" xmlns="" id="{3CF99F6A-50D9-47DA-98A8-5C116BF64612}"/>
                </a:ext>
              </a:extLst>
            </p:cNvPr>
            <p:cNvGrpSpPr/>
            <p:nvPr/>
          </p:nvGrpSpPr>
          <p:grpSpPr>
            <a:xfrm>
              <a:off x="2996062" y="2855351"/>
              <a:ext cx="1332140" cy="723601"/>
              <a:chOff x="3675121" y="3048834"/>
              <a:chExt cx="1332140" cy="723601"/>
            </a:xfrm>
          </p:grpSpPr>
          <p:cxnSp>
            <p:nvCxnSpPr>
              <p:cNvPr id="49" name="Straight Connector 48">
                <a:extLst>
                  <a:ext uri="{FF2B5EF4-FFF2-40B4-BE49-F238E27FC236}">
                    <a16:creationId xmlns:a16="http://schemas.microsoft.com/office/drawing/2014/main" xmlns="" id="{FBE089B5-77FE-4412-8071-E61595F97939}"/>
                  </a:ext>
                </a:extLst>
              </p:cNvPr>
              <p:cNvCxnSpPr/>
              <p:nvPr/>
            </p:nvCxnSpPr>
            <p:spPr>
              <a:xfrm flipV="1">
                <a:off x="3675121" y="359693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0CC5057F-08F6-4E51-8834-44F2AA99CD86}"/>
                  </a:ext>
                </a:extLst>
              </p:cNvPr>
              <p:cNvCxnSpPr/>
              <p:nvPr/>
            </p:nvCxnSpPr>
            <p:spPr>
              <a:xfrm flipV="1">
                <a:off x="3675121" y="3233589"/>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xmlns="" id="{FB8C6F60-20BA-4805-ACB8-823FAAFAF0EF}"/>
                  </a:ext>
                </a:extLst>
              </p:cNvPr>
              <p:cNvGrpSpPr/>
              <p:nvPr/>
            </p:nvGrpSpPr>
            <p:grpSpPr>
              <a:xfrm>
                <a:off x="3990333" y="3048834"/>
                <a:ext cx="1016928" cy="723601"/>
                <a:chOff x="3990333" y="3048834"/>
                <a:chExt cx="1016928" cy="723601"/>
              </a:xfrm>
            </p:grpSpPr>
            <p:sp>
              <p:nvSpPr>
                <p:cNvPr id="52" name="Stored Data 71">
                  <a:extLst>
                    <a:ext uri="{FF2B5EF4-FFF2-40B4-BE49-F238E27FC236}">
                      <a16:creationId xmlns:a16="http://schemas.microsoft.com/office/drawing/2014/main" xmlns="" id="{1BD703E6-9DD6-4A27-A9D5-79B89AD4D26B}"/>
                    </a:ext>
                  </a:extLst>
                </p:cNvPr>
                <p:cNvSpPr/>
                <p:nvPr/>
              </p:nvSpPr>
              <p:spPr>
                <a:xfrm rot="10800000">
                  <a:off x="3997592" y="3048854"/>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Stored Data 71">
                  <a:extLst>
                    <a:ext uri="{FF2B5EF4-FFF2-40B4-BE49-F238E27FC236}">
                      <a16:creationId xmlns:a16="http://schemas.microsoft.com/office/drawing/2014/main" xmlns="" id="{998DA44A-B06E-4E39-947A-75E619F9BB18}"/>
                    </a:ext>
                  </a:extLst>
                </p:cNvPr>
                <p:cNvSpPr/>
                <p:nvPr/>
              </p:nvSpPr>
              <p:spPr>
                <a:xfrm rot="10800000">
                  <a:off x="3990333" y="3048834"/>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35" name="Group 34">
              <a:extLst>
                <a:ext uri="{FF2B5EF4-FFF2-40B4-BE49-F238E27FC236}">
                  <a16:creationId xmlns:a16="http://schemas.microsoft.com/office/drawing/2014/main" xmlns="" id="{6144D0CD-BBFB-4960-908F-15815E1EA310}"/>
                </a:ext>
              </a:extLst>
            </p:cNvPr>
            <p:cNvGrpSpPr/>
            <p:nvPr/>
          </p:nvGrpSpPr>
          <p:grpSpPr>
            <a:xfrm>
              <a:off x="6099672" y="2207352"/>
              <a:ext cx="1187310" cy="752875"/>
              <a:chOff x="379248" y="5807937"/>
              <a:chExt cx="1187310" cy="752875"/>
            </a:xfrm>
          </p:grpSpPr>
          <p:cxnSp>
            <p:nvCxnSpPr>
              <p:cNvPr id="46" name="Straight Connector 45">
                <a:extLst>
                  <a:ext uri="{FF2B5EF4-FFF2-40B4-BE49-F238E27FC236}">
                    <a16:creationId xmlns:a16="http://schemas.microsoft.com/office/drawing/2014/main" xmlns="" id="{06C96FA4-E3C9-421A-8BA3-8A339AB54B1D}"/>
                  </a:ext>
                </a:extLst>
              </p:cNvPr>
              <p:cNvCxnSpPr/>
              <p:nvPr/>
            </p:nvCxnSpPr>
            <p:spPr>
              <a:xfrm flipV="1">
                <a:off x="379248" y="6187166"/>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xmlns="" id="{3B39BEB5-52F2-4368-B191-B86AF31E9830}"/>
                  </a:ext>
                </a:extLst>
              </p:cNvPr>
              <p:cNvSpPr/>
              <p:nvPr/>
            </p:nvSpPr>
            <p:spPr>
              <a:xfrm>
                <a:off x="1446530" y="6125012"/>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riangle 100">
                <a:extLst>
                  <a:ext uri="{FF2B5EF4-FFF2-40B4-BE49-F238E27FC236}">
                    <a16:creationId xmlns:a16="http://schemas.microsoft.com/office/drawing/2014/main" xmlns="" id="{02E8FFF8-2431-4405-8DD4-29EB371F4DE6}"/>
                  </a:ext>
                </a:extLst>
              </p:cNvPr>
              <p:cNvSpPr/>
              <p:nvPr/>
            </p:nvSpPr>
            <p:spPr>
              <a:xfrm rot="5400000">
                <a:off x="733521" y="5859860"/>
                <a:ext cx="752875" cy="649030"/>
              </a:xfrm>
              <a:prstGeom prst="triangl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6" name="Group 35">
              <a:extLst>
                <a:ext uri="{FF2B5EF4-FFF2-40B4-BE49-F238E27FC236}">
                  <a16:creationId xmlns:a16="http://schemas.microsoft.com/office/drawing/2014/main" xmlns="" id="{6819564B-F0CB-49A7-9573-AC9B3FD14DB3}"/>
                </a:ext>
              </a:extLst>
            </p:cNvPr>
            <p:cNvGrpSpPr/>
            <p:nvPr/>
          </p:nvGrpSpPr>
          <p:grpSpPr>
            <a:xfrm>
              <a:off x="7766026" y="1500752"/>
              <a:ext cx="1284026" cy="723601"/>
              <a:chOff x="3990333" y="3048834"/>
              <a:chExt cx="1284026" cy="723601"/>
            </a:xfrm>
          </p:grpSpPr>
          <p:cxnSp>
            <p:nvCxnSpPr>
              <p:cNvPr id="42" name="Straight Connector 41">
                <a:extLst>
                  <a:ext uri="{FF2B5EF4-FFF2-40B4-BE49-F238E27FC236}">
                    <a16:creationId xmlns:a16="http://schemas.microsoft.com/office/drawing/2014/main" xmlns="" id="{D0C11A7A-E6B0-46E6-9870-FBF781B590E7}"/>
                  </a:ext>
                </a:extLst>
              </p:cNvPr>
              <p:cNvCxnSpPr/>
              <p:nvPr/>
            </p:nvCxnSpPr>
            <p:spPr>
              <a:xfrm flipV="1">
                <a:off x="5010436" y="3412939"/>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xmlns="" id="{C8AF03A4-9995-4AA2-B520-51ECC62C72AB}"/>
                  </a:ext>
                </a:extLst>
              </p:cNvPr>
              <p:cNvGrpSpPr/>
              <p:nvPr/>
            </p:nvGrpSpPr>
            <p:grpSpPr>
              <a:xfrm>
                <a:off x="3990333" y="3048834"/>
                <a:ext cx="1016928" cy="723601"/>
                <a:chOff x="3990333" y="3048834"/>
                <a:chExt cx="1016928" cy="723601"/>
              </a:xfrm>
            </p:grpSpPr>
            <p:sp>
              <p:nvSpPr>
                <p:cNvPr id="44" name="Stored Data 71">
                  <a:extLst>
                    <a:ext uri="{FF2B5EF4-FFF2-40B4-BE49-F238E27FC236}">
                      <a16:creationId xmlns:a16="http://schemas.microsoft.com/office/drawing/2014/main" xmlns="" id="{5B67E0B7-6B1F-4B06-B6EA-D7E7BE211CC3}"/>
                    </a:ext>
                  </a:extLst>
                </p:cNvPr>
                <p:cNvSpPr/>
                <p:nvPr/>
              </p:nvSpPr>
              <p:spPr>
                <a:xfrm rot="10800000">
                  <a:off x="3997592" y="3048854"/>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5" name="Stored Data 71">
                  <a:extLst>
                    <a:ext uri="{FF2B5EF4-FFF2-40B4-BE49-F238E27FC236}">
                      <a16:creationId xmlns:a16="http://schemas.microsoft.com/office/drawing/2014/main" xmlns="" id="{DDF2439A-095E-4C8E-9A6D-2F8CCF46EA1A}"/>
                    </a:ext>
                  </a:extLst>
                </p:cNvPr>
                <p:cNvSpPr/>
                <p:nvPr/>
              </p:nvSpPr>
              <p:spPr>
                <a:xfrm rot="10800000">
                  <a:off x="3990333" y="3048834"/>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cxnSp>
          <p:nvCxnSpPr>
            <p:cNvPr id="37" name="Elbow Connector 72">
              <a:extLst>
                <a:ext uri="{FF2B5EF4-FFF2-40B4-BE49-F238E27FC236}">
                  <a16:creationId xmlns:a16="http://schemas.microsoft.com/office/drawing/2014/main" xmlns="" id="{A827FAA1-E821-4DBC-8B95-0A9BFAA361DE}"/>
                </a:ext>
              </a:extLst>
            </p:cNvPr>
            <p:cNvCxnSpPr>
              <a:cxnSpLocks/>
            </p:cNvCxnSpPr>
            <p:nvPr/>
          </p:nvCxnSpPr>
          <p:spPr>
            <a:xfrm flipV="1">
              <a:off x="4316385" y="2785339"/>
              <a:ext cx="885299" cy="431813"/>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38" name="Elbow Connector 75">
              <a:extLst>
                <a:ext uri="{FF2B5EF4-FFF2-40B4-BE49-F238E27FC236}">
                  <a16:creationId xmlns:a16="http://schemas.microsoft.com/office/drawing/2014/main" xmlns="" id="{EAAF5AB0-9477-48CD-A240-7CA1E7634C97}"/>
                </a:ext>
              </a:extLst>
            </p:cNvPr>
            <p:cNvCxnSpPr/>
            <p:nvPr/>
          </p:nvCxnSpPr>
          <p:spPr>
            <a:xfrm flipV="1">
              <a:off x="7299760" y="2045256"/>
              <a:ext cx="544774" cy="537889"/>
            </a:xfrm>
            <a:prstGeom prst="bentConnector3">
              <a:avLst>
                <a:gd name="adj1" fmla="val 27453"/>
              </a:avLst>
            </a:prstGeom>
            <a:ln w="28575"/>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9490CC02-DCB9-4828-886C-FFFB3836FC4D}"/>
                </a:ext>
              </a:extLst>
            </p:cNvPr>
            <p:cNvCxnSpPr/>
            <p:nvPr/>
          </p:nvCxnSpPr>
          <p:spPr>
            <a:xfrm flipV="1">
              <a:off x="3161267" y="1500752"/>
              <a:ext cx="0" cy="360600"/>
            </a:xfrm>
            <a:prstGeom prst="line">
              <a:avLst/>
            </a:prstGeom>
            <a:ln w="28575">
              <a:headEnd type="oval" w="med" len="med"/>
            </a:ln>
          </p:spPr>
          <p:style>
            <a:lnRef idx="1">
              <a:schemeClr val="accent1"/>
            </a:lnRef>
            <a:fillRef idx="0">
              <a:schemeClr val="accent1"/>
            </a:fillRef>
            <a:effectRef idx="0">
              <a:schemeClr val="accent1"/>
            </a:effectRef>
            <a:fontRef idx="minor">
              <a:schemeClr val="tx1"/>
            </a:fontRef>
          </p:style>
        </p:cxnSp>
        <p:cxnSp>
          <p:nvCxnSpPr>
            <p:cNvPr id="40" name="Elbow Connector 83">
              <a:extLst>
                <a:ext uri="{FF2B5EF4-FFF2-40B4-BE49-F238E27FC236}">
                  <a16:creationId xmlns:a16="http://schemas.microsoft.com/office/drawing/2014/main" xmlns="" id="{F77E5FEB-1918-452F-8C51-785062AF8FC9}"/>
                </a:ext>
              </a:extLst>
            </p:cNvPr>
            <p:cNvCxnSpPr>
              <a:cxnSpLocks/>
              <a:stCxn id="77" idx="0"/>
            </p:cNvCxnSpPr>
            <p:nvPr/>
          </p:nvCxnSpPr>
          <p:spPr>
            <a:xfrm>
              <a:off x="5068571" y="1509181"/>
              <a:ext cx="2804985" cy="180268"/>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41" name="Elbow Connector 72">
              <a:extLst>
                <a:ext uri="{FF2B5EF4-FFF2-40B4-BE49-F238E27FC236}">
                  <a16:creationId xmlns:a16="http://schemas.microsoft.com/office/drawing/2014/main" xmlns="" id="{7371416C-81ED-43D3-BC81-A51943FBCCFD}"/>
                </a:ext>
              </a:extLst>
            </p:cNvPr>
            <p:cNvCxnSpPr>
              <a:cxnSpLocks/>
              <a:endCxn id="74" idx="3"/>
            </p:cNvCxnSpPr>
            <p:nvPr/>
          </p:nvCxnSpPr>
          <p:spPr>
            <a:xfrm>
              <a:off x="4235214" y="2034271"/>
              <a:ext cx="624492" cy="373657"/>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grpSp>
      <p:sp>
        <p:nvSpPr>
          <p:cNvPr id="57" name="Oval 56">
            <a:extLst>
              <a:ext uri="{FF2B5EF4-FFF2-40B4-BE49-F238E27FC236}">
                <a16:creationId xmlns:a16="http://schemas.microsoft.com/office/drawing/2014/main" xmlns="" id="{9C86AFB9-D696-417B-9352-0D4540B05E17}"/>
              </a:ext>
            </a:extLst>
          </p:cNvPr>
          <p:cNvSpPr/>
          <p:nvPr/>
        </p:nvSpPr>
        <p:spPr>
          <a:xfrm>
            <a:off x="4326742" y="3120612"/>
            <a:ext cx="120028" cy="117436"/>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6"/>
              </a:solidFill>
            </a:endParaRPr>
          </a:p>
        </p:txBody>
      </p:sp>
      <p:sp>
        <p:nvSpPr>
          <p:cNvPr id="58" name="Oval 57">
            <a:extLst>
              <a:ext uri="{FF2B5EF4-FFF2-40B4-BE49-F238E27FC236}">
                <a16:creationId xmlns:a16="http://schemas.microsoft.com/office/drawing/2014/main" xmlns="" id="{3BEC99CA-A094-4B41-9BF4-FA19CEFFEBDE}"/>
              </a:ext>
            </a:extLst>
          </p:cNvPr>
          <p:cNvSpPr/>
          <p:nvPr/>
        </p:nvSpPr>
        <p:spPr>
          <a:xfrm>
            <a:off x="3393161" y="4122950"/>
            <a:ext cx="120028" cy="117436"/>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6"/>
              </a:solidFill>
            </a:endParaRPr>
          </a:p>
        </p:txBody>
      </p:sp>
      <p:sp>
        <p:nvSpPr>
          <p:cNvPr id="59" name="Oval 58">
            <a:extLst>
              <a:ext uri="{FF2B5EF4-FFF2-40B4-BE49-F238E27FC236}">
                <a16:creationId xmlns:a16="http://schemas.microsoft.com/office/drawing/2014/main" xmlns="" id="{82FBB72B-FE08-44FD-839C-8FF53E3B9D11}"/>
              </a:ext>
            </a:extLst>
          </p:cNvPr>
          <p:cNvSpPr/>
          <p:nvPr/>
        </p:nvSpPr>
        <p:spPr>
          <a:xfrm>
            <a:off x="3389720" y="4489773"/>
            <a:ext cx="120028" cy="117436"/>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6"/>
              </a:solidFill>
            </a:endParaRPr>
          </a:p>
        </p:txBody>
      </p:sp>
      <p:sp>
        <p:nvSpPr>
          <p:cNvPr id="60" name="Oval 59">
            <a:extLst>
              <a:ext uri="{FF2B5EF4-FFF2-40B4-BE49-F238E27FC236}">
                <a16:creationId xmlns:a16="http://schemas.microsoft.com/office/drawing/2014/main" xmlns="" id="{51CFF191-7C46-4543-B39E-6B6371A06F28}"/>
              </a:ext>
            </a:extLst>
          </p:cNvPr>
          <p:cNvSpPr/>
          <p:nvPr/>
        </p:nvSpPr>
        <p:spPr>
          <a:xfrm>
            <a:off x="6185351" y="3677152"/>
            <a:ext cx="120028" cy="117436"/>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6"/>
              </a:solidFill>
            </a:endParaRPr>
          </a:p>
        </p:txBody>
      </p:sp>
      <p:sp>
        <p:nvSpPr>
          <p:cNvPr id="61" name="Oval 60">
            <a:extLst>
              <a:ext uri="{FF2B5EF4-FFF2-40B4-BE49-F238E27FC236}">
                <a16:creationId xmlns:a16="http://schemas.microsoft.com/office/drawing/2014/main" xmlns="" id="{CE0578B9-09ED-4B5D-93A2-E80ABE0EE43C}"/>
              </a:ext>
            </a:extLst>
          </p:cNvPr>
          <p:cNvSpPr/>
          <p:nvPr/>
        </p:nvSpPr>
        <p:spPr>
          <a:xfrm>
            <a:off x="7837287" y="2756354"/>
            <a:ext cx="120028" cy="117436"/>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6"/>
              </a:solidFill>
            </a:endParaRPr>
          </a:p>
        </p:txBody>
      </p:sp>
      <p:sp>
        <p:nvSpPr>
          <p:cNvPr id="62" name="Oval 61">
            <a:extLst>
              <a:ext uri="{FF2B5EF4-FFF2-40B4-BE49-F238E27FC236}">
                <a16:creationId xmlns:a16="http://schemas.microsoft.com/office/drawing/2014/main" xmlns="" id="{0AB80FAF-B60F-4DD9-B6DA-B6B03EFFBB0C}"/>
              </a:ext>
            </a:extLst>
          </p:cNvPr>
          <p:cNvSpPr/>
          <p:nvPr/>
        </p:nvSpPr>
        <p:spPr>
          <a:xfrm>
            <a:off x="7833846" y="3123177"/>
            <a:ext cx="120028" cy="117436"/>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6"/>
              </a:solidFill>
            </a:endParaRPr>
          </a:p>
        </p:txBody>
      </p:sp>
      <p:grpSp>
        <p:nvGrpSpPr>
          <p:cNvPr id="66" name="Group 65">
            <a:extLst>
              <a:ext uri="{FF2B5EF4-FFF2-40B4-BE49-F238E27FC236}">
                <a16:creationId xmlns:a16="http://schemas.microsoft.com/office/drawing/2014/main" xmlns="" id="{3ED561E4-18D1-49C4-93D3-5194A35CFB61}"/>
              </a:ext>
            </a:extLst>
          </p:cNvPr>
          <p:cNvGrpSpPr/>
          <p:nvPr/>
        </p:nvGrpSpPr>
        <p:grpSpPr>
          <a:xfrm>
            <a:off x="2832709" y="4422491"/>
            <a:ext cx="252000" cy="252000"/>
            <a:chOff x="2013031" y="3613301"/>
            <a:chExt cx="781114" cy="752875"/>
          </a:xfrm>
        </p:grpSpPr>
        <p:sp>
          <p:nvSpPr>
            <p:cNvPr id="67" name="Oval 66">
              <a:extLst>
                <a:ext uri="{FF2B5EF4-FFF2-40B4-BE49-F238E27FC236}">
                  <a16:creationId xmlns:a16="http://schemas.microsoft.com/office/drawing/2014/main" xmlns="" id="{906DE5B9-4AA3-4A21-AB38-EBAEAE17A01B}"/>
                </a:ext>
              </a:extLst>
            </p:cNvPr>
            <p:cNvSpPr/>
            <p:nvPr/>
          </p:nvSpPr>
          <p:spPr>
            <a:xfrm>
              <a:off x="2674117" y="3930376"/>
              <a:ext cx="120028" cy="117436"/>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riangle 100">
              <a:extLst>
                <a:ext uri="{FF2B5EF4-FFF2-40B4-BE49-F238E27FC236}">
                  <a16:creationId xmlns:a16="http://schemas.microsoft.com/office/drawing/2014/main" xmlns="" id="{708983B6-B429-4A77-99A8-78C8C6F697ED}"/>
                </a:ext>
              </a:extLst>
            </p:cNvPr>
            <p:cNvSpPr/>
            <p:nvPr/>
          </p:nvSpPr>
          <p:spPr>
            <a:xfrm rot="5400000">
              <a:off x="1961108" y="3665224"/>
              <a:ext cx="752875" cy="649030"/>
            </a:xfrm>
            <a:prstGeom prst="triangl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9" name="Group 68">
            <a:extLst>
              <a:ext uri="{FF2B5EF4-FFF2-40B4-BE49-F238E27FC236}">
                <a16:creationId xmlns:a16="http://schemas.microsoft.com/office/drawing/2014/main" xmlns="" id="{6B6D5CF7-9BDE-4F00-9798-52ED4204FCDB}"/>
              </a:ext>
            </a:extLst>
          </p:cNvPr>
          <p:cNvGrpSpPr/>
          <p:nvPr/>
        </p:nvGrpSpPr>
        <p:grpSpPr>
          <a:xfrm>
            <a:off x="2830579" y="4063929"/>
            <a:ext cx="252000" cy="252000"/>
            <a:chOff x="2013031" y="3613301"/>
            <a:chExt cx="781114" cy="752875"/>
          </a:xfrm>
        </p:grpSpPr>
        <p:sp>
          <p:nvSpPr>
            <p:cNvPr id="70" name="Oval 69">
              <a:extLst>
                <a:ext uri="{FF2B5EF4-FFF2-40B4-BE49-F238E27FC236}">
                  <a16:creationId xmlns:a16="http://schemas.microsoft.com/office/drawing/2014/main" xmlns="" id="{DEB496D0-FF17-48CF-8ADC-D49D41A1F5BE}"/>
                </a:ext>
              </a:extLst>
            </p:cNvPr>
            <p:cNvSpPr/>
            <p:nvPr/>
          </p:nvSpPr>
          <p:spPr>
            <a:xfrm>
              <a:off x="2674117" y="3930376"/>
              <a:ext cx="120028" cy="117436"/>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Triangle 100">
              <a:extLst>
                <a:ext uri="{FF2B5EF4-FFF2-40B4-BE49-F238E27FC236}">
                  <a16:creationId xmlns:a16="http://schemas.microsoft.com/office/drawing/2014/main" xmlns="" id="{1F5C6C42-52EB-4AC7-AD51-C06F4AA7A7D0}"/>
                </a:ext>
              </a:extLst>
            </p:cNvPr>
            <p:cNvSpPr/>
            <p:nvPr/>
          </p:nvSpPr>
          <p:spPr>
            <a:xfrm rot="5400000">
              <a:off x="1961108" y="3665224"/>
              <a:ext cx="752875" cy="649030"/>
            </a:xfrm>
            <a:prstGeom prst="triangl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2" name="Group 71">
            <a:extLst>
              <a:ext uri="{FF2B5EF4-FFF2-40B4-BE49-F238E27FC236}">
                <a16:creationId xmlns:a16="http://schemas.microsoft.com/office/drawing/2014/main" xmlns="" id="{531BF7CE-75A3-4000-B109-69DE20046DA8}"/>
              </a:ext>
            </a:extLst>
          </p:cNvPr>
          <p:cNvGrpSpPr/>
          <p:nvPr/>
        </p:nvGrpSpPr>
        <p:grpSpPr>
          <a:xfrm>
            <a:off x="4954467" y="3426965"/>
            <a:ext cx="252000" cy="252000"/>
            <a:chOff x="2013031" y="3613301"/>
            <a:chExt cx="781114" cy="752875"/>
          </a:xfrm>
        </p:grpSpPr>
        <p:sp>
          <p:nvSpPr>
            <p:cNvPr id="73" name="Oval 72">
              <a:extLst>
                <a:ext uri="{FF2B5EF4-FFF2-40B4-BE49-F238E27FC236}">
                  <a16:creationId xmlns:a16="http://schemas.microsoft.com/office/drawing/2014/main" xmlns="" id="{A987AFEA-1ADA-457E-B30C-5231AABFF4A6}"/>
                </a:ext>
              </a:extLst>
            </p:cNvPr>
            <p:cNvSpPr/>
            <p:nvPr/>
          </p:nvSpPr>
          <p:spPr>
            <a:xfrm>
              <a:off x="2674117" y="3930376"/>
              <a:ext cx="120028" cy="117436"/>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Triangle 100">
              <a:extLst>
                <a:ext uri="{FF2B5EF4-FFF2-40B4-BE49-F238E27FC236}">
                  <a16:creationId xmlns:a16="http://schemas.microsoft.com/office/drawing/2014/main" xmlns="" id="{44C47530-44BB-410B-8653-16E24FC9AFE8}"/>
                </a:ext>
              </a:extLst>
            </p:cNvPr>
            <p:cNvSpPr/>
            <p:nvPr/>
          </p:nvSpPr>
          <p:spPr>
            <a:xfrm rot="5400000">
              <a:off x="1961108" y="3665224"/>
              <a:ext cx="752875" cy="649030"/>
            </a:xfrm>
            <a:prstGeom prst="triangl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5" name="Group 74">
            <a:extLst>
              <a:ext uri="{FF2B5EF4-FFF2-40B4-BE49-F238E27FC236}">
                <a16:creationId xmlns:a16="http://schemas.microsoft.com/office/drawing/2014/main" xmlns="" id="{88BAF3DB-93E0-46A1-8A85-C85D30C254D8}"/>
              </a:ext>
            </a:extLst>
          </p:cNvPr>
          <p:cNvGrpSpPr/>
          <p:nvPr/>
        </p:nvGrpSpPr>
        <p:grpSpPr>
          <a:xfrm>
            <a:off x="4953944" y="2528218"/>
            <a:ext cx="252000" cy="252000"/>
            <a:chOff x="2013031" y="3613301"/>
            <a:chExt cx="781114" cy="752875"/>
          </a:xfrm>
        </p:grpSpPr>
        <p:sp>
          <p:nvSpPr>
            <p:cNvPr id="76" name="Oval 75">
              <a:extLst>
                <a:ext uri="{FF2B5EF4-FFF2-40B4-BE49-F238E27FC236}">
                  <a16:creationId xmlns:a16="http://schemas.microsoft.com/office/drawing/2014/main" xmlns="" id="{12B971AF-ECFC-434E-B407-3D24D860EF45}"/>
                </a:ext>
              </a:extLst>
            </p:cNvPr>
            <p:cNvSpPr/>
            <p:nvPr/>
          </p:nvSpPr>
          <p:spPr>
            <a:xfrm>
              <a:off x="2674117" y="3930376"/>
              <a:ext cx="120028" cy="117436"/>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Triangle 100">
              <a:extLst>
                <a:ext uri="{FF2B5EF4-FFF2-40B4-BE49-F238E27FC236}">
                  <a16:creationId xmlns:a16="http://schemas.microsoft.com/office/drawing/2014/main" xmlns="" id="{FC3C07E4-FC96-4683-89B0-ED74F0930910}"/>
                </a:ext>
              </a:extLst>
            </p:cNvPr>
            <p:cNvSpPr/>
            <p:nvPr/>
          </p:nvSpPr>
          <p:spPr>
            <a:xfrm rot="5400000">
              <a:off x="1961108" y="3665224"/>
              <a:ext cx="752875" cy="649030"/>
            </a:xfrm>
            <a:prstGeom prst="triangl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78" name="Straight Connector 77">
            <a:extLst>
              <a:ext uri="{FF2B5EF4-FFF2-40B4-BE49-F238E27FC236}">
                <a16:creationId xmlns:a16="http://schemas.microsoft.com/office/drawing/2014/main" xmlns="" id="{7A31B9AD-4B5A-4717-99CF-53AD7ACEF16D}"/>
              </a:ext>
            </a:extLst>
          </p:cNvPr>
          <p:cNvCxnSpPr/>
          <p:nvPr/>
        </p:nvCxnSpPr>
        <p:spPr>
          <a:xfrm flipV="1">
            <a:off x="2571034" y="4170030"/>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xmlns="" id="{E85FDD44-BF16-48B8-963D-72F3B9938BC3}"/>
              </a:ext>
            </a:extLst>
          </p:cNvPr>
          <p:cNvCxnSpPr/>
          <p:nvPr/>
        </p:nvCxnSpPr>
        <p:spPr>
          <a:xfrm flipV="1">
            <a:off x="2568449" y="4539406"/>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xmlns="" id="{01977E7A-9C62-4A52-A5D1-0AE435548AFC}"/>
              </a:ext>
            </a:extLst>
          </p:cNvPr>
          <p:cNvCxnSpPr/>
          <p:nvPr/>
        </p:nvCxnSpPr>
        <p:spPr>
          <a:xfrm flipV="1">
            <a:off x="3240185" y="2658706"/>
            <a:ext cx="1728000"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xmlns="" id="{6ABAC037-1A99-48CB-A65E-569B78517224}"/>
              </a:ext>
            </a:extLst>
          </p:cNvPr>
          <p:cNvCxnSpPr/>
          <p:nvPr/>
        </p:nvCxnSpPr>
        <p:spPr>
          <a:xfrm flipV="1">
            <a:off x="5147517" y="3549471"/>
            <a:ext cx="180000"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59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7"/>
                                        </p:tgtEl>
                                        <p:attrNameLst>
                                          <p:attrName>style.visibility</p:attrName>
                                        </p:attrNameLst>
                                      </p:cBhvr>
                                      <p:to>
                                        <p:strVal val="visible"/>
                                      </p:to>
                                    </p:set>
                                    <p:animEffect transition="in" filter="fade">
                                      <p:cBhvr>
                                        <p:cTn id="14" dur="500"/>
                                        <p:tgtEl>
                                          <p:spTgt spid="5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fade">
                                      <p:cBhvr>
                                        <p:cTn id="20" dur="500"/>
                                        <p:tgtEl>
                                          <p:spTgt spid="5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animEffect transition="in" filter="fade">
                                      <p:cBhvr>
                                        <p:cTn id="23" dur="500"/>
                                        <p:tgtEl>
                                          <p:spTgt spid="6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fade">
                                      <p:cBhvr>
                                        <p:cTn id="26" dur="500"/>
                                        <p:tgtEl>
                                          <p:spTgt spid="6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2"/>
                                        </p:tgtEl>
                                        <p:attrNameLst>
                                          <p:attrName>style.visibility</p:attrName>
                                        </p:attrNameLst>
                                      </p:cBhvr>
                                      <p:to>
                                        <p:strVal val="visible"/>
                                      </p:to>
                                    </p:set>
                                    <p:animEffect transition="in" filter="fade">
                                      <p:cBhvr>
                                        <p:cTn id="29" dur="500"/>
                                        <p:tgtEl>
                                          <p:spTgt spid="62"/>
                                        </p:tgtEl>
                                      </p:cBhvr>
                                    </p:animEffect>
                                  </p:childTnLst>
                                </p:cTn>
                              </p:par>
                              <p:par>
                                <p:cTn id="30" presetID="10" presetClass="entr" presetSubtype="0" fill="hold" nodeType="with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fade">
                                      <p:cBhvr>
                                        <p:cTn id="32" dur="500"/>
                                        <p:tgtEl>
                                          <p:spTgt spid="81"/>
                                        </p:tgtEl>
                                      </p:cBhvr>
                                    </p:animEffect>
                                  </p:childTnLst>
                                </p:cTn>
                              </p:par>
                              <p:par>
                                <p:cTn id="33" presetID="10" presetClass="entr" presetSubtype="0" fill="hold" nodeType="withEffect">
                                  <p:stCondLst>
                                    <p:cond delay="0"/>
                                  </p:stCondLst>
                                  <p:childTnLst>
                                    <p:set>
                                      <p:cBhvr>
                                        <p:cTn id="34" dur="1" fill="hold">
                                          <p:stCondLst>
                                            <p:cond delay="0"/>
                                          </p:stCondLst>
                                        </p:cTn>
                                        <p:tgtEl>
                                          <p:spTgt spid="83"/>
                                        </p:tgtEl>
                                        <p:attrNameLst>
                                          <p:attrName>style.visibility</p:attrName>
                                        </p:attrNameLst>
                                      </p:cBhvr>
                                      <p:to>
                                        <p:strVal val="visible"/>
                                      </p:to>
                                    </p:set>
                                    <p:animEffect transition="in" filter="fade">
                                      <p:cBhvr>
                                        <p:cTn id="35" dur="500"/>
                                        <p:tgtEl>
                                          <p:spTgt spid="8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66"/>
                                        </p:tgtEl>
                                        <p:attrNameLst>
                                          <p:attrName>style.visibility</p:attrName>
                                        </p:attrNameLst>
                                      </p:cBhvr>
                                      <p:to>
                                        <p:strVal val="visible"/>
                                      </p:to>
                                    </p:set>
                                    <p:animEffect transition="in" filter="fade">
                                      <p:cBhvr>
                                        <p:cTn id="40" dur="500"/>
                                        <p:tgtEl>
                                          <p:spTgt spid="66"/>
                                        </p:tgtEl>
                                      </p:cBhvr>
                                    </p:animEffect>
                                  </p:childTnLst>
                                </p:cTn>
                              </p:par>
                              <p:par>
                                <p:cTn id="41" presetID="10" presetClass="entr" presetSubtype="0" fill="hold" nodeType="withEffect">
                                  <p:stCondLst>
                                    <p:cond delay="0"/>
                                  </p:stCondLst>
                                  <p:childTnLst>
                                    <p:set>
                                      <p:cBhvr>
                                        <p:cTn id="42" dur="1" fill="hold">
                                          <p:stCondLst>
                                            <p:cond delay="0"/>
                                          </p:stCondLst>
                                        </p:cTn>
                                        <p:tgtEl>
                                          <p:spTgt spid="69"/>
                                        </p:tgtEl>
                                        <p:attrNameLst>
                                          <p:attrName>style.visibility</p:attrName>
                                        </p:attrNameLst>
                                      </p:cBhvr>
                                      <p:to>
                                        <p:strVal val="visible"/>
                                      </p:to>
                                    </p:set>
                                    <p:animEffect transition="in" filter="fade">
                                      <p:cBhvr>
                                        <p:cTn id="43" dur="500"/>
                                        <p:tgtEl>
                                          <p:spTgt spid="69"/>
                                        </p:tgtEl>
                                      </p:cBhvr>
                                    </p:animEffect>
                                  </p:childTnLst>
                                </p:cTn>
                              </p:par>
                              <p:par>
                                <p:cTn id="44" presetID="10" presetClass="entr" presetSubtype="0" fill="hold" nodeType="withEffect">
                                  <p:stCondLst>
                                    <p:cond delay="0"/>
                                  </p:stCondLst>
                                  <p:childTnLst>
                                    <p:set>
                                      <p:cBhvr>
                                        <p:cTn id="45" dur="1" fill="hold">
                                          <p:stCondLst>
                                            <p:cond delay="0"/>
                                          </p:stCondLst>
                                        </p:cTn>
                                        <p:tgtEl>
                                          <p:spTgt spid="78"/>
                                        </p:tgtEl>
                                        <p:attrNameLst>
                                          <p:attrName>style.visibility</p:attrName>
                                        </p:attrNameLst>
                                      </p:cBhvr>
                                      <p:to>
                                        <p:strVal val="visible"/>
                                      </p:to>
                                    </p:set>
                                    <p:animEffect transition="in" filter="fade">
                                      <p:cBhvr>
                                        <p:cTn id="46" dur="500"/>
                                        <p:tgtEl>
                                          <p:spTgt spid="78"/>
                                        </p:tgtEl>
                                      </p:cBhvr>
                                    </p:animEffect>
                                  </p:childTnLst>
                                </p:cTn>
                              </p:par>
                              <p:par>
                                <p:cTn id="47" presetID="10" presetClass="entr" presetSubtype="0" fill="hold" nodeType="withEffect">
                                  <p:stCondLst>
                                    <p:cond delay="0"/>
                                  </p:stCondLst>
                                  <p:childTnLst>
                                    <p:set>
                                      <p:cBhvr>
                                        <p:cTn id="48" dur="1" fill="hold">
                                          <p:stCondLst>
                                            <p:cond delay="0"/>
                                          </p:stCondLst>
                                        </p:cTn>
                                        <p:tgtEl>
                                          <p:spTgt spid="79"/>
                                        </p:tgtEl>
                                        <p:attrNameLst>
                                          <p:attrName>style.visibility</p:attrName>
                                        </p:attrNameLst>
                                      </p:cBhvr>
                                      <p:to>
                                        <p:strVal val="visible"/>
                                      </p:to>
                                    </p:set>
                                    <p:animEffect transition="in" filter="fade">
                                      <p:cBhvr>
                                        <p:cTn id="49" dur="500"/>
                                        <p:tgtEl>
                                          <p:spTgt spid="79"/>
                                        </p:tgtEl>
                                      </p:cBhvr>
                                    </p:animEffect>
                                  </p:childTnLst>
                                </p:cTn>
                              </p:par>
                              <p:par>
                                <p:cTn id="50" presetID="10" presetClass="entr" presetSubtype="0" fill="hold" nodeType="with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fade">
                                      <p:cBhvr>
                                        <p:cTn id="52" dur="500"/>
                                        <p:tgtEl>
                                          <p:spTgt spid="72"/>
                                        </p:tgtEl>
                                      </p:cBhvr>
                                    </p:animEffect>
                                  </p:childTnLst>
                                </p:cTn>
                              </p:par>
                              <p:par>
                                <p:cTn id="53" presetID="10" presetClass="entr" presetSubtype="0" fill="hold" nodeType="withEffect">
                                  <p:stCondLst>
                                    <p:cond delay="0"/>
                                  </p:stCondLst>
                                  <p:childTnLst>
                                    <p:set>
                                      <p:cBhvr>
                                        <p:cTn id="54" dur="1" fill="hold">
                                          <p:stCondLst>
                                            <p:cond delay="0"/>
                                          </p:stCondLst>
                                        </p:cTn>
                                        <p:tgtEl>
                                          <p:spTgt spid="75"/>
                                        </p:tgtEl>
                                        <p:attrNameLst>
                                          <p:attrName>style.visibility</p:attrName>
                                        </p:attrNameLst>
                                      </p:cBhvr>
                                      <p:to>
                                        <p:strVal val="visible"/>
                                      </p:to>
                                    </p:set>
                                    <p:animEffect transition="in" filter="fade">
                                      <p:cBhvr>
                                        <p:cTn id="55"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7" grpId="0" animBg="1"/>
      <p:bldP spid="58" grpId="0" animBg="1"/>
      <p:bldP spid="59" grpId="0" animBg="1"/>
      <p:bldP spid="60" grpId="0" animBg="1"/>
      <p:bldP spid="61" grpId="0" animBg="1"/>
      <p:bldP spid="6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A88F57-E642-4CB7-B667-398BBE940B6E}"/>
              </a:ext>
            </a:extLst>
          </p:cNvPr>
          <p:cNvSpPr>
            <a:spLocks noGrp="1"/>
          </p:cNvSpPr>
          <p:nvPr>
            <p:ph type="title"/>
          </p:nvPr>
        </p:nvSpPr>
        <p:spPr/>
        <p:txBody>
          <a:bodyPr/>
          <a:lstStyle/>
          <a:p>
            <a:r>
              <a:rPr lang="en-US" dirty="0"/>
              <a:t>Converting AND/OR/Invert Logic to NAND/NOR Logic (Example)</a:t>
            </a:r>
            <a:endParaRPr lang="en-IN" dirty="0"/>
          </a:p>
        </p:txBody>
      </p:sp>
      <p:sp>
        <p:nvSpPr>
          <p:cNvPr id="6" name="Rectangle 5">
            <a:extLst>
              <a:ext uri="{FF2B5EF4-FFF2-40B4-BE49-F238E27FC236}">
                <a16:creationId xmlns:a16="http://schemas.microsoft.com/office/drawing/2014/main" xmlns="" id="{9801E91D-B8F3-4208-90D5-0C9CA28A77D2}"/>
              </a:ext>
            </a:extLst>
          </p:cNvPr>
          <p:cNvSpPr/>
          <p:nvPr/>
        </p:nvSpPr>
        <p:spPr>
          <a:xfrm>
            <a:off x="338380" y="1290233"/>
            <a:ext cx="8801100" cy="461665"/>
          </a:xfrm>
          <a:prstGeom prst="rect">
            <a:avLst/>
          </a:prstGeom>
          <a:ln>
            <a:solidFill>
              <a:srgbClr val="C00000"/>
            </a:solidFill>
            <a:prstDash val="dash"/>
          </a:ln>
        </p:spPr>
        <p:txBody>
          <a:bodyPr wrap="square">
            <a:spAutoFit/>
          </a:bodyPr>
          <a:lstStyle/>
          <a:p>
            <a:r>
              <a:rPr lang="en-US" sz="2400" dirty="0"/>
              <a:t>Replace bubbled OR gates and NOT gates by NAND gates.</a:t>
            </a:r>
          </a:p>
        </p:txBody>
      </p:sp>
      <p:grpSp>
        <p:nvGrpSpPr>
          <p:cNvPr id="93" name="Group 92">
            <a:extLst>
              <a:ext uri="{FF2B5EF4-FFF2-40B4-BE49-F238E27FC236}">
                <a16:creationId xmlns:a16="http://schemas.microsoft.com/office/drawing/2014/main" xmlns="" id="{DF4A9705-F5B2-4E01-9780-81B94A89E493}"/>
              </a:ext>
            </a:extLst>
          </p:cNvPr>
          <p:cNvGrpSpPr/>
          <p:nvPr/>
        </p:nvGrpSpPr>
        <p:grpSpPr>
          <a:xfrm>
            <a:off x="2656839" y="2563211"/>
            <a:ext cx="7548254" cy="2219307"/>
            <a:chOff x="2656839" y="2563211"/>
            <a:chExt cx="7548254" cy="2219307"/>
          </a:xfrm>
        </p:grpSpPr>
        <p:sp>
          <p:nvSpPr>
            <p:cNvPr id="11" name="Delay 68">
              <a:extLst>
                <a:ext uri="{FF2B5EF4-FFF2-40B4-BE49-F238E27FC236}">
                  <a16:creationId xmlns:a16="http://schemas.microsoft.com/office/drawing/2014/main" xmlns="" id="{CE7BA16F-5927-442A-85D4-E6D19E226EE6}"/>
                </a:ext>
              </a:extLst>
            </p:cNvPr>
            <p:cNvSpPr/>
            <p:nvPr/>
          </p:nvSpPr>
          <p:spPr>
            <a:xfrm>
              <a:off x="5634449" y="342384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Elbow Connector 100">
              <a:extLst>
                <a:ext uri="{FF2B5EF4-FFF2-40B4-BE49-F238E27FC236}">
                  <a16:creationId xmlns:a16="http://schemas.microsoft.com/office/drawing/2014/main" xmlns="" id="{D9488FFB-A101-4B11-976B-C52E7C19AECF}"/>
                </a:ext>
              </a:extLst>
            </p:cNvPr>
            <p:cNvCxnSpPr>
              <a:cxnSpLocks/>
              <a:stCxn id="22" idx="6"/>
            </p:cNvCxnSpPr>
            <p:nvPr/>
          </p:nvCxnSpPr>
          <p:spPr>
            <a:xfrm flipV="1">
              <a:off x="4704653" y="3956605"/>
              <a:ext cx="925487" cy="462476"/>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13" name="Elbow Connector 101">
              <a:extLst>
                <a:ext uri="{FF2B5EF4-FFF2-40B4-BE49-F238E27FC236}">
                  <a16:creationId xmlns:a16="http://schemas.microsoft.com/office/drawing/2014/main" xmlns="" id="{6BBFFEDD-AE72-4751-B4E6-7B4CE014EE2B}"/>
                </a:ext>
              </a:extLst>
            </p:cNvPr>
            <p:cNvCxnSpPr>
              <a:cxnSpLocks/>
              <a:stCxn id="36" idx="6"/>
            </p:cNvCxnSpPr>
            <p:nvPr/>
          </p:nvCxnSpPr>
          <p:spPr>
            <a:xfrm flipV="1">
              <a:off x="8011316" y="3206253"/>
              <a:ext cx="927126" cy="581323"/>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B7B9299B-B58E-436A-96E8-67B3839CED07}"/>
                </a:ext>
              </a:extLst>
            </p:cNvPr>
            <p:cNvCxnSpPr/>
            <p:nvPr/>
          </p:nvCxnSpPr>
          <p:spPr>
            <a:xfrm flipV="1">
              <a:off x="3050584" y="2704318"/>
              <a:ext cx="0" cy="360600"/>
            </a:xfrm>
            <a:prstGeom prst="line">
              <a:avLst/>
            </a:prstGeom>
            <a:ln w="28575">
              <a:headEnd type="oval" w="med" len="me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xmlns="" id="{284C85DD-77DA-46EB-A4C4-EC413319A070}"/>
                </a:ext>
              </a:extLst>
            </p:cNvPr>
            <p:cNvSpPr/>
            <p:nvPr/>
          </p:nvSpPr>
          <p:spPr>
            <a:xfrm>
              <a:off x="6512918" y="3735570"/>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6" name="Group 15">
              <a:extLst>
                <a:ext uri="{FF2B5EF4-FFF2-40B4-BE49-F238E27FC236}">
                  <a16:creationId xmlns:a16="http://schemas.microsoft.com/office/drawing/2014/main" xmlns="" id="{869D0D2C-B4DE-4290-9209-D864A864020A}"/>
                </a:ext>
              </a:extLst>
            </p:cNvPr>
            <p:cNvGrpSpPr/>
            <p:nvPr/>
          </p:nvGrpSpPr>
          <p:grpSpPr>
            <a:xfrm>
              <a:off x="3279184" y="4041400"/>
              <a:ext cx="1425469" cy="741118"/>
              <a:chOff x="3279279" y="4177246"/>
              <a:chExt cx="1425469" cy="741118"/>
            </a:xfrm>
          </p:grpSpPr>
          <p:cxnSp>
            <p:nvCxnSpPr>
              <p:cNvPr id="17" name="Straight Connector 16">
                <a:extLst>
                  <a:ext uri="{FF2B5EF4-FFF2-40B4-BE49-F238E27FC236}">
                    <a16:creationId xmlns:a16="http://schemas.microsoft.com/office/drawing/2014/main" xmlns="" id="{7A001B25-ECC4-48B4-AEAB-611327D69D35}"/>
                  </a:ext>
                </a:extLst>
              </p:cNvPr>
              <p:cNvCxnSpPr/>
              <p:nvPr/>
            </p:nvCxnSpPr>
            <p:spPr>
              <a:xfrm flipV="1">
                <a:off x="3279279" y="4734370"/>
                <a:ext cx="415107"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B8E69BEE-C662-477B-99A4-51FD7591F45C}"/>
                  </a:ext>
                </a:extLst>
              </p:cNvPr>
              <p:cNvCxnSpPr/>
              <p:nvPr/>
            </p:nvCxnSpPr>
            <p:spPr>
              <a:xfrm flipV="1">
                <a:off x="3279279" y="4371022"/>
                <a:ext cx="415107"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xmlns="" id="{3B74075C-3942-44B0-ABC2-65D119EC13D1}"/>
                  </a:ext>
                </a:extLst>
              </p:cNvPr>
              <p:cNvSpPr/>
              <p:nvPr/>
            </p:nvSpPr>
            <p:spPr>
              <a:xfrm>
                <a:off x="4584720" y="4496209"/>
                <a:ext cx="120028" cy="117436"/>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Delay 67">
                <a:extLst>
                  <a:ext uri="{FF2B5EF4-FFF2-40B4-BE49-F238E27FC236}">
                    <a16:creationId xmlns:a16="http://schemas.microsoft.com/office/drawing/2014/main" xmlns="" id="{621335F6-B3A4-4E84-9FCD-08C2505B815C}"/>
                  </a:ext>
                </a:extLst>
              </p:cNvPr>
              <p:cNvSpPr/>
              <p:nvPr/>
            </p:nvSpPr>
            <p:spPr>
              <a:xfrm>
                <a:off x="3694386" y="4177246"/>
                <a:ext cx="882699" cy="741118"/>
              </a:xfrm>
              <a:prstGeom prst="flowChartDelay">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3" name="Group 22">
              <a:extLst>
                <a:ext uri="{FF2B5EF4-FFF2-40B4-BE49-F238E27FC236}">
                  <a16:creationId xmlns:a16="http://schemas.microsoft.com/office/drawing/2014/main" xmlns="" id="{F274A376-819F-4E00-BD17-FDE3173DC5D0}"/>
                </a:ext>
              </a:extLst>
            </p:cNvPr>
            <p:cNvGrpSpPr/>
            <p:nvPr/>
          </p:nvGrpSpPr>
          <p:grpSpPr>
            <a:xfrm>
              <a:off x="8523336" y="2697822"/>
              <a:ext cx="1681757" cy="741118"/>
              <a:chOff x="3279279" y="4177246"/>
              <a:chExt cx="1681757" cy="741118"/>
            </a:xfrm>
          </p:grpSpPr>
          <p:cxnSp>
            <p:nvCxnSpPr>
              <p:cNvPr id="25" name="Straight Connector 24">
                <a:extLst>
                  <a:ext uri="{FF2B5EF4-FFF2-40B4-BE49-F238E27FC236}">
                    <a16:creationId xmlns:a16="http://schemas.microsoft.com/office/drawing/2014/main" xmlns="" id="{6E9D933B-1167-4CE2-AA6E-2D78C445C3F6}"/>
                  </a:ext>
                </a:extLst>
              </p:cNvPr>
              <p:cNvCxnSpPr/>
              <p:nvPr/>
            </p:nvCxnSpPr>
            <p:spPr>
              <a:xfrm flipV="1">
                <a:off x="3279279" y="4371022"/>
                <a:ext cx="415107"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xmlns="" id="{E6784478-1F3C-4144-9DAA-202BC6732C96}"/>
                  </a:ext>
                </a:extLst>
              </p:cNvPr>
              <p:cNvGrpSpPr/>
              <p:nvPr/>
            </p:nvGrpSpPr>
            <p:grpSpPr>
              <a:xfrm>
                <a:off x="4584720" y="4496209"/>
                <a:ext cx="376316" cy="117436"/>
                <a:chOff x="1490775" y="1289057"/>
                <a:chExt cx="376316" cy="117436"/>
              </a:xfrm>
            </p:grpSpPr>
            <p:cxnSp>
              <p:nvCxnSpPr>
                <p:cNvPr id="28" name="Straight Connector 27">
                  <a:extLst>
                    <a:ext uri="{FF2B5EF4-FFF2-40B4-BE49-F238E27FC236}">
                      <a16:creationId xmlns:a16="http://schemas.microsoft.com/office/drawing/2014/main" xmlns="" id="{0AB4B056-5B09-441B-A547-ED41DBBD5DB1}"/>
                    </a:ext>
                  </a:extLst>
                </p:cNvPr>
                <p:cNvCxnSpPr/>
                <p:nvPr/>
              </p:nvCxnSpPr>
              <p:spPr>
                <a:xfrm flipV="1">
                  <a:off x="1603168" y="1347775"/>
                  <a:ext cx="263923" cy="90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xmlns="" id="{C0810514-BFE0-41FA-95FD-5F58ACB5A04C}"/>
                    </a:ext>
                  </a:extLst>
                </p:cNvPr>
                <p:cNvSpPr/>
                <p:nvPr/>
              </p:nvSpPr>
              <p:spPr>
                <a:xfrm>
                  <a:off x="1490775" y="1289057"/>
                  <a:ext cx="120028" cy="117436"/>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 name="Delay 67">
                <a:extLst>
                  <a:ext uri="{FF2B5EF4-FFF2-40B4-BE49-F238E27FC236}">
                    <a16:creationId xmlns:a16="http://schemas.microsoft.com/office/drawing/2014/main" xmlns="" id="{8469DA3F-6380-481F-BA09-AA5856E90003}"/>
                  </a:ext>
                </a:extLst>
              </p:cNvPr>
              <p:cNvSpPr/>
              <p:nvPr/>
            </p:nvSpPr>
            <p:spPr>
              <a:xfrm>
                <a:off x="3694386" y="4177246"/>
                <a:ext cx="882699" cy="741118"/>
              </a:xfrm>
              <a:prstGeom prst="flowChartDelay">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0" name="Group 29">
              <a:extLst>
                <a:ext uri="{FF2B5EF4-FFF2-40B4-BE49-F238E27FC236}">
                  <a16:creationId xmlns:a16="http://schemas.microsoft.com/office/drawing/2014/main" xmlns="" id="{150BE006-E2D8-4EE3-9E8C-FFCBD210CC8B}"/>
                </a:ext>
              </a:extLst>
            </p:cNvPr>
            <p:cNvGrpSpPr/>
            <p:nvPr/>
          </p:nvGrpSpPr>
          <p:grpSpPr>
            <a:xfrm>
              <a:off x="7206676" y="3553065"/>
              <a:ext cx="804640" cy="460177"/>
              <a:chOff x="3279279" y="4177246"/>
              <a:chExt cx="1425469" cy="741118"/>
            </a:xfrm>
          </p:grpSpPr>
          <p:cxnSp>
            <p:nvCxnSpPr>
              <p:cNvPr id="31" name="Straight Connector 30">
                <a:extLst>
                  <a:ext uri="{FF2B5EF4-FFF2-40B4-BE49-F238E27FC236}">
                    <a16:creationId xmlns:a16="http://schemas.microsoft.com/office/drawing/2014/main" xmlns="" id="{4E51524E-A898-490B-B6C5-25A4BCF700BB}"/>
                  </a:ext>
                </a:extLst>
              </p:cNvPr>
              <p:cNvCxnSpPr/>
              <p:nvPr/>
            </p:nvCxnSpPr>
            <p:spPr>
              <a:xfrm flipV="1">
                <a:off x="3279279" y="4734370"/>
                <a:ext cx="415107"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A463762D-2934-49C7-8809-23460F6924E0}"/>
                  </a:ext>
                </a:extLst>
              </p:cNvPr>
              <p:cNvCxnSpPr/>
              <p:nvPr/>
            </p:nvCxnSpPr>
            <p:spPr>
              <a:xfrm flipV="1">
                <a:off x="3279279" y="4371022"/>
                <a:ext cx="415107"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xmlns="" id="{2E91C32B-6742-4D1D-AF7A-A9425DA29164}"/>
                  </a:ext>
                </a:extLst>
              </p:cNvPr>
              <p:cNvSpPr/>
              <p:nvPr/>
            </p:nvSpPr>
            <p:spPr>
              <a:xfrm>
                <a:off x="4584719" y="4496208"/>
                <a:ext cx="120029" cy="117437"/>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Delay 67">
                <a:extLst>
                  <a:ext uri="{FF2B5EF4-FFF2-40B4-BE49-F238E27FC236}">
                    <a16:creationId xmlns:a16="http://schemas.microsoft.com/office/drawing/2014/main" xmlns="" id="{BDE6C010-3C79-4DCF-BCD1-72F425AD350F}"/>
                  </a:ext>
                </a:extLst>
              </p:cNvPr>
              <p:cNvSpPr/>
              <p:nvPr/>
            </p:nvSpPr>
            <p:spPr>
              <a:xfrm>
                <a:off x="3694386" y="4177246"/>
                <a:ext cx="882699" cy="741118"/>
              </a:xfrm>
              <a:prstGeom prst="flowChartDelay">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7" name="Group 36">
              <a:extLst>
                <a:ext uri="{FF2B5EF4-FFF2-40B4-BE49-F238E27FC236}">
                  <a16:creationId xmlns:a16="http://schemas.microsoft.com/office/drawing/2014/main" xmlns="" id="{FFC9FBA3-DD67-4B42-9B79-9F8EBFA8A568}"/>
                </a:ext>
              </a:extLst>
            </p:cNvPr>
            <p:cNvGrpSpPr/>
            <p:nvPr/>
          </p:nvGrpSpPr>
          <p:grpSpPr>
            <a:xfrm>
              <a:off x="2821984" y="2871104"/>
              <a:ext cx="1716633" cy="741118"/>
              <a:chOff x="3279279" y="4177246"/>
              <a:chExt cx="1716633" cy="741118"/>
            </a:xfrm>
          </p:grpSpPr>
          <p:cxnSp>
            <p:nvCxnSpPr>
              <p:cNvPr id="38" name="Straight Connector 37">
                <a:extLst>
                  <a:ext uri="{FF2B5EF4-FFF2-40B4-BE49-F238E27FC236}">
                    <a16:creationId xmlns:a16="http://schemas.microsoft.com/office/drawing/2014/main" xmlns="" id="{108DB51A-4C99-4DBD-ADC5-3A1A475C74E9}"/>
                  </a:ext>
                </a:extLst>
              </p:cNvPr>
              <p:cNvCxnSpPr/>
              <p:nvPr/>
            </p:nvCxnSpPr>
            <p:spPr>
              <a:xfrm flipV="1">
                <a:off x="3279279" y="4734370"/>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891AC731-BCC6-4995-B509-F34BA7013AA5}"/>
                  </a:ext>
                </a:extLst>
              </p:cNvPr>
              <p:cNvCxnSpPr/>
              <p:nvPr/>
            </p:nvCxnSpPr>
            <p:spPr>
              <a:xfrm flipV="1">
                <a:off x="3279279" y="4371022"/>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xmlns="" id="{C9AD541B-AF01-4EE1-9FEB-5D68A80748E9}"/>
                  </a:ext>
                </a:extLst>
              </p:cNvPr>
              <p:cNvGrpSpPr/>
              <p:nvPr/>
            </p:nvGrpSpPr>
            <p:grpSpPr>
              <a:xfrm>
                <a:off x="4584720" y="4496209"/>
                <a:ext cx="411192" cy="117436"/>
                <a:chOff x="1490775" y="1289057"/>
                <a:chExt cx="411192" cy="117436"/>
              </a:xfrm>
            </p:grpSpPr>
            <p:cxnSp>
              <p:nvCxnSpPr>
                <p:cNvPr id="42" name="Straight Connector 41">
                  <a:extLst>
                    <a:ext uri="{FF2B5EF4-FFF2-40B4-BE49-F238E27FC236}">
                      <a16:creationId xmlns:a16="http://schemas.microsoft.com/office/drawing/2014/main" xmlns="" id="{207B94E4-59DB-4B20-9267-22720AA9B8EA}"/>
                    </a:ext>
                  </a:extLst>
                </p:cNvPr>
                <p:cNvCxnSpPr/>
                <p:nvPr/>
              </p:nvCxnSpPr>
              <p:spPr>
                <a:xfrm flipV="1">
                  <a:off x="1603167" y="1348683"/>
                  <a:ext cx="2988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xmlns="" id="{360DC088-1DF8-4E14-BBE8-B44F07266FB5}"/>
                    </a:ext>
                  </a:extLst>
                </p:cNvPr>
                <p:cNvSpPr/>
                <p:nvPr/>
              </p:nvSpPr>
              <p:spPr>
                <a:xfrm>
                  <a:off x="1490775" y="1289057"/>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1" name="Delay 67">
                <a:extLst>
                  <a:ext uri="{FF2B5EF4-FFF2-40B4-BE49-F238E27FC236}">
                    <a16:creationId xmlns:a16="http://schemas.microsoft.com/office/drawing/2014/main" xmlns="" id="{60CE0948-8908-46B4-B905-3FDAA09A823A}"/>
                  </a:ext>
                </a:extLst>
              </p:cNvPr>
              <p:cNvSpPr/>
              <p:nvPr/>
            </p:nvSpPr>
            <p:spPr>
              <a:xfrm>
                <a:off x="3694386" y="4177246"/>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4" name="Group 43">
              <a:extLst>
                <a:ext uri="{FF2B5EF4-FFF2-40B4-BE49-F238E27FC236}">
                  <a16:creationId xmlns:a16="http://schemas.microsoft.com/office/drawing/2014/main" xmlns="" id="{308E38FE-3687-401F-A0A0-E8746C292C38}"/>
                </a:ext>
              </a:extLst>
            </p:cNvPr>
            <p:cNvGrpSpPr/>
            <p:nvPr/>
          </p:nvGrpSpPr>
          <p:grpSpPr>
            <a:xfrm>
              <a:off x="4900859" y="2563211"/>
              <a:ext cx="713229" cy="314307"/>
              <a:chOff x="3279279" y="4177246"/>
              <a:chExt cx="1681757" cy="741118"/>
            </a:xfrm>
          </p:grpSpPr>
          <p:cxnSp>
            <p:nvCxnSpPr>
              <p:cNvPr id="45" name="Straight Connector 44">
                <a:extLst>
                  <a:ext uri="{FF2B5EF4-FFF2-40B4-BE49-F238E27FC236}">
                    <a16:creationId xmlns:a16="http://schemas.microsoft.com/office/drawing/2014/main" xmlns="" id="{FAB43996-CB6C-487B-9F79-BED85B6AF1C1}"/>
                  </a:ext>
                </a:extLst>
              </p:cNvPr>
              <p:cNvCxnSpPr/>
              <p:nvPr/>
            </p:nvCxnSpPr>
            <p:spPr>
              <a:xfrm flipV="1">
                <a:off x="3279279" y="4734370"/>
                <a:ext cx="415107"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6C65DCF9-F7B8-4422-B152-F4B7EEB53530}"/>
                  </a:ext>
                </a:extLst>
              </p:cNvPr>
              <p:cNvCxnSpPr/>
              <p:nvPr/>
            </p:nvCxnSpPr>
            <p:spPr>
              <a:xfrm flipV="1">
                <a:off x="3279279" y="4371022"/>
                <a:ext cx="415107"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xmlns="" id="{9E14C503-4E00-4A13-93FC-0718945A4CE5}"/>
                  </a:ext>
                </a:extLst>
              </p:cNvPr>
              <p:cNvGrpSpPr/>
              <p:nvPr/>
            </p:nvGrpSpPr>
            <p:grpSpPr>
              <a:xfrm>
                <a:off x="4584720" y="4496209"/>
                <a:ext cx="376316" cy="117436"/>
                <a:chOff x="1490775" y="1289057"/>
                <a:chExt cx="376316" cy="117436"/>
              </a:xfrm>
            </p:grpSpPr>
            <p:cxnSp>
              <p:nvCxnSpPr>
                <p:cNvPr id="49" name="Straight Connector 48">
                  <a:extLst>
                    <a:ext uri="{FF2B5EF4-FFF2-40B4-BE49-F238E27FC236}">
                      <a16:creationId xmlns:a16="http://schemas.microsoft.com/office/drawing/2014/main" xmlns="" id="{C0B849F9-8FC6-4648-BA42-B849DF3AEACE}"/>
                    </a:ext>
                  </a:extLst>
                </p:cNvPr>
                <p:cNvCxnSpPr/>
                <p:nvPr/>
              </p:nvCxnSpPr>
              <p:spPr>
                <a:xfrm flipV="1">
                  <a:off x="1603168" y="1347775"/>
                  <a:ext cx="263923" cy="90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xmlns="" id="{AD95D922-FC3A-4F79-A609-914D16791453}"/>
                    </a:ext>
                  </a:extLst>
                </p:cNvPr>
                <p:cNvSpPr/>
                <p:nvPr/>
              </p:nvSpPr>
              <p:spPr>
                <a:xfrm>
                  <a:off x="1490775" y="1289057"/>
                  <a:ext cx="120028" cy="117436"/>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8" name="Delay 67">
                <a:extLst>
                  <a:ext uri="{FF2B5EF4-FFF2-40B4-BE49-F238E27FC236}">
                    <a16:creationId xmlns:a16="http://schemas.microsoft.com/office/drawing/2014/main" xmlns="" id="{BE84941E-6DB8-4DFB-B462-C71F37BDF9AE}"/>
                  </a:ext>
                </a:extLst>
              </p:cNvPr>
              <p:cNvSpPr/>
              <p:nvPr/>
            </p:nvSpPr>
            <p:spPr>
              <a:xfrm>
                <a:off x="3694386" y="4177246"/>
                <a:ext cx="882699" cy="741118"/>
              </a:xfrm>
              <a:prstGeom prst="flowChartDelay">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1" name="Group 50">
              <a:extLst>
                <a:ext uri="{FF2B5EF4-FFF2-40B4-BE49-F238E27FC236}">
                  <a16:creationId xmlns:a16="http://schemas.microsoft.com/office/drawing/2014/main" xmlns="" id="{3A2C8421-31D2-4074-AE4C-E1B01133A32C}"/>
                </a:ext>
              </a:extLst>
            </p:cNvPr>
            <p:cNvGrpSpPr/>
            <p:nvPr/>
          </p:nvGrpSpPr>
          <p:grpSpPr>
            <a:xfrm>
              <a:off x="4811012" y="3451862"/>
              <a:ext cx="817299" cy="314307"/>
              <a:chOff x="3279279" y="4177246"/>
              <a:chExt cx="1927147" cy="741118"/>
            </a:xfrm>
          </p:grpSpPr>
          <p:cxnSp>
            <p:nvCxnSpPr>
              <p:cNvPr id="52" name="Straight Connector 51">
                <a:extLst>
                  <a:ext uri="{FF2B5EF4-FFF2-40B4-BE49-F238E27FC236}">
                    <a16:creationId xmlns:a16="http://schemas.microsoft.com/office/drawing/2014/main" xmlns="" id="{A790C3AE-F3B2-4A7A-A0A6-1ADAB3DB20D7}"/>
                  </a:ext>
                </a:extLst>
              </p:cNvPr>
              <p:cNvCxnSpPr/>
              <p:nvPr/>
            </p:nvCxnSpPr>
            <p:spPr>
              <a:xfrm flipV="1">
                <a:off x="3279279" y="4734370"/>
                <a:ext cx="415107"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53F61F51-D073-4466-9931-DE9BB7057F00}"/>
                  </a:ext>
                </a:extLst>
              </p:cNvPr>
              <p:cNvCxnSpPr/>
              <p:nvPr/>
            </p:nvCxnSpPr>
            <p:spPr>
              <a:xfrm flipV="1">
                <a:off x="3279279" y="4371022"/>
                <a:ext cx="415107"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xmlns="" id="{10DED719-D5D2-4D47-94D0-ED8485976CF4}"/>
                  </a:ext>
                </a:extLst>
              </p:cNvPr>
              <p:cNvGrpSpPr/>
              <p:nvPr/>
            </p:nvGrpSpPr>
            <p:grpSpPr>
              <a:xfrm>
                <a:off x="4584720" y="4496209"/>
                <a:ext cx="621706" cy="117436"/>
                <a:chOff x="1490775" y="1289057"/>
                <a:chExt cx="621706" cy="117436"/>
              </a:xfrm>
            </p:grpSpPr>
            <p:cxnSp>
              <p:nvCxnSpPr>
                <p:cNvPr id="56" name="Straight Connector 55">
                  <a:extLst>
                    <a:ext uri="{FF2B5EF4-FFF2-40B4-BE49-F238E27FC236}">
                      <a16:creationId xmlns:a16="http://schemas.microsoft.com/office/drawing/2014/main" xmlns="" id="{813C9986-F7BA-4F86-8D0B-6B99A586F0FC}"/>
                    </a:ext>
                  </a:extLst>
                </p:cNvPr>
                <p:cNvCxnSpPr/>
                <p:nvPr/>
              </p:nvCxnSpPr>
              <p:spPr>
                <a:xfrm flipV="1">
                  <a:off x="1603164" y="1347775"/>
                  <a:ext cx="509317" cy="9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xmlns="" id="{2E649B2F-45F6-4873-BCC3-F3E7133829AC}"/>
                    </a:ext>
                  </a:extLst>
                </p:cNvPr>
                <p:cNvSpPr/>
                <p:nvPr/>
              </p:nvSpPr>
              <p:spPr>
                <a:xfrm>
                  <a:off x="1490775" y="1289057"/>
                  <a:ext cx="120028" cy="117436"/>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5" name="Delay 67">
                <a:extLst>
                  <a:ext uri="{FF2B5EF4-FFF2-40B4-BE49-F238E27FC236}">
                    <a16:creationId xmlns:a16="http://schemas.microsoft.com/office/drawing/2014/main" xmlns="" id="{BD0A4E05-D60F-4A7B-8B51-364473EBE9EA}"/>
                  </a:ext>
                </a:extLst>
              </p:cNvPr>
              <p:cNvSpPr/>
              <p:nvPr/>
            </p:nvSpPr>
            <p:spPr>
              <a:xfrm>
                <a:off x="3694386" y="4177246"/>
                <a:ext cx="882699" cy="741118"/>
              </a:xfrm>
              <a:prstGeom prst="flowChartDelay">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8" name="Group 57">
              <a:extLst>
                <a:ext uri="{FF2B5EF4-FFF2-40B4-BE49-F238E27FC236}">
                  <a16:creationId xmlns:a16="http://schemas.microsoft.com/office/drawing/2014/main" xmlns="" id="{BB937A96-BF12-40D8-8940-955C9555DAF3}"/>
                </a:ext>
              </a:extLst>
            </p:cNvPr>
            <p:cNvGrpSpPr/>
            <p:nvPr/>
          </p:nvGrpSpPr>
          <p:grpSpPr>
            <a:xfrm>
              <a:off x="2656839" y="4086723"/>
              <a:ext cx="604538" cy="285734"/>
              <a:chOff x="3279279" y="4177246"/>
              <a:chExt cx="1425469" cy="741118"/>
            </a:xfrm>
          </p:grpSpPr>
          <p:cxnSp>
            <p:nvCxnSpPr>
              <p:cNvPr id="59" name="Straight Connector 58">
                <a:extLst>
                  <a:ext uri="{FF2B5EF4-FFF2-40B4-BE49-F238E27FC236}">
                    <a16:creationId xmlns:a16="http://schemas.microsoft.com/office/drawing/2014/main" xmlns="" id="{1B505150-1AA2-434C-96BE-19BC440C1CB9}"/>
                  </a:ext>
                </a:extLst>
              </p:cNvPr>
              <p:cNvCxnSpPr/>
              <p:nvPr/>
            </p:nvCxnSpPr>
            <p:spPr>
              <a:xfrm flipV="1">
                <a:off x="3279279" y="4734370"/>
                <a:ext cx="415107"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537CB066-1082-468C-91B2-494E306E6771}"/>
                  </a:ext>
                </a:extLst>
              </p:cNvPr>
              <p:cNvCxnSpPr/>
              <p:nvPr/>
            </p:nvCxnSpPr>
            <p:spPr>
              <a:xfrm flipV="1">
                <a:off x="3279279" y="4371022"/>
                <a:ext cx="415107"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xmlns="" id="{B28433F2-FBB7-41FC-BBD6-7E7B5BDED8CD}"/>
                  </a:ext>
                </a:extLst>
              </p:cNvPr>
              <p:cNvSpPr/>
              <p:nvPr/>
            </p:nvSpPr>
            <p:spPr>
              <a:xfrm>
                <a:off x="4584719" y="4496208"/>
                <a:ext cx="120029" cy="117436"/>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Delay 67">
                <a:extLst>
                  <a:ext uri="{FF2B5EF4-FFF2-40B4-BE49-F238E27FC236}">
                    <a16:creationId xmlns:a16="http://schemas.microsoft.com/office/drawing/2014/main" xmlns="" id="{A05E33DD-F961-48EE-8975-C8269497A5F8}"/>
                  </a:ext>
                </a:extLst>
              </p:cNvPr>
              <p:cNvSpPr/>
              <p:nvPr/>
            </p:nvSpPr>
            <p:spPr>
              <a:xfrm>
                <a:off x="3694386" y="4177246"/>
                <a:ext cx="882699" cy="741118"/>
              </a:xfrm>
              <a:prstGeom prst="flowChartDelay">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5" name="Group 64">
              <a:extLst>
                <a:ext uri="{FF2B5EF4-FFF2-40B4-BE49-F238E27FC236}">
                  <a16:creationId xmlns:a16="http://schemas.microsoft.com/office/drawing/2014/main" xmlns="" id="{2A999231-3C09-4FD7-B773-A1B97AF9FD98}"/>
                </a:ext>
              </a:extLst>
            </p:cNvPr>
            <p:cNvGrpSpPr/>
            <p:nvPr/>
          </p:nvGrpSpPr>
          <p:grpSpPr>
            <a:xfrm>
              <a:off x="2664799" y="4456088"/>
              <a:ext cx="604538" cy="259758"/>
              <a:chOff x="3279279" y="4177246"/>
              <a:chExt cx="1425469" cy="741118"/>
            </a:xfrm>
          </p:grpSpPr>
          <p:cxnSp>
            <p:nvCxnSpPr>
              <p:cNvPr id="66" name="Straight Connector 65">
                <a:extLst>
                  <a:ext uri="{FF2B5EF4-FFF2-40B4-BE49-F238E27FC236}">
                    <a16:creationId xmlns:a16="http://schemas.microsoft.com/office/drawing/2014/main" xmlns="" id="{ADA2139E-185D-4F37-B97C-7F3BE273C7E1}"/>
                  </a:ext>
                </a:extLst>
              </p:cNvPr>
              <p:cNvCxnSpPr/>
              <p:nvPr/>
            </p:nvCxnSpPr>
            <p:spPr>
              <a:xfrm flipV="1">
                <a:off x="3279279" y="4734370"/>
                <a:ext cx="415107"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xmlns="" id="{5788007B-083B-41C1-BE0B-960D904B7598}"/>
                  </a:ext>
                </a:extLst>
              </p:cNvPr>
              <p:cNvCxnSpPr/>
              <p:nvPr/>
            </p:nvCxnSpPr>
            <p:spPr>
              <a:xfrm flipV="1">
                <a:off x="3279279" y="4371022"/>
                <a:ext cx="415107"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xmlns="" id="{5380B50C-AD01-4B63-B736-C1C3672D2E96}"/>
                  </a:ext>
                </a:extLst>
              </p:cNvPr>
              <p:cNvSpPr/>
              <p:nvPr/>
            </p:nvSpPr>
            <p:spPr>
              <a:xfrm>
                <a:off x="4584719" y="4496209"/>
                <a:ext cx="120029" cy="117437"/>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Delay 67">
                <a:extLst>
                  <a:ext uri="{FF2B5EF4-FFF2-40B4-BE49-F238E27FC236}">
                    <a16:creationId xmlns:a16="http://schemas.microsoft.com/office/drawing/2014/main" xmlns="" id="{2032C810-E74D-4442-9DC0-52AB8058993D}"/>
                  </a:ext>
                </a:extLst>
              </p:cNvPr>
              <p:cNvSpPr/>
              <p:nvPr/>
            </p:nvSpPr>
            <p:spPr>
              <a:xfrm>
                <a:off x="3694386" y="4177246"/>
                <a:ext cx="882699" cy="741118"/>
              </a:xfrm>
              <a:prstGeom prst="flowChartDelay">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2" name="Group 71">
              <a:extLst>
                <a:ext uri="{FF2B5EF4-FFF2-40B4-BE49-F238E27FC236}">
                  <a16:creationId xmlns:a16="http://schemas.microsoft.com/office/drawing/2014/main" xmlns="" id="{7688E729-A1B7-40E0-860F-158F8A79FC8C}"/>
                </a:ext>
              </a:extLst>
            </p:cNvPr>
            <p:cNvGrpSpPr/>
            <p:nvPr/>
          </p:nvGrpSpPr>
          <p:grpSpPr>
            <a:xfrm>
              <a:off x="4520667" y="3534042"/>
              <a:ext cx="288205" cy="154095"/>
              <a:chOff x="2536883" y="3704524"/>
              <a:chExt cx="288205" cy="154095"/>
            </a:xfrm>
          </p:grpSpPr>
          <p:cxnSp>
            <p:nvCxnSpPr>
              <p:cNvPr id="73" name="Straight Connector 72">
                <a:extLst>
                  <a:ext uri="{FF2B5EF4-FFF2-40B4-BE49-F238E27FC236}">
                    <a16:creationId xmlns:a16="http://schemas.microsoft.com/office/drawing/2014/main" xmlns="" id="{713B62FA-4CA2-4DD1-AB05-5252F0564DDA}"/>
                  </a:ext>
                </a:extLst>
              </p:cNvPr>
              <p:cNvCxnSpPr/>
              <p:nvPr/>
            </p:nvCxnSpPr>
            <p:spPr>
              <a:xfrm>
                <a:off x="2825088" y="3704524"/>
                <a:ext cx="0" cy="1540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xmlns="" id="{CD972E82-F140-41B6-BEC9-19EEB20B6AC4}"/>
                  </a:ext>
                </a:extLst>
              </p:cNvPr>
              <p:cNvCxnSpPr/>
              <p:nvPr/>
            </p:nvCxnSpPr>
            <p:spPr>
              <a:xfrm flipV="1">
                <a:off x="2536883" y="3761096"/>
                <a:ext cx="270000"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75" name="Straight Connector 74">
              <a:extLst>
                <a:ext uri="{FF2B5EF4-FFF2-40B4-BE49-F238E27FC236}">
                  <a16:creationId xmlns:a16="http://schemas.microsoft.com/office/drawing/2014/main" xmlns="" id="{1BE68591-4F99-4670-98E1-ED6B080C6C08}"/>
                </a:ext>
              </a:extLst>
            </p:cNvPr>
            <p:cNvCxnSpPr/>
            <p:nvPr/>
          </p:nvCxnSpPr>
          <p:spPr>
            <a:xfrm flipV="1">
              <a:off x="4531301" y="3248785"/>
              <a:ext cx="0" cy="33834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xmlns="" id="{82747D4E-5401-4C86-B399-018265A37AF4}"/>
                </a:ext>
              </a:extLst>
            </p:cNvPr>
            <p:cNvCxnSpPr/>
            <p:nvPr/>
          </p:nvCxnSpPr>
          <p:spPr>
            <a:xfrm>
              <a:off x="4901059" y="2660871"/>
              <a:ext cx="0" cy="154095"/>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79" name="Group 78">
              <a:extLst>
                <a:ext uri="{FF2B5EF4-FFF2-40B4-BE49-F238E27FC236}">
                  <a16:creationId xmlns:a16="http://schemas.microsoft.com/office/drawing/2014/main" xmlns="" id="{7CF45A89-082B-41BB-ABF7-826903D37F7C}"/>
                </a:ext>
              </a:extLst>
            </p:cNvPr>
            <p:cNvGrpSpPr/>
            <p:nvPr/>
          </p:nvGrpSpPr>
          <p:grpSpPr>
            <a:xfrm>
              <a:off x="6632946" y="3682961"/>
              <a:ext cx="584357" cy="205102"/>
              <a:chOff x="2230098" y="3704524"/>
              <a:chExt cx="584357" cy="154095"/>
            </a:xfrm>
          </p:grpSpPr>
          <p:cxnSp>
            <p:nvCxnSpPr>
              <p:cNvPr id="80" name="Straight Connector 79">
                <a:extLst>
                  <a:ext uri="{FF2B5EF4-FFF2-40B4-BE49-F238E27FC236}">
                    <a16:creationId xmlns:a16="http://schemas.microsoft.com/office/drawing/2014/main" xmlns="" id="{B00A4076-9526-48F1-A6E0-9FBEEE87103E}"/>
                  </a:ext>
                </a:extLst>
              </p:cNvPr>
              <p:cNvCxnSpPr/>
              <p:nvPr/>
            </p:nvCxnSpPr>
            <p:spPr>
              <a:xfrm>
                <a:off x="2814455" y="3704524"/>
                <a:ext cx="0" cy="1540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xmlns="" id="{643D95FB-B882-424E-9C2E-B9C977DBCFB7}"/>
                  </a:ext>
                </a:extLst>
              </p:cNvPr>
              <p:cNvCxnSpPr>
                <a:cxnSpLocks/>
                <a:stCxn id="15" idx="6"/>
              </p:cNvCxnSpPr>
              <p:nvPr/>
            </p:nvCxnSpPr>
            <p:spPr>
              <a:xfrm flipV="1">
                <a:off x="2230098" y="3785062"/>
                <a:ext cx="581342" cy="310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82" name="Straight Connector 81">
              <a:extLst>
                <a:ext uri="{FF2B5EF4-FFF2-40B4-BE49-F238E27FC236}">
                  <a16:creationId xmlns:a16="http://schemas.microsoft.com/office/drawing/2014/main" xmlns="" id="{31269043-11B7-405B-A57F-EBDFF7C0CE44}"/>
                </a:ext>
              </a:extLst>
            </p:cNvPr>
            <p:cNvCxnSpPr>
              <a:cxnSpLocks/>
            </p:cNvCxnSpPr>
            <p:nvPr/>
          </p:nvCxnSpPr>
          <p:spPr>
            <a:xfrm flipV="1">
              <a:off x="3048257" y="2708923"/>
              <a:ext cx="1866451" cy="556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xmlns="" id="{00588C5D-7139-453E-A3E0-A91F2B0E4790}"/>
                </a:ext>
              </a:extLst>
            </p:cNvPr>
            <p:cNvCxnSpPr/>
            <p:nvPr/>
          </p:nvCxnSpPr>
          <p:spPr>
            <a:xfrm flipV="1">
              <a:off x="5565184" y="2725119"/>
              <a:ext cx="2958152"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xmlns="" id="{70694075-5C44-4656-AE0B-5078BFDB4715}"/>
                </a:ext>
              </a:extLst>
            </p:cNvPr>
            <p:cNvCxnSpPr/>
            <p:nvPr/>
          </p:nvCxnSpPr>
          <p:spPr>
            <a:xfrm flipV="1">
              <a:off x="8536984" y="2711470"/>
              <a:ext cx="0" cy="185045"/>
            </a:xfrm>
            <a:prstGeom prst="line">
              <a:avLst/>
            </a:prstGeom>
            <a:ln w="28575">
              <a:head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32933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fade">
                                      <p:cBhvr>
                                        <p:cTn id="12"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D792E8-8838-4744-A7DD-92B0ED18307B}"/>
              </a:ext>
            </a:extLst>
          </p:cNvPr>
          <p:cNvSpPr>
            <a:spLocks noGrp="1"/>
          </p:cNvSpPr>
          <p:nvPr>
            <p:ph type="title"/>
          </p:nvPr>
        </p:nvSpPr>
        <p:spPr/>
        <p:txBody>
          <a:bodyPr>
            <a:normAutofit/>
          </a:bodyPr>
          <a:lstStyle/>
          <a:p>
            <a:r>
              <a:rPr lang="en-US" dirty="0">
                <a:gradFill flip="none" rotWithShape="1">
                  <a:gsLst>
                    <a:gs pos="10000">
                      <a:srgbClr val="273238"/>
                    </a:gs>
                    <a:gs pos="100000">
                      <a:srgbClr val="607D8B"/>
                    </a:gs>
                  </a:gsLst>
                  <a:lin ang="0" scaled="1"/>
                  <a:tileRect/>
                </a:gradFill>
              </a:rPr>
              <a:t>Adders, Subtractors</a:t>
            </a:r>
          </a:p>
        </p:txBody>
      </p:sp>
      <p:sp>
        <p:nvSpPr>
          <p:cNvPr id="3" name="Text Placeholder 2">
            <a:extLst>
              <a:ext uri="{FF2B5EF4-FFF2-40B4-BE49-F238E27FC236}">
                <a16:creationId xmlns:a16="http://schemas.microsoft.com/office/drawing/2014/main" xmlns="" id="{6C915463-E8EE-4502-8261-E337007EFAAF}"/>
              </a:ext>
            </a:extLst>
          </p:cNvPr>
          <p:cNvSpPr>
            <a:spLocks noGrp="1"/>
          </p:cNvSpPr>
          <p:nvPr>
            <p:ph type="body" idx="1"/>
          </p:nvPr>
        </p:nvSpPr>
        <p:spPr/>
        <p:txBody>
          <a:bodyPr/>
          <a:lstStyle/>
          <a:p>
            <a:r>
              <a:rPr lang="en-US" dirty="0"/>
              <a:t>Section - 4</a:t>
            </a:r>
          </a:p>
        </p:txBody>
      </p:sp>
    </p:spTree>
    <p:extLst>
      <p:ext uri="{BB962C8B-B14F-4D97-AF65-F5344CB8AC3E}">
        <p14:creationId xmlns:p14="http://schemas.microsoft.com/office/powerpoint/2010/main" val="5950319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68519F-6F6C-45B1-8E75-230EC50942AF}"/>
              </a:ext>
            </a:extLst>
          </p:cNvPr>
          <p:cNvSpPr>
            <a:spLocks noGrp="1"/>
          </p:cNvSpPr>
          <p:nvPr>
            <p:ph type="title"/>
          </p:nvPr>
        </p:nvSpPr>
        <p:spPr/>
        <p:txBody>
          <a:bodyPr/>
          <a:lstStyle/>
          <a:p>
            <a:r>
              <a:rPr lang="en-US" dirty="0"/>
              <a:t>Half Adder</a:t>
            </a:r>
            <a:endParaRPr lang="en-IN" dirty="0"/>
          </a:p>
        </p:txBody>
      </p:sp>
      <p:sp>
        <p:nvSpPr>
          <p:cNvPr id="3" name="Content Placeholder 2">
            <a:extLst>
              <a:ext uri="{FF2B5EF4-FFF2-40B4-BE49-F238E27FC236}">
                <a16:creationId xmlns:a16="http://schemas.microsoft.com/office/drawing/2014/main" xmlns="" id="{1F7DD697-1E49-41AA-B053-8BC279ED4319}"/>
              </a:ext>
            </a:extLst>
          </p:cNvPr>
          <p:cNvSpPr>
            <a:spLocks noGrp="1"/>
          </p:cNvSpPr>
          <p:nvPr>
            <p:ph idx="1"/>
          </p:nvPr>
        </p:nvSpPr>
        <p:spPr>
          <a:xfrm>
            <a:off x="131180" y="863445"/>
            <a:ext cx="11929641" cy="5382372"/>
          </a:xfrm>
        </p:spPr>
        <p:txBody>
          <a:bodyPr/>
          <a:lstStyle/>
          <a:p>
            <a:r>
              <a:rPr lang="en-US" dirty="0"/>
              <a:t>A combinational circuit which adds two one-bit binary numbers is called a half-adder. </a:t>
            </a:r>
          </a:p>
          <a:p>
            <a:endParaRPr lang="en-US" dirty="0"/>
          </a:p>
          <a:p>
            <a:pPr marL="0" indent="0">
              <a:buNone/>
            </a:pPr>
            <a:endParaRPr lang="en-US" dirty="0"/>
          </a:p>
          <a:p>
            <a:endParaRPr lang="en-US" dirty="0"/>
          </a:p>
          <a:p>
            <a:endParaRPr lang="en-US" dirty="0"/>
          </a:p>
          <a:p>
            <a:endParaRPr lang="en-US" dirty="0"/>
          </a:p>
          <a:p>
            <a:endParaRPr lang="en-US" dirty="0"/>
          </a:p>
          <a:p>
            <a:r>
              <a:rPr lang="en-US" dirty="0"/>
              <a:t>The sum column resembles like an output of the XOR gate.</a:t>
            </a:r>
          </a:p>
          <a:p>
            <a:r>
              <a:rPr lang="en-US" dirty="0"/>
              <a:t>The carry column resembles like an output of the AND gate.</a:t>
            </a:r>
          </a:p>
          <a:p>
            <a:r>
              <a:rPr lang="en-US" dirty="0"/>
              <a:t>Limitations: </a:t>
            </a:r>
          </a:p>
          <a:p>
            <a:pPr lvl="1"/>
            <a:r>
              <a:rPr lang="en-US" dirty="0"/>
              <a:t>In multi-digit addition we have to add two bits along with the carry of previous digit addition. Such addition requires addition of 3 bits. This is not possible in half-adders.</a:t>
            </a:r>
          </a:p>
          <a:p>
            <a:endParaRPr lang="en-US" dirty="0"/>
          </a:p>
          <a:p>
            <a:endParaRPr lang="en-IN" dirty="0"/>
          </a:p>
        </p:txBody>
      </p:sp>
      <p:graphicFrame>
        <p:nvGraphicFramePr>
          <p:cNvPr id="4" name="Table 3">
            <a:extLst>
              <a:ext uri="{FF2B5EF4-FFF2-40B4-BE49-F238E27FC236}">
                <a16:creationId xmlns:a16="http://schemas.microsoft.com/office/drawing/2014/main" xmlns="" id="{F0CAAE9A-5B18-4E78-BF37-24D51861E168}"/>
              </a:ext>
            </a:extLst>
          </p:cNvPr>
          <p:cNvGraphicFramePr>
            <a:graphicFrameLocks noGrp="1"/>
          </p:cNvGraphicFramePr>
          <p:nvPr>
            <p:extLst>
              <p:ext uri="{D42A27DB-BD31-4B8C-83A1-F6EECF244321}">
                <p14:modId xmlns:p14="http://schemas.microsoft.com/office/powerpoint/2010/main" val="2655405327"/>
              </p:ext>
            </p:extLst>
          </p:nvPr>
        </p:nvGraphicFramePr>
        <p:xfrm>
          <a:off x="1743557" y="1288086"/>
          <a:ext cx="3657600" cy="27432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xmlns="" val="20000"/>
                    </a:ext>
                  </a:extLst>
                </a:gridCol>
                <a:gridCol w="914400">
                  <a:extLst>
                    <a:ext uri="{9D8B030D-6E8A-4147-A177-3AD203B41FA5}">
                      <a16:colId xmlns:a16="http://schemas.microsoft.com/office/drawing/2014/main" xmlns="" val="20001"/>
                    </a:ext>
                  </a:extLst>
                </a:gridCol>
                <a:gridCol w="914400">
                  <a:extLst>
                    <a:ext uri="{9D8B030D-6E8A-4147-A177-3AD203B41FA5}">
                      <a16:colId xmlns:a16="http://schemas.microsoft.com/office/drawing/2014/main" xmlns="" val="20002"/>
                    </a:ext>
                  </a:extLst>
                </a:gridCol>
                <a:gridCol w="914400">
                  <a:extLst>
                    <a:ext uri="{9D8B030D-6E8A-4147-A177-3AD203B41FA5}">
                      <a16:colId xmlns:a16="http://schemas.microsoft.com/office/drawing/2014/main" xmlns="" val="20003"/>
                    </a:ext>
                  </a:extLst>
                </a:gridCol>
              </a:tblGrid>
              <a:tr h="370840">
                <a:tc gridSpan="2">
                  <a:txBody>
                    <a:bodyPr/>
                    <a:lstStyle/>
                    <a:p>
                      <a:pPr algn="ctr"/>
                      <a:r>
                        <a:rPr lang="en-US" sz="2400" dirty="0">
                          <a:solidFill>
                            <a:sysClr val="windowText" lastClr="000000"/>
                          </a:solidFill>
                        </a:rPr>
                        <a:t>Inputs</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hMerge="1">
                  <a:txBody>
                    <a:bodyPr/>
                    <a:lstStyle/>
                    <a:p>
                      <a:pPr algn="ctr"/>
                      <a:endParaRPr lang="en-US" dirty="0"/>
                    </a:p>
                  </a:txBody>
                  <a:tcPr anchor="ctr"/>
                </a:tc>
                <a:tc gridSpan="2">
                  <a:txBody>
                    <a:bodyPr/>
                    <a:lstStyle/>
                    <a:p>
                      <a:pPr algn="ctr"/>
                      <a:r>
                        <a:rPr lang="en-US" sz="2400" dirty="0">
                          <a:solidFill>
                            <a:sysClr val="windowText" lastClr="000000"/>
                          </a:solidFill>
                        </a:rPr>
                        <a:t>Outputs</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hMerge="1">
                  <a:txBody>
                    <a:bodyPr/>
                    <a:lstStyle/>
                    <a:p>
                      <a:pPr algn="ctr"/>
                      <a:endParaRPr lang="en-US" dirty="0"/>
                    </a:p>
                  </a:txBody>
                  <a:tcPr anchor="ctr"/>
                </a:tc>
                <a:extLst>
                  <a:ext uri="{0D108BD9-81ED-4DB2-BD59-A6C34878D82A}">
                    <a16:rowId xmlns:a16="http://schemas.microsoft.com/office/drawing/2014/main" xmlns="" val="10000"/>
                  </a:ext>
                </a:extLst>
              </a:tr>
              <a:tr h="370840">
                <a:tc>
                  <a:txBody>
                    <a:bodyPr/>
                    <a:lstStyle/>
                    <a:p>
                      <a:pPr algn="ctr"/>
                      <a:r>
                        <a:rPr lang="en-US" sz="2400" b="1" dirty="0"/>
                        <a:t>A</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400" b="1" dirty="0"/>
                        <a:t>B</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400" b="1" dirty="0"/>
                        <a:t>Sum</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400" b="1" dirty="0"/>
                        <a:t>Carry</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1"/>
                  </a:ext>
                </a:extLst>
              </a:tr>
              <a:tr h="370840">
                <a:tc>
                  <a:txBody>
                    <a:bodyPr/>
                    <a:lstStyle/>
                    <a:p>
                      <a:pPr algn="ctr"/>
                      <a:r>
                        <a:rPr lang="en-US" sz="24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US" sz="24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US" sz="24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US" sz="24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5"/>
                  </a:ext>
                </a:extLst>
              </a:tr>
            </a:tbl>
          </a:graphicData>
        </a:graphic>
      </p:graphicFrame>
      <p:grpSp>
        <p:nvGrpSpPr>
          <p:cNvPr id="5" name="Group 4">
            <a:extLst>
              <a:ext uri="{FF2B5EF4-FFF2-40B4-BE49-F238E27FC236}">
                <a16:creationId xmlns:a16="http://schemas.microsoft.com/office/drawing/2014/main" xmlns="" id="{2BFFB360-1D9E-4A28-88CF-B72E228BD8CB}"/>
              </a:ext>
            </a:extLst>
          </p:cNvPr>
          <p:cNvGrpSpPr/>
          <p:nvPr/>
        </p:nvGrpSpPr>
        <p:grpSpPr>
          <a:xfrm>
            <a:off x="7235369" y="1631088"/>
            <a:ext cx="1862136" cy="724319"/>
            <a:chOff x="3412223" y="5435203"/>
            <a:chExt cx="1862136" cy="724319"/>
          </a:xfrm>
        </p:grpSpPr>
        <p:cxnSp>
          <p:nvCxnSpPr>
            <p:cNvPr id="6" name="Straight Connector 5">
              <a:extLst>
                <a:ext uri="{FF2B5EF4-FFF2-40B4-BE49-F238E27FC236}">
                  <a16:creationId xmlns:a16="http://schemas.microsoft.com/office/drawing/2014/main" xmlns="" id="{9B104551-54FC-4DD2-9226-AFE6B36FD730}"/>
                </a:ext>
              </a:extLst>
            </p:cNvPr>
            <p:cNvCxnSpPr/>
            <p:nvPr/>
          </p:nvCxnSpPr>
          <p:spPr>
            <a:xfrm flipV="1">
              <a:off x="3412223" y="5984024"/>
              <a:ext cx="668535"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1696B457-5A05-4C17-86F0-633509915F1C}"/>
                </a:ext>
              </a:extLst>
            </p:cNvPr>
            <p:cNvCxnSpPr/>
            <p:nvPr/>
          </p:nvCxnSpPr>
          <p:spPr>
            <a:xfrm flipV="1">
              <a:off x="3412223" y="5620676"/>
              <a:ext cx="668535"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C026C643-C6C5-4DE8-931B-8A14311B73E4}"/>
                </a:ext>
              </a:extLst>
            </p:cNvPr>
            <p:cNvCxnSpPr/>
            <p:nvPr/>
          </p:nvCxnSpPr>
          <p:spPr>
            <a:xfrm flipV="1">
              <a:off x="5010436" y="5800026"/>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Stored Data 71">
              <a:extLst>
                <a:ext uri="{FF2B5EF4-FFF2-40B4-BE49-F238E27FC236}">
                  <a16:creationId xmlns:a16="http://schemas.microsoft.com/office/drawing/2014/main" xmlns="" id="{485E4B7A-5C0A-4217-99B6-C86EEC166105}"/>
                </a:ext>
              </a:extLst>
            </p:cNvPr>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Stored Data 71">
              <a:extLst>
                <a:ext uri="{FF2B5EF4-FFF2-40B4-BE49-F238E27FC236}">
                  <a16:creationId xmlns:a16="http://schemas.microsoft.com/office/drawing/2014/main" xmlns="" id="{44EE1569-B8F7-4479-ADB0-EEC8A67635B8}"/>
                </a:ext>
              </a:extLst>
            </p:cNvPr>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tored Data 71">
              <a:extLst>
                <a:ext uri="{FF2B5EF4-FFF2-40B4-BE49-F238E27FC236}">
                  <a16:creationId xmlns:a16="http://schemas.microsoft.com/office/drawing/2014/main" xmlns="" id="{E969F763-8C11-493B-8888-7133A778E9B6}"/>
                </a:ext>
              </a:extLst>
            </p:cNvPr>
            <p:cNvSpPr/>
            <p:nvPr/>
          </p:nvSpPr>
          <p:spPr>
            <a:xfrm rot="10800000">
              <a:off x="3911116" y="5435203"/>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2" name="Group 11">
            <a:extLst>
              <a:ext uri="{FF2B5EF4-FFF2-40B4-BE49-F238E27FC236}">
                <a16:creationId xmlns:a16="http://schemas.microsoft.com/office/drawing/2014/main" xmlns="" id="{736B76CA-EE07-4159-A88D-89EA3D6F1045}"/>
              </a:ext>
            </a:extLst>
          </p:cNvPr>
          <p:cNvGrpSpPr/>
          <p:nvPr/>
        </p:nvGrpSpPr>
        <p:grpSpPr>
          <a:xfrm>
            <a:off x="7435393" y="2794970"/>
            <a:ext cx="1775517" cy="741118"/>
            <a:chOff x="3461195" y="1715660"/>
            <a:chExt cx="2148376" cy="741118"/>
          </a:xfrm>
        </p:grpSpPr>
        <p:cxnSp>
          <p:nvCxnSpPr>
            <p:cNvPr id="13" name="Straight Connector 12">
              <a:extLst>
                <a:ext uri="{FF2B5EF4-FFF2-40B4-BE49-F238E27FC236}">
                  <a16:creationId xmlns:a16="http://schemas.microsoft.com/office/drawing/2014/main" xmlns="" id="{B8CE4688-CE47-4593-BC02-9F151153386A}"/>
                </a:ext>
              </a:extLst>
            </p:cNvPr>
            <p:cNvCxnSpPr/>
            <p:nvPr/>
          </p:nvCxnSpPr>
          <p:spPr>
            <a:xfrm>
              <a:off x="3461195" y="2250909"/>
              <a:ext cx="996808"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B92968DA-F2C0-4629-9F4D-1B2211410619}"/>
                </a:ext>
              </a:extLst>
            </p:cNvPr>
            <p:cNvCxnSpPr/>
            <p:nvPr/>
          </p:nvCxnSpPr>
          <p:spPr>
            <a:xfrm>
              <a:off x="3616548" y="1903059"/>
              <a:ext cx="841455"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F2DCDF54-282A-4B8D-B353-AE09B6BA5F76}"/>
                </a:ext>
              </a:extLst>
            </p:cNvPr>
            <p:cNvCxnSpPr/>
            <p:nvPr/>
          </p:nvCxnSpPr>
          <p:spPr>
            <a:xfrm flipV="1">
              <a:off x="5346318" y="2086964"/>
              <a:ext cx="26325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Delay 68">
              <a:extLst>
                <a:ext uri="{FF2B5EF4-FFF2-40B4-BE49-F238E27FC236}">
                  <a16:creationId xmlns:a16="http://schemas.microsoft.com/office/drawing/2014/main" xmlns="" id="{8B7B5295-340E-4878-ADFB-640ACA9860FA}"/>
                </a:ext>
              </a:extLst>
            </p:cNvPr>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7" name="Straight Connector 16">
            <a:extLst>
              <a:ext uri="{FF2B5EF4-FFF2-40B4-BE49-F238E27FC236}">
                <a16:creationId xmlns:a16="http://schemas.microsoft.com/office/drawing/2014/main" xmlns="" id="{195CDF52-D797-4312-99B4-2EDD4A8BAC5A}"/>
              </a:ext>
            </a:extLst>
          </p:cNvPr>
          <p:cNvCxnSpPr/>
          <p:nvPr/>
        </p:nvCxnSpPr>
        <p:spPr>
          <a:xfrm>
            <a:off x="7573505" y="1816561"/>
            <a:ext cx="0" cy="1165808"/>
          </a:xfrm>
          <a:prstGeom prst="line">
            <a:avLst/>
          </a:prstGeom>
          <a:ln w="28575">
            <a:headEnd type="ova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D870AC0C-18DD-4C13-AB41-7EDB400819D2}"/>
              </a:ext>
            </a:extLst>
          </p:cNvPr>
          <p:cNvCxnSpPr/>
          <p:nvPr/>
        </p:nvCxnSpPr>
        <p:spPr>
          <a:xfrm>
            <a:off x="7436603" y="2185754"/>
            <a:ext cx="0" cy="1165808"/>
          </a:xfrm>
          <a:prstGeom prst="line">
            <a:avLst/>
          </a:prstGeom>
          <a:ln w="28575">
            <a:headEnd type="ova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xmlns="" id="{561186F9-341F-4D59-AF3C-BFD0A7C79E12}"/>
              </a:ext>
            </a:extLst>
          </p:cNvPr>
          <p:cNvSpPr txBox="1"/>
          <p:nvPr/>
        </p:nvSpPr>
        <p:spPr>
          <a:xfrm>
            <a:off x="9119915" y="1783488"/>
            <a:ext cx="1425390" cy="461665"/>
          </a:xfrm>
          <a:prstGeom prst="rect">
            <a:avLst/>
          </a:prstGeom>
          <a:noFill/>
        </p:spPr>
        <p:txBody>
          <a:bodyPr wrap="none" rtlCol="0">
            <a:spAutoFit/>
          </a:bodyPr>
          <a:lstStyle/>
          <a:p>
            <a:r>
              <a:rPr lang="en-US" sz="2400" dirty="0"/>
              <a:t>S = A </a:t>
            </a:r>
            <a:r>
              <a:rPr lang="en-US" sz="2400" dirty="0">
                <a:latin typeface="Cambria Math" panose="02040503050406030204" pitchFamily="18" charset="0"/>
                <a:ea typeface="Cambria Math" panose="02040503050406030204" pitchFamily="18" charset="0"/>
              </a:rPr>
              <a:t>⊕ B</a:t>
            </a:r>
            <a:endParaRPr lang="en-US" sz="2400" dirty="0"/>
          </a:p>
        </p:txBody>
      </p:sp>
      <p:sp>
        <p:nvSpPr>
          <p:cNvPr id="20" name="TextBox 19">
            <a:extLst>
              <a:ext uri="{FF2B5EF4-FFF2-40B4-BE49-F238E27FC236}">
                <a16:creationId xmlns:a16="http://schemas.microsoft.com/office/drawing/2014/main" xmlns="" id="{3185E88D-B0AC-44CA-9EF1-DD3168FA72B7}"/>
              </a:ext>
            </a:extLst>
          </p:cNvPr>
          <p:cNvSpPr txBox="1"/>
          <p:nvPr/>
        </p:nvSpPr>
        <p:spPr>
          <a:xfrm>
            <a:off x="9134203" y="2922023"/>
            <a:ext cx="984565" cy="461665"/>
          </a:xfrm>
          <a:prstGeom prst="rect">
            <a:avLst/>
          </a:prstGeom>
          <a:noFill/>
        </p:spPr>
        <p:txBody>
          <a:bodyPr wrap="none" rtlCol="0">
            <a:spAutoFit/>
          </a:bodyPr>
          <a:lstStyle/>
          <a:p>
            <a:r>
              <a:rPr lang="en-US" sz="2400" dirty="0"/>
              <a:t>C = AB</a:t>
            </a:r>
          </a:p>
        </p:txBody>
      </p:sp>
      <p:sp>
        <p:nvSpPr>
          <p:cNvPr id="21" name="TextBox 20">
            <a:extLst>
              <a:ext uri="{FF2B5EF4-FFF2-40B4-BE49-F238E27FC236}">
                <a16:creationId xmlns:a16="http://schemas.microsoft.com/office/drawing/2014/main" xmlns="" id="{E81D6DAD-8E74-432C-9C44-2BCF6BC04AA1}"/>
              </a:ext>
            </a:extLst>
          </p:cNvPr>
          <p:cNvSpPr txBox="1"/>
          <p:nvPr/>
        </p:nvSpPr>
        <p:spPr>
          <a:xfrm>
            <a:off x="6811505" y="1554888"/>
            <a:ext cx="362600" cy="461665"/>
          </a:xfrm>
          <a:prstGeom prst="rect">
            <a:avLst/>
          </a:prstGeom>
          <a:noFill/>
        </p:spPr>
        <p:txBody>
          <a:bodyPr wrap="none" rtlCol="0">
            <a:spAutoFit/>
          </a:bodyPr>
          <a:lstStyle/>
          <a:p>
            <a:r>
              <a:rPr lang="en-US" sz="2400" dirty="0"/>
              <a:t>A</a:t>
            </a:r>
          </a:p>
        </p:txBody>
      </p:sp>
      <p:sp>
        <p:nvSpPr>
          <p:cNvPr id="22" name="TextBox 21">
            <a:extLst>
              <a:ext uri="{FF2B5EF4-FFF2-40B4-BE49-F238E27FC236}">
                <a16:creationId xmlns:a16="http://schemas.microsoft.com/office/drawing/2014/main" xmlns="" id="{B7235AD7-933F-4964-B028-19E8C7DA59D8}"/>
              </a:ext>
            </a:extLst>
          </p:cNvPr>
          <p:cNvSpPr txBox="1"/>
          <p:nvPr/>
        </p:nvSpPr>
        <p:spPr>
          <a:xfrm>
            <a:off x="6811505" y="1931423"/>
            <a:ext cx="362600" cy="461665"/>
          </a:xfrm>
          <a:prstGeom prst="rect">
            <a:avLst/>
          </a:prstGeom>
          <a:noFill/>
        </p:spPr>
        <p:txBody>
          <a:bodyPr wrap="none" rtlCol="0">
            <a:spAutoFit/>
          </a:bodyPr>
          <a:lstStyle/>
          <a:p>
            <a:r>
              <a:rPr lang="en-US" sz="2400" dirty="0"/>
              <a:t>B</a:t>
            </a:r>
          </a:p>
        </p:txBody>
      </p:sp>
      <p:sp>
        <p:nvSpPr>
          <p:cNvPr id="23" name="Rectangle 22">
            <a:extLst>
              <a:ext uri="{FF2B5EF4-FFF2-40B4-BE49-F238E27FC236}">
                <a16:creationId xmlns:a16="http://schemas.microsoft.com/office/drawing/2014/main" xmlns="" id="{FB5648ED-14BE-4CA9-B617-412C4C9BD5B4}"/>
              </a:ext>
            </a:extLst>
          </p:cNvPr>
          <p:cNvSpPr/>
          <p:nvPr/>
        </p:nvSpPr>
        <p:spPr>
          <a:xfrm>
            <a:off x="3648557" y="1809790"/>
            <a:ext cx="762000" cy="212783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xmlns="" id="{1F9FA256-9342-4AE2-8C4F-24A2DF971867}"/>
              </a:ext>
            </a:extLst>
          </p:cNvPr>
          <p:cNvSpPr/>
          <p:nvPr/>
        </p:nvSpPr>
        <p:spPr>
          <a:xfrm>
            <a:off x="4562957" y="1813550"/>
            <a:ext cx="762000" cy="212783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6321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500"/>
                                        <p:tgtEl>
                                          <p:spTgt spid="3">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500"/>
                                        <p:tgtEl>
                                          <p:spTgt spid="12"/>
                                        </p:tgtEl>
                                      </p:cBhvr>
                                    </p:animEffect>
                                  </p:childTnLst>
                                </p:cTn>
                              </p:par>
                              <p:par>
                                <p:cTn id="52" presetID="10" presetClass="entr" presetSubtype="0" fill="hold"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childTnLst>
                                </p:cTn>
                              </p:par>
                              <p:par>
                                <p:cTn id="55" presetID="10" presetClass="entr" presetSubtype="0" fill="hold"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500"/>
                                        <p:tgtEl>
                                          <p:spTgt spid="20"/>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
                                            <p:txEl>
                                              <p:pRg st="9" end="9"/>
                                            </p:txEl>
                                          </p:spTgt>
                                        </p:tgtEl>
                                        <p:attrNameLst>
                                          <p:attrName>style.visibility</p:attrName>
                                        </p:attrNameLst>
                                      </p:cBhvr>
                                      <p:to>
                                        <p:strVal val="visible"/>
                                      </p:to>
                                    </p:set>
                                    <p:animEffect transition="in" filter="fade">
                                      <p:cBhvr>
                                        <p:cTn id="65" dur="500"/>
                                        <p:tgtEl>
                                          <p:spTgt spid="3">
                                            <p:txEl>
                                              <p:pRg st="9" end="9"/>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
                                            <p:txEl>
                                              <p:pRg st="10" end="10"/>
                                            </p:txEl>
                                          </p:spTgt>
                                        </p:tgtEl>
                                        <p:attrNameLst>
                                          <p:attrName>style.visibility</p:attrName>
                                        </p:attrNameLst>
                                      </p:cBhvr>
                                      <p:to>
                                        <p:strVal val="visible"/>
                                      </p:to>
                                    </p:set>
                                    <p:animEffect transition="in" filter="fade">
                                      <p:cBhvr>
                                        <p:cTn id="7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9" grpId="0"/>
      <p:bldP spid="20" grpId="0"/>
      <p:bldP spid="21" grpId="0"/>
      <p:bldP spid="22" grpId="0"/>
      <p:bldP spid="23" grpId="0" animBg="1"/>
      <p:bldP spid="2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92A23F-DD5C-458C-B464-EBC35559147A}"/>
              </a:ext>
            </a:extLst>
          </p:cNvPr>
          <p:cNvSpPr>
            <a:spLocks noGrp="1"/>
          </p:cNvSpPr>
          <p:nvPr>
            <p:ph type="title"/>
          </p:nvPr>
        </p:nvSpPr>
        <p:spPr/>
        <p:txBody>
          <a:bodyPr/>
          <a:lstStyle/>
          <a:p>
            <a:r>
              <a:rPr lang="en-US" dirty="0"/>
              <a:t>Full Adder</a:t>
            </a:r>
            <a:endParaRPr lang="en-IN" dirty="0"/>
          </a:p>
        </p:txBody>
      </p:sp>
      <p:sp>
        <p:nvSpPr>
          <p:cNvPr id="3" name="Content Placeholder 2">
            <a:extLst>
              <a:ext uri="{FF2B5EF4-FFF2-40B4-BE49-F238E27FC236}">
                <a16:creationId xmlns:a16="http://schemas.microsoft.com/office/drawing/2014/main" xmlns="" id="{21650C4F-9692-4901-BE14-D5CEE96A1418}"/>
              </a:ext>
            </a:extLst>
          </p:cNvPr>
          <p:cNvSpPr>
            <a:spLocks noGrp="1"/>
          </p:cNvSpPr>
          <p:nvPr>
            <p:ph idx="1"/>
          </p:nvPr>
        </p:nvSpPr>
        <p:spPr>
          <a:xfrm>
            <a:off x="131180" y="863444"/>
            <a:ext cx="11929641" cy="711201"/>
          </a:xfrm>
        </p:spPr>
        <p:txBody>
          <a:bodyPr/>
          <a:lstStyle/>
          <a:p>
            <a:r>
              <a:rPr lang="en-US" dirty="0"/>
              <a:t>The full-adder adds the bits A and B and the carry from the previous column called carry-in </a:t>
            </a:r>
            <a:r>
              <a:rPr lang="en-US" dirty="0" err="1"/>
              <a:t>C</a:t>
            </a:r>
            <a:r>
              <a:rPr lang="en-US" baseline="-25000" dirty="0" err="1"/>
              <a:t>in</a:t>
            </a:r>
            <a:r>
              <a:rPr lang="en-US" dirty="0"/>
              <a:t> and outputs the sum bit S and the carry bit called carry-out </a:t>
            </a:r>
            <a:r>
              <a:rPr lang="en-US" dirty="0" err="1"/>
              <a:t>C</a:t>
            </a:r>
            <a:r>
              <a:rPr lang="en-US" baseline="-25000" dirty="0" err="1"/>
              <a:t>out</a:t>
            </a:r>
            <a:r>
              <a:rPr lang="en-US" dirty="0"/>
              <a:t>.</a:t>
            </a:r>
            <a:endParaRPr lang="en-US" baseline="-25000" dirty="0"/>
          </a:p>
          <a:p>
            <a:endParaRPr lang="en-IN" dirty="0"/>
          </a:p>
        </p:txBody>
      </p:sp>
      <p:graphicFrame>
        <p:nvGraphicFramePr>
          <p:cNvPr id="5" name="Table 4">
            <a:extLst>
              <a:ext uri="{FF2B5EF4-FFF2-40B4-BE49-F238E27FC236}">
                <a16:creationId xmlns:a16="http://schemas.microsoft.com/office/drawing/2014/main" xmlns="" id="{8114C380-A3AC-4B17-8C6D-E544F740EA15}"/>
              </a:ext>
            </a:extLst>
          </p:cNvPr>
          <p:cNvGraphicFramePr>
            <a:graphicFrameLocks noGrp="1"/>
          </p:cNvGraphicFramePr>
          <p:nvPr>
            <p:extLst>
              <p:ext uri="{D42A27DB-BD31-4B8C-83A1-F6EECF244321}">
                <p14:modId xmlns:p14="http://schemas.microsoft.com/office/powerpoint/2010/main" val="3034854442"/>
              </p:ext>
            </p:extLst>
          </p:nvPr>
        </p:nvGraphicFramePr>
        <p:xfrm>
          <a:off x="1420678" y="1862294"/>
          <a:ext cx="3581400" cy="4338320"/>
        </p:xfrm>
        <a:graphic>
          <a:graphicData uri="http://schemas.openxmlformats.org/drawingml/2006/table">
            <a:tbl>
              <a:tblPr firstRow="1" bandRow="1">
                <a:tableStyleId>{5C22544A-7EE6-4342-B048-85BDC9FD1C3A}</a:tableStyleId>
              </a:tblPr>
              <a:tblGrid>
                <a:gridCol w="716280">
                  <a:extLst>
                    <a:ext uri="{9D8B030D-6E8A-4147-A177-3AD203B41FA5}">
                      <a16:colId xmlns:a16="http://schemas.microsoft.com/office/drawing/2014/main" xmlns="" val="20000"/>
                    </a:ext>
                  </a:extLst>
                </a:gridCol>
                <a:gridCol w="716280">
                  <a:extLst>
                    <a:ext uri="{9D8B030D-6E8A-4147-A177-3AD203B41FA5}">
                      <a16:colId xmlns:a16="http://schemas.microsoft.com/office/drawing/2014/main" xmlns="" val="20001"/>
                    </a:ext>
                  </a:extLst>
                </a:gridCol>
                <a:gridCol w="716280">
                  <a:extLst>
                    <a:ext uri="{9D8B030D-6E8A-4147-A177-3AD203B41FA5}">
                      <a16:colId xmlns:a16="http://schemas.microsoft.com/office/drawing/2014/main" xmlns="" val="20002"/>
                    </a:ext>
                  </a:extLst>
                </a:gridCol>
                <a:gridCol w="716280">
                  <a:extLst>
                    <a:ext uri="{9D8B030D-6E8A-4147-A177-3AD203B41FA5}">
                      <a16:colId xmlns:a16="http://schemas.microsoft.com/office/drawing/2014/main" xmlns="" val="20003"/>
                    </a:ext>
                  </a:extLst>
                </a:gridCol>
                <a:gridCol w="716280">
                  <a:extLst>
                    <a:ext uri="{9D8B030D-6E8A-4147-A177-3AD203B41FA5}">
                      <a16:colId xmlns:a16="http://schemas.microsoft.com/office/drawing/2014/main" xmlns="" val="20004"/>
                    </a:ext>
                  </a:extLst>
                </a:gridCol>
              </a:tblGrid>
              <a:tr h="433832">
                <a:tc gridSpan="3">
                  <a:txBody>
                    <a:bodyPr/>
                    <a:lstStyle/>
                    <a:p>
                      <a:pPr algn="ctr"/>
                      <a:r>
                        <a:rPr lang="en-US" sz="2000" dirty="0">
                          <a:solidFill>
                            <a:sysClr val="windowText" lastClr="000000"/>
                          </a:solidFill>
                        </a:rPr>
                        <a:t>Inputs</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hMerge="1">
                  <a:txBody>
                    <a:bodyPr/>
                    <a:lstStyle/>
                    <a:p>
                      <a:pPr algn="ctr"/>
                      <a:endParaRPr lang="en-US" sz="2000" dirty="0"/>
                    </a:p>
                  </a:txBody>
                  <a:tcPr anchor="ctr"/>
                </a:tc>
                <a:tc hMerge="1">
                  <a:txBody>
                    <a:bodyPr/>
                    <a:lstStyle/>
                    <a:p>
                      <a:pPr algn="ctr"/>
                      <a:endParaRPr lang="en-US" sz="2000" dirty="0"/>
                    </a:p>
                  </a:txBody>
                  <a:tcPr anchor="ctr"/>
                </a:tc>
                <a:tc gridSpan="2">
                  <a:txBody>
                    <a:bodyPr/>
                    <a:lstStyle/>
                    <a:p>
                      <a:pPr algn="ctr"/>
                      <a:r>
                        <a:rPr lang="en-US" sz="2000" dirty="0">
                          <a:solidFill>
                            <a:sysClr val="windowText" lastClr="000000"/>
                          </a:solidFill>
                        </a:rPr>
                        <a:t>Outputs</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hMerge="1">
                  <a:txBody>
                    <a:bodyPr/>
                    <a:lstStyle/>
                    <a:p>
                      <a:pPr algn="ctr"/>
                      <a:endParaRPr lang="en-US" sz="2000" dirty="0"/>
                    </a:p>
                  </a:txBody>
                  <a:tcPr anchor="ctr"/>
                </a:tc>
                <a:extLst>
                  <a:ext uri="{0D108BD9-81ED-4DB2-BD59-A6C34878D82A}">
                    <a16:rowId xmlns:a16="http://schemas.microsoft.com/office/drawing/2014/main" xmlns="" val="10000"/>
                  </a:ext>
                </a:extLst>
              </a:tr>
              <a:tr h="433832">
                <a:tc>
                  <a:txBody>
                    <a:bodyPr/>
                    <a:lstStyle/>
                    <a:p>
                      <a:pPr algn="ctr"/>
                      <a:r>
                        <a:rPr lang="en-US" sz="2000" b="1" dirty="0"/>
                        <a:t>A</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000" b="1" dirty="0"/>
                        <a:t>B</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000" b="1" dirty="0" err="1"/>
                        <a:t>C</a:t>
                      </a:r>
                      <a:r>
                        <a:rPr lang="en-US" sz="2000" b="1" baseline="-25000" dirty="0" err="1"/>
                        <a:t>in</a:t>
                      </a:r>
                      <a:endParaRPr lang="en-US" sz="2000" b="1" baseline="-25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000" b="1" dirty="0"/>
                        <a:t>S</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err="1"/>
                        <a:t>C</a:t>
                      </a:r>
                      <a:r>
                        <a:rPr lang="en-US" sz="2000" b="1" baseline="-25000" dirty="0" err="1"/>
                        <a:t>out</a:t>
                      </a:r>
                      <a:endParaRPr lang="en-US" sz="2000" b="1" baseline="-25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1"/>
                  </a:ext>
                </a:extLst>
              </a:tr>
              <a:tr h="433832">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2"/>
                  </a:ext>
                </a:extLst>
              </a:tr>
              <a:tr h="433832">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3"/>
                  </a:ext>
                </a:extLst>
              </a:tr>
              <a:tr h="433832">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4"/>
                  </a:ext>
                </a:extLst>
              </a:tr>
              <a:tr h="433832">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5"/>
                  </a:ext>
                </a:extLst>
              </a:tr>
              <a:tr h="433832">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6"/>
                  </a:ext>
                </a:extLst>
              </a:tr>
              <a:tr h="433832">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7"/>
                  </a:ext>
                </a:extLst>
              </a:tr>
              <a:tr h="433832">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8"/>
                  </a:ext>
                </a:extLst>
              </a:tr>
              <a:tr h="433832">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9"/>
                  </a:ext>
                </a:extLst>
              </a:tr>
            </a:tbl>
          </a:graphicData>
        </a:graphic>
      </p:graphicFrame>
      <p:sp>
        <p:nvSpPr>
          <p:cNvPr id="6" name="TextBox 5">
            <a:extLst>
              <a:ext uri="{FF2B5EF4-FFF2-40B4-BE49-F238E27FC236}">
                <a16:creationId xmlns:a16="http://schemas.microsoft.com/office/drawing/2014/main" xmlns="" id="{197B4FD9-7329-45CC-8088-959784C38661}"/>
              </a:ext>
            </a:extLst>
          </p:cNvPr>
          <p:cNvSpPr txBox="1"/>
          <p:nvPr/>
        </p:nvSpPr>
        <p:spPr>
          <a:xfrm>
            <a:off x="6470543" y="2058692"/>
            <a:ext cx="4554965" cy="461665"/>
          </a:xfrm>
          <a:prstGeom prst="rect">
            <a:avLst/>
          </a:prstGeom>
          <a:noFill/>
        </p:spPr>
        <p:txBody>
          <a:bodyPr wrap="none" rtlCol="0">
            <a:spAutoFit/>
          </a:bodyPr>
          <a:lstStyle/>
          <a:p>
            <a:r>
              <a:rPr lang="en-US" sz="2400" dirty="0"/>
              <a:t>S = </a:t>
            </a:r>
            <a:r>
              <a:rPr lang="en-US" sz="2400" dirty="0" err="1"/>
              <a:t>A’B’C</a:t>
            </a:r>
            <a:r>
              <a:rPr lang="en-US" sz="2400" baseline="-25000" dirty="0" err="1"/>
              <a:t>in</a:t>
            </a:r>
            <a:r>
              <a:rPr lang="en-US" sz="2400" dirty="0"/>
              <a:t> + </a:t>
            </a:r>
            <a:r>
              <a:rPr lang="en-US" sz="2400" dirty="0" err="1"/>
              <a:t>A’BC</a:t>
            </a:r>
            <a:r>
              <a:rPr lang="en-US" sz="2400" baseline="-25000" dirty="0" err="1"/>
              <a:t>in</a:t>
            </a:r>
            <a:r>
              <a:rPr lang="en-US" sz="2400" dirty="0"/>
              <a:t>’ + </a:t>
            </a:r>
            <a:r>
              <a:rPr lang="en-US" sz="2400" dirty="0" err="1"/>
              <a:t>AB’C</a:t>
            </a:r>
            <a:r>
              <a:rPr lang="en-US" sz="2400" baseline="-25000" dirty="0" err="1"/>
              <a:t>in</a:t>
            </a:r>
            <a:r>
              <a:rPr lang="en-US" sz="2400" dirty="0"/>
              <a:t>’ + </a:t>
            </a:r>
            <a:r>
              <a:rPr lang="en-US" sz="2400" dirty="0" err="1"/>
              <a:t>ABC</a:t>
            </a:r>
            <a:r>
              <a:rPr lang="en-US" sz="2400" baseline="-25000" dirty="0" err="1"/>
              <a:t>in</a:t>
            </a:r>
            <a:endParaRPr lang="en-US" sz="2400" baseline="-25000" dirty="0"/>
          </a:p>
        </p:txBody>
      </p:sp>
      <p:sp>
        <p:nvSpPr>
          <p:cNvPr id="7" name="TextBox 6">
            <a:extLst>
              <a:ext uri="{FF2B5EF4-FFF2-40B4-BE49-F238E27FC236}">
                <a16:creationId xmlns:a16="http://schemas.microsoft.com/office/drawing/2014/main" xmlns="" id="{A36CE964-4CF9-4E3E-9F8D-071358CF6E57}"/>
              </a:ext>
            </a:extLst>
          </p:cNvPr>
          <p:cNvSpPr txBox="1"/>
          <p:nvPr/>
        </p:nvSpPr>
        <p:spPr>
          <a:xfrm>
            <a:off x="6470543" y="2435227"/>
            <a:ext cx="4236031" cy="461665"/>
          </a:xfrm>
          <a:prstGeom prst="rect">
            <a:avLst/>
          </a:prstGeom>
          <a:noFill/>
        </p:spPr>
        <p:txBody>
          <a:bodyPr wrap="none" rtlCol="0">
            <a:spAutoFit/>
          </a:bodyPr>
          <a:lstStyle/>
          <a:p>
            <a:r>
              <a:rPr lang="en-US" sz="2400" dirty="0"/>
              <a:t>   = (AB’ + A’B)</a:t>
            </a:r>
            <a:r>
              <a:rPr lang="en-US" sz="2400" dirty="0" err="1"/>
              <a:t>C</a:t>
            </a:r>
            <a:r>
              <a:rPr lang="en-US" sz="2400" baseline="-25000" dirty="0" err="1"/>
              <a:t>in</a:t>
            </a:r>
            <a:r>
              <a:rPr lang="en-US" sz="2400" dirty="0"/>
              <a:t>’ + (AB + A’B’)</a:t>
            </a:r>
            <a:r>
              <a:rPr lang="en-US" sz="2400" dirty="0" err="1"/>
              <a:t>C</a:t>
            </a:r>
            <a:r>
              <a:rPr lang="en-US" sz="2400" baseline="-25000" dirty="0" err="1"/>
              <a:t>in</a:t>
            </a:r>
            <a:endParaRPr lang="en-US" sz="2400" baseline="-25000" dirty="0"/>
          </a:p>
        </p:txBody>
      </p:sp>
      <p:sp>
        <p:nvSpPr>
          <p:cNvPr id="8" name="TextBox 7">
            <a:extLst>
              <a:ext uri="{FF2B5EF4-FFF2-40B4-BE49-F238E27FC236}">
                <a16:creationId xmlns:a16="http://schemas.microsoft.com/office/drawing/2014/main" xmlns="" id="{B816CA90-22FC-4C67-86E6-8AA95C3699FD}"/>
              </a:ext>
            </a:extLst>
          </p:cNvPr>
          <p:cNvSpPr txBox="1"/>
          <p:nvPr/>
        </p:nvSpPr>
        <p:spPr>
          <a:xfrm>
            <a:off x="6470543" y="2816227"/>
            <a:ext cx="3630546" cy="461665"/>
          </a:xfrm>
          <a:prstGeom prst="rect">
            <a:avLst/>
          </a:prstGeom>
          <a:noFill/>
        </p:spPr>
        <p:txBody>
          <a:bodyPr wrap="none" rtlCol="0">
            <a:spAutoFit/>
          </a:bodyPr>
          <a:lstStyle/>
          <a:p>
            <a:r>
              <a:rPr lang="en-US" sz="2400" dirty="0"/>
              <a:t>   = (A </a:t>
            </a:r>
            <a:r>
              <a:rPr lang="en-US" sz="2400" dirty="0">
                <a:latin typeface="Cambria Math" panose="02040503050406030204" pitchFamily="18" charset="0"/>
                <a:ea typeface="Cambria Math" panose="02040503050406030204" pitchFamily="18" charset="0"/>
              </a:rPr>
              <a:t>⊕ </a:t>
            </a:r>
            <a:r>
              <a:rPr lang="en-US" sz="2400" dirty="0"/>
              <a:t>B)</a:t>
            </a:r>
            <a:r>
              <a:rPr lang="en-US" sz="2400" dirty="0" err="1"/>
              <a:t>C</a:t>
            </a:r>
            <a:r>
              <a:rPr lang="en-US" sz="2400" baseline="-25000" dirty="0" err="1"/>
              <a:t>in</a:t>
            </a:r>
            <a:r>
              <a:rPr lang="en-US" sz="2400" dirty="0"/>
              <a:t>’ + (A </a:t>
            </a:r>
            <a:r>
              <a:rPr lang="en-US" sz="2400" dirty="0">
                <a:latin typeface="Cambria Math" panose="02040503050406030204" pitchFamily="18" charset="0"/>
                <a:ea typeface="Cambria Math" panose="02040503050406030204" pitchFamily="18" charset="0"/>
              </a:rPr>
              <a:t>⊕ </a:t>
            </a:r>
            <a:r>
              <a:rPr lang="en-US" sz="2400" dirty="0"/>
              <a:t>B)’</a:t>
            </a:r>
            <a:r>
              <a:rPr lang="en-US" sz="2400" dirty="0" err="1"/>
              <a:t>C</a:t>
            </a:r>
            <a:r>
              <a:rPr lang="en-US" sz="2400" baseline="-25000" dirty="0" err="1"/>
              <a:t>in</a:t>
            </a:r>
            <a:endParaRPr lang="en-US" sz="2400" baseline="-25000" dirty="0"/>
          </a:p>
        </p:txBody>
      </p:sp>
      <p:sp>
        <p:nvSpPr>
          <p:cNvPr id="9" name="TextBox 8">
            <a:extLst>
              <a:ext uri="{FF2B5EF4-FFF2-40B4-BE49-F238E27FC236}">
                <a16:creationId xmlns:a16="http://schemas.microsoft.com/office/drawing/2014/main" xmlns="" id="{BBD20E08-1742-4ADE-B6A9-61BF8AE639DF}"/>
              </a:ext>
            </a:extLst>
          </p:cNvPr>
          <p:cNvSpPr txBox="1"/>
          <p:nvPr/>
        </p:nvSpPr>
        <p:spPr>
          <a:xfrm>
            <a:off x="6470543" y="3197227"/>
            <a:ext cx="2161169" cy="461665"/>
          </a:xfrm>
          <a:prstGeom prst="rect">
            <a:avLst/>
          </a:prstGeom>
          <a:noFill/>
        </p:spPr>
        <p:txBody>
          <a:bodyPr wrap="none" rtlCol="0">
            <a:spAutoFit/>
          </a:bodyPr>
          <a:lstStyle/>
          <a:p>
            <a:r>
              <a:rPr lang="en-US" sz="2400" dirty="0"/>
              <a:t>   = A </a:t>
            </a:r>
            <a:r>
              <a:rPr lang="en-US" sz="2400" dirty="0">
                <a:latin typeface="Cambria Math" panose="02040503050406030204" pitchFamily="18" charset="0"/>
                <a:ea typeface="Cambria Math" panose="02040503050406030204" pitchFamily="18" charset="0"/>
              </a:rPr>
              <a:t>⊕ </a:t>
            </a:r>
            <a:r>
              <a:rPr lang="en-US" sz="2400" dirty="0"/>
              <a:t>B </a:t>
            </a:r>
            <a:r>
              <a:rPr lang="en-US" sz="2400" dirty="0">
                <a:latin typeface="Cambria Math" panose="02040503050406030204" pitchFamily="18" charset="0"/>
                <a:ea typeface="Cambria Math" panose="02040503050406030204" pitchFamily="18" charset="0"/>
              </a:rPr>
              <a:t>⊕ </a:t>
            </a:r>
            <a:r>
              <a:rPr lang="en-US" sz="2400" dirty="0" err="1"/>
              <a:t>C</a:t>
            </a:r>
            <a:r>
              <a:rPr lang="en-US" sz="2400" baseline="-25000" dirty="0" err="1"/>
              <a:t>in</a:t>
            </a:r>
            <a:endParaRPr lang="en-US" sz="2400" baseline="-25000" dirty="0"/>
          </a:p>
        </p:txBody>
      </p:sp>
      <p:sp>
        <p:nvSpPr>
          <p:cNvPr id="10" name="TextBox 9">
            <a:extLst>
              <a:ext uri="{FF2B5EF4-FFF2-40B4-BE49-F238E27FC236}">
                <a16:creationId xmlns:a16="http://schemas.microsoft.com/office/drawing/2014/main" xmlns="" id="{CC8728A3-8D14-412C-819C-A2246C5396F3}"/>
              </a:ext>
            </a:extLst>
          </p:cNvPr>
          <p:cNvSpPr txBox="1"/>
          <p:nvPr/>
        </p:nvSpPr>
        <p:spPr>
          <a:xfrm>
            <a:off x="6176077" y="4257568"/>
            <a:ext cx="4795993" cy="461665"/>
          </a:xfrm>
          <a:prstGeom prst="rect">
            <a:avLst/>
          </a:prstGeom>
          <a:noFill/>
        </p:spPr>
        <p:txBody>
          <a:bodyPr wrap="none" rtlCol="0">
            <a:spAutoFit/>
          </a:bodyPr>
          <a:lstStyle/>
          <a:p>
            <a:r>
              <a:rPr lang="en-US" sz="2400" dirty="0" err="1"/>
              <a:t>C</a:t>
            </a:r>
            <a:r>
              <a:rPr lang="en-US" sz="2400" baseline="-25000" dirty="0" err="1"/>
              <a:t>out</a:t>
            </a:r>
            <a:r>
              <a:rPr lang="en-US" sz="2400" dirty="0"/>
              <a:t> = </a:t>
            </a:r>
            <a:r>
              <a:rPr lang="en-US" sz="2400" dirty="0" err="1"/>
              <a:t>A’BC</a:t>
            </a:r>
            <a:r>
              <a:rPr lang="en-US" sz="2400" baseline="-25000" dirty="0" err="1"/>
              <a:t>in</a:t>
            </a:r>
            <a:r>
              <a:rPr lang="en-US" sz="2400" dirty="0"/>
              <a:t> + </a:t>
            </a:r>
            <a:r>
              <a:rPr lang="en-US" sz="2400" dirty="0" err="1"/>
              <a:t>AB’C</a:t>
            </a:r>
            <a:r>
              <a:rPr lang="en-US" sz="2400" baseline="-25000" dirty="0" err="1"/>
              <a:t>in</a:t>
            </a:r>
            <a:r>
              <a:rPr lang="en-US" sz="2400" dirty="0"/>
              <a:t> + </a:t>
            </a:r>
            <a:r>
              <a:rPr lang="en-US" sz="2400" dirty="0" err="1"/>
              <a:t>ABC</a:t>
            </a:r>
            <a:r>
              <a:rPr lang="en-US" sz="2400" baseline="-25000" dirty="0" err="1"/>
              <a:t>in</a:t>
            </a:r>
            <a:r>
              <a:rPr lang="en-US" sz="2400" dirty="0"/>
              <a:t>’ + </a:t>
            </a:r>
            <a:r>
              <a:rPr lang="en-US" sz="2400" dirty="0" err="1"/>
              <a:t>ABC</a:t>
            </a:r>
            <a:r>
              <a:rPr lang="en-US" sz="2400" baseline="-25000" dirty="0" err="1"/>
              <a:t>in</a:t>
            </a:r>
            <a:endParaRPr lang="en-US" sz="2400" baseline="-25000" dirty="0"/>
          </a:p>
        </p:txBody>
      </p:sp>
      <p:sp>
        <p:nvSpPr>
          <p:cNvPr id="11" name="TextBox 10">
            <a:extLst>
              <a:ext uri="{FF2B5EF4-FFF2-40B4-BE49-F238E27FC236}">
                <a16:creationId xmlns:a16="http://schemas.microsoft.com/office/drawing/2014/main" xmlns="" id="{D4DA50FF-C0C7-496D-B4B0-F1DA8AD78A80}"/>
              </a:ext>
            </a:extLst>
          </p:cNvPr>
          <p:cNvSpPr txBox="1"/>
          <p:nvPr/>
        </p:nvSpPr>
        <p:spPr>
          <a:xfrm>
            <a:off x="6480877" y="4714768"/>
            <a:ext cx="2561920" cy="461665"/>
          </a:xfrm>
          <a:prstGeom prst="rect">
            <a:avLst/>
          </a:prstGeom>
          <a:noFill/>
        </p:spPr>
        <p:txBody>
          <a:bodyPr wrap="none" rtlCol="0">
            <a:spAutoFit/>
          </a:bodyPr>
          <a:lstStyle/>
          <a:p>
            <a:r>
              <a:rPr lang="en-US" sz="2400" dirty="0"/>
              <a:t>   = AB + (A </a:t>
            </a:r>
            <a:r>
              <a:rPr lang="en-US" sz="2400" dirty="0">
                <a:latin typeface="Cambria Math" panose="02040503050406030204" pitchFamily="18" charset="0"/>
                <a:ea typeface="Cambria Math" panose="02040503050406030204" pitchFamily="18" charset="0"/>
              </a:rPr>
              <a:t>⊕ B</a:t>
            </a:r>
            <a:r>
              <a:rPr lang="en-US" sz="2400" dirty="0"/>
              <a:t>)</a:t>
            </a:r>
            <a:r>
              <a:rPr lang="en-US" sz="2400" dirty="0" err="1"/>
              <a:t>C</a:t>
            </a:r>
            <a:r>
              <a:rPr lang="en-US" sz="2400" baseline="-25000" dirty="0" err="1"/>
              <a:t>in</a:t>
            </a:r>
            <a:endParaRPr lang="en-US" sz="2400" baseline="-25000" dirty="0"/>
          </a:p>
        </p:txBody>
      </p:sp>
    </p:spTree>
    <p:extLst>
      <p:ext uri="{BB962C8B-B14F-4D97-AF65-F5344CB8AC3E}">
        <p14:creationId xmlns:p14="http://schemas.microsoft.com/office/powerpoint/2010/main" val="3112677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8" grpId="0"/>
      <p:bldP spid="9" grpId="0"/>
      <p:bldP spid="10" grpId="0"/>
      <p:bldP spid="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414DD4-9A68-4F49-A6BD-D510D0EDD317}"/>
              </a:ext>
            </a:extLst>
          </p:cNvPr>
          <p:cNvSpPr>
            <a:spLocks noGrp="1"/>
          </p:cNvSpPr>
          <p:nvPr>
            <p:ph type="title"/>
          </p:nvPr>
        </p:nvSpPr>
        <p:spPr/>
        <p:txBody>
          <a:bodyPr/>
          <a:lstStyle/>
          <a:p>
            <a:r>
              <a:rPr lang="en-US" dirty="0"/>
              <a:t>Full Adder – Logical Diagram</a:t>
            </a:r>
            <a:endParaRPr lang="en-IN" dirty="0"/>
          </a:p>
        </p:txBody>
      </p:sp>
      <p:grpSp>
        <p:nvGrpSpPr>
          <p:cNvPr id="4" name="Group 3">
            <a:extLst>
              <a:ext uri="{FF2B5EF4-FFF2-40B4-BE49-F238E27FC236}">
                <a16:creationId xmlns:a16="http://schemas.microsoft.com/office/drawing/2014/main" xmlns="" id="{10E141F6-0E5E-42E1-9CF6-8C3E208CCF54}"/>
              </a:ext>
            </a:extLst>
          </p:cNvPr>
          <p:cNvGrpSpPr/>
          <p:nvPr/>
        </p:nvGrpSpPr>
        <p:grpSpPr>
          <a:xfrm>
            <a:off x="2262752" y="2475851"/>
            <a:ext cx="1862136" cy="724319"/>
            <a:chOff x="3412223" y="5435203"/>
            <a:chExt cx="1862136" cy="724319"/>
          </a:xfrm>
        </p:grpSpPr>
        <p:cxnSp>
          <p:nvCxnSpPr>
            <p:cNvPr id="5" name="Straight Connector 4">
              <a:extLst>
                <a:ext uri="{FF2B5EF4-FFF2-40B4-BE49-F238E27FC236}">
                  <a16:creationId xmlns:a16="http://schemas.microsoft.com/office/drawing/2014/main" xmlns="" id="{E5783FA0-F2D1-4241-B9A2-786D0CC1737D}"/>
                </a:ext>
              </a:extLst>
            </p:cNvPr>
            <p:cNvCxnSpPr/>
            <p:nvPr/>
          </p:nvCxnSpPr>
          <p:spPr>
            <a:xfrm flipV="1">
              <a:off x="3412223" y="5984024"/>
              <a:ext cx="668535"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CC89A9F1-CD8A-4C7F-9A97-3A22B5682591}"/>
                </a:ext>
              </a:extLst>
            </p:cNvPr>
            <p:cNvCxnSpPr/>
            <p:nvPr/>
          </p:nvCxnSpPr>
          <p:spPr>
            <a:xfrm flipV="1">
              <a:off x="3412223" y="5620676"/>
              <a:ext cx="668535"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4EB37FED-6697-4698-BDC3-51AD38BB6A6F}"/>
                </a:ext>
              </a:extLst>
            </p:cNvPr>
            <p:cNvCxnSpPr/>
            <p:nvPr/>
          </p:nvCxnSpPr>
          <p:spPr>
            <a:xfrm flipV="1">
              <a:off x="5010436" y="5800026"/>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tored Data 71">
              <a:extLst>
                <a:ext uri="{FF2B5EF4-FFF2-40B4-BE49-F238E27FC236}">
                  <a16:creationId xmlns:a16="http://schemas.microsoft.com/office/drawing/2014/main" xmlns="" id="{8ABDC2CF-1BDF-4670-9016-0B0B51E79E78}"/>
                </a:ext>
              </a:extLst>
            </p:cNvPr>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tored Data 71">
              <a:extLst>
                <a:ext uri="{FF2B5EF4-FFF2-40B4-BE49-F238E27FC236}">
                  <a16:creationId xmlns:a16="http://schemas.microsoft.com/office/drawing/2014/main" xmlns="" id="{D161969E-302F-4BB3-9B02-A8918AA9B3F9}"/>
                </a:ext>
              </a:extLst>
            </p:cNvPr>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Stored Data 71">
              <a:extLst>
                <a:ext uri="{FF2B5EF4-FFF2-40B4-BE49-F238E27FC236}">
                  <a16:creationId xmlns:a16="http://schemas.microsoft.com/office/drawing/2014/main" xmlns="" id="{AD90D66B-ED1A-4C0B-8366-CA509E74406A}"/>
                </a:ext>
              </a:extLst>
            </p:cNvPr>
            <p:cNvSpPr/>
            <p:nvPr/>
          </p:nvSpPr>
          <p:spPr>
            <a:xfrm rot="10800000">
              <a:off x="3911116" y="5435203"/>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1" name="Group 10">
            <a:extLst>
              <a:ext uri="{FF2B5EF4-FFF2-40B4-BE49-F238E27FC236}">
                <a16:creationId xmlns:a16="http://schemas.microsoft.com/office/drawing/2014/main" xmlns="" id="{CAED522D-040C-415F-A921-833292CDCA2C}"/>
              </a:ext>
            </a:extLst>
          </p:cNvPr>
          <p:cNvGrpSpPr/>
          <p:nvPr/>
        </p:nvGrpSpPr>
        <p:grpSpPr>
          <a:xfrm>
            <a:off x="2462777" y="4401733"/>
            <a:ext cx="4295776" cy="741118"/>
            <a:chOff x="3461195" y="1715660"/>
            <a:chExt cx="5197889" cy="741118"/>
          </a:xfrm>
        </p:grpSpPr>
        <p:cxnSp>
          <p:nvCxnSpPr>
            <p:cNvPr id="12" name="Straight Connector 11">
              <a:extLst>
                <a:ext uri="{FF2B5EF4-FFF2-40B4-BE49-F238E27FC236}">
                  <a16:creationId xmlns:a16="http://schemas.microsoft.com/office/drawing/2014/main" xmlns="" id="{9CDE9D70-D74E-459B-878D-0312B7692996}"/>
                </a:ext>
              </a:extLst>
            </p:cNvPr>
            <p:cNvCxnSpPr/>
            <p:nvPr/>
          </p:nvCxnSpPr>
          <p:spPr>
            <a:xfrm>
              <a:off x="3461195" y="2250909"/>
              <a:ext cx="996808"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AC13D001-F27D-472F-9618-0B960857C3D8}"/>
                </a:ext>
              </a:extLst>
            </p:cNvPr>
            <p:cNvCxnSpPr/>
            <p:nvPr/>
          </p:nvCxnSpPr>
          <p:spPr>
            <a:xfrm>
              <a:off x="3616548" y="1903059"/>
              <a:ext cx="841455"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591A17A5-45B9-4374-AAF5-FDFE8581DA7C}"/>
                </a:ext>
              </a:extLst>
            </p:cNvPr>
            <p:cNvCxnSpPr/>
            <p:nvPr/>
          </p:nvCxnSpPr>
          <p:spPr>
            <a:xfrm flipV="1">
              <a:off x="5346320" y="2086965"/>
              <a:ext cx="3312764"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Delay 68">
              <a:extLst>
                <a:ext uri="{FF2B5EF4-FFF2-40B4-BE49-F238E27FC236}">
                  <a16:creationId xmlns:a16="http://schemas.microsoft.com/office/drawing/2014/main" xmlns="" id="{9B1EA490-4E7A-4F8B-B9D0-794F6445C780}"/>
                </a:ext>
              </a:extLst>
            </p:cNvPr>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6" name="Straight Connector 15">
            <a:extLst>
              <a:ext uri="{FF2B5EF4-FFF2-40B4-BE49-F238E27FC236}">
                <a16:creationId xmlns:a16="http://schemas.microsoft.com/office/drawing/2014/main" xmlns="" id="{75BE70DE-918D-419F-BFE6-9F070819CAA3}"/>
              </a:ext>
            </a:extLst>
          </p:cNvPr>
          <p:cNvCxnSpPr/>
          <p:nvPr/>
        </p:nvCxnSpPr>
        <p:spPr>
          <a:xfrm>
            <a:off x="2600888" y="2661324"/>
            <a:ext cx="0" cy="1927808"/>
          </a:xfrm>
          <a:prstGeom prst="line">
            <a:avLst/>
          </a:prstGeom>
          <a:ln w="28575">
            <a:headEnd type="ova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D4A466E2-3DB6-4E28-91E8-8D428C479761}"/>
              </a:ext>
            </a:extLst>
          </p:cNvPr>
          <p:cNvCxnSpPr/>
          <p:nvPr/>
        </p:nvCxnSpPr>
        <p:spPr>
          <a:xfrm>
            <a:off x="2448488" y="3015019"/>
            <a:ext cx="0" cy="1937461"/>
          </a:xfrm>
          <a:prstGeom prst="line">
            <a:avLst/>
          </a:prstGeom>
          <a:ln w="28575">
            <a:headEnd type="ova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xmlns="" id="{250E7295-1496-4CCC-99B9-8C1D84F45985}"/>
              </a:ext>
            </a:extLst>
          </p:cNvPr>
          <p:cNvGrpSpPr/>
          <p:nvPr/>
        </p:nvGrpSpPr>
        <p:grpSpPr>
          <a:xfrm>
            <a:off x="4091552" y="2656827"/>
            <a:ext cx="4530912" cy="724319"/>
            <a:chOff x="3412223" y="5435203"/>
            <a:chExt cx="4530912" cy="724319"/>
          </a:xfrm>
        </p:grpSpPr>
        <p:cxnSp>
          <p:nvCxnSpPr>
            <p:cNvPr id="19" name="Straight Connector 18">
              <a:extLst>
                <a:ext uri="{FF2B5EF4-FFF2-40B4-BE49-F238E27FC236}">
                  <a16:creationId xmlns:a16="http://schemas.microsoft.com/office/drawing/2014/main" xmlns="" id="{592B060F-523C-4CD7-B481-A2E13C016F72}"/>
                </a:ext>
              </a:extLst>
            </p:cNvPr>
            <p:cNvCxnSpPr/>
            <p:nvPr/>
          </p:nvCxnSpPr>
          <p:spPr>
            <a:xfrm>
              <a:off x="3765183" y="5984024"/>
              <a:ext cx="315575"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55F8BD8C-379B-470F-B97D-3070BAF739A0}"/>
                </a:ext>
              </a:extLst>
            </p:cNvPr>
            <p:cNvCxnSpPr/>
            <p:nvPr/>
          </p:nvCxnSpPr>
          <p:spPr>
            <a:xfrm flipV="1">
              <a:off x="3412223" y="5620676"/>
              <a:ext cx="668535"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A02CEB5C-6B2F-47C2-9D33-A620E340840D}"/>
                </a:ext>
              </a:extLst>
            </p:cNvPr>
            <p:cNvCxnSpPr/>
            <p:nvPr/>
          </p:nvCxnSpPr>
          <p:spPr>
            <a:xfrm flipV="1">
              <a:off x="5010436" y="5800934"/>
              <a:ext cx="2932699"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Stored Data 71">
              <a:extLst>
                <a:ext uri="{FF2B5EF4-FFF2-40B4-BE49-F238E27FC236}">
                  <a16:creationId xmlns:a16="http://schemas.microsoft.com/office/drawing/2014/main" xmlns="" id="{8B9B17F9-075E-45B2-BAD2-3B068FAEE458}"/>
                </a:ext>
              </a:extLst>
            </p:cNvPr>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Stored Data 71">
              <a:extLst>
                <a:ext uri="{FF2B5EF4-FFF2-40B4-BE49-F238E27FC236}">
                  <a16:creationId xmlns:a16="http://schemas.microsoft.com/office/drawing/2014/main" xmlns="" id="{7D73FA49-E608-452E-997C-5D20101D3C40}"/>
                </a:ext>
              </a:extLst>
            </p:cNvPr>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Stored Data 71">
              <a:extLst>
                <a:ext uri="{FF2B5EF4-FFF2-40B4-BE49-F238E27FC236}">
                  <a16:creationId xmlns:a16="http://schemas.microsoft.com/office/drawing/2014/main" xmlns="" id="{075726D7-F534-411E-BC59-3A40AD969DFE}"/>
                </a:ext>
              </a:extLst>
            </p:cNvPr>
            <p:cNvSpPr/>
            <p:nvPr/>
          </p:nvSpPr>
          <p:spPr>
            <a:xfrm rot="10800000">
              <a:off x="3911116" y="5435203"/>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5" name="Group 24">
            <a:extLst>
              <a:ext uri="{FF2B5EF4-FFF2-40B4-BE49-F238E27FC236}">
                <a16:creationId xmlns:a16="http://schemas.microsoft.com/office/drawing/2014/main" xmlns="" id="{1AFB1A29-6B88-4A6E-ABB0-CFBE0A8ACCF7}"/>
              </a:ext>
            </a:extLst>
          </p:cNvPr>
          <p:cNvGrpSpPr/>
          <p:nvPr/>
        </p:nvGrpSpPr>
        <p:grpSpPr>
          <a:xfrm>
            <a:off x="2160312" y="3820709"/>
            <a:ext cx="4598241" cy="741118"/>
            <a:chOff x="882365" y="1715660"/>
            <a:chExt cx="5563873" cy="741118"/>
          </a:xfrm>
        </p:grpSpPr>
        <p:cxnSp>
          <p:nvCxnSpPr>
            <p:cNvPr id="26" name="Straight Connector 25">
              <a:extLst>
                <a:ext uri="{FF2B5EF4-FFF2-40B4-BE49-F238E27FC236}">
                  <a16:creationId xmlns:a16="http://schemas.microsoft.com/office/drawing/2014/main" xmlns="" id="{8C0814EF-87A3-48BF-AB5F-4AD421EFC1C9}"/>
                </a:ext>
              </a:extLst>
            </p:cNvPr>
            <p:cNvCxnSpPr/>
            <p:nvPr/>
          </p:nvCxnSpPr>
          <p:spPr>
            <a:xfrm>
              <a:off x="3461195" y="2250909"/>
              <a:ext cx="996808"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85B7D392-93C7-427B-A7A0-048A1189E2CF}"/>
                </a:ext>
              </a:extLst>
            </p:cNvPr>
            <p:cNvCxnSpPr/>
            <p:nvPr/>
          </p:nvCxnSpPr>
          <p:spPr>
            <a:xfrm>
              <a:off x="882365" y="1903060"/>
              <a:ext cx="357563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E1B7DDD8-C4BC-495E-A25C-FA742527EB96}"/>
                </a:ext>
              </a:extLst>
            </p:cNvPr>
            <p:cNvCxnSpPr/>
            <p:nvPr/>
          </p:nvCxnSpPr>
          <p:spPr>
            <a:xfrm flipV="1">
              <a:off x="5346319" y="2086965"/>
              <a:ext cx="1099919"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Delay 68">
              <a:extLst>
                <a:ext uri="{FF2B5EF4-FFF2-40B4-BE49-F238E27FC236}">
                  <a16:creationId xmlns:a16="http://schemas.microsoft.com/office/drawing/2014/main" xmlns="" id="{B5AAB265-E281-4DBA-B295-D9C54BB4DB07}"/>
                </a:ext>
              </a:extLst>
            </p:cNvPr>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30" name="Straight Connector 29">
            <a:extLst>
              <a:ext uri="{FF2B5EF4-FFF2-40B4-BE49-F238E27FC236}">
                <a16:creationId xmlns:a16="http://schemas.microsoft.com/office/drawing/2014/main" xmlns="" id="{2A343494-746E-4290-8555-327DC6F5C1FB}"/>
              </a:ext>
            </a:extLst>
          </p:cNvPr>
          <p:cNvCxnSpPr/>
          <p:nvPr/>
        </p:nvCxnSpPr>
        <p:spPr>
          <a:xfrm>
            <a:off x="4292786" y="2837651"/>
            <a:ext cx="0" cy="1524152"/>
          </a:xfrm>
          <a:prstGeom prst="line">
            <a:avLst/>
          </a:prstGeom>
          <a:ln w="28575">
            <a:head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AA945DAC-563B-4710-9FAC-11AB45DC48A8}"/>
              </a:ext>
            </a:extLst>
          </p:cNvPr>
          <p:cNvCxnSpPr/>
          <p:nvPr/>
        </p:nvCxnSpPr>
        <p:spPr>
          <a:xfrm>
            <a:off x="4460684" y="3202299"/>
            <a:ext cx="0" cy="810000"/>
          </a:xfrm>
          <a:prstGeom prst="line">
            <a:avLst/>
          </a:prstGeom>
          <a:ln w="28575">
            <a:headEnd type="none"/>
            <a:tailEnd type="oval"/>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xmlns="" id="{BE0D6488-C5E6-42B2-9F06-DDAD911F379E}"/>
              </a:ext>
            </a:extLst>
          </p:cNvPr>
          <p:cNvGrpSpPr/>
          <p:nvPr/>
        </p:nvGrpSpPr>
        <p:grpSpPr>
          <a:xfrm>
            <a:off x="6493878" y="3893567"/>
            <a:ext cx="2128586" cy="1165366"/>
            <a:chOff x="3675121" y="3048834"/>
            <a:chExt cx="1599238" cy="723601"/>
          </a:xfrm>
        </p:grpSpPr>
        <p:cxnSp>
          <p:nvCxnSpPr>
            <p:cNvPr id="33" name="Straight Connector 32">
              <a:extLst>
                <a:ext uri="{FF2B5EF4-FFF2-40B4-BE49-F238E27FC236}">
                  <a16:creationId xmlns:a16="http://schemas.microsoft.com/office/drawing/2014/main" xmlns="" id="{6B490C7A-B4FB-453F-834C-6119047BDD3C}"/>
                </a:ext>
              </a:extLst>
            </p:cNvPr>
            <p:cNvCxnSpPr/>
            <p:nvPr/>
          </p:nvCxnSpPr>
          <p:spPr>
            <a:xfrm flipV="1">
              <a:off x="3675121" y="359693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00F4517D-7871-4ECB-B626-2DC9BF2B62B7}"/>
                </a:ext>
              </a:extLst>
            </p:cNvPr>
            <p:cNvCxnSpPr/>
            <p:nvPr/>
          </p:nvCxnSpPr>
          <p:spPr>
            <a:xfrm flipV="1">
              <a:off x="3675121" y="3233589"/>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3A99AA58-C11D-4D84-B5A0-B1533FBCC73F}"/>
                </a:ext>
              </a:extLst>
            </p:cNvPr>
            <p:cNvCxnSpPr/>
            <p:nvPr/>
          </p:nvCxnSpPr>
          <p:spPr>
            <a:xfrm flipV="1">
              <a:off x="5010436" y="3412939"/>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xmlns="" id="{80569D05-7E93-4FC5-B6E7-D9712D5292D9}"/>
                </a:ext>
              </a:extLst>
            </p:cNvPr>
            <p:cNvGrpSpPr/>
            <p:nvPr/>
          </p:nvGrpSpPr>
          <p:grpSpPr>
            <a:xfrm>
              <a:off x="3990333" y="3048834"/>
              <a:ext cx="1016928" cy="723601"/>
              <a:chOff x="3990333" y="3048834"/>
              <a:chExt cx="1016928" cy="723601"/>
            </a:xfrm>
          </p:grpSpPr>
          <p:sp>
            <p:nvSpPr>
              <p:cNvPr id="37" name="Stored Data 71">
                <a:extLst>
                  <a:ext uri="{FF2B5EF4-FFF2-40B4-BE49-F238E27FC236}">
                    <a16:creationId xmlns:a16="http://schemas.microsoft.com/office/drawing/2014/main" xmlns="" id="{0D591285-B625-4968-9667-2F6D46D138BB}"/>
                  </a:ext>
                </a:extLst>
              </p:cNvPr>
              <p:cNvSpPr/>
              <p:nvPr/>
            </p:nvSpPr>
            <p:spPr>
              <a:xfrm rot="10800000">
                <a:off x="3997592" y="3048854"/>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Stored Data 71">
                <a:extLst>
                  <a:ext uri="{FF2B5EF4-FFF2-40B4-BE49-F238E27FC236}">
                    <a16:creationId xmlns:a16="http://schemas.microsoft.com/office/drawing/2014/main" xmlns="" id="{2C8E6F85-7727-4D39-8982-2C74E927A837}"/>
                  </a:ext>
                </a:extLst>
              </p:cNvPr>
              <p:cNvSpPr/>
              <p:nvPr/>
            </p:nvSpPr>
            <p:spPr>
              <a:xfrm rot="10800000">
                <a:off x="3990333" y="3048834"/>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39" name="TextBox 38">
            <a:extLst>
              <a:ext uri="{FF2B5EF4-FFF2-40B4-BE49-F238E27FC236}">
                <a16:creationId xmlns:a16="http://schemas.microsoft.com/office/drawing/2014/main" xmlns="" id="{9AEFB5D1-D938-46FC-9FAC-E60749EBC6CC}"/>
              </a:ext>
            </a:extLst>
          </p:cNvPr>
          <p:cNvSpPr txBox="1"/>
          <p:nvPr/>
        </p:nvSpPr>
        <p:spPr>
          <a:xfrm>
            <a:off x="1805552" y="2399651"/>
            <a:ext cx="362600" cy="461665"/>
          </a:xfrm>
          <a:prstGeom prst="rect">
            <a:avLst/>
          </a:prstGeom>
          <a:noFill/>
        </p:spPr>
        <p:txBody>
          <a:bodyPr wrap="none" rtlCol="0">
            <a:spAutoFit/>
          </a:bodyPr>
          <a:lstStyle/>
          <a:p>
            <a:r>
              <a:rPr lang="en-US" sz="2400" dirty="0"/>
              <a:t>A</a:t>
            </a:r>
          </a:p>
        </p:txBody>
      </p:sp>
      <p:sp>
        <p:nvSpPr>
          <p:cNvPr id="40" name="TextBox 39">
            <a:extLst>
              <a:ext uri="{FF2B5EF4-FFF2-40B4-BE49-F238E27FC236}">
                <a16:creationId xmlns:a16="http://schemas.microsoft.com/office/drawing/2014/main" xmlns="" id="{431CCB52-8E9F-44BA-8DD5-ECA0CFD8E185}"/>
              </a:ext>
            </a:extLst>
          </p:cNvPr>
          <p:cNvSpPr txBox="1"/>
          <p:nvPr/>
        </p:nvSpPr>
        <p:spPr>
          <a:xfrm>
            <a:off x="1805552" y="2776186"/>
            <a:ext cx="362600" cy="461665"/>
          </a:xfrm>
          <a:prstGeom prst="rect">
            <a:avLst/>
          </a:prstGeom>
          <a:noFill/>
        </p:spPr>
        <p:txBody>
          <a:bodyPr wrap="none" rtlCol="0">
            <a:spAutoFit/>
          </a:bodyPr>
          <a:lstStyle/>
          <a:p>
            <a:r>
              <a:rPr lang="en-US" sz="2400" dirty="0"/>
              <a:t>B</a:t>
            </a:r>
          </a:p>
        </p:txBody>
      </p:sp>
      <p:sp>
        <p:nvSpPr>
          <p:cNvPr id="41" name="TextBox 40">
            <a:extLst>
              <a:ext uri="{FF2B5EF4-FFF2-40B4-BE49-F238E27FC236}">
                <a16:creationId xmlns:a16="http://schemas.microsoft.com/office/drawing/2014/main" xmlns="" id="{ABC79BBF-D8EE-4FEF-B088-68ACCDFA0105}"/>
              </a:ext>
            </a:extLst>
          </p:cNvPr>
          <p:cNvSpPr txBox="1"/>
          <p:nvPr/>
        </p:nvSpPr>
        <p:spPr>
          <a:xfrm>
            <a:off x="1729352" y="3766786"/>
            <a:ext cx="502061" cy="461665"/>
          </a:xfrm>
          <a:prstGeom prst="rect">
            <a:avLst/>
          </a:prstGeom>
          <a:noFill/>
        </p:spPr>
        <p:txBody>
          <a:bodyPr wrap="none" rtlCol="0">
            <a:spAutoFit/>
          </a:bodyPr>
          <a:lstStyle/>
          <a:p>
            <a:r>
              <a:rPr lang="en-US" sz="2400" dirty="0" err="1"/>
              <a:t>C</a:t>
            </a:r>
            <a:r>
              <a:rPr lang="en-US" sz="2400" baseline="-25000" dirty="0" err="1"/>
              <a:t>in</a:t>
            </a:r>
            <a:endParaRPr lang="en-US" sz="2400" baseline="-25000" dirty="0"/>
          </a:p>
        </p:txBody>
      </p:sp>
      <p:sp>
        <p:nvSpPr>
          <p:cNvPr id="42" name="TextBox 41">
            <a:extLst>
              <a:ext uri="{FF2B5EF4-FFF2-40B4-BE49-F238E27FC236}">
                <a16:creationId xmlns:a16="http://schemas.microsoft.com/office/drawing/2014/main" xmlns="" id="{0CBA1825-D8A4-4DBD-B8CB-8147D1AB86CF}"/>
              </a:ext>
            </a:extLst>
          </p:cNvPr>
          <p:cNvSpPr txBox="1"/>
          <p:nvPr/>
        </p:nvSpPr>
        <p:spPr>
          <a:xfrm>
            <a:off x="8571051" y="2776185"/>
            <a:ext cx="2193229" cy="461665"/>
          </a:xfrm>
          <a:prstGeom prst="rect">
            <a:avLst/>
          </a:prstGeom>
          <a:noFill/>
        </p:spPr>
        <p:txBody>
          <a:bodyPr wrap="none" rtlCol="0">
            <a:spAutoFit/>
          </a:bodyPr>
          <a:lstStyle/>
          <a:p>
            <a:r>
              <a:rPr lang="en-US" sz="2400" dirty="0">
                <a:latin typeface="+mj-lt"/>
              </a:rPr>
              <a:t>S = A </a:t>
            </a:r>
            <a:r>
              <a:rPr lang="en-US" sz="2400" dirty="0">
                <a:latin typeface="+mj-lt"/>
                <a:ea typeface="Cambria Math" panose="02040503050406030204" pitchFamily="18" charset="0"/>
              </a:rPr>
              <a:t>⊕ B ⊕ </a:t>
            </a:r>
            <a:r>
              <a:rPr lang="en-US" sz="2400" dirty="0" err="1">
                <a:latin typeface="+mj-lt"/>
                <a:ea typeface="Cambria Math" panose="02040503050406030204" pitchFamily="18" charset="0"/>
              </a:rPr>
              <a:t>C</a:t>
            </a:r>
            <a:r>
              <a:rPr lang="en-US" sz="2400" baseline="-25000" dirty="0" err="1">
                <a:latin typeface="+mj-lt"/>
              </a:rPr>
              <a:t>in</a:t>
            </a:r>
            <a:endParaRPr lang="en-US" sz="2400" dirty="0">
              <a:latin typeface="+mj-lt"/>
            </a:endParaRPr>
          </a:p>
        </p:txBody>
      </p:sp>
      <p:sp>
        <p:nvSpPr>
          <p:cNvPr id="43" name="TextBox 42">
            <a:extLst>
              <a:ext uri="{FF2B5EF4-FFF2-40B4-BE49-F238E27FC236}">
                <a16:creationId xmlns:a16="http://schemas.microsoft.com/office/drawing/2014/main" xmlns="" id="{2F025D1E-1CC7-432F-9306-EE45C07E79B2}"/>
              </a:ext>
            </a:extLst>
          </p:cNvPr>
          <p:cNvSpPr txBox="1"/>
          <p:nvPr/>
        </p:nvSpPr>
        <p:spPr>
          <a:xfrm>
            <a:off x="8632797" y="4228451"/>
            <a:ext cx="2874505" cy="461665"/>
          </a:xfrm>
          <a:prstGeom prst="rect">
            <a:avLst/>
          </a:prstGeom>
          <a:noFill/>
        </p:spPr>
        <p:txBody>
          <a:bodyPr wrap="none" rtlCol="0">
            <a:spAutoFit/>
          </a:bodyPr>
          <a:lstStyle/>
          <a:p>
            <a:r>
              <a:rPr lang="en-US" sz="2400" dirty="0" err="1">
                <a:latin typeface="+mj-lt"/>
              </a:rPr>
              <a:t>C</a:t>
            </a:r>
            <a:r>
              <a:rPr lang="en-US" sz="2400" baseline="-25000" dirty="0" err="1">
                <a:latin typeface="+mj-lt"/>
              </a:rPr>
              <a:t>out</a:t>
            </a:r>
            <a:r>
              <a:rPr lang="en-US" sz="2400" dirty="0">
                <a:latin typeface="+mj-lt"/>
              </a:rPr>
              <a:t> = AB + (A </a:t>
            </a:r>
            <a:r>
              <a:rPr lang="en-US" sz="2400" dirty="0">
                <a:latin typeface="+mj-lt"/>
                <a:ea typeface="Cambria Math" panose="02040503050406030204" pitchFamily="18" charset="0"/>
              </a:rPr>
              <a:t>⊕ B</a:t>
            </a:r>
            <a:r>
              <a:rPr lang="en-US" sz="2400" dirty="0">
                <a:latin typeface="+mj-lt"/>
              </a:rPr>
              <a:t>)</a:t>
            </a:r>
            <a:r>
              <a:rPr lang="en-US" sz="2400" dirty="0" err="1">
                <a:latin typeface="+mj-lt"/>
              </a:rPr>
              <a:t>C</a:t>
            </a:r>
            <a:r>
              <a:rPr lang="en-US" sz="2400" baseline="-25000" dirty="0" err="1">
                <a:latin typeface="+mj-lt"/>
              </a:rPr>
              <a:t>in</a:t>
            </a:r>
            <a:endParaRPr lang="en-US" sz="2400" dirty="0">
              <a:latin typeface="+mj-lt"/>
            </a:endParaRPr>
          </a:p>
        </p:txBody>
      </p:sp>
      <p:sp>
        <p:nvSpPr>
          <p:cNvPr id="44" name="Rectangle 43">
            <a:extLst>
              <a:ext uri="{FF2B5EF4-FFF2-40B4-BE49-F238E27FC236}">
                <a16:creationId xmlns:a16="http://schemas.microsoft.com/office/drawing/2014/main" xmlns="" id="{4CABF2AE-EC98-4E2D-92A4-52681DCD004D}"/>
              </a:ext>
            </a:extLst>
          </p:cNvPr>
          <p:cNvSpPr/>
          <p:nvPr/>
        </p:nvSpPr>
        <p:spPr>
          <a:xfrm>
            <a:off x="2262752" y="2247251"/>
            <a:ext cx="1862136" cy="3200400"/>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xmlns="" id="{28F776C0-8DE8-4BD9-BF1F-D3BE276440D4}"/>
              </a:ext>
            </a:extLst>
          </p:cNvPr>
          <p:cNvSpPr/>
          <p:nvPr/>
        </p:nvSpPr>
        <p:spPr>
          <a:xfrm>
            <a:off x="4210616" y="2247251"/>
            <a:ext cx="1862136" cy="3200400"/>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xmlns="" id="{CF3CDA1E-BFEC-4987-B51B-8409806AE359}"/>
              </a:ext>
            </a:extLst>
          </p:cNvPr>
          <p:cNvSpPr txBox="1"/>
          <p:nvPr/>
        </p:nvSpPr>
        <p:spPr>
          <a:xfrm>
            <a:off x="2415152" y="5447651"/>
            <a:ext cx="1521570" cy="461665"/>
          </a:xfrm>
          <a:prstGeom prst="rect">
            <a:avLst/>
          </a:prstGeom>
          <a:noFill/>
        </p:spPr>
        <p:txBody>
          <a:bodyPr wrap="none" rtlCol="0">
            <a:spAutoFit/>
          </a:bodyPr>
          <a:lstStyle/>
          <a:p>
            <a:r>
              <a:rPr lang="en-US" sz="2400" dirty="0"/>
              <a:t>Half Adder</a:t>
            </a:r>
            <a:endParaRPr lang="en-US" sz="2400" baseline="-25000" dirty="0"/>
          </a:p>
        </p:txBody>
      </p:sp>
      <p:sp>
        <p:nvSpPr>
          <p:cNvPr id="47" name="TextBox 46">
            <a:extLst>
              <a:ext uri="{FF2B5EF4-FFF2-40B4-BE49-F238E27FC236}">
                <a16:creationId xmlns:a16="http://schemas.microsoft.com/office/drawing/2014/main" xmlns="" id="{B7F8BD9B-9581-43DD-9E1D-F1EA7A645D9E}"/>
              </a:ext>
            </a:extLst>
          </p:cNvPr>
          <p:cNvSpPr txBox="1"/>
          <p:nvPr/>
        </p:nvSpPr>
        <p:spPr>
          <a:xfrm>
            <a:off x="4320152" y="5447651"/>
            <a:ext cx="1521570" cy="461665"/>
          </a:xfrm>
          <a:prstGeom prst="rect">
            <a:avLst/>
          </a:prstGeom>
          <a:noFill/>
        </p:spPr>
        <p:txBody>
          <a:bodyPr wrap="none" rtlCol="0">
            <a:spAutoFit/>
          </a:bodyPr>
          <a:lstStyle/>
          <a:p>
            <a:r>
              <a:rPr lang="en-US" sz="2400" dirty="0"/>
              <a:t>Half Adder</a:t>
            </a:r>
            <a:endParaRPr lang="en-US" sz="2400" baseline="-25000" dirty="0"/>
          </a:p>
        </p:txBody>
      </p:sp>
      <p:sp>
        <p:nvSpPr>
          <p:cNvPr id="48" name="TextBox 47">
            <a:extLst>
              <a:ext uri="{FF2B5EF4-FFF2-40B4-BE49-F238E27FC236}">
                <a16:creationId xmlns:a16="http://schemas.microsoft.com/office/drawing/2014/main" xmlns="" id="{5F8664DC-74A1-4411-BF7D-DA15BEABCB6B}"/>
              </a:ext>
            </a:extLst>
          </p:cNvPr>
          <p:cNvSpPr txBox="1"/>
          <p:nvPr/>
        </p:nvSpPr>
        <p:spPr>
          <a:xfrm>
            <a:off x="169438" y="834681"/>
            <a:ext cx="2164375" cy="461665"/>
          </a:xfrm>
          <a:prstGeom prst="rect">
            <a:avLst/>
          </a:prstGeom>
          <a:noFill/>
        </p:spPr>
        <p:txBody>
          <a:bodyPr wrap="none" rtlCol="0">
            <a:spAutoFit/>
          </a:bodyPr>
          <a:lstStyle/>
          <a:p>
            <a:r>
              <a:rPr lang="en-US" sz="2400" dirty="0"/>
              <a:t>S = A </a:t>
            </a:r>
            <a:r>
              <a:rPr lang="en-US" sz="2400" dirty="0">
                <a:latin typeface="Cambria Math" panose="02040503050406030204" pitchFamily="18" charset="0"/>
                <a:ea typeface="Cambria Math" panose="02040503050406030204" pitchFamily="18" charset="0"/>
              </a:rPr>
              <a:t>⊕ </a:t>
            </a:r>
            <a:r>
              <a:rPr lang="en-US" sz="2400" dirty="0"/>
              <a:t>B </a:t>
            </a:r>
            <a:r>
              <a:rPr lang="en-US" sz="2400" dirty="0">
                <a:latin typeface="Cambria Math" panose="02040503050406030204" pitchFamily="18" charset="0"/>
                <a:ea typeface="Cambria Math" panose="02040503050406030204" pitchFamily="18" charset="0"/>
              </a:rPr>
              <a:t>⊕ </a:t>
            </a:r>
            <a:r>
              <a:rPr lang="en-US" sz="2400" dirty="0" err="1"/>
              <a:t>C</a:t>
            </a:r>
            <a:r>
              <a:rPr lang="en-US" sz="2400" baseline="-25000" dirty="0" err="1"/>
              <a:t>in</a:t>
            </a:r>
            <a:endParaRPr lang="en-US" sz="2400" baseline="-25000" dirty="0"/>
          </a:p>
        </p:txBody>
      </p:sp>
      <p:sp>
        <p:nvSpPr>
          <p:cNvPr id="49" name="TextBox 48">
            <a:extLst>
              <a:ext uri="{FF2B5EF4-FFF2-40B4-BE49-F238E27FC236}">
                <a16:creationId xmlns:a16="http://schemas.microsoft.com/office/drawing/2014/main" xmlns="" id="{6E00FE39-5094-45B6-9A95-36FDC37CDAD2}"/>
              </a:ext>
            </a:extLst>
          </p:cNvPr>
          <p:cNvSpPr txBox="1"/>
          <p:nvPr/>
        </p:nvSpPr>
        <p:spPr>
          <a:xfrm>
            <a:off x="169438" y="1211216"/>
            <a:ext cx="2872902" cy="461665"/>
          </a:xfrm>
          <a:prstGeom prst="rect">
            <a:avLst/>
          </a:prstGeom>
          <a:noFill/>
        </p:spPr>
        <p:txBody>
          <a:bodyPr wrap="none" rtlCol="0">
            <a:spAutoFit/>
          </a:bodyPr>
          <a:lstStyle/>
          <a:p>
            <a:r>
              <a:rPr lang="en-US" sz="2400" dirty="0" err="1"/>
              <a:t>C</a:t>
            </a:r>
            <a:r>
              <a:rPr lang="en-US" sz="2400" baseline="-25000" dirty="0" err="1"/>
              <a:t>out</a:t>
            </a:r>
            <a:r>
              <a:rPr lang="en-US" sz="2400" dirty="0"/>
              <a:t> = AB + (A </a:t>
            </a:r>
            <a:r>
              <a:rPr lang="en-US" sz="2400" dirty="0">
                <a:latin typeface="Cambria Math" panose="02040503050406030204" pitchFamily="18" charset="0"/>
                <a:ea typeface="Cambria Math" panose="02040503050406030204" pitchFamily="18" charset="0"/>
              </a:rPr>
              <a:t>⊕ B</a:t>
            </a:r>
            <a:r>
              <a:rPr lang="en-US" sz="2400" dirty="0"/>
              <a:t>)</a:t>
            </a:r>
            <a:r>
              <a:rPr lang="en-US" sz="2400" dirty="0" err="1"/>
              <a:t>C</a:t>
            </a:r>
            <a:r>
              <a:rPr lang="en-US" sz="2400" baseline="-25000" dirty="0" err="1"/>
              <a:t>in</a:t>
            </a:r>
            <a:endParaRPr lang="en-US" sz="2400" baseline="-25000" dirty="0"/>
          </a:p>
        </p:txBody>
      </p:sp>
    </p:spTree>
    <p:extLst>
      <p:ext uri="{BB962C8B-B14F-4D97-AF65-F5344CB8AC3E}">
        <p14:creationId xmlns:p14="http://schemas.microsoft.com/office/powerpoint/2010/main" val="3751054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fade">
                                      <p:cBhvr>
                                        <p:cTn id="12" dur="5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500"/>
                                        <p:tgtEl>
                                          <p:spTgt spid="3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par>
                                <p:cTn id="21" presetID="10"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fade">
                                      <p:cBhvr>
                                        <p:cTn id="31" dur="500"/>
                                        <p:tgtEl>
                                          <p:spTgt spid="4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par>
                                <p:cTn id="37" presetID="10"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par>
                                <p:cTn id="40" presetID="10" presetClass="entr" presetSubtype="0" fill="hold"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par>
                                <p:cTn id="51" presetID="10" presetClass="entr" presetSubtype="0" fill="hold"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par>
                                <p:cTn id="54" presetID="10" presetClass="entr" presetSubtype="0" fill="hold"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500"/>
                                        <p:tgtEl>
                                          <p:spTgt spid="3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3"/>
                                        </p:tgtEl>
                                        <p:attrNameLst>
                                          <p:attrName>style.visibility</p:attrName>
                                        </p:attrNameLst>
                                      </p:cBhvr>
                                      <p:to>
                                        <p:strVal val="visible"/>
                                      </p:to>
                                    </p:set>
                                    <p:animEffect transition="in" filter="fade">
                                      <p:cBhvr>
                                        <p:cTn id="64" dur="500"/>
                                        <p:tgtEl>
                                          <p:spTgt spid="43"/>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fade">
                                      <p:cBhvr>
                                        <p:cTn id="69" dur="500"/>
                                        <p:tgtEl>
                                          <p:spTgt spid="44"/>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6"/>
                                        </p:tgtEl>
                                        <p:attrNameLst>
                                          <p:attrName>style.visibility</p:attrName>
                                        </p:attrNameLst>
                                      </p:cBhvr>
                                      <p:to>
                                        <p:strVal val="visible"/>
                                      </p:to>
                                    </p:set>
                                    <p:animEffect transition="in" filter="fade">
                                      <p:cBhvr>
                                        <p:cTn id="72" dur="500"/>
                                        <p:tgtEl>
                                          <p:spTgt spid="4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fade">
                                      <p:cBhvr>
                                        <p:cTn id="77" dur="500"/>
                                        <p:tgtEl>
                                          <p:spTgt spid="45"/>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7"/>
                                        </p:tgtEl>
                                        <p:attrNameLst>
                                          <p:attrName>style.visibility</p:attrName>
                                        </p:attrNameLst>
                                      </p:cBhvr>
                                      <p:to>
                                        <p:strVal val="visible"/>
                                      </p:to>
                                    </p:set>
                                    <p:animEffect transition="in" filter="fade">
                                      <p:cBhvr>
                                        <p:cTn id="8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3" grpId="0"/>
      <p:bldP spid="44" grpId="0" animBg="1"/>
      <p:bldP spid="45" grpId="0" animBg="1"/>
      <p:bldP spid="46" grpId="0"/>
      <p:bldP spid="47" grpId="0"/>
      <p:bldP spid="48" grpId="0"/>
      <p:bldP spid="4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44FBB8-10C6-445B-9ED6-E60A211563AE}"/>
              </a:ext>
            </a:extLst>
          </p:cNvPr>
          <p:cNvSpPr>
            <a:spLocks noGrp="1"/>
          </p:cNvSpPr>
          <p:nvPr>
            <p:ph type="title"/>
          </p:nvPr>
        </p:nvSpPr>
        <p:spPr/>
        <p:txBody>
          <a:bodyPr/>
          <a:lstStyle/>
          <a:p>
            <a:r>
              <a:rPr lang="en-US" dirty="0"/>
              <a:t>Boolean functions &amp; representation</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6F815FBB-9828-4170-9649-1A585F155AFB}"/>
                  </a:ext>
                </a:extLst>
              </p:cNvPr>
              <p:cNvSpPr>
                <a:spLocks noGrp="1"/>
              </p:cNvSpPr>
              <p:nvPr>
                <p:ph idx="1"/>
              </p:nvPr>
            </p:nvSpPr>
            <p:spPr/>
            <p:txBody>
              <a:bodyPr/>
              <a:lstStyle/>
              <a:p>
                <a:pPr marL="457200" indent="-457200">
                  <a:lnSpc>
                    <a:spcPct val="150000"/>
                  </a:lnSpc>
                  <a:buFont typeface="+mj-lt"/>
                  <a:buAutoNum type="arabicPeriod"/>
                </a:pPr>
                <a:r>
                  <a:rPr lang="en-US" dirty="0"/>
                  <a:t>Sum-of-products (SOP) form (Disjunctive Normal Form)</a:t>
                </a:r>
              </a:p>
              <a:p>
                <a:pPr marL="0" indent="0">
                  <a:lnSpc>
                    <a:spcPct val="15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𝐴</m:t>
                      </m:r>
                      <m:acc>
                        <m:accPr>
                          <m:chr m:val="̅"/>
                          <m:ctrlPr>
                            <a:rPr lang="en-US" i="1">
                              <a:latin typeface="Cambria Math" panose="02040503050406030204" pitchFamily="18" charset="0"/>
                            </a:rPr>
                          </m:ctrlPr>
                        </m:accPr>
                        <m:e>
                          <m:r>
                            <a:rPr lang="en-US" i="1">
                              <a:latin typeface="Cambria Math" panose="02040503050406030204" pitchFamily="18" charset="0"/>
                            </a:rPr>
                            <m:t>𝐵</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𝐵</m:t>
                          </m:r>
                        </m:e>
                      </m:acc>
                      <m:r>
                        <a:rPr lang="en-US" i="1">
                          <a:latin typeface="Cambria Math" panose="02040503050406030204" pitchFamily="18" charset="0"/>
                        </a:rPr>
                        <m:t>𝐶</m:t>
                      </m:r>
                      <m:r>
                        <a:rPr lang="en-US" i="1">
                          <a:latin typeface="Cambria Math" panose="02040503050406030204" pitchFamily="18" charset="0"/>
                        </a:rPr>
                        <m:t>)</m:t>
                      </m:r>
                    </m:oMath>
                  </m:oMathPara>
                </a14:m>
                <a:endParaRPr lang="en-US" dirty="0"/>
              </a:p>
              <a:p>
                <a:pPr marL="457200" indent="-457200">
                  <a:lnSpc>
                    <a:spcPct val="150000"/>
                  </a:lnSpc>
                  <a:buFont typeface="+mj-lt"/>
                  <a:buAutoNum type="arabicPeriod" startAt="2"/>
                </a:pPr>
                <a:r>
                  <a:rPr lang="en-US" dirty="0"/>
                  <a:t>Products-of-sums (POS) form (Conjunctive Normal Form)</a:t>
                </a:r>
              </a:p>
              <a:p>
                <a:pPr marL="0" indent="0">
                  <a:lnSpc>
                    <a:spcPct val="15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𝐶</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𝐴</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𝐵</m:t>
                          </m:r>
                        </m:e>
                      </m:acc>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𝐶</m:t>
                      </m:r>
                      <m:r>
                        <a:rPr lang="en-US" i="1">
                          <a:latin typeface="Cambria Math" panose="02040503050406030204" pitchFamily="18" charset="0"/>
                        </a:rPr>
                        <m:t>)</m:t>
                      </m:r>
                    </m:oMath>
                  </m:oMathPara>
                </a14:m>
                <a:endParaRPr lang="en-US" dirty="0"/>
              </a:p>
              <a:p>
                <a:endParaRPr lang="en-IN" dirty="0"/>
              </a:p>
            </p:txBody>
          </p:sp>
        </mc:Choice>
        <mc:Fallback xmlns="">
          <p:sp>
            <p:nvSpPr>
              <p:cNvPr id="3" name="Content Placeholder 2">
                <a:extLst>
                  <a:ext uri="{FF2B5EF4-FFF2-40B4-BE49-F238E27FC236}">
                    <a16:creationId xmlns:a16="http://schemas.microsoft.com/office/drawing/2014/main" id="{6F815FBB-9828-4170-9649-1A585F155AFB}"/>
                  </a:ext>
                </a:extLst>
              </p:cNvPr>
              <p:cNvSpPr>
                <a:spLocks noGrp="1" noRot="1" noChangeAspect="1" noMove="1" noResize="1" noEditPoints="1" noAdjustHandles="1" noChangeArrowheads="1" noChangeShapeType="1" noTextEdit="1"/>
              </p:cNvSpPr>
              <p:nvPr>
                <p:ph idx="1"/>
              </p:nvPr>
            </p:nvSpPr>
            <p:spPr>
              <a:blipFill>
                <a:blip r:embed="rId2"/>
                <a:stretch>
                  <a:fillRect l="-818"/>
                </a:stretch>
              </a:blipFill>
            </p:spPr>
            <p:txBody>
              <a:bodyPr/>
              <a:lstStyle/>
              <a:p>
                <a:r>
                  <a:rPr lang="en-IN">
                    <a:noFill/>
                  </a:rPr>
                  <a:t> </a:t>
                </a:r>
              </a:p>
            </p:txBody>
          </p:sp>
        </mc:Fallback>
      </mc:AlternateContent>
    </p:spTree>
    <p:extLst>
      <p:ext uri="{BB962C8B-B14F-4D97-AF65-F5344CB8AC3E}">
        <p14:creationId xmlns:p14="http://schemas.microsoft.com/office/powerpoint/2010/main"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BA0C70-B880-48CB-89A0-7727CEA3D7C6}"/>
              </a:ext>
            </a:extLst>
          </p:cNvPr>
          <p:cNvSpPr>
            <a:spLocks noGrp="1"/>
          </p:cNvSpPr>
          <p:nvPr>
            <p:ph type="title"/>
          </p:nvPr>
        </p:nvSpPr>
        <p:spPr/>
        <p:txBody>
          <a:bodyPr/>
          <a:lstStyle/>
          <a:p>
            <a:r>
              <a:rPr lang="en-US" dirty="0"/>
              <a:t>Half Subtractor</a:t>
            </a:r>
            <a:endParaRPr lang="en-IN" dirty="0"/>
          </a:p>
        </p:txBody>
      </p:sp>
      <p:sp>
        <p:nvSpPr>
          <p:cNvPr id="3" name="Content Placeholder 2">
            <a:extLst>
              <a:ext uri="{FF2B5EF4-FFF2-40B4-BE49-F238E27FC236}">
                <a16:creationId xmlns:a16="http://schemas.microsoft.com/office/drawing/2014/main" xmlns="" id="{A9D62AE3-D8E4-4475-9DF9-C0CF046DD586}"/>
              </a:ext>
            </a:extLst>
          </p:cNvPr>
          <p:cNvSpPr>
            <a:spLocks noGrp="1"/>
          </p:cNvSpPr>
          <p:nvPr>
            <p:ph idx="1"/>
          </p:nvPr>
        </p:nvSpPr>
        <p:spPr>
          <a:xfrm>
            <a:off x="131180" y="863444"/>
            <a:ext cx="11929641" cy="5242887"/>
          </a:xfrm>
        </p:spPr>
        <p:txBody>
          <a:bodyPr/>
          <a:lstStyle/>
          <a:p>
            <a:r>
              <a:rPr lang="en-US" dirty="0"/>
              <a:t>Subtracts one bit from the other and produces the difference.</a:t>
            </a:r>
          </a:p>
          <a:p>
            <a:r>
              <a:rPr lang="en-US" dirty="0"/>
              <a:t>Other output is to specify if 1 is borrowed.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Limitation:</a:t>
            </a:r>
          </a:p>
          <a:p>
            <a:pPr lvl="1"/>
            <a:r>
              <a:rPr lang="en-US" dirty="0"/>
              <a:t>Half subtractor can be used only for LSB subtraction.</a:t>
            </a:r>
          </a:p>
          <a:p>
            <a:pPr marL="457200" lvl="1" indent="0">
              <a:buNone/>
            </a:pPr>
            <a:endParaRPr lang="en-US" dirty="0"/>
          </a:p>
          <a:p>
            <a:endParaRPr lang="en-IN" dirty="0"/>
          </a:p>
        </p:txBody>
      </p:sp>
      <p:graphicFrame>
        <p:nvGraphicFramePr>
          <p:cNvPr id="4" name="Table 3">
            <a:extLst>
              <a:ext uri="{FF2B5EF4-FFF2-40B4-BE49-F238E27FC236}">
                <a16:creationId xmlns:a16="http://schemas.microsoft.com/office/drawing/2014/main" xmlns="" id="{BF820D2D-5AF1-4C3E-A40F-7381112BCCE4}"/>
              </a:ext>
            </a:extLst>
          </p:cNvPr>
          <p:cNvGraphicFramePr>
            <a:graphicFrameLocks noGrp="1"/>
          </p:cNvGraphicFramePr>
          <p:nvPr>
            <p:extLst>
              <p:ext uri="{D42A27DB-BD31-4B8C-83A1-F6EECF244321}">
                <p14:modId xmlns:p14="http://schemas.microsoft.com/office/powerpoint/2010/main" val="369908668"/>
              </p:ext>
            </p:extLst>
          </p:nvPr>
        </p:nvGraphicFramePr>
        <p:xfrm>
          <a:off x="1592137" y="2495227"/>
          <a:ext cx="3657600" cy="27432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xmlns="" val="20000"/>
                    </a:ext>
                  </a:extLst>
                </a:gridCol>
                <a:gridCol w="914400">
                  <a:extLst>
                    <a:ext uri="{9D8B030D-6E8A-4147-A177-3AD203B41FA5}">
                      <a16:colId xmlns:a16="http://schemas.microsoft.com/office/drawing/2014/main" xmlns="" val="20001"/>
                    </a:ext>
                  </a:extLst>
                </a:gridCol>
                <a:gridCol w="914400">
                  <a:extLst>
                    <a:ext uri="{9D8B030D-6E8A-4147-A177-3AD203B41FA5}">
                      <a16:colId xmlns:a16="http://schemas.microsoft.com/office/drawing/2014/main" xmlns="" val="20002"/>
                    </a:ext>
                  </a:extLst>
                </a:gridCol>
                <a:gridCol w="914400">
                  <a:extLst>
                    <a:ext uri="{9D8B030D-6E8A-4147-A177-3AD203B41FA5}">
                      <a16:colId xmlns:a16="http://schemas.microsoft.com/office/drawing/2014/main" xmlns="" val="20003"/>
                    </a:ext>
                  </a:extLst>
                </a:gridCol>
              </a:tblGrid>
              <a:tr h="370840">
                <a:tc gridSpan="2">
                  <a:txBody>
                    <a:bodyPr/>
                    <a:lstStyle/>
                    <a:p>
                      <a:pPr algn="ctr"/>
                      <a:r>
                        <a:rPr lang="en-US" sz="2400" dirty="0">
                          <a:solidFill>
                            <a:sysClr val="windowText" lastClr="000000"/>
                          </a:solidFill>
                        </a:rPr>
                        <a:t>Inputs</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hMerge="1">
                  <a:txBody>
                    <a:bodyPr/>
                    <a:lstStyle/>
                    <a:p>
                      <a:pPr algn="ctr"/>
                      <a:endParaRPr lang="en-US" dirty="0"/>
                    </a:p>
                  </a:txBody>
                  <a:tcPr anchor="ctr"/>
                </a:tc>
                <a:tc gridSpan="2">
                  <a:txBody>
                    <a:bodyPr/>
                    <a:lstStyle/>
                    <a:p>
                      <a:pPr algn="ctr"/>
                      <a:r>
                        <a:rPr lang="en-US" sz="2400" dirty="0">
                          <a:solidFill>
                            <a:sysClr val="windowText" lastClr="000000"/>
                          </a:solidFill>
                        </a:rPr>
                        <a:t>Outputs</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hMerge="1">
                  <a:txBody>
                    <a:bodyPr/>
                    <a:lstStyle/>
                    <a:p>
                      <a:pPr algn="ctr"/>
                      <a:endParaRPr lang="en-US" dirty="0"/>
                    </a:p>
                  </a:txBody>
                  <a:tcPr anchor="ctr"/>
                </a:tc>
                <a:extLst>
                  <a:ext uri="{0D108BD9-81ED-4DB2-BD59-A6C34878D82A}">
                    <a16:rowId xmlns:a16="http://schemas.microsoft.com/office/drawing/2014/main" xmlns="" val="10000"/>
                  </a:ext>
                </a:extLst>
              </a:tr>
              <a:tr h="370840">
                <a:tc>
                  <a:txBody>
                    <a:bodyPr/>
                    <a:lstStyle/>
                    <a:p>
                      <a:pPr algn="ctr"/>
                      <a:r>
                        <a:rPr lang="en-US" sz="2400" b="1" dirty="0"/>
                        <a:t>A</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400" b="1" dirty="0"/>
                        <a:t>B</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400" b="1" dirty="0"/>
                        <a:t>d</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400" b="1" dirty="0"/>
                        <a:t>b</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1"/>
                  </a:ext>
                </a:extLst>
              </a:tr>
              <a:tr h="370840">
                <a:tc>
                  <a:txBody>
                    <a:bodyPr/>
                    <a:lstStyle/>
                    <a:p>
                      <a:pPr algn="ctr"/>
                      <a:r>
                        <a:rPr lang="en-US" sz="24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US" sz="24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US" sz="24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US" sz="24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5"/>
                  </a:ext>
                </a:extLst>
              </a:tr>
            </a:tbl>
          </a:graphicData>
        </a:graphic>
      </p:graphicFrame>
      <p:sp>
        <p:nvSpPr>
          <p:cNvPr id="5" name="TextBox 4">
            <a:extLst>
              <a:ext uri="{FF2B5EF4-FFF2-40B4-BE49-F238E27FC236}">
                <a16:creationId xmlns:a16="http://schemas.microsoft.com/office/drawing/2014/main" xmlns="" id="{ED76EBF3-C29B-41C4-BCDF-ACB3742C253F}"/>
              </a:ext>
            </a:extLst>
          </p:cNvPr>
          <p:cNvSpPr txBox="1"/>
          <p:nvPr/>
        </p:nvSpPr>
        <p:spPr>
          <a:xfrm>
            <a:off x="8954640" y="2967335"/>
            <a:ext cx="1446230" cy="461665"/>
          </a:xfrm>
          <a:prstGeom prst="rect">
            <a:avLst/>
          </a:prstGeom>
          <a:noFill/>
        </p:spPr>
        <p:txBody>
          <a:bodyPr wrap="none" rtlCol="0">
            <a:spAutoFit/>
          </a:bodyPr>
          <a:lstStyle/>
          <a:p>
            <a:r>
              <a:rPr lang="en-US" sz="2400" dirty="0"/>
              <a:t>d = A </a:t>
            </a:r>
            <a:r>
              <a:rPr lang="en-US" sz="2400" dirty="0">
                <a:latin typeface="Cambria Math" panose="02040503050406030204" pitchFamily="18" charset="0"/>
                <a:ea typeface="Cambria Math" panose="02040503050406030204" pitchFamily="18" charset="0"/>
              </a:rPr>
              <a:t>⊕ B</a:t>
            </a:r>
            <a:endParaRPr lang="en-US" sz="2400" dirty="0"/>
          </a:p>
        </p:txBody>
      </p:sp>
      <p:sp>
        <p:nvSpPr>
          <p:cNvPr id="6" name="TextBox 5">
            <a:extLst>
              <a:ext uri="{FF2B5EF4-FFF2-40B4-BE49-F238E27FC236}">
                <a16:creationId xmlns:a16="http://schemas.microsoft.com/office/drawing/2014/main" xmlns="" id="{61A49260-21DE-493D-BBDB-0DEEADDD052B}"/>
              </a:ext>
            </a:extLst>
          </p:cNvPr>
          <p:cNvSpPr txBox="1"/>
          <p:nvPr/>
        </p:nvSpPr>
        <p:spPr>
          <a:xfrm>
            <a:off x="9688144" y="4110125"/>
            <a:ext cx="1048172" cy="461665"/>
          </a:xfrm>
          <a:prstGeom prst="rect">
            <a:avLst/>
          </a:prstGeom>
          <a:noFill/>
        </p:spPr>
        <p:txBody>
          <a:bodyPr wrap="none" rtlCol="0">
            <a:spAutoFit/>
          </a:bodyPr>
          <a:lstStyle/>
          <a:p>
            <a:r>
              <a:rPr lang="en-US" sz="2400" dirty="0"/>
              <a:t>b = A’B</a:t>
            </a:r>
          </a:p>
        </p:txBody>
      </p:sp>
      <p:grpSp>
        <p:nvGrpSpPr>
          <p:cNvPr id="7" name="Group 6">
            <a:extLst>
              <a:ext uri="{FF2B5EF4-FFF2-40B4-BE49-F238E27FC236}">
                <a16:creationId xmlns:a16="http://schemas.microsoft.com/office/drawing/2014/main" xmlns="" id="{2865D63F-EC65-487E-AEAE-D75CADFF46EA}"/>
              </a:ext>
            </a:extLst>
          </p:cNvPr>
          <p:cNvGrpSpPr/>
          <p:nvPr/>
        </p:nvGrpSpPr>
        <p:grpSpPr>
          <a:xfrm>
            <a:off x="7067473" y="2868478"/>
            <a:ext cx="1862136" cy="724319"/>
            <a:chOff x="3412223" y="5435203"/>
            <a:chExt cx="1862136" cy="724319"/>
          </a:xfrm>
        </p:grpSpPr>
        <p:cxnSp>
          <p:nvCxnSpPr>
            <p:cNvPr id="8" name="Straight Connector 7">
              <a:extLst>
                <a:ext uri="{FF2B5EF4-FFF2-40B4-BE49-F238E27FC236}">
                  <a16:creationId xmlns:a16="http://schemas.microsoft.com/office/drawing/2014/main" xmlns="" id="{72C828B1-481F-4167-98AF-07086AD2FFDC}"/>
                </a:ext>
              </a:extLst>
            </p:cNvPr>
            <p:cNvCxnSpPr/>
            <p:nvPr/>
          </p:nvCxnSpPr>
          <p:spPr>
            <a:xfrm flipV="1">
              <a:off x="3412223" y="5984024"/>
              <a:ext cx="668535"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DE643962-A9C3-4A59-BB5E-FD0E78D35F2F}"/>
                </a:ext>
              </a:extLst>
            </p:cNvPr>
            <p:cNvCxnSpPr/>
            <p:nvPr/>
          </p:nvCxnSpPr>
          <p:spPr>
            <a:xfrm flipV="1">
              <a:off x="3412223" y="5620676"/>
              <a:ext cx="668535"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B6308B17-2F71-4EB2-8B48-5D4891CDC400}"/>
                </a:ext>
              </a:extLst>
            </p:cNvPr>
            <p:cNvCxnSpPr/>
            <p:nvPr/>
          </p:nvCxnSpPr>
          <p:spPr>
            <a:xfrm flipV="1">
              <a:off x="5010436" y="5800026"/>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Stored Data 71">
              <a:extLst>
                <a:ext uri="{FF2B5EF4-FFF2-40B4-BE49-F238E27FC236}">
                  <a16:creationId xmlns:a16="http://schemas.microsoft.com/office/drawing/2014/main" xmlns="" id="{E0BEFBAD-35F0-437F-AE00-6D277C0EC057}"/>
                </a:ext>
              </a:extLst>
            </p:cNvPr>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Stored Data 71">
              <a:extLst>
                <a:ext uri="{FF2B5EF4-FFF2-40B4-BE49-F238E27FC236}">
                  <a16:creationId xmlns:a16="http://schemas.microsoft.com/office/drawing/2014/main" xmlns="" id="{D9A91975-A935-4C85-8319-8668BD7DEC6E}"/>
                </a:ext>
              </a:extLst>
            </p:cNvPr>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Stored Data 71">
              <a:extLst>
                <a:ext uri="{FF2B5EF4-FFF2-40B4-BE49-F238E27FC236}">
                  <a16:creationId xmlns:a16="http://schemas.microsoft.com/office/drawing/2014/main" xmlns="" id="{88F7C32E-E307-40BC-9738-EE6C886497C7}"/>
                </a:ext>
              </a:extLst>
            </p:cNvPr>
            <p:cNvSpPr/>
            <p:nvPr/>
          </p:nvSpPr>
          <p:spPr>
            <a:xfrm rot="10800000">
              <a:off x="3911116" y="5435203"/>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4" name="Group 13">
            <a:extLst>
              <a:ext uri="{FF2B5EF4-FFF2-40B4-BE49-F238E27FC236}">
                <a16:creationId xmlns:a16="http://schemas.microsoft.com/office/drawing/2014/main" xmlns="" id="{7F943F6B-7940-4B80-843F-E32650AF3C01}"/>
              </a:ext>
            </a:extLst>
          </p:cNvPr>
          <p:cNvGrpSpPr/>
          <p:nvPr/>
        </p:nvGrpSpPr>
        <p:grpSpPr>
          <a:xfrm>
            <a:off x="7253209" y="3998299"/>
            <a:ext cx="2424546" cy="741118"/>
            <a:chOff x="2382500" y="1715660"/>
            <a:chExt cx="3227071" cy="741118"/>
          </a:xfrm>
        </p:grpSpPr>
        <p:cxnSp>
          <p:nvCxnSpPr>
            <p:cNvPr id="15" name="Straight Connector 14">
              <a:extLst>
                <a:ext uri="{FF2B5EF4-FFF2-40B4-BE49-F238E27FC236}">
                  <a16:creationId xmlns:a16="http://schemas.microsoft.com/office/drawing/2014/main" xmlns="" id="{3CDCA340-FB96-4A68-B731-082FA17831FB}"/>
                </a:ext>
              </a:extLst>
            </p:cNvPr>
            <p:cNvCxnSpPr/>
            <p:nvPr/>
          </p:nvCxnSpPr>
          <p:spPr>
            <a:xfrm>
              <a:off x="2382500" y="2281906"/>
              <a:ext cx="207550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2A60014D-A93B-45F5-A648-3381D62844D0}"/>
                </a:ext>
              </a:extLst>
            </p:cNvPr>
            <p:cNvCxnSpPr>
              <a:cxnSpLocks/>
            </p:cNvCxnSpPr>
            <p:nvPr/>
          </p:nvCxnSpPr>
          <p:spPr>
            <a:xfrm flipV="1">
              <a:off x="3704576" y="1939254"/>
              <a:ext cx="765752" cy="543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0694E5EB-4A1C-402E-A5C1-46C89CA5149E}"/>
                </a:ext>
              </a:extLst>
            </p:cNvPr>
            <p:cNvCxnSpPr/>
            <p:nvPr/>
          </p:nvCxnSpPr>
          <p:spPr>
            <a:xfrm flipV="1">
              <a:off x="5346318" y="2086964"/>
              <a:ext cx="26325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Delay 68">
              <a:extLst>
                <a:ext uri="{FF2B5EF4-FFF2-40B4-BE49-F238E27FC236}">
                  <a16:creationId xmlns:a16="http://schemas.microsoft.com/office/drawing/2014/main" xmlns="" id="{9C976898-B98F-40E5-BC77-9F54CE831F12}"/>
                </a:ext>
              </a:extLst>
            </p:cNvPr>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9" name="Straight Connector 18">
            <a:extLst>
              <a:ext uri="{FF2B5EF4-FFF2-40B4-BE49-F238E27FC236}">
                <a16:creationId xmlns:a16="http://schemas.microsoft.com/office/drawing/2014/main" xmlns="" id="{A476B20A-48E4-4BBB-A28B-B935458F5813}"/>
              </a:ext>
            </a:extLst>
          </p:cNvPr>
          <p:cNvCxnSpPr/>
          <p:nvPr/>
        </p:nvCxnSpPr>
        <p:spPr>
          <a:xfrm>
            <a:off x="7421107" y="3053951"/>
            <a:ext cx="0" cy="1165808"/>
          </a:xfrm>
          <a:prstGeom prst="line">
            <a:avLst/>
          </a:prstGeom>
          <a:ln w="28575">
            <a:headEnd type="ova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4C7E38B0-CA15-455E-84F0-FD7E04241331}"/>
              </a:ext>
            </a:extLst>
          </p:cNvPr>
          <p:cNvCxnSpPr/>
          <p:nvPr/>
        </p:nvCxnSpPr>
        <p:spPr>
          <a:xfrm>
            <a:off x="7253209" y="3407646"/>
            <a:ext cx="0" cy="1165808"/>
          </a:xfrm>
          <a:prstGeom prst="line">
            <a:avLst/>
          </a:prstGeom>
          <a:ln w="28575">
            <a:headEnd type="ova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xmlns="" id="{890D4D04-4D0F-411B-8836-1D285FB3B056}"/>
              </a:ext>
            </a:extLst>
          </p:cNvPr>
          <p:cNvSpPr txBox="1"/>
          <p:nvPr/>
        </p:nvSpPr>
        <p:spPr>
          <a:xfrm>
            <a:off x="6643609" y="2792278"/>
            <a:ext cx="362600" cy="461665"/>
          </a:xfrm>
          <a:prstGeom prst="rect">
            <a:avLst/>
          </a:prstGeom>
          <a:noFill/>
        </p:spPr>
        <p:txBody>
          <a:bodyPr wrap="none" rtlCol="0">
            <a:spAutoFit/>
          </a:bodyPr>
          <a:lstStyle/>
          <a:p>
            <a:r>
              <a:rPr lang="en-US" sz="2400" dirty="0"/>
              <a:t>A</a:t>
            </a:r>
          </a:p>
        </p:txBody>
      </p:sp>
      <p:sp>
        <p:nvSpPr>
          <p:cNvPr id="22" name="TextBox 21">
            <a:extLst>
              <a:ext uri="{FF2B5EF4-FFF2-40B4-BE49-F238E27FC236}">
                <a16:creationId xmlns:a16="http://schemas.microsoft.com/office/drawing/2014/main" xmlns="" id="{D7AF178B-070B-4D50-BD80-133CD5369F05}"/>
              </a:ext>
            </a:extLst>
          </p:cNvPr>
          <p:cNvSpPr txBox="1"/>
          <p:nvPr/>
        </p:nvSpPr>
        <p:spPr>
          <a:xfrm>
            <a:off x="6643609" y="3168813"/>
            <a:ext cx="362600" cy="461665"/>
          </a:xfrm>
          <a:prstGeom prst="rect">
            <a:avLst/>
          </a:prstGeom>
          <a:noFill/>
        </p:spPr>
        <p:txBody>
          <a:bodyPr wrap="none" rtlCol="0">
            <a:spAutoFit/>
          </a:bodyPr>
          <a:lstStyle/>
          <a:p>
            <a:r>
              <a:rPr lang="en-US" sz="2400" dirty="0"/>
              <a:t>B</a:t>
            </a:r>
          </a:p>
        </p:txBody>
      </p:sp>
      <p:grpSp>
        <p:nvGrpSpPr>
          <p:cNvPr id="23" name="Group 22">
            <a:extLst>
              <a:ext uri="{FF2B5EF4-FFF2-40B4-BE49-F238E27FC236}">
                <a16:creationId xmlns:a16="http://schemas.microsoft.com/office/drawing/2014/main" xmlns="" id="{10E12FED-A983-4452-A952-A079778FC3ED}"/>
              </a:ext>
            </a:extLst>
          </p:cNvPr>
          <p:cNvGrpSpPr/>
          <p:nvPr/>
        </p:nvGrpSpPr>
        <p:grpSpPr>
          <a:xfrm>
            <a:off x="7405609" y="3991854"/>
            <a:ext cx="831634" cy="467476"/>
            <a:chOff x="227203" y="5807937"/>
            <a:chExt cx="1339355" cy="752875"/>
          </a:xfrm>
        </p:grpSpPr>
        <p:cxnSp>
          <p:nvCxnSpPr>
            <p:cNvPr id="24" name="Straight Connector 23">
              <a:extLst>
                <a:ext uri="{FF2B5EF4-FFF2-40B4-BE49-F238E27FC236}">
                  <a16:creationId xmlns:a16="http://schemas.microsoft.com/office/drawing/2014/main" xmlns="" id="{2C4D558F-968A-4551-8846-7362E1A92A7A}"/>
                </a:ext>
              </a:extLst>
            </p:cNvPr>
            <p:cNvCxnSpPr/>
            <p:nvPr/>
          </p:nvCxnSpPr>
          <p:spPr>
            <a:xfrm>
              <a:off x="227203" y="6187166"/>
              <a:ext cx="567152" cy="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xmlns="" id="{692212E1-4AFF-495A-A31D-A2974D8CB1E8}"/>
                </a:ext>
              </a:extLst>
            </p:cNvPr>
            <p:cNvSpPr/>
            <p:nvPr/>
          </p:nvSpPr>
          <p:spPr>
            <a:xfrm>
              <a:off x="1446530" y="6125012"/>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riangle 100">
              <a:extLst>
                <a:ext uri="{FF2B5EF4-FFF2-40B4-BE49-F238E27FC236}">
                  <a16:creationId xmlns:a16="http://schemas.microsoft.com/office/drawing/2014/main" xmlns="" id="{8E732F08-8332-4D07-BA27-F517BB15985C}"/>
                </a:ext>
              </a:extLst>
            </p:cNvPr>
            <p:cNvSpPr/>
            <p:nvPr/>
          </p:nvSpPr>
          <p:spPr>
            <a:xfrm rot="5400000">
              <a:off x="733521" y="5859860"/>
              <a:ext cx="752875" cy="649030"/>
            </a:xfrm>
            <a:prstGeom prst="triangl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715185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par>
                                <p:cTn id="37" presetID="10"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par>
                                <p:cTn id="43" presetID="10"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500"/>
                                        <p:tgtEl>
                                          <p:spTgt spid="6"/>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fade">
                                      <p:cBhvr>
                                        <p:cTn id="53" dur="500"/>
                                        <p:tgtEl>
                                          <p:spTgt spid="3">
                                            <p:txEl>
                                              <p:pRg st="10" end="10"/>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fade">
                                      <p:cBhvr>
                                        <p:cTn id="5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21" grpId="0"/>
      <p:bldP spid="2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60736F-A3FE-4730-9BF9-D3F7951D8D69}"/>
              </a:ext>
            </a:extLst>
          </p:cNvPr>
          <p:cNvSpPr>
            <a:spLocks noGrp="1"/>
          </p:cNvSpPr>
          <p:nvPr>
            <p:ph type="title"/>
          </p:nvPr>
        </p:nvSpPr>
        <p:spPr/>
        <p:txBody>
          <a:bodyPr/>
          <a:lstStyle/>
          <a:p>
            <a:r>
              <a:rPr lang="en-US" dirty="0"/>
              <a:t>Full Subtractor</a:t>
            </a:r>
            <a:endParaRPr lang="en-IN" dirty="0"/>
          </a:p>
        </p:txBody>
      </p:sp>
      <p:sp>
        <p:nvSpPr>
          <p:cNvPr id="3" name="Content Placeholder 2">
            <a:extLst>
              <a:ext uri="{FF2B5EF4-FFF2-40B4-BE49-F238E27FC236}">
                <a16:creationId xmlns:a16="http://schemas.microsoft.com/office/drawing/2014/main" xmlns="" id="{3563C2BE-A713-4082-8619-F5DC03F3655C}"/>
              </a:ext>
            </a:extLst>
          </p:cNvPr>
          <p:cNvSpPr>
            <a:spLocks noGrp="1"/>
          </p:cNvSpPr>
          <p:nvPr>
            <p:ph idx="1"/>
          </p:nvPr>
        </p:nvSpPr>
        <p:spPr>
          <a:xfrm>
            <a:off x="131180" y="863445"/>
            <a:ext cx="11929641" cy="965356"/>
          </a:xfrm>
        </p:spPr>
        <p:txBody>
          <a:bodyPr/>
          <a:lstStyle/>
          <a:p>
            <a:r>
              <a:rPr lang="en-US" dirty="0"/>
              <a:t>Full subtractor is a combinational circuit with 3 inputs (A, B, b</a:t>
            </a:r>
            <a:r>
              <a:rPr lang="en-US" baseline="-25000" dirty="0"/>
              <a:t>i</a:t>
            </a:r>
            <a:r>
              <a:rPr lang="en-US" dirty="0"/>
              <a:t>)</a:t>
            </a:r>
          </a:p>
          <a:p>
            <a:r>
              <a:rPr lang="en-US" dirty="0"/>
              <a:t>Subtraction = A – B – b</a:t>
            </a:r>
            <a:r>
              <a:rPr lang="en-US" baseline="-25000" dirty="0"/>
              <a:t>i</a:t>
            </a:r>
          </a:p>
          <a:p>
            <a:endParaRPr lang="en-IN" dirty="0"/>
          </a:p>
        </p:txBody>
      </p:sp>
      <p:graphicFrame>
        <p:nvGraphicFramePr>
          <p:cNvPr id="4" name="Table 3">
            <a:extLst>
              <a:ext uri="{FF2B5EF4-FFF2-40B4-BE49-F238E27FC236}">
                <a16:creationId xmlns:a16="http://schemas.microsoft.com/office/drawing/2014/main" xmlns="" id="{AE1168A0-4293-40D7-B15D-A8BC5D5A32F7}"/>
              </a:ext>
            </a:extLst>
          </p:cNvPr>
          <p:cNvGraphicFramePr>
            <a:graphicFrameLocks noGrp="1"/>
          </p:cNvGraphicFramePr>
          <p:nvPr>
            <p:extLst>
              <p:ext uri="{D42A27DB-BD31-4B8C-83A1-F6EECF244321}">
                <p14:modId xmlns:p14="http://schemas.microsoft.com/office/powerpoint/2010/main" val="2605967513"/>
              </p:ext>
            </p:extLst>
          </p:nvPr>
        </p:nvGraphicFramePr>
        <p:xfrm>
          <a:off x="1468465" y="1981045"/>
          <a:ext cx="3581400" cy="4338320"/>
        </p:xfrm>
        <a:graphic>
          <a:graphicData uri="http://schemas.openxmlformats.org/drawingml/2006/table">
            <a:tbl>
              <a:tblPr firstRow="1" bandRow="1">
                <a:tableStyleId>{5C22544A-7EE6-4342-B048-85BDC9FD1C3A}</a:tableStyleId>
              </a:tblPr>
              <a:tblGrid>
                <a:gridCol w="716280">
                  <a:extLst>
                    <a:ext uri="{9D8B030D-6E8A-4147-A177-3AD203B41FA5}">
                      <a16:colId xmlns:a16="http://schemas.microsoft.com/office/drawing/2014/main" xmlns="" val="20000"/>
                    </a:ext>
                  </a:extLst>
                </a:gridCol>
                <a:gridCol w="716280">
                  <a:extLst>
                    <a:ext uri="{9D8B030D-6E8A-4147-A177-3AD203B41FA5}">
                      <a16:colId xmlns:a16="http://schemas.microsoft.com/office/drawing/2014/main" xmlns="" val="20001"/>
                    </a:ext>
                  </a:extLst>
                </a:gridCol>
                <a:gridCol w="716280">
                  <a:extLst>
                    <a:ext uri="{9D8B030D-6E8A-4147-A177-3AD203B41FA5}">
                      <a16:colId xmlns:a16="http://schemas.microsoft.com/office/drawing/2014/main" xmlns="" val="20002"/>
                    </a:ext>
                  </a:extLst>
                </a:gridCol>
                <a:gridCol w="716280">
                  <a:extLst>
                    <a:ext uri="{9D8B030D-6E8A-4147-A177-3AD203B41FA5}">
                      <a16:colId xmlns:a16="http://schemas.microsoft.com/office/drawing/2014/main" xmlns="" val="20003"/>
                    </a:ext>
                  </a:extLst>
                </a:gridCol>
                <a:gridCol w="716280">
                  <a:extLst>
                    <a:ext uri="{9D8B030D-6E8A-4147-A177-3AD203B41FA5}">
                      <a16:colId xmlns:a16="http://schemas.microsoft.com/office/drawing/2014/main" xmlns="" val="20004"/>
                    </a:ext>
                  </a:extLst>
                </a:gridCol>
              </a:tblGrid>
              <a:tr h="433832">
                <a:tc gridSpan="3">
                  <a:txBody>
                    <a:bodyPr/>
                    <a:lstStyle/>
                    <a:p>
                      <a:pPr algn="ctr"/>
                      <a:r>
                        <a:rPr lang="en-US" sz="2000" dirty="0">
                          <a:solidFill>
                            <a:sysClr val="windowText" lastClr="000000"/>
                          </a:solidFill>
                        </a:rPr>
                        <a:t>Inputs</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hMerge="1">
                  <a:txBody>
                    <a:bodyPr/>
                    <a:lstStyle/>
                    <a:p>
                      <a:pPr algn="ctr"/>
                      <a:endParaRPr lang="en-US" sz="2000" dirty="0"/>
                    </a:p>
                  </a:txBody>
                  <a:tcPr anchor="ctr"/>
                </a:tc>
                <a:tc hMerge="1">
                  <a:txBody>
                    <a:bodyPr/>
                    <a:lstStyle/>
                    <a:p>
                      <a:pPr algn="ctr"/>
                      <a:endParaRPr lang="en-US" sz="2000" dirty="0"/>
                    </a:p>
                  </a:txBody>
                  <a:tcPr anchor="ctr"/>
                </a:tc>
                <a:tc gridSpan="2">
                  <a:txBody>
                    <a:bodyPr/>
                    <a:lstStyle/>
                    <a:p>
                      <a:pPr algn="ctr"/>
                      <a:r>
                        <a:rPr lang="en-US" sz="2000" dirty="0">
                          <a:solidFill>
                            <a:sysClr val="windowText" lastClr="000000"/>
                          </a:solidFill>
                        </a:rPr>
                        <a:t>Outputs</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hMerge="1">
                  <a:txBody>
                    <a:bodyPr/>
                    <a:lstStyle/>
                    <a:p>
                      <a:pPr algn="ctr"/>
                      <a:endParaRPr lang="en-US" sz="2000" dirty="0"/>
                    </a:p>
                  </a:txBody>
                  <a:tcPr anchor="ctr"/>
                </a:tc>
                <a:extLst>
                  <a:ext uri="{0D108BD9-81ED-4DB2-BD59-A6C34878D82A}">
                    <a16:rowId xmlns:a16="http://schemas.microsoft.com/office/drawing/2014/main" xmlns="" val="10000"/>
                  </a:ext>
                </a:extLst>
              </a:tr>
              <a:tr h="433832">
                <a:tc>
                  <a:txBody>
                    <a:bodyPr/>
                    <a:lstStyle/>
                    <a:p>
                      <a:pPr algn="ctr"/>
                      <a:r>
                        <a:rPr lang="en-US" sz="2000" b="1" dirty="0"/>
                        <a:t>A</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000" b="1" dirty="0"/>
                        <a:t>B</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000" b="1" dirty="0"/>
                        <a:t>b</a:t>
                      </a:r>
                      <a:r>
                        <a:rPr lang="en-US" sz="2000" b="1" baseline="-25000" dirty="0"/>
                        <a:t>i</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000" b="1" dirty="0"/>
                        <a:t>d</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a:t>b</a:t>
                      </a:r>
                      <a:endParaRPr lang="en-US" sz="2000" b="1" baseline="-25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1"/>
                  </a:ext>
                </a:extLst>
              </a:tr>
              <a:tr h="433832">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2"/>
                  </a:ext>
                </a:extLst>
              </a:tr>
              <a:tr h="433832">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3"/>
                  </a:ext>
                </a:extLst>
              </a:tr>
              <a:tr h="433832">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4"/>
                  </a:ext>
                </a:extLst>
              </a:tr>
              <a:tr h="433832">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5"/>
                  </a:ext>
                </a:extLst>
              </a:tr>
              <a:tr h="433832">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6"/>
                  </a:ext>
                </a:extLst>
              </a:tr>
              <a:tr h="433832">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7"/>
                  </a:ext>
                </a:extLst>
              </a:tr>
              <a:tr h="433832">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8"/>
                  </a:ext>
                </a:extLst>
              </a:tr>
              <a:tr h="433832">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9"/>
                  </a:ext>
                </a:extLst>
              </a:tr>
            </a:tbl>
          </a:graphicData>
        </a:graphic>
      </p:graphicFrame>
      <p:sp>
        <p:nvSpPr>
          <p:cNvPr id="5" name="TextBox 4">
            <a:extLst>
              <a:ext uri="{FF2B5EF4-FFF2-40B4-BE49-F238E27FC236}">
                <a16:creationId xmlns:a16="http://schemas.microsoft.com/office/drawing/2014/main" xmlns="" id="{6D4A1C41-E09B-4EA6-AA87-27F82AB72EA4}"/>
              </a:ext>
            </a:extLst>
          </p:cNvPr>
          <p:cNvSpPr txBox="1"/>
          <p:nvPr/>
        </p:nvSpPr>
        <p:spPr>
          <a:xfrm>
            <a:off x="6462535" y="2014191"/>
            <a:ext cx="4156459" cy="461665"/>
          </a:xfrm>
          <a:prstGeom prst="rect">
            <a:avLst/>
          </a:prstGeom>
          <a:noFill/>
        </p:spPr>
        <p:txBody>
          <a:bodyPr wrap="none" rtlCol="0">
            <a:spAutoFit/>
          </a:bodyPr>
          <a:lstStyle/>
          <a:p>
            <a:r>
              <a:rPr lang="en-US" sz="2400" dirty="0"/>
              <a:t>d = </a:t>
            </a:r>
            <a:r>
              <a:rPr lang="en-US" sz="2400" dirty="0" err="1"/>
              <a:t>A’B’b</a:t>
            </a:r>
            <a:r>
              <a:rPr lang="en-US" sz="2400" baseline="-25000" dirty="0" err="1"/>
              <a:t>i</a:t>
            </a:r>
            <a:r>
              <a:rPr lang="en-US" sz="2400" dirty="0"/>
              <a:t> + </a:t>
            </a:r>
            <a:r>
              <a:rPr lang="en-US" sz="2400" dirty="0" err="1"/>
              <a:t>A’Bb</a:t>
            </a:r>
            <a:r>
              <a:rPr lang="en-US" sz="2400" baseline="-25000" dirty="0" err="1"/>
              <a:t>i</a:t>
            </a:r>
            <a:r>
              <a:rPr lang="en-US" sz="2400" dirty="0"/>
              <a:t>’ + </a:t>
            </a:r>
            <a:r>
              <a:rPr lang="en-US" sz="2400" dirty="0" err="1"/>
              <a:t>AB’b</a:t>
            </a:r>
            <a:r>
              <a:rPr lang="en-US" sz="2400" baseline="-25000" dirty="0" err="1"/>
              <a:t>i</a:t>
            </a:r>
            <a:r>
              <a:rPr lang="en-US" sz="2400" dirty="0"/>
              <a:t>’ + </a:t>
            </a:r>
            <a:r>
              <a:rPr lang="en-US" sz="2400" dirty="0" err="1"/>
              <a:t>ABb</a:t>
            </a:r>
            <a:r>
              <a:rPr lang="en-US" sz="2400" baseline="-25000" dirty="0" err="1"/>
              <a:t>i</a:t>
            </a:r>
            <a:endParaRPr lang="en-US" sz="2400" baseline="-25000" dirty="0"/>
          </a:p>
        </p:txBody>
      </p:sp>
      <p:sp>
        <p:nvSpPr>
          <p:cNvPr id="6" name="TextBox 5">
            <a:extLst>
              <a:ext uri="{FF2B5EF4-FFF2-40B4-BE49-F238E27FC236}">
                <a16:creationId xmlns:a16="http://schemas.microsoft.com/office/drawing/2014/main" xmlns="" id="{29436572-A235-4868-A637-8A5CBE83501A}"/>
              </a:ext>
            </a:extLst>
          </p:cNvPr>
          <p:cNvSpPr txBox="1"/>
          <p:nvPr/>
        </p:nvSpPr>
        <p:spPr>
          <a:xfrm>
            <a:off x="6493704" y="2390726"/>
            <a:ext cx="4127605" cy="461665"/>
          </a:xfrm>
          <a:prstGeom prst="rect">
            <a:avLst/>
          </a:prstGeom>
          <a:noFill/>
        </p:spPr>
        <p:txBody>
          <a:bodyPr wrap="none" rtlCol="0">
            <a:spAutoFit/>
          </a:bodyPr>
          <a:lstStyle/>
          <a:p>
            <a:r>
              <a:rPr lang="en-US" sz="2400" dirty="0"/>
              <a:t>   = (AB’ + A’B)b</a:t>
            </a:r>
            <a:r>
              <a:rPr lang="en-US" sz="2400" baseline="-25000" dirty="0"/>
              <a:t>i</a:t>
            </a:r>
            <a:r>
              <a:rPr lang="en-US" sz="2400" dirty="0"/>
              <a:t>’ + (AB + A’B’)b</a:t>
            </a:r>
            <a:r>
              <a:rPr lang="en-US" sz="2400" baseline="-25000" dirty="0"/>
              <a:t>i</a:t>
            </a:r>
          </a:p>
        </p:txBody>
      </p:sp>
      <p:sp>
        <p:nvSpPr>
          <p:cNvPr id="7" name="TextBox 6">
            <a:extLst>
              <a:ext uri="{FF2B5EF4-FFF2-40B4-BE49-F238E27FC236}">
                <a16:creationId xmlns:a16="http://schemas.microsoft.com/office/drawing/2014/main" xmlns="" id="{D5FB4CF3-04D5-46E8-AEB6-D49F8B553EF3}"/>
              </a:ext>
            </a:extLst>
          </p:cNvPr>
          <p:cNvSpPr txBox="1"/>
          <p:nvPr/>
        </p:nvSpPr>
        <p:spPr>
          <a:xfrm>
            <a:off x="6493704" y="2771726"/>
            <a:ext cx="3532314" cy="461665"/>
          </a:xfrm>
          <a:prstGeom prst="rect">
            <a:avLst/>
          </a:prstGeom>
          <a:noFill/>
        </p:spPr>
        <p:txBody>
          <a:bodyPr wrap="none" rtlCol="0">
            <a:spAutoFit/>
          </a:bodyPr>
          <a:lstStyle/>
          <a:p>
            <a:r>
              <a:rPr lang="en-US" sz="2400" dirty="0"/>
              <a:t>   = (A </a:t>
            </a:r>
            <a:r>
              <a:rPr lang="en-US" sz="2400" dirty="0">
                <a:latin typeface="Cambria Math" panose="02040503050406030204" pitchFamily="18" charset="0"/>
                <a:ea typeface="Cambria Math" panose="02040503050406030204" pitchFamily="18" charset="0"/>
              </a:rPr>
              <a:t>⊕ </a:t>
            </a:r>
            <a:r>
              <a:rPr lang="en-US" sz="2400" dirty="0"/>
              <a:t>B)b</a:t>
            </a:r>
            <a:r>
              <a:rPr lang="en-US" sz="2400" baseline="-25000" dirty="0"/>
              <a:t>i</a:t>
            </a:r>
            <a:r>
              <a:rPr lang="en-US" sz="2400" dirty="0"/>
              <a:t>’ + (A </a:t>
            </a:r>
            <a:r>
              <a:rPr lang="en-US" sz="2400" dirty="0">
                <a:latin typeface="Cambria Math" panose="02040503050406030204" pitchFamily="18" charset="0"/>
                <a:ea typeface="Cambria Math" panose="02040503050406030204" pitchFamily="18" charset="0"/>
              </a:rPr>
              <a:t>⊕ </a:t>
            </a:r>
            <a:r>
              <a:rPr lang="en-US" sz="2400" dirty="0"/>
              <a:t>B)’b</a:t>
            </a:r>
            <a:r>
              <a:rPr lang="en-US" sz="2400" baseline="-25000" dirty="0"/>
              <a:t>i</a:t>
            </a:r>
          </a:p>
        </p:txBody>
      </p:sp>
      <p:sp>
        <p:nvSpPr>
          <p:cNvPr id="8" name="TextBox 7">
            <a:extLst>
              <a:ext uri="{FF2B5EF4-FFF2-40B4-BE49-F238E27FC236}">
                <a16:creationId xmlns:a16="http://schemas.microsoft.com/office/drawing/2014/main" xmlns="" id="{E7DFA529-DBA2-4921-9676-AEA6AED7D685}"/>
              </a:ext>
            </a:extLst>
          </p:cNvPr>
          <p:cNvSpPr txBox="1"/>
          <p:nvPr/>
        </p:nvSpPr>
        <p:spPr>
          <a:xfrm>
            <a:off x="6493704" y="3152726"/>
            <a:ext cx="2058577" cy="461665"/>
          </a:xfrm>
          <a:prstGeom prst="rect">
            <a:avLst/>
          </a:prstGeom>
          <a:noFill/>
        </p:spPr>
        <p:txBody>
          <a:bodyPr wrap="none" rtlCol="0">
            <a:spAutoFit/>
          </a:bodyPr>
          <a:lstStyle/>
          <a:p>
            <a:r>
              <a:rPr lang="en-US" sz="2400" dirty="0"/>
              <a:t>   = A </a:t>
            </a:r>
            <a:r>
              <a:rPr lang="en-US" sz="2400" dirty="0">
                <a:latin typeface="Cambria Math" panose="02040503050406030204" pitchFamily="18" charset="0"/>
                <a:ea typeface="Cambria Math" panose="02040503050406030204" pitchFamily="18" charset="0"/>
              </a:rPr>
              <a:t>⊕ </a:t>
            </a:r>
            <a:r>
              <a:rPr lang="en-US" sz="2400" dirty="0"/>
              <a:t>B </a:t>
            </a:r>
            <a:r>
              <a:rPr lang="en-US" sz="2400" dirty="0">
                <a:latin typeface="Cambria Math" panose="02040503050406030204" pitchFamily="18" charset="0"/>
                <a:ea typeface="Cambria Math" panose="02040503050406030204" pitchFamily="18" charset="0"/>
              </a:rPr>
              <a:t>⊕ b</a:t>
            </a:r>
            <a:r>
              <a:rPr lang="en-US" sz="2400" baseline="-25000" dirty="0"/>
              <a:t>i</a:t>
            </a:r>
          </a:p>
        </p:txBody>
      </p:sp>
      <p:sp>
        <p:nvSpPr>
          <p:cNvPr id="9" name="TextBox 8">
            <a:extLst>
              <a:ext uri="{FF2B5EF4-FFF2-40B4-BE49-F238E27FC236}">
                <a16:creationId xmlns:a16="http://schemas.microsoft.com/office/drawing/2014/main" xmlns="" id="{0051FA2A-EC56-448B-B06A-60A5246D97A1}"/>
              </a:ext>
            </a:extLst>
          </p:cNvPr>
          <p:cNvSpPr txBox="1"/>
          <p:nvPr/>
        </p:nvSpPr>
        <p:spPr>
          <a:xfrm>
            <a:off x="6507739" y="4000552"/>
            <a:ext cx="4184800" cy="461665"/>
          </a:xfrm>
          <a:prstGeom prst="rect">
            <a:avLst/>
          </a:prstGeom>
          <a:noFill/>
        </p:spPr>
        <p:txBody>
          <a:bodyPr wrap="none" rtlCol="0">
            <a:spAutoFit/>
          </a:bodyPr>
          <a:lstStyle/>
          <a:p>
            <a:r>
              <a:rPr lang="en-US" sz="2400" dirty="0"/>
              <a:t>b = </a:t>
            </a:r>
            <a:r>
              <a:rPr lang="en-US" sz="2400" dirty="0" err="1"/>
              <a:t>A’B’b</a:t>
            </a:r>
            <a:r>
              <a:rPr lang="en-US" sz="2400" baseline="-25000" dirty="0" err="1"/>
              <a:t>i</a:t>
            </a:r>
            <a:r>
              <a:rPr lang="en-US" sz="2400" dirty="0"/>
              <a:t> + </a:t>
            </a:r>
            <a:r>
              <a:rPr lang="en-US" sz="2400" dirty="0" err="1"/>
              <a:t>A’Bb</a:t>
            </a:r>
            <a:r>
              <a:rPr lang="en-US" sz="2400" baseline="-25000" dirty="0" err="1"/>
              <a:t>i</a:t>
            </a:r>
            <a:r>
              <a:rPr lang="en-US" sz="2400" dirty="0"/>
              <a:t>’ + </a:t>
            </a:r>
            <a:r>
              <a:rPr lang="en-US" sz="2400" dirty="0" err="1"/>
              <a:t>A’Bb</a:t>
            </a:r>
            <a:r>
              <a:rPr lang="en-US" sz="2400" baseline="-25000" dirty="0" err="1"/>
              <a:t>i</a:t>
            </a:r>
            <a:r>
              <a:rPr lang="en-US" sz="2400" dirty="0"/>
              <a:t> + </a:t>
            </a:r>
            <a:r>
              <a:rPr lang="en-US" sz="2400" dirty="0" err="1"/>
              <a:t>ABb</a:t>
            </a:r>
            <a:r>
              <a:rPr lang="en-US" sz="2400" baseline="-25000" dirty="0" err="1"/>
              <a:t>i</a:t>
            </a:r>
            <a:endParaRPr lang="en-US" sz="2400" baseline="-25000" dirty="0"/>
          </a:p>
        </p:txBody>
      </p:sp>
      <p:sp>
        <p:nvSpPr>
          <p:cNvPr id="10" name="TextBox 9">
            <a:extLst>
              <a:ext uri="{FF2B5EF4-FFF2-40B4-BE49-F238E27FC236}">
                <a16:creationId xmlns:a16="http://schemas.microsoft.com/office/drawing/2014/main" xmlns="" id="{F6EACAE7-7D2C-46C7-A99C-CCCBE25D8668}"/>
              </a:ext>
            </a:extLst>
          </p:cNvPr>
          <p:cNvSpPr txBox="1"/>
          <p:nvPr/>
        </p:nvSpPr>
        <p:spPr>
          <a:xfrm>
            <a:off x="6509240" y="4428046"/>
            <a:ext cx="3914405" cy="461665"/>
          </a:xfrm>
          <a:prstGeom prst="rect">
            <a:avLst/>
          </a:prstGeom>
          <a:noFill/>
        </p:spPr>
        <p:txBody>
          <a:bodyPr wrap="none" rtlCol="0">
            <a:spAutoFit/>
          </a:bodyPr>
          <a:lstStyle/>
          <a:p>
            <a:r>
              <a:rPr lang="en-US" sz="2400" dirty="0"/>
              <a:t>   = A’B(b</a:t>
            </a:r>
            <a:r>
              <a:rPr lang="en-US" sz="2400" baseline="-25000" dirty="0"/>
              <a:t>i</a:t>
            </a:r>
            <a:r>
              <a:rPr lang="en-US" sz="2400" dirty="0"/>
              <a:t> + b</a:t>
            </a:r>
            <a:r>
              <a:rPr lang="en-US" sz="2400" baseline="-25000" dirty="0"/>
              <a:t>i</a:t>
            </a:r>
            <a:r>
              <a:rPr lang="en-US" sz="2400" dirty="0"/>
              <a:t>’) + (AB + A’B’)b</a:t>
            </a:r>
            <a:r>
              <a:rPr lang="en-US" sz="2400" baseline="-25000" dirty="0"/>
              <a:t>i</a:t>
            </a:r>
          </a:p>
        </p:txBody>
      </p:sp>
      <p:sp>
        <p:nvSpPr>
          <p:cNvPr id="11" name="TextBox 10">
            <a:extLst>
              <a:ext uri="{FF2B5EF4-FFF2-40B4-BE49-F238E27FC236}">
                <a16:creationId xmlns:a16="http://schemas.microsoft.com/office/drawing/2014/main" xmlns="" id="{6CC11941-E577-488A-8D4F-2A5F4222EA44}"/>
              </a:ext>
            </a:extLst>
          </p:cNvPr>
          <p:cNvSpPr txBox="1"/>
          <p:nvPr/>
        </p:nvSpPr>
        <p:spPr>
          <a:xfrm>
            <a:off x="6509240" y="4869748"/>
            <a:ext cx="2574231" cy="461665"/>
          </a:xfrm>
          <a:prstGeom prst="rect">
            <a:avLst/>
          </a:prstGeom>
          <a:noFill/>
        </p:spPr>
        <p:txBody>
          <a:bodyPr wrap="none" rtlCol="0">
            <a:spAutoFit/>
          </a:bodyPr>
          <a:lstStyle/>
          <a:p>
            <a:r>
              <a:rPr lang="en-US" sz="2400" dirty="0"/>
              <a:t>   = A’B + (A </a:t>
            </a:r>
            <a:r>
              <a:rPr lang="en-US" sz="2400" dirty="0">
                <a:latin typeface="Cambria Math" panose="02040503050406030204" pitchFamily="18" charset="0"/>
                <a:ea typeface="Cambria Math" panose="02040503050406030204" pitchFamily="18" charset="0"/>
              </a:rPr>
              <a:t>⊕ </a:t>
            </a:r>
            <a:r>
              <a:rPr lang="en-US" sz="2400" dirty="0"/>
              <a:t>B)’b</a:t>
            </a:r>
            <a:r>
              <a:rPr lang="en-US" sz="2400" baseline="-25000" dirty="0"/>
              <a:t>i</a:t>
            </a:r>
          </a:p>
        </p:txBody>
      </p:sp>
    </p:spTree>
    <p:extLst>
      <p:ext uri="{BB962C8B-B14F-4D97-AF65-F5344CB8AC3E}">
        <p14:creationId xmlns:p14="http://schemas.microsoft.com/office/powerpoint/2010/main" val="4060563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P spid="8" grpId="0"/>
      <p:bldP spid="9" grpId="0"/>
      <p:bldP spid="10" grpId="0"/>
      <p:bldP spid="1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FF5952-5441-42FB-8E22-18DBBBE30515}"/>
              </a:ext>
            </a:extLst>
          </p:cNvPr>
          <p:cNvSpPr>
            <a:spLocks noGrp="1"/>
          </p:cNvSpPr>
          <p:nvPr>
            <p:ph type="title"/>
          </p:nvPr>
        </p:nvSpPr>
        <p:spPr/>
        <p:txBody>
          <a:bodyPr/>
          <a:lstStyle/>
          <a:p>
            <a:r>
              <a:rPr lang="en-US" dirty="0"/>
              <a:t>Full Subtractor – Logical Diagram</a:t>
            </a:r>
            <a:endParaRPr lang="en-IN" dirty="0"/>
          </a:p>
        </p:txBody>
      </p:sp>
      <p:grpSp>
        <p:nvGrpSpPr>
          <p:cNvPr id="4" name="Group 3">
            <a:extLst>
              <a:ext uri="{FF2B5EF4-FFF2-40B4-BE49-F238E27FC236}">
                <a16:creationId xmlns:a16="http://schemas.microsoft.com/office/drawing/2014/main" xmlns="" id="{E9CBAE05-2ACD-48BD-94F2-1B14E35FA001}"/>
              </a:ext>
            </a:extLst>
          </p:cNvPr>
          <p:cNvGrpSpPr/>
          <p:nvPr/>
        </p:nvGrpSpPr>
        <p:grpSpPr>
          <a:xfrm>
            <a:off x="2293749" y="2526654"/>
            <a:ext cx="1862136" cy="724319"/>
            <a:chOff x="3412223" y="5435203"/>
            <a:chExt cx="1862136" cy="724319"/>
          </a:xfrm>
        </p:grpSpPr>
        <p:cxnSp>
          <p:nvCxnSpPr>
            <p:cNvPr id="5" name="Straight Connector 4">
              <a:extLst>
                <a:ext uri="{FF2B5EF4-FFF2-40B4-BE49-F238E27FC236}">
                  <a16:creationId xmlns:a16="http://schemas.microsoft.com/office/drawing/2014/main" xmlns="" id="{F765CF6C-7A1D-40D3-8F81-83405558A61E}"/>
                </a:ext>
              </a:extLst>
            </p:cNvPr>
            <p:cNvCxnSpPr/>
            <p:nvPr/>
          </p:nvCxnSpPr>
          <p:spPr>
            <a:xfrm flipV="1">
              <a:off x="3412223" y="5984024"/>
              <a:ext cx="668535"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8E375A0D-A5BB-48E9-8ED1-6DD77579ACDE}"/>
                </a:ext>
              </a:extLst>
            </p:cNvPr>
            <p:cNvCxnSpPr/>
            <p:nvPr/>
          </p:nvCxnSpPr>
          <p:spPr>
            <a:xfrm flipV="1">
              <a:off x="3412223" y="5620676"/>
              <a:ext cx="668535"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AA46CFD1-D0AB-4258-A622-CAC24AF1D078}"/>
                </a:ext>
              </a:extLst>
            </p:cNvPr>
            <p:cNvCxnSpPr/>
            <p:nvPr/>
          </p:nvCxnSpPr>
          <p:spPr>
            <a:xfrm flipV="1">
              <a:off x="5010436" y="5800026"/>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tored Data 71">
              <a:extLst>
                <a:ext uri="{FF2B5EF4-FFF2-40B4-BE49-F238E27FC236}">
                  <a16:creationId xmlns:a16="http://schemas.microsoft.com/office/drawing/2014/main" xmlns="" id="{E453A9C3-5772-4D3F-BA99-7DE09183B2B4}"/>
                </a:ext>
              </a:extLst>
            </p:cNvPr>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tored Data 71">
              <a:extLst>
                <a:ext uri="{FF2B5EF4-FFF2-40B4-BE49-F238E27FC236}">
                  <a16:creationId xmlns:a16="http://schemas.microsoft.com/office/drawing/2014/main" xmlns="" id="{FFB5CA23-338E-4150-A4D7-0C5839C63DDC}"/>
                </a:ext>
              </a:extLst>
            </p:cNvPr>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Stored Data 71">
              <a:extLst>
                <a:ext uri="{FF2B5EF4-FFF2-40B4-BE49-F238E27FC236}">
                  <a16:creationId xmlns:a16="http://schemas.microsoft.com/office/drawing/2014/main" xmlns="" id="{8B3F3A29-75D7-4430-B99D-B95C53CEB910}"/>
                </a:ext>
              </a:extLst>
            </p:cNvPr>
            <p:cNvSpPr/>
            <p:nvPr/>
          </p:nvSpPr>
          <p:spPr>
            <a:xfrm rot="10800000">
              <a:off x="3911116" y="5435203"/>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1" name="Group 10">
            <a:extLst>
              <a:ext uri="{FF2B5EF4-FFF2-40B4-BE49-F238E27FC236}">
                <a16:creationId xmlns:a16="http://schemas.microsoft.com/office/drawing/2014/main" xmlns="" id="{CC6C1A67-7A03-4E12-AC8F-70565D067B84}"/>
              </a:ext>
            </a:extLst>
          </p:cNvPr>
          <p:cNvGrpSpPr/>
          <p:nvPr/>
        </p:nvGrpSpPr>
        <p:grpSpPr>
          <a:xfrm>
            <a:off x="2479485" y="4409672"/>
            <a:ext cx="5299706" cy="741118"/>
            <a:chOff x="3115435" y="1715660"/>
            <a:chExt cx="6412644" cy="741118"/>
          </a:xfrm>
        </p:grpSpPr>
        <p:cxnSp>
          <p:nvCxnSpPr>
            <p:cNvPr id="12" name="Straight Connector 11">
              <a:extLst>
                <a:ext uri="{FF2B5EF4-FFF2-40B4-BE49-F238E27FC236}">
                  <a16:creationId xmlns:a16="http://schemas.microsoft.com/office/drawing/2014/main" xmlns="" id="{191B9A3F-499F-4E13-844A-98622A5F92C8}"/>
                </a:ext>
              </a:extLst>
            </p:cNvPr>
            <p:cNvCxnSpPr/>
            <p:nvPr/>
          </p:nvCxnSpPr>
          <p:spPr>
            <a:xfrm>
              <a:off x="3115435" y="2266408"/>
              <a:ext cx="134256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9A17A5F0-BCA4-4E64-8E40-54B794E44CA2}"/>
                </a:ext>
              </a:extLst>
            </p:cNvPr>
            <p:cNvCxnSpPr/>
            <p:nvPr/>
          </p:nvCxnSpPr>
          <p:spPr>
            <a:xfrm>
              <a:off x="4263395" y="1903060"/>
              <a:ext cx="19460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E2AB04DC-5C78-44CC-B1F6-90FA91730E57}"/>
                </a:ext>
              </a:extLst>
            </p:cNvPr>
            <p:cNvCxnSpPr/>
            <p:nvPr/>
          </p:nvCxnSpPr>
          <p:spPr>
            <a:xfrm flipV="1">
              <a:off x="5346319" y="2086966"/>
              <a:ext cx="418176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Delay 68">
              <a:extLst>
                <a:ext uri="{FF2B5EF4-FFF2-40B4-BE49-F238E27FC236}">
                  <a16:creationId xmlns:a16="http://schemas.microsoft.com/office/drawing/2014/main" xmlns="" id="{644C1FD9-6F91-471D-AEE7-9349E6C03396}"/>
                </a:ext>
              </a:extLst>
            </p:cNvPr>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6" name="Straight Connector 15">
            <a:extLst>
              <a:ext uri="{FF2B5EF4-FFF2-40B4-BE49-F238E27FC236}">
                <a16:creationId xmlns:a16="http://schemas.microsoft.com/office/drawing/2014/main" xmlns="" id="{E6E9ECC8-3839-4B02-96FC-FB6FF54A3923}"/>
              </a:ext>
            </a:extLst>
          </p:cNvPr>
          <p:cNvCxnSpPr/>
          <p:nvPr/>
        </p:nvCxnSpPr>
        <p:spPr>
          <a:xfrm>
            <a:off x="2631885" y="2712127"/>
            <a:ext cx="0" cy="1895418"/>
          </a:xfrm>
          <a:prstGeom prst="line">
            <a:avLst/>
          </a:prstGeom>
          <a:ln w="28575">
            <a:headEnd type="ova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41F14B81-46BC-4773-80C3-E27329AA31A8}"/>
              </a:ext>
            </a:extLst>
          </p:cNvPr>
          <p:cNvCxnSpPr/>
          <p:nvPr/>
        </p:nvCxnSpPr>
        <p:spPr>
          <a:xfrm>
            <a:off x="2479485" y="3080110"/>
            <a:ext cx="0" cy="1880310"/>
          </a:xfrm>
          <a:prstGeom prst="line">
            <a:avLst/>
          </a:prstGeom>
          <a:ln w="28575">
            <a:headEnd type="ova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xmlns="" id="{EC0DE892-0018-44D3-A3B0-16C7F46A4458}"/>
              </a:ext>
            </a:extLst>
          </p:cNvPr>
          <p:cNvGrpSpPr/>
          <p:nvPr/>
        </p:nvGrpSpPr>
        <p:grpSpPr>
          <a:xfrm>
            <a:off x="4122549" y="2707630"/>
            <a:ext cx="4530912" cy="724319"/>
            <a:chOff x="3412223" y="5435203"/>
            <a:chExt cx="4530912" cy="724319"/>
          </a:xfrm>
        </p:grpSpPr>
        <p:cxnSp>
          <p:nvCxnSpPr>
            <p:cNvPr id="19" name="Straight Connector 18">
              <a:extLst>
                <a:ext uri="{FF2B5EF4-FFF2-40B4-BE49-F238E27FC236}">
                  <a16:creationId xmlns:a16="http://schemas.microsoft.com/office/drawing/2014/main" xmlns="" id="{E59A522E-EE23-4561-B641-0CB3B7AC3AB2}"/>
                </a:ext>
              </a:extLst>
            </p:cNvPr>
            <p:cNvCxnSpPr/>
            <p:nvPr/>
          </p:nvCxnSpPr>
          <p:spPr>
            <a:xfrm>
              <a:off x="3765183" y="5999522"/>
              <a:ext cx="315575"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2C7CF239-84A2-4E60-9658-85F5938BCCB8}"/>
                </a:ext>
              </a:extLst>
            </p:cNvPr>
            <p:cNvCxnSpPr/>
            <p:nvPr/>
          </p:nvCxnSpPr>
          <p:spPr>
            <a:xfrm flipV="1">
              <a:off x="3412223" y="5620676"/>
              <a:ext cx="668535"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1C96ACF8-EBD3-43D9-A5FE-17AB553B5953}"/>
                </a:ext>
              </a:extLst>
            </p:cNvPr>
            <p:cNvCxnSpPr/>
            <p:nvPr/>
          </p:nvCxnSpPr>
          <p:spPr>
            <a:xfrm flipV="1">
              <a:off x="5010436" y="5800934"/>
              <a:ext cx="2932699"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Stored Data 71">
              <a:extLst>
                <a:ext uri="{FF2B5EF4-FFF2-40B4-BE49-F238E27FC236}">
                  <a16:creationId xmlns:a16="http://schemas.microsoft.com/office/drawing/2014/main" xmlns="" id="{E78A7518-5E13-4DB1-B616-7A5EB449ED42}"/>
                </a:ext>
              </a:extLst>
            </p:cNvPr>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Stored Data 71">
              <a:extLst>
                <a:ext uri="{FF2B5EF4-FFF2-40B4-BE49-F238E27FC236}">
                  <a16:creationId xmlns:a16="http://schemas.microsoft.com/office/drawing/2014/main" xmlns="" id="{8D432C12-39A0-4069-9ECB-462AC62250E5}"/>
                </a:ext>
              </a:extLst>
            </p:cNvPr>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Stored Data 71">
              <a:extLst>
                <a:ext uri="{FF2B5EF4-FFF2-40B4-BE49-F238E27FC236}">
                  <a16:creationId xmlns:a16="http://schemas.microsoft.com/office/drawing/2014/main" xmlns="" id="{2AE71D17-3580-4963-8E72-7C2896C4FFA5}"/>
                </a:ext>
              </a:extLst>
            </p:cNvPr>
            <p:cNvSpPr/>
            <p:nvPr/>
          </p:nvSpPr>
          <p:spPr>
            <a:xfrm rot="10800000">
              <a:off x="3911116" y="5435203"/>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5" name="Group 24">
            <a:extLst>
              <a:ext uri="{FF2B5EF4-FFF2-40B4-BE49-F238E27FC236}">
                <a16:creationId xmlns:a16="http://schemas.microsoft.com/office/drawing/2014/main" xmlns="" id="{B88371C0-0899-4B0C-9902-A756F8B52FFF}"/>
              </a:ext>
            </a:extLst>
          </p:cNvPr>
          <p:cNvGrpSpPr/>
          <p:nvPr/>
        </p:nvGrpSpPr>
        <p:grpSpPr>
          <a:xfrm>
            <a:off x="2138503" y="3871512"/>
            <a:ext cx="5664422" cy="741118"/>
            <a:chOff x="-287953" y="1715660"/>
            <a:chExt cx="6853952" cy="741118"/>
          </a:xfrm>
        </p:grpSpPr>
        <p:cxnSp>
          <p:nvCxnSpPr>
            <p:cNvPr id="26" name="Straight Connector 25">
              <a:extLst>
                <a:ext uri="{FF2B5EF4-FFF2-40B4-BE49-F238E27FC236}">
                  <a16:creationId xmlns:a16="http://schemas.microsoft.com/office/drawing/2014/main" xmlns="" id="{141CAD41-87B2-4A4A-AEA7-927BAAEB2EC2}"/>
                </a:ext>
              </a:extLst>
            </p:cNvPr>
            <p:cNvCxnSpPr/>
            <p:nvPr/>
          </p:nvCxnSpPr>
          <p:spPr>
            <a:xfrm>
              <a:off x="3329927" y="2266407"/>
              <a:ext cx="113256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37845FF-A7A0-4878-9DC9-E0FBB51F2341}"/>
                </a:ext>
              </a:extLst>
            </p:cNvPr>
            <p:cNvCxnSpPr>
              <a:cxnSpLocks/>
            </p:cNvCxnSpPr>
            <p:nvPr/>
          </p:nvCxnSpPr>
          <p:spPr>
            <a:xfrm>
              <a:off x="-287953" y="1874138"/>
              <a:ext cx="4727925" cy="1049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A13161A3-D83D-4F26-8A62-486658109C99}"/>
                </a:ext>
              </a:extLst>
            </p:cNvPr>
            <p:cNvCxnSpPr/>
            <p:nvPr/>
          </p:nvCxnSpPr>
          <p:spPr>
            <a:xfrm flipV="1">
              <a:off x="5346319" y="2086965"/>
              <a:ext cx="121968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Delay 68">
              <a:extLst>
                <a:ext uri="{FF2B5EF4-FFF2-40B4-BE49-F238E27FC236}">
                  <a16:creationId xmlns:a16="http://schemas.microsoft.com/office/drawing/2014/main" xmlns="" id="{A18D9300-2EC5-4611-B991-60DD4274F531}"/>
                </a:ext>
              </a:extLst>
            </p:cNvPr>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30" name="Straight Connector 29">
            <a:extLst>
              <a:ext uri="{FF2B5EF4-FFF2-40B4-BE49-F238E27FC236}">
                <a16:creationId xmlns:a16="http://schemas.microsoft.com/office/drawing/2014/main" xmlns="" id="{7E6F566A-8847-409D-A66F-4F1ED2A3BF43}"/>
              </a:ext>
            </a:extLst>
          </p:cNvPr>
          <p:cNvCxnSpPr/>
          <p:nvPr/>
        </p:nvCxnSpPr>
        <p:spPr>
          <a:xfrm>
            <a:off x="4292787" y="2888454"/>
            <a:ext cx="0" cy="1524152"/>
          </a:xfrm>
          <a:prstGeom prst="line">
            <a:avLst/>
          </a:prstGeom>
          <a:ln w="28575">
            <a:head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FBDC3FD8-746E-4652-A4D3-354001544B08}"/>
              </a:ext>
            </a:extLst>
          </p:cNvPr>
          <p:cNvCxnSpPr/>
          <p:nvPr/>
        </p:nvCxnSpPr>
        <p:spPr>
          <a:xfrm>
            <a:off x="4476183" y="3253103"/>
            <a:ext cx="0" cy="782131"/>
          </a:xfrm>
          <a:prstGeom prst="line">
            <a:avLst/>
          </a:prstGeom>
          <a:ln w="28575">
            <a:headEnd type="none"/>
            <a:tailEnd type="oval"/>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xmlns="" id="{924EBEA5-61E2-49BF-B5F2-441AFCE1E532}"/>
              </a:ext>
            </a:extLst>
          </p:cNvPr>
          <p:cNvGrpSpPr/>
          <p:nvPr/>
        </p:nvGrpSpPr>
        <p:grpSpPr>
          <a:xfrm>
            <a:off x="7671311" y="3978919"/>
            <a:ext cx="1709039" cy="1059424"/>
            <a:chOff x="3990333" y="3048834"/>
            <a:chExt cx="1284026" cy="723601"/>
          </a:xfrm>
        </p:grpSpPr>
        <p:cxnSp>
          <p:nvCxnSpPr>
            <p:cNvPr id="35" name="Straight Connector 34">
              <a:extLst>
                <a:ext uri="{FF2B5EF4-FFF2-40B4-BE49-F238E27FC236}">
                  <a16:creationId xmlns:a16="http://schemas.microsoft.com/office/drawing/2014/main" xmlns="" id="{B7DABD10-FD7B-4215-AC1D-6FD0DD864E74}"/>
                </a:ext>
              </a:extLst>
            </p:cNvPr>
            <p:cNvCxnSpPr/>
            <p:nvPr/>
          </p:nvCxnSpPr>
          <p:spPr>
            <a:xfrm flipV="1">
              <a:off x="5010436" y="3412939"/>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xmlns="" id="{7EE1D842-1645-4952-A5FA-2B817A732CD4}"/>
                </a:ext>
              </a:extLst>
            </p:cNvPr>
            <p:cNvGrpSpPr/>
            <p:nvPr/>
          </p:nvGrpSpPr>
          <p:grpSpPr>
            <a:xfrm>
              <a:off x="3990333" y="3048834"/>
              <a:ext cx="1016928" cy="723601"/>
              <a:chOff x="3990333" y="3048834"/>
              <a:chExt cx="1016928" cy="723601"/>
            </a:xfrm>
          </p:grpSpPr>
          <p:sp>
            <p:nvSpPr>
              <p:cNvPr id="37" name="Stored Data 71">
                <a:extLst>
                  <a:ext uri="{FF2B5EF4-FFF2-40B4-BE49-F238E27FC236}">
                    <a16:creationId xmlns:a16="http://schemas.microsoft.com/office/drawing/2014/main" xmlns="" id="{CC340AD8-DD0D-4B32-90AE-7DB43B6122B4}"/>
                  </a:ext>
                </a:extLst>
              </p:cNvPr>
              <p:cNvSpPr/>
              <p:nvPr/>
            </p:nvSpPr>
            <p:spPr>
              <a:xfrm rot="10800000">
                <a:off x="3997592" y="3048854"/>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Stored Data 71">
                <a:extLst>
                  <a:ext uri="{FF2B5EF4-FFF2-40B4-BE49-F238E27FC236}">
                    <a16:creationId xmlns:a16="http://schemas.microsoft.com/office/drawing/2014/main" xmlns="" id="{0CF59536-0189-4E88-9084-EE97C0E3271D}"/>
                  </a:ext>
                </a:extLst>
              </p:cNvPr>
              <p:cNvSpPr/>
              <p:nvPr/>
            </p:nvSpPr>
            <p:spPr>
              <a:xfrm rot="10800000">
                <a:off x="3990333" y="3048834"/>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39" name="TextBox 38">
            <a:extLst>
              <a:ext uri="{FF2B5EF4-FFF2-40B4-BE49-F238E27FC236}">
                <a16:creationId xmlns:a16="http://schemas.microsoft.com/office/drawing/2014/main" xmlns="" id="{2D6581A3-125C-4C35-8323-0FADDE0E7DAE}"/>
              </a:ext>
            </a:extLst>
          </p:cNvPr>
          <p:cNvSpPr txBox="1"/>
          <p:nvPr/>
        </p:nvSpPr>
        <p:spPr>
          <a:xfrm>
            <a:off x="1836549" y="2450454"/>
            <a:ext cx="362600" cy="461665"/>
          </a:xfrm>
          <a:prstGeom prst="rect">
            <a:avLst/>
          </a:prstGeom>
          <a:noFill/>
        </p:spPr>
        <p:txBody>
          <a:bodyPr wrap="none" rtlCol="0">
            <a:spAutoFit/>
          </a:bodyPr>
          <a:lstStyle/>
          <a:p>
            <a:r>
              <a:rPr lang="en-US" sz="2400" dirty="0"/>
              <a:t>A</a:t>
            </a:r>
          </a:p>
        </p:txBody>
      </p:sp>
      <p:sp>
        <p:nvSpPr>
          <p:cNvPr id="40" name="TextBox 39">
            <a:extLst>
              <a:ext uri="{FF2B5EF4-FFF2-40B4-BE49-F238E27FC236}">
                <a16:creationId xmlns:a16="http://schemas.microsoft.com/office/drawing/2014/main" xmlns="" id="{A87F1446-EEB2-4A40-BE33-1453F80998E7}"/>
              </a:ext>
            </a:extLst>
          </p:cNvPr>
          <p:cNvSpPr txBox="1"/>
          <p:nvPr/>
        </p:nvSpPr>
        <p:spPr>
          <a:xfrm>
            <a:off x="1836549" y="2826989"/>
            <a:ext cx="362600" cy="461665"/>
          </a:xfrm>
          <a:prstGeom prst="rect">
            <a:avLst/>
          </a:prstGeom>
          <a:noFill/>
        </p:spPr>
        <p:txBody>
          <a:bodyPr wrap="none" rtlCol="0">
            <a:spAutoFit/>
          </a:bodyPr>
          <a:lstStyle/>
          <a:p>
            <a:r>
              <a:rPr lang="en-US" sz="2400" dirty="0"/>
              <a:t>B</a:t>
            </a:r>
          </a:p>
        </p:txBody>
      </p:sp>
      <p:sp>
        <p:nvSpPr>
          <p:cNvPr id="41" name="TextBox 40">
            <a:extLst>
              <a:ext uri="{FF2B5EF4-FFF2-40B4-BE49-F238E27FC236}">
                <a16:creationId xmlns:a16="http://schemas.microsoft.com/office/drawing/2014/main" xmlns="" id="{A81FAC35-9963-415A-A500-103784743540}"/>
              </a:ext>
            </a:extLst>
          </p:cNvPr>
          <p:cNvSpPr txBox="1"/>
          <p:nvPr/>
        </p:nvSpPr>
        <p:spPr>
          <a:xfrm>
            <a:off x="1760349" y="3817589"/>
            <a:ext cx="393056" cy="461665"/>
          </a:xfrm>
          <a:prstGeom prst="rect">
            <a:avLst/>
          </a:prstGeom>
          <a:noFill/>
        </p:spPr>
        <p:txBody>
          <a:bodyPr wrap="none" rtlCol="0">
            <a:spAutoFit/>
          </a:bodyPr>
          <a:lstStyle/>
          <a:p>
            <a:r>
              <a:rPr lang="en-US" sz="2400"/>
              <a:t>b</a:t>
            </a:r>
            <a:r>
              <a:rPr lang="en-US" sz="2400" baseline="-25000"/>
              <a:t>i</a:t>
            </a:r>
            <a:endParaRPr lang="en-US" sz="2400" baseline="-25000" dirty="0"/>
          </a:p>
        </p:txBody>
      </p:sp>
      <p:sp>
        <p:nvSpPr>
          <p:cNvPr id="42" name="TextBox 41">
            <a:extLst>
              <a:ext uri="{FF2B5EF4-FFF2-40B4-BE49-F238E27FC236}">
                <a16:creationId xmlns:a16="http://schemas.microsoft.com/office/drawing/2014/main" xmlns="" id="{C185214B-8E7D-474D-A468-65E25BCF2C98}"/>
              </a:ext>
            </a:extLst>
          </p:cNvPr>
          <p:cNvSpPr txBox="1"/>
          <p:nvPr/>
        </p:nvSpPr>
        <p:spPr>
          <a:xfrm>
            <a:off x="177797" y="822802"/>
            <a:ext cx="2082621" cy="461665"/>
          </a:xfrm>
          <a:prstGeom prst="rect">
            <a:avLst/>
          </a:prstGeom>
          <a:noFill/>
        </p:spPr>
        <p:txBody>
          <a:bodyPr wrap="none" rtlCol="0">
            <a:spAutoFit/>
          </a:bodyPr>
          <a:lstStyle/>
          <a:p>
            <a:r>
              <a:rPr lang="en-US" sz="2400" dirty="0"/>
              <a:t>d = A </a:t>
            </a:r>
            <a:r>
              <a:rPr lang="en-US" sz="2400" dirty="0">
                <a:latin typeface="Cambria Math" panose="02040503050406030204" pitchFamily="18" charset="0"/>
                <a:ea typeface="Cambria Math" panose="02040503050406030204" pitchFamily="18" charset="0"/>
              </a:rPr>
              <a:t>⊕ </a:t>
            </a:r>
            <a:r>
              <a:rPr lang="en-US" sz="2400" dirty="0"/>
              <a:t>B </a:t>
            </a:r>
            <a:r>
              <a:rPr lang="en-US" sz="2400" dirty="0">
                <a:latin typeface="Cambria Math" panose="02040503050406030204" pitchFamily="18" charset="0"/>
                <a:ea typeface="Cambria Math" panose="02040503050406030204" pitchFamily="18" charset="0"/>
              </a:rPr>
              <a:t>⊕ </a:t>
            </a:r>
            <a:r>
              <a:rPr lang="en-US" sz="2400" dirty="0">
                <a:latin typeface="+mj-lt"/>
                <a:ea typeface="Cambria Math" panose="02040503050406030204" pitchFamily="18" charset="0"/>
              </a:rPr>
              <a:t>b</a:t>
            </a:r>
            <a:r>
              <a:rPr lang="en-US" sz="2400" baseline="-25000" dirty="0"/>
              <a:t>i</a:t>
            </a:r>
          </a:p>
        </p:txBody>
      </p:sp>
      <p:sp>
        <p:nvSpPr>
          <p:cNvPr id="43" name="TextBox 42">
            <a:extLst>
              <a:ext uri="{FF2B5EF4-FFF2-40B4-BE49-F238E27FC236}">
                <a16:creationId xmlns:a16="http://schemas.microsoft.com/office/drawing/2014/main" xmlns="" id="{E1241B47-B6EC-4AD0-977E-984D1B613692}"/>
              </a:ext>
            </a:extLst>
          </p:cNvPr>
          <p:cNvSpPr txBox="1"/>
          <p:nvPr/>
        </p:nvSpPr>
        <p:spPr>
          <a:xfrm>
            <a:off x="178868" y="1250296"/>
            <a:ext cx="2598275" cy="461665"/>
          </a:xfrm>
          <a:prstGeom prst="rect">
            <a:avLst/>
          </a:prstGeom>
          <a:noFill/>
        </p:spPr>
        <p:txBody>
          <a:bodyPr wrap="none" rtlCol="0">
            <a:spAutoFit/>
          </a:bodyPr>
          <a:lstStyle/>
          <a:p>
            <a:r>
              <a:rPr lang="en-US" sz="2400" dirty="0"/>
              <a:t>b = A’B + (A </a:t>
            </a:r>
            <a:r>
              <a:rPr lang="en-US" sz="2400" dirty="0">
                <a:latin typeface="Cambria Math" panose="02040503050406030204" pitchFamily="18" charset="0"/>
                <a:ea typeface="Cambria Math" panose="02040503050406030204" pitchFamily="18" charset="0"/>
              </a:rPr>
              <a:t>⊕ </a:t>
            </a:r>
            <a:r>
              <a:rPr lang="en-US" sz="2400" dirty="0"/>
              <a:t>B)’b</a:t>
            </a:r>
            <a:r>
              <a:rPr lang="en-US" sz="2400" baseline="-25000" dirty="0"/>
              <a:t>i</a:t>
            </a:r>
          </a:p>
        </p:txBody>
      </p:sp>
      <p:grpSp>
        <p:nvGrpSpPr>
          <p:cNvPr id="44" name="Group 43">
            <a:extLst>
              <a:ext uri="{FF2B5EF4-FFF2-40B4-BE49-F238E27FC236}">
                <a16:creationId xmlns:a16="http://schemas.microsoft.com/office/drawing/2014/main" xmlns="" id="{E30DFACF-B132-4415-B6EB-AEDEB367E09C}"/>
              </a:ext>
            </a:extLst>
          </p:cNvPr>
          <p:cNvGrpSpPr/>
          <p:nvPr/>
        </p:nvGrpSpPr>
        <p:grpSpPr>
          <a:xfrm>
            <a:off x="4289237" y="4178943"/>
            <a:ext cx="831634" cy="467476"/>
            <a:chOff x="227203" y="5807937"/>
            <a:chExt cx="1339355" cy="752875"/>
          </a:xfrm>
        </p:grpSpPr>
        <p:cxnSp>
          <p:nvCxnSpPr>
            <p:cNvPr id="45" name="Straight Connector 44">
              <a:extLst>
                <a:ext uri="{FF2B5EF4-FFF2-40B4-BE49-F238E27FC236}">
                  <a16:creationId xmlns:a16="http://schemas.microsoft.com/office/drawing/2014/main" xmlns="" id="{E595F7BE-C17B-485F-9452-FCC6E5F3437A}"/>
                </a:ext>
              </a:extLst>
            </p:cNvPr>
            <p:cNvCxnSpPr/>
            <p:nvPr/>
          </p:nvCxnSpPr>
          <p:spPr>
            <a:xfrm>
              <a:off x="227203" y="6162206"/>
              <a:ext cx="567152" cy="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xmlns="" id="{54617B5F-342E-4CED-B7C8-D8B21BF859C6}"/>
                </a:ext>
              </a:extLst>
            </p:cNvPr>
            <p:cNvSpPr/>
            <p:nvPr/>
          </p:nvSpPr>
          <p:spPr>
            <a:xfrm>
              <a:off x="1446530" y="6125012"/>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riangle 100">
              <a:extLst>
                <a:ext uri="{FF2B5EF4-FFF2-40B4-BE49-F238E27FC236}">
                  <a16:creationId xmlns:a16="http://schemas.microsoft.com/office/drawing/2014/main" xmlns="" id="{ADCD3E41-B11B-47EE-A616-190315A65760}"/>
                </a:ext>
              </a:extLst>
            </p:cNvPr>
            <p:cNvSpPr/>
            <p:nvPr/>
          </p:nvSpPr>
          <p:spPr>
            <a:xfrm rot="5400000">
              <a:off x="733521" y="5859860"/>
              <a:ext cx="752875" cy="649030"/>
            </a:xfrm>
            <a:prstGeom prst="triangl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9" name="Group 48">
            <a:extLst>
              <a:ext uri="{FF2B5EF4-FFF2-40B4-BE49-F238E27FC236}">
                <a16:creationId xmlns:a16="http://schemas.microsoft.com/office/drawing/2014/main" xmlns="" id="{EC52D34E-9DEE-46F3-B861-A72686E73457}"/>
              </a:ext>
            </a:extLst>
          </p:cNvPr>
          <p:cNvGrpSpPr/>
          <p:nvPr/>
        </p:nvGrpSpPr>
        <p:grpSpPr>
          <a:xfrm>
            <a:off x="2631885" y="4374207"/>
            <a:ext cx="960202" cy="467476"/>
            <a:chOff x="280891" y="5807937"/>
            <a:chExt cx="1546415" cy="752875"/>
          </a:xfrm>
        </p:grpSpPr>
        <p:cxnSp>
          <p:nvCxnSpPr>
            <p:cNvPr id="50" name="Straight Connector 49">
              <a:extLst>
                <a:ext uri="{FF2B5EF4-FFF2-40B4-BE49-F238E27FC236}">
                  <a16:creationId xmlns:a16="http://schemas.microsoft.com/office/drawing/2014/main" xmlns="" id="{BBE82034-74F5-4FB4-81F4-58574105DFA0}"/>
                </a:ext>
              </a:extLst>
            </p:cNvPr>
            <p:cNvCxnSpPr/>
            <p:nvPr/>
          </p:nvCxnSpPr>
          <p:spPr>
            <a:xfrm>
              <a:off x="280891" y="6162207"/>
              <a:ext cx="51346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DE239AF3-F60B-4A0A-B559-FE211A7C19C3}"/>
                </a:ext>
              </a:extLst>
            </p:cNvPr>
            <p:cNvCxnSpPr/>
            <p:nvPr/>
          </p:nvCxnSpPr>
          <p:spPr>
            <a:xfrm flipV="1">
              <a:off x="1563383" y="6183730"/>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xmlns="" id="{E5FBDB60-D6E0-4B9B-B7B7-CC1A6A97DEE5}"/>
                </a:ext>
              </a:extLst>
            </p:cNvPr>
            <p:cNvSpPr/>
            <p:nvPr/>
          </p:nvSpPr>
          <p:spPr>
            <a:xfrm>
              <a:off x="1446530" y="6125012"/>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Triangle 100">
              <a:extLst>
                <a:ext uri="{FF2B5EF4-FFF2-40B4-BE49-F238E27FC236}">
                  <a16:creationId xmlns:a16="http://schemas.microsoft.com/office/drawing/2014/main" xmlns="" id="{6BAD562F-1E37-422B-A8F7-905F0353CCAD}"/>
                </a:ext>
              </a:extLst>
            </p:cNvPr>
            <p:cNvSpPr/>
            <p:nvPr/>
          </p:nvSpPr>
          <p:spPr>
            <a:xfrm rot="5400000">
              <a:off x="733521" y="5859860"/>
              <a:ext cx="752875" cy="649030"/>
            </a:xfrm>
            <a:prstGeom prst="triangl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54" name="TextBox 53">
            <a:extLst>
              <a:ext uri="{FF2B5EF4-FFF2-40B4-BE49-F238E27FC236}">
                <a16:creationId xmlns:a16="http://schemas.microsoft.com/office/drawing/2014/main" xmlns="" id="{123442EF-4A2F-4B89-BE89-F40D5B7E3772}"/>
              </a:ext>
            </a:extLst>
          </p:cNvPr>
          <p:cNvSpPr txBox="1"/>
          <p:nvPr/>
        </p:nvSpPr>
        <p:spPr>
          <a:xfrm>
            <a:off x="8606967" y="2826988"/>
            <a:ext cx="2082621" cy="461665"/>
          </a:xfrm>
          <a:prstGeom prst="rect">
            <a:avLst/>
          </a:prstGeom>
          <a:noFill/>
        </p:spPr>
        <p:txBody>
          <a:bodyPr wrap="none" rtlCol="0">
            <a:spAutoFit/>
          </a:bodyPr>
          <a:lstStyle/>
          <a:p>
            <a:r>
              <a:rPr lang="en-US" sz="2400" dirty="0"/>
              <a:t>d = A </a:t>
            </a:r>
            <a:r>
              <a:rPr lang="en-US" sz="2400" dirty="0">
                <a:latin typeface="Cambria Math" panose="02040503050406030204" pitchFamily="18" charset="0"/>
                <a:ea typeface="Cambria Math" panose="02040503050406030204" pitchFamily="18" charset="0"/>
              </a:rPr>
              <a:t>⊕ </a:t>
            </a:r>
            <a:r>
              <a:rPr lang="en-US" sz="2400" dirty="0"/>
              <a:t>B </a:t>
            </a:r>
            <a:r>
              <a:rPr lang="en-US" sz="2400" dirty="0">
                <a:latin typeface="Cambria Math" panose="02040503050406030204" pitchFamily="18" charset="0"/>
                <a:ea typeface="Cambria Math" panose="02040503050406030204" pitchFamily="18" charset="0"/>
              </a:rPr>
              <a:t>⊕ </a:t>
            </a:r>
            <a:r>
              <a:rPr lang="en-US" sz="2400" dirty="0">
                <a:latin typeface="+mj-lt"/>
                <a:ea typeface="Cambria Math" panose="02040503050406030204" pitchFamily="18" charset="0"/>
              </a:rPr>
              <a:t>b</a:t>
            </a:r>
            <a:r>
              <a:rPr lang="en-US" sz="2400" baseline="-25000" dirty="0"/>
              <a:t>i</a:t>
            </a:r>
          </a:p>
        </p:txBody>
      </p:sp>
      <p:sp>
        <p:nvSpPr>
          <p:cNvPr id="55" name="TextBox 54">
            <a:extLst>
              <a:ext uri="{FF2B5EF4-FFF2-40B4-BE49-F238E27FC236}">
                <a16:creationId xmlns:a16="http://schemas.microsoft.com/office/drawing/2014/main" xmlns="" id="{1EEF87D5-84F4-44D9-898C-1AE35FE35767}"/>
              </a:ext>
            </a:extLst>
          </p:cNvPr>
          <p:cNvSpPr txBox="1"/>
          <p:nvPr/>
        </p:nvSpPr>
        <p:spPr>
          <a:xfrm>
            <a:off x="9354487" y="4277798"/>
            <a:ext cx="2598275" cy="461665"/>
          </a:xfrm>
          <a:prstGeom prst="rect">
            <a:avLst/>
          </a:prstGeom>
          <a:noFill/>
        </p:spPr>
        <p:txBody>
          <a:bodyPr wrap="none" rtlCol="0">
            <a:spAutoFit/>
          </a:bodyPr>
          <a:lstStyle/>
          <a:p>
            <a:r>
              <a:rPr lang="en-US" sz="2400" dirty="0"/>
              <a:t>b = A’B + (A </a:t>
            </a:r>
            <a:r>
              <a:rPr lang="en-US" sz="2400" dirty="0">
                <a:latin typeface="Cambria Math" panose="02040503050406030204" pitchFamily="18" charset="0"/>
                <a:ea typeface="Cambria Math" panose="02040503050406030204" pitchFamily="18" charset="0"/>
              </a:rPr>
              <a:t>⊕ </a:t>
            </a:r>
            <a:r>
              <a:rPr lang="en-US" sz="2400" dirty="0"/>
              <a:t>B)’b</a:t>
            </a:r>
            <a:r>
              <a:rPr lang="en-US" sz="2400" baseline="-25000" dirty="0"/>
              <a:t>i</a:t>
            </a:r>
          </a:p>
        </p:txBody>
      </p:sp>
    </p:spTree>
    <p:extLst>
      <p:ext uri="{BB962C8B-B14F-4D97-AF65-F5344CB8AC3E}">
        <p14:creationId xmlns:p14="http://schemas.microsoft.com/office/powerpoint/2010/main" val="2135315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fade">
                                      <p:cBhvr>
                                        <p:cTn id="18" dur="500"/>
                                        <p:tgtEl>
                                          <p:spTgt spid="40"/>
                                        </p:tgtEl>
                                      </p:cBhvr>
                                    </p:animEffect>
                                  </p:childTnLst>
                                </p:cTn>
                              </p:par>
                              <p:par>
                                <p:cTn id="19" presetID="10"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fade">
                                      <p:cBhvr>
                                        <p:cTn id="31" dur="500"/>
                                        <p:tgtEl>
                                          <p:spTgt spid="5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par>
                                <p:cTn id="37" presetID="10"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par>
                                <p:cTn id="40" presetID="10" presetClass="entr" presetSubtype="0" fill="hold"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par>
                                <p:cTn id="46" presetID="10" presetClass="entr" presetSubtype="0" fill="hold" nodeType="with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fade">
                                      <p:cBhvr>
                                        <p:cTn id="48" dur="500"/>
                                        <p:tgtEl>
                                          <p:spTgt spid="4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childTnLst>
                                </p:cTn>
                              </p:par>
                              <p:par>
                                <p:cTn id="54" presetID="10" presetClass="entr" presetSubtype="0" fill="hold"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par>
                                <p:cTn id="57" presetID="10" presetClass="entr" presetSubtype="0" fill="hold"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par>
                                <p:cTn id="60" presetID="10" presetClass="entr" presetSubtype="0" fill="hold" nodeType="with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fade">
                                      <p:cBhvr>
                                        <p:cTn id="62" dur="500"/>
                                        <p:tgtEl>
                                          <p:spTgt spid="4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500"/>
                                        <p:tgtEl>
                                          <p:spTgt spid="3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5"/>
                                        </p:tgtEl>
                                        <p:attrNameLst>
                                          <p:attrName>style.visibility</p:attrName>
                                        </p:attrNameLst>
                                      </p:cBhvr>
                                      <p:to>
                                        <p:strVal val="visible"/>
                                      </p:to>
                                    </p:set>
                                    <p:animEffect transition="in" filter="fade">
                                      <p:cBhvr>
                                        <p:cTn id="7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3" grpId="0"/>
      <p:bldP spid="54" grpId="0"/>
      <p:bldP spid="5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1F553E-E1EC-4A91-9367-0511D0968C08}"/>
              </a:ext>
            </a:extLst>
          </p:cNvPr>
          <p:cNvSpPr>
            <a:spLocks noGrp="1"/>
          </p:cNvSpPr>
          <p:nvPr>
            <p:ph type="title"/>
          </p:nvPr>
        </p:nvSpPr>
        <p:spPr/>
        <p:txBody>
          <a:bodyPr/>
          <a:lstStyle/>
          <a:p>
            <a:r>
              <a:rPr lang="en-US" dirty="0"/>
              <a:t>Binary Parallel Adder</a:t>
            </a:r>
            <a:endParaRPr lang="en-IN" dirty="0"/>
          </a:p>
        </p:txBody>
      </p:sp>
      <p:grpSp>
        <p:nvGrpSpPr>
          <p:cNvPr id="4" name="Group 3">
            <a:extLst>
              <a:ext uri="{FF2B5EF4-FFF2-40B4-BE49-F238E27FC236}">
                <a16:creationId xmlns:a16="http://schemas.microsoft.com/office/drawing/2014/main" xmlns="" id="{067CC63D-91D3-4D90-830E-A156F235F274}"/>
              </a:ext>
            </a:extLst>
          </p:cNvPr>
          <p:cNvGrpSpPr/>
          <p:nvPr/>
        </p:nvGrpSpPr>
        <p:grpSpPr>
          <a:xfrm>
            <a:off x="3590633" y="1497440"/>
            <a:ext cx="2050619" cy="2784969"/>
            <a:chOff x="2071800" y="1853901"/>
            <a:chExt cx="2050619" cy="2784969"/>
          </a:xfrm>
        </p:grpSpPr>
        <p:grpSp>
          <p:nvGrpSpPr>
            <p:cNvPr id="5" name="Group 4">
              <a:extLst>
                <a:ext uri="{FF2B5EF4-FFF2-40B4-BE49-F238E27FC236}">
                  <a16:creationId xmlns:a16="http://schemas.microsoft.com/office/drawing/2014/main" xmlns="" id="{4A6A7FA0-EB39-4EAE-817C-6FD788536478}"/>
                </a:ext>
              </a:extLst>
            </p:cNvPr>
            <p:cNvGrpSpPr/>
            <p:nvPr/>
          </p:nvGrpSpPr>
          <p:grpSpPr>
            <a:xfrm>
              <a:off x="2971800" y="2768300"/>
              <a:ext cx="1066800" cy="990600"/>
              <a:chOff x="990600" y="2362200"/>
              <a:chExt cx="1066800" cy="990600"/>
            </a:xfrm>
          </p:grpSpPr>
          <p:sp>
            <p:nvSpPr>
              <p:cNvPr id="17" name="Rectangle 16">
                <a:extLst>
                  <a:ext uri="{FF2B5EF4-FFF2-40B4-BE49-F238E27FC236}">
                    <a16:creationId xmlns:a16="http://schemas.microsoft.com/office/drawing/2014/main" xmlns="" id="{BE6419E9-D3AE-4EBB-BD6A-70DCA345D7F7}"/>
                  </a:ext>
                </a:extLst>
              </p:cNvPr>
              <p:cNvSpPr/>
              <p:nvPr/>
            </p:nvSpPr>
            <p:spPr>
              <a:xfrm>
                <a:off x="990600" y="2362200"/>
                <a:ext cx="10668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xmlns="" id="{96646794-C0E9-4449-92E6-94AB1930EC4B}"/>
                  </a:ext>
                </a:extLst>
              </p:cNvPr>
              <p:cNvSpPr txBox="1"/>
              <p:nvPr/>
            </p:nvSpPr>
            <p:spPr>
              <a:xfrm>
                <a:off x="1219200" y="2626667"/>
                <a:ext cx="685800" cy="461665"/>
              </a:xfrm>
              <a:prstGeom prst="rect">
                <a:avLst/>
              </a:prstGeom>
              <a:noFill/>
            </p:spPr>
            <p:txBody>
              <a:bodyPr wrap="square" rtlCol="0">
                <a:spAutoFit/>
              </a:bodyPr>
              <a:lstStyle/>
              <a:p>
                <a:r>
                  <a:rPr lang="en-US" sz="2400" dirty="0"/>
                  <a:t>FA</a:t>
                </a:r>
                <a:r>
                  <a:rPr lang="en-US" sz="2400" baseline="-25000" dirty="0"/>
                  <a:t>3</a:t>
                </a:r>
                <a:endParaRPr lang="en-IN" sz="2400" dirty="0"/>
              </a:p>
            </p:txBody>
          </p:sp>
        </p:grpSp>
        <p:grpSp>
          <p:nvGrpSpPr>
            <p:cNvPr id="6" name="Group 5">
              <a:extLst>
                <a:ext uri="{FF2B5EF4-FFF2-40B4-BE49-F238E27FC236}">
                  <a16:creationId xmlns:a16="http://schemas.microsoft.com/office/drawing/2014/main" xmlns="" id="{61285E7B-8AE2-4EE4-A2B6-EB255542404E}"/>
                </a:ext>
              </a:extLst>
            </p:cNvPr>
            <p:cNvGrpSpPr/>
            <p:nvPr/>
          </p:nvGrpSpPr>
          <p:grpSpPr>
            <a:xfrm>
              <a:off x="3055619" y="1853901"/>
              <a:ext cx="1066800" cy="914398"/>
              <a:chOff x="1066800" y="1447800"/>
              <a:chExt cx="1066800" cy="914398"/>
            </a:xfrm>
          </p:grpSpPr>
          <p:cxnSp>
            <p:nvCxnSpPr>
              <p:cNvPr id="13" name="Straight Arrow Connector 12">
                <a:extLst>
                  <a:ext uri="{FF2B5EF4-FFF2-40B4-BE49-F238E27FC236}">
                    <a16:creationId xmlns:a16="http://schemas.microsoft.com/office/drawing/2014/main" xmlns="" id="{4202C9F5-DA57-47B8-823E-3D1D1DC46ADF}"/>
                  </a:ext>
                </a:extLst>
              </p:cNvPr>
              <p:cNvCxnSpPr>
                <a:cxnSpLocks/>
              </p:cNvCxnSpPr>
              <p:nvPr/>
            </p:nvCxnSpPr>
            <p:spPr>
              <a:xfrm>
                <a:off x="1219200" y="1828800"/>
                <a:ext cx="0" cy="5333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xmlns="" id="{4011B24D-CDB4-4B0C-82A4-A6908728E68B}"/>
                  </a:ext>
                </a:extLst>
              </p:cNvPr>
              <p:cNvCxnSpPr>
                <a:cxnSpLocks/>
              </p:cNvCxnSpPr>
              <p:nvPr/>
            </p:nvCxnSpPr>
            <p:spPr>
              <a:xfrm>
                <a:off x="1828800" y="1828800"/>
                <a:ext cx="0" cy="5333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xmlns="" id="{98AF4935-7CFE-444D-8BC3-0A500D649470}"/>
                  </a:ext>
                </a:extLst>
              </p:cNvPr>
              <p:cNvSpPr txBox="1"/>
              <p:nvPr/>
            </p:nvSpPr>
            <p:spPr>
              <a:xfrm>
                <a:off x="1066800" y="1447800"/>
                <a:ext cx="457200" cy="380998"/>
              </a:xfrm>
              <a:prstGeom prst="rect">
                <a:avLst/>
              </a:prstGeom>
              <a:noFill/>
            </p:spPr>
            <p:txBody>
              <a:bodyPr wrap="square" rtlCol="0">
                <a:spAutoFit/>
              </a:bodyPr>
              <a:lstStyle/>
              <a:p>
                <a:r>
                  <a:rPr lang="en-US" dirty="0"/>
                  <a:t>B</a:t>
                </a:r>
                <a:r>
                  <a:rPr lang="en-US" baseline="-25000" dirty="0"/>
                  <a:t>3</a:t>
                </a:r>
                <a:endParaRPr lang="en-IN" dirty="0"/>
              </a:p>
            </p:txBody>
          </p:sp>
          <p:sp>
            <p:nvSpPr>
              <p:cNvPr id="16" name="TextBox 15">
                <a:extLst>
                  <a:ext uri="{FF2B5EF4-FFF2-40B4-BE49-F238E27FC236}">
                    <a16:creationId xmlns:a16="http://schemas.microsoft.com/office/drawing/2014/main" xmlns="" id="{6014AABD-7606-4D44-9A65-457DA454E78D}"/>
                  </a:ext>
                </a:extLst>
              </p:cNvPr>
              <p:cNvSpPr txBox="1"/>
              <p:nvPr/>
            </p:nvSpPr>
            <p:spPr>
              <a:xfrm>
                <a:off x="1676400" y="1447800"/>
                <a:ext cx="457200" cy="380998"/>
              </a:xfrm>
              <a:prstGeom prst="rect">
                <a:avLst/>
              </a:prstGeom>
              <a:noFill/>
            </p:spPr>
            <p:txBody>
              <a:bodyPr wrap="square" rtlCol="0">
                <a:spAutoFit/>
              </a:bodyPr>
              <a:lstStyle/>
              <a:p>
                <a:r>
                  <a:rPr lang="en-US" dirty="0"/>
                  <a:t>A</a:t>
                </a:r>
                <a:r>
                  <a:rPr lang="en-US" baseline="-25000" dirty="0"/>
                  <a:t>3</a:t>
                </a:r>
                <a:endParaRPr lang="en-IN" dirty="0"/>
              </a:p>
            </p:txBody>
          </p:sp>
        </p:grpSp>
        <p:grpSp>
          <p:nvGrpSpPr>
            <p:cNvPr id="7" name="Group 6">
              <a:extLst>
                <a:ext uri="{FF2B5EF4-FFF2-40B4-BE49-F238E27FC236}">
                  <a16:creationId xmlns:a16="http://schemas.microsoft.com/office/drawing/2014/main" xmlns="" id="{7074BE50-00A3-4E3F-B076-69563CC05464}"/>
                </a:ext>
              </a:extLst>
            </p:cNvPr>
            <p:cNvGrpSpPr/>
            <p:nvPr/>
          </p:nvGrpSpPr>
          <p:grpSpPr>
            <a:xfrm>
              <a:off x="3352799" y="3759166"/>
              <a:ext cx="457200" cy="879704"/>
              <a:chOff x="1371600" y="3368296"/>
              <a:chExt cx="457200" cy="879704"/>
            </a:xfrm>
          </p:grpSpPr>
          <p:cxnSp>
            <p:nvCxnSpPr>
              <p:cNvPr id="11" name="Straight Arrow Connector 10">
                <a:extLst>
                  <a:ext uri="{FF2B5EF4-FFF2-40B4-BE49-F238E27FC236}">
                    <a16:creationId xmlns:a16="http://schemas.microsoft.com/office/drawing/2014/main" xmlns="" id="{D3424003-CD40-4E54-B17C-9308676B9738}"/>
                  </a:ext>
                </a:extLst>
              </p:cNvPr>
              <p:cNvCxnSpPr>
                <a:cxnSpLocks/>
              </p:cNvCxnSpPr>
              <p:nvPr/>
            </p:nvCxnSpPr>
            <p:spPr>
              <a:xfrm>
                <a:off x="1524000" y="3368296"/>
                <a:ext cx="0" cy="5333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xmlns="" id="{19F073C2-EB19-4160-A4D2-4715CDCA0F2C}"/>
                  </a:ext>
                </a:extLst>
              </p:cNvPr>
              <p:cNvSpPr txBox="1"/>
              <p:nvPr/>
            </p:nvSpPr>
            <p:spPr>
              <a:xfrm>
                <a:off x="1371600" y="3867002"/>
                <a:ext cx="457200" cy="380998"/>
              </a:xfrm>
              <a:prstGeom prst="rect">
                <a:avLst/>
              </a:prstGeom>
              <a:noFill/>
            </p:spPr>
            <p:txBody>
              <a:bodyPr wrap="square" rtlCol="0">
                <a:spAutoFit/>
              </a:bodyPr>
              <a:lstStyle/>
              <a:p>
                <a:r>
                  <a:rPr lang="en-US" dirty="0"/>
                  <a:t>S</a:t>
                </a:r>
                <a:r>
                  <a:rPr lang="en-US" baseline="-25000" dirty="0"/>
                  <a:t>3</a:t>
                </a:r>
                <a:endParaRPr lang="en-IN" dirty="0"/>
              </a:p>
            </p:txBody>
          </p:sp>
        </p:grpSp>
        <p:grpSp>
          <p:nvGrpSpPr>
            <p:cNvPr id="8" name="Group 7">
              <a:extLst>
                <a:ext uri="{FF2B5EF4-FFF2-40B4-BE49-F238E27FC236}">
                  <a16:creationId xmlns:a16="http://schemas.microsoft.com/office/drawing/2014/main" xmlns="" id="{F4C05DFF-3571-4DF5-93D5-9DA0FB3B3EF4}"/>
                </a:ext>
              </a:extLst>
            </p:cNvPr>
            <p:cNvGrpSpPr/>
            <p:nvPr/>
          </p:nvGrpSpPr>
          <p:grpSpPr>
            <a:xfrm>
              <a:off x="2071800" y="2882600"/>
              <a:ext cx="900000" cy="380998"/>
              <a:chOff x="2071800" y="2476499"/>
              <a:chExt cx="900000" cy="380998"/>
            </a:xfrm>
          </p:grpSpPr>
          <p:cxnSp>
            <p:nvCxnSpPr>
              <p:cNvPr id="9" name="Straight Arrow Connector 8">
                <a:extLst>
                  <a:ext uri="{FF2B5EF4-FFF2-40B4-BE49-F238E27FC236}">
                    <a16:creationId xmlns:a16="http://schemas.microsoft.com/office/drawing/2014/main" xmlns="" id="{3D1DB664-94B4-4CE5-B547-811E1173AA48}"/>
                  </a:ext>
                </a:extLst>
              </p:cNvPr>
              <p:cNvCxnSpPr>
                <a:cxnSpLocks/>
              </p:cNvCxnSpPr>
              <p:nvPr/>
            </p:nvCxnSpPr>
            <p:spPr>
              <a:xfrm rot="5400000">
                <a:off x="2521800" y="2407497"/>
                <a:ext cx="0" cy="900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xmlns="" id="{B0124ED4-7BDF-4A97-9524-1352B1C87B6F}"/>
                  </a:ext>
                </a:extLst>
              </p:cNvPr>
              <p:cNvSpPr txBox="1"/>
              <p:nvPr/>
            </p:nvSpPr>
            <p:spPr>
              <a:xfrm>
                <a:off x="2324099" y="2476499"/>
                <a:ext cx="457200" cy="380998"/>
              </a:xfrm>
              <a:prstGeom prst="rect">
                <a:avLst/>
              </a:prstGeom>
              <a:noFill/>
            </p:spPr>
            <p:txBody>
              <a:bodyPr wrap="square" rtlCol="0">
                <a:spAutoFit/>
              </a:bodyPr>
              <a:lstStyle/>
              <a:p>
                <a:r>
                  <a:rPr lang="en-US" dirty="0"/>
                  <a:t>C</a:t>
                </a:r>
                <a:r>
                  <a:rPr lang="en-US" baseline="-25000" dirty="0"/>
                  <a:t>3</a:t>
                </a:r>
                <a:endParaRPr lang="en-IN" dirty="0"/>
              </a:p>
            </p:txBody>
          </p:sp>
        </p:grpSp>
      </p:grpSp>
      <p:grpSp>
        <p:nvGrpSpPr>
          <p:cNvPr id="19" name="Group 18">
            <a:extLst>
              <a:ext uri="{FF2B5EF4-FFF2-40B4-BE49-F238E27FC236}">
                <a16:creationId xmlns:a16="http://schemas.microsoft.com/office/drawing/2014/main" xmlns="" id="{42739226-A3BA-4EEC-827D-2122BA0235AA}"/>
              </a:ext>
            </a:extLst>
          </p:cNvPr>
          <p:cNvGrpSpPr/>
          <p:nvPr/>
        </p:nvGrpSpPr>
        <p:grpSpPr>
          <a:xfrm>
            <a:off x="5559974" y="1497440"/>
            <a:ext cx="2070096" cy="2794299"/>
            <a:chOff x="4041141" y="1853901"/>
            <a:chExt cx="2070096" cy="2794299"/>
          </a:xfrm>
        </p:grpSpPr>
        <p:grpSp>
          <p:nvGrpSpPr>
            <p:cNvPr id="20" name="Group 19">
              <a:extLst>
                <a:ext uri="{FF2B5EF4-FFF2-40B4-BE49-F238E27FC236}">
                  <a16:creationId xmlns:a16="http://schemas.microsoft.com/office/drawing/2014/main" xmlns="" id="{676BB7F5-B72F-4E97-BFFF-D37A7CFC9C08}"/>
                </a:ext>
              </a:extLst>
            </p:cNvPr>
            <p:cNvGrpSpPr/>
            <p:nvPr/>
          </p:nvGrpSpPr>
          <p:grpSpPr>
            <a:xfrm>
              <a:off x="4953000" y="2768300"/>
              <a:ext cx="1066800" cy="990600"/>
              <a:chOff x="990600" y="2362200"/>
              <a:chExt cx="1066800" cy="990600"/>
            </a:xfrm>
          </p:grpSpPr>
          <p:sp>
            <p:nvSpPr>
              <p:cNvPr id="32" name="Rectangle 31">
                <a:extLst>
                  <a:ext uri="{FF2B5EF4-FFF2-40B4-BE49-F238E27FC236}">
                    <a16:creationId xmlns:a16="http://schemas.microsoft.com/office/drawing/2014/main" xmlns="" id="{E1F3BA06-78F0-4C7E-B0BB-4A4648B38E79}"/>
                  </a:ext>
                </a:extLst>
              </p:cNvPr>
              <p:cNvSpPr/>
              <p:nvPr/>
            </p:nvSpPr>
            <p:spPr>
              <a:xfrm>
                <a:off x="990600" y="2362200"/>
                <a:ext cx="10668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xmlns="" id="{FDFE2FCF-BD53-4B1D-AE73-5DD97B6A47DC}"/>
                  </a:ext>
                </a:extLst>
              </p:cNvPr>
              <p:cNvSpPr txBox="1"/>
              <p:nvPr/>
            </p:nvSpPr>
            <p:spPr>
              <a:xfrm>
                <a:off x="1219200" y="2626667"/>
                <a:ext cx="685800" cy="461665"/>
              </a:xfrm>
              <a:prstGeom prst="rect">
                <a:avLst/>
              </a:prstGeom>
              <a:noFill/>
            </p:spPr>
            <p:txBody>
              <a:bodyPr wrap="square" rtlCol="0">
                <a:spAutoFit/>
              </a:bodyPr>
              <a:lstStyle/>
              <a:p>
                <a:r>
                  <a:rPr lang="en-US" sz="2400" dirty="0"/>
                  <a:t>FA</a:t>
                </a:r>
                <a:r>
                  <a:rPr lang="en-US" sz="2400" baseline="-25000" dirty="0"/>
                  <a:t>2</a:t>
                </a:r>
                <a:endParaRPr lang="en-IN" sz="2400" dirty="0"/>
              </a:p>
            </p:txBody>
          </p:sp>
        </p:grpSp>
        <p:grpSp>
          <p:nvGrpSpPr>
            <p:cNvPr id="21" name="Group 20">
              <a:extLst>
                <a:ext uri="{FF2B5EF4-FFF2-40B4-BE49-F238E27FC236}">
                  <a16:creationId xmlns:a16="http://schemas.microsoft.com/office/drawing/2014/main" xmlns="" id="{3CD9FDE4-96AF-45B4-A1A9-9EB6FD240DDE}"/>
                </a:ext>
              </a:extLst>
            </p:cNvPr>
            <p:cNvGrpSpPr/>
            <p:nvPr/>
          </p:nvGrpSpPr>
          <p:grpSpPr>
            <a:xfrm>
              <a:off x="5044437" y="1853901"/>
              <a:ext cx="1066800" cy="914398"/>
              <a:chOff x="1066800" y="1447800"/>
              <a:chExt cx="1066800" cy="914398"/>
            </a:xfrm>
          </p:grpSpPr>
          <p:cxnSp>
            <p:nvCxnSpPr>
              <p:cNvPr id="28" name="Straight Arrow Connector 27">
                <a:extLst>
                  <a:ext uri="{FF2B5EF4-FFF2-40B4-BE49-F238E27FC236}">
                    <a16:creationId xmlns:a16="http://schemas.microsoft.com/office/drawing/2014/main" xmlns="" id="{57B316F1-6756-42D1-A13D-3E1755E3A376}"/>
                  </a:ext>
                </a:extLst>
              </p:cNvPr>
              <p:cNvCxnSpPr>
                <a:cxnSpLocks/>
              </p:cNvCxnSpPr>
              <p:nvPr/>
            </p:nvCxnSpPr>
            <p:spPr>
              <a:xfrm>
                <a:off x="1219200" y="1828800"/>
                <a:ext cx="0" cy="5333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xmlns="" id="{6641E760-B0D4-4B35-AE6B-83C1E0BDEFD4}"/>
                  </a:ext>
                </a:extLst>
              </p:cNvPr>
              <p:cNvCxnSpPr>
                <a:cxnSpLocks/>
              </p:cNvCxnSpPr>
              <p:nvPr/>
            </p:nvCxnSpPr>
            <p:spPr>
              <a:xfrm>
                <a:off x="1828800" y="1828800"/>
                <a:ext cx="0" cy="5333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xmlns="" id="{8DF2E24F-F53A-4958-8B93-4CDDEF5AC4AF}"/>
                  </a:ext>
                </a:extLst>
              </p:cNvPr>
              <p:cNvSpPr txBox="1"/>
              <p:nvPr/>
            </p:nvSpPr>
            <p:spPr>
              <a:xfrm>
                <a:off x="1066800" y="1447800"/>
                <a:ext cx="457200" cy="380998"/>
              </a:xfrm>
              <a:prstGeom prst="rect">
                <a:avLst/>
              </a:prstGeom>
              <a:noFill/>
            </p:spPr>
            <p:txBody>
              <a:bodyPr wrap="square" rtlCol="0">
                <a:spAutoFit/>
              </a:bodyPr>
              <a:lstStyle/>
              <a:p>
                <a:r>
                  <a:rPr lang="en-US" dirty="0"/>
                  <a:t>B</a:t>
                </a:r>
                <a:r>
                  <a:rPr lang="en-US" baseline="-25000" dirty="0"/>
                  <a:t>2</a:t>
                </a:r>
                <a:endParaRPr lang="en-IN" dirty="0"/>
              </a:p>
            </p:txBody>
          </p:sp>
          <p:sp>
            <p:nvSpPr>
              <p:cNvPr id="31" name="TextBox 30">
                <a:extLst>
                  <a:ext uri="{FF2B5EF4-FFF2-40B4-BE49-F238E27FC236}">
                    <a16:creationId xmlns:a16="http://schemas.microsoft.com/office/drawing/2014/main" xmlns="" id="{5B46A712-E2E2-4E6B-A2F0-7206F8429A8E}"/>
                  </a:ext>
                </a:extLst>
              </p:cNvPr>
              <p:cNvSpPr txBox="1"/>
              <p:nvPr/>
            </p:nvSpPr>
            <p:spPr>
              <a:xfrm>
                <a:off x="1676400" y="1447800"/>
                <a:ext cx="457200" cy="380998"/>
              </a:xfrm>
              <a:prstGeom prst="rect">
                <a:avLst/>
              </a:prstGeom>
              <a:noFill/>
            </p:spPr>
            <p:txBody>
              <a:bodyPr wrap="square" rtlCol="0">
                <a:spAutoFit/>
              </a:bodyPr>
              <a:lstStyle/>
              <a:p>
                <a:r>
                  <a:rPr lang="en-US" dirty="0"/>
                  <a:t>A</a:t>
                </a:r>
                <a:r>
                  <a:rPr lang="en-US" baseline="-25000" dirty="0"/>
                  <a:t>2</a:t>
                </a:r>
                <a:endParaRPr lang="en-IN" dirty="0"/>
              </a:p>
            </p:txBody>
          </p:sp>
        </p:grpSp>
        <p:grpSp>
          <p:nvGrpSpPr>
            <p:cNvPr id="22" name="Group 21">
              <a:extLst>
                <a:ext uri="{FF2B5EF4-FFF2-40B4-BE49-F238E27FC236}">
                  <a16:creationId xmlns:a16="http://schemas.microsoft.com/office/drawing/2014/main" xmlns="" id="{A7C4315D-01D1-4BF2-946C-47200985D1F3}"/>
                </a:ext>
              </a:extLst>
            </p:cNvPr>
            <p:cNvGrpSpPr/>
            <p:nvPr/>
          </p:nvGrpSpPr>
          <p:grpSpPr>
            <a:xfrm>
              <a:off x="5351777" y="3783994"/>
              <a:ext cx="457200" cy="864206"/>
              <a:chOff x="1371600" y="3352798"/>
              <a:chExt cx="457200" cy="864206"/>
            </a:xfrm>
          </p:grpSpPr>
          <p:cxnSp>
            <p:nvCxnSpPr>
              <p:cNvPr id="26" name="Straight Arrow Connector 25">
                <a:extLst>
                  <a:ext uri="{FF2B5EF4-FFF2-40B4-BE49-F238E27FC236}">
                    <a16:creationId xmlns:a16="http://schemas.microsoft.com/office/drawing/2014/main" xmlns="" id="{BEF1E295-BE1B-4653-9363-D853899938FD}"/>
                  </a:ext>
                </a:extLst>
              </p:cNvPr>
              <p:cNvCxnSpPr>
                <a:cxnSpLocks/>
              </p:cNvCxnSpPr>
              <p:nvPr/>
            </p:nvCxnSpPr>
            <p:spPr>
              <a:xfrm>
                <a:off x="1524000" y="3352798"/>
                <a:ext cx="0" cy="5333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xmlns="" id="{D3DC4B87-816E-46F7-BEBD-F5EF74428D0E}"/>
                  </a:ext>
                </a:extLst>
              </p:cNvPr>
              <p:cNvSpPr txBox="1"/>
              <p:nvPr/>
            </p:nvSpPr>
            <p:spPr>
              <a:xfrm>
                <a:off x="1371600" y="3836006"/>
                <a:ext cx="457200" cy="380998"/>
              </a:xfrm>
              <a:prstGeom prst="rect">
                <a:avLst/>
              </a:prstGeom>
              <a:noFill/>
            </p:spPr>
            <p:txBody>
              <a:bodyPr wrap="square" rtlCol="0">
                <a:spAutoFit/>
              </a:bodyPr>
              <a:lstStyle/>
              <a:p>
                <a:r>
                  <a:rPr lang="en-US" dirty="0"/>
                  <a:t>S</a:t>
                </a:r>
                <a:r>
                  <a:rPr lang="en-US" baseline="-25000" dirty="0"/>
                  <a:t>2</a:t>
                </a:r>
                <a:endParaRPr lang="en-IN" dirty="0"/>
              </a:p>
            </p:txBody>
          </p:sp>
        </p:grpSp>
        <p:grpSp>
          <p:nvGrpSpPr>
            <p:cNvPr id="23" name="Group 22">
              <a:extLst>
                <a:ext uri="{FF2B5EF4-FFF2-40B4-BE49-F238E27FC236}">
                  <a16:creationId xmlns:a16="http://schemas.microsoft.com/office/drawing/2014/main" xmlns="" id="{0683B144-33D7-49CD-A470-4A9171A2D601}"/>
                </a:ext>
              </a:extLst>
            </p:cNvPr>
            <p:cNvGrpSpPr/>
            <p:nvPr/>
          </p:nvGrpSpPr>
          <p:grpSpPr>
            <a:xfrm>
              <a:off x="4041141" y="2882600"/>
              <a:ext cx="900000" cy="380998"/>
              <a:chOff x="2071800" y="2476499"/>
              <a:chExt cx="900000" cy="380998"/>
            </a:xfrm>
          </p:grpSpPr>
          <p:cxnSp>
            <p:nvCxnSpPr>
              <p:cNvPr id="24" name="Straight Arrow Connector 23">
                <a:extLst>
                  <a:ext uri="{FF2B5EF4-FFF2-40B4-BE49-F238E27FC236}">
                    <a16:creationId xmlns:a16="http://schemas.microsoft.com/office/drawing/2014/main" xmlns="" id="{BF3F28A8-1F2C-43F3-A9A2-10D5D6C101EC}"/>
                  </a:ext>
                </a:extLst>
              </p:cNvPr>
              <p:cNvCxnSpPr>
                <a:cxnSpLocks/>
              </p:cNvCxnSpPr>
              <p:nvPr/>
            </p:nvCxnSpPr>
            <p:spPr>
              <a:xfrm rot="5400000">
                <a:off x="2521800" y="2407497"/>
                <a:ext cx="0" cy="900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xmlns="" id="{0FB45932-921A-4056-9759-ABE1F57406AF}"/>
                  </a:ext>
                </a:extLst>
              </p:cNvPr>
              <p:cNvSpPr txBox="1"/>
              <p:nvPr/>
            </p:nvSpPr>
            <p:spPr>
              <a:xfrm>
                <a:off x="2324099" y="2476499"/>
                <a:ext cx="457200" cy="380998"/>
              </a:xfrm>
              <a:prstGeom prst="rect">
                <a:avLst/>
              </a:prstGeom>
              <a:noFill/>
            </p:spPr>
            <p:txBody>
              <a:bodyPr wrap="square" rtlCol="0">
                <a:spAutoFit/>
              </a:bodyPr>
              <a:lstStyle/>
              <a:p>
                <a:r>
                  <a:rPr lang="en-US" dirty="0"/>
                  <a:t>C</a:t>
                </a:r>
                <a:r>
                  <a:rPr lang="en-US" baseline="-25000" dirty="0"/>
                  <a:t>2</a:t>
                </a:r>
                <a:endParaRPr lang="en-IN" dirty="0"/>
              </a:p>
            </p:txBody>
          </p:sp>
        </p:grpSp>
      </p:grpSp>
      <p:grpSp>
        <p:nvGrpSpPr>
          <p:cNvPr id="34" name="Group 33">
            <a:extLst>
              <a:ext uri="{FF2B5EF4-FFF2-40B4-BE49-F238E27FC236}">
                <a16:creationId xmlns:a16="http://schemas.microsoft.com/office/drawing/2014/main" xmlns="" id="{D7903E04-15E4-463F-9D29-0147D9E24EA0}"/>
              </a:ext>
            </a:extLst>
          </p:cNvPr>
          <p:cNvGrpSpPr/>
          <p:nvPr/>
        </p:nvGrpSpPr>
        <p:grpSpPr>
          <a:xfrm>
            <a:off x="7553033" y="1497440"/>
            <a:ext cx="3005519" cy="2779068"/>
            <a:chOff x="6034200" y="1853901"/>
            <a:chExt cx="3005519" cy="2779068"/>
          </a:xfrm>
        </p:grpSpPr>
        <p:grpSp>
          <p:nvGrpSpPr>
            <p:cNvPr id="35" name="Group 34">
              <a:extLst>
                <a:ext uri="{FF2B5EF4-FFF2-40B4-BE49-F238E27FC236}">
                  <a16:creationId xmlns:a16="http://schemas.microsoft.com/office/drawing/2014/main" xmlns="" id="{E3BFD18D-9216-4810-BB97-1DC047E203CF}"/>
                </a:ext>
              </a:extLst>
            </p:cNvPr>
            <p:cNvGrpSpPr/>
            <p:nvPr/>
          </p:nvGrpSpPr>
          <p:grpSpPr>
            <a:xfrm>
              <a:off x="6034200" y="2882600"/>
              <a:ext cx="900000" cy="380998"/>
              <a:chOff x="2071800" y="2476499"/>
              <a:chExt cx="900000" cy="380998"/>
            </a:xfrm>
          </p:grpSpPr>
          <p:cxnSp>
            <p:nvCxnSpPr>
              <p:cNvPr id="51" name="Straight Arrow Connector 50">
                <a:extLst>
                  <a:ext uri="{FF2B5EF4-FFF2-40B4-BE49-F238E27FC236}">
                    <a16:creationId xmlns:a16="http://schemas.microsoft.com/office/drawing/2014/main" xmlns="" id="{50D811E5-1B4D-4238-A48E-95102555193E}"/>
                  </a:ext>
                </a:extLst>
              </p:cNvPr>
              <p:cNvCxnSpPr>
                <a:cxnSpLocks/>
              </p:cNvCxnSpPr>
              <p:nvPr/>
            </p:nvCxnSpPr>
            <p:spPr>
              <a:xfrm rot="5400000">
                <a:off x="2521800" y="2407497"/>
                <a:ext cx="0" cy="900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xmlns="" id="{C412CC0A-2BC9-40BD-87C8-66233F08867A}"/>
                  </a:ext>
                </a:extLst>
              </p:cNvPr>
              <p:cNvSpPr txBox="1"/>
              <p:nvPr/>
            </p:nvSpPr>
            <p:spPr>
              <a:xfrm>
                <a:off x="2324099" y="2476499"/>
                <a:ext cx="457200" cy="380998"/>
              </a:xfrm>
              <a:prstGeom prst="rect">
                <a:avLst/>
              </a:prstGeom>
              <a:noFill/>
            </p:spPr>
            <p:txBody>
              <a:bodyPr wrap="square" rtlCol="0">
                <a:spAutoFit/>
              </a:bodyPr>
              <a:lstStyle/>
              <a:p>
                <a:r>
                  <a:rPr lang="en-US" dirty="0"/>
                  <a:t>C</a:t>
                </a:r>
                <a:r>
                  <a:rPr lang="en-US" baseline="-25000" dirty="0"/>
                  <a:t>1</a:t>
                </a:r>
                <a:endParaRPr lang="en-IN" dirty="0"/>
              </a:p>
            </p:txBody>
          </p:sp>
        </p:grpSp>
        <p:grpSp>
          <p:nvGrpSpPr>
            <p:cNvPr id="36" name="Group 35">
              <a:extLst>
                <a:ext uri="{FF2B5EF4-FFF2-40B4-BE49-F238E27FC236}">
                  <a16:creationId xmlns:a16="http://schemas.microsoft.com/office/drawing/2014/main" xmlns="" id="{325CEF24-3554-4818-A6B2-6A2F68B8154A}"/>
                </a:ext>
              </a:extLst>
            </p:cNvPr>
            <p:cNvGrpSpPr/>
            <p:nvPr/>
          </p:nvGrpSpPr>
          <p:grpSpPr>
            <a:xfrm>
              <a:off x="6934200" y="1853901"/>
              <a:ext cx="2105519" cy="2779068"/>
              <a:chOff x="6934200" y="1853901"/>
              <a:chExt cx="2105519" cy="2779068"/>
            </a:xfrm>
          </p:grpSpPr>
          <p:grpSp>
            <p:nvGrpSpPr>
              <p:cNvPr id="37" name="Group 36">
                <a:extLst>
                  <a:ext uri="{FF2B5EF4-FFF2-40B4-BE49-F238E27FC236}">
                    <a16:creationId xmlns:a16="http://schemas.microsoft.com/office/drawing/2014/main" xmlns="" id="{B7BFF413-1268-4ECC-B015-A17EFFB842EA}"/>
                  </a:ext>
                </a:extLst>
              </p:cNvPr>
              <p:cNvGrpSpPr/>
              <p:nvPr/>
            </p:nvGrpSpPr>
            <p:grpSpPr>
              <a:xfrm>
                <a:off x="6934200" y="2768299"/>
                <a:ext cx="1066800" cy="990600"/>
                <a:chOff x="990600" y="2362200"/>
                <a:chExt cx="1066800" cy="990600"/>
              </a:xfrm>
            </p:grpSpPr>
            <p:sp>
              <p:nvSpPr>
                <p:cNvPr id="49" name="Rectangle 48">
                  <a:extLst>
                    <a:ext uri="{FF2B5EF4-FFF2-40B4-BE49-F238E27FC236}">
                      <a16:creationId xmlns:a16="http://schemas.microsoft.com/office/drawing/2014/main" xmlns="" id="{451634F3-95FC-448B-BD6B-0EEAEF28395B}"/>
                    </a:ext>
                  </a:extLst>
                </p:cNvPr>
                <p:cNvSpPr/>
                <p:nvPr/>
              </p:nvSpPr>
              <p:spPr>
                <a:xfrm>
                  <a:off x="990600" y="2362200"/>
                  <a:ext cx="10668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TextBox 49">
                  <a:extLst>
                    <a:ext uri="{FF2B5EF4-FFF2-40B4-BE49-F238E27FC236}">
                      <a16:creationId xmlns:a16="http://schemas.microsoft.com/office/drawing/2014/main" xmlns="" id="{15A82E47-3CB9-4DCA-9DA1-2563189605FB}"/>
                    </a:ext>
                  </a:extLst>
                </p:cNvPr>
                <p:cNvSpPr txBox="1"/>
                <p:nvPr/>
              </p:nvSpPr>
              <p:spPr>
                <a:xfrm>
                  <a:off x="1219200" y="2626667"/>
                  <a:ext cx="685800" cy="461665"/>
                </a:xfrm>
                <a:prstGeom prst="rect">
                  <a:avLst/>
                </a:prstGeom>
                <a:noFill/>
              </p:spPr>
              <p:txBody>
                <a:bodyPr wrap="square" rtlCol="0">
                  <a:spAutoFit/>
                </a:bodyPr>
                <a:lstStyle/>
                <a:p>
                  <a:r>
                    <a:rPr lang="en-US" sz="2400" dirty="0"/>
                    <a:t>FA</a:t>
                  </a:r>
                  <a:r>
                    <a:rPr lang="en-US" sz="2400" baseline="-25000" dirty="0"/>
                    <a:t>1</a:t>
                  </a:r>
                  <a:endParaRPr lang="en-IN" sz="2400" dirty="0"/>
                </a:p>
              </p:txBody>
            </p:sp>
          </p:grpSp>
          <p:grpSp>
            <p:nvGrpSpPr>
              <p:cNvPr id="38" name="Group 37">
                <a:extLst>
                  <a:ext uri="{FF2B5EF4-FFF2-40B4-BE49-F238E27FC236}">
                    <a16:creationId xmlns:a16="http://schemas.microsoft.com/office/drawing/2014/main" xmlns="" id="{2738A18D-7D81-48B5-82AA-12AAB8982B18}"/>
                  </a:ext>
                </a:extLst>
              </p:cNvPr>
              <p:cNvGrpSpPr/>
              <p:nvPr/>
            </p:nvGrpSpPr>
            <p:grpSpPr>
              <a:xfrm>
                <a:off x="7033256" y="1853901"/>
                <a:ext cx="1066800" cy="914398"/>
                <a:chOff x="1066800" y="1447800"/>
                <a:chExt cx="1066800" cy="914398"/>
              </a:xfrm>
            </p:grpSpPr>
            <p:cxnSp>
              <p:nvCxnSpPr>
                <p:cNvPr id="45" name="Straight Arrow Connector 44">
                  <a:extLst>
                    <a:ext uri="{FF2B5EF4-FFF2-40B4-BE49-F238E27FC236}">
                      <a16:creationId xmlns:a16="http://schemas.microsoft.com/office/drawing/2014/main" xmlns="" id="{2A528C69-F0E6-402B-A1FB-38D406E2A72F}"/>
                    </a:ext>
                  </a:extLst>
                </p:cNvPr>
                <p:cNvCxnSpPr>
                  <a:cxnSpLocks/>
                </p:cNvCxnSpPr>
                <p:nvPr/>
              </p:nvCxnSpPr>
              <p:spPr>
                <a:xfrm>
                  <a:off x="1219200" y="1828800"/>
                  <a:ext cx="0" cy="5333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xmlns="" id="{2B7496DC-0BC3-4842-AC0A-34456DE2B162}"/>
                    </a:ext>
                  </a:extLst>
                </p:cNvPr>
                <p:cNvCxnSpPr>
                  <a:cxnSpLocks/>
                </p:cNvCxnSpPr>
                <p:nvPr/>
              </p:nvCxnSpPr>
              <p:spPr>
                <a:xfrm>
                  <a:off x="1828800" y="1828800"/>
                  <a:ext cx="0" cy="5333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xmlns="" id="{4B01EBD5-D1A3-4913-9BCD-F78C89C0ABF4}"/>
                    </a:ext>
                  </a:extLst>
                </p:cNvPr>
                <p:cNvSpPr txBox="1"/>
                <p:nvPr/>
              </p:nvSpPr>
              <p:spPr>
                <a:xfrm>
                  <a:off x="1066800" y="1447800"/>
                  <a:ext cx="457200" cy="380998"/>
                </a:xfrm>
                <a:prstGeom prst="rect">
                  <a:avLst/>
                </a:prstGeom>
                <a:noFill/>
              </p:spPr>
              <p:txBody>
                <a:bodyPr wrap="square" rtlCol="0">
                  <a:spAutoFit/>
                </a:bodyPr>
                <a:lstStyle/>
                <a:p>
                  <a:r>
                    <a:rPr lang="en-US" dirty="0"/>
                    <a:t>B</a:t>
                  </a:r>
                  <a:r>
                    <a:rPr lang="en-US" baseline="-25000" dirty="0"/>
                    <a:t>1</a:t>
                  </a:r>
                  <a:endParaRPr lang="en-IN" dirty="0"/>
                </a:p>
              </p:txBody>
            </p:sp>
            <p:sp>
              <p:nvSpPr>
                <p:cNvPr id="48" name="TextBox 47">
                  <a:extLst>
                    <a:ext uri="{FF2B5EF4-FFF2-40B4-BE49-F238E27FC236}">
                      <a16:creationId xmlns:a16="http://schemas.microsoft.com/office/drawing/2014/main" xmlns="" id="{2ADCF8AE-DFF0-4B03-B061-A254B3D1494F}"/>
                    </a:ext>
                  </a:extLst>
                </p:cNvPr>
                <p:cNvSpPr txBox="1"/>
                <p:nvPr/>
              </p:nvSpPr>
              <p:spPr>
                <a:xfrm>
                  <a:off x="1676400" y="1447800"/>
                  <a:ext cx="457200" cy="380998"/>
                </a:xfrm>
                <a:prstGeom prst="rect">
                  <a:avLst/>
                </a:prstGeom>
                <a:noFill/>
              </p:spPr>
              <p:txBody>
                <a:bodyPr wrap="square" rtlCol="0">
                  <a:spAutoFit/>
                </a:bodyPr>
                <a:lstStyle/>
                <a:p>
                  <a:r>
                    <a:rPr lang="en-US" dirty="0"/>
                    <a:t>A</a:t>
                  </a:r>
                  <a:r>
                    <a:rPr lang="en-US" baseline="-25000" dirty="0"/>
                    <a:t>1</a:t>
                  </a:r>
                  <a:endParaRPr lang="en-IN" dirty="0"/>
                </a:p>
              </p:txBody>
            </p:sp>
          </p:grpSp>
          <p:grpSp>
            <p:nvGrpSpPr>
              <p:cNvPr id="39" name="Group 38">
                <a:extLst>
                  <a:ext uri="{FF2B5EF4-FFF2-40B4-BE49-F238E27FC236}">
                    <a16:creationId xmlns:a16="http://schemas.microsoft.com/office/drawing/2014/main" xmlns="" id="{1CB069D1-A9AE-4AAD-B595-DC78C2F4F9DF}"/>
                  </a:ext>
                </a:extLst>
              </p:cNvPr>
              <p:cNvGrpSpPr/>
              <p:nvPr/>
            </p:nvGrpSpPr>
            <p:grpSpPr>
              <a:xfrm>
                <a:off x="7332976" y="3768763"/>
                <a:ext cx="457200" cy="864206"/>
                <a:chOff x="1371600" y="3352798"/>
                <a:chExt cx="457200" cy="864206"/>
              </a:xfrm>
            </p:grpSpPr>
            <p:cxnSp>
              <p:nvCxnSpPr>
                <p:cNvPr id="43" name="Straight Arrow Connector 42">
                  <a:extLst>
                    <a:ext uri="{FF2B5EF4-FFF2-40B4-BE49-F238E27FC236}">
                      <a16:creationId xmlns:a16="http://schemas.microsoft.com/office/drawing/2014/main" xmlns="" id="{95649D93-287F-4AB0-8F61-D163069CC0FB}"/>
                    </a:ext>
                  </a:extLst>
                </p:cNvPr>
                <p:cNvCxnSpPr>
                  <a:cxnSpLocks/>
                </p:cNvCxnSpPr>
                <p:nvPr/>
              </p:nvCxnSpPr>
              <p:spPr>
                <a:xfrm>
                  <a:off x="1524000" y="3352798"/>
                  <a:ext cx="0" cy="5333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xmlns="" id="{0595A381-9E46-4002-88C2-7F1EFF7ABEC4}"/>
                    </a:ext>
                  </a:extLst>
                </p:cNvPr>
                <p:cNvSpPr txBox="1"/>
                <p:nvPr/>
              </p:nvSpPr>
              <p:spPr>
                <a:xfrm>
                  <a:off x="1371600" y="3836006"/>
                  <a:ext cx="457200" cy="380998"/>
                </a:xfrm>
                <a:prstGeom prst="rect">
                  <a:avLst/>
                </a:prstGeom>
                <a:noFill/>
              </p:spPr>
              <p:txBody>
                <a:bodyPr wrap="square" rtlCol="0">
                  <a:spAutoFit/>
                </a:bodyPr>
                <a:lstStyle/>
                <a:p>
                  <a:r>
                    <a:rPr lang="en-US" dirty="0"/>
                    <a:t>S</a:t>
                  </a:r>
                  <a:r>
                    <a:rPr lang="en-US" baseline="-25000" dirty="0"/>
                    <a:t>1</a:t>
                  </a:r>
                  <a:endParaRPr lang="en-IN" dirty="0"/>
                </a:p>
              </p:txBody>
            </p:sp>
          </p:grpSp>
          <p:grpSp>
            <p:nvGrpSpPr>
              <p:cNvPr id="40" name="Group 39">
                <a:extLst>
                  <a:ext uri="{FF2B5EF4-FFF2-40B4-BE49-F238E27FC236}">
                    <a16:creationId xmlns:a16="http://schemas.microsoft.com/office/drawing/2014/main" xmlns="" id="{AD5B492F-F4F0-45EA-9A26-7B14700242E2}"/>
                  </a:ext>
                </a:extLst>
              </p:cNvPr>
              <p:cNvGrpSpPr/>
              <p:nvPr/>
            </p:nvGrpSpPr>
            <p:grpSpPr>
              <a:xfrm>
                <a:off x="8001000" y="3083303"/>
                <a:ext cx="1038719" cy="380998"/>
                <a:chOff x="2057400" y="2677202"/>
                <a:chExt cx="1038719" cy="380998"/>
              </a:xfrm>
            </p:grpSpPr>
            <p:cxnSp>
              <p:nvCxnSpPr>
                <p:cNvPr id="41" name="Straight Arrow Connector 40">
                  <a:extLst>
                    <a:ext uri="{FF2B5EF4-FFF2-40B4-BE49-F238E27FC236}">
                      <a16:creationId xmlns:a16="http://schemas.microsoft.com/office/drawing/2014/main" xmlns="" id="{09288D46-86FC-4E2D-AFC0-63462243C86B}"/>
                    </a:ext>
                  </a:extLst>
                </p:cNvPr>
                <p:cNvCxnSpPr>
                  <a:cxnSpLocks/>
                </p:cNvCxnSpPr>
                <p:nvPr/>
              </p:nvCxnSpPr>
              <p:spPr>
                <a:xfrm rot="5400000">
                  <a:off x="2363400" y="2551497"/>
                  <a:ext cx="0" cy="612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xmlns="" id="{1D3EBA24-B4D4-4C82-98D7-D816D2883712}"/>
                    </a:ext>
                  </a:extLst>
                </p:cNvPr>
                <p:cNvSpPr txBox="1"/>
                <p:nvPr/>
              </p:nvSpPr>
              <p:spPr>
                <a:xfrm>
                  <a:off x="2638919" y="2677202"/>
                  <a:ext cx="457200" cy="380998"/>
                </a:xfrm>
                <a:prstGeom prst="rect">
                  <a:avLst/>
                </a:prstGeom>
                <a:noFill/>
              </p:spPr>
              <p:txBody>
                <a:bodyPr wrap="square" rtlCol="0">
                  <a:spAutoFit/>
                </a:bodyPr>
                <a:lstStyle/>
                <a:p>
                  <a:r>
                    <a:rPr lang="en-US" dirty="0" err="1"/>
                    <a:t>C</a:t>
                  </a:r>
                  <a:r>
                    <a:rPr lang="en-US" baseline="-25000" dirty="0" err="1"/>
                    <a:t>in</a:t>
                  </a:r>
                  <a:endParaRPr lang="en-IN" dirty="0"/>
                </a:p>
              </p:txBody>
            </p:sp>
          </p:grpSp>
        </p:grpSp>
      </p:grpSp>
      <p:grpSp>
        <p:nvGrpSpPr>
          <p:cNvPr id="53" name="Group 52">
            <a:extLst>
              <a:ext uri="{FF2B5EF4-FFF2-40B4-BE49-F238E27FC236}">
                <a16:creationId xmlns:a16="http://schemas.microsoft.com/office/drawing/2014/main" xmlns="" id="{500522FB-D048-42DF-8530-77B7F20D18BB}"/>
              </a:ext>
            </a:extLst>
          </p:cNvPr>
          <p:cNvGrpSpPr/>
          <p:nvPr/>
        </p:nvGrpSpPr>
        <p:grpSpPr>
          <a:xfrm>
            <a:off x="1823634" y="1497440"/>
            <a:ext cx="1828799" cy="2769209"/>
            <a:chOff x="304801" y="1853901"/>
            <a:chExt cx="1828799" cy="2769209"/>
          </a:xfrm>
        </p:grpSpPr>
        <p:grpSp>
          <p:nvGrpSpPr>
            <p:cNvPr id="54" name="Group 53">
              <a:extLst>
                <a:ext uri="{FF2B5EF4-FFF2-40B4-BE49-F238E27FC236}">
                  <a16:creationId xmlns:a16="http://schemas.microsoft.com/office/drawing/2014/main" xmlns="" id="{66B52DDA-89C7-45CB-A740-94193C25F494}"/>
                </a:ext>
              </a:extLst>
            </p:cNvPr>
            <p:cNvGrpSpPr/>
            <p:nvPr/>
          </p:nvGrpSpPr>
          <p:grpSpPr>
            <a:xfrm>
              <a:off x="990600" y="2768301"/>
              <a:ext cx="1066800" cy="990600"/>
              <a:chOff x="990600" y="2362200"/>
              <a:chExt cx="1066800" cy="990600"/>
            </a:xfrm>
          </p:grpSpPr>
          <p:sp>
            <p:nvSpPr>
              <p:cNvPr id="67" name="Rectangle 66">
                <a:extLst>
                  <a:ext uri="{FF2B5EF4-FFF2-40B4-BE49-F238E27FC236}">
                    <a16:creationId xmlns:a16="http://schemas.microsoft.com/office/drawing/2014/main" xmlns="" id="{8E35D5BF-04A0-4D54-955E-7B29086C263A}"/>
                  </a:ext>
                </a:extLst>
              </p:cNvPr>
              <p:cNvSpPr/>
              <p:nvPr/>
            </p:nvSpPr>
            <p:spPr>
              <a:xfrm>
                <a:off x="990600" y="2362200"/>
                <a:ext cx="10668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TextBox 67">
                <a:extLst>
                  <a:ext uri="{FF2B5EF4-FFF2-40B4-BE49-F238E27FC236}">
                    <a16:creationId xmlns:a16="http://schemas.microsoft.com/office/drawing/2014/main" xmlns="" id="{C52198CC-936C-4583-BFC4-CD729441C978}"/>
                  </a:ext>
                </a:extLst>
              </p:cNvPr>
              <p:cNvSpPr txBox="1"/>
              <p:nvPr/>
            </p:nvSpPr>
            <p:spPr>
              <a:xfrm>
                <a:off x="1219200" y="2626667"/>
                <a:ext cx="685800" cy="461665"/>
              </a:xfrm>
              <a:prstGeom prst="rect">
                <a:avLst/>
              </a:prstGeom>
              <a:noFill/>
            </p:spPr>
            <p:txBody>
              <a:bodyPr wrap="square" rtlCol="0">
                <a:spAutoFit/>
              </a:bodyPr>
              <a:lstStyle/>
              <a:p>
                <a:r>
                  <a:rPr lang="en-US" sz="2400" dirty="0"/>
                  <a:t>FA</a:t>
                </a:r>
                <a:r>
                  <a:rPr lang="en-US" sz="2400" baseline="-25000" dirty="0"/>
                  <a:t>4</a:t>
                </a:r>
                <a:endParaRPr lang="en-IN" sz="2400" dirty="0"/>
              </a:p>
            </p:txBody>
          </p:sp>
        </p:grpSp>
        <p:grpSp>
          <p:nvGrpSpPr>
            <p:cNvPr id="55" name="Group 54">
              <a:extLst>
                <a:ext uri="{FF2B5EF4-FFF2-40B4-BE49-F238E27FC236}">
                  <a16:creationId xmlns:a16="http://schemas.microsoft.com/office/drawing/2014/main" xmlns="" id="{95A6FF76-85A0-431F-99FB-76281B3D988B}"/>
                </a:ext>
              </a:extLst>
            </p:cNvPr>
            <p:cNvGrpSpPr/>
            <p:nvPr/>
          </p:nvGrpSpPr>
          <p:grpSpPr>
            <a:xfrm>
              <a:off x="1066800" y="1853901"/>
              <a:ext cx="1066800" cy="914398"/>
              <a:chOff x="1066800" y="1447800"/>
              <a:chExt cx="1066800" cy="914398"/>
            </a:xfrm>
          </p:grpSpPr>
          <p:cxnSp>
            <p:nvCxnSpPr>
              <p:cNvPr id="63" name="Straight Arrow Connector 62">
                <a:extLst>
                  <a:ext uri="{FF2B5EF4-FFF2-40B4-BE49-F238E27FC236}">
                    <a16:creationId xmlns:a16="http://schemas.microsoft.com/office/drawing/2014/main" xmlns="" id="{E9860007-851C-49AE-99D8-4E28D4DDF6DB}"/>
                  </a:ext>
                </a:extLst>
              </p:cNvPr>
              <p:cNvCxnSpPr>
                <a:cxnSpLocks/>
              </p:cNvCxnSpPr>
              <p:nvPr/>
            </p:nvCxnSpPr>
            <p:spPr>
              <a:xfrm>
                <a:off x="1219200" y="1828800"/>
                <a:ext cx="0" cy="5333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xmlns="" id="{399AC94C-124F-4E1E-A192-A187EAA123EB}"/>
                  </a:ext>
                </a:extLst>
              </p:cNvPr>
              <p:cNvCxnSpPr>
                <a:cxnSpLocks/>
              </p:cNvCxnSpPr>
              <p:nvPr/>
            </p:nvCxnSpPr>
            <p:spPr>
              <a:xfrm>
                <a:off x="1828800" y="1828800"/>
                <a:ext cx="0" cy="5333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xmlns="" id="{0D3BA8C9-5DD8-4A87-A388-C2590309F3F4}"/>
                  </a:ext>
                </a:extLst>
              </p:cNvPr>
              <p:cNvSpPr txBox="1"/>
              <p:nvPr/>
            </p:nvSpPr>
            <p:spPr>
              <a:xfrm>
                <a:off x="1066800" y="1447800"/>
                <a:ext cx="457200" cy="380998"/>
              </a:xfrm>
              <a:prstGeom prst="rect">
                <a:avLst/>
              </a:prstGeom>
              <a:noFill/>
            </p:spPr>
            <p:txBody>
              <a:bodyPr wrap="square" rtlCol="0">
                <a:spAutoFit/>
              </a:bodyPr>
              <a:lstStyle/>
              <a:p>
                <a:r>
                  <a:rPr lang="en-US" dirty="0"/>
                  <a:t>B</a:t>
                </a:r>
                <a:r>
                  <a:rPr lang="en-US" baseline="-25000" dirty="0"/>
                  <a:t>4</a:t>
                </a:r>
                <a:endParaRPr lang="en-IN" dirty="0"/>
              </a:p>
            </p:txBody>
          </p:sp>
          <p:sp>
            <p:nvSpPr>
              <p:cNvPr id="66" name="TextBox 65">
                <a:extLst>
                  <a:ext uri="{FF2B5EF4-FFF2-40B4-BE49-F238E27FC236}">
                    <a16:creationId xmlns:a16="http://schemas.microsoft.com/office/drawing/2014/main" xmlns="" id="{ABC82988-53CE-407E-8DC6-67F10D72F1E7}"/>
                  </a:ext>
                </a:extLst>
              </p:cNvPr>
              <p:cNvSpPr txBox="1"/>
              <p:nvPr/>
            </p:nvSpPr>
            <p:spPr>
              <a:xfrm>
                <a:off x="1676400" y="1447800"/>
                <a:ext cx="457200" cy="380998"/>
              </a:xfrm>
              <a:prstGeom prst="rect">
                <a:avLst/>
              </a:prstGeom>
              <a:noFill/>
            </p:spPr>
            <p:txBody>
              <a:bodyPr wrap="square" rtlCol="0">
                <a:spAutoFit/>
              </a:bodyPr>
              <a:lstStyle/>
              <a:p>
                <a:r>
                  <a:rPr lang="en-US" dirty="0"/>
                  <a:t>A</a:t>
                </a:r>
                <a:r>
                  <a:rPr lang="en-US" baseline="-25000" dirty="0"/>
                  <a:t>4</a:t>
                </a:r>
                <a:endParaRPr lang="en-IN" dirty="0"/>
              </a:p>
            </p:txBody>
          </p:sp>
        </p:grpSp>
        <p:grpSp>
          <p:nvGrpSpPr>
            <p:cNvPr id="56" name="Group 55">
              <a:extLst>
                <a:ext uri="{FF2B5EF4-FFF2-40B4-BE49-F238E27FC236}">
                  <a16:creationId xmlns:a16="http://schemas.microsoft.com/office/drawing/2014/main" xmlns="" id="{56855AEC-C119-4365-B99C-2DD70689BAD3}"/>
                </a:ext>
              </a:extLst>
            </p:cNvPr>
            <p:cNvGrpSpPr/>
            <p:nvPr/>
          </p:nvGrpSpPr>
          <p:grpSpPr>
            <a:xfrm>
              <a:off x="1371600" y="3758899"/>
              <a:ext cx="457200" cy="864206"/>
              <a:chOff x="1371600" y="3352798"/>
              <a:chExt cx="457200" cy="864206"/>
            </a:xfrm>
          </p:grpSpPr>
          <p:cxnSp>
            <p:nvCxnSpPr>
              <p:cNvPr id="61" name="Straight Arrow Connector 60">
                <a:extLst>
                  <a:ext uri="{FF2B5EF4-FFF2-40B4-BE49-F238E27FC236}">
                    <a16:creationId xmlns:a16="http://schemas.microsoft.com/office/drawing/2014/main" xmlns="" id="{D2D0F30B-BAE7-4905-98AB-8EE3427B5353}"/>
                  </a:ext>
                </a:extLst>
              </p:cNvPr>
              <p:cNvCxnSpPr>
                <a:cxnSpLocks/>
              </p:cNvCxnSpPr>
              <p:nvPr/>
            </p:nvCxnSpPr>
            <p:spPr>
              <a:xfrm>
                <a:off x="1524000" y="3352798"/>
                <a:ext cx="0" cy="5333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xmlns="" id="{7EBBD841-122B-41E1-8D18-7318B522131B}"/>
                  </a:ext>
                </a:extLst>
              </p:cNvPr>
              <p:cNvSpPr txBox="1"/>
              <p:nvPr/>
            </p:nvSpPr>
            <p:spPr>
              <a:xfrm>
                <a:off x="1371600" y="3836006"/>
                <a:ext cx="457200" cy="380998"/>
              </a:xfrm>
              <a:prstGeom prst="rect">
                <a:avLst/>
              </a:prstGeom>
              <a:noFill/>
            </p:spPr>
            <p:txBody>
              <a:bodyPr wrap="square" rtlCol="0">
                <a:spAutoFit/>
              </a:bodyPr>
              <a:lstStyle/>
              <a:p>
                <a:r>
                  <a:rPr lang="en-US" dirty="0"/>
                  <a:t>S</a:t>
                </a:r>
                <a:r>
                  <a:rPr lang="en-US" baseline="-25000" dirty="0"/>
                  <a:t>4</a:t>
                </a:r>
                <a:endParaRPr lang="en-IN" dirty="0"/>
              </a:p>
            </p:txBody>
          </p:sp>
        </p:grpSp>
        <p:grpSp>
          <p:nvGrpSpPr>
            <p:cNvPr id="57" name="Group 56">
              <a:extLst>
                <a:ext uri="{FF2B5EF4-FFF2-40B4-BE49-F238E27FC236}">
                  <a16:creationId xmlns:a16="http://schemas.microsoft.com/office/drawing/2014/main" xmlns="" id="{349F5852-7351-4194-896F-020B9B5C5A92}"/>
                </a:ext>
              </a:extLst>
            </p:cNvPr>
            <p:cNvGrpSpPr/>
            <p:nvPr/>
          </p:nvGrpSpPr>
          <p:grpSpPr>
            <a:xfrm>
              <a:off x="304801" y="3248707"/>
              <a:ext cx="457200" cy="1374403"/>
              <a:chOff x="1371601" y="3033105"/>
              <a:chExt cx="457200" cy="1374403"/>
            </a:xfrm>
          </p:grpSpPr>
          <p:cxnSp>
            <p:nvCxnSpPr>
              <p:cNvPr id="59" name="Straight Arrow Connector 58">
                <a:extLst>
                  <a:ext uri="{FF2B5EF4-FFF2-40B4-BE49-F238E27FC236}">
                    <a16:creationId xmlns:a16="http://schemas.microsoft.com/office/drawing/2014/main" xmlns="" id="{34BBB216-63A4-4AED-8DDF-804B57194970}"/>
                  </a:ext>
                </a:extLst>
              </p:cNvPr>
              <p:cNvCxnSpPr>
                <a:cxnSpLocks/>
              </p:cNvCxnSpPr>
              <p:nvPr/>
            </p:nvCxnSpPr>
            <p:spPr>
              <a:xfrm>
                <a:off x="1524000" y="3033105"/>
                <a:ext cx="0" cy="1008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xmlns="" id="{321F784C-EA7A-4258-A1ED-A08A242DAD7B}"/>
                  </a:ext>
                </a:extLst>
              </p:cNvPr>
              <p:cNvSpPr txBox="1"/>
              <p:nvPr/>
            </p:nvSpPr>
            <p:spPr>
              <a:xfrm>
                <a:off x="1371601" y="4026510"/>
                <a:ext cx="457200" cy="380998"/>
              </a:xfrm>
              <a:prstGeom prst="rect">
                <a:avLst/>
              </a:prstGeom>
              <a:noFill/>
            </p:spPr>
            <p:txBody>
              <a:bodyPr wrap="square" rtlCol="0">
                <a:spAutoFit/>
              </a:bodyPr>
              <a:lstStyle/>
              <a:p>
                <a:r>
                  <a:rPr lang="en-US" dirty="0"/>
                  <a:t>C</a:t>
                </a:r>
                <a:r>
                  <a:rPr lang="en-US" baseline="-25000" dirty="0"/>
                  <a:t>4</a:t>
                </a:r>
                <a:endParaRPr lang="en-IN" dirty="0"/>
              </a:p>
            </p:txBody>
          </p:sp>
        </p:grpSp>
        <p:cxnSp>
          <p:nvCxnSpPr>
            <p:cNvPr id="58" name="Straight Connector 57">
              <a:extLst>
                <a:ext uri="{FF2B5EF4-FFF2-40B4-BE49-F238E27FC236}">
                  <a16:creationId xmlns:a16="http://schemas.microsoft.com/office/drawing/2014/main" xmlns="" id="{C2488D9F-B67A-4118-968C-37FBCA85C432}"/>
                </a:ext>
              </a:extLst>
            </p:cNvPr>
            <p:cNvCxnSpPr>
              <a:stCxn id="67" idx="1"/>
            </p:cNvCxnSpPr>
            <p:nvPr/>
          </p:nvCxnSpPr>
          <p:spPr>
            <a:xfrm flipH="1" flipV="1">
              <a:off x="457201" y="3263598"/>
              <a:ext cx="533399" cy="3"/>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69" name="TextBox 68">
            <a:extLst>
              <a:ext uri="{FF2B5EF4-FFF2-40B4-BE49-F238E27FC236}">
                <a16:creationId xmlns:a16="http://schemas.microsoft.com/office/drawing/2014/main" xmlns="" id="{BBB84ECF-64DA-4E59-A412-93A975D753F8}"/>
              </a:ext>
            </a:extLst>
          </p:cNvPr>
          <p:cNvSpPr txBox="1"/>
          <p:nvPr/>
        </p:nvSpPr>
        <p:spPr>
          <a:xfrm>
            <a:off x="247973" y="4695986"/>
            <a:ext cx="3719593" cy="1569660"/>
          </a:xfrm>
          <a:prstGeom prst="rect">
            <a:avLst/>
          </a:prstGeom>
          <a:noFill/>
        </p:spPr>
        <p:txBody>
          <a:bodyPr wrap="square" rtlCol="0">
            <a:spAutoFit/>
          </a:bodyPr>
          <a:lstStyle/>
          <a:p>
            <a:r>
              <a:rPr lang="en-US" sz="2400" dirty="0">
                <a:solidFill>
                  <a:schemeClr val="accent6"/>
                </a:solidFill>
              </a:rPr>
              <a:t>Example: A = 1010, B = 1101</a:t>
            </a:r>
          </a:p>
          <a:p>
            <a:endParaRPr lang="en-US" sz="2400" dirty="0"/>
          </a:p>
          <a:p>
            <a:r>
              <a:rPr lang="en-US" sz="2400" dirty="0"/>
              <a:t>A</a:t>
            </a:r>
            <a:r>
              <a:rPr lang="en-US" sz="2400" baseline="-25000" dirty="0"/>
              <a:t>4</a:t>
            </a:r>
            <a:r>
              <a:rPr lang="en-US" sz="2400" dirty="0"/>
              <a:t> A</a:t>
            </a:r>
            <a:r>
              <a:rPr lang="en-US" sz="2400" baseline="-25000" dirty="0"/>
              <a:t>3</a:t>
            </a:r>
            <a:r>
              <a:rPr lang="en-US" sz="2400" dirty="0"/>
              <a:t> A</a:t>
            </a:r>
            <a:r>
              <a:rPr lang="en-US" sz="2400" baseline="-25000" dirty="0"/>
              <a:t>2</a:t>
            </a:r>
            <a:r>
              <a:rPr lang="en-US" sz="2400" dirty="0"/>
              <a:t> A</a:t>
            </a:r>
            <a:r>
              <a:rPr lang="en-US" sz="2400" baseline="-25000" dirty="0"/>
              <a:t>1</a:t>
            </a:r>
            <a:r>
              <a:rPr lang="en-US" sz="2400" dirty="0"/>
              <a:t> = 1010</a:t>
            </a:r>
          </a:p>
          <a:p>
            <a:r>
              <a:rPr lang="en-US" sz="2400" dirty="0"/>
              <a:t>B</a:t>
            </a:r>
            <a:r>
              <a:rPr lang="en-US" sz="2400" baseline="-25000" dirty="0"/>
              <a:t>4</a:t>
            </a:r>
            <a:r>
              <a:rPr lang="en-US" sz="2400" dirty="0"/>
              <a:t> B</a:t>
            </a:r>
            <a:r>
              <a:rPr lang="en-US" sz="2400" baseline="-25000" dirty="0"/>
              <a:t>3</a:t>
            </a:r>
            <a:r>
              <a:rPr lang="en-US" sz="2400" dirty="0"/>
              <a:t> B</a:t>
            </a:r>
            <a:r>
              <a:rPr lang="en-US" sz="2400" baseline="-25000" dirty="0"/>
              <a:t>2</a:t>
            </a:r>
            <a:r>
              <a:rPr lang="en-US" sz="2400" dirty="0"/>
              <a:t> B</a:t>
            </a:r>
            <a:r>
              <a:rPr lang="en-US" sz="2400" baseline="-25000" dirty="0"/>
              <a:t>1</a:t>
            </a:r>
            <a:r>
              <a:rPr lang="en-US" sz="2400" dirty="0"/>
              <a:t> </a:t>
            </a:r>
            <a:r>
              <a:rPr lang="en-US" sz="1100" dirty="0"/>
              <a:t> </a:t>
            </a:r>
            <a:r>
              <a:rPr lang="en-US" sz="2400" dirty="0"/>
              <a:t>= 1101</a:t>
            </a:r>
            <a:endParaRPr lang="en-IN" sz="2400" dirty="0"/>
          </a:p>
        </p:txBody>
      </p:sp>
      <p:sp>
        <p:nvSpPr>
          <p:cNvPr id="70" name="TextBox 69">
            <a:extLst>
              <a:ext uri="{FF2B5EF4-FFF2-40B4-BE49-F238E27FC236}">
                <a16:creationId xmlns:a16="http://schemas.microsoft.com/office/drawing/2014/main" xmlns="" id="{BCEEB482-7938-43AB-AF45-78583F3DFE69}"/>
              </a:ext>
            </a:extLst>
          </p:cNvPr>
          <p:cNvSpPr txBox="1"/>
          <p:nvPr/>
        </p:nvSpPr>
        <p:spPr>
          <a:xfrm>
            <a:off x="9188361" y="1209005"/>
            <a:ext cx="358144" cy="369332"/>
          </a:xfrm>
          <a:prstGeom prst="rect">
            <a:avLst/>
          </a:prstGeom>
          <a:noFill/>
        </p:spPr>
        <p:txBody>
          <a:bodyPr wrap="square" rtlCol="0">
            <a:spAutoFit/>
          </a:bodyPr>
          <a:lstStyle/>
          <a:p>
            <a:r>
              <a:rPr lang="en-US" dirty="0">
                <a:solidFill>
                  <a:schemeClr val="accent6"/>
                </a:solidFill>
              </a:rPr>
              <a:t>0</a:t>
            </a:r>
            <a:endParaRPr lang="en-IN" dirty="0">
              <a:solidFill>
                <a:schemeClr val="accent6"/>
              </a:solidFill>
            </a:endParaRPr>
          </a:p>
        </p:txBody>
      </p:sp>
      <p:sp>
        <p:nvSpPr>
          <p:cNvPr id="71" name="TextBox 70">
            <a:extLst>
              <a:ext uri="{FF2B5EF4-FFF2-40B4-BE49-F238E27FC236}">
                <a16:creationId xmlns:a16="http://schemas.microsoft.com/office/drawing/2014/main" xmlns="" id="{D3A636DE-4493-43DA-8F46-D3C62B40B0CF}"/>
              </a:ext>
            </a:extLst>
          </p:cNvPr>
          <p:cNvSpPr txBox="1"/>
          <p:nvPr/>
        </p:nvSpPr>
        <p:spPr>
          <a:xfrm>
            <a:off x="6587360" y="1206501"/>
            <a:ext cx="358144" cy="369332"/>
          </a:xfrm>
          <a:prstGeom prst="rect">
            <a:avLst/>
          </a:prstGeom>
          <a:noFill/>
        </p:spPr>
        <p:txBody>
          <a:bodyPr wrap="square" rtlCol="0">
            <a:spAutoFit/>
          </a:bodyPr>
          <a:lstStyle/>
          <a:p>
            <a:r>
              <a:rPr lang="en-US" dirty="0">
                <a:solidFill>
                  <a:schemeClr val="accent6"/>
                </a:solidFill>
              </a:rPr>
              <a:t>0</a:t>
            </a:r>
            <a:endParaRPr lang="en-IN" dirty="0">
              <a:solidFill>
                <a:schemeClr val="accent6"/>
              </a:solidFill>
            </a:endParaRPr>
          </a:p>
        </p:txBody>
      </p:sp>
      <p:sp>
        <p:nvSpPr>
          <p:cNvPr id="72" name="TextBox 71">
            <a:extLst>
              <a:ext uri="{FF2B5EF4-FFF2-40B4-BE49-F238E27FC236}">
                <a16:creationId xmlns:a16="http://schemas.microsoft.com/office/drawing/2014/main" xmlns="" id="{9767BAD4-D5D9-4E70-B97D-A3E8B2DA173C}"/>
              </a:ext>
            </a:extLst>
          </p:cNvPr>
          <p:cNvSpPr txBox="1"/>
          <p:nvPr/>
        </p:nvSpPr>
        <p:spPr>
          <a:xfrm>
            <a:off x="5190893" y="1201810"/>
            <a:ext cx="358144" cy="369332"/>
          </a:xfrm>
          <a:prstGeom prst="rect">
            <a:avLst/>
          </a:prstGeom>
          <a:noFill/>
        </p:spPr>
        <p:txBody>
          <a:bodyPr wrap="square" rtlCol="0">
            <a:spAutoFit/>
          </a:bodyPr>
          <a:lstStyle/>
          <a:p>
            <a:r>
              <a:rPr lang="en-US" dirty="0">
                <a:solidFill>
                  <a:schemeClr val="accent6"/>
                </a:solidFill>
              </a:rPr>
              <a:t>0</a:t>
            </a:r>
            <a:endParaRPr lang="en-IN" dirty="0">
              <a:solidFill>
                <a:schemeClr val="accent6"/>
              </a:solidFill>
            </a:endParaRPr>
          </a:p>
        </p:txBody>
      </p:sp>
      <p:sp>
        <p:nvSpPr>
          <p:cNvPr id="73" name="TextBox 72">
            <a:extLst>
              <a:ext uri="{FF2B5EF4-FFF2-40B4-BE49-F238E27FC236}">
                <a16:creationId xmlns:a16="http://schemas.microsoft.com/office/drawing/2014/main" xmlns="" id="{FA9E3C64-13FF-4BD4-9B19-FA037738B091}"/>
              </a:ext>
            </a:extLst>
          </p:cNvPr>
          <p:cNvSpPr txBox="1"/>
          <p:nvPr/>
        </p:nvSpPr>
        <p:spPr>
          <a:xfrm>
            <a:off x="8565483" y="1208260"/>
            <a:ext cx="358144" cy="369332"/>
          </a:xfrm>
          <a:prstGeom prst="rect">
            <a:avLst/>
          </a:prstGeom>
          <a:noFill/>
        </p:spPr>
        <p:txBody>
          <a:bodyPr wrap="square" rtlCol="0">
            <a:spAutoFit/>
          </a:bodyPr>
          <a:lstStyle/>
          <a:p>
            <a:r>
              <a:rPr lang="en-US" dirty="0">
                <a:solidFill>
                  <a:schemeClr val="accent6"/>
                </a:solidFill>
              </a:rPr>
              <a:t>1</a:t>
            </a:r>
            <a:endParaRPr lang="en-IN" dirty="0">
              <a:solidFill>
                <a:schemeClr val="accent6"/>
              </a:solidFill>
            </a:endParaRPr>
          </a:p>
        </p:txBody>
      </p:sp>
      <p:sp>
        <p:nvSpPr>
          <p:cNvPr id="74" name="TextBox 73">
            <a:extLst>
              <a:ext uri="{FF2B5EF4-FFF2-40B4-BE49-F238E27FC236}">
                <a16:creationId xmlns:a16="http://schemas.microsoft.com/office/drawing/2014/main" xmlns="" id="{0F3F7C43-E59D-4E9E-8E20-BB6E1D3E5CAC}"/>
              </a:ext>
            </a:extLst>
          </p:cNvPr>
          <p:cNvSpPr txBox="1"/>
          <p:nvPr/>
        </p:nvSpPr>
        <p:spPr>
          <a:xfrm>
            <a:off x="7199542" y="1208260"/>
            <a:ext cx="358144" cy="369332"/>
          </a:xfrm>
          <a:prstGeom prst="rect">
            <a:avLst/>
          </a:prstGeom>
          <a:noFill/>
        </p:spPr>
        <p:txBody>
          <a:bodyPr wrap="square" rtlCol="0">
            <a:spAutoFit/>
          </a:bodyPr>
          <a:lstStyle/>
          <a:p>
            <a:r>
              <a:rPr lang="en-US" dirty="0">
                <a:solidFill>
                  <a:schemeClr val="accent6"/>
                </a:solidFill>
              </a:rPr>
              <a:t>1</a:t>
            </a:r>
            <a:endParaRPr lang="en-IN" dirty="0">
              <a:solidFill>
                <a:schemeClr val="accent6"/>
              </a:solidFill>
            </a:endParaRPr>
          </a:p>
        </p:txBody>
      </p:sp>
      <p:sp>
        <p:nvSpPr>
          <p:cNvPr id="75" name="TextBox 74">
            <a:extLst>
              <a:ext uri="{FF2B5EF4-FFF2-40B4-BE49-F238E27FC236}">
                <a16:creationId xmlns:a16="http://schemas.microsoft.com/office/drawing/2014/main" xmlns="" id="{C2303AAC-282A-4E0D-9C5F-AEFA39513CBB}"/>
              </a:ext>
            </a:extLst>
          </p:cNvPr>
          <p:cNvSpPr txBox="1"/>
          <p:nvPr/>
        </p:nvSpPr>
        <p:spPr>
          <a:xfrm>
            <a:off x="4563647" y="1206487"/>
            <a:ext cx="358144" cy="369332"/>
          </a:xfrm>
          <a:prstGeom prst="rect">
            <a:avLst/>
          </a:prstGeom>
          <a:noFill/>
        </p:spPr>
        <p:txBody>
          <a:bodyPr wrap="square" rtlCol="0">
            <a:spAutoFit/>
          </a:bodyPr>
          <a:lstStyle/>
          <a:p>
            <a:r>
              <a:rPr lang="en-US" dirty="0">
                <a:solidFill>
                  <a:schemeClr val="accent6"/>
                </a:solidFill>
              </a:rPr>
              <a:t>1</a:t>
            </a:r>
            <a:endParaRPr lang="en-IN" dirty="0">
              <a:solidFill>
                <a:schemeClr val="accent6"/>
              </a:solidFill>
            </a:endParaRPr>
          </a:p>
        </p:txBody>
      </p:sp>
      <p:sp>
        <p:nvSpPr>
          <p:cNvPr id="76" name="TextBox 75">
            <a:extLst>
              <a:ext uri="{FF2B5EF4-FFF2-40B4-BE49-F238E27FC236}">
                <a16:creationId xmlns:a16="http://schemas.microsoft.com/office/drawing/2014/main" xmlns="" id="{23B88742-B6D1-454E-9C33-B3367A516464}"/>
              </a:ext>
            </a:extLst>
          </p:cNvPr>
          <p:cNvSpPr txBox="1"/>
          <p:nvPr/>
        </p:nvSpPr>
        <p:spPr>
          <a:xfrm>
            <a:off x="3196777" y="1201810"/>
            <a:ext cx="358144" cy="369332"/>
          </a:xfrm>
          <a:prstGeom prst="rect">
            <a:avLst/>
          </a:prstGeom>
          <a:noFill/>
        </p:spPr>
        <p:txBody>
          <a:bodyPr wrap="square" rtlCol="0">
            <a:spAutoFit/>
          </a:bodyPr>
          <a:lstStyle/>
          <a:p>
            <a:r>
              <a:rPr lang="en-US" dirty="0">
                <a:solidFill>
                  <a:schemeClr val="accent6"/>
                </a:solidFill>
              </a:rPr>
              <a:t>1</a:t>
            </a:r>
            <a:endParaRPr lang="en-IN" dirty="0">
              <a:solidFill>
                <a:schemeClr val="accent6"/>
              </a:solidFill>
            </a:endParaRPr>
          </a:p>
        </p:txBody>
      </p:sp>
      <p:sp>
        <p:nvSpPr>
          <p:cNvPr id="77" name="TextBox 76">
            <a:extLst>
              <a:ext uri="{FF2B5EF4-FFF2-40B4-BE49-F238E27FC236}">
                <a16:creationId xmlns:a16="http://schemas.microsoft.com/office/drawing/2014/main" xmlns="" id="{9A5D3683-9A6B-4B6C-8514-4FBF52B55BF8}"/>
              </a:ext>
            </a:extLst>
          </p:cNvPr>
          <p:cNvSpPr txBox="1"/>
          <p:nvPr/>
        </p:nvSpPr>
        <p:spPr>
          <a:xfrm>
            <a:off x="2589892" y="1182567"/>
            <a:ext cx="358144" cy="369332"/>
          </a:xfrm>
          <a:prstGeom prst="rect">
            <a:avLst/>
          </a:prstGeom>
          <a:noFill/>
        </p:spPr>
        <p:txBody>
          <a:bodyPr wrap="square" rtlCol="0">
            <a:spAutoFit/>
          </a:bodyPr>
          <a:lstStyle/>
          <a:p>
            <a:r>
              <a:rPr lang="en-US" dirty="0">
                <a:solidFill>
                  <a:schemeClr val="accent6"/>
                </a:solidFill>
              </a:rPr>
              <a:t>1</a:t>
            </a:r>
            <a:endParaRPr lang="en-IN" dirty="0">
              <a:solidFill>
                <a:schemeClr val="accent6"/>
              </a:solidFill>
            </a:endParaRPr>
          </a:p>
        </p:txBody>
      </p:sp>
      <p:sp>
        <p:nvSpPr>
          <p:cNvPr id="78" name="TextBox 77">
            <a:extLst>
              <a:ext uri="{FF2B5EF4-FFF2-40B4-BE49-F238E27FC236}">
                <a16:creationId xmlns:a16="http://schemas.microsoft.com/office/drawing/2014/main" xmlns="" id="{9A0E3451-79D9-42BE-8E1B-979DB8C1A198}"/>
              </a:ext>
            </a:extLst>
          </p:cNvPr>
          <p:cNvSpPr txBox="1"/>
          <p:nvPr/>
        </p:nvSpPr>
        <p:spPr>
          <a:xfrm>
            <a:off x="10129372" y="2411837"/>
            <a:ext cx="358144" cy="369332"/>
          </a:xfrm>
          <a:prstGeom prst="rect">
            <a:avLst/>
          </a:prstGeom>
          <a:noFill/>
        </p:spPr>
        <p:txBody>
          <a:bodyPr wrap="square" rtlCol="0">
            <a:spAutoFit/>
          </a:bodyPr>
          <a:lstStyle/>
          <a:p>
            <a:r>
              <a:rPr lang="en-US" dirty="0">
                <a:solidFill>
                  <a:schemeClr val="accent6"/>
                </a:solidFill>
              </a:rPr>
              <a:t>0</a:t>
            </a:r>
            <a:endParaRPr lang="en-IN" dirty="0">
              <a:solidFill>
                <a:schemeClr val="accent6"/>
              </a:solidFill>
            </a:endParaRPr>
          </a:p>
        </p:txBody>
      </p:sp>
      <p:sp>
        <p:nvSpPr>
          <p:cNvPr id="79" name="TextBox 78">
            <a:extLst>
              <a:ext uri="{FF2B5EF4-FFF2-40B4-BE49-F238E27FC236}">
                <a16:creationId xmlns:a16="http://schemas.microsoft.com/office/drawing/2014/main" xmlns="" id="{1B5CF711-AFA6-4CB0-B959-54B79E8791E7}"/>
              </a:ext>
            </a:extLst>
          </p:cNvPr>
          <p:cNvSpPr txBox="1"/>
          <p:nvPr/>
        </p:nvSpPr>
        <p:spPr>
          <a:xfrm>
            <a:off x="8869588" y="4244242"/>
            <a:ext cx="358144" cy="369332"/>
          </a:xfrm>
          <a:prstGeom prst="rect">
            <a:avLst/>
          </a:prstGeom>
          <a:noFill/>
        </p:spPr>
        <p:txBody>
          <a:bodyPr wrap="square" rtlCol="0">
            <a:spAutoFit/>
          </a:bodyPr>
          <a:lstStyle/>
          <a:p>
            <a:r>
              <a:rPr lang="en-US" dirty="0">
                <a:solidFill>
                  <a:schemeClr val="accent6"/>
                </a:solidFill>
              </a:rPr>
              <a:t>1</a:t>
            </a:r>
            <a:endParaRPr lang="en-IN" dirty="0">
              <a:solidFill>
                <a:schemeClr val="accent6"/>
              </a:solidFill>
            </a:endParaRPr>
          </a:p>
        </p:txBody>
      </p:sp>
      <p:sp>
        <p:nvSpPr>
          <p:cNvPr id="80" name="TextBox 79">
            <a:extLst>
              <a:ext uri="{FF2B5EF4-FFF2-40B4-BE49-F238E27FC236}">
                <a16:creationId xmlns:a16="http://schemas.microsoft.com/office/drawing/2014/main" xmlns="" id="{59F2CE7C-2B7E-41BE-808E-72AD10F37FF9}"/>
              </a:ext>
            </a:extLst>
          </p:cNvPr>
          <p:cNvSpPr txBox="1"/>
          <p:nvPr/>
        </p:nvSpPr>
        <p:spPr>
          <a:xfrm>
            <a:off x="7847240" y="2227171"/>
            <a:ext cx="358144" cy="369332"/>
          </a:xfrm>
          <a:prstGeom prst="rect">
            <a:avLst/>
          </a:prstGeom>
          <a:noFill/>
        </p:spPr>
        <p:txBody>
          <a:bodyPr wrap="square" rtlCol="0">
            <a:spAutoFit/>
          </a:bodyPr>
          <a:lstStyle/>
          <a:p>
            <a:r>
              <a:rPr lang="en-US" dirty="0">
                <a:solidFill>
                  <a:schemeClr val="accent6"/>
                </a:solidFill>
              </a:rPr>
              <a:t>0</a:t>
            </a:r>
            <a:endParaRPr lang="en-IN" dirty="0">
              <a:solidFill>
                <a:schemeClr val="accent6"/>
              </a:solidFill>
            </a:endParaRPr>
          </a:p>
        </p:txBody>
      </p:sp>
      <p:sp>
        <p:nvSpPr>
          <p:cNvPr id="81" name="TextBox 80">
            <a:extLst>
              <a:ext uri="{FF2B5EF4-FFF2-40B4-BE49-F238E27FC236}">
                <a16:creationId xmlns:a16="http://schemas.microsoft.com/office/drawing/2014/main" xmlns="" id="{3770F1D6-12EE-4165-B03F-35B9AF20C4B7}"/>
              </a:ext>
            </a:extLst>
          </p:cNvPr>
          <p:cNvSpPr txBox="1"/>
          <p:nvPr/>
        </p:nvSpPr>
        <p:spPr>
          <a:xfrm>
            <a:off x="6913919" y="4244242"/>
            <a:ext cx="358144" cy="369332"/>
          </a:xfrm>
          <a:prstGeom prst="rect">
            <a:avLst/>
          </a:prstGeom>
          <a:noFill/>
        </p:spPr>
        <p:txBody>
          <a:bodyPr wrap="square" rtlCol="0">
            <a:spAutoFit/>
          </a:bodyPr>
          <a:lstStyle/>
          <a:p>
            <a:r>
              <a:rPr lang="en-US" dirty="0">
                <a:solidFill>
                  <a:schemeClr val="accent6"/>
                </a:solidFill>
              </a:rPr>
              <a:t>1</a:t>
            </a:r>
            <a:endParaRPr lang="en-IN" dirty="0">
              <a:solidFill>
                <a:schemeClr val="accent6"/>
              </a:solidFill>
            </a:endParaRPr>
          </a:p>
        </p:txBody>
      </p:sp>
      <p:sp>
        <p:nvSpPr>
          <p:cNvPr id="82" name="TextBox 81">
            <a:extLst>
              <a:ext uri="{FF2B5EF4-FFF2-40B4-BE49-F238E27FC236}">
                <a16:creationId xmlns:a16="http://schemas.microsoft.com/office/drawing/2014/main" xmlns="" id="{C31A59BD-1420-461A-89F3-5AE177EF3917}"/>
              </a:ext>
            </a:extLst>
          </p:cNvPr>
          <p:cNvSpPr txBox="1"/>
          <p:nvPr/>
        </p:nvSpPr>
        <p:spPr>
          <a:xfrm>
            <a:off x="5860575" y="2227171"/>
            <a:ext cx="358144" cy="369332"/>
          </a:xfrm>
          <a:prstGeom prst="rect">
            <a:avLst/>
          </a:prstGeom>
          <a:noFill/>
        </p:spPr>
        <p:txBody>
          <a:bodyPr wrap="square" rtlCol="0">
            <a:spAutoFit/>
          </a:bodyPr>
          <a:lstStyle/>
          <a:p>
            <a:r>
              <a:rPr lang="en-US" dirty="0">
                <a:solidFill>
                  <a:schemeClr val="accent6"/>
                </a:solidFill>
              </a:rPr>
              <a:t>0</a:t>
            </a:r>
            <a:endParaRPr lang="en-IN" dirty="0">
              <a:solidFill>
                <a:schemeClr val="accent6"/>
              </a:solidFill>
            </a:endParaRPr>
          </a:p>
        </p:txBody>
      </p:sp>
      <p:sp>
        <p:nvSpPr>
          <p:cNvPr id="83" name="TextBox 82">
            <a:extLst>
              <a:ext uri="{FF2B5EF4-FFF2-40B4-BE49-F238E27FC236}">
                <a16:creationId xmlns:a16="http://schemas.microsoft.com/office/drawing/2014/main" xmlns="" id="{79196452-AF0C-416F-B3E4-86E8D9E495DC}"/>
              </a:ext>
            </a:extLst>
          </p:cNvPr>
          <p:cNvSpPr txBox="1"/>
          <p:nvPr/>
        </p:nvSpPr>
        <p:spPr>
          <a:xfrm>
            <a:off x="4912267" y="4244242"/>
            <a:ext cx="358144" cy="369332"/>
          </a:xfrm>
          <a:prstGeom prst="rect">
            <a:avLst/>
          </a:prstGeom>
          <a:noFill/>
        </p:spPr>
        <p:txBody>
          <a:bodyPr wrap="square" rtlCol="0">
            <a:spAutoFit/>
          </a:bodyPr>
          <a:lstStyle/>
          <a:p>
            <a:r>
              <a:rPr lang="en-US" dirty="0">
                <a:solidFill>
                  <a:schemeClr val="accent6"/>
                </a:solidFill>
              </a:rPr>
              <a:t>1</a:t>
            </a:r>
            <a:endParaRPr lang="en-IN" dirty="0">
              <a:solidFill>
                <a:schemeClr val="accent6"/>
              </a:solidFill>
            </a:endParaRPr>
          </a:p>
        </p:txBody>
      </p:sp>
      <p:sp>
        <p:nvSpPr>
          <p:cNvPr id="84" name="TextBox 83">
            <a:extLst>
              <a:ext uri="{FF2B5EF4-FFF2-40B4-BE49-F238E27FC236}">
                <a16:creationId xmlns:a16="http://schemas.microsoft.com/office/drawing/2014/main" xmlns="" id="{FB326183-9B65-40D7-A758-3E2612F77DFE}"/>
              </a:ext>
            </a:extLst>
          </p:cNvPr>
          <p:cNvSpPr txBox="1"/>
          <p:nvPr/>
        </p:nvSpPr>
        <p:spPr>
          <a:xfrm>
            <a:off x="3889919" y="2227171"/>
            <a:ext cx="358144" cy="369332"/>
          </a:xfrm>
          <a:prstGeom prst="rect">
            <a:avLst/>
          </a:prstGeom>
          <a:noFill/>
        </p:spPr>
        <p:txBody>
          <a:bodyPr wrap="square" rtlCol="0">
            <a:spAutoFit/>
          </a:bodyPr>
          <a:lstStyle/>
          <a:p>
            <a:r>
              <a:rPr lang="en-US" dirty="0">
                <a:solidFill>
                  <a:schemeClr val="accent6"/>
                </a:solidFill>
              </a:rPr>
              <a:t>0</a:t>
            </a:r>
            <a:endParaRPr lang="en-IN" dirty="0">
              <a:solidFill>
                <a:schemeClr val="accent6"/>
              </a:solidFill>
            </a:endParaRPr>
          </a:p>
        </p:txBody>
      </p:sp>
      <p:sp>
        <p:nvSpPr>
          <p:cNvPr id="85" name="TextBox 84">
            <a:extLst>
              <a:ext uri="{FF2B5EF4-FFF2-40B4-BE49-F238E27FC236}">
                <a16:creationId xmlns:a16="http://schemas.microsoft.com/office/drawing/2014/main" xmlns="" id="{19976D63-8D91-4811-9285-EFA97368DB96}"/>
              </a:ext>
            </a:extLst>
          </p:cNvPr>
          <p:cNvSpPr txBox="1"/>
          <p:nvPr/>
        </p:nvSpPr>
        <p:spPr>
          <a:xfrm>
            <a:off x="1868051" y="4239216"/>
            <a:ext cx="358144" cy="369332"/>
          </a:xfrm>
          <a:prstGeom prst="rect">
            <a:avLst/>
          </a:prstGeom>
          <a:noFill/>
        </p:spPr>
        <p:txBody>
          <a:bodyPr wrap="square" rtlCol="0">
            <a:spAutoFit/>
          </a:bodyPr>
          <a:lstStyle/>
          <a:p>
            <a:r>
              <a:rPr lang="en-US" dirty="0">
                <a:solidFill>
                  <a:schemeClr val="accent6"/>
                </a:solidFill>
              </a:rPr>
              <a:t>1</a:t>
            </a:r>
            <a:endParaRPr lang="en-IN" dirty="0">
              <a:solidFill>
                <a:schemeClr val="accent6"/>
              </a:solidFill>
            </a:endParaRPr>
          </a:p>
        </p:txBody>
      </p:sp>
      <p:sp>
        <p:nvSpPr>
          <p:cNvPr id="86" name="TextBox 85">
            <a:extLst>
              <a:ext uri="{FF2B5EF4-FFF2-40B4-BE49-F238E27FC236}">
                <a16:creationId xmlns:a16="http://schemas.microsoft.com/office/drawing/2014/main" xmlns="" id="{796C45FA-51C5-45E5-A0BE-FCDAC66AF754}"/>
              </a:ext>
            </a:extLst>
          </p:cNvPr>
          <p:cNvSpPr txBox="1"/>
          <p:nvPr/>
        </p:nvSpPr>
        <p:spPr>
          <a:xfrm>
            <a:off x="2910615" y="4234376"/>
            <a:ext cx="358144" cy="369332"/>
          </a:xfrm>
          <a:prstGeom prst="rect">
            <a:avLst/>
          </a:prstGeom>
          <a:noFill/>
        </p:spPr>
        <p:txBody>
          <a:bodyPr wrap="square" rtlCol="0">
            <a:spAutoFit/>
          </a:bodyPr>
          <a:lstStyle/>
          <a:p>
            <a:r>
              <a:rPr lang="en-US" dirty="0">
                <a:solidFill>
                  <a:schemeClr val="accent6"/>
                </a:solidFill>
              </a:rPr>
              <a:t>0</a:t>
            </a:r>
            <a:endParaRPr lang="en-IN" dirty="0">
              <a:solidFill>
                <a:schemeClr val="accent6"/>
              </a:solidFill>
            </a:endParaRPr>
          </a:p>
        </p:txBody>
      </p:sp>
    </p:spTree>
    <p:extLst>
      <p:ext uri="{BB962C8B-B14F-4D97-AF65-F5344CB8AC3E}">
        <p14:creationId xmlns:p14="http://schemas.microsoft.com/office/powerpoint/2010/main" val="740326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500"/>
                                        <p:tgtEl>
                                          <p:spTgt spid="5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fade">
                                      <p:cBhvr>
                                        <p:cTn id="27" dur="500"/>
                                        <p:tgtEl>
                                          <p:spTgt spid="6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0"/>
                                        </p:tgtEl>
                                        <p:attrNameLst>
                                          <p:attrName>style.visibility</p:attrName>
                                        </p:attrNameLst>
                                      </p:cBhvr>
                                      <p:to>
                                        <p:strVal val="visible"/>
                                      </p:to>
                                    </p:set>
                                    <p:animEffect transition="in" filter="fade">
                                      <p:cBhvr>
                                        <p:cTn id="32" dur="500"/>
                                        <p:tgtEl>
                                          <p:spTgt spid="7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3"/>
                                        </p:tgtEl>
                                        <p:attrNameLst>
                                          <p:attrName>style.visibility</p:attrName>
                                        </p:attrNameLst>
                                      </p:cBhvr>
                                      <p:to>
                                        <p:strVal val="visible"/>
                                      </p:to>
                                    </p:set>
                                    <p:animEffect transition="in" filter="fade">
                                      <p:cBhvr>
                                        <p:cTn id="35" dur="500"/>
                                        <p:tgtEl>
                                          <p:spTgt spid="7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8"/>
                                        </p:tgtEl>
                                        <p:attrNameLst>
                                          <p:attrName>style.visibility</p:attrName>
                                        </p:attrNameLst>
                                      </p:cBhvr>
                                      <p:to>
                                        <p:strVal val="visible"/>
                                      </p:to>
                                    </p:set>
                                    <p:animEffect transition="in" filter="fade">
                                      <p:cBhvr>
                                        <p:cTn id="38" dur="500"/>
                                        <p:tgtEl>
                                          <p:spTgt spid="7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79"/>
                                        </p:tgtEl>
                                        <p:attrNameLst>
                                          <p:attrName>style.visibility</p:attrName>
                                        </p:attrNameLst>
                                      </p:cBhvr>
                                      <p:to>
                                        <p:strVal val="visible"/>
                                      </p:to>
                                    </p:set>
                                    <p:animEffect transition="in" filter="fade">
                                      <p:cBhvr>
                                        <p:cTn id="43" dur="500"/>
                                        <p:tgtEl>
                                          <p:spTgt spid="7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0"/>
                                        </p:tgtEl>
                                        <p:attrNameLst>
                                          <p:attrName>style.visibility</p:attrName>
                                        </p:attrNameLst>
                                      </p:cBhvr>
                                      <p:to>
                                        <p:strVal val="visible"/>
                                      </p:to>
                                    </p:set>
                                    <p:animEffect transition="in" filter="fade">
                                      <p:cBhvr>
                                        <p:cTn id="46" dur="500"/>
                                        <p:tgtEl>
                                          <p:spTgt spid="8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71"/>
                                        </p:tgtEl>
                                        <p:attrNameLst>
                                          <p:attrName>style.visibility</p:attrName>
                                        </p:attrNameLst>
                                      </p:cBhvr>
                                      <p:to>
                                        <p:strVal val="visible"/>
                                      </p:to>
                                    </p:set>
                                    <p:animEffect transition="in" filter="fade">
                                      <p:cBhvr>
                                        <p:cTn id="51" dur="500"/>
                                        <p:tgtEl>
                                          <p:spTgt spid="7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4"/>
                                        </p:tgtEl>
                                        <p:attrNameLst>
                                          <p:attrName>style.visibility</p:attrName>
                                        </p:attrNameLst>
                                      </p:cBhvr>
                                      <p:to>
                                        <p:strVal val="visible"/>
                                      </p:to>
                                    </p:set>
                                    <p:animEffect transition="in" filter="fade">
                                      <p:cBhvr>
                                        <p:cTn id="54" dur="500"/>
                                        <p:tgtEl>
                                          <p:spTgt spid="74"/>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81"/>
                                        </p:tgtEl>
                                        <p:attrNameLst>
                                          <p:attrName>style.visibility</p:attrName>
                                        </p:attrNameLst>
                                      </p:cBhvr>
                                      <p:to>
                                        <p:strVal val="visible"/>
                                      </p:to>
                                    </p:set>
                                    <p:animEffect transition="in" filter="fade">
                                      <p:cBhvr>
                                        <p:cTn id="59" dur="500"/>
                                        <p:tgtEl>
                                          <p:spTgt spid="8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2"/>
                                        </p:tgtEl>
                                        <p:attrNameLst>
                                          <p:attrName>style.visibility</p:attrName>
                                        </p:attrNameLst>
                                      </p:cBhvr>
                                      <p:to>
                                        <p:strVal val="visible"/>
                                      </p:to>
                                    </p:set>
                                    <p:animEffect transition="in" filter="fade">
                                      <p:cBhvr>
                                        <p:cTn id="62" dur="500"/>
                                        <p:tgtEl>
                                          <p:spTgt spid="8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75"/>
                                        </p:tgtEl>
                                        <p:attrNameLst>
                                          <p:attrName>style.visibility</p:attrName>
                                        </p:attrNameLst>
                                      </p:cBhvr>
                                      <p:to>
                                        <p:strVal val="visible"/>
                                      </p:to>
                                    </p:set>
                                    <p:animEffect transition="in" filter="fade">
                                      <p:cBhvr>
                                        <p:cTn id="67" dur="500"/>
                                        <p:tgtEl>
                                          <p:spTgt spid="7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72"/>
                                        </p:tgtEl>
                                        <p:attrNameLst>
                                          <p:attrName>style.visibility</p:attrName>
                                        </p:attrNameLst>
                                      </p:cBhvr>
                                      <p:to>
                                        <p:strVal val="visible"/>
                                      </p:to>
                                    </p:set>
                                    <p:animEffect transition="in" filter="fade">
                                      <p:cBhvr>
                                        <p:cTn id="70" dur="500"/>
                                        <p:tgtEl>
                                          <p:spTgt spid="7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83"/>
                                        </p:tgtEl>
                                        <p:attrNameLst>
                                          <p:attrName>style.visibility</p:attrName>
                                        </p:attrNameLst>
                                      </p:cBhvr>
                                      <p:to>
                                        <p:strVal val="visible"/>
                                      </p:to>
                                    </p:set>
                                    <p:animEffect transition="in" filter="fade">
                                      <p:cBhvr>
                                        <p:cTn id="75" dur="500"/>
                                        <p:tgtEl>
                                          <p:spTgt spid="8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84"/>
                                        </p:tgtEl>
                                        <p:attrNameLst>
                                          <p:attrName>style.visibility</p:attrName>
                                        </p:attrNameLst>
                                      </p:cBhvr>
                                      <p:to>
                                        <p:strVal val="visible"/>
                                      </p:to>
                                    </p:set>
                                    <p:animEffect transition="in" filter="fade">
                                      <p:cBhvr>
                                        <p:cTn id="78" dur="500"/>
                                        <p:tgtEl>
                                          <p:spTgt spid="84"/>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77"/>
                                        </p:tgtEl>
                                        <p:attrNameLst>
                                          <p:attrName>style.visibility</p:attrName>
                                        </p:attrNameLst>
                                      </p:cBhvr>
                                      <p:to>
                                        <p:strVal val="visible"/>
                                      </p:to>
                                    </p:set>
                                    <p:animEffect transition="in" filter="fade">
                                      <p:cBhvr>
                                        <p:cTn id="83" dur="500"/>
                                        <p:tgtEl>
                                          <p:spTgt spid="77"/>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76"/>
                                        </p:tgtEl>
                                        <p:attrNameLst>
                                          <p:attrName>style.visibility</p:attrName>
                                        </p:attrNameLst>
                                      </p:cBhvr>
                                      <p:to>
                                        <p:strVal val="visible"/>
                                      </p:to>
                                    </p:set>
                                    <p:animEffect transition="in" filter="fade">
                                      <p:cBhvr>
                                        <p:cTn id="86" dur="500"/>
                                        <p:tgtEl>
                                          <p:spTgt spid="76"/>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86"/>
                                        </p:tgtEl>
                                        <p:attrNameLst>
                                          <p:attrName>style.visibility</p:attrName>
                                        </p:attrNameLst>
                                      </p:cBhvr>
                                      <p:to>
                                        <p:strVal val="visible"/>
                                      </p:to>
                                    </p:set>
                                    <p:animEffect transition="in" filter="fade">
                                      <p:cBhvr>
                                        <p:cTn id="91" dur="500"/>
                                        <p:tgtEl>
                                          <p:spTgt spid="86"/>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85"/>
                                        </p:tgtEl>
                                        <p:attrNameLst>
                                          <p:attrName>style.visibility</p:attrName>
                                        </p:attrNameLst>
                                      </p:cBhvr>
                                      <p:to>
                                        <p:strVal val="visible"/>
                                      </p:to>
                                    </p:set>
                                    <p:animEffect transition="in" filter="fade">
                                      <p:cBhvr>
                                        <p:cTn id="94"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P spid="71" grpId="0"/>
      <p:bldP spid="72" grpId="0"/>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31A6CA-A016-4CF1-B239-C78542802F3D}"/>
              </a:ext>
            </a:extLst>
          </p:cNvPr>
          <p:cNvSpPr>
            <a:spLocks noGrp="1"/>
          </p:cNvSpPr>
          <p:nvPr>
            <p:ph type="title"/>
          </p:nvPr>
        </p:nvSpPr>
        <p:spPr/>
        <p:txBody>
          <a:bodyPr/>
          <a:lstStyle/>
          <a:p>
            <a:r>
              <a:rPr lang="en-US" dirty="0"/>
              <a:t>Binary Parallel Subtractor</a:t>
            </a:r>
            <a:endParaRPr lang="en-IN" dirty="0"/>
          </a:p>
        </p:txBody>
      </p:sp>
      <p:grpSp>
        <p:nvGrpSpPr>
          <p:cNvPr id="4" name="Group 3">
            <a:extLst>
              <a:ext uri="{FF2B5EF4-FFF2-40B4-BE49-F238E27FC236}">
                <a16:creationId xmlns:a16="http://schemas.microsoft.com/office/drawing/2014/main" xmlns="" id="{FAA0B18D-BE9C-4583-8DCB-8F9F5447D042}"/>
              </a:ext>
            </a:extLst>
          </p:cNvPr>
          <p:cNvGrpSpPr/>
          <p:nvPr/>
        </p:nvGrpSpPr>
        <p:grpSpPr>
          <a:xfrm>
            <a:off x="1824929" y="1125287"/>
            <a:ext cx="1875286" cy="3384164"/>
            <a:chOff x="228603" y="1559239"/>
            <a:chExt cx="1875286" cy="3384164"/>
          </a:xfrm>
        </p:grpSpPr>
        <p:grpSp>
          <p:nvGrpSpPr>
            <p:cNvPr id="5" name="Group 4">
              <a:extLst>
                <a:ext uri="{FF2B5EF4-FFF2-40B4-BE49-F238E27FC236}">
                  <a16:creationId xmlns:a16="http://schemas.microsoft.com/office/drawing/2014/main" xmlns="" id="{5CD2A193-76B6-4326-ACC3-883102E45327}"/>
                </a:ext>
              </a:extLst>
            </p:cNvPr>
            <p:cNvGrpSpPr/>
            <p:nvPr/>
          </p:nvGrpSpPr>
          <p:grpSpPr>
            <a:xfrm>
              <a:off x="990600" y="3073101"/>
              <a:ext cx="1066800" cy="990600"/>
              <a:chOff x="990600" y="2362200"/>
              <a:chExt cx="1066800" cy="990600"/>
            </a:xfrm>
          </p:grpSpPr>
          <p:sp>
            <p:nvSpPr>
              <p:cNvPr id="23" name="Rectangle 22">
                <a:extLst>
                  <a:ext uri="{FF2B5EF4-FFF2-40B4-BE49-F238E27FC236}">
                    <a16:creationId xmlns:a16="http://schemas.microsoft.com/office/drawing/2014/main" xmlns="" id="{96786760-F4B4-4D27-A095-33228F06B918}"/>
                  </a:ext>
                </a:extLst>
              </p:cNvPr>
              <p:cNvSpPr/>
              <p:nvPr/>
            </p:nvSpPr>
            <p:spPr>
              <a:xfrm>
                <a:off x="990600" y="2362200"/>
                <a:ext cx="10668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TextBox 23">
                <a:extLst>
                  <a:ext uri="{FF2B5EF4-FFF2-40B4-BE49-F238E27FC236}">
                    <a16:creationId xmlns:a16="http://schemas.microsoft.com/office/drawing/2014/main" xmlns="" id="{8D73D545-9ADB-4156-8F50-5CEC491E071F}"/>
                  </a:ext>
                </a:extLst>
              </p:cNvPr>
              <p:cNvSpPr txBox="1"/>
              <p:nvPr/>
            </p:nvSpPr>
            <p:spPr>
              <a:xfrm>
                <a:off x="1219200" y="2626667"/>
                <a:ext cx="685800" cy="461665"/>
              </a:xfrm>
              <a:prstGeom prst="rect">
                <a:avLst/>
              </a:prstGeom>
              <a:noFill/>
            </p:spPr>
            <p:txBody>
              <a:bodyPr wrap="square" rtlCol="0">
                <a:spAutoFit/>
              </a:bodyPr>
              <a:lstStyle/>
              <a:p>
                <a:r>
                  <a:rPr lang="en-US" sz="2400" dirty="0"/>
                  <a:t>FA</a:t>
                </a:r>
                <a:r>
                  <a:rPr lang="en-US" sz="2400" baseline="-25000" dirty="0"/>
                  <a:t>4</a:t>
                </a:r>
                <a:endParaRPr lang="en-IN" sz="2400" dirty="0"/>
              </a:p>
            </p:txBody>
          </p:sp>
        </p:grpSp>
        <p:grpSp>
          <p:nvGrpSpPr>
            <p:cNvPr id="6" name="Group 5">
              <a:extLst>
                <a:ext uri="{FF2B5EF4-FFF2-40B4-BE49-F238E27FC236}">
                  <a16:creationId xmlns:a16="http://schemas.microsoft.com/office/drawing/2014/main" xmlns="" id="{813C9127-ABD7-4F00-8643-AC2DBC580758}"/>
                </a:ext>
              </a:extLst>
            </p:cNvPr>
            <p:cNvGrpSpPr/>
            <p:nvPr/>
          </p:nvGrpSpPr>
          <p:grpSpPr>
            <a:xfrm>
              <a:off x="1371600" y="4063699"/>
              <a:ext cx="457200" cy="879704"/>
              <a:chOff x="1371600" y="3352798"/>
              <a:chExt cx="457200" cy="879704"/>
            </a:xfrm>
          </p:grpSpPr>
          <p:cxnSp>
            <p:nvCxnSpPr>
              <p:cNvPr id="21" name="Straight Arrow Connector 20">
                <a:extLst>
                  <a:ext uri="{FF2B5EF4-FFF2-40B4-BE49-F238E27FC236}">
                    <a16:creationId xmlns:a16="http://schemas.microsoft.com/office/drawing/2014/main" xmlns="" id="{83EE423F-DFE8-4697-99A2-DF4E6FCF9B24}"/>
                  </a:ext>
                </a:extLst>
              </p:cNvPr>
              <p:cNvCxnSpPr>
                <a:cxnSpLocks/>
              </p:cNvCxnSpPr>
              <p:nvPr/>
            </p:nvCxnSpPr>
            <p:spPr>
              <a:xfrm>
                <a:off x="1524000" y="3352798"/>
                <a:ext cx="0" cy="5333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xmlns="" id="{CA13AB2D-C7D3-49C8-AA9A-3C1FAF9E0A1B}"/>
                  </a:ext>
                </a:extLst>
              </p:cNvPr>
              <p:cNvSpPr txBox="1"/>
              <p:nvPr/>
            </p:nvSpPr>
            <p:spPr>
              <a:xfrm>
                <a:off x="1371600" y="3851504"/>
                <a:ext cx="457200" cy="380998"/>
              </a:xfrm>
              <a:prstGeom prst="rect">
                <a:avLst/>
              </a:prstGeom>
              <a:noFill/>
            </p:spPr>
            <p:txBody>
              <a:bodyPr wrap="square" rtlCol="0">
                <a:spAutoFit/>
              </a:bodyPr>
              <a:lstStyle/>
              <a:p>
                <a:r>
                  <a:rPr lang="en-US" dirty="0"/>
                  <a:t>S</a:t>
                </a:r>
                <a:r>
                  <a:rPr lang="en-US" baseline="-25000" dirty="0"/>
                  <a:t>4</a:t>
                </a:r>
                <a:endParaRPr lang="en-IN" dirty="0"/>
              </a:p>
            </p:txBody>
          </p:sp>
        </p:grpSp>
        <p:grpSp>
          <p:nvGrpSpPr>
            <p:cNvPr id="7" name="Group 6">
              <a:extLst>
                <a:ext uri="{FF2B5EF4-FFF2-40B4-BE49-F238E27FC236}">
                  <a16:creationId xmlns:a16="http://schemas.microsoft.com/office/drawing/2014/main" xmlns="" id="{6AB06D2A-5A5F-43A3-9365-38F6491485B9}"/>
                </a:ext>
              </a:extLst>
            </p:cNvPr>
            <p:cNvGrpSpPr/>
            <p:nvPr/>
          </p:nvGrpSpPr>
          <p:grpSpPr>
            <a:xfrm>
              <a:off x="228603" y="3553507"/>
              <a:ext cx="533397" cy="1362737"/>
              <a:chOff x="1295403" y="3033105"/>
              <a:chExt cx="533397" cy="1362737"/>
            </a:xfrm>
          </p:grpSpPr>
          <p:cxnSp>
            <p:nvCxnSpPr>
              <p:cNvPr id="19" name="Straight Arrow Connector 18">
                <a:extLst>
                  <a:ext uri="{FF2B5EF4-FFF2-40B4-BE49-F238E27FC236}">
                    <a16:creationId xmlns:a16="http://schemas.microsoft.com/office/drawing/2014/main" xmlns="" id="{454D2743-A7A1-414B-B8B1-663335DF2CE1}"/>
                  </a:ext>
                </a:extLst>
              </p:cNvPr>
              <p:cNvCxnSpPr>
                <a:cxnSpLocks/>
              </p:cNvCxnSpPr>
              <p:nvPr/>
            </p:nvCxnSpPr>
            <p:spPr>
              <a:xfrm>
                <a:off x="1524000" y="3033105"/>
                <a:ext cx="0" cy="1008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xmlns="" id="{711BE73D-B5A4-4FB1-812E-49718DA17F6B}"/>
                  </a:ext>
                </a:extLst>
              </p:cNvPr>
              <p:cNvSpPr txBox="1"/>
              <p:nvPr/>
            </p:nvSpPr>
            <p:spPr>
              <a:xfrm>
                <a:off x="1295403" y="4026510"/>
                <a:ext cx="533397" cy="369332"/>
              </a:xfrm>
              <a:prstGeom prst="rect">
                <a:avLst/>
              </a:prstGeom>
              <a:noFill/>
            </p:spPr>
            <p:txBody>
              <a:bodyPr wrap="square" rtlCol="0">
                <a:spAutoFit/>
              </a:bodyPr>
              <a:lstStyle/>
              <a:p>
                <a:r>
                  <a:rPr lang="en-US" dirty="0" err="1"/>
                  <a:t>C</a:t>
                </a:r>
                <a:r>
                  <a:rPr lang="en-US" baseline="-25000" dirty="0" err="1"/>
                  <a:t>out</a:t>
                </a:r>
                <a:endParaRPr lang="en-IN" dirty="0"/>
              </a:p>
            </p:txBody>
          </p:sp>
        </p:grpSp>
        <p:cxnSp>
          <p:nvCxnSpPr>
            <p:cNvPr id="8" name="Straight Connector 7">
              <a:extLst>
                <a:ext uri="{FF2B5EF4-FFF2-40B4-BE49-F238E27FC236}">
                  <a16:creationId xmlns:a16="http://schemas.microsoft.com/office/drawing/2014/main" xmlns="" id="{4684FFF3-63EB-4522-84F9-BBA7C34893A8}"/>
                </a:ext>
              </a:extLst>
            </p:cNvPr>
            <p:cNvCxnSpPr>
              <a:stCxn id="23" idx="1"/>
            </p:cNvCxnSpPr>
            <p:nvPr/>
          </p:nvCxnSpPr>
          <p:spPr>
            <a:xfrm flipH="1" flipV="1">
              <a:off x="457201" y="3568398"/>
              <a:ext cx="533399" cy="3"/>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xmlns="" id="{D72C23B3-35E1-4619-A65C-2699E0471025}"/>
                </a:ext>
              </a:extLst>
            </p:cNvPr>
            <p:cNvGrpSpPr/>
            <p:nvPr/>
          </p:nvGrpSpPr>
          <p:grpSpPr>
            <a:xfrm>
              <a:off x="1011160" y="1559239"/>
              <a:ext cx="1092729" cy="1519674"/>
              <a:chOff x="1011160" y="1254439"/>
              <a:chExt cx="1092729" cy="1519674"/>
            </a:xfrm>
          </p:grpSpPr>
          <p:cxnSp>
            <p:nvCxnSpPr>
              <p:cNvPr id="10" name="Straight Arrow Connector 9">
                <a:extLst>
                  <a:ext uri="{FF2B5EF4-FFF2-40B4-BE49-F238E27FC236}">
                    <a16:creationId xmlns:a16="http://schemas.microsoft.com/office/drawing/2014/main" xmlns="" id="{F3CD2306-93BF-45DD-BF12-E51E58D9E103}"/>
                  </a:ext>
                </a:extLst>
              </p:cNvPr>
              <p:cNvCxnSpPr>
                <a:cxnSpLocks/>
              </p:cNvCxnSpPr>
              <p:nvPr/>
            </p:nvCxnSpPr>
            <p:spPr>
              <a:xfrm>
                <a:off x="1211821" y="2450113"/>
                <a:ext cx="0" cy="324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xmlns="" id="{55D8C46D-B7CC-4418-AC1E-3ECB6A04C2D2}"/>
                  </a:ext>
                </a:extLst>
              </p:cNvPr>
              <p:cNvCxnSpPr>
                <a:cxnSpLocks/>
              </p:cNvCxnSpPr>
              <p:nvPr/>
            </p:nvCxnSpPr>
            <p:spPr>
              <a:xfrm>
                <a:off x="1828800" y="1593938"/>
                <a:ext cx="0" cy="1166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xmlns="" id="{6C3BED73-A7AB-4BEE-8C4D-5974BF17A9F5}"/>
                  </a:ext>
                </a:extLst>
              </p:cNvPr>
              <p:cNvSpPr txBox="1"/>
              <p:nvPr/>
            </p:nvSpPr>
            <p:spPr>
              <a:xfrm>
                <a:off x="1036320" y="1254439"/>
                <a:ext cx="457200" cy="380998"/>
              </a:xfrm>
              <a:prstGeom prst="rect">
                <a:avLst/>
              </a:prstGeom>
              <a:noFill/>
            </p:spPr>
            <p:txBody>
              <a:bodyPr wrap="square" rtlCol="0">
                <a:spAutoFit/>
              </a:bodyPr>
              <a:lstStyle/>
              <a:p>
                <a:r>
                  <a:rPr lang="en-US" dirty="0"/>
                  <a:t>B</a:t>
                </a:r>
                <a:r>
                  <a:rPr lang="en-US" baseline="-25000" dirty="0"/>
                  <a:t>4</a:t>
                </a:r>
                <a:endParaRPr lang="en-IN" dirty="0"/>
              </a:p>
            </p:txBody>
          </p:sp>
          <p:sp>
            <p:nvSpPr>
              <p:cNvPr id="13" name="TextBox 12">
                <a:extLst>
                  <a:ext uri="{FF2B5EF4-FFF2-40B4-BE49-F238E27FC236}">
                    <a16:creationId xmlns:a16="http://schemas.microsoft.com/office/drawing/2014/main" xmlns="" id="{D00C2CC4-9CDC-418F-828A-9774D51FCD90}"/>
                  </a:ext>
                </a:extLst>
              </p:cNvPr>
              <p:cNvSpPr txBox="1"/>
              <p:nvPr/>
            </p:nvSpPr>
            <p:spPr>
              <a:xfrm>
                <a:off x="1646689" y="1260125"/>
                <a:ext cx="457200" cy="380998"/>
              </a:xfrm>
              <a:prstGeom prst="rect">
                <a:avLst/>
              </a:prstGeom>
              <a:noFill/>
            </p:spPr>
            <p:txBody>
              <a:bodyPr wrap="square" rtlCol="0">
                <a:spAutoFit/>
              </a:bodyPr>
              <a:lstStyle/>
              <a:p>
                <a:r>
                  <a:rPr lang="en-US" dirty="0"/>
                  <a:t>A</a:t>
                </a:r>
                <a:r>
                  <a:rPr lang="en-US" baseline="-25000" dirty="0"/>
                  <a:t>4</a:t>
                </a:r>
                <a:endParaRPr lang="en-IN" dirty="0"/>
              </a:p>
            </p:txBody>
          </p:sp>
          <p:grpSp>
            <p:nvGrpSpPr>
              <p:cNvPr id="14" name="Group 13">
                <a:extLst>
                  <a:ext uri="{FF2B5EF4-FFF2-40B4-BE49-F238E27FC236}">
                    <a16:creationId xmlns:a16="http://schemas.microsoft.com/office/drawing/2014/main" xmlns="" id="{EFB42EBC-43FD-47F3-B2A4-F2DC28100FF8}"/>
                  </a:ext>
                </a:extLst>
              </p:cNvPr>
              <p:cNvGrpSpPr/>
              <p:nvPr/>
            </p:nvGrpSpPr>
            <p:grpSpPr>
              <a:xfrm rot="5400000">
                <a:off x="766871" y="1822729"/>
                <a:ext cx="884577" cy="396000"/>
                <a:chOff x="402687" y="5869717"/>
                <a:chExt cx="1424619" cy="637763"/>
              </a:xfrm>
            </p:grpSpPr>
            <p:cxnSp>
              <p:nvCxnSpPr>
                <p:cNvPr id="15" name="Straight Connector 14">
                  <a:extLst>
                    <a:ext uri="{FF2B5EF4-FFF2-40B4-BE49-F238E27FC236}">
                      <a16:creationId xmlns:a16="http://schemas.microsoft.com/office/drawing/2014/main" xmlns="" id="{1BC7674A-6F86-4B05-83A0-7621B8CD4689}"/>
                    </a:ext>
                  </a:extLst>
                </p:cNvPr>
                <p:cNvCxnSpPr/>
                <p:nvPr/>
              </p:nvCxnSpPr>
              <p:spPr>
                <a:xfrm>
                  <a:off x="402687" y="6187167"/>
                  <a:ext cx="51346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0E1DB88A-DF54-4AAE-8641-270D96180DAC}"/>
                    </a:ext>
                  </a:extLst>
                </p:cNvPr>
                <p:cNvCxnSpPr/>
                <p:nvPr/>
              </p:nvCxnSpPr>
              <p:spPr>
                <a:xfrm flipV="1">
                  <a:off x="1563383" y="6183730"/>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xmlns="" id="{229319D8-DACC-4C0F-A319-DEFCFC6082AF}"/>
                    </a:ext>
                  </a:extLst>
                </p:cNvPr>
                <p:cNvSpPr/>
                <p:nvPr/>
              </p:nvSpPr>
              <p:spPr>
                <a:xfrm>
                  <a:off x="1446530" y="6125012"/>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riangle 100">
                  <a:extLst>
                    <a:ext uri="{FF2B5EF4-FFF2-40B4-BE49-F238E27FC236}">
                      <a16:creationId xmlns:a16="http://schemas.microsoft.com/office/drawing/2014/main" xmlns="" id="{173C7A11-6431-4856-BA5C-1EF664824DEF}"/>
                    </a:ext>
                  </a:extLst>
                </p:cNvPr>
                <p:cNvSpPr/>
                <p:nvPr/>
              </p:nvSpPr>
              <p:spPr>
                <a:xfrm rot="5400000">
                  <a:off x="854688" y="5927696"/>
                  <a:ext cx="637763" cy="521805"/>
                </a:xfrm>
                <a:prstGeom prst="triangl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grpSp>
        <p:nvGrpSpPr>
          <p:cNvPr id="25" name="Group 24">
            <a:extLst>
              <a:ext uri="{FF2B5EF4-FFF2-40B4-BE49-F238E27FC236}">
                <a16:creationId xmlns:a16="http://schemas.microsoft.com/office/drawing/2014/main" xmlns="" id="{C730499B-5036-4C56-AAF9-999DC1A3175E}"/>
              </a:ext>
            </a:extLst>
          </p:cNvPr>
          <p:cNvGrpSpPr/>
          <p:nvPr/>
        </p:nvGrpSpPr>
        <p:grpSpPr>
          <a:xfrm>
            <a:off x="3668126" y="1137385"/>
            <a:ext cx="2017864" cy="3387831"/>
            <a:chOff x="2071800" y="1571337"/>
            <a:chExt cx="2017864" cy="3387831"/>
          </a:xfrm>
        </p:grpSpPr>
        <p:grpSp>
          <p:nvGrpSpPr>
            <p:cNvPr id="26" name="Group 25">
              <a:extLst>
                <a:ext uri="{FF2B5EF4-FFF2-40B4-BE49-F238E27FC236}">
                  <a16:creationId xmlns:a16="http://schemas.microsoft.com/office/drawing/2014/main" xmlns="" id="{0D6A93F7-6006-4332-BA76-B659AB3BCB5E}"/>
                </a:ext>
              </a:extLst>
            </p:cNvPr>
            <p:cNvGrpSpPr/>
            <p:nvPr/>
          </p:nvGrpSpPr>
          <p:grpSpPr>
            <a:xfrm>
              <a:off x="2971800" y="3073100"/>
              <a:ext cx="1066800" cy="990600"/>
              <a:chOff x="990600" y="2362200"/>
              <a:chExt cx="1066800" cy="990600"/>
            </a:xfrm>
          </p:grpSpPr>
          <p:sp>
            <p:nvSpPr>
              <p:cNvPr id="43" name="Rectangle 42">
                <a:extLst>
                  <a:ext uri="{FF2B5EF4-FFF2-40B4-BE49-F238E27FC236}">
                    <a16:creationId xmlns:a16="http://schemas.microsoft.com/office/drawing/2014/main" xmlns="" id="{A8CFEF0E-2EF7-48BD-A043-D0145488548C}"/>
                  </a:ext>
                </a:extLst>
              </p:cNvPr>
              <p:cNvSpPr/>
              <p:nvPr/>
            </p:nvSpPr>
            <p:spPr>
              <a:xfrm>
                <a:off x="990600" y="2362200"/>
                <a:ext cx="10668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TextBox 43">
                <a:extLst>
                  <a:ext uri="{FF2B5EF4-FFF2-40B4-BE49-F238E27FC236}">
                    <a16:creationId xmlns:a16="http://schemas.microsoft.com/office/drawing/2014/main" xmlns="" id="{7410606C-E6F1-4AD1-B839-85E3E058F89E}"/>
                  </a:ext>
                </a:extLst>
              </p:cNvPr>
              <p:cNvSpPr txBox="1"/>
              <p:nvPr/>
            </p:nvSpPr>
            <p:spPr>
              <a:xfrm>
                <a:off x="1219200" y="2626667"/>
                <a:ext cx="685800" cy="461665"/>
              </a:xfrm>
              <a:prstGeom prst="rect">
                <a:avLst/>
              </a:prstGeom>
              <a:noFill/>
            </p:spPr>
            <p:txBody>
              <a:bodyPr wrap="square" rtlCol="0">
                <a:spAutoFit/>
              </a:bodyPr>
              <a:lstStyle/>
              <a:p>
                <a:r>
                  <a:rPr lang="en-US" sz="2400" dirty="0"/>
                  <a:t>FA</a:t>
                </a:r>
                <a:r>
                  <a:rPr lang="en-US" sz="2400" baseline="-25000" dirty="0"/>
                  <a:t>3</a:t>
                </a:r>
                <a:endParaRPr lang="en-IN" sz="2400" dirty="0"/>
              </a:p>
            </p:txBody>
          </p:sp>
        </p:grpSp>
        <p:grpSp>
          <p:nvGrpSpPr>
            <p:cNvPr id="27" name="Group 26">
              <a:extLst>
                <a:ext uri="{FF2B5EF4-FFF2-40B4-BE49-F238E27FC236}">
                  <a16:creationId xmlns:a16="http://schemas.microsoft.com/office/drawing/2014/main" xmlns="" id="{C7230BEC-B201-4EAD-86AA-EBAEE9D50CA1}"/>
                </a:ext>
              </a:extLst>
            </p:cNvPr>
            <p:cNvGrpSpPr/>
            <p:nvPr/>
          </p:nvGrpSpPr>
          <p:grpSpPr>
            <a:xfrm>
              <a:off x="3352799" y="4063966"/>
              <a:ext cx="457200" cy="895202"/>
              <a:chOff x="1371600" y="3368296"/>
              <a:chExt cx="457200" cy="895202"/>
            </a:xfrm>
          </p:grpSpPr>
          <p:cxnSp>
            <p:nvCxnSpPr>
              <p:cNvPr id="41" name="Straight Arrow Connector 40">
                <a:extLst>
                  <a:ext uri="{FF2B5EF4-FFF2-40B4-BE49-F238E27FC236}">
                    <a16:creationId xmlns:a16="http://schemas.microsoft.com/office/drawing/2014/main" xmlns="" id="{B0C306DA-B3C9-4C9F-BE7A-C5EED0EC3759}"/>
                  </a:ext>
                </a:extLst>
              </p:cNvPr>
              <p:cNvCxnSpPr>
                <a:cxnSpLocks/>
              </p:cNvCxnSpPr>
              <p:nvPr/>
            </p:nvCxnSpPr>
            <p:spPr>
              <a:xfrm>
                <a:off x="1524000" y="3368296"/>
                <a:ext cx="0" cy="5333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xmlns="" id="{E47F008D-C253-4541-8541-F21DA5D12FF7}"/>
                  </a:ext>
                </a:extLst>
              </p:cNvPr>
              <p:cNvSpPr txBox="1"/>
              <p:nvPr/>
            </p:nvSpPr>
            <p:spPr>
              <a:xfrm>
                <a:off x="1371600" y="3882500"/>
                <a:ext cx="457200" cy="380998"/>
              </a:xfrm>
              <a:prstGeom prst="rect">
                <a:avLst/>
              </a:prstGeom>
              <a:noFill/>
            </p:spPr>
            <p:txBody>
              <a:bodyPr wrap="square" rtlCol="0">
                <a:spAutoFit/>
              </a:bodyPr>
              <a:lstStyle/>
              <a:p>
                <a:r>
                  <a:rPr lang="en-US" dirty="0"/>
                  <a:t>S</a:t>
                </a:r>
                <a:r>
                  <a:rPr lang="en-US" baseline="-25000" dirty="0"/>
                  <a:t>3</a:t>
                </a:r>
                <a:endParaRPr lang="en-IN" dirty="0"/>
              </a:p>
            </p:txBody>
          </p:sp>
        </p:grpSp>
        <p:grpSp>
          <p:nvGrpSpPr>
            <p:cNvPr id="28" name="Group 27">
              <a:extLst>
                <a:ext uri="{FF2B5EF4-FFF2-40B4-BE49-F238E27FC236}">
                  <a16:creationId xmlns:a16="http://schemas.microsoft.com/office/drawing/2014/main" xmlns="" id="{73AFB2D7-D391-4D30-93B0-32654D494BC3}"/>
                </a:ext>
              </a:extLst>
            </p:cNvPr>
            <p:cNvGrpSpPr/>
            <p:nvPr/>
          </p:nvGrpSpPr>
          <p:grpSpPr>
            <a:xfrm>
              <a:off x="2071800" y="3187400"/>
              <a:ext cx="900000" cy="380998"/>
              <a:chOff x="2071800" y="2476499"/>
              <a:chExt cx="900000" cy="380998"/>
            </a:xfrm>
          </p:grpSpPr>
          <p:cxnSp>
            <p:nvCxnSpPr>
              <p:cNvPr id="39" name="Straight Arrow Connector 38">
                <a:extLst>
                  <a:ext uri="{FF2B5EF4-FFF2-40B4-BE49-F238E27FC236}">
                    <a16:creationId xmlns:a16="http://schemas.microsoft.com/office/drawing/2014/main" xmlns="" id="{583FA0D8-78A1-49D0-8B28-C34B8B10AA85}"/>
                  </a:ext>
                </a:extLst>
              </p:cNvPr>
              <p:cNvCxnSpPr>
                <a:cxnSpLocks/>
              </p:cNvCxnSpPr>
              <p:nvPr/>
            </p:nvCxnSpPr>
            <p:spPr>
              <a:xfrm rot="5400000">
                <a:off x="2521800" y="2407497"/>
                <a:ext cx="0" cy="900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xmlns="" id="{3785F8CA-6EF1-494A-937D-CA9CDB22C19F}"/>
                  </a:ext>
                </a:extLst>
              </p:cNvPr>
              <p:cNvSpPr txBox="1"/>
              <p:nvPr/>
            </p:nvSpPr>
            <p:spPr>
              <a:xfrm>
                <a:off x="2324099" y="2476499"/>
                <a:ext cx="457200" cy="380998"/>
              </a:xfrm>
              <a:prstGeom prst="rect">
                <a:avLst/>
              </a:prstGeom>
              <a:noFill/>
            </p:spPr>
            <p:txBody>
              <a:bodyPr wrap="square" rtlCol="0">
                <a:spAutoFit/>
              </a:bodyPr>
              <a:lstStyle/>
              <a:p>
                <a:r>
                  <a:rPr lang="en-US" dirty="0"/>
                  <a:t>C</a:t>
                </a:r>
                <a:r>
                  <a:rPr lang="en-US" baseline="-25000" dirty="0"/>
                  <a:t>3</a:t>
                </a:r>
                <a:endParaRPr lang="en-IN" dirty="0"/>
              </a:p>
            </p:txBody>
          </p:sp>
        </p:grpSp>
        <p:grpSp>
          <p:nvGrpSpPr>
            <p:cNvPr id="29" name="Group 28">
              <a:extLst>
                <a:ext uri="{FF2B5EF4-FFF2-40B4-BE49-F238E27FC236}">
                  <a16:creationId xmlns:a16="http://schemas.microsoft.com/office/drawing/2014/main" xmlns="" id="{4080DF30-9F23-42A6-B9B7-AB381B3AB3C3}"/>
                </a:ext>
              </a:extLst>
            </p:cNvPr>
            <p:cNvGrpSpPr/>
            <p:nvPr/>
          </p:nvGrpSpPr>
          <p:grpSpPr>
            <a:xfrm>
              <a:off x="2996935" y="1571337"/>
              <a:ext cx="1092729" cy="1519674"/>
              <a:chOff x="1011160" y="1254439"/>
              <a:chExt cx="1092729" cy="1519674"/>
            </a:xfrm>
          </p:grpSpPr>
          <p:cxnSp>
            <p:nvCxnSpPr>
              <p:cNvPr id="30" name="Straight Arrow Connector 29">
                <a:extLst>
                  <a:ext uri="{FF2B5EF4-FFF2-40B4-BE49-F238E27FC236}">
                    <a16:creationId xmlns:a16="http://schemas.microsoft.com/office/drawing/2014/main" xmlns="" id="{D9456982-0546-4C74-A9CA-F14FB7A5838A}"/>
                  </a:ext>
                </a:extLst>
              </p:cNvPr>
              <p:cNvCxnSpPr>
                <a:cxnSpLocks/>
              </p:cNvCxnSpPr>
              <p:nvPr/>
            </p:nvCxnSpPr>
            <p:spPr>
              <a:xfrm>
                <a:off x="1211821" y="2450113"/>
                <a:ext cx="0" cy="324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xmlns="" id="{7550E489-7F55-43E8-A8E6-6F700FB9CF88}"/>
                  </a:ext>
                </a:extLst>
              </p:cNvPr>
              <p:cNvCxnSpPr>
                <a:cxnSpLocks/>
              </p:cNvCxnSpPr>
              <p:nvPr/>
            </p:nvCxnSpPr>
            <p:spPr>
              <a:xfrm>
                <a:off x="1828800" y="1593938"/>
                <a:ext cx="0" cy="1166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xmlns="" id="{4FB30446-B14D-40C4-AD0D-FB8D9EAB087B}"/>
                  </a:ext>
                </a:extLst>
              </p:cNvPr>
              <p:cNvSpPr txBox="1"/>
              <p:nvPr/>
            </p:nvSpPr>
            <p:spPr>
              <a:xfrm>
                <a:off x="1036320" y="1254439"/>
                <a:ext cx="457200" cy="380998"/>
              </a:xfrm>
              <a:prstGeom prst="rect">
                <a:avLst/>
              </a:prstGeom>
              <a:noFill/>
            </p:spPr>
            <p:txBody>
              <a:bodyPr wrap="square" rtlCol="0">
                <a:spAutoFit/>
              </a:bodyPr>
              <a:lstStyle/>
              <a:p>
                <a:r>
                  <a:rPr lang="en-US" dirty="0"/>
                  <a:t>B</a:t>
                </a:r>
                <a:r>
                  <a:rPr lang="en-US" baseline="-25000" dirty="0"/>
                  <a:t>3</a:t>
                </a:r>
                <a:endParaRPr lang="en-IN" dirty="0"/>
              </a:p>
            </p:txBody>
          </p:sp>
          <p:sp>
            <p:nvSpPr>
              <p:cNvPr id="33" name="TextBox 32">
                <a:extLst>
                  <a:ext uri="{FF2B5EF4-FFF2-40B4-BE49-F238E27FC236}">
                    <a16:creationId xmlns:a16="http://schemas.microsoft.com/office/drawing/2014/main" xmlns="" id="{29134BF2-24C3-4EC1-AB40-1530E2597B16}"/>
                  </a:ext>
                </a:extLst>
              </p:cNvPr>
              <p:cNvSpPr txBox="1"/>
              <p:nvPr/>
            </p:nvSpPr>
            <p:spPr>
              <a:xfrm>
                <a:off x="1646689" y="1260125"/>
                <a:ext cx="457200" cy="380998"/>
              </a:xfrm>
              <a:prstGeom prst="rect">
                <a:avLst/>
              </a:prstGeom>
              <a:noFill/>
            </p:spPr>
            <p:txBody>
              <a:bodyPr wrap="square" rtlCol="0">
                <a:spAutoFit/>
              </a:bodyPr>
              <a:lstStyle/>
              <a:p>
                <a:r>
                  <a:rPr lang="en-US" dirty="0"/>
                  <a:t>A</a:t>
                </a:r>
                <a:r>
                  <a:rPr lang="en-US" baseline="-25000" dirty="0"/>
                  <a:t>3</a:t>
                </a:r>
                <a:endParaRPr lang="en-IN" dirty="0"/>
              </a:p>
            </p:txBody>
          </p:sp>
          <p:grpSp>
            <p:nvGrpSpPr>
              <p:cNvPr id="34" name="Group 33">
                <a:extLst>
                  <a:ext uri="{FF2B5EF4-FFF2-40B4-BE49-F238E27FC236}">
                    <a16:creationId xmlns:a16="http://schemas.microsoft.com/office/drawing/2014/main" xmlns="" id="{312524EC-C72D-4877-BECB-C88F8C1ECCC6}"/>
                  </a:ext>
                </a:extLst>
              </p:cNvPr>
              <p:cNvGrpSpPr/>
              <p:nvPr/>
            </p:nvGrpSpPr>
            <p:grpSpPr>
              <a:xfrm rot="5400000">
                <a:off x="774620" y="1830478"/>
                <a:ext cx="869079" cy="396000"/>
                <a:chOff x="427647" y="5869717"/>
                <a:chExt cx="1399659" cy="637763"/>
              </a:xfrm>
            </p:grpSpPr>
            <p:cxnSp>
              <p:nvCxnSpPr>
                <p:cNvPr id="35" name="Straight Connector 34">
                  <a:extLst>
                    <a:ext uri="{FF2B5EF4-FFF2-40B4-BE49-F238E27FC236}">
                      <a16:creationId xmlns:a16="http://schemas.microsoft.com/office/drawing/2014/main" xmlns="" id="{C31F896B-17FB-438C-8E3A-E05C94A078A8}"/>
                    </a:ext>
                  </a:extLst>
                </p:cNvPr>
                <p:cNvCxnSpPr/>
                <p:nvPr/>
              </p:nvCxnSpPr>
              <p:spPr>
                <a:xfrm>
                  <a:off x="427647" y="6187167"/>
                  <a:ext cx="51346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573F7949-0B84-41B5-8E84-76E6A48DE87E}"/>
                    </a:ext>
                  </a:extLst>
                </p:cNvPr>
                <p:cNvCxnSpPr/>
                <p:nvPr/>
              </p:nvCxnSpPr>
              <p:spPr>
                <a:xfrm flipV="1">
                  <a:off x="1563383" y="6183730"/>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xmlns="" id="{5B1762A9-7DA5-4573-9252-ADF5AE7672E5}"/>
                    </a:ext>
                  </a:extLst>
                </p:cNvPr>
                <p:cNvSpPr/>
                <p:nvPr/>
              </p:nvSpPr>
              <p:spPr>
                <a:xfrm>
                  <a:off x="1446530" y="6125012"/>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Triangle 100">
                  <a:extLst>
                    <a:ext uri="{FF2B5EF4-FFF2-40B4-BE49-F238E27FC236}">
                      <a16:creationId xmlns:a16="http://schemas.microsoft.com/office/drawing/2014/main" xmlns="" id="{480FFFCD-FC84-44D9-9ED5-B44BCED3FA35}"/>
                    </a:ext>
                  </a:extLst>
                </p:cNvPr>
                <p:cNvSpPr/>
                <p:nvPr/>
              </p:nvSpPr>
              <p:spPr>
                <a:xfrm rot="5400000">
                  <a:off x="854688" y="5927696"/>
                  <a:ext cx="637763" cy="521805"/>
                </a:xfrm>
                <a:prstGeom prst="triangl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grpSp>
        <p:nvGrpSpPr>
          <p:cNvPr id="45" name="Group 44">
            <a:extLst>
              <a:ext uri="{FF2B5EF4-FFF2-40B4-BE49-F238E27FC236}">
                <a16:creationId xmlns:a16="http://schemas.microsoft.com/office/drawing/2014/main" xmlns="" id="{F287F606-B842-42AF-8F6E-1809A6292A2F}"/>
              </a:ext>
            </a:extLst>
          </p:cNvPr>
          <p:cNvGrpSpPr/>
          <p:nvPr/>
        </p:nvGrpSpPr>
        <p:grpSpPr>
          <a:xfrm>
            <a:off x="7630526" y="1125287"/>
            <a:ext cx="3093694" cy="3378530"/>
            <a:chOff x="6034200" y="1559239"/>
            <a:chExt cx="3093694" cy="3378530"/>
          </a:xfrm>
        </p:grpSpPr>
        <p:grpSp>
          <p:nvGrpSpPr>
            <p:cNvPr id="46" name="Group 45">
              <a:extLst>
                <a:ext uri="{FF2B5EF4-FFF2-40B4-BE49-F238E27FC236}">
                  <a16:creationId xmlns:a16="http://schemas.microsoft.com/office/drawing/2014/main" xmlns="" id="{4184B973-D82B-4C78-877D-A84167F7BD4F}"/>
                </a:ext>
              </a:extLst>
            </p:cNvPr>
            <p:cNvGrpSpPr/>
            <p:nvPr/>
          </p:nvGrpSpPr>
          <p:grpSpPr>
            <a:xfrm>
              <a:off x="8001000" y="3187400"/>
              <a:ext cx="1126894" cy="380998"/>
              <a:chOff x="2057400" y="2476499"/>
              <a:chExt cx="1126894" cy="380998"/>
            </a:xfrm>
          </p:grpSpPr>
          <p:cxnSp>
            <p:nvCxnSpPr>
              <p:cNvPr id="67" name="Straight Arrow Connector 66">
                <a:extLst>
                  <a:ext uri="{FF2B5EF4-FFF2-40B4-BE49-F238E27FC236}">
                    <a16:creationId xmlns:a16="http://schemas.microsoft.com/office/drawing/2014/main" xmlns="" id="{716508B3-6E5A-473E-9D18-8F0BCCB7FC83}"/>
                  </a:ext>
                </a:extLst>
              </p:cNvPr>
              <p:cNvCxnSpPr>
                <a:cxnSpLocks/>
              </p:cNvCxnSpPr>
              <p:nvPr/>
            </p:nvCxnSpPr>
            <p:spPr>
              <a:xfrm rot="5400000">
                <a:off x="2507400" y="2407497"/>
                <a:ext cx="0" cy="900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xmlns="" id="{82989A8B-D69A-4C04-ADFA-7C5461D026C6}"/>
                  </a:ext>
                </a:extLst>
              </p:cNvPr>
              <p:cNvSpPr txBox="1"/>
              <p:nvPr/>
            </p:nvSpPr>
            <p:spPr>
              <a:xfrm>
                <a:off x="2311399" y="2476499"/>
                <a:ext cx="872895" cy="369332"/>
              </a:xfrm>
              <a:prstGeom prst="rect">
                <a:avLst/>
              </a:prstGeom>
              <a:noFill/>
            </p:spPr>
            <p:txBody>
              <a:bodyPr wrap="square" rtlCol="0">
                <a:spAutoFit/>
              </a:bodyPr>
              <a:lstStyle/>
              <a:p>
                <a:r>
                  <a:rPr lang="en-US" dirty="0" err="1"/>
                  <a:t>C</a:t>
                </a:r>
                <a:r>
                  <a:rPr lang="en-US" baseline="-25000" dirty="0" err="1"/>
                  <a:t>in</a:t>
                </a:r>
                <a:r>
                  <a:rPr lang="en-US" dirty="0"/>
                  <a:t>= 1</a:t>
                </a:r>
                <a:endParaRPr lang="en-IN" dirty="0"/>
              </a:p>
            </p:txBody>
          </p:sp>
        </p:grpSp>
        <p:grpSp>
          <p:nvGrpSpPr>
            <p:cNvPr id="47" name="Group 46">
              <a:extLst>
                <a:ext uri="{FF2B5EF4-FFF2-40B4-BE49-F238E27FC236}">
                  <a16:creationId xmlns:a16="http://schemas.microsoft.com/office/drawing/2014/main" xmlns="" id="{799366C1-C248-4BF3-8869-5D94D2C3189F}"/>
                </a:ext>
              </a:extLst>
            </p:cNvPr>
            <p:cNvGrpSpPr/>
            <p:nvPr/>
          </p:nvGrpSpPr>
          <p:grpSpPr>
            <a:xfrm>
              <a:off x="6034200" y="1559239"/>
              <a:ext cx="2028384" cy="3378530"/>
              <a:chOff x="6034200" y="1559239"/>
              <a:chExt cx="2028384" cy="3378530"/>
            </a:xfrm>
          </p:grpSpPr>
          <p:grpSp>
            <p:nvGrpSpPr>
              <p:cNvPr id="48" name="Group 47">
                <a:extLst>
                  <a:ext uri="{FF2B5EF4-FFF2-40B4-BE49-F238E27FC236}">
                    <a16:creationId xmlns:a16="http://schemas.microsoft.com/office/drawing/2014/main" xmlns="" id="{0BA4D95E-9508-4E15-9B8F-D54862B41F1C}"/>
                  </a:ext>
                </a:extLst>
              </p:cNvPr>
              <p:cNvGrpSpPr/>
              <p:nvPr/>
            </p:nvGrpSpPr>
            <p:grpSpPr>
              <a:xfrm>
                <a:off x="6934200" y="3073099"/>
                <a:ext cx="1066800" cy="990600"/>
                <a:chOff x="990600" y="2362200"/>
                <a:chExt cx="1066800" cy="990600"/>
              </a:xfrm>
            </p:grpSpPr>
            <p:sp>
              <p:nvSpPr>
                <p:cNvPr id="65" name="Rectangle 64">
                  <a:extLst>
                    <a:ext uri="{FF2B5EF4-FFF2-40B4-BE49-F238E27FC236}">
                      <a16:creationId xmlns:a16="http://schemas.microsoft.com/office/drawing/2014/main" xmlns="" id="{9CF7BF15-6651-4B16-9AE9-CD8C2CC855A3}"/>
                    </a:ext>
                  </a:extLst>
                </p:cNvPr>
                <p:cNvSpPr/>
                <p:nvPr/>
              </p:nvSpPr>
              <p:spPr>
                <a:xfrm>
                  <a:off x="990600" y="2362200"/>
                  <a:ext cx="10668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TextBox 65">
                  <a:extLst>
                    <a:ext uri="{FF2B5EF4-FFF2-40B4-BE49-F238E27FC236}">
                      <a16:creationId xmlns:a16="http://schemas.microsoft.com/office/drawing/2014/main" xmlns="" id="{A514BF9C-6975-4E01-8C0C-0999F2AC7D58}"/>
                    </a:ext>
                  </a:extLst>
                </p:cNvPr>
                <p:cNvSpPr txBox="1"/>
                <p:nvPr/>
              </p:nvSpPr>
              <p:spPr>
                <a:xfrm>
                  <a:off x="1219200" y="2626667"/>
                  <a:ext cx="685800" cy="461665"/>
                </a:xfrm>
                <a:prstGeom prst="rect">
                  <a:avLst/>
                </a:prstGeom>
                <a:noFill/>
              </p:spPr>
              <p:txBody>
                <a:bodyPr wrap="square" rtlCol="0">
                  <a:spAutoFit/>
                </a:bodyPr>
                <a:lstStyle/>
                <a:p>
                  <a:r>
                    <a:rPr lang="en-US" sz="2400" dirty="0"/>
                    <a:t>FA</a:t>
                  </a:r>
                  <a:r>
                    <a:rPr lang="en-US" sz="2400" baseline="-25000" dirty="0"/>
                    <a:t>1</a:t>
                  </a:r>
                  <a:endParaRPr lang="en-IN" sz="2400" dirty="0"/>
                </a:p>
              </p:txBody>
            </p:sp>
          </p:grpSp>
          <p:grpSp>
            <p:nvGrpSpPr>
              <p:cNvPr id="49" name="Group 48">
                <a:extLst>
                  <a:ext uri="{FF2B5EF4-FFF2-40B4-BE49-F238E27FC236}">
                    <a16:creationId xmlns:a16="http://schemas.microsoft.com/office/drawing/2014/main" xmlns="" id="{4D8E5F56-F1B7-4344-8E76-B8F5077122C6}"/>
                  </a:ext>
                </a:extLst>
              </p:cNvPr>
              <p:cNvGrpSpPr/>
              <p:nvPr/>
            </p:nvGrpSpPr>
            <p:grpSpPr>
              <a:xfrm>
                <a:off x="7332976" y="4073563"/>
                <a:ext cx="457200" cy="864206"/>
                <a:chOff x="1371600" y="3352798"/>
                <a:chExt cx="457200" cy="864206"/>
              </a:xfrm>
            </p:grpSpPr>
            <p:cxnSp>
              <p:nvCxnSpPr>
                <p:cNvPr id="63" name="Straight Arrow Connector 62">
                  <a:extLst>
                    <a:ext uri="{FF2B5EF4-FFF2-40B4-BE49-F238E27FC236}">
                      <a16:creationId xmlns:a16="http://schemas.microsoft.com/office/drawing/2014/main" xmlns="" id="{E1EAED51-8FAC-4E92-9454-43FCDE8E56BF}"/>
                    </a:ext>
                  </a:extLst>
                </p:cNvPr>
                <p:cNvCxnSpPr>
                  <a:cxnSpLocks/>
                </p:cNvCxnSpPr>
                <p:nvPr/>
              </p:nvCxnSpPr>
              <p:spPr>
                <a:xfrm>
                  <a:off x="1524000" y="3352798"/>
                  <a:ext cx="0" cy="5333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xmlns="" id="{E1C44A2B-9C6F-4A4C-9B24-8986A457DCEF}"/>
                    </a:ext>
                  </a:extLst>
                </p:cNvPr>
                <p:cNvSpPr txBox="1"/>
                <p:nvPr/>
              </p:nvSpPr>
              <p:spPr>
                <a:xfrm>
                  <a:off x="1371600" y="3836006"/>
                  <a:ext cx="457200" cy="380998"/>
                </a:xfrm>
                <a:prstGeom prst="rect">
                  <a:avLst/>
                </a:prstGeom>
                <a:noFill/>
              </p:spPr>
              <p:txBody>
                <a:bodyPr wrap="square" rtlCol="0">
                  <a:spAutoFit/>
                </a:bodyPr>
                <a:lstStyle/>
                <a:p>
                  <a:r>
                    <a:rPr lang="en-US" dirty="0"/>
                    <a:t>S</a:t>
                  </a:r>
                  <a:r>
                    <a:rPr lang="en-US" baseline="-25000" dirty="0"/>
                    <a:t>1</a:t>
                  </a:r>
                  <a:endParaRPr lang="en-IN" dirty="0"/>
                </a:p>
              </p:txBody>
            </p:sp>
          </p:grpSp>
          <p:grpSp>
            <p:nvGrpSpPr>
              <p:cNvPr id="50" name="Group 49">
                <a:extLst>
                  <a:ext uri="{FF2B5EF4-FFF2-40B4-BE49-F238E27FC236}">
                    <a16:creationId xmlns:a16="http://schemas.microsoft.com/office/drawing/2014/main" xmlns="" id="{DD781954-95C3-4228-BEE8-FA137E81DDED}"/>
                  </a:ext>
                </a:extLst>
              </p:cNvPr>
              <p:cNvGrpSpPr/>
              <p:nvPr/>
            </p:nvGrpSpPr>
            <p:grpSpPr>
              <a:xfrm>
                <a:off x="6034200" y="3187400"/>
                <a:ext cx="900000" cy="380998"/>
                <a:chOff x="2071800" y="2476499"/>
                <a:chExt cx="900000" cy="380998"/>
              </a:xfrm>
            </p:grpSpPr>
            <p:cxnSp>
              <p:nvCxnSpPr>
                <p:cNvPr id="61" name="Straight Arrow Connector 60">
                  <a:extLst>
                    <a:ext uri="{FF2B5EF4-FFF2-40B4-BE49-F238E27FC236}">
                      <a16:creationId xmlns:a16="http://schemas.microsoft.com/office/drawing/2014/main" xmlns="" id="{0EABD968-A470-442F-B093-C27EEA12AC99}"/>
                    </a:ext>
                  </a:extLst>
                </p:cNvPr>
                <p:cNvCxnSpPr>
                  <a:cxnSpLocks/>
                </p:cNvCxnSpPr>
                <p:nvPr/>
              </p:nvCxnSpPr>
              <p:spPr>
                <a:xfrm rot="5400000">
                  <a:off x="2521800" y="2407497"/>
                  <a:ext cx="0" cy="900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xmlns="" id="{6EBDC59A-F9D9-4A10-A8A6-7021D36A9530}"/>
                    </a:ext>
                  </a:extLst>
                </p:cNvPr>
                <p:cNvSpPr txBox="1"/>
                <p:nvPr/>
              </p:nvSpPr>
              <p:spPr>
                <a:xfrm>
                  <a:off x="2324099" y="2476499"/>
                  <a:ext cx="457200" cy="380998"/>
                </a:xfrm>
                <a:prstGeom prst="rect">
                  <a:avLst/>
                </a:prstGeom>
                <a:noFill/>
              </p:spPr>
              <p:txBody>
                <a:bodyPr wrap="square" rtlCol="0">
                  <a:spAutoFit/>
                </a:bodyPr>
                <a:lstStyle/>
                <a:p>
                  <a:r>
                    <a:rPr lang="en-US" dirty="0"/>
                    <a:t>C</a:t>
                  </a:r>
                  <a:r>
                    <a:rPr lang="en-US" baseline="-25000" dirty="0"/>
                    <a:t>1</a:t>
                  </a:r>
                  <a:endParaRPr lang="en-IN" dirty="0"/>
                </a:p>
              </p:txBody>
            </p:sp>
          </p:grpSp>
          <p:grpSp>
            <p:nvGrpSpPr>
              <p:cNvPr id="51" name="Group 50">
                <a:extLst>
                  <a:ext uri="{FF2B5EF4-FFF2-40B4-BE49-F238E27FC236}">
                    <a16:creationId xmlns:a16="http://schemas.microsoft.com/office/drawing/2014/main" xmlns="" id="{27E70400-DFC9-4E00-B0D0-C9E88D125B59}"/>
                  </a:ext>
                </a:extLst>
              </p:cNvPr>
              <p:cNvGrpSpPr/>
              <p:nvPr/>
            </p:nvGrpSpPr>
            <p:grpSpPr>
              <a:xfrm>
                <a:off x="6969855" y="1559239"/>
                <a:ext cx="1092729" cy="1519674"/>
                <a:chOff x="1011160" y="1254439"/>
                <a:chExt cx="1092729" cy="1519674"/>
              </a:xfrm>
            </p:grpSpPr>
            <p:cxnSp>
              <p:nvCxnSpPr>
                <p:cNvPr id="52" name="Straight Arrow Connector 51">
                  <a:extLst>
                    <a:ext uri="{FF2B5EF4-FFF2-40B4-BE49-F238E27FC236}">
                      <a16:creationId xmlns:a16="http://schemas.microsoft.com/office/drawing/2014/main" xmlns="" id="{AD830026-09D7-424E-BC46-D2FFD03B1B64}"/>
                    </a:ext>
                  </a:extLst>
                </p:cNvPr>
                <p:cNvCxnSpPr>
                  <a:cxnSpLocks/>
                </p:cNvCxnSpPr>
                <p:nvPr/>
              </p:nvCxnSpPr>
              <p:spPr>
                <a:xfrm>
                  <a:off x="1211821" y="2450113"/>
                  <a:ext cx="0" cy="324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xmlns="" id="{AE18618E-CA7B-4F2C-862D-B81F31435AFA}"/>
                    </a:ext>
                  </a:extLst>
                </p:cNvPr>
                <p:cNvCxnSpPr>
                  <a:cxnSpLocks/>
                </p:cNvCxnSpPr>
                <p:nvPr/>
              </p:nvCxnSpPr>
              <p:spPr>
                <a:xfrm>
                  <a:off x="1828800" y="1593938"/>
                  <a:ext cx="0" cy="1166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xmlns="" id="{E5286299-1A61-4809-B698-A47B81311BA8}"/>
                    </a:ext>
                  </a:extLst>
                </p:cNvPr>
                <p:cNvSpPr txBox="1"/>
                <p:nvPr/>
              </p:nvSpPr>
              <p:spPr>
                <a:xfrm>
                  <a:off x="1036320" y="1254439"/>
                  <a:ext cx="457200" cy="380998"/>
                </a:xfrm>
                <a:prstGeom prst="rect">
                  <a:avLst/>
                </a:prstGeom>
                <a:noFill/>
              </p:spPr>
              <p:txBody>
                <a:bodyPr wrap="square" rtlCol="0">
                  <a:spAutoFit/>
                </a:bodyPr>
                <a:lstStyle/>
                <a:p>
                  <a:r>
                    <a:rPr lang="en-US" dirty="0"/>
                    <a:t>B</a:t>
                  </a:r>
                  <a:r>
                    <a:rPr lang="en-US" baseline="-25000" dirty="0"/>
                    <a:t>1</a:t>
                  </a:r>
                  <a:endParaRPr lang="en-IN" dirty="0"/>
                </a:p>
              </p:txBody>
            </p:sp>
            <p:sp>
              <p:nvSpPr>
                <p:cNvPr id="55" name="TextBox 54">
                  <a:extLst>
                    <a:ext uri="{FF2B5EF4-FFF2-40B4-BE49-F238E27FC236}">
                      <a16:creationId xmlns:a16="http://schemas.microsoft.com/office/drawing/2014/main" xmlns="" id="{D5267D59-0437-481A-839A-9D097240D546}"/>
                    </a:ext>
                  </a:extLst>
                </p:cNvPr>
                <p:cNvSpPr txBox="1"/>
                <p:nvPr/>
              </p:nvSpPr>
              <p:spPr>
                <a:xfrm>
                  <a:off x="1646689" y="1260125"/>
                  <a:ext cx="457200" cy="369332"/>
                </a:xfrm>
                <a:prstGeom prst="rect">
                  <a:avLst/>
                </a:prstGeom>
                <a:noFill/>
              </p:spPr>
              <p:txBody>
                <a:bodyPr wrap="square" rtlCol="0">
                  <a:spAutoFit/>
                </a:bodyPr>
                <a:lstStyle/>
                <a:p>
                  <a:r>
                    <a:rPr lang="en-US" dirty="0"/>
                    <a:t>A</a:t>
                  </a:r>
                  <a:r>
                    <a:rPr lang="en-US" baseline="-25000" dirty="0"/>
                    <a:t>1</a:t>
                  </a:r>
                  <a:endParaRPr lang="en-IN" dirty="0"/>
                </a:p>
              </p:txBody>
            </p:sp>
            <p:grpSp>
              <p:nvGrpSpPr>
                <p:cNvPr id="56" name="Group 55">
                  <a:extLst>
                    <a:ext uri="{FF2B5EF4-FFF2-40B4-BE49-F238E27FC236}">
                      <a16:creationId xmlns:a16="http://schemas.microsoft.com/office/drawing/2014/main" xmlns="" id="{8514F84D-1981-4935-8D7A-E8FC4A7C7F83}"/>
                    </a:ext>
                  </a:extLst>
                </p:cNvPr>
                <p:cNvGrpSpPr/>
                <p:nvPr/>
              </p:nvGrpSpPr>
              <p:grpSpPr>
                <a:xfrm rot="5400000">
                  <a:off x="766871" y="1822729"/>
                  <a:ext cx="884577" cy="396000"/>
                  <a:chOff x="402687" y="5869717"/>
                  <a:chExt cx="1424619" cy="637763"/>
                </a:xfrm>
              </p:grpSpPr>
              <p:cxnSp>
                <p:nvCxnSpPr>
                  <p:cNvPr id="57" name="Straight Connector 56">
                    <a:extLst>
                      <a:ext uri="{FF2B5EF4-FFF2-40B4-BE49-F238E27FC236}">
                        <a16:creationId xmlns:a16="http://schemas.microsoft.com/office/drawing/2014/main" xmlns="" id="{D43C8B7F-E818-4A09-BDC7-EBBCA70C2E3A}"/>
                      </a:ext>
                    </a:extLst>
                  </p:cNvPr>
                  <p:cNvCxnSpPr/>
                  <p:nvPr/>
                </p:nvCxnSpPr>
                <p:spPr>
                  <a:xfrm>
                    <a:off x="402687" y="6187167"/>
                    <a:ext cx="51346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0765843D-A241-4308-A7DD-5F3A90F61D27}"/>
                      </a:ext>
                    </a:extLst>
                  </p:cNvPr>
                  <p:cNvCxnSpPr/>
                  <p:nvPr/>
                </p:nvCxnSpPr>
                <p:spPr>
                  <a:xfrm flipV="1">
                    <a:off x="1563383" y="6183730"/>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xmlns="" id="{03922CB5-FF38-446C-9869-710F70B78141}"/>
                      </a:ext>
                    </a:extLst>
                  </p:cNvPr>
                  <p:cNvSpPr/>
                  <p:nvPr/>
                </p:nvSpPr>
                <p:spPr>
                  <a:xfrm>
                    <a:off x="1446530" y="6125012"/>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Triangle 100">
                    <a:extLst>
                      <a:ext uri="{FF2B5EF4-FFF2-40B4-BE49-F238E27FC236}">
                        <a16:creationId xmlns:a16="http://schemas.microsoft.com/office/drawing/2014/main" xmlns="" id="{C705937A-72B0-4847-97B1-8BC646E4CA34}"/>
                      </a:ext>
                    </a:extLst>
                  </p:cNvPr>
                  <p:cNvSpPr/>
                  <p:nvPr/>
                </p:nvSpPr>
                <p:spPr>
                  <a:xfrm rot="5400000">
                    <a:off x="854688" y="5927696"/>
                    <a:ext cx="637763" cy="521805"/>
                  </a:xfrm>
                  <a:prstGeom prst="triangl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grpSp>
      <p:grpSp>
        <p:nvGrpSpPr>
          <p:cNvPr id="69" name="Group 68">
            <a:extLst>
              <a:ext uri="{FF2B5EF4-FFF2-40B4-BE49-F238E27FC236}">
                <a16:creationId xmlns:a16="http://schemas.microsoft.com/office/drawing/2014/main" xmlns="" id="{C05E5937-C12B-4F9A-9768-FC54E0199F3E}"/>
              </a:ext>
            </a:extLst>
          </p:cNvPr>
          <p:cNvGrpSpPr/>
          <p:nvPr/>
        </p:nvGrpSpPr>
        <p:grpSpPr>
          <a:xfrm>
            <a:off x="5652965" y="1137385"/>
            <a:ext cx="2025754" cy="3381663"/>
            <a:chOff x="4056639" y="1571337"/>
            <a:chExt cx="2025754" cy="3381663"/>
          </a:xfrm>
        </p:grpSpPr>
        <p:grpSp>
          <p:nvGrpSpPr>
            <p:cNvPr id="70" name="Group 69">
              <a:extLst>
                <a:ext uri="{FF2B5EF4-FFF2-40B4-BE49-F238E27FC236}">
                  <a16:creationId xmlns:a16="http://schemas.microsoft.com/office/drawing/2014/main" xmlns="" id="{AE8F3396-8B27-48FF-8065-D0246C2F19EF}"/>
                </a:ext>
              </a:extLst>
            </p:cNvPr>
            <p:cNvGrpSpPr/>
            <p:nvPr/>
          </p:nvGrpSpPr>
          <p:grpSpPr>
            <a:xfrm>
              <a:off x="4953000" y="3073100"/>
              <a:ext cx="1066800" cy="990600"/>
              <a:chOff x="990600" y="2362200"/>
              <a:chExt cx="1066800" cy="990600"/>
            </a:xfrm>
          </p:grpSpPr>
          <p:sp>
            <p:nvSpPr>
              <p:cNvPr id="87" name="Rectangle 86">
                <a:extLst>
                  <a:ext uri="{FF2B5EF4-FFF2-40B4-BE49-F238E27FC236}">
                    <a16:creationId xmlns:a16="http://schemas.microsoft.com/office/drawing/2014/main" xmlns="" id="{6EA51F17-A119-456B-A511-9711F7215187}"/>
                  </a:ext>
                </a:extLst>
              </p:cNvPr>
              <p:cNvSpPr/>
              <p:nvPr/>
            </p:nvSpPr>
            <p:spPr>
              <a:xfrm>
                <a:off x="990600" y="2362200"/>
                <a:ext cx="10668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TextBox 87">
                <a:extLst>
                  <a:ext uri="{FF2B5EF4-FFF2-40B4-BE49-F238E27FC236}">
                    <a16:creationId xmlns:a16="http://schemas.microsoft.com/office/drawing/2014/main" xmlns="" id="{322574F5-89AE-447A-82A7-473FCEA81F58}"/>
                  </a:ext>
                </a:extLst>
              </p:cNvPr>
              <p:cNvSpPr txBox="1"/>
              <p:nvPr/>
            </p:nvSpPr>
            <p:spPr>
              <a:xfrm>
                <a:off x="1219200" y="2626667"/>
                <a:ext cx="685800" cy="461665"/>
              </a:xfrm>
              <a:prstGeom prst="rect">
                <a:avLst/>
              </a:prstGeom>
              <a:noFill/>
            </p:spPr>
            <p:txBody>
              <a:bodyPr wrap="square" rtlCol="0">
                <a:spAutoFit/>
              </a:bodyPr>
              <a:lstStyle/>
              <a:p>
                <a:r>
                  <a:rPr lang="en-US" sz="2400" dirty="0"/>
                  <a:t>FA</a:t>
                </a:r>
                <a:r>
                  <a:rPr lang="en-US" sz="2400" baseline="-25000" dirty="0"/>
                  <a:t>2</a:t>
                </a:r>
                <a:endParaRPr lang="en-IN" sz="2400" dirty="0"/>
              </a:p>
            </p:txBody>
          </p:sp>
        </p:grpSp>
        <p:grpSp>
          <p:nvGrpSpPr>
            <p:cNvPr id="71" name="Group 70">
              <a:extLst>
                <a:ext uri="{FF2B5EF4-FFF2-40B4-BE49-F238E27FC236}">
                  <a16:creationId xmlns:a16="http://schemas.microsoft.com/office/drawing/2014/main" xmlns="" id="{157FCBF7-1DBF-4D2C-BEA2-1FE7B03A5458}"/>
                </a:ext>
              </a:extLst>
            </p:cNvPr>
            <p:cNvGrpSpPr/>
            <p:nvPr/>
          </p:nvGrpSpPr>
          <p:grpSpPr>
            <a:xfrm>
              <a:off x="5351777" y="4073296"/>
              <a:ext cx="457200" cy="879704"/>
              <a:chOff x="1371600" y="3337300"/>
              <a:chExt cx="457200" cy="879704"/>
            </a:xfrm>
          </p:grpSpPr>
          <p:cxnSp>
            <p:nvCxnSpPr>
              <p:cNvPr id="85" name="Straight Arrow Connector 84">
                <a:extLst>
                  <a:ext uri="{FF2B5EF4-FFF2-40B4-BE49-F238E27FC236}">
                    <a16:creationId xmlns:a16="http://schemas.microsoft.com/office/drawing/2014/main" xmlns="" id="{E2D5A44E-C6F7-4878-8DE3-072E0DA2C09B}"/>
                  </a:ext>
                </a:extLst>
              </p:cNvPr>
              <p:cNvCxnSpPr>
                <a:cxnSpLocks/>
              </p:cNvCxnSpPr>
              <p:nvPr/>
            </p:nvCxnSpPr>
            <p:spPr>
              <a:xfrm>
                <a:off x="1524000" y="3337300"/>
                <a:ext cx="0" cy="5333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xmlns="" id="{B81E3EA4-C833-4406-A50F-415A48CE4379}"/>
                  </a:ext>
                </a:extLst>
              </p:cNvPr>
              <p:cNvSpPr txBox="1"/>
              <p:nvPr/>
            </p:nvSpPr>
            <p:spPr>
              <a:xfrm>
                <a:off x="1371600" y="3836006"/>
                <a:ext cx="457200" cy="380998"/>
              </a:xfrm>
              <a:prstGeom prst="rect">
                <a:avLst/>
              </a:prstGeom>
              <a:noFill/>
            </p:spPr>
            <p:txBody>
              <a:bodyPr wrap="square" rtlCol="0">
                <a:spAutoFit/>
              </a:bodyPr>
              <a:lstStyle/>
              <a:p>
                <a:r>
                  <a:rPr lang="en-US" dirty="0"/>
                  <a:t>S</a:t>
                </a:r>
                <a:r>
                  <a:rPr lang="en-US" baseline="-25000" dirty="0"/>
                  <a:t>2</a:t>
                </a:r>
                <a:endParaRPr lang="en-IN" dirty="0"/>
              </a:p>
            </p:txBody>
          </p:sp>
        </p:grpSp>
        <p:grpSp>
          <p:nvGrpSpPr>
            <p:cNvPr id="72" name="Group 71">
              <a:extLst>
                <a:ext uri="{FF2B5EF4-FFF2-40B4-BE49-F238E27FC236}">
                  <a16:creationId xmlns:a16="http://schemas.microsoft.com/office/drawing/2014/main" xmlns="" id="{322C1591-1332-430B-AA7F-6743BAE4F6E1}"/>
                </a:ext>
              </a:extLst>
            </p:cNvPr>
            <p:cNvGrpSpPr/>
            <p:nvPr/>
          </p:nvGrpSpPr>
          <p:grpSpPr>
            <a:xfrm>
              <a:off x="4056639" y="3187400"/>
              <a:ext cx="900000" cy="380998"/>
              <a:chOff x="2087298" y="2476499"/>
              <a:chExt cx="900000" cy="380998"/>
            </a:xfrm>
          </p:grpSpPr>
          <p:cxnSp>
            <p:nvCxnSpPr>
              <p:cNvPr id="83" name="Straight Arrow Connector 82">
                <a:extLst>
                  <a:ext uri="{FF2B5EF4-FFF2-40B4-BE49-F238E27FC236}">
                    <a16:creationId xmlns:a16="http://schemas.microsoft.com/office/drawing/2014/main" xmlns="" id="{43618C01-36E4-481C-84FD-55E97AAC411F}"/>
                  </a:ext>
                </a:extLst>
              </p:cNvPr>
              <p:cNvCxnSpPr>
                <a:cxnSpLocks/>
              </p:cNvCxnSpPr>
              <p:nvPr/>
            </p:nvCxnSpPr>
            <p:spPr>
              <a:xfrm rot="5400000">
                <a:off x="2537298" y="2407497"/>
                <a:ext cx="0" cy="900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xmlns="" id="{BCC96269-9F7C-4DF4-ADC4-7A9F47333BE0}"/>
                  </a:ext>
                </a:extLst>
              </p:cNvPr>
              <p:cNvSpPr txBox="1"/>
              <p:nvPr/>
            </p:nvSpPr>
            <p:spPr>
              <a:xfrm>
                <a:off x="2324099" y="2476499"/>
                <a:ext cx="457200" cy="380998"/>
              </a:xfrm>
              <a:prstGeom prst="rect">
                <a:avLst/>
              </a:prstGeom>
              <a:noFill/>
            </p:spPr>
            <p:txBody>
              <a:bodyPr wrap="square" rtlCol="0">
                <a:spAutoFit/>
              </a:bodyPr>
              <a:lstStyle/>
              <a:p>
                <a:r>
                  <a:rPr lang="en-US" dirty="0"/>
                  <a:t>C</a:t>
                </a:r>
                <a:r>
                  <a:rPr lang="en-US" baseline="-25000" dirty="0"/>
                  <a:t>2</a:t>
                </a:r>
                <a:endParaRPr lang="en-IN" dirty="0"/>
              </a:p>
            </p:txBody>
          </p:sp>
        </p:grpSp>
        <p:grpSp>
          <p:nvGrpSpPr>
            <p:cNvPr id="73" name="Group 72">
              <a:extLst>
                <a:ext uri="{FF2B5EF4-FFF2-40B4-BE49-F238E27FC236}">
                  <a16:creationId xmlns:a16="http://schemas.microsoft.com/office/drawing/2014/main" xmlns="" id="{55F36535-15B0-4FE4-BD6A-BEAB95AA0BCB}"/>
                </a:ext>
              </a:extLst>
            </p:cNvPr>
            <p:cNvGrpSpPr/>
            <p:nvPr/>
          </p:nvGrpSpPr>
          <p:grpSpPr>
            <a:xfrm>
              <a:off x="4989664" y="1571337"/>
              <a:ext cx="1092729" cy="1508694"/>
              <a:chOff x="1011160" y="1254439"/>
              <a:chExt cx="1092729" cy="1508694"/>
            </a:xfrm>
          </p:grpSpPr>
          <p:cxnSp>
            <p:nvCxnSpPr>
              <p:cNvPr id="74" name="Straight Arrow Connector 73">
                <a:extLst>
                  <a:ext uri="{FF2B5EF4-FFF2-40B4-BE49-F238E27FC236}">
                    <a16:creationId xmlns:a16="http://schemas.microsoft.com/office/drawing/2014/main" xmlns="" id="{6D779225-4BE3-47CA-A772-7432E48330BD}"/>
                  </a:ext>
                </a:extLst>
              </p:cNvPr>
              <p:cNvCxnSpPr>
                <a:cxnSpLocks/>
              </p:cNvCxnSpPr>
              <p:nvPr/>
            </p:nvCxnSpPr>
            <p:spPr>
              <a:xfrm>
                <a:off x="1211821" y="2295133"/>
                <a:ext cx="0" cy="468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xmlns="" id="{83AF3E3D-91FC-45A2-B5DC-4E9D4A43C746}"/>
                  </a:ext>
                </a:extLst>
              </p:cNvPr>
              <p:cNvCxnSpPr>
                <a:cxnSpLocks/>
              </p:cNvCxnSpPr>
              <p:nvPr/>
            </p:nvCxnSpPr>
            <p:spPr>
              <a:xfrm>
                <a:off x="1828800" y="1593938"/>
                <a:ext cx="0" cy="1166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xmlns="" id="{EA7DC646-24AF-4483-A2CA-A484D69A24EF}"/>
                  </a:ext>
                </a:extLst>
              </p:cNvPr>
              <p:cNvSpPr txBox="1"/>
              <p:nvPr/>
            </p:nvSpPr>
            <p:spPr>
              <a:xfrm>
                <a:off x="1036320" y="1254439"/>
                <a:ext cx="457200" cy="380998"/>
              </a:xfrm>
              <a:prstGeom prst="rect">
                <a:avLst/>
              </a:prstGeom>
              <a:noFill/>
            </p:spPr>
            <p:txBody>
              <a:bodyPr wrap="square" rtlCol="0">
                <a:spAutoFit/>
              </a:bodyPr>
              <a:lstStyle/>
              <a:p>
                <a:r>
                  <a:rPr lang="en-US" dirty="0"/>
                  <a:t>B</a:t>
                </a:r>
                <a:r>
                  <a:rPr lang="en-US" baseline="-25000" dirty="0"/>
                  <a:t>2</a:t>
                </a:r>
                <a:endParaRPr lang="en-IN" dirty="0"/>
              </a:p>
            </p:txBody>
          </p:sp>
          <p:sp>
            <p:nvSpPr>
              <p:cNvPr id="77" name="TextBox 76">
                <a:extLst>
                  <a:ext uri="{FF2B5EF4-FFF2-40B4-BE49-F238E27FC236}">
                    <a16:creationId xmlns:a16="http://schemas.microsoft.com/office/drawing/2014/main" xmlns="" id="{B53CC392-DA3B-4C55-9CAC-8AD68E5C3EE4}"/>
                  </a:ext>
                </a:extLst>
              </p:cNvPr>
              <p:cNvSpPr txBox="1"/>
              <p:nvPr/>
            </p:nvSpPr>
            <p:spPr>
              <a:xfrm>
                <a:off x="1646689" y="1260125"/>
                <a:ext cx="457200" cy="380998"/>
              </a:xfrm>
              <a:prstGeom prst="rect">
                <a:avLst/>
              </a:prstGeom>
              <a:noFill/>
            </p:spPr>
            <p:txBody>
              <a:bodyPr wrap="square" rtlCol="0">
                <a:spAutoFit/>
              </a:bodyPr>
              <a:lstStyle/>
              <a:p>
                <a:r>
                  <a:rPr lang="en-US" dirty="0"/>
                  <a:t>A</a:t>
                </a:r>
                <a:r>
                  <a:rPr lang="en-US" baseline="-25000" dirty="0"/>
                  <a:t>2</a:t>
                </a:r>
                <a:endParaRPr lang="en-IN" dirty="0"/>
              </a:p>
            </p:txBody>
          </p:sp>
          <p:grpSp>
            <p:nvGrpSpPr>
              <p:cNvPr id="78" name="Group 77">
                <a:extLst>
                  <a:ext uri="{FF2B5EF4-FFF2-40B4-BE49-F238E27FC236}">
                    <a16:creationId xmlns:a16="http://schemas.microsoft.com/office/drawing/2014/main" xmlns="" id="{7530BC69-7020-4DBF-9529-067B75C062E3}"/>
                  </a:ext>
                </a:extLst>
              </p:cNvPr>
              <p:cNvGrpSpPr/>
              <p:nvPr/>
            </p:nvGrpSpPr>
            <p:grpSpPr>
              <a:xfrm rot="5400000">
                <a:off x="855572" y="1749526"/>
                <a:ext cx="707175" cy="396000"/>
                <a:chOff x="427647" y="5869717"/>
                <a:chExt cx="1138911" cy="637763"/>
              </a:xfrm>
            </p:grpSpPr>
            <p:cxnSp>
              <p:nvCxnSpPr>
                <p:cNvPr id="79" name="Straight Connector 78">
                  <a:extLst>
                    <a:ext uri="{FF2B5EF4-FFF2-40B4-BE49-F238E27FC236}">
                      <a16:creationId xmlns:a16="http://schemas.microsoft.com/office/drawing/2014/main" xmlns="" id="{23761590-DB5C-49A2-8370-87F9E3E4CBFF}"/>
                    </a:ext>
                  </a:extLst>
                </p:cNvPr>
                <p:cNvCxnSpPr/>
                <p:nvPr/>
              </p:nvCxnSpPr>
              <p:spPr>
                <a:xfrm>
                  <a:off x="427647" y="6187167"/>
                  <a:ext cx="51346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xmlns="" id="{3C5AE1A8-02EE-4136-B61C-60B74C1B74CA}"/>
                    </a:ext>
                  </a:extLst>
                </p:cNvPr>
                <p:cNvSpPr/>
                <p:nvPr/>
              </p:nvSpPr>
              <p:spPr>
                <a:xfrm>
                  <a:off x="1446530" y="6125012"/>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Triangle 100">
                  <a:extLst>
                    <a:ext uri="{FF2B5EF4-FFF2-40B4-BE49-F238E27FC236}">
                      <a16:creationId xmlns:a16="http://schemas.microsoft.com/office/drawing/2014/main" xmlns="" id="{F249B74E-F799-4123-B0EE-225AFB4F1D5D}"/>
                    </a:ext>
                  </a:extLst>
                </p:cNvPr>
                <p:cNvSpPr/>
                <p:nvPr/>
              </p:nvSpPr>
              <p:spPr>
                <a:xfrm rot="5400000">
                  <a:off x="854688" y="5927696"/>
                  <a:ext cx="637763" cy="521805"/>
                </a:xfrm>
                <a:prstGeom prst="triangl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sp>
        <p:nvSpPr>
          <p:cNvPr id="89" name="TextBox 88">
            <a:extLst>
              <a:ext uri="{FF2B5EF4-FFF2-40B4-BE49-F238E27FC236}">
                <a16:creationId xmlns:a16="http://schemas.microsoft.com/office/drawing/2014/main" xmlns="" id="{B249076A-F707-4B28-8CEE-0CC0539DB8A4}"/>
              </a:ext>
            </a:extLst>
          </p:cNvPr>
          <p:cNvSpPr txBox="1"/>
          <p:nvPr/>
        </p:nvSpPr>
        <p:spPr>
          <a:xfrm>
            <a:off x="247973" y="4897463"/>
            <a:ext cx="3719593" cy="1569660"/>
          </a:xfrm>
          <a:prstGeom prst="rect">
            <a:avLst/>
          </a:prstGeom>
          <a:noFill/>
        </p:spPr>
        <p:txBody>
          <a:bodyPr wrap="square" rtlCol="0">
            <a:spAutoFit/>
          </a:bodyPr>
          <a:lstStyle/>
          <a:p>
            <a:r>
              <a:rPr lang="en-US" sz="2400" dirty="0">
                <a:solidFill>
                  <a:schemeClr val="accent6"/>
                </a:solidFill>
              </a:rPr>
              <a:t>Example: A = 1101, B = 1011</a:t>
            </a:r>
          </a:p>
          <a:p>
            <a:endParaRPr lang="en-US" sz="2400" dirty="0"/>
          </a:p>
          <a:p>
            <a:r>
              <a:rPr lang="en-US" sz="2400" dirty="0"/>
              <a:t>A</a:t>
            </a:r>
            <a:r>
              <a:rPr lang="en-US" sz="2400" baseline="-25000" dirty="0"/>
              <a:t>4</a:t>
            </a:r>
            <a:r>
              <a:rPr lang="en-US" sz="2400" dirty="0"/>
              <a:t> A</a:t>
            </a:r>
            <a:r>
              <a:rPr lang="en-US" sz="2400" baseline="-25000" dirty="0"/>
              <a:t>3</a:t>
            </a:r>
            <a:r>
              <a:rPr lang="en-US" sz="2400" dirty="0"/>
              <a:t> A</a:t>
            </a:r>
            <a:r>
              <a:rPr lang="en-US" sz="2400" baseline="-25000" dirty="0"/>
              <a:t>2</a:t>
            </a:r>
            <a:r>
              <a:rPr lang="en-US" sz="2400" dirty="0"/>
              <a:t> A</a:t>
            </a:r>
            <a:r>
              <a:rPr lang="en-US" sz="2400" baseline="-25000" dirty="0"/>
              <a:t>1</a:t>
            </a:r>
            <a:r>
              <a:rPr lang="en-US" sz="2400" dirty="0"/>
              <a:t> = 1101</a:t>
            </a:r>
          </a:p>
          <a:p>
            <a:r>
              <a:rPr lang="en-US" sz="2400" dirty="0"/>
              <a:t>B</a:t>
            </a:r>
            <a:r>
              <a:rPr lang="en-US" sz="2400" baseline="-25000" dirty="0"/>
              <a:t>4</a:t>
            </a:r>
            <a:r>
              <a:rPr lang="en-US" sz="2400" dirty="0"/>
              <a:t> B</a:t>
            </a:r>
            <a:r>
              <a:rPr lang="en-US" sz="2400" baseline="-25000" dirty="0"/>
              <a:t>3</a:t>
            </a:r>
            <a:r>
              <a:rPr lang="en-US" sz="2400" dirty="0"/>
              <a:t> B</a:t>
            </a:r>
            <a:r>
              <a:rPr lang="en-US" sz="2400" baseline="-25000" dirty="0"/>
              <a:t>2</a:t>
            </a:r>
            <a:r>
              <a:rPr lang="en-US" sz="2400" dirty="0"/>
              <a:t> B</a:t>
            </a:r>
            <a:r>
              <a:rPr lang="en-US" sz="2400" baseline="-25000" dirty="0"/>
              <a:t>1</a:t>
            </a:r>
            <a:r>
              <a:rPr lang="en-US" sz="2400" dirty="0"/>
              <a:t> </a:t>
            </a:r>
            <a:r>
              <a:rPr lang="en-US" sz="1100" dirty="0"/>
              <a:t> </a:t>
            </a:r>
            <a:r>
              <a:rPr lang="en-US" sz="2400" dirty="0"/>
              <a:t>= 1011</a:t>
            </a:r>
            <a:endParaRPr lang="en-IN" sz="2400" dirty="0"/>
          </a:p>
        </p:txBody>
      </p:sp>
      <p:sp>
        <p:nvSpPr>
          <p:cNvPr id="90" name="TextBox 89">
            <a:extLst>
              <a:ext uri="{FF2B5EF4-FFF2-40B4-BE49-F238E27FC236}">
                <a16:creationId xmlns:a16="http://schemas.microsoft.com/office/drawing/2014/main" xmlns="" id="{C756BEEA-42DA-4E0B-9600-EDF607D9E363}"/>
              </a:ext>
            </a:extLst>
          </p:cNvPr>
          <p:cNvSpPr txBox="1"/>
          <p:nvPr/>
        </p:nvSpPr>
        <p:spPr>
          <a:xfrm>
            <a:off x="9221907" y="821227"/>
            <a:ext cx="358144" cy="369332"/>
          </a:xfrm>
          <a:prstGeom prst="rect">
            <a:avLst/>
          </a:prstGeom>
          <a:noFill/>
        </p:spPr>
        <p:txBody>
          <a:bodyPr wrap="square" rtlCol="0">
            <a:spAutoFit/>
          </a:bodyPr>
          <a:lstStyle/>
          <a:p>
            <a:r>
              <a:rPr lang="en-US" dirty="0">
                <a:solidFill>
                  <a:schemeClr val="accent6"/>
                </a:solidFill>
              </a:rPr>
              <a:t>1</a:t>
            </a:r>
            <a:endParaRPr lang="en-IN" dirty="0">
              <a:solidFill>
                <a:schemeClr val="accent6"/>
              </a:solidFill>
            </a:endParaRPr>
          </a:p>
        </p:txBody>
      </p:sp>
      <p:sp>
        <p:nvSpPr>
          <p:cNvPr id="91" name="TextBox 90">
            <a:extLst>
              <a:ext uri="{FF2B5EF4-FFF2-40B4-BE49-F238E27FC236}">
                <a16:creationId xmlns:a16="http://schemas.microsoft.com/office/drawing/2014/main" xmlns="" id="{C4D4FFBA-E10E-4875-A6EB-C645AB8B1D96}"/>
              </a:ext>
            </a:extLst>
          </p:cNvPr>
          <p:cNvSpPr txBox="1"/>
          <p:nvPr/>
        </p:nvSpPr>
        <p:spPr>
          <a:xfrm>
            <a:off x="8599029" y="820482"/>
            <a:ext cx="358144" cy="369332"/>
          </a:xfrm>
          <a:prstGeom prst="rect">
            <a:avLst/>
          </a:prstGeom>
          <a:noFill/>
        </p:spPr>
        <p:txBody>
          <a:bodyPr wrap="square" rtlCol="0">
            <a:spAutoFit/>
          </a:bodyPr>
          <a:lstStyle/>
          <a:p>
            <a:r>
              <a:rPr lang="en-US" dirty="0">
                <a:solidFill>
                  <a:schemeClr val="accent6"/>
                </a:solidFill>
              </a:rPr>
              <a:t>1</a:t>
            </a:r>
            <a:endParaRPr lang="en-IN" dirty="0">
              <a:solidFill>
                <a:schemeClr val="accent6"/>
              </a:solidFill>
            </a:endParaRPr>
          </a:p>
        </p:txBody>
      </p:sp>
      <p:sp>
        <p:nvSpPr>
          <p:cNvPr id="92" name="TextBox 91">
            <a:extLst>
              <a:ext uri="{FF2B5EF4-FFF2-40B4-BE49-F238E27FC236}">
                <a16:creationId xmlns:a16="http://schemas.microsoft.com/office/drawing/2014/main" xmlns="" id="{E6620EDB-81B0-43E0-866B-BCF953BAB49D}"/>
              </a:ext>
            </a:extLst>
          </p:cNvPr>
          <p:cNvSpPr txBox="1"/>
          <p:nvPr/>
        </p:nvSpPr>
        <p:spPr>
          <a:xfrm>
            <a:off x="7231910" y="819719"/>
            <a:ext cx="358144" cy="369332"/>
          </a:xfrm>
          <a:prstGeom prst="rect">
            <a:avLst/>
          </a:prstGeom>
          <a:noFill/>
        </p:spPr>
        <p:txBody>
          <a:bodyPr wrap="square" rtlCol="0">
            <a:spAutoFit/>
          </a:bodyPr>
          <a:lstStyle/>
          <a:p>
            <a:r>
              <a:rPr lang="en-US" dirty="0">
                <a:solidFill>
                  <a:schemeClr val="accent6"/>
                </a:solidFill>
              </a:rPr>
              <a:t>0</a:t>
            </a:r>
            <a:endParaRPr lang="en-IN" dirty="0">
              <a:solidFill>
                <a:schemeClr val="accent6"/>
              </a:solidFill>
            </a:endParaRPr>
          </a:p>
        </p:txBody>
      </p:sp>
      <p:sp>
        <p:nvSpPr>
          <p:cNvPr id="93" name="TextBox 92">
            <a:extLst>
              <a:ext uri="{FF2B5EF4-FFF2-40B4-BE49-F238E27FC236}">
                <a16:creationId xmlns:a16="http://schemas.microsoft.com/office/drawing/2014/main" xmlns="" id="{1810BB94-0C1E-4A5F-B53A-8986528F8276}"/>
              </a:ext>
            </a:extLst>
          </p:cNvPr>
          <p:cNvSpPr txBox="1"/>
          <p:nvPr/>
        </p:nvSpPr>
        <p:spPr>
          <a:xfrm>
            <a:off x="6609032" y="818974"/>
            <a:ext cx="358144" cy="369332"/>
          </a:xfrm>
          <a:prstGeom prst="rect">
            <a:avLst/>
          </a:prstGeom>
          <a:noFill/>
        </p:spPr>
        <p:txBody>
          <a:bodyPr wrap="square" rtlCol="0">
            <a:spAutoFit/>
          </a:bodyPr>
          <a:lstStyle/>
          <a:p>
            <a:r>
              <a:rPr lang="en-US" dirty="0">
                <a:solidFill>
                  <a:schemeClr val="accent6"/>
                </a:solidFill>
              </a:rPr>
              <a:t>1</a:t>
            </a:r>
            <a:endParaRPr lang="en-IN" dirty="0">
              <a:solidFill>
                <a:schemeClr val="accent6"/>
              </a:solidFill>
            </a:endParaRPr>
          </a:p>
        </p:txBody>
      </p:sp>
      <p:sp>
        <p:nvSpPr>
          <p:cNvPr id="94" name="TextBox 93">
            <a:extLst>
              <a:ext uri="{FF2B5EF4-FFF2-40B4-BE49-F238E27FC236}">
                <a16:creationId xmlns:a16="http://schemas.microsoft.com/office/drawing/2014/main" xmlns="" id="{AC707BC9-7804-4658-BA32-C16F9B072CA1}"/>
              </a:ext>
            </a:extLst>
          </p:cNvPr>
          <p:cNvSpPr txBox="1"/>
          <p:nvPr/>
        </p:nvSpPr>
        <p:spPr>
          <a:xfrm>
            <a:off x="5246066" y="818974"/>
            <a:ext cx="358144" cy="369332"/>
          </a:xfrm>
          <a:prstGeom prst="rect">
            <a:avLst/>
          </a:prstGeom>
          <a:noFill/>
        </p:spPr>
        <p:txBody>
          <a:bodyPr wrap="square" rtlCol="0">
            <a:spAutoFit/>
          </a:bodyPr>
          <a:lstStyle/>
          <a:p>
            <a:r>
              <a:rPr lang="en-US" dirty="0">
                <a:solidFill>
                  <a:schemeClr val="accent6"/>
                </a:solidFill>
              </a:rPr>
              <a:t>1</a:t>
            </a:r>
            <a:endParaRPr lang="en-IN" dirty="0">
              <a:solidFill>
                <a:schemeClr val="accent6"/>
              </a:solidFill>
            </a:endParaRPr>
          </a:p>
        </p:txBody>
      </p:sp>
      <p:sp>
        <p:nvSpPr>
          <p:cNvPr id="95" name="TextBox 94">
            <a:extLst>
              <a:ext uri="{FF2B5EF4-FFF2-40B4-BE49-F238E27FC236}">
                <a16:creationId xmlns:a16="http://schemas.microsoft.com/office/drawing/2014/main" xmlns="" id="{4C218B89-F184-4F71-9EAD-0F64EAE30F92}"/>
              </a:ext>
            </a:extLst>
          </p:cNvPr>
          <p:cNvSpPr txBox="1"/>
          <p:nvPr/>
        </p:nvSpPr>
        <p:spPr>
          <a:xfrm>
            <a:off x="4623188" y="818229"/>
            <a:ext cx="358144" cy="369332"/>
          </a:xfrm>
          <a:prstGeom prst="rect">
            <a:avLst/>
          </a:prstGeom>
          <a:noFill/>
        </p:spPr>
        <p:txBody>
          <a:bodyPr wrap="square" rtlCol="0">
            <a:spAutoFit/>
          </a:bodyPr>
          <a:lstStyle/>
          <a:p>
            <a:r>
              <a:rPr lang="en-US" dirty="0">
                <a:solidFill>
                  <a:schemeClr val="accent6"/>
                </a:solidFill>
              </a:rPr>
              <a:t>0</a:t>
            </a:r>
            <a:endParaRPr lang="en-IN" dirty="0">
              <a:solidFill>
                <a:schemeClr val="accent6"/>
              </a:solidFill>
            </a:endParaRPr>
          </a:p>
        </p:txBody>
      </p:sp>
      <p:sp>
        <p:nvSpPr>
          <p:cNvPr id="96" name="TextBox 95">
            <a:extLst>
              <a:ext uri="{FF2B5EF4-FFF2-40B4-BE49-F238E27FC236}">
                <a16:creationId xmlns:a16="http://schemas.microsoft.com/office/drawing/2014/main" xmlns="" id="{BC23AB68-CE3B-47DC-9E07-7E9EACED279E}"/>
              </a:ext>
            </a:extLst>
          </p:cNvPr>
          <p:cNvSpPr txBox="1"/>
          <p:nvPr/>
        </p:nvSpPr>
        <p:spPr>
          <a:xfrm>
            <a:off x="3259326" y="816104"/>
            <a:ext cx="358144" cy="369332"/>
          </a:xfrm>
          <a:prstGeom prst="rect">
            <a:avLst/>
          </a:prstGeom>
          <a:noFill/>
        </p:spPr>
        <p:txBody>
          <a:bodyPr wrap="square" rtlCol="0">
            <a:spAutoFit/>
          </a:bodyPr>
          <a:lstStyle/>
          <a:p>
            <a:r>
              <a:rPr lang="en-US" dirty="0">
                <a:solidFill>
                  <a:schemeClr val="accent6"/>
                </a:solidFill>
              </a:rPr>
              <a:t>1</a:t>
            </a:r>
            <a:endParaRPr lang="en-IN" dirty="0">
              <a:solidFill>
                <a:schemeClr val="accent6"/>
              </a:solidFill>
            </a:endParaRPr>
          </a:p>
        </p:txBody>
      </p:sp>
      <p:sp>
        <p:nvSpPr>
          <p:cNvPr id="97" name="TextBox 96">
            <a:extLst>
              <a:ext uri="{FF2B5EF4-FFF2-40B4-BE49-F238E27FC236}">
                <a16:creationId xmlns:a16="http://schemas.microsoft.com/office/drawing/2014/main" xmlns="" id="{E2621F9D-A1AF-4C17-A3B0-3E6A677DF20B}"/>
              </a:ext>
            </a:extLst>
          </p:cNvPr>
          <p:cNvSpPr txBox="1"/>
          <p:nvPr/>
        </p:nvSpPr>
        <p:spPr>
          <a:xfrm>
            <a:off x="2636448" y="815359"/>
            <a:ext cx="358144" cy="369332"/>
          </a:xfrm>
          <a:prstGeom prst="rect">
            <a:avLst/>
          </a:prstGeom>
          <a:noFill/>
        </p:spPr>
        <p:txBody>
          <a:bodyPr wrap="square" rtlCol="0">
            <a:spAutoFit/>
          </a:bodyPr>
          <a:lstStyle/>
          <a:p>
            <a:r>
              <a:rPr lang="en-US" dirty="0">
                <a:solidFill>
                  <a:schemeClr val="accent6"/>
                </a:solidFill>
              </a:rPr>
              <a:t>1</a:t>
            </a:r>
            <a:endParaRPr lang="en-IN" dirty="0">
              <a:solidFill>
                <a:schemeClr val="accent6"/>
              </a:solidFill>
            </a:endParaRPr>
          </a:p>
        </p:txBody>
      </p:sp>
      <p:sp>
        <p:nvSpPr>
          <p:cNvPr id="98" name="TextBox 97">
            <a:extLst>
              <a:ext uri="{FF2B5EF4-FFF2-40B4-BE49-F238E27FC236}">
                <a16:creationId xmlns:a16="http://schemas.microsoft.com/office/drawing/2014/main" xmlns="" id="{983029A2-2CA7-4ED0-872A-81F3D6576798}"/>
              </a:ext>
            </a:extLst>
          </p:cNvPr>
          <p:cNvSpPr txBox="1"/>
          <p:nvPr/>
        </p:nvSpPr>
        <p:spPr>
          <a:xfrm>
            <a:off x="8751435" y="2180827"/>
            <a:ext cx="358144" cy="369332"/>
          </a:xfrm>
          <a:prstGeom prst="rect">
            <a:avLst/>
          </a:prstGeom>
          <a:noFill/>
        </p:spPr>
        <p:txBody>
          <a:bodyPr wrap="square" rtlCol="0">
            <a:spAutoFit/>
          </a:bodyPr>
          <a:lstStyle/>
          <a:p>
            <a:r>
              <a:rPr lang="en-US" dirty="0">
                <a:solidFill>
                  <a:schemeClr val="accent6"/>
                </a:solidFill>
              </a:rPr>
              <a:t>0</a:t>
            </a:r>
            <a:endParaRPr lang="en-IN" dirty="0">
              <a:solidFill>
                <a:schemeClr val="accent6"/>
              </a:solidFill>
            </a:endParaRPr>
          </a:p>
        </p:txBody>
      </p:sp>
      <p:sp>
        <p:nvSpPr>
          <p:cNvPr id="99" name="TextBox 98">
            <a:extLst>
              <a:ext uri="{FF2B5EF4-FFF2-40B4-BE49-F238E27FC236}">
                <a16:creationId xmlns:a16="http://schemas.microsoft.com/office/drawing/2014/main" xmlns="" id="{47B46EE7-2F47-4D9B-B59A-B71DDE09AFAE}"/>
              </a:ext>
            </a:extLst>
          </p:cNvPr>
          <p:cNvSpPr txBox="1"/>
          <p:nvPr/>
        </p:nvSpPr>
        <p:spPr>
          <a:xfrm>
            <a:off x="6761438" y="2179319"/>
            <a:ext cx="358144" cy="369332"/>
          </a:xfrm>
          <a:prstGeom prst="rect">
            <a:avLst/>
          </a:prstGeom>
          <a:noFill/>
        </p:spPr>
        <p:txBody>
          <a:bodyPr wrap="square" rtlCol="0">
            <a:spAutoFit/>
          </a:bodyPr>
          <a:lstStyle/>
          <a:p>
            <a:r>
              <a:rPr lang="en-US" dirty="0">
                <a:solidFill>
                  <a:schemeClr val="accent6"/>
                </a:solidFill>
              </a:rPr>
              <a:t>0</a:t>
            </a:r>
            <a:endParaRPr lang="en-IN" dirty="0">
              <a:solidFill>
                <a:schemeClr val="accent6"/>
              </a:solidFill>
            </a:endParaRPr>
          </a:p>
        </p:txBody>
      </p:sp>
      <p:sp>
        <p:nvSpPr>
          <p:cNvPr id="100" name="TextBox 99">
            <a:extLst>
              <a:ext uri="{FF2B5EF4-FFF2-40B4-BE49-F238E27FC236}">
                <a16:creationId xmlns:a16="http://schemas.microsoft.com/office/drawing/2014/main" xmlns="" id="{94E17089-0493-4F6D-9C6C-E9E4A52B025F}"/>
              </a:ext>
            </a:extLst>
          </p:cNvPr>
          <p:cNvSpPr txBox="1"/>
          <p:nvPr/>
        </p:nvSpPr>
        <p:spPr>
          <a:xfrm>
            <a:off x="4775594" y="2178574"/>
            <a:ext cx="358144" cy="369332"/>
          </a:xfrm>
          <a:prstGeom prst="rect">
            <a:avLst/>
          </a:prstGeom>
          <a:noFill/>
        </p:spPr>
        <p:txBody>
          <a:bodyPr wrap="square" rtlCol="0">
            <a:spAutoFit/>
          </a:bodyPr>
          <a:lstStyle/>
          <a:p>
            <a:r>
              <a:rPr lang="en-US" dirty="0">
                <a:solidFill>
                  <a:schemeClr val="accent6"/>
                </a:solidFill>
              </a:rPr>
              <a:t>1</a:t>
            </a:r>
            <a:endParaRPr lang="en-IN" dirty="0">
              <a:solidFill>
                <a:schemeClr val="accent6"/>
              </a:solidFill>
            </a:endParaRPr>
          </a:p>
        </p:txBody>
      </p:sp>
      <p:sp>
        <p:nvSpPr>
          <p:cNvPr id="101" name="TextBox 100">
            <a:extLst>
              <a:ext uri="{FF2B5EF4-FFF2-40B4-BE49-F238E27FC236}">
                <a16:creationId xmlns:a16="http://schemas.microsoft.com/office/drawing/2014/main" xmlns="" id="{3B9B92BD-5BF7-4963-8E06-7C6AD0983800}"/>
              </a:ext>
            </a:extLst>
          </p:cNvPr>
          <p:cNvSpPr txBox="1"/>
          <p:nvPr/>
        </p:nvSpPr>
        <p:spPr>
          <a:xfrm>
            <a:off x="2788854" y="2175704"/>
            <a:ext cx="358144" cy="369332"/>
          </a:xfrm>
          <a:prstGeom prst="rect">
            <a:avLst/>
          </a:prstGeom>
          <a:noFill/>
        </p:spPr>
        <p:txBody>
          <a:bodyPr wrap="square" rtlCol="0">
            <a:spAutoFit/>
          </a:bodyPr>
          <a:lstStyle/>
          <a:p>
            <a:r>
              <a:rPr lang="en-US" dirty="0">
                <a:solidFill>
                  <a:schemeClr val="accent6"/>
                </a:solidFill>
              </a:rPr>
              <a:t>0</a:t>
            </a:r>
            <a:endParaRPr lang="en-IN" dirty="0">
              <a:solidFill>
                <a:schemeClr val="accent6"/>
              </a:solidFill>
            </a:endParaRPr>
          </a:p>
        </p:txBody>
      </p:sp>
      <p:sp>
        <p:nvSpPr>
          <p:cNvPr id="102" name="TextBox 101">
            <a:extLst>
              <a:ext uri="{FF2B5EF4-FFF2-40B4-BE49-F238E27FC236}">
                <a16:creationId xmlns:a16="http://schemas.microsoft.com/office/drawing/2014/main" xmlns="" id="{927AF462-36F4-4788-9D3B-864521DDD358}"/>
              </a:ext>
            </a:extLst>
          </p:cNvPr>
          <p:cNvSpPr txBox="1"/>
          <p:nvPr/>
        </p:nvSpPr>
        <p:spPr>
          <a:xfrm>
            <a:off x="8948201" y="4471551"/>
            <a:ext cx="358144" cy="369332"/>
          </a:xfrm>
          <a:prstGeom prst="rect">
            <a:avLst/>
          </a:prstGeom>
          <a:noFill/>
        </p:spPr>
        <p:txBody>
          <a:bodyPr wrap="square" rtlCol="0">
            <a:spAutoFit/>
          </a:bodyPr>
          <a:lstStyle/>
          <a:p>
            <a:r>
              <a:rPr lang="en-US" dirty="0">
                <a:solidFill>
                  <a:schemeClr val="accent6"/>
                </a:solidFill>
              </a:rPr>
              <a:t>0</a:t>
            </a:r>
            <a:endParaRPr lang="en-IN" dirty="0">
              <a:solidFill>
                <a:schemeClr val="accent6"/>
              </a:solidFill>
            </a:endParaRPr>
          </a:p>
        </p:txBody>
      </p:sp>
      <p:sp>
        <p:nvSpPr>
          <p:cNvPr id="103" name="TextBox 102">
            <a:extLst>
              <a:ext uri="{FF2B5EF4-FFF2-40B4-BE49-F238E27FC236}">
                <a16:creationId xmlns:a16="http://schemas.microsoft.com/office/drawing/2014/main" xmlns="" id="{F066D396-D86A-4EE6-9696-92495014EF29}"/>
              </a:ext>
            </a:extLst>
          </p:cNvPr>
          <p:cNvSpPr txBox="1"/>
          <p:nvPr/>
        </p:nvSpPr>
        <p:spPr>
          <a:xfrm>
            <a:off x="7917425" y="2472393"/>
            <a:ext cx="358144" cy="369332"/>
          </a:xfrm>
          <a:prstGeom prst="rect">
            <a:avLst/>
          </a:prstGeom>
          <a:noFill/>
        </p:spPr>
        <p:txBody>
          <a:bodyPr wrap="square" rtlCol="0">
            <a:spAutoFit/>
          </a:bodyPr>
          <a:lstStyle/>
          <a:p>
            <a:r>
              <a:rPr lang="en-US" dirty="0">
                <a:solidFill>
                  <a:schemeClr val="accent6"/>
                </a:solidFill>
              </a:rPr>
              <a:t>1</a:t>
            </a:r>
            <a:endParaRPr lang="en-IN" dirty="0">
              <a:solidFill>
                <a:schemeClr val="accent6"/>
              </a:solidFill>
            </a:endParaRPr>
          </a:p>
        </p:txBody>
      </p:sp>
      <p:sp>
        <p:nvSpPr>
          <p:cNvPr id="104" name="TextBox 103">
            <a:extLst>
              <a:ext uri="{FF2B5EF4-FFF2-40B4-BE49-F238E27FC236}">
                <a16:creationId xmlns:a16="http://schemas.microsoft.com/office/drawing/2014/main" xmlns="" id="{8CE25420-CB1E-4C6D-93EE-BCC65DBAE5CB}"/>
              </a:ext>
            </a:extLst>
          </p:cNvPr>
          <p:cNvSpPr txBox="1"/>
          <p:nvPr/>
        </p:nvSpPr>
        <p:spPr>
          <a:xfrm>
            <a:off x="6985133" y="4471551"/>
            <a:ext cx="358144" cy="369332"/>
          </a:xfrm>
          <a:prstGeom prst="rect">
            <a:avLst/>
          </a:prstGeom>
          <a:noFill/>
        </p:spPr>
        <p:txBody>
          <a:bodyPr wrap="square" rtlCol="0">
            <a:spAutoFit/>
          </a:bodyPr>
          <a:lstStyle/>
          <a:p>
            <a:r>
              <a:rPr lang="en-US" dirty="0">
                <a:solidFill>
                  <a:schemeClr val="accent6"/>
                </a:solidFill>
              </a:rPr>
              <a:t>1</a:t>
            </a:r>
            <a:endParaRPr lang="en-IN" dirty="0">
              <a:solidFill>
                <a:schemeClr val="accent6"/>
              </a:solidFill>
            </a:endParaRPr>
          </a:p>
        </p:txBody>
      </p:sp>
      <p:sp>
        <p:nvSpPr>
          <p:cNvPr id="105" name="TextBox 104">
            <a:extLst>
              <a:ext uri="{FF2B5EF4-FFF2-40B4-BE49-F238E27FC236}">
                <a16:creationId xmlns:a16="http://schemas.microsoft.com/office/drawing/2014/main" xmlns="" id="{6A4EF239-E6FA-4F7D-B8A3-9E27FE9CE579}"/>
              </a:ext>
            </a:extLst>
          </p:cNvPr>
          <p:cNvSpPr txBox="1"/>
          <p:nvPr/>
        </p:nvSpPr>
        <p:spPr>
          <a:xfrm>
            <a:off x="5921261" y="2472393"/>
            <a:ext cx="358144" cy="369332"/>
          </a:xfrm>
          <a:prstGeom prst="rect">
            <a:avLst/>
          </a:prstGeom>
          <a:noFill/>
        </p:spPr>
        <p:txBody>
          <a:bodyPr wrap="square" rtlCol="0">
            <a:spAutoFit/>
          </a:bodyPr>
          <a:lstStyle/>
          <a:p>
            <a:r>
              <a:rPr lang="en-US" dirty="0">
                <a:solidFill>
                  <a:schemeClr val="accent6"/>
                </a:solidFill>
              </a:rPr>
              <a:t>0</a:t>
            </a:r>
            <a:endParaRPr lang="en-IN" dirty="0">
              <a:solidFill>
                <a:schemeClr val="accent6"/>
              </a:solidFill>
            </a:endParaRPr>
          </a:p>
        </p:txBody>
      </p:sp>
      <p:sp>
        <p:nvSpPr>
          <p:cNvPr id="106" name="TextBox 105">
            <a:extLst>
              <a:ext uri="{FF2B5EF4-FFF2-40B4-BE49-F238E27FC236}">
                <a16:creationId xmlns:a16="http://schemas.microsoft.com/office/drawing/2014/main" xmlns="" id="{12076C80-84FA-41F5-839F-949AB72228DF}"/>
              </a:ext>
            </a:extLst>
          </p:cNvPr>
          <p:cNvSpPr txBox="1"/>
          <p:nvPr/>
        </p:nvSpPr>
        <p:spPr>
          <a:xfrm>
            <a:off x="4967869" y="4471551"/>
            <a:ext cx="358144" cy="369332"/>
          </a:xfrm>
          <a:prstGeom prst="rect">
            <a:avLst/>
          </a:prstGeom>
          <a:noFill/>
        </p:spPr>
        <p:txBody>
          <a:bodyPr wrap="square" rtlCol="0">
            <a:spAutoFit/>
          </a:bodyPr>
          <a:lstStyle/>
          <a:p>
            <a:r>
              <a:rPr lang="en-US" dirty="0">
                <a:solidFill>
                  <a:schemeClr val="accent6"/>
                </a:solidFill>
              </a:rPr>
              <a:t>0</a:t>
            </a:r>
            <a:endParaRPr lang="en-IN" dirty="0">
              <a:solidFill>
                <a:schemeClr val="accent6"/>
              </a:solidFill>
            </a:endParaRPr>
          </a:p>
        </p:txBody>
      </p:sp>
      <p:sp>
        <p:nvSpPr>
          <p:cNvPr id="107" name="TextBox 106">
            <a:extLst>
              <a:ext uri="{FF2B5EF4-FFF2-40B4-BE49-F238E27FC236}">
                <a16:creationId xmlns:a16="http://schemas.microsoft.com/office/drawing/2014/main" xmlns="" id="{527D3790-C83C-4B17-9597-BB1E0362DDBA}"/>
              </a:ext>
            </a:extLst>
          </p:cNvPr>
          <p:cNvSpPr txBox="1"/>
          <p:nvPr/>
        </p:nvSpPr>
        <p:spPr>
          <a:xfrm>
            <a:off x="3950520" y="2470011"/>
            <a:ext cx="358144" cy="369332"/>
          </a:xfrm>
          <a:prstGeom prst="rect">
            <a:avLst/>
          </a:prstGeom>
          <a:noFill/>
        </p:spPr>
        <p:txBody>
          <a:bodyPr wrap="square" rtlCol="0">
            <a:spAutoFit/>
          </a:bodyPr>
          <a:lstStyle/>
          <a:p>
            <a:r>
              <a:rPr lang="en-US" dirty="0">
                <a:solidFill>
                  <a:schemeClr val="accent6"/>
                </a:solidFill>
              </a:rPr>
              <a:t>1</a:t>
            </a:r>
            <a:endParaRPr lang="en-IN" dirty="0">
              <a:solidFill>
                <a:schemeClr val="accent6"/>
              </a:solidFill>
            </a:endParaRPr>
          </a:p>
        </p:txBody>
      </p:sp>
      <p:sp>
        <p:nvSpPr>
          <p:cNvPr id="108" name="TextBox 107">
            <a:extLst>
              <a:ext uri="{FF2B5EF4-FFF2-40B4-BE49-F238E27FC236}">
                <a16:creationId xmlns:a16="http://schemas.microsoft.com/office/drawing/2014/main" xmlns="" id="{A2B0D1C8-A148-42AE-81B0-F3095FD5BD6D}"/>
              </a:ext>
            </a:extLst>
          </p:cNvPr>
          <p:cNvSpPr txBox="1"/>
          <p:nvPr/>
        </p:nvSpPr>
        <p:spPr>
          <a:xfrm>
            <a:off x="2994484" y="4448329"/>
            <a:ext cx="358144" cy="369332"/>
          </a:xfrm>
          <a:prstGeom prst="rect">
            <a:avLst/>
          </a:prstGeom>
          <a:noFill/>
        </p:spPr>
        <p:txBody>
          <a:bodyPr wrap="square" rtlCol="0">
            <a:spAutoFit/>
          </a:bodyPr>
          <a:lstStyle/>
          <a:p>
            <a:r>
              <a:rPr lang="en-US" dirty="0">
                <a:solidFill>
                  <a:schemeClr val="accent6"/>
                </a:solidFill>
              </a:rPr>
              <a:t>0</a:t>
            </a:r>
            <a:endParaRPr lang="en-IN" dirty="0">
              <a:solidFill>
                <a:schemeClr val="accent6"/>
              </a:solidFill>
            </a:endParaRPr>
          </a:p>
        </p:txBody>
      </p:sp>
      <p:sp>
        <p:nvSpPr>
          <p:cNvPr id="109" name="TextBox 108">
            <a:extLst>
              <a:ext uri="{FF2B5EF4-FFF2-40B4-BE49-F238E27FC236}">
                <a16:creationId xmlns:a16="http://schemas.microsoft.com/office/drawing/2014/main" xmlns="" id="{3DF72260-4B40-415B-9767-A3D7F33D1C28}"/>
              </a:ext>
            </a:extLst>
          </p:cNvPr>
          <p:cNvSpPr txBox="1"/>
          <p:nvPr/>
        </p:nvSpPr>
        <p:spPr>
          <a:xfrm>
            <a:off x="1902332" y="4471551"/>
            <a:ext cx="358144" cy="369332"/>
          </a:xfrm>
          <a:prstGeom prst="rect">
            <a:avLst/>
          </a:prstGeom>
          <a:noFill/>
        </p:spPr>
        <p:txBody>
          <a:bodyPr wrap="square" rtlCol="0">
            <a:spAutoFit/>
          </a:bodyPr>
          <a:lstStyle/>
          <a:p>
            <a:r>
              <a:rPr lang="en-US" dirty="0">
                <a:solidFill>
                  <a:schemeClr val="accent6"/>
                </a:solidFill>
              </a:rPr>
              <a:t>1</a:t>
            </a:r>
            <a:endParaRPr lang="en-IN" dirty="0">
              <a:solidFill>
                <a:schemeClr val="accent6"/>
              </a:solidFill>
            </a:endParaRPr>
          </a:p>
        </p:txBody>
      </p:sp>
    </p:spTree>
    <p:extLst>
      <p:ext uri="{BB962C8B-B14F-4D97-AF65-F5344CB8AC3E}">
        <p14:creationId xmlns:p14="http://schemas.microsoft.com/office/powerpoint/2010/main" val="3505752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fade">
                                      <p:cBhvr>
                                        <p:cTn id="12" dur="500"/>
                                        <p:tgtEl>
                                          <p:spTgt spid="6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9"/>
                                        </p:tgtEl>
                                        <p:attrNameLst>
                                          <p:attrName>style.visibility</p:attrName>
                                        </p:attrNameLst>
                                      </p:cBhvr>
                                      <p:to>
                                        <p:strVal val="visible"/>
                                      </p:to>
                                    </p:set>
                                    <p:animEffect transition="in" filter="fade">
                                      <p:cBhvr>
                                        <p:cTn id="27" dur="500"/>
                                        <p:tgtEl>
                                          <p:spTgt spid="8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fade">
                                      <p:cBhvr>
                                        <p:cTn id="32" dur="500"/>
                                        <p:tgtEl>
                                          <p:spTgt spid="9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1"/>
                                        </p:tgtEl>
                                        <p:attrNameLst>
                                          <p:attrName>style.visibility</p:attrName>
                                        </p:attrNameLst>
                                      </p:cBhvr>
                                      <p:to>
                                        <p:strVal val="visible"/>
                                      </p:to>
                                    </p:set>
                                    <p:animEffect transition="in" filter="fade">
                                      <p:cBhvr>
                                        <p:cTn id="35" dur="500"/>
                                        <p:tgtEl>
                                          <p:spTgt spid="9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8"/>
                                        </p:tgtEl>
                                        <p:attrNameLst>
                                          <p:attrName>style.visibility</p:attrName>
                                        </p:attrNameLst>
                                      </p:cBhvr>
                                      <p:to>
                                        <p:strVal val="visible"/>
                                      </p:to>
                                    </p:set>
                                    <p:animEffect transition="in" filter="fade">
                                      <p:cBhvr>
                                        <p:cTn id="40" dur="500"/>
                                        <p:tgtEl>
                                          <p:spTgt spid="9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02"/>
                                        </p:tgtEl>
                                        <p:attrNameLst>
                                          <p:attrName>style.visibility</p:attrName>
                                        </p:attrNameLst>
                                      </p:cBhvr>
                                      <p:to>
                                        <p:strVal val="visible"/>
                                      </p:to>
                                    </p:set>
                                    <p:animEffect transition="in" filter="fade">
                                      <p:cBhvr>
                                        <p:cTn id="45" dur="500"/>
                                        <p:tgtEl>
                                          <p:spTgt spid="10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03"/>
                                        </p:tgtEl>
                                        <p:attrNameLst>
                                          <p:attrName>style.visibility</p:attrName>
                                        </p:attrNameLst>
                                      </p:cBhvr>
                                      <p:to>
                                        <p:strVal val="visible"/>
                                      </p:to>
                                    </p:set>
                                    <p:animEffect transition="in" filter="fade">
                                      <p:cBhvr>
                                        <p:cTn id="48" dur="500"/>
                                        <p:tgtEl>
                                          <p:spTgt spid="10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93"/>
                                        </p:tgtEl>
                                        <p:attrNameLst>
                                          <p:attrName>style.visibility</p:attrName>
                                        </p:attrNameLst>
                                      </p:cBhvr>
                                      <p:to>
                                        <p:strVal val="visible"/>
                                      </p:to>
                                    </p:set>
                                    <p:animEffect transition="in" filter="fade">
                                      <p:cBhvr>
                                        <p:cTn id="53" dur="500"/>
                                        <p:tgtEl>
                                          <p:spTgt spid="9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92"/>
                                        </p:tgtEl>
                                        <p:attrNameLst>
                                          <p:attrName>style.visibility</p:attrName>
                                        </p:attrNameLst>
                                      </p:cBhvr>
                                      <p:to>
                                        <p:strVal val="visible"/>
                                      </p:to>
                                    </p:set>
                                    <p:animEffect transition="in" filter="fade">
                                      <p:cBhvr>
                                        <p:cTn id="56" dur="500"/>
                                        <p:tgtEl>
                                          <p:spTgt spid="92"/>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99"/>
                                        </p:tgtEl>
                                        <p:attrNameLst>
                                          <p:attrName>style.visibility</p:attrName>
                                        </p:attrNameLst>
                                      </p:cBhvr>
                                      <p:to>
                                        <p:strVal val="visible"/>
                                      </p:to>
                                    </p:set>
                                    <p:animEffect transition="in" filter="fade">
                                      <p:cBhvr>
                                        <p:cTn id="61" dur="500"/>
                                        <p:tgtEl>
                                          <p:spTgt spid="99"/>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04"/>
                                        </p:tgtEl>
                                        <p:attrNameLst>
                                          <p:attrName>style.visibility</p:attrName>
                                        </p:attrNameLst>
                                      </p:cBhvr>
                                      <p:to>
                                        <p:strVal val="visible"/>
                                      </p:to>
                                    </p:set>
                                    <p:animEffect transition="in" filter="fade">
                                      <p:cBhvr>
                                        <p:cTn id="66" dur="500"/>
                                        <p:tgtEl>
                                          <p:spTgt spid="10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05"/>
                                        </p:tgtEl>
                                        <p:attrNameLst>
                                          <p:attrName>style.visibility</p:attrName>
                                        </p:attrNameLst>
                                      </p:cBhvr>
                                      <p:to>
                                        <p:strVal val="visible"/>
                                      </p:to>
                                    </p:set>
                                    <p:animEffect transition="in" filter="fade">
                                      <p:cBhvr>
                                        <p:cTn id="69" dur="500"/>
                                        <p:tgtEl>
                                          <p:spTgt spid="105"/>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95"/>
                                        </p:tgtEl>
                                        <p:attrNameLst>
                                          <p:attrName>style.visibility</p:attrName>
                                        </p:attrNameLst>
                                      </p:cBhvr>
                                      <p:to>
                                        <p:strVal val="visible"/>
                                      </p:to>
                                    </p:set>
                                    <p:animEffect transition="in" filter="fade">
                                      <p:cBhvr>
                                        <p:cTn id="74" dur="500"/>
                                        <p:tgtEl>
                                          <p:spTgt spid="95"/>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94"/>
                                        </p:tgtEl>
                                        <p:attrNameLst>
                                          <p:attrName>style.visibility</p:attrName>
                                        </p:attrNameLst>
                                      </p:cBhvr>
                                      <p:to>
                                        <p:strVal val="visible"/>
                                      </p:to>
                                    </p:set>
                                    <p:animEffect transition="in" filter="fade">
                                      <p:cBhvr>
                                        <p:cTn id="77" dur="500"/>
                                        <p:tgtEl>
                                          <p:spTgt spid="9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00"/>
                                        </p:tgtEl>
                                        <p:attrNameLst>
                                          <p:attrName>style.visibility</p:attrName>
                                        </p:attrNameLst>
                                      </p:cBhvr>
                                      <p:to>
                                        <p:strVal val="visible"/>
                                      </p:to>
                                    </p:set>
                                    <p:animEffect transition="in" filter="fade">
                                      <p:cBhvr>
                                        <p:cTn id="82" dur="500"/>
                                        <p:tgtEl>
                                          <p:spTgt spid="100"/>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06"/>
                                        </p:tgtEl>
                                        <p:attrNameLst>
                                          <p:attrName>style.visibility</p:attrName>
                                        </p:attrNameLst>
                                      </p:cBhvr>
                                      <p:to>
                                        <p:strVal val="visible"/>
                                      </p:to>
                                    </p:set>
                                    <p:animEffect transition="in" filter="fade">
                                      <p:cBhvr>
                                        <p:cTn id="87" dur="500"/>
                                        <p:tgtEl>
                                          <p:spTgt spid="106"/>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07"/>
                                        </p:tgtEl>
                                        <p:attrNameLst>
                                          <p:attrName>style.visibility</p:attrName>
                                        </p:attrNameLst>
                                      </p:cBhvr>
                                      <p:to>
                                        <p:strVal val="visible"/>
                                      </p:to>
                                    </p:set>
                                    <p:animEffect transition="in" filter="fade">
                                      <p:cBhvr>
                                        <p:cTn id="90" dur="500"/>
                                        <p:tgtEl>
                                          <p:spTgt spid="107"/>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97"/>
                                        </p:tgtEl>
                                        <p:attrNameLst>
                                          <p:attrName>style.visibility</p:attrName>
                                        </p:attrNameLst>
                                      </p:cBhvr>
                                      <p:to>
                                        <p:strVal val="visible"/>
                                      </p:to>
                                    </p:set>
                                    <p:animEffect transition="in" filter="fade">
                                      <p:cBhvr>
                                        <p:cTn id="95" dur="500"/>
                                        <p:tgtEl>
                                          <p:spTgt spid="97"/>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96"/>
                                        </p:tgtEl>
                                        <p:attrNameLst>
                                          <p:attrName>style.visibility</p:attrName>
                                        </p:attrNameLst>
                                      </p:cBhvr>
                                      <p:to>
                                        <p:strVal val="visible"/>
                                      </p:to>
                                    </p:set>
                                    <p:animEffect transition="in" filter="fade">
                                      <p:cBhvr>
                                        <p:cTn id="98" dur="500"/>
                                        <p:tgtEl>
                                          <p:spTgt spid="96"/>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101">
                                            <p:txEl>
                                              <p:pRg st="0" end="0"/>
                                            </p:txEl>
                                          </p:spTgt>
                                        </p:tgtEl>
                                        <p:attrNameLst>
                                          <p:attrName>style.visibility</p:attrName>
                                        </p:attrNameLst>
                                      </p:cBhvr>
                                      <p:to>
                                        <p:strVal val="visible"/>
                                      </p:to>
                                    </p:set>
                                    <p:animEffect transition="in" filter="fade">
                                      <p:cBhvr>
                                        <p:cTn id="103" dur="500"/>
                                        <p:tgtEl>
                                          <p:spTgt spid="101">
                                            <p:txEl>
                                              <p:pRg st="0" end="0"/>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108"/>
                                        </p:tgtEl>
                                        <p:attrNameLst>
                                          <p:attrName>style.visibility</p:attrName>
                                        </p:attrNameLst>
                                      </p:cBhvr>
                                      <p:to>
                                        <p:strVal val="visible"/>
                                      </p:to>
                                    </p:set>
                                    <p:animEffect transition="in" filter="fade">
                                      <p:cBhvr>
                                        <p:cTn id="108" dur="500"/>
                                        <p:tgtEl>
                                          <p:spTgt spid="108"/>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109"/>
                                        </p:tgtEl>
                                        <p:attrNameLst>
                                          <p:attrName>style.visibility</p:attrName>
                                        </p:attrNameLst>
                                      </p:cBhvr>
                                      <p:to>
                                        <p:strVal val="visible"/>
                                      </p:to>
                                    </p:set>
                                    <p:animEffect transition="in" filter="fade">
                                      <p:cBhvr>
                                        <p:cTn id="111"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90" grpId="0"/>
      <p:bldP spid="91" grpId="0"/>
      <p:bldP spid="92" grpId="0"/>
      <p:bldP spid="93" grpId="0"/>
      <p:bldP spid="94" grpId="0"/>
      <p:bldP spid="95" grpId="0"/>
      <p:bldP spid="96" grpId="0"/>
      <p:bldP spid="97" grpId="0"/>
      <p:bldP spid="98" grpId="0"/>
      <p:bldP spid="99" grpId="0"/>
      <p:bldP spid="100" grpId="0"/>
      <p:bldP spid="102" grpId="0"/>
      <p:bldP spid="103" grpId="0"/>
      <p:bldP spid="104" grpId="0"/>
      <p:bldP spid="105" grpId="0"/>
      <p:bldP spid="106" grpId="0"/>
      <p:bldP spid="107" grpId="0"/>
      <p:bldP spid="108" grpId="0"/>
      <p:bldP spid="10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0E1FF8-1208-45B6-A70E-8D0912EAF78E}"/>
              </a:ext>
            </a:extLst>
          </p:cNvPr>
          <p:cNvSpPr>
            <a:spLocks noGrp="1"/>
          </p:cNvSpPr>
          <p:nvPr>
            <p:ph type="title"/>
          </p:nvPr>
        </p:nvSpPr>
        <p:spPr/>
        <p:txBody>
          <a:bodyPr/>
          <a:lstStyle/>
          <a:p>
            <a:r>
              <a:rPr lang="en-US" dirty="0"/>
              <a:t>Binary Adder-Subtractor</a:t>
            </a:r>
            <a:endParaRPr lang="en-IN" dirty="0"/>
          </a:p>
        </p:txBody>
      </p:sp>
      <p:grpSp>
        <p:nvGrpSpPr>
          <p:cNvPr id="4" name="Group 3">
            <a:extLst>
              <a:ext uri="{FF2B5EF4-FFF2-40B4-BE49-F238E27FC236}">
                <a16:creationId xmlns:a16="http://schemas.microsoft.com/office/drawing/2014/main" xmlns="" id="{90EF9FAE-1081-4DE8-8555-622403B09EA3}"/>
              </a:ext>
            </a:extLst>
          </p:cNvPr>
          <p:cNvGrpSpPr/>
          <p:nvPr/>
        </p:nvGrpSpPr>
        <p:grpSpPr>
          <a:xfrm>
            <a:off x="151261" y="1174683"/>
            <a:ext cx="1814591" cy="4041238"/>
            <a:chOff x="304801" y="1267672"/>
            <a:chExt cx="1814591" cy="4041238"/>
          </a:xfrm>
        </p:grpSpPr>
        <p:grpSp>
          <p:nvGrpSpPr>
            <p:cNvPr id="5" name="Group 4">
              <a:extLst>
                <a:ext uri="{FF2B5EF4-FFF2-40B4-BE49-F238E27FC236}">
                  <a16:creationId xmlns:a16="http://schemas.microsoft.com/office/drawing/2014/main" xmlns="" id="{B333C9DA-8E07-4671-88A7-7BD76006C27F}"/>
                </a:ext>
              </a:extLst>
            </p:cNvPr>
            <p:cNvGrpSpPr/>
            <p:nvPr/>
          </p:nvGrpSpPr>
          <p:grpSpPr>
            <a:xfrm>
              <a:off x="990600" y="3454101"/>
              <a:ext cx="1066800" cy="990600"/>
              <a:chOff x="990600" y="2362200"/>
              <a:chExt cx="1066800" cy="990600"/>
            </a:xfrm>
          </p:grpSpPr>
          <p:sp>
            <p:nvSpPr>
              <p:cNvPr id="22" name="Rectangle 21">
                <a:extLst>
                  <a:ext uri="{FF2B5EF4-FFF2-40B4-BE49-F238E27FC236}">
                    <a16:creationId xmlns:a16="http://schemas.microsoft.com/office/drawing/2014/main" xmlns="" id="{22CAE257-C5F4-4431-B9F4-2CBC5E71D2FD}"/>
                  </a:ext>
                </a:extLst>
              </p:cNvPr>
              <p:cNvSpPr/>
              <p:nvPr/>
            </p:nvSpPr>
            <p:spPr>
              <a:xfrm>
                <a:off x="990600" y="2362200"/>
                <a:ext cx="10668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xmlns="" id="{9C75D745-ACDE-4EEF-AF34-655C77866954}"/>
                  </a:ext>
                </a:extLst>
              </p:cNvPr>
              <p:cNvSpPr txBox="1"/>
              <p:nvPr/>
            </p:nvSpPr>
            <p:spPr>
              <a:xfrm>
                <a:off x="1219200" y="2626667"/>
                <a:ext cx="685800" cy="461665"/>
              </a:xfrm>
              <a:prstGeom prst="rect">
                <a:avLst/>
              </a:prstGeom>
              <a:noFill/>
            </p:spPr>
            <p:txBody>
              <a:bodyPr wrap="square" rtlCol="0">
                <a:spAutoFit/>
              </a:bodyPr>
              <a:lstStyle/>
              <a:p>
                <a:r>
                  <a:rPr lang="en-US" sz="2400" dirty="0"/>
                  <a:t>FA</a:t>
                </a:r>
                <a:r>
                  <a:rPr lang="en-US" sz="2400" baseline="-25000" dirty="0"/>
                  <a:t>4</a:t>
                </a:r>
                <a:endParaRPr lang="en-IN" sz="2400" dirty="0"/>
              </a:p>
            </p:txBody>
          </p:sp>
        </p:grpSp>
        <p:grpSp>
          <p:nvGrpSpPr>
            <p:cNvPr id="6" name="Group 5">
              <a:extLst>
                <a:ext uri="{FF2B5EF4-FFF2-40B4-BE49-F238E27FC236}">
                  <a16:creationId xmlns:a16="http://schemas.microsoft.com/office/drawing/2014/main" xmlns="" id="{599F674B-CF8E-4699-BC06-5B0314C3A6BF}"/>
                </a:ext>
              </a:extLst>
            </p:cNvPr>
            <p:cNvGrpSpPr/>
            <p:nvPr/>
          </p:nvGrpSpPr>
          <p:grpSpPr>
            <a:xfrm>
              <a:off x="1371600" y="4444699"/>
              <a:ext cx="457200" cy="864206"/>
              <a:chOff x="1371600" y="3352798"/>
              <a:chExt cx="457200" cy="864206"/>
            </a:xfrm>
          </p:grpSpPr>
          <p:cxnSp>
            <p:nvCxnSpPr>
              <p:cNvPr id="20" name="Straight Arrow Connector 19">
                <a:extLst>
                  <a:ext uri="{FF2B5EF4-FFF2-40B4-BE49-F238E27FC236}">
                    <a16:creationId xmlns:a16="http://schemas.microsoft.com/office/drawing/2014/main" xmlns="" id="{B362B8D5-EE14-41D9-A6DD-9E37A7F9489C}"/>
                  </a:ext>
                </a:extLst>
              </p:cNvPr>
              <p:cNvCxnSpPr>
                <a:cxnSpLocks/>
              </p:cNvCxnSpPr>
              <p:nvPr/>
            </p:nvCxnSpPr>
            <p:spPr>
              <a:xfrm>
                <a:off x="1524000" y="3352798"/>
                <a:ext cx="0" cy="5333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xmlns="" id="{D2A6EA2D-7A4A-4972-88F0-6A8C6C0B3365}"/>
                  </a:ext>
                </a:extLst>
              </p:cNvPr>
              <p:cNvSpPr txBox="1"/>
              <p:nvPr/>
            </p:nvSpPr>
            <p:spPr>
              <a:xfrm>
                <a:off x="1371600" y="3836006"/>
                <a:ext cx="457200" cy="380998"/>
              </a:xfrm>
              <a:prstGeom prst="rect">
                <a:avLst/>
              </a:prstGeom>
              <a:noFill/>
            </p:spPr>
            <p:txBody>
              <a:bodyPr wrap="square" rtlCol="0">
                <a:spAutoFit/>
              </a:bodyPr>
              <a:lstStyle/>
              <a:p>
                <a:r>
                  <a:rPr lang="en-US" dirty="0"/>
                  <a:t>S</a:t>
                </a:r>
                <a:r>
                  <a:rPr lang="en-US" baseline="-25000" dirty="0"/>
                  <a:t>4</a:t>
                </a:r>
                <a:endParaRPr lang="en-IN" dirty="0"/>
              </a:p>
            </p:txBody>
          </p:sp>
        </p:grpSp>
        <p:grpSp>
          <p:nvGrpSpPr>
            <p:cNvPr id="7" name="Group 6">
              <a:extLst>
                <a:ext uri="{FF2B5EF4-FFF2-40B4-BE49-F238E27FC236}">
                  <a16:creationId xmlns:a16="http://schemas.microsoft.com/office/drawing/2014/main" xmlns="" id="{201B1BA8-0EB4-4237-9045-B3B3F44AF54C}"/>
                </a:ext>
              </a:extLst>
            </p:cNvPr>
            <p:cNvGrpSpPr/>
            <p:nvPr/>
          </p:nvGrpSpPr>
          <p:grpSpPr>
            <a:xfrm>
              <a:off x="304801" y="3934507"/>
              <a:ext cx="457200" cy="1374403"/>
              <a:chOff x="1371601" y="3033105"/>
              <a:chExt cx="457200" cy="1374403"/>
            </a:xfrm>
          </p:grpSpPr>
          <p:cxnSp>
            <p:nvCxnSpPr>
              <p:cNvPr id="18" name="Straight Arrow Connector 17">
                <a:extLst>
                  <a:ext uri="{FF2B5EF4-FFF2-40B4-BE49-F238E27FC236}">
                    <a16:creationId xmlns:a16="http://schemas.microsoft.com/office/drawing/2014/main" xmlns="" id="{A7E4CB32-9F45-4AB7-A9E9-367D18C5771B}"/>
                  </a:ext>
                </a:extLst>
              </p:cNvPr>
              <p:cNvCxnSpPr>
                <a:cxnSpLocks/>
              </p:cNvCxnSpPr>
              <p:nvPr/>
            </p:nvCxnSpPr>
            <p:spPr>
              <a:xfrm>
                <a:off x="1524000" y="3033105"/>
                <a:ext cx="0" cy="1008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xmlns="" id="{1C0763F9-26E5-4CE1-9485-7475F4B2C3A9}"/>
                  </a:ext>
                </a:extLst>
              </p:cNvPr>
              <p:cNvSpPr txBox="1"/>
              <p:nvPr/>
            </p:nvSpPr>
            <p:spPr>
              <a:xfrm>
                <a:off x="1371601" y="4026510"/>
                <a:ext cx="457200" cy="380998"/>
              </a:xfrm>
              <a:prstGeom prst="rect">
                <a:avLst/>
              </a:prstGeom>
              <a:noFill/>
            </p:spPr>
            <p:txBody>
              <a:bodyPr wrap="square" rtlCol="0">
                <a:spAutoFit/>
              </a:bodyPr>
              <a:lstStyle/>
              <a:p>
                <a:r>
                  <a:rPr lang="en-US" dirty="0"/>
                  <a:t>C</a:t>
                </a:r>
                <a:r>
                  <a:rPr lang="en-US" baseline="-25000" dirty="0"/>
                  <a:t>4</a:t>
                </a:r>
                <a:endParaRPr lang="en-IN" dirty="0"/>
              </a:p>
            </p:txBody>
          </p:sp>
        </p:grpSp>
        <p:cxnSp>
          <p:nvCxnSpPr>
            <p:cNvPr id="8" name="Straight Connector 7">
              <a:extLst>
                <a:ext uri="{FF2B5EF4-FFF2-40B4-BE49-F238E27FC236}">
                  <a16:creationId xmlns:a16="http://schemas.microsoft.com/office/drawing/2014/main" xmlns="" id="{3AA831C1-750C-4C89-949B-ECC5FCF9C010}"/>
                </a:ext>
              </a:extLst>
            </p:cNvPr>
            <p:cNvCxnSpPr>
              <a:stCxn id="22" idx="1"/>
            </p:cNvCxnSpPr>
            <p:nvPr/>
          </p:nvCxnSpPr>
          <p:spPr>
            <a:xfrm flipH="1" flipV="1">
              <a:off x="457201" y="3949398"/>
              <a:ext cx="533399" cy="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xmlns="" id="{72C43499-D548-451A-8E28-B1F1C99AA466}"/>
                </a:ext>
              </a:extLst>
            </p:cNvPr>
            <p:cNvCxnSpPr>
              <a:cxnSpLocks/>
            </p:cNvCxnSpPr>
            <p:nvPr/>
          </p:nvCxnSpPr>
          <p:spPr>
            <a:xfrm>
              <a:off x="1219200" y="3165105"/>
              <a:ext cx="0" cy="288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xmlns="" id="{9BF63044-8749-4F93-BB2A-C7E82865B763}"/>
                </a:ext>
              </a:extLst>
            </p:cNvPr>
            <p:cNvCxnSpPr>
              <a:cxnSpLocks/>
            </p:cNvCxnSpPr>
            <p:nvPr/>
          </p:nvCxnSpPr>
          <p:spPr>
            <a:xfrm>
              <a:off x="1828800" y="1665000"/>
              <a:ext cx="0" cy="1778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1947B02A-01C1-4F5A-A26F-8C22AAD08E76}"/>
                </a:ext>
              </a:extLst>
            </p:cNvPr>
            <p:cNvSpPr txBox="1"/>
            <p:nvPr/>
          </p:nvSpPr>
          <p:spPr>
            <a:xfrm>
              <a:off x="883920" y="1267672"/>
              <a:ext cx="457200" cy="380998"/>
            </a:xfrm>
            <a:prstGeom prst="rect">
              <a:avLst/>
            </a:prstGeom>
            <a:noFill/>
          </p:spPr>
          <p:txBody>
            <a:bodyPr wrap="square" rtlCol="0">
              <a:spAutoFit/>
            </a:bodyPr>
            <a:lstStyle/>
            <a:p>
              <a:r>
                <a:rPr lang="en-US" dirty="0"/>
                <a:t>B</a:t>
              </a:r>
              <a:r>
                <a:rPr lang="en-US" baseline="-25000" dirty="0"/>
                <a:t>4</a:t>
              </a:r>
              <a:endParaRPr lang="en-IN" dirty="0"/>
            </a:p>
          </p:txBody>
        </p:sp>
        <p:sp>
          <p:nvSpPr>
            <p:cNvPr id="12" name="TextBox 11">
              <a:extLst>
                <a:ext uri="{FF2B5EF4-FFF2-40B4-BE49-F238E27FC236}">
                  <a16:creationId xmlns:a16="http://schemas.microsoft.com/office/drawing/2014/main" xmlns="" id="{5A449448-D9D9-4F90-8BCF-82820C375277}"/>
                </a:ext>
              </a:extLst>
            </p:cNvPr>
            <p:cNvSpPr txBox="1"/>
            <p:nvPr/>
          </p:nvSpPr>
          <p:spPr>
            <a:xfrm>
              <a:off x="1662192" y="1267672"/>
              <a:ext cx="457200" cy="380998"/>
            </a:xfrm>
            <a:prstGeom prst="rect">
              <a:avLst/>
            </a:prstGeom>
            <a:noFill/>
          </p:spPr>
          <p:txBody>
            <a:bodyPr wrap="square" rtlCol="0">
              <a:spAutoFit/>
            </a:bodyPr>
            <a:lstStyle/>
            <a:p>
              <a:r>
                <a:rPr lang="en-US" dirty="0"/>
                <a:t>A</a:t>
              </a:r>
              <a:r>
                <a:rPr lang="en-US" baseline="-25000" dirty="0"/>
                <a:t>4</a:t>
              </a:r>
              <a:endParaRPr lang="en-IN" dirty="0"/>
            </a:p>
          </p:txBody>
        </p:sp>
        <p:cxnSp>
          <p:nvCxnSpPr>
            <p:cNvPr id="13" name="Straight Connector 12">
              <a:extLst>
                <a:ext uri="{FF2B5EF4-FFF2-40B4-BE49-F238E27FC236}">
                  <a16:creationId xmlns:a16="http://schemas.microsoft.com/office/drawing/2014/main" xmlns="" id="{6717A975-0C0A-43BB-9783-1FACB8F5C85A}"/>
                </a:ext>
              </a:extLst>
            </p:cNvPr>
            <p:cNvCxnSpPr/>
            <p:nvPr/>
          </p:nvCxnSpPr>
          <p:spPr>
            <a:xfrm rot="5400000" flipV="1">
              <a:off x="690104" y="2012359"/>
              <a:ext cx="720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60D180DA-6C18-41FD-A993-3A79F538E16E}"/>
                </a:ext>
              </a:extLst>
            </p:cNvPr>
            <p:cNvCxnSpPr>
              <a:cxnSpLocks/>
            </p:cNvCxnSpPr>
            <p:nvPr/>
          </p:nvCxnSpPr>
          <p:spPr>
            <a:xfrm rot="5400000" flipV="1">
              <a:off x="1087695" y="3147973"/>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Stored Data 71">
              <a:extLst>
                <a:ext uri="{FF2B5EF4-FFF2-40B4-BE49-F238E27FC236}">
                  <a16:creationId xmlns:a16="http://schemas.microsoft.com/office/drawing/2014/main" xmlns="" id="{0387668E-6E5E-4A5B-ABF0-70F749530931}"/>
                </a:ext>
              </a:extLst>
            </p:cNvPr>
            <p:cNvSpPr/>
            <p:nvPr/>
          </p:nvSpPr>
          <p:spPr>
            <a:xfrm rot="16200000">
              <a:off x="903182" y="2448645"/>
              <a:ext cx="612000" cy="54000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Stored Data 71">
              <a:extLst>
                <a:ext uri="{FF2B5EF4-FFF2-40B4-BE49-F238E27FC236}">
                  <a16:creationId xmlns:a16="http://schemas.microsoft.com/office/drawing/2014/main" xmlns="" id="{0C339F7A-6808-4175-BB5C-B9EF840DD88F}"/>
                </a:ext>
              </a:extLst>
            </p:cNvPr>
            <p:cNvSpPr/>
            <p:nvPr/>
          </p:nvSpPr>
          <p:spPr>
            <a:xfrm rot="16200000">
              <a:off x="1155417" y="2182536"/>
              <a:ext cx="107530" cy="54000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Stored Data 71">
              <a:extLst>
                <a:ext uri="{FF2B5EF4-FFF2-40B4-BE49-F238E27FC236}">
                  <a16:creationId xmlns:a16="http://schemas.microsoft.com/office/drawing/2014/main" xmlns="" id="{8CB37F68-08FF-415E-83F8-3508CA6F5483}"/>
                </a:ext>
              </a:extLst>
            </p:cNvPr>
            <p:cNvSpPr/>
            <p:nvPr/>
          </p:nvSpPr>
          <p:spPr>
            <a:xfrm rot="16200000">
              <a:off x="1165438" y="2088879"/>
              <a:ext cx="107530" cy="54000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4" name="Group 23">
            <a:extLst>
              <a:ext uri="{FF2B5EF4-FFF2-40B4-BE49-F238E27FC236}">
                <a16:creationId xmlns:a16="http://schemas.microsoft.com/office/drawing/2014/main" xmlns="" id="{35D4630F-B4EF-4DB9-A086-29C959E4BC03}"/>
              </a:ext>
            </a:extLst>
          </p:cNvPr>
          <p:cNvGrpSpPr/>
          <p:nvPr/>
        </p:nvGrpSpPr>
        <p:grpSpPr>
          <a:xfrm>
            <a:off x="1918260" y="1174683"/>
            <a:ext cx="2028792" cy="4026002"/>
            <a:chOff x="2071800" y="1267672"/>
            <a:chExt cx="2028792" cy="4026002"/>
          </a:xfrm>
        </p:grpSpPr>
        <p:grpSp>
          <p:nvGrpSpPr>
            <p:cNvPr id="25" name="Group 24">
              <a:extLst>
                <a:ext uri="{FF2B5EF4-FFF2-40B4-BE49-F238E27FC236}">
                  <a16:creationId xmlns:a16="http://schemas.microsoft.com/office/drawing/2014/main" xmlns="" id="{2C785673-1C78-4A23-BC18-7E4D6E1E2631}"/>
                </a:ext>
              </a:extLst>
            </p:cNvPr>
            <p:cNvGrpSpPr/>
            <p:nvPr/>
          </p:nvGrpSpPr>
          <p:grpSpPr>
            <a:xfrm>
              <a:off x="2971800" y="3454100"/>
              <a:ext cx="1066800" cy="990600"/>
              <a:chOff x="990600" y="2362200"/>
              <a:chExt cx="1066800" cy="990600"/>
            </a:xfrm>
          </p:grpSpPr>
          <p:sp>
            <p:nvSpPr>
              <p:cNvPr id="41" name="Rectangle 40">
                <a:extLst>
                  <a:ext uri="{FF2B5EF4-FFF2-40B4-BE49-F238E27FC236}">
                    <a16:creationId xmlns:a16="http://schemas.microsoft.com/office/drawing/2014/main" xmlns="" id="{0270B864-207F-483C-ADE3-AB6BA7854F15}"/>
                  </a:ext>
                </a:extLst>
              </p:cNvPr>
              <p:cNvSpPr/>
              <p:nvPr/>
            </p:nvSpPr>
            <p:spPr>
              <a:xfrm>
                <a:off x="990600" y="2362200"/>
                <a:ext cx="10668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a:extLst>
                  <a:ext uri="{FF2B5EF4-FFF2-40B4-BE49-F238E27FC236}">
                    <a16:creationId xmlns:a16="http://schemas.microsoft.com/office/drawing/2014/main" xmlns="" id="{D5F6E4BB-C356-40E3-8DFA-BCF81EEA1496}"/>
                  </a:ext>
                </a:extLst>
              </p:cNvPr>
              <p:cNvSpPr txBox="1"/>
              <p:nvPr/>
            </p:nvSpPr>
            <p:spPr>
              <a:xfrm>
                <a:off x="1219200" y="2626667"/>
                <a:ext cx="685800" cy="461665"/>
              </a:xfrm>
              <a:prstGeom prst="rect">
                <a:avLst/>
              </a:prstGeom>
              <a:noFill/>
            </p:spPr>
            <p:txBody>
              <a:bodyPr wrap="square" rtlCol="0">
                <a:spAutoFit/>
              </a:bodyPr>
              <a:lstStyle/>
              <a:p>
                <a:r>
                  <a:rPr lang="en-US" sz="2400" dirty="0"/>
                  <a:t>FA</a:t>
                </a:r>
                <a:r>
                  <a:rPr lang="en-US" sz="2400" baseline="-25000" dirty="0"/>
                  <a:t>3</a:t>
                </a:r>
                <a:endParaRPr lang="en-IN" sz="2400" dirty="0"/>
              </a:p>
            </p:txBody>
          </p:sp>
        </p:grpSp>
        <p:grpSp>
          <p:nvGrpSpPr>
            <p:cNvPr id="26" name="Group 25">
              <a:extLst>
                <a:ext uri="{FF2B5EF4-FFF2-40B4-BE49-F238E27FC236}">
                  <a16:creationId xmlns:a16="http://schemas.microsoft.com/office/drawing/2014/main" xmlns="" id="{339BF2C9-06A8-480D-ADCA-04EB56813E9D}"/>
                </a:ext>
              </a:extLst>
            </p:cNvPr>
            <p:cNvGrpSpPr/>
            <p:nvPr/>
          </p:nvGrpSpPr>
          <p:grpSpPr>
            <a:xfrm>
              <a:off x="3352799" y="4429468"/>
              <a:ext cx="457200" cy="864206"/>
              <a:chOff x="1371600" y="3352798"/>
              <a:chExt cx="457200" cy="864206"/>
            </a:xfrm>
          </p:grpSpPr>
          <p:cxnSp>
            <p:nvCxnSpPr>
              <p:cNvPr id="39" name="Straight Arrow Connector 38">
                <a:extLst>
                  <a:ext uri="{FF2B5EF4-FFF2-40B4-BE49-F238E27FC236}">
                    <a16:creationId xmlns:a16="http://schemas.microsoft.com/office/drawing/2014/main" xmlns="" id="{FF4BA012-DF84-41CB-B896-4C3270658AB4}"/>
                  </a:ext>
                </a:extLst>
              </p:cNvPr>
              <p:cNvCxnSpPr>
                <a:cxnSpLocks/>
              </p:cNvCxnSpPr>
              <p:nvPr/>
            </p:nvCxnSpPr>
            <p:spPr>
              <a:xfrm>
                <a:off x="1524000" y="3352798"/>
                <a:ext cx="0" cy="5333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xmlns="" id="{6C1CF7C6-9CAB-4F0C-ABA3-048126FAD728}"/>
                  </a:ext>
                </a:extLst>
              </p:cNvPr>
              <p:cNvSpPr txBox="1"/>
              <p:nvPr/>
            </p:nvSpPr>
            <p:spPr>
              <a:xfrm>
                <a:off x="1371600" y="3836006"/>
                <a:ext cx="457200" cy="380998"/>
              </a:xfrm>
              <a:prstGeom prst="rect">
                <a:avLst/>
              </a:prstGeom>
              <a:noFill/>
            </p:spPr>
            <p:txBody>
              <a:bodyPr wrap="square" rtlCol="0">
                <a:spAutoFit/>
              </a:bodyPr>
              <a:lstStyle/>
              <a:p>
                <a:r>
                  <a:rPr lang="en-US" dirty="0"/>
                  <a:t>S</a:t>
                </a:r>
                <a:r>
                  <a:rPr lang="en-US" baseline="-25000" dirty="0"/>
                  <a:t>3</a:t>
                </a:r>
                <a:endParaRPr lang="en-IN" dirty="0"/>
              </a:p>
            </p:txBody>
          </p:sp>
        </p:grpSp>
        <p:grpSp>
          <p:nvGrpSpPr>
            <p:cNvPr id="27" name="Group 26">
              <a:extLst>
                <a:ext uri="{FF2B5EF4-FFF2-40B4-BE49-F238E27FC236}">
                  <a16:creationId xmlns:a16="http://schemas.microsoft.com/office/drawing/2014/main" xmlns="" id="{3113F948-FCD0-4566-8125-0690D713A3D3}"/>
                </a:ext>
              </a:extLst>
            </p:cNvPr>
            <p:cNvGrpSpPr/>
            <p:nvPr/>
          </p:nvGrpSpPr>
          <p:grpSpPr>
            <a:xfrm>
              <a:off x="2071800" y="3568400"/>
              <a:ext cx="900000" cy="380998"/>
              <a:chOff x="2071800" y="2476499"/>
              <a:chExt cx="900000" cy="380998"/>
            </a:xfrm>
          </p:grpSpPr>
          <p:cxnSp>
            <p:nvCxnSpPr>
              <p:cNvPr id="37" name="Straight Arrow Connector 36">
                <a:extLst>
                  <a:ext uri="{FF2B5EF4-FFF2-40B4-BE49-F238E27FC236}">
                    <a16:creationId xmlns:a16="http://schemas.microsoft.com/office/drawing/2014/main" xmlns="" id="{25A053EC-2F67-48BC-982D-F23DCE50B4F1}"/>
                  </a:ext>
                </a:extLst>
              </p:cNvPr>
              <p:cNvCxnSpPr>
                <a:cxnSpLocks/>
              </p:cNvCxnSpPr>
              <p:nvPr/>
            </p:nvCxnSpPr>
            <p:spPr>
              <a:xfrm rot="5400000">
                <a:off x="2521800" y="2407497"/>
                <a:ext cx="0" cy="900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xmlns="" id="{C9A5A921-5C6F-4C83-A6C8-92807130EFCA}"/>
                  </a:ext>
                </a:extLst>
              </p:cNvPr>
              <p:cNvSpPr txBox="1"/>
              <p:nvPr/>
            </p:nvSpPr>
            <p:spPr>
              <a:xfrm>
                <a:off x="2324099" y="2476499"/>
                <a:ext cx="457200" cy="380998"/>
              </a:xfrm>
              <a:prstGeom prst="rect">
                <a:avLst/>
              </a:prstGeom>
              <a:noFill/>
            </p:spPr>
            <p:txBody>
              <a:bodyPr wrap="square" rtlCol="0">
                <a:spAutoFit/>
              </a:bodyPr>
              <a:lstStyle/>
              <a:p>
                <a:r>
                  <a:rPr lang="en-US" dirty="0"/>
                  <a:t>C</a:t>
                </a:r>
                <a:r>
                  <a:rPr lang="en-US" baseline="-25000" dirty="0"/>
                  <a:t>3</a:t>
                </a:r>
                <a:endParaRPr lang="en-IN" dirty="0"/>
              </a:p>
            </p:txBody>
          </p:sp>
        </p:grpSp>
        <p:cxnSp>
          <p:nvCxnSpPr>
            <p:cNvPr id="28" name="Straight Arrow Connector 27">
              <a:extLst>
                <a:ext uri="{FF2B5EF4-FFF2-40B4-BE49-F238E27FC236}">
                  <a16:creationId xmlns:a16="http://schemas.microsoft.com/office/drawing/2014/main" xmlns="" id="{7DDBC5FE-F47D-4FD3-A82C-48F0B967B030}"/>
                </a:ext>
              </a:extLst>
            </p:cNvPr>
            <p:cNvCxnSpPr>
              <a:cxnSpLocks/>
            </p:cNvCxnSpPr>
            <p:nvPr/>
          </p:nvCxnSpPr>
          <p:spPr>
            <a:xfrm>
              <a:off x="3200400" y="3165105"/>
              <a:ext cx="0" cy="288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xmlns="" id="{B7458BC3-2D96-4DB7-B940-08EA0CEB5CCD}"/>
                </a:ext>
              </a:extLst>
            </p:cNvPr>
            <p:cNvCxnSpPr>
              <a:cxnSpLocks/>
            </p:cNvCxnSpPr>
            <p:nvPr/>
          </p:nvCxnSpPr>
          <p:spPr>
            <a:xfrm>
              <a:off x="3810000" y="1665000"/>
              <a:ext cx="0" cy="1778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xmlns="" id="{44EB71DF-71E5-442B-9015-4F87E8DBC8D1}"/>
                </a:ext>
              </a:extLst>
            </p:cNvPr>
            <p:cNvSpPr txBox="1"/>
            <p:nvPr/>
          </p:nvSpPr>
          <p:spPr>
            <a:xfrm>
              <a:off x="2865120" y="1267672"/>
              <a:ext cx="457200" cy="380998"/>
            </a:xfrm>
            <a:prstGeom prst="rect">
              <a:avLst/>
            </a:prstGeom>
            <a:noFill/>
          </p:spPr>
          <p:txBody>
            <a:bodyPr wrap="square" rtlCol="0">
              <a:spAutoFit/>
            </a:bodyPr>
            <a:lstStyle/>
            <a:p>
              <a:r>
                <a:rPr lang="en-US" dirty="0"/>
                <a:t>B</a:t>
              </a:r>
              <a:r>
                <a:rPr lang="en-US" baseline="-25000" dirty="0"/>
                <a:t>3</a:t>
              </a:r>
              <a:endParaRPr lang="en-IN" dirty="0"/>
            </a:p>
          </p:txBody>
        </p:sp>
        <p:sp>
          <p:nvSpPr>
            <p:cNvPr id="31" name="TextBox 30">
              <a:extLst>
                <a:ext uri="{FF2B5EF4-FFF2-40B4-BE49-F238E27FC236}">
                  <a16:creationId xmlns:a16="http://schemas.microsoft.com/office/drawing/2014/main" xmlns="" id="{C06B7798-442A-45F3-97DA-AED0839FA737}"/>
                </a:ext>
              </a:extLst>
            </p:cNvPr>
            <p:cNvSpPr txBox="1"/>
            <p:nvPr/>
          </p:nvSpPr>
          <p:spPr>
            <a:xfrm>
              <a:off x="3643392" y="1267672"/>
              <a:ext cx="457200" cy="380998"/>
            </a:xfrm>
            <a:prstGeom prst="rect">
              <a:avLst/>
            </a:prstGeom>
            <a:noFill/>
          </p:spPr>
          <p:txBody>
            <a:bodyPr wrap="square" rtlCol="0">
              <a:spAutoFit/>
            </a:bodyPr>
            <a:lstStyle/>
            <a:p>
              <a:r>
                <a:rPr lang="en-US" dirty="0"/>
                <a:t>A</a:t>
              </a:r>
              <a:r>
                <a:rPr lang="en-US" baseline="-25000" dirty="0"/>
                <a:t>3</a:t>
              </a:r>
              <a:endParaRPr lang="en-IN" dirty="0"/>
            </a:p>
          </p:txBody>
        </p:sp>
        <p:cxnSp>
          <p:nvCxnSpPr>
            <p:cNvPr id="32" name="Straight Connector 31">
              <a:extLst>
                <a:ext uri="{FF2B5EF4-FFF2-40B4-BE49-F238E27FC236}">
                  <a16:creationId xmlns:a16="http://schemas.microsoft.com/office/drawing/2014/main" xmlns="" id="{8B226EF4-A461-4733-98C8-55EA24064AE7}"/>
                </a:ext>
              </a:extLst>
            </p:cNvPr>
            <p:cNvCxnSpPr/>
            <p:nvPr/>
          </p:nvCxnSpPr>
          <p:spPr>
            <a:xfrm rot="5400000" flipV="1">
              <a:off x="2671304" y="2012359"/>
              <a:ext cx="720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EC6177FE-65DC-4D6D-A1D1-EE418ABCEBB5}"/>
                </a:ext>
              </a:extLst>
            </p:cNvPr>
            <p:cNvCxnSpPr>
              <a:cxnSpLocks/>
            </p:cNvCxnSpPr>
            <p:nvPr/>
          </p:nvCxnSpPr>
          <p:spPr>
            <a:xfrm rot="5400000" flipV="1">
              <a:off x="3068895" y="3147973"/>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Stored Data 71">
              <a:extLst>
                <a:ext uri="{FF2B5EF4-FFF2-40B4-BE49-F238E27FC236}">
                  <a16:creationId xmlns:a16="http://schemas.microsoft.com/office/drawing/2014/main" xmlns="" id="{9BA08CDD-471B-42B5-AB84-7D12F32BFBFC}"/>
                </a:ext>
              </a:extLst>
            </p:cNvPr>
            <p:cNvSpPr/>
            <p:nvPr/>
          </p:nvSpPr>
          <p:spPr>
            <a:xfrm rot="16200000">
              <a:off x="2884382" y="2448645"/>
              <a:ext cx="612000" cy="54000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Stored Data 71">
              <a:extLst>
                <a:ext uri="{FF2B5EF4-FFF2-40B4-BE49-F238E27FC236}">
                  <a16:creationId xmlns:a16="http://schemas.microsoft.com/office/drawing/2014/main" xmlns="" id="{A6184DF8-FF14-4C22-90F8-5455582A17B4}"/>
                </a:ext>
              </a:extLst>
            </p:cNvPr>
            <p:cNvSpPr/>
            <p:nvPr/>
          </p:nvSpPr>
          <p:spPr>
            <a:xfrm rot="16200000">
              <a:off x="3136617" y="2182536"/>
              <a:ext cx="107530" cy="54000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6" name="Stored Data 71">
              <a:extLst>
                <a:ext uri="{FF2B5EF4-FFF2-40B4-BE49-F238E27FC236}">
                  <a16:creationId xmlns:a16="http://schemas.microsoft.com/office/drawing/2014/main" xmlns="" id="{209CCBE0-DB0C-4EEB-A958-0E773EAF6B4F}"/>
                </a:ext>
              </a:extLst>
            </p:cNvPr>
            <p:cNvSpPr/>
            <p:nvPr/>
          </p:nvSpPr>
          <p:spPr>
            <a:xfrm rot="16200000">
              <a:off x="3146638" y="2088879"/>
              <a:ext cx="107530" cy="54000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3" name="Group 42">
            <a:extLst>
              <a:ext uri="{FF2B5EF4-FFF2-40B4-BE49-F238E27FC236}">
                <a16:creationId xmlns:a16="http://schemas.microsoft.com/office/drawing/2014/main" xmlns="" id="{4D69099B-311A-4747-A502-843BA1231481}"/>
              </a:ext>
            </a:extLst>
          </p:cNvPr>
          <p:cNvGrpSpPr/>
          <p:nvPr/>
        </p:nvGrpSpPr>
        <p:grpSpPr>
          <a:xfrm>
            <a:off x="3887601" y="1185994"/>
            <a:ext cx="2045433" cy="4055017"/>
            <a:chOff x="4041141" y="1278983"/>
            <a:chExt cx="2045433" cy="4055017"/>
          </a:xfrm>
        </p:grpSpPr>
        <p:grpSp>
          <p:nvGrpSpPr>
            <p:cNvPr id="44" name="Group 43">
              <a:extLst>
                <a:ext uri="{FF2B5EF4-FFF2-40B4-BE49-F238E27FC236}">
                  <a16:creationId xmlns:a16="http://schemas.microsoft.com/office/drawing/2014/main" xmlns="" id="{AC23F4A9-94A5-4DE5-A1DE-1409D222B26F}"/>
                </a:ext>
              </a:extLst>
            </p:cNvPr>
            <p:cNvGrpSpPr/>
            <p:nvPr/>
          </p:nvGrpSpPr>
          <p:grpSpPr>
            <a:xfrm>
              <a:off x="4953000" y="3454100"/>
              <a:ext cx="1066800" cy="990600"/>
              <a:chOff x="990600" y="2362200"/>
              <a:chExt cx="1066800" cy="990600"/>
            </a:xfrm>
          </p:grpSpPr>
          <p:sp>
            <p:nvSpPr>
              <p:cNvPr id="60" name="Rectangle 59">
                <a:extLst>
                  <a:ext uri="{FF2B5EF4-FFF2-40B4-BE49-F238E27FC236}">
                    <a16:creationId xmlns:a16="http://schemas.microsoft.com/office/drawing/2014/main" xmlns="" id="{BBBFCBDE-66E3-455C-94E8-FB310AD2567A}"/>
                  </a:ext>
                </a:extLst>
              </p:cNvPr>
              <p:cNvSpPr/>
              <p:nvPr/>
            </p:nvSpPr>
            <p:spPr>
              <a:xfrm>
                <a:off x="990600" y="2362200"/>
                <a:ext cx="10668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TextBox 60">
                <a:extLst>
                  <a:ext uri="{FF2B5EF4-FFF2-40B4-BE49-F238E27FC236}">
                    <a16:creationId xmlns:a16="http://schemas.microsoft.com/office/drawing/2014/main" xmlns="" id="{999B6C31-B0FF-47AA-A01F-F36B5F05CA13}"/>
                  </a:ext>
                </a:extLst>
              </p:cNvPr>
              <p:cNvSpPr txBox="1"/>
              <p:nvPr/>
            </p:nvSpPr>
            <p:spPr>
              <a:xfrm>
                <a:off x="1219200" y="2626667"/>
                <a:ext cx="685800" cy="461665"/>
              </a:xfrm>
              <a:prstGeom prst="rect">
                <a:avLst/>
              </a:prstGeom>
              <a:noFill/>
            </p:spPr>
            <p:txBody>
              <a:bodyPr wrap="square" rtlCol="0">
                <a:spAutoFit/>
              </a:bodyPr>
              <a:lstStyle/>
              <a:p>
                <a:r>
                  <a:rPr lang="en-US" sz="2400" dirty="0"/>
                  <a:t>FA</a:t>
                </a:r>
                <a:r>
                  <a:rPr lang="en-US" sz="2400" baseline="-25000" dirty="0"/>
                  <a:t>2</a:t>
                </a:r>
                <a:endParaRPr lang="en-IN" sz="2400" dirty="0"/>
              </a:p>
            </p:txBody>
          </p:sp>
        </p:grpSp>
        <p:grpSp>
          <p:nvGrpSpPr>
            <p:cNvPr id="45" name="Group 44">
              <a:extLst>
                <a:ext uri="{FF2B5EF4-FFF2-40B4-BE49-F238E27FC236}">
                  <a16:creationId xmlns:a16="http://schemas.microsoft.com/office/drawing/2014/main" xmlns="" id="{2951A646-1FCB-4DDF-B760-20D8D8172043}"/>
                </a:ext>
              </a:extLst>
            </p:cNvPr>
            <p:cNvGrpSpPr/>
            <p:nvPr/>
          </p:nvGrpSpPr>
          <p:grpSpPr>
            <a:xfrm>
              <a:off x="5351777" y="4469794"/>
              <a:ext cx="457200" cy="864206"/>
              <a:chOff x="1371600" y="3352798"/>
              <a:chExt cx="457200" cy="864206"/>
            </a:xfrm>
          </p:grpSpPr>
          <p:cxnSp>
            <p:nvCxnSpPr>
              <p:cNvPr id="58" name="Straight Arrow Connector 57">
                <a:extLst>
                  <a:ext uri="{FF2B5EF4-FFF2-40B4-BE49-F238E27FC236}">
                    <a16:creationId xmlns:a16="http://schemas.microsoft.com/office/drawing/2014/main" xmlns="" id="{D48C962B-AA0D-4097-A62F-E484D0661CBF}"/>
                  </a:ext>
                </a:extLst>
              </p:cNvPr>
              <p:cNvCxnSpPr>
                <a:cxnSpLocks/>
              </p:cNvCxnSpPr>
              <p:nvPr/>
            </p:nvCxnSpPr>
            <p:spPr>
              <a:xfrm>
                <a:off x="1524000" y="3352798"/>
                <a:ext cx="0" cy="5333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xmlns="" id="{CCCA5518-6590-404B-8D50-62165197C6ED}"/>
                  </a:ext>
                </a:extLst>
              </p:cNvPr>
              <p:cNvSpPr txBox="1"/>
              <p:nvPr/>
            </p:nvSpPr>
            <p:spPr>
              <a:xfrm>
                <a:off x="1371600" y="3836006"/>
                <a:ext cx="457200" cy="380998"/>
              </a:xfrm>
              <a:prstGeom prst="rect">
                <a:avLst/>
              </a:prstGeom>
              <a:noFill/>
            </p:spPr>
            <p:txBody>
              <a:bodyPr wrap="square" rtlCol="0">
                <a:spAutoFit/>
              </a:bodyPr>
              <a:lstStyle/>
              <a:p>
                <a:r>
                  <a:rPr lang="en-US" dirty="0"/>
                  <a:t>S</a:t>
                </a:r>
                <a:r>
                  <a:rPr lang="en-US" baseline="-25000" dirty="0"/>
                  <a:t>2</a:t>
                </a:r>
                <a:endParaRPr lang="en-IN" dirty="0"/>
              </a:p>
            </p:txBody>
          </p:sp>
        </p:grpSp>
        <p:grpSp>
          <p:nvGrpSpPr>
            <p:cNvPr id="46" name="Group 45">
              <a:extLst>
                <a:ext uri="{FF2B5EF4-FFF2-40B4-BE49-F238E27FC236}">
                  <a16:creationId xmlns:a16="http://schemas.microsoft.com/office/drawing/2014/main" xmlns="" id="{267A3DC2-5FF6-4E0D-B1AB-8ABA15D10A55}"/>
                </a:ext>
              </a:extLst>
            </p:cNvPr>
            <p:cNvGrpSpPr/>
            <p:nvPr/>
          </p:nvGrpSpPr>
          <p:grpSpPr>
            <a:xfrm>
              <a:off x="4041141" y="3568400"/>
              <a:ext cx="900000" cy="380998"/>
              <a:chOff x="2071800" y="2476499"/>
              <a:chExt cx="900000" cy="380998"/>
            </a:xfrm>
          </p:grpSpPr>
          <p:cxnSp>
            <p:nvCxnSpPr>
              <p:cNvPr id="56" name="Straight Arrow Connector 55">
                <a:extLst>
                  <a:ext uri="{FF2B5EF4-FFF2-40B4-BE49-F238E27FC236}">
                    <a16:creationId xmlns:a16="http://schemas.microsoft.com/office/drawing/2014/main" xmlns="" id="{48C40B4A-2B43-46CC-B82B-5F92F85633F2}"/>
                  </a:ext>
                </a:extLst>
              </p:cNvPr>
              <p:cNvCxnSpPr>
                <a:cxnSpLocks/>
              </p:cNvCxnSpPr>
              <p:nvPr/>
            </p:nvCxnSpPr>
            <p:spPr>
              <a:xfrm rot="5400000">
                <a:off x="2521800" y="2407497"/>
                <a:ext cx="0" cy="900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xmlns="" id="{3C1126FF-0136-4099-912A-D574588C49F5}"/>
                  </a:ext>
                </a:extLst>
              </p:cNvPr>
              <p:cNvSpPr txBox="1"/>
              <p:nvPr/>
            </p:nvSpPr>
            <p:spPr>
              <a:xfrm>
                <a:off x="2324099" y="2476499"/>
                <a:ext cx="457200" cy="380998"/>
              </a:xfrm>
              <a:prstGeom prst="rect">
                <a:avLst/>
              </a:prstGeom>
              <a:noFill/>
            </p:spPr>
            <p:txBody>
              <a:bodyPr wrap="square" rtlCol="0">
                <a:spAutoFit/>
              </a:bodyPr>
              <a:lstStyle/>
              <a:p>
                <a:r>
                  <a:rPr lang="en-US" dirty="0"/>
                  <a:t>C</a:t>
                </a:r>
                <a:r>
                  <a:rPr lang="en-US" baseline="-25000" dirty="0"/>
                  <a:t>2</a:t>
                </a:r>
                <a:endParaRPr lang="en-IN" dirty="0"/>
              </a:p>
            </p:txBody>
          </p:sp>
        </p:grpSp>
        <p:cxnSp>
          <p:nvCxnSpPr>
            <p:cNvPr id="47" name="Straight Arrow Connector 46">
              <a:extLst>
                <a:ext uri="{FF2B5EF4-FFF2-40B4-BE49-F238E27FC236}">
                  <a16:creationId xmlns:a16="http://schemas.microsoft.com/office/drawing/2014/main" xmlns="" id="{3BD0868A-202C-4D2B-BD85-8C49F9DD000A}"/>
                </a:ext>
              </a:extLst>
            </p:cNvPr>
            <p:cNvCxnSpPr>
              <a:cxnSpLocks/>
            </p:cNvCxnSpPr>
            <p:nvPr/>
          </p:nvCxnSpPr>
          <p:spPr>
            <a:xfrm>
              <a:off x="5170884" y="3176416"/>
              <a:ext cx="0" cy="288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xmlns="" id="{1A4977D8-EFE5-4114-AB9C-0C37081211E2}"/>
                </a:ext>
              </a:extLst>
            </p:cNvPr>
            <p:cNvCxnSpPr>
              <a:cxnSpLocks/>
            </p:cNvCxnSpPr>
            <p:nvPr/>
          </p:nvCxnSpPr>
          <p:spPr>
            <a:xfrm>
              <a:off x="5780484" y="1676311"/>
              <a:ext cx="0" cy="1778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xmlns="" id="{4FB652E3-5972-4D1B-9AD3-31218F529521}"/>
                </a:ext>
              </a:extLst>
            </p:cNvPr>
            <p:cNvSpPr txBox="1"/>
            <p:nvPr/>
          </p:nvSpPr>
          <p:spPr>
            <a:xfrm>
              <a:off x="4835604" y="1278983"/>
              <a:ext cx="457200" cy="380998"/>
            </a:xfrm>
            <a:prstGeom prst="rect">
              <a:avLst/>
            </a:prstGeom>
            <a:noFill/>
          </p:spPr>
          <p:txBody>
            <a:bodyPr wrap="square" rtlCol="0">
              <a:spAutoFit/>
            </a:bodyPr>
            <a:lstStyle/>
            <a:p>
              <a:r>
                <a:rPr lang="en-US" dirty="0"/>
                <a:t>B</a:t>
              </a:r>
              <a:r>
                <a:rPr lang="en-US" baseline="-25000" dirty="0"/>
                <a:t>2</a:t>
              </a:r>
              <a:endParaRPr lang="en-IN" dirty="0"/>
            </a:p>
          </p:txBody>
        </p:sp>
        <p:sp>
          <p:nvSpPr>
            <p:cNvPr id="50" name="TextBox 49">
              <a:extLst>
                <a:ext uri="{FF2B5EF4-FFF2-40B4-BE49-F238E27FC236}">
                  <a16:creationId xmlns:a16="http://schemas.microsoft.com/office/drawing/2014/main" xmlns="" id="{0679EC54-562D-4279-B778-B178BE22FF50}"/>
                </a:ext>
              </a:extLst>
            </p:cNvPr>
            <p:cNvSpPr txBox="1"/>
            <p:nvPr/>
          </p:nvSpPr>
          <p:spPr>
            <a:xfrm>
              <a:off x="5629374" y="1278983"/>
              <a:ext cx="457200" cy="380998"/>
            </a:xfrm>
            <a:prstGeom prst="rect">
              <a:avLst/>
            </a:prstGeom>
            <a:noFill/>
          </p:spPr>
          <p:txBody>
            <a:bodyPr wrap="square" rtlCol="0">
              <a:spAutoFit/>
            </a:bodyPr>
            <a:lstStyle/>
            <a:p>
              <a:r>
                <a:rPr lang="en-US" dirty="0"/>
                <a:t>A</a:t>
              </a:r>
              <a:r>
                <a:rPr lang="en-US" baseline="-25000" dirty="0"/>
                <a:t>2</a:t>
              </a:r>
              <a:endParaRPr lang="en-IN" dirty="0"/>
            </a:p>
          </p:txBody>
        </p:sp>
        <p:cxnSp>
          <p:nvCxnSpPr>
            <p:cNvPr id="51" name="Straight Connector 50">
              <a:extLst>
                <a:ext uri="{FF2B5EF4-FFF2-40B4-BE49-F238E27FC236}">
                  <a16:creationId xmlns:a16="http://schemas.microsoft.com/office/drawing/2014/main" xmlns="" id="{C3AF208B-726C-4A89-9602-C4609875DA2A}"/>
                </a:ext>
              </a:extLst>
            </p:cNvPr>
            <p:cNvCxnSpPr/>
            <p:nvPr/>
          </p:nvCxnSpPr>
          <p:spPr>
            <a:xfrm rot="5400000" flipV="1">
              <a:off x="4641788" y="2023670"/>
              <a:ext cx="720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0529B6B1-880C-45BC-9960-68B2C3ADD2A9}"/>
                </a:ext>
              </a:extLst>
            </p:cNvPr>
            <p:cNvCxnSpPr>
              <a:cxnSpLocks/>
            </p:cNvCxnSpPr>
            <p:nvPr/>
          </p:nvCxnSpPr>
          <p:spPr>
            <a:xfrm rot="5400000" flipV="1">
              <a:off x="5039379" y="3159284"/>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3" name="Stored Data 71">
              <a:extLst>
                <a:ext uri="{FF2B5EF4-FFF2-40B4-BE49-F238E27FC236}">
                  <a16:creationId xmlns:a16="http://schemas.microsoft.com/office/drawing/2014/main" xmlns="" id="{F8AD8C6C-AE9D-439E-A9CC-ED49DC2051CE}"/>
                </a:ext>
              </a:extLst>
            </p:cNvPr>
            <p:cNvSpPr/>
            <p:nvPr/>
          </p:nvSpPr>
          <p:spPr>
            <a:xfrm rot="16200000">
              <a:off x="4854866" y="2459956"/>
              <a:ext cx="612000" cy="54000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Stored Data 71">
              <a:extLst>
                <a:ext uri="{FF2B5EF4-FFF2-40B4-BE49-F238E27FC236}">
                  <a16:creationId xmlns:a16="http://schemas.microsoft.com/office/drawing/2014/main" xmlns="" id="{10EBE8E8-BD5D-45EC-AA7B-BAA7B78BF220}"/>
                </a:ext>
              </a:extLst>
            </p:cNvPr>
            <p:cNvSpPr/>
            <p:nvPr/>
          </p:nvSpPr>
          <p:spPr>
            <a:xfrm rot="16200000">
              <a:off x="5107101" y="2193847"/>
              <a:ext cx="107530" cy="54000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5" name="Stored Data 71">
              <a:extLst>
                <a:ext uri="{FF2B5EF4-FFF2-40B4-BE49-F238E27FC236}">
                  <a16:creationId xmlns:a16="http://schemas.microsoft.com/office/drawing/2014/main" xmlns="" id="{60E34952-2625-42AC-97B2-E99ADF3C883C}"/>
                </a:ext>
              </a:extLst>
            </p:cNvPr>
            <p:cNvSpPr/>
            <p:nvPr/>
          </p:nvSpPr>
          <p:spPr>
            <a:xfrm rot="16200000">
              <a:off x="5117122" y="2100190"/>
              <a:ext cx="107530" cy="54000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62" name="Group 61">
            <a:extLst>
              <a:ext uri="{FF2B5EF4-FFF2-40B4-BE49-F238E27FC236}">
                <a16:creationId xmlns:a16="http://schemas.microsoft.com/office/drawing/2014/main" xmlns="" id="{313C69EF-E486-431C-B758-24A7C752427C}"/>
              </a:ext>
            </a:extLst>
          </p:cNvPr>
          <p:cNvGrpSpPr/>
          <p:nvPr/>
        </p:nvGrpSpPr>
        <p:grpSpPr>
          <a:xfrm>
            <a:off x="5880660" y="1184483"/>
            <a:ext cx="2506360" cy="4041297"/>
            <a:chOff x="6034200" y="1277472"/>
            <a:chExt cx="2506360" cy="4041297"/>
          </a:xfrm>
        </p:grpSpPr>
        <p:grpSp>
          <p:nvGrpSpPr>
            <p:cNvPr id="63" name="Group 62">
              <a:extLst>
                <a:ext uri="{FF2B5EF4-FFF2-40B4-BE49-F238E27FC236}">
                  <a16:creationId xmlns:a16="http://schemas.microsoft.com/office/drawing/2014/main" xmlns="" id="{BCCB2732-CBCF-4D0F-991D-4655E69A1DF5}"/>
                </a:ext>
              </a:extLst>
            </p:cNvPr>
            <p:cNvGrpSpPr/>
            <p:nvPr/>
          </p:nvGrpSpPr>
          <p:grpSpPr>
            <a:xfrm>
              <a:off x="6934200" y="3454099"/>
              <a:ext cx="1066800" cy="990600"/>
              <a:chOff x="990600" y="2362200"/>
              <a:chExt cx="1066800" cy="990600"/>
            </a:xfrm>
          </p:grpSpPr>
          <p:sp>
            <p:nvSpPr>
              <p:cNvPr id="82" name="Rectangle 81">
                <a:extLst>
                  <a:ext uri="{FF2B5EF4-FFF2-40B4-BE49-F238E27FC236}">
                    <a16:creationId xmlns:a16="http://schemas.microsoft.com/office/drawing/2014/main" xmlns="" id="{52FFBB3A-18A4-4CDB-A635-A3996A578D22}"/>
                  </a:ext>
                </a:extLst>
              </p:cNvPr>
              <p:cNvSpPr/>
              <p:nvPr/>
            </p:nvSpPr>
            <p:spPr>
              <a:xfrm>
                <a:off x="990600" y="2362200"/>
                <a:ext cx="10668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TextBox 82">
                <a:extLst>
                  <a:ext uri="{FF2B5EF4-FFF2-40B4-BE49-F238E27FC236}">
                    <a16:creationId xmlns:a16="http://schemas.microsoft.com/office/drawing/2014/main" xmlns="" id="{1ACE9446-0F9D-4C7A-B709-1829B6969999}"/>
                  </a:ext>
                </a:extLst>
              </p:cNvPr>
              <p:cNvSpPr txBox="1"/>
              <p:nvPr/>
            </p:nvSpPr>
            <p:spPr>
              <a:xfrm>
                <a:off x="1219200" y="2626667"/>
                <a:ext cx="685800" cy="461665"/>
              </a:xfrm>
              <a:prstGeom prst="rect">
                <a:avLst/>
              </a:prstGeom>
              <a:noFill/>
            </p:spPr>
            <p:txBody>
              <a:bodyPr wrap="square" rtlCol="0">
                <a:spAutoFit/>
              </a:bodyPr>
              <a:lstStyle/>
              <a:p>
                <a:r>
                  <a:rPr lang="en-US" sz="2400" dirty="0"/>
                  <a:t>FA</a:t>
                </a:r>
                <a:r>
                  <a:rPr lang="en-US" sz="2400" baseline="-25000" dirty="0"/>
                  <a:t>1</a:t>
                </a:r>
                <a:endParaRPr lang="en-IN" sz="2400" dirty="0"/>
              </a:p>
            </p:txBody>
          </p:sp>
        </p:grpSp>
        <p:grpSp>
          <p:nvGrpSpPr>
            <p:cNvPr id="64" name="Group 63">
              <a:extLst>
                <a:ext uri="{FF2B5EF4-FFF2-40B4-BE49-F238E27FC236}">
                  <a16:creationId xmlns:a16="http://schemas.microsoft.com/office/drawing/2014/main" xmlns="" id="{4CB1BEDB-FF43-45B0-AD27-36CDB3F0FF22}"/>
                </a:ext>
              </a:extLst>
            </p:cNvPr>
            <p:cNvGrpSpPr/>
            <p:nvPr/>
          </p:nvGrpSpPr>
          <p:grpSpPr>
            <a:xfrm>
              <a:off x="7332976" y="4454563"/>
              <a:ext cx="457200" cy="864206"/>
              <a:chOff x="1371600" y="3352798"/>
              <a:chExt cx="457200" cy="864206"/>
            </a:xfrm>
          </p:grpSpPr>
          <p:cxnSp>
            <p:nvCxnSpPr>
              <p:cNvPr id="80" name="Straight Arrow Connector 79">
                <a:extLst>
                  <a:ext uri="{FF2B5EF4-FFF2-40B4-BE49-F238E27FC236}">
                    <a16:creationId xmlns:a16="http://schemas.microsoft.com/office/drawing/2014/main" xmlns="" id="{DB23D57C-B75A-460A-AAF3-07E46A5566E4}"/>
                  </a:ext>
                </a:extLst>
              </p:cNvPr>
              <p:cNvCxnSpPr>
                <a:cxnSpLocks/>
              </p:cNvCxnSpPr>
              <p:nvPr/>
            </p:nvCxnSpPr>
            <p:spPr>
              <a:xfrm>
                <a:off x="1524000" y="3352798"/>
                <a:ext cx="0" cy="5333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xmlns="" id="{79E5907C-0162-4D89-8BA0-EEFB58518625}"/>
                  </a:ext>
                </a:extLst>
              </p:cNvPr>
              <p:cNvSpPr txBox="1"/>
              <p:nvPr/>
            </p:nvSpPr>
            <p:spPr>
              <a:xfrm>
                <a:off x="1371600" y="3836006"/>
                <a:ext cx="457200" cy="380998"/>
              </a:xfrm>
              <a:prstGeom prst="rect">
                <a:avLst/>
              </a:prstGeom>
              <a:noFill/>
            </p:spPr>
            <p:txBody>
              <a:bodyPr wrap="square" rtlCol="0">
                <a:spAutoFit/>
              </a:bodyPr>
              <a:lstStyle/>
              <a:p>
                <a:r>
                  <a:rPr lang="en-US" dirty="0"/>
                  <a:t>S</a:t>
                </a:r>
                <a:r>
                  <a:rPr lang="en-US" baseline="-25000" dirty="0"/>
                  <a:t>1</a:t>
                </a:r>
                <a:endParaRPr lang="en-IN" dirty="0"/>
              </a:p>
            </p:txBody>
          </p:sp>
        </p:grpSp>
        <p:grpSp>
          <p:nvGrpSpPr>
            <p:cNvPr id="65" name="Group 64">
              <a:extLst>
                <a:ext uri="{FF2B5EF4-FFF2-40B4-BE49-F238E27FC236}">
                  <a16:creationId xmlns:a16="http://schemas.microsoft.com/office/drawing/2014/main" xmlns="" id="{4DDBA861-9DA2-4DCF-9AB8-50A7AD4BB659}"/>
                </a:ext>
              </a:extLst>
            </p:cNvPr>
            <p:cNvGrpSpPr/>
            <p:nvPr/>
          </p:nvGrpSpPr>
          <p:grpSpPr>
            <a:xfrm>
              <a:off x="6034200" y="3568400"/>
              <a:ext cx="900000" cy="380998"/>
              <a:chOff x="2071800" y="2476499"/>
              <a:chExt cx="900000" cy="380998"/>
            </a:xfrm>
          </p:grpSpPr>
          <p:cxnSp>
            <p:nvCxnSpPr>
              <p:cNvPr id="78" name="Straight Arrow Connector 77">
                <a:extLst>
                  <a:ext uri="{FF2B5EF4-FFF2-40B4-BE49-F238E27FC236}">
                    <a16:creationId xmlns:a16="http://schemas.microsoft.com/office/drawing/2014/main" xmlns="" id="{A4C521CE-C85F-439E-9F42-ECEA1E053965}"/>
                  </a:ext>
                </a:extLst>
              </p:cNvPr>
              <p:cNvCxnSpPr>
                <a:cxnSpLocks/>
              </p:cNvCxnSpPr>
              <p:nvPr/>
            </p:nvCxnSpPr>
            <p:spPr>
              <a:xfrm rot="5400000">
                <a:off x="2521800" y="2407497"/>
                <a:ext cx="0" cy="900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xmlns="" id="{1B5545FD-78D4-4313-9758-8EAA06BC2F29}"/>
                  </a:ext>
                </a:extLst>
              </p:cNvPr>
              <p:cNvSpPr txBox="1"/>
              <p:nvPr/>
            </p:nvSpPr>
            <p:spPr>
              <a:xfrm>
                <a:off x="2324099" y="2476499"/>
                <a:ext cx="457200" cy="380998"/>
              </a:xfrm>
              <a:prstGeom prst="rect">
                <a:avLst/>
              </a:prstGeom>
              <a:noFill/>
            </p:spPr>
            <p:txBody>
              <a:bodyPr wrap="square" rtlCol="0">
                <a:spAutoFit/>
              </a:bodyPr>
              <a:lstStyle/>
              <a:p>
                <a:r>
                  <a:rPr lang="en-US" dirty="0"/>
                  <a:t>C</a:t>
                </a:r>
                <a:r>
                  <a:rPr lang="en-US" baseline="-25000" dirty="0"/>
                  <a:t>1</a:t>
                </a:r>
                <a:endParaRPr lang="en-IN" dirty="0"/>
              </a:p>
            </p:txBody>
          </p:sp>
        </p:grpSp>
        <p:grpSp>
          <p:nvGrpSpPr>
            <p:cNvPr id="66" name="Group 65">
              <a:extLst>
                <a:ext uri="{FF2B5EF4-FFF2-40B4-BE49-F238E27FC236}">
                  <a16:creationId xmlns:a16="http://schemas.microsoft.com/office/drawing/2014/main" xmlns="" id="{CCC91333-1233-42FD-A5EA-520E9B95185D}"/>
                </a:ext>
              </a:extLst>
            </p:cNvPr>
            <p:cNvGrpSpPr/>
            <p:nvPr/>
          </p:nvGrpSpPr>
          <p:grpSpPr>
            <a:xfrm>
              <a:off x="7995480" y="3568399"/>
              <a:ext cx="545080" cy="380999"/>
              <a:chOff x="2051880" y="2476498"/>
              <a:chExt cx="545080" cy="380999"/>
            </a:xfrm>
          </p:grpSpPr>
          <p:cxnSp>
            <p:nvCxnSpPr>
              <p:cNvPr id="76" name="Straight Arrow Connector 75">
                <a:extLst>
                  <a:ext uri="{FF2B5EF4-FFF2-40B4-BE49-F238E27FC236}">
                    <a16:creationId xmlns:a16="http://schemas.microsoft.com/office/drawing/2014/main" xmlns="" id="{AD8B46EB-E41B-43DF-96BC-A13D70752280}"/>
                  </a:ext>
                </a:extLst>
              </p:cNvPr>
              <p:cNvCxnSpPr>
                <a:cxnSpLocks/>
              </p:cNvCxnSpPr>
              <p:nvPr/>
            </p:nvCxnSpPr>
            <p:spPr>
              <a:xfrm rot="5400000">
                <a:off x="2298480" y="2610897"/>
                <a:ext cx="0" cy="493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xmlns="" id="{64F99BF3-18FA-455B-9974-EACF07D984EC}"/>
                  </a:ext>
                </a:extLst>
              </p:cNvPr>
              <p:cNvSpPr txBox="1"/>
              <p:nvPr/>
            </p:nvSpPr>
            <p:spPr>
              <a:xfrm>
                <a:off x="2139760" y="2476498"/>
                <a:ext cx="457200" cy="380998"/>
              </a:xfrm>
              <a:prstGeom prst="rect">
                <a:avLst/>
              </a:prstGeom>
              <a:noFill/>
            </p:spPr>
            <p:txBody>
              <a:bodyPr wrap="square" rtlCol="0">
                <a:spAutoFit/>
              </a:bodyPr>
              <a:lstStyle/>
              <a:p>
                <a:r>
                  <a:rPr lang="en-US" dirty="0" err="1"/>
                  <a:t>C</a:t>
                </a:r>
                <a:r>
                  <a:rPr lang="en-US" baseline="-25000" dirty="0" err="1"/>
                  <a:t>in</a:t>
                </a:r>
                <a:endParaRPr lang="en-IN" dirty="0"/>
              </a:p>
            </p:txBody>
          </p:sp>
        </p:grpSp>
        <p:cxnSp>
          <p:nvCxnSpPr>
            <p:cNvPr id="67" name="Straight Arrow Connector 66">
              <a:extLst>
                <a:ext uri="{FF2B5EF4-FFF2-40B4-BE49-F238E27FC236}">
                  <a16:creationId xmlns:a16="http://schemas.microsoft.com/office/drawing/2014/main" xmlns="" id="{89CF7D88-8AD9-43DE-B78D-6EC369DFEC4A}"/>
                </a:ext>
              </a:extLst>
            </p:cNvPr>
            <p:cNvCxnSpPr>
              <a:cxnSpLocks/>
            </p:cNvCxnSpPr>
            <p:nvPr/>
          </p:nvCxnSpPr>
          <p:spPr>
            <a:xfrm>
              <a:off x="7170626" y="3174905"/>
              <a:ext cx="0" cy="288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xmlns="" id="{CD70AC58-89E6-47F8-AD04-225A3717516F}"/>
                </a:ext>
              </a:extLst>
            </p:cNvPr>
            <p:cNvCxnSpPr>
              <a:cxnSpLocks/>
            </p:cNvCxnSpPr>
            <p:nvPr/>
          </p:nvCxnSpPr>
          <p:spPr>
            <a:xfrm>
              <a:off x="7780226" y="1674800"/>
              <a:ext cx="0" cy="1778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xmlns="" id="{265EC9FB-BF51-4938-A8F6-D85DEC7AC190}"/>
                </a:ext>
              </a:extLst>
            </p:cNvPr>
            <p:cNvSpPr txBox="1"/>
            <p:nvPr/>
          </p:nvSpPr>
          <p:spPr>
            <a:xfrm>
              <a:off x="6835346" y="1277472"/>
              <a:ext cx="457200" cy="380998"/>
            </a:xfrm>
            <a:prstGeom prst="rect">
              <a:avLst/>
            </a:prstGeom>
            <a:noFill/>
          </p:spPr>
          <p:txBody>
            <a:bodyPr wrap="square" rtlCol="0">
              <a:spAutoFit/>
            </a:bodyPr>
            <a:lstStyle/>
            <a:p>
              <a:r>
                <a:rPr lang="en-US" dirty="0"/>
                <a:t>B</a:t>
              </a:r>
              <a:r>
                <a:rPr lang="en-US" baseline="-25000" dirty="0"/>
                <a:t>1</a:t>
              </a:r>
              <a:endParaRPr lang="en-IN" dirty="0"/>
            </a:p>
          </p:txBody>
        </p:sp>
        <p:sp>
          <p:nvSpPr>
            <p:cNvPr id="70" name="TextBox 69">
              <a:extLst>
                <a:ext uri="{FF2B5EF4-FFF2-40B4-BE49-F238E27FC236}">
                  <a16:creationId xmlns:a16="http://schemas.microsoft.com/office/drawing/2014/main" xmlns="" id="{75D3C3F6-50B7-45E4-B46C-D76C3988EA5F}"/>
                </a:ext>
              </a:extLst>
            </p:cNvPr>
            <p:cNvSpPr txBox="1"/>
            <p:nvPr/>
          </p:nvSpPr>
          <p:spPr>
            <a:xfrm>
              <a:off x="7613618" y="1277472"/>
              <a:ext cx="457200" cy="380998"/>
            </a:xfrm>
            <a:prstGeom prst="rect">
              <a:avLst/>
            </a:prstGeom>
            <a:noFill/>
          </p:spPr>
          <p:txBody>
            <a:bodyPr wrap="square" rtlCol="0">
              <a:spAutoFit/>
            </a:bodyPr>
            <a:lstStyle/>
            <a:p>
              <a:r>
                <a:rPr lang="en-US" dirty="0"/>
                <a:t>A</a:t>
              </a:r>
              <a:r>
                <a:rPr lang="en-US" baseline="-25000" dirty="0"/>
                <a:t>1</a:t>
              </a:r>
              <a:endParaRPr lang="en-IN" dirty="0"/>
            </a:p>
          </p:txBody>
        </p:sp>
        <p:cxnSp>
          <p:nvCxnSpPr>
            <p:cNvPr id="71" name="Straight Connector 70">
              <a:extLst>
                <a:ext uri="{FF2B5EF4-FFF2-40B4-BE49-F238E27FC236}">
                  <a16:creationId xmlns:a16="http://schemas.microsoft.com/office/drawing/2014/main" xmlns="" id="{BDE08CED-803E-4A98-AB9A-2057EF34CC5C}"/>
                </a:ext>
              </a:extLst>
            </p:cNvPr>
            <p:cNvCxnSpPr/>
            <p:nvPr/>
          </p:nvCxnSpPr>
          <p:spPr>
            <a:xfrm rot="5400000" flipV="1">
              <a:off x="6641530" y="2022159"/>
              <a:ext cx="720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xmlns="" id="{2FDBD1B2-35A9-4F62-BE8A-15E4A5936B49}"/>
                </a:ext>
              </a:extLst>
            </p:cNvPr>
            <p:cNvCxnSpPr>
              <a:cxnSpLocks/>
            </p:cNvCxnSpPr>
            <p:nvPr/>
          </p:nvCxnSpPr>
          <p:spPr>
            <a:xfrm rot="5400000" flipV="1">
              <a:off x="7039121" y="3157773"/>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3" name="Stored Data 71">
              <a:extLst>
                <a:ext uri="{FF2B5EF4-FFF2-40B4-BE49-F238E27FC236}">
                  <a16:creationId xmlns:a16="http://schemas.microsoft.com/office/drawing/2014/main" xmlns="" id="{A46C851D-F30C-4677-97DA-B8AE94E695EB}"/>
                </a:ext>
              </a:extLst>
            </p:cNvPr>
            <p:cNvSpPr/>
            <p:nvPr/>
          </p:nvSpPr>
          <p:spPr>
            <a:xfrm rot="16200000">
              <a:off x="6854608" y="2458445"/>
              <a:ext cx="612000" cy="54000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Stored Data 71">
              <a:extLst>
                <a:ext uri="{FF2B5EF4-FFF2-40B4-BE49-F238E27FC236}">
                  <a16:creationId xmlns:a16="http://schemas.microsoft.com/office/drawing/2014/main" xmlns="" id="{AE1FBDC3-0DB4-4D55-ABF0-245BE16BBC5E}"/>
                </a:ext>
              </a:extLst>
            </p:cNvPr>
            <p:cNvSpPr/>
            <p:nvPr/>
          </p:nvSpPr>
          <p:spPr>
            <a:xfrm rot="16200000">
              <a:off x="7106843" y="2192336"/>
              <a:ext cx="107530" cy="54000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Stored Data 71">
              <a:extLst>
                <a:ext uri="{FF2B5EF4-FFF2-40B4-BE49-F238E27FC236}">
                  <a16:creationId xmlns:a16="http://schemas.microsoft.com/office/drawing/2014/main" xmlns="" id="{9FBCCCE2-D8CF-4DF6-91A3-C5E7F304B1AB}"/>
                </a:ext>
              </a:extLst>
            </p:cNvPr>
            <p:cNvSpPr/>
            <p:nvPr/>
          </p:nvSpPr>
          <p:spPr>
            <a:xfrm rot="16200000">
              <a:off x="7116864" y="2098679"/>
              <a:ext cx="107530" cy="54000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84" name="Rectangle 83">
            <a:extLst>
              <a:ext uri="{FF2B5EF4-FFF2-40B4-BE49-F238E27FC236}">
                <a16:creationId xmlns:a16="http://schemas.microsoft.com/office/drawing/2014/main" xmlns="" id="{5099F05C-AFD4-4FD0-83A7-60F90EE77D67}"/>
              </a:ext>
            </a:extLst>
          </p:cNvPr>
          <p:cNvSpPr/>
          <p:nvPr/>
        </p:nvSpPr>
        <p:spPr>
          <a:xfrm>
            <a:off x="460553" y="5452848"/>
            <a:ext cx="7741154" cy="830997"/>
          </a:xfrm>
          <a:prstGeom prst="rect">
            <a:avLst/>
          </a:prstGeom>
        </p:spPr>
        <p:txBody>
          <a:bodyPr wrap="square">
            <a:spAutoFit/>
          </a:bodyPr>
          <a:lstStyle/>
          <a:p>
            <a:r>
              <a:rPr lang="en-US" sz="2400" dirty="0">
                <a:latin typeface="Calibri" panose="020F0502020204030204" pitchFamily="34" charset="0"/>
                <a:cs typeface="Calibri" panose="020F0502020204030204" pitchFamily="34" charset="0"/>
              </a:rPr>
              <a:t>When M = 0, Circuit is an adder.</a:t>
            </a:r>
          </a:p>
          <a:p>
            <a:r>
              <a:rPr lang="en-US" sz="2400" dirty="0">
                <a:latin typeface="Calibri" panose="020F0502020204030204" pitchFamily="34" charset="0"/>
                <a:cs typeface="Calibri" panose="020F0502020204030204" pitchFamily="34" charset="0"/>
              </a:rPr>
              <a:t>When M = 1, Circuit becomes a subtractor</a:t>
            </a:r>
            <a:r>
              <a:rPr lang="en-US" dirty="0"/>
              <a:t>.</a:t>
            </a:r>
          </a:p>
        </p:txBody>
      </p:sp>
      <p:grpSp>
        <p:nvGrpSpPr>
          <p:cNvPr id="85" name="Group 84">
            <a:extLst>
              <a:ext uri="{FF2B5EF4-FFF2-40B4-BE49-F238E27FC236}">
                <a16:creationId xmlns:a16="http://schemas.microsoft.com/office/drawing/2014/main" xmlns="" id="{F77BDBEF-1EDA-42F9-AEEE-3617E678F579}"/>
              </a:ext>
            </a:extLst>
          </p:cNvPr>
          <p:cNvGrpSpPr/>
          <p:nvPr/>
        </p:nvGrpSpPr>
        <p:grpSpPr>
          <a:xfrm>
            <a:off x="1225564" y="1735811"/>
            <a:ext cx="7764896" cy="2131387"/>
            <a:chOff x="1403292" y="1831661"/>
            <a:chExt cx="7764896" cy="2131387"/>
          </a:xfrm>
        </p:grpSpPr>
        <p:cxnSp>
          <p:nvCxnSpPr>
            <p:cNvPr id="86" name="Straight Connector 85">
              <a:extLst>
                <a:ext uri="{FF2B5EF4-FFF2-40B4-BE49-F238E27FC236}">
                  <a16:creationId xmlns:a16="http://schemas.microsoft.com/office/drawing/2014/main" xmlns="" id="{6FA0C9B7-2843-4F57-A157-B2353F3084E1}"/>
                </a:ext>
              </a:extLst>
            </p:cNvPr>
            <p:cNvCxnSpPr/>
            <p:nvPr/>
          </p:nvCxnSpPr>
          <p:spPr>
            <a:xfrm rot="5400000" flipV="1">
              <a:off x="7531621" y="2982047"/>
              <a:ext cx="1962000" cy="1"/>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grpSp>
          <p:nvGrpSpPr>
            <p:cNvPr id="87" name="Group 86">
              <a:extLst>
                <a:ext uri="{FF2B5EF4-FFF2-40B4-BE49-F238E27FC236}">
                  <a16:creationId xmlns:a16="http://schemas.microsoft.com/office/drawing/2014/main" xmlns="" id="{25428C74-0811-4993-B29A-F2ED40F77AA7}"/>
                </a:ext>
              </a:extLst>
            </p:cNvPr>
            <p:cNvGrpSpPr/>
            <p:nvPr/>
          </p:nvGrpSpPr>
          <p:grpSpPr>
            <a:xfrm>
              <a:off x="1403292" y="1831661"/>
              <a:ext cx="7764896" cy="552012"/>
              <a:chOff x="1403292" y="1831661"/>
              <a:chExt cx="7764896" cy="552012"/>
            </a:xfrm>
          </p:grpSpPr>
          <p:cxnSp>
            <p:nvCxnSpPr>
              <p:cNvPr id="88" name="Straight Connector 87">
                <a:extLst>
                  <a:ext uri="{FF2B5EF4-FFF2-40B4-BE49-F238E27FC236}">
                    <a16:creationId xmlns:a16="http://schemas.microsoft.com/office/drawing/2014/main" xmlns="" id="{8D16B270-AC36-4009-B691-5D0501AA4666}"/>
                  </a:ext>
                </a:extLst>
              </p:cNvPr>
              <p:cNvCxnSpPr/>
              <p:nvPr/>
            </p:nvCxnSpPr>
            <p:spPr>
              <a:xfrm rot="5400000" flipV="1">
                <a:off x="5185136" y="2203672"/>
                <a:ext cx="360000" cy="1"/>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xmlns="" id="{801ADA8E-B757-4145-8163-2AB41F6ABA95}"/>
                  </a:ext>
                </a:extLst>
              </p:cNvPr>
              <p:cNvCxnSpPr/>
              <p:nvPr/>
            </p:nvCxnSpPr>
            <p:spPr>
              <a:xfrm rot="5400000" flipV="1">
                <a:off x="7184878" y="2202161"/>
                <a:ext cx="360000" cy="1"/>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xmlns="" id="{4BB26ACE-DE61-411F-A430-9EF378FDBFA4}"/>
                  </a:ext>
                </a:extLst>
              </p:cNvPr>
              <p:cNvCxnSpPr/>
              <p:nvPr/>
            </p:nvCxnSpPr>
            <p:spPr>
              <a:xfrm rot="5400000" flipV="1">
                <a:off x="1233453" y="2192362"/>
                <a:ext cx="360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xmlns="" id="{B22F05BF-711C-40A1-BB06-C0AD44730CDE}"/>
                  </a:ext>
                </a:extLst>
              </p:cNvPr>
              <p:cNvCxnSpPr/>
              <p:nvPr/>
            </p:nvCxnSpPr>
            <p:spPr>
              <a:xfrm rot="5400000" flipV="1">
                <a:off x="3214653" y="2192362"/>
                <a:ext cx="360000" cy="1"/>
              </a:xfrm>
              <a:prstGeom prst="line">
                <a:avLst/>
              </a:prstGeom>
              <a:ln w="28575">
                <a:solidFill>
                  <a:schemeClr val="accent1"/>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xmlns="" id="{723E673C-F931-4477-9979-9673FB27D4A8}"/>
                  </a:ext>
                </a:extLst>
              </p:cNvPr>
              <p:cNvGrpSpPr/>
              <p:nvPr/>
            </p:nvGrpSpPr>
            <p:grpSpPr>
              <a:xfrm>
                <a:off x="1403292" y="1831661"/>
                <a:ext cx="7764896" cy="380998"/>
                <a:chOff x="1403291" y="1831660"/>
                <a:chExt cx="7764896" cy="380998"/>
              </a:xfrm>
            </p:grpSpPr>
            <p:cxnSp>
              <p:nvCxnSpPr>
                <p:cNvPr id="93" name="Straight Connector 92">
                  <a:extLst>
                    <a:ext uri="{FF2B5EF4-FFF2-40B4-BE49-F238E27FC236}">
                      <a16:creationId xmlns:a16="http://schemas.microsoft.com/office/drawing/2014/main" xmlns="" id="{C470FB2D-B90E-4E4A-B9C4-B47877D7A8EB}"/>
                    </a:ext>
                  </a:extLst>
                </p:cNvPr>
                <p:cNvCxnSpPr/>
                <p:nvPr/>
              </p:nvCxnSpPr>
              <p:spPr>
                <a:xfrm>
                  <a:off x="1403291" y="2012359"/>
                  <a:ext cx="734954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xmlns="" id="{B42B3E36-217C-481B-AE8F-2C2018818AB7}"/>
                    </a:ext>
                  </a:extLst>
                </p:cNvPr>
                <p:cNvSpPr txBox="1"/>
                <p:nvPr/>
              </p:nvSpPr>
              <p:spPr>
                <a:xfrm>
                  <a:off x="8710987" y="1831660"/>
                  <a:ext cx="457200" cy="380998"/>
                </a:xfrm>
                <a:prstGeom prst="rect">
                  <a:avLst/>
                </a:prstGeom>
                <a:noFill/>
              </p:spPr>
              <p:txBody>
                <a:bodyPr wrap="square" rtlCol="0">
                  <a:spAutoFit/>
                </a:bodyPr>
                <a:lstStyle/>
                <a:p>
                  <a:r>
                    <a:rPr lang="en-US" dirty="0"/>
                    <a:t>M</a:t>
                  </a:r>
                  <a:endParaRPr lang="en-IN" dirty="0"/>
                </a:p>
              </p:txBody>
            </p:sp>
          </p:grpSp>
        </p:grpSp>
      </p:grpSp>
      <p:graphicFrame>
        <p:nvGraphicFramePr>
          <p:cNvPr id="95" name="Table 94">
            <a:extLst>
              <a:ext uri="{FF2B5EF4-FFF2-40B4-BE49-F238E27FC236}">
                <a16:creationId xmlns:a16="http://schemas.microsoft.com/office/drawing/2014/main" xmlns="" id="{B11082B5-6C5C-408F-9E54-9F47628662E2}"/>
              </a:ext>
            </a:extLst>
          </p:cNvPr>
          <p:cNvGraphicFramePr>
            <a:graphicFrameLocks noGrp="1"/>
          </p:cNvGraphicFramePr>
          <p:nvPr>
            <p:extLst>
              <p:ext uri="{D42A27DB-BD31-4B8C-83A1-F6EECF244321}">
                <p14:modId xmlns:p14="http://schemas.microsoft.com/office/powerpoint/2010/main" val="3767377335"/>
              </p:ext>
            </p:extLst>
          </p:nvPr>
        </p:nvGraphicFramePr>
        <p:xfrm>
          <a:off x="8705557" y="2621648"/>
          <a:ext cx="3429000" cy="2286000"/>
        </p:xfrm>
        <a:graphic>
          <a:graphicData uri="http://schemas.openxmlformats.org/drawingml/2006/table">
            <a:tbl>
              <a:tblPr firstRow="1">
                <a:tableStyleId>{69012ECD-51FC-41F1-AA8D-1B2483CD663E}</a:tableStyleId>
              </a:tblPr>
              <a:tblGrid>
                <a:gridCol w="1143000">
                  <a:extLst>
                    <a:ext uri="{9D8B030D-6E8A-4147-A177-3AD203B41FA5}">
                      <a16:colId xmlns:a16="http://schemas.microsoft.com/office/drawing/2014/main" xmlns="" val="20000"/>
                    </a:ext>
                  </a:extLst>
                </a:gridCol>
                <a:gridCol w="1143000">
                  <a:extLst>
                    <a:ext uri="{9D8B030D-6E8A-4147-A177-3AD203B41FA5}">
                      <a16:colId xmlns:a16="http://schemas.microsoft.com/office/drawing/2014/main" xmlns="" val="20001"/>
                    </a:ext>
                  </a:extLst>
                </a:gridCol>
                <a:gridCol w="1143000">
                  <a:extLst>
                    <a:ext uri="{9D8B030D-6E8A-4147-A177-3AD203B41FA5}">
                      <a16:colId xmlns:a16="http://schemas.microsoft.com/office/drawing/2014/main" xmlns="" val="20002"/>
                    </a:ext>
                  </a:extLst>
                </a:gridCol>
              </a:tblGrid>
              <a:tr h="370840">
                <a:tc>
                  <a:txBody>
                    <a:bodyPr/>
                    <a:lstStyle/>
                    <a:p>
                      <a:pPr marL="0" algn="ctr" defTabSz="914400" rtl="0" eaLnBrk="1" latinLnBrk="0" hangingPunct="1"/>
                      <a:r>
                        <a:rPr lang="en-US" sz="2400" b="1" kern="1200" dirty="0">
                          <a:solidFill>
                            <a:schemeClr val="tx1"/>
                          </a:solidFill>
                          <a:latin typeface="+mn-lt"/>
                          <a:ea typeface="+mn-ea"/>
                          <a:cs typeface="+mn-cs"/>
                        </a:rPr>
                        <a:t>M</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marL="0" algn="ctr" defTabSz="914400" rtl="0" eaLnBrk="1" latinLnBrk="0" hangingPunct="1"/>
                      <a:r>
                        <a:rPr lang="en-US" sz="2400" b="1" kern="1200" dirty="0">
                          <a:solidFill>
                            <a:schemeClr val="tx1"/>
                          </a:solidFill>
                          <a:latin typeface="+mn-lt"/>
                          <a:ea typeface="+mn-ea"/>
                          <a:cs typeface="+mn-cs"/>
                        </a:rPr>
                        <a:t>B</a:t>
                      </a:r>
                      <a:r>
                        <a:rPr lang="en-US" sz="2400" b="1" kern="1200" baseline="-25000" dirty="0">
                          <a:solidFill>
                            <a:schemeClr val="tx1"/>
                          </a:solidFill>
                          <a:latin typeface="+mn-lt"/>
                          <a:ea typeface="+mn-ea"/>
                          <a:cs typeface="+mn-cs"/>
                        </a:rPr>
                        <a:t>i</a:t>
                      </a:r>
                      <a:endParaRPr lang="en-US" sz="2400" b="1" kern="1200" dirty="0">
                        <a:solidFill>
                          <a:schemeClr val="tx1"/>
                        </a:solidFill>
                        <a:latin typeface="+mn-lt"/>
                        <a:ea typeface="+mn-ea"/>
                        <a:cs typeface="+mn-cs"/>
                      </a:endParaRP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marL="0" algn="ctr" defTabSz="914400" rtl="0" eaLnBrk="1" latinLnBrk="0" hangingPunct="1"/>
                      <a:r>
                        <a:rPr lang="en-US" sz="2400" b="1" kern="1200" dirty="0">
                          <a:solidFill>
                            <a:schemeClr val="tx1"/>
                          </a:solidFill>
                          <a:latin typeface="+mn-lt"/>
                          <a:ea typeface="+mn-ea"/>
                          <a:cs typeface="+mn-cs"/>
                        </a:rPr>
                        <a:t>O/P</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370840">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solidFill>
                            <a:schemeClr val="accent6"/>
                          </a:solidFill>
                        </a:rPr>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solidFill>
                            <a:schemeClr val="accent6"/>
                          </a:solidFill>
                        </a:rPr>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2400" dirty="0">
                          <a:solidFill>
                            <a:schemeClr val="accent6"/>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384158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5"/>
                                        </p:tgtEl>
                                        <p:attrNameLst>
                                          <p:attrName>style.visibility</p:attrName>
                                        </p:attrNameLst>
                                      </p:cBhvr>
                                      <p:to>
                                        <p:strVal val="visible"/>
                                      </p:to>
                                    </p:set>
                                    <p:animEffect transition="in" filter="fade">
                                      <p:cBhvr>
                                        <p:cTn id="23" dur="500"/>
                                        <p:tgtEl>
                                          <p:spTgt spid="85"/>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4"/>
                                        </p:tgtEl>
                                        <p:attrNameLst>
                                          <p:attrName>style.visibility</p:attrName>
                                        </p:attrNameLst>
                                      </p:cBhvr>
                                      <p:to>
                                        <p:strVal val="visible"/>
                                      </p:to>
                                    </p:set>
                                  </p:childTnLst>
                                </p:cTn>
                              </p:par>
                              <p:par>
                                <p:cTn id="28" presetID="10" presetClass="entr" presetSubtype="0" fill="hold" nodeType="withEffect">
                                  <p:stCondLst>
                                    <p:cond delay="0"/>
                                  </p:stCondLst>
                                  <p:childTnLst>
                                    <p:set>
                                      <p:cBhvr>
                                        <p:cTn id="29" dur="1" fill="hold">
                                          <p:stCondLst>
                                            <p:cond delay="0"/>
                                          </p:stCondLst>
                                        </p:cTn>
                                        <p:tgtEl>
                                          <p:spTgt spid="95"/>
                                        </p:tgtEl>
                                        <p:attrNameLst>
                                          <p:attrName>style.visibility</p:attrName>
                                        </p:attrNameLst>
                                      </p:cBhvr>
                                      <p:to>
                                        <p:strVal val="visible"/>
                                      </p:to>
                                    </p:set>
                                    <p:animEffect transition="in" filter="fade">
                                      <p:cBhvr>
                                        <p:cTn id="30"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D0AF13-E563-479E-A6B9-8E1D941B041A}"/>
              </a:ext>
            </a:extLst>
          </p:cNvPr>
          <p:cNvSpPr>
            <a:spLocks noGrp="1"/>
          </p:cNvSpPr>
          <p:nvPr>
            <p:ph type="title"/>
          </p:nvPr>
        </p:nvSpPr>
        <p:spPr/>
        <p:txBody>
          <a:bodyPr/>
          <a:lstStyle/>
          <a:p>
            <a:r>
              <a:rPr lang="en-US" dirty="0"/>
              <a:t>Look Ahead Carry Adder</a:t>
            </a:r>
            <a:endParaRPr lang="en-IN" dirty="0"/>
          </a:p>
        </p:txBody>
      </p:sp>
      <p:sp>
        <p:nvSpPr>
          <p:cNvPr id="3" name="Content Placeholder 2">
            <a:extLst>
              <a:ext uri="{FF2B5EF4-FFF2-40B4-BE49-F238E27FC236}">
                <a16:creationId xmlns:a16="http://schemas.microsoft.com/office/drawing/2014/main" xmlns="" id="{0D1D3550-E72B-41AF-A25D-6CCC9DF4C898}"/>
              </a:ext>
            </a:extLst>
          </p:cNvPr>
          <p:cNvSpPr>
            <a:spLocks noGrp="1"/>
          </p:cNvSpPr>
          <p:nvPr>
            <p:ph idx="1"/>
          </p:nvPr>
        </p:nvSpPr>
        <p:spPr/>
        <p:txBody>
          <a:bodyPr/>
          <a:lstStyle/>
          <a:p>
            <a:pPr algn="just"/>
            <a:r>
              <a:rPr lang="en-US" dirty="0"/>
              <a:t>Speeds up the process by eliminating the ripple carry delay.</a:t>
            </a:r>
          </a:p>
          <a:p>
            <a:pPr algn="just"/>
            <a:r>
              <a:rPr lang="en-US" dirty="0"/>
              <a:t>The method of speeding up the addition process is based on: </a:t>
            </a:r>
            <a:r>
              <a:rPr lang="en-US" dirty="0">
                <a:solidFill>
                  <a:schemeClr val="tx2"/>
                </a:solidFill>
              </a:rPr>
              <a:t>carry generate</a:t>
            </a:r>
            <a:r>
              <a:rPr lang="en-US" dirty="0"/>
              <a:t> and </a:t>
            </a:r>
            <a:r>
              <a:rPr lang="en-US" dirty="0">
                <a:solidFill>
                  <a:schemeClr val="tx2"/>
                </a:solidFill>
              </a:rPr>
              <a:t>carry propagate</a:t>
            </a:r>
            <a:r>
              <a:rPr lang="en-US" dirty="0"/>
              <a:t> functions.</a:t>
            </a:r>
          </a:p>
          <a:p>
            <a:pPr algn="just"/>
            <a:r>
              <a:rPr lang="en-US" dirty="0"/>
              <a:t>Consider one full adder stage; say the nth stage of a parallel adder shown in below Figure.</a:t>
            </a:r>
            <a:endParaRPr lang="en-IN" dirty="0"/>
          </a:p>
          <a:p>
            <a:endParaRPr lang="en-IN" dirty="0"/>
          </a:p>
        </p:txBody>
      </p:sp>
      <p:grpSp>
        <p:nvGrpSpPr>
          <p:cNvPr id="4" name="Group 3">
            <a:extLst>
              <a:ext uri="{FF2B5EF4-FFF2-40B4-BE49-F238E27FC236}">
                <a16:creationId xmlns:a16="http://schemas.microsoft.com/office/drawing/2014/main" xmlns="" id="{9BAA8E1E-4AD8-4863-896D-E6A1EC75D738}"/>
              </a:ext>
            </a:extLst>
          </p:cNvPr>
          <p:cNvGrpSpPr/>
          <p:nvPr/>
        </p:nvGrpSpPr>
        <p:grpSpPr>
          <a:xfrm>
            <a:off x="1344478" y="3429000"/>
            <a:ext cx="8785646" cy="1259840"/>
            <a:chOff x="228600" y="3769360"/>
            <a:chExt cx="8785646" cy="1259840"/>
          </a:xfrm>
        </p:grpSpPr>
        <p:grpSp>
          <p:nvGrpSpPr>
            <p:cNvPr id="5" name="Group 4">
              <a:extLst>
                <a:ext uri="{FF2B5EF4-FFF2-40B4-BE49-F238E27FC236}">
                  <a16:creationId xmlns:a16="http://schemas.microsoft.com/office/drawing/2014/main" xmlns="" id="{2BD82728-6E73-4914-960A-E8DEF5EC909F}"/>
                </a:ext>
              </a:extLst>
            </p:cNvPr>
            <p:cNvGrpSpPr/>
            <p:nvPr/>
          </p:nvGrpSpPr>
          <p:grpSpPr>
            <a:xfrm>
              <a:off x="228600" y="3769360"/>
              <a:ext cx="8785646" cy="1259840"/>
              <a:chOff x="228600" y="3769360"/>
              <a:chExt cx="8785646" cy="1259840"/>
            </a:xfrm>
          </p:grpSpPr>
          <p:grpSp>
            <p:nvGrpSpPr>
              <p:cNvPr id="7" name="Group 6">
                <a:extLst>
                  <a:ext uri="{FF2B5EF4-FFF2-40B4-BE49-F238E27FC236}">
                    <a16:creationId xmlns:a16="http://schemas.microsoft.com/office/drawing/2014/main" xmlns="" id="{24475AA4-41F5-4D7A-88E1-E94C521EA3DA}"/>
                  </a:ext>
                </a:extLst>
              </p:cNvPr>
              <p:cNvGrpSpPr/>
              <p:nvPr/>
            </p:nvGrpSpPr>
            <p:grpSpPr>
              <a:xfrm>
                <a:off x="1295400" y="3959860"/>
                <a:ext cx="838200" cy="685800"/>
                <a:chOff x="1219200" y="3886200"/>
                <a:chExt cx="838200" cy="685800"/>
              </a:xfrm>
            </p:grpSpPr>
            <p:sp>
              <p:nvSpPr>
                <p:cNvPr id="32" name="Rectangle 31">
                  <a:extLst>
                    <a:ext uri="{FF2B5EF4-FFF2-40B4-BE49-F238E27FC236}">
                      <a16:creationId xmlns:a16="http://schemas.microsoft.com/office/drawing/2014/main" xmlns="" id="{AABEBE6D-5F95-4061-B9B5-5121778D3106}"/>
                    </a:ext>
                  </a:extLst>
                </p:cNvPr>
                <p:cNvSpPr/>
                <p:nvPr/>
              </p:nvSpPr>
              <p:spPr>
                <a:xfrm>
                  <a:off x="1219200" y="3886200"/>
                  <a:ext cx="838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xmlns="" id="{42343600-9017-4443-BE7D-DD07ED28EC71}"/>
                    </a:ext>
                  </a:extLst>
                </p:cNvPr>
                <p:cNvSpPr txBox="1"/>
                <p:nvPr/>
              </p:nvSpPr>
              <p:spPr>
                <a:xfrm>
                  <a:off x="1437640" y="4048760"/>
                  <a:ext cx="533400" cy="381000"/>
                </a:xfrm>
                <a:prstGeom prst="rect">
                  <a:avLst/>
                </a:prstGeom>
                <a:noFill/>
              </p:spPr>
              <p:txBody>
                <a:bodyPr wrap="square" rtlCol="0">
                  <a:spAutoFit/>
                </a:bodyPr>
                <a:lstStyle/>
                <a:p>
                  <a:r>
                    <a:rPr lang="en-US" dirty="0"/>
                    <a:t>HA</a:t>
                  </a:r>
                  <a:endParaRPr lang="en-IN" dirty="0"/>
                </a:p>
              </p:txBody>
            </p:sp>
          </p:grpSp>
          <p:grpSp>
            <p:nvGrpSpPr>
              <p:cNvPr id="8" name="Group 7">
                <a:extLst>
                  <a:ext uri="{FF2B5EF4-FFF2-40B4-BE49-F238E27FC236}">
                    <a16:creationId xmlns:a16="http://schemas.microsoft.com/office/drawing/2014/main" xmlns="" id="{243D6201-2FA7-4A3A-8AEF-E43CD8C87EF4}"/>
                  </a:ext>
                </a:extLst>
              </p:cNvPr>
              <p:cNvGrpSpPr/>
              <p:nvPr/>
            </p:nvGrpSpPr>
            <p:grpSpPr>
              <a:xfrm>
                <a:off x="3581400" y="4302760"/>
                <a:ext cx="838200" cy="685800"/>
                <a:chOff x="1219200" y="3886200"/>
                <a:chExt cx="838200" cy="685800"/>
              </a:xfrm>
            </p:grpSpPr>
            <p:sp>
              <p:nvSpPr>
                <p:cNvPr id="30" name="Rectangle 29">
                  <a:extLst>
                    <a:ext uri="{FF2B5EF4-FFF2-40B4-BE49-F238E27FC236}">
                      <a16:creationId xmlns:a16="http://schemas.microsoft.com/office/drawing/2014/main" xmlns="" id="{878C8B6F-C60E-4812-BD6F-8A5865FD8629}"/>
                    </a:ext>
                  </a:extLst>
                </p:cNvPr>
                <p:cNvSpPr/>
                <p:nvPr/>
              </p:nvSpPr>
              <p:spPr>
                <a:xfrm>
                  <a:off x="1219200" y="3886200"/>
                  <a:ext cx="838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xmlns="" id="{1A16EC58-2B3D-4E1C-819A-FF34D07895BD}"/>
                    </a:ext>
                  </a:extLst>
                </p:cNvPr>
                <p:cNvSpPr txBox="1"/>
                <p:nvPr/>
              </p:nvSpPr>
              <p:spPr>
                <a:xfrm>
                  <a:off x="1437640" y="4048760"/>
                  <a:ext cx="533400" cy="381000"/>
                </a:xfrm>
                <a:prstGeom prst="rect">
                  <a:avLst/>
                </a:prstGeom>
                <a:noFill/>
              </p:spPr>
              <p:txBody>
                <a:bodyPr wrap="square" rtlCol="0">
                  <a:spAutoFit/>
                </a:bodyPr>
                <a:lstStyle/>
                <a:p>
                  <a:r>
                    <a:rPr lang="en-US" dirty="0"/>
                    <a:t>HA</a:t>
                  </a:r>
                  <a:endParaRPr lang="en-IN" dirty="0"/>
                </a:p>
              </p:txBody>
            </p:sp>
          </p:grpSp>
          <p:cxnSp>
            <p:nvCxnSpPr>
              <p:cNvPr id="9" name="Straight Connector 8">
                <a:extLst>
                  <a:ext uri="{FF2B5EF4-FFF2-40B4-BE49-F238E27FC236}">
                    <a16:creationId xmlns:a16="http://schemas.microsoft.com/office/drawing/2014/main" xmlns="" id="{454EC5D3-5057-4F6F-A4B1-1FC3C54E20F8}"/>
                  </a:ext>
                </a:extLst>
              </p:cNvPr>
              <p:cNvCxnSpPr/>
              <p:nvPr/>
            </p:nvCxnSpPr>
            <p:spPr>
              <a:xfrm>
                <a:off x="575400" y="4114800"/>
                <a:ext cx="720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A58040E2-E25E-44E6-AD2F-90C78CBBE3FB}"/>
                  </a:ext>
                </a:extLst>
              </p:cNvPr>
              <p:cNvCxnSpPr/>
              <p:nvPr/>
            </p:nvCxnSpPr>
            <p:spPr>
              <a:xfrm>
                <a:off x="575400" y="4470400"/>
                <a:ext cx="720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C3FA2511-1748-4A91-ACAB-E8C0470DAFFD}"/>
                  </a:ext>
                </a:extLst>
              </p:cNvPr>
              <p:cNvSpPr txBox="1"/>
              <p:nvPr/>
            </p:nvSpPr>
            <p:spPr>
              <a:xfrm>
                <a:off x="228600" y="3942080"/>
                <a:ext cx="533400" cy="381000"/>
              </a:xfrm>
              <a:prstGeom prst="rect">
                <a:avLst/>
              </a:prstGeom>
              <a:noFill/>
            </p:spPr>
            <p:txBody>
              <a:bodyPr wrap="square" rtlCol="0">
                <a:spAutoFit/>
              </a:bodyPr>
              <a:lstStyle/>
              <a:p>
                <a:r>
                  <a:rPr lang="en-US" dirty="0"/>
                  <a:t>A</a:t>
                </a:r>
                <a:r>
                  <a:rPr lang="en-US" baseline="-25000" dirty="0"/>
                  <a:t>n</a:t>
                </a:r>
                <a:endParaRPr lang="en-IN" dirty="0"/>
              </a:p>
            </p:txBody>
          </p:sp>
          <p:sp>
            <p:nvSpPr>
              <p:cNvPr id="12" name="TextBox 11">
                <a:extLst>
                  <a:ext uri="{FF2B5EF4-FFF2-40B4-BE49-F238E27FC236}">
                    <a16:creationId xmlns:a16="http://schemas.microsoft.com/office/drawing/2014/main" xmlns="" id="{550D88DB-678A-455F-908F-4BA99C51F971}"/>
                  </a:ext>
                </a:extLst>
              </p:cNvPr>
              <p:cNvSpPr txBox="1"/>
              <p:nvPr/>
            </p:nvSpPr>
            <p:spPr>
              <a:xfrm>
                <a:off x="228600" y="4284980"/>
                <a:ext cx="533400" cy="381000"/>
              </a:xfrm>
              <a:prstGeom prst="rect">
                <a:avLst/>
              </a:prstGeom>
              <a:noFill/>
            </p:spPr>
            <p:txBody>
              <a:bodyPr wrap="square" rtlCol="0">
                <a:spAutoFit/>
              </a:bodyPr>
              <a:lstStyle/>
              <a:p>
                <a:r>
                  <a:rPr lang="en-US" dirty="0"/>
                  <a:t>B</a:t>
                </a:r>
                <a:r>
                  <a:rPr lang="en-US" baseline="-25000" dirty="0"/>
                  <a:t>n</a:t>
                </a:r>
                <a:endParaRPr lang="en-IN" dirty="0"/>
              </a:p>
            </p:txBody>
          </p:sp>
          <p:cxnSp>
            <p:nvCxnSpPr>
              <p:cNvPr id="13" name="Straight Connector 12">
                <a:extLst>
                  <a:ext uri="{FF2B5EF4-FFF2-40B4-BE49-F238E27FC236}">
                    <a16:creationId xmlns:a16="http://schemas.microsoft.com/office/drawing/2014/main" xmlns="" id="{54C61054-4774-48DC-87F7-DAD97A0DFE82}"/>
                  </a:ext>
                </a:extLst>
              </p:cNvPr>
              <p:cNvCxnSpPr/>
              <p:nvPr/>
            </p:nvCxnSpPr>
            <p:spPr>
              <a:xfrm>
                <a:off x="575400" y="4846320"/>
                <a:ext cx="3006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xmlns="" id="{3DC110E4-5055-4E31-B37A-E2DE1E85F004}"/>
                  </a:ext>
                </a:extLst>
              </p:cNvPr>
              <p:cNvSpPr txBox="1"/>
              <p:nvPr/>
            </p:nvSpPr>
            <p:spPr>
              <a:xfrm>
                <a:off x="228600" y="4648200"/>
                <a:ext cx="533400" cy="381000"/>
              </a:xfrm>
              <a:prstGeom prst="rect">
                <a:avLst/>
              </a:prstGeom>
              <a:noFill/>
            </p:spPr>
            <p:txBody>
              <a:bodyPr wrap="square" rtlCol="0">
                <a:spAutoFit/>
              </a:bodyPr>
              <a:lstStyle/>
              <a:p>
                <a:r>
                  <a:rPr lang="en-US" dirty="0"/>
                  <a:t>C</a:t>
                </a:r>
                <a:r>
                  <a:rPr lang="en-US" baseline="-25000" dirty="0"/>
                  <a:t>n</a:t>
                </a:r>
                <a:endParaRPr lang="en-IN" dirty="0"/>
              </a:p>
            </p:txBody>
          </p:sp>
          <p:cxnSp>
            <p:nvCxnSpPr>
              <p:cNvPr id="15" name="Straight Connector 14">
                <a:extLst>
                  <a:ext uri="{FF2B5EF4-FFF2-40B4-BE49-F238E27FC236}">
                    <a16:creationId xmlns:a16="http://schemas.microsoft.com/office/drawing/2014/main" xmlns="" id="{8FF2E417-C026-4EAC-A719-41626A976728}"/>
                  </a:ext>
                </a:extLst>
              </p:cNvPr>
              <p:cNvCxnSpPr/>
              <p:nvPr/>
            </p:nvCxnSpPr>
            <p:spPr>
              <a:xfrm>
                <a:off x="2133600" y="4122420"/>
                <a:ext cx="3060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31188D2E-152C-48B9-A63F-5756C8EFD690}"/>
                  </a:ext>
                </a:extLst>
              </p:cNvPr>
              <p:cNvCxnSpPr/>
              <p:nvPr/>
            </p:nvCxnSpPr>
            <p:spPr>
              <a:xfrm>
                <a:off x="2133600" y="4465320"/>
                <a:ext cx="1440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xmlns="" id="{80C6CA4D-1AE0-41AB-8635-1C9D040B69FB}"/>
                  </a:ext>
                </a:extLst>
              </p:cNvPr>
              <p:cNvSpPr txBox="1"/>
              <p:nvPr/>
            </p:nvSpPr>
            <p:spPr>
              <a:xfrm>
                <a:off x="2352040" y="3769360"/>
                <a:ext cx="1076960" cy="369332"/>
              </a:xfrm>
              <a:prstGeom prst="rect">
                <a:avLst/>
              </a:prstGeom>
              <a:noFill/>
            </p:spPr>
            <p:txBody>
              <a:bodyPr wrap="square" rtlCol="0">
                <a:spAutoFit/>
              </a:bodyPr>
              <a:lstStyle/>
              <a:p>
                <a:r>
                  <a:rPr lang="en-US" dirty="0"/>
                  <a:t>A</a:t>
                </a:r>
                <a:r>
                  <a:rPr lang="en-US" baseline="-25000" dirty="0"/>
                  <a:t>n</a:t>
                </a:r>
                <a:r>
                  <a:rPr lang="en-US" dirty="0"/>
                  <a:t> B</a:t>
                </a:r>
                <a:r>
                  <a:rPr lang="en-US" baseline="-25000" dirty="0"/>
                  <a:t>n </a:t>
                </a:r>
                <a:r>
                  <a:rPr lang="en-US" dirty="0"/>
                  <a:t>= </a:t>
                </a:r>
                <a:r>
                  <a:rPr lang="en-US" dirty="0" err="1"/>
                  <a:t>G</a:t>
                </a:r>
                <a:r>
                  <a:rPr lang="en-US" baseline="-25000" dirty="0" err="1"/>
                  <a:t>n</a:t>
                </a:r>
                <a:endParaRPr lang="en-IN" dirty="0"/>
              </a:p>
            </p:txBody>
          </p:sp>
          <p:sp>
            <p:nvSpPr>
              <p:cNvPr id="18" name="TextBox 17">
                <a:extLst>
                  <a:ext uri="{FF2B5EF4-FFF2-40B4-BE49-F238E27FC236}">
                    <a16:creationId xmlns:a16="http://schemas.microsoft.com/office/drawing/2014/main" xmlns="" id="{A416795B-6C65-4EC2-877B-C058D4AD7EFD}"/>
                  </a:ext>
                </a:extLst>
              </p:cNvPr>
              <p:cNvSpPr txBox="1"/>
              <p:nvPr/>
            </p:nvSpPr>
            <p:spPr>
              <a:xfrm>
                <a:off x="2226400" y="4125715"/>
                <a:ext cx="1355000" cy="369332"/>
              </a:xfrm>
              <a:prstGeom prst="rect">
                <a:avLst/>
              </a:prstGeom>
              <a:noFill/>
            </p:spPr>
            <p:txBody>
              <a:bodyPr wrap="square" rtlCol="0">
                <a:spAutoFit/>
              </a:bodyPr>
              <a:lstStyle/>
              <a:p>
                <a:r>
                  <a:rPr lang="en-US" dirty="0"/>
                  <a:t>A</a:t>
                </a:r>
                <a:r>
                  <a:rPr lang="en-US" baseline="-25000" dirty="0"/>
                  <a:t>n</a:t>
                </a:r>
                <a:r>
                  <a:rPr lang="en-US" dirty="0"/>
                  <a:t> </a:t>
                </a:r>
                <a:r>
                  <a:rPr lang="en-US" sz="1600" dirty="0">
                    <a:latin typeface="Cambria Math" panose="02040503050406030204" pitchFamily="18" charset="0"/>
                    <a:ea typeface="Cambria Math" panose="02040503050406030204" pitchFamily="18" charset="0"/>
                  </a:rPr>
                  <a:t>⊕</a:t>
                </a:r>
                <a:r>
                  <a:rPr lang="en-US" dirty="0">
                    <a:latin typeface="Cambria Math" panose="02040503050406030204" pitchFamily="18" charset="0"/>
                    <a:ea typeface="Cambria Math" panose="02040503050406030204" pitchFamily="18" charset="0"/>
                  </a:rPr>
                  <a:t> </a:t>
                </a:r>
                <a:r>
                  <a:rPr lang="en-US" dirty="0"/>
                  <a:t>B</a:t>
                </a:r>
                <a:r>
                  <a:rPr lang="en-US" baseline="-25000" dirty="0"/>
                  <a:t>n </a:t>
                </a:r>
                <a:r>
                  <a:rPr lang="en-US" dirty="0"/>
                  <a:t>=  </a:t>
                </a:r>
                <a:r>
                  <a:rPr lang="en-US" dirty="0" err="1"/>
                  <a:t>P</a:t>
                </a:r>
                <a:r>
                  <a:rPr lang="en-US" baseline="-25000" dirty="0" err="1"/>
                  <a:t>n</a:t>
                </a:r>
                <a:endParaRPr lang="en-IN" dirty="0"/>
              </a:p>
            </p:txBody>
          </p:sp>
          <p:grpSp>
            <p:nvGrpSpPr>
              <p:cNvPr id="19" name="Group 18">
                <a:extLst>
                  <a:ext uri="{FF2B5EF4-FFF2-40B4-BE49-F238E27FC236}">
                    <a16:creationId xmlns:a16="http://schemas.microsoft.com/office/drawing/2014/main" xmlns="" id="{EB0A945E-F8FD-41D8-AF06-9BE0FBB22FD9}"/>
                  </a:ext>
                </a:extLst>
              </p:cNvPr>
              <p:cNvGrpSpPr/>
              <p:nvPr/>
            </p:nvGrpSpPr>
            <p:grpSpPr>
              <a:xfrm>
                <a:off x="5181615" y="3974346"/>
                <a:ext cx="3366636" cy="634214"/>
                <a:chOff x="3671352" y="3339258"/>
                <a:chExt cx="2529394" cy="433177"/>
              </a:xfrm>
            </p:grpSpPr>
            <p:cxnSp>
              <p:nvCxnSpPr>
                <p:cNvPr id="24" name="Straight Connector 23">
                  <a:extLst>
                    <a:ext uri="{FF2B5EF4-FFF2-40B4-BE49-F238E27FC236}">
                      <a16:creationId xmlns:a16="http://schemas.microsoft.com/office/drawing/2014/main" xmlns="" id="{530D764B-F74F-44FF-B118-2E681F2A62EB}"/>
                    </a:ext>
                  </a:extLst>
                </p:cNvPr>
                <p:cNvCxnSpPr/>
                <p:nvPr/>
              </p:nvCxnSpPr>
              <p:spPr>
                <a:xfrm flipV="1">
                  <a:off x="3671354" y="3655270"/>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11B1AE43-4887-4B4E-9F44-98C1A7DA8CE2}"/>
                    </a:ext>
                  </a:extLst>
                </p:cNvPr>
                <p:cNvCxnSpPr/>
                <p:nvPr/>
              </p:nvCxnSpPr>
              <p:spPr>
                <a:xfrm flipV="1">
                  <a:off x="3671352" y="3440149"/>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8074EF3F-CD39-4F77-9645-BB0A6400D1B5}"/>
                    </a:ext>
                  </a:extLst>
                </p:cNvPr>
                <p:cNvCxnSpPr/>
                <p:nvPr/>
              </p:nvCxnSpPr>
              <p:spPr>
                <a:xfrm flipV="1">
                  <a:off x="4550865" y="3541059"/>
                  <a:ext cx="1649881"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xmlns="" id="{513CC4A4-4E3C-4478-A80B-52C05E378D23}"/>
                    </a:ext>
                  </a:extLst>
                </p:cNvPr>
                <p:cNvGrpSpPr/>
                <p:nvPr/>
              </p:nvGrpSpPr>
              <p:grpSpPr>
                <a:xfrm>
                  <a:off x="3990333" y="3339258"/>
                  <a:ext cx="564867" cy="433177"/>
                  <a:chOff x="3990333" y="3339258"/>
                  <a:chExt cx="564867" cy="433177"/>
                </a:xfrm>
              </p:grpSpPr>
              <p:sp>
                <p:nvSpPr>
                  <p:cNvPr id="28" name="Stored Data 71">
                    <a:extLst>
                      <a:ext uri="{FF2B5EF4-FFF2-40B4-BE49-F238E27FC236}">
                        <a16:creationId xmlns:a16="http://schemas.microsoft.com/office/drawing/2014/main" xmlns="" id="{E6F77A9F-BAAD-403C-AE5C-902D8F50A458}"/>
                      </a:ext>
                    </a:extLst>
                  </p:cNvPr>
                  <p:cNvSpPr/>
                  <p:nvPr/>
                </p:nvSpPr>
                <p:spPr>
                  <a:xfrm rot="10800000">
                    <a:off x="3997591" y="3339258"/>
                    <a:ext cx="557609" cy="433175"/>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Stored Data 71">
                    <a:extLst>
                      <a:ext uri="{FF2B5EF4-FFF2-40B4-BE49-F238E27FC236}">
                        <a16:creationId xmlns:a16="http://schemas.microsoft.com/office/drawing/2014/main" xmlns="" id="{FB7B8CB0-9E60-4C26-B320-F5253417F280}"/>
                      </a:ext>
                    </a:extLst>
                  </p:cNvPr>
                  <p:cNvSpPr/>
                  <p:nvPr/>
                </p:nvSpPr>
                <p:spPr>
                  <a:xfrm rot="10800000">
                    <a:off x="3990333" y="3339258"/>
                    <a:ext cx="99895" cy="43317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cxnSp>
            <p:nvCxnSpPr>
              <p:cNvPr id="20" name="Straight Connector 19">
                <a:extLst>
                  <a:ext uri="{FF2B5EF4-FFF2-40B4-BE49-F238E27FC236}">
                    <a16:creationId xmlns:a16="http://schemas.microsoft.com/office/drawing/2014/main" xmlns="" id="{BB307A6B-EB6C-40E1-814E-3A5C27AB57AB}"/>
                  </a:ext>
                </a:extLst>
              </p:cNvPr>
              <p:cNvCxnSpPr/>
              <p:nvPr/>
            </p:nvCxnSpPr>
            <p:spPr>
              <a:xfrm>
                <a:off x="4419600" y="4437019"/>
                <a:ext cx="828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51F59320-0B75-4DC9-A72B-271C870C3ED3}"/>
                  </a:ext>
                </a:extLst>
              </p:cNvPr>
              <p:cNvCxnSpPr/>
              <p:nvPr/>
            </p:nvCxnSpPr>
            <p:spPr>
              <a:xfrm>
                <a:off x="4415116" y="4838700"/>
                <a:ext cx="4140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xmlns="" id="{9A0B4AF7-BEB8-4746-9988-979CEC16D7FC}"/>
                  </a:ext>
                </a:extLst>
              </p:cNvPr>
              <p:cNvSpPr txBox="1"/>
              <p:nvPr/>
            </p:nvSpPr>
            <p:spPr>
              <a:xfrm>
                <a:off x="4497642" y="4090908"/>
                <a:ext cx="1076960" cy="369332"/>
              </a:xfrm>
              <a:prstGeom prst="rect">
                <a:avLst/>
              </a:prstGeom>
              <a:noFill/>
            </p:spPr>
            <p:txBody>
              <a:bodyPr wrap="square" rtlCol="0">
                <a:spAutoFit/>
              </a:bodyPr>
              <a:lstStyle/>
              <a:p>
                <a:r>
                  <a:rPr lang="en-US" dirty="0" err="1"/>
                  <a:t>P</a:t>
                </a:r>
                <a:r>
                  <a:rPr lang="en-US" baseline="-25000" dirty="0" err="1"/>
                  <a:t>n</a:t>
                </a:r>
                <a:r>
                  <a:rPr lang="en-US" dirty="0"/>
                  <a:t> C</a:t>
                </a:r>
                <a:r>
                  <a:rPr lang="en-US" baseline="-25000" dirty="0"/>
                  <a:t>n </a:t>
                </a:r>
                <a:r>
                  <a:rPr lang="en-US" dirty="0"/>
                  <a:t>= C</a:t>
                </a:r>
                <a:r>
                  <a:rPr lang="en-US" baseline="-25000" dirty="0"/>
                  <a:t>o</a:t>
                </a:r>
                <a:endParaRPr lang="en-IN" dirty="0"/>
              </a:p>
            </p:txBody>
          </p:sp>
          <p:sp>
            <p:nvSpPr>
              <p:cNvPr id="23" name="TextBox 22">
                <a:extLst>
                  <a:ext uri="{FF2B5EF4-FFF2-40B4-BE49-F238E27FC236}">
                    <a16:creationId xmlns:a16="http://schemas.microsoft.com/office/drawing/2014/main" xmlns="" id="{F1D687C2-64F9-42ED-8960-63ED39A51418}"/>
                  </a:ext>
                </a:extLst>
              </p:cNvPr>
              <p:cNvSpPr txBox="1"/>
              <p:nvPr/>
            </p:nvSpPr>
            <p:spPr>
              <a:xfrm>
                <a:off x="6400800" y="3894121"/>
                <a:ext cx="2613446" cy="369332"/>
              </a:xfrm>
              <a:prstGeom prst="rect">
                <a:avLst/>
              </a:prstGeom>
              <a:noFill/>
            </p:spPr>
            <p:txBody>
              <a:bodyPr wrap="square" rtlCol="0">
                <a:spAutoFit/>
              </a:bodyPr>
              <a:lstStyle/>
              <a:p>
                <a:r>
                  <a:rPr lang="en-US" dirty="0"/>
                  <a:t>C</a:t>
                </a:r>
                <a:r>
                  <a:rPr lang="en-US" baseline="-25000" dirty="0"/>
                  <a:t>n+1</a:t>
                </a:r>
                <a:r>
                  <a:rPr lang="en-US" dirty="0"/>
                  <a:t> = (A</a:t>
                </a:r>
                <a:r>
                  <a:rPr lang="en-US" baseline="-25000" dirty="0"/>
                  <a:t>n</a:t>
                </a:r>
                <a:r>
                  <a:rPr lang="en-US" dirty="0"/>
                  <a:t> </a:t>
                </a:r>
                <a:r>
                  <a:rPr lang="en-US" sz="1400" dirty="0">
                    <a:latin typeface="Cambria Math" panose="02040503050406030204" pitchFamily="18" charset="0"/>
                    <a:ea typeface="Cambria Math" panose="02040503050406030204" pitchFamily="18" charset="0"/>
                  </a:rPr>
                  <a:t>⊕</a:t>
                </a:r>
                <a:r>
                  <a:rPr lang="en-US" dirty="0">
                    <a:latin typeface="Cambria Math" panose="02040503050406030204" pitchFamily="18" charset="0"/>
                    <a:ea typeface="Cambria Math" panose="02040503050406030204" pitchFamily="18" charset="0"/>
                  </a:rPr>
                  <a:t> </a:t>
                </a:r>
                <a:r>
                  <a:rPr lang="en-US" dirty="0"/>
                  <a:t>B</a:t>
                </a:r>
                <a:r>
                  <a:rPr lang="en-US" baseline="-25000" dirty="0"/>
                  <a:t>n</a:t>
                </a:r>
                <a:r>
                  <a:rPr lang="en-US" dirty="0"/>
                  <a:t>) C</a:t>
                </a:r>
                <a:r>
                  <a:rPr lang="en-US" baseline="-25000" dirty="0"/>
                  <a:t>n</a:t>
                </a:r>
                <a:r>
                  <a:rPr lang="en-US" dirty="0"/>
                  <a:t> + A</a:t>
                </a:r>
                <a:r>
                  <a:rPr lang="en-US" baseline="-25000" dirty="0"/>
                  <a:t>n</a:t>
                </a:r>
                <a:r>
                  <a:rPr lang="en-US" dirty="0"/>
                  <a:t> B</a:t>
                </a:r>
                <a:r>
                  <a:rPr lang="en-US" baseline="-25000" dirty="0"/>
                  <a:t>n</a:t>
                </a:r>
                <a:endParaRPr lang="en-IN" dirty="0"/>
              </a:p>
            </p:txBody>
          </p:sp>
        </p:grpSp>
        <p:sp>
          <p:nvSpPr>
            <p:cNvPr id="6" name="TextBox 5">
              <a:extLst>
                <a:ext uri="{FF2B5EF4-FFF2-40B4-BE49-F238E27FC236}">
                  <a16:creationId xmlns:a16="http://schemas.microsoft.com/office/drawing/2014/main" xmlns="" id="{B12E42C5-097B-4C09-81E8-84B759757EC7}"/>
                </a:ext>
              </a:extLst>
            </p:cNvPr>
            <p:cNvSpPr txBox="1"/>
            <p:nvPr/>
          </p:nvSpPr>
          <p:spPr>
            <a:xfrm>
              <a:off x="6447916" y="4487426"/>
              <a:ext cx="2566330" cy="369332"/>
            </a:xfrm>
            <a:prstGeom prst="rect">
              <a:avLst/>
            </a:prstGeom>
            <a:noFill/>
          </p:spPr>
          <p:txBody>
            <a:bodyPr wrap="square" rtlCol="0">
              <a:spAutoFit/>
            </a:bodyPr>
            <a:lstStyle/>
            <a:p>
              <a:r>
                <a:rPr lang="en-US" dirty="0"/>
                <a:t>S</a:t>
              </a:r>
              <a:r>
                <a:rPr lang="en-US" baseline="-25000" dirty="0"/>
                <a:t>n</a:t>
              </a:r>
              <a:r>
                <a:rPr lang="en-US" dirty="0"/>
                <a:t> = A</a:t>
              </a:r>
              <a:r>
                <a:rPr lang="en-US" baseline="-25000" dirty="0"/>
                <a:t>n</a:t>
              </a:r>
              <a:r>
                <a:rPr lang="en-US" dirty="0"/>
                <a:t> </a:t>
              </a:r>
              <a:r>
                <a:rPr lang="en-US" sz="1600" dirty="0">
                  <a:latin typeface="Cambria Math" panose="02040503050406030204" pitchFamily="18" charset="0"/>
                  <a:ea typeface="Cambria Math" panose="02040503050406030204" pitchFamily="18" charset="0"/>
                </a:rPr>
                <a:t>⊕</a:t>
              </a:r>
              <a:r>
                <a:rPr lang="en-US" dirty="0">
                  <a:latin typeface="Cambria Math" panose="02040503050406030204" pitchFamily="18" charset="0"/>
                  <a:ea typeface="Cambria Math" panose="02040503050406030204" pitchFamily="18" charset="0"/>
                </a:rPr>
                <a:t> </a:t>
              </a:r>
              <a:r>
                <a:rPr lang="en-US" dirty="0"/>
                <a:t>B</a:t>
              </a:r>
              <a:r>
                <a:rPr lang="en-US" baseline="-25000" dirty="0"/>
                <a:t>n </a:t>
              </a:r>
              <a:r>
                <a:rPr lang="en-US" sz="1600" dirty="0">
                  <a:latin typeface="Cambria Math" panose="02040503050406030204" pitchFamily="18" charset="0"/>
                  <a:ea typeface="Cambria Math" panose="02040503050406030204" pitchFamily="18" charset="0"/>
                </a:rPr>
                <a:t>⊕</a:t>
              </a:r>
              <a:r>
                <a:rPr lang="en-US" dirty="0"/>
                <a:t> C</a:t>
              </a:r>
              <a:r>
                <a:rPr lang="en-US" baseline="-25000" dirty="0"/>
                <a:t>n</a:t>
              </a:r>
              <a:endParaRPr lang="en-IN" dirty="0"/>
            </a:p>
          </p:txBody>
        </p:sp>
      </p:grpSp>
    </p:spTree>
    <p:extLst>
      <p:ext uri="{BB962C8B-B14F-4D97-AF65-F5344CB8AC3E}">
        <p14:creationId xmlns:p14="http://schemas.microsoft.com/office/powerpoint/2010/main" val="329832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17033E-6C27-4487-BD1A-10CE3E91C49C}"/>
              </a:ext>
            </a:extLst>
          </p:cNvPr>
          <p:cNvSpPr>
            <a:spLocks noGrp="1"/>
          </p:cNvSpPr>
          <p:nvPr>
            <p:ph type="title"/>
          </p:nvPr>
        </p:nvSpPr>
        <p:spPr/>
        <p:txBody>
          <a:bodyPr/>
          <a:lstStyle/>
          <a:p>
            <a:r>
              <a:rPr lang="en-US" dirty="0"/>
              <a:t>Look Ahead Carry Adder</a:t>
            </a:r>
            <a:endParaRPr lang="en-IN" dirty="0"/>
          </a:p>
        </p:txBody>
      </p:sp>
      <p:sp>
        <p:nvSpPr>
          <p:cNvPr id="3" name="Content Placeholder 2">
            <a:extLst>
              <a:ext uri="{FF2B5EF4-FFF2-40B4-BE49-F238E27FC236}">
                <a16:creationId xmlns:a16="http://schemas.microsoft.com/office/drawing/2014/main" xmlns="" id="{890C8F75-3BA9-4646-B8B6-F33FA52F5B50}"/>
              </a:ext>
            </a:extLst>
          </p:cNvPr>
          <p:cNvSpPr>
            <a:spLocks noGrp="1"/>
          </p:cNvSpPr>
          <p:nvPr>
            <p:ph idx="1"/>
          </p:nvPr>
        </p:nvSpPr>
        <p:spPr/>
        <p:txBody>
          <a:bodyPr/>
          <a:lstStyle/>
          <a:p>
            <a:r>
              <a:rPr lang="en-US" dirty="0"/>
              <a:t>S</a:t>
            </a:r>
            <a:r>
              <a:rPr lang="en-US" baseline="-25000" dirty="0"/>
              <a:t>n</a:t>
            </a:r>
            <a:r>
              <a:rPr lang="en-US" dirty="0"/>
              <a:t> = </a:t>
            </a:r>
            <a:r>
              <a:rPr lang="en-US" dirty="0" err="1"/>
              <a:t>P</a:t>
            </a:r>
            <a:r>
              <a:rPr lang="en-US" baseline="-25000" dirty="0" err="1"/>
              <a:t>n</a:t>
            </a:r>
            <a:r>
              <a:rPr lang="en-US" dirty="0"/>
              <a:t> </a:t>
            </a:r>
            <a:r>
              <a:rPr lang="en-US" sz="2000" dirty="0">
                <a:latin typeface="Cambria Math" panose="02040503050406030204" pitchFamily="18" charset="0"/>
                <a:ea typeface="Cambria Math" panose="02040503050406030204" pitchFamily="18" charset="0"/>
              </a:rPr>
              <a:t>⊕</a:t>
            </a:r>
            <a:r>
              <a:rPr lang="en-US" dirty="0">
                <a:latin typeface="Cambria Math" panose="02040503050406030204" pitchFamily="18" charset="0"/>
                <a:ea typeface="Cambria Math" panose="02040503050406030204" pitchFamily="18" charset="0"/>
              </a:rPr>
              <a:t> </a:t>
            </a:r>
            <a:r>
              <a:rPr lang="en-US" dirty="0"/>
              <a:t>C</a:t>
            </a:r>
            <a:r>
              <a:rPr lang="en-US" baseline="-25000" dirty="0"/>
              <a:t>n</a:t>
            </a:r>
            <a:r>
              <a:rPr lang="en-US" dirty="0"/>
              <a:t> where </a:t>
            </a:r>
            <a:r>
              <a:rPr lang="en-US" dirty="0" err="1"/>
              <a:t>P</a:t>
            </a:r>
            <a:r>
              <a:rPr lang="en-US" baseline="-25000" dirty="0" err="1"/>
              <a:t>n</a:t>
            </a:r>
            <a:r>
              <a:rPr lang="en-US" dirty="0"/>
              <a:t> = A</a:t>
            </a:r>
            <a:r>
              <a:rPr lang="en-US" baseline="-25000" dirty="0"/>
              <a:t>n </a:t>
            </a:r>
            <a:r>
              <a:rPr lang="en-US" sz="2000" dirty="0">
                <a:latin typeface="Cambria Math" panose="02040503050406030204" pitchFamily="18" charset="0"/>
                <a:ea typeface="Cambria Math" panose="02040503050406030204" pitchFamily="18" charset="0"/>
              </a:rPr>
              <a:t>⊕</a:t>
            </a:r>
            <a:r>
              <a:rPr lang="en-US" dirty="0">
                <a:latin typeface="Cambria Math" panose="02040503050406030204" pitchFamily="18" charset="0"/>
                <a:ea typeface="Cambria Math" panose="02040503050406030204" pitchFamily="18" charset="0"/>
              </a:rPr>
              <a:t> </a:t>
            </a:r>
            <a:r>
              <a:rPr lang="en-US" dirty="0"/>
              <a:t>B</a:t>
            </a:r>
            <a:r>
              <a:rPr lang="en-US" baseline="-25000" dirty="0"/>
              <a:t>n</a:t>
            </a:r>
            <a:endParaRPr lang="en-US" dirty="0"/>
          </a:p>
          <a:p>
            <a:r>
              <a:rPr lang="en-US" dirty="0"/>
              <a:t>C</a:t>
            </a:r>
            <a:r>
              <a:rPr lang="en-US" baseline="-25000" dirty="0"/>
              <a:t>n+1</a:t>
            </a:r>
            <a:r>
              <a:rPr lang="en-US" dirty="0"/>
              <a:t> = </a:t>
            </a:r>
            <a:r>
              <a:rPr lang="en-US" dirty="0" err="1"/>
              <a:t>G</a:t>
            </a:r>
            <a:r>
              <a:rPr lang="en-US" baseline="-25000" dirty="0" err="1"/>
              <a:t>n</a:t>
            </a:r>
            <a:r>
              <a:rPr lang="en-US" dirty="0"/>
              <a:t> + </a:t>
            </a:r>
            <a:r>
              <a:rPr lang="en-US" dirty="0" err="1"/>
              <a:t>P</a:t>
            </a:r>
            <a:r>
              <a:rPr lang="en-US" baseline="-25000" dirty="0" err="1"/>
              <a:t>n</a:t>
            </a:r>
            <a:r>
              <a:rPr lang="en-US" dirty="0"/>
              <a:t> C</a:t>
            </a:r>
            <a:r>
              <a:rPr lang="en-US" baseline="-25000" dirty="0"/>
              <a:t>n</a:t>
            </a:r>
            <a:r>
              <a:rPr lang="en-US" dirty="0"/>
              <a:t> where </a:t>
            </a:r>
            <a:r>
              <a:rPr lang="en-US" dirty="0" err="1"/>
              <a:t>G</a:t>
            </a:r>
            <a:r>
              <a:rPr lang="en-US" baseline="-25000" dirty="0" err="1"/>
              <a:t>n</a:t>
            </a:r>
            <a:r>
              <a:rPr lang="en-US" dirty="0"/>
              <a:t> = A</a:t>
            </a:r>
            <a:r>
              <a:rPr lang="en-US" baseline="-25000" dirty="0"/>
              <a:t>n </a:t>
            </a:r>
            <a:r>
              <a:rPr lang="en-US" dirty="0"/>
              <a:t>B</a:t>
            </a:r>
            <a:r>
              <a:rPr lang="en-US" baseline="-25000" dirty="0"/>
              <a:t>n</a:t>
            </a:r>
          </a:p>
          <a:p>
            <a:r>
              <a:rPr lang="en-US" dirty="0"/>
              <a:t>Possible to express the output carry of a higher significant stage in terms of applied input variables A, B and carry-in to the LSB adder.</a:t>
            </a:r>
          </a:p>
          <a:p>
            <a:r>
              <a:rPr lang="en-US" dirty="0"/>
              <a:t>Based on these, the expressions for the carry-outs of various full adders are as follows:</a:t>
            </a:r>
          </a:p>
          <a:p>
            <a:pPr marL="361950" indent="0">
              <a:buNone/>
            </a:pPr>
            <a:r>
              <a:rPr lang="en-US" dirty="0"/>
              <a:t>C</a:t>
            </a:r>
            <a:r>
              <a:rPr lang="en-US" baseline="-25000" dirty="0"/>
              <a:t>2</a:t>
            </a:r>
            <a:r>
              <a:rPr lang="en-US" dirty="0"/>
              <a:t> = G</a:t>
            </a:r>
            <a:r>
              <a:rPr lang="en-US" baseline="-25000" dirty="0"/>
              <a:t>1</a:t>
            </a:r>
            <a:r>
              <a:rPr lang="en-US" dirty="0"/>
              <a:t> + P</a:t>
            </a:r>
            <a:r>
              <a:rPr lang="en-US" baseline="-25000" dirty="0"/>
              <a:t>1</a:t>
            </a:r>
            <a:r>
              <a:rPr lang="en-US" dirty="0"/>
              <a:t> C</a:t>
            </a:r>
            <a:r>
              <a:rPr lang="en-US" baseline="-25000" dirty="0"/>
              <a:t>1</a:t>
            </a:r>
          </a:p>
          <a:p>
            <a:pPr marL="361950" indent="0">
              <a:buNone/>
            </a:pPr>
            <a:r>
              <a:rPr lang="en-US" dirty="0"/>
              <a:t>C</a:t>
            </a:r>
            <a:r>
              <a:rPr lang="en-US" baseline="-25000" dirty="0"/>
              <a:t>3</a:t>
            </a:r>
            <a:r>
              <a:rPr lang="en-US" dirty="0"/>
              <a:t> = G</a:t>
            </a:r>
            <a:r>
              <a:rPr lang="en-US" baseline="-25000" dirty="0"/>
              <a:t>2</a:t>
            </a:r>
            <a:r>
              <a:rPr lang="en-US" dirty="0"/>
              <a:t> + P</a:t>
            </a:r>
            <a:r>
              <a:rPr lang="en-US" baseline="-25000" dirty="0"/>
              <a:t>2</a:t>
            </a:r>
            <a:r>
              <a:rPr lang="en-US" dirty="0"/>
              <a:t> C</a:t>
            </a:r>
            <a:r>
              <a:rPr lang="en-US" baseline="-25000" dirty="0"/>
              <a:t>2 </a:t>
            </a:r>
          </a:p>
          <a:p>
            <a:pPr marL="361950" indent="0">
              <a:buNone/>
            </a:pPr>
            <a:r>
              <a:rPr lang="en-US" baseline="-25000" dirty="0"/>
              <a:t>       </a:t>
            </a:r>
            <a:r>
              <a:rPr lang="en-US" sz="1200" baseline="-25000" dirty="0"/>
              <a:t> </a:t>
            </a:r>
            <a:r>
              <a:rPr lang="en-US" dirty="0"/>
              <a:t>= G</a:t>
            </a:r>
            <a:r>
              <a:rPr lang="en-US" baseline="-25000" dirty="0"/>
              <a:t>2</a:t>
            </a:r>
            <a:r>
              <a:rPr lang="en-US" dirty="0"/>
              <a:t> + P</a:t>
            </a:r>
            <a:r>
              <a:rPr lang="en-US" baseline="-25000" dirty="0"/>
              <a:t>2</a:t>
            </a:r>
            <a:r>
              <a:rPr lang="en-US" dirty="0"/>
              <a:t> (G</a:t>
            </a:r>
            <a:r>
              <a:rPr lang="en-US" baseline="-25000" dirty="0"/>
              <a:t>1</a:t>
            </a:r>
            <a:r>
              <a:rPr lang="en-US" dirty="0"/>
              <a:t> + P</a:t>
            </a:r>
            <a:r>
              <a:rPr lang="en-US" baseline="-25000" dirty="0"/>
              <a:t>1</a:t>
            </a:r>
            <a:r>
              <a:rPr lang="en-US" dirty="0"/>
              <a:t> C</a:t>
            </a:r>
            <a:r>
              <a:rPr lang="en-US" baseline="-25000" dirty="0"/>
              <a:t>1</a:t>
            </a:r>
            <a:r>
              <a:rPr lang="en-US" dirty="0"/>
              <a:t>)</a:t>
            </a:r>
            <a:r>
              <a:rPr lang="en-US" baseline="-25000" dirty="0"/>
              <a:t> </a:t>
            </a:r>
          </a:p>
          <a:p>
            <a:pPr marL="361950" indent="0">
              <a:buNone/>
            </a:pPr>
            <a:r>
              <a:rPr lang="en-US" dirty="0"/>
              <a:t>     = G</a:t>
            </a:r>
            <a:r>
              <a:rPr lang="en-US" baseline="-25000" dirty="0"/>
              <a:t>2</a:t>
            </a:r>
            <a:r>
              <a:rPr lang="en-US" dirty="0"/>
              <a:t> + P</a:t>
            </a:r>
            <a:r>
              <a:rPr lang="en-US" baseline="-25000" dirty="0"/>
              <a:t>2</a:t>
            </a:r>
            <a:r>
              <a:rPr lang="en-US" dirty="0"/>
              <a:t> G</a:t>
            </a:r>
            <a:r>
              <a:rPr lang="en-US" baseline="-25000" dirty="0"/>
              <a:t>1</a:t>
            </a:r>
            <a:r>
              <a:rPr lang="en-US" dirty="0"/>
              <a:t> + P</a:t>
            </a:r>
            <a:r>
              <a:rPr lang="en-US" baseline="-25000" dirty="0"/>
              <a:t>2</a:t>
            </a:r>
            <a:r>
              <a:rPr lang="en-US" dirty="0"/>
              <a:t> P</a:t>
            </a:r>
            <a:r>
              <a:rPr lang="en-US" baseline="-25000" dirty="0"/>
              <a:t>1</a:t>
            </a:r>
            <a:r>
              <a:rPr lang="en-US" dirty="0"/>
              <a:t> C</a:t>
            </a:r>
            <a:r>
              <a:rPr lang="en-US" baseline="-25000" dirty="0"/>
              <a:t>1</a:t>
            </a:r>
          </a:p>
          <a:p>
            <a:pPr marL="361950" indent="0">
              <a:buNone/>
            </a:pPr>
            <a:r>
              <a:rPr lang="en-US" dirty="0"/>
              <a:t>C</a:t>
            </a:r>
            <a:r>
              <a:rPr lang="en-US" baseline="-25000" dirty="0"/>
              <a:t>4</a:t>
            </a:r>
            <a:r>
              <a:rPr lang="en-US" dirty="0"/>
              <a:t> = G</a:t>
            </a:r>
            <a:r>
              <a:rPr lang="en-US" baseline="-25000" dirty="0"/>
              <a:t>3</a:t>
            </a:r>
            <a:r>
              <a:rPr lang="en-US" dirty="0"/>
              <a:t> + P</a:t>
            </a:r>
            <a:r>
              <a:rPr lang="en-US" baseline="-25000" dirty="0"/>
              <a:t>3</a:t>
            </a:r>
            <a:r>
              <a:rPr lang="en-US" dirty="0"/>
              <a:t> C</a:t>
            </a:r>
            <a:r>
              <a:rPr lang="en-US" baseline="-25000" dirty="0"/>
              <a:t>3 </a:t>
            </a:r>
            <a:r>
              <a:rPr lang="en-US" dirty="0"/>
              <a:t>= G</a:t>
            </a:r>
            <a:r>
              <a:rPr lang="en-US" baseline="-25000" dirty="0"/>
              <a:t>3</a:t>
            </a:r>
            <a:r>
              <a:rPr lang="en-US" dirty="0"/>
              <a:t> + P</a:t>
            </a:r>
            <a:r>
              <a:rPr lang="en-US" baseline="-25000" dirty="0"/>
              <a:t>3</a:t>
            </a:r>
            <a:r>
              <a:rPr lang="en-US" dirty="0"/>
              <a:t> G</a:t>
            </a:r>
            <a:r>
              <a:rPr lang="en-US" baseline="-25000" dirty="0"/>
              <a:t>2</a:t>
            </a:r>
            <a:r>
              <a:rPr lang="en-US" dirty="0"/>
              <a:t> + P</a:t>
            </a:r>
            <a:r>
              <a:rPr lang="en-US" baseline="-25000" dirty="0"/>
              <a:t>3</a:t>
            </a:r>
            <a:r>
              <a:rPr lang="en-US" dirty="0"/>
              <a:t> P</a:t>
            </a:r>
            <a:r>
              <a:rPr lang="en-US" baseline="-25000" dirty="0"/>
              <a:t>2</a:t>
            </a:r>
            <a:r>
              <a:rPr lang="en-US" dirty="0"/>
              <a:t> G</a:t>
            </a:r>
            <a:r>
              <a:rPr lang="en-US" baseline="-25000" dirty="0"/>
              <a:t>1</a:t>
            </a:r>
            <a:r>
              <a:rPr lang="en-US" dirty="0"/>
              <a:t> + P</a:t>
            </a:r>
            <a:r>
              <a:rPr lang="en-US" baseline="-25000" dirty="0"/>
              <a:t>3</a:t>
            </a:r>
            <a:r>
              <a:rPr lang="en-US" dirty="0"/>
              <a:t> P</a:t>
            </a:r>
            <a:r>
              <a:rPr lang="en-US" baseline="-25000" dirty="0"/>
              <a:t>2</a:t>
            </a:r>
            <a:r>
              <a:rPr lang="en-US" dirty="0"/>
              <a:t> P</a:t>
            </a:r>
            <a:r>
              <a:rPr lang="en-US" baseline="-25000" dirty="0"/>
              <a:t>1</a:t>
            </a:r>
            <a:r>
              <a:rPr lang="en-US" dirty="0"/>
              <a:t> C</a:t>
            </a:r>
            <a:r>
              <a:rPr lang="en-US" baseline="-25000" dirty="0"/>
              <a:t>1</a:t>
            </a:r>
          </a:p>
          <a:p>
            <a:pPr marL="361950" indent="0">
              <a:buNone/>
            </a:pPr>
            <a:r>
              <a:rPr lang="en-US" dirty="0"/>
              <a:t>C</a:t>
            </a:r>
            <a:r>
              <a:rPr lang="en-US" baseline="-25000" dirty="0"/>
              <a:t>5</a:t>
            </a:r>
            <a:r>
              <a:rPr lang="en-US" dirty="0"/>
              <a:t> = G</a:t>
            </a:r>
            <a:r>
              <a:rPr lang="en-US" baseline="-25000" dirty="0"/>
              <a:t>4</a:t>
            </a:r>
            <a:r>
              <a:rPr lang="en-US" dirty="0"/>
              <a:t> + P</a:t>
            </a:r>
            <a:r>
              <a:rPr lang="en-US" baseline="-25000" dirty="0"/>
              <a:t>4</a:t>
            </a:r>
            <a:r>
              <a:rPr lang="en-US" dirty="0"/>
              <a:t> C</a:t>
            </a:r>
            <a:r>
              <a:rPr lang="en-US" baseline="-25000" dirty="0"/>
              <a:t>4</a:t>
            </a:r>
            <a:r>
              <a:rPr lang="en-US" dirty="0"/>
              <a:t> = G</a:t>
            </a:r>
            <a:r>
              <a:rPr lang="en-US" baseline="-25000" dirty="0"/>
              <a:t>4</a:t>
            </a:r>
            <a:r>
              <a:rPr lang="en-US" dirty="0"/>
              <a:t> + P</a:t>
            </a:r>
            <a:r>
              <a:rPr lang="en-US" baseline="-25000" dirty="0"/>
              <a:t>4</a:t>
            </a:r>
            <a:r>
              <a:rPr lang="en-US" dirty="0"/>
              <a:t> G</a:t>
            </a:r>
            <a:r>
              <a:rPr lang="en-US" baseline="-25000" dirty="0"/>
              <a:t>3</a:t>
            </a:r>
            <a:r>
              <a:rPr lang="en-US" dirty="0"/>
              <a:t> + P</a:t>
            </a:r>
            <a:r>
              <a:rPr lang="en-US" baseline="-25000" dirty="0"/>
              <a:t>4</a:t>
            </a:r>
            <a:r>
              <a:rPr lang="en-US" dirty="0"/>
              <a:t> P</a:t>
            </a:r>
            <a:r>
              <a:rPr lang="en-US" baseline="-25000" dirty="0"/>
              <a:t>3</a:t>
            </a:r>
            <a:r>
              <a:rPr lang="en-US" dirty="0"/>
              <a:t> G</a:t>
            </a:r>
            <a:r>
              <a:rPr lang="en-US" baseline="-25000" dirty="0"/>
              <a:t>2</a:t>
            </a:r>
            <a:r>
              <a:rPr lang="en-US" dirty="0"/>
              <a:t> + P</a:t>
            </a:r>
            <a:r>
              <a:rPr lang="en-US" baseline="-25000" dirty="0"/>
              <a:t>4</a:t>
            </a:r>
            <a:r>
              <a:rPr lang="en-US" dirty="0"/>
              <a:t> P</a:t>
            </a:r>
            <a:r>
              <a:rPr lang="en-US" baseline="-25000" dirty="0"/>
              <a:t>3</a:t>
            </a:r>
            <a:r>
              <a:rPr lang="en-US" dirty="0"/>
              <a:t> P</a:t>
            </a:r>
            <a:r>
              <a:rPr lang="en-US" baseline="-25000" dirty="0"/>
              <a:t>2</a:t>
            </a:r>
            <a:r>
              <a:rPr lang="en-US" dirty="0"/>
              <a:t> G</a:t>
            </a:r>
            <a:r>
              <a:rPr lang="en-US" baseline="-25000" dirty="0"/>
              <a:t>1</a:t>
            </a:r>
            <a:r>
              <a:rPr lang="en-US" dirty="0"/>
              <a:t> + P</a:t>
            </a:r>
            <a:r>
              <a:rPr lang="en-US" baseline="-25000" dirty="0"/>
              <a:t>4</a:t>
            </a:r>
            <a:r>
              <a:rPr lang="en-US" dirty="0"/>
              <a:t> P</a:t>
            </a:r>
            <a:r>
              <a:rPr lang="en-US" baseline="-25000" dirty="0"/>
              <a:t>3</a:t>
            </a:r>
            <a:r>
              <a:rPr lang="en-US" dirty="0"/>
              <a:t> P</a:t>
            </a:r>
            <a:r>
              <a:rPr lang="en-US" baseline="-25000" dirty="0"/>
              <a:t>2</a:t>
            </a:r>
            <a:r>
              <a:rPr lang="en-US" dirty="0"/>
              <a:t> P</a:t>
            </a:r>
            <a:r>
              <a:rPr lang="en-US" baseline="-25000" dirty="0"/>
              <a:t>1</a:t>
            </a:r>
            <a:r>
              <a:rPr lang="en-US" dirty="0"/>
              <a:t> C</a:t>
            </a:r>
            <a:r>
              <a:rPr lang="en-US" baseline="-25000" dirty="0"/>
              <a:t>1</a:t>
            </a:r>
            <a:endParaRPr lang="en-IN" dirty="0"/>
          </a:p>
          <a:p>
            <a:endParaRPr lang="en-IN" dirty="0"/>
          </a:p>
        </p:txBody>
      </p:sp>
    </p:spTree>
    <p:extLst>
      <p:ext uri="{BB962C8B-B14F-4D97-AF65-F5344CB8AC3E}">
        <p14:creationId xmlns:p14="http://schemas.microsoft.com/office/powerpoint/2010/main" val="3307838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FCA25ED3-4C83-48E3-8726-1FC841ABFC97}"/>
              </a:ext>
            </a:extLst>
          </p:cNvPr>
          <p:cNvGrpSpPr/>
          <p:nvPr/>
        </p:nvGrpSpPr>
        <p:grpSpPr>
          <a:xfrm>
            <a:off x="2479728" y="185979"/>
            <a:ext cx="6958740" cy="6249032"/>
            <a:chOff x="914400" y="76200"/>
            <a:chExt cx="7086600" cy="6528001"/>
          </a:xfrm>
        </p:grpSpPr>
        <p:sp>
          <p:nvSpPr>
            <p:cNvPr id="3" name="Rectangle 2">
              <a:extLst>
                <a:ext uri="{FF2B5EF4-FFF2-40B4-BE49-F238E27FC236}">
                  <a16:creationId xmlns:a16="http://schemas.microsoft.com/office/drawing/2014/main" xmlns="" id="{6FED0D73-9C3E-489A-B225-1F8D8E999D2D}"/>
                </a:ext>
              </a:extLst>
            </p:cNvPr>
            <p:cNvSpPr/>
            <p:nvPr/>
          </p:nvSpPr>
          <p:spPr>
            <a:xfrm>
              <a:off x="3017520" y="76200"/>
              <a:ext cx="2802106" cy="6324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xmlns="" id="{4CD486B8-DF56-49A8-B902-F4132B154EAB}"/>
                </a:ext>
              </a:extLst>
            </p:cNvPr>
            <p:cNvGrpSpPr/>
            <p:nvPr/>
          </p:nvGrpSpPr>
          <p:grpSpPr>
            <a:xfrm>
              <a:off x="914400" y="76200"/>
              <a:ext cx="2502470" cy="1329453"/>
              <a:chOff x="838200" y="228600"/>
              <a:chExt cx="2502470" cy="1329453"/>
            </a:xfrm>
          </p:grpSpPr>
          <p:grpSp>
            <p:nvGrpSpPr>
              <p:cNvPr id="112" name="Group 111">
                <a:extLst>
                  <a:ext uri="{FF2B5EF4-FFF2-40B4-BE49-F238E27FC236}">
                    <a16:creationId xmlns:a16="http://schemas.microsoft.com/office/drawing/2014/main" xmlns="" id="{27306785-4F92-4474-B6D1-6A712CB7CCB2}"/>
                  </a:ext>
                </a:extLst>
              </p:cNvPr>
              <p:cNvGrpSpPr/>
              <p:nvPr/>
            </p:nvGrpSpPr>
            <p:grpSpPr>
              <a:xfrm>
                <a:off x="1143000" y="346229"/>
                <a:ext cx="1798320" cy="415771"/>
                <a:chOff x="3022072" y="5743750"/>
                <a:chExt cx="1798320" cy="415771"/>
              </a:xfrm>
            </p:grpSpPr>
            <p:cxnSp>
              <p:nvCxnSpPr>
                <p:cNvPr id="123" name="Straight Connector 122">
                  <a:extLst>
                    <a:ext uri="{FF2B5EF4-FFF2-40B4-BE49-F238E27FC236}">
                      <a16:creationId xmlns:a16="http://schemas.microsoft.com/office/drawing/2014/main" xmlns="" id="{C73ECEBB-6395-4EF3-9425-60EE726FD9BB}"/>
                    </a:ext>
                  </a:extLst>
                </p:cNvPr>
                <p:cNvCxnSpPr/>
                <p:nvPr/>
              </p:nvCxnSpPr>
              <p:spPr>
                <a:xfrm flipV="1">
                  <a:off x="3040672" y="6035673"/>
                  <a:ext cx="972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xmlns="" id="{4B549C83-BD04-451A-9480-1994434A1CDB}"/>
                    </a:ext>
                  </a:extLst>
                </p:cNvPr>
                <p:cNvCxnSpPr/>
                <p:nvPr/>
              </p:nvCxnSpPr>
              <p:spPr>
                <a:xfrm flipV="1">
                  <a:off x="3022072" y="5851583"/>
                  <a:ext cx="972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xmlns="" id="{00766426-CAED-4F17-A1BA-D1FFF434645A}"/>
                    </a:ext>
                  </a:extLst>
                </p:cNvPr>
                <p:cNvCxnSpPr/>
                <p:nvPr/>
              </p:nvCxnSpPr>
              <p:spPr>
                <a:xfrm flipV="1">
                  <a:off x="4556469" y="5951276"/>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6" name="Stored Data 71">
                  <a:extLst>
                    <a:ext uri="{FF2B5EF4-FFF2-40B4-BE49-F238E27FC236}">
                      <a16:creationId xmlns:a16="http://schemas.microsoft.com/office/drawing/2014/main" xmlns="" id="{4ECFE314-5C94-4CA8-81F7-FD46CF58D1C6}"/>
                    </a:ext>
                  </a:extLst>
                </p:cNvPr>
                <p:cNvSpPr/>
                <p:nvPr/>
              </p:nvSpPr>
              <p:spPr>
                <a:xfrm rot="10800000">
                  <a:off x="3997592" y="5744471"/>
                  <a:ext cx="582058" cy="415049"/>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7" name="Stored Data 71">
                  <a:extLst>
                    <a:ext uri="{FF2B5EF4-FFF2-40B4-BE49-F238E27FC236}">
                      <a16:creationId xmlns:a16="http://schemas.microsoft.com/office/drawing/2014/main" xmlns="" id="{6AC6629D-5338-40A9-9D35-04C145C3DE3C}"/>
                    </a:ext>
                  </a:extLst>
                </p:cNvPr>
                <p:cNvSpPr/>
                <p:nvPr/>
              </p:nvSpPr>
              <p:spPr>
                <a:xfrm rot="10800000">
                  <a:off x="3990332" y="5744470"/>
                  <a:ext cx="114789" cy="41505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Stored Data 71">
                  <a:extLst>
                    <a:ext uri="{FF2B5EF4-FFF2-40B4-BE49-F238E27FC236}">
                      <a16:creationId xmlns:a16="http://schemas.microsoft.com/office/drawing/2014/main" xmlns="" id="{0EA70A14-F1E0-4A7D-8A08-843E0491BC96}"/>
                    </a:ext>
                  </a:extLst>
                </p:cNvPr>
                <p:cNvSpPr/>
                <p:nvPr/>
              </p:nvSpPr>
              <p:spPr>
                <a:xfrm rot="10800000">
                  <a:off x="3911116" y="5743750"/>
                  <a:ext cx="114790" cy="41505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3" name="Delay 68">
                <a:extLst>
                  <a:ext uri="{FF2B5EF4-FFF2-40B4-BE49-F238E27FC236}">
                    <a16:creationId xmlns:a16="http://schemas.microsoft.com/office/drawing/2014/main" xmlns="" id="{D2702FD3-AF6A-41B1-BE78-D029747C9411}"/>
                  </a:ext>
                </a:extLst>
              </p:cNvPr>
              <p:cNvSpPr/>
              <p:nvPr/>
            </p:nvSpPr>
            <p:spPr>
              <a:xfrm>
                <a:off x="2092956" y="1143000"/>
                <a:ext cx="582058" cy="415053"/>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4" name="Straight Connector 113">
                <a:extLst>
                  <a:ext uri="{FF2B5EF4-FFF2-40B4-BE49-F238E27FC236}">
                    <a16:creationId xmlns:a16="http://schemas.microsoft.com/office/drawing/2014/main" xmlns="" id="{4CEAE128-E330-42A9-B385-AE6BAD6BB100}"/>
                  </a:ext>
                </a:extLst>
              </p:cNvPr>
              <p:cNvCxnSpPr/>
              <p:nvPr/>
            </p:nvCxnSpPr>
            <p:spPr>
              <a:xfrm flipV="1">
                <a:off x="1707560" y="1264920"/>
                <a:ext cx="378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xmlns="" id="{88F30F3F-D40D-4E4E-A3A3-89284BECF122}"/>
                  </a:ext>
                </a:extLst>
              </p:cNvPr>
              <p:cNvCxnSpPr>
                <a:cxnSpLocks/>
              </p:cNvCxnSpPr>
              <p:nvPr/>
            </p:nvCxnSpPr>
            <p:spPr>
              <a:xfrm rot="16200000" flipV="1">
                <a:off x="1316277" y="862200"/>
                <a:ext cx="810000" cy="1"/>
              </a:xfrm>
              <a:prstGeom prst="line">
                <a:avLst/>
              </a:prstGeom>
              <a:ln w="28575">
                <a:solidFill>
                  <a:schemeClr val="accent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xmlns="" id="{4CB6D22A-B62F-46FE-B5A7-C215B8026B88}"/>
                  </a:ext>
                </a:extLst>
              </p:cNvPr>
              <p:cNvCxnSpPr>
                <a:cxnSpLocks/>
              </p:cNvCxnSpPr>
              <p:nvPr/>
            </p:nvCxnSpPr>
            <p:spPr>
              <a:xfrm rot="16200000" flipV="1">
                <a:off x="1094498" y="1043895"/>
                <a:ext cx="828000" cy="1"/>
              </a:xfrm>
              <a:prstGeom prst="line">
                <a:avLst/>
              </a:prstGeom>
              <a:ln w="28575">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xmlns="" id="{1FE7B46F-CA4F-406A-98B8-F642AFA74086}"/>
                  </a:ext>
                </a:extLst>
              </p:cNvPr>
              <p:cNvCxnSpPr/>
              <p:nvPr/>
            </p:nvCxnSpPr>
            <p:spPr>
              <a:xfrm flipV="1">
                <a:off x="1496553" y="1457205"/>
                <a:ext cx="612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xmlns="" id="{3E719959-0D15-41C7-B3CA-589CB32D3CC6}"/>
                  </a:ext>
                </a:extLst>
              </p:cNvPr>
              <p:cNvCxnSpPr/>
              <p:nvPr/>
            </p:nvCxnSpPr>
            <p:spPr>
              <a:xfrm flipV="1">
                <a:off x="2677397" y="1349619"/>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xmlns="" id="{BB5CA50C-C6F7-48D1-AEAF-EBB2331F110F}"/>
                  </a:ext>
                </a:extLst>
              </p:cNvPr>
              <p:cNvSpPr txBox="1"/>
              <p:nvPr/>
            </p:nvSpPr>
            <p:spPr>
              <a:xfrm>
                <a:off x="838200" y="228600"/>
                <a:ext cx="399350" cy="338554"/>
              </a:xfrm>
              <a:prstGeom prst="rect">
                <a:avLst/>
              </a:prstGeom>
              <a:noFill/>
            </p:spPr>
            <p:txBody>
              <a:bodyPr wrap="square" rtlCol="0">
                <a:spAutoFit/>
              </a:bodyPr>
              <a:lstStyle/>
              <a:p>
                <a:r>
                  <a:rPr lang="en-IN" sz="1600" dirty="0"/>
                  <a:t>B</a:t>
                </a:r>
                <a:r>
                  <a:rPr lang="en-IN" sz="1600" baseline="-25000" dirty="0"/>
                  <a:t>4</a:t>
                </a:r>
                <a:endParaRPr lang="en-IN" dirty="0"/>
              </a:p>
            </p:txBody>
          </p:sp>
          <p:sp>
            <p:nvSpPr>
              <p:cNvPr id="120" name="TextBox 119">
                <a:extLst>
                  <a:ext uri="{FF2B5EF4-FFF2-40B4-BE49-F238E27FC236}">
                    <a16:creationId xmlns:a16="http://schemas.microsoft.com/office/drawing/2014/main" xmlns="" id="{F7DA5538-CF76-4D52-BB91-A471C0F7D3DE}"/>
                  </a:ext>
                </a:extLst>
              </p:cNvPr>
              <p:cNvSpPr txBox="1"/>
              <p:nvPr/>
            </p:nvSpPr>
            <p:spPr>
              <a:xfrm>
                <a:off x="838200" y="457200"/>
                <a:ext cx="399350" cy="338554"/>
              </a:xfrm>
              <a:prstGeom prst="rect">
                <a:avLst/>
              </a:prstGeom>
              <a:noFill/>
            </p:spPr>
            <p:txBody>
              <a:bodyPr wrap="square" rtlCol="0">
                <a:spAutoFit/>
              </a:bodyPr>
              <a:lstStyle/>
              <a:p>
                <a:r>
                  <a:rPr lang="en-IN" sz="1600" dirty="0"/>
                  <a:t>A</a:t>
                </a:r>
                <a:r>
                  <a:rPr lang="en-IN" sz="1600" baseline="-25000" dirty="0"/>
                  <a:t>4</a:t>
                </a:r>
                <a:endParaRPr lang="en-IN" dirty="0"/>
              </a:p>
            </p:txBody>
          </p:sp>
          <p:sp>
            <p:nvSpPr>
              <p:cNvPr id="121" name="TextBox 120">
                <a:extLst>
                  <a:ext uri="{FF2B5EF4-FFF2-40B4-BE49-F238E27FC236}">
                    <a16:creationId xmlns:a16="http://schemas.microsoft.com/office/drawing/2014/main" xmlns="" id="{DB2C8C6E-F027-46B0-B2EF-950490D38421}"/>
                  </a:ext>
                </a:extLst>
              </p:cNvPr>
              <p:cNvSpPr txBox="1"/>
              <p:nvPr/>
            </p:nvSpPr>
            <p:spPr>
              <a:xfrm>
                <a:off x="2941320" y="384478"/>
                <a:ext cx="399350" cy="338554"/>
              </a:xfrm>
              <a:prstGeom prst="rect">
                <a:avLst/>
              </a:prstGeom>
              <a:noFill/>
            </p:spPr>
            <p:txBody>
              <a:bodyPr wrap="square" rtlCol="0">
                <a:spAutoFit/>
              </a:bodyPr>
              <a:lstStyle/>
              <a:p>
                <a:r>
                  <a:rPr lang="en-IN" sz="1600" dirty="0"/>
                  <a:t>P</a:t>
                </a:r>
                <a:r>
                  <a:rPr lang="en-IN" sz="1600" baseline="-25000" dirty="0"/>
                  <a:t>4</a:t>
                </a:r>
                <a:endParaRPr lang="en-IN" dirty="0"/>
              </a:p>
            </p:txBody>
          </p:sp>
          <p:sp>
            <p:nvSpPr>
              <p:cNvPr id="122" name="TextBox 121">
                <a:extLst>
                  <a:ext uri="{FF2B5EF4-FFF2-40B4-BE49-F238E27FC236}">
                    <a16:creationId xmlns:a16="http://schemas.microsoft.com/office/drawing/2014/main" xmlns="" id="{EB4AA264-7721-4198-A02F-D5D7FE71DE4A}"/>
                  </a:ext>
                </a:extLst>
              </p:cNvPr>
              <p:cNvSpPr txBox="1"/>
              <p:nvPr/>
            </p:nvSpPr>
            <p:spPr>
              <a:xfrm>
                <a:off x="2941320" y="1180342"/>
                <a:ext cx="399350" cy="338554"/>
              </a:xfrm>
              <a:prstGeom prst="rect">
                <a:avLst/>
              </a:prstGeom>
              <a:noFill/>
            </p:spPr>
            <p:txBody>
              <a:bodyPr wrap="square" rtlCol="0">
                <a:spAutoFit/>
              </a:bodyPr>
              <a:lstStyle/>
              <a:p>
                <a:r>
                  <a:rPr lang="en-IN" sz="1600" dirty="0"/>
                  <a:t>G</a:t>
                </a:r>
                <a:r>
                  <a:rPr lang="en-IN" sz="1600" baseline="-25000" dirty="0"/>
                  <a:t>4</a:t>
                </a:r>
                <a:endParaRPr lang="en-IN" dirty="0"/>
              </a:p>
            </p:txBody>
          </p:sp>
        </p:grpSp>
        <p:grpSp>
          <p:nvGrpSpPr>
            <p:cNvPr id="5" name="Group 4">
              <a:extLst>
                <a:ext uri="{FF2B5EF4-FFF2-40B4-BE49-F238E27FC236}">
                  <a16:creationId xmlns:a16="http://schemas.microsoft.com/office/drawing/2014/main" xmlns="" id="{D1620135-9F64-408A-8531-37B9FC9F2DE8}"/>
                </a:ext>
              </a:extLst>
            </p:cNvPr>
            <p:cNvGrpSpPr/>
            <p:nvPr/>
          </p:nvGrpSpPr>
          <p:grpSpPr>
            <a:xfrm>
              <a:off x="914400" y="1566147"/>
              <a:ext cx="2502470" cy="1329453"/>
              <a:chOff x="838200" y="228600"/>
              <a:chExt cx="2502470" cy="1329453"/>
            </a:xfrm>
          </p:grpSpPr>
          <p:grpSp>
            <p:nvGrpSpPr>
              <p:cNvPr id="95" name="Group 94">
                <a:extLst>
                  <a:ext uri="{FF2B5EF4-FFF2-40B4-BE49-F238E27FC236}">
                    <a16:creationId xmlns:a16="http://schemas.microsoft.com/office/drawing/2014/main" xmlns="" id="{D1537E68-F31E-483D-B770-5BDD429D171F}"/>
                  </a:ext>
                </a:extLst>
              </p:cNvPr>
              <p:cNvGrpSpPr/>
              <p:nvPr/>
            </p:nvGrpSpPr>
            <p:grpSpPr>
              <a:xfrm>
                <a:off x="1143000" y="346229"/>
                <a:ext cx="1798320" cy="415771"/>
                <a:chOff x="3022072" y="5743750"/>
                <a:chExt cx="1798320" cy="415771"/>
              </a:xfrm>
            </p:grpSpPr>
            <p:cxnSp>
              <p:nvCxnSpPr>
                <p:cNvPr id="106" name="Straight Connector 105">
                  <a:extLst>
                    <a:ext uri="{FF2B5EF4-FFF2-40B4-BE49-F238E27FC236}">
                      <a16:creationId xmlns:a16="http://schemas.microsoft.com/office/drawing/2014/main" xmlns="" id="{1CC816C0-D798-42F4-BA89-9C5AF6CCD275}"/>
                    </a:ext>
                  </a:extLst>
                </p:cNvPr>
                <p:cNvCxnSpPr/>
                <p:nvPr/>
              </p:nvCxnSpPr>
              <p:spPr>
                <a:xfrm flipV="1">
                  <a:off x="3040672" y="6035673"/>
                  <a:ext cx="972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xmlns="" id="{51E236C6-5D36-4972-B406-5A8C0B5D676B}"/>
                    </a:ext>
                  </a:extLst>
                </p:cNvPr>
                <p:cNvCxnSpPr/>
                <p:nvPr/>
              </p:nvCxnSpPr>
              <p:spPr>
                <a:xfrm flipV="1">
                  <a:off x="3022072" y="5851583"/>
                  <a:ext cx="972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xmlns="" id="{892BBD34-167E-4B5D-9CF5-5E1985C55180}"/>
                    </a:ext>
                  </a:extLst>
                </p:cNvPr>
                <p:cNvCxnSpPr/>
                <p:nvPr/>
              </p:nvCxnSpPr>
              <p:spPr>
                <a:xfrm flipV="1">
                  <a:off x="4556469" y="5951276"/>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9" name="Stored Data 71">
                  <a:extLst>
                    <a:ext uri="{FF2B5EF4-FFF2-40B4-BE49-F238E27FC236}">
                      <a16:creationId xmlns:a16="http://schemas.microsoft.com/office/drawing/2014/main" xmlns="" id="{49FAA8B9-F479-4657-A02B-76755868B6BC}"/>
                    </a:ext>
                  </a:extLst>
                </p:cNvPr>
                <p:cNvSpPr/>
                <p:nvPr/>
              </p:nvSpPr>
              <p:spPr>
                <a:xfrm rot="10800000">
                  <a:off x="3997592" y="5744471"/>
                  <a:ext cx="582058" cy="415049"/>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Stored Data 71">
                  <a:extLst>
                    <a:ext uri="{FF2B5EF4-FFF2-40B4-BE49-F238E27FC236}">
                      <a16:creationId xmlns:a16="http://schemas.microsoft.com/office/drawing/2014/main" xmlns="" id="{ADDA2A3F-0968-430C-A15D-FBF53E0A071C}"/>
                    </a:ext>
                  </a:extLst>
                </p:cNvPr>
                <p:cNvSpPr/>
                <p:nvPr/>
              </p:nvSpPr>
              <p:spPr>
                <a:xfrm rot="10800000">
                  <a:off x="3990332" y="5744470"/>
                  <a:ext cx="114789" cy="41505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Stored Data 71">
                  <a:extLst>
                    <a:ext uri="{FF2B5EF4-FFF2-40B4-BE49-F238E27FC236}">
                      <a16:creationId xmlns:a16="http://schemas.microsoft.com/office/drawing/2014/main" xmlns="" id="{43137E7E-AA54-4C03-A285-3B83DF6E90CF}"/>
                    </a:ext>
                  </a:extLst>
                </p:cNvPr>
                <p:cNvSpPr/>
                <p:nvPr/>
              </p:nvSpPr>
              <p:spPr>
                <a:xfrm rot="10800000">
                  <a:off x="3911116" y="5743750"/>
                  <a:ext cx="114790" cy="41505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96" name="Delay 68">
                <a:extLst>
                  <a:ext uri="{FF2B5EF4-FFF2-40B4-BE49-F238E27FC236}">
                    <a16:creationId xmlns:a16="http://schemas.microsoft.com/office/drawing/2014/main" xmlns="" id="{D306E7D8-1CE9-49A3-9CA0-193B6339189C}"/>
                  </a:ext>
                </a:extLst>
              </p:cNvPr>
              <p:cNvSpPr/>
              <p:nvPr/>
            </p:nvSpPr>
            <p:spPr>
              <a:xfrm>
                <a:off x="2092956" y="1143000"/>
                <a:ext cx="582058" cy="415053"/>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7" name="Straight Connector 96">
                <a:extLst>
                  <a:ext uri="{FF2B5EF4-FFF2-40B4-BE49-F238E27FC236}">
                    <a16:creationId xmlns:a16="http://schemas.microsoft.com/office/drawing/2014/main" xmlns="" id="{926CA15F-AA44-4B2D-B1BB-D32769543427}"/>
                  </a:ext>
                </a:extLst>
              </p:cNvPr>
              <p:cNvCxnSpPr/>
              <p:nvPr/>
            </p:nvCxnSpPr>
            <p:spPr>
              <a:xfrm flipV="1">
                <a:off x="1707560" y="1264920"/>
                <a:ext cx="378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xmlns="" id="{F13DE227-7BE9-4999-AD31-808472315B61}"/>
                  </a:ext>
                </a:extLst>
              </p:cNvPr>
              <p:cNvCxnSpPr>
                <a:cxnSpLocks/>
              </p:cNvCxnSpPr>
              <p:nvPr/>
            </p:nvCxnSpPr>
            <p:spPr>
              <a:xfrm rot="16200000" flipV="1">
                <a:off x="1316277" y="862200"/>
                <a:ext cx="810000" cy="1"/>
              </a:xfrm>
              <a:prstGeom prst="line">
                <a:avLst/>
              </a:prstGeom>
              <a:ln w="28575">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xmlns="" id="{A7A226CE-42D0-4458-8995-6BFEEA7C6A2A}"/>
                  </a:ext>
                </a:extLst>
              </p:cNvPr>
              <p:cNvCxnSpPr>
                <a:cxnSpLocks/>
              </p:cNvCxnSpPr>
              <p:nvPr/>
            </p:nvCxnSpPr>
            <p:spPr>
              <a:xfrm rot="16200000" flipV="1">
                <a:off x="1094498" y="1043895"/>
                <a:ext cx="828000" cy="1"/>
              </a:xfrm>
              <a:prstGeom prst="line">
                <a:avLst/>
              </a:prstGeom>
              <a:ln w="28575">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xmlns="" id="{642642AE-E1B9-4A19-9B76-5247206AA7A1}"/>
                  </a:ext>
                </a:extLst>
              </p:cNvPr>
              <p:cNvCxnSpPr/>
              <p:nvPr/>
            </p:nvCxnSpPr>
            <p:spPr>
              <a:xfrm flipV="1">
                <a:off x="1496553" y="1457205"/>
                <a:ext cx="612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xmlns="" id="{003466D2-D4C7-4195-8875-4039C22AA6EA}"/>
                  </a:ext>
                </a:extLst>
              </p:cNvPr>
              <p:cNvCxnSpPr/>
              <p:nvPr/>
            </p:nvCxnSpPr>
            <p:spPr>
              <a:xfrm flipV="1">
                <a:off x="2677397" y="1349619"/>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xmlns="" id="{2BCEA58B-1B37-4764-9D68-B1373F20FD6E}"/>
                  </a:ext>
                </a:extLst>
              </p:cNvPr>
              <p:cNvSpPr txBox="1"/>
              <p:nvPr/>
            </p:nvSpPr>
            <p:spPr>
              <a:xfrm>
                <a:off x="838200" y="228600"/>
                <a:ext cx="399350" cy="338554"/>
              </a:xfrm>
              <a:prstGeom prst="rect">
                <a:avLst/>
              </a:prstGeom>
              <a:noFill/>
            </p:spPr>
            <p:txBody>
              <a:bodyPr wrap="square" rtlCol="0">
                <a:spAutoFit/>
              </a:bodyPr>
              <a:lstStyle/>
              <a:p>
                <a:r>
                  <a:rPr lang="en-IN" sz="1600" dirty="0"/>
                  <a:t>B</a:t>
                </a:r>
                <a:r>
                  <a:rPr lang="en-IN" sz="1600" baseline="-25000" dirty="0"/>
                  <a:t>3</a:t>
                </a:r>
                <a:endParaRPr lang="en-IN" dirty="0"/>
              </a:p>
            </p:txBody>
          </p:sp>
          <p:sp>
            <p:nvSpPr>
              <p:cNvPr id="103" name="TextBox 102">
                <a:extLst>
                  <a:ext uri="{FF2B5EF4-FFF2-40B4-BE49-F238E27FC236}">
                    <a16:creationId xmlns:a16="http://schemas.microsoft.com/office/drawing/2014/main" xmlns="" id="{E1D9709A-AB9E-4D76-9139-F445B5423CDB}"/>
                  </a:ext>
                </a:extLst>
              </p:cNvPr>
              <p:cNvSpPr txBox="1"/>
              <p:nvPr/>
            </p:nvSpPr>
            <p:spPr>
              <a:xfrm>
                <a:off x="838200" y="457200"/>
                <a:ext cx="399350" cy="338554"/>
              </a:xfrm>
              <a:prstGeom prst="rect">
                <a:avLst/>
              </a:prstGeom>
              <a:noFill/>
            </p:spPr>
            <p:txBody>
              <a:bodyPr wrap="square" rtlCol="0">
                <a:spAutoFit/>
              </a:bodyPr>
              <a:lstStyle/>
              <a:p>
                <a:r>
                  <a:rPr lang="en-IN" sz="1600" dirty="0"/>
                  <a:t>A</a:t>
                </a:r>
                <a:r>
                  <a:rPr lang="en-IN" sz="1600" baseline="-25000" dirty="0"/>
                  <a:t>3</a:t>
                </a:r>
                <a:endParaRPr lang="en-IN" dirty="0"/>
              </a:p>
            </p:txBody>
          </p:sp>
          <p:sp>
            <p:nvSpPr>
              <p:cNvPr id="104" name="TextBox 103">
                <a:extLst>
                  <a:ext uri="{FF2B5EF4-FFF2-40B4-BE49-F238E27FC236}">
                    <a16:creationId xmlns:a16="http://schemas.microsoft.com/office/drawing/2014/main" xmlns="" id="{A14BA38D-8C6D-46A4-8D93-06DE32A7ABAD}"/>
                  </a:ext>
                </a:extLst>
              </p:cNvPr>
              <p:cNvSpPr txBox="1"/>
              <p:nvPr/>
            </p:nvSpPr>
            <p:spPr>
              <a:xfrm>
                <a:off x="2941320" y="384478"/>
                <a:ext cx="399350" cy="338554"/>
              </a:xfrm>
              <a:prstGeom prst="rect">
                <a:avLst/>
              </a:prstGeom>
              <a:noFill/>
            </p:spPr>
            <p:txBody>
              <a:bodyPr wrap="square" rtlCol="0">
                <a:spAutoFit/>
              </a:bodyPr>
              <a:lstStyle/>
              <a:p>
                <a:r>
                  <a:rPr lang="en-IN" sz="1600" dirty="0"/>
                  <a:t>P</a:t>
                </a:r>
                <a:r>
                  <a:rPr lang="en-IN" sz="1600" baseline="-25000" dirty="0"/>
                  <a:t>3</a:t>
                </a:r>
                <a:endParaRPr lang="en-IN" dirty="0"/>
              </a:p>
            </p:txBody>
          </p:sp>
          <p:sp>
            <p:nvSpPr>
              <p:cNvPr id="105" name="TextBox 104">
                <a:extLst>
                  <a:ext uri="{FF2B5EF4-FFF2-40B4-BE49-F238E27FC236}">
                    <a16:creationId xmlns:a16="http://schemas.microsoft.com/office/drawing/2014/main" xmlns="" id="{F6AA0F04-FFF6-4FB6-88B2-2C8CCB4E1899}"/>
                  </a:ext>
                </a:extLst>
              </p:cNvPr>
              <p:cNvSpPr txBox="1"/>
              <p:nvPr/>
            </p:nvSpPr>
            <p:spPr>
              <a:xfrm>
                <a:off x="2941320" y="1180342"/>
                <a:ext cx="399350" cy="338554"/>
              </a:xfrm>
              <a:prstGeom prst="rect">
                <a:avLst/>
              </a:prstGeom>
              <a:noFill/>
            </p:spPr>
            <p:txBody>
              <a:bodyPr wrap="square" rtlCol="0">
                <a:spAutoFit/>
              </a:bodyPr>
              <a:lstStyle/>
              <a:p>
                <a:r>
                  <a:rPr lang="en-IN" sz="1600" dirty="0"/>
                  <a:t>G</a:t>
                </a:r>
                <a:r>
                  <a:rPr lang="en-IN" sz="1600" baseline="-25000" dirty="0"/>
                  <a:t>3</a:t>
                </a:r>
                <a:endParaRPr lang="en-IN" dirty="0"/>
              </a:p>
            </p:txBody>
          </p:sp>
        </p:grpSp>
        <p:grpSp>
          <p:nvGrpSpPr>
            <p:cNvPr id="6" name="Group 5">
              <a:extLst>
                <a:ext uri="{FF2B5EF4-FFF2-40B4-BE49-F238E27FC236}">
                  <a16:creationId xmlns:a16="http://schemas.microsoft.com/office/drawing/2014/main" xmlns="" id="{8D46864A-9D2C-4472-BD34-1A2A1B749467}"/>
                </a:ext>
              </a:extLst>
            </p:cNvPr>
            <p:cNvGrpSpPr/>
            <p:nvPr/>
          </p:nvGrpSpPr>
          <p:grpSpPr>
            <a:xfrm>
              <a:off x="914400" y="3124200"/>
              <a:ext cx="2502470" cy="1329453"/>
              <a:chOff x="838200" y="228600"/>
              <a:chExt cx="2502470" cy="1329453"/>
            </a:xfrm>
          </p:grpSpPr>
          <p:grpSp>
            <p:nvGrpSpPr>
              <p:cNvPr id="78" name="Group 77">
                <a:extLst>
                  <a:ext uri="{FF2B5EF4-FFF2-40B4-BE49-F238E27FC236}">
                    <a16:creationId xmlns:a16="http://schemas.microsoft.com/office/drawing/2014/main" xmlns="" id="{74A0455A-FCF1-4B3B-A2E9-D886E03DAC87}"/>
                  </a:ext>
                </a:extLst>
              </p:cNvPr>
              <p:cNvGrpSpPr/>
              <p:nvPr/>
            </p:nvGrpSpPr>
            <p:grpSpPr>
              <a:xfrm>
                <a:off x="1143000" y="346229"/>
                <a:ext cx="1798320" cy="415771"/>
                <a:chOff x="3022072" y="5743750"/>
                <a:chExt cx="1798320" cy="415771"/>
              </a:xfrm>
            </p:grpSpPr>
            <p:cxnSp>
              <p:nvCxnSpPr>
                <p:cNvPr id="89" name="Straight Connector 88">
                  <a:extLst>
                    <a:ext uri="{FF2B5EF4-FFF2-40B4-BE49-F238E27FC236}">
                      <a16:creationId xmlns:a16="http://schemas.microsoft.com/office/drawing/2014/main" xmlns="" id="{F7307970-3969-4555-B756-65840E616F91}"/>
                    </a:ext>
                  </a:extLst>
                </p:cNvPr>
                <p:cNvCxnSpPr/>
                <p:nvPr/>
              </p:nvCxnSpPr>
              <p:spPr>
                <a:xfrm flipV="1">
                  <a:off x="3040672" y="6035673"/>
                  <a:ext cx="972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xmlns="" id="{82E10B6B-5FBB-4EE4-9D00-B68B7388204F}"/>
                    </a:ext>
                  </a:extLst>
                </p:cNvPr>
                <p:cNvCxnSpPr/>
                <p:nvPr/>
              </p:nvCxnSpPr>
              <p:spPr>
                <a:xfrm flipV="1">
                  <a:off x="3022072" y="5851583"/>
                  <a:ext cx="972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xmlns="" id="{610DF815-EF27-4BF3-9552-ACF5FAA7058B}"/>
                    </a:ext>
                  </a:extLst>
                </p:cNvPr>
                <p:cNvCxnSpPr/>
                <p:nvPr/>
              </p:nvCxnSpPr>
              <p:spPr>
                <a:xfrm flipV="1">
                  <a:off x="4556469" y="5951276"/>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2" name="Stored Data 71">
                  <a:extLst>
                    <a:ext uri="{FF2B5EF4-FFF2-40B4-BE49-F238E27FC236}">
                      <a16:creationId xmlns:a16="http://schemas.microsoft.com/office/drawing/2014/main" xmlns="" id="{86A3AEFF-6B3B-4A68-ADC4-0CABF4703393}"/>
                    </a:ext>
                  </a:extLst>
                </p:cNvPr>
                <p:cNvSpPr/>
                <p:nvPr/>
              </p:nvSpPr>
              <p:spPr>
                <a:xfrm rot="10800000">
                  <a:off x="3997592" y="5744471"/>
                  <a:ext cx="582058" cy="415049"/>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Stored Data 71">
                  <a:extLst>
                    <a:ext uri="{FF2B5EF4-FFF2-40B4-BE49-F238E27FC236}">
                      <a16:creationId xmlns:a16="http://schemas.microsoft.com/office/drawing/2014/main" xmlns="" id="{CF01F21B-03A2-465C-9DE1-2FF9BAA697BA}"/>
                    </a:ext>
                  </a:extLst>
                </p:cNvPr>
                <p:cNvSpPr/>
                <p:nvPr/>
              </p:nvSpPr>
              <p:spPr>
                <a:xfrm rot="10800000">
                  <a:off x="3990332" y="5744470"/>
                  <a:ext cx="114789" cy="41505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Stored Data 71">
                  <a:extLst>
                    <a:ext uri="{FF2B5EF4-FFF2-40B4-BE49-F238E27FC236}">
                      <a16:creationId xmlns:a16="http://schemas.microsoft.com/office/drawing/2014/main" xmlns="" id="{9B5D53E9-AC21-4A31-B7C2-433AAD9ABEBB}"/>
                    </a:ext>
                  </a:extLst>
                </p:cNvPr>
                <p:cNvSpPr/>
                <p:nvPr/>
              </p:nvSpPr>
              <p:spPr>
                <a:xfrm rot="10800000">
                  <a:off x="3911116" y="5743750"/>
                  <a:ext cx="114790" cy="41505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9" name="Delay 68">
                <a:extLst>
                  <a:ext uri="{FF2B5EF4-FFF2-40B4-BE49-F238E27FC236}">
                    <a16:creationId xmlns:a16="http://schemas.microsoft.com/office/drawing/2014/main" xmlns="" id="{73F42DDE-4B4D-4299-B626-DC90168450A8}"/>
                  </a:ext>
                </a:extLst>
              </p:cNvPr>
              <p:cNvSpPr/>
              <p:nvPr/>
            </p:nvSpPr>
            <p:spPr>
              <a:xfrm>
                <a:off x="2092956" y="1143000"/>
                <a:ext cx="582058" cy="415053"/>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0" name="Straight Connector 79">
                <a:extLst>
                  <a:ext uri="{FF2B5EF4-FFF2-40B4-BE49-F238E27FC236}">
                    <a16:creationId xmlns:a16="http://schemas.microsoft.com/office/drawing/2014/main" xmlns="" id="{0CF2D317-3135-4E64-BDB6-9E291979C54D}"/>
                  </a:ext>
                </a:extLst>
              </p:cNvPr>
              <p:cNvCxnSpPr/>
              <p:nvPr/>
            </p:nvCxnSpPr>
            <p:spPr>
              <a:xfrm flipV="1">
                <a:off x="1707560" y="1264920"/>
                <a:ext cx="378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xmlns="" id="{F20C1391-D61B-4BDA-BC7A-07FCCF9C5FD2}"/>
                  </a:ext>
                </a:extLst>
              </p:cNvPr>
              <p:cNvCxnSpPr>
                <a:cxnSpLocks/>
              </p:cNvCxnSpPr>
              <p:nvPr/>
            </p:nvCxnSpPr>
            <p:spPr>
              <a:xfrm rot="16200000" flipV="1">
                <a:off x="1316277" y="862200"/>
                <a:ext cx="810000" cy="1"/>
              </a:xfrm>
              <a:prstGeom prst="line">
                <a:avLst/>
              </a:prstGeom>
              <a:ln w="28575">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xmlns="" id="{48B0CB33-E7F8-4B79-9010-6C2C6383A2BD}"/>
                  </a:ext>
                </a:extLst>
              </p:cNvPr>
              <p:cNvCxnSpPr>
                <a:cxnSpLocks/>
              </p:cNvCxnSpPr>
              <p:nvPr/>
            </p:nvCxnSpPr>
            <p:spPr>
              <a:xfrm rot="16200000" flipV="1">
                <a:off x="1094498" y="1043895"/>
                <a:ext cx="828000" cy="1"/>
              </a:xfrm>
              <a:prstGeom prst="line">
                <a:avLst/>
              </a:prstGeom>
              <a:ln w="28575">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xmlns="" id="{33F2FB58-FD5B-40A0-8082-BA85CCF9286A}"/>
                  </a:ext>
                </a:extLst>
              </p:cNvPr>
              <p:cNvCxnSpPr/>
              <p:nvPr/>
            </p:nvCxnSpPr>
            <p:spPr>
              <a:xfrm flipV="1">
                <a:off x="1496553" y="1457205"/>
                <a:ext cx="612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xmlns="" id="{C8B6174E-BC65-44CE-97BB-C91742684BF5}"/>
                  </a:ext>
                </a:extLst>
              </p:cNvPr>
              <p:cNvCxnSpPr/>
              <p:nvPr/>
            </p:nvCxnSpPr>
            <p:spPr>
              <a:xfrm flipV="1">
                <a:off x="2677397" y="1349619"/>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xmlns="" id="{893F12B9-55C3-48FE-8C6C-AC168950E613}"/>
                  </a:ext>
                </a:extLst>
              </p:cNvPr>
              <p:cNvSpPr txBox="1"/>
              <p:nvPr/>
            </p:nvSpPr>
            <p:spPr>
              <a:xfrm>
                <a:off x="838200" y="228600"/>
                <a:ext cx="399350" cy="338554"/>
              </a:xfrm>
              <a:prstGeom prst="rect">
                <a:avLst/>
              </a:prstGeom>
              <a:noFill/>
            </p:spPr>
            <p:txBody>
              <a:bodyPr wrap="square" rtlCol="0">
                <a:spAutoFit/>
              </a:bodyPr>
              <a:lstStyle/>
              <a:p>
                <a:r>
                  <a:rPr lang="en-IN" sz="1600" dirty="0"/>
                  <a:t>B</a:t>
                </a:r>
                <a:r>
                  <a:rPr lang="en-IN" sz="1600" baseline="-25000" dirty="0"/>
                  <a:t>2</a:t>
                </a:r>
                <a:endParaRPr lang="en-IN" dirty="0"/>
              </a:p>
            </p:txBody>
          </p:sp>
          <p:sp>
            <p:nvSpPr>
              <p:cNvPr id="86" name="TextBox 85">
                <a:extLst>
                  <a:ext uri="{FF2B5EF4-FFF2-40B4-BE49-F238E27FC236}">
                    <a16:creationId xmlns:a16="http://schemas.microsoft.com/office/drawing/2014/main" xmlns="" id="{6C1F69BE-6C6A-4C3E-A31C-5F334F42AC8F}"/>
                  </a:ext>
                </a:extLst>
              </p:cNvPr>
              <p:cNvSpPr txBox="1"/>
              <p:nvPr/>
            </p:nvSpPr>
            <p:spPr>
              <a:xfrm>
                <a:off x="838200" y="457200"/>
                <a:ext cx="399350" cy="338554"/>
              </a:xfrm>
              <a:prstGeom prst="rect">
                <a:avLst/>
              </a:prstGeom>
              <a:noFill/>
            </p:spPr>
            <p:txBody>
              <a:bodyPr wrap="square" rtlCol="0">
                <a:spAutoFit/>
              </a:bodyPr>
              <a:lstStyle/>
              <a:p>
                <a:r>
                  <a:rPr lang="en-IN" sz="1600" dirty="0"/>
                  <a:t>A</a:t>
                </a:r>
                <a:r>
                  <a:rPr lang="en-IN" sz="1600" baseline="-25000" dirty="0"/>
                  <a:t>2</a:t>
                </a:r>
                <a:endParaRPr lang="en-IN" dirty="0"/>
              </a:p>
            </p:txBody>
          </p:sp>
          <p:sp>
            <p:nvSpPr>
              <p:cNvPr id="87" name="TextBox 86">
                <a:extLst>
                  <a:ext uri="{FF2B5EF4-FFF2-40B4-BE49-F238E27FC236}">
                    <a16:creationId xmlns:a16="http://schemas.microsoft.com/office/drawing/2014/main" xmlns="" id="{BF732579-48A2-4906-89DE-2FD2B02B6C83}"/>
                  </a:ext>
                </a:extLst>
              </p:cNvPr>
              <p:cNvSpPr txBox="1"/>
              <p:nvPr/>
            </p:nvSpPr>
            <p:spPr>
              <a:xfrm>
                <a:off x="2941320" y="384478"/>
                <a:ext cx="399350" cy="338554"/>
              </a:xfrm>
              <a:prstGeom prst="rect">
                <a:avLst/>
              </a:prstGeom>
              <a:noFill/>
            </p:spPr>
            <p:txBody>
              <a:bodyPr wrap="square" rtlCol="0">
                <a:spAutoFit/>
              </a:bodyPr>
              <a:lstStyle/>
              <a:p>
                <a:r>
                  <a:rPr lang="en-IN" sz="1600" dirty="0"/>
                  <a:t>P</a:t>
                </a:r>
                <a:r>
                  <a:rPr lang="en-IN" sz="1600" baseline="-25000" dirty="0"/>
                  <a:t>2</a:t>
                </a:r>
                <a:endParaRPr lang="en-IN" dirty="0"/>
              </a:p>
            </p:txBody>
          </p:sp>
          <p:sp>
            <p:nvSpPr>
              <p:cNvPr id="88" name="TextBox 87">
                <a:extLst>
                  <a:ext uri="{FF2B5EF4-FFF2-40B4-BE49-F238E27FC236}">
                    <a16:creationId xmlns:a16="http://schemas.microsoft.com/office/drawing/2014/main" xmlns="" id="{561E2A46-F0DF-47AD-B25F-775926260D71}"/>
                  </a:ext>
                </a:extLst>
              </p:cNvPr>
              <p:cNvSpPr txBox="1"/>
              <p:nvPr/>
            </p:nvSpPr>
            <p:spPr>
              <a:xfrm>
                <a:off x="2941320" y="1180342"/>
                <a:ext cx="399350" cy="338554"/>
              </a:xfrm>
              <a:prstGeom prst="rect">
                <a:avLst/>
              </a:prstGeom>
              <a:noFill/>
            </p:spPr>
            <p:txBody>
              <a:bodyPr wrap="square" rtlCol="0">
                <a:spAutoFit/>
              </a:bodyPr>
              <a:lstStyle/>
              <a:p>
                <a:r>
                  <a:rPr lang="en-IN" sz="1600" dirty="0"/>
                  <a:t>G</a:t>
                </a:r>
                <a:r>
                  <a:rPr lang="en-IN" sz="1600" baseline="-25000" dirty="0"/>
                  <a:t>2</a:t>
                </a:r>
                <a:endParaRPr lang="en-IN" dirty="0"/>
              </a:p>
            </p:txBody>
          </p:sp>
        </p:grpSp>
        <p:grpSp>
          <p:nvGrpSpPr>
            <p:cNvPr id="7" name="Group 6">
              <a:extLst>
                <a:ext uri="{FF2B5EF4-FFF2-40B4-BE49-F238E27FC236}">
                  <a16:creationId xmlns:a16="http://schemas.microsoft.com/office/drawing/2014/main" xmlns="" id="{704171ED-AD45-4FD6-9E5B-7767BE8CEDF6}"/>
                </a:ext>
              </a:extLst>
            </p:cNvPr>
            <p:cNvGrpSpPr/>
            <p:nvPr/>
          </p:nvGrpSpPr>
          <p:grpSpPr>
            <a:xfrm>
              <a:off x="914400" y="4648200"/>
              <a:ext cx="2502470" cy="1329453"/>
              <a:chOff x="838200" y="228600"/>
              <a:chExt cx="2502470" cy="1329453"/>
            </a:xfrm>
          </p:grpSpPr>
          <p:grpSp>
            <p:nvGrpSpPr>
              <p:cNvPr id="61" name="Group 60">
                <a:extLst>
                  <a:ext uri="{FF2B5EF4-FFF2-40B4-BE49-F238E27FC236}">
                    <a16:creationId xmlns:a16="http://schemas.microsoft.com/office/drawing/2014/main" xmlns="" id="{2E028BD1-0E24-4F74-B2A5-76839B57C995}"/>
                  </a:ext>
                </a:extLst>
              </p:cNvPr>
              <p:cNvGrpSpPr/>
              <p:nvPr/>
            </p:nvGrpSpPr>
            <p:grpSpPr>
              <a:xfrm>
                <a:off x="1143000" y="346229"/>
                <a:ext cx="1798320" cy="415771"/>
                <a:chOff x="3022072" y="5743750"/>
                <a:chExt cx="1798320" cy="415771"/>
              </a:xfrm>
            </p:grpSpPr>
            <p:cxnSp>
              <p:nvCxnSpPr>
                <p:cNvPr id="72" name="Straight Connector 71">
                  <a:extLst>
                    <a:ext uri="{FF2B5EF4-FFF2-40B4-BE49-F238E27FC236}">
                      <a16:creationId xmlns:a16="http://schemas.microsoft.com/office/drawing/2014/main" xmlns="" id="{F60FE95B-6AA2-432E-8A4F-98EE630CE8E5}"/>
                    </a:ext>
                  </a:extLst>
                </p:cNvPr>
                <p:cNvCxnSpPr/>
                <p:nvPr/>
              </p:nvCxnSpPr>
              <p:spPr>
                <a:xfrm flipV="1">
                  <a:off x="3040672" y="6035673"/>
                  <a:ext cx="972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A5A9BD3C-88AD-4687-9C23-32AF4CE730AA}"/>
                    </a:ext>
                  </a:extLst>
                </p:cNvPr>
                <p:cNvCxnSpPr/>
                <p:nvPr/>
              </p:nvCxnSpPr>
              <p:spPr>
                <a:xfrm flipV="1">
                  <a:off x="3022072" y="5851583"/>
                  <a:ext cx="972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xmlns="" id="{2C9C71D7-91C2-474F-843B-1DDDEDFABCEB}"/>
                    </a:ext>
                  </a:extLst>
                </p:cNvPr>
                <p:cNvCxnSpPr/>
                <p:nvPr/>
              </p:nvCxnSpPr>
              <p:spPr>
                <a:xfrm flipV="1">
                  <a:off x="4556469" y="5951276"/>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5" name="Stored Data 71">
                  <a:extLst>
                    <a:ext uri="{FF2B5EF4-FFF2-40B4-BE49-F238E27FC236}">
                      <a16:creationId xmlns:a16="http://schemas.microsoft.com/office/drawing/2014/main" xmlns="" id="{F48C50E0-0C01-4802-8C45-BF27A1928A07}"/>
                    </a:ext>
                  </a:extLst>
                </p:cNvPr>
                <p:cNvSpPr/>
                <p:nvPr/>
              </p:nvSpPr>
              <p:spPr>
                <a:xfrm rot="10800000">
                  <a:off x="3997592" y="5744471"/>
                  <a:ext cx="582058" cy="415049"/>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Stored Data 71">
                  <a:extLst>
                    <a:ext uri="{FF2B5EF4-FFF2-40B4-BE49-F238E27FC236}">
                      <a16:creationId xmlns:a16="http://schemas.microsoft.com/office/drawing/2014/main" xmlns="" id="{CB058D00-314D-4D26-8A27-E215484E4893}"/>
                    </a:ext>
                  </a:extLst>
                </p:cNvPr>
                <p:cNvSpPr/>
                <p:nvPr/>
              </p:nvSpPr>
              <p:spPr>
                <a:xfrm rot="10800000">
                  <a:off x="3990332" y="5744470"/>
                  <a:ext cx="114789" cy="41505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Stored Data 71">
                  <a:extLst>
                    <a:ext uri="{FF2B5EF4-FFF2-40B4-BE49-F238E27FC236}">
                      <a16:creationId xmlns:a16="http://schemas.microsoft.com/office/drawing/2014/main" xmlns="" id="{D70ADF16-D5B0-453B-9CE6-CF8D31B54A06}"/>
                    </a:ext>
                  </a:extLst>
                </p:cNvPr>
                <p:cNvSpPr/>
                <p:nvPr/>
              </p:nvSpPr>
              <p:spPr>
                <a:xfrm rot="10800000">
                  <a:off x="3911116" y="5743750"/>
                  <a:ext cx="114790" cy="41505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2" name="Delay 68">
                <a:extLst>
                  <a:ext uri="{FF2B5EF4-FFF2-40B4-BE49-F238E27FC236}">
                    <a16:creationId xmlns:a16="http://schemas.microsoft.com/office/drawing/2014/main" xmlns="" id="{1754E490-F330-4C11-ADAD-B7639FDE2207}"/>
                  </a:ext>
                </a:extLst>
              </p:cNvPr>
              <p:cNvSpPr/>
              <p:nvPr/>
            </p:nvSpPr>
            <p:spPr>
              <a:xfrm>
                <a:off x="2092956" y="1143000"/>
                <a:ext cx="582058" cy="415053"/>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3" name="Straight Connector 62">
                <a:extLst>
                  <a:ext uri="{FF2B5EF4-FFF2-40B4-BE49-F238E27FC236}">
                    <a16:creationId xmlns:a16="http://schemas.microsoft.com/office/drawing/2014/main" xmlns="" id="{6F7802A3-43B9-4DE3-A787-182A0B2502CA}"/>
                  </a:ext>
                </a:extLst>
              </p:cNvPr>
              <p:cNvCxnSpPr/>
              <p:nvPr/>
            </p:nvCxnSpPr>
            <p:spPr>
              <a:xfrm flipV="1">
                <a:off x="1707560" y="1264920"/>
                <a:ext cx="378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66D9225B-451D-4AFD-A9EC-D0601FA30174}"/>
                  </a:ext>
                </a:extLst>
              </p:cNvPr>
              <p:cNvCxnSpPr>
                <a:cxnSpLocks/>
              </p:cNvCxnSpPr>
              <p:nvPr/>
            </p:nvCxnSpPr>
            <p:spPr>
              <a:xfrm rot="16200000" flipV="1">
                <a:off x="1316277" y="862200"/>
                <a:ext cx="810000" cy="1"/>
              </a:xfrm>
              <a:prstGeom prst="line">
                <a:avLst/>
              </a:prstGeom>
              <a:ln w="28575">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xmlns="" id="{C21367E1-F5CA-452F-A63A-647135BFC720}"/>
                  </a:ext>
                </a:extLst>
              </p:cNvPr>
              <p:cNvCxnSpPr>
                <a:cxnSpLocks/>
              </p:cNvCxnSpPr>
              <p:nvPr/>
            </p:nvCxnSpPr>
            <p:spPr>
              <a:xfrm rot="16200000" flipV="1">
                <a:off x="1094498" y="1043895"/>
                <a:ext cx="828000" cy="1"/>
              </a:xfrm>
              <a:prstGeom prst="line">
                <a:avLst/>
              </a:prstGeom>
              <a:ln w="28575">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4D7C5EA2-9FA3-4AB3-A8F5-BE3F5CA3ACD5}"/>
                  </a:ext>
                </a:extLst>
              </p:cNvPr>
              <p:cNvCxnSpPr/>
              <p:nvPr/>
            </p:nvCxnSpPr>
            <p:spPr>
              <a:xfrm flipV="1">
                <a:off x="1496553" y="1457205"/>
                <a:ext cx="612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xmlns="" id="{73FA6C49-8408-40BC-91DC-D28CC70EB358}"/>
                  </a:ext>
                </a:extLst>
              </p:cNvPr>
              <p:cNvCxnSpPr/>
              <p:nvPr/>
            </p:nvCxnSpPr>
            <p:spPr>
              <a:xfrm flipV="1">
                <a:off x="2677397" y="1349619"/>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xmlns="" id="{9F3AD697-BEF7-4AC2-9450-2438934AFD17}"/>
                  </a:ext>
                </a:extLst>
              </p:cNvPr>
              <p:cNvSpPr txBox="1"/>
              <p:nvPr/>
            </p:nvSpPr>
            <p:spPr>
              <a:xfrm>
                <a:off x="838200" y="228600"/>
                <a:ext cx="399350" cy="338554"/>
              </a:xfrm>
              <a:prstGeom prst="rect">
                <a:avLst/>
              </a:prstGeom>
              <a:noFill/>
            </p:spPr>
            <p:txBody>
              <a:bodyPr wrap="square" rtlCol="0">
                <a:spAutoFit/>
              </a:bodyPr>
              <a:lstStyle/>
              <a:p>
                <a:r>
                  <a:rPr lang="en-IN" sz="1600" dirty="0"/>
                  <a:t>B</a:t>
                </a:r>
                <a:r>
                  <a:rPr lang="en-IN" sz="1600" baseline="-25000" dirty="0"/>
                  <a:t>1</a:t>
                </a:r>
                <a:endParaRPr lang="en-IN" dirty="0"/>
              </a:p>
            </p:txBody>
          </p:sp>
          <p:sp>
            <p:nvSpPr>
              <p:cNvPr id="69" name="TextBox 68">
                <a:extLst>
                  <a:ext uri="{FF2B5EF4-FFF2-40B4-BE49-F238E27FC236}">
                    <a16:creationId xmlns:a16="http://schemas.microsoft.com/office/drawing/2014/main" xmlns="" id="{C51CF2F4-171E-43AE-92FA-C4D4D140E63B}"/>
                  </a:ext>
                </a:extLst>
              </p:cNvPr>
              <p:cNvSpPr txBox="1"/>
              <p:nvPr/>
            </p:nvSpPr>
            <p:spPr>
              <a:xfrm>
                <a:off x="838200" y="457200"/>
                <a:ext cx="399350" cy="338554"/>
              </a:xfrm>
              <a:prstGeom prst="rect">
                <a:avLst/>
              </a:prstGeom>
              <a:noFill/>
            </p:spPr>
            <p:txBody>
              <a:bodyPr wrap="square" rtlCol="0">
                <a:spAutoFit/>
              </a:bodyPr>
              <a:lstStyle/>
              <a:p>
                <a:r>
                  <a:rPr lang="en-IN" sz="1600" dirty="0"/>
                  <a:t>A</a:t>
                </a:r>
                <a:r>
                  <a:rPr lang="en-IN" sz="1600" baseline="-25000" dirty="0"/>
                  <a:t>1</a:t>
                </a:r>
                <a:endParaRPr lang="en-IN" dirty="0"/>
              </a:p>
            </p:txBody>
          </p:sp>
          <p:sp>
            <p:nvSpPr>
              <p:cNvPr id="70" name="TextBox 69">
                <a:extLst>
                  <a:ext uri="{FF2B5EF4-FFF2-40B4-BE49-F238E27FC236}">
                    <a16:creationId xmlns:a16="http://schemas.microsoft.com/office/drawing/2014/main" xmlns="" id="{CC44862E-FBF4-4AF0-A1B7-CD18894E22D1}"/>
                  </a:ext>
                </a:extLst>
              </p:cNvPr>
              <p:cNvSpPr txBox="1"/>
              <p:nvPr/>
            </p:nvSpPr>
            <p:spPr>
              <a:xfrm>
                <a:off x="2941320" y="384478"/>
                <a:ext cx="399350" cy="338554"/>
              </a:xfrm>
              <a:prstGeom prst="rect">
                <a:avLst/>
              </a:prstGeom>
              <a:noFill/>
            </p:spPr>
            <p:txBody>
              <a:bodyPr wrap="square" rtlCol="0">
                <a:spAutoFit/>
              </a:bodyPr>
              <a:lstStyle/>
              <a:p>
                <a:r>
                  <a:rPr lang="en-IN" sz="1600" dirty="0"/>
                  <a:t>P</a:t>
                </a:r>
                <a:r>
                  <a:rPr lang="en-IN" sz="1600" baseline="-25000" dirty="0"/>
                  <a:t>1</a:t>
                </a:r>
                <a:endParaRPr lang="en-IN" dirty="0"/>
              </a:p>
            </p:txBody>
          </p:sp>
          <p:sp>
            <p:nvSpPr>
              <p:cNvPr id="71" name="TextBox 70">
                <a:extLst>
                  <a:ext uri="{FF2B5EF4-FFF2-40B4-BE49-F238E27FC236}">
                    <a16:creationId xmlns:a16="http://schemas.microsoft.com/office/drawing/2014/main" xmlns="" id="{DCC0BA25-7E8E-4089-A7D9-6F608E4E5072}"/>
                  </a:ext>
                </a:extLst>
              </p:cNvPr>
              <p:cNvSpPr txBox="1"/>
              <p:nvPr/>
            </p:nvSpPr>
            <p:spPr>
              <a:xfrm>
                <a:off x="2941320" y="1180342"/>
                <a:ext cx="399350" cy="338554"/>
              </a:xfrm>
              <a:prstGeom prst="rect">
                <a:avLst/>
              </a:prstGeom>
              <a:noFill/>
            </p:spPr>
            <p:txBody>
              <a:bodyPr wrap="square" rtlCol="0">
                <a:spAutoFit/>
              </a:bodyPr>
              <a:lstStyle/>
              <a:p>
                <a:r>
                  <a:rPr lang="en-IN" sz="1600" dirty="0"/>
                  <a:t>G</a:t>
                </a:r>
                <a:r>
                  <a:rPr lang="en-IN" sz="1600" baseline="-25000" dirty="0"/>
                  <a:t>1</a:t>
                </a:r>
                <a:endParaRPr lang="en-IN" dirty="0"/>
              </a:p>
            </p:txBody>
          </p:sp>
        </p:grpSp>
        <p:grpSp>
          <p:nvGrpSpPr>
            <p:cNvPr id="8" name="Group 7">
              <a:extLst>
                <a:ext uri="{FF2B5EF4-FFF2-40B4-BE49-F238E27FC236}">
                  <a16:creationId xmlns:a16="http://schemas.microsoft.com/office/drawing/2014/main" xmlns="" id="{5D2FFEB1-1F6D-4FD6-BD28-0E14ECAA9C3F}"/>
                </a:ext>
              </a:extLst>
            </p:cNvPr>
            <p:cNvGrpSpPr/>
            <p:nvPr/>
          </p:nvGrpSpPr>
          <p:grpSpPr>
            <a:xfrm>
              <a:off x="5472181" y="769376"/>
              <a:ext cx="2522906" cy="514702"/>
              <a:chOff x="5472181" y="921776"/>
              <a:chExt cx="2522906" cy="514702"/>
            </a:xfrm>
          </p:grpSpPr>
          <p:grpSp>
            <p:nvGrpSpPr>
              <p:cNvPr id="51" name="Group 50">
                <a:extLst>
                  <a:ext uri="{FF2B5EF4-FFF2-40B4-BE49-F238E27FC236}">
                    <a16:creationId xmlns:a16="http://schemas.microsoft.com/office/drawing/2014/main" xmlns="" id="{4DDB67FC-C9FF-47D7-A28C-577F53A2EC9D}"/>
                  </a:ext>
                </a:extLst>
              </p:cNvPr>
              <p:cNvGrpSpPr/>
              <p:nvPr/>
            </p:nvGrpSpPr>
            <p:grpSpPr>
              <a:xfrm>
                <a:off x="5831257" y="1020707"/>
                <a:ext cx="1795503" cy="415771"/>
                <a:chOff x="3040672" y="5743750"/>
                <a:chExt cx="1795503" cy="415771"/>
              </a:xfrm>
            </p:grpSpPr>
            <p:cxnSp>
              <p:nvCxnSpPr>
                <p:cNvPr id="55" name="Straight Connector 54">
                  <a:extLst>
                    <a:ext uri="{FF2B5EF4-FFF2-40B4-BE49-F238E27FC236}">
                      <a16:creationId xmlns:a16="http://schemas.microsoft.com/office/drawing/2014/main" xmlns="" id="{7BB1DD05-4734-4054-A7E5-72A159DA93A7}"/>
                    </a:ext>
                  </a:extLst>
                </p:cNvPr>
                <p:cNvCxnSpPr/>
                <p:nvPr/>
              </p:nvCxnSpPr>
              <p:spPr>
                <a:xfrm flipV="1">
                  <a:off x="3040672" y="6035673"/>
                  <a:ext cx="972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xmlns="" id="{CD37E626-71CD-4093-A9F1-9BCC4C7D7737}"/>
                    </a:ext>
                  </a:extLst>
                </p:cNvPr>
                <p:cNvCxnSpPr/>
                <p:nvPr/>
              </p:nvCxnSpPr>
              <p:spPr>
                <a:xfrm flipV="1">
                  <a:off x="3461375" y="5851583"/>
                  <a:ext cx="540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0B9F6FDE-E494-41DB-AC77-28CB1B37556A}"/>
                    </a:ext>
                  </a:extLst>
                </p:cNvPr>
                <p:cNvCxnSpPr/>
                <p:nvPr/>
              </p:nvCxnSpPr>
              <p:spPr>
                <a:xfrm flipV="1">
                  <a:off x="4572252" y="5951276"/>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8" name="Stored Data 71">
                  <a:extLst>
                    <a:ext uri="{FF2B5EF4-FFF2-40B4-BE49-F238E27FC236}">
                      <a16:creationId xmlns:a16="http://schemas.microsoft.com/office/drawing/2014/main" xmlns="" id="{B1E570FF-CCA6-4586-9C51-0769D50A667C}"/>
                    </a:ext>
                  </a:extLst>
                </p:cNvPr>
                <p:cNvSpPr/>
                <p:nvPr/>
              </p:nvSpPr>
              <p:spPr>
                <a:xfrm rot="10800000">
                  <a:off x="3997592" y="5744471"/>
                  <a:ext cx="582058" cy="415049"/>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Stored Data 71">
                  <a:extLst>
                    <a:ext uri="{FF2B5EF4-FFF2-40B4-BE49-F238E27FC236}">
                      <a16:creationId xmlns:a16="http://schemas.microsoft.com/office/drawing/2014/main" xmlns="" id="{4559B7F0-0095-460F-9DE2-9B75300DC868}"/>
                    </a:ext>
                  </a:extLst>
                </p:cNvPr>
                <p:cNvSpPr/>
                <p:nvPr/>
              </p:nvSpPr>
              <p:spPr>
                <a:xfrm rot="10800000">
                  <a:off x="3990332" y="5744470"/>
                  <a:ext cx="114789" cy="41505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Stored Data 71">
                  <a:extLst>
                    <a:ext uri="{FF2B5EF4-FFF2-40B4-BE49-F238E27FC236}">
                      <a16:creationId xmlns:a16="http://schemas.microsoft.com/office/drawing/2014/main" xmlns="" id="{B08BBF66-B59F-4668-8E45-5D849F8BBA9A}"/>
                    </a:ext>
                  </a:extLst>
                </p:cNvPr>
                <p:cNvSpPr/>
                <p:nvPr/>
              </p:nvSpPr>
              <p:spPr>
                <a:xfrm rot="10800000">
                  <a:off x="3911116" y="5743750"/>
                  <a:ext cx="114790" cy="41505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2" name="TextBox 51">
                <a:extLst>
                  <a:ext uri="{FF2B5EF4-FFF2-40B4-BE49-F238E27FC236}">
                    <a16:creationId xmlns:a16="http://schemas.microsoft.com/office/drawing/2014/main" xmlns="" id="{B990CF95-309B-4347-981D-401ADC7B32B3}"/>
                  </a:ext>
                </a:extLst>
              </p:cNvPr>
              <p:cNvSpPr txBox="1"/>
              <p:nvPr/>
            </p:nvSpPr>
            <p:spPr>
              <a:xfrm>
                <a:off x="5943600" y="921776"/>
                <a:ext cx="399350" cy="338554"/>
              </a:xfrm>
              <a:prstGeom prst="rect">
                <a:avLst/>
              </a:prstGeom>
              <a:noFill/>
            </p:spPr>
            <p:txBody>
              <a:bodyPr wrap="square" rtlCol="0">
                <a:spAutoFit/>
              </a:bodyPr>
              <a:lstStyle/>
              <a:p>
                <a:r>
                  <a:rPr lang="en-IN" sz="1600" dirty="0"/>
                  <a:t>P</a:t>
                </a:r>
                <a:r>
                  <a:rPr lang="en-IN" sz="1600" baseline="-25000" dirty="0"/>
                  <a:t>4</a:t>
                </a:r>
                <a:endParaRPr lang="en-IN" dirty="0"/>
              </a:p>
            </p:txBody>
          </p:sp>
          <p:sp>
            <p:nvSpPr>
              <p:cNvPr id="53" name="TextBox 52">
                <a:extLst>
                  <a:ext uri="{FF2B5EF4-FFF2-40B4-BE49-F238E27FC236}">
                    <a16:creationId xmlns:a16="http://schemas.microsoft.com/office/drawing/2014/main" xmlns="" id="{AB8D9276-0B0E-4B47-A9B8-882A4E6BAC18}"/>
                  </a:ext>
                </a:extLst>
              </p:cNvPr>
              <p:cNvSpPr txBox="1"/>
              <p:nvPr/>
            </p:nvSpPr>
            <p:spPr>
              <a:xfrm>
                <a:off x="5472181" y="1097924"/>
                <a:ext cx="399350" cy="338554"/>
              </a:xfrm>
              <a:prstGeom prst="rect">
                <a:avLst/>
              </a:prstGeom>
              <a:noFill/>
            </p:spPr>
            <p:txBody>
              <a:bodyPr wrap="square" rtlCol="0">
                <a:spAutoFit/>
              </a:bodyPr>
              <a:lstStyle/>
              <a:p>
                <a:r>
                  <a:rPr lang="en-IN" sz="1600" dirty="0"/>
                  <a:t>C</a:t>
                </a:r>
                <a:r>
                  <a:rPr lang="en-IN" sz="1600" baseline="-25000" dirty="0"/>
                  <a:t>4</a:t>
                </a:r>
                <a:endParaRPr lang="en-IN" dirty="0"/>
              </a:p>
            </p:txBody>
          </p:sp>
          <p:sp>
            <p:nvSpPr>
              <p:cNvPr id="54" name="TextBox 53">
                <a:extLst>
                  <a:ext uri="{FF2B5EF4-FFF2-40B4-BE49-F238E27FC236}">
                    <a16:creationId xmlns:a16="http://schemas.microsoft.com/office/drawing/2014/main" xmlns="" id="{33F78E10-5757-48E3-B671-F17ED7EBA626}"/>
                  </a:ext>
                </a:extLst>
              </p:cNvPr>
              <p:cNvSpPr txBox="1"/>
              <p:nvPr/>
            </p:nvSpPr>
            <p:spPr>
              <a:xfrm>
                <a:off x="7595737" y="1043895"/>
                <a:ext cx="399350" cy="338554"/>
              </a:xfrm>
              <a:prstGeom prst="rect">
                <a:avLst/>
              </a:prstGeom>
              <a:noFill/>
            </p:spPr>
            <p:txBody>
              <a:bodyPr wrap="square" rtlCol="0">
                <a:spAutoFit/>
              </a:bodyPr>
              <a:lstStyle/>
              <a:p>
                <a:r>
                  <a:rPr lang="en-IN" sz="1600" dirty="0"/>
                  <a:t>S</a:t>
                </a:r>
                <a:r>
                  <a:rPr lang="en-IN" sz="1600" baseline="-25000" dirty="0"/>
                  <a:t>4</a:t>
                </a:r>
                <a:endParaRPr lang="en-IN" dirty="0"/>
              </a:p>
            </p:txBody>
          </p:sp>
        </p:grpSp>
        <p:sp>
          <p:nvSpPr>
            <p:cNvPr id="9" name="TextBox 8">
              <a:extLst>
                <a:ext uri="{FF2B5EF4-FFF2-40B4-BE49-F238E27FC236}">
                  <a16:creationId xmlns:a16="http://schemas.microsoft.com/office/drawing/2014/main" xmlns="" id="{25622913-B9C0-40AC-942C-CAC62B95EBB8}"/>
                </a:ext>
              </a:extLst>
            </p:cNvPr>
            <p:cNvSpPr txBox="1"/>
            <p:nvPr/>
          </p:nvSpPr>
          <p:spPr>
            <a:xfrm>
              <a:off x="5446229" y="232078"/>
              <a:ext cx="399350" cy="338554"/>
            </a:xfrm>
            <a:prstGeom prst="rect">
              <a:avLst/>
            </a:prstGeom>
            <a:noFill/>
          </p:spPr>
          <p:txBody>
            <a:bodyPr wrap="square" rtlCol="0">
              <a:spAutoFit/>
            </a:bodyPr>
            <a:lstStyle/>
            <a:p>
              <a:r>
                <a:rPr lang="en-IN" sz="1600" dirty="0"/>
                <a:t>C</a:t>
              </a:r>
              <a:r>
                <a:rPr lang="en-IN" sz="1600" baseline="-25000" dirty="0"/>
                <a:t>5</a:t>
              </a:r>
              <a:endParaRPr lang="en-IN" dirty="0"/>
            </a:p>
          </p:txBody>
        </p:sp>
        <p:cxnSp>
          <p:nvCxnSpPr>
            <p:cNvPr id="10" name="Straight Connector 9">
              <a:extLst>
                <a:ext uri="{FF2B5EF4-FFF2-40B4-BE49-F238E27FC236}">
                  <a16:creationId xmlns:a16="http://schemas.microsoft.com/office/drawing/2014/main" xmlns="" id="{8FF9CDF4-6B66-42B6-BF78-295D97982DAC}"/>
                </a:ext>
              </a:extLst>
            </p:cNvPr>
            <p:cNvCxnSpPr/>
            <p:nvPr/>
          </p:nvCxnSpPr>
          <p:spPr>
            <a:xfrm flipV="1">
              <a:off x="5819626" y="414754"/>
              <a:ext cx="1800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14419F8A-B698-43FA-AF6B-21CF77B4D77D}"/>
                </a:ext>
              </a:extLst>
            </p:cNvPr>
            <p:cNvSpPr txBox="1"/>
            <p:nvPr/>
          </p:nvSpPr>
          <p:spPr>
            <a:xfrm>
              <a:off x="7601650" y="232078"/>
              <a:ext cx="399350" cy="338554"/>
            </a:xfrm>
            <a:prstGeom prst="rect">
              <a:avLst/>
            </a:prstGeom>
            <a:noFill/>
          </p:spPr>
          <p:txBody>
            <a:bodyPr wrap="square" rtlCol="0">
              <a:spAutoFit/>
            </a:bodyPr>
            <a:lstStyle/>
            <a:p>
              <a:r>
                <a:rPr lang="en-IN" sz="1600" dirty="0"/>
                <a:t>C</a:t>
              </a:r>
              <a:r>
                <a:rPr lang="en-IN" sz="1600" baseline="-25000" dirty="0"/>
                <a:t>5</a:t>
              </a:r>
              <a:endParaRPr lang="en-IN" dirty="0"/>
            </a:p>
          </p:txBody>
        </p:sp>
        <p:grpSp>
          <p:nvGrpSpPr>
            <p:cNvPr id="12" name="Group 11">
              <a:extLst>
                <a:ext uri="{FF2B5EF4-FFF2-40B4-BE49-F238E27FC236}">
                  <a16:creationId xmlns:a16="http://schemas.microsoft.com/office/drawing/2014/main" xmlns="" id="{809612E2-6752-4FF2-A066-CFA46E951F80}"/>
                </a:ext>
              </a:extLst>
            </p:cNvPr>
            <p:cNvGrpSpPr/>
            <p:nvPr/>
          </p:nvGrpSpPr>
          <p:grpSpPr>
            <a:xfrm>
              <a:off x="5458173" y="2341741"/>
              <a:ext cx="2522906" cy="514702"/>
              <a:chOff x="5472181" y="921776"/>
              <a:chExt cx="2522906" cy="514702"/>
            </a:xfrm>
          </p:grpSpPr>
          <p:grpSp>
            <p:nvGrpSpPr>
              <p:cNvPr id="41" name="Group 40">
                <a:extLst>
                  <a:ext uri="{FF2B5EF4-FFF2-40B4-BE49-F238E27FC236}">
                    <a16:creationId xmlns:a16="http://schemas.microsoft.com/office/drawing/2014/main" xmlns="" id="{21CD4F14-5F44-4BCE-A265-F1DCD4D41279}"/>
                  </a:ext>
                </a:extLst>
              </p:cNvPr>
              <p:cNvGrpSpPr/>
              <p:nvPr/>
            </p:nvGrpSpPr>
            <p:grpSpPr>
              <a:xfrm>
                <a:off x="5831257" y="1020707"/>
                <a:ext cx="1779720" cy="415771"/>
                <a:chOff x="3040672" y="5743750"/>
                <a:chExt cx="1779720" cy="415771"/>
              </a:xfrm>
            </p:grpSpPr>
            <p:cxnSp>
              <p:nvCxnSpPr>
                <p:cNvPr id="45" name="Straight Connector 44">
                  <a:extLst>
                    <a:ext uri="{FF2B5EF4-FFF2-40B4-BE49-F238E27FC236}">
                      <a16:creationId xmlns:a16="http://schemas.microsoft.com/office/drawing/2014/main" xmlns="" id="{D0A7220F-DFB4-43C9-90D2-3C8F41E76DC3}"/>
                    </a:ext>
                  </a:extLst>
                </p:cNvPr>
                <p:cNvCxnSpPr/>
                <p:nvPr/>
              </p:nvCxnSpPr>
              <p:spPr>
                <a:xfrm flipV="1">
                  <a:off x="3040672" y="6035673"/>
                  <a:ext cx="972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5D97C883-4342-4AE8-B5F2-832C0F344B9B}"/>
                    </a:ext>
                  </a:extLst>
                </p:cNvPr>
                <p:cNvCxnSpPr/>
                <p:nvPr/>
              </p:nvCxnSpPr>
              <p:spPr>
                <a:xfrm flipV="1">
                  <a:off x="3461375" y="5851583"/>
                  <a:ext cx="540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55D370CE-1EDD-44AA-9CAE-DAA324CC47D5}"/>
                    </a:ext>
                  </a:extLst>
                </p:cNvPr>
                <p:cNvCxnSpPr/>
                <p:nvPr/>
              </p:nvCxnSpPr>
              <p:spPr>
                <a:xfrm flipV="1">
                  <a:off x="4556469" y="5951276"/>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8" name="Stored Data 71">
                  <a:extLst>
                    <a:ext uri="{FF2B5EF4-FFF2-40B4-BE49-F238E27FC236}">
                      <a16:creationId xmlns:a16="http://schemas.microsoft.com/office/drawing/2014/main" xmlns="" id="{BE2ECF38-4F8E-47CE-8F85-A0A5BDEAD3D3}"/>
                    </a:ext>
                  </a:extLst>
                </p:cNvPr>
                <p:cNvSpPr/>
                <p:nvPr/>
              </p:nvSpPr>
              <p:spPr>
                <a:xfrm rot="10800000">
                  <a:off x="3997592" y="5744471"/>
                  <a:ext cx="582058" cy="415049"/>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9" name="Stored Data 71">
                  <a:extLst>
                    <a:ext uri="{FF2B5EF4-FFF2-40B4-BE49-F238E27FC236}">
                      <a16:creationId xmlns:a16="http://schemas.microsoft.com/office/drawing/2014/main" xmlns="" id="{083F0C69-45BD-4250-817C-B68BC160DCAD}"/>
                    </a:ext>
                  </a:extLst>
                </p:cNvPr>
                <p:cNvSpPr/>
                <p:nvPr/>
              </p:nvSpPr>
              <p:spPr>
                <a:xfrm rot="10800000">
                  <a:off x="3990332" y="5744470"/>
                  <a:ext cx="114789" cy="41505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Stored Data 71">
                  <a:extLst>
                    <a:ext uri="{FF2B5EF4-FFF2-40B4-BE49-F238E27FC236}">
                      <a16:creationId xmlns:a16="http://schemas.microsoft.com/office/drawing/2014/main" xmlns="" id="{BD2490AE-5F6D-4954-BEAA-F22A1041409E}"/>
                    </a:ext>
                  </a:extLst>
                </p:cNvPr>
                <p:cNvSpPr/>
                <p:nvPr/>
              </p:nvSpPr>
              <p:spPr>
                <a:xfrm rot="10800000">
                  <a:off x="3911116" y="5743750"/>
                  <a:ext cx="114790" cy="41505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2" name="TextBox 41">
                <a:extLst>
                  <a:ext uri="{FF2B5EF4-FFF2-40B4-BE49-F238E27FC236}">
                    <a16:creationId xmlns:a16="http://schemas.microsoft.com/office/drawing/2014/main" xmlns="" id="{E7DE1422-BD29-436B-BC29-EED4C65C526B}"/>
                  </a:ext>
                </a:extLst>
              </p:cNvPr>
              <p:cNvSpPr txBox="1"/>
              <p:nvPr/>
            </p:nvSpPr>
            <p:spPr>
              <a:xfrm>
                <a:off x="5943600" y="921776"/>
                <a:ext cx="399350" cy="338554"/>
              </a:xfrm>
              <a:prstGeom prst="rect">
                <a:avLst/>
              </a:prstGeom>
              <a:noFill/>
            </p:spPr>
            <p:txBody>
              <a:bodyPr wrap="square" rtlCol="0">
                <a:spAutoFit/>
              </a:bodyPr>
              <a:lstStyle/>
              <a:p>
                <a:r>
                  <a:rPr lang="en-IN" sz="1600" dirty="0"/>
                  <a:t>P</a:t>
                </a:r>
                <a:r>
                  <a:rPr lang="en-IN" sz="1600" baseline="-25000" dirty="0"/>
                  <a:t>3</a:t>
                </a:r>
                <a:endParaRPr lang="en-IN" dirty="0"/>
              </a:p>
            </p:txBody>
          </p:sp>
          <p:sp>
            <p:nvSpPr>
              <p:cNvPr id="43" name="TextBox 42">
                <a:extLst>
                  <a:ext uri="{FF2B5EF4-FFF2-40B4-BE49-F238E27FC236}">
                    <a16:creationId xmlns:a16="http://schemas.microsoft.com/office/drawing/2014/main" xmlns="" id="{70E93E74-B296-426D-95AA-CCEC1C3F38E9}"/>
                  </a:ext>
                </a:extLst>
              </p:cNvPr>
              <p:cNvSpPr txBox="1"/>
              <p:nvPr/>
            </p:nvSpPr>
            <p:spPr>
              <a:xfrm>
                <a:off x="5472181" y="1097924"/>
                <a:ext cx="399350" cy="338554"/>
              </a:xfrm>
              <a:prstGeom prst="rect">
                <a:avLst/>
              </a:prstGeom>
              <a:noFill/>
            </p:spPr>
            <p:txBody>
              <a:bodyPr wrap="square" rtlCol="0">
                <a:spAutoFit/>
              </a:bodyPr>
              <a:lstStyle/>
              <a:p>
                <a:r>
                  <a:rPr lang="en-IN" sz="1600" dirty="0"/>
                  <a:t>C</a:t>
                </a:r>
                <a:r>
                  <a:rPr lang="en-IN" sz="1600" baseline="-25000" dirty="0"/>
                  <a:t>3</a:t>
                </a:r>
                <a:endParaRPr lang="en-IN" dirty="0"/>
              </a:p>
            </p:txBody>
          </p:sp>
          <p:sp>
            <p:nvSpPr>
              <p:cNvPr id="44" name="TextBox 43">
                <a:extLst>
                  <a:ext uri="{FF2B5EF4-FFF2-40B4-BE49-F238E27FC236}">
                    <a16:creationId xmlns:a16="http://schemas.microsoft.com/office/drawing/2014/main" xmlns="" id="{889D3978-016E-40DB-A7FF-C5EF3D7F90E5}"/>
                  </a:ext>
                </a:extLst>
              </p:cNvPr>
              <p:cNvSpPr txBox="1"/>
              <p:nvPr/>
            </p:nvSpPr>
            <p:spPr>
              <a:xfrm>
                <a:off x="7595737" y="1043895"/>
                <a:ext cx="399350" cy="338554"/>
              </a:xfrm>
              <a:prstGeom prst="rect">
                <a:avLst/>
              </a:prstGeom>
              <a:noFill/>
            </p:spPr>
            <p:txBody>
              <a:bodyPr wrap="square" rtlCol="0">
                <a:spAutoFit/>
              </a:bodyPr>
              <a:lstStyle/>
              <a:p>
                <a:r>
                  <a:rPr lang="en-IN" sz="1600" dirty="0"/>
                  <a:t>S</a:t>
                </a:r>
                <a:r>
                  <a:rPr lang="en-IN" sz="1600" baseline="-25000" dirty="0"/>
                  <a:t>3</a:t>
                </a:r>
                <a:endParaRPr lang="en-IN" dirty="0"/>
              </a:p>
            </p:txBody>
          </p:sp>
        </p:grpSp>
        <p:grpSp>
          <p:nvGrpSpPr>
            <p:cNvPr id="13" name="Group 12">
              <a:extLst>
                <a:ext uri="{FF2B5EF4-FFF2-40B4-BE49-F238E27FC236}">
                  <a16:creationId xmlns:a16="http://schemas.microsoft.com/office/drawing/2014/main" xmlns="" id="{91607CF6-2C23-4355-8AF7-1F697281FD39}"/>
                </a:ext>
              </a:extLst>
            </p:cNvPr>
            <p:cNvGrpSpPr/>
            <p:nvPr/>
          </p:nvGrpSpPr>
          <p:grpSpPr>
            <a:xfrm>
              <a:off x="5458173" y="3938951"/>
              <a:ext cx="2522906" cy="514702"/>
              <a:chOff x="5472181" y="921776"/>
              <a:chExt cx="2522906" cy="514702"/>
            </a:xfrm>
          </p:grpSpPr>
          <p:grpSp>
            <p:nvGrpSpPr>
              <p:cNvPr id="31" name="Group 30">
                <a:extLst>
                  <a:ext uri="{FF2B5EF4-FFF2-40B4-BE49-F238E27FC236}">
                    <a16:creationId xmlns:a16="http://schemas.microsoft.com/office/drawing/2014/main" xmlns="" id="{C155D96D-58C8-41D5-8944-5CE4B1242293}"/>
                  </a:ext>
                </a:extLst>
              </p:cNvPr>
              <p:cNvGrpSpPr/>
              <p:nvPr/>
            </p:nvGrpSpPr>
            <p:grpSpPr>
              <a:xfrm>
                <a:off x="5831257" y="1020707"/>
                <a:ext cx="1795503" cy="415771"/>
                <a:chOff x="3040672" y="5743750"/>
                <a:chExt cx="1795503" cy="415771"/>
              </a:xfrm>
            </p:grpSpPr>
            <p:cxnSp>
              <p:nvCxnSpPr>
                <p:cNvPr id="35" name="Straight Connector 34">
                  <a:extLst>
                    <a:ext uri="{FF2B5EF4-FFF2-40B4-BE49-F238E27FC236}">
                      <a16:creationId xmlns:a16="http://schemas.microsoft.com/office/drawing/2014/main" xmlns="" id="{F278C7A8-A8F3-461F-852D-D81B5F3D2749}"/>
                    </a:ext>
                  </a:extLst>
                </p:cNvPr>
                <p:cNvCxnSpPr/>
                <p:nvPr/>
              </p:nvCxnSpPr>
              <p:spPr>
                <a:xfrm flipV="1">
                  <a:off x="3040672" y="6035673"/>
                  <a:ext cx="972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456AB8B8-18ED-4A35-942B-8AC35F49784C}"/>
                    </a:ext>
                  </a:extLst>
                </p:cNvPr>
                <p:cNvCxnSpPr/>
                <p:nvPr/>
              </p:nvCxnSpPr>
              <p:spPr>
                <a:xfrm flipV="1">
                  <a:off x="3461375" y="5851583"/>
                  <a:ext cx="540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B862C591-7EF4-41ED-95A1-B8C22024590A}"/>
                    </a:ext>
                  </a:extLst>
                </p:cNvPr>
                <p:cNvCxnSpPr/>
                <p:nvPr/>
              </p:nvCxnSpPr>
              <p:spPr>
                <a:xfrm flipV="1">
                  <a:off x="4572252" y="5951276"/>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8" name="Stored Data 71">
                  <a:extLst>
                    <a:ext uri="{FF2B5EF4-FFF2-40B4-BE49-F238E27FC236}">
                      <a16:creationId xmlns:a16="http://schemas.microsoft.com/office/drawing/2014/main" xmlns="" id="{73CF6667-D197-4AFF-B961-8AD81C0DDBD5}"/>
                    </a:ext>
                  </a:extLst>
                </p:cNvPr>
                <p:cNvSpPr/>
                <p:nvPr/>
              </p:nvSpPr>
              <p:spPr>
                <a:xfrm rot="10800000">
                  <a:off x="3997592" y="5744471"/>
                  <a:ext cx="582058" cy="415049"/>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Stored Data 71">
                  <a:extLst>
                    <a:ext uri="{FF2B5EF4-FFF2-40B4-BE49-F238E27FC236}">
                      <a16:creationId xmlns:a16="http://schemas.microsoft.com/office/drawing/2014/main" xmlns="" id="{7F910D8F-AA7B-4812-8E57-586315CE2965}"/>
                    </a:ext>
                  </a:extLst>
                </p:cNvPr>
                <p:cNvSpPr/>
                <p:nvPr/>
              </p:nvSpPr>
              <p:spPr>
                <a:xfrm rot="10800000">
                  <a:off x="3990332" y="5744470"/>
                  <a:ext cx="114789" cy="41505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Stored Data 71">
                  <a:extLst>
                    <a:ext uri="{FF2B5EF4-FFF2-40B4-BE49-F238E27FC236}">
                      <a16:creationId xmlns:a16="http://schemas.microsoft.com/office/drawing/2014/main" xmlns="" id="{8C3D3993-8620-455A-AF0A-7EBA7AD4FA04}"/>
                    </a:ext>
                  </a:extLst>
                </p:cNvPr>
                <p:cNvSpPr/>
                <p:nvPr/>
              </p:nvSpPr>
              <p:spPr>
                <a:xfrm rot="10800000">
                  <a:off x="3911116" y="5743750"/>
                  <a:ext cx="114790" cy="41505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2" name="TextBox 31">
                <a:extLst>
                  <a:ext uri="{FF2B5EF4-FFF2-40B4-BE49-F238E27FC236}">
                    <a16:creationId xmlns:a16="http://schemas.microsoft.com/office/drawing/2014/main" xmlns="" id="{8C62BB9C-7A6A-4CA7-B215-EFA021D04036}"/>
                  </a:ext>
                </a:extLst>
              </p:cNvPr>
              <p:cNvSpPr txBox="1"/>
              <p:nvPr/>
            </p:nvSpPr>
            <p:spPr>
              <a:xfrm>
                <a:off x="5943600" y="921776"/>
                <a:ext cx="399350" cy="338554"/>
              </a:xfrm>
              <a:prstGeom prst="rect">
                <a:avLst/>
              </a:prstGeom>
              <a:noFill/>
            </p:spPr>
            <p:txBody>
              <a:bodyPr wrap="square" rtlCol="0">
                <a:spAutoFit/>
              </a:bodyPr>
              <a:lstStyle/>
              <a:p>
                <a:r>
                  <a:rPr lang="en-IN" sz="1600" dirty="0"/>
                  <a:t>P</a:t>
                </a:r>
                <a:r>
                  <a:rPr lang="en-IN" sz="1600" baseline="-25000" dirty="0"/>
                  <a:t>2</a:t>
                </a:r>
                <a:endParaRPr lang="en-IN" dirty="0"/>
              </a:p>
            </p:txBody>
          </p:sp>
          <p:sp>
            <p:nvSpPr>
              <p:cNvPr id="33" name="TextBox 32">
                <a:extLst>
                  <a:ext uri="{FF2B5EF4-FFF2-40B4-BE49-F238E27FC236}">
                    <a16:creationId xmlns:a16="http://schemas.microsoft.com/office/drawing/2014/main" xmlns="" id="{C45D04E6-12DD-4711-9C7F-29EC64B95020}"/>
                  </a:ext>
                </a:extLst>
              </p:cNvPr>
              <p:cNvSpPr txBox="1"/>
              <p:nvPr/>
            </p:nvSpPr>
            <p:spPr>
              <a:xfrm>
                <a:off x="5472181" y="1097924"/>
                <a:ext cx="399350" cy="338554"/>
              </a:xfrm>
              <a:prstGeom prst="rect">
                <a:avLst/>
              </a:prstGeom>
              <a:noFill/>
            </p:spPr>
            <p:txBody>
              <a:bodyPr wrap="square" rtlCol="0">
                <a:spAutoFit/>
              </a:bodyPr>
              <a:lstStyle/>
              <a:p>
                <a:r>
                  <a:rPr lang="en-IN" sz="1600" dirty="0"/>
                  <a:t>C</a:t>
                </a:r>
                <a:r>
                  <a:rPr lang="en-IN" sz="1600" baseline="-25000" dirty="0"/>
                  <a:t>2</a:t>
                </a:r>
                <a:endParaRPr lang="en-IN" dirty="0"/>
              </a:p>
            </p:txBody>
          </p:sp>
          <p:sp>
            <p:nvSpPr>
              <p:cNvPr id="34" name="TextBox 33">
                <a:extLst>
                  <a:ext uri="{FF2B5EF4-FFF2-40B4-BE49-F238E27FC236}">
                    <a16:creationId xmlns:a16="http://schemas.microsoft.com/office/drawing/2014/main" xmlns="" id="{E6B97524-C5A3-4017-82CB-9A3024897314}"/>
                  </a:ext>
                </a:extLst>
              </p:cNvPr>
              <p:cNvSpPr txBox="1"/>
              <p:nvPr/>
            </p:nvSpPr>
            <p:spPr>
              <a:xfrm>
                <a:off x="7595737" y="1043895"/>
                <a:ext cx="399350" cy="338554"/>
              </a:xfrm>
              <a:prstGeom prst="rect">
                <a:avLst/>
              </a:prstGeom>
              <a:noFill/>
            </p:spPr>
            <p:txBody>
              <a:bodyPr wrap="square" rtlCol="0">
                <a:spAutoFit/>
              </a:bodyPr>
              <a:lstStyle/>
              <a:p>
                <a:r>
                  <a:rPr lang="en-IN" sz="1600" dirty="0"/>
                  <a:t>S</a:t>
                </a:r>
                <a:r>
                  <a:rPr lang="en-IN" sz="1600" baseline="-25000" dirty="0"/>
                  <a:t>2</a:t>
                </a:r>
                <a:endParaRPr lang="en-IN" dirty="0"/>
              </a:p>
            </p:txBody>
          </p:sp>
        </p:grpSp>
        <p:grpSp>
          <p:nvGrpSpPr>
            <p:cNvPr id="14" name="Group 13">
              <a:extLst>
                <a:ext uri="{FF2B5EF4-FFF2-40B4-BE49-F238E27FC236}">
                  <a16:creationId xmlns:a16="http://schemas.microsoft.com/office/drawing/2014/main" xmlns="" id="{0F53982E-DC8B-49AD-8823-3D6755C0CBCB}"/>
                </a:ext>
              </a:extLst>
            </p:cNvPr>
            <p:cNvGrpSpPr/>
            <p:nvPr/>
          </p:nvGrpSpPr>
          <p:grpSpPr>
            <a:xfrm>
              <a:off x="5943600" y="5433108"/>
              <a:ext cx="2051487" cy="514702"/>
              <a:chOff x="5943600" y="921776"/>
              <a:chExt cx="2051487" cy="514702"/>
            </a:xfrm>
          </p:grpSpPr>
          <p:grpSp>
            <p:nvGrpSpPr>
              <p:cNvPr id="22" name="Group 21">
                <a:extLst>
                  <a:ext uri="{FF2B5EF4-FFF2-40B4-BE49-F238E27FC236}">
                    <a16:creationId xmlns:a16="http://schemas.microsoft.com/office/drawing/2014/main" xmlns="" id="{C78E5244-B86C-46B2-BEB4-72F85A03FB78}"/>
                  </a:ext>
                </a:extLst>
              </p:cNvPr>
              <p:cNvGrpSpPr/>
              <p:nvPr/>
            </p:nvGrpSpPr>
            <p:grpSpPr>
              <a:xfrm>
                <a:off x="6251960" y="1020707"/>
                <a:ext cx="1374800" cy="415771"/>
                <a:chOff x="3461375" y="5743750"/>
                <a:chExt cx="1374800" cy="415771"/>
              </a:xfrm>
            </p:grpSpPr>
            <p:cxnSp>
              <p:nvCxnSpPr>
                <p:cNvPr id="25" name="Straight Connector 24">
                  <a:extLst>
                    <a:ext uri="{FF2B5EF4-FFF2-40B4-BE49-F238E27FC236}">
                      <a16:creationId xmlns:a16="http://schemas.microsoft.com/office/drawing/2014/main" xmlns="" id="{1D97BC4F-DEBB-4A23-B331-1B81B27A397B}"/>
                    </a:ext>
                  </a:extLst>
                </p:cNvPr>
                <p:cNvCxnSpPr/>
                <p:nvPr/>
              </p:nvCxnSpPr>
              <p:spPr>
                <a:xfrm flipV="1">
                  <a:off x="3466455" y="6035673"/>
                  <a:ext cx="540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F011E8D0-93DF-44E9-8D6F-F5DD504C4F67}"/>
                    </a:ext>
                  </a:extLst>
                </p:cNvPr>
                <p:cNvCxnSpPr/>
                <p:nvPr/>
              </p:nvCxnSpPr>
              <p:spPr>
                <a:xfrm flipV="1">
                  <a:off x="3461375" y="5851583"/>
                  <a:ext cx="540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1BF57E01-232E-4C35-B924-B616568DD7CF}"/>
                    </a:ext>
                  </a:extLst>
                </p:cNvPr>
                <p:cNvCxnSpPr/>
                <p:nvPr/>
              </p:nvCxnSpPr>
              <p:spPr>
                <a:xfrm flipV="1">
                  <a:off x="4572252" y="5951276"/>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Stored Data 71">
                  <a:extLst>
                    <a:ext uri="{FF2B5EF4-FFF2-40B4-BE49-F238E27FC236}">
                      <a16:creationId xmlns:a16="http://schemas.microsoft.com/office/drawing/2014/main" xmlns="" id="{90D8E1BF-0808-4C1B-ACEC-3379B118B996}"/>
                    </a:ext>
                  </a:extLst>
                </p:cNvPr>
                <p:cNvSpPr/>
                <p:nvPr/>
              </p:nvSpPr>
              <p:spPr>
                <a:xfrm rot="10800000">
                  <a:off x="3997592" y="5744471"/>
                  <a:ext cx="582058" cy="415049"/>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Stored Data 71">
                  <a:extLst>
                    <a:ext uri="{FF2B5EF4-FFF2-40B4-BE49-F238E27FC236}">
                      <a16:creationId xmlns:a16="http://schemas.microsoft.com/office/drawing/2014/main" xmlns="" id="{0F6B9BBD-502F-4258-8B62-19A3318D73D8}"/>
                    </a:ext>
                  </a:extLst>
                </p:cNvPr>
                <p:cNvSpPr/>
                <p:nvPr/>
              </p:nvSpPr>
              <p:spPr>
                <a:xfrm rot="10800000">
                  <a:off x="3990332" y="5744470"/>
                  <a:ext cx="114789" cy="41505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Stored Data 71">
                  <a:extLst>
                    <a:ext uri="{FF2B5EF4-FFF2-40B4-BE49-F238E27FC236}">
                      <a16:creationId xmlns:a16="http://schemas.microsoft.com/office/drawing/2014/main" xmlns="" id="{022751D2-EEBD-42F8-A412-77B4D3309A60}"/>
                    </a:ext>
                  </a:extLst>
                </p:cNvPr>
                <p:cNvSpPr/>
                <p:nvPr/>
              </p:nvSpPr>
              <p:spPr>
                <a:xfrm rot="10800000">
                  <a:off x="3911116" y="5743750"/>
                  <a:ext cx="114790" cy="41505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3" name="TextBox 22">
                <a:extLst>
                  <a:ext uri="{FF2B5EF4-FFF2-40B4-BE49-F238E27FC236}">
                    <a16:creationId xmlns:a16="http://schemas.microsoft.com/office/drawing/2014/main" xmlns="" id="{C3C82D62-B932-40C5-BC2F-96BE683BB3A0}"/>
                  </a:ext>
                </a:extLst>
              </p:cNvPr>
              <p:cNvSpPr txBox="1"/>
              <p:nvPr/>
            </p:nvSpPr>
            <p:spPr>
              <a:xfrm>
                <a:off x="5943600" y="921776"/>
                <a:ext cx="399350" cy="338554"/>
              </a:xfrm>
              <a:prstGeom prst="rect">
                <a:avLst/>
              </a:prstGeom>
              <a:noFill/>
            </p:spPr>
            <p:txBody>
              <a:bodyPr wrap="square" rtlCol="0">
                <a:spAutoFit/>
              </a:bodyPr>
              <a:lstStyle/>
              <a:p>
                <a:r>
                  <a:rPr lang="en-IN" sz="1600" dirty="0"/>
                  <a:t>P</a:t>
                </a:r>
                <a:r>
                  <a:rPr lang="en-IN" sz="1600" baseline="-25000" dirty="0"/>
                  <a:t>1</a:t>
                </a:r>
                <a:endParaRPr lang="en-IN" dirty="0"/>
              </a:p>
            </p:txBody>
          </p:sp>
          <p:sp>
            <p:nvSpPr>
              <p:cNvPr id="24" name="TextBox 23">
                <a:extLst>
                  <a:ext uri="{FF2B5EF4-FFF2-40B4-BE49-F238E27FC236}">
                    <a16:creationId xmlns:a16="http://schemas.microsoft.com/office/drawing/2014/main" xmlns="" id="{A216E4BB-F70B-44BC-86CA-95271D62E5EC}"/>
                  </a:ext>
                </a:extLst>
              </p:cNvPr>
              <p:cNvSpPr txBox="1"/>
              <p:nvPr/>
            </p:nvSpPr>
            <p:spPr>
              <a:xfrm>
                <a:off x="7595737" y="1043895"/>
                <a:ext cx="399350" cy="338554"/>
              </a:xfrm>
              <a:prstGeom prst="rect">
                <a:avLst/>
              </a:prstGeom>
              <a:noFill/>
            </p:spPr>
            <p:txBody>
              <a:bodyPr wrap="square" rtlCol="0">
                <a:spAutoFit/>
              </a:bodyPr>
              <a:lstStyle/>
              <a:p>
                <a:r>
                  <a:rPr lang="en-IN" sz="1600" dirty="0"/>
                  <a:t>S</a:t>
                </a:r>
                <a:r>
                  <a:rPr lang="en-IN" sz="1600" baseline="-25000" dirty="0"/>
                  <a:t>1</a:t>
                </a:r>
                <a:endParaRPr lang="en-IN" dirty="0"/>
              </a:p>
            </p:txBody>
          </p:sp>
        </p:grpSp>
        <p:cxnSp>
          <p:nvCxnSpPr>
            <p:cNvPr id="15" name="Straight Connector 14">
              <a:extLst>
                <a:ext uri="{FF2B5EF4-FFF2-40B4-BE49-F238E27FC236}">
                  <a16:creationId xmlns:a16="http://schemas.microsoft.com/office/drawing/2014/main" xmlns="" id="{56C83535-F34C-4EB1-9C45-40D2AB87E90C}"/>
                </a:ext>
              </a:extLst>
            </p:cNvPr>
            <p:cNvCxnSpPr/>
            <p:nvPr/>
          </p:nvCxnSpPr>
          <p:spPr>
            <a:xfrm flipV="1">
              <a:off x="2530434" y="6595590"/>
              <a:ext cx="3739469"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xmlns="" id="{17126848-C33B-418F-9EBB-BC4671987861}"/>
                </a:ext>
              </a:extLst>
            </p:cNvPr>
            <p:cNvSpPr txBox="1"/>
            <p:nvPr/>
          </p:nvSpPr>
          <p:spPr>
            <a:xfrm>
              <a:off x="914400" y="5943600"/>
              <a:ext cx="399350" cy="338554"/>
            </a:xfrm>
            <a:prstGeom prst="rect">
              <a:avLst/>
            </a:prstGeom>
            <a:noFill/>
          </p:spPr>
          <p:txBody>
            <a:bodyPr wrap="square" rtlCol="0">
              <a:spAutoFit/>
            </a:bodyPr>
            <a:lstStyle/>
            <a:p>
              <a:r>
                <a:rPr lang="en-IN" sz="1600" dirty="0"/>
                <a:t>C</a:t>
              </a:r>
              <a:r>
                <a:rPr lang="en-IN" sz="1600" baseline="-25000" dirty="0"/>
                <a:t>1</a:t>
              </a:r>
              <a:endParaRPr lang="en-IN" dirty="0"/>
            </a:p>
          </p:txBody>
        </p:sp>
        <p:cxnSp>
          <p:nvCxnSpPr>
            <p:cNvPr id="17" name="Straight Connector 16">
              <a:extLst>
                <a:ext uri="{FF2B5EF4-FFF2-40B4-BE49-F238E27FC236}">
                  <a16:creationId xmlns:a16="http://schemas.microsoft.com/office/drawing/2014/main" xmlns="" id="{B3058790-199C-4F5D-9965-2AF4B4CC156F}"/>
                </a:ext>
              </a:extLst>
            </p:cNvPr>
            <p:cNvCxnSpPr/>
            <p:nvPr/>
          </p:nvCxnSpPr>
          <p:spPr>
            <a:xfrm flipV="1">
              <a:off x="1221020" y="6172200"/>
              <a:ext cx="1800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xmlns="" id="{E506FEEE-E38A-421B-88D6-31B72C388EB6}"/>
                </a:ext>
              </a:extLst>
            </p:cNvPr>
            <p:cNvSpPr txBox="1"/>
            <p:nvPr/>
          </p:nvSpPr>
          <p:spPr>
            <a:xfrm>
              <a:off x="3017520" y="5995313"/>
              <a:ext cx="399350" cy="338554"/>
            </a:xfrm>
            <a:prstGeom prst="rect">
              <a:avLst/>
            </a:prstGeom>
            <a:noFill/>
          </p:spPr>
          <p:txBody>
            <a:bodyPr wrap="square" rtlCol="0">
              <a:spAutoFit/>
            </a:bodyPr>
            <a:lstStyle/>
            <a:p>
              <a:r>
                <a:rPr lang="en-IN" sz="1600" dirty="0"/>
                <a:t>C</a:t>
              </a:r>
              <a:r>
                <a:rPr lang="en-IN" sz="1600" baseline="-25000" dirty="0"/>
                <a:t>1</a:t>
              </a:r>
              <a:endParaRPr lang="en-IN" dirty="0"/>
            </a:p>
          </p:txBody>
        </p:sp>
        <p:cxnSp>
          <p:nvCxnSpPr>
            <p:cNvPr id="19" name="Straight Connector 18">
              <a:extLst>
                <a:ext uri="{FF2B5EF4-FFF2-40B4-BE49-F238E27FC236}">
                  <a16:creationId xmlns:a16="http://schemas.microsoft.com/office/drawing/2014/main" xmlns="" id="{71BA59B7-9F44-4494-8903-26E8B470B9D9}"/>
                </a:ext>
              </a:extLst>
            </p:cNvPr>
            <p:cNvCxnSpPr>
              <a:cxnSpLocks/>
            </p:cNvCxnSpPr>
            <p:nvPr/>
          </p:nvCxnSpPr>
          <p:spPr>
            <a:xfrm rot="16200000" flipV="1">
              <a:off x="2329081" y="6388200"/>
              <a:ext cx="432000" cy="1"/>
            </a:xfrm>
            <a:prstGeom prst="line">
              <a:avLst/>
            </a:prstGeom>
            <a:ln w="28575">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7E451A04-4974-4D53-A13F-2A06493E2275}"/>
                </a:ext>
              </a:extLst>
            </p:cNvPr>
            <p:cNvCxnSpPr>
              <a:cxnSpLocks/>
            </p:cNvCxnSpPr>
            <p:nvPr/>
          </p:nvCxnSpPr>
          <p:spPr>
            <a:xfrm rot="16200000" flipV="1">
              <a:off x="5877480" y="6211000"/>
              <a:ext cx="774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xmlns="" id="{892994E9-01C5-4347-9965-4A4C1E525FCC}"/>
                </a:ext>
              </a:extLst>
            </p:cNvPr>
            <p:cNvSpPr txBox="1"/>
            <p:nvPr/>
          </p:nvSpPr>
          <p:spPr>
            <a:xfrm>
              <a:off x="3505200" y="2855725"/>
              <a:ext cx="1828999" cy="739487"/>
            </a:xfrm>
            <a:prstGeom prst="rect">
              <a:avLst/>
            </a:prstGeom>
            <a:noFill/>
          </p:spPr>
          <p:txBody>
            <a:bodyPr wrap="square" rtlCol="0">
              <a:spAutoFit/>
            </a:bodyPr>
            <a:lstStyle/>
            <a:p>
              <a:pPr algn="ctr"/>
              <a:r>
                <a:rPr lang="en-IN" sz="2000" dirty="0"/>
                <a:t>Look ahead carry adder</a:t>
              </a:r>
              <a:endParaRPr lang="en-IN" dirty="0"/>
            </a:p>
          </p:txBody>
        </p:sp>
      </p:grpSp>
    </p:spTree>
    <p:extLst>
      <p:ext uri="{BB962C8B-B14F-4D97-AF65-F5344CB8AC3E}">
        <p14:creationId xmlns:p14="http://schemas.microsoft.com/office/powerpoint/2010/main" val="18328315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D792E8-8838-4744-A7DD-92B0ED18307B}"/>
              </a:ext>
            </a:extLst>
          </p:cNvPr>
          <p:cNvSpPr>
            <a:spLocks noGrp="1"/>
          </p:cNvSpPr>
          <p:nvPr>
            <p:ph type="title"/>
          </p:nvPr>
        </p:nvSpPr>
        <p:spPr/>
        <p:txBody>
          <a:bodyPr>
            <a:normAutofit/>
          </a:bodyPr>
          <a:lstStyle/>
          <a:p>
            <a:r>
              <a:rPr lang="en-US" dirty="0">
                <a:gradFill flip="none" rotWithShape="1">
                  <a:gsLst>
                    <a:gs pos="10000">
                      <a:srgbClr val="273238"/>
                    </a:gs>
                    <a:gs pos="100000">
                      <a:srgbClr val="607D8B"/>
                    </a:gs>
                  </a:gsLst>
                  <a:lin ang="0" scaled="1"/>
                  <a:tileRect/>
                </a:gradFill>
              </a:rPr>
              <a:t>Combinational Circuits</a:t>
            </a:r>
          </a:p>
        </p:txBody>
      </p:sp>
      <p:sp>
        <p:nvSpPr>
          <p:cNvPr id="3" name="Text Placeholder 2">
            <a:extLst>
              <a:ext uri="{FF2B5EF4-FFF2-40B4-BE49-F238E27FC236}">
                <a16:creationId xmlns:a16="http://schemas.microsoft.com/office/drawing/2014/main" xmlns="" id="{6C915463-E8EE-4502-8261-E337007EFAAF}"/>
              </a:ext>
            </a:extLst>
          </p:cNvPr>
          <p:cNvSpPr>
            <a:spLocks noGrp="1"/>
          </p:cNvSpPr>
          <p:nvPr>
            <p:ph type="body" idx="1"/>
          </p:nvPr>
        </p:nvSpPr>
        <p:spPr/>
        <p:txBody>
          <a:bodyPr/>
          <a:lstStyle/>
          <a:p>
            <a:r>
              <a:rPr lang="en-US" dirty="0"/>
              <a:t>Section - 5</a:t>
            </a:r>
          </a:p>
        </p:txBody>
      </p:sp>
    </p:spTree>
    <p:extLst>
      <p:ext uri="{BB962C8B-B14F-4D97-AF65-F5344CB8AC3E}">
        <p14:creationId xmlns:p14="http://schemas.microsoft.com/office/powerpoint/2010/main" val="3936266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81335D-B36D-4492-9914-7F606F11E656}"/>
              </a:ext>
            </a:extLst>
          </p:cNvPr>
          <p:cNvSpPr>
            <a:spLocks noGrp="1"/>
          </p:cNvSpPr>
          <p:nvPr>
            <p:ph type="title"/>
          </p:nvPr>
        </p:nvSpPr>
        <p:spPr/>
        <p:txBody>
          <a:bodyPr/>
          <a:lstStyle/>
          <a:p>
            <a:r>
              <a:rPr lang="en-US" dirty="0"/>
              <a:t>Boolean functions &amp; representation</a:t>
            </a:r>
            <a:endParaRPr lang="en-IN"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xmlns="" id="{AD896734-233C-486F-A390-D7A4BD3856F6}"/>
                  </a:ext>
                </a:extLst>
              </p:cNvPr>
              <p:cNvSpPr txBox="1">
                <a:spLocks/>
              </p:cNvSpPr>
              <p:nvPr/>
            </p:nvSpPr>
            <p:spPr>
              <a:xfrm>
                <a:off x="123986" y="852407"/>
                <a:ext cx="11897855" cy="5514758"/>
              </a:xfrm>
              <a:prstGeom prst="rect">
                <a:avLst/>
              </a:prstGeom>
            </p:spPr>
            <p:txBody>
              <a:bodyPr vert="horz" lIns="91440" tIns="45720" rIns="91440" bIns="45720" rtlCol="0">
                <a:normAutofit lnSpcReduction="10000"/>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startAt="3"/>
                </a:pPr>
                <a:r>
                  <a:rPr lang="en-US" dirty="0"/>
                  <a:t>Standard sum-of-products form (Minterm)</a:t>
                </a:r>
              </a:p>
              <a:p>
                <a:pPr marL="800100"/>
                <a:r>
                  <a:rPr lang="en-US" dirty="0"/>
                  <a:t>Contains all the variables of the function either in complemented or uncomplemented form.</a:t>
                </a:r>
              </a:p>
              <a:p>
                <a:pPr marL="457200" indent="0">
                  <a:buFont typeface="Wingdings 3" panose="05040102010807070707" pitchFamily="18" charset="2"/>
                  <a:buNone/>
                </a:pPr>
                <a:endParaRPr lang="en-US" dirty="0"/>
              </a:p>
              <a:p>
                <a:pPr marL="457200" indent="0">
                  <a:buFont typeface="Wingdings 3" panose="05040102010807070707" pitchFamily="18" charset="2"/>
                  <a:buNone/>
                </a:pPr>
                <a:endParaRPr lang="en-US" dirty="0"/>
              </a:p>
              <a:p>
                <a:pPr marL="457200" indent="0">
                  <a:buFont typeface="Wingdings 3" panose="05040102010807070707" pitchFamily="18" charset="2"/>
                  <a:buNone/>
                </a:pPr>
                <a:endParaRPr lang="en-US" dirty="0"/>
              </a:p>
              <a:p>
                <a:pPr marL="800100"/>
                <a:endParaRPr lang="en-US" dirty="0"/>
              </a:p>
              <a:p>
                <a:pPr marL="800100"/>
                <a:r>
                  <a:rPr lang="en-US" dirty="0"/>
                  <a:t>Variable appears in uncomplemented form if it has a value of 1 in the combination and appears in complemented form if it has a value of 0 in the combination</a:t>
                </a:r>
              </a:p>
              <a:p>
                <a:pPr marL="800100"/>
                <a:r>
                  <a:rPr lang="en-US" dirty="0"/>
                  <a:t>Sum of minterms whose value is equal to 1 is the </a:t>
                </a:r>
                <a:r>
                  <a:rPr lang="en-US" dirty="0">
                    <a:solidFill>
                      <a:schemeClr val="tx2"/>
                    </a:solidFill>
                  </a:rPr>
                  <a:t>standard sum of products</a:t>
                </a:r>
                <a:r>
                  <a:rPr lang="en-US" dirty="0"/>
                  <a:t> form of the function.</a:t>
                </a:r>
              </a:p>
              <a:p>
                <a:pPr marL="800100"/>
                <a:r>
                  <a:rPr lang="en-US" dirty="0"/>
                  <a:t>Minterms are denoted as m</a:t>
                </a:r>
                <a:r>
                  <a:rPr lang="en-US" baseline="-25000" dirty="0"/>
                  <a:t>0</a:t>
                </a:r>
                <a:r>
                  <a:rPr lang="en-US" dirty="0"/>
                  <a:t>, m</a:t>
                </a:r>
                <a:r>
                  <a:rPr lang="en-US" baseline="-25000" dirty="0"/>
                  <a:t>1</a:t>
                </a:r>
                <a:r>
                  <a:rPr lang="en-US" dirty="0"/>
                  <a:t>, m</a:t>
                </a:r>
                <a:r>
                  <a:rPr lang="en-US" baseline="-25000" dirty="0"/>
                  <a:t>2</a:t>
                </a:r>
                <a:r>
                  <a:rPr lang="en-US" dirty="0"/>
                  <a:t>, …, </a:t>
                </a:r>
              </a:p>
              <a:p>
                <a:pPr marL="800100"/>
                <a:r>
                  <a:rPr lang="en-US" dirty="0"/>
                  <a:t>For 3 variable function, m</a:t>
                </a:r>
                <a:r>
                  <a:rPr lang="en-US" baseline="-25000" dirty="0"/>
                  <a:t>0</a:t>
                </a:r>
                <a:r>
                  <a:rPr lang="en-US" dirty="0"/>
                  <a:t>=</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𝐴</m:t>
                        </m:r>
                      </m:e>
                    </m:acc>
                    <m:acc>
                      <m:accPr>
                        <m:chr m:val="̅"/>
                        <m:ctrlPr>
                          <a:rPr lang="en-US" i="1">
                            <a:latin typeface="Cambria Math" panose="02040503050406030204" pitchFamily="18" charset="0"/>
                          </a:rPr>
                        </m:ctrlPr>
                      </m:accPr>
                      <m:e>
                        <m:r>
                          <a:rPr lang="en-US" i="1">
                            <a:latin typeface="Cambria Math" panose="02040503050406030204" pitchFamily="18" charset="0"/>
                          </a:rPr>
                          <m:t>𝐵</m:t>
                        </m:r>
                      </m:e>
                    </m:acc>
                    <m:acc>
                      <m:accPr>
                        <m:chr m:val="̅"/>
                        <m:ctrlPr>
                          <a:rPr lang="en-US" i="1">
                            <a:latin typeface="Cambria Math" panose="02040503050406030204" pitchFamily="18" charset="0"/>
                          </a:rPr>
                        </m:ctrlPr>
                      </m:accPr>
                      <m:e>
                        <m:r>
                          <a:rPr lang="en-US" i="1" smtClean="0">
                            <a:latin typeface="Cambria Math" panose="02040503050406030204" pitchFamily="18" charset="0"/>
                          </a:rPr>
                          <m:t>𝐶</m:t>
                        </m:r>
                      </m:e>
                    </m:acc>
                  </m:oMath>
                </a14:m>
                <a:r>
                  <a:rPr lang="en-US" dirty="0"/>
                  <a:t>, m</a:t>
                </a:r>
                <a:r>
                  <a:rPr lang="en-US" baseline="-25000" dirty="0"/>
                  <a:t>1</a:t>
                </a:r>
                <a:r>
                  <a:rPr lang="en-US" dirty="0"/>
                  <a:t>=</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𝐴</m:t>
                        </m:r>
                      </m:e>
                    </m:acc>
                    <m:acc>
                      <m:accPr>
                        <m:chr m:val="̅"/>
                        <m:ctrlPr>
                          <a:rPr lang="en-US" i="1">
                            <a:latin typeface="Cambria Math" panose="02040503050406030204" pitchFamily="18" charset="0"/>
                          </a:rPr>
                        </m:ctrlPr>
                      </m:accPr>
                      <m:e>
                        <m:r>
                          <a:rPr lang="en-US" i="1">
                            <a:latin typeface="Cambria Math" panose="02040503050406030204" pitchFamily="18" charset="0"/>
                          </a:rPr>
                          <m:t>𝐵</m:t>
                        </m:r>
                      </m:e>
                    </m:acc>
                    <m:r>
                      <a:rPr lang="en-US" i="1" smtClean="0">
                        <a:latin typeface="Cambria Math" panose="02040503050406030204" pitchFamily="18" charset="0"/>
                      </a:rPr>
                      <m:t>𝐶</m:t>
                    </m:r>
                  </m:oMath>
                </a14:m>
                <a:r>
                  <a:rPr lang="en-US" dirty="0"/>
                  <a:t>, m</a:t>
                </a:r>
                <a:r>
                  <a:rPr lang="en-US" baseline="-25000" dirty="0"/>
                  <a:t>2</a:t>
                </a:r>
                <a:r>
                  <a:rPr lang="en-US" dirty="0"/>
                  <a:t>=</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𝐴</m:t>
                        </m:r>
                      </m:e>
                    </m:acc>
                    <m:r>
                      <a:rPr lang="en-US" i="1" smtClean="0">
                        <a:latin typeface="Cambria Math" panose="02040503050406030204" pitchFamily="18" charset="0"/>
                      </a:rPr>
                      <m:t>𝐵</m:t>
                    </m:r>
                    <m:acc>
                      <m:accPr>
                        <m:chr m:val="̅"/>
                        <m:ctrlPr>
                          <a:rPr lang="en-US" i="1">
                            <a:latin typeface="Cambria Math" panose="02040503050406030204" pitchFamily="18" charset="0"/>
                          </a:rPr>
                        </m:ctrlPr>
                      </m:accPr>
                      <m:e>
                        <m:r>
                          <a:rPr lang="en-US" i="1">
                            <a:latin typeface="Cambria Math" panose="02040503050406030204" pitchFamily="18" charset="0"/>
                          </a:rPr>
                          <m:t>𝐶</m:t>
                        </m:r>
                      </m:e>
                    </m:acc>
                  </m:oMath>
                </a14:m>
                <a:r>
                  <a:rPr lang="en-US" dirty="0"/>
                  <a:t>, m</a:t>
                </a:r>
                <a:r>
                  <a:rPr lang="en-US" baseline="-25000" dirty="0"/>
                  <a:t>3</a:t>
                </a:r>
                <a:r>
                  <a:rPr lang="en-US" dirty="0"/>
                  <a:t>=</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𝐴</m:t>
                        </m:r>
                      </m:e>
                    </m:acc>
                    <m:r>
                      <a:rPr lang="en-US" i="1" smtClean="0">
                        <a:latin typeface="Cambria Math" panose="02040503050406030204" pitchFamily="18" charset="0"/>
                      </a:rPr>
                      <m:t>𝐵𝐶</m:t>
                    </m:r>
                  </m:oMath>
                </a14:m>
                <a:r>
                  <a:rPr lang="en-US" dirty="0"/>
                  <a:t>, m</a:t>
                </a:r>
                <a:r>
                  <a:rPr lang="en-US" baseline="-25000" dirty="0"/>
                  <a:t>4</a:t>
                </a:r>
                <a:r>
                  <a:rPr lang="en-US" dirty="0"/>
                  <a:t>=</a:t>
                </a:r>
                <a14:m>
                  <m:oMath xmlns:m="http://schemas.openxmlformats.org/officeDocument/2006/math">
                    <m:r>
                      <a:rPr lang="en-US" i="1" smtClean="0">
                        <a:latin typeface="Cambria Math" panose="02040503050406030204" pitchFamily="18" charset="0"/>
                      </a:rPr>
                      <m:t>𝐴</m:t>
                    </m:r>
                    <m:acc>
                      <m:accPr>
                        <m:chr m:val="̅"/>
                        <m:ctrlPr>
                          <a:rPr lang="en-US" i="1">
                            <a:latin typeface="Cambria Math" panose="02040503050406030204" pitchFamily="18" charset="0"/>
                          </a:rPr>
                        </m:ctrlPr>
                      </m:accPr>
                      <m:e>
                        <m:r>
                          <a:rPr lang="en-US" i="1">
                            <a:latin typeface="Cambria Math" panose="02040503050406030204" pitchFamily="18" charset="0"/>
                          </a:rPr>
                          <m:t>𝐵</m:t>
                        </m:r>
                      </m:e>
                    </m:acc>
                    <m:acc>
                      <m:accPr>
                        <m:chr m:val="̅"/>
                        <m:ctrlPr>
                          <a:rPr lang="en-US" i="1">
                            <a:latin typeface="Cambria Math" panose="02040503050406030204" pitchFamily="18" charset="0"/>
                          </a:rPr>
                        </m:ctrlPr>
                      </m:accPr>
                      <m:e>
                        <m:r>
                          <a:rPr lang="en-US" i="1">
                            <a:latin typeface="Cambria Math" panose="02040503050406030204" pitchFamily="18" charset="0"/>
                          </a:rPr>
                          <m:t>𝐶</m:t>
                        </m:r>
                      </m:e>
                    </m:acc>
                  </m:oMath>
                </a14:m>
                <a:r>
                  <a:rPr lang="en-US" dirty="0"/>
                  <a:t>, m</a:t>
                </a:r>
                <a:r>
                  <a:rPr lang="en-US" baseline="-25000" dirty="0"/>
                  <a:t>5</a:t>
                </a:r>
                <a:r>
                  <a:rPr lang="en-US" dirty="0"/>
                  <a:t>=</a:t>
                </a:r>
                <a14:m>
                  <m:oMath xmlns:m="http://schemas.openxmlformats.org/officeDocument/2006/math">
                    <m:r>
                      <a:rPr lang="en-US" i="1" smtClean="0">
                        <a:latin typeface="Cambria Math" panose="02040503050406030204" pitchFamily="18" charset="0"/>
                      </a:rPr>
                      <m:t>𝐴</m:t>
                    </m:r>
                    <m:acc>
                      <m:accPr>
                        <m:chr m:val="̅"/>
                        <m:ctrlPr>
                          <a:rPr lang="en-US" i="1">
                            <a:latin typeface="Cambria Math" panose="02040503050406030204" pitchFamily="18" charset="0"/>
                          </a:rPr>
                        </m:ctrlPr>
                      </m:accPr>
                      <m:e>
                        <m:r>
                          <a:rPr lang="en-US" i="1">
                            <a:latin typeface="Cambria Math" panose="02040503050406030204" pitchFamily="18" charset="0"/>
                          </a:rPr>
                          <m:t>𝐵</m:t>
                        </m:r>
                      </m:e>
                    </m:acc>
                    <m:r>
                      <a:rPr lang="en-US" i="1" smtClean="0">
                        <a:latin typeface="Cambria Math" panose="02040503050406030204" pitchFamily="18" charset="0"/>
                      </a:rPr>
                      <m:t>𝐶</m:t>
                    </m:r>
                  </m:oMath>
                </a14:m>
                <a:r>
                  <a:rPr lang="en-US" dirty="0"/>
                  <a:t>, m</a:t>
                </a:r>
                <a:r>
                  <a:rPr lang="en-US" baseline="-25000" dirty="0"/>
                  <a:t>6</a:t>
                </a:r>
                <a:r>
                  <a:rPr lang="en-US" dirty="0"/>
                  <a:t>=</a:t>
                </a:r>
                <a14:m>
                  <m:oMath xmlns:m="http://schemas.openxmlformats.org/officeDocument/2006/math">
                    <m:r>
                      <a:rPr lang="en-US" i="1" smtClean="0">
                        <a:latin typeface="Cambria Math" panose="02040503050406030204" pitchFamily="18" charset="0"/>
                      </a:rPr>
                      <m:t>𝐴𝐵</m:t>
                    </m:r>
                    <m:acc>
                      <m:accPr>
                        <m:chr m:val="̅"/>
                        <m:ctrlPr>
                          <a:rPr lang="en-US" i="1">
                            <a:latin typeface="Cambria Math" panose="02040503050406030204" pitchFamily="18" charset="0"/>
                          </a:rPr>
                        </m:ctrlPr>
                      </m:accPr>
                      <m:e>
                        <m:r>
                          <a:rPr lang="en-US" i="1">
                            <a:latin typeface="Cambria Math" panose="02040503050406030204" pitchFamily="18" charset="0"/>
                          </a:rPr>
                          <m:t>𝐶</m:t>
                        </m:r>
                      </m:e>
                    </m:acc>
                  </m:oMath>
                </a14:m>
                <a:r>
                  <a:rPr lang="en-US" dirty="0"/>
                  <a:t>, and m</a:t>
                </a:r>
                <a:r>
                  <a:rPr lang="en-US" baseline="-25000" dirty="0"/>
                  <a:t>7</a:t>
                </a:r>
                <a:r>
                  <a:rPr lang="en-US" dirty="0"/>
                  <a:t>=</a:t>
                </a:r>
                <a14:m>
                  <m:oMath xmlns:m="http://schemas.openxmlformats.org/officeDocument/2006/math">
                    <m:r>
                      <a:rPr lang="en-US" i="1" smtClean="0">
                        <a:latin typeface="Cambria Math" panose="02040503050406030204" pitchFamily="18" charset="0"/>
                      </a:rPr>
                      <m:t>𝐴𝐵𝐶</m:t>
                    </m:r>
                  </m:oMath>
                </a14:m>
                <a:endParaRPr lang="en-US" dirty="0"/>
              </a:p>
            </p:txBody>
          </p:sp>
        </mc:Choice>
        <mc:Fallback xmlns="">
          <p:sp>
            <p:nvSpPr>
              <p:cNvPr id="4" name="Content Placeholder 2">
                <a:extLst>
                  <a:ext uri="{FF2B5EF4-FFF2-40B4-BE49-F238E27FC236}">
                    <a16:creationId xmlns:a16="http://schemas.microsoft.com/office/drawing/2014/main" id="{AD896734-233C-486F-A390-D7A4BD3856F6}"/>
                  </a:ext>
                </a:extLst>
              </p:cNvPr>
              <p:cNvSpPr txBox="1">
                <a:spLocks noRot="1" noChangeAspect="1" noMove="1" noResize="1" noEditPoints="1" noAdjustHandles="1" noChangeArrowheads="1" noChangeShapeType="1" noTextEdit="1"/>
              </p:cNvSpPr>
              <p:nvPr/>
            </p:nvSpPr>
            <p:spPr>
              <a:xfrm>
                <a:off x="123986" y="852407"/>
                <a:ext cx="11897855" cy="5514758"/>
              </a:xfrm>
              <a:prstGeom prst="rect">
                <a:avLst/>
              </a:prstGeom>
              <a:blipFill>
                <a:blip r:embed="rId2"/>
                <a:stretch>
                  <a:fillRect l="-820" t="-2212" r="-82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xmlns="" id="{2DB22594-5C18-400A-BFA9-1BD0C099E0CF}"/>
                  </a:ext>
                </a:extLst>
              </p:cNvPr>
              <p:cNvSpPr/>
              <p:nvPr/>
            </p:nvSpPr>
            <p:spPr>
              <a:xfrm>
                <a:off x="3698544" y="2818631"/>
                <a:ext cx="4535974" cy="462434"/>
              </a:xfrm>
              <a:prstGeom prst="rect">
                <a:avLst/>
              </a:prstGeom>
            </p:spPr>
            <p:txBody>
              <a:bodyPr wrap="square">
                <a:spAutoFit/>
              </a:bodyPr>
              <a:lstStyle/>
              <a:p>
                <a:pPr marL="457200" indent="0" algn="just">
                  <a:buNone/>
                </a:pPr>
                <a14:m>
                  <m:oMathPara xmlns:m="http://schemas.openxmlformats.org/officeDocument/2006/math">
                    <m:oMathParaPr>
                      <m:jc m:val="right"/>
                    </m:oMathParaPr>
                    <m:oMath xmlns:m="http://schemas.openxmlformats.org/officeDocument/2006/math">
                      <m:r>
                        <a:rPr lang="en-US" sz="2400" i="1" smtClean="0">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𝐴</m:t>
                          </m:r>
                        </m:e>
                      </m:acc>
                      <m:r>
                        <a:rPr lang="en-US" sz="2400" i="1">
                          <a:latin typeface="Cambria Math" panose="02040503050406030204" pitchFamily="18" charset="0"/>
                        </a:rPr>
                        <m:t>𝐵𝐶</m:t>
                      </m:r>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𝐴</m:t>
                          </m:r>
                        </m:e>
                      </m:acc>
                      <m:r>
                        <a:rPr lang="en-US" sz="2400" i="1">
                          <a:latin typeface="Cambria Math" panose="02040503050406030204" pitchFamily="18" charset="0"/>
                        </a:rPr>
                        <m:t>𝐵</m:t>
                      </m:r>
                      <m:acc>
                        <m:accPr>
                          <m:chr m:val="̅"/>
                          <m:ctrlPr>
                            <a:rPr lang="en-US" sz="2400" i="1">
                              <a:latin typeface="Cambria Math" panose="02040503050406030204" pitchFamily="18" charset="0"/>
                            </a:rPr>
                          </m:ctrlPr>
                        </m:accPr>
                        <m:e>
                          <m:r>
                            <a:rPr lang="en-US" sz="2400" i="1">
                              <a:latin typeface="Cambria Math" panose="02040503050406030204" pitchFamily="18" charset="0"/>
                            </a:rPr>
                            <m:t>𝐶</m:t>
                          </m:r>
                        </m:e>
                      </m:acc>
                      <m:r>
                        <a:rPr lang="en-US" sz="2400" i="1">
                          <a:latin typeface="Cambria Math" panose="02040503050406030204" pitchFamily="18" charset="0"/>
                        </a:rPr>
                        <m:t>+</m:t>
                      </m:r>
                      <m:r>
                        <a:rPr lang="en-US" sz="2400" i="1">
                          <a:latin typeface="Cambria Math" panose="02040503050406030204" pitchFamily="18" charset="0"/>
                        </a:rPr>
                        <m:t>𝐴</m:t>
                      </m:r>
                      <m:acc>
                        <m:accPr>
                          <m:chr m:val="̅"/>
                          <m:ctrlPr>
                            <a:rPr lang="en-US" sz="2400" i="1">
                              <a:latin typeface="Cambria Math" panose="02040503050406030204" pitchFamily="18" charset="0"/>
                            </a:rPr>
                          </m:ctrlPr>
                        </m:accPr>
                        <m:e>
                          <m:r>
                            <a:rPr lang="en-US" sz="2400" i="1">
                              <a:latin typeface="Cambria Math" panose="02040503050406030204" pitchFamily="18" charset="0"/>
                            </a:rPr>
                            <m:t>𝐵</m:t>
                          </m:r>
                        </m:e>
                      </m:acc>
                      <m:r>
                        <a:rPr lang="en-US" sz="2400" i="1">
                          <a:latin typeface="Cambria Math" panose="02040503050406030204" pitchFamily="18" charset="0"/>
                        </a:rPr>
                        <m:t>𝐶</m:t>
                      </m:r>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𝐴</m:t>
                          </m:r>
                        </m:e>
                      </m:acc>
                      <m:acc>
                        <m:accPr>
                          <m:chr m:val="̅"/>
                          <m:ctrlPr>
                            <a:rPr lang="en-US" sz="2400" i="1">
                              <a:latin typeface="Cambria Math" panose="02040503050406030204" pitchFamily="18" charset="0"/>
                            </a:rPr>
                          </m:ctrlPr>
                        </m:accPr>
                        <m:e>
                          <m:r>
                            <a:rPr lang="en-US" sz="2400" i="1">
                              <a:latin typeface="Cambria Math" panose="02040503050406030204" pitchFamily="18" charset="0"/>
                            </a:rPr>
                            <m:t>𝐵</m:t>
                          </m:r>
                        </m:e>
                      </m:acc>
                      <m:r>
                        <a:rPr lang="en-US" sz="2400" i="1">
                          <a:latin typeface="Cambria Math" panose="02040503050406030204" pitchFamily="18" charset="0"/>
                        </a:rPr>
                        <m:t>𝐶</m:t>
                      </m:r>
                    </m:oMath>
                  </m:oMathPara>
                </a14:m>
                <a:endParaRPr lang="en-US" sz="2400" dirty="0"/>
              </a:p>
            </p:txBody>
          </p:sp>
        </mc:Choice>
        <mc:Fallback xmlns="">
          <p:sp>
            <p:nvSpPr>
              <p:cNvPr id="5" name="Rectangle 4">
                <a:extLst>
                  <a:ext uri="{FF2B5EF4-FFF2-40B4-BE49-F238E27FC236}">
                    <a16:creationId xmlns:a16="http://schemas.microsoft.com/office/drawing/2014/main" id="{2DB22594-5C18-400A-BFA9-1BD0C099E0CF}"/>
                  </a:ext>
                </a:extLst>
              </p:cNvPr>
              <p:cNvSpPr>
                <a:spLocks noRot="1" noChangeAspect="1" noMove="1" noResize="1" noEditPoints="1" noAdjustHandles="1" noChangeArrowheads="1" noChangeShapeType="1" noTextEdit="1"/>
              </p:cNvSpPr>
              <p:nvPr/>
            </p:nvSpPr>
            <p:spPr>
              <a:xfrm>
                <a:off x="3698544" y="2818631"/>
                <a:ext cx="4535974" cy="462434"/>
              </a:xfrm>
              <a:prstGeom prst="rect">
                <a:avLst/>
              </a:prstGeom>
              <a:blipFill>
                <a:blip r:embed="rId3"/>
                <a:stretch>
                  <a:fillRect r="-538"/>
                </a:stretch>
              </a:blipFill>
            </p:spPr>
            <p:txBody>
              <a:bodyPr/>
              <a:lstStyle/>
              <a:p>
                <a:r>
                  <a:rPr lang="en-IN">
                    <a:noFill/>
                  </a:rPr>
                  <a:t> </a:t>
                </a:r>
              </a:p>
            </p:txBody>
          </p:sp>
        </mc:Fallback>
      </mc:AlternateContent>
      <p:sp>
        <p:nvSpPr>
          <p:cNvPr id="6" name="TextBox 5">
            <a:extLst>
              <a:ext uri="{FF2B5EF4-FFF2-40B4-BE49-F238E27FC236}">
                <a16:creationId xmlns:a16="http://schemas.microsoft.com/office/drawing/2014/main" xmlns="" id="{597444A0-F9D8-4947-8C00-A679E65C3A5A}"/>
              </a:ext>
            </a:extLst>
          </p:cNvPr>
          <p:cNvSpPr txBox="1"/>
          <p:nvPr/>
        </p:nvSpPr>
        <p:spPr>
          <a:xfrm>
            <a:off x="2766251" y="3199631"/>
            <a:ext cx="2714205" cy="461665"/>
          </a:xfrm>
          <a:prstGeom prst="rect">
            <a:avLst/>
          </a:prstGeom>
          <a:noFill/>
        </p:spPr>
        <p:txBody>
          <a:bodyPr wrap="none" rtlCol="0">
            <a:spAutoFit/>
          </a:bodyPr>
          <a:lstStyle/>
          <a:p>
            <a:r>
              <a:rPr lang="en-US" sz="2400" dirty="0">
                <a:solidFill>
                  <a:schemeClr val="tx2"/>
                </a:solidFill>
              </a:rPr>
              <a:t>Value of Minterm = 1</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xmlns="" id="{F014ED65-2633-425A-9981-8A7A40671517}"/>
                  </a:ext>
                </a:extLst>
              </p:cNvPr>
              <p:cNvSpPr/>
              <p:nvPr/>
            </p:nvSpPr>
            <p:spPr>
              <a:xfrm>
                <a:off x="4095582" y="2438400"/>
                <a:ext cx="3787254" cy="4624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𝐴</m:t>
                          </m:r>
                        </m:e>
                      </m:acc>
                      <m:r>
                        <a:rPr lang="en-US" sz="2400" i="1">
                          <a:latin typeface="Cambria Math" panose="02040503050406030204" pitchFamily="18" charset="0"/>
                        </a:rPr>
                        <m:t>𝐵</m:t>
                      </m:r>
                      <m:d>
                        <m:dPr>
                          <m:ctrlPr>
                            <a:rPr lang="en-US" sz="2400" i="1">
                              <a:latin typeface="Cambria Math" panose="02040503050406030204" pitchFamily="18" charset="0"/>
                            </a:rPr>
                          </m:ctrlPr>
                        </m:dPr>
                        <m:e>
                          <m:r>
                            <a:rPr lang="en-US" sz="2400" i="1">
                              <a:latin typeface="Cambria Math" panose="02040503050406030204" pitchFamily="18" charset="0"/>
                            </a:rPr>
                            <m:t>𝐶</m:t>
                          </m:r>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𝐶</m:t>
                              </m:r>
                            </m:e>
                          </m:acc>
                        </m:e>
                      </m:d>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𝐵</m:t>
                          </m:r>
                        </m:e>
                      </m:acc>
                      <m:r>
                        <a:rPr lang="en-US" sz="2400" i="1">
                          <a:latin typeface="Cambria Math" panose="02040503050406030204" pitchFamily="18" charset="0"/>
                        </a:rPr>
                        <m:t>𝐶</m:t>
                      </m:r>
                      <m:d>
                        <m:dPr>
                          <m:ctrlPr>
                            <a:rPr lang="en-US" sz="2400" i="1">
                              <a:latin typeface="Cambria Math" panose="02040503050406030204" pitchFamily="18" charset="0"/>
                            </a:rPr>
                          </m:ctrlPr>
                        </m:dPr>
                        <m:e>
                          <m:r>
                            <a:rPr lang="en-US" sz="2400" i="1">
                              <a:latin typeface="Cambria Math" panose="02040503050406030204" pitchFamily="18" charset="0"/>
                            </a:rPr>
                            <m:t>𝐴</m:t>
                          </m:r>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𝐴</m:t>
                              </m:r>
                            </m:e>
                          </m:acc>
                        </m:e>
                      </m:d>
                    </m:oMath>
                  </m:oMathPara>
                </a14:m>
                <a:endParaRPr lang="en-IN" sz="2400" dirty="0"/>
              </a:p>
            </p:txBody>
          </p:sp>
        </mc:Choice>
        <mc:Fallback xmlns="">
          <p:sp>
            <p:nvSpPr>
              <p:cNvPr id="7" name="Rectangle 6">
                <a:extLst>
                  <a:ext uri="{FF2B5EF4-FFF2-40B4-BE49-F238E27FC236}">
                    <a16:creationId xmlns:a16="http://schemas.microsoft.com/office/drawing/2014/main" id="{F014ED65-2633-425A-9981-8A7A40671517}"/>
                  </a:ext>
                </a:extLst>
              </p:cNvPr>
              <p:cNvSpPr>
                <a:spLocks noRot="1" noChangeAspect="1" noMove="1" noResize="1" noEditPoints="1" noAdjustHandles="1" noChangeArrowheads="1" noChangeShapeType="1" noTextEdit="1"/>
              </p:cNvSpPr>
              <p:nvPr/>
            </p:nvSpPr>
            <p:spPr>
              <a:xfrm>
                <a:off x="4095582" y="2438400"/>
                <a:ext cx="3787254" cy="462434"/>
              </a:xfrm>
              <a:prstGeom prst="rect">
                <a:avLst/>
              </a:prstGeom>
              <a:blipFill>
                <a:blip r:embed="rId4"/>
                <a:stretch>
                  <a:fillRect r="-531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xmlns="" id="{AE3DF758-D49B-4212-92EB-F74BAFF2BCB2}"/>
                  </a:ext>
                </a:extLst>
              </p:cNvPr>
              <p:cNvSpPr/>
              <p:nvPr/>
            </p:nvSpPr>
            <p:spPr>
              <a:xfrm>
                <a:off x="2766251" y="2057400"/>
                <a:ext cx="3105530" cy="4624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𝑓</m:t>
                      </m:r>
                      <m:d>
                        <m:dPr>
                          <m:ctrlPr>
                            <a:rPr lang="en-US" sz="2400" i="1">
                              <a:latin typeface="Cambria Math" panose="02040503050406030204" pitchFamily="18" charset="0"/>
                            </a:rPr>
                          </m:ctrlPr>
                        </m:dPr>
                        <m:e>
                          <m:r>
                            <a:rPr lang="en-US" sz="2400" i="1">
                              <a:latin typeface="Cambria Math" panose="02040503050406030204" pitchFamily="18" charset="0"/>
                            </a:rPr>
                            <m:t>𝐴</m:t>
                          </m:r>
                          <m:r>
                            <a:rPr lang="en-US" sz="2400" i="1">
                              <a:latin typeface="Cambria Math" panose="02040503050406030204" pitchFamily="18" charset="0"/>
                            </a:rPr>
                            <m:t>,</m:t>
                          </m:r>
                          <m:r>
                            <a:rPr lang="en-US" sz="2400" i="1">
                              <a:latin typeface="Cambria Math" panose="02040503050406030204" pitchFamily="18" charset="0"/>
                            </a:rPr>
                            <m:t>𝐵</m:t>
                          </m:r>
                          <m:r>
                            <a:rPr lang="en-US" sz="2400" i="1">
                              <a:latin typeface="Cambria Math" panose="02040503050406030204" pitchFamily="18" charset="0"/>
                            </a:rPr>
                            <m:t>,</m:t>
                          </m:r>
                          <m:r>
                            <a:rPr lang="en-US" sz="2400" i="1">
                              <a:latin typeface="Cambria Math" panose="02040503050406030204" pitchFamily="18" charset="0"/>
                            </a:rPr>
                            <m:t>𝐶</m:t>
                          </m:r>
                        </m:e>
                      </m:d>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𝐴</m:t>
                          </m:r>
                        </m:e>
                      </m:acc>
                      <m:r>
                        <a:rPr lang="en-US" sz="2400" i="1">
                          <a:latin typeface="Cambria Math" panose="02040503050406030204" pitchFamily="18" charset="0"/>
                        </a:rPr>
                        <m:t>𝐵</m:t>
                      </m:r>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𝐵</m:t>
                          </m:r>
                        </m:e>
                      </m:acc>
                      <m:r>
                        <a:rPr lang="en-US" sz="2400" i="1">
                          <a:latin typeface="Cambria Math" panose="02040503050406030204" pitchFamily="18" charset="0"/>
                        </a:rPr>
                        <m:t>𝐶</m:t>
                      </m:r>
                    </m:oMath>
                  </m:oMathPara>
                </a14:m>
                <a:endParaRPr lang="en-IN" sz="2400" dirty="0"/>
              </a:p>
            </p:txBody>
          </p:sp>
        </mc:Choice>
        <mc:Fallback xmlns="">
          <p:sp>
            <p:nvSpPr>
              <p:cNvPr id="8" name="Rectangle 7">
                <a:extLst>
                  <a:ext uri="{FF2B5EF4-FFF2-40B4-BE49-F238E27FC236}">
                    <a16:creationId xmlns:a16="http://schemas.microsoft.com/office/drawing/2014/main" id="{AE3DF758-D49B-4212-92EB-F74BAFF2BCB2}"/>
                  </a:ext>
                </a:extLst>
              </p:cNvPr>
              <p:cNvSpPr>
                <a:spLocks noRot="1" noChangeAspect="1" noMove="1" noResize="1" noEditPoints="1" noAdjustHandles="1" noChangeArrowheads="1" noChangeShapeType="1" noTextEdit="1"/>
              </p:cNvSpPr>
              <p:nvPr/>
            </p:nvSpPr>
            <p:spPr>
              <a:xfrm>
                <a:off x="2766251" y="2057400"/>
                <a:ext cx="3105530" cy="462434"/>
              </a:xfrm>
              <a:prstGeom prst="rect">
                <a:avLst/>
              </a:prstGeom>
              <a:blipFill>
                <a:blip r:embed="rId5"/>
                <a:stretch>
                  <a:fillRect l="-196" r="-2554" b="-18667"/>
                </a:stretch>
              </a:blipFill>
            </p:spPr>
            <p:txBody>
              <a:bodyPr/>
              <a:lstStyle/>
              <a:p>
                <a:r>
                  <a:rPr lang="en-IN">
                    <a:noFill/>
                  </a:rPr>
                  <a:t> </a:t>
                </a:r>
              </a:p>
            </p:txBody>
          </p:sp>
        </mc:Fallback>
      </mc:AlternateContent>
    </p:spTree>
    <p:extLst>
      <p:ext uri="{BB962C8B-B14F-4D97-AF65-F5344CB8AC3E}">
        <p14:creationId xmlns:p14="http://schemas.microsoft.com/office/powerpoint/2010/main" val="161323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P spid="6" grpId="0"/>
      <p:bldP spid="7" grpId="0"/>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09D06420-0387-4EB9-9D2E-A3436170E39A}"/>
              </a:ext>
            </a:extLst>
          </p:cNvPr>
          <p:cNvGraphicFramePr>
            <a:graphicFrameLocks noGrp="1"/>
          </p:cNvGraphicFramePr>
          <p:nvPr>
            <p:extLst>
              <p:ext uri="{D42A27DB-BD31-4B8C-83A1-F6EECF244321}">
                <p14:modId xmlns:p14="http://schemas.microsoft.com/office/powerpoint/2010/main" val="2304914349"/>
              </p:ext>
            </p:extLst>
          </p:nvPr>
        </p:nvGraphicFramePr>
        <p:xfrm>
          <a:off x="5266679" y="0"/>
          <a:ext cx="4176000" cy="6583680"/>
        </p:xfrm>
        <a:graphic>
          <a:graphicData uri="http://schemas.openxmlformats.org/drawingml/2006/table">
            <a:tbl>
              <a:tblPr firstRow="1">
                <a:tableStyleId>{616DA210-FB5B-4158-B5E0-FEB733F419BA}</a:tableStyleId>
              </a:tblPr>
              <a:tblGrid>
                <a:gridCol w="522000">
                  <a:extLst>
                    <a:ext uri="{9D8B030D-6E8A-4147-A177-3AD203B41FA5}">
                      <a16:colId xmlns:a16="http://schemas.microsoft.com/office/drawing/2014/main" xmlns="" val="20000"/>
                    </a:ext>
                  </a:extLst>
                </a:gridCol>
                <a:gridCol w="522000">
                  <a:extLst>
                    <a:ext uri="{9D8B030D-6E8A-4147-A177-3AD203B41FA5}">
                      <a16:colId xmlns:a16="http://schemas.microsoft.com/office/drawing/2014/main" xmlns="" val="20001"/>
                    </a:ext>
                  </a:extLst>
                </a:gridCol>
                <a:gridCol w="522000">
                  <a:extLst>
                    <a:ext uri="{9D8B030D-6E8A-4147-A177-3AD203B41FA5}">
                      <a16:colId xmlns:a16="http://schemas.microsoft.com/office/drawing/2014/main" xmlns="" val="20002"/>
                    </a:ext>
                  </a:extLst>
                </a:gridCol>
                <a:gridCol w="522000">
                  <a:extLst>
                    <a:ext uri="{9D8B030D-6E8A-4147-A177-3AD203B41FA5}">
                      <a16:colId xmlns:a16="http://schemas.microsoft.com/office/drawing/2014/main" xmlns="" val="20003"/>
                    </a:ext>
                  </a:extLst>
                </a:gridCol>
                <a:gridCol w="522000">
                  <a:extLst>
                    <a:ext uri="{9D8B030D-6E8A-4147-A177-3AD203B41FA5}">
                      <a16:colId xmlns:a16="http://schemas.microsoft.com/office/drawing/2014/main" xmlns="" val="20004"/>
                    </a:ext>
                  </a:extLst>
                </a:gridCol>
                <a:gridCol w="522000">
                  <a:extLst>
                    <a:ext uri="{9D8B030D-6E8A-4147-A177-3AD203B41FA5}">
                      <a16:colId xmlns:a16="http://schemas.microsoft.com/office/drawing/2014/main" xmlns="" val="20005"/>
                    </a:ext>
                  </a:extLst>
                </a:gridCol>
                <a:gridCol w="522000">
                  <a:extLst>
                    <a:ext uri="{9D8B030D-6E8A-4147-A177-3AD203B41FA5}">
                      <a16:colId xmlns:a16="http://schemas.microsoft.com/office/drawing/2014/main" xmlns="" val="20006"/>
                    </a:ext>
                  </a:extLst>
                </a:gridCol>
                <a:gridCol w="522000">
                  <a:extLst>
                    <a:ext uri="{9D8B030D-6E8A-4147-A177-3AD203B41FA5}">
                      <a16:colId xmlns:a16="http://schemas.microsoft.com/office/drawing/2014/main" xmlns="" val="20007"/>
                    </a:ext>
                  </a:extLst>
                </a:gridCol>
              </a:tblGrid>
              <a:tr h="340000">
                <a:tc gridSpan="4">
                  <a:txBody>
                    <a:bodyPr/>
                    <a:lstStyle/>
                    <a:p>
                      <a:pPr algn="ctr"/>
                      <a:r>
                        <a:rPr lang="en-US" sz="1800" b="1" baseline="0" dirty="0">
                          <a:solidFill>
                            <a:sysClr val="windowText" lastClr="000000"/>
                          </a:solidFill>
                        </a:rPr>
                        <a:t>4-bit Binary</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hMerge="1">
                  <a:txBody>
                    <a:bodyPr/>
                    <a:lstStyle/>
                    <a:p>
                      <a:pPr algn="ctr"/>
                      <a:endParaRPr lang="en-US" sz="1800" b="1" baseline="-25000" dirty="0"/>
                    </a:p>
                  </a:txBody>
                  <a:tcPr anchor="ctr"/>
                </a:tc>
                <a:tc hMerge="1">
                  <a:txBody>
                    <a:bodyPr/>
                    <a:lstStyle/>
                    <a:p>
                      <a:pPr algn="ctr"/>
                      <a:endParaRPr lang="en-US" sz="1800" b="1" baseline="-25000" dirty="0"/>
                    </a:p>
                  </a:txBody>
                  <a:tcPr anchor="ctr"/>
                </a:tc>
                <a:tc hMerge="1">
                  <a:txBody>
                    <a:bodyPr/>
                    <a:lstStyle/>
                    <a:p>
                      <a:pPr algn="ctr"/>
                      <a:endParaRPr lang="en-US" sz="1800" b="1" baseline="-25000" dirty="0"/>
                    </a:p>
                  </a:txBody>
                  <a:tcPr anchor="ctr"/>
                </a:tc>
                <a:tc gridSpan="4">
                  <a:txBody>
                    <a:bodyPr/>
                    <a:lstStyle/>
                    <a:p>
                      <a:pPr algn="ctr"/>
                      <a:r>
                        <a:rPr lang="en-US" sz="1800" b="1" baseline="0" dirty="0">
                          <a:solidFill>
                            <a:sysClr val="windowText" lastClr="000000"/>
                          </a:solidFill>
                        </a:rPr>
                        <a:t>4-bit Gray</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hMerge="1">
                  <a:txBody>
                    <a:bodyPr/>
                    <a:lstStyle/>
                    <a:p>
                      <a:pPr algn="ctr"/>
                      <a:endParaRPr lang="en-US" sz="1800" b="1" baseline="-25000" dirty="0">
                        <a:solidFill>
                          <a:schemeClr val="tx2"/>
                        </a:solidFill>
                      </a:endParaRPr>
                    </a:p>
                  </a:txBody>
                  <a:tcPr anchor="ctr"/>
                </a:tc>
                <a:tc hMerge="1">
                  <a:txBody>
                    <a:bodyPr/>
                    <a:lstStyle/>
                    <a:p>
                      <a:pPr algn="ctr"/>
                      <a:endParaRPr lang="en-US" sz="1800" b="1" baseline="-25000" dirty="0">
                        <a:solidFill>
                          <a:schemeClr val="tx2"/>
                        </a:solidFill>
                      </a:endParaRPr>
                    </a:p>
                  </a:txBody>
                  <a:tcPr anchor="ctr"/>
                </a:tc>
                <a:tc hMerge="1">
                  <a:txBody>
                    <a:bodyPr/>
                    <a:lstStyle/>
                    <a:p>
                      <a:pPr algn="ctr"/>
                      <a:endParaRPr lang="en-US" sz="1800" b="1" baseline="-25000" dirty="0">
                        <a:solidFill>
                          <a:schemeClr val="tx2"/>
                        </a:solidFill>
                      </a:endParaRPr>
                    </a:p>
                  </a:txBody>
                  <a:tcPr anchor="ctr"/>
                </a:tc>
                <a:extLst>
                  <a:ext uri="{0D108BD9-81ED-4DB2-BD59-A6C34878D82A}">
                    <a16:rowId xmlns:a16="http://schemas.microsoft.com/office/drawing/2014/main" xmlns="" val="10000"/>
                  </a:ext>
                </a:extLst>
              </a:tr>
              <a:tr h="340000">
                <a:tc>
                  <a:txBody>
                    <a:bodyPr/>
                    <a:lstStyle/>
                    <a:p>
                      <a:pPr algn="ctr"/>
                      <a:r>
                        <a:rPr lang="en-US" sz="1800" b="1" baseline="0" dirty="0"/>
                        <a:t>B</a:t>
                      </a:r>
                      <a:r>
                        <a:rPr lang="en-US" sz="1800" b="1" baseline="-25000" dirty="0"/>
                        <a:t>4</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1800" b="1" dirty="0"/>
                        <a:t>B</a:t>
                      </a:r>
                      <a:r>
                        <a:rPr lang="en-US" sz="1800" b="1" baseline="-25000" dirty="0"/>
                        <a:t>3</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1800" b="1" dirty="0"/>
                        <a:t>B</a:t>
                      </a:r>
                      <a:r>
                        <a:rPr lang="en-US" sz="1800" b="1" baseline="-25000" dirty="0"/>
                        <a:t>2</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1800" b="1" dirty="0"/>
                        <a:t>B</a:t>
                      </a:r>
                      <a:r>
                        <a:rPr lang="en-US" sz="1800" b="1" baseline="-25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1800" b="1" baseline="0" dirty="0">
                          <a:solidFill>
                            <a:schemeClr val="tx1"/>
                          </a:solidFill>
                        </a:rPr>
                        <a:t>G</a:t>
                      </a:r>
                      <a:r>
                        <a:rPr lang="en-US" sz="1800" b="1" baseline="-25000" dirty="0">
                          <a:solidFill>
                            <a:schemeClr val="tx1"/>
                          </a:solidFill>
                        </a:rPr>
                        <a:t>4</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1800" b="1" dirty="0">
                          <a:solidFill>
                            <a:schemeClr val="tx1"/>
                          </a:solidFill>
                        </a:rPr>
                        <a:t>G</a:t>
                      </a:r>
                      <a:r>
                        <a:rPr lang="en-US" sz="1800" b="1" baseline="-25000" dirty="0">
                          <a:solidFill>
                            <a:schemeClr val="tx1"/>
                          </a:solidFill>
                        </a:rPr>
                        <a:t>3</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1800" b="1" dirty="0">
                          <a:solidFill>
                            <a:schemeClr val="tx1"/>
                          </a:solidFill>
                        </a:rPr>
                        <a:t>G</a:t>
                      </a:r>
                      <a:r>
                        <a:rPr lang="en-US" sz="1800" b="1" baseline="-25000" dirty="0">
                          <a:solidFill>
                            <a:schemeClr val="tx1"/>
                          </a:solidFill>
                        </a:rPr>
                        <a:t>2</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1800" b="1" dirty="0">
                          <a:solidFill>
                            <a:schemeClr val="tx1"/>
                          </a:solidFill>
                        </a:rPr>
                        <a:t>G</a:t>
                      </a:r>
                      <a:r>
                        <a:rPr lang="en-US" sz="1800" b="1" baseline="-25000" dirty="0">
                          <a:solidFill>
                            <a:schemeClr val="tx1"/>
                          </a:solidFill>
                        </a:rPr>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1"/>
                  </a:ext>
                </a:extLst>
              </a:tr>
              <a:tr h="340000">
                <a:tc>
                  <a:txBody>
                    <a:bodyPr/>
                    <a:lstStyle/>
                    <a:p>
                      <a:pPr algn="ctr"/>
                      <a:r>
                        <a:rPr lang="en-US" sz="18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2"/>
                  </a:ext>
                </a:extLst>
              </a:tr>
              <a:tr h="340000">
                <a:tc>
                  <a:txBody>
                    <a:bodyPr/>
                    <a:lstStyle/>
                    <a:p>
                      <a:pPr algn="ctr"/>
                      <a:r>
                        <a:rPr lang="en-US" sz="18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3"/>
                  </a:ext>
                </a:extLst>
              </a:tr>
              <a:tr h="340000">
                <a:tc>
                  <a:txBody>
                    <a:bodyPr/>
                    <a:lstStyle/>
                    <a:p>
                      <a:pPr algn="ctr"/>
                      <a:r>
                        <a:rPr lang="en-US" sz="18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4"/>
                  </a:ext>
                </a:extLst>
              </a:tr>
              <a:tr h="340000">
                <a:tc>
                  <a:txBody>
                    <a:bodyPr/>
                    <a:lstStyle/>
                    <a:p>
                      <a:pPr algn="ctr"/>
                      <a:r>
                        <a:rPr lang="en-US" sz="18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5"/>
                  </a:ext>
                </a:extLst>
              </a:tr>
              <a:tr h="340000">
                <a:tc>
                  <a:txBody>
                    <a:bodyPr/>
                    <a:lstStyle/>
                    <a:p>
                      <a:pPr algn="ctr"/>
                      <a:r>
                        <a:rPr lang="en-US" sz="18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6"/>
                  </a:ext>
                </a:extLst>
              </a:tr>
              <a:tr h="340000">
                <a:tc>
                  <a:txBody>
                    <a:bodyPr/>
                    <a:lstStyle/>
                    <a:p>
                      <a:pPr algn="ctr"/>
                      <a:r>
                        <a:rPr lang="en-US" sz="18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7"/>
                  </a:ext>
                </a:extLst>
              </a:tr>
              <a:tr h="340000">
                <a:tc>
                  <a:txBody>
                    <a:bodyPr/>
                    <a:lstStyle/>
                    <a:p>
                      <a:pPr algn="ctr"/>
                      <a:r>
                        <a:rPr lang="en-US" sz="18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8"/>
                  </a:ext>
                </a:extLst>
              </a:tr>
              <a:tr h="340000">
                <a:tc>
                  <a:txBody>
                    <a:bodyPr/>
                    <a:lstStyle/>
                    <a:p>
                      <a:pPr algn="ctr"/>
                      <a:r>
                        <a:rPr lang="en-US" sz="18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9"/>
                  </a:ext>
                </a:extLst>
              </a:tr>
              <a:tr h="340000">
                <a:tc>
                  <a:txBody>
                    <a:bodyPr/>
                    <a:lstStyle/>
                    <a:p>
                      <a:pPr algn="ctr"/>
                      <a:r>
                        <a:rPr lang="en-US" sz="18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10"/>
                  </a:ext>
                </a:extLst>
              </a:tr>
              <a:tr h="340000">
                <a:tc>
                  <a:txBody>
                    <a:bodyPr/>
                    <a:lstStyle/>
                    <a:p>
                      <a:pPr algn="ctr"/>
                      <a:r>
                        <a:rPr lang="en-US" sz="18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11"/>
                  </a:ext>
                </a:extLst>
              </a:tr>
              <a:tr h="340000">
                <a:tc>
                  <a:txBody>
                    <a:bodyPr/>
                    <a:lstStyle/>
                    <a:p>
                      <a:pPr algn="ctr"/>
                      <a:r>
                        <a:rPr lang="en-US" sz="18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12"/>
                  </a:ext>
                </a:extLst>
              </a:tr>
              <a:tr h="340000">
                <a:tc>
                  <a:txBody>
                    <a:bodyPr/>
                    <a:lstStyle/>
                    <a:p>
                      <a:pPr algn="ctr"/>
                      <a:r>
                        <a:rPr lang="en-US" sz="18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13"/>
                  </a:ext>
                </a:extLst>
              </a:tr>
              <a:tr h="340000">
                <a:tc>
                  <a:txBody>
                    <a:bodyPr/>
                    <a:lstStyle/>
                    <a:p>
                      <a:pPr algn="ctr"/>
                      <a:r>
                        <a:rPr lang="en-US" sz="18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14"/>
                  </a:ext>
                </a:extLst>
              </a:tr>
              <a:tr h="340000">
                <a:tc>
                  <a:txBody>
                    <a:bodyPr/>
                    <a:lstStyle/>
                    <a:p>
                      <a:pPr algn="ctr"/>
                      <a:r>
                        <a:rPr lang="en-US" sz="18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15"/>
                  </a:ext>
                </a:extLst>
              </a:tr>
              <a:tr h="340000">
                <a:tc>
                  <a:txBody>
                    <a:bodyPr/>
                    <a:lstStyle/>
                    <a:p>
                      <a:pPr algn="ctr"/>
                      <a:r>
                        <a:rPr lang="en-US" sz="18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16"/>
                  </a:ext>
                </a:extLst>
              </a:tr>
              <a:tr h="340000">
                <a:tc>
                  <a:txBody>
                    <a:bodyPr/>
                    <a:lstStyle/>
                    <a:p>
                      <a:pPr algn="ctr"/>
                      <a:r>
                        <a:rPr lang="en-US" sz="18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US" sz="1800" dirty="0">
                          <a:solidFill>
                            <a:schemeClr val="tx1"/>
                          </a:solidFill>
                        </a:rPr>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17"/>
                  </a:ext>
                </a:extLst>
              </a:tr>
            </a:tbl>
          </a:graphicData>
        </a:graphic>
      </p:graphicFrame>
      <p:sp>
        <p:nvSpPr>
          <p:cNvPr id="3" name="Title 2">
            <a:extLst>
              <a:ext uri="{FF2B5EF4-FFF2-40B4-BE49-F238E27FC236}">
                <a16:creationId xmlns:a16="http://schemas.microsoft.com/office/drawing/2014/main" xmlns="" id="{50F090D1-83A2-40B5-8D48-0196DD3B3AFE}"/>
              </a:ext>
            </a:extLst>
          </p:cNvPr>
          <p:cNvSpPr txBox="1">
            <a:spLocks/>
          </p:cNvSpPr>
          <p:nvPr/>
        </p:nvSpPr>
        <p:spPr>
          <a:xfrm>
            <a:off x="136902" y="123987"/>
            <a:ext cx="4216505" cy="480447"/>
          </a:xfrm>
          <a:prstGeom prst="rect">
            <a:avLst/>
          </a:prstGeom>
          <a:ln>
            <a:noFill/>
          </a:ln>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dirty="0">
                <a:solidFill>
                  <a:schemeClr val="accent6"/>
                </a:solidFill>
              </a:rPr>
              <a:t>Binary to </a:t>
            </a:r>
            <a:r>
              <a:rPr lang="en-IN" sz="2400" dirty="0" err="1">
                <a:solidFill>
                  <a:schemeClr val="accent6"/>
                </a:solidFill>
              </a:rPr>
              <a:t>Gray</a:t>
            </a:r>
            <a:r>
              <a:rPr lang="en-IN" sz="2400" dirty="0">
                <a:solidFill>
                  <a:schemeClr val="accent6"/>
                </a:solidFill>
              </a:rPr>
              <a:t> Code Converter</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xmlns="" id="{D63F4E03-4FF7-4842-A13E-40BFC6A9E780}"/>
                  </a:ext>
                </a:extLst>
              </p:cNvPr>
              <p:cNvSpPr/>
              <p:nvPr/>
            </p:nvSpPr>
            <p:spPr>
              <a:xfrm>
                <a:off x="108893" y="1070720"/>
                <a:ext cx="4767907" cy="986680"/>
              </a:xfrm>
              <a:prstGeom prst="rect">
                <a:avLst/>
              </a:prstGeom>
            </p:spPr>
            <p:txBody>
              <a:bodyPr wrap="none">
                <a:spAutoFit/>
              </a:bodyPr>
              <a:lstStyle/>
              <a:p>
                <a:pPr algn="ct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rPr>
                          </m:ctrlPr>
                        </m:sSubPr>
                        <m:e>
                          <m:r>
                            <a:rPr lang="en-IN" sz="2400" b="0" i="1" smtClean="0">
                              <a:latin typeface="Cambria Math" panose="02040503050406030204" pitchFamily="18" charset="0"/>
                            </a:rPr>
                            <m:t>𝐺</m:t>
                          </m:r>
                        </m:e>
                        <m:sub>
                          <m:r>
                            <a:rPr lang="en-IN" sz="2400" b="0" i="1" smtClean="0">
                              <a:latin typeface="Cambria Math" panose="02040503050406030204" pitchFamily="18" charset="0"/>
                            </a:rPr>
                            <m:t>4</m:t>
                          </m:r>
                        </m:sub>
                      </m:sSub>
                      <m:r>
                        <a:rPr lang="en-IN" sz="2400" b="0" i="1" smtClean="0">
                          <a:latin typeface="Cambria Math" panose="02040503050406030204" pitchFamily="18" charset="0"/>
                        </a:rPr>
                        <m:t>=</m:t>
                      </m:r>
                      <m:nary>
                        <m:naryPr>
                          <m:chr m:val="∑"/>
                          <m:subHide m:val="on"/>
                          <m:supHide m:val="on"/>
                          <m:ctrlPr>
                            <a:rPr lang="en-IN" sz="2400" b="0" i="1" smtClean="0">
                              <a:latin typeface="Cambria Math" panose="02040503050406030204" pitchFamily="18" charset="0"/>
                            </a:rPr>
                          </m:ctrlPr>
                        </m:naryPr>
                        <m:sub/>
                        <m:sup/>
                        <m:e>
                          <m:r>
                            <a:rPr lang="en-IN" sz="2400" b="0" i="1" smtClean="0">
                              <a:latin typeface="Cambria Math" panose="02040503050406030204" pitchFamily="18" charset="0"/>
                            </a:rPr>
                            <m:t>𝑚</m:t>
                          </m:r>
                          <m:r>
                            <a:rPr lang="en-IN" sz="2400" b="0" i="1" smtClean="0">
                              <a:latin typeface="Cambria Math" panose="02040503050406030204" pitchFamily="18" charset="0"/>
                            </a:rPr>
                            <m:t>(8,9,10,11,12,13,14,15)</m:t>
                          </m:r>
                        </m:e>
                      </m:nary>
                    </m:oMath>
                  </m:oMathPara>
                </a14:m>
                <a:endParaRPr lang="en-US" sz="2400" dirty="0"/>
              </a:p>
            </p:txBody>
          </p:sp>
        </mc:Choice>
        <mc:Fallback xmlns="">
          <p:sp>
            <p:nvSpPr>
              <p:cNvPr id="4" name="Rectangle 3">
                <a:extLst>
                  <a:ext uri="{FF2B5EF4-FFF2-40B4-BE49-F238E27FC236}">
                    <a16:creationId xmlns:a16="http://schemas.microsoft.com/office/drawing/2014/main" id="{D63F4E03-4FF7-4842-A13E-40BFC6A9E780}"/>
                  </a:ext>
                </a:extLst>
              </p:cNvPr>
              <p:cNvSpPr>
                <a:spLocks noRot="1" noChangeAspect="1" noMove="1" noResize="1" noEditPoints="1" noAdjustHandles="1" noChangeArrowheads="1" noChangeShapeType="1" noTextEdit="1"/>
              </p:cNvSpPr>
              <p:nvPr/>
            </p:nvSpPr>
            <p:spPr>
              <a:xfrm>
                <a:off x="108893" y="1070720"/>
                <a:ext cx="4767907" cy="986680"/>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xmlns="" id="{CAE6CBA1-12C4-4D12-89DD-A1BC548E9FB6}"/>
                  </a:ext>
                </a:extLst>
              </p:cNvPr>
              <p:cNvSpPr/>
              <p:nvPr/>
            </p:nvSpPr>
            <p:spPr>
              <a:xfrm>
                <a:off x="108893" y="1828800"/>
                <a:ext cx="4097212" cy="986680"/>
              </a:xfrm>
              <a:prstGeom prst="rect">
                <a:avLst/>
              </a:prstGeom>
            </p:spPr>
            <p:txBody>
              <a:bodyPr wrap="none">
                <a:spAutoFit/>
              </a:bodyPr>
              <a:lstStyle/>
              <a:p>
                <a:pPr algn="ct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rPr>
                          </m:ctrlPr>
                        </m:sSubPr>
                        <m:e>
                          <m:r>
                            <a:rPr lang="en-IN" sz="2400" b="0" i="1" smtClean="0">
                              <a:latin typeface="Cambria Math" panose="02040503050406030204" pitchFamily="18" charset="0"/>
                            </a:rPr>
                            <m:t>𝐺</m:t>
                          </m:r>
                        </m:e>
                        <m:sub>
                          <m:r>
                            <a:rPr lang="en-IN" sz="2400" b="0" i="1" smtClean="0">
                              <a:latin typeface="Cambria Math" panose="02040503050406030204" pitchFamily="18" charset="0"/>
                            </a:rPr>
                            <m:t>3</m:t>
                          </m:r>
                        </m:sub>
                      </m:sSub>
                      <m:r>
                        <a:rPr lang="en-IN" sz="2400" b="0" i="1" smtClean="0">
                          <a:latin typeface="Cambria Math" panose="02040503050406030204" pitchFamily="18" charset="0"/>
                        </a:rPr>
                        <m:t>=</m:t>
                      </m:r>
                      <m:nary>
                        <m:naryPr>
                          <m:chr m:val="∑"/>
                          <m:subHide m:val="on"/>
                          <m:supHide m:val="on"/>
                          <m:ctrlPr>
                            <a:rPr lang="en-IN" sz="2400" b="0" i="1" smtClean="0">
                              <a:latin typeface="Cambria Math" panose="02040503050406030204" pitchFamily="18" charset="0"/>
                            </a:rPr>
                          </m:ctrlPr>
                        </m:naryPr>
                        <m:sub/>
                        <m:sup/>
                        <m:e>
                          <m:r>
                            <a:rPr lang="en-IN" sz="2400" b="0" i="1" smtClean="0">
                              <a:latin typeface="Cambria Math" panose="02040503050406030204" pitchFamily="18" charset="0"/>
                            </a:rPr>
                            <m:t>𝑚</m:t>
                          </m:r>
                          <m:r>
                            <a:rPr lang="en-IN" sz="2400" b="0" i="1" smtClean="0">
                              <a:latin typeface="Cambria Math" panose="02040503050406030204" pitchFamily="18" charset="0"/>
                            </a:rPr>
                            <m:t>(4,5,6,7,8,9,10,11)</m:t>
                          </m:r>
                        </m:e>
                      </m:nary>
                    </m:oMath>
                  </m:oMathPara>
                </a14:m>
                <a:endParaRPr lang="en-US" sz="2400" dirty="0"/>
              </a:p>
            </p:txBody>
          </p:sp>
        </mc:Choice>
        <mc:Fallback xmlns="">
          <p:sp>
            <p:nvSpPr>
              <p:cNvPr id="5" name="Rectangle 4">
                <a:extLst>
                  <a:ext uri="{FF2B5EF4-FFF2-40B4-BE49-F238E27FC236}">
                    <a16:creationId xmlns:a16="http://schemas.microsoft.com/office/drawing/2014/main" id="{CAE6CBA1-12C4-4D12-89DD-A1BC548E9FB6}"/>
                  </a:ext>
                </a:extLst>
              </p:cNvPr>
              <p:cNvSpPr>
                <a:spLocks noRot="1" noChangeAspect="1" noMove="1" noResize="1" noEditPoints="1" noAdjustHandles="1" noChangeArrowheads="1" noChangeShapeType="1" noTextEdit="1"/>
              </p:cNvSpPr>
              <p:nvPr/>
            </p:nvSpPr>
            <p:spPr>
              <a:xfrm>
                <a:off x="108893" y="1828800"/>
                <a:ext cx="4097212" cy="986680"/>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xmlns="" id="{4289C942-9FEA-48C3-BCBF-503E9E251BD0}"/>
                  </a:ext>
                </a:extLst>
              </p:cNvPr>
              <p:cNvSpPr/>
              <p:nvPr/>
            </p:nvSpPr>
            <p:spPr>
              <a:xfrm>
                <a:off x="108893" y="2586880"/>
                <a:ext cx="4437048" cy="986680"/>
              </a:xfrm>
              <a:prstGeom prst="rect">
                <a:avLst/>
              </a:prstGeom>
            </p:spPr>
            <p:txBody>
              <a:bodyPr wrap="none">
                <a:spAutoFit/>
              </a:bodyPr>
              <a:lstStyle/>
              <a:p>
                <a:pPr algn="ct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rPr>
                          </m:ctrlPr>
                        </m:sSubPr>
                        <m:e>
                          <m:r>
                            <a:rPr lang="en-IN" sz="2400" b="0" i="1" smtClean="0">
                              <a:latin typeface="Cambria Math" panose="02040503050406030204" pitchFamily="18" charset="0"/>
                            </a:rPr>
                            <m:t>𝐺</m:t>
                          </m:r>
                        </m:e>
                        <m:sub>
                          <m:r>
                            <a:rPr lang="en-IN" sz="2400" b="0" i="1" smtClean="0">
                              <a:latin typeface="Cambria Math" panose="02040503050406030204" pitchFamily="18" charset="0"/>
                            </a:rPr>
                            <m:t>2</m:t>
                          </m:r>
                        </m:sub>
                      </m:sSub>
                      <m:r>
                        <a:rPr lang="en-IN" sz="2400" b="0" i="1" smtClean="0">
                          <a:latin typeface="Cambria Math" panose="02040503050406030204" pitchFamily="18" charset="0"/>
                        </a:rPr>
                        <m:t>=</m:t>
                      </m:r>
                      <m:nary>
                        <m:naryPr>
                          <m:chr m:val="∑"/>
                          <m:subHide m:val="on"/>
                          <m:supHide m:val="on"/>
                          <m:ctrlPr>
                            <a:rPr lang="en-IN" sz="2400" b="0" i="1" smtClean="0">
                              <a:latin typeface="Cambria Math" panose="02040503050406030204" pitchFamily="18" charset="0"/>
                            </a:rPr>
                          </m:ctrlPr>
                        </m:naryPr>
                        <m:sub/>
                        <m:sup/>
                        <m:e>
                          <m:r>
                            <a:rPr lang="en-IN" sz="2400" b="0" i="1" smtClean="0">
                              <a:latin typeface="Cambria Math" panose="02040503050406030204" pitchFamily="18" charset="0"/>
                            </a:rPr>
                            <m:t>𝑚</m:t>
                          </m:r>
                          <m:r>
                            <a:rPr lang="en-IN" sz="2400" b="0" i="1" smtClean="0">
                              <a:latin typeface="Cambria Math" panose="02040503050406030204" pitchFamily="18" charset="0"/>
                            </a:rPr>
                            <m:t>(2,3,4,5,10,11,12,13)</m:t>
                          </m:r>
                        </m:e>
                      </m:nary>
                    </m:oMath>
                  </m:oMathPara>
                </a14:m>
                <a:endParaRPr lang="en-US" sz="2400" dirty="0"/>
              </a:p>
            </p:txBody>
          </p:sp>
        </mc:Choice>
        <mc:Fallback xmlns="">
          <p:sp>
            <p:nvSpPr>
              <p:cNvPr id="6" name="Rectangle 5">
                <a:extLst>
                  <a:ext uri="{FF2B5EF4-FFF2-40B4-BE49-F238E27FC236}">
                    <a16:creationId xmlns:a16="http://schemas.microsoft.com/office/drawing/2014/main" id="{4289C942-9FEA-48C3-BCBF-503E9E251BD0}"/>
                  </a:ext>
                </a:extLst>
              </p:cNvPr>
              <p:cNvSpPr>
                <a:spLocks noRot="1" noChangeAspect="1" noMove="1" noResize="1" noEditPoints="1" noAdjustHandles="1" noChangeArrowheads="1" noChangeShapeType="1" noTextEdit="1"/>
              </p:cNvSpPr>
              <p:nvPr/>
            </p:nvSpPr>
            <p:spPr>
              <a:xfrm>
                <a:off x="108893" y="2586880"/>
                <a:ext cx="4437048" cy="986680"/>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xmlns="" id="{3A786FEB-A14C-4528-88F5-75EA7C8C5A6D}"/>
                  </a:ext>
                </a:extLst>
              </p:cNvPr>
              <p:cNvSpPr/>
              <p:nvPr/>
            </p:nvSpPr>
            <p:spPr>
              <a:xfrm>
                <a:off x="108893" y="3344960"/>
                <a:ext cx="4260012" cy="986680"/>
              </a:xfrm>
              <a:prstGeom prst="rect">
                <a:avLst/>
              </a:prstGeom>
            </p:spPr>
            <p:txBody>
              <a:bodyPr wrap="none">
                <a:spAutoFit/>
              </a:bodyPr>
              <a:lstStyle/>
              <a:p>
                <a:pPr algn="ct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rPr>
                          </m:ctrlPr>
                        </m:sSubPr>
                        <m:e>
                          <m:r>
                            <a:rPr lang="en-IN" sz="2400" b="0" i="1" smtClean="0">
                              <a:latin typeface="Cambria Math" panose="02040503050406030204" pitchFamily="18" charset="0"/>
                            </a:rPr>
                            <m:t>𝐺</m:t>
                          </m:r>
                        </m:e>
                        <m:sub>
                          <m:r>
                            <a:rPr lang="en-IN" sz="2400" b="0" i="1" smtClean="0">
                              <a:latin typeface="Cambria Math" panose="02040503050406030204" pitchFamily="18" charset="0"/>
                            </a:rPr>
                            <m:t>1</m:t>
                          </m:r>
                        </m:sub>
                      </m:sSub>
                      <m:r>
                        <a:rPr lang="en-IN" sz="2400" b="0" i="1" smtClean="0">
                          <a:latin typeface="Cambria Math" panose="02040503050406030204" pitchFamily="18" charset="0"/>
                        </a:rPr>
                        <m:t>=</m:t>
                      </m:r>
                      <m:nary>
                        <m:naryPr>
                          <m:chr m:val="∑"/>
                          <m:subHide m:val="on"/>
                          <m:supHide m:val="on"/>
                          <m:ctrlPr>
                            <a:rPr lang="en-IN" sz="2400" b="0" i="1" smtClean="0">
                              <a:latin typeface="Cambria Math" panose="02040503050406030204" pitchFamily="18" charset="0"/>
                            </a:rPr>
                          </m:ctrlPr>
                        </m:naryPr>
                        <m:sub/>
                        <m:sup/>
                        <m:e>
                          <m:r>
                            <a:rPr lang="en-IN" sz="2400" b="0" i="1" smtClean="0">
                              <a:latin typeface="Cambria Math" panose="02040503050406030204" pitchFamily="18" charset="0"/>
                            </a:rPr>
                            <m:t>𝑚</m:t>
                          </m:r>
                          <m:r>
                            <a:rPr lang="en-IN" sz="2400" b="0" i="1" smtClean="0">
                              <a:latin typeface="Cambria Math" panose="02040503050406030204" pitchFamily="18" charset="0"/>
                            </a:rPr>
                            <m:t>(1,2,5,6,9,10,13,14)</m:t>
                          </m:r>
                        </m:e>
                      </m:nary>
                    </m:oMath>
                  </m:oMathPara>
                </a14:m>
                <a:endParaRPr lang="en-US" sz="2400" dirty="0"/>
              </a:p>
            </p:txBody>
          </p:sp>
        </mc:Choice>
        <mc:Fallback xmlns="">
          <p:sp>
            <p:nvSpPr>
              <p:cNvPr id="7" name="Rectangle 6">
                <a:extLst>
                  <a:ext uri="{FF2B5EF4-FFF2-40B4-BE49-F238E27FC236}">
                    <a16:creationId xmlns:a16="http://schemas.microsoft.com/office/drawing/2014/main" id="{3A786FEB-A14C-4528-88F5-75EA7C8C5A6D}"/>
                  </a:ext>
                </a:extLst>
              </p:cNvPr>
              <p:cNvSpPr>
                <a:spLocks noRot="1" noChangeAspect="1" noMove="1" noResize="1" noEditPoints="1" noAdjustHandles="1" noChangeArrowheads="1" noChangeShapeType="1" noTextEdit="1"/>
              </p:cNvSpPr>
              <p:nvPr/>
            </p:nvSpPr>
            <p:spPr>
              <a:xfrm>
                <a:off x="108893" y="3344960"/>
                <a:ext cx="4260012" cy="986680"/>
              </a:xfrm>
              <a:prstGeom prst="rect">
                <a:avLst/>
              </a:prstGeom>
              <a:blipFill>
                <a:blip r:embed="rId5"/>
                <a:stretch>
                  <a:fillRect/>
                </a:stretch>
              </a:blipFill>
            </p:spPr>
            <p:txBody>
              <a:bodyPr/>
              <a:lstStyle/>
              <a:p>
                <a:r>
                  <a:rPr lang="en-IN">
                    <a:noFill/>
                  </a:rPr>
                  <a:t> </a:t>
                </a:r>
              </a:p>
            </p:txBody>
          </p:sp>
        </mc:Fallback>
      </mc:AlternateContent>
      <p:sp>
        <p:nvSpPr>
          <p:cNvPr id="8" name="Rectangle 7">
            <a:extLst>
              <a:ext uri="{FF2B5EF4-FFF2-40B4-BE49-F238E27FC236}">
                <a16:creationId xmlns:a16="http://schemas.microsoft.com/office/drawing/2014/main" xmlns="" id="{05F80D8B-411A-448B-83F6-C0959BF9166B}"/>
              </a:ext>
            </a:extLst>
          </p:cNvPr>
          <p:cNvSpPr/>
          <p:nvPr/>
        </p:nvSpPr>
        <p:spPr>
          <a:xfrm>
            <a:off x="7401173" y="433953"/>
            <a:ext cx="415636" cy="611873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xmlns="" id="{1CB4C297-E19A-4D1A-AEFA-B34E816D1EF2}"/>
              </a:ext>
            </a:extLst>
          </p:cNvPr>
          <p:cNvSpPr/>
          <p:nvPr/>
        </p:nvSpPr>
        <p:spPr>
          <a:xfrm>
            <a:off x="7941028" y="433953"/>
            <a:ext cx="415636" cy="611873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xmlns="" id="{4D0D099A-3097-4A21-946F-B75CB6413F16}"/>
              </a:ext>
            </a:extLst>
          </p:cNvPr>
          <p:cNvSpPr/>
          <p:nvPr/>
        </p:nvSpPr>
        <p:spPr>
          <a:xfrm>
            <a:off x="8436980" y="433952"/>
            <a:ext cx="415636" cy="611873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xmlns="" id="{E48724FF-F2CE-44AD-B50E-C6DEA150458A}"/>
              </a:ext>
            </a:extLst>
          </p:cNvPr>
          <p:cNvSpPr/>
          <p:nvPr/>
        </p:nvSpPr>
        <p:spPr>
          <a:xfrm>
            <a:off x="8976835" y="433952"/>
            <a:ext cx="415636" cy="611873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56009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animBg="1"/>
      <p:bldP spid="7" grpId="0" animBg="1"/>
      <p:bldP spid="8" grpId="0" animBg="1"/>
      <p:bldP spid="9" grpId="0" animBg="1"/>
      <p:bldP spid="10" grpId="0" animBg="1"/>
      <p:bldP spid="1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044B79-E8F9-4E3C-977A-D7ECE6C77212}"/>
              </a:ext>
            </a:extLst>
          </p:cNvPr>
          <p:cNvSpPr>
            <a:spLocks noGrp="1"/>
          </p:cNvSpPr>
          <p:nvPr>
            <p:ph type="title"/>
          </p:nvPr>
        </p:nvSpPr>
        <p:spPr/>
        <p:txBody>
          <a:bodyPr/>
          <a:lstStyle/>
          <a:p>
            <a:r>
              <a:rPr lang="en-IN" dirty="0"/>
              <a:t>Binary to Gray Code Converter</a:t>
            </a:r>
          </a:p>
        </p:txBody>
      </p:sp>
      <p:sp>
        <p:nvSpPr>
          <p:cNvPr id="5" name="Content Placeholder 43">
            <a:extLst>
              <a:ext uri="{FF2B5EF4-FFF2-40B4-BE49-F238E27FC236}">
                <a16:creationId xmlns:a16="http://schemas.microsoft.com/office/drawing/2014/main" xmlns="" id="{A6BD87C1-9C26-4D05-8A9D-DB05B47EF1E6}"/>
              </a:ext>
            </a:extLst>
          </p:cNvPr>
          <p:cNvSpPr txBox="1">
            <a:spLocks/>
          </p:cNvSpPr>
          <p:nvPr/>
        </p:nvSpPr>
        <p:spPr>
          <a:xfrm>
            <a:off x="131180" y="863445"/>
            <a:ext cx="11929641" cy="438414"/>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K-Map for G</a:t>
            </a:r>
            <a:r>
              <a:rPr lang="en-US" baseline="-25000" dirty="0"/>
              <a:t>4</a:t>
            </a:r>
            <a:r>
              <a:rPr lang="en-US" dirty="0"/>
              <a:t>, G</a:t>
            </a:r>
            <a:r>
              <a:rPr lang="en-US" baseline="-25000" dirty="0"/>
              <a:t>3</a:t>
            </a:r>
            <a:r>
              <a:rPr lang="en-US" dirty="0"/>
              <a:t>, G</a:t>
            </a:r>
            <a:r>
              <a:rPr lang="en-US" baseline="-25000" dirty="0"/>
              <a:t>2</a:t>
            </a:r>
            <a:r>
              <a:rPr lang="en-US" dirty="0"/>
              <a:t>, G</a:t>
            </a:r>
            <a:r>
              <a:rPr lang="en-US" baseline="-25000" dirty="0"/>
              <a:t>1</a:t>
            </a:r>
            <a:r>
              <a:rPr lang="en-US" dirty="0"/>
              <a:t> function and their minimization are as follows</a:t>
            </a:r>
            <a:r>
              <a:rPr lang="en-IN" dirty="0"/>
              <a:t>:</a:t>
            </a:r>
            <a:endParaRPr lang="en-US" dirty="0"/>
          </a:p>
          <a:p>
            <a:endParaRPr lang="en-IN" dirty="0"/>
          </a:p>
        </p:txBody>
      </p:sp>
      <p:grpSp>
        <p:nvGrpSpPr>
          <p:cNvPr id="6" name="Group 5">
            <a:extLst>
              <a:ext uri="{FF2B5EF4-FFF2-40B4-BE49-F238E27FC236}">
                <a16:creationId xmlns:a16="http://schemas.microsoft.com/office/drawing/2014/main" xmlns="" id="{5ADE6F6F-0C87-4AE4-AE3C-58CBEA0F6D6E}"/>
              </a:ext>
            </a:extLst>
          </p:cNvPr>
          <p:cNvGrpSpPr/>
          <p:nvPr/>
        </p:nvGrpSpPr>
        <p:grpSpPr>
          <a:xfrm>
            <a:off x="1018245" y="1994380"/>
            <a:ext cx="3954315" cy="4043065"/>
            <a:chOff x="2538413" y="1367135"/>
            <a:chExt cx="3954315" cy="4043065"/>
          </a:xfrm>
        </p:grpSpPr>
        <p:graphicFrame>
          <p:nvGraphicFramePr>
            <p:cNvPr id="7" name="Content Placeholder 3">
              <a:extLst>
                <a:ext uri="{FF2B5EF4-FFF2-40B4-BE49-F238E27FC236}">
                  <a16:creationId xmlns:a16="http://schemas.microsoft.com/office/drawing/2014/main" xmlns="" id="{38B7D40A-B15B-48C4-B7C3-A856007033AF}"/>
                </a:ext>
              </a:extLst>
            </p:cNvPr>
            <p:cNvGraphicFramePr>
              <a:graphicFrameLocks/>
            </p:cNvGraphicFramePr>
            <p:nvPr>
              <p:extLst>
                <p:ext uri="{D42A27DB-BD31-4B8C-83A1-F6EECF244321}">
                  <p14:modId xmlns:p14="http://schemas.microsoft.com/office/powerpoint/2010/main" val="3989136230"/>
                </p:ext>
              </p:extLst>
            </p:nvPr>
          </p:nvGraphicFramePr>
          <p:xfrm>
            <a:off x="3295650" y="2057400"/>
            <a:ext cx="3143252" cy="3352800"/>
          </p:xfrm>
          <a:graphic>
            <a:graphicData uri="http://schemas.openxmlformats.org/drawingml/2006/table">
              <a:tbl>
                <a:tblPr firstRow="1" bandRow="1"/>
                <a:tblGrid>
                  <a:gridCol w="785813">
                    <a:extLst>
                      <a:ext uri="{9D8B030D-6E8A-4147-A177-3AD203B41FA5}">
                        <a16:colId xmlns:a16="http://schemas.microsoft.com/office/drawing/2014/main" xmlns="" val="20000"/>
                      </a:ext>
                    </a:extLst>
                  </a:gridCol>
                  <a:gridCol w="785813">
                    <a:extLst>
                      <a:ext uri="{9D8B030D-6E8A-4147-A177-3AD203B41FA5}">
                        <a16:colId xmlns:a16="http://schemas.microsoft.com/office/drawing/2014/main" xmlns="" val="20001"/>
                      </a:ext>
                    </a:extLst>
                  </a:gridCol>
                  <a:gridCol w="785813">
                    <a:extLst>
                      <a:ext uri="{9D8B030D-6E8A-4147-A177-3AD203B41FA5}">
                        <a16:colId xmlns:a16="http://schemas.microsoft.com/office/drawing/2014/main" xmlns="" val="20002"/>
                      </a:ext>
                    </a:extLst>
                  </a:gridCol>
                  <a:gridCol w="785813">
                    <a:extLst>
                      <a:ext uri="{9D8B030D-6E8A-4147-A177-3AD203B41FA5}">
                        <a16:colId xmlns:a16="http://schemas.microsoft.com/office/drawing/2014/main" xmlns="" val="20003"/>
                      </a:ext>
                    </a:extLst>
                  </a:gridCol>
                </a:tblGrid>
                <a:tr h="838200">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0"/>
                    </a:ext>
                  </a:extLst>
                </a:tr>
                <a:tr h="838200">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r h="838200">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2"/>
                    </a:ext>
                  </a:extLst>
                </a:tr>
                <a:tr h="838200">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cxnSp>
          <p:nvCxnSpPr>
            <p:cNvPr id="8" name="Straight Connector 7">
              <a:extLst>
                <a:ext uri="{FF2B5EF4-FFF2-40B4-BE49-F238E27FC236}">
                  <a16:creationId xmlns:a16="http://schemas.microsoft.com/office/drawing/2014/main" xmlns="" id="{7B494769-5EDA-47CF-8C0E-770536F53332}"/>
                </a:ext>
              </a:extLst>
            </p:cNvPr>
            <p:cNvCxnSpPr/>
            <p:nvPr/>
          </p:nvCxnSpPr>
          <p:spPr>
            <a:xfrm flipH="1" flipV="1">
              <a:off x="2682498" y="1601410"/>
              <a:ext cx="609600" cy="45720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FD2B75AD-C2C1-44F7-A3D5-05DCA4D862EC}"/>
                </a:ext>
              </a:extLst>
            </p:cNvPr>
            <p:cNvSpPr txBox="1"/>
            <p:nvPr/>
          </p:nvSpPr>
          <p:spPr>
            <a:xfrm>
              <a:off x="2767013" y="1367135"/>
              <a:ext cx="726481" cy="461665"/>
            </a:xfrm>
            <a:prstGeom prst="rect">
              <a:avLst/>
            </a:prstGeom>
            <a:noFill/>
          </p:spPr>
          <p:txBody>
            <a:bodyPr wrap="none" rtlCol="0">
              <a:spAutoFit/>
            </a:bodyPr>
            <a:lstStyle/>
            <a:p>
              <a:r>
                <a:rPr lang="en-US" sz="2400" dirty="0"/>
                <a:t>B</a:t>
              </a:r>
              <a:r>
                <a:rPr lang="en-US" sz="2400" baseline="-25000" dirty="0"/>
                <a:t>4</a:t>
              </a:r>
              <a:r>
                <a:rPr lang="en-US" sz="2400" dirty="0"/>
                <a:t>B</a:t>
              </a:r>
              <a:r>
                <a:rPr lang="en-US" sz="2400" baseline="-25000" dirty="0"/>
                <a:t>3</a:t>
              </a:r>
            </a:p>
          </p:txBody>
        </p:sp>
        <p:sp>
          <p:nvSpPr>
            <p:cNvPr id="10" name="TextBox 9">
              <a:extLst>
                <a:ext uri="{FF2B5EF4-FFF2-40B4-BE49-F238E27FC236}">
                  <a16:creationId xmlns:a16="http://schemas.microsoft.com/office/drawing/2014/main" xmlns="" id="{03256C51-831E-4094-9E59-FD265C4A9527}"/>
                </a:ext>
              </a:extLst>
            </p:cNvPr>
            <p:cNvSpPr txBox="1"/>
            <p:nvPr/>
          </p:nvSpPr>
          <p:spPr>
            <a:xfrm>
              <a:off x="2538413" y="1824335"/>
              <a:ext cx="726481" cy="461665"/>
            </a:xfrm>
            <a:prstGeom prst="rect">
              <a:avLst/>
            </a:prstGeom>
            <a:noFill/>
          </p:spPr>
          <p:txBody>
            <a:bodyPr wrap="none" rtlCol="0">
              <a:spAutoFit/>
            </a:bodyPr>
            <a:lstStyle/>
            <a:p>
              <a:r>
                <a:rPr lang="en-US" sz="2400" dirty="0"/>
                <a:t>B</a:t>
              </a:r>
              <a:r>
                <a:rPr lang="en-US" sz="2400" baseline="-25000" dirty="0"/>
                <a:t>2</a:t>
              </a:r>
              <a:r>
                <a:rPr lang="en-US" sz="2400" dirty="0"/>
                <a:t>B</a:t>
              </a:r>
              <a:r>
                <a:rPr lang="en-US" sz="2400" baseline="-25000" dirty="0"/>
                <a:t>1</a:t>
              </a:r>
            </a:p>
          </p:txBody>
        </p:sp>
        <p:sp>
          <p:nvSpPr>
            <p:cNvPr id="11" name="TextBox 10">
              <a:extLst>
                <a:ext uri="{FF2B5EF4-FFF2-40B4-BE49-F238E27FC236}">
                  <a16:creationId xmlns:a16="http://schemas.microsoft.com/office/drawing/2014/main" xmlns="" id="{BA987BB4-EE62-42C8-9243-158EFA2A0BC5}"/>
                </a:ext>
              </a:extLst>
            </p:cNvPr>
            <p:cNvSpPr txBox="1"/>
            <p:nvPr/>
          </p:nvSpPr>
          <p:spPr>
            <a:xfrm>
              <a:off x="3429000" y="1595735"/>
              <a:ext cx="495649" cy="461665"/>
            </a:xfrm>
            <a:prstGeom prst="rect">
              <a:avLst/>
            </a:prstGeom>
            <a:noFill/>
          </p:spPr>
          <p:txBody>
            <a:bodyPr wrap="none" rtlCol="0">
              <a:spAutoFit/>
            </a:bodyPr>
            <a:lstStyle/>
            <a:p>
              <a:r>
                <a:rPr lang="en-US" sz="2400" dirty="0"/>
                <a:t>00</a:t>
              </a:r>
            </a:p>
          </p:txBody>
        </p:sp>
        <p:sp>
          <p:nvSpPr>
            <p:cNvPr id="12" name="TextBox 11">
              <a:extLst>
                <a:ext uri="{FF2B5EF4-FFF2-40B4-BE49-F238E27FC236}">
                  <a16:creationId xmlns:a16="http://schemas.microsoft.com/office/drawing/2014/main" xmlns="" id="{D5F323C9-8FDD-4BF3-9C01-08197CB9274C}"/>
                </a:ext>
              </a:extLst>
            </p:cNvPr>
            <p:cNvSpPr txBox="1"/>
            <p:nvPr/>
          </p:nvSpPr>
          <p:spPr>
            <a:xfrm>
              <a:off x="5791200" y="1600200"/>
              <a:ext cx="495649" cy="461665"/>
            </a:xfrm>
            <a:prstGeom prst="rect">
              <a:avLst/>
            </a:prstGeom>
            <a:noFill/>
          </p:spPr>
          <p:txBody>
            <a:bodyPr wrap="none" rtlCol="0">
              <a:spAutoFit/>
            </a:bodyPr>
            <a:lstStyle/>
            <a:p>
              <a:r>
                <a:rPr lang="en-US" sz="2400" dirty="0"/>
                <a:t>10</a:t>
              </a:r>
            </a:p>
          </p:txBody>
        </p:sp>
        <p:sp>
          <p:nvSpPr>
            <p:cNvPr id="13" name="TextBox 12">
              <a:extLst>
                <a:ext uri="{FF2B5EF4-FFF2-40B4-BE49-F238E27FC236}">
                  <a16:creationId xmlns:a16="http://schemas.microsoft.com/office/drawing/2014/main" xmlns="" id="{2F32E24F-DAFE-4A57-A27D-92FAA47DA8A5}"/>
                </a:ext>
              </a:extLst>
            </p:cNvPr>
            <p:cNvSpPr txBox="1"/>
            <p:nvPr/>
          </p:nvSpPr>
          <p:spPr>
            <a:xfrm>
              <a:off x="2743200" y="2277070"/>
              <a:ext cx="495649" cy="461665"/>
            </a:xfrm>
            <a:prstGeom prst="rect">
              <a:avLst/>
            </a:prstGeom>
            <a:noFill/>
          </p:spPr>
          <p:txBody>
            <a:bodyPr wrap="none" rtlCol="0">
              <a:spAutoFit/>
            </a:bodyPr>
            <a:lstStyle/>
            <a:p>
              <a:r>
                <a:rPr lang="en-US" sz="2400" dirty="0"/>
                <a:t>00</a:t>
              </a:r>
            </a:p>
          </p:txBody>
        </p:sp>
        <p:sp>
          <p:nvSpPr>
            <p:cNvPr id="14" name="TextBox 13">
              <a:extLst>
                <a:ext uri="{FF2B5EF4-FFF2-40B4-BE49-F238E27FC236}">
                  <a16:creationId xmlns:a16="http://schemas.microsoft.com/office/drawing/2014/main" xmlns="" id="{E68064A3-6379-498C-B883-9407B293CBD3}"/>
                </a:ext>
              </a:extLst>
            </p:cNvPr>
            <p:cNvSpPr txBox="1"/>
            <p:nvPr/>
          </p:nvSpPr>
          <p:spPr>
            <a:xfrm>
              <a:off x="2743200" y="3043535"/>
              <a:ext cx="495649" cy="461665"/>
            </a:xfrm>
            <a:prstGeom prst="rect">
              <a:avLst/>
            </a:prstGeom>
            <a:noFill/>
          </p:spPr>
          <p:txBody>
            <a:bodyPr wrap="none" rtlCol="0">
              <a:spAutoFit/>
            </a:bodyPr>
            <a:lstStyle/>
            <a:p>
              <a:r>
                <a:rPr lang="en-US" sz="2400" dirty="0"/>
                <a:t>01</a:t>
              </a:r>
            </a:p>
          </p:txBody>
        </p:sp>
        <p:sp>
          <p:nvSpPr>
            <p:cNvPr id="15" name="TextBox 14">
              <a:extLst>
                <a:ext uri="{FF2B5EF4-FFF2-40B4-BE49-F238E27FC236}">
                  <a16:creationId xmlns:a16="http://schemas.microsoft.com/office/drawing/2014/main" xmlns="" id="{FA948E61-6125-4E0F-B08E-6EE8D5E415FD}"/>
                </a:ext>
              </a:extLst>
            </p:cNvPr>
            <p:cNvSpPr txBox="1"/>
            <p:nvPr/>
          </p:nvSpPr>
          <p:spPr>
            <a:xfrm>
              <a:off x="3733800" y="2038290"/>
              <a:ext cx="314510" cy="400110"/>
            </a:xfrm>
            <a:prstGeom prst="rect">
              <a:avLst/>
            </a:prstGeom>
            <a:noFill/>
          </p:spPr>
          <p:txBody>
            <a:bodyPr wrap="none" rtlCol="0">
              <a:spAutoFit/>
            </a:bodyPr>
            <a:lstStyle/>
            <a:p>
              <a:r>
                <a:rPr lang="en-US" sz="2000" dirty="0"/>
                <a:t>0</a:t>
              </a:r>
            </a:p>
          </p:txBody>
        </p:sp>
        <p:sp>
          <p:nvSpPr>
            <p:cNvPr id="16" name="TextBox 15">
              <a:extLst>
                <a:ext uri="{FF2B5EF4-FFF2-40B4-BE49-F238E27FC236}">
                  <a16:creationId xmlns:a16="http://schemas.microsoft.com/office/drawing/2014/main" xmlns="" id="{1244484A-FF68-42DB-B03F-6DE70F3511C5}"/>
                </a:ext>
              </a:extLst>
            </p:cNvPr>
            <p:cNvSpPr txBox="1"/>
            <p:nvPr/>
          </p:nvSpPr>
          <p:spPr>
            <a:xfrm>
              <a:off x="3733800" y="2876490"/>
              <a:ext cx="314510" cy="400110"/>
            </a:xfrm>
            <a:prstGeom prst="rect">
              <a:avLst/>
            </a:prstGeom>
            <a:noFill/>
          </p:spPr>
          <p:txBody>
            <a:bodyPr wrap="none" rtlCol="0">
              <a:spAutoFit/>
            </a:bodyPr>
            <a:lstStyle/>
            <a:p>
              <a:r>
                <a:rPr lang="en-US" sz="2000" dirty="0"/>
                <a:t>1</a:t>
              </a:r>
            </a:p>
          </p:txBody>
        </p:sp>
        <p:sp>
          <p:nvSpPr>
            <p:cNvPr id="17" name="TextBox 16">
              <a:extLst>
                <a:ext uri="{FF2B5EF4-FFF2-40B4-BE49-F238E27FC236}">
                  <a16:creationId xmlns:a16="http://schemas.microsoft.com/office/drawing/2014/main" xmlns="" id="{9E49A899-5DBC-4ADA-9CDC-FFC954E03AF6}"/>
                </a:ext>
              </a:extLst>
            </p:cNvPr>
            <p:cNvSpPr txBox="1"/>
            <p:nvPr/>
          </p:nvSpPr>
          <p:spPr>
            <a:xfrm>
              <a:off x="3733800" y="4552890"/>
              <a:ext cx="314510" cy="400110"/>
            </a:xfrm>
            <a:prstGeom prst="rect">
              <a:avLst/>
            </a:prstGeom>
            <a:noFill/>
          </p:spPr>
          <p:txBody>
            <a:bodyPr wrap="none" rtlCol="0">
              <a:spAutoFit/>
            </a:bodyPr>
            <a:lstStyle/>
            <a:p>
              <a:r>
                <a:rPr lang="en-US" sz="2000" dirty="0"/>
                <a:t>2</a:t>
              </a:r>
            </a:p>
          </p:txBody>
        </p:sp>
        <p:sp>
          <p:nvSpPr>
            <p:cNvPr id="18" name="TextBox 17">
              <a:extLst>
                <a:ext uri="{FF2B5EF4-FFF2-40B4-BE49-F238E27FC236}">
                  <a16:creationId xmlns:a16="http://schemas.microsoft.com/office/drawing/2014/main" xmlns="" id="{59C7549F-1D5C-4FE1-A5BF-56048474ED09}"/>
                </a:ext>
              </a:extLst>
            </p:cNvPr>
            <p:cNvSpPr txBox="1"/>
            <p:nvPr/>
          </p:nvSpPr>
          <p:spPr>
            <a:xfrm>
              <a:off x="3733800" y="3733800"/>
              <a:ext cx="314510" cy="400110"/>
            </a:xfrm>
            <a:prstGeom prst="rect">
              <a:avLst/>
            </a:prstGeom>
            <a:noFill/>
          </p:spPr>
          <p:txBody>
            <a:bodyPr wrap="none" rtlCol="0">
              <a:spAutoFit/>
            </a:bodyPr>
            <a:lstStyle/>
            <a:p>
              <a:r>
                <a:rPr lang="en-US" sz="2000" dirty="0"/>
                <a:t>3</a:t>
              </a:r>
            </a:p>
          </p:txBody>
        </p:sp>
        <p:sp>
          <p:nvSpPr>
            <p:cNvPr id="19" name="TextBox 18">
              <a:extLst>
                <a:ext uri="{FF2B5EF4-FFF2-40B4-BE49-F238E27FC236}">
                  <a16:creationId xmlns:a16="http://schemas.microsoft.com/office/drawing/2014/main" xmlns="" id="{B1C90910-E048-447F-8E92-E040ABEB63CD}"/>
                </a:ext>
              </a:extLst>
            </p:cNvPr>
            <p:cNvSpPr txBox="1"/>
            <p:nvPr/>
          </p:nvSpPr>
          <p:spPr>
            <a:xfrm>
              <a:off x="4228751" y="1600200"/>
              <a:ext cx="495649" cy="461665"/>
            </a:xfrm>
            <a:prstGeom prst="rect">
              <a:avLst/>
            </a:prstGeom>
            <a:noFill/>
          </p:spPr>
          <p:txBody>
            <a:bodyPr wrap="none" rtlCol="0">
              <a:spAutoFit/>
            </a:bodyPr>
            <a:lstStyle/>
            <a:p>
              <a:r>
                <a:rPr lang="en-US" sz="2400" dirty="0"/>
                <a:t>01</a:t>
              </a:r>
            </a:p>
          </p:txBody>
        </p:sp>
        <p:sp>
          <p:nvSpPr>
            <p:cNvPr id="20" name="TextBox 19">
              <a:extLst>
                <a:ext uri="{FF2B5EF4-FFF2-40B4-BE49-F238E27FC236}">
                  <a16:creationId xmlns:a16="http://schemas.microsoft.com/office/drawing/2014/main" xmlns="" id="{BB24D199-07D7-4402-B706-8F0D10C8CA4F}"/>
                </a:ext>
              </a:extLst>
            </p:cNvPr>
            <p:cNvSpPr txBox="1"/>
            <p:nvPr/>
          </p:nvSpPr>
          <p:spPr>
            <a:xfrm>
              <a:off x="4990751" y="1595735"/>
              <a:ext cx="495649" cy="461665"/>
            </a:xfrm>
            <a:prstGeom prst="rect">
              <a:avLst/>
            </a:prstGeom>
            <a:noFill/>
          </p:spPr>
          <p:txBody>
            <a:bodyPr wrap="none" rtlCol="0">
              <a:spAutoFit/>
            </a:bodyPr>
            <a:lstStyle/>
            <a:p>
              <a:r>
                <a:rPr lang="en-US" sz="2400" dirty="0"/>
                <a:t>11</a:t>
              </a:r>
            </a:p>
          </p:txBody>
        </p:sp>
        <p:sp>
          <p:nvSpPr>
            <p:cNvPr id="21" name="TextBox 20">
              <a:extLst>
                <a:ext uri="{FF2B5EF4-FFF2-40B4-BE49-F238E27FC236}">
                  <a16:creationId xmlns:a16="http://schemas.microsoft.com/office/drawing/2014/main" xmlns="" id="{4DD71DB0-6C69-4534-ACC7-4661C8002E98}"/>
                </a:ext>
              </a:extLst>
            </p:cNvPr>
            <p:cNvSpPr txBox="1"/>
            <p:nvPr/>
          </p:nvSpPr>
          <p:spPr>
            <a:xfrm>
              <a:off x="4572000" y="2038290"/>
              <a:ext cx="314510" cy="400110"/>
            </a:xfrm>
            <a:prstGeom prst="rect">
              <a:avLst/>
            </a:prstGeom>
            <a:noFill/>
          </p:spPr>
          <p:txBody>
            <a:bodyPr wrap="none" rtlCol="0">
              <a:spAutoFit/>
            </a:bodyPr>
            <a:lstStyle/>
            <a:p>
              <a:r>
                <a:rPr lang="en-US" sz="2000" dirty="0"/>
                <a:t>4</a:t>
              </a:r>
            </a:p>
          </p:txBody>
        </p:sp>
        <p:sp>
          <p:nvSpPr>
            <p:cNvPr id="22" name="TextBox 21">
              <a:extLst>
                <a:ext uri="{FF2B5EF4-FFF2-40B4-BE49-F238E27FC236}">
                  <a16:creationId xmlns:a16="http://schemas.microsoft.com/office/drawing/2014/main" xmlns="" id="{4B8E4900-D2CD-4879-8E79-9E8FABA1ABE4}"/>
                </a:ext>
              </a:extLst>
            </p:cNvPr>
            <p:cNvSpPr txBox="1"/>
            <p:nvPr/>
          </p:nvSpPr>
          <p:spPr>
            <a:xfrm>
              <a:off x="4572000" y="2895600"/>
              <a:ext cx="314510" cy="400110"/>
            </a:xfrm>
            <a:prstGeom prst="rect">
              <a:avLst/>
            </a:prstGeom>
            <a:noFill/>
          </p:spPr>
          <p:txBody>
            <a:bodyPr wrap="none" rtlCol="0">
              <a:spAutoFit/>
            </a:bodyPr>
            <a:lstStyle/>
            <a:p>
              <a:r>
                <a:rPr lang="en-US" sz="2000" dirty="0"/>
                <a:t>5</a:t>
              </a:r>
            </a:p>
          </p:txBody>
        </p:sp>
        <p:sp>
          <p:nvSpPr>
            <p:cNvPr id="23" name="TextBox 22">
              <a:extLst>
                <a:ext uri="{FF2B5EF4-FFF2-40B4-BE49-F238E27FC236}">
                  <a16:creationId xmlns:a16="http://schemas.microsoft.com/office/drawing/2014/main" xmlns="" id="{AC6375D3-6493-489C-961A-A99D59CF9E62}"/>
                </a:ext>
              </a:extLst>
            </p:cNvPr>
            <p:cNvSpPr txBox="1"/>
            <p:nvPr/>
          </p:nvSpPr>
          <p:spPr>
            <a:xfrm>
              <a:off x="4572000" y="4572000"/>
              <a:ext cx="314510" cy="400110"/>
            </a:xfrm>
            <a:prstGeom prst="rect">
              <a:avLst/>
            </a:prstGeom>
            <a:noFill/>
          </p:spPr>
          <p:txBody>
            <a:bodyPr wrap="none" rtlCol="0">
              <a:spAutoFit/>
            </a:bodyPr>
            <a:lstStyle/>
            <a:p>
              <a:r>
                <a:rPr lang="en-US" sz="2000" dirty="0"/>
                <a:t>6</a:t>
              </a:r>
            </a:p>
          </p:txBody>
        </p:sp>
        <p:sp>
          <p:nvSpPr>
            <p:cNvPr id="24" name="TextBox 23">
              <a:extLst>
                <a:ext uri="{FF2B5EF4-FFF2-40B4-BE49-F238E27FC236}">
                  <a16:creationId xmlns:a16="http://schemas.microsoft.com/office/drawing/2014/main" xmlns="" id="{B948ED09-D05C-42B8-8E9C-90625BEC5652}"/>
                </a:ext>
              </a:extLst>
            </p:cNvPr>
            <p:cNvSpPr txBox="1"/>
            <p:nvPr/>
          </p:nvSpPr>
          <p:spPr>
            <a:xfrm>
              <a:off x="4572000" y="3733800"/>
              <a:ext cx="314510" cy="400110"/>
            </a:xfrm>
            <a:prstGeom prst="rect">
              <a:avLst/>
            </a:prstGeom>
            <a:noFill/>
          </p:spPr>
          <p:txBody>
            <a:bodyPr wrap="none" rtlCol="0">
              <a:spAutoFit/>
            </a:bodyPr>
            <a:lstStyle/>
            <a:p>
              <a:r>
                <a:rPr lang="en-US" sz="2000" dirty="0"/>
                <a:t>7</a:t>
              </a:r>
            </a:p>
          </p:txBody>
        </p:sp>
        <p:sp>
          <p:nvSpPr>
            <p:cNvPr id="25" name="TextBox 24">
              <a:extLst>
                <a:ext uri="{FF2B5EF4-FFF2-40B4-BE49-F238E27FC236}">
                  <a16:creationId xmlns:a16="http://schemas.microsoft.com/office/drawing/2014/main" xmlns="" id="{E98EE9B6-5558-41B1-9ED2-8BBBB2AF99EB}"/>
                </a:ext>
              </a:extLst>
            </p:cNvPr>
            <p:cNvSpPr txBox="1"/>
            <p:nvPr/>
          </p:nvSpPr>
          <p:spPr>
            <a:xfrm>
              <a:off x="2743200" y="3881735"/>
              <a:ext cx="495649" cy="461665"/>
            </a:xfrm>
            <a:prstGeom prst="rect">
              <a:avLst/>
            </a:prstGeom>
            <a:noFill/>
          </p:spPr>
          <p:txBody>
            <a:bodyPr wrap="none" rtlCol="0">
              <a:spAutoFit/>
            </a:bodyPr>
            <a:lstStyle/>
            <a:p>
              <a:r>
                <a:rPr lang="en-US" sz="2400" dirty="0"/>
                <a:t>11</a:t>
              </a:r>
            </a:p>
          </p:txBody>
        </p:sp>
        <p:sp>
          <p:nvSpPr>
            <p:cNvPr id="26" name="TextBox 25">
              <a:extLst>
                <a:ext uri="{FF2B5EF4-FFF2-40B4-BE49-F238E27FC236}">
                  <a16:creationId xmlns:a16="http://schemas.microsoft.com/office/drawing/2014/main" xmlns="" id="{4B6D78FA-93DC-4B0D-95EC-51D583E70D82}"/>
                </a:ext>
              </a:extLst>
            </p:cNvPr>
            <p:cNvSpPr txBox="1"/>
            <p:nvPr/>
          </p:nvSpPr>
          <p:spPr>
            <a:xfrm>
              <a:off x="2743200" y="4796135"/>
              <a:ext cx="495649" cy="461665"/>
            </a:xfrm>
            <a:prstGeom prst="rect">
              <a:avLst/>
            </a:prstGeom>
            <a:noFill/>
          </p:spPr>
          <p:txBody>
            <a:bodyPr wrap="none" rtlCol="0">
              <a:spAutoFit/>
            </a:bodyPr>
            <a:lstStyle/>
            <a:p>
              <a:r>
                <a:rPr lang="en-US" sz="2400" dirty="0"/>
                <a:t>10</a:t>
              </a:r>
            </a:p>
          </p:txBody>
        </p:sp>
        <p:sp>
          <p:nvSpPr>
            <p:cNvPr id="27" name="TextBox 26">
              <a:extLst>
                <a:ext uri="{FF2B5EF4-FFF2-40B4-BE49-F238E27FC236}">
                  <a16:creationId xmlns:a16="http://schemas.microsoft.com/office/drawing/2014/main" xmlns="" id="{AAE5AE23-48AB-422F-B0F4-D6E97D4CA4F4}"/>
                </a:ext>
              </a:extLst>
            </p:cNvPr>
            <p:cNvSpPr txBox="1"/>
            <p:nvPr/>
          </p:nvSpPr>
          <p:spPr>
            <a:xfrm>
              <a:off x="5242072" y="2057400"/>
              <a:ext cx="444352" cy="400110"/>
            </a:xfrm>
            <a:prstGeom prst="rect">
              <a:avLst/>
            </a:prstGeom>
            <a:noFill/>
          </p:spPr>
          <p:txBody>
            <a:bodyPr wrap="none" rtlCol="0">
              <a:spAutoFit/>
            </a:bodyPr>
            <a:lstStyle/>
            <a:p>
              <a:r>
                <a:rPr lang="en-US" sz="2000" dirty="0"/>
                <a:t>12</a:t>
              </a:r>
            </a:p>
          </p:txBody>
        </p:sp>
        <p:sp>
          <p:nvSpPr>
            <p:cNvPr id="28" name="TextBox 27">
              <a:extLst>
                <a:ext uri="{FF2B5EF4-FFF2-40B4-BE49-F238E27FC236}">
                  <a16:creationId xmlns:a16="http://schemas.microsoft.com/office/drawing/2014/main" xmlns="" id="{1A1C3E7D-A7F8-47A0-9BD1-4A507EB9E2E2}"/>
                </a:ext>
              </a:extLst>
            </p:cNvPr>
            <p:cNvSpPr txBox="1"/>
            <p:nvPr/>
          </p:nvSpPr>
          <p:spPr>
            <a:xfrm>
              <a:off x="5256360" y="2895600"/>
              <a:ext cx="444352" cy="400110"/>
            </a:xfrm>
            <a:prstGeom prst="rect">
              <a:avLst/>
            </a:prstGeom>
            <a:noFill/>
          </p:spPr>
          <p:txBody>
            <a:bodyPr wrap="none" rtlCol="0">
              <a:spAutoFit/>
            </a:bodyPr>
            <a:lstStyle/>
            <a:p>
              <a:r>
                <a:rPr lang="en-US" sz="2000" dirty="0"/>
                <a:t>13</a:t>
              </a:r>
            </a:p>
          </p:txBody>
        </p:sp>
        <p:sp>
          <p:nvSpPr>
            <p:cNvPr id="29" name="TextBox 28">
              <a:extLst>
                <a:ext uri="{FF2B5EF4-FFF2-40B4-BE49-F238E27FC236}">
                  <a16:creationId xmlns:a16="http://schemas.microsoft.com/office/drawing/2014/main" xmlns="" id="{F91F57E0-070D-456F-A686-F34811C84EC4}"/>
                </a:ext>
              </a:extLst>
            </p:cNvPr>
            <p:cNvSpPr txBox="1"/>
            <p:nvPr/>
          </p:nvSpPr>
          <p:spPr>
            <a:xfrm>
              <a:off x="5256360" y="4572000"/>
              <a:ext cx="444352" cy="400110"/>
            </a:xfrm>
            <a:prstGeom prst="rect">
              <a:avLst/>
            </a:prstGeom>
            <a:noFill/>
          </p:spPr>
          <p:txBody>
            <a:bodyPr wrap="none" rtlCol="0">
              <a:spAutoFit/>
            </a:bodyPr>
            <a:lstStyle/>
            <a:p>
              <a:r>
                <a:rPr lang="en-US" sz="2000" dirty="0"/>
                <a:t>14</a:t>
              </a:r>
            </a:p>
          </p:txBody>
        </p:sp>
        <p:sp>
          <p:nvSpPr>
            <p:cNvPr id="30" name="TextBox 29">
              <a:extLst>
                <a:ext uri="{FF2B5EF4-FFF2-40B4-BE49-F238E27FC236}">
                  <a16:creationId xmlns:a16="http://schemas.microsoft.com/office/drawing/2014/main" xmlns="" id="{CC1AC8FD-F8FD-4DB7-B4FF-831BC5209099}"/>
                </a:ext>
              </a:extLst>
            </p:cNvPr>
            <p:cNvSpPr txBox="1"/>
            <p:nvPr/>
          </p:nvSpPr>
          <p:spPr>
            <a:xfrm>
              <a:off x="5257800" y="3752910"/>
              <a:ext cx="444352" cy="400110"/>
            </a:xfrm>
            <a:prstGeom prst="rect">
              <a:avLst/>
            </a:prstGeom>
            <a:noFill/>
          </p:spPr>
          <p:txBody>
            <a:bodyPr wrap="none" rtlCol="0">
              <a:spAutoFit/>
            </a:bodyPr>
            <a:lstStyle/>
            <a:p>
              <a:r>
                <a:rPr lang="en-US" sz="2000" dirty="0"/>
                <a:t>15</a:t>
              </a:r>
            </a:p>
          </p:txBody>
        </p:sp>
        <p:sp>
          <p:nvSpPr>
            <p:cNvPr id="31" name="TextBox 30">
              <a:extLst>
                <a:ext uri="{FF2B5EF4-FFF2-40B4-BE49-F238E27FC236}">
                  <a16:creationId xmlns:a16="http://schemas.microsoft.com/office/drawing/2014/main" xmlns="" id="{25E63C16-6938-4C6B-BBD9-E45CC5C0A354}"/>
                </a:ext>
              </a:extLst>
            </p:cNvPr>
            <p:cNvSpPr txBox="1"/>
            <p:nvPr/>
          </p:nvSpPr>
          <p:spPr>
            <a:xfrm>
              <a:off x="6162490" y="2057400"/>
              <a:ext cx="314510" cy="400110"/>
            </a:xfrm>
            <a:prstGeom prst="rect">
              <a:avLst/>
            </a:prstGeom>
            <a:noFill/>
          </p:spPr>
          <p:txBody>
            <a:bodyPr wrap="none" rtlCol="0">
              <a:spAutoFit/>
            </a:bodyPr>
            <a:lstStyle/>
            <a:p>
              <a:r>
                <a:rPr lang="en-US" sz="2000" dirty="0"/>
                <a:t>8</a:t>
              </a:r>
            </a:p>
          </p:txBody>
        </p:sp>
        <p:sp>
          <p:nvSpPr>
            <p:cNvPr id="32" name="TextBox 31">
              <a:extLst>
                <a:ext uri="{FF2B5EF4-FFF2-40B4-BE49-F238E27FC236}">
                  <a16:creationId xmlns:a16="http://schemas.microsoft.com/office/drawing/2014/main" xmlns="" id="{4ABDBF92-B3A0-4F77-BC68-005F7E527C0E}"/>
                </a:ext>
              </a:extLst>
            </p:cNvPr>
            <p:cNvSpPr txBox="1"/>
            <p:nvPr/>
          </p:nvSpPr>
          <p:spPr>
            <a:xfrm>
              <a:off x="6162490" y="2914710"/>
              <a:ext cx="314510" cy="400110"/>
            </a:xfrm>
            <a:prstGeom prst="rect">
              <a:avLst/>
            </a:prstGeom>
            <a:noFill/>
          </p:spPr>
          <p:txBody>
            <a:bodyPr wrap="none" rtlCol="0">
              <a:spAutoFit/>
            </a:bodyPr>
            <a:lstStyle/>
            <a:p>
              <a:r>
                <a:rPr lang="en-US" sz="2000" dirty="0"/>
                <a:t>9</a:t>
              </a:r>
            </a:p>
          </p:txBody>
        </p:sp>
        <p:sp>
          <p:nvSpPr>
            <p:cNvPr id="33" name="TextBox 32">
              <a:extLst>
                <a:ext uri="{FF2B5EF4-FFF2-40B4-BE49-F238E27FC236}">
                  <a16:creationId xmlns:a16="http://schemas.microsoft.com/office/drawing/2014/main" xmlns="" id="{B494563F-64CE-46D6-9D4B-71C4548A4C06}"/>
                </a:ext>
              </a:extLst>
            </p:cNvPr>
            <p:cNvSpPr txBox="1"/>
            <p:nvPr/>
          </p:nvSpPr>
          <p:spPr>
            <a:xfrm>
              <a:off x="6048376" y="4591110"/>
              <a:ext cx="444352" cy="400110"/>
            </a:xfrm>
            <a:prstGeom prst="rect">
              <a:avLst/>
            </a:prstGeom>
            <a:noFill/>
          </p:spPr>
          <p:txBody>
            <a:bodyPr wrap="none" rtlCol="0">
              <a:spAutoFit/>
            </a:bodyPr>
            <a:lstStyle/>
            <a:p>
              <a:r>
                <a:rPr lang="en-US" sz="2000" dirty="0"/>
                <a:t>10</a:t>
              </a:r>
            </a:p>
          </p:txBody>
        </p:sp>
        <p:sp>
          <p:nvSpPr>
            <p:cNvPr id="34" name="TextBox 33">
              <a:extLst>
                <a:ext uri="{FF2B5EF4-FFF2-40B4-BE49-F238E27FC236}">
                  <a16:creationId xmlns:a16="http://schemas.microsoft.com/office/drawing/2014/main" xmlns="" id="{570C068A-7186-4647-A6CE-CBBBB482AC76}"/>
                </a:ext>
              </a:extLst>
            </p:cNvPr>
            <p:cNvSpPr txBox="1"/>
            <p:nvPr/>
          </p:nvSpPr>
          <p:spPr>
            <a:xfrm>
              <a:off x="6048376" y="3752910"/>
              <a:ext cx="444352" cy="400110"/>
            </a:xfrm>
            <a:prstGeom prst="rect">
              <a:avLst/>
            </a:prstGeom>
            <a:noFill/>
          </p:spPr>
          <p:txBody>
            <a:bodyPr wrap="none" rtlCol="0">
              <a:spAutoFit/>
            </a:bodyPr>
            <a:lstStyle/>
            <a:p>
              <a:r>
                <a:rPr lang="en-US" sz="2000" dirty="0"/>
                <a:t>11</a:t>
              </a:r>
            </a:p>
          </p:txBody>
        </p:sp>
      </p:grpSp>
      <p:grpSp>
        <p:nvGrpSpPr>
          <p:cNvPr id="35" name="Group 34">
            <a:extLst>
              <a:ext uri="{FF2B5EF4-FFF2-40B4-BE49-F238E27FC236}">
                <a16:creationId xmlns:a16="http://schemas.microsoft.com/office/drawing/2014/main" xmlns="" id="{5454A7D7-94DD-4DB3-BBFE-A20B0730449B}"/>
              </a:ext>
            </a:extLst>
          </p:cNvPr>
          <p:cNvGrpSpPr/>
          <p:nvPr/>
        </p:nvGrpSpPr>
        <p:grpSpPr>
          <a:xfrm>
            <a:off x="6487014" y="1994380"/>
            <a:ext cx="3902092" cy="4043065"/>
            <a:chOff x="2590636" y="1367135"/>
            <a:chExt cx="3902092" cy="4043065"/>
          </a:xfrm>
        </p:grpSpPr>
        <p:graphicFrame>
          <p:nvGraphicFramePr>
            <p:cNvPr id="36" name="Content Placeholder 3">
              <a:extLst>
                <a:ext uri="{FF2B5EF4-FFF2-40B4-BE49-F238E27FC236}">
                  <a16:creationId xmlns:a16="http://schemas.microsoft.com/office/drawing/2014/main" xmlns="" id="{46707278-8684-4C0B-A033-859AF994AC9B}"/>
                </a:ext>
              </a:extLst>
            </p:cNvPr>
            <p:cNvGraphicFramePr>
              <a:graphicFrameLocks/>
            </p:cNvGraphicFramePr>
            <p:nvPr>
              <p:extLst>
                <p:ext uri="{D42A27DB-BD31-4B8C-83A1-F6EECF244321}">
                  <p14:modId xmlns:p14="http://schemas.microsoft.com/office/powerpoint/2010/main" val="3714512249"/>
                </p:ext>
              </p:extLst>
            </p:nvPr>
          </p:nvGraphicFramePr>
          <p:xfrm>
            <a:off x="3295650" y="2057400"/>
            <a:ext cx="3143252" cy="3352800"/>
          </p:xfrm>
          <a:graphic>
            <a:graphicData uri="http://schemas.openxmlformats.org/drawingml/2006/table">
              <a:tbl>
                <a:tblPr firstRow="1" bandRow="1"/>
                <a:tblGrid>
                  <a:gridCol w="785813">
                    <a:extLst>
                      <a:ext uri="{9D8B030D-6E8A-4147-A177-3AD203B41FA5}">
                        <a16:colId xmlns:a16="http://schemas.microsoft.com/office/drawing/2014/main" xmlns="" val="20000"/>
                      </a:ext>
                    </a:extLst>
                  </a:gridCol>
                  <a:gridCol w="785813">
                    <a:extLst>
                      <a:ext uri="{9D8B030D-6E8A-4147-A177-3AD203B41FA5}">
                        <a16:colId xmlns:a16="http://schemas.microsoft.com/office/drawing/2014/main" xmlns="" val="20001"/>
                      </a:ext>
                    </a:extLst>
                  </a:gridCol>
                  <a:gridCol w="785813">
                    <a:extLst>
                      <a:ext uri="{9D8B030D-6E8A-4147-A177-3AD203B41FA5}">
                        <a16:colId xmlns:a16="http://schemas.microsoft.com/office/drawing/2014/main" xmlns="" val="20002"/>
                      </a:ext>
                    </a:extLst>
                  </a:gridCol>
                  <a:gridCol w="785813">
                    <a:extLst>
                      <a:ext uri="{9D8B030D-6E8A-4147-A177-3AD203B41FA5}">
                        <a16:colId xmlns:a16="http://schemas.microsoft.com/office/drawing/2014/main" xmlns="" val="20003"/>
                      </a:ext>
                    </a:extLst>
                  </a:gridCol>
                </a:tblGrid>
                <a:tr h="838200">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0"/>
                    </a:ext>
                  </a:extLst>
                </a:tr>
                <a:tr h="838200">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r h="838200">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2"/>
                    </a:ext>
                  </a:extLst>
                </a:tr>
                <a:tr h="838200">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cxnSp>
          <p:nvCxnSpPr>
            <p:cNvPr id="37" name="Straight Connector 36">
              <a:extLst>
                <a:ext uri="{FF2B5EF4-FFF2-40B4-BE49-F238E27FC236}">
                  <a16:creationId xmlns:a16="http://schemas.microsoft.com/office/drawing/2014/main" xmlns="" id="{7577C338-2511-4717-AA4C-C3CCC5DFEE16}"/>
                </a:ext>
              </a:extLst>
            </p:cNvPr>
            <p:cNvCxnSpPr/>
            <p:nvPr/>
          </p:nvCxnSpPr>
          <p:spPr>
            <a:xfrm flipH="1" flipV="1">
              <a:off x="2682498" y="1601410"/>
              <a:ext cx="609600" cy="45720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xmlns="" id="{90C24482-B49E-4065-847D-DE9664ABEA92}"/>
                </a:ext>
              </a:extLst>
            </p:cNvPr>
            <p:cNvSpPr txBox="1"/>
            <p:nvPr/>
          </p:nvSpPr>
          <p:spPr>
            <a:xfrm>
              <a:off x="2778555" y="1367135"/>
              <a:ext cx="726481" cy="461665"/>
            </a:xfrm>
            <a:prstGeom prst="rect">
              <a:avLst/>
            </a:prstGeom>
            <a:noFill/>
          </p:spPr>
          <p:txBody>
            <a:bodyPr wrap="none" rtlCol="0">
              <a:spAutoFit/>
            </a:bodyPr>
            <a:lstStyle/>
            <a:p>
              <a:r>
                <a:rPr lang="en-US" sz="2400" dirty="0"/>
                <a:t>B</a:t>
              </a:r>
              <a:r>
                <a:rPr lang="en-US" sz="2400" baseline="-25000" dirty="0"/>
                <a:t>4</a:t>
              </a:r>
              <a:r>
                <a:rPr lang="en-US" sz="2400" dirty="0"/>
                <a:t>B</a:t>
              </a:r>
              <a:r>
                <a:rPr lang="en-US" sz="2400" baseline="-25000" dirty="0"/>
                <a:t>3</a:t>
              </a:r>
            </a:p>
          </p:txBody>
        </p:sp>
        <p:sp>
          <p:nvSpPr>
            <p:cNvPr id="39" name="TextBox 38">
              <a:extLst>
                <a:ext uri="{FF2B5EF4-FFF2-40B4-BE49-F238E27FC236}">
                  <a16:creationId xmlns:a16="http://schemas.microsoft.com/office/drawing/2014/main" xmlns="" id="{67D624DA-E796-4096-86A3-DA232E7F26C6}"/>
                </a:ext>
              </a:extLst>
            </p:cNvPr>
            <p:cNvSpPr txBox="1"/>
            <p:nvPr/>
          </p:nvSpPr>
          <p:spPr>
            <a:xfrm>
              <a:off x="2590636" y="1824335"/>
              <a:ext cx="726481" cy="461665"/>
            </a:xfrm>
            <a:prstGeom prst="rect">
              <a:avLst/>
            </a:prstGeom>
            <a:noFill/>
          </p:spPr>
          <p:txBody>
            <a:bodyPr wrap="none" rtlCol="0">
              <a:spAutoFit/>
            </a:bodyPr>
            <a:lstStyle/>
            <a:p>
              <a:r>
                <a:rPr lang="en-US" sz="2400" dirty="0"/>
                <a:t>B</a:t>
              </a:r>
              <a:r>
                <a:rPr lang="en-US" sz="2400" baseline="-25000" dirty="0"/>
                <a:t>2</a:t>
              </a:r>
              <a:r>
                <a:rPr lang="en-US" sz="2400" dirty="0"/>
                <a:t>B</a:t>
              </a:r>
              <a:r>
                <a:rPr lang="en-US" sz="2400" baseline="-25000" dirty="0"/>
                <a:t>1</a:t>
              </a:r>
            </a:p>
          </p:txBody>
        </p:sp>
        <p:sp>
          <p:nvSpPr>
            <p:cNvPr id="40" name="TextBox 39">
              <a:extLst>
                <a:ext uri="{FF2B5EF4-FFF2-40B4-BE49-F238E27FC236}">
                  <a16:creationId xmlns:a16="http://schemas.microsoft.com/office/drawing/2014/main" xmlns="" id="{1D14EFDB-BE38-4E39-B801-85D320B09541}"/>
                </a:ext>
              </a:extLst>
            </p:cNvPr>
            <p:cNvSpPr txBox="1"/>
            <p:nvPr/>
          </p:nvSpPr>
          <p:spPr>
            <a:xfrm>
              <a:off x="3429000" y="1595735"/>
              <a:ext cx="495649" cy="461665"/>
            </a:xfrm>
            <a:prstGeom prst="rect">
              <a:avLst/>
            </a:prstGeom>
            <a:noFill/>
          </p:spPr>
          <p:txBody>
            <a:bodyPr wrap="none" rtlCol="0">
              <a:spAutoFit/>
            </a:bodyPr>
            <a:lstStyle/>
            <a:p>
              <a:r>
                <a:rPr lang="en-US" sz="2400" dirty="0"/>
                <a:t>00</a:t>
              </a:r>
            </a:p>
          </p:txBody>
        </p:sp>
        <p:sp>
          <p:nvSpPr>
            <p:cNvPr id="41" name="TextBox 40">
              <a:extLst>
                <a:ext uri="{FF2B5EF4-FFF2-40B4-BE49-F238E27FC236}">
                  <a16:creationId xmlns:a16="http://schemas.microsoft.com/office/drawing/2014/main" xmlns="" id="{1CE4D550-59C1-41A7-94E6-E048E5D9F5BE}"/>
                </a:ext>
              </a:extLst>
            </p:cNvPr>
            <p:cNvSpPr txBox="1"/>
            <p:nvPr/>
          </p:nvSpPr>
          <p:spPr>
            <a:xfrm>
              <a:off x="5791200" y="1600200"/>
              <a:ext cx="495649" cy="461665"/>
            </a:xfrm>
            <a:prstGeom prst="rect">
              <a:avLst/>
            </a:prstGeom>
            <a:noFill/>
          </p:spPr>
          <p:txBody>
            <a:bodyPr wrap="none" rtlCol="0">
              <a:spAutoFit/>
            </a:bodyPr>
            <a:lstStyle/>
            <a:p>
              <a:r>
                <a:rPr lang="en-US" sz="2400" dirty="0"/>
                <a:t>10</a:t>
              </a:r>
            </a:p>
          </p:txBody>
        </p:sp>
        <p:sp>
          <p:nvSpPr>
            <p:cNvPr id="42" name="TextBox 41">
              <a:extLst>
                <a:ext uri="{FF2B5EF4-FFF2-40B4-BE49-F238E27FC236}">
                  <a16:creationId xmlns:a16="http://schemas.microsoft.com/office/drawing/2014/main" xmlns="" id="{399ADBDB-298F-4C78-BDC6-195889EE68FB}"/>
                </a:ext>
              </a:extLst>
            </p:cNvPr>
            <p:cNvSpPr txBox="1"/>
            <p:nvPr/>
          </p:nvSpPr>
          <p:spPr>
            <a:xfrm>
              <a:off x="2743200" y="2277070"/>
              <a:ext cx="495649" cy="461665"/>
            </a:xfrm>
            <a:prstGeom prst="rect">
              <a:avLst/>
            </a:prstGeom>
            <a:noFill/>
          </p:spPr>
          <p:txBody>
            <a:bodyPr wrap="none" rtlCol="0">
              <a:spAutoFit/>
            </a:bodyPr>
            <a:lstStyle/>
            <a:p>
              <a:r>
                <a:rPr lang="en-US" sz="2400" dirty="0"/>
                <a:t>00</a:t>
              </a:r>
            </a:p>
          </p:txBody>
        </p:sp>
        <p:sp>
          <p:nvSpPr>
            <p:cNvPr id="43" name="TextBox 42">
              <a:extLst>
                <a:ext uri="{FF2B5EF4-FFF2-40B4-BE49-F238E27FC236}">
                  <a16:creationId xmlns:a16="http://schemas.microsoft.com/office/drawing/2014/main" xmlns="" id="{70878C9E-EA27-4E12-B854-1772CB26A02E}"/>
                </a:ext>
              </a:extLst>
            </p:cNvPr>
            <p:cNvSpPr txBox="1"/>
            <p:nvPr/>
          </p:nvSpPr>
          <p:spPr>
            <a:xfrm>
              <a:off x="2743200" y="3043535"/>
              <a:ext cx="495649" cy="461665"/>
            </a:xfrm>
            <a:prstGeom prst="rect">
              <a:avLst/>
            </a:prstGeom>
            <a:noFill/>
          </p:spPr>
          <p:txBody>
            <a:bodyPr wrap="none" rtlCol="0">
              <a:spAutoFit/>
            </a:bodyPr>
            <a:lstStyle/>
            <a:p>
              <a:r>
                <a:rPr lang="en-US" sz="2400" dirty="0"/>
                <a:t>01</a:t>
              </a:r>
            </a:p>
          </p:txBody>
        </p:sp>
        <p:sp>
          <p:nvSpPr>
            <p:cNvPr id="44" name="TextBox 43">
              <a:extLst>
                <a:ext uri="{FF2B5EF4-FFF2-40B4-BE49-F238E27FC236}">
                  <a16:creationId xmlns:a16="http://schemas.microsoft.com/office/drawing/2014/main" xmlns="" id="{0D482972-7E2A-4218-A2C2-9D238F89BB87}"/>
                </a:ext>
              </a:extLst>
            </p:cNvPr>
            <p:cNvSpPr txBox="1"/>
            <p:nvPr/>
          </p:nvSpPr>
          <p:spPr>
            <a:xfrm>
              <a:off x="3733800" y="2038290"/>
              <a:ext cx="314510" cy="400110"/>
            </a:xfrm>
            <a:prstGeom prst="rect">
              <a:avLst/>
            </a:prstGeom>
            <a:noFill/>
          </p:spPr>
          <p:txBody>
            <a:bodyPr wrap="none" rtlCol="0">
              <a:spAutoFit/>
            </a:bodyPr>
            <a:lstStyle/>
            <a:p>
              <a:r>
                <a:rPr lang="en-US" sz="2000" dirty="0"/>
                <a:t>0</a:t>
              </a:r>
            </a:p>
          </p:txBody>
        </p:sp>
        <p:sp>
          <p:nvSpPr>
            <p:cNvPr id="45" name="TextBox 44">
              <a:extLst>
                <a:ext uri="{FF2B5EF4-FFF2-40B4-BE49-F238E27FC236}">
                  <a16:creationId xmlns:a16="http://schemas.microsoft.com/office/drawing/2014/main" xmlns="" id="{F6F1B09A-3069-4A76-B7EF-597E92E02560}"/>
                </a:ext>
              </a:extLst>
            </p:cNvPr>
            <p:cNvSpPr txBox="1"/>
            <p:nvPr/>
          </p:nvSpPr>
          <p:spPr>
            <a:xfrm>
              <a:off x="3733800" y="2876490"/>
              <a:ext cx="314510" cy="400110"/>
            </a:xfrm>
            <a:prstGeom prst="rect">
              <a:avLst/>
            </a:prstGeom>
            <a:noFill/>
          </p:spPr>
          <p:txBody>
            <a:bodyPr wrap="none" rtlCol="0">
              <a:spAutoFit/>
            </a:bodyPr>
            <a:lstStyle/>
            <a:p>
              <a:r>
                <a:rPr lang="en-US" sz="2000" dirty="0"/>
                <a:t>1</a:t>
              </a:r>
            </a:p>
          </p:txBody>
        </p:sp>
        <p:sp>
          <p:nvSpPr>
            <p:cNvPr id="46" name="TextBox 45">
              <a:extLst>
                <a:ext uri="{FF2B5EF4-FFF2-40B4-BE49-F238E27FC236}">
                  <a16:creationId xmlns:a16="http://schemas.microsoft.com/office/drawing/2014/main" xmlns="" id="{72044241-F704-4BC0-B8E3-336E7FB5762D}"/>
                </a:ext>
              </a:extLst>
            </p:cNvPr>
            <p:cNvSpPr txBox="1"/>
            <p:nvPr/>
          </p:nvSpPr>
          <p:spPr>
            <a:xfrm>
              <a:off x="3733800" y="4552890"/>
              <a:ext cx="314510" cy="400110"/>
            </a:xfrm>
            <a:prstGeom prst="rect">
              <a:avLst/>
            </a:prstGeom>
            <a:noFill/>
          </p:spPr>
          <p:txBody>
            <a:bodyPr wrap="none" rtlCol="0">
              <a:spAutoFit/>
            </a:bodyPr>
            <a:lstStyle/>
            <a:p>
              <a:r>
                <a:rPr lang="en-US" sz="2000" dirty="0"/>
                <a:t>2</a:t>
              </a:r>
            </a:p>
          </p:txBody>
        </p:sp>
        <p:sp>
          <p:nvSpPr>
            <p:cNvPr id="47" name="TextBox 46">
              <a:extLst>
                <a:ext uri="{FF2B5EF4-FFF2-40B4-BE49-F238E27FC236}">
                  <a16:creationId xmlns:a16="http://schemas.microsoft.com/office/drawing/2014/main" xmlns="" id="{7B27ED6C-FF22-423D-BC1F-03B070CDB613}"/>
                </a:ext>
              </a:extLst>
            </p:cNvPr>
            <p:cNvSpPr txBox="1"/>
            <p:nvPr/>
          </p:nvSpPr>
          <p:spPr>
            <a:xfrm>
              <a:off x="3733800" y="3733800"/>
              <a:ext cx="314510" cy="400110"/>
            </a:xfrm>
            <a:prstGeom prst="rect">
              <a:avLst/>
            </a:prstGeom>
            <a:noFill/>
          </p:spPr>
          <p:txBody>
            <a:bodyPr wrap="none" rtlCol="0">
              <a:spAutoFit/>
            </a:bodyPr>
            <a:lstStyle/>
            <a:p>
              <a:r>
                <a:rPr lang="en-US" sz="2000" dirty="0"/>
                <a:t>3</a:t>
              </a:r>
            </a:p>
          </p:txBody>
        </p:sp>
        <p:sp>
          <p:nvSpPr>
            <p:cNvPr id="48" name="TextBox 47">
              <a:extLst>
                <a:ext uri="{FF2B5EF4-FFF2-40B4-BE49-F238E27FC236}">
                  <a16:creationId xmlns:a16="http://schemas.microsoft.com/office/drawing/2014/main" xmlns="" id="{48285624-62B8-42C9-AFFD-8E88B23C7D46}"/>
                </a:ext>
              </a:extLst>
            </p:cNvPr>
            <p:cNvSpPr txBox="1"/>
            <p:nvPr/>
          </p:nvSpPr>
          <p:spPr>
            <a:xfrm>
              <a:off x="4228751" y="1600200"/>
              <a:ext cx="495649" cy="461665"/>
            </a:xfrm>
            <a:prstGeom prst="rect">
              <a:avLst/>
            </a:prstGeom>
            <a:noFill/>
          </p:spPr>
          <p:txBody>
            <a:bodyPr wrap="none" rtlCol="0">
              <a:spAutoFit/>
            </a:bodyPr>
            <a:lstStyle/>
            <a:p>
              <a:r>
                <a:rPr lang="en-US" sz="2400" dirty="0"/>
                <a:t>01</a:t>
              </a:r>
            </a:p>
          </p:txBody>
        </p:sp>
        <p:sp>
          <p:nvSpPr>
            <p:cNvPr id="49" name="TextBox 48">
              <a:extLst>
                <a:ext uri="{FF2B5EF4-FFF2-40B4-BE49-F238E27FC236}">
                  <a16:creationId xmlns:a16="http://schemas.microsoft.com/office/drawing/2014/main" xmlns="" id="{09D7CE86-5C04-4639-8CFE-16D247D76DCB}"/>
                </a:ext>
              </a:extLst>
            </p:cNvPr>
            <p:cNvSpPr txBox="1"/>
            <p:nvPr/>
          </p:nvSpPr>
          <p:spPr>
            <a:xfrm>
              <a:off x="4990751" y="1595735"/>
              <a:ext cx="495649" cy="461665"/>
            </a:xfrm>
            <a:prstGeom prst="rect">
              <a:avLst/>
            </a:prstGeom>
            <a:noFill/>
          </p:spPr>
          <p:txBody>
            <a:bodyPr wrap="none" rtlCol="0">
              <a:spAutoFit/>
            </a:bodyPr>
            <a:lstStyle/>
            <a:p>
              <a:r>
                <a:rPr lang="en-US" sz="2400" dirty="0"/>
                <a:t>11</a:t>
              </a:r>
            </a:p>
          </p:txBody>
        </p:sp>
        <p:sp>
          <p:nvSpPr>
            <p:cNvPr id="50" name="TextBox 49">
              <a:extLst>
                <a:ext uri="{FF2B5EF4-FFF2-40B4-BE49-F238E27FC236}">
                  <a16:creationId xmlns:a16="http://schemas.microsoft.com/office/drawing/2014/main" xmlns="" id="{EC92120F-C79C-47E2-AF91-AD546A7E69B2}"/>
                </a:ext>
              </a:extLst>
            </p:cNvPr>
            <p:cNvSpPr txBox="1"/>
            <p:nvPr/>
          </p:nvSpPr>
          <p:spPr>
            <a:xfrm>
              <a:off x="4572000" y="2038290"/>
              <a:ext cx="314510" cy="400110"/>
            </a:xfrm>
            <a:prstGeom prst="rect">
              <a:avLst/>
            </a:prstGeom>
            <a:noFill/>
          </p:spPr>
          <p:txBody>
            <a:bodyPr wrap="none" rtlCol="0">
              <a:spAutoFit/>
            </a:bodyPr>
            <a:lstStyle/>
            <a:p>
              <a:r>
                <a:rPr lang="en-US" sz="2000" dirty="0"/>
                <a:t>4</a:t>
              </a:r>
            </a:p>
          </p:txBody>
        </p:sp>
        <p:sp>
          <p:nvSpPr>
            <p:cNvPr id="51" name="TextBox 50">
              <a:extLst>
                <a:ext uri="{FF2B5EF4-FFF2-40B4-BE49-F238E27FC236}">
                  <a16:creationId xmlns:a16="http://schemas.microsoft.com/office/drawing/2014/main" xmlns="" id="{35AB50D1-FFBB-43AB-B156-16D7EEB66AD6}"/>
                </a:ext>
              </a:extLst>
            </p:cNvPr>
            <p:cNvSpPr txBox="1"/>
            <p:nvPr/>
          </p:nvSpPr>
          <p:spPr>
            <a:xfrm>
              <a:off x="4572000" y="2895600"/>
              <a:ext cx="314510" cy="400110"/>
            </a:xfrm>
            <a:prstGeom prst="rect">
              <a:avLst/>
            </a:prstGeom>
            <a:noFill/>
          </p:spPr>
          <p:txBody>
            <a:bodyPr wrap="none" rtlCol="0">
              <a:spAutoFit/>
            </a:bodyPr>
            <a:lstStyle/>
            <a:p>
              <a:r>
                <a:rPr lang="en-US" sz="2000" dirty="0"/>
                <a:t>5</a:t>
              </a:r>
            </a:p>
          </p:txBody>
        </p:sp>
        <p:sp>
          <p:nvSpPr>
            <p:cNvPr id="52" name="TextBox 51">
              <a:extLst>
                <a:ext uri="{FF2B5EF4-FFF2-40B4-BE49-F238E27FC236}">
                  <a16:creationId xmlns:a16="http://schemas.microsoft.com/office/drawing/2014/main" xmlns="" id="{32DCF20A-D312-4064-89ED-E18BE757E62A}"/>
                </a:ext>
              </a:extLst>
            </p:cNvPr>
            <p:cNvSpPr txBox="1"/>
            <p:nvPr/>
          </p:nvSpPr>
          <p:spPr>
            <a:xfrm>
              <a:off x="4572000" y="4572000"/>
              <a:ext cx="314510" cy="400110"/>
            </a:xfrm>
            <a:prstGeom prst="rect">
              <a:avLst/>
            </a:prstGeom>
            <a:noFill/>
          </p:spPr>
          <p:txBody>
            <a:bodyPr wrap="none" rtlCol="0">
              <a:spAutoFit/>
            </a:bodyPr>
            <a:lstStyle/>
            <a:p>
              <a:r>
                <a:rPr lang="en-US" sz="2000" dirty="0"/>
                <a:t>6</a:t>
              </a:r>
            </a:p>
          </p:txBody>
        </p:sp>
        <p:sp>
          <p:nvSpPr>
            <p:cNvPr id="53" name="TextBox 52">
              <a:extLst>
                <a:ext uri="{FF2B5EF4-FFF2-40B4-BE49-F238E27FC236}">
                  <a16:creationId xmlns:a16="http://schemas.microsoft.com/office/drawing/2014/main" xmlns="" id="{AAECC92E-2648-4D1A-B583-E47D6ED76331}"/>
                </a:ext>
              </a:extLst>
            </p:cNvPr>
            <p:cNvSpPr txBox="1"/>
            <p:nvPr/>
          </p:nvSpPr>
          <p:spPr>
            <a:xfrm>
              <a:off x="4572000" y="3733800"/>
              <a:ext cx="314510" cy="400110"/>
            </a:xfrm>
            <a:prstGeom prst="rect">
              <a:avLst/>
            </a:prstGeom>
            <a:noFill/>
          </p:spPr>
          <p:txBody>
            <a:bodyPr wrap="none" rtlCol="0">
              <a:spAutoFit/>
            </a:bodyPr>
            <a:lstStyle/>
            <a:p>
              <a:r>
                <a:rPr lang="en-US" sz="2000" dirty="0"/>
                <a:t>7</a:t>
              </a:r>
            </a:p>
          </p:txBody>
        </p:sp>
        <p:sp>
          <p:nvSpPr>
            <p:cNvPr id="54" name="TextBox 53">
              <a:extLst>
                <a:ext uri="{FF2B5EF4-FFF2-40B4-BE49-F238E27FC236}">
                  <a16:creationId xmlns:a16="http://schemas.microsoft.com/office/drawing/2014/main" xmlns="" id="{8398B251-1709-47B2-B5BB-1EB9741B23F2}"/>
                </a:ext>
              </a:extLst>
            </p:cNvPr>
            <p:cNvSpPr txBox="1"/>
            <p:nvPr/>
          </p:nvSpPr>
          <p:spPr>
            <a:xfrm>
              <a:off x="2743200" y="3881735"/>
              <a:ext cx="495649" cy="461665"/>
            </a:xfrm>
            <a:prstGeom prst="rect">
              <a:avLst/>
            </a:prstGeom>
            <a:noFill/>
          </p:spPr>
          <p:txBody>
            <a:bodyPr wrap="none" rtlCol="0">
              <a:spAutoFit/>
            </a:bodyPr>
            <a:lstStyle/>
            <a:p>
              <a:r>
                <a:rPr lang="en-US" sz="2400" dirty="0"/>
                <a:t>11</a:t>
              </a:r>
            </a:p>
          </p:txBody>
        </p:sp>
        <p:sp>
          <p:nvSpPr>
            <p:cNvPr id="55" name="TextBox 54">
              <a:extLst>
                <a:ext uri="{FF2B5EF4-FFF2-40B4-BE49-F238E27FC236}">
                  <a16:creationId xmlns:a16="http://schemas.microsoft.com/office/drawing/2014/main" xmlns="" id="{06C1D2B3-6E6C-4E5E-82B9-0E7661BB2308}"/>
                </a:ext>
              </a:extLst>
            </p:cNvPr>
            <p:cNvSpPr txBox="1"/>
            <p:nvPr/>
          </p:nvSpPr>
          <p:spPr>
            <a:xfrm>
              <a:off x="2743200" y="4796135"/>
              <a:ext cx="495649" cy="461665"/>
            </a:xfrm>
            <a:prstGeom prst="rect">
              <a:avLst/>
            </a:prstGeom>
            <a:noFill/>
          </p:spPr>
          <p:txBody>
            <a:bodyPr wrap="none" rtlCol="0">
              <a:spAutoFit/>
            </a:bodyPr>
            <a:lstStyle/>
            <a:p>
              <a:r>
                <a:rPr lang="en-US" sz="2400" dirty="0"/>
                <a:t>10</a:t>
              </a:r>
            </a:p>
          </p:txBody>
        </p:sp>
        <p:sp>
          <p:nvSpPr>
            <p:cNvPr id="56" name="TextBox 55">
              <a:extLst>
                <a:ext uri="{FF2B5EF4-FFF2-40B4-BE49-F238E27FC236}">
                  <a16:creationId xmlns:a16="http://schemas.microsoft.com/office/drawing/2014/main" xmlns="" id="{EC63E63C-F841-44E4-B700-47A6A3169CA2}"/>
                </a:ext>
              </a:extLst>
            </p:cNvPr>
            <p:cNvSpPr txBox="1"/>
            <p:nvPr/>
          </p:nvSpPr>
          <p:spPr>
            <a:xfrm>
              <a:off x="5242072" y="2057400"/>
              <a:ext cx="444352" cy="400110"/>
            </a:xfrm>
            <a:prstGeom prst="rect">
              <a:avLst/>
            </a:prstGeom>
            <a:noFill/>
          </p:spPr>
          <p:txBody>
            <a:bodyPr wrap="none" rtlCol="0">
              <a:spAutoFit/>
            </a:bodyPr>
            <a:lstStyle/>
            <a:p>
              <a:r>
                <a:rPr lang="en-US" sz="2000" dirty="0"/>
                <a:t>12</a:t>
              </a:r>
            </a:p>
          </p:txBody>
        </p:sp>
        <p:sp>
          <p:nvSpPr>
            <p:cNvPr id="57" name="TextBox 56">
              <a:extLst>
                <a:ext uri="{FF2B5EF4-FFF2-40B4-BE49-F238E27FC236}">
                  <a16:creationId xmlns:a16="http://schemas.microsoft.com/office/drawing/2014/main" xmlns="" id="{83E92895-0448-43A7-8BF7-F5B234AB3E8C}"/>
                </a:ext>
              </a:extLst>
            </p:cNvPr>
            <p:cNvSpPr txBox="1"/>
            <p:nvPr/>
          </p:nvSpPr>
          <p:spPr>
            <a:xfrm>
              <a:off x="5256360" y="2895600"/>
              <a:ext cx="444352" cy="400110"/>
            </a:xfrm>
            <a:prstGeom prst="rect">
              <a:avLst/>
            </a:prstGeom>
            <a:noFill/>
          </p:spPr>
          <p:txBody>
            <a:bodyPr wrap="none" rtlCol="0">
              <a:spAutoFit/>
            </a:bodyPr>
            <a:lstStyle/>
            <a:p>
              <a:r>
                <a:rPr lang="en-US" sz="2000" dirty="0"/>
                <a:t>13</a:t>
              </a:r>
            </a:p>
          </p:txBody>
        </p:sp>
        <p:sp>
          <p:nvSpPr>
            <p:cNvPr id="58" name="TextBox 57">
              <a:extLst>
                <a:ext uri="{FF2B5EF4-FFF2-40B4-BE49-F238E27FC236}">
                  <a16:creationId xmlns:a16="http://schemas.microsoft.com/office/drawing/2014/main" xmlns="" id="{720FA169-2B32-4985-85D7-D37C681490E6}"/>
                </a:ext>
              </a:extLst>
            </p:cNvPr>
            <p:cNvSpPr txBox="1"/>
            <p:nvPr/>
          </p:nvSpPr>
          <p:spPr>
            <a:xfrm>
              <a:off x="5256360" y="4572000"/>
              <a:ext cx="444352" cy="400110"/>
            </a:xfrm>
            <a:prstGeom prst="rect">
              <a:avLst/>
            </a:prstGeom>
            <a:noFill/>
          </p:spPr>
          <p:txBody>
            <a:bodyPr wrap="none" rtlCol="0">
              <a:spAutoFit/>
            </a:bodyPr>
            <a:lstStyle/>
            <a:p>
              <a:r>
                <a:rPr lang="en-US" sz="2000" dirty="0"/>
                <a:t>14</a:t>
              </a:r>
            </a:p>
          </p:txBody>
        </p:sp>
        <p:sp>
          <p:nvSpPr>
            <p:cNvPr id="59" name="TextBox 58">
              <a:extLst>
                <a:ext uri="{FF2B5EF4-FFF2-40B4-BE49-F238E27FC236}">
                  <a16:creationId xmlns:a16="http://schemas.microsoft.com/office/drawing/2014/main" xmlns="" id="{9F054D12-5E1D-4FFA-90B5-D8FF2440C0A3}"/>
                </a:ext>
              </a:extLst>
            </p:cNvPr>
            <p:cNvSpPr txBox="1"/>
            <p:nvPr/>
          </p:nvSpPr>
          <p:spPr>
            <a:xfrm>
              <a:off x="5257800" y="3752910"/>
              <a:ext cx="444352" cy="400110"/>
            </a:xfrm>
            <a:prstGeom prst="rect">
              <a:avLst/>
            </a:prstGeom>
            <a:noFill/>
          </p:spPr>
          <p:txBody>
            <a:bodyPr wrap="none" rtlCol="0">
              <a:spAutoFit/>
            </a:bodyPr>
            <a:lstStyle/>
            <a:p>
              <a:r>
                <a:rPr lang="en-US" sz="2000" dirty="0"/>
                <a:t>15</a:t>
              </a:r>
            </a:p>
          </p:txBody>
        </p:sp>
        <p:sp>
          <p:nvSpPr>
            <p:cNvPr id="60" name="TextBox 59">
              <a:extLst>
                <a:ext uri="{FF2B5EF4-FFF2-40B4-BE49-F238E27FC236}">
                  <a16:creationId xmlns:a16="http://schemas.microsoft.com/office/drawing/2014/main" xmlns="" id="{72DF1916-231A-4C7E-84CF-5D7EBC9E29E9}"/>
                </a:ext>
              </a:extLst>
            </p:cNvPr>
            <p:cNvSpPr txBox="1"/>
            <p:nvPr/>
          </p:nvSpPr>
          <p:spPr>
            <a:xfrm>
              <a:off x="6162490" y="2057400"/>
              <a:ext cx="314510" cy="400110"/>
            </a:xfrm>
            <a:prstGeom prst="rect">
              <a:avLst/>
            </a:prstGeom>
            <a:noFill/>
          </p:spPr>
          <p:txBody>
            <a:bodyPr wrap="none" rtlCol="0">
              <a:spAutoFit/>
            </a:bodyPr>
            <a:lstStyle/>
            <a:p>
              <a:r>
                <a:rPr lang="en-US" sz="2000" dirty="0"/>
                <a:t>8</a:t>
              </a:r>
            </a:p>
          </p:txBody>
        </p:sp>
        <p:sp>
          <p:nvSpPr>
            <p:cNvPr id="61" name="TextBox 60">
              <a:extLst>
                <a:ext uri="{FF2B5EF4-FFF2-40B4-BE49-F238E27FC236}">
                  <a16:creationId xmlns:a16="http://schemas.microsoft.com/office/drawing/2014/main" xmlns="" id="{28352EF2-10DC-4A83-9B39-937B08224F20}"/>
                </a:ext>
              </a:extLst>
            </p:cNvPr>
            <p:cNvSpPr txBox="1"/>
            <p:nvPr/>
          </p:nvSpPr>
          <p:spPr>
            <a:xfrm>
              <a:off x="6162490" y="2914710"/>
              <a:ext cx="314510" cy="400110"/>
            </a:xfrm>
            <a:prstGeom prst="rect">
              <a:avLst/>
            </a:prstGeom>
            <a:noFill/>
          </p:spPr>
          <p:txBody>
            <a:bodyPr wrap="none" rtlCol="0">
              <a:spAutoFit/>
            </a:bodyPr>
            <a:lstStyle/>
            <a:p>
              <a:r>
                <a:rPr lang="en-US" sz="2000" dirty="0"/>
                <a:t>9</a:t>
              </a:r>
            </a:p>
          </p:txBody>
        </p:sp>
        <p:sp>
          <p:nvSpPr>
            <p:cNvPr id="62" name="TextBox 61">
              <a:extLst>
                <a:ext uri="{FF2B5EF4-FFF2-40B4-BE49-F238E27FC236}">
                  <a16:creationId xmlns:a16="http://schemas.microsoft.com/office/drawing/2014/main" xmlns="" id="{C0A99530-4A70-4BD8-9ABD-7C8EB18A2CBB}"/>
                </a:ext>
              </a:extLst>
            </p:cNvPr>
            <p:cNvSpPr txBox="1"/>
            <p:nvPr/>
          </p:nvSpPr>
          <p:spPr>
            <a:xfrm>
              <a:off x="6048376" y="4591110"/>
              <a:ext cx="444352" cy="400110"/>
            </a:xfrm>
            <a:prstGeom prst="rect">
              <a:avLst/>
            </a:prstGeom>
            <a:noFill/>
          </p:spPr>
          <p:txBody>
            <a:bodyPr wrap="none" rtlCol="0">
              <a:spAutoFit/>
            </a:bodyPr>
            <a:lstStyle/>
            <a:p>
              <a:r>
                <a:rPr lang="en-US" sz="2000" dirty="0"/>
                <a:t>10</a:t>
              </a:r>
            </a:p>
          </p:txBody>
        </p:sp>
        <p:sp>
          <p:nvSpPr>
            <p:cNvPr id="63" name="TextBox 62">
              <a:extLst>
                <a:ext uri="{FF2B5EF4-FFF2-40B4-BE49-F238E27FC236}">
                  <a16:creationId xmlns:a16="http://schemas.microsoft.com/office/drawing/2014/main" xmlns="" id="{C640133E-677F-4A6B-88A2-30A52A77A508}"/>
                </a:ext>
              </a:extLst>
            </p:cNvPr>
            <p:cNvSpPr txBox="1"/>
            <p:nvPr/>
          </p:nvSpPr>
          <p:spPr>
            <a:xfrm>
              <a:off x="6048376" y="3752910"/>
              <a:ext cx="444352" cy="400110"/>
            </a:xfrm>
            <a:prstGeom prst="rect">
              <a:avLst/>
            </a:prstGeom>
            <a:noFill/>
          </p:spPr>
          <p:txBody>
            <a:bodyPr wrap="none" rtlCol="0">
              <a:spAutoFit/>
            </a:bodyPr>
            <a:lstStyle/>
            <a:p>
              <a:r>
                <a:rPr lang="en-US" sz="2000" dirty="0"/>
                <a:t>11</a:t>
              </a:r>
            </a:p>
          </p:txBody>
        </p:sp>
      </p:grpSp>
      <mc:AlternateContent xmlns:mc="http://schemas.openxmlformats.org/markup-compatibility/2006" xmlns:a14="http://schemas.microsoft.com/office/drawing/2010/main">
        <mc:Choice Requires="a14">
          <p:sp>
            <p:nvSpPr>
              <p:cNvPr id="64" name="Rectangle 63">
                <a:extLst>
                  <a:ext uri="{FF2B5EF4-FFF2-40B4-BE49-F238E27FC236}">
                    <a16:creationId xmlns:a16="http://schemas.microsoft.com/office/drawing/2014/main" xmlns="" id="{01874D3C-AD0B-47EA-ACBC-F2C1D9ED1FE2}"/>
                  </a:ext>
                </a:extLst>
              </p:cNvPr>
              <p:cNvSpPr/>
              <p:nvPr/>
            </p:nvSpPr>
            <p:spPr>
              <a:xfrm>
                <a:off x="837687" y="1245529"/>
                <a:ext cx="4769511" cy="986680"/>
              </a:xfrm>
              <a:prstGeom prst="rect">
                <a:avLst/>
              </a:prstGeom>
            </p:spPr>
            <p:txBody>
              <a:bodyPr wrap="none">
                <a:spAutoFit/>
              </a:bodyPr>
              <a:lstStyle/>
              <a:p>
                <a:pPr algn="ctr"/>
                <a14:m>
                  <m:oMathPara xmlns:m="http://schemas.openxmlformats.org/officeDocument/2006/math">
                    <m:oMathParaPr>
                      <m:jc m:val="left"/>
                    </m:oMathParaPr>
                    <m:oMath xmlns:m="http://schemas.openxmlformats.org/officeDocument/2006/math">
                      <m:sSub>
                        <m:sSubPr>
                          <m:ctrlPr>
                            <a:rPr lang="en-US" sz="2400" i="1" smtClean="0">
                              <a:solidFill>
                                <a:schemeClr val="accent6"/>
                              </a:solidFill>
                              <a:latin typeface="Cambria Math" panose="02040503050406030204" pitchFamily="18" charset="0"/>
                            </a:rPr>
                          </m:ctrlPr>
                        </m:sSubPr>
                        <m:e>
                          <m:r>
                            <a:rPr lang="en-IN" sz="2400" b="0" i="1" smtClean="0">
                              <a:solidFill>
                                <a:schemeClr val="accent6"/>
                              </a:solidFill>
                              <a:latin typeface="Cambria Math" panose="02040503050406030204" pitchFamily="18" charset="0"/>
                            </a:rPr>
                            <m:t>𝐺</m:t>
                          </m:r>
                        </m:e>
                        <m:sub>
                          <m:r>
                            <a:rPr lang="en-IN" sz="2400" b="0" i="1" smtClean="0">
                              <a:solidFill>
                                <a:schemeClr val="accent6"/>
                              </a:solidFill>
                              <a:latin typeface="Cambria Math" panose="02040503050406030204" pitchFamily="18" charset="0"/>
                            </a:rPr>
                            <m:t>4</m:t>
                          </m:r>
                        </m:sub>
                      </m:sSub>
                      <m:r>
                        <a:rPr lang="en-IN" sz="2400" b="0" i="1" smtClean="0">
                          <a:solidFill>
                            <a:schemeClr val="accent6"/>
                          </a:solidFill>
                          <a:latin typeface="Cambria Math" panose="02040503050406030204" pitchFamily="18" charset="0"/>
                        </a:rPr>
                        <m:t>=</m:t>
                      </m:r>
                      <m:nary>
                        <m:naryPr>
                          <m:chr m:val="∑"/>
                          <m:subHide m:val="on"/>
                          <m:supHide m:val="on"/>
                          <m:ctrlPr>
                            <a:rPr lang="en-IN" sz="2400" b="0" i="1" smtClean="0">
                              <a:solidFill>
                                <a:schemeClr val="accent6"/>
                              </a:solidFill>
                              <a:latin typeface="Cambria Math" panose="02040503050406030204" pitchFamily="18" charset="0"/>
                            </a:rPr>
                          </m:ctrlPr>
                        </m:naryPr>
                        <m:sub/>
                        <m:sup/>
                        <m:e>
                          <m:r>
                            <a:rPr lang="en-IN" sz="2400" b="0" i="1" smtClean="0">
                              <a:solidFill>
                                <a:schemeClr val="accent6"/>
                              </a:solidFill>
                              <a:latin typeface="Cambria Math" panose="02040503050406030204" pitchFamily="18" charset="0"/>
                            </a:rPr>
                            <m:t>𝑚</m:t>
                          </m:r>
                          <m:r>
                            <a:rPr lang="en-IN" sz="2400" b="0" i="1" smtClean="0">
                              <a:solidFill>
                                <a:schemeClr val="accent6"/>
                              </a:solidFill>
                              <a:latin typeface="Cambria Math" panose="02040503050406030204" pitchFamily="18" charset="0"/>
                            </a:rPr>
                            <m:t>(8,9,10,11,12,13,14,15)</m:t>
                          </m:r>
                        </m:e>
                      </m:nary>
                    </m:oMath>
                  </m:oMathPara>
                </a14:m>
                <a:endParaRPr lang="en-US" sz="2400" dirty="0">
                  <a:solidFill>
                    <a:schemeClr val="accent6"/>
                  </a:solidFill>
                </a:endParaRPr>
              </a:p>
            </p:txBody>
          </p:sp>
        </mc:Choice>
        <mc:Fallback xmlns="">
          <p:sp>
            <p:nvSpPr>
              <p:cNvPr id="64" name="Rectangle 63">
                <a:extLst>
                  <a:ext uri="{FF2B5EF4-FFF2-40B4-BE49-F238E27FC236}">
                    <a16:creationId xmlns:a16="http://schemas.microsoft.com/office/drawing/2014/main" id="{01874D3C-AD0B-47EA-ACBC-F2C1D9ED1FE2}"/>
                  </a:ext>
                </a:extLst>
              </p:cNvPr>
              <p:cNvSpPr>
                <a:spLocks noRot="1" noChangeAspect="1" noMove="1" noResize="1" noEditPoints="1" noAdjustHandles="1" noChangeArrowheads="1" noChangeShapeType="1" noTextEdit="1"/>
              </p:cNvSpPr>
              <p:nvPr/>
            </p:nvSpPr>
            <p:spPr>
              <a:xfrm>
                <a:off x="837687" y="1245529"/>
                <a:ext cx="4769511" cy="986680"/>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5" name="Rectangle 64">
                <a:extLst>
                  <a:ext uri="{FF2B5EF4-FFF2-40B4-BE49-F238E27FC236}">
                    <a16:creationId xmlns:a16="http://schemas.microsoft.com/office/drawing/2014/main" xmlns="" id="{F2BB0E07-3A7E-4D61-AF18-4C46627BBD7F}"/>
                  </a:ext>
                </a:extLst>
              </p:cNvPr>
              <p:cNvSpPr/>
              <p:nvPr/>
            </p:nvSpPr>
            <p:spPr>
              <a:xfrm>
                <a:off x="6530836" y="1264139"/>
                <a:ext cx="4098814" cy="986680"/>
              </a:xfrm>
              <a:prstGeom prst="rect">
                <a:avLst/>
              </a:prstGeom>
            </p:spPr>
            <p:txBody>
              <a:bodyPr wrap="none">
                <a:spAutoFit/>
              </a:bodyPr>
              <a:lstStyle/>
              <a:p>
                <a:pPr algn="ctr"/>
                <a14:m>
                  <m:oMathPara xmlns:m="http://schemas.openxmlformats.org/officeDocument/2006/math">
                    <m:oMathParaPr>
                      <m:jc m:val="left"/>
                    </m:oMathParaPr>
                    <m:oMath xmlns:m="http://schemas.openxmlformats.org/officeDocument/2006/math">
                      <m:sSub>
                        <m:sSubPr>
                          <m:ctrlPr>
                            <a:rPr lang="en-US" sz="2400" i="1" smtClean="0">
                              <a:solidFill>
                                <a:schemeClr val="accent6"/>
                              </a:solidFill>
                              <a:latin typeface="Cambria Math" panose="02040503050406030204" pitchFamily="18" charset="0"/>
                            </a:rPr>
                          </m:ctrlPr>
                        </m:sSubPr>
                        <m:e>
                          <m:r>
                            <a:rPr lang="en-IN" sz="2400" b="0" i="1" smtClean="0">
                              <a:solidFill>
                                <a:schemeClr val="accent6"/>
                              </a:solidFill>
                              <a:latin typeface="Cambria Math" panose="02040503050406030204" pitchFamily="18" charset="0"/>
                            </a:rPr>
                            <m:t>𝐺</m:t>
                          </m:r>
                        </m:e>
                        <m:sub>
                          <m:r>
                            <a:rPr lang="en-IN" sz="2400" b="0" i="1" smtClean="0">
                              <a:solidFill>
                                <a:schemeClr val="accent6"/>
                              </a:solidFill>
                              <a:latin typeface="Cambria Math" panose="02040503050406030204" pitchFamily="18" charset="0"/>
                            </a:rPr>
                            <m:t>3</m:t>
                          </m:r>
                        </m:sub>
                      </m:sSub>
                      <m:r>
                        <a:rPr lang="en-IN" sz="2400" b="0" i="1" smtClean="0">
                          <a:solidFill>
                            <a:schemeClr val="accent6"/>
                          </a:solidFill>
                          <a:latin typeface="Cambria Math" panose="02040503050406030204" pitchFamily="18" charset="0"/>
                        </a:rPr>
                        <m:t>=</m:t>
                      </m:r>
                      <m:nary>
                        <m:naryPr>
                          <m:chr m:val="∑"/>
                          <m:subHide m:val="on"/>
                          <m:supHide m:val="on"/>
                          <m:ctrlPr>
                            <a:rPr lang="en-IN" sz="2400" b="0" i="1" smtClean="0">
                              <a:solidFill>
                                <a:schemeClr val="accent6"/>
                              </a:solidFill>
                              <a:latin typeface="Cambria Math" panose="02040503050406030204" pitchFamily="18" charset="0"/>
                            </a:rPr>
                          </m:ctrlPr>
                        </m:naryPr>
                        <m:sub/>
                        <m:sup/>
                        <m:e>
                          <m:r>
                            <a:rPr lang="en-IN" sz="2400" b="0" i="1" smtClean="0">
                              <a:solidFill>
                                <a:schemeClr val="accent6"/>
                              </a:solidFill>
                              <a:latin typeface="Cambria Math" panose="02040503050406030204" pitchFamily="18" charset="0"/>
                            </a:rPr>
                            <m:t>𝑚</m:t>
                          </m:r>
                          <m:r>
                            <a:rPr lang="en-IN" sz="2400" b="0" i="1" smtClean="0">
                              <a:solidFill>
                                <a:schemeClr val="accent6"/>
                              </a:solidFill>
                              <a:latin typeface="Cambria Math" panose="02040503050406030204" pitchFamily="18" charset="0"/>
                            </a:rPr>
                            <m:t>(4,5,6,7,8,9,10,11)</m:t>
                          </m:r>
                        </m:e>
                      </m:nary>
                    </m:oMath>
                  </m:oMathPara>
                </a14:m>
                <a:endParaRPr lang="en-US" sz="2400" dirty="0">
                  <a:solidFill>
                    <a:schemeClr val="accent6"/>
                  </a:solidFill>
                </a:endParaRPr>
              </a:p>
            </p:txBody>
          </p:sp>
        </mc:Choice>
        <mc:Fallback xmlns="">
          <p:sp>
            <p:nvSpPr>
              <p:cNvPr id="65" name="Rectangle 64">
                <a:extLst>
                  <a:ext uri="{FF2B5EF4-FFF2-40B4-BE49-F238E27FC236}">
                    <a16:creationId xmlns:a16="http://schemas.microsoft.com/office/drawing/2014/main" id="{F2BB0E07-3A7E-4D61-AF18-4C46627BBD7F}"/>
                  </a:ext>
                </a:extLst>
              </p:cNvPr>
              <p:cNvSpPr>
                <a:spLocks noRot="1" noChangeAspect="1" noMove="1" noResize="1" noEditPoints="1" noAdjustHandles="1" noChangeArrowheads="1" noChangeShapeType="1" noTextEdit="1"/>
              </p:cNvSpPr>
              <p:nvPr/>
            </p:nvSpPr>
            <p:spPr>
              <a:xfrm>
                <a:off x="6530836" y="1264139"/>
                <a:ext cx="4098814" cy="986680"/>
              </a:xfrm>
              <a:prstGeom prst="rect">
                <a:avLst/>
              </a:prstGeom>
              <a:blipFill>
                <a:blip r:embed="rId3"/>
                <a:stretch>
                  <a:fillRect/>
                </a:stretch>
              </a:blipFill>
            </p:spPr>
            <p:txBody>
              <a:bodyPr/>
              <a:lstStyle/>
              <a:p>
                <a:r>
                  <a:rPr lang="en-IN">
                    <a:noFill/>
                  </a:rPr>
                  <a:t> </a:t>
                </a:r>
              </a:p>
            </p:txBody>
          </p:sp>
        </mc:Fallback>
      </mc:AlternateContent>
      <p:sp>
        <p:nvSpPr>
          <p:cNvPr id="66" name="TextBox 65">
            <a:extLst>
              <a:ext uri="{FF2B5EF4-FFF2-40B4-BE49-F238E27FC236}">
                <a16:creationId xmlns:a16="http://schemas.microsoft.com/office/drawing/2014/main" xmlns="" id="{F98B26F5-020E-4A41-80A0-15F641EEB727}"/>
              </a:ext>
            </a:extLst>
          </p:cNvPr>
          <p:cNvSpPr txBox="1"/>
          <p:nvPr/>
        </p:nvSpPr>
        <p:spPr>
          <a:xfrm>
            <a:off x="4352750" y="2866756"/>
            <a:ext cx="367408" cy="523221"/>
          </a:xfrm>
          <a:prstGeom prst="rect">
            <a:avLst/>
          </a:prstGeom>
          <a:noFill/>
        </p:spPr>
        <p:txBody>
          <a:bodyPr wrap="none" rtlCol="0">
            <a:spAutoFit/>
          </a:bodyPr>
          <a:lstStyle/>
          <a:p>
            <a:r>
              <a:rPr lang="en-US" sz="2800" dirty="0"/>
              <a:t>1</a:t>
            </a:r>
          </a:p>
        </p:txBody>
      </p:sp>
      <p:sp>
        <p:nvSpPr>
          <p:cNvPr id="67" name="TextBox 66">
            <a:extLst>
              <a:ext uri="{FF2B5EF4-FFF2-40B4-BE49-F238E27FC236}">
                <a16:creationId xmlns:a16="http://schemas.microsoft.com/office/drawing/2014/main" xmlns="" id="{3AA83949-6BEB-4527-AB44-EF25BC0B6201}"/>
              </a:ext>
            </a:extLst>
          </p:cNvPr>
          <p:cNvSpPr txBox="1"/>
          <p:nvPr/>
        </p:nvSpPr>
        <p:spPr>
          <a:xfrm>
            <a:off x="4352750" y="3722899"/>
            <a:ext cx="367408" cy="523221"/>
          </a:xfrm>
          <a:prstGeom prst="rect">
            <a:avLst/>
          </a:prstGeom>
          <a:noFill/>
        </p:spPr>
        <p:txBody>
          <a:bodyPr wrap="none" rtlCol="0">
            <a:spAutoFit/>
          </a:bodyPr>
          <a:lstStyle/>
          <a:p>
            <a:r>
              <a:rPr lang="en-US" sz="2800" dirty="0"/>
              <a:t>1</a:t>
            </a:r>
          </a:p>
        </p:txBody>
      </p:sp>
      <p:sp>
        <p:nvSpPr>
          <p:cNvPr id="68" name="TextBox 67">
            <a:extLst>
              <a:ext uri="{FF2B5EF4-FFF2-40B4-BE49-F238E27FC236}">
                <a16:creationId xmlns:a16="http://schemas.microsoft.com/office/drawing/2014/main" xmlns="" id="{14A41CF4-FE2D-4440-B0CB-B136EC84F4D8}"/>
              </a:ext>
            </a:extLst>
          </p:cNvPr>
          <p:cNvSpPr txBox="1"/>
          <p:nvPr/>
        </p:nvSpPr>
        <p:spPr>
          <a:xfrm>
            <a:off x="4352750" y="4567237"/>
            <a:ext cx="367408" cy="523221"/>
          </a:xfrm>
          <a:prstGeom prst="rect">
            <a:avLst/>
          </a:prstGeom>
          <a:noFill/>
        </p:spPr>
        <p:txBody>
          <a:bodyPr wrap="none" rtlCol="0">
            <a:spAutoFit/>
          </a:bodyPr>
          <a:lstStyle/>
          <a:p>
            <a:r>
              <a:rPr lang="en-US" sz="2800" dirty="0"/>
              <a:t>1</a:t>
            </a:r>
          </a:p>
        </p:txBody>
      </p:sp>
      <p:sp>
        <p:nvSpPr>
          <p:cNvPr id="69" name="TextBox 68">
            <a:extLst>
              <a:ext uri="{FF2B5EF4-FFF2-40B4-BE49-F238E27FC236}">
                <a16:creationId xmlns:a16="http://schemas.microsoft.com/office/drawing/2014/main" xmlns="" id="{9F89360C-65F6-44A6-B087-F43C63F0828F}"/>
              </a:ext>
            </a:extLst>
          </p:cNvPr>
          <p:cNvSpPr txBox="1"/>
          <p:nvPr/>
        </p:nvSpPr>
        <p:spPr>
          <a:xfrm>
            <a:off x="4352750" y="5423380"/>
            <a:ext cx="367408" cy="523221"/>
          </a:xfrm>
          <a:prstGeom prst="rect">
            <a:avLst/>
          </a:prstGeom>
          <a:noFill/>
        </p:spPr>
        <p:txBody>
          <a:bodyPr wrap="none" rtlCol="0">
            <a:spAutoFit/>
          </a:bodyPr>
          <a:lstStyle/>
          <a:p>
            <a:r>
              <a:rPr lang="en-US" sz="2800" dirty="0"/>
              <a:t>1</a:t>
            </a:r>
          </a:p>
        </p:txBody>
      </p:sp>
      <p:sp>
        <p:nvSpPr>
          <p:cNvPr id="70" name="TextBox 69">
            <a:extLst>
              <a:ext uri="{FF2B5EF4-FFF2-40B4-BE49-F238E27FC236}">
                <a16:creationId xmlns:a16="http://schemas.microsoft.com/office/drawing/2014/main" xmlns="" id="{11180399-0EFF-41CF-A202-BCD89C7DEAF6}"/>
              </a:ext>
            </a:extLst>
          </p:cNvPr>
          <p:cNvSpPr txBox="1"/>
          <p:nvPr/>
        </p:nvSpPr>
        <p:spPr>
          <a:xfrm>
            <a:off x="3562151" y="2866816"/>
            <a:ext cx="367408" cy="523221"/>
          </a:xfrm>
          <a:prstGeom prst="rect">
            <a:avLst/>
          </a:prstGeom>
          <a:noFill/>
        </p:spPr>
        <p:txBody>
          <a:bodyPr wrap="none" rtlCol="0">
            <a:spAutoFit/>
          </a:bodyPr>
          <a:lstStyle/>
          <a:p>
            <a:r>
              <a:rPr lang="en-US" sz="2800" dirty="0"/>
              <a:t>1</a:t>
            </a:r>
          </a:p>
        </p:txBody>
      </p:sp>
      <p:sp>
        <p:nvSpPr>
          <p:cNvPr id="71" name="TextBox 70">
            <a:extLst>
              <a:ext uri="{FF2B5EF4-FFF2-40B4-BE49-F238E27FC236}">
                <a16:creationId xmlns:a16="http://schemas.microsoft.com/office/drawing/2014/main" xmlns="" id="{3D01B462-2068-424F-9B25-84EA481AD1C8}"/>
              </a:ext>
            </a:extLst>
          </p:cNvPr>
          <p:cNvSpPr txBox="1"/>
          <p:nvPr/>
        </p:nvSpPr>
        <p:spPr>
          <a:xfrm>
            <a:off x="3562151" y="3722959"/>
            <a:ext cx="367408" cy="523221"/>
          </a:xfrm>
          <a:prstGeom prst="rect">
            <a:avLst/>
          </a:prstGeom>
          <a:noFill/>
        </p:spPr>
        <p:txBody>
          <a:bodyPr wrap="none" rtlCol="0">
            <a:spAutoFit/>
          </a:bodyPr>
          <a:lstStyle/>
          <a:p>
            <a:r>
              <a:rPr lang="en-US" sz="2800" dirty="0"/>
              <a:t>1</a:t>
            </a:r>
          </a:p>
        </p:txBody>
      </p:sp>
      <p:sp>
        <p:nvSpPr>
          <p:cNvPr id="72" name="TextBox 71">
            <a:extLst>
              <a:ext uri="{FF2B5EF4-FFF2-40B4-BE49-F238E27FC236}">
                <a16:creationId xmlns:a16="http://schemas.microsoft.com/office/drawing/2014/main" xmlns="" id="{10DB5C9A-2BDD-4938-B921-6DEE16966C4E}"/>
              </a:ext>
            </a:extLst>
          </p:cNvPr>
          <p:cNvSpPr txBox="1"/>
          <p:nvPr/>
        </p:nvSpPr>
        <p:spPr>
          <a:xfrm>
            <a:off x="3562151" y="4567297"/>
            <a:ext cx="367408" cy="523221"/>
          </a:xfrm>
          <a:prstGeom prst="rect">
            <a:avLst/>
          </a:prstGeom>
          <a:noFill/>
        </p:spPr>
        <p:txBody>
          <a:bodyPr wrap="none" rtlCol="0">
            <a:spAutoFit/>
          </a:bodyPr>
          <a:lstStyle/>
          <a:p>
            <a:r>
              <a:rPr lang="en-US" sz="2800" dirty="0"/>
              <a:t>1</a:t>
            </a:r>
          </a:p>
        </p:txBody>
      </p:sp>
      <p:sp>
        <p:nvSpPr>
          <p:cNvPr id="73" name="TextBox 72">
            <a:extLst>
              <a:ext uri="{FF2B5EF4-FFF2-40B4-BE49-F238E27FC236}">
                <a16:creationId xmlns:a16="http://schemas.microsoft.com/office/drawing/2014/main" xmlns="" id="{C4AC91FC-69FA-420C-957B-387B885798FF}"/>
              </a:ext>
            </a:extLst>
          </p:cNvPr>
          <p:cNvSpPr txBox="1"/>
          <p:nvPr/>
        </p:nvSpPr>
        <p:spPr>
          <a:xfrm>
            <a:off x="3562151" y="5423440"/>
            <a:ext cx="367408" cy="523221"/>
          </a:xfrm>
          <a:prstGeom prst="rect">
            <a:avLst/>
          </a:prstGeom>
          <a:noFill/>
        </p:spPr>
        <p:txBody>
          <a:bodyPr wrap="none" rtlCol="0">
            <a:spAutoFit/>
          </a:bodyPr>
          <a:lstStyle/>
          <a:p>
            <a:r>
              <a:rPr lang="en-US" sz="2800" dirty="0"/>
              <a:t>1</a:t>
            </a:r>
          </a:p>
        </p:txBody>
      </p:sp>
      <p:sp>
        <p:nvSpPr>
          <p:cNvPr id="74" name="Flowchart: Alternate Process 73">
            <a:extLst>
              <a:ext uri="{FF2B5EF4-FFF2-40B4-BE49-F238E27FC236}">
                <a16:creationId xmlns:a16="http://schemas.microsoft.com/office/drawing/2014/main" xmlns="" id="{2EF48A3B-3695-4E68-81FA-4B4AA8EA6C95}"/>
              </a:ext>
            </a:extLst>
          </p:cNvPr>
          <p:cNvSpPr/>
          <p:nvPr/>
        </p:nvSpPr>
        <p:spPr>
          <a:xfrm>
            <a:off x="3487561" y="2765309"/>
            <a:ext cx="1287374" cy="3181291"/>
          </a:xfrm>
          <a:prstGeom prst="flowChartAlternateProcess">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xmlns="" id="{49E46C35-F132-4859-8313-57592BF96AF7}"/>
              </a:ext>
            </a:extLst>
          </p:cNvPr>
          <p:cNvSpPr txBox="1"/>
          <p:nvPr/>
        </p:nvSpPr>
        <p:spPr>
          <a:xfrm>
            <a:off x="9705748" y="2818173"/>
            <a:ext cx="367408" cy="523221"/>
          </a:xfrm>
          <a:prstGeom prst="rect">
            <a:avLst/>
          </a:prstGeom>
          <a:noFill/>
        </p:spPr>
        <p:txBody>
          <a:bodyPr wrap="none" rtlCol="0">
            <a:spAutoFit/>
          </a:bodyPr>
          <a:lstStyle/>
          <a:p>
            <a:r>
              <a:rPr lang="en-US" sz="2800" dirty="0"/>
              <a:t>1</a:t>
            </a:r>
          </a:p>
        </p:txBody>
      </p:sp>
      <p:sp>
        <p:nvSpPr>
          <p:cNvPr id="76" name="TextBox 75">
            <a:extLst>
              <a:ext uri="{FF2B5EF4-FFF2-40B4-BE49-F238E27FC236}">
                <a16:creationId xmlns:a16="http://schemas.microsoft.com/office/drawing/2014/main" xmlns="" id="{2FC03D57-5FF4-4C90-9286-5FFFFB83C06B}"/>
              </a:ext>
            </a:extLst>
          </p:cNvPr>
          <p:cNvSpPr txBox="1"/>
          <p:nvPr/>
        </p:nvSpPr>
        <p:spPr>
          <a:xfrm>
            <a:off x="9705748" y="3674316"/>
            <a:ext cx="367408" cy="523221"/>
          </a:xfrm>
          <a:prstGeom prst="rect">
            <a:avLst/>
          </a:prstGeom>
          <a:noFill/>
        </p:spPr>
        <p:txBody>
          <a:bodyPr wrap="none" rtlCol="0">
            <a:spAutoFit/>
          </a:bodyPr>
          <a:lstStyle/>
          <a:p>
            <a:r>
              <a:rPr lang="en-US" sz="2800" dirty="0"/>
              <a:t>1</a:t>
            </a:r>
          </a:p>
        </p:txBody>
      </p:sp>
      <p:sp>
        <p:nvSpPr>
          <p:cNvPr id="77" name="TextBox 76">
            <a:extLst>
              <a:ext uri="{FF2B5EF4-FFF2-40B4-BE49-F238E27FC236}">
                <a16:creationId xmlns:a16="http://schemas.microsoft.com/office/drawing/2014/main" xmlns="" id="{9E611125-7A04-4FD0-A45A-AF59D4647707}"/>
              </a:ext>
            </a:extLst>
          </p:cNvPr>
          <p:cNvSpPr txBox="1"/>
          <p:nvPr/>
        </p:nvSpPr>
        <p:spPr>
          <a:xfrm>
            <a:off x="9705748" y="4518654"/>
            <a:ext cx="367408" cy="523221"/>
          </a:xfrm>
          <a:prstGeom prst="rect">
            <a:avLst/>
          </a:prstGeom>
          <a:noFill/>
        </p:spPr>
        <p:txBody>
          <a:bodyPr wrap="none" rtlCol="0">
            <a:spAutoFit/>
          </a:bodyPr>
          <a:lstStyle/>
          <a:p>
            <a:r>
              <a:rPr lang="en-US" sz="2800" dirty="0"/>
              <a:t>1</a:t>
            </a:r>
          </a:p>
        </p:txBody>
      </p:sp>
      <p:sp>
        <p:nvSpPr>
          <p:cNvPr id="78" name="TextBox 77">
            <a:extLst>
              <a:ext uri="{FF2B5EF4-FFF2-40B4-BE49-F238E27FC236}">
                <a16:creationId xmlns:a16="http://schemas.microsoft.com/office/drawing/2014/main" xmlns="" id="{F0DEDF6A-1C2E-4E69-8B21-A6EA7C404B4A}"/>
              </a:ext>
            </a:extLst>
          </p:cNvPr>
          <p:cNvSpPr txBox="1"/>
          <p:nvPr/>
        </p:nvSpPr>
        <p:spPr>
          <a:xfrm>
            <a:off x="9705748" y="5374797"/>
            <a:ext cx="367408" cy="523221"/>
          </a:xfrm>
          <a:prstGeom prst="rect">
            <a:avLst/>
          </a:prstGeom>
          <a:noFill/>
        </p:spPr>
        <p:txBody>
          <a:bodyPr wrap="none" rtlCol="0">
            <a:spAutoFit/>
          </a:bodyPr>
          <a:lstStyle/>
          <a:p>
            <a:r>
              <a:rPr lang="en-US" sz="2800" dirty="0"/>
              <a:t>1</a:t>
            </a:r>
          </a:p>
        </p:txBody>
      </p:sp>
      <p:sp>
        <p:nvSpPr>
          <p:cNvPr id="79" name="TextBox 78">
            <a:extLst>
              <a:ext uri="{FF2B5EF4-FFF2-40B4-BE49-F238E27FC236}">
                <a16:creationId xmlns:a16="http://schemas.microsoft.com/office/drawing/2014/main" xmlns="" id="{6D9C2532-F005-4E21-A2C7-12A07180C9AD}"/>
              </a:ext>
            </a:extLst>
          </p:cNvPr>
          <p:cNvSpPr txBox="1"/>
          <p:nvPr/>
        </p:nvSpPr>
        <p:spPr>
          <a:xfrm>
            <a:off x="8164294" y="2832853"/>
            <a:ext cx="367408" cy="523221"/>
          </a:xfrm>
          <a:prstGeom prst="rect">
            <a:avLst/>
          </a:prstGeom>
          <a:noFill/>
        </p:spPr>
        <p:txBody>
          <a:bodyPr wrap="none" rtlCol="0">
            <a:spAutoFit/>
          </a:bodyPr>
          <a:lstStyle/>
          <a:p>
            <a:r>
              <a:rPr lang="en-US" sz="2800" dirty="0"/>
              <a:t>1</a:t>
            </a:r>
          </a:p>
        </p:txBody>
      </p:sp>
      <p:sp>
        <p:nvSpPr>
          <p:cNvPr id="80" name="TextBox 79">
            <a:extLst>
              <a:ext uri="{FF2B5EF4-FFF2-40B4-BE49-F238E27FC236}">
                <a16:creationId xmlns:a16="http://schemas.microsoft.com/office/drawing/2014/main" xmlns="" id="{23208242-01BD-4AFE-AF13-C0C26D967161}"/>
              </a:ext>
            </a:extLst>
          </p:cNvPr>
          <p:cNvSpPr txBox="1"/>
          <p:nvPr/>
        </p:nvSpPr>
        <p:spPr>
          <a:xfrm>
            <a:off x="8164294" y="3688996"/>
            <a:ext cx="367408" cy="523221"/>
          </a:xfrm>
          <a:prstGeom prst="rect">
            <a:avLst/>
          </a:prstGeom>
          <a:noFill/>
        </p:spPr>
        <p:txBody>
          <a:bodyPr wrap="none" rtlCol="0">
            <a:spAutoFit/>
          </a:bodyPr>
          <a:lstStyle/>
          <a:p>
            <a:r>
              <a:rPr lang="en-US" sz="2800" dirty="0"/>
              <a:t>1</a:t>
            </a:r>
          </a:p>
        </p:txBody>
      </p:sp>
      <p:sp>
        <p:nvSpPr>
          <p:cNvPr id="81" name="TextBox 80">
            <a:extLst>
              <a:ext uri="{FF2B5EF4-FFF2-40B4-BE49-F238E27FC236}">
                <a16:creationId xmlns:a16="http://schemas.microsoft.com/office/drawing/2014/main" xmlns="" id="{563F56E9-7CCF-48E0-A6A6-702E5990F5FC}"/>
              </a:ext>
            </a:extLst>
          </p:cNvPr>
          <p:cNvSpPr txBox="1"/>
          <p:nvPr/>
        </p:nvSpPr>
        <p:spPr>
          <a:xfrm>
            <a:off x="8164294" y="4533334"/>
            <a:ext cx="367408" cy="523221"/>
          </a:xfrm>
          <a:prstGeom prst="rect">
            <a:avLst/>
          </a:prstGeom>
          <a:noFill/>
        </p:spPr>
        <p:txBody>
          <a:bodyPr wrap="none" rtlCol="0">
            <a:spAutoFit/>
          </a:bodyPr>
          <a:lstStyle/>
          <a:p>
            <a:r>
              <a:rPr lang="en-US" sz="2800" dirty="0"/>
              <a:t>1</a:t>
            </a:r>
          </a:p>
        </p:txBody>
      </p:sp>
      <p:sp>
        <p:nvSpPr>
          <p:cNvPr id="82" name="TextBox 81">
            <a:extLst>
              <a:ext uri="{FF2B5EF4-FFF2-40B4-BE49-F238E27FC236}">
                <a16:creationId xmlns:a16="http://schemas.microsoft.com/office/drawing/2014/main" xmlns="" id="{2FD5E90D-D062-4AB7-87CD-03A1A9283241}"/>
              </a:ext>
            </a:extLst>
          </p:cNvPr>
          <p:cNvSpPr txBox="1"/>
          <p:nvPr/>
        </p:nvSpPr>
        <p:spPr>
          <a:xfrm>
            <a:off x="8164294" y="5389477"/>
            <a:ext cx="367408" cy="523221"/>
          </a:xfrm>
          <a:prstGeom prst="rect">
            <a:avLst/>
          </a:prstGeom>
          <a:noFill/>
        </p:spPr>
        <p:txBody>
          <a:bodyPr wrap="none" rtlCol="0">
            <a:spAutoFit/>
          </a:bodyPr>
          <a:lstStyle/>
          <a:p>
            <a:r>
              <a:rPr lang="en-US" sz="2800" dirty="0"/>
              <a:t>1</a:t>
            </a:r>
          </a:p>
        </p:txBody>
      </p:sp>
      <p:sp>
        <p:nvSpPr>
          <p:cNvPr id="83" name="Flowchart: Alternate Process 82">
            <a:extLst>
              <a:ext uri="{FF2B5EF4-FFF2-40B4-BE49-F238E27FC236}">
                <a16:creationId xmlns:a16="http://schemas.microsoft.com/office/drawing/2014/main" xmlns="" id="{8872921F-0441-4808-8638-217509F80684}"/>
              </a:ext>
            </a:extLst>
          </p:cNvPr>
          <p:cNvSpPr/>
          <p:nvPr/>
        </p:nvSpPr>
        <p:spPr>
          <a:xfrm>
            <a:off x="8067634" y="2789509"/>
            <a:ext cx="522337" cy="3181291"/>
          </a:xfrm>
          <a:prstGeom prst="flowChartAlternateProcess">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lowchart: Alternate Process 83">
            <a:extLst>
              <a:ext uri="{FF2B5EF4-FFF2-40B4-BE49-F238E27FC236}">
                <a16:creationId xmlns:a16="http://schemas.microsoft.com/office/drawing/2014/main" xmlns="" id="{BF42CE38-F059-4F9B-AFF7-4FA6422A6E85}"/>
              </a:ext>
            </a:extLst>
          </p:cNvPr>
          <p:cNvSpPr/>
          <p:nvPr/>
        </p:nvSpPr>
        <p:spPr>
          <a:xfrm>
            <a:off x="9638960" y="2760606"/>
            <a:ext cx="522337" cy="3181291"/>
          </a:xfrm>
          <a:prstGeom prst="flowChartAlternateProcess">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5" name="Rectangle 84">
                <a:extLst>
                  <a:ext uri="{FF2B5EF4-FFF2-40B4-BE49-F238E27FC236}">
                    <a16:creationId xmlns:a16="http://schemas.microsoft.com/office/drawing/2014/main" xmlns="" id="{567AB1DF-BA9B-4AE0-B990-E2D6E5F5FA1C}"/>
                  </a:ext>
                </a:extLst>
              </p:cNvPr>
              <p:cNvSpPr/>
              <p:nvPr/>
            </p:nvSpPr>
            <p:spPr>
              <a:xfrm>
                <a:off x="7042367" y="6083939"/>
                <a:ext cx="3477234" cy="461665"/>
              </a:xfrm>
              <a:prstGeom prst="rect">
                <a:avLst/>
              </a:prstGeom>
            </p:spPr>
            <p:txBody>
              <a:bodyPr wrap="none">
                <a:spAutoFit/>
              </a:bodyPr>
              <a:lstStyle/>
              <a:p>
                <a:r>
                  <a:rPr lang="en-US" sz="2400" dirty="0">
                    <a:solidFill>
                      <a:schemeClr val="tx2"/>
                    </a:solidFill>
                    <a:latin typeface="+mj-lt"/>
                  </a:rPr>
                  <a:t>G</a:t>
                </a:r>
                <a:r>
                  <a:rPr lang="en-US" sz="2400" baseline="-25000" dirty="0">
                    <a:solidFill>
                      <a:schemeClr val="tx2"/>
                    </a:solidFill>
                    <a:latin typeface="+mj-lt"/>
                  </a:rPr>
                  <a:t>3</a:t>
                </a:r>
                <a:r>
                  <a:rPr lang="en-US" sz="2400" dirty="0">
                    <a:solidFill>
                      <a:schemeClr val="tx2"/>
                    </a:solidFill>
                    <a:latin typeface="+mj-lt"/>
                  </a:rPr>
                  <a:t> = B</a:t>
                </a:r>
                <a:r>
                  <a:rPr lang="en-US" sz="2400" baseline="-25000" dirty="0">
                    <a:solidFill>
                      <a:schemeClr val="tx2"/>
                    </a:solidFill>
                    <a:latin typeface="+mj-lt"/>
                  </a:rPr>
                  <a:t>4</a:t>
                </a:r>
                <a:r>
                  <a:rPr lang="en-US" sz="2400" dirty="0">
                    <a:solidFill>
                      <a:schemeClr val="tx2"/>
                    </a:solidFill>
                    <a:latin typeface="+mj-lt"/>
                  </a:rPr>
                  <a:t>’B</a:t>
                </a:r>
                <a:r>
                  <a:rPr lang="en-US" sz="2400" baseline="-25000" dirty="0">
                    <a:solidFill>
                      <a:schemeClr val="tx2"/>
                    </a:solidFill>
                    <a:latin typeface="+mj-lt"/>
                  </a:rPr>
                  <a:t>3</a:t>
                </a:r>
                <a:r>
                  <a:rPr lang="en-US" sz="2400" dirty="0">
                    <a:solidFill>
                      <a:schemeClr val="tx2"/>
                    </a:solidFill>
                    <a:latin typeface="+mj-lt"/>
                  </a:rPr>
                  <a:t> + B</a:t>
                </a:r>
                <a:r>
                  <a:rPr lang="en-US" sz="2400" baseline="-25000" dirty="0">
                    <a:solidFill>
                      <a:schemeClr val="tx2"/>
                    </a:solidFill>
                    <a:latin typeface="+mj-lt"/>
                  </a:rPr>
                  <a:t>4</a:t>
                </a:r>
                <a:r>
                  <a:rPr lang="en-US" sz="2400" dirty="0">
                    <a:solidFill>
                      <a:schemeClr val="tx2"/>
                    </a:solidFill>
                    <a:latin typeface="+mj-lt"/>
                  </a:rPr>
                  <a:t>B</a:t>
                </a:r>
                <a:r>
                  <a:rPr lang="en-US" sz="2400" baseline="-25000" dirty="0">
                    <a:solidFill>
                      <a:schemeClr val="tx2"/>
                    </a:solidFill>
                    <a:latin typeface="+mj-lt"/>
                  </a:rPr>
                  <a:t>3</a:t>
                </a:r>
                <a:r>
                  <a:rPr lang="en-US" sz="2400" dirty="0">
                    <a:solidFill>
                      <a:schemeClr val="tx2"/>
                    </a:solidFill>
                    <a:latin typeface="+mj-lt"/>
                  </a:rPr>
                  <a:t>’ = B</a:t>
                </a:r>
                <a:r>
                  <a:rPr lang="en-US" sz="2400" baseline="-25000" dirty="0">
                    <a:solidFill>
                      <a:schemeClr val="tx2"/>
                    </a:solidFill>
                    <a:latin typeface="+mj-lt"/>
                  </a:rPr>
                  <a:t>4</a:t>
                </a:r>
                <a14:m>
                  <m:oMath xmlns:m="http://schemas.openxmlformats.org/officeDocument/2006/math">
                    <m:r>
                      <a:rPr lang="en-IN" sz="2400" b="0" i="0" smtClean="0">
                        <a:solidFill>
                          <a:schemeClr val="tx2"/>
                        </a:solidFill>
                        <a:latin typeface="Cambria Math" panose="02040503050406030204" pitchFamily="18" charset="0"/>
                      </a:rPr>
                      <m:t> </m:t>
                    </m:r>
                    <m:r>
                      <a:rPr lang="en-US" sz="2400" i="1">
                        <a:solidFill>
                          <a:schemeClr val="tx2"/>
                        </a:solidFill>
                        <a:latin typeface="Cambria Math" panose="02040503050406030204" pitchFamily="18" charset="0"/>
                      </a:rPr>
                      <m:t>⨁</m:t>
                    </m:r>
                  </m:oMath>
                </a14:m>
                <a:r>
                  <a:rPr lang="en-US" sz="2400" dirty="0">
                    <a:solidFill>
                      <a:schemeClr val="tx2"/>
                    </a:solidFill>
                    <a:latin typeface="+mj-lt"/>
                  </a:rPr>
                  <a:t> B</a:t>
                </a:r>
                <a:r>
                  <a:rPr lang="en-US" sz="2400" baseline="-25000" dirty="0">
                    <a:solidFill>
                      <a:schemeClr val="tx2"/>
                    </a:solidFill>
                    <a:latin typeface="+mj-lt"/>
                  </a:rPr>
                  <a:t>3</a:t>
                </a:r>
              </a:p>
            </p:txBody>
          </p:sp>
        </mc:Choice>
        <mc:Fallback xmlns="">
          <p:sp>
            <p:nvSpPr>
              <p:cNvPr id="85" name="Rectangle 84">
                <a:extLst>
                  <a:ext uri="{FF2B5EF4-FFF2-40B4-BE49-F238E27FC236}">
                    <a16:creationId xmlns:a16="http://schemas.microsoft.com/office/drawing/2014/main" id="{567AB1DF-BA9B-4AE0-B990-E2D6E5F5FA1C}"/>
                  </a:ext>
                </a:extLst>
              </p:cNvPr>
              <p:cNvSpPr>
                <a:spLocks noRot="1" noChangeAspect="1" noMove="1" noResize="1" noEditPoints="1" noAdjustHandles="1" noChangeArrowheads="1" noChangeShapeType="1" noTextEdit="1"/>
              </p:cNvSpPr>
              <p:nvPr/>
            </p:nvSpPr>
            <p:spPr>
              <a:xfrm>
                <a:off x="7042367" y="6083939"/>
                <a:ext cx="3477234" cy="461665"/>
              </a:xfrm>
              <a:prstGeom prst="rect">
                <a:avLst/>
              </a:prstGeom>
              <a:blipFill>
                <a:blip r:embed="rId4"/>
                <a:stretch>
                  <a:fillRect l="-2627" t="-9211" b="-30263"/>
                </a:stretch>
              </a:blipFill>
            </p:spPr>
            <p:txBody>
              <a:bodyPr/>
              <a:lstStyle/>
              <a:p>
                <a:r>
                  <a:rPr lang="en-IN">
                    <a:noFill/>
                  </a:rPr>
                  <a:t> </a:t>
                </a:r>
              </a:p>
            </p:txBody>
          </p:sp>
        </mc:Fallback>
      </mc:AlternateContent>
      <p:sp>
        <p:nvSpPr>
          <p:cNvPr id="86" name="Rectangle 85">
            <a:extLst>
              <a:ext uri="{FF2B5EF4-FFF2-40B4-BE49-F238E27FC236}">
                <a16:creationId xmlns:a16="http://schemas.microsoft.com/office/drawing/2014/main" xmlns="" id="{165731B9-124C-4224-A2F1-D1C06DAA7684}"/>
              </a:ext>
            </a:extLst>
          </p:cNvPr>
          <p:cNvSpPr/>
          <p:nvPr/>
        </p:nvSpPr>
        <p:spPr>
          <a:xfrm>
            <a:off x="2817339" y="6083939"/>
            <a:ext cx="1024639" cy="461665"/>
          </a:xfrm>
          <a:prstGeom prst="rect">
            <a:avLst/>
          </a:prstGeom>
        </p:spPr>
        <p:txBody>
          <a:bodyPr wrap="none">
            <a:spAutoFit/>
          </a:bodyPr>
          <a:lstStyle/>
          <a:p>
            <a:r>
              <a:rPr lang="en-US" sz="2400" dirty="0">
                <a:solidFill>
                  <a:schemeClr val="tx2"/>
                </a:solidFill>
                <a:latin typeface="+mj-lt"/>
              </a:rPr>
              <a:t>G</a:t>
            </a:r>
            <a:r>
              <a:rPr lang="en-US" sz="2400" baseline="-25000" dirty="0">
                <a:solidFill>
                  <a:schemeClr val="tx2"/>
                </a:solidFill>
                <a:latin typeface="+mj-lt"/>
              </a:rPr>
              <a:t>4</a:t>
            </a:r>
            <a:r>
              <a:rPr lang="en-US" sz="2400" dirty="0">
                <a:solidFill>
                  <a:schemeClr val="tx2"/>
                </a:solidFill>
                <a:latin typeface="+mj-lt"/>
              </a:rPr>
              <a:t> = B</a:t>
            </a:r>
            <a:r>
              <a:rPr lang="en-US" sz="2400" baseline="-25000" dirty="0">
                <a:solidFill>
                  <a:schemeClr val="tx2"/>
                </a:solidFill>
                <a:latin typeface="+mj-lt"/>
              </a:rPr>
              <a:t>4</a:t>
            </a:r>
            <a:endParaRPr lang="en-US" sz="2400" dirty="0">
              <a:solidFill>
                <a:schemeClr val="tx2"/>
              </a:solidFill>
              <a:latin typeface="+mj-lt"/>
            </a:endParaRPr>
          </a:p>
        </p:txBody>
      </p:sp>
    </p:spTree>
    <p:extLst>
      <p:ext uri="{BB962C8B-B14F-4D97-AF65-F5344CB8AC3E}">
        <p14:creationId xmlns:p14="http://schemas.microsoft.com/office/powerpoint/2010/main" val="240251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fade">
                                      <p:cBhvr>
                                        <p:cTn id="17" dur="500"/>
                                        <p:tgtEl>
                                          <p:spTgt spid="6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7"/>
                                        </p:tgtEl>
                                        <p:attrNameLst>
                                          <p:attrName>style.visibility</p:attrName>
                                        </p:attrNameLst>
                                      </p:cBhvr>
                                      <p:to>
                                        <p:strVal val="visible"/>
                                      </p:to>
                                    </p:set>
                                    <p:animEffect transition="in" filter="fade">
                                      <p:cBhvr>
                                        <p:cTn id="20" dur="500"/>
                                        <p:tgtEl>
                                          <p:spTgt spid="6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8"/>
                                        </p:tgtEl>
                                        <p:attrNameLst>
                                          <p:attrName>style.visibility</p:attrName>
                                        </p:attrNameLst>
                                      </p:cBhvr>
                                      <p:to>
                                        <p:strVal val="visible"/>
                                      </p:to>
                                    </p:set>
                                    <p:animEffect transition="in" filter="fade">
                                      <p:cBhvr>
                                        <p:cTn id="23" dur="500"/>
                                        <p:tgtEl>
                                          <p:spTgt spid="6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9"/>
                                        </p:tgtEl>
                                        <p:attrNameLst>
                                          <p:attrName>style.visibility</p:attrName>
                                        </p:attrNameLst>
                                      </p:cBhvr>
                                      <p:to>
                                        <p:strVal val="visible"/>
                                      </p:to>
                                    </p:set>
                                    <p:animEffect transition="in" filter="fade">
                                      <p:cBhvr>
                                        <p:cTn id="26" dur="500"/>
                                        <p:tgtEl>
                                          <p:spTgt spid="6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fade">
                                      <p:cBhvr>
                                        <p:cTn id="29" dur="500"/>
                                        <p:tgtEl>
                                          <p:spTgt spid="7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1"/>
                                        </p:tgtEl>
                                        <p:attrNameLst>
                                          <p:attrName>style.visibility</p:attrName>
                                        </p:attrNameLst>
                                      </p:cBhvr>
                                      <p:to>
                                        <p:strVal val="visible"/>
                                      </p:to>
                                    </p:set>
                                    <p:animEffect transition="in" filter="fade">
                                      <p:cBhvr>
                                        <p:cTn id="32" dur="500"/>
                                        <p:tgtEl>
                                          <p:spTgt spid="7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2"/>
                                        </p:tgtEl>
                                        <p:attrNameLst>
                                          <p:attrName>style.visibility</p:attrName>
                                        </p:attrNameLst>
                                      </p:cBhvr>
                                      <p:to>
                                        <p:strVal val="visible"/>
                                      </p:to>
                                    </p:set>
                                    <p:animEffect transition="in" filter="fade">
                                      <p:cBhvr>
                                        <p:cTn id="35" dur="500"/>
                                        <p:tgtEl>
                                          <p:spTgt spid="7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3"/>
                                        </p:tgtEl>
                                        <p:attrNameLst>
                                          <p:attrName>style.visibility</p:attrName>
                                        </p:attrNameLst>
                                      </p:cBhvr>
                                      <p:to>
                                        <p:strVal val="visible"/>
                                      </p:to>
                                    </p:set>
                                    <p:animEffect transition="in" filter="fade">
                                      <p:cBhvr>
                                        <p:cTn id="38" dur="500"/>
                                        <p:tgtEl>
                                          <p:spTgt spid="7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74"/>
                                        </p:tgtEl>
                                        <p:attrNameLst>
                                          <p:attrName>style.visibility</p:attrName>
                                        </p:attrNameLst>
                                      </p:cBhvr>
                                      <p:to>
                                        <p:strVal val="visible"/>
                                      </p:to>
                                    </p:set>
                                    <p:animEffect transition="in" filter="fade">
                                      <p:cBhvr>
                                        <p:cTn id="43" dur="500"/>
                                        <p:tgtEl>
                                          <p:spTgt spid="7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86"/>
                                        </p:tgtEl>
                                        <p:attrNameLst>
                                          <p:attrName>style.visibility</p:attrName>
                                        </p:attrNameLst>
                                      </p:cBhvr>
                                      <p:to>
                                        <p:strVal val="visible"/>
                                      </p:to>
                                    </p:set>
                                    <p:animEffect transition="in" filter="fade">
                                      <p:cBhvr>
                                        <p:cTn id="48" dur="500"/>
                                        <p:tgtEl>
                                          <p:spTgt spid="86"/>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65"/>
                                        </p:tgtEl>
                                        <p:attrNameLst>
                                          <p:attrName>style.visibility</p:attrName>
                                        </p:attrNameLst>
                                      </p:cBhvr>
                                      <p:to>
                                        <p:strVal val="visible"/>
                                      </p:to>
                                    </p:set>
                                    <p:animEffect transition="in" filter="fade">
                                      <p:cBhvr>
                                        <p:cTn id="53" dur="500"/>
                                        <p:tgtEl>
                                          <p:spTgt spid="6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fade">
                                      <p:cBhvr>
                                        <p:cTn id="58" dur="500"/>
                                        <p:tgtEl>
                                          <p:spTgt spid="3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79"/>
                                        </p:tgtEl>
                                        <p:attrNameLst>
                                          <p:attrName>style.visibility</p:attrName>
                                        </p:attrNameLst>
                                      </p:cBhvr>
                                      <p:to>
                                        <p:strVal val="visible"/>
                                      </p:to>
                                    </p:set>
                                    <p:animEffect transition="in" filter="fade">
                                      <p:cBhvr>
                                        <p:cTn id="63" dur="500"/>
                                        <p:tgtEl>
                                          <p:spTgt spid="7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80"/>
                                        </p:tgtEl>
                                        <p:attrNameLst>
                                          <p:attrName>style.visibility</p:attrName>
                                        </p:attrNameLst>
                                      </p:cBhvr>
                                      <p:to>
                                        <p:strVal val="visible"/>
                                      </p:to>
                                    </p:set>
                                    <p:animEffect transition="in" filter="fade">
                                      <p:cBhvr>
                                        <p:cTn id="66" dur="500"/>
                                        <p:tgtEl>
                                          <p:spTgt spid="8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81"/>
                                        </p:tgtEl>
                                        <p:attrNameLst>
                                          <p:attrName>style.visibility</p:attrName>
                                        </p:attrNameLst>
                                      </p:cBhvr>
                                      <p:to>
                                        <p:strVal val="visible"/>
                                      </p:to>
                                    </p:set>
                                    <p:animEffect transition="in" filter="fade">
                                      <p:cBhvr>
                                        <p:cTn id="69" dur="500"/>
                                        <p:tgtEl>
                                          <p:spTgt spid="8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82"/>
                                        </p:tgtEl>
                                        <p:attrNameLst>
                                          <p:attrName>style.visibility</p:attrName>
                                        </p:attrNameLst>
                                      </p:cBhvr>
                                      <p:to>
                                        <p:strVal val="visible"/>
                                      </p:to>
                                    </p:set>
                                    <p:animEffect transition="in" filter="fade">
                                      <p:cBhvr>
                                        <p:cTn id="72" dur="500"/>
                                        <p:tgtEl>
                                          <p:spTgt spid="82"/>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75"/>
                                        </p:tgtEl>
                                        <p:attrNameLst>
                                          <p:attrName>style.visibility</p:attrName>
                                        </p:attrNameLst>
                                      </p:cBhvr>
                                      <p:to>
                                        <p:strVal val="visible"/>
                                      </p:to>
                                    </p:set>
                                    <p:animEffect transition="in" filter="fade">
                                      <p:cBhvr>
                                        <p:cTn id="75" dur="500"/>
                                        <p:tgtEl>
                                          <p:spTgt spid="75"/>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76"/>
                                        </p:tgtEl>
                                        <p:attrNameLst>
                                          <p:attrName>style.visibility</p:attrName>
                                        </p:attrNameLst>
                                      </p:cBhvr>
                                      <p:to>
                                        <p:strVal val="visible"/>
                                      </p:to>
                                    </p:set>
                                    <p:animEffect transition="in" filter="fade">
                                      <p:cBhvr>
                                        <p:cTn id="78" dur="500"/>
                                        <p:tgtEl>
                                          <p:spTgt spid="76"/>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77"/>
                                        </p:tgtEl>
                                        <p:attrNameLst>
                                          <p:attrName>style.visibility</p:attrName>
                                        </p:attrNameLst>
                                      </p:cBhvr>
                                      <p:to>
                                        <p:strVal val="visible"/>
                                      </p:to>
                                    </p:set>
                                    <p:animEffect transition="in" filter="fade">
                                      <p:cBhvr>
                                        <p:cTn id="81" dur="500"/>
                                        <p:tgtEl>
                                          <p:spTgt spid="77"/>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78"/>
                                        </p:tgtEl>
                                        <p:attrNameLst>
                                          <p:attrName>style.visibility</p:attrName>
                                        </p:attrNameLst>
                                      </p:cBhvr>
                                      <p:to>
                                        <p:strVal val="visible"/>
                                      </p:to>
                                    </p:set>
                                    <p:animEffect transition="in" filter="fade">
                                      <p:cBhvr>
                                        <p:cTn id="84" dur="500"/>
                                        <p:tgtEl>
                                          <p:spTgt spid="78"/>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83"/>
                                        </p:tgtEl>
                                        <p:attrNameLst>
                                          <p:attrName>style.visibility</p:attrName>
                                        </p:attrNameLst>
                                      </p:cBhvr>
                                      <p:to>
                                        <p:strVal val="visible"/>
                                      </p:to>
                                    </p:set>
                                    <p:animEffect transition="in" filter="fade">
                                      <p:cBhvr>
                                        <p:cTn id="89" dur="500"/>
                                        <p:tgtEl>
                                          <p:spTgt spid="83"/>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84"/>
                                        </p:tgtEl>
                                        <p:attrNameLst>
                                          <p:attrName>style.visibility</p:attrName>
                                        </p:attrNameLst>
                                      </p:cBhvr>
                                      <p:to>
                                        <p:strVal val="visible"/>
                                      </p:to>
                                    </p:set>
                                    <p:animEffect transition="in" filter="fade">
                                      <p:cBhvr>
                                        <p:cTn id="94" dur="500"/>
                                        <p:tgtEl>
                                          <p:spTgt spid="84"/>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85"/>
                                        </p:tgtEl>
                                        <p:attrNameLst>
                                          <p:attrName>style.visibility</p:attrName>
                                        </p:attrNameLst>
                                      </p:cBhvr>
                                      <p:to>
                                        <p:strVal val="visible"/>
                                      </p:to>
                                    </p:set>
                                    <p:animEffect transition="in" filter="fade">
                                      <p:cBhvr>
                                        <p:cTn id="99"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P spid="66" grpId="0"/>
      <p:bldP spid="67" grpId="0"/>
      <p:bldP spid="68" grpId="0"/>
      <p:bldP spid="69" grpId="0"/>
      <p:bldP spid="70" grpId="0"/>
      <p:bldP spid="71" grpId="0"/>
      <p:bldP spid="72" grpId="0"/>
      <p:bldP spid="73" grpId="0"/>
      <p:bldP spid="74" grpId="0" animBg="1"/>
      <p:bldP spid="75" grpId="0"/>
      <p:bldP spid="76" grpId="0"/>
      <p:bldP spid="77" grpId="0"/>
      <p:bldP spid="78" grpId="0"/>
      <p:bldP spid="79" grpId="0"/>
      <p:bldP spid="80" grpId="0"/>
      <p:bldP spid="81" grpId="0"/>
      <p:bldP spid="82" grpId="0"/>
      <p:bldP spid="83" grpId="0" animBg="1"/>
      <p:bldP spid="84" grpId="0" animBg="1"/>
      <p:bldP spid="85" grpId="0"/>
      <p:bldP spid="8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2EC43C-8800-4DD6-94AD-1CFDB976BB39}"/>
              </a:ext>
            </a:extLst>
          </p:cNvPr>
          <p:cNvSpPr>
            <a:spLocks noGrp="1"/>
          </p:cNvSpPr>
          <p:nvPr>
            <p:ph type="title"/>
          </p:nvPr>
        </p:nvSpPr>
        <p:spPr/>
        <p:txBody>
          <a:bodyPr/>
          <a:lstStyle/>
          <a:p>
            <a:r>
              <a:rPr lang="en-IN" dirty="0"/>
              <a:t>Binary to Gray Code Converter</a:t>
            </a:r>
          </a:p>
        </p:txBody>
      </p:sp>
      <p:grpSp>
        <p:nvGrpSpPr>
          <p:cNvPr id="4" name="Group 3">
            <a:extLst>
              <a:ext uri="{FF2B5EF4-FFF2-40B4-BE49-F238E27FC236}">
                <a16:creationId xmlns:a16="http://schemas.microsoft.com/office/drawing/2014/main" xmlns="" id="{3E0AF5CF-8701-456F-8D33-E4ED4D0708A8}"/>
              </a:ext>
            </a:extLst>
          </p:cNvPr>
          <p:cNvGrpSpPr/>
          <p:nvPr/>
        </p:nvGrpSpPr>
        <p:grpSpPr>
          <a:xfrm>
            <a:off x="1021595" y="1939638"/>
            <a:ext cx="3954315" cy="4043065"/>
            <a:chOff x="2538413" y="1367135"/>
            <a:chExt cx="3954315" cy="4043065"/>
          </a:xfrm>
        </p:grpSpPr>
        <p:graphicFrame>
          <p:nvGraphicFramePr>
            <p:cNvPr id="5" name="Content Placeholder 3">
              <a:extLst>
                <a:ext uri="{FF2B5EF4-FFF2-40B4-BE49-F238E27FC236}">
                  <a16:creationId xmlns:a16="http://schemas.microsoft.com/office/drawing/2014/main" xmlns="" id="{D3224848-D5B1-46B1-B70D-612E05B691AC}"/>
                </a:ext>
              </a:extLst>
            </p:cNvPr>
            <p:cNvGraphicFramePr>
              <a:graphicFrameLocks/>
            </p:cNvGraphicFramePr>
            <p:nvPr>
              <p:extLst>
                <p:ext uri="{D42A27DB-BD31-4B8C-83A1-F6EECF244321}">
                  <p14:modId xmlns:p14="http://schemas.microsoft.com/office/powerpoint/2010/main" val="535167246"/>
                </p:ext>
              </p:extLst>
            </p:nvPr>
          </p:nvGraphicFramePr>
          <p:xfrm>
            <a:off x="3295650" y="2057400"/>
            <a:ext cx="3143252" cy="3352800"/>
          </p:xfrm>
          <a:graphic>
            <a:graphicData uri="http://schemas.openxmlformats.org/drawingml/2006/table">
              <a:tbl>
                <a:tblPr firstRow="1" bandRow="1"/>
                <a:tblGrid>
                  <a:gridCol w="785813">
                    <a:extLst>
                      <a:ext uri="{9D8B030D-6E8A-4147-A177-3AD203B41FA5}">
                        <a16:colId xmlns:a16="http://schemas.microsoft.com/office/drawing/2014/main" xmlns="" val="20000"/>
                      </a:ext>
                    </a:extLst>
                  </a:gridCol>
                  <a:gridCol w="785813">
                    <a:extLst>
                      <a:ext uri="{9D8B030D-6E8A-4147-A177-3AD203B41FA5}">
                        <a16:colId xmlns:a16="http://schemas.microsoft.com/office/drawing/2014/main" xmlns="" val="20001"/>
                      </a:ext>
                    </a:extLst>
                  </a:gridCol>
                  <a:gridCol w="785813">
                    <a:extLst>
                      <a:ext uri="{9D8B030D-6E8A-4147-A177-3AD203B41FA5}">
                        <a16:colId xmlns:a16="http://schemas.microsoft.com/office/drawing/2014/main" xmlns="" val="20002"/>
                      </a:ext>
                    </a:extLst>
                  </a:gridCol>
                  <a:gridCol w="785813">
                    <a:extLst>
                      <a:ext uri="{9D8B030D-6E8A-4147-A177-3AD203B41FA5}">
                        <a16:colId xmlns:a16="http://schemas.microsoft.com/office/drawing/2014/main" xmlns="" val="20003"/>
                      </a:ext>
                    </a:extLst>
                  </a:gridCol>
                </a:tblGrid>
                <a:tr h="838200">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0"/>
                    </a:ext>
                  </a:extLst>
                </a:tr>
                <a:tr h="838200">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r h="838200">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2"/>
                    </a:ext>
                  </a:extLst>
                </a:tr>
                <a:tr h="838200">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cxnSp>
          <p:nvCxnSpPr>
            <p:cNvPr id="6" name="Straight Connector 5">
              <a:extLst>
                <a:ext uri="{FF2B5EF4-FFF2-40B4-BE49-F238E27FC236}">
                  <a16:creationId xmlns:a16="http://schemas.microsoft.com/office/drawing/2014/main" xmlns="" id="{7E697C52-DC6D-42E9-A5C2-3BE6B60540E2}"/>
                </a:ext>
              </a:extLst>
            </p:cNvPr>
            <p:cNvCxnSpPr/>
            <p:nvPr/>
          </p:nvCxnSpPr>
          <p:spPr>
            <a:xfrm flipH="1" flipV="1">
              <a:off x="2682498" y="1601410"/>
              <a:ext cx="609600" cy="45720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xmlns="" id="{6DEE8833-84D9-4966-B13A-AB3BA02A14B0}"/>
                </a:ext>
              </a:extLst>
            </p:cNvPr>
            <p:cNvSpPr txBox="1"/>
            <p:nvPr/>
          </p:nvSpPr>
          <p:spPr>
            <a:xfrm>
              <a:off x="2767013" y="1367135"/>
              <a:ext cx="726481" cy="461665"/>
            </a:xfrm>
            <a:prstGeom prst="rect">
              <a:avLst/>
            </a:prstGeom>
            <a:noFill/>
          </p:spPr>
          <p:txBody>
            <a:bodyPr wrap="none" rtlCol="0">
              <a:spAutoFit/>
            </a:bodyPr>
            <a:lstStyle/>
            <a:p>
              <a:r>
                <a:rPr lang="en-US" sz="2400" dirty="0"/>
                <a:t>B</a:t>
              </a:r>
              <a:r>
                <a:rPr lang="en-US" sz="2400" baseline="-25000" dirty="0"/>
                <a:t>4</a:t>
              </a:r>
              <a:r>
                <a:rPr lang="en-US" sz="2400" dirty="0"/>
                <a:t>B</a:t>
              </a:r>
              <a:r>
                <a:rPr lang="en-US" sz="2400" baseline="-25000" dirty="0"/>
                <a:t>3</a:t>
              </a:r>
            </a:p>
          </p:txBody>
        </p:sp>
        <p:sp>
          <p:nvSpPr>
            <p:cNvPr id="8" name="TextBox 7">
              <a:extLst>
                <a:ext uri="{FF2B5EF4-FFF2-40B4-BE49-F238E27FC236}">
                  <a16:creationId xmlns:a16="http://schemas.microsoft.com/office/drawing/2014/main" xmlns="" id="{CE8AE33C-3452-4985-A5A3-E054D9A19A8F}"/>
                </a:ext>
              </a:extLst>
            </p:cNvPr>
            <p:cNvSpPr txBox="1"/>
            <p:nvPr/>
          </p:nvSpPr>
          <p:spPr>
            <a:xfrm>
              <a:off x="2538413" y="1824335"/>
              <a:ext cx="726481" cy="461665"/>
            </a:xfrm>
            <a:prstGeom prst="rect">
              <a:avLst/>
            </a:prstGeom>
            <a:noFill/>
          </p:spPr>
          <p:txBody>
            <a:bodyPr wrap="none" rtlCol="0">
              <a:spAutoFit/>
            </a:bodyPr>
            <a:lstStyle/>
            <a:p>
              <a:r>
                <a:rPr lang="en-US" sz="2400" dirty="0"/>
                <a:t>B</a:t>
              </a:r>
              <a:r>
                <a:rPr lang="en-US" sz="2400" baseline="-25000" dirty="0"/>
                <a:t>2</a:t>
              </a:r>
              <a:r>
                <a:rPr lang="en-US" sz="2400" dirty="0"/>
                <a:t>B</a:t>
              </a:r>
              <a:r>
                <a:rPr lang="en-US" sz="2400" baseline="-25000" dirty="0"/>
                <a:t>1</a:t>
              </a:r>
            </a:p>
          </p:txBody>
        </p:sp>
        <p:sp>
          <p:nvSpPr>
            <p:cNvPr id="9" name="TextBox 8">
              <a:extLst>
                <a:ext uri="{FF2B5EF4-FFF2-40B4-BE49-F238E27FC236}">
                  <a16:creationId xmlns:a16="http://schemas.microsoft.com/office/drawing/2014/main" xmlns="" id="{1679EA66-1058-4194-837D-BF9553E75174}"/>
                </a:ext>
              </a:extLst>
            </p:cNvPr>
            <p:cNvSpPr txBox="1"/>
            <p:nvPr/>
          </p:nvSpPr>
          <p:spPr>
            <a:xfrm>
              <a:off x="3429000" y="1595735"/>
              <a:ext cx="495649" cy="461665"/>
            </a:xfrm>
            <a:prstGeom prst="rect">
              <a:avLst/>
            </a:prstGeom>
            <a:noFill/>
          </p:spPr>
          <p:txBody>
            <a:bodyPr wrap="none" rtlCol="0">
              <a:spAutoFit/>
            </a:bodyPr>
            <a:lstStyle/>
            <a:p>
              <a:r>
                <a:rPr lang="en-US" sz="2400" dirty="0"/>
                <a:t>00</a:t>
              </a:r>
            </a:p>
          </p:txBody>
        </p:sp>
        <p:sp>
          <p:nvSpPr>
            <p:cNvPr id="10" name="TextBox 9">
              <a:extLst>
                <a:ext uri="{FF2B5EF4-FFF2-40B4-BE49-F238E27FC236}">
                  <a16:creationId xmlns:a16="http://schemas.microsoft.com/office/drawing/2014/main" xmlns="" id="{D6C6DB32-5C45-4ADF-ACD9-CB8ABA8844F5}"/>
                </a:ext>
              </a:extLst>
            </p:cNvPr>
            <p:cNvSpPr txBox="1"/>
            <p:nvPr/>
          </p:nvSpPr>
          <p:spPr>
            <a:xfrm>
              <a:off x="5791200" y="1600200"/>
              <a:ext cx="495649" cy="461665"/>
            </a:xfrm>
            <a:prstGeom prst="rect">
              <a:avLst/>
            </a:prstGeom>
            <a:noFill/>
          </p:spPr>
          <p:txBody>
            <a:bodyPr wrap="none" rtlCol="0">
              <a:spAutoFit/>
            </a:bodyPr>
            <a:lstStyle/>
            <a:p>
              <a:r>
                <a:rPr lang="en-US" sz="2400" dirty="0"/>
                <a:t>10</a:t>
              </a:r>
            </a:p>
          </p:txBody>
        </p:sp>
        <p:sp>
          <p:nvSpPr>
            <p:cNvPr id="11" name="TextBox 10">
              <a:extLst>
                <a:ext uri="{FF2B5EF4-FFF2-40B4-BE49-F238E27FC236}">
                  <a16:creationId xmlns:a16="http://schemas.microsoft.com/office/drawing/2014/main" xmlns="" id="{0CA4FA18-3F26-42CD-9392-FC588D362544}"/>
                </a:ext>
              </a:extLst>
            </p:cNvPr>
            <p:cNvSpPr txBox="1"/>
            <p:nvPr/>
          </p:nvSpPr>
          <p:spPr>
            <a:xfrm>
              <a:off x="2743200" y="2277070"/>
              <a:ext cx="495649" cy="461665"/>
            </a:xfrm>
            <a:prstGeom prst="rect">
              <a:avLst/>
            </a:prstGeom>
            <a:noFill/>
          </p:spPr>
          <p:txBody>
            <a:bodyPr wrap="none" rtlCol="0">
              <a:spAutoFit/>
            </a:bodyPr>
            <a:lstStyle/>
            <a:p>
              <a:r>
                <a:rPr lang="en-US" sz="2400" dirty="0"/>
                <a:t>00</a:t>
              </a:r>
            </a:p>
          </p:txBody>
        </p:sp>
        <p:sp>
          <p:nvSpPr>
            <p:cNvPr id="12" name="TextBox 11">
              <a:extLst>
                <a:ext uri="{FF2B5EF4-FFF2-40B4-BE49-F238E27FC236}">
                  <a16:creationId xmlns:a16="http://schemas.microsoft.com/office/drawing/2014/main" xmlns="" id="{D661BB0E-7AC6-40E9-A1FD-95BE00E8307D}"/>
                </a:ext>
              </a:extLst>
            </p:cNvPr>
            <p:cNvSpPr txBox="1"/>
            <p:nvPr/>
          </p:nvSpPr>
          <p:spPr>
            <a:xfrm>
              <a:off x="2743200" y="3043535"/>
              <a:ext cx="495649" cy="461665"/>
            </a:xfrm>
            <a:prstGeom prst="rect">
              <a:avLst/>
            </a:prstGeom>
            <a:noFill/>
          </p:spPr>
          <p:txBody>
            <a:bodyPr wrap="none" rtlCol="0">
              <a:spAutoFit/>
            </a:bodyPr>
            <a:lstStyle/>
            <a:p>
              <a:r>
                <a:rPr lang="en-US" sz="2400" dirty="0"/>
                <a:t>01</a:t>
              </a:r>
            </a:p>
          </p:txBody>
        </p:sp>
        <p:sp>
          <p:nvSpPr>
            <p:cNvPr id="13" name="TextBox 12">
              <a:extLst>
                <a:ext uri="{FF2B5EF4-FFF2-40B4-BE49-F238E27FC236}">
                  <a16:creationId xmlns:a16="http://schemas.microsoft.com/office/drawing/2014/main" xmlns="" id="{1C6D15EF-EC0F-46D5-894C-2D8B5115071C}"/>
                </a:ext>
              </a:extLst>
            </p:cNvPr>
            <p:cNvSpPr txBox="1"/>
            <p:nvPr/>
          </p:nvSpPr>
          <p:spPr>
            <a:xfrm>
              <a:off x="3733800" y="2038290"/>
              <a:ext cx="314510" cy="400110"/>
            </a:xfrm>
            <a:prstGeom prst="rect">
              <a:avLst/>
            </a:prstGeom>
            <a:noFill/>
          </p:spPr>
          <p:txBody>
            <a:bodyPr wrap="none" rtlCol="0">
              <a:spAutoFit/>
            </a:bodyPr>
            <a:lstStyle/>
            <a:p>
              <a:r>
                <a:rPr lang="en-US" sz="2000" dirty="0"/>
                <a:t>0</a:t>
              </a:r>
            </a:p>
          </p:txBody>
        </p:sp>
        <p:sp>
          <p:nvSpPr>
            <p:cNvPr id="14" name="TextBox 13">
              <a:extLst>
                <a:ext uri="{FF2B5EF4-FFF2-40B4-BE49-F238E27FC236}">
                  <a16:creationId xmlns:a16="http://schemas.microsoft.com/office/drawing/2014/main" xmlns="" id="{6D9B5361-0E1C-4727-9424-2EDFE792DE8B}"/>
                </a:ext>
              </a:extLst>
            </p:cNvPr>
            <p:cNvSpPr txBox="1"/>
            <p:nvPr/>
          </p:nvSpPr>
          <p:spPr>
            <a:xfrm>
              <a:off x="3733800" y="2876490"/>
              <a:ext cx="314510" cy="400110"/>
            </a:xfrm>
            <a:prstGeom prst="rect">
              <a:avLst/>
            </a:prstGeom>
            <a:noFill/>
          </p:spPr>
          <p:txBody>
            <a:bodyPr wrap="none" rtlCol="0">
              <a:spAutoFit/>
            </a:bodyPr>
            <a:lstStyle/>
            <a:p>
              <a:r>
                <a:rPr lang="en-US" sz="2000" dirty="0"/>
                <a:t>1</a:t>
              </a:r>
            </a:p>
          </p:txBody>
        </p:sp>
        <p:sp>
          <p:nvSpPr>
            <p:cNvPr id="15" name="TextBox 14">
              <a:extLst>
                <a:ext uri="{FF2B5EF4-FFF2-40B4-BE49-F238E27FC236}">
                  <a16:creationId xmlns:a16="http://schemas.microsoft.com/office/drawing/2014/main" xmlns="" id="{73DFFCD5-02C0-47C9-9D2B-DAF9A6A0EB45}"/>
                </a:ext>
              </a:extLst>
            </p:cNvPr>
            <p:cNvSpPr txBox="1"/>
            <p:nvPr/>
          </p:nvSpPr>
          <p:spPr>
            <a:xfrm>
              <a:off x="3733800" y="4552890"/>
              <a:ext cx="314510" cy="400110"/>
            </a:xfrm>
            <a:prstGeom prst="rect">
              <a:avLst/>
            </a:prstGeom>
            <a:noFill/>
          </p:spPr>
          <p:txBody>
            <a:bodyPr wrap="none" rtlCol="0">
              <a:spAutoFit/>
            </a:bodyPr>
            <a:lstStyle/>
            <a:p>
              <a:r>
                <a:rPr lang="en-US" sz="2000" dirty="0"/>
                <a:t>2</a:t>
              </a:r>
            </a:p>
          </p:txBody>
        </p:sp>
        <p:sp>
          <p:nvSpPr>
            <p:cNvPr id="16" name="TextBox 15">
              <a:extLst>
                <a:ext uri="{FF2B5EF4-FFF2-40B4-BE49-F238E27FC236}">
                  <a16:creationId xmlns:a16="http://schemas.microsoft.com/office/drawing/2014/main" xmlns="" id="{41A443B7-4957-45A1-9287-A3C55923D4D7}"/>
                </a:ext>
              </a:extLst>
            </p:cNvPr>
            <p:cNvSpPr txBox="1"/>
            <p:nvPr/>
          </p:nvSpPr>
          <p:spPr>
            <a:xfrm>
              <a:off x="3733800" y="3733800"/>
              <a:ext cx="314510" cy="400110"/>
            </a:xfrm>
            <a:prstGeom prst="rect">
              <a:avLst/>
            </a:prstGeom>
            <a:noFill/>
          </p:spPr>
          <p:txBody>
            <a:bodyPr wrap="none" rtlCol="0">
              <a:spAutoFit/>
            </a:bodyPr>
            <a:lstStyle/>
            <a:p>
              <a:r>
                <a:rPr lang="en-US" sz="2000" dirty="0"/>
                <a:t>3</a:t>
              </a:r>
            </a:p>
          </p:txBody>
        </p:sp>
        <p:sp>
          <p:nvSpPr>
            <p:cNvPr id="17" name="TextBox 16">
              <a:extLst>
                <a:ext uri="{FF2B5EF4-FFF2-40B4-BE49-F238E27FC236}">
                  <a16:creationId xmlns:a16="http://schemas.microsoft.com/office/drawing/2014/main" xmlns="" id="{53497628-DB86-4322-99FA-5D4343972661}"/>
                </a:ext>
              </a:extLst>
            </p:cNvPr>
            <p:cNvSpPr txBox="1"/>
            <p:nvPr/>
          </p:nvSpPr>
          <p:spPr>
            <a:xfrm>
              <a:off x="4228751" y="1600200"/>
              <a:ext cx="495649" cy="461665"/>
            </a:xfrm>
            <a:prstGeom prst="rect">
              <a:avLst/>
            </a:prstGeom>
            <a:noFill/>
          </p:spPr>
          <p:txBody>
            <a:bodyPr wrap="none" rtlCol="0">
              <a:spAutoFit/>
            </a:bodyPr>
            <a:lstStyle/>
            <a:p>
              <a:r>
                <a:rPr lang="en-US" sz="2400" dirty="0"/>
                <a:t>01</a:t>
              </a:r>
            </a:p>
          </p:txBody>
        </p:sp>
        <p:sp>
          <p:nvSpPr>
            <p:cNvPr id="18" name="TextBox 17">
              <a:extLst>
                <a:ext uri="{FF2B5EF4-FFF2-40B4-BE49-F238E27FC236}">
                  <a16:creationId xmlns:a16="http://schemas.microsoft.com/office/drawing/2014/main" xmlns="" id="{E599D789-32F2-4FD8-894A-F62586665F28}"/>
                </a:ext>
              </a:extLst>
            </p:cNvPr>
            <p:cNvSpPr txBox="1"/>
            <p:nvPr/>
          </p:nvSpPr>
          <p:spPr>
            <a:xfrm>
              <a:off x="4990751" y="1595735"/>
              <a:ext cx="495649" cy="461665"/>
            </a:xfrm>
            <a:prstGeom prst="rect">
              <a:avLst/>
            </a:prstGeom>
            <a:noFill/>
          </p:spPr>
          <p:txBody>
            <a:bodyPr wrap="none" rtlCol="0">
              <a:spAutoFit/>
            </a:bodyPr>
            <a:lstStyle/>
            <a:p>
              <a:r>
                <a:rPr lang="en-US" sz="2400" dirty="0"/>
                <a:t>11</a:t>
              </a:r>
            </a:p>
          </p:txBody>
        </p:sp>
        <p:sp>
          <p:nvSpPr>
            <p:cNvPr id="19" name="TextBox 18">
              <a:extLst>
                <a:ext uri="{FF2B5EF4-FFF2-40B4-BE49-F238E27FC236}">
                  <a16:creationId xmlns:a16="http://schemas.microsoft.com/office/drawing/2014/main" xmlns="" id="{F2BC3D21-2CDF-43D6-AEE0-C30D4A20D942}"/>
                </a:ext>
              </a:extLst>
            </p:cNvPr>
            <p:cNvSpPr txBox="1"/>
            <p:nvPr/>
          </p:nvSpPr>
          <p:spPr>
            <a:xfrm>
              <a:off x="4572000" y="2038290"/>
              <a:ext cx="314510" cy="400110"/>
            </a:xfrm>
            <a:prstGeom prst="rect">
              <a:avLst/>
            </a:prstGeom>
            <a:noFill/>
          </p:spPr>
          <p:txBody>
            <a:bodyPr wrap="none" rtlCol="0">
              <a:spAutoFit/>
            </a:bodyPr>
            <a:lstStyle/>
            <a:p>
              <a:r>
                <a:rPr lang="en-US" sz="2000" dirty="0"/>
                <a:t>4</a:t>
              </a:r>
            </a:p>
          </p:txBody>
        </p:sp>
        <p:sp>
          <p:nvSpPr>
            <p:cNvPr id="20" name="TextBox 19">
              <a:extLst>
                <a:ext uri="{FF2B5EF4-FFF2-40B4-BE49-F238E27FC236}">
                  <a16:creationId xmlns:a16="http://schemas.microsoft.com/office/drawing/2014/main" xmlns="" id="{47889277-E618-491D-8B96-79B8BEE36641}"/>
                </a:ext>
              </a:extLst>
            </p:cNvPr>
            <p:cNvSpPr txBox="1"/>
            <p:nvPr/>
          </p:nvSpPr>
          <p:spPr>
            <a:xfrm>
              <a:off x="4572000" y="2895600"/>
              <a:ext cx="314510" cy="400110"/>
            </a:xfrm>
            <a:prstGeom prst="rect">
              <a:avLst/>
            </a:prstGeom>
            <a:noFill/>
          </p:spPr>
          <p:txBody>
            <a:bodyPr wrap="none" rtlCol="0">
              <a:spAutoFit/>
            </a:bodyPr>
            <a:lstStyle/>
            <a:p>
              <a:r>
                <a:rPr lang="en-US" sz="2000" dirty="0"/>
                <a:t>5</a:t>
              </a:r>
            </a:p>
          </p:txBody>
        </p:sp>
        <p:sp>
          <p:nvSpPr>
            <p:cNvPr id="21" name="TextBox 20">
              <a:extLst>
                <a:ext uri="{FF2B5EF4-FFF2-40B4-BE49-F238E27FC236}">
                  <a16:creationId xmlns:a16="http://schemas.microsoft.com/office/drawing/2014/main" xmlns="" id="{AC62330C-2C34-4524-A258-4A3849D32611}"/>
                </a:ext>
              </a:extLst>
            </p:cNvPr>
            <p:cNvSpPr txBox="1"/>
            <p:nvPr/>
          </p:nvSpPr>
          <p:spPr>
            <a:xfrm>
              <a:off x="4572000" y="4572000"/>
              <a:ext cx="314510" cy="400110"/>
            </a:xfrm>
            <a:prstGeom prst="rect">
              <a:avLst/>
            </a:prstGeom>
            <a:noFill/>
          </p:spPr>
          <p:txBody>
            <a:bodyPr wrap="none" rtlCol="0">
              <a:spAutoFit/>
            </a:bodyPr>
            <a:lstStyle/>
            <a:p>
              <a:r>
                <a:rPr lang="en-US" sz="2000" dirty="0"/>
                <a:t>6</a:t>
              </a:r>
            </a:p>
          </p:txBody>
        </p:sp>
        <p:sp>
          <p:nvSpPr>
            <p:cNvPr id="22" name="TextBox 21">
              <a:extLst>
                <a:ext uri="{FF2B5EF4-FFF2-40B4-BE49-F238E27FC236}">
                  <a16:creationId xmlns:a16="http://schemas.microsoft.com/office/drawing/2014/main" xmlns="" id="{F1A66AF9-AF70-491F-B3D0-0EDC47D9C48A}"/>
                </a:ext>
              </a:extLst>
            </p:cNvPr>
            <p:cNvSpPr txBox="1"/>
            <p:nvPr/>
          </p:nvSpPr>
          <p:spPr>
            <a:xfrm>
              <a:off x="4572000" y="3733800"/>
              <a:ext cx="314510" cy="400110"/>
            </a:xfrm>
            <a:prstGeom prst="rect">
              <a:avLst/>
            </a:prstGeom>
            <a:noFill/>
          </p:spPr>
          <p:txBody>
            <a:bodyPr wrap="none" rtlCol="0">
              <a:spAutoFit/>
            </a:bodyPr>
            <a:lstStyle/>
            <a:p>
              <a:r>
                <a:rPr lang="en-US" sz="2000" dirty="0"/>
                <a:t>7</a:t>
              </a:r>
            </a:p>
          </p:txBody>
        </p:sp>
        <p:sp>
          <p:nvSpPr>
            <p:cNvPr id="23" name="TextBox 22">
              <a:extLst>
                <a:ext uri="{FF2B5EF4-FFF2-40B4-BE49-F238E27FC236}">
                  <a16:creationId xmlns:a16="http://schemas.microsoft.com/office/drawing/2014/main" xmlns="" id="{D3BB7DA6-620A-49C3-96F3-4672172C6D8D}"/>
                </a:ext>
              </a:extLst>
            </p:cNvPr>
            <p:cNvSpPr txBox="1"/>
            <p:nvPr/>
          </p:nvSpPr>
          <p:spPr>
            <a:xfrm>
              <a:off x="2743200" y="3881735"/>
              <a:ext cx="495649" cy="461665"/>
            </a:xfrm>
            <a:prstGeom prst="rect">
              <a:avLst/>
            </a:prstGeom>
            <a:noFill/>
          </p:spPr>
          <p:txBody>
            <a:bodyPr wrap="none" rtlCol="0">
              <a:spAutoFit/>
            </a:bodyPr>
            <a:lstStyle/>
            <a:p>
              <a:r>
                <a:rPr lang="en-US" sz="2400" dirty="0"/>
                <a:t>11</a:t>
              </a:r>
            </a:p>
          </p:txBody>
        </p:sp>
        <p:sp>
          <p:nvSpPr>
            <p:cNvPr id="24" name="TextBox 23">
              <a:extLst>
                <a:ext uri="{FF2B5EF4-FFF2-40B4-BE49-F238E27FC236}">
                  <a16:creationId xmlns:a16="http://schemas.microsoft.com/office/drawing/2014/main" xmlns="" id="{6DD25B2E-E47D-49FD-AAEB-58B2E12F37AC}"/>
                </a:ext>
              </a:extLst>
            </p:cNvPr>
            <p:cNvSpPr txBox="1"/>
            <p:nvPr/>
          </p:nvSpPr>
          <p:spPr>
            <a:xfrm>
              <a:off x="2743200" y="4796135"/>
              <a:ext cx="495649" cy="461665"/>
            </a:xfrm>
            <a:prstGeom prst="rect">
              <a:avLst/>
            </a:prstGeom>
            <a:noFill/>
          </p:spPr>
          <p:txBody>
            <a:bodyPr wrap="none" rtlCol="0">
              <a:spAutoFit/>
            </a:bodyPr>
            <a:lstStyle/>
            <a:p>
              <a:r>
                <a:rPr lang="en-US" sz="2400" dirty="0"/>
                <a:t>10</a:t>
              </a:r>
            </a:p>
          </p:txBody>
        </p:sp>
        <p:sp>
          <p:nvSpPr>
            <p:cNvPr id="25" name="TextBox 24">
              <a:extLst>
                <a:ext uri="{FF2B5EF4-FFF2-40B4-BE49-F238E27FC236}">
                  <a16:creationId xmlns:a16="http://schemas.microsoft.com/office/drawing/2014/main" xmlns="" id="{98E76BCF-7DBE-4112-B7D7-7FBA7D8AEDC5}"/>
                </a:ext>
              </a:extLst>
            </p:cNvPr>
            <p:cNvSpPr txBox="1"/>
            <p:nvPr/>
          </p:nvSpPr>
          <p:spPr>
            <a:xfrm>
              <a:off x="5242072" y="2057400"/>
              <a:ext cx="444352" cy="400110"/>
            </a:xfrm>
            <a:prstGeom prst="rect">
              <a:avLst/>
            </a:prstGeom>
            <a:noFill/>
          </p:spPr>
          <p:txBody>
            <a:bodyPr wrap="none" rtlCol="0">
              <a:spAutoFit/>
            </a:bodyPr>
            <a:lstStyle/>
            <a:p>
              <a:r>
                <a:rPr lang="en-US" sz="2000" dirty="0"/>
                <a:t>12</a:t>
              </a:r>
            </a:p>
          </p:txBody>
        </p:sp>
        <p:sp>
          <p:nvSpPr>
            <p:cNvPr id="26" name="TextBox 25">
              <a:extLst>
                <a:ext uri="{FF2B5EF4-FFF2-40B4-BE49-F238E27FC236}">
                  <a16:creationId xmlns:a16="http://schemas.microsoft.com/office/drawing/2014/main" xmlns="" id="{3101647E-F4D5-4568-8DAF-FC039309A570}"/>
                </a:ext>
              </a:extLst>
            </p:cNvPr>
            <p:cNvSpPr txBox="1"/>
            <p:nvPr/>
          </p:nvSpPr>
          <p:spPr>
            <a:xfrm>
              <a:off x="5256360" y="2895600"/>
              <a:ext cx="444352" cy="400110"/>
            </a:xfrm>
            <a:prstGeom prst="rect">
              <a:avLst/>
            </a:prstGeom>
            <a:noFill/>
          </p:spPr>
          <p:txBody>
            <a:bodyPr wrap="none" rtlCol="0">
              <a:spAutoFit/>
            </a:bodyPr>
            <a:lstStyle/>
            <a:p>
              <a:r>
                <a:rPr lang="en-US" sz="2000" dirty="0"/>
                <a:t>13</a:t>
              </a:r>
            </a:p>
          </p:txBody>
        </p:sp>
        <p:sp>
          <p:nvSpPr>
            <p:cNvPr id="27" name="TextBox 26">
              <a:extLst>
                <a:ext uri="{FF2B5EF4-FFF2-40B4-BE49-F238E27FC236}">
                  <a16:creationId xmlns:a16="http://schemas.microsoft.com/office/drawing/2014/main" xmlns="" id="{F1FB60C1-B515-4D07-9553-7B4CE1A35161}"/>
                </a:ext>
              </a:extLst>
            </p:cNvPr>
            <p:cNvSpPr txBox="1"/>
            <p:nvPr/>
          </p:nvSpPr>
          <p:spPr>
            <a:xfrm>
              <a:off x="5256360" y="4572000"/>
              <a:ext cx="444352" cy="400110"/>
            </a:xfrm>
            <a:prstGeom prst="rect">
              <a:avLst/>
            </a:prstGeom>
            <a:noFill/>
          </p:spPr>
          <p:txBody>
            <a:bodyPr wrap="none" rtlCol="0">
              <a:spAutoFit/>
            </a:bodyPr>
            <a:lstStyle/>
            <a:p>
              <a:r>
                <a:rPr lang="en-US" sz="2000" dirty="0"/>
                <a:t>14</a:t>
              </a:r>
            </a:p>
          </p:txBody>
        </p:sp>
        <p:sp>
          <p:nvSpPr>
            <p:cNvPr id="28" name="TextBox 27">
              <a:extLst>
                <a:ext uri="{FF2B5EF4-FFF2-40B4-BE49-F238E27FC236}">
                  <a16:creationId xmlns:a16="http://schemas.microsoft.com/office/drawing/2014/main" xmlns="" id="{23567A31-E4D4-4940-8232-0FE5CF458489}"/>
                </a:ext>
              </a:extLst>
            </p:cNvPr>
            <p:cNvSpPr txBox="1"/>
            <p:nvPr/>
          </p:nvSpPr>
          <p:spPr>
            <a:xfrm>
              <a:off x="5257800" y="3752910"/>
              <a:ext cx="444352" cy="400110"/>
            </a:xfrm>
            <a:prstGeom prst="rect">
              <a:avLst/>
            </a:prstGeom>
            <a:noFill/>
          </p:spPr>
          <p:txBody>
            <a:bodyPr wrap="none" rtlCol="0">
              <a:spAutoFit/>
            </a:bodyPr>
            <a:lstStyle/>
            <a:p>
              <a:r>
                <a:rPr lang="en-US" sz="2000" dirty="0"/>
                <a:t>15</a:t>
              </a:r>
            </a:p>
          </p:txBody>
        </p:sp>
        <p:sp>
          <p:nvSpPr>
            <p:cNvPr id="29" name="TextBox 28">
              <a:extLst>
                <a:ext uri="{FF2B5EF4-FFF2-40B4-BE49-F238E27FC236}">
                  <a16:creationId xmlns:a16="http://schemas.microsoft.com/office/drawing/2014/main" xmlns="" id="{0F22C5CF-99FD-4274-B913-EBFEAEED4EB8}"/>
                </a:ext>
              </a:extLst>
            </p:cNvPr>
            <p:cNvSpPr txBox="1"/>
            <p:nvPr/>
          </p:nvSpPr>
          <p:spPr>
            <a:xfrm>
              <a:off x="6162490" y="2057400"/>
              <a:ext cx="314510" cy="400110"/>
            </a:xfrm>
            <a:prstGeom prst="rect">
              <a:avLst/>
            </a:prstGeom>
            <a:noFill/>
          </p:spPr>
          <p:txBody>
            <a:bodyPr wrap="none" rtlCol="0">
              <a:spAutoFit/>
            </a:bodyPr>
            <a:lstStyle/>
            <a:p>
              <a:r>
                <a:rPr lang="en-US" sz="2000" dirty="0"/>
                <a:t>8</a:t>
              </a:r>
            </a:p>
          </p:txBody>
        </p:sp>
        <p:sp>
          <p:nvSpPr>
            <p:cNvPr id="30" name="TextBox 29">
              <a:extLst>
                <a:ext uri="{FF2B5EF4-FFF2-40B4-BE49-F238E27FC236}">
                  <a16:creationId xmlns:a16="http://schemas.microsoft.com/office/drawing/2014/main" xmlns="" id="{9A3A62E7-B4E8-4755-830D-0752A148000F}"/>
                </a:ext>
              </a:extLst>
            </p:cNvPr>
            <p:cNvSpPr txBox="1"/>
            <p:nvPr/>
          </p:nvSpPr>
          <p:spPr>
            <a:xfrm>
              <a:off x="6162490" y="2914710"/>
              <a:ext cx="314510" cy="400110"/>
            </a:xfrm>
            <a:prstGeom prst="rect">
              <a:avLst/>
            </a:prstGeom>
            <a:noFill/>
          </p:spPr>
          <p:txBody>
            <a:bodyPr wrap="none" rtlCol="0">
              <a:spAutoFit/>
            </a:bodyPr>
            <a:lstStyle/>
            <a:p>
              <a:r>
                <a:rPr lang="en-US" sz="2000" dirty="0"/>
                <a:t>9</a:t>
              </a:r>
            </a:p>
          </p:txBody>
        </p:sp>
        <p:sp>
          <p:nvSpPr>
            <p:cNvPr id="31" name="TextBox 30">
              <a:extLst>
                <a:ext uri="{FF2B5EF4-FFF2-40B4-BE49-F238E27FC236}">
                  <a16:creationId xmlns:a16="http://schemas.microsoft.com/office/drawing/2014/main" xmlns="" id="{FE47874A-E9E4-4FBD-A2FE-48118BC33AC4}"/>
                </a:ext>
              </a:extLst>
            </p:cNvPr>
            <p:cNvSpPr txBox="1"/>
            <p:nvPr/>
          </p:nvSpPr>
          <p:spPr>
            <a:xfrm>
              <a:off x="6048376" y="4591110"/>
              <a:ext cx="444352" cy="400110"/>
            </a:xfrm>
            <a:prstGeom prst="rect">
              <a:avLst/>
            </a:prstGeom>
            <a:noFill/>
          </p:spPr>
          <p:txBody>
            <a:bodyPr wrap="none" rtlCol="0">
              <a:spAutoFit/>
            </a:bodyPr>
            <a:lstStyle/>
            <a:p>
              <a:r>
                <a:rPr lang="en-US" sz="2000" dirty="0"/>
                <a:t>10</a:t>
              </a:r>
            </a:p>
          </p:txBody>
        </p:sp>
        <p:sp>
          <p:nvSpPr>
            <p:cNvPr id="32" name="TextBox 31">
              <a:extLst>
                <a:ext uri="{FF2B5EF4-FFF2-40B4-BE49-F238E27FC236}">
                  <a16:creationId xmlns:a16="http://schemas.microsoft.com/office/drawing/2014/main" xmlns="" id="{8807566A-49C4-4775-9CA1-8325833C431E}"/>
                </a:ext>
              </a:extLst>
            </p:cNvPr>
            <p:cNvSpPr txBox="1"/>
            <p:nvPr/>
          </p:nvSpPr>
          <p:spPr>
            <a:xfrm>
              <a:off x="6048376" y="3752910"/>
              <a:ext cx="444352" cy="400110"/>
            </a:xfrm>
            <a:prstGeom prst="rect">
              <a:avLst/>
            </a:prstGeom>
            <a:noFill/>
          </p:spPr>
          <p:txBody>
            <a:bodyPr wrap="none" rtlCol="0">
              <a:spAutoFit/>
            </a:bodyPr>
            <a:lstStyle/>
            <a:p>
              <a:r>
                <a:rPr lang="en-US" sz="2000" dirty="0"/>
                <a:t>11</a:t>
              </a:r>
            </a:p>
          </p:txBody>
        </p:sp>
      </p:grpSp>
      <p:grpSp>
        <p:nvGrpSpPr>
          <p:cNvPr id="33" name="Group 32">
            <a:extLst>
              <a:ext uri="{FF2B5EF4-FFF2-40B4-BE49-F238E27FC236}">
                <a16:creationId xmlns:a16="http://schemas.microsoft.com/office/drawing/2014/main" xmlns="" id="{B85F9B6B-34CA-40DD-A5C1-6AEC3E5CF44E}"/>
              </a:ext>
            </a:extLst>
          </p:cNvPr>
          <p:cNvGrpSpPr/>
          <p:nvPr/>
        </p:nvGrpSpPr>
        <p:grpSpPr>
          <a:xfrm>
            <a:off x="6329287" y="1939638"/>
            <a:ext cx="3952933" cy="4043065"/>
            <a:chOff x="2539795" y="1367135"/>
            <a:chExt cx="3952933" cy="4043065"/>
          </a:xfrm>
        </p:grpSpPr>
        <p:graphicFrame>
          <p:nvGraphicFramePr>
            <p:cNvPr id="34" name="Content Placeholder 3">
              <a:extLst>
                <a:ext uri="{FF2B5EF4-FFF2-40B4-BE49-F238E27FC236}">
                  <a16:creationId xmlns:a16="http://schemas.microsoft.com/office/drawing/2014/main" xmlns="" id="{19553EBA-D9D2-44F5-A282-BF3A86AEE5C8}"/>
                </a:ext>
              </a:extLst>
            </p:cNvPr>
            <p:cNvGraphicFramePr>
              <a:graphicFrameLocks/>
            </p:cNvGraphicFramePr>
            <p:nvPr>
              <p:extLst>
                <p:ext uri="{D42A27DB-BD31-4B8C-83A1-F6EECF244321}">
                  <p14:modId xmlns:p14="http://schemas.microsoft.com/office/powerpoint/2010/main" val="407117574"/>
                </p:ext>
              </p:extLst>
            </p:nvPr>
          </p:nvGraphicFramePr>
          <p:xfrm>
            <a:off x="3295650" y="2057400"/>
            <a:ext cx="3143252" cy="3352800"/>
          </p:xfrm>
          <a:graphic>
            <a:graphicData uri="http://schemas.openxmlformats.org/drawingml/2006/table">
              <a:tbl>
                <a:tblPr firstRow="1" bandRow="1"/>
                <a:tblGrid>
                  <a:gridCol w="785813">
                    <a:extLst>
                      <a:ext uri="{9D8B030D-6E8A-4147-A177-3AD203B41FA5}">
                        <a16:colId xmlns:a16="http://schemas.microsoft.com/office/drawing/2014/main" xmlns="" val="20000"/>
                      </a:ext>
                    </a:extLst>
                  </a:gridCol>
                  <a:gridCol w="785813">
                    <a:extLst>
                      <a:ext uri="{9D8B030D-6E8A-4147-A177-3AD203B41FA5}">
                        <a16:colId xmlns:a16="http://schemas.microsoft.com/office/drawing/2014/main" xmlns="" val="20001"/>
                      </a:ext>
                    </a:extLst>
                  </a:gridCol>
                  <a:gridCol w="785813">
                    <a:extLst>
                      <a:ext uri="{9D8B030D-6E8A-4147-A177-3AD203B41FA5}">
                        <a16:colId xmlns:a16="http://schemas.microsoft.com/office/drawing/2014/main" xmlns="" val="20002"/>
                      </a:ext>
                    </a:extLst>
                  </a:gridCol>
                  <a:gridCol w="785813">
                    <a:extLst>
                      <a:ext uri="{9D8B030D-6E8A-4147-A177-3AD203B41FA5}">
                        <a16:colId xmlns:a16="http://schemas.microsoft.com/office/drawing/2014/main" xmlns="" val="20003"/>
                      </a:ext>
                    </a:extLst>
                  </a:gridCol>
                </a:tblGrid>
                <a:tr h="838200">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0"/>
                    </a:ext>
                  </a:extLst>
                </a:tr>
                <a:tr h="838200">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r h="838200">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2"/>
                    </a:ext>
                  </a:extLst>
                </a:tr>
                <a:tr h="838200">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cxnSp>
          <p:nvCxnSpPr>
            <p:cNvPr id="35" name="Straight Connector 34">
              <a:extLst>
                <a:ext uri="{FF2B5EF4-FFF2-40B4-BE49-F238E27FC236}">
                  <a16:creationId xmlns:a16="http://schemas.microsoft.com/office/drawing/2014/main" xmlns="" id="{E7B6B43B-A414-41B2-87DF-4E3F37A904A3}"/>
                </a:ext>
              </a:extLst>
            </p:cNvPr>
            <p:cNvCxnSpPr/>
            <p:nvPr/>
          </p:nvCxnSpPr>
          <p:spPr>
            <a:xfrm flipH="1" flipV="1">
              <a:off x="2682498" y="1601410"/>
              <a:ext cx="609600" cy="45720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xmlns="" id="{E904D06F-5292-49CF-871E-F49DBB45CF7E}"/>
                </a:ext>
              </a:extLst>
            </p:cNvPr>
            <p:cNvSpPr txBox="1"/>
            <p:nvPr/>
          </p:nvSpPr>
          <p:spPr>
            <a:xfrm>
              <a:off x="2778555" y="1367135"/>
              <a:ext cx="726481" cy="461665"/>
            </a:xfrm>
            <a:prstGeom prst="rect">
              <a:avLst/>
            </a:prstGeom>
            <a:noFill/>
          </p:spPr>
          <p:txBody>
            <a:bodyPr wrap="none" rtlCol="0">
              <a:spAutoFit/>
            </a:bodyPr>
            <a:lstStyle/>
            <a:p>
              <a:r>
                <a:rPr lang="en-US" sz="2400" dirty="0"/>
                <a:t>B</a:t>
              </a:r>
              <a:r>
                <a:rPr lang="en-US" sz="2400" baseline="-25000" dirty="0"/>
                <a:t>4</a:t>
              </a:r>
              <a:r>
                <a:rPr lang="en-US" sz="2400" dirty="0"/>
                <a:t>B</a:t>
              </a:r>
              <a:r>
                <a:rPr lang="en-US" sz="2400" baseline="-25000" dirty="0"/>
                <a:t>3</a:t>
              </a:r>
            </a:p>
          </p:txBody>
        </p:sp>
        <p:sp>
          <p:nvSpPr>
            <p:cNvPr id="37" name="TextBox 36">
              <a:extLst>
                <a:ext uri="{FF2B5EF4-FFF2-40B4-BE49-F238E27FC236}">
                  <a16:creationId xmlns:a16="http://schemas.microsoft.com/office/drawing/2014/main" xmlns="" id="{B524DF80-24AD-4861-AB03-AB7F7632EB96}"/>
                </a:ext>
              </a:extLst>
            </p:cNvPr>
            <p:cNvSpPr txBox="1"/>
            <p:nvPr/>
          </p:nvSpPr>
          <p:spPr>
            <a:xfrm>
              <a:off x="2539795" y="1802268"/>
              <a:ext cx="726481" cy="461665"/>
            </a:xfrm>
            <a:prstGeom prst="rect">
              <a:avLst/>
            </a:prstGeom>
            <a:noFill/>
          </p:spPr>
          <p:txBody>
            <a:bodyPr wrap="none" rtlCol="0">
              <a:spAutoFit/>
            </a:bodyPr>
            <a:lstStyle/>
            <a:p>
              <a:r>
                <a:rPr lang="en-US" sz="2400" dirty="0"/>
                <a:t>B</a:t>
              </a:r>
              <a:r>
                <a:rPr lang="en-US" sz="2400" baseline="-25000" dirty="0"/>
                <a:t>2</a:t>
              </a:r>
              <a:r>
                <a:rPr lang="en-US" sz="2400" dirty="0"/>
                <a:t>B</a:t>
              </a:r>
              <a:r>
                <a:rPr lang="en-US" sz="2400" baseline="-25000" dirty="0"/>
                <a:t>1</a:t>
              </a:r>
            </a:p>
          </p:txBody>
        </p:sp>
        <p:sp>
          <p:nvSpPr>
            <p:cNvPr id="38" name="TextBox 37">
              <a:extLst>
                <a:ext uri="{FF2B5EF4-FFF2-40B4-BE49-F238E27FC236}">
                  <a16:creationId xmlns:a16="http://schemas.microsoft.com/office/drawing/2014/main" xmlns="" id="{ADDC0969-ACC3-49AC-A783-4EA4EB729E31}"/>
                </a:ext>
              </a:extLst>
            </p:cNvPr>
            <p:cNvSpPr txBox="1"/>
            <p:nvPr/>
          </p:nvSpPr>
          <p:spPr>
            <a:xfrm>
              <a:off x="3429000" y="1595735"/>
              <a:ext cx="495649" cy="461665"/>
            </a:xfrm>
            <a:prstGeom prst="rect">
              <a:avLst/>
            </a:prstGeom>
            <a:noFill/>
          </p:spPr>
          <p:txBody>
            <a:bodyPr wrap="none" rtlCol="0">
              <a:spAutoFit/>
            </a:bodyPr>
            <a:lstStyle/>
            <a:p>
              <a:r>
                <a:rPr lang="en-US" sz="2400" dirty="0"/>
                <a:t>00</a:t>
              </a:r>
            </a:p>
          </p:txBody>
        </p:sp>
        <p:sp>
          <p:nvSpPr>
            <p:cNvPr id="39" name="TextBox 38">
              <a:extLst>
                <a:ext uri="{FF2B5EF4-FFF2-40B4-BE49-F238E27FC236}">
                  <a16:creationId xmlns:a16="http://schemas.microsoft.com/office/drawing/2014/main" xmlns="" id="{1827AB0A-470D-4B67-9CDE-2E528261E269}"/>
                </a:ext>
              </a:extLst>
            </p:cNvPr>
            <p:cNvSpPr txBox="1"/>
            <p:nvPr/>
          </p:nvSpPr>
          <p:spPr>
            <a:xfrm>
              <a:off x="5791200" y="1600200"/>
              <a:ext cx="495649" cy="461665"/>
            </a:xfrm>
            <a:prstGeom prst="rect">
              <a:avLst/>
            </a:prstGeom>
            <a:noFill/>
          </p:spPr>
          <p:txBody>
            <a:bodyPr wrap="none" rtlCol="0">
              <a:spAutoFit/>
            </a:bodyPr>
            <a:lstStyle/>
            <a:p>
              <a:r>
                <a:rPr lang="en-US" sz="2400" dirty="0"/>
                <a:t>10</a:t>
              </a:r>
            </a:p>
          </p:txBody>
        </p:sp>
        <p:sp>
          <p:nvSpPr>
            <p:cNvPr id="40" name="TextBox 39">
              <a:extLst>
                <a:ext uri="{FF2B5EF4-FFF2-40B4-BE49-F238E27FC236}">
                  <a16:creationId xmlns:a16="http://schemas.microsoft.com/office/drawing/2014/main" xmlns="" id="{2A60F392-881F-4A1F-80C0-83E8A01FAE09}"/>
                </a:ext>
              </a:extLst>
            </p:cNvPr>
            <p:cNvSpPr txBox="1"/>
            <p:nvPr/>
          </p:nvSpPr>
          <p:spPr>
            <a:xfrm>
              <a:off x="2743200" y="2277070"/>
              <a:ext cx="495649" cy="461665"/>
            </a:xfrm>
            <a:prstGeom prst="rect">
              <a:avLst/>
            </a:prstGeom>
            <a:noFill/>
          </p:spPr>
          <p:txBody>
            <a:bodyPr wrap="none" rtlCol="0">
              <a:spAutoFit/>
            </a:bodyPr>
            <a:lstStyle/>
            <a:p>
              <a:r>
                <a:rPr lang="en-US" sz="2400" dirty="0"/>
                <a:t>00</a:t>
              </a:r>
            </a:p>
          </p:txBody>
        </p:sp>
        <p:sp>
          <p:nvSpPr>
            <p:cNvPr id="41" name="TextBox 40">
              <a:extLst>
                <a:ext uri="{FF2B5EF4-FFF2-40B4-BE49-F238E27FC236}">
                  <a16:creationId xmlns:a16="http://schemas.microsoft.com/office/drawing/2014/main" xmlns="" id="{E5353909-1D1F-42D4-9BF1-E5D69A719EBD}"/>
                </a:ext>
              </a:extLst>
            </p:cNvPr>
            <p:cNvSpPr txBox="1"/>
            <p:nvPr/>
          </p:nvSpPr>
          <p:spPr>
            <a:xfrm>
              <a:off x="2743200" y="3043535"/>
              <a:ext cx="495649" cy="461665"/>
            </a:xfrm>
            <a:prstGeom prst="rect">
              <a:avLst/>
            </a:prstGeom>
            <a:noFill/>
          </p:spPr>
          <p:txBody>
            <a:bodyPr wrap="none" rtlCol="0">
              <a:spAutoFit/>
            </a:bodyPr>
            <a:lstStyle/>
            <a:p>
              <a:r>
                <a:rPr lang="en-US" sz="2400" dirty="0"/>
                <a:t>01</a:t>
              </a:r>
            </a:p>
          </p:txBody>
        </p:sp>
        <p:sp>
          <p:nvSpPr>
            <p:cNvPr id="42" name="TextBox 41">
              <a:extLst>
                <a:ext uri="{FF2B5EF4-FFF2-40B4-BE49-F238E27FC236}">
                  <a16:creationId xmlns:a16="http://schemas.microsoft.com/office/drawing/2014/main" xmlns="" id="{0291F2B2-5EE8-4455-8D2E-67BB0A6B3BFD}"/>
                </a:ext>
              </a:extLst>
            </p:cNvPr>
            <p:cNvSpPr txBox="1"/>
            <p:nvPr/>
          </p:nvSpPr>
          <p:spPr>
            <a:xfrm>
              <a:off x="3733800" y="2038290"/>
              <a:ext cx="314510" cy="400110"/>
            </a:xfrm>
            <a:prstGeom prst="rect">
              <a:avLst/>
            </a:prstGeom>
            <a:noFill/>
          </p:spPr>
          <p:txBody>
            <a:bodyPr wrap="none" rtlCol="0">
              <a:spAutoFit/>
            </a:bodyPr>
            <a:lstStyle/>
            <a:p>
              <a:r>
                <a:rPr lang="en-US" sz="2000" dirty="0"/>
                <a:t>0</a:t>
              </a:r>
            </a:p>
          </p:txBody>
        </p:sp>
        <p:sp>
          <p:nvSpPr>
            <p:cNvPr id="43" name="TextBox 42">
              <a:extLst>
                <a:ext uri="{FF2B5EF4-FFF2-40B4-BE49-F238E27FC236}">
                  <a16:creationId xmlns:a16="http://schemas.microsoft.com/office/drawing/2014/main" xmlns="" id="{2643B86D-9A9B-4B44-9CFF-91767CCA0FE3}"/>
                </a:ext>
              </a:extLst>
            </p:cNvPr>
            <p:cNvSpPr txBox="1"/>
            <p:nvPr/>
          </p:nvSpPr>
          <p:spPr>
            <a:xfrm>
              <a:off x="3733800" y="2876490"/>
              <a:ext cx="314510" cy="400110"/>
            </a:xfrm>
            <a:prstGeom prst="rect">
              <a:avLst/>
            </a:prstGeom>
            <a:noFill/>
          </p:spPr>
          <p:txBody>
            <a:bodyPr wrap="none" rtlCol="0">
              <a:spAutoFit/>
            </a:bodyPr>
            <a:lstStyle/>
            <a:p>
              <a:r>
                <a:rPr lang="en-US" sz="2000" dirty="0"/>
                <a:t>1</a:t>
              </a:r>
            </a:p>
          </p:txBody>
        </p:sp>
        <p:sp>
          <p:nvSpPr>
            <p:cNvPr id="44" name="TextBox 43">
              <a:extLst>
                <a:ext uri="{FF2B5EF4-FFF2-40B4-BE49-F238E27FC236}">
                  <a16:creationId xmlns:a16="http://schemas.microsoft.com/office/drawing/2014/main" xmlns="" id="{B3F45F90-899F-4C0E-9927-77065751AC06}"/>
                </a:ext>
              </a:extLst>
            </p:cNvPr>
            <p:cNvSpPr txBox="1"/>
            <p:nvPr/>
          </p:nvSpPr>
          <p:spPr>
            <a:xfrm>
              <a:off x="3733800" y="4552890"/>
              <a:ext cx="314510" cy="400110"/>
            </a:xfrm>
            <a:prstGeom prst="rect">
              <a:avLst/>
            </a:prstGeom>
            <a:noFill/>
          </p:spPr>
          <p:txBody>
            <a:bodyPr wrap="none" rtlCol="0">
              <a:spAutoFit/>
            </a:bodyPr>
            <a:lstStyle/>
            <a:p>
              <a:r>
                <a:rPr lang="en-US" sz="2000" dirty="0"/>
                <a:t>2</a:t>
              </a:r>
            </a:p>
          </p:txBody>
        </p:sp>
        <p:sp>
          <p:nvSpPr>
            <p:cNvPr id="45" name="TextBox 44">
              <a:extLst>
                <a:ext uri="{FF2B5EF4-FFF2-40B4-BE49-F238E27FC236}">
                  <a16:creationId xmlns:a16="http://schemas.microsoft.com/office/drawing/2014/main" xmlns="" id="{04E391E5-6103-46D0-94DF-668E0185BEBE}"/>
                </a:ext>
              </a:extLst>
            </p:cNvPr>
            <p:cNvSpPr txBox="1"/>
            <p:nvPr/>
          </p:nvSpPr>
          <p:spPr>
            <a:xfrm>
              <a:off x="3733800" y="3733800"/>
              <a:ext cx="314510" cy="400110"/>
            </a:xfrm>
            <a:prstGeom prst="rect">
              <a:avLst/>
            </a:prstGeom>
            <a:noFill/>
          </p:spPr>
          <p:txBody>
            <a:bodyPr wrap="none" rtlCol="0">
              <a:spAutoFit/>
            </a:bodyPr>
            <a:lstStyle/>
            <a:p>
              <a:r>
                <a:rPr lang="en-US" sz="2000" dirty="0"/>
                <a:t>3</a:t>
              </a:r>
            </a:p>
          </p:txBody>
        </p:sp>
        <p:sp>
          <p:nvSpPr>
            <p:cNvPr id="46" name="TextBox 45">
              <a:extLst>
                <a:ext uri="{FF2B5EF4-FFF2-40B4-BE49-F238E27FC236}">
                  <a16:creationId xmlns:a16="http://schemas.microsoft.com/office/drawing/2014/main" xmlns="" id="{4224269D-8BFA-40FA-8E24-39B3DBC315B2}"/>
                </a:ext>
              </a:extLst>
            </p:cNvPr>
            <p:cNvSpPr txBox="1"/>
            <p:nvPr/>
          </p:nvSpPr>
          <p:spPr>
            <a:xfrm>
              <a:off x="4228751" y="1600200"/>
              <a:ext cx="495649" cy="461665"/>
            </a:xfrm>
            <a:prstGeom prst="rect">
              <a:avLst/>
            </a:prstGeom>
            <a:noFill/>
          </p:spPr>
          <p:txBody>
            <a:bodyPr wrap="none" rtlCol="0">
              <a:spAutoFit/>
            </a:bodyPr>
            <a:lstStyle/>
            <a:p>
              <a:r>
                <a:rPr lang="en-US" sz="2400" dirty="0"/>
                <a:t>01</a:t>
              </a:r>
            </a:p>
          </p:txBody>
        </p:sp>
        <p:sp>
          <p:nvSpPr>
            <p:cNvPr id="47" name="TextBox 46">
              <a:extLst>
                <a:ext uri="{FF2B5EF4-FFF2-40B4-BE49-F238E27FC236}">
                  <a16:creationId xmlns:a16="http://schemas.microsoft.com/office/drawing/2014/main" xmlns="" id="{558220D0-77E5-4E16-BC99-8EBBF8A53B21}"/>
                </a:ext>
              </a:extLst>
            </p:cNvPr>
            <p:cNvSpPr txBox="1"/>
            <p:nvPr/>
          </p:nvSpPr>
          <p:spPr>
            <a:xfrm>
              <a:off x="4990751" y="1595735"/>
              <a:ext cx="495649" cy="461665"/>
            </a:xfrm>
            <a:prstGeom prst="rect">
              <a:avLst/>
            </a:prstGeom>
            <a:noFill/>
          </p:spPr>
          <p:txBody>
            <a:bodyPr wrap="none" rtlCol="0">
              <a:spAutoFit/>
            </a:bodyPr>
            <a:lstStyle/>
            <a:p>
              <a:r>
                <a:rPr lang="en-US" sz="2400" dirty="0"/>
                <a:t>11</a:t>
              </a:r>
            </a:p>
          </p:txBody>
        </p:sp>
        <p:sp>
          <p:nvSpPr>
            <p:cNvPr id="48" name="TextBox 47">
              <a:extLst>
                <a:ext uri="{FF2B5EF4-FFF2-40B4-BE49-F238E27FC236}">
                  <a16:creationId xmlns:a16="http://schemas.microsoft.com/office/drawing/2014/main" xmlns="" id="{496CF9B6-BD3E-41B2-9510-7235A5359E08}"/>
                </a:ext>
              </a:extLst>
            </p:cNvPr>
            <p:cNvSpPr txBox="1"/>
            <p:nvPr/>
          </p:nvSpPr>
          <p:spPr>
            <a:xfrm>
              <a:off x="4572000" y="2038290"/>
              <a:ext cx="314510" cy="400110"/>
            </a:xfrm>
            <a:prstGeom prst="rect">
              <a:avLst/>
            </a:prstGeom>
            <a:noFill/>
          </p:spPr>
          <p:txBody>
            <a:bodyPr wrap="none" rtlCol="0">
              <a:spAutoFit/>
            </a:bodyPr>
            <a:lstStyle/>
            <a:p>
              <a:r>
                <a:rPr lang="en-US" sz="2000" dirty="0"/>
                <a:t>4</a:t>
              </a:r>
            </a:p>
          </p:txBody>
        </p:sp>
        <p:sp>
          <p:nvSpPr>
            <p:cNvPr id="49" name="TextBox 48">
              <a:extLst>
                <a:ext uri="{FF2B5EF4-FFF2-40B4-BE49-F238E27FC236}">
                  <a16:creationId xmlns:a16="http://schemas.microsoft.com/office/drawing/2014/main" xmlns="" id="{A3D04C63-89FC-4964-A371-EA5BA2C2731A}"/>
                </a:ext>
              </a:extLst>
            </p:cNvPr>
            <p:cNvSpPr txBox="1"/>
            <p:nvPr/>
          </p:nvSpPr>
          <p:spPr>
            <a:xfrm>
              <a:off x="4572000" y="2895600"/>
              <a:ext cx="314510" cy="400110"/>
            </a:xfrm>
            <a:prstGeom prst="rect">
              <a:avLst/>
            </a:prstGeom>
            <a:noFill/>
          </p:spPr>
          <p:txBody>
            <a:bodyPr wrap="none" rtlCol="0">
              <a:spAutoFit/>
            </a:bodyPr>
            <a:lstStyle/>
            <a:p>
              <a:r>
                <a:rPr lang="en-US" sz="2000" dirty="0"/>
                <a:t>5</a:t>
              </a:r>
            </a:p>
          </p:txBody>
        </p:sp>
        <p:sp>
          <p:nvSpPr>
            <p:cNvPr id="50" name="TextBox 49">
              <a:extLst>
                <a:ext uri="{FF2B5EF4-FFF2-40B4-BE49-F238E27FC236}">
                  <a16:creationId xmlns:a16="http://schemas.microsoft.com/office/drawing/2014/main" xmlns="" id="{B90E6BE3-06CE-41C6-AC7E-192CEA4B28A5}"/>
                </a:ext>
              </a:extLst>
            </p:cNvPr>
            <p:cNvSpPr txBox="1"/>
            <p:nvPr/>
          </p:nvSpPr>
          <p:spPr>
            <a:xfrm>
              <a:off x="4572000" y="4572000"/>
              <a:ext cx="314510" cy="400110"/>
            </a:xfrm>
            <a:prstGeom prst="rect">
              <a:avLst/>
            </a:prstGeom>
            <a:noFill/>
          </p:spPr>
          <p:txBody>
            <a:bodyPr wrap="none" rtlCol="0">
              <a:spAutoFit/>
            </a:bodyPr>
            <a:lstStyle/>
            <a:p>
              <a:r>
                <a:rPr lang="en-US" sz="2000" dirty="0"/>
                <a:t>6</a:t>
              </a:r>
            </a:p>
          </p:txBody>
        </p:sp>
        <p:sp>
          <p:nvSpPr>
            <p:cNvPr id="51" name="TextBox 50">
              <a:extLst>
                <a:ext uri="{FF2B5EF4-FFF2-40B4-BE49-F238E27FC236}">
                  <a16:creationId xmlns:a16="http://schemas.microsoft.com/office/drawing/2014/main" xmlns="" id="{E12750B3-D971-4334-ACEF-9377972E1B32}"/>
                </a:ext>
              </a:extLst>
            </p:cNvPr>
            <p:cNvSpPr txBox="1"/>
            <p:nvPr/>
          </p:nvSpPr>
          <p:spPr>
            <a:xfrm>
              <a:off x="4572000" y="3733800"/>
              <a:ext cx="314510" cy="400110"/>
            </a:xfrm>
            <a:prstGeom prst="rect">
              <a:avLst/>
            </a:prstGeom>
            <a:noFill/>
          </p:spPr>
          <p:txBody>
            <a:bodyPr wrap="none" rtlCol="0">
              <a:spAutoFit/>
            </a:bodyPr>
            <a:lstStyle/>
            <a:p>
              <a:r>
                <a:rPr lang="en-US" sz="2000" dirty="0"/>
                <a:t>7</a:t>
              </a:r>
            </a:p>
          </p:txBody>
        </p:sp>
        <p:sp>
          <p:nvSpPr>
            <p:cNvPr id="52" name="TextBox 51">
              <a:extLst>
                <a:ext uri="{FF2B5EF4-FFF2-40B4-BE49-F238E27FC236}">
                  <a16:creationId xmlns:a16="http://schemas.microsoft.com/office/drawing/2014/main" xmlns="" id="{0C2E79AC-2A72-4F6B-A47B-EC7EB42D7203}"/>
                </a:ext>
              </a:extLst>
            </p:cNvPr>
            <p:cNvSpPr txBox="1"/>
            <p:nvPr/>
          </p:nvSpPr>
          <p:spPr>
            <a:xfrm>
              <a:off x="2743200" y="3881735"/>
              <a:ext cx="495649" cy="461665"/>
            </a:xfrm>
            <a:prstGeom prst="rect">
              <a:avLst/>
            </a:prstGeom>
            <a:noFill/>
          </p:spPr>
          <p:txBody>
            <a:bodyPr wrap="none" rtlCol="0">
              <a:spAutoFit/>
            </a:bodyPr>
            <a:lstStyle/>
            <a:p>
              <a:r>
                <a:rPr lang="en-US" sz="2400" dirty="0"/>
                <a:t>11</a:t>
              </a:r>
            </a:p>
          </p:txBody>
        </p:sp>
        <p:sp>
          <p:nvSpPr>
            <p:cNvPr id="53" name="TextBox 52">
              <a:extLst>
                <a:ext uri="{FF2B5EF4-FFF2-40B4-BE49-F238E27FC236}">
                  <a16:creationId xmlns:a16="http://schemas.microsoft.com/office/drawing/2014/main" xmlns="" id="{2EDB01D0-25C7-4F67-83AC-46C01CE197DB}"/>
                </a:ext>
              </a:extLst>
            </p:cNvPr>
            <p:cNvSpPr txBox="1"/>
            <p:nvPr/>
          </p:nvSpPr>
          <p:spPr>
            <a:xfrm>
              <a:off x="2743200" y="4796135"/>
              <a:ext cx="495649" cy="461665"/>
            </a:xfrm>
            <a:prstGeom prst="rect">
              <a:avLst/>
            </a:prstGeom>
            <a:noFill/>
          </p:spPr>
          <p:txBody>
            <a:bodyPr wrap="none" rtlCol="0">
              <a:spAutoFit/>
            </a:bodyPr>
            <a:lstStyle/>
            <a:p>
              <a:r>
                <a:rPr lang="en-US" sz="2400" dirty="0"/>
                <a:t>10</a:t>
              </a:r>
            </a:p>
          </p:txBody>
        </p:sp>
        <p:sp>
          <p:nvSpPr>
            <p:cNvPr id="54" name="TextBox 53">
              <a:extLst>
                <a:ext uri="{FF2B5EF4-FFF2-40B4-BE49-F238E27FC236}">
                  <a16:creationId xmlns:a16="http://schemas.microsoft.com/office/drawing/2014/main" xmlns="" id="{EB5E5443-6D7F-49D6-A22A-1F026CC5B688}"/>
                </a:ext>
              </a:extLst>
            </p:cNvPr>
            <p:cNvSpPr txBox="1"/>
            <p:nvPr/>
          </p:nvSpPr>
          <p:spPr>
            <a:xfrm>
              <a:off x="5242072" y="2057400"/>
              <a:ext cx="444352" cy="400110"/>
            </a:xfrm>
            <a:prstGeom prst="rect">
              <a:avLst/>
            </a:prstGeom>
            <a:noFill/>
          </p:spPr>
          <p:txBody>
            <a:bodyPr wrap="none" rtlCol="0">
              <a:spAutoFit/>
            </a:bodyPr>
            <a:lstStyle/>
            <a:p>
              <a:r>
                <a:rPr lang="en-US" sz="2000" dirty="0"/>
                <a:t>12</a:t>
              </a:r>
            </a:p>
          </p:txBody>
        </p:sp>
        <p:sp>
          <p:nvSpPr>
            <p:cNvPr id="55" name="TextBox 54">
              <a:extLst>
                <a:ext uri="{FF2B5EF4-FFF2-40B4-BE49-F238E27FC236}">
                  <a16:creationId xmlns:a16="http://schemas.microsoft.com/office/drawing/2014/main" xmlns="" id="{58D13747-1D9D-412D-A2B7-03E146C5CBF6}"/>
                </a:ext>
              </a:extLst>
            </p:cNvPr>
            <p:cNvSpPr txBox="1"/>
            <p:nvPr/>
          </p:nvSpPr>
          <p:spPr>
            <a:xfrm>
              <a:off x="5256360" y="2895600"/>
              <a:ext cx="444352" cy="400110"/>
            </a:xfrm>
            <a:prstGeom prst="rect">
              <a:avLst/>
            </a:prstGeom>
            <a:noFill/>
          </p:spPr>
          <p:txBody>
            <a:bodyPr wrap="none" rtlCol="0">
              <a:spAutoFit/>
            </a:bodyPr>
            <a:lstStyle/>
            <a:p>
              <a:r>
                <a:rPr lang="en-US" sz="2000" dirty="0"/>
                <a:t>13</a:t>
              </a:r>
            </a:p>
          </p:txBody>
        </p:sp>
        <p:sp>
          <p:nvSpPr>
            <p:cNvPr id="56" name="TextBox 55">
              <a:extLst>
                <a:ext uri="{FF2B5EF4-FFF2-40B4-BE49-F238E27FC236}">
                  <a16:creationId xmlns:a16="http://schemas.microsoft.com/office/drawing/2014/main" xmlns="" id="{968AAA30-8DA1-4C89-A8B4-E22CB1359C64}"/>
                </a:ext>
              </a:extLst>
            </p:cNvPr>
            <p:cNvSpPr txBox="1"/>
            <p:nvPr/>
          </p:nvSpPr>
          <p:spPr>
            <a:xfrm>
              <a:off x="5256360" y="4572000"/>
              <a:ext cx="444352" cy="400110"/>
            </a:xfrm>
            <a:prstGeom prst="rect">
              <a:avLst/>
            </a:prstGeom>
            <a:noFill/>
          </p:spPr>
          <p:txBody>
            <a:bodyPr wrap="none" rtlCol="0">
              <a:spAutoFit/>
            </a:bodyPr>
            <a:lstStyle/>
            <a:p>
              <a:r>
                <a:rPr lang="en-US" sz="2000" dirty="0"/>
                <a:t>14</a:t>
              </a:r>
            </a:p>
          </p:txBody>
        </p:sp>
        <p:sp>
          <p:nvSpPr>
            <p:cNvPr id="57" name="TextBox 56">
              <a:extLst>
                <a:ext uri="{FF2B5EF4-FFF2-40B4-BE49-F238E27FC236}">
                  <a16:creationId xmlns:a16="http://schemas.microsoft.com/office/drawing/2014/main" xmlns="" id="{5C384602-9DD9-4440-BE10-8BDC817068D3}"/>
                </a:ext>
              </a:extLst>
            </p:cNvPr>
            <p:cNvSpPr txBox="1"/>
            <p:nvPr/>
          </p:nvSpPr>
          <p:spPr>
            <a:xfrm>
              <a:off x="5257800" y="3752910"/>
              <a:ext cx="444352" cy="400110"/>
            </a:xfrm>
            <a:prstGeom prst="rect">
              <a:avLst/>
            </a:prstGeom>
            <a:noFill/>
          </p:spPr>
          <p:txBody>
            <a:bodyPr wrap="none" rtlCol="0">
              <a:spAutoFit/>
            </a:bodyPr>
            <a:lstStyle/>
            <a:p>
              <a:r>
                <a:rPr lang="en-US" sz="2000" dirty="0"/>
                <a:t>15</a:t>
              </a:r>
            </a:p>
          </p:txBody>
        </p:sp>
        <p:sp>
          <p:nvSpPr>
            <p:cNvPr id="58" name="TextBox 57">
              <a:extLst>
                <a:ext uri="{FF2B5EF4-FFF2-40B4-BE49-F238E27FC236}">
                  <a16:creationId xmlns:a16="http://schemas.microsoft.com/office/drawing/2014/main" xmlns="" id="{FB5C7C64-54A1-42F8-938E-542DEF549CCC}"/>
                </a:ext>
              </a:extLst>
            </p:cNvPr>
            <p:cNvSpPr txBox="1"/>
            <p:nvPr/>
          </p:nvSpPr>
          <p:spPr>
            <a:xfrm>
              <a:off x="6162490" y="2057400"/>
              <a:ext cx="314510" cy="400110"/>
            </a:xfrm>
            <a:prstGeom prst="rect">
              <a:avLst/>
            </a:prstGeom>
            <a:noFill/>
          </p:spPr>
          <p:txBody>
            <a:bodyPr wrap="none" rtlCol="0">
              <a:spAutoFit/>
            </a:bodyPr>
            <a:lstStyle/>
            <a:p>
              <a:r>
                <a:rPr lang="en-US" sz="2000" dirty="0"/>
                <a:t>8</a:t>
              </a:r>
            </a:p>
          </p:txBody>
        </p:sp>
        <p:sp>
          <p:nvSpPr>
            <p:cNvPr id="59" name="TextBox 58">
              <a:extLst>
                <a:ext uri="{FF2B5EF4-FFF2-40B4-BE49-F238E27FC236}">
                  <a16:creationId xmlns:a16="http://schemas.microsoft.com/office/drawing/2014/main" xmlns="" id="{5C636D03-1088-43EF-A382-D314E1F00517}"/>
                </a:ext>
              </a:extLst>
            </p:cNvPr>
            <p:cNvSpPr txBox="1"/>
            <p:nvPr/>
          </p:nvSpPr>
          <p:spPr>
            <a:xfrm>
              <a:off x="6162490" y="2914710"/>
              <a:ext cx="314510" cy="400110"/>
            </a:xfrm>
            <a:prstGeom prst="rect">
              <a:avLst/>
            </a:prstGeom>
            <a:noFill/>
          </p:spPr>
          <p:txBody>
            <a:bodyPr wrap="none" rtlCol="0">
              <a:spAutoFit/>
            </a:bodyPr>
            <a:lstStyle/>
            <a:p>
              <a:r>
                <a:rPr lang="en-US" sz="2000" dirty="0"/>
                <a:t>9</a:t>
              </a:r>
            </a:p>
          </p:txBody>
        </p:sp>
        <p:sp>
          <p:nvSpPr>
            <p:cNvPr id="60" name="TextBox 59">
              <a:extLst>
                <a:ext uri="{FF2B5EF4-FFF2-40B4-BE49-F238E27FC236}">
                  <a16:creationId xmlns:a16="http://schemas.microsoft.com/office/drawing/2014/main" xmlns="" id="{CDFED884-43DC-4F4E-97FA-CF923C3E0B69}"/>
                </a:ext>
              </a:extLst>
            </p:cNvPr>
            <p:cNvSpPr txBox="1"/>
            <p:nvPr/>
          </p:nvSpPr>
          <p:spPr>
            <a:xfrm>
              <a:off x="6048376" y="4591110"/>
              <a:ext cx="444352" cy="400110"/>
            </a:xfrm>
            <a:prstGeom prst="rect">
              <a:avLst/>
            </a:prstGeom>
            <a:noFill/>
          </p:spPr>
          <p:txBody>
            <a:bodyPr wrap="none" rtlCol="0">
              <a:spAutoFit/>
            </a:bodyPr>
            <a:lstStyle/>
            <a:p>
              <a:r>
                <a:rPr lang="en-US" sz="2000" dirty="0"/>
                <a:t>10</a:t>
              </a:r>
            </a:p>
          </p:txBody>
        </p:sp>
        <p:sp>
          <p:nvSpPr>
            <p:cNvPr id="61" name="TextBox 60">
              <a:extLst>
                <a:ext uri="{FF2B5EF4-FFF2-40B4-BE49-F238E27FC236}">
                  <a16:creationId xmlns:a16="http://schemas.microsoft.com/office/drawing/2014/main" xmlns="" id="{7D857398-ED67-4265-AAFE-3A2F651CDF37}"/>
                </a:ext>
              </a:extLst>
            </p:cNvPr>
            <p:cNvSpPr txBox="1"/>
            <p:nvPr/>
          </p:nvSpPr>
          <p:spPr>
            <a:xfrm>
              <a:off x="6048376" y="3752910"/>
              <a:ext cx="444352" cy="400110"/>
            </a:xfrm>
            <a:prstGeom prst="rect">
              <a:avLst/>
            </a:prstGeom>
            <a:noFill/>
          </p:spPr>
          <p:txBody>
            <a:bodyPr wrap="none" rtlCol="0">
              <a:spAutoFit/>
            </a:bodyPr>
            <a:lstStyle/>
            <a:p>
              <a:r>
                <a:rPr lang="en-US" sz="2000" dirty="0"/>
                <a:t>11</a:t>
              </a:r>
            </a:p>
          </p:txBody>
        </p:sp>
      </p:grpSp>
      <mc:AlternateContent xmlns:mc="http://schemas.openxmlformats.org/markup-compatibility/2006" xmlns:a14="http://schemas.microsoft.com/office/drawing/2010/main">
        <mc:Choice Requires="a14">
          <p:sp>
            <p:nvSpPr>
              <p:cNvPr id="62" name="Rectangle 61">
                <a:extLst>
                  <a:ext uri="{FF2B5EF4-FFF2-40B4-BE49-F238E27FC236}">
                    <a16:creationId xmlns:a16="http://schemas.microsoft.com/office/drawing/2014/main" xmlns="" id="{DCA06817-5240-47C3-96A0-C0D6D3965DA8}"/>
                  </a:ext>
                </a:extLst>
              </p:cNvPr>
              <p:cNvSpPr/>
              <p:nvPr/>
            </p:nvSpPr>
            <p:spPr>
              <a:xfrm>
                <a:off x="1027191" y="1147324"/>
                <a:ext cx="4438651" cy="986680"/>
              </a:xfrm>
              <a:prstGeom prst="rect">
                <a:avLst/>
              </a:prstGeom>
            </p:spPr>
            <p:txBody>
              <a:bodyPr wrap="none">
                <a:spAutoFit/>
              </a:bodyPr>
              <a:lstStyle/>
              <a:p>
                <a:pPr algn="ctr"/>
                <a14:m>
                  <m:oMathPara xmlns:m="http://schemas.openxmlformats.org/officeDocument/2006/math">
                    <m:oMathParaPr>
                      <m:jc m:val="left"/>
                    </m:oMathParaPr>
                    <m:oMath xmlns:m="http://schemas.openxmlformats.org/officeDocument/2006/math">
                      <m:sSub>
                        <m:sSubPr>
                          <m:ctrlPr>
                            <a:rPr lang="en-US" sz="2400" i="1" smtClean="0">
                              <a:solidFill>
                                <a:schemeClr val="accent6"/>
                              </a:solidFill>
                              <a:latin typeface="Cambria Math" panose="02040503050406030204" pitchFamily="18" charset="0"/>
                            </a:rPr>
                          </m:ctrlPr>
                        </m:sSubPr>
                        <m:e>
                          <m:r>
                            <a:rPr lang="en-IN" sz="2400" b="0" i="1" smtClean="0">
                              <a:solidFill>
                                <a:schemeClr val="accent6"/>
                              </a:solidFill>
                              <a:latin typeface="Cambria Math" panose="02040503050406030204" pitchFamily="18" charset="0"/>
                            </a:rPr>
                            <m:t>𝐺</m:t>
                          </m:r>
                        </m:e>
                        <m:sub>
                          <m:r>
                            <a:rPr lang="en-IN" sz="2400" b="0" i="1" smtClean="0">
                              <a:solidFill>
                                <a:schemeClr val="accent6"/>
                              </a:solidFill>
                              <a:latin typeface="Cambria Math" panose="02040503050406030204" pitchFamily="18" charset="0"/>
                            </a:rPr>
                            <m:t>2</m:t>
                          </m:r>
                        </m:sub>
                      </m:sSub>
                      <m:r>
                        <a:rPr lang="en-IN" sz="2400" b="0" i="1" smtClean="0">
                          <a:solidFill>
                            <a:schemeClr val="accent6"/>
                          </a:solidFill>
                          <a:latin typeface="Cambria Math" panose="02040503050406030204" pitchFamily="18" charset="0"/>
                        </a:rPr>
                        <m:t>=</m:t>
                      </m:r>
                      <m:nary>
                        <m:naryPr>
                          <m:chr m:val="∑"/>
                          <m:subHide m:val="on"/>
                          <m:supHide m:val="on"/>
                          <m:ctrlPr>
                            <a:rPr lang="en-IN" sz="2400" b="0" i="1" smtClean="0">
                              <a:solidFill>
                                <a:schemeClr val="accent6"/>
                              </a:solidFill>
                              <a:latin typeface="Cambria Math" panose="02040503050406030204" pitchFamily="18" charset="0"/>
                            </a:rPr>
                          </m:ctrlPr>
                        </m:naryPr>
                        <m:sub/>
                        <m:sup/>
                        <m:e>
                          <m:r>
                            <a:rPr lang="en-IN" sz="2400" b="0" i="1" smtClean="0">
                              <a:solidFill>
                                <a:schemeClr val="accent6"/>
                              </a:solidFill>
                              <a:latin typeface="Cambria Math" panose="02040503050406030204" pitchFamily="18" charset="0"/>
                            </a:rPr>
                            <m:t>𝑚</m:t>
                          </m:r>
                          <m:r>
                            <a:rPr lang="en-IN" sz="2400" b="0" i="1" smtClean="0">
                              <a:solidFill>
                                <a:schemeClr val="accent6"/>
                              </a:solidFill>
                              <a:latin typeface="Cambria Math" panose="02040503050406030204" pitchFamily="18" charset="0"/>
                            </a:rPr>
                            <m:t>(2,3,4,5,10,11,12,13)</m:t>
                          </m:r>
                        </m:e>
                      </m:nary>
                    </m:oMath>
                  </m:oMathPara>
                </a14:m>
                <a:endParaRPr lang="en-US" sz="2400" dirty="0">
                  <a:solidFill>
                    <a:schemeClr val="accent6"/>
                  </a:solidFill>
                </a:endParaRPr>
              </a:p>
            </p:txBody>
          </p:sp>
        </mc:Choice>
        <mc:Fallback xmlns="">
          <p:sp>
            <p:nvSpPr>
              <p:cNvPr id="62" name="Rectangle 61">
                <a:extLst>
                  <a:ext uri="{FF2B5EF4-FFF2-40B4-BE49-F238E27FC236}">
                    <a16:creationId xmlns:a16="http://schemas.microsoft.com/office/drawing/2014/main" id="{DCA06817-5240-47C3-96A0-C0D6D3965DA8}"/>
                  </a:ext>
                </a:extLst>
              </p:cNvPr>
              <p:cNvSpPr>
                <a:spLocks noRot="1" noChangeAspect="1" noMove="1" noResize="1" noEditPoints="1" noAdjustHandles="1" noChangeArrowheads="1" noChangeShapeType="1" noTextEdit="1"/>
              </p:cNvSpPr>
              <p:nvPr/>
            </p:nvSpPr>
            <p:spPr>
              <a:xfrm>
                <a:off x="1027191" y="1147324"/>
                <a:ext cx="4438651" cy="986680"/>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3" name="Rectangle 62">
                <a:extLst>
                  <a:ext uri="{FF2B5EF4-FFF2-40B4-BE49-F238E27FC236}">
                    <a16:creationId xmlns:a16="http://schemas.microsoft.com/office/drawing/2014/main" xmlns="" id="{E0E2D0CF-A090-466B-B950-01E3BBAF1635}"/>
                  </a:ext>
                </a:extLst>
              </p:cNvPr>
              <p:cNvSpPr/>
              <p:nvPr/>
            </p:nvSpPr>
            <p:spPr>
              <a:xfrm>
                <a:off x="6385468" y="1147324"/>
                <a:ext cx="4261616" cy="986680"/>
              </a:xfrm>
              <a:prstGeom prst="rect">
                <a:avLst/>
              </a:prstGeom>
            </p:spPr>
            <p:txBody>
              <a:bodyPr wrap="none">
                <a:spAutoFit/>
              </a:bodyPr>
              <a:lstStyle/>
              <a:p>
                <a:pPr algn="ctr"/>
                <a14:m>
                  <m:oMathPara xmlns:m="http://schemas.openxmlformats.org/officeDocument/2006/math">
                    <m:oMathParaPr>
                      <m:jc m:val="left"/>
                    </m:oMathParaPr>
                    <m:oMath xmlns:m="http://schemas.openxmlformats.org/officeDocument/2006/math">
                      <m:sSub>
                        <m:sSubPr>
                          <m:ctrlPr>
                            <a:rPr lang="en-US" sz="2400" i="1" smtClean="0">
                              <a:solidFill>
                                <a:schemeClr val="accent6"/>
                              </a:solidFill>
                              <a:latin typeface="Cambria Math" panose="02040503050406030204" pitchFamily="18" charset="0"/>
                            </a:rPr>
                          </m:ctrlPr>
                        </m:sSubPr>
                        <m:e>
                          <m:r>
                            <a:rPr lang="en-IN" sz="2400" b="0" i="1" smtClean="0">
                              <a:solidFill>
                                <a:schemeClr val="accent6"/>
                              </a:solidFill>
                              <a:latin typeface="Cambria Math" panose="02040503050406030204" pitchFamily="18" charset="0"/>
                            </a:rPr>
                            <m:t>𝐺</m:t>
                          </m:r>
                        </m:e>
                        <m:sub>
                          <m:r>
                            <a:rPr lang="en-IN" sz="2400" b="0" i="1" smtClean="0">
                              <a:solidFill>
                                <a:schemeClr val="accent6"/>
                              </a:solidFill>
                              <a:latin typeface="Cambria Math" panose="02040503050406030204" pitchFamily="18" charset="0"/>
                            </a:rPr>
                            <m:t>1</m:t>
                          </m:r>
                        </m:sub>
                      </m:sSub>
                      <m:r>
                        <a:rPr lang="en-IN" sz="2400" b="0" i="1" smtClean="0">
                          <a:solidFill>
                            <a:schemeClr val="accent6"/>
                          </a:solidFill>
                          <a:latin typeface="Cambria Math" panose="02040503050406030204" pitchFamily="18" charset="0"/>
                        </a:rPr>
                        <m:t>=</m:t>
                      </m:r>
                      <m:nary>
                        <m:naryPr>
                          <m:chr m:val="∑"/>
                          <m:subHide m:val="on"/>
                          <m:supHide m:val="on"/>
                          <m:ctrlPr>
                            <a:rPr lang="en-IN" sz="2400" b="0" i="1" smtClean="0">
                              <a:solidFill>
                                <a:schemeClr val="accent6"/>
                              </a:solidFill>
                              <a:latin typeface="Cambria Math" panose="02040503050406030204" pitchFamily="18" charset="0"/>
                            </a:rPr>
                          </m:ctrlPr>
                        </m:naryPr>
                        <m:sub/>
                        <m:sup/>
                        <m:e>
                          <m:r>
                            <a:rPr lang="en-IN" sz="2400" b="0" i="1" smtClean="0">
                              <a:solidFill>
                                <a:schemeClr val="accent6"/>
                              </a:solidFill>
                              <a:latin typeface="Cambria Math" panose="02040503050406030204" pitchFamily="18" charset="0"/>
                            </a:rPr>
                            <m:t>𝑚</m:t>
                          </m:r>
                          <m:r>
                            <a:rPr lang="en-IN" sz="2400" b="0" i="1" smtClean="0">
                              <a:solidFill>
                                <a:schemeClr val="accent6"/>
                              </a:solidFill>
                              <a:latin typeface="Cambria Math" panose="02040503050406030204" pitchFamily="18" charset="0"/>
                            </a:rPr>
                            <m:t>(1,2,5,6,9,10,13,14)</m:t>
                          </m:r>
                        </m:e>
                      </m:nary>
                    </m:oMath>
                  </m:oMathPara>
                </a14:m>
                <a:endParaRPr lang="en-US" sz="2400" dirty="0">
                  <a:solidFill>
                    <a:schemeClr val="accent6"/>
                  </a:solidFill>
                </a:endParaRPr>
              </a:p>
            </p:txBody>
          </p:sp>
        </mc:Choice>
        <mc:Fallback xmlns="">
          <p:sp>
            <p:nvSpPr>
              <p:cNvPr id="63" name="Rectangle 62">
                <a:extLst>
                  <a:ext uri="{FF2B5EF4-FFF2-40B4-BE49-F238E27FC236}">
                    <a16:creationId xmlns:a16="http://schemas.microsoft.com/office/drawing/2014/main" id="{E0E2D0CF-A090-466B-B950-01E3BBAF1635}"/>
                  </a:ext>
                </a:extLst>
              </p:cNvPr>
              <p:cNvSpPr>
                <a:spLocks noRot="1" noChangeAspect="1" noMove="1" noResize="1" noEditPoints="1" noAdjustHandles="1" noChangeArrowheads="1" noChangeShapeType="1" noTextEdit="1"/>
              </p:cNvSpPr>
              <p:nvPr/>
            </p:nvSpPr>
            <p:spPr>
              <a:xfrm>
                <a:off x="6385468" y="1147324"/>
                <a:ext cx="4261616" cy="986680"/>
              </a:xfrm>
              <a:prstGeom prst="rect">
                <a:avLst/>
              </a:prstGeom>
              <a:blipFill>
                <a:blip r:embed="rId3"/>
                <a:stretch>
                  <a:fillRect/>
                </a:stretch>
              </a:blipFill>
            </p:spPr>
            <p:txBody>
              <a:bodyPr/>
              <a:lstStyle/>
              <a:p>
                <a:r>
                  <a:rPr lang="en-IN">
                    <a:noFill/>
                  </a:rPr>
                  <a:t> </a:t>
                </a:r>
              </a:p>
            </p:txBody>
          </p:sp>
        </mc:Fallback>
      </mc:AlternateContent>
      <p:sp>
        <p:nvSpPr>
          <p:cNvPr id="64" name="TextBox 63">
            <a:extLst>
              <a:ext uri="{FF2B5EF4-FFF2-40B4-BE49-F238E27FC236}">
                <a16:creationId xmlns:a16="http://schemas.microsoft.com/office/drawing/2014/main" xmlns="" id="{AFB8A68A-CA6B-4E5A-9952-3BD5E94480BF}"/>
              </a:ext>
            </a:extLst>
          </p:cNvPr>
          <p:cNvSpPr txBox="1"/>
          <p:nvPr/>
        </p:nvSpPr>
        <p:spPr>
          <a:xfrm>
            <a:off x="3554301" y="2840137"/>
            <a:ext cx="367408" cy="523221"/>
          </a:xfrm>
          <a:prstGeom prst="rect">
            <a:avLst/>
          </a:prstGeom>
          <a:noFill/>
        </p:spPr>
        <p:txBody>
          <a:bodyPr wrap="none" rtlCol="0">
            <a:spAutoFit/>
          </a:bodyPr>
          <a:lstStyle/>
          <a:p>
            <a:r>
              <a:rPr lang="en-US" sz="2800" dirty="0"/>
              <a:t>1</a:t>
            </a:r>
          </a:p>
        </p:txBody>
      </p:sp>
      <p:sp>
        <p:nvSpPr>
          <p:cNvPr id="65" name="TextBox 64">
            <a:extLst>
              <a:ext uri="{FF2B5EF4-FFF2-40B4-BE49-F238E27FC236}">
                <a16:creationId xmlns:a16="http://schemas.microsoft.com/office/drawing/2014/main" xmlns="" id="{F95A6445-0264-4EEB-9F75-D6D30AD20680}"/>
              </a:ext>
            </a:extLst>
          </p:cNvPr>
          <p:cNvSpPr txBox="1"/>
          <p:nvPr/>
        </p:nvSpPr>
        <p:spPr>
          <a:xfrm>
            <a:off x="3554301" y="3696280"/>
            <a:ext cx="367408" cy="523221"/>
          </a:xfrm>
          <a:prstGeom prst="rect">
            <a:avLst/>
          </a:prstGeom>
          <a:noFill/>
        </p:spPr>
        <p:txBody>
          <a:bodyPr wrap="none" rtlCol="0">
            <a:spAutoFit/>
          </a:bodyPr>
          <a:lstStyle/>
          <a:p>
            <a:r>
              <a:rPr lang="en-US" sz="2800" dirty="0"/>
              <a:t>1</a:t>
            </a:r>
          </a:p>
        </p:txBody>
      </p:sp>
      <p:sp>
        <p:nvSpPr>
          <p:cNvPr id="66" name="TextBox 65">
            <a:extLst>
              <a:ext uri="{FF2B5EF4-FFF2-40B4-BE49-F238E27FC236}">
                <a16:creationId xmlns:a16="http://schemas.microsoft.com/office/drawing/2014/main" xmlns="" id="{853C0E81-94E6-4898-B12D-FAA5278707BD}"/>
              </a:ext>
            </a:extLst>
          </p:cNvPr>
          <p:cNvSpPr txBox="1"/>
          <p:nvPr/>
        </p:nvSpPr>
        <p:spPr>
          <a:xfrm>
            <a:off x="4356100" y="4512495"/>
            <a:ext cx="367408" cy="523221"/>
          </a:xfrm>
          <a:prstGeom prst="rect">
            <a:avLst/>
          </a:prstGeom>
          <a:noFill/>
        </p:spPr>
        <p:txBody>
          <a:bodyPr wrap="none" rtlCol="0">
            <a:spAutoFit/>
          </a:bodyPr>
          <a:lstStyle/>
          <a:p>
            <a:r>
              <a:rPr lang="en-US" sz="2800" dirty="0"/>
              <a:t>1</a:t>
            </a:r>
          </a:p>
        </p:txBody>
      </p:sp>
      <p:sp>
        <p:nvSpPr>
          <p:cNvPr id="67" name="TextBox 66">
            <a:extLst>
              <a:ext uri="{FF2B5EF4-FFF2-40B4-BE49-F238E27FC236}">
                <a16:creationId xmlns:a16="http://schemas.microsoft.com/office/drawing/2014/main" xmlns="" id="{F7F0802B-01EB-4F35-AFDA-14BBCCDB4383}"/>
              </a:ext>
            </a:extLst>
          </p:cNvPr>
          <p:cNvSpPr txBox="1"/>
          <p:nvPr/>
        </p:nvSpPr>
        <p:spPr>
          <a:xfrm>
            <a:off x="4356100" y="5368638"/>
            <a:ext cx="367408" cy="523221"/>
          </a:xfrm>
          <a:prstGeom prst="rect">
            <a:avLst/>
          </a:prstGeom>
          <a:noFill/>
        </p:spPr>
        <p:txBody>
          <a:bodyPr wrap="none" rtlCol="0">
            <a:spAutoFit/>
          </a:bodyPr>
          <a:lstStyle/>
          <a:p>
            <a:r>
              <a:rPr lang="en-US" sz="2800" dirty="0"/>
              <a:t>1</a:t>
            </a:r>
          </a:p>
        </p:txBody>
      </p:sp>
      <p:sp>
        <p:nvSpPr>
          <p:cNvPr id="68" name="TextBox 67">
            <a:extLst>
              <a:ext uri="{FF2B5EF4-FFF2-40B4-BE49-F238E27FC236}">
                <a16:creationId xmlns:a16="http://schemas.microsoft.com/office/drawing/2014/main" xmlns="" id="{2C3466CB-F550-4092-BB11-AF037D5DD7CF}"/>
              </a:ext>
            </a:extLst>
          </p:cNvPr>
          <p:cNvSpPr txBox="1"/>
          <p:nvPr/>
        </p:nvSpPr>
        <p:spPr>
          <a:xfrm>
            <a:off x="1952860" y="4450939"/>
            <a:ext cx="367408" cy="523221"/>
          </a:xfrm>
          <a:prstGeom prst="rect">
            <a:avLst/>
          </a:prstGeom>
          <a:noFill/>
        </p:spPr>
        <p:txBody>
          <a:bodyPr wrap="none" rtlCol="0">
            <a:spAutoFit/>
          </a:bodyPr>
          <a:lstStyle/>
          <a:p>
            <a:r>
              <a:rPr lang="en-US" sz="2800" dirty="0"/>
              <a:t>1</a:t>
            </a:r>
          </a:p>
        </p:txBody>
      </p:sp>
      <p:sp>
        <p:nvSpPr>
          <p:cNvPr id="69" name="TextBox 68">
            <a:extLst>
              <a:ext uri="{FF2B5EF4-FFF2-40B4-BE49-F238E27FC236}">
                <a16:creationId xmlns:a16="http://schemas.microsoft.com/office/drawing/2014/main" xmlns="" id="{7B3CB3D0-C809-49BA-9CFD-E571025C0E85}"/>
              </a:ext>
            </a:extLst>
          </p:cNvPr>
          <p:cNvSpPr txBox="1"/>
          <p:nvPr/>
        </p:nvSpPr>
        <p:spPr>
          <a:xfrm>
            <a:off x="1952860" y="5307082"/>
            <a:ext cx="367408" cy="523221"/>
          </a:xfrm>
          <a:prstGeom prst="rect">
            <a:avLst/>
          </a:prstGeom>
          <a:noFill/>
        </p:spPr>
        <p:txBody>
          <a:bodyPr wrap="none" rtlCol="0">
            <a:spAutoFit/>
          </a:bodyPr>
          <a:lstStyle/>
          <a:p>
            <a:r>
              <a:rPr lang="en-US" sz="2800" dirty="0"/>
              <a:t>1</a:t>
            </a:r>
          </a:p>
        </p:txBody>
      </p:sp>
      <p:sp>
        <p:nvSpPr>
          <p:cNvPr id="70" name="TextBox 69">
            <a:extLst>
              <a:ext uri="{FF2B5EF4-FFF2-40B4-BE49-F238E27FC236}">
                <a16:creationId xmlns:a16="http://schemas.microsoft.com/office/drawing/2014/main" xmlns="" id="{D32F8EE8-D361-4798-BC09-3E5B97221566}"/>
              </a:ext>
            </a:extLst>
          </p:cNvPr>
          <p:cNvSpPr txBox="1"/>
          <p:nvPr/>
        </p:nvSpPr>
        <p:spPr>
          <a:xfrm>
            <a:off x="2722227" y="2840137"/>
            <a:ext cx="367408" cy="523221"/>
          </a:xfrm>
          <a:prstGeom prst="rect">
            <a:avLst/>
          </a:prstGeom>
          <a:noFill/>
        </p:spPr>
        <p:txBody>
          <a:bodyPr wrap="none" rtlCol="0">
            <a:spAutoFit/>
          </a:bodyPr>
          <a:lstStyle/>
          <a:p>
            <a:r>
              <a:rPr lang="en-US" sz="2800" dirty="0"/>
              <a:t>1</a:t>
            </a:r>
          </a:p>
        </p:txBody>
      </p:sp>
      <p:sp>
        <p:nvSpPr>
          <p:cNvPr id="71" name="TextBox 70">
            <a:extLst>
              <a:ext uri="{FF2B5EF4-FFF2-40B4-BE49-F238E27FC236}">
                <a16:creationId xmlns:a16="http://schemas.microsoft.com/office/drawing/2014/main" xmlns="" id="{984553D1-0510-409D-9867-7CF395F8BDBD}"/>
              </a:ext>
            </a:extLst>
          </p:cNvPr>
          <p:cNvSpPr txBox="1"/>
          <p:nvPr/>
        </p:nvSpPr>
        <p:spPr>
          <a:xfrm>
            <a:off x="2722227" y="3696280"/>
            <a:ext cx="367408" cy="523221"/>
          </a:xfrm>
          <a:prstGeom prst="rect">
            <a:avLst/>
          </a:prstGeom>
          <a:noFill/>
        </p:spPr>
        <p:txBody>
          <a:bodyPr wrap="none" rtlCol="0">
            <a:spAutoFit/>
          </a:bodyPr>
          <a:lstStyle/>
          <a:p>
            <a:r>
              <a:rPr lang="en-US" sz="2800" dirty="0"/>
              <a:t>1</a:t>
            </a:r>
          </a:p>
        </p:txBody>
      </p:sp>
      <p:sp>
        <p:nvSpPr>
          <p:cNvPr id="72" name="Flowchart: Alternate Process 71">
            <a:extLst>
              <a:ext uri="{FF2B5EF4-FFF2-40B4-BE49-F238E27FC236}">
                <a16:creationId xmlns:a16="http://schemas.microsoft.com/office/drawing/2014/main" xmlns="" id="{CBE0FA66-8734-47C9-ABD7-5BAF3440C890}"/>
              </a:ext>
            </a:extLst>
          </p:cNvPr>
          <p:cNvSpPr/>
          <p:nvPr/>
        </p:nvSpPr>
        <p:spPr>
          <a:xfrm>
            <a:off x="2677445" y="2710568"/>
            <a:ext cx="1287374" cy="1508934"/>
          </a:xfrm>
          <a:prstGeom prst="flowChartAlternateProcess">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xmlns="" id="{0E952ED0-0308-4566-B009-F17177AB097F}"/>
              </a:ext>
            </a:extLst>
          </p:cNvPr>
          <p:cNvSpPr txBox="1"/>
          <p:nvPr/>
        </p:nvSpPr>
        <p:spPr>
          <a:xfrm>
            <a:off x="8827946" y="3634879"/>
            <a:ext cx="367408" cy="523221"/>
          </a:xfrm>
          <a:prstGeom prst="rect">
            <a:avLst/>
          </a:prstGeom>
          <a:noFill/>
        </p:spPr>
        <p:txBody>
          <a:bodyPr wrap="none" rtlCol="0">
            <a:spAutoFit/>
          </a:bodyPr>
          <a:lstStyle/>
          <a:p>
            <a:r>
              <a:rPr lang="en-US" sz="2800" dirty="0"/>
              <a:t>1</a:t>
            </a:r>
          </a:p>
        </p:txBody>
      </p:sp>
      <p:sp>
        <p:nvSpPr>
          <p:cNvPr id="74" name="TextBox 73">
            <a:extLst>
              <a:ext uri="{FF2B5EF4-FFF2-40B4-BE49-F238E27FC236}">
                <a16:creationId xmlns:a16="http://schemas.microsoft.com/office/drawing/2014/main" xmlns="" id="{CF2152DE-6F2B-4BCC-95EE-5B0277F8DD98}"/>
              </a:ext>
            </a:extLst>
          </p:cNvPr>
          <p:cNvSpPr txBox="1"/>
          <p:nvPr/>
        </p:nvSpPr>
        <p:spPr>
          <a:xfrm>
            <a:off x="9598862" y="3619574"/>
            <a:ext cx="367408" cy="523221"/>
          </a:xfrm>
          <a:prstGeom prst="rect">
            <a:avLst/>
          </a:prstGeom>
          <a:noFill/>
        </p:spPr>
        <p:txBody>
          <a:bodyPr wrap="none" rtlCol="0">
            <a:spAutoFit/>
          </a:bodyPr>
          <a:lstStyle/>
          <a:p>
            <a:r>
              <a:rPr lang="en-US" sz="2800" dirty="0"/>
              <a:t>1</a:t>
            </a:r>
          </a:p>
        </p:txBody>
      </p:sp>
      <p:sp>
        <p:nvSpPr>
          <p:cNvPr id="75" name="TextBox 74">
            <a:extLst>
              <a:ext uri="{FF2B5EF4-FFF2-40B4-BE49-F238E27FC236}">
                <a16:creationId xmlns:a16="http://schemas.microsoft.com/office/drawing/2014/main" xmlns="" id="{0EB7A22B-0DA7-4DEE-8D26-99FE0CE8BA66}"/>
              </a:ext>
            </a:extLst>
          </p:cNvPr>
          <p:cNvSpPr txBox="1"/>
          <p:nvPr/>
        </p:nvSpPr>
        <p:spPr>
          <a:xfrm>
            <a:off x="8827946" y="5335360"/>
            <a:ext cx="367408" cy="523221"/>
          </a:xfrm>
          <a:prstGeom prst="rect">
            <a:avLst/>
          </a:prstGeom>
          <a:noFill/>
        </p:spPr>
        <p:txBody>
          <a:bodyPr wrap="none" rtlCol="0">
            <a:spAutoFit/>
          </a:bodyPr>
          <a:lstStyle/>
          <a:p>
            <a:r>
              <a:rPr lang="en-US" sz="2800" dirty="0"/>
              <a:t>1</a:t>
            </a:r>
          </a:p>
        </p:txBody>
      </p:sp>
      <p:sp>
        <p:nvSpPr>
          <p:cNvPr id="76" name="TextBox 75">
            <a:extLst>
              <a:ext uri="{FF2B5EF4-FFF2-40B4-BE49-F238E27FC236}">
                <a16:creationId xmlns:a16="http://schemas.microsoft.com/office/drawing/2014/main" xmlns="" id="{94A020EA-108A-4B01-B788-4BDE4BD25B90}"/>
              </a:ext>
            </a:extLst>
          </p:cNvPr>
          <p:cNvSpPr txBox="1"/>
          <p:nvPr/>
        </p:nvSpPr>
        <p:spPr>
          <a:xfrm>
            <a:off x="9598862" y="5320055"/>
            <a:ext cx="367408" cy="523221"/>
          </a:xfrm>
          <a:prstGeom prst="rect">
            <a:avLst/>
          </a:prstGeom>
          <a:noFill/>
        </p:spPr>
        <p:txBody>
          <a:bodyPr wrap="none" rtlCol="0">
            <a:spAutoFit/>
          </a:bodyPr>
          <a:lstStyle/>
          <a:p>
            <a:r>
              <a:rPr lang="en-US" sz="2800" dirty="0"/>
              <a:t>1</a:t>
            </a:r>
          </a:p>
        </p:txBody>
      </p:sp>
      <p:sp>
        <p:nvSpPr>
          <p:cNvPr id="77" name="TextBox 76">
            <a:extLst>
              <a:ext uri="{FF2B5EF4-FFF2-40B4-BE49-F238E27FC236}">
                <a16:creationId xmlns:a16="http://schemas.microsoft.com/office/drawing/2014/main" xmlns="" id="{A8313EF9-0963-4E8F-8397-426ECF27FA7B}"/>
              </a:ext>
            </a:extLst>
          </p:cNvPr>
          <p:cNvSpPr txBox="1"/>
          <p:nvPr/>
        </p:nvSpPr>
        <p:spPr>
          <a:xfrm>
            <a:off x="8043120" y="3634791"/>
            <a:ext cx="367408" cy="523221"/>
          </a:xfrm>
          <a:prstGeom prst="rect">
            <a:avLst/>
          </a:prstGeom>
          <a:noFill/>
        </p:spPr>
        <p:txBody>
          <a:bodyPr wrap="none" rtlCol="0">
            <a:spAutoFit/>
          </a:bodyPr>
          <a:lstStyle/>
          <a:p>
            <a:r>
              <a:rPr lang="en-US" sz="2800" dirty="0"/>
              <a:t>1</a:t>
            </a:r>
          </a:p>
        </p:txBody>
      </p:sp>
      <p:sp>
        <p:nvSpPr>
          <p:cNvPr id="78" name="TextBox 77">
            <a:extLst>
              <a:ext uri="{FF2B5EF4-FFF2-40B4-BE49-F238E27FC236}">
                <a16:creationId xmlns:a16="http://schemas.microsoft.com/office/drawing/2014/main" xmlns="" id="{5426154D-0AAA-40FE-8674-20BCCA058F58}"/>
              </a:ext>
            </a:extLst>
          </p:cNvPr>
          <p:cNvSpPr txBox="1"/>
          <p:nvPr/>
        </p:nvSpPr>
        <p:spPr>
          <a:xfrm>
            <a:off x="7261192" y="3634254"/>
            <a:ext cx="367408" cy="523221"/>
          </a:xfrm>
          <a:prstGeom prst="rect">
            <a:avLst/>
          </a:prstGeom>
          <a:noFill/>
        </p:spPr>
        <p:txBody>
          <a:bodyPr wrap="none" rtlCol="0">
            <a:spAutoFit/>
          </a:bodyPr>
          <a:lstStyle/>
          <a:p>
            <a:r>
              <a:rPr lang="en-US" sz="2800" dirty="0"/>
              <a:t>1</a:t>
            </a:r>
          </a:p>
        </p:txBody>
      </p:sp>
      <p:sp>
        <p:nvSpPr>
          <p:cNvPr id="79" name="TextBox 78">
            <a:extLst>
              <a:ext uri="{FF2B5EF4-FFF2-40B4-BE49-F238E27FC236}">
                <a16:creationId xmlns:a16="http://schemas.microsoft.com/office/drawing/2014/main" xmlns="" id="{5DAC9D0A-39C2-4C87-9260-F0AD4DF7CEB7}"/>
              </a:ext>
            </a:extLst>
          </p:cNvPr>
          <p:cNvSpPr txBox="1"/>
          <p:nvPr/>
        </p:nvSpPr>
        <p:spPr>
          <a:xfrm>
            <a:off x="8043120" y="5335272"/>
            <a:ext cx="367408" cy="523221"/>
          </a:xfrm>
          <a:prstGeom prst="rect">
            <a:avLst/>
          </a:prstGeom>
          <a:noFill/>
        </p:spPr>
        <p:txBody>
          <a:bodyPr wrap="none" rtlCol="0">
            <a:spAutoFit/>
          </a:bodyPr>
          <a:lstStyle/>
          <a:p>
            <a:r>
              <a:rPr lang="en-US" sz="2800" dirty="0"/>
              <a:t>1</a:t>
            </a:r>
          </a:p>
        </p:txBody>
      </p:sp>
      <p:sp>
        <p:nvSpPr>
          <p:cNvPr id="80" name="TextBox 79">
            <a:extLst>
              <a:ext uri="{FF2B5EF4-FFF2-40B4-BE49-F238E27FC236}">
                <a16:creationId xmlns:a16="http://schemas.microsoft.com/office/drawing/2014/main" xmlns="" id="{447C3192-D54F-4309-A368-76432FC1F411}"/>
              </a:ext>
            </a:extLst>
          </p:cNvPr>
          <p:cNvSpPr txBox="1"/>
          <p:nvPr/>
        </p:nvSpPr>
        <p:spPr>
          <a:xfrm>
            <a:off x="7261192" y="5334735"/>
            <a:ext cx="367408" cy="523221"/>
          </a:xfrm>
          <a:prstGeom prst="rect">
            <a:avLst/>
          </a:prstGeom>
          <a:noFill/>
        </p:spPr>
        <p:txBody>
          <a:bodyPr wrap="none" rtlCol="0">
            <a:spAutoFit/>
          </a:bodyPr>
          <a:lstStyle/>
          <a:p>
            <a:r>
              <a:rPr lang="en-US" sz="2800" dirty="0"/>
              <a:t>1</a:t>
            </a:r>
          </a:p>
        </p:txBody>
      </p:sp>
      <p:sp>
        <p:nvSpPr>
          <p:cNvPr id="81" name="Flowchart: Alternate Process 80">
            <a:extLst>
              <a:ext uri="{FF2B5EF4-FFF2-40B4-BE49-F238E27FC236}">
                <a16:creationId xmlns:a16="http://schemas.microsoft.com/office/drawing/2014/main" xmlns="" id="{55C56A61-5E86-4104-B608-A1E26732A39C}"/>
              </a:ext>
            </a:extLst>
          </p:cNvPr>
          <p:cNvSpPr/>
          <p:nvPr/>
        </p:nvSpPr>
        <p:spPr>
          <a:xfrm>
            <a:off x="7218492" y="3634254"/>
            <a:ext cx="2835919" cy="547840"/>
          </a:xfrm>
          <a:prstGeom prst="flowChartAlternateProcess">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lowchart: Alternate Process 81">
            <a:extLst>
              <a:ext uri="{FF2B5EF4-FFF2-40B4-BE49-F238E27FC236}">
                <a16:creationId xmlns:a16="http://schemas.microsoft.com/office/drawing/2014/main" xmlns="" id="{B83AB373-62B4-4C74-8700-B75693E3A63D}"/>
              </a:ext>
            </a:extLst>
          </p:cNvPr>
          <p:cNvSpPr/>
          <p:nvPr/>
        </p:nvSpPr>
        <p:spPr>
          <a:xfrm>
            <a:off x="7158874" y="5334735"/>
            <a:ext cx="2895538" cy="552420"/>
          </a:xfrm>
          <a:prstGeom prst="flowChartAlternateProcess">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3" name="Rectangle 82">
                <a:extLst>
                  <a:ext uri="{FF2B5EF4-FFF2-40B4-BE49-F238E27FC236}">
                    <a16:creationId xmlns:a16="http://schemas.microsoft.com/office/drawing/2014/main" xmlns="" id="{CD7DE907-A6CA-413D-A7B3-D41C7C67FE4B}"/>
                  </a:ext>
                </a:extLst>
              </p:cNvPr>
              <p:cNvSpPr/>
              <p:nvPr/>
            </p:nvSpPr>
            <p:spPr>
              <a:xfrm>
                <a:off x="6956411" y="6107241"/>
                <a:ext cx="3456395" cy="461665"/>
              </a:xfrm>
              <a:prstGeom prst="rect">
                <a:avLst/>
              </a:prstGeom>
            </p:spPr>
            <p:txBody>
              <a:bodyPr wrap="none">
                <a:spAutoFit/>
              </a:bodyPr>
              <a:lstStyle/>
              <a:p>
                <a:r>
                  <a:rPr lang="en-US" sz="2400" dirty="0">
                    <a:solidFill>
                      <a:schemeClr val="tx2"/>
                    </a:solidFill>
                    <a:latin typeface="+mj-lt"/>
                  </a:rPr>
                  <a:t>G</a:t>
                </a:r>
                <a:r>
                  <a:rPr lang="en-US" sz="2400" baseline="-25000" dirty="0">
                    <a:solidFill>
                      <a:schemeClr val="tx2"/>
                    </a:solidFill>
                    <a:latin typeface="+mj-lt"/>
                  </a:rPr>
                  <a:t>1</a:t>
                </a:r>
                <a:r>
                  <a:rPr lang="en-US" sz="2400" dirty="0">
                    <a:solidFill>
                      <a:schemeClr val="tx2"/>
                    </a:solidFill>
                    <a:latin typeface="+mj-lt"/>
                  </a:rPr>
                  <a:t> = B</a:t>
                </a:r>
                <a:r>
                  <a:rPr lang="en-US" sz="2400" baseline="-25000" dirty="0">
                    <a:solidFill>
                      <a:schemeClr val="tx2"/>
                    </a:solidFill>
                    <a:latin typeface="+mj-lt"/>
                  </a:rPr>
                  <a:t>2</a:t>
                </a:r>
                <a:r>
                  <a:rPr lang="en-US" sz="2400" dirty="0">
                    <a:solidFill>
                      <a:schemeClr val="tx2"/>
                    </a:solidFill>
                    <a:latin typeface="+mj-lt"/>
                  </a:rPr>
                  <a:t>’B</a:t>
                </a:r>
                <a:r>
                  <a:rPr lang="en-US" sz="2400" baseline="-25000" dirty="0">
                    <a:solidFill>
                      <a:schemeClr val="tx2"/>
                    </a:solidFill>
                    <a:latin typeface="+mj-lt"/>
                  </a:rPr>
                  <a:t>1</a:t>
                </a:r>
                <a:r>
                  <a:rPr lang="en-US" sz="2400" dirty="0">
                    <a:solidFill>
                      <a:schemeClr val="tx2"/>
                    </a:solidFill>
                    <a:latin typeface="+mj-lt"/>
                  </a:rPr>
                  <a:t> + B</a:t>
                </a:r>
                <a:r>
                  <a:rPr lang="en-US" sz="2400" baseline="-25000" dirty="0">
                    <a:solidFill>
                      <a:schemeClr val="tx2"/>
                    </a:solidFill>
                    <a:latin typeface="+mj-lt"/>
                  </a:rPr>
                  <a:t>2</a:t>
                </a:r>
                <a:r>
                  <a:rPr lang="en-US" sz="2400" dirty="0">
                    <a:solidFill>
                      <a:schemeClr val="tx2"/>
                    </a:solidFill>
                    <a:latin typeface="+mj-lt"/>
                  </a:rPr>
                  <a:t>B</a:t>
                </a:r>
                <a:r>
                  <a:rPr lang="en-US" sz="2400" baseline="-25000" dirty="0">
                    <a:solidFill>
                      <a:schemeClr val="tx2"/>
                    </a:solidFill>
                    <a:latin typeface="+mj-lt"/>
                  </a:rPr>
                  <a:t>1</a:t>
                </a:r>
                <a:r>
                  <a:rPr lang="en-US" sz="2400" dirty="0">
                    <a:solidFill>
                      <a:schemeClr val="tx2"/>
                    </a:solidFill>
                    <a:latin typeface="+mj-lt"/>
                  </a:rPr>
                  <a:t>’ = B</a:t>
                </a:r>
                <a:r>
                  <a:rPr lang="en-US" sz="2400" baseline="-25000" dirty="0">
                    <a:solidFill>
                      <a:schemeClr val="tx2"/>
                    </a:solidFill>
                    <a:latin typeface="+mj-lt"/>
                  </a:rPr>
                  <a:t>2 </a:t>
                </a:r>
                <a14:m>
                  <m:oMath xmlns:m="http://schemas.openxmlformats.org/officeDocument/2006/math">
                    <m:r>
                      <a:rPr lang="en-US" sz="2400" i="1">
                        <a:solidFill>
                          <a:schemeClr val="tx2"/>
                        </a:solidFill>
                        <a:latin typeface="Cambria Math" panose="02040503050406030204" pitchFamily="18" charset="0"/>
                      </a:rPr>
                      <m:t>⨁</m:t>
                    </m:r>
                  </m:oMath>
                </a14:m>
                <a:r>
                  <a:rPr lang="en-US" sz="2400" dirty="0">
                    <a:solidFill>
                      <a:schemeClr val="tx2"/>
                    </a:solidFill>
                    <a:latin typeface="+mj-lt"/>
                  </a:rPr>
                  <a:t> B</a:t>
                </a:r>
                <a:r>
                  <a:rPr lang="en-US" sz="2400" baseline="-25000" dirty="0">
                    <a:solidFill>
                      <a:schemeClr val="tx2"/>
                    </a:solidFill>
                    <a:latin typeface="+mj-lt"/>
                  </a:rPr>
                  <a:t>1</a:t>
                </a:r>
              </a:p>
            </p:txBody>
          </p:sp>
        </mc:Choice>
        <mc:Fallback xmlns="">
          <p:sp>
            <p:nvSpPr>
              <p:cNvPr id="83" name="Rectangle 82">
                <a:extLst>
                  <a:ext uri="{FF2B5EF4-FFF2-40B4-BE49-F238E27FC236}">
                    <a16:creationId xmlns:a16="http://schemas.microsoft.com/office/drawing/2014/main" id="{CD7DE907-A6CA-413D-A7B3-D41C7C67FE4B}"/>
                  </a:ext>
                </a:extLst>
              </p:cNvPr>
              <p:cNvSpPr>
                <a:spLocks noRot="1" noChangeAspect="1" noMove="1" noResize="1" noEditPoints="1" noAdjustHandles="1" noChangeArrowheads="1" noChangeShapeType="1" noTextEdit="1"/>
              </p:cNvSpPr>
              <p:nvPr/>
            </p:nvSpPr>
            <p:spPr>
              <a:xfrm>
                <a:off x="6956411" y="6107241"/>
                <a:ext cx="3456395" cy="461665"/>
              </a:xfrm>
              <a:prstGeom prst="rect">
                <a:avLst/>
              </a:prstGeom>
              <a:blipFill>
                <a:blip r:embed="rId4"/>
                <a:stretch>
                  <a:fillRect l="-2646" t="-9211" b="-30263"/>
                </a:stretch>
              </a:blipFill>
            </p:spPr>
            <p:txBody>
              <a:bodyPr/>
              <a:lstStyle/>
              <a:p>
                <a:r>
                  <a:rPr lang="en-IN">
                    <a:noFill/>
                  </a:rPr>
                  <a:t> </a:t>
                </a:r>
              </a:p>
            </p:txBody>
          </p:sp>
        </mc:Fallback>
      </mc:AlternateContent>
      <p:sp>
        <p:nvSpPr>
          <p:cNvPr id="84" name="Left Bracket 83">
            <a:extLst>
              <a:ext uri="{FF2B5EF4-FFF2-40B4-BE49-F238E27FC236}">
                <a16:creationId xmlns:a16="http://schemas.microsoft.com/office/drawing/2014/main" xmlns="" id="{09220F8E-4453-4984-8492-9BE542B4C82C}"/>
              </a:ext>
            </a:extLst>
          </p:cNvPr>
          <p:cNvSpPr/>
          <p:nvPr/>
        </p:nvSpPr>
        <p:spPr>
          <a:xfrm rot="10800000">
            <a:off x="1847472" y="4435306"/>
            <a:ext cx="578184" cy="1407970"/>
          </a:xfrm>
          <a:prstGeom prst="leftBracket">
            <a:avLst/>
          </a:prstGeom>
          <a:ln w="127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5" name="Left Bracket 84">
            <a:extLst>
              <a:ext uri="{FF2B5EF4-FFF2-40B4-BE49-F238E27FC236}">
                <a16:creationId xmlns:a16="http://schemas.microsoft.com/office/drawing/2014/main" xmlns="" id="{8BBE89F3-CF5D-4948-B617-A47C49EAA2AD}"/>
              </a:ext>
            </a:extLst>
          </p:cNvPr>
          <p:cNvSpPr/>
          <p:nvPr/>
        </p:nvSpPr>
        <p:spPr>
          <a:xfrm>
            <a:off x="4274382" y="4425348"/>
            <a:ext cx="583668" cy="1432607"/>
          </a:xfrm>
          <a:prstGeom prst="leftBracket">
            <a:avLst/>
          </a:prstGeom>
          <a:ln w="127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6" name="Rectangle 85">
                <a:extLst>
                  <a:ext uri="{FF2B5EF4-FFF2-40B4-BE49-F238E27FC236}">
                    <a16:creationId xmlns:a16="http://schemas.microsoft.com/office/drawing/2014/main" xmlns="" id="{132BC7FA-29BB-4F25-B4D2-EFE1FC102CDC}"/>
                  </a:ext>
                </a:extLst>
              </p:cNvPr>
              <p:cNvSpPr/>
              <p:nvPr/>
            </p:nvSpPr>
            <p:spPr>
              <a:xfrm>
                <a:off x="1644541" y="6090293"/>
                <a:ext cx="3477234" cy="461665"/>
              </a:xfrm>
              <a:prstGeom prst="rect">
                <a:avLst/>
              </a:prstGeom>
            </p:spPr>
            <p:txBody>
              <a:bodyPr wrap="none">
                <a:spAutoFit/>
              </a:bodyPr>
              <a:lstStyle/>
              <a:p>
                <a:r>
                  <a:rPr lang="en-US" sz="2400" dirty="0">
                    <a:solidFill>
                      <a:schemeClr val="tx2"/>
                    </a:solidFill>
                    <a:latin typeface="+mj-lt"/>
                  </a:rPr>
                  <a:t>G</a:t>
                </a:r>
                <a:r>
                  <a:rPr lang="en-US" sz="2400" baseline="-25000" dirty="0">
                    <a:solidFill>
                      <a:schemeClr val="tx2"/>
                    </a:solidFill>
                    <a:latin typeface="+mj-lt"/>
                  </a:rPr>
                  <a:t>2</a:t>
                </a:r>
                <a:r>
                  <a:rPr lang="en-US" sz="2400" dirty="0">
                    <a:solidFill>
                      <a:schemeClr val="tx2"/>
                    </a:solidFill>
                    <a:latin typeface="+mj-lt"/>
                  </a:rPr>
                  <a:t> = B</a:t>
                </a:r>
                <a:r>
                  <a:rPr lang="en-US" sz="2400" baseline="-25000" dirty="0">
                    <a:solidFill>
                      <a:schemeClr val="tx2"/>
                    </a:solidFill>
                    <a:latin typeface="+mj-lt"/>
                  </a:rPr>
                  <a:t>3</a:t>
                </a:r>
                <a:r>
                  <a:rPr lang="en-US" sz="2400" dirty="0">
                    <a:solidFill>
                      <a:schemeClr val="tx2"/>
                    </a:solidFill>
                    <a:latin typeface="+mj-lt"/>
                  </a:rPr>
                  <a:t>’B</a:t>
                </a:r>
                <a:r>
                  <a:rPr lang="en-US" sz="2400" baseline="-25000" dirty="0">
                    <a:solidFill>
                      <a:schemeClr val="tx2"/>
                    </a:solidFill>
                    <a:latin typeface="+mj-lt"/>
                  </a:rPr>
                  <a:t>2</a:t>
                </a:r>
                <a:r>
                  <a:rPr lang="en-US" sz="2400" dirty="0">
                    <a:solidFill>
                      <a:schemeClr val="tx2"/>
                    </a:solidFill>
                    <a:latin typeface="+mj-lt"/>
                  </a:rPr>
                  <a:t> + B</a:t>
                </a:r>
                <a:r>
                  <a:rPr lang="en-US" sz="2400" baseline="-25000" dirty="0">
                    <a:solidFill>
                      <a:schemeClr val="tx2"/>
                    </a:solidFill>
                    <a:latin typeface="+mj-lt"/>
                  </a:rPr>
                  <a:t>3</a:t>
                </a:r>
                <a:r>
                  <a:rPr lang="en-US" sz="2400" dirty="0">
                    <a:solidFill>
                      <a:schemeClr val="tx2"/>
                    </a:solidFill>
                    <a:latin typeface="+mj-lt"/>
                  </a:rPr>
                  <a:t>B</a:t>
                </a:r>
                <a:r>
                  <a:rPr lang="en-US" sz="2400" baseline="-25000" dirty="0">
                    <a:solidFill>
                      <a:schemeClr val="tx2"/>
                    </a:solidFill>
                    <a:latin typeface="+mj-lt"/>
                  </a:rPr>
                  <a:t>2</a:t>
                </a:r>
                <a:r>
                  <a:rPr lang="en-US" sz="2400" dirty="0">
                    <a:solidFill>
                      <a:schemeClr val="tx2"/>
                    </a:solidFill>
                    <a:latin typeface="+mj-lt"/>
                  </a:rPr>
                  <a:t>’ = B</a:t>
                </a:r>
                <a:r>
                  <a:rPr lang="en-US" sz="2400" baseline="-25000" dirty="0">
                    <a:solidFill>
                      <a:schemeClr val="tx2"/>
                    </a:solidFill>
                    <a:latin typeface="+mj-lt"/>
                  </a:rPr>
                  <a:t>3</a:t>
                </a:r>
                <a14:m>
                  <m:oMath xmlns:m="http://schemas.openxmlformats.org/officeDocument/2006/math">
                    <m:r>
                      <a:rPr lang="en-IN" sz="2400" b="0" i="0" smtClean="0">
                        <a:solidFill>
                          <a:schemeClr val="tx2"/>
                        </a:solidFill>
                        <a:latin typeface="Cambria Math" panose="02040503050406030204" pitchFamily="18" charset="0"/>
                      </a:rPr>
                      <m:t> </m:t>
                    </m:r>
                    <m:r>
                      <a:rPr lang="en-US" sz="2400" i="1">
                        <a:solidFill>
                          <a:schemeClr val="tx2"/>
                        </a:solidFill>
                        <a:latin typeface="Cambria Math" panose="02040503050406030204" pitchFamily="18" charset="0"/>
                      </a:rPr>
                      <m:t>⨁</m:t>
                    </m:r>
                  </m:oMath>
                </a14:m>
                <a:r>
                  <a:rPr lang="en-US" sz="2400" dirty="0">
                    <a:solidFill>
                      <a:schemeClr val="tx2"/>
                    </a:solidFill>
                    <a:latin typeface="+mj-lt"/>
                  </a:rPr>
                  <a:t> B</a:t>
                </a:r>
                <a:r>
                  <a:rPr lang="en-US" sz="2400" baseline="-25000" dirty="0">
                    <a:solidFill>
                      <a:schemeClr val="tx2"/>
                    </a:solidFill>
                    <a:latin typeface="+mj-lt"/>
                  </a:rPr>
                  <a:t>2</a:t>
                </a:r>
              </a:p>
            </p:txBody>
          </p:sp>
        </mc:Choice>
        <mc:Fallback xmlns="">
          <p:sp>
            <p:nvSpPr>
              <p:cNvPr id="86" name="Rectangle 85">
                <a:extLst>
                  <a:ext uri="{FF2B5EF4-FFF2-40B4-BE49-F238E27FC236}">
                    <a16:creationId xmlns:a16="http://schemas.microsoft.com/office/drawing/2014/main" id="{132BC7FA-29BB-4F25-B4D2-EFE1FC102CDC}"/>
                  </a:ext>
                </a:extLst>
              </p:cNvPr>
              <p:cNvSpPr>
                <a:spLocks noRot="1" noChangeAspect="1" noMove="1" noResize="1" noEditPoints="1" noAdjustHandles="1" noChangeArrowheads="1" noChangeShapeType="1" noTextEdit="1"/>
              </p:cNvSpPr>
              <p:nvPr/>
            </p:nvSpPr>
            <p:spPr>
              <a:xfrm>
                <a:off x="1644541" y="6090293"/>
                <a:ext cx="3477234" cy="461665"/>
              </a:xfrm>
              <a:prstGeom prst="rect">
                <a:avLst/>
              </a:prstGeom>
              <a:blipFill>
                <a:blip r:embed="rId5"/>
                <a:stretch>
                  <a:fillRect l="-2807" t="-9211" b="-30263"/>
                </a:stretch>
              </a:blipFill>
            </p:spPr>
            <p:txBody>
              <a:bodyPr/>
              <a:lstStyle/>
              <a:p>
                <a:r>
                  <a:rPr lang="en-IN">
                    <a:noFill/>
                  </a:rPr>
                  <a:t> </a:t>
                </a:r>
              </a:p>
            </p:txBody>
          </p:sp>
        </mc:Fallback>
      </mc:AlternateContent>
    </p:spTree>
    <p:extLst>
      <p:ext uri="{BB962C8B-B14F-4D97-AF65-F5344CB8AC3E}">
        <p14:creationId xmlns:p14="http://schemas.microsoft.com/office/powerpoint/2010/main" val="3515516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fade">
                                      <p:cBhvr>
                                        <p:cTn id="17" dur="500"/>
                                        <p:tgtEl>
                                          <p:spTgt spid="6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500"/>
                                        <p:tgtEl>
                                          <p:spTgt spid="6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6"/>
                                        </p:tgtEl>
                                        <p:attrNameLst>
                                          <p:attrName>style.visibility</p:attrName>
                                        </p:attrNameLst>
                                      </p:cBhvr>
                                      <p:to>
                                        <p:strVal val="visible"/>
                                      </p:to>
                                    </p:set>
                                    <p:animEffect transition="in" filter="fade">
                                      <p:cBhvr>
                                        <p:cTn id="23" dur="500"/>
                                        <p:tgtEl>
                                          <p:spTgt spid="6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7"/>
                                        </p:tgtEl>
                                        <p:attrNameLst>
                                          <p:attrName>style.visibility</p:attrName>
                                        </p:attrNameLst>
                                      </p:cBhvr>
                                      <p:to>
                                        <p:strVal val="visible"/>
                                      </p:to>
                                    </p:set>
                                    <p:animEffect transition="in" filter="fade">
                                      <p:cBhvr>
                                        <p:cTn id="26" dur="500"/>
                                        <p:tgtEl>
                                          <p:spTgt spid="6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8"/>
                                        </p:tgtEl>
                                        <p:attrNameLst>
                                          <p:attrName>style.visibility</p:attrName>
                                        </p:attrNameLst>
                                      </p:cBhvr>
                                      <p:to>
                                        <p:strVal val="visible"/>
                                      </p:to>
                                    </p:set>
                                    <p:animEffect transition="in" filter="fade">
                                      <p:cBhvr>
                                        <p:cTn id="29" dur="500"/>
                                        <p:tgtEl>
                                          <p:spTgt spid="6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9"/>
                                        </p:tgtEl>
                                        <p:attrNameLst>
                                          <p:attrName>style.visibility</p:attrName>
                                        </p:attrNameLst>
                                      </p:cBhvr>
                                      <p:to>
                                        <p:strVal val="visible"/>
                                      </p:to>
                                    </p:set>
                                    <p:animEffect transition="in" filter="fade">
                                      <p:cBhvr>
                                        <p:cTn id="32" dur="500"/>
                                        <p:tgtEl>
                                          <p:spTgt spid="6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0"/>
                                        </p:tgtEl>
                                        <p:attrNameLst>
                                          <p:attrName>style.visibility</p:attrName>
                                        </p:attrNameLst>
                                      </p:cBhvr>
                                      <p:to>
                                        <p:strVal val="visible"/>
                                      </p:to>
                                    </p:set>
                                    <p:animEffect transition="in" filter="fade">
                                      <p:cBhvr>
                                        <p:cTn id="35" dur="500"/>
                                        <p:tgtEl>
                                          <p:spTgt spid="7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1"/>
                                        </p:tgtEl>
                                        <p:attrNameLst>
                                          <p:attrName>style.visibility</p:attrName>
                                        </p:attrNameLst>
                                      </p:cBhvr>
                                      <p:to>
                                        <p:strVal val="visible"/>
                                      </p:to>
                                    </p:set>
                                    <p:animEffect transition="in" filter="fade">
                                      <p:cBhvr>
                                        <p:cTn id="38" dur="500"/>
                                        <p:tgtEl>
                                          <p:spTgt spid="7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84"/>
                                        </p:tgtEl>
                                        <p:attrNameLst>
                                          <p:attrName>style.visibility</p:attrName>
                                        </p:attrNameLst>
                                      </p:cBhvr>
                                      <p:to>
                                        <p:strVal val="visible"/>
                                      </p:to>
                                    </p:set>
                                    <p:animEffect transition="in" filter="fade">
                                      <p:cBhvr>
                                        <p:cTn id="43" dur="500"/>
                                        <p:tgtEl>
                                          <p:spTgt spid="8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5"/>
                                        </p:tgtEl>
                                        <p:attrNameLst>
                                          <p:attrName>style.visibility</p:attrName>
                                        </p:attrNameLst>
                                      </p:cBhvr>
                                      <p:to>
                                        <p:strVal val="visible"/>
                                      </p:to>
                                    </p:set>
                                    <p:animEffect transition="in" filter="fade">
                                      <p:cBhvr>
                                        <p:cTn id="46" dur="500"/>
                                        <p:tgtEl>
                                          <p:spTgt spid="8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72"/>
                                        </p:tgtEl>
                                        <p:attrNameLst>
                                          <p:attrName>style.visibility</p:attrName>
                                        </p:attrNameLst>
                                      </p:cBhvr>
                                      <p:to>
                                        <p:strVal val="visible"/>
                                      </p:to>
                                    </p:set>
                                    <p:animEffect transition="in" filter="fade">
                                      <p:cBhvr>
                                        <p:cTn id="51" dur="500"/>
                                        <p:tgtEl>
                                          <p:spTgt spid="72"/>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86"/>
                                        </p:tgtEl>
                                        <p:attrNameLst>
                                          <p:attrName>style.visibility</p:attrName>
                                        </p:attrNameLst>
                                      </p:cBhvr>
                                      <p:to>
                                        <p:strVal val="visible"/>
                                      </p:to>
                                    </p:set>
                                    <p:animEffect transition="in" filter="fade">
                                      <p:cBhvr>
                                        <p:cTn id="56" dur="500"/>
                                        <p:tgtEl>
                                          <p:spTgt spid="86"/>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63"/>
                                        </p:tgtEl>
                                        <p:attrNameLst>
                                          <p:attrName>style.visibility</p:attrName>
                                        </p:attrNameLst>
                                      </p:cBhvr>
                                      <p:to>
                                        <p:strVal val="visible"/>
                                      </p:to>
                                    </p:set>
                                    <p:animEffect transition="in" filter="fade">
                                      <p:cBhvr>
                                        <p:cTn id="61" dur="500"/>
                                        <p:tgtEl>
                                          <p:spTgt spid="6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fade">
                                      <p:cBhvr>
                                        <p:cTn id="66" dur="500"/>
                                        <p:tgtEl>
                                          <p:spTgt spid="33"/>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77"/>
                                        </p:tgtEl>
                                        <p:attrNameLst>
                                          <p:attrName>style.visibility</p:attrName>
                                        </p:attrNameLst>
                                      </p:cBhvr>
                                      <p:to>
                                        <p:strVal val="visible"/>
                                      </p:to>
                                    </p:set>
                                    <p:animEffect transition="in" filter="fade">
                                      <p:cBhvr>
                                        <p:cTn id="71" dur="500"/>
                                        <p:tgtEl>
                                          <p:spTgt spid="77"/>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78"/>
                                        </p:tgtEl>
                                        <p:attrNameLst>
                                          <p:attrName>style.visibility</p:attrName>
                                        </p:attrNameLst>
                                      </p:cBhvr>
                                      <p:to>
                                        <p:strVal val="visible"/>
                                      </p:to>
                                    </p:set>
                                    <p:animEffect transition="in" filter="fade">
                                      <p:cBhvr>
                                        <p:cTn id="74" dur="500"/>
                                        <p:tgtEl>
                                          <p:spTgt spid="78"/>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79"/>
                                        </p:tgtEl>
                                        <p:attrNameLst>
                                          <p:attrName>style.visibility</p:attrName>
                                        </p:attrNameLst>
                                      </p:cBhvr>
                                      <p:to>
                                        <p:strVal val="visible"/>
                                      </p:to>
                                    </p:set>
                                    <p:animEffect transition="in" filter="fade">
                                      <p:cBhvr>
                                        <p:cTn id="77" dur="500"/>
                                        <p:tgtEl>
                                          <p:spTgt spid="79"/>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80"/>
                                        </p:tgtEl>
                                        <p:attrNameLst>
                                          <p:attrName>style.visibility</p:attrName>
                                        </p:attrNameLst>
                                      </p:cBhvr>
                                      <p:to>
                                        <p:strVal val="visible"/>
                                      </p:to>
                                    </p:set>
                                    <p:animEffect transition="in" filter="fade">
                                      <p:cBhvr>
                                        <p:cTn id="80" dur="500"/>
                                        <p:tgtEl>
                                          <p:spTgt spid="8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73"/>
                                        </p:tgtEl>
                                        <p:attrNameLst>
                                          <p:attrName>style.visibility</p:attrName>
                                        </p:attrNameLst>
                                      </p:cBhvr>
                                      <p:to>
                                        <p:strVal val="visible"/>
                                      </p:to>
                                    </p:set>
                                    <p:animEffect transition="in" filter="fade">
                                      <p:cBhvr>
                                        <p:cTn id="83" dur="500"/>
                                        <p:tgtEl>
                                          <p:spTgt spid="73"/>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74"/>
                                        </p:tgtEl>
                                        <p:attrNameLst>
                                          <p:attrName>style.visibility</p:attrName>
                                        </p:attrNameLst>
                                      </p:cBhvr>
                                      <p:to>
                                        <p:strVal val="visible"/>
                                      </p:to>
                                    </p:set>
                                    <p:animEffect transition="in" filter="fade">
                                      <p:cBhvr>
                                        <p:cTn id="86" dur="500"/>
                                        <p:tgtEl>
                                          <p:spTgt spid="74"/>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75"/>
                                        </p:tgtEl>
                                        <p:attrNameLst>
                                          <p:attrName>style.visibility</p:attrName>
                                        </p:attrNameLst>
                                      </p:cBhvr>
                                      <p:to>
                                        <p:strVal val="visible"/>
                                      </p:to>
                                    </p:set>
                                    <p:animEffect transition="in" filter="fade">
                                      <p:cBhvr>
                                        <p:cTn id="89" dur="500"/>
                                        <p:tgtEl>
                                          <p:spTgt spid="75"/>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76"/>
                                        </p:tgtEl>
                                        <p:attrNameLst>
                                          <p:attrName>style.visibility</p:attrName>
                                        </p:attrNameLst>
                                      </p:cBhvr>
                                      <p:to>
                                        <p:strVal val="visible"/>
                                      </p:to>
                                    </p:set>
                                    <p:animEffect transition="in" filter="fade">
                                      <p:cBhvr>
                                        <p:cTn id="92" dur="500"/>
                                        <p:tgtEl>
                                          <p:spTgt spid="76"/>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81"/>
                                        </p:tgtEl>
                                        <p:attrNameLst>
                                          <p:attrName>style.visibility</p:attrName>
                                        </p:attrNameLst>
                                      </p:cBhvr>
                                      <p:to>
                                        <p:strVal val="visible"/>
                                      </p:to>
                                    </p:set>
                                    <p:animEffect transition="in" filter="fade">
                                      <p:cBhvr>
                                        <p:cTn id="97" dur="500"/>
                                        <p:tgtEl>
                                          <p:spTgt spid="81"/>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82"/>
                                        </p:tgtEl>
                                        <p:attrNameLst>
                                          <p:attrName>style.visibility</p:attrName>
                                        </p:attrNameLst>
                                      </p:cBhvr>
                                      <p:to>
                                        <p:strVal val="visible"/>
                                      </p:to>
                                    </p:set>
                                    <p:animEffect transition="in" filter="fade">
                                      <p:cBhvr>
                                        <p:cTn id="102" dur="500"/>
                                        <p:tgtEl>
                                          <p:spTgt spid="82"/>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83"/>
                                        </p:tgtEl>
                                        <p:attrNameLst>
                                          <p:attrName>style.visibility</p:attrName>
                                        </p:attrNameLst>
                                      </p:cBhvr>
                                      <p:to>
                                        <p:strVal val="visible"/>
                                      </p:to>
                                    </p:set>
                                    <p:animEffect transition="in" filter="fade">
                                      <p:cBhvr>
                                        <p:cTn id="10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P spid="64" grpId="0"/>
      <p:bldP spid="65" grpId="0"/>
      <p:bldP spid="66" grpId="0"/>
      <p:bldP spid="67" grpId="0"/>
      <p:bldP spid="68" grpId="0"/>
      <p:bldP spid="69" grpId="0"/>
      <p:bldP spid="70" grpId="0"/>
      <p:bldP spid="71" grpId="0"/>
      <p:bldP spid="72" grpId="0" animBg="1"/>
      <p:bldP spid="73" grpId="0"/>
      <p:bldP spid="74" grpId="0"/>
      <p:bldP spid="75" grpId="0"/>
      <p:bldP spid="76" grpId="0"/>
      <p:bldP spid="77" grpId="0"/>
      <p:bldP spid="78" grpId="0"/>
      <p:bldP spid="79" grpId="0"/>
      <p:bldP spid="80" grpId="0"/>
      <p:bldP spid="81" grpId="0" animBg="1"/>
      <p:bldP spid="82" grpId="0" animBg="1"/>
      <p:bldP spid="83" grpId="0"/>
      <p:bldP spid="84" grpId="0" animBg="1"/>
      <p:bldP spid="85" grpId="0" animBg="1"/>
      <p:bldP spid="8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4BE209-C880-4ACB-8A79-341DA3E61829}"/>
              </a:ext>
            </a:extLst>
          </p:cNvPr>
          <p:cNvSpPr>
            <a:spLocks noGrp="1"/>
          </p:cNvSpPr>
          <p:nvPr>
            <p:ph type="title"/>
          </p:nvPr>
        </p:nvSpPr>
        <p:spPr/>
        <p:txBody>
          <a:bodyPr/>
          <a:lstStyle/>
          <a:p>
            <a:r>
              <a:rPr lang="en-IN" dirty="0"/>
              <a:t>Binary to Gray Code Converter</a:t>
            </a:r>
          </a:p>
        </p:txBody>
      </p:sp>
      <p:sp>
        <p:nvSpPr>
          <p:cNvPr id="3" name="Content Placeholder 2">
            <a:extLst>
              <a:ext uri="{FF2B5EF4-FFF2-40B4-BE49-F238E27FC236}">
                <a16:creationId xmlns:a16="http://schemas.microsoft.com/office/drawing/2014/main" xmlns="" id="{6E5CF693-0015-4951-BD90-8B1084A360F2}"/>
              </a:ext>
            </a:extLst>
          </p:cNvPr>
          <p:cNvSpPr>
            <a:spLocks noGrp="1"/>
          </p:cNvSpPr>
          <p:nvPr>
            <p:ph idx="1"/>
          </p:nvPr>
        </p:nvSpPr>
        <p:spPr>
          <a:xfrm>
            <a:off x="131180" y="863444"/>
            <a:ext cx="11929641" cy="500407"/>
          </a:xfrm>
        </p:spPr>
        <p:txBody>
          <a:bodyPr/>
          <a:lstStyle/>
          <a:p>
            <a:r>
              <a:rPr lang="en-IN" dirty="0"/>
              <a:t>Logic diagram for binary to Gray code converter is as follows:</a:t>
            </a:r>
          </a:p>
          <a:p>
            <a:endParaRPr lang="en-IN" dirty="0"/>
          </a:p>
        </p:txBody>
      </p:sp>
      <p:grpSp>
        <p:nvGrpSpPr>
          <p:cNvPr id="4" name="Group 3">
            <a:extLst>
              <a:ext uri="{FF2B5EF4-FFF2-40B4-BE49-F238E27FC236}">
                <a16:creationId xmlns:a16="http://schemas.microsoft.com/office/drawing/2014/main" xmlns="" id="{1760FA2B-1381-47E5-A8AF-276A834A74EF}"/>
              </a:ext>
            </a:extLst>
          </p:cNvPr>
          <p:cNvGrpSpPr/>
          <p:nvPr/>
        </p:nvGrpSpPr>
        <p:grpSpPr>
          <a:xfrm>
            <a:off x="8538164" y="2527163"/>
            <a:ext cx="1599238" cy="724319"/>
            <a:chOff x="3675121" y="5435203"/>
            <a:chExt cx="1599238" cy="724319"/>
          </a:xfrm>
        </p:grpSpPr>
        <p:cxnSp>
          <p:nvCxnSpPr>
            <p:cNvPr id="5" name="Straight Connector 4">
              <a:extLst>
                <a:ext uri="{FF2B5EF4-FFF2-40B4-BE49-F238E27FC236}">
                  <a16:creationId xmlns:a16="http://schemas.microsoft.com/office/drawing/2014/main" xmlns="" id="{653001E1-458D-484F-A44E-EA69A123D329}"/>
                </a:ext>
              </a:extLst>
            </p:cNvPr>
            <p:cNvCxnSpPr/>
            <p:nvPr/>
          </p:nvCxnSpPr>
          <p:spPr>
            <a:xfrm flipV="1">
              <a:off x="3675121" y="5984024"/>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A908574F-C8AF-45E1-A061-F5EC0E89F626}"/>
                </a:ext>
              </a:extLst>
            </p:cNvPr>
            <p:cNvCxnSpPr/>
            <p:nvPr/>
          </p:nvCxnSpPr>
          <p:spPr>
            <a:xfrm flipV="1">
              <a:off x="3675121" y="5620676"/>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80C25E5A-BB29-406A-A5BF-53DA9A6F3B8C}"/>
                </a:ext>
              </a:extLst>
            </p:cNvPr>
            <p:cNvCxnSpPr/>
            <p:nvPr/>
          </p:nvCxnSpPr>
          <p:spPr>
            <a:xfrm flipV="1">
              <a:off x="5010436" y="5800026"/>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tored Data 71">
              <a:extLst>
                <a:ext uri="{FF2B5EF4-FFF2-40B4-BE49-F238E27FC236}">
                  <a16:creationId xmlns:a16="http://schemas.microsoft.com/office/drawing/2014/main" xmlns="" id="{8BC026DE-74B7-4F7D-801D-8C6C715DB42B}"/>
                </a:ext>
              </a:extLst>
            </p:cNvPr>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tored Data 71">
              <a:extLst>
                <a:ext uri="{FF2B5EF4-FFF2-40B4-BE49-F238E27FC236}">
                  <a16:creationId xmlns:a16="http://schemas.microsoft.com/office/drawing/2014/main" xmlns="" id="{06EB2C35-1A17-4903-B999-C48C3EBFDE8B}"/>
                </a:ext>
              </a:extLst>
            </p:cNvPr>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Stored Data 71">
              <a:extLst>
                <a:ext uri="{FF2B5EF4-FFF2-40B4-BE49-F238E27FC236}">
                  <a16:creationId xmlns:a16="http://schemas.microsoft.com/office/drawing/2014/main" xmlns="" id="{D6919CA4-EA28-4E02-A33C-6F596917B090}"/>
                </a:ext>
              </a:extLst>
            </p:cNvPr>
            <p:cNvSpPr/>
            <p:nvPr/>
          </p:nvSpPr>
          <p:spPr>
            <a:xfrm rot="10800000">
              <a:off x="3911116" y="5435203"/>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1" name="Group 10">
            <a:extLst>
              <a:ext uri="{FF2B5EF4-FFF2-40B4-BE49-F238E27FC236}">
                <a16:creationId xmlns:a16="http://schemas.microsoft.com/office/drawing/2014/main" xmlns="" id="{7E306F18-6AE5-4809-BDCC-E6FD1CECAC53}"/>
              </a:ext>
            </a:extLst>
          </p:cNvPr>
          <p:cNvGrpSpPr/>
          <p:nvPr/>
        </p:nvGrpSpPr>
        <p:grpSpPr>
          <a:xfrm>
            <a:off x="8538164" y="3555444"/>
            <a:ext cx="1599238" cy="724319"/>
            <a:chOff x="3675121" y="5435203"/>
            <a:chExt cx="1599238" cy="724319"/>
          </a:xfrm>
        </p:grpSpPr>
        <p:cxnSp>
          <p:nvCxnSpPr>
            <p:cNvPr id="12" name="Straight Connector 11">
              <a:extLst>
                <a:ext uri="{FF2B5EF4-FFF2-40B4-BE49-F238E27FC236}">
                  <a16:creationId xmlns:a16="http://schemas.microsoft.com/office/drawing/2014/main" xmlns="" id="{811E4EDF-F15C-40E9-801D-8AC7BA27AE71}"/>
                </a:ext>
              </a:extLst>
            </p:cNvPr>
            <p:cNvCxnSpPr/>
            <p:nvPr/>
          </p:nvCxnSpPr>
          <p:spPr>
            <a:xfrm flipV="1">
              <a:off x="3675121" y="5984024"/>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AA037F27-FA76-474D-98FC-225A52604910}"/>
                </a:ext>
              </a:extLst>
            </p:cNvPr>
            <p:cNvCxnSpPr/>
            <p:nvPr/>
          </p:nvCxnSpPr>
          <p:spPr>
            <a:xfrm flipV="1">
              <a:off x="3675121" y="5620676"/>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48BD5EDB-D25A-4F19-B3E1-F6C2BBBBAB43}"/>
                </a:ext>
              </a:extLst>
            </p:cNvPr>
            <p:cNvCxnSpPr/>
            <p:nvPr/>
          </p:nvCxnSpPr>
          <p:spPr>
            <a:xfrm flipV="1">
              <a:off x="5010436" y="5800026"/>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Stored Data 71">
              <a:extLst>
                <a:ext uri="{FF2B5EF4-FFF2-40B4-BE49-F238E27FC236}">
                  <a16:creationId xmlns:a16="http://schemas.microsoft.com/office/drawing/2014/main" xmlns="" id="{4C0FC855-2572-48AB-9644-FCC034514838}"/>
                </a:ext>
              </a:extLst>
            </p:cNvPr>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Stored Data 71">
              <a:extLst>
                <a:ext uri="{FF2B5EF4-FFF2-40B4-BE49-F238E27FC236}">
                  <a16:creationId xmlns:a16="http://schemas.microsoft.com/office/drawing/2014/main" xmlns="" id="{18CCA324-F2C2-4834-BF3F-89127D34208B}"/>
                </a:ext>
              </a:extLst>
            </p:cNvPr>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Stored Data 71">
              <a:extLst>
                <a:ext uri="{FF2B5EF4-FFF2-40B4-BE49-F238E27FC236}">
                  <a16:creationId xmlns:a16="http://schemas.microsoft.com/office/drawing/2014/main" xmlns="" id="{8AB4B085-6719-4AEF-861F-E68CAB723E8D}"/>
                </a:ext>
              </a:extLst>
            </p:cNvPr>
            <p:cNvSpPr/>
            <p:nvPr/>
          </p:nvSpPr>
          <p:spPr>
            <a:xfrm rot="10800000">
              <a:off x="3911116" y="5435203"/>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8" name="Group 17">
            <a:extLst>
              <a:ext uri="{FF2B5EF4-FFF2-40B4-BE49-F238E27FC236}">
                <a16:creationId xmlns:a16="http://schemas.microsoft.com/office/drawing/2014/main" xmlns="" id="{C9815BBC-D329-4D07-B5F5-9F9294952900}"/>
              </a:ext>
            </a:extLst>
          </p:cNvPr>
          <p:cNvGrpSpPr/>
          <p:nvPr/>
        </p:nvGrpSpPr>
        <p:grpSpPr>
          <a:xfrm>
            <a:off x="8538164" y="4622244"/>
            <a:ext cx="1599238" cy="724319"/>
            <a:chOff x="3675121" y="5435203"/>
            <a:chExt cx="1599238" cy="724319"/>
          </a:xfrm>
        </p:grpSpPr>
        <p:cxnSp>
          <p:nvCxnSpPr>
            <p:cNvPr id="19" name="Straight Connector 18">
              <a:extLst>
                <a:ext uri="{FF2B5EF4-FFF2-40B4-BE49-F238E27FC236}">
                  <a16:creationId xmlns:a16="http://schemas.microsoft.com/office/drawing/2014/main" xmlns="" id="{8657BE8F-75CD-4825-8BA2-A6823259B1C3}"/>
                </a:ext>
              </a:extLst>
            </p:cNvPr>
            <p:cNvCxnSpPr/>
            <p:nvPr/>
          </p:nvCxnSpPr>
          <p:spPr>
            <a:xfrm flipV="1">
              <a:off x="3675121" y="5984024"/>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B3E662D0-0372-4298-ADAE-1FEEB1C4C598}"/>
                </a:ext>
              </a:extLst>
            </p:cNvPr>
            <p:cNvCxnSpPr/>
            <p:nvPr/>
          </p:nvCxnSpPr>
          <p:spPr>
            <a:xfrm flipV="1">
              <a:off x="3675121" y="5620676"/>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600D14BE-FB7B-4B92-A08F-4AFBE2105782}"/>
                </a:ext>
              </a:extLst>
            </p:cNvPr>
            <p:cNvCxnSpPr/>
            <p:nvPr/>
          </p:nvCxnSpPr>
          <p:spPr>
            <a:xfrm flipV="1">
              <a:off x="5010436" y="5800026"/>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Stored Data 71">
              <a:extLst>
                <a:ext uri="{FF2B5EF4-FFF2-40B4-BE49-F238E27FC236}">
                  <a16:creationId xmlns:a16="http://schemas.microsoft.com/office/drawing/2014/main" xmlns="" id="{C6888449-9BFC-405C-A53E-9C3579098C27}"/>
                </a:ext>
              </a:extLst>
            </p:cNvPr>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Stored Data 71">
              <a:extLst>
                <a:ext uri="{FF2B5EF4-FFF2-40B4-BE49-F238E27FC236}">
                  <a16:creationId xmlns:a16="http://schemas.microsoft.com/office/drawing/2014/main" xmlns="" id="{A4A5D2F5-236C-4546-8DBA-ACD7EE44C5F3}"/>
                </a:ext>
              </a:extLst>
            </p:cNvPr>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Stored Data 71">
              <a:extLst>
                <a:ext uri="{FF2B5EF4-FFF2-40B4-BE49-F238E27FC236}">
                  <a16:creationId xmlns:a16="http://schemas.microsoft.com/office/drawing/2014/main" xmlns="" id="{068AB678-9D5E-43D7-B978-DE1FDEC957EB}"/>
                </a:ext>
              </a:extLst>
            </p:cNvPr>
            <p:cNvSpPr/>
            <p:nvPr/>
          </p:nvSpPr>
          <p:spPr>
            <a:xfrm rot="10800000">
              <a:off x="3911116" y="5435203"/>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25" name="Straight Connector 24">
            <a:extLst>
              <a:ext uri="{FF2B5EF4-FFF2-40B4-BE49-F238E27FC236}">
                <a16:creationId xmlns:a16="http://schemas.microsoft.com/office/drawing/2014/main" xmlns="" id="{A3B59158-8C9B-44C8-B19D-27DF24501726}"/>
              </a:ext>
            </a:extLst>
          </p:cNvPr>
          <p:cNvCxnSpPr/>
          <p:nvPr/>
        </p:nvCxnSpPr>
        <p:spPr>
          <a:xfrm>
            <a:off x="7395164" y="2298563"/>
            <a:ext cx="274223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26AE74C1-FEB7-43EB-99FD-23904A8B4FF1}"/>
              </a:ext>
            </a:extLst>
          </p:cNvPr>
          <p:cNvCxnSpPr/>
          <p:nvPr/>
        </p:nvCxnSpPr>
        <p:spPr>
          <a:xfrm>
            <a:off x="8538164" y="2298563"/>
            <a:ext cx="0" cy="414073"/>
          </a:xfrm>
          <a:prstGeom prst="line">
            <a:avLst/>
          </a:prstGeom>
          <a:ln w="25400">
            <a:headEnd type="oval" w="lg" len="lg"/>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5EA644AF-C750-4F25-8ABB-DA71E9C7151B}"/>
              </a:ext>
            </a:extLst>
          </p:cNvPr>
          <p:cNvCxnSpPr/>
          <p:nvPr/>
        </p:nvCxnSpPr>
        <p:spPr>
          <a:xfrm>
            <a:off x="7401402" y="3075984"/>
            <a:ext cx="1160957"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0ADD806E-C444-4BA2-80C9-54B0EFD1DD0A}"/>
              </a:ext>
            </a:extLst>
          </p:cNvPr>
          <p:cNvCxnSpPr/>
          <p:nvPr/>
        </p:nvCxnSpPr>
        <p:spPr>
          <a:xfrm>
            <a:off x="8538164" y="3075984"/>
            <a:ext cx="0" cy="664933"/>
          </a:xfrm>
          <a:prstGeom prst="line">
            <a:avLst/>
          </a:prstGeom>
          <a:ln w="25400">
            <a:headEnd type="oval" w="lg" len="lg"/>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C36E11E7-2070-4802-BD31-44A9937A36B2}"/>
              </a:ext>
            </a:extLst>
          </p:cNvPr>
          <p:cNvCxnSpPr/>
          <p:nvPr/>
        </p:nvCxnSpPr>
        <p:spPr>
          <a:xfrm>
            <a:off x="7401402" y="4104265"/>
            <a:ext cx="1160957"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5990A89A-5228-4895-A8A0-BC00CE97238C}"/>
              </a:ext>
            </a:extLst>
          </p:cNvPr>
          <p:cNvCxnSpPr/>
          <p:nvPr/>
        </p:nvCxnSpPr>
        <p:spPr>
          <a:xfrm>
            <a:off x="8538164" y="4104265"/>
            <a:ext cx="0" cy="703452"/>
          </a:xfrm>
          <a:prstGeom prst="line">
            <a:avLst/>
          </a:prstGeom>
          <a:ln w="25400">
            <a:headEnd type="oval" w="lg" len="lg"/>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3A8B796A-A066-4EBE-B454-4F5F9F60E8EA}"/>
              </a:ext>
            </a:extLst>
          </p:cNvPr>
          <p:cNvCxnSpPr/>
          <p:nvPr/>
        </p:nvCxnSpPr>
        <p:spPr>
          <a:xfrm>
            <a:off x="7401402" y="5171065"/>
            <a:ext cx="116095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xmlns="" id="{7F0BC1E7-D9F5-4F12-A580-5587E993DB46}"/>
              </a:ext>
            </a:extLst>
          </p:cNvPr>
          <p:cNvSpPr txBox="1"/>
          <p:nvPr/>
        </p:nvSpPr>
        <p:spPr>
          <a:xfrm>
            <a:off x="6939590" y="2065498"/>
            <a:ext cx="455574" cy="461665"/>
          </a:xfrm>
          <a:prstGeom prst="rect">
            <a:avLst/>
          </a:prstGeom>
          <a:noFill/>
        </p:spPr>
        <p:txBody>
          <a:bodyPr wrap="none" rtlCol="0">
            <a:spAutoFit/>
          </a:bodyPr>
          <a:lstStyle/>
          <a:p>
            <a:r>
              <a:rPr lang="en-IN" sz="2400" dirty="0"/>
              <a:t>B</a:t>
            </a:r>
            <a:r>
              <a:rPr lang="en-IN" sz="2400" baseline="-25000" dirty="0"/>
              <a:t>4</a:t>
            </a:r>
          </a:p>
        </p:txBody>
      </p:sp>
      <p:sp>
        <p:nvSpPr>
          <p:cNvPr id="33" name="TextBox 32">
            <a:extLst>
              <a:ext uri="{FF2B5EF4-FFF2-40B4-BE49-F238E27FC236}">
                <a16:creationId xmlns:a16="http://schemas.microsoft.com/office/drawing/2014/main" xmlns="" id="{A7B93841-D3DC-4878-BF9B-2315DA08F4B4}"/>
              </a:ext>
            </a:extLst>
          </p:cNvPr>
          <p:cNvSpPr txBox="1"/>
          <p:nvPr/>
        </p:nvSpPr>
        <p:spPr>
          <a:xfrm>
            <a:off x="6939590" y="2811413"/>
            <a:ext cx="455574" cy="461665"/>
          </a:xfrm>
          <a:prstGeom prst="rect">
            <a:avLst/>
          </a:prstGeom>
          <a:noFill/>
        </p:spPr>
        <p:txBody>
          <a:bodyPr wrap="none" rtlCol="0">
            <a:spAutoFit/>
          </a:bodyPr>
          <a:lstStyle/>
          <a:p>
            <a:r>
              <a:rPr lang="en-IN" sz="2400" dirty="0"/>
              <a:t>B</a:t>
            </a:r>
            <a:r>
              <a:rPr lang="en-IN" sz="2400" baseline="-25000" dirty="0"/>
              <a:t>3</a:t>
            </a:r>
          </a:p>
        </p:txBody>
      </p:sp>
      <p:sp>
        <p:nvSpPr>
          <p:cNvPr id="34" name="TextBox 33">
            <a:extLst>
              <a:ext uri="{FF2B5EF4-FFF2-40B4-BE49-F238E27FC236}">
                <a16:creationId xmlns:a16="http://schemas.microsoft.com/office/drawing/2014/main" xmlns="" id="{CBE5A8FE-9DDB-436F-BA73-C20A7B09BB06}"/>
              </a:ext>
            </a:extLst>
          </p:cNvPr>
          <p:cNvSpPr txBox="1"/>
          <p:nvPr/>
        </p:nvSpPr>
        <p:spPr>
          <a:xfrm>
            <a:off x="6939590" y="3857663"/>
            <a:ext cx="455574" cy="461665"/>
          </a:xfrm>
          <a:prstGeom prst="rect">
            <a:avLst/>
          </a:prstGeom>
          <a:noFill/>
        </p:spPr>
        <p:txBody>
          <a:bodyPr wrap="none" rtlCol="0">
            <a:spAutoFit/>
          </a:bodyPr>
          <a:lstStyle/>
          <a:p>
            <a:r>
              <a:rPr lang="en-IN" sz="2400" dirty="0"/>
              <a:t>B</a:t>
            </a:r>
            <a:r>
              <a:rPr lang="en-IN" sz="2400" baseline="-25000" dirty="0"/>
              <a:t>2</a:t>
            </a:r>
          </a:p>
        </p:txBody>
      </p:sp>
      <p:sp>
        <p:nvSpPr>
          <p:cNvPr id="35" name="TextBox 34">
            <a:extLst>
              <a:ext uri="{FF2B5EF4-FFF2-40B4-BE49-F238E27FC236}">
                <a16:creationId xmlns:a16="http://schemas.microsoft.com/office/drawing/2014/main" xmlns="" id="{BD997E51-1B94-495F-B8EC-E78052593DFD}"/>
              </a:ext>
            </a:extLst>
          </p:cNvPr>
          <p:cNvSpPr txBox="1"/>
          <p:nvPr/>
        </p:nvSpPr>
        <p:spPr>
          <a:xfrm>
            <a:off x="6939590" y="4940232"/>
            <a:ext cx="455574" cy="461665"/>
          </a:xfrm>
          <a:prstGeom prst="rect">
            <a:avLst/>
          </a:prstGeom>
          <a:noFill/>
        </p:spPr>
        <p:txBody>
          <a:bodyPr wrap="none" rtlCol="0">
            <a:spAutoFit/>
          </a:bodyPr>
          <a:lstStyle/>
          <a:p>
            <a:r>
              <a:rPr lang="en-IN" sz="2400" dirty="0"/>
              <a:t>B</a:t>
            </a:r>
            <a:r>
              <a:rPr lang="en-IN" sz="2400" baseline="-25000" dirty="0"/>
              <a:t>1</a:t>
            </a:r>
          </a:p>
        </p:txBody>
      </p:sp>
      <p:sp>
        <p:nvSpPr>
          <p:cNvPr id="36" name="TextBox 35">
            <a:extLst>
              <a:ext uri="{FF2B5EF4-FFF2-40B4-BE49-F238E27FC236}">
                <a16:creationId xmlns:a16="http://schemas.microsoft.com/office/drawing/2014/main" xmlns="" id="{F2610673-255A-478A-9DB1-C3CFC9ACBF77}"/>
              </a:ext>
            </a:extLst>
          </p:cNvPr>
          <p:cNvSpPr txBox="1"/>
          <p:nvPr/>
        </p:nvSpPr>
        <p:spPr>
          <a:xfrm>
            <a:off x="10176135" y="2043185"/>
            <a:ext cx="482824" cy="461665"/>
          </a:xfrm>
          <a:prstGeom prst="rect">
            <a:avLst/>
          </a:prstGeom>
          <a:noFill/>
        </p:spPr>
        <p:txBody>
          <a:bodyPr wrap="none" rtlCol="0">
            <a:spAutoFit/>
          </a:bodyPr>
          <a:lstStyle/>
          <a:p>
            <a:r>
              <a:rPr lang="en-IN" sz="2400" dirty="0"/>
              <a:t>G</a:t>
            </a:r>
            <a:r>
              <a:rPr lang="en-IN" sz="2400" baseline="-25000" dirty="0"/>
              <a:t>4</a:t>
            </a:r>
          </a:p>
        </p:txBody>
      </p:sp>
      <p:sp>
        <p:nvSpPr>
          <p:cNvPr id="37" name="TextBox 36">
            <a:extLst>
              <a:ext uri="{FF2B5EF4-FFF2-40B4-BE49-F238E27FC236}">
                <a16:creationId xmlns:a16="http://schemas.microsoft.com/office/drawing/2014/main" xmlns="" id="{E21B4D19-C2FF-45B6-83CC-FD2C8784596A}"/>
              </a:ext>
            </a:extLst>
          </p:cNvPr>
          <p:cNvSpPr txBox="1"/>
          <p:nvPr/>
        </p:nvSpPr>
        <p:spPr>
          <a:xfrm>
            <a:off x="10176135" y="2679879"/>
            <a:ext cx="482824" cy="461665"/>
          </a:xfrm>
          <a:prstGeom prst="rect">
            <a:avLst/>
          </a:prstGeom>
          <a:noFill/>
        </p:spPr>
        <p:txBody>
          <a:bodyPr wrap="none" rtlCol="0">
            <a:spAutoFit/>
          </a:bodyPr>
          <a:lstStyle/>
          <a:p>
            <a:r>
              <a:rPr lang="en-IN" sz="2400" dirty="0"/>
              <a:t>G</a:t>
            </a:r>
            <a:r>
              <a:rPr lang="en-IN" sz="2400" baseline="-25000" dirty="0"/>
              <a:t>3</a:t>
            </a:r>
          </a:p>
        </p:txBody>
      </p:sp>
      <p:sp>
        <p:nvSpPr>
          <p:cNvPr id="38" name="TextBox 37">
            <a:extLst>
              <a:ext uri="{FF2B5EF4-FFF2-40B4-BE49-F238E27FC236}">
                <a16:creationId xmlns:a16="http://schemas.microsoft.com/office/drawing/2014/main" xmlns="" id="{DBB1D6A8-0493-41C9-A70A-1E0AAB6141F0}"/>
              </a:ext>
            </a:extLst>
          </p:cNvPr>
          <p:cNvSpPr txBox="1"/>
          <p:nvPr/>
        </p:nvSpPr>
        <p:spPr>
          <a:xfrm>
            <a:off x="10176135" y="3670163"/>
            <a:ext cx="482824" cy="461665"/>
          </a:xfrm>
          <a:prstGeom prst="rect">
            <a:avLst/>
          </a:prstGeom>
          <a:noFill/>
        </p:spPr>
        <p:txBody>
          <a:bodyPr wrap="none" rtlCol="0">
            <a:spAutoFit/>
          </a:bodyPr>
          <a:lstStyle/>
          <a:p>
            <a:r>
              <a:rPr lang="en-IN" sz="2400" dirty="0"/>
              <a:t>G</a:t>
            </a:r>
            <a:r>
              <a:rPr lang="en-IN" sz="2400" baseline="-25000" dirty="0"/>
              <a:t>2</a:t>
            </a:r>
          </a:p>
        </p:txBody>
      </p:sp>
      <p:sp>
        <p:nvSpPr>
          <p:cNvPr id="39" name="TextBox 38">
            <a:extLst>
              <a:ext uri="{FF2B5EF4-FFF2-40B4-BE49-F238E27FC236}">
                <a16:creationId xmlns:a16="http://schemas.microsoft.com/office/drawing/2014/main" xmlns="" id="{E4E009C6-5ACE-4C72-8165-769FD9BCB5C6}"/>
              </a:ext>
            </a:extLst>
          </p:cNvPr>
          <p:cNvSpPr txBox="1"/>
          <p:nvPr/>
        </p:nvSpPr>
        <p:spPr>
          <a:xfrm>
            <a:off x="10176135" y="4752732"/>
            <a:ext cx="482824" cy="461665"/>
          </a:xfrm>
          <a:prstGeom prst="rect">
            <a:avLst/>
          </a:prstGeom>
          <a:noFill/>
        </p:spPr>
        <p:txBody>
          <a:bodyPr wrap="none" rtlCol="0">
            <a:spAutoFit/>
          </a:bodyPr>
          <a:lstStyle/>
          <a:p>
            <a:r>
              <a:rPr lang="en-IN" sz="2400" dirty="0"/>
              <a:t>G</a:t>
            </a:r>
            <a:r>
              <a:rPr lang="en-IN" sz="2400" baseline="-25000" dirty="0"/>
              <a:t>1</a:t>
            </a:r>
          </a:p>
        </p:txBody>
      </p:sp>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xmlns="" id="{B4976C56-FF62-4A98-881B-EABFB8D02FFA}"/>
                  </a:ext>
                </a:extLst>
              </p:cNvPr>
              <p:cNvSpPr/>
              <p:nvPr/>
            </p:nvSpPr>
            <p:spPr>
              <a:xfrm>
                <a:off x="1248669" y="2650141"/>
                <a:ext cx="3477234" cy="461665"/>
              </a:xfrm>
              <a:prstGeom prst="rect">
                <a:avLst/>
              </a:prstGeom>
            </p:spPr>
            <p:txBody>
              <a:bodyPr wrap="none">
                <a:spAutoFit/>
              </a:bodyPr>
              <a:lstStyle/>
              <a:p>
                <a:r>
                  <a:rPr lang="en-US" sz="2400" dirty="0"/>
                  <a:t>G</a:t>
                </a:r>
                <a:r>
                  <a:rPr lang="en-US" sz="2400" baseline="-25000" dirty="0"/>
                  <a:t>3</a:t>
                </a:r>
                <a:r>
                  <a:rPr lang="en-US" sz="2400" dirty="0"/>
                  <a:t> = B</a:t>
                </a:r>
                <a:r>
                  <a:rPr lang="en-US" sz="2400" baseline="-25000" dirty="0"/>
                  <a:t>4</a:t>
                </a:r>
                <a:r>
                  <a:rPr lang="en-US" sz="2400" dirty="0"/>
                  <a:t>’B</a:t>
                </a:r>
                <a:r>
                  <a:rPr lang="en-US" sz="2400" baseline="-25000" dirty="0"/>
                  <a:t>3</a:t>
                </a:r>
                <a:r>
                  <a:rPr lang="en-US" sz="2400" dirty="0"/>
                  <a:t> + B</a:t>
                </a:r>
                <a:r>
                  <a:rPr lang="en-US" sz="2400" baseline="-25000" dirty="0"/>
                  <a:t>4</a:t>
                </a:r>
                <a:r>
                  <a:rPr lang="en-US" sz="2400" dirty="0"/>
                  <a:t>B</a:t>
                </a:r>
                <a:r>
                  <a:rPr lang="en-US" sz="2400" baseline="-25000" dirty="0"/>
                  <a:t>3</a:t>
                </a:r>
                <a:r>
                  <a:rPr lang="en-US" sz="2400" dirty="0"/>
                  <a:t>’ = B</a:t>
                </a:r>
                <a:r>
                  <a:rPr lang="en-US" sz="2400" baseline="-25000" dirty="0"/>
                  <a:t>4</a:t>
                </a:r>
                <a14:m>
                  <m:oMath xmlns:m="http://schemas.openxmlformats.org/officeDocument/2006/math">
                    <m:r>
                      <a:rPr lang="en-IN" sz="2400" b="0" i="0" smtClean="0">
                        <a:latin typeface="Cambria Math" panose="02040503050406030204" pitchFamily="18" charset="0"/>
                      </a:rPr>
                      <m:t> </m:t>
                    </m:r>
                    <m:r>
                      <a:rPr lang="en-US" sz="2400" i="1">
                        <a:latin typeface="Cambria Math" panose="02040503050406030204" pitchFamily="18" charset="0"/>
                      </a:rPr>
                      <m:t>⨁</m:t>
                    </m:r>
                  </m:oMath>
                </a14:m>
                <a:r>
                  <a:rPr lang="en-US" sz="2400" dirty="0"/>
                  <a:t> B</a:t>
                </a:r>
                <a:r>
                  <a:rPr lang="en-US" sz="2400" baseline="-25000" dirty="0"/>
                  <a:t>3</a:t>
                </a:r>
              </a:p>
            </p:txBody>
          </p:sp>
        </mc:Choice>
        <mc:Fallback xmlns="">
          <p:sp>
            <p:nvSpPr>
              <p:cNvPr id="40" name="Rectangle 39">
                <a:extLst>
                  <a:ext uri="{FF2B5EF4-FFF2-40B4-BE49-F238E27FC236}">
                    <a16:creationId xmlns:a16="http://schemas.microsoft.com/office/drawing/2014/main" id="{B4976C56-FF62-4A98-881B-EABFB8D02FFA}"/>
                  </a:ext>
                </a:extLst>
              </p:cNvPr>
              <p:cNvSpPr>
                <a:spLocks noRot="1" noChangeAspect="1" noMove="1" noResize="1" noEditPoints="1" noAdjustHandles="1" noChangeArrowheads="1" noChangeShapeType="1" noTextEdit="1"/>
              </p:cNvSpPr>
              <p:nvPr/>
            </p:nvSpPr>
            <p:spPr>
              <a:xfrm>
                <a:off x="1248669" y="2650141"/>
                <a:ext cx="3477234" cy="461665"/>
              </a:xfrm>
              <a:prstGeom prst="rect">
                <a:avLst/>
              </a:prstGeom>
              <a:blipFill>
                <a:blip r:embed="rId2"/>
                <a:stretch>
                  <a:fillRect l="-2807" t="-9333" b="-32000"/>
                </a:stretch>
              </a:blipFill>
            </p:spPr>
            <p:txBody>
              <a:bodyPr/>
              <a:lstStyle/>
              <a:p>
                <a:r>
                  <a:rPr lang="en-IN">
                    <a:noFill/>
                  </a:rPr>
                  <a:t> </a:t>
                </a:r>
              </a:p>
            </p:txBody>
          </p:sp>
        </mc:Fallback>
      </mc:AlternateContent>
      <p:sp>
        <p:nvSpPr>
          <p:cNvPr id="41" name="Rectangle 40">
            <a:extLst>
              <a:ext uri="{FF2B5EF4-FFF2-40B4-BE49-F238E27FC236}">
                <a16:creationId xmlns:a16="http://schemas.microsoft.com/office/drawing/2014/main" xmlns="" id="{3F65903C-878C-4CC9-866D-5DDAB3BFEAF2}"/>
              </a:ext>
            </a:extLst>
          </p:cNvPr>
          <p:cNvSpPr/>
          <p:nvPr/>
        </p:nvSpPr>
        <p:spPr>
          <a:xfrm>
            <a:off x="1248669" y="2043185"/>
            <a:ext cx="1024639" cy="461665"/>
          </a:xfrm>
          <a:prstGeom prst="rect">
            <a:avLst/>
          </a:prstGeom>
        </p:spPr>
        <p:txBody>
          <a:bodyPr wrap="none">
            <a:spAutoFit/>
          </a:bodyPr>
          <a:lstStyle/>
          <a:p>
            <a:r>
              <a:rPr lang="en-US" sz="2400" dirty="0"/>
              <a:t>G</a:t>
            </a:r>
            <a:r>
              <a:rPr lang="en-US" sz="2400" baseline="-25000" dirty="0"/>
              <a:t>4</a:t>
            </a:r>
            <a:r>
              <a:rPr lang="en-US" sz="2400" dirty="0"/>
              <a:t> = B</a:t>
            </a:r>
            <a:r>
              <a:rPr lang="en-US" sz="2400" baseline="-25000" dirty="0"/>
              <a:t>4</a:t>
            </a:r>
            <a:endParaRPr lang="en-US" sz="2400" dirty="0"/>
          </a:p>
        </p:txBody>
      </p:sp>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xmlns="" id="{5F812791-253A-4099-9524-0C472D46D626}"/>
                  </a:ext>
                </a:extLst>
              </p:cNvPr>
              <p:cNvSpPr/>
              <p:nvPr/>
            </p:nvSpPr>
            <p:spPr>
              <a:xfrm>
                <a:off x="1248669" y="3878382"/>
                <a:ext cx="3477234" cy="461665"/>
              </a:xfrm>
              <a:prstGeom prst="rect">
                <a:avLst/>
              </a:prstGeom>
            </p:spPr>
            <p:txBody>
              <a:bodyPr wrap="none">
                <a:spAutoFit/>
              </a:bodyPr>
              <a:lstStyle/>
              <a:p>
                <a:r>
                  <a:rPr lang="en-US" sz="2400" dirty="0"/>
                  <a:t>G</a:t>
                </a:r>
                <a:r>
                  <a:rPr lang="en-US" sz="2400" baseline="-25000" dirty="0"/>
                  <a:t>1</a:t>
                </a:r>
                <a:r>
                  <a:rPr lang="en-US" sz="2400" dirty="0"/>
                  <a:t> = B</a:t>
                </a:r>
                <a:r>
                  <a:rPr lang="en-US" sz="2400" baseline="-25000" dirty="0"/>
                  <a:t>2</a:t>
                </a:r>
                <a:r>
                  <a:rPr lang="en-US" sz="2400" dirty="0"/>
                  <a:t>’B</a:t>
                </a:r>
                <a:r>
                  <a:rPr lang="en-US" sz="2400" baseline="-25000" dirty="0"/>
                  <a:t>1</a:t>
                </a:r>
                <a:r>
                  <a:rPr lang="en-US" sz="2400" dirty="0"/>
                  <a:t> + B</a:t>
                </a:r>
                <a:r>
                  <a:rPr lang="en-US" sz="2400" baseline="-25000" dirty="0"/>
                  <a:t>2</a:t>
                </a:r>
                <a:r>
                  <a:rPr lang="en-US" sz="2400" dirty="0"/>
                  <a:t>B</a:t>
                </a:r>
                <a:r>
                  <a:rPr lang="en-US" sz="2400" baseline="-25000" dirty="0"/>
                  <a:t>1</a:t>
                </a:r>
                <a:r>
                  <a:rPr lang="en-US" sz="2400" dirty="0"/>
                  <a:t>’ = B</a:t>
                </a:r>
                <a:r>
                  <a:rPr lang="en-US" sz="2400" baseline="-25000" dirty="0"/>
                  <a:t>2</a:t>
                </a:r>
                <a14:m>
                  <m:oMath xmlns:m="http://schemas.openxmlformats.org/officeDocument/2006/math">
                    <m:r>
                      <a:rPr lang="en-IN" sz="2400" b="0" i="0" smtClean="0">
                        <a:latin typeface="Cambria Math" panose="02040503050406030204" pitchFamily="18" charset="0"/>
                      </a:rPr>
                      <m:t> </m:t>
                    </m:r>
                    <m:r>
                      <a:rPr lang="en-US" sz="2400" i="1">
                        <a:latin typeface="Cambria Math" panose="02040503050406030204" pitchFamily="18" charset="0"/>
                      </a:rPr>
                      <m:t>⨁</m:t>
                    </m:r>
                  </m:oMath>
                </a14:m>
                <a:r>
                  <a:rPr lang="en-US" sz="2400" dirty="0"/>
                  <a:t> B</a:t>
                </a:r>
                <a:r>
                  <a:rPr lang="en-US" sz="2400" baseline="-25000" dirty="0"/>
                  <a:t>1</a:t>
                </a:r>
              </a:p>
            </p:txBody>
          </p:sp>
        </mc:Choice>
        <mc:Fallback xmlns="">
          <p:sp>
            <p:nvSpPr>
              <p:cNvPr id="42" name="Rectangle 41">
                <a:extLst>
                  <a:ext uri="{FF2B5EF4-FFF2-40B4-BE49-F238E27FC236}">
                    <a16:creationId xmlns:a16="http://schemas.microsoft.com/office/drawing/2014/main" id="{5F812791-253A-4099-9524-0C472D46D626}"/>
                  </a:ext>
                </a:extLst>
              </p:cNvPr>
              <p:cNvSpPr>
                <a:spLocks noRot="1" noChangeAspect="1" noMove="1" noResize="1" noEditPoints="1" noAdjustHandles="1" noChangeArrowheads="1" noChangeShapeType="1" noTextEdit="1"/>
              </p:cNvSpPr>
              <p:nvPr/>
            </p:nvSpPr>
            <p:spPr>
              <a:xfrm>
                <a:off x="1248669" y="3878382"/>
                <a:ext cx="3477234" cy="461665"/>
              </a:xfrm>
              <a:prstGeom prst="rect">
                <a:avLst/>
              </a:prstGeom>
              <a:blipFill>
                <a:blip r:embed="rId3"/>
                <a:stretch>
                  <a:fillRect l="-2807" t="-9211" b="-3026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xmlns="" id="{FCAC3A1A-DC9D-4DAA-893E-F7B7005E807F}"/>
                  </a:ext>
                </a:extLst>
              </p:cNvPr>
              <p:cNvSpPr/>
              <p:nvPr/>
            </p:nvSpPr>
            <p:spPr>
              <a:xfrm>
                <a:off x="1248669" y="3258621"/>
                <a:ext cx="3502882" cy="461665"/>
              </a:xfrm>
              <a:prstGeom prst="rect">
                <a:avLst/>
              </a:prstGeom>
            </p:spPr>
            <p:txBody>
              <a:bodyPr wrap="none">
                <a:spAutoFit/>
              </a:bodyPr>
              <a:lstStyle/>
              <a:p>
                <a:r>
                  <a:rPr lang="en-US" sz="2400" dirty="0"/>
                  <a:t>G</a:t>
                </a:r>
                <a:r>
                  <a:rPr lang="en-US" sz="2400" baseline="-25000" dirty="0"/>
                  <a:t>2</a:t>
                </a:r>
                <a:r>
                  <a:rPr lang="en-US" sz="2400" dirty="0"/>
                  <a:t> = B</a:t>
                </a:r>
                <a:r>
                  <a:rPr lang="en-US" sz="2400" baseline="-25000" dirty="0"/>
                  <a:t>3</a:t>
                </a:r>
                <a:r>
                  <a:rPr lang="en-US" sz="2400" dirty="0"/>
                  <a:t>’B</a:t>
                </a:r>
                <a:r>
                  <a:rPr lang="en-US" sz="2400" baseline="-25000" dirty="0"/>
                  <a:t>2</a:t>
                </a:r>
                <a:r>
                  <a:rPr lang="en-US" sz="2400" dirty="0"/>
                  <a:t> + B</a:t>
                </a:r>
                <a:r>
                  <a:rPr lang="en-US" sz="2400" baseline="-25000" dirty="0"/>
                  <a:t>3</a:t>
                </a:r>
                <a:r>
                  <a:rPr lang="en-US" sz="2400" dirty="0"/>
                  <a:t>B</a:t>
                </a:r>
                <a:r>
                  <a:rPr lang="en-US" sz="2400" baseline="-25000" dirty="0"/>
                  <a:t>2</a:t>
                </a:r>
                <a:r>
                  <a:rPr lang="en-US" sz="2400" dirty="0"/>
                  <a:t>’ = B</a:t>
                </a:r>
                <a:r>
                  <a:rPr lang="en-US" sz="2400" baseline="-25000" dirty="0"/>
                  <a:t>3</a:t>
                </a:r>
                <a14:m>
                  <m:oMath xmlns:m="http://schemas.openxmlformats.org/officeDocument/2006/math">
                    <m:r>
                      <a:rPr lang="en-IN" sz="2400" b="0" i="0" smtClean="0">
                        <a:latin typeface="Cambria Math" panose="02040503050406030204" pitchFamily="18" charset="0"/>
                      </a:rPr>
                      <m:t> </m:t>
                    </m:r>
                    <m:r>
                      <a:rPr lang="en-US" sz="2400" i="1">
                        <a:latin typeface="Cambria Math" panose="02040503050406030204" pitchFamily="18" charset="0"/>
                      </a:rPr>
                      <m:t>⨁</m:t>
                    </m:r>
                  </m:oMath>
                </a14:m>
                <a:r>
                  <a:rPr lang="en-US" sz="2400" dirty="0"/>
                  <a:t> B</a:t>
                </a:r>
                <a:r>
                  <a:rPr lang="en-US" sz="2400" baseline="-25000" dirty="0"/>
                  <a:t>2</a:t>
                </a:r>
              </a:p>
            </p:txBody>
          </p:sp>
        </mc:Choice>
        <mc:Fallback xmlns="">
          <p:sp>
            <p:nvSpPr>
              <p:cNvPr id="43" name="Rectangle 42">
                <a:extLst>
                  <a:ext uri="{FF2B5EF4-FFF2-40B4-BE49-F238E27FC236}">
                    <a16:creationId xmlns:a16="http://schemas.microsoft.com/office/drawing/2014/main" id="{FCAC3A1A-DC9D-4DAA-893E-F7B7005E807F}"/>
                  </a:ext>
                </a:extLst>
              </p:cNvPr>
              <p:cNvSpPr>
                <a:spLocks noRot="1" noChangeAspect="1" noMove="1" noResize="1" noEditPoints="1" noAdjustHandles="1" noChangeArrowheads="1" noChangeShapeType="1" noTextEdit="1"/>
              </p:cNvSpPr>
              <p:nvPr/>
            </p:nvSpPr>
            <p:spPr>
              <a:xfrm>
                <a:off x="1248669" y="3258621"/>
                <a:ext cx="3502882" cy="461665"/>
              </a:xfrm>
              <a:prstGeom prst="rect">
                <a:avLst/>
              </a:prstGeom>
              <a:blipFill>
                <a:blip r:embed="rId4"/>
                <a:stretch>
                  <a:fillRect l="-2787" t="-9333" b="-32000"/>
                </a:stretch>
              </a:blipFill>
            </p:spPr>
            <p:txBody>
              <a:bodyPr/>
              <a:lstStyle/>
              <a:p>
                <a:r>
                  <a:rPr lang="en-IN">
                    <a:noFill/>
                  </a:rPr>
                  <a:t> </a:t>
                </a:r>
              </a:p>
            </p:txBody>
          </p:sp>
        </mc:Fallback>
      </mc:AlternateContent>
    </p:spTree>
    <p:extLst>
      <p:ext uri="{BB962C8B-B14F-4D97-AF65-F5344CB8AC3E}">
        <p14:creationId xmlns:p14="http://schemas.microsoft.com/office/powerpoint/2010/main" val="418309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10"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500"/>
                                        <p:tgtEl>
                                          <p:spTgt spid="3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500"/>
                                        <p:tgtEl>
                                          <p:spTgt spid="4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par>
                                <p:cTn id="40" presetID="10" presetClass="entr" presetSubtype="0"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500"/>
                                        <p:tgtEl>
                                          <p:spTgt spid="2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fade">
                                      <p:cBhvr>
                                        <p:cTn id="55" dur="500"/>
                                        <p:tgtEl>
                                          <p:spTgt spid="3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fade">
                                      <p:cBhvr>
                                        <p:cTn id="60" dur="500"/>
                                        <p:tgtEl>
                                          <p:spTgt spid="1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fade">
                                      <p:cBhvr>
                                        <p:cTn id="63" dur="500"/>
                                        <p:tgtEl>
                                          <p:spTgt spid="38"/>
                                        </p:tgtEl>
                                      </p:cBhvr>
                                    </p:animEffect>
                                  </p:childTnLst>
                                </p:cTn>
                              </p:par>
                              <p:par>
                                <p:cTn id="64" presetID="10" presetClass="entr" presetSubtype="0" fill="hold" nodeType="with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fade">
                                      <p:cBhvr>
                                        <p:cTn id="66" dur="500"/>
                                        <p:tgtEl>
                                          <p:spTgt spid="28"/>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42"/>
                                        </p:tgtEl>
                                        <p:attrNameLst>
                                          <p:attrName>style.visibility</p:attrName>
                                        </p:attrNameLst>
                                      </p:cBhvr>
                                      <p:to>
                                        <p:strVal val="visible"/>
                                      </p:to>
                                    </p:set>
                                    <p:animEffect transition="in" filter="fade">
                                      <p:cBhvr>
                                        <p:cTn id="71" dur="500"/>
                                        <p:tgtEl>
                                          <p:spTgt spid="42"/>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500"/>
                                        <p:tgtEl>
                                          <p:spTgt spid="35"/>
                                        </p:tgtEl>
                                      </p:cBhvr>
                                    </p:animEffect>
                                  </p:childTnLst>
                                </p:cTn>
                              </p:par>
                              <p:par>
                                <p:cTn id="77" presetID="10" presetClass="entr" presetSubtype="0" fill="hold" nodeType="with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fade">
                                      <p:cBhvr>
                                        <p:cTn id="79" dur="500"/>
                                        <p:tgtEl>
                                          <p:spTgt spid="31"/>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18"/>
                                        </p:tgtEl>
                                        <p:attrNameLst>
                                          <p:attrName>style.visibility</p:attrName>
                                        </p:attrNameLst>
                                      </p:cBhvr>
                                      <p:to>
                                        <p:strVal val="visible"/>
                                      </p:to>
                                    </p:set>
                                    <p:animEffect transition="in" filter="fade">
                                      <p:cBhvr>
                                        <p:cTn id="84" dur="500"/>
                                        <p:tgtEl>
                                          <p:spTgt spid="18"/>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9"/>
                                        </p:tgtEl>
                                        <p:attrNameLst>
                                          <p:attrName>style.visibility</p:attrName>
                                        </p:attrNameLst>
                                      </p:cBhvr>
                                      <p:to>
                                        <p:strVal val="visible"/>
                                      </p:to>
                                    </p:set>
                                    <p:animEffect transition="in" filter="fade">
                                      <p:cBhvr>
                                        <p:cTn id="87" dur="500"/>
                                        <p:tgtEl>
                                          <p:spTgt spid="39"/>
                                        </p:tgtEl>
                                      </p:cBhvr>
                                    </p:animEffect>
                                  </p:childTnLst>
                                </p:cTn>
                              </p:par>
                              <p:par>
                                <p:cTn id="88" presetID="10" presetClass="entr" presetSubtype="0" fill="hold" nodeType="withEffect">
                                  <p:stCondLst>
                                    <p:cond delay="0"/>
                                  </p:stCondLst>
                                  <p:childTnLst>
                                    <p:set>
                                      <p:cBhvr>
                                        <p:cTn id="89" dur="1" fill="hold">
                                          <p:stCondLst>
                                            <p:cond delay="0"/>
                                          </p:stCondLst>
                                        </p:cTn>
                                        <p:tgtEl>
                                          <p:spTgt spid="30"/>
                                        </p:tgtEl>
                                        <p:attrNameLst>
                                          <p:attrName>style.visibility</p:attrName>
                                        </p:attrNameLst>
                                      </p:cBhvr>
                                      <p:to>
                                        <p:strVal val="visible"/>
                                      </p:to>
                                    </p:set>
                                    <p:animEffect transition="in" filter="fade">
                                      <p:cBhvr>
                                        <p:cTn id="9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P spid="36" grpId="0"/>
      <p:bldP spid="37" grpId="0"/>
      <p:bldP spid="38" grpId="0"/>
      <p:bldP spid="39" grpId="0"/>
      <p:bldP spid="40" grpId="0" animBg="1"/>
      <p:bldP spid="41" grpId="0"/>
      <p:bldP spid="42" grpId="0" animBg="1"/>
      <p:bldP spid="4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7A961E-C0BC-4EA8-9F04-CB966AA6BEC4}"/>
              </a:ext>
            </a:extLst>
          </p:cNvPr>
          <p:cNvSpPr>
            <a:spLocks noGrp="1"/>
          </p:cNvSpPr>
          <p:nvPr>
            <p:ph type="title"/>
          </p:nvPr>
        </p:nvSpPr>
        <p:spPr/>
        <p:txBody>
          <a:bodyPr/>
          <a:lstStyle/>
          <a:p>
            <a:r>
              <a:rPr lang="en-IN" dirty="0"/>
              <a:t>BCD to Excess-3 Code Converter</a:t>
            </a:r>
          </a:p>
        </p:txBody>
      </p:sp>
      <p:graphicFrame>
        <p:nvGraphicFramePr>
          <p:cNvPr id="4" name="Table 3">
            <a:extLst>
              <a:ext uri="{FF2B5EF4-FFF2-40B4-BE49-F238E27FC236}">
                <a16:creationId xmlns:a16="http://schemas.microsoft.com/office/drawing/2014/main" xmlns="" id="{F1ED8A7C-4256-445E-A442-DA6F587D9570}"/>
              </a:ext>
            </a:extLst>
          </p:cNvPr>
          <p:cNvGraphicFramePr>
            <a:graphicFrameLocks noGrp="1"/>
          </p:cNvGraphicFramePr>
          <p:nvPr>
            <p:extLst>
              <p:ext uri="{D42A27DB-BD31-4B8C-83A1-F6EECF244321}">
                <p14:modId xmlns:p14="http://schemas.microsoft.com/office/powerpoint/2010/main" val="3650919670"/>
              </p:ext>
            </p:extLst>
          </p:nvPr>
        </p:nvGraphicFramePr>
        <p:xfrm>
          <a:off x="391976" y="957264"/>
          <a:ext cx="4229104" cy="5486400"/>
        </p:xfrm>
        <a:graphic>
          <a:graphicData uri="http://schemas.openxmlformats.org/drawingml/2006/table">
            <a:tbl>
              <a:tblPr firstRow="1">
                <a:tableStyleId>{69012ECD-51FC-41F1-AA8D-1B2483CD663E}</a:tableStyleId>
              </a:tblPr>
              <a:tblGrid>
                <a:gridCol w="528638">
                  <a:extLst>
                    <a:ext uri="{9D8B030D-6E8A-4147-A177-3AD203B41FA5}">
                      <a16:colId xmlns:a16="http://schemas.microsoft.com/office/drawing/2014/main" xmlns="" val="20000"/>
                    </a:ext>
                  </a:extLst>
                </a:gridCol>
                <a:gridCol w="528638">
                  <a:extLst>
                    <a:ext uri="{9D8B030D-6E8A-4147-A177-3AD203B41FA5}">
                      <a16:colId xmlns:a16="http://schemas.microsoft.com/office/drawing/2014/main" xmlns="" val="20001"/>
                    </a:ext>
                  </a:extLst>
                </a:gridCol>
                <a:gridCol w="528638">
                  <a:extLst>
                    <a:ext uri="{9D8B030D-6E8A-4147-A177-3AD203B41FA5}">
                      <a16:colId xmlns:a16="http://schemas.microsoft.com/office/drawing/2014/main" xmlns="" val="20002"/>
                    </a:ext>
                  </a:extLst>
                </a:gridCol>
                <a:gridCol w="528638">
                  <a:extLst>
                    <a:ext uri="{9D8B030D-6E8A-4147-A177-3AD203B41FA5}">
                      <a16:colId xmlns:a16="http://schemas.microsoft.com/office/drawing/2014/main" xmlns="" val="20003"/>
                    </a:ext>
                  </a:extLst>
                </a:gridCol>
                <a:gridCol w="528638">
                  <a:extLst>
                    <a:ext uri="{9D8B030D-6E8A-4147-A177-3AD203B41FA5}">
                      <a16:colId xmlns:a16="http://schemas.microsoft.com/office/drawing/2014/main" xmlns="" val="20004"/>
                    </a:ext>
                  </a:extLst>
                </a:gridCol>
                <a:gridCol w="528638">
                  <a:extLst>
                    <a:ext uri="{9D8B030D-6E8A-4147-A177-3AD203B41FA5}">
                      <a16:colId xmlns:a16="http://schemas.microsoft.com/office/drawing/2014/main" xmlns="" val="20005"/>
                    </a:ext>
                  </a:extLst>
                </a:gridCol>
                <a:gridCol w="528638">
                  <a:extLst>
                    <a:ext uri="{9D8B030D-6E8A-4147-A177-3AD203B41FA5}">
                      <a16:colId xmlns:a16="http://schemas.microsoft.com/office/drawing/2014/main" xmlns="" val="20006"/>
                    </a:ext>
                  </a:extLst>
                </a:gridCol>
                <a:gridCol w="528638">
                  <a:extLst>
                    <a:ext uri="{9D8B030D-6E8A-4147-A177-3AD203B41FA5}">
                      <a16:colId xmlns:a16="http://schemas.microsoft.com/office/drawing/2014/main" xmlns="" val="20007"/>
                    </a:ext>
                  </a:extLst>
                </a:gridCol>
              </a:tblGrid>
              <a:tr h="370840">
                <a:tc gridSpan="4">
                  <a:txBody>
                    <a:bodyPr/>
                    <a:lstStyle/>
                    <a:p>
                      <a:pPr algn="ctr"/>
                      <a:r>
                        <a:rPr lang="en-US" sz="2400" baseline="0" dirty="0">
                          <a:solidFill>
                            <a:schemeClr val="tx1"/>
                          </a:solidFill>
                        </a:rPr>
                        <a:t>8421 BCD</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hMerge="1">
                  <a:txBody>
                    <a:bodyPr/>
                    <a:lstStyle/>
                    <a:p>
                      <a:pPr algn="ctr"/>
                      <a:endParaRPr lang="en-US" sz="24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sz="2400" baseline="0" dirty="0">
                          <a:solidFill>
                            <a:schemeClr val="tx1"/>
                          </a:solidFill>
                        </a:rPr>
                        <a:t>XS - 3</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hMerge="1">
                  <a:txBody>
                    <a:bodyPr/>
                    <a:lstStyle/>
                    <a:p>
                      <a:pPr algn="ctr"/>
                      <a:endParaRPr lang="en-US" sz="24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pPr algn="ctr"/>
                      <a:r>
                        <a:rPr lang="en-US" sz="2400" b="1" dirty="0"/>
                        <a:t>B</a:t>
                      </a:r>
                      <a:r>
                        <a:rPr lang="en-US" sz="2400" b="1" baseline="-25000" dirty="0"/>
                        <a:t>4</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400" b="1" dirty="0"/>
                        <a:t>B</a:t>
                      </a:r>
                      <a:r>
                        <a:rPr lang="en-US" sz="2400" b="1" baseline="-25000" dirty="0"/>
                        <a:t>3</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400" b="1" dirty="0"/>
                        <a:t>B</a:t>
                      </a:r>
                      <a:r>
                        <a:rPr lang="en-US" sz="2400" b="1" baseline="-25000" dirty="0"/>
                        <a:t>2</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400" b="1" dirty="0"/>
                        <a:t>B</a:t>
                      </a:r>
                      <a:r>
                        <a:rPr lang="en-US" sz="2400" b="1" baseline="-250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400" b="1" dirty="0"/>
                        <a:t>X</a:t>
                      </a:r>
                      <a:r>
                        <a:rPr lang="en-US" sz="2400" b="1" baseline="-25000" dirty="0"/>
                        <a:t>4</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400" b="1" dirty="0"/>
                        <a:t>X</a:t>
                      </a:r>
                      <a:r>
                        <a:rPr lang="en-US" sz="2400" b="1" baseline="-25000" dirty="0"/>
                        <a:t>3</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400" b="1" dirty="0"/>
                        <a:t>X</a:t>
                      </a:r>
                      <a:r>
                        <a:rPr lang="en-US" sz="2400" b="1" baseline="-25000" dirty="0"/>
                        <a:t>2</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400" b="1" dirty="0"/>
                        <a:t>X</a:t>
                      </a:r>
                      <a:r>
                        <a:rPr lang="en-US" sz="2400" b="1" baseline="-250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1"/>
                  </a:ext>
                </a:extLst>
              </a:tr>
              <a:tr h="370840">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6"/>
                  </a:ext>
                </a:extLst>
              </a:tr>
              <a:tr h="370840">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a:t>1</a:t>
                      </a:r>
                      <a:endParaRPr lang="en-US" sz="24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7"/>
                  </a:ext>
                </a:extLst>
              </a:tr>
              <a:tr h="370840">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a:t>1</a:t>
                      </a:r>
                      <a:endParaRPr lang="en-US" sz="24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8"/>
                  </a:ext>
                </a:extLst>
              </a:tr>
              <a:tr h="370840">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9"/>
                  </a:ext>
                </a:extLst>
              </a:tr>
              <a:tr h="370840">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10"/>
                  </a:ext>
                </a:extLst>
              </a:tr>
              <a:tr h="370840">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11"/>
                  </a:ext>
                </a:extLst>
              </a:tr>
            </a:tbl>
          </a:graphicData>
        </a:graphic>
      </p:graphicFrame>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xmlns="" id="{AE995EF1-A946-4397-A0C5-C2A36C08BA1B}"/>
                  </a:ext>
                </a:extLst>
              </p:cNvPr>
              <p:cNvSpPr/>
              <p:nvPr/>
            </p:nvSpPr>
            <p:spPr>
              <a:xfrm>
                <a:off x="5656881" y="1845091"/>
                <a:ext cx="6535119" cy="986680"/>
              </a:xfrm>
              <a:prstGeom prst="rect">
                <a:avLst/>
              </a:prstGeom>
            </p:spPr>
            <p:txBody>
              <a:bodyPr wrap="square">
                <a:spAutoFit/>
              </a:bodyPr>
              <a:lstStyle/>
              <a:p>
                <a:pPr algn="ct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rPr>
                          </m:ctrlPr>
                        </m:sSubPr>
                        <m:e>
                          <m:r>
                            <a:rPr lang="en-IN" sz="2400" b="0" i="1" smtClean="0">
                              <a:latin typeface="Cambria Math" panose="02040503050406030204" pitchFamily="18" charset="0"/>
                            </a:rPr>
                            <m:t>𝑋</m:t>
                          </m:r>
                        </m:e>
                        <m:sub>
                          <m:r>
                            <a:rPr lang="en-IN" sz="2400" b="0" i="1" smtClean="0">
                              <a:latin typeface="Cambria Math" panose="02040503050406030204" pitchFamily="18" charset="0"/>
                            </a:rPr>
                            <m:t>4</m:t>
                          </m:r>
                        </m:sub>
                      </m:sSub>
                      <m:r>
                        <a:rPr lang="en-IN" sz="2400" b="0" i="1" smtClean="0">
                          <a:latin typeface="Cambria Math" panose="02040503050406030204" pitchFamily="18" charset="0"/>
                        </a:rPr>
                        <m:t>=</m:t>
                      </m:r>
                      <m:nary>
                        <m:naryPr>
                          <m:chr m:val="∑"/>
                          <m:subHide m:val="on"/>
                          <m:supHide m:val="on"/>
                          <m:ctrlPr>
                            <a:rPr lang="en-IN" sz="2400" b="0" i="1" smtClean="0">
                              <a:latin typeface="Cambria Math" panose="02040503050406030204" pitchFamily="18" charset="0"/>
                            </a:rPr>
                          </m:ctrlPr>
                        </m:naryPr>
                        <m:sub/>
                        <m:sup/>
                        <m:e>
                          <m:r>
                            <a:rPr lang="en-IN" sz="2400" b="0" i="1" smtClean="0">
                              <a:latin typeface="Cambria Math" panose="02040503050406030204" pitchFamily="18" charset="0"/>
                            </a:rPr>
                            <m:t>𝑚</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5,6,7,8,9</m:t>
                              </m:r>
                            </m:e>
                          </m:d>
                        </m:e>
                      </m:nary>
                      <m:r>
                        <a:rPr lang="en-IN" sz="2400" b="0" i="1" smtClean="0">
                          <a:latin typeface="Cambria Math" panose="02040503050406030204" pitchFamily="18" charset="0"/>
                        </a:rPr>
                        <m:t> +</m:t>
                      </m:r>
                      <m:r>
                        <a:rPr lang="en-IN" sz="2400" b="0" i="1" smtClean="0">
                          <a:latin typeface="Cambria Math" panose="02040503050406030204" pitchFamily="18" charset="0"/>
                        </a:rPr>
                        <m:t>𝑑</m:t>
                      </m:r>
                      <m:r>
                        <a:rPr lang="en-IN" sz="2400" b="0" i="1" smtClean="0">
                          <a:latin typeface="Cambria Math" panose="02040503050406030204" pitchFamily="18" charset="0"/>
                        </a:rPr>
                        <m:t>(10,11,12,13,14,15)</m:t>
                      </m:r>
                    </m:oMath>
                  </m:oMathPara>
                </a14:m>
                <a:endParaRPr lang="en-US" sz="2400" dirty="0"/>
              </a:p>
            </p:txBody>
          </p:sp>
        </mc:Choice>
        <mc:Fallback xmlns="">
          <p:sp>
            <p:nvSpPr>
              <p:cNvPr id="5" name="Rectangle 4">
                <a:extLst>
                  <a:ext uri="{FF2B5EF4-FFF2-40B4-BE49-F238E27FC236}">
                    <a16:creationId xmlns:a16="http://schemas.microsoft.com/office/drawing/2014/main" id="{AE995EF1-A946-4397-A0C5-C2A36C08BA1B}"/>
                  </a:ext>
                </a:extLst>
              </p:cNvPr>
              <p:cNvSpPr>
                <a:spLocks noRot="1" noChangeAspect="1" noMove="1" noResize="1" noEditPoints="1" noAdjustHandles="1" noChangeArrowheads="1" noChangeShapeType="1" noTextEdit="1"/>
              </p:cNvSpPr>
              <p:nvPr/>
            </p:nvSpPr>
            <p:spPr>
              <a:xfrm>
                <a:off x="5656881" y="1845091"/>
                <a:ext cx="6535119" cy="986680"/>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xmlns="" id="{7B8C71E0-35CA-44E2-969E-E45F3C36B2C1}"/>
                  </a:ext>
                </a:extLst>
              </p:cNvPr>
              <p:cNvSpPr/>
              <p:nvPr/>
            </p:nvSpPr>
            <p:spPr>
              <a:xfrm>
                <a:off x="5656881" y="2665709"/>
                <a:ext cx="6535119" cy="986680"/>
              </a:xfrm>
              <a:prstGeom prst="rect">
                <a:avLst/>
              </a:prstGeom>
            </p:spPr>
            <p:txBody>
              <a:bodyPr wrap="square">
                <a:spAutoFit/>
              </a:bodyPr>
              <a:lstStyle/>
              <a:p>
                <a:pPr algn="ct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rPr>
                          </m:ctrlPr>
                        </m:sSubPr>
                        <m:e>
                          <m:r>
                            <a:rPr lang="en-IN" sz="2400" b="0" i="1" smtClean="0">
                              <a:latin typeface="Cambria Math" panose="02040503050406030204" pitchFamily="18" charset="0"/>
                            </a:rPr>
                            <m:t>𝑋</m:t>
                          </m:r>
                        </m:e>
                        <m:sub>
                          <m:r>
                            <a:rPr lang="en-IN" sz="2400" b="0" i="1" smtClean="0">
                              <a:latin typeface="Cambria Math" panose="02040503050406030204" pitchFamily="18" charset="0"/>
                            </a:rPr>
                            <m:t>3</m:t>
                          </m:r>
                        </m:sub>
                      </m:sSub>
                      <m:r>
                        <a:rPr lang="en-IN" sz="2400" b="0" i="1" smtClean="0">
                          <a:latin typeface="Cambria Math" panose="02040503050406030204" pitchFamily="18" charset="0"/>
                        </a:rPr>
                        <m:t>=</m:t>
                      </m:r>
                      <m:nary>
                        <m:naryPr>
                          <m:chr m:val="∑"/>
                          <m:subHide m:val="on"/>
                          <m:supHide m:val="on"/>
                          <m:ctrlPr>
                            <a:rPr lang="en-IN" sz="2400" b="0" i="1" smtClean="0">
                              <a:latin typeface="Cambria Math" panose="02040503050406030204" pitchFamily="18" charset="0"/>
                            </a:rPr>
                          </m:ctrlPr>
                        </m:naryPr>
                        <m:sub/>
                        <m:sup/>
                        <m:e>
                          <m:r>
                            <a:rPr lang="en-IN" sz="2400" b="0" i="1" smtClean="0">
                              <a:latin typeface="Cambria Math" panose="02040503050406030204" pitchFamily="18" charset="0"/>
                            </a:rPr>
                            <m:t>𝑚</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1,2,3,4,9</m:t>
                              </m:r>
                            </m:e>
                          </m:d>
                        </m:e>
                      </m:nary>
                      <m:r>
                        <a:rPr lang="en-IN" sz="2400" b="0" i="1" smtClean="0">
                          <a:latin typeface="Cambria Math" panose="02040503050406030204" pitchFamily="18" charset="0"/>
                        </a:rPr>
                        <m:t> +</m:t>
                      </m:r>
                      <m:r>
                        <a:rPr lang="en-IN" sz="2400" b="0" i="1" smtClean="0">
                          <a:latin typeface="Cambria Math" panose="02040503050406030204" pitchFamily="18" charset="0"/>
                        </a:rPr>
                        <m:t>𝑑</m:t>
                      </m:r>
                      <m:r>
                        <a:rPr lang="en-IN" sz="2400" b="0" i="1" smtClean="0">
                          <a:latin typeface="Cambria Math" panose="02040503050406030204" pitchFamily="18" charset="0"/>
                        </a:rPr>
                        <m:t>(10,11,12,13,14,15)</m:t>
                      </m:r>
                    </m:oMath>
                  </m:oMathPara>
                </a14:m>
                <a:endParaRPr lang="en-US" sz="2400" dirty="0"/>
              </a:p>
            </p:txBody>
          </p:sp>
        </mc:Choice>
        <mc:Fallback xmlns="">
          <p:sp>
            <p:nvSpPr>
              <p:cNvPr id="6" name="Rectangle 5">
                <a:extLst>
                  <a:ext uri="{FF2B5EF4-FFF2-40B4-BE49-F238E27FC236}">
                    <a16:creationId xmlns:a16="http://schemas.microsoft.com/office/drawing/2014/main" id="{7B8C71E0-35CA-44E2-969E-E45F3C36B2C1}"/>
                  </a:ext>
                </a:extLst>
              </p:cNvPr>
              <p:cNvSpPr>
                <a:spLocks noRot="1" noChangeAspect="1" noMove="1" noResize="1" noEditPoints="1" noAdjustHandles="1" noChangeArrowheads="1" noChangeShapeType="1" noTextEdit="1"/>
              </p:cNvSpPr>
              <p:nvPr/>
            </p:nvSpPr>
            <p:spPr>
              <a:xfrm>
                <a:off x="5656881" y="2665709"/>
                <a:ext cx="6535119" cy="986680"/>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xmlns="" id="{C2AC1891-0991-4C2C-94B9-696CE764E73C}"/>
                  </a:ext>
                </a:extLst>
              </p:cNvPr>
              <p:cNvSpPr/>
              <p:nvPr/>
            </p:nvSpPr>
            <p:spPr>
              <a:xfrm>
                <a:off x="5656881" y="3434018"/>
                <a:ext cx="6535119" cy="986680"/>
              </a:xfrm>
              <a:prstGeom prst="rect">
                <a:avLst/>
              </a:prstGeom>
            </p:spPr>
            <p:txBody>
              <a:bodyPr wrap="square">
                <a:spAutoFit/>
              </a:bodyPr>
              <a:lstStyle/>
              <a:p>
                <a:pPr algn="ct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rPr>
                          </m:ctrlPr>
                        </m:sSubPr>
                        <m:e>
                          <m:r>
                            <a:rPr lang="en-IN" sz="2400" b="0" i="1" smtClean="0">
                              <a:latin typeface="Cambria Math" panose="02040503050406030204" pitchFamily="18" charset="0"/>
                            </a:rPr>
                            <m:t>𝑋</m:t>
                          </m:r>
                        </m:e>
                        <m:sub>
                          <m:r>
                            <a:rPr lang="en-IN" sz="2400" b="0" i="1" smtClean="0">
                              <a:latin typeface="Cambria Math" panose="02040503050406030204" pitchFamily="18" charset="0"/>
                            </a:rPr>
                            <m:t>2</m:t>
                          </m:r>
                        </m:sub>
                      </m:sSub>
                      <m:r>
                        <a:rPr lang="en-IN" sz="2400" b="0" i="1" smtClean="0">
                          <a:latin typeface="Cambria Math" panose="02040503050406030204" pitchFamily="18" charset="0"/>
                        </a:rPr>
                        <m:t>=</m:t>
                      </m:r>
                      <m:nary>
                        <m:naryPr>
                          <m:chr m:val="∑"/>
                          <m:subHide m:val="on"/>
                          <m:supHide m:val="on"/>
                          <m:ctrlPr>
                            <a:rPr lang="en-IN" sz="2400" b="0" i="1" smtClean="0">
                              <a:latin typeface="Cambria Math" panose="02040503050406030204" pitchFamily="18" charset="0"/>
                            </a:rPr>
                          </m:ctrlPr>
                        </m:naryPr>
                        <m:sub/>
                        <m:sup/>
                        <m:e>
                          <m:r>
                            <a:rPr lang="en-IN" sz="2400" b="0" i="1" smtClean="0">
                              <a:latin typeface="Cambria Math" panose="02040503050406030204" pitchFamily="18" charset="0"/>
                            </a:rPr>
                            <m:t>𝑚</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0,3,4,7,8</m:t>
                              </m:r>
                            </m:e>
                          </m:d>
                        </m:e>
                      </m:nary>
                      <m:r>
                        <a:rPr lang="en-IN" sz="2400" b="0" i="1" smtClean="0">
                          <a:latin typeface="Cambria Math" panose="02040503050406030204" pitchFamily="18" charset="0"/>
                        </a:rPr>
                        <m:t> +</m:t>
                      </m:r>
                      <m:r>
                        <a:rPr lang="en-IN" sz="2400" b="0" i="1" smtClean="0">
                          <a:latin typeface="Cambria Math" panose="02040503050406030204" pitchFamily="18" charset="0"/>
                        </a:rPr>
                        <m:t>𝑑</m:t>
                      </m:r>
                      <m:r>
                        <a:rPr lang="en-IN" sz="2400" b="0" i="1" smtClean="0">
                          <a:latin typeface="Cambria Math" panose="02040503050406030204" pitchFamily="18" charset="0"/>
                        </a:rPr>
                        <m:t>(10,11,12,13,14,15)</m:t>
                      </m:r>
                    </m:oMath>
                  </m:oMathPara>
                </a14:m>
                <a:endParaRPr lang="en-US" sz="2400" dirty="0"/>
              </a:p>
            </p:txBody>
          </p:sp>
        </mc:Choice>
        <mc:Fallback xmlns="">
          <p:sp>
            <p:nvSpPr>
              <p:cNvPr id="7" name="Rectangle 6">
                <a:extLst>
                  <a:ext uri="{FF2B5EF4-FFF2-40B4-BE49-F238E27FC236}">
                    <a16:creationId xmlns:a16="http://schemas.microsoft.com/office/drawing/2014/main" id="{C2AC1891-0991-4C2C-94B9-696CE764E73C}"/>
                  </a:ext>
                </a:extLst>
              </p:cNvPr>
              <p:cNvSpPr>
                <a:spLocks noRot="1" noChangeAspect="1" noMove="1" noResize="1" noEditPoints="1" noAdjustHandles="1" noChangeArrowheads="1" noChangeShapeType="1" noTextEdit="1"/>
              </p:cNvSpPr>
              <p:nvPr/>
            </p:nvSpPr>
            <p:spPr>
              <a:xfrm>
                <a:off x="5656881" y="3434018"/>
                <a:ext cx="6535119" cy="986680"/>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xmlns="" id="{855521DF-A13B-4636-8EBC-D518BF7B8F8D}"/>
                  </a:ext>
                </a:extLst>
              </p:cNvPr>
              <p:cNvSpPr/>
              <p:nvPr/>
            </p:nvSpPr>
            <p:spPr>
              <a:xfrm>
                <a:off x="5656881" y="4270134"/>
                <a:ext cx="6535119" cy="986680"/>
              </a:xfrm>
              <a:prstGeom prst="rect">
                <a:avLst/>
              </a:prstGeom>
            </p:spPr>
            <p:txBody>
              <a:bodyPr wrap="square">
                <a:spAutoFit/>
              </a:bodyPr>
              <a:lstStyle/>
              <a:p>
                <a:pPr algn="ct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rPr>
                          </m:ctrlPr>
                        </m:sSubPr>
                        <m:e>
                          <m:r>
                            <a:rPr lang="en-IN" sz="2400" b="0" i="1" smtClean="0">
                              <a:latin typeface="Cambria Math" panose="02040503050406030204" pitchFamily="18" charset="0"/>
                            </a:rPr>
                            <m:t>𝑋</m:t>
                          </m:r>
                        </m:e>
                        <m:sub>
                          <m:r>
                            <a:rPr lang="en-IN" sz="2400" b="0" i="1" smtClean="0">
                              <a:latin typeface="Cambria Math" panose="02040503050406030204" pitchFamily="18" charset="0"/>
                            </a:rPr>
                            <m:t>1</m:t>
                          </m:r>
                        </m:sub>
                      </m:sSub>
                      <m:r>
                        <a:rPr lang="en-IN" sz="2400" b="0" i="1" smtClean="0">
                          <a:latin typeface="Cambria Math" panose="02040503050406030204" pitchFamily="18" charset="0"/>
                        </a:rPr>
                        <m:t>=</m:t>
                      </m:r>
                      <m:nary>
                        <m:naryPr>
                          <m:chr m:val="∑"/>
                          <m:subHide m:val="on"/>
                          <m:supHide m:val="on"/>
                          <m:ctrlPr>
                            <a:rPr lang="en-IN" sz="2400" b="0" i="1" smtClean="0">
                              <a:latin typeface="Cambria Math" panose="02040503050406030204" pitchFamily="18" charset="0"/>
                            </a:rPr>
                          </m:ctrlPr>
                        </m:naryPr>
                        <m:sub/>
                        <m:sup/>
                        <m:e>
                          <m:r>
                            <a:rPr lang="en-IN" sz="2400" b="0" i="1" smtClean="0">
                              <a:latin typeface="Cambria Math" panose="02040503050406030204" pitchFamily="18" charset="0"/>
                            </a:rPr>
                            <m:t>𝑚</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0,2,4,6,8</m:t>
                              </m:r>
                            </m:e>
                          </m:d>
                        </m:e>
                      </m:nary>
                      <m:r>
                        <a:rPr lang="en-IN" sz="2400" b="0" i="1" smtClean="0">
                          <a:latin typeface="Cambria Math" panose="02040503050406030204" pitchFamily="18" charset="0"/>
                        </a:rPr>
                        <m:t> +</m:t>
                      </m:r>
                      <m:r>
                        <a:rPr lang="en-IN" sz="2400" b="0" i="1" smtClean="0">
                          <a:latin typeface="Cambria Math" panose="02040503050406030204" pitchFamily="18" charset="0"/>
                        </a:rPr>
                        <m:t>𝑑</m:t>
                      </m:r>
                      <m:r>
                        <a:rPr lang="en-IN" sz="2400" b="0" i="1" smtClean="0">
                          <a:latin typeface="Cambria Math" panose="02040503050406030204" pitchFamily="18" charset="0"/>
                        </a:rPr>
                        <m:t>(10,11,12,13,14,15)</m:t>
                      </m:r>
                    </m:oMath>
                  </m:oMathPara>
                </a14:m>
                <a:endParaRPr lang="en-US" sz="2400" dirty="0"/>
              </a:p>
            </p:txBody>
          </p:sp>
        </mc:Choice>
        <mc:Fallback xmlns="">
          <p:sp>
            <p:nvSpPr>
              <p:cNvPr id="8" name="Rectangle 7">
                <a:extLst>
                  <a:ext uri="{FF2B5EF4-FFF2-40B4-BE49-F238E27FC236}">
                    <a16:creationId xmlns:a16="http://schemas.microsoft.com/office/drawing/2014/main" id="{855521DF-A13B-4636-8EBC-D518BF7B8F8D}"/>
                  </a:ext>
                </a:extLst>
              </p:cNvPr>
              <p:cNvSpPr>
                <a:spLocks noRot="1" noChangeAspect="1" noMove="1" noResize="1" noEditPoints="1" noAdjustHandles="1" noChangeArrowheads="1" noChangeShapeType="1" noTextEdit="1"/>
              </p:cNvSpPr>
              <p:nvPr/>
            </p:nvSpPr>
            <p:spPr>
              <a:xfrm>
                <a:off x="5656881" y="4270134"/>
                <a:ext cx="6535119" cy="986680"/>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674257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48F9BD-F70A-443C-A397-6CDEA085A590}"/>
              </a:ext>
            </a:extLst>
          </p:cNvPr>
          <p:cNvSpPr>
            <a:spLocks noGrp="1"/>
          </p:cNvSpPr>
          <p:nvPr>
            <p:ph type="title"/>
          </p:nvPr>
        </p:nvSpPr>
        <p:spPr/>
        <p:txBody>
          <a:bodyPr/>
          <a:lstStyle/>
          <a:p>
            <a:r>
              <a:rPr lang="en-IN" dirty="0"/>
              <a:t>BCD to Excess-3 Code Converter</a:t>
            </a:r>
          </a:p>
        </p:txBody>
      </p:sp>
      <p:sp>
        <p:nvSpPr>
          <p:cNvPr id="3" name="Content Placeholder 2">
            <a:extLst>
              <a:ext uri="{FF2B5EF4-FFF2-40B4-BE49-F238E27FC236}">
                <a16:creationId xmlns:a16="http://schemas.microsoft.com/office/drawing/2014/main" xmlns="" id="{BBAFA9F7-FF28-400E-A7E5-835327AC6E98}"/>
              </a:ext>
            </a:extLst>
          </p:cNvPr>
          <p:cNvSpPr>
            <a:spLocks noGrp="1"/>
          </p:cNvSpPr>
          <p:nvPr>
            <p:ph idx="1"/>
          </p:nvPr>
        </p:nvSpPr>
        <p:spPr>
          <a:xfrm>
            <a:off x="131180" y="863444"/>
            <a:ext cx="11929641" cy="531403"/>
          </a:xfrm>
        </p:spPr>
        <p:txBody>
          <a:bodyPr/>
          <a:lstStyle/>
          <a:p>
            <a:r>
              <a:rPr lang="en-US" sz="2400" dirty="0"/>
              <a:t>K-Map for X</a:t>
            </a:r>
            <a:r>
              <a:rPr lang="en-US" sz="2400" baseline="-25000" dirty="0"/>
              <a:t>4</a:t>
            </a:r>
            <a:r>
              <a:rPr lang="en-US" sz="2400" dirty="0"/>
              <a:t>, X</a:t>
            </a:r>
            <a:r>
              <a:rPr lang="en-US" sz="2400" baseline="-25000" dirty="0"/>
              <a:t>3</a:t>
            </a:r>
            <a:r>
              <a:rPr lang="en-US" sz="2400" dirty="0"/>
              <a:t>, X</a:t>
            </a:r>
            <a:r>
              <a:rPr lang="en-US" sz="2400" baseline="-25000" dirty="0"/>
              <a:t>2</a:t>
            </a:r>
            <a:r>
              <a:rPr lang="en-US" sz="2400" dirty="0"/>
              <a:t>, X</a:t>
            </a:r>
            <a:r>
              <a:rPr lang="en-US" sz="2400" baseline="-25000" dirty="0"/>
              <a:t>1</a:t>
            </a:r>
            <a:r>
              <a:rPr lang="en-US" sz="2400" dirty="0"/>
              <a:t> function and their minimization are as follows</a:t>
            </a:r>
            <a:r>
              <a:rPr lang="en-IN" sz="2400" dirty="0"/>
              <a:t>:</a:t>
            </a:r>
            <a:endParaRPr lang="en-US" sz="2400" dirty="0"/>
          </a:p>
          <a:p>
            <a:endParaRPr lang="en-IN" dirty="0"/>
          </a:p>
        </p:txBody>
      </p:sp>
      <p:grpSp>
        <p:nvGrpSpPr>
          <p:cNvPr id="4" name="Group 3">
            <a:extLst>
              <a:ext uri="{FF2B5EF4-FFF2-40B4-BE49-F238E27FC236}">
                <a16:creationId xmlns:a16="http://schemas.microsoft.com/office/drawing/2014/main" xmlns="" id="{45CA507A-C4D0-4029-AD44-6EC8B6FFC156}"/>
              </a:ext>
            </a:extLst>
          </p:cNvPr>
          <p:cNvGrpSpPr/>
          <p:nvPr/>
        </p:nvGrpSpPr>
        <p:grpSpPr>
          <a:xfrm>
            <a:off x="836091" y="1977640"/>
            <a:ext cx="3954315" cy="4043065"/>
            <a:chOff x="2538413" y="1367135"/>
            <a:chExt cx="3954315" cy="4043065"/>
          </a:xfrm>
        </p:grpSpPr>
        <p:graphicFrame>
          <p:nvGraphicFramePr>
            <p:cNvPr id="5" name="Content Placeholder 3">
              <a:extLst>
                <a:ext uri="{FF2B5EF4-FFF2-40B4-BE49-F238E27FC236}">
                  <a16:creationId xmlns:a16="http://schemas.microsoft.com/office/drawing/2014/main" xmlns="" id="{5C5EDB26-7D12-4132-9C41-E5B96D144756}"/>
                </a:ext>
              </a:extLst>
            </p:cNvPr>
            <p:cNvGraphicFramePr>
              <a:graphicFrameLocks/>
            </p:cNvGraphicFramePr>
            <p:nvPr>
              <p:extLst>
                <p:ext uri="{D42A27DB-BD31-4B8C-83A1-F6EECF244321}">
                  <p14:modId xmlns:p14="http://schemas.microsoft.com/office/powerpoint/2010/main" val="2683069674"/>
                </p:ext>
              </p:extLst>
            </p:nvPr>
          </p:nvGraphicFramePr>
          <p:xfrm>
            <a:off x="3295650" y="2057400"/>
            <a:ext cx="3143252" cy="3352800"/>
          </p:xfrm>
          <a:graphic>
            <a:graphicData uri="http://schemas.openxmlformats.org/drawingml/2006/table">
              <a:tbl>
                <a:tblPr firstRow="1" bandRow="1"/>
                <a:tblGrid>
                  <a:gridCol w="785813">
                    <a:extLst>
                      <a:ext uri="{9D8B030D-6E8A-4147-A177-3AD203B41FA5}">
                        <a16:colId xmlns:a16="http://schemas.microsoft.com/office/drawing/2014/main" xmlns="" val="20000"/>
                      </a:ext>
                    </a:extLst>
                  </a:gridCol>
                  <a:gridCol w="785813">
                    <a:extLst>
                      <a:ext uri="{9D8B030D-6E8A-4147-A177-3AD203B41FA5}">
                        <a16:colId xmlns:a16="http://schemas.microsoft.com/office/drawing/2014/main" xmlns="" val="20001"/>
                      </a:ext>
                    </a:extLst>
                  </a:gridCol>
                  <a:gridCol w="785813">
                    <a:extLst>
                      <a:ext uri="{9D8B030D-6E8A-4147-A177-3AD203B41FA5}">
                        <a16:colId xmlns:a16="http://schemas.microsoft.com/office/drawing/2014/main" xmlns="" val="20002"/>
                      </a:ext>
                    </a:extLst>
                  </a:gridCol>
                  <a:gridCol w="785813">
                    <a:extLst>
                      <a:ext uri="{9D8B030D-6E8A-4147-A177-3AD203B41FA5}">
                        <a16:colId xmlns:a16="http://schemas.microsoft.com/office/drawing/2014/main" xmlns="" val="20003"/>
                      </a:ext>
                    </a:extLst>
                  </a:gridCol>
                </a:tblGrid>
                <a:tr h="838200">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0"/>
                    </a:ext>
                  </a:extLst>
                </a:tr>
                <a:tr h="838200">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r h="838200">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2"/>
                    </a:ext>
                  </a:extLst>
                </a:tr>
                <a:tr h="838200">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cxnSp>
          <p:nvCxnSpPr>
            <p:cNvPr id="6" name="Straight Connector 5">
              <a:extLst>
                <a:ext uri="{FF2B5EF4-FFF2-40B4-BE49-F238E27FC236}">
                  <a16:creationId xmlns:a16="http://schemas.microsoft.com/office/drawing/2014/main" xmlns="" id="{75795C59-C907-46BE-8EDF-189DC5560407}"/>
                </a:ext>
              </a:extLst>
            </p:cNvPr>
            <p:cNvCxnSpPr/>
            <p:nvPr/>
          </p:nvCxnSpPr>
          <p:spPr>
            <a:xfrm flipH="1" flipV="1">
              <a:off x="2677633" y="1596545"/>
              <a:ext cx="609600" cy="45720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xmlns="" id="{2EAA7DD2-16CC-4045-87CA-0FED7C964036}"/>
                </a:ext>
              </a:extLst>
            </p:cNvPr>
            <p:cNvSpPr txBox="1"/>
            <p:nvPr/>
          </p:nvSpPr>
          <p:spPr>
            <a:xfrm>
              <a:off x="2767013" y="1367135"/>
              <a:ext cx="726481" cy="461665"/>
            </a:xfrm>
            <a:prstGeom prst="rect">
              <a:avLst/>
            </a:prstGeom>
            <a:noFill/>
          </p:spPr>
          <p:txBody>
            <a:bodyPr wrap="none" rtlCol="0">
              <a:spAutoFit/>
            </a:bodyPr>
            <a:lstStyle/>
            <a:p>
              <a:r>
                <a:rPr lang="en-US" sz="2400" dirty="0"/>
                <a:t>B</a:t>
              </a:r>
              <a:r>
                <a:rPr lang="en-US" sz="2400" baseline="-25000" dirty="0"/>
                <a:t>4</a:t>
              </a:r>
              <a:r>
                <a:rPr lang="en-US" sz="2400" dirty="0"/>
                <a:t>B</a:t>
              </a:r>
              <a:r>
                <a:rPr lang="en-US" sz="2400" baseline="-25000" dirty="0"/>
                <a:t>3</a:t>
              </a:r>
            </a:p>
          </p:txBody>
        </p:sp>
        <p:sp>
          <p:nvSpPr>
            <p:cNvPr id="8" name="TextBox 7">
              <a:extLst>
                <a:ext uri="{FF2B5EF4-FFF2-40B4-BE49-F238E27FC236}">
                  <a16:creationId xmlns:a16="http://schemas.microsoft.com/office/drawing/2014/main" xmlns="" id="{0B8A3349-FA16-4E78-A85C-EBEE8C9C12FD}"/>
                </a:ext>
              </a:extLst>
            </p:cNvPr>
            <p:cNvSpPr txBox="1"/>
            <p:nvPr/>
          </p:nvSpPr>
          <p:spPr>
            <a:xfrm>
              <a:off x="2538413" y="1824335"/>
              <a:ext cx="726481" cy="461665"/>
            </a:xfrm>
            <a:prstGeom prst="rect">
              <a:avLst/>
            </a:prstGeom>
            <a:noFill/>
          </p:spPr>
          <p:txBody>
            <a:bodyPr wrap="none" rtlCol="0">
              <a:spAutoFit/>
            </a:bodyPr>
            <a:lstStyle/>
            <a:p>
              <a:r>
                <a:rPr lang="en-US" sz="2400" dirty="0"/>
                <a:t>B</a:t>
              </a:r>
              <a:r>
                <a:rPr lang="en-US" sz="2400" baseline="-25000" dirty="0"/>
                <a:t>2</a:t>
              </a:r>
              <a:r>
                <a:rPr lang="en-US" sz="2400" dirty="0"/>
                <a:t>B</a:t>
              </a:r>
              <a:r>
                <a:rPr lang="en-US" sz="2400" baseline="-25000" dirty="0"/>
                <a:t>1</a:t>
              </a:r>
            </a:p>
          </p:txBody>
        </p:sp>
        <p:sp>
          <p:nvSpPr>
            <p:cNvPr id="9" name="TextBox 8">
              <a:extLst>
                <a:ext uri="{FF2B5EF4-FFF2-40B4-BE49-F238E27FC236}">
                  <a16:creationId xmlns:a16="http://schemas.microsoft.com/office/drawing/2014/main" xmlns="" id="{EF6ABFE4-9CF2-4F0A-BDDD-9BF9CBDB0DED}"/>
                </a:ext>
              </a:extLst>
            </p:cNvPr>
            <p:cNvSpPr txBox="1"/>
            <p:nvPr/>
          </p:nvSpPr>
          <p:spPr>
            <a:xfrm>
              <a:off x="3429000" y="1595735"/>
              <a:ext cx="495649" cy="461665"/>
            </a:xfrm>
            <a:prstGeom prst="rect">
              <a:avLst/>
            </a:prstGeom>
            <a:noFill/>
          </p:spPr>
          <p:txBody>
            <a:bodyPr wrap="none" rtlCol="0">
              <a:spAutoFit/>
            </a:bodyPr>
            <a:lstStyle/>
            <a:p>
              <a:r>
                <a:rPr lang="en-US" sz="2400" dirty="0"/>
                <a:t>00</a:t>
              </a:r>
            </a:p>
          </p:txBody>
        </p:sp>
        <p:sp>
          <p:nvSpPr>
            <p:cNvPr id="10" name="TextBox 9">
              <a:extLst>
                <a:ext uri="{FF2B5EF4-FFF2-40B4-BE49-F238E27FC236}">
                  <a16:creationId xmlns:a16="http://schemas.microsoft.com/office/drawing/2014/main" xmlns="" id="{EC296EAE-3A1F-4A65-AA08-66F8B6D56A55}"/>
                </a:ext>
              </a:extLst>
            </p:cNvPr>
            <p:cNvSpPr txBox="1"/>
            <p:nvPr/>
          </p:nvSpPr>
          <p:spPr>
            <a:xfrm>
              <a:off x="5791200" y="1600200"/>
              <a:ext cx="495649" cy="461665"/>
            </a:xfrm>
            <a:prstGeom prst="rect">
              <a:avLst/>
            </a:prstGeom>
            <a:noFill/>
          </p:spPr>
          <p:txBody>
            <a:bodyPr wrap="none" rtlCol="0">
              <a:spAutoFit/>
            </a:bodyPr>
            <a:lstStyle/>
            <a:p>
              <a:r>
                <a:rPr lang="en-US" sz="2400" dirty="0"/>
                <a:t>10</a:t>
              </a:r>
            </a:p>
          </p:txBody>
        </p:sp>
        <p:sp>
          <p:nvSpPr>
            <p:cNvPr id="11" name="TextBox 10">
              <a:extLst>
                <a:ext uri="{FF2B5EF4-FFF2-40B4-BE49-F238E27FC236}">
                  <a16:creationId xmlns:a16="http://schemas.microsoft.com/office/drawing/2014/main" xmlns="" id="{6CB64C24-01C1-444C-A52B-F8049CC9A8CD}"/>
                </a:ext>
              </a:extLst>
            </p:cNvPr>
            <p:cNvSpPr txBox="1"/>
            <p:nvPr/>
          </p:nvSpPr>
          <p:spPr>
            <a:xfrm>
              <a:off x="2743200" y="2277070"/>
              <a:ext cx="495649" cy="461665"/>
            </a:xfrm>
            <a:prstGeom prst="rect">
              <a:avLst/>
            </a:prstGeom>
            <a:noFill/>
          </p:spPr>
          <p:txBody>
            <a:bodyPr wrap="none" rtlCol="0">
              <a:spAutoFit/>
            </a:bodyPr>
            <a:lstStyle/>
            <a:p>
              <a:r>
                <a:rPr lang="en-US" sz="2400" dirty="0"/>
                <a:t>00</a:t>
              </a:r>
            </a:p>
          </p:txBody>
        </p:sp>
        <p:sp>
          <p:nvSpPr>
            <p:cNvPr id="12" name="TextBox 11">
              <a:extLst>
                <a:ext uri="{FF2B5EF4-FFF2-40B4-BE49-F238E27FC236}">
                  <a16:creationId xmlns:a16="http://schemas.microsoft.com/office/drawing/2014/main" xmlns="" id="{6A6C7823-3AE6-42D5-A95C-D259E281CE9E}"/>
                </a:ext>
              </a:extLst>
            </p:cNvPr>
            <p:cNvSpPr txBox="1"/>
            <p:nvPr/>
          </p:nvSpPr>
          <p:spPr>
            <a:xfrm>
              <a:off x="2743200" y="3043535"/>
              <a:ext cx="495649" cy="461665"/>
            </a:xfrm>
            <a:prstGeom prst="rect">
              <a:avLst/>
            </a:prstGeom>
            <a:noFill/>
          </p:spPr>
          <p:txBody>
            <a:bodyPr wrap="none" rtlCol="0">
              <a:spAutoFit/>
            </a:bodyPr>
            <a:lstStyle/>
            <a:p>
              <a:r>
                <a:rPr lang="en-US" sz="2400" dirty="0"/>
                <a:t>01</a:t>
              </a:r>
            </a:p>
          </p:txBody>
        </p:sp>
        <p:sp>
          <p:nvSpPr>
            <p:cNvPr id="13" name="TextBox 12">
              <a:extLst>
                <a:ext uri="{FF2B5EF4-FFF2-40B4-BE49-F238E27FC236}">
                  <a16:creationId xmlns:a16="http://schemas.microsoft.com/office/drawing/2014/main" xmlns="" id="{7E1E24E3-2407-47DF-983F-3849B15C4410}"/>
                </a:ext>
              </a:extLst>
            </p:cNvPr>
            <p:cNvSpPr txBox="1"/>
            <p:nvPr/>
          </p:nvSpPr>
          <p:spPr>
            <a:xfrm>
              <a:off x="3733800" y="2038290"/>
              <a:ext cx="314510" cy="400110"/>
            </a:xfrm>
            <a:prstGeom prst="rect">
              <a:avLst/>
            </a:prstGeom>
            <a:noFill/>
          </p:spPr>
          <p:txBody>
            <a:bodyPr wrap="none" rtlCol="0">
              <a:spAutoFit/>
            </a:bodyPr>
            <a:lstStyle/>
            <a:p>
              <a:r>
                <a:rPr lang="en-US" sz="2000" dirty="0"/>
                <a:t>0</a:t>
              </a:r>
            </a:p>
          </p:txBody>
        </p:sp>
        <p:sp>
          <p:nvSpPr>
            <p:cNvPr id="14" name="TextBox 13">
              <a:extLst>
                <a:ext uri="{FF2B5EF4-FFF2-40B4-BE49-F238E27FC236}">
                  <a16:creationId xmlns:a16="http://schemas.microsoft.com/office/drawing/2014/main" xmlns="" id="{2F1B4A14-1A66-4C7D-AD94-67D71BCCB469}"/>
                </a:ext>
              </a:extLst>
            </p:cNvPr>
            <p:cNvSpPr txBox="1"/>
            <p:nvPr/>
          </p:nvSpPr>
          <p:spPr>
            <a:xfrm>
              <a:off x="3733800" y="2876490"/>
              <a:ext cx="314510" cy="400110"/>
            </a:xfrm>
            <a:prstGeom prst="rect">
              <a:avLst/>
            </a:prstGeom>
            <a:noFill/>
          </p:spPr>
          <p:txBody>
            <a:bodyPr wrap="none" rtlCol="0">
              <a:spAutoFit/>
            </a:bodyPr>
            <a:lstStyle/>
            <a:p>
              <a:r>
                <a:rPr lang="en-US" sz="2000" dirty="0"/>
                <a:t>1</a:t>
              </a:r>
            </a:p>
          </p:txBody>
        </p:sp>
        <p:sp>
          <p:nvSpPr>
            <p:cNvPr id="15" name="TextBox 14">
              <a:extLst>
                <a:ext uri="{FF2B5EF4-FFF2-40B4-BE49-F238E27FC236}">
                  <a16:creationId xmlns:a16="http://schemas.microsoft.com/office/drawing/2014/main" xmlns="" id="{3A87208C-AF97-4BC6-8A91-A2101D25A712}"/>
                </a:ext>
              </a:extLst>
            </p:cNvPr>
            <p:cNvSpPr txBox="1"/>
            <p:nvPr/>
          </p:nvSpPr>
          <p:spPr>
            <a:xfrm>
              <a:off x="3733800" y="4552890"/>
              <a:ext cx="314510" cy="400110"/>
            </a:xfrm>
            <a:prstGeom prst="rect">
              <a:avLst/>
            </a:prstGeom>
            <a:noFill/>
          </p:spPr>
          <p:txBody>
            <a:bodyPr wrap="none" rtlCol="0">
              <a:spAutoFit/>
            </a:bodyPr>
            <a:lstStyle/>
            <a:p>
              <a:r>
                <a:rPr lang="en-US" sz="2000" dirty="0"/>
                <a:t>2</a:t>
              </a:r>
            </a:p>
          </p:txBody>
        </p:sp>
        <p:sp>
          <p:nvSpPr>
            <p:cNvPr id="16" name="TextBox 15">
              <a:extLst>
                <a:ext uri="{FF2B5EF4-FFF2-40B4-BE49-F238E27FC236}">
                  <a16:creationId xmlns:a16="http://schemas.microsoft.com/office/drawing/2014/main" xmlns="" id="{A7399036-2301-4C66-8ECA-047986875442}"/>
                </a:ext>
              </a:extLst>
            </p:cNvPr>
            <p:cNvSpPr txBox="1"/>
            <p:nvPr/>
          </p:nvSpPr>
          <p:spPr>
            <a:xfrm>
              <a:off x="3733800" y="3733800"/>
              <a:ext cx="314510" cy="400110"/>
            </a:xfrm>
            <a:prstGeom prst="rect">
              <a:avLst/>
            </a:prstGeom>
            <a:noFill/>
          </p:spPr>
          <p:txBody>
            <a:bodyPr wrap="none" rtlCol="0">
              <a:spAutoFit/>
            </a:bodyPr>
            <a:lstStyle/>
            <a:p>
              <a:r>
                <a:rPr lang="en-US" sz="2000" dirty="0"/>
                <a:t>3</a:t>
              </a:r>
            </a:p>
          </p:txBody>
        </p:sp>
        <p:sp>
          <p:nvSpPr>
            <p:cNvPr id="17" name="TextBox 16">
              <a:extLst>
                <a:ext uri="{FF2B5EF4-FFF2-40B4-BE49-F238E27FC236}">
                  <a16:creationId xmlns:a16="http://schemas.microsoft.com/office/drawing/2014/main" xmlns="" id="{CD02554A-2C72-48DA-AB52-E5245016DDF2}"/>
                </a:ext>
              </a:extLst>
            </p:cNvPr>
            <p:cNvSpPr txBox="1"/>
            <p:nvPr/>
          </p:nvSpPr>
          <p:spPr>
            <a:xfrm>
              <a:off x="4228751" y="1600200"/>
              <a:ext cx="495649" cy="461665"/>
            </a:xfrm>
            <a:prstGeom prst="rect">
              <a:avLst/>
            </a:prstGeom>
            <a:noFill/>
          </p:spPr>
          <p:txBody>
            <a:bodyPr wrap="none" rtlCol="0">
              <a:spAutoFit/>
            </a:bodyPr>
            <a:lstStyle/>
            <a:p>
              <a:r>
                <a:rPr lang="en-US" sz="2400" dirty="0"/>
                <a:t>01</a:t>
              </a:r>
            </a:p>
          </p:txBody>
        </p:sp>
        <p:sp>
          <p:nvSpPr>
            <p:cNvPr id="18" name="TextBox 17">
              <a:extLst>
                <a:ext uri="{FF2B5EF4-FFF2-40B4-BE49-F238E27FC236}">
                  <a16:creationId xmlns:a16="http://schemas.microsoft.com/office/drawing/2014/main" xmlns="" id="{43C9E2DB-8CBA-4B76-AFD3-E1B9C30BC77E}"/>
                </a:ext>
              </a:extLst>
            </p:cNvPr>
            <p:cNvSpPr txBox="1"/>
            <p:nvPr/>
          </p:nvSpPr>
          <p:spPr>
            <a:xfrm>
              <a:off x="4990751" y="1595735"/>
              <a:ext cx="495649" cy="461665"/>
            </a:xfrm>
            <a:prstGeom prst="rect">
              <a:avLst/>
            </a:prstGeom>
            <a:noFill/>
          </p:spPr>
          <p:txBody>
            <a:bodyPr wrap="none" rtlCol="0">
              <a:spAutoFit/>
            </a:bodyPr>
            <a:lstStyle/>
            <a:p>
              <a:r>
                <a:rPr lang="en-US" sz="2400" dirty="0"/>
                <a:t>11</a:t>
              </a:r>
            </a:p>
          </p:txBody>
        </p:sp>
        <p:sp>
          <p:nvSpPr>
            <p:cNvPr id="19" name="TextBox 18">
              <a:extLst>
                <a:ext uri="{FF2B5EF4-FFF2-40B4-BE49-F238E27FC236}">
                  <a16:creationId xmlns:a16="http://schemas.microsoft.com/office/drawing/2014/main" xmlns="" id="{2C7E477F-3721-4DC1-A1B6-A97C2BB8A27C}"/>
                </a:ext>
              </a:extLst>
            </p:cNvPr>
            <p:cNvSpPr txBox="1"/>
            <p:nvPr/>
          </p:nvSpPr>
          <p:spPr>
            <a:xfrm>
              <a:off x="4572000" y="2038290"/>
              <a:ext cx="314510" cy="400110"/>
            </a:xfrm>
            <a:prstGeom prst="rect">
              <a:avLst/>
            </a:prstGeom>
            <a:noFill/>
          </p:spPr>
          <p:txBody>
            <a:bodyPr wrap="none" rtlCol="0">
              <a:spAutoFit/>
            </a:bodyPr>
            <a:lstStyle/>
            <a:p>
              <a:r>
                <a:rPr lang="en-US" sz="2000" dirty="0"/>
                <a:t>4</a:t>
              </a:r>
            </a:p>
          </p:txBody>
        </p:sp>
        <p:sp>
          <p:nvSpPr>
            <p:cNvPr id="20" name="TextBox 19">
              <a:extLst>
                <a:ext uri="{FF2B5EF4-FFF2-40B4-BE49-F238E27FC236}">
                  <a16:creationId xmlns:a16="http://schemas.microsoft.com/office/drawing/2014/main" xmlns="" id="{EA2AE7D2-9E45-4243-A5AD-C40EBB614CCB}"/>
                </a:ext>
              </a:extLst>
            </p:cNvPr>
            <p:cNvSpPr txBox="1"/>
            <p:nvPr/>
          </p:nvSpPr>
          <p:spPr>
            <a:xfrm>
              <a:off x="4572000" y="2895600"/>
              <a:ext cx="314510" cy="400110"/>
            </a:xfrm>
            <a:prstGeom prst="rect">
              <a:avLst/>
            </a:prstGeom>
            <a:noFill/>
          </p:spPr>
          <p:txBody>
            <a:bodyPr wrap="none" rtlCol="0">
              <a:spAutoFit/>
            </a:bodyPr>
            <a:lstStyle/>
            <a:p>
              <a:r>
                <a:rPr lang="en-US" sz="2000" dirty="0"/>
                <a:t>5</a:t>
              </a:r>
            </a:p>
          </p:txBody>
        </p:sp>
        <p:sp>
          <p:nvSpPr>
            <p:cNvPr id="21" name="TextBox 20">
              <a:extLst>
                <a:ext uri="{FF2B5EF4-FFF2-40B4-BE49-F238E27FC236}">
                  <a16:creationId xmlns:a16="http://schemas.microsoft.com/office/drawing/2014/main" xmlns="" id="{0C8451B1-E2FC-4A96-8E37-5BE17711CB9C}"/>
                </a:ext>
              </a:extLst>
            </p:cNvPr>
            <p:cNvSpPr txBox="1"/>
            <p:nvPr/>
          </p:nvSpPr>
          <p:spPr>
            <a:xfrm>
              <a:off x="4572000" y="4572000"/>
              <a:ext cx="314510" cy="400110"/>
            </a:xfrm>
            <a:prstGeom prst="rect">
              <a:avLst/>
            </a:prstGeom>
            <a:noFill/>
          </p:spPr>
          <p:txBody>
            <a:bodyPr wrap="none" rtlCol="0">
              <a:spAutoFit/>
            </a:bodyPr>
            <a:lstStyle/>
            <a:p>
              <a:r>
                <a:rPr lang="en-US" sz="2000" dirty="0"/>
                <a:t>6</a:t>
              </a:r>
            </a:p>
          </p:txBody>
        </p:sp>
        <p:sp>
          <p:nvSpPr>
            <p:cNvPr id="22" name="TextBox 21">
              <a:extLst>
                <a:ext uri="{FF2B5EF4-FFF2-40B4-BE49-F238E27FC236}">
                  <a16:creationId xmlns:a16="http://schemas.microsoft.com/office/drawing/2014/main" xmlns="" id="{AF41ACC4-2B29-42B7-8A42-A79D2B0DE279}"/>
                </a:ext>
              </a:extLst>
            </p:cNvPr>
            <p:cNvSpPr txBox="1"/>
            <p:nvPr/>
          </p:nvSpPr>
          <p:spPr>
            <a:xfrm>
              <a:off x="4572000" y="3733800"/>
              <a:ext cx="314510" cy="400110"/>
            </a:xfrm>
            <a:prstGeom prst="rect">
              <a:avLst/>
            </a:prstGeom>
            <a:noFill/>
          </p:spPr>
          <p:txBody>
            <a:bodyPr wrap="none" rtlCol="0">
              <a:spAutoFit/>
            </a:bodyPr>
            <a:lstStyle/>
            <a:p>
              <a:r>
                <a:rPr lang="en-US" sz="2000" dirty="0"/>
                <a:t>7</a:t>
              </a:r>
            </a:p>
          </p:txBody>
        </p:sp>
        <p:sp>
          <p:nvSpPr>
            <p:cNvPr id="23" name="TextBox 22">
              <a:extLst>
                <a:ext uri="{FF2B5EF4-FFF2-40B4-BE49-F238E27FC236}">
                  <a16:creationId xmlns:a16="http://schemas.microsoft.com/office/drawing/2014/main" xmlns="" id="{D52C4D11-7A1A-4CF2-A0D8-1520A60197DB}"/>
                </a:ext>
              </a:extLst>
            </p:cNvPr>
            <p:cNvSpPr txBox="1"/>
            <p:nvPr/>
          </p:nvSpPr>
          <p:spPr>
            <a:xfrm>
              <a:off x="2743200" y="3881735"/>
              <a:ext cx="495649" cy="461665"/>
            </a:xfrm>
            <a:prstGeom prst="rect">
              <a:avLst/>
            </a:prstGeom>
            <a:noFill/>
          </p:spPr>
          <p:txBody>
            <a:bodyPr wrap="none" rtlCol="0">
              <a:spAutoFit/>
            </a:bodyPr>
            <a:lstStyle/>
            <a:p>
              <a:r>
                <a:rPr lang="en-US" sz="2400" dirty="0"/>
                <a:t>11</a:t>
              </a:r>
            </a:p>
          </p:txBody>
        </p:sp>
        <p:sp>
          <p:nvSpPr>
            <p:cNvPr id="24" name="TextBox 23">
              <a:extLst>
                <a:ext uri="{FF2B5EF4-FFF2-40B4-BE49-F238E27FC236}">
                  <a16:creationId xmlns:a16="http://schemas.microsoft.com/office/drawing/2014/main" xmlns="" id="{697DFC8A-F37B-43D5-BAB8-85EF74539ECC}"/>
                </a:ext>
              </a:extLst>
            </p:cNvPr>
            <p:cNvSpPr txBox="1"/>
            <p:nvPr/>
          </p:nvSpPr>
          <p:spPr>
            <a:xfrm>
              <a:off x="2743200" y="4796135"/>
              <a:ext cx="495649" cy="461665"/>
            </a:xfrm>
            <a:prstGeom prst="rect">
              <a:avLst/>
            </a:prstGeom>
            <a:noFill/>
          </p:spPr>
          <p:txBody>
            <a:bodyPr wrap="none" rtlCol="0">
              <a:spAutoFit/>
            </a:bodyPr>
            <a:lstStyle/>
            <a:p>
              <a:r>
                <a:rPr lang="en-US" sz="2400" dirty="0"/>
                <a:t>10</a:t>
              </a:r>
            </a:p>
          </p:txBody>
        </p:sp>
        <p:sp>
          <p:nvSpPr>
            <p:cNvPr id="25" name="TextBox 24">
              <a:extLst>
                <a:ext uri="{FF2B5EF4-FFF2-40B4-BE49-F238E27FC236}">
                  <a16:creationId xmlns:a16="http://schemas.microsoft.com/office/drawing/2014/main" xmlns="" id="{36E1DBE8-5F43-47A5-9709-AA913E672AF0}"/>
                </a:ext>
              </a:extLst>
            </p:cNvPr>
            <p:cNvSpPr txBox="1"/>
            <p:nvPr/>
          </p:nvSpPr>
          <p:spPr>
            <a:xfrm>
              <a:off x="5242072" y="2057400"/>
              <a:ext cx="444352" cy="400110"/>
            </a:xfrm>
            <a:prstGeom prst="rect">
              <a:avLst/>
            </a:prstGeom>
            <a:noFill/>
          </p:spPr>
          <p:txBody>
            <a:bodyPr wrap="none" rtlCol="0">
              <a:spAutoFit/>
            </a:bodyPr>
            <a:lstStyle/>
            <a:p>
              <a:r>
                <a:rPr lang="en-US" sz="2000" dirty="0"/>
                <a:t>12</a:t>
              </a:r>
            </a:p>
          </p:txBody>
        </p:sp>
        <p:sp>
          <p:nvSpPr>
            <p:cNvPr id="26" name="TextBox 25">
              <a:extLst>
                <a:ext uri="{FF2B5EF4-FFF2-40B4-BE49-F238E27FC236}">
                  <a16:creationId xmlns:a16="http://schemas.microsoft.com/office/drawing/2014/main" xmlns="" id="{40035793-954C-43A1-9294-8DF46F99AADD}"/>
                </a:ext>
              </a:extLst>
            </p:cNvPr>
            <p:cNvSpPr txBox="1"/>
            <p:nvPr/>
          </p:nvSpPr>
          <p:spPr>
            <a:xfrm>
              <a:off x="5256360" y="2895600"/>
              <a:ext cx="444352" cy="400110"/>
            </a:xfrm>
            <a:prstGeom prst="rect">
              <a:avLst/>
            </a:prstGeom>
            <a:noFill/>
          </p:spPr>
          <p:txBody>
            <a:bodyPr wrap="none" rtlCol="0">
              <a:spAutoFit/>
            </a:bodyPr>
            <a:lstStyle/>
            <a:p>
              <a:r>
                <a:rPr lang="en-US" sz="2000" dirty="0"/>
                <a:t>13</a:t>
              </a:r>
            </a:p>
          </p:txBody>
        </p:sp>
        <p:sp>
          <p:nvSpPr>
            <p:cNvPr id="27" name="TextBox 26">
              <a:extLst>
                <a:ext uri="{FF2B5EF4-FFF2-40B4-BE49-F238E27FC236}">
                  <a16:creationId xmlns:a16="http://schemas.microsoft.com/office/drawing/2014/main" xmlns="" id="{8139E1BA-9DBA-47FE-BE28-5CC8063783F4}"/>
                </a:ext>
              </a:extLst>
            </p:cNvPr>
            <p:cNvSpPr txBox="1"/>
            <p:nvPr/>
          </p:nvSpPr>
          <p:spPr>
            <a:xfrm>
              <a:off x="5256360" y="4572000"/>
              <a:ext cx="444352" cy="400110"/>
            </a:xfrm>
            <a:prstGeom prst="rect">
              <a:avLst/>
            </a:prstGeom>
            <a:noFill/>
          </p:spPr>
          <p:txBody>
            <a:bodyPr wrap="none" rtlCol="0">
              <a:spAutoFit/>
            </a:bodyPr>
            <a:lstStyle/>
            <a:p>
              <a:r>
                <a:rPr lang="en-US" sz="2000" dirty="0"/>
                <a:t>14</a:t>
              </a:r>
            </a:p>
          </p:txBody>
        </p:sp>
        <p:sp>
          <p:nvSpPr>
            <p:cNvPr id="28" name="TextBox 27">
              <a:extLst>
                <a:ext uri="{FF2B5EF4-FFF2-40B4-BE49-F238E27FC236}">
                  <a16:creationId xmlns:a16="http://schemas.microsoft.com/office/drawing/2014/main" xmlns="" id="{4C762139-5945-41CA-809D-77CF0AB3D3AE}"/>
                </a:ext>
              </a:extLst>
            </p:cNvPr>
            <p:cNvSpPr txBox="1"/>
            <p:nvPr/>
          </p:nvSpPr>
          <p:spPr>
            <a:xfrm>
              <a:off x="5257800" y="3752910"/>
              <a:ext cx="444352" cy="400110"/>
            </a:xfrm>
            <a:prstGeom prst="rect">
              <a:avLst/>
            </a:prstGeom>
            <a:noFill/>
          </p:spPr>
          <p:txBody>
            <a:bodyPr wrap="none" rtlCol="0">
              <a:spAutoFit/>
            </a:bodyPr>
            <a:lstStyle/>
            <a:p>
              <a:r>
                <a:rPr lang="en-US" sz="2000" dirty="0"/>
                <a:t>15</a:t>
              </a:r>
            </a:p>
          </p:txBody>
        </p:sp>
        <p:sp>
          <p:nvSpPr>
            <p:cNvPr id="29" name="TextBox 28">
              <a:extLst>
                <a:ext uri="{FF2B5EF4-FFF2-40B4-BE49-F238E27FC236}">
                  <a16:creationId xmlns:a16="http://schemas.microsoft.com/office/drawing/2014/main" xmlns="" id="{CA5C5225-BCCF-46FB-A252-01EA9727AF77}"/>
                </a:ext>
              </a:extLst>
            </p:cNvPr>
            <p:cNvSpPr txBox="1"/>
            <p:nvPr/>
          </p:nvSpPr>
          <p:spPr>
            <a:xfrm>
              <a:off x="6162490" y="2057400"/>
              <a:ext cx="314510" cy="400110"/>
            </a:xfrm>
            <a:prstGeom prst="rect">
              <a:avLst/>
            </a:prstGeom>
            <a:noFill/>
          </p:spPr>
          <p:txBody>
            <a:bodyPr wrap="none" rtlCol="0">
              <a:spAutoFit/>
            </a:bodyPr>
            <a:lstStyle/>
            <a:p>
              <a:r>
                <a:rPr lang="en-US" sz="2000" dirty="0"/>
                <a:t>8</a:t>
              </a:r>
            </a:p>
          </p:txBody>
        </p:sp>
        <p:sp>
          <p:nvSpPr>
            <p:cNvPr id="30" name="TextBox 29">
              <a:extLst>
                <a:ext uri="{FF2B5EF4-FFF2-40B4-BE49-F238E27FC236}">
                  <a16:creationId xmlns:a16="http://schemas.microsoft.com/office/drawing/2014/main" xmlns="" id="{E2D45A1E-B52A-4D18-B71C-08F788E3426F}"/>
                </a:ext>
              </a:extLst>
            </p:cNvPr>
            <p:cNvSpPr txBox="1"/>
            <p:nvPr/>
          </p:nvSpPr>
          <p:spPr>
            <a:xfrm>
              <a:off x="6162490" y="2914710"/>
              <a:ext cx="314510" cy="400110"/>
            </a:xfrm>
            <a:prstGeom prst="rect">
              <a:avLst/>
            </a:prstGeom>
            <a:noFill/>
          </p:spPr>
          <p:txBody>
            <a:bodyPr wrap="none" rtlCol="0">
              <a:spAutoFit/>
            </a:bodyPr>
            <a:lstStyle/>
            <a:p>
              <a:r>
                <a:rPr lang="en-US" sz="2000" dirty="0"/>
                <a:t>9</a:t>
              </a:r>
            </a:p>
          </p:txBody>
        </p:sp>
        <p:sp>
          <p:nvSpPr>
            <p:cNvPr id="31" name="TextBox 30">
              <a:extLst>
                <a:ext uri="{FF2B5EF4-FFF2-40B4-BE49-F238E27FC236}">
                  <a16:creationId xmlns:a16="http://schemas.microsoft.com/office/drawing/2014/main" xmlns="" id="{B9BC20DF-49AD-4C6F-9034-563D2BFBF34E}"/>
                </a:ext>
              </a:extLst>
            </p:cNvPr>
            <p:cNvSpPr txBox="1"/>
            <p:nvPr/>
          </p:nvSpPr>
          <p:spPr>
            <a:xfrm>
              <a:off x="6048376" y="4591110"/>
              <a:ext cx="444352" cy="400110"/>
            </a:xfrm>
            <a:prstGeom prst="rect">
              <a:avLst/>
            </a:prstGeom>
            <a:noFill/>
          </p:spPr>
          <p:txBody>
            <a:bodyPr wrap="none" rtlCol="0">
              <a:spAutoFit/>
            </a:bodyPr>
            <a:lstStyle/>
            <a:p>
              <a:r>
                <a:rPr lang="en-US" sz="2000" dirty="0"/>
                <a:t>10</a:t>
              </a:r>
            </a:p>
          </p:txBody>
        </p:sp>
        <p:sp>
          <p:nvSpPr>
            <p:cNvPr id="32" name="TextBox 31">
              <a:extLst>
                <a:ext uri="{FF2B5EF4-FFF2-40B4-BE49-F238E27FC236}">
                  <a16:creationId xmlns:a16="http://schemas.microsoft.com/office/drawing/2014/main" xmlns="" id="{F2FF8867-CD25-460E-B9AF-1D2AB2E93895}"/>
                </a:ext>
              </a:extLst>
            </p:cNvPr>
            <p:cNvSpPr txBox="1"/>
            <p:nvPr/>
          </p:nvSpPr>
          <p:spPr>
            <a:xfrm>
              <a:off x="6048376" y="3752910"/>
              <a:ext cx="444352" cy="400110"/>
            </a:xfrm>
            <a:prstGeom prst="rect">
              <a:avLst/>
            </a:prstGeom>
            <a:noFill/>
          </p:spPr>
          <p:txBody>
            <a:bodyPr wrap="none" rtlCol="0">
              <a:spAutoFit/>
            </a:bodyPr>
            <a:lstStyle/>
            <a:p>
              <a:r>
                <a:rPr lang="en-US" sz="2000" dirty="0"/>
                <a:t>11</a:t>
              </a:r>
            </a:p>
          </p:txBody>
        </p:sp>
      </p:grpSp>
      <p:grpSp>
        <p:nvGrpSpPr>
          <p:cNvPr id="33" name="Group 32">
            <a:extLst>
              <a:ext uri="{FF2B5EF4-FFF2-40B4-BE49-F238E27FC236}">
                <a16:creationId xmlns:a16="http://schemas.microsoft.com/office/drawing/2014/main" xmlns="" id="{544227E1-95E2-4081-BC4A-C0930203F9BA}"/>
              </a:ext>
            </a:extLst>
          </p:cNvPr>
          <p:cNvGrpSpPr/>
          <p:nvPr/>
        </p:nvGrpSpPr>
        <p:grpSpPr>
          <a:xfrm>
            <a:off x="6635719" y="1961368"/>
            <a:ext cx="4130692" cy="4043065"/>
            <a:chOff x="2362036" y="1367135"/>
            <a:chExt cx="4130692" cy="4043065"/>
          </a:xfrm>
        </p:grpSpPr>
        <p:graphicFrame>
          <p:nvGraphicFramePr>
            <p:cNvPr id="34" name="Content Placeholder 3">
              <a:extLst>
                <a:ext uri="{FF2B5EF4-FFF2-40B4-BE49-F238E27FC236}">
                  <a16:creationId xmlns:a16="http://schemas.microsoft.com/office/drawing/2014/main" xmlns="" id="{E3DB2668-4F3A-457B-8287-3E9F9FE3E149}"/>
                </a:ext>
              </a:extLst>
            </p:cNvPr>
            <p:cNvGraphicFramePr>
              <a:graphicFrameLocks/>
            </p:cNvGraphicFramePr>
            <p:nvPr>
              <p:extLst>
                <p:ext uri="{D42A27DB-BD31-4B8C-83A1-F6EECF244321}">
                  <p14:modId xmlns:p14="http://schemas.microsoft.com/office/powerpoint/2010/main" val="3136675806"/>
                </p:ext>
              </p:extLst>
            </p:nvPr>
          </p:nvGraphicFramePr>
          <p:xfrm>
            <a:off x="3295650" y="2057400"/>
            <a:ext cx="3143252" cy="3352800"/>
          </p:xfrm>
          <a:graphic>
            <a:graphicData uri="http://schemas.openxmlformats.org/drawingml/2006/table">
              <a:tbl>
                <a:tblPr firstRow="1" bandRow="1"/>
                <a:tblGrid>
                  <a:gridCol w="785813">
                    <a:extLst>
                      <a:ext uri="{9D8B030D-6E8A-4147-A177-3AD203B41FA5}">
                        <a16:colId xmlns:a16="http://schemas.microsoft.com/office/drawing/2014/main" xmlns="" val="20000"/>
                      </a:ext>
                    </a:extLst>
                  </a:gridCol>
                  <a:gridCol w="785813">
                    <a:extLst>
                      <a:ext uri="{9D8B030D-6E8A-4147-A177-3AD203B41FA5}">
                        <a16:colId xmlns:a16="http://schemas.microsoft.com/office/drawing/2014/main" xmlns="" val="20001"/>
                      </a:ext>
                    </a:extLst>
                  </a:gridCol>
                  <a:gridCol w="785813">
                    <a:extLst>
                      <a:ext uri="{9D8B030D-6E8A-4147-A177-3AD203B41FA5}">
                        <a16:colId xmlns:a16="http://schemas.microsoft.com/office/drawing/2014/main" xmlns="" val="20002"/>
                      </a:ext>
                    </a:extLst>
                  </a:gridCol>
                  <a:gridCol w="785813">
                    <a:extLst>
                      <a:ext uri="{9D8B030D-6E8A-4147-A177-3AD203B41FA5}">
                        <a16:colId xmlns:a16="http://schemas.microsoft.com/office/drawing/2014/main" xmlns="" val="20003"/>
                      </a:ext>
                    </a:extLst>
                  </a:gridCol>
                </a:tblGrid>
                <a:tr h="838200">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0"/>
                    </a:ext>
                  </a:extLst>
                </a:tr>
                <a:tr h="838200">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r h="838200">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2"/>
                    </a:ext>
                  </a:extLst>
                </a:tr>
                <a:tr h="838200">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cxnSp>
          <p:nvCxnSpPr>
            <p:cNvPr id="35" name="Straight Connector 34">
              <a:extLst>
                <a:ext uri="{FF2B5EF4-FFF2-40B4-BE49-F238E27FC236}">
                  <a16:creationId xmlns:a16="http://schemas.microsoft.com/office/drawing/2014/main" xmlns="" id="{7E023FFD-97E8-41FD-9D6C-D99073ECC7BC}"/>
                </a:ext>
              </a:extLst>
            </p:cNvPr>
            <p:cNvCxnSpPr/>
            <p:nvPr/>
          </p:nvCxnSpPr>
          <p:spPr>
            <a:xfrm flipH="1" flipV="1">
              <a:off x="2677633" y="1596545"/>
              <a:ext cx="609600" cy="45720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xmlns="" id="{D4D00C83-64E0-4E87-90CD-4AE54656184C}"/>
                </a:ext>
              </a:extLst>
            </p:cNvPr>
            <p:cNvSpPr txBox="1"/>
            <p:nvPr/>
          </p:nvSpPr>
          <p:spPr>
            <a:xfrm>
              <a:off x="2778555" y="1367135"/>
              <a:ext cx="726481" cy="461665"/>
            </a:xfrm>
            <a:prstGeom prst="rect">
              <a:avLst/>
            </a:prstGeom>
            <a:noFill/>
          </p:spPr>
          <p:txBody>
            <a:bodyPr wrap="none" rtlCol="0">
              <a:spAutoFit/>
            </a:bodyPr>
            <a:lstStyle/>
            <a:p>
              <a:r>
                <a:rPr lang="en-US" sz="2400" dirty="0"/>
                <a:t>B</a:t>
              </a:r>
              <a:r>
                <a:rPr lang="en-US" sz="2400" baseline="-25000" dirty="0"/>
                <a:t>4</a:t>
              </a:r>
              <a:r>
                <a:rPr lang="en-US" sz="2400" dirty="0"/>
                <a:t>B</a:t>
              </a:r>
              <a:r>
                <a:rPr lang="en-US" sz="2400" baseline="-25000" dirty="0"/>
                <a:t>3</a:t>
              </a:r>
            </a:p>
          </p:txBody>
        </p:sp>
        <p:sp>
          <p:nvSpPr>
            <p:cNvPr id="37" name="TextBox 36">
              <a:extLst>
                <a:ext uri="{FF2B5EF4-FFF2-40B4-BE49-F238E27FC236}">
                  <a16:creationId xmlns:a16="http://schemas.microsoft.com/office/drawing/2014/main" xmlns="" id="{C1B48070-2502-4391-8E37-0F88F4644368}"/>
                </a:ext>
              </a:extLst>
            </p:cNvPr>
            <p:cNvSpPr txBox="1"/>
            <p:nvPr/>
          </p:nvSpPr>
          <p:spPr>
            <a:xfrm>
              <a:off x="2362036" y="1676400"/>
              <a:ext cx="726481" cy="461665"/>
            </a:xfrm>
            <a:prstGeom prst="rect">
              <a:avLst/>
            </a:prstGeom>
            <a:noFill/>
          </p:spPr>
          <p:txBody>
            <a:bodyPr wrap="none" rtlCol="0">
              <a:spAutoFit/>
            </a:bodyPr>
            <a:lstStyle/>
            <a:p>
              <a:r>
                <a:rPr lang="en-US" sz="2400" dirty="0"/>
                <a:t>B</a:t>
              </a:r>
              <a:r>
                <a:rPr lang="en-US" sz="2400" baseline="-25000" dirty="0"/>
                <a:t>2</a:t>
              </a:r>
              <a:r>
                <a:rPr lang="en-US" sz="2400" dirty="0"/>
                <a:t>B</a:t>
              </a:r>
              <a:r>
                <a:rPr lang="en-US" sz="2400" baseline="-25000" dirty="0"/>
                <a:t>1</a:t>
              </a:r>
            </a:p>
          </p:txBody>
        </p:sp>
        <p:sp>
          <p:nvSpPr>
            <p:cNvPr id="38" name="TextBox 37">
              <a:extLst>
                <a:ext uri="{FF2B5EF4-FFF2-40B4-BE49-F238E27FC236}">
                  <a16:creationId xmlns:a16="http://schemas.microsoft.com/office/drawing/2014/main" xmlns="" id="{7D3CEDB2-21F1-4010-9E92-3DEEDE378C3F}"/>
                </a:ext>
              </a:extLst>
            </p:cNvPr>
            <p:cNvSpPr txBox="1"/>
            <p:nvPr/>
          </p:nvSpPr>
          <p:spPr>
            <a:xfrm>
              <a:off x="3429000" y="1595735"/>
              <a:ext cx="495649" cy="461665"/>
            </a:xfrm>
            <a:prstGeom prst="rect">
              <a:avLst/>
            </a:prstGeom>
            <a:noFill/>
          </p:spPr>
          <p:txBody>
            <a:bodyPr wrap="none" rtlCol="0">
              <a:spAutoFit/>
            </a:bodyPr>
            <a:lstStyle/>
            <a:p>
              <a:r>
                <a:rPr lang="en-US" sz="2400" dirty="0"/>
                <a:t>00</a:t>
              </a:r>
            </a:p>
          </p:txBody>
        </p:sp>
        <p:sp>
          <p:nvSpPr>
            <p:cNvPr id="39" name="TextBox 38">
              <a:extLst>
                <a:ext uri="{FF2B5EF4-FFF2-40B4-BE49-F238E27FC236}">
                  <a16:creationId xmlns:a16="http://schemas.microsoft.com/office/drawing/2014/main" xmlns="" id="{49F71234-4E70-4B3C-BDA1-87DB9D410C22}"/>
                </a:ext>
              </a:extLst>
            </p:cNvPr>
            <p:cNvSpPr txBox="1"/>
            <p:nvPr/>
          </p:nvSpPr>
          <p:spPr>
            <a:xfrm>
              <a:off x="5791200" y="1600200"/>
              <a:ext cx="495649" cy="461665"/>
            </a:xfrm>
            <a:prstGeom prst="rect">
              <a:avLst/>
            </a:prstGeom>
            <a:noFill/>
          </p:spPr>
          <p:txBody>
            <a:bodyPr wrap="none" rtlCol="0">
              <a:spAutoFit/>
            </a:bodyPr>
            <a:lstStyle/>
            <a:p>
              <a:r>
                <a:rPr lang="en-US" sz="2400" dirty="0"/>
                <a:t>10</a:t>
              </a:r>
            </a:p>
          </p:txBody>
        </p:sp>
        <p:sp>
          <p:nvSpPr>
            <p:cNvPr id="40" name="TextBox 39">
              <a:extLst>
                <a:ext uri="{FF2B5EF4-FFF2-40B4-BE49-F238E27FC236}">
                  <a16:creationId xmlns:a16="http://schemas.microsoft.com/office/drawing/2014/main" xmlns="" id="{A9D6BBED-E906-47B5-8702-C7AB7A5FE47C}"/>
                </a:ext>
              </a:extLst>
            </p:cNvPr>
            <p:cNvSpPr txBox="1"/>
            <p:nvPr/>
          </p:nvSpPr>
          <p:spPr>
            <a:xfrm>
              <a:off x="2743200" y="2277070"/>
              <a:ext cx="495649" cy="461665"/>
            </a:xfrm>
            <a:prstGeom prst="rect">
              <a:avLst/>
            </a:prstGeom>
            <a:noFill/>
          </p:spPr>
          <p:txBody>
            <a:bodyPr wrap="none" rtlCol="0">
              <a:spAutoFit/>
            </a:bodyPr>
            <a:lstStyle/>
            <a:p>
              <a:r>
                <a:rPr lang="en-US" sz="2400" dirty="0"/>
                <a:t>00</a:t>
              </a:r>
            </a:p>
          </p:txBody>
        </p:sp>
        <p:sp>
          <p:nvSpPr>
            <p:cNvPr id="41" name="TextBox 40">
              <a:extLst>
                <a:ext uri="{FF2B5EF4-FFF2-40B4-BE49-F238E27FC236}">
                  <a16:creationId xmlns:a16="http://schemas.microsoft.com/office/drawing/2014/main" xmlns="" id="{D916C115-7EA5-4D04-B638-059913161386}"/>
                </a:ext>
              </a:extLst>
            </p:cNvPr>
            <p:cNvSpPr txBox="1"/>
            <p:nvPr/>
          </p:nvSpPr>
          <p:spPr>
            <a:xfrm>
              <a:off x="2743200" y="3043535"/>
              <a:ext cx="495649" cy="461665"/>
            </a:xfrm>
            <a:prstGeom prst="rect">
              <a:avLst/>
            </a:prstGeom>
            <a:noFill/>
          </p:spPr>
          <p:txBody>
            <a:bodyPr wrap="none" rtlCol="0">
              <a:spAutoFit/>
            </a:bodyPr>
            <a:lstStyle/>
            <a:p>
              <a:r>
                <a:rPr lang="en-US" sz="2400" dirty="0"/>
                <a:t>01</a:t>
              </a:r>
            </a:p>
          </p:txBody>
        </p:sp>
        <p:sp>
          <p:nvSpPr>
            <p:cNvPr id="42" name="TextBox 41">
              <a:extLst>
                <a:ext uri="{FF2B5EF4-FFF2-40B4-BE49-F238E27FC236}">
                  <a16:creationId xmlns:a16="http://schemas.microsoft.com/office/drawing/2014/main" xmlns="" id="{AC9A5BC9-1100-4D78-A8C9-BC10A3C2BE76}"/>
                </a:ext>
              </a:extLst>
            </p:cNvPr>
            <p:cNvSpPr txBox="1"/>
            <p:nvPr/>
          </p:nvSpPr>
          <p:spPr>
            <a:xfrm>
              <a:off x="3733800" y="2038290"/>
              <a:ext cx="314510" cy="400110"/>
            </a:xfrm>
            <a:prstGeom prst="rect">
              <a:avLst/>
            </a:prstGeom>
            <a:noFill/>
          </p:spPr>
          <p:txBody>
            <a:bodyPr wrap="none" rtlCol="0">
              <a:spAutoFit/>
            </a:bodyPr>
            <a:lstStyle/>
            <a:p>
              <a:r>
                <a:rPr lang="en-US" sz="2000" dirty="0"/>
                <a:t>0</a:t>
              </a:r>
            </a:p>
          </p:txBody>
        </p:sp>
        <p:sp>
          <p:nvSpPr>
            <p:cNvPr id="43" name="TextBox 42">
              <a:extLst>
                <a:ext uri="{FF2B5EF4-FFF2-40B4-BE49-F238E27FC236}">
                  <a16:creationId xmlns:a16="http://schemas.microsoft.com/office/drawing/2014/main" xmlns="" id="{D20461FD-F832-469F-B85D-B0C9F84493DC}"/>
                </a:ext>
              </a:extLst>
            </p:cNvPr>
            <p:cNvSpPr txBox="1"/>
            <p:nvPr/>
          </p:nvSpPr>
          <p:spPr>
            <a:xfrm>
              <a:off x="3733800" y="2876490"/>
              <a:ext cx="314510" cy="400110"/>
            </a:xfrm>
            <a:prstGeom prst="rect">
              <a:avLst/>
            </a:prstGeom>
            <a:noFill/>
          </p:spPr>
          <p:txBody>
            <a:bodyPr wrap="none" rtlCol="0">
              <a:spAutoFit/>
            </a:bodyPr>
            <a:lstStyle/>
            <a:p>
              <a:r>
                <a:rPr lang="en-US" sz="2000" dirty="0"/>
                <a:t>1</a:t>
              </a:r>
            </a:p>
          </p:txBody>
        </p:sp>
        <p:sp>
          <p:nvSpPr>
            <p:cNvPr id="44" name="TextBox 43">
              <a:extLst>
                <a:ext uri="{FF2B5EF4-FFF2-40B4-BE49-F238E27FC236}">
                  <a16:creationId xmlns:a16="http://schemas.microsoft.com/office/drawing/2014/main" xmlns="" id="{2C50EB7A-168A-4E14-8A4B-39082004BEE7}"/>
                </a:ext>
              </a:extLst>
            </p:cNvPr>
            <p:cNvSpPr txBox="1"/>
            <p:nvPr/>
          </p:nvSpPr>
          <p:spPr>
            <a:xfrm>
              <a:off x="3733800" y="4552890"/>
              <a:ext cx="314510" cy="400110"/>
            </a:xfrm>
            <a:prstGeom prst="rect">
              <a:avLst/>
            </a:prstGeom>
            <a:noFill/>
          </p:spPr>
          <p:txBody>
            <a:bodyPr wrap="none" rtlCol="0">
              <a:spAutoFit/>
            </a:bodyPr>
            <a:lstStyle/>
            <a:p>
              <a:r>
                <a:rPr lang="en-US" sz="2000" dirty="0"/>
                <a:t>2</a:t>
              </a:r>
            </a:p>
          </p:txBody>
        </p:sp>
        <p:sp>
          <p:nvSpPr>
            <p:cNvPr id="45" name="TextBox 44">
              <a:extLst>
                <a:ext uri="{FF2B5EF4-FFF2-40B4-BE49-F238E27FC236}">
                  <a16:creationId xmlns:a16="http://schemas.microsoft.com/office/drawing/2014/main" xmlns="" id="{B1BBA3CE-9EBD-4D5F-96CF-0159E371B610}"/>
                </a:ext>
              </a:extLst>
            </p:cNvPr>
            <p:cNvSpPr txBox="1"/>
            <p:nvPr/>
          </p:nvSpPr>
          <p:spPr>
            <a:xfrm>
              <a:off x="3733800" y="3733800"/>
              <a:ext cx="314510" cy="400110"/>
            </a:xfrm>
            <a:prstGeom prst="rect">
              <a:avLst/>
            </a:prstGeom>
            <a:noFill/>
          </p:spPr>
          <p:txBody>
            <a:bodyPr wrap="none" rtlCol="0">
              <a:spAutoFit/>
            </a:bodyPr>
            <a:lstStyle/>
            <a:p>
              <a:r>
                <a:rPr lang="en-US" sz="2000" dirty="0"/>
                <a:t>3</a:t>
              </a:r>
            </a:p>
          </p:txBody>
        </p:sp>
        <p:sp>
          <p:nvSpPr>
            <p:cNvPr id="46" name="TextBox 45">
              <a:extLst>
                <a:ext uri="{FF2B5EF4-FFF2-40B4-BE49-F238E27FC236}">
                  <a16:creationId xmlns:a16="http://schemas.microsoft.com/office/drawing/2014/main" xmlns="" id="{CA8E449E-BB31-40DF-B370-97CD6E4DB31C}"/>
                </a:ext>
              </a:extLst>
            </p:cNvPr>
            <p:cNvSpPr txBox="1"/>
            <p:nvPr/>
          </p:nvSpPr>
          <p:spPr>
            <a:xfrm>
              <a:off x="4228751" y="1600200"/>
              <a:ext cx="495649" cy="461665"/>
            </a:xfrm>
            <a:prstGeom prst="rect">
              <a:avLst/>
            </a:prstGeom>
            <a:noFill/>
          </p:spPr>
          <p:txBody>
            <a:bodyPr wrap="none" rtlCol="0">
              <a:spAutoFit/>
            </a:bodyPr>
            <a:lstStyle/>
            <a:p>
              <a:r>
                <a:rPr lang="en-US" sz="2400" dirty="0"/>
                <a:t>01</a:t>
              </a:r>
            </a:p>
          </p:txBody>
        </p:sp>
        <p:sp>
          <p:nvSpPr>
            <p:cNvPr id="47" name="TextBox 46">
              <a:extLst>
                <a:ext uri="{FF2B5EF4-FFF2-40B4-BE49-F238E27FC236}">
                  <a16:creationId xmlns:a16="http://schemas.microsoft.com/office/drawing/2014/main" xmlns="" id="{4E639730-3EC6-4FD3-866E-D93FFC18845C}"/>
                </a:ext>
              </a:extLst>
            </p:cNvPr>
            <p:cNvSpPr txBox="1"/>
            <p:nvPr/>
          </p:nvSpPr>
          <p:spPr>
            <a:xfrm>
              <a:off x="4990751" y="1595735"/>
              <a:ext cx="495649" cy="461665"/>
            </a:xfrm>
            <a:prstGeom prst="rect">
              <a:avLst/>
            </a:prstGeom>
            <a:noFill/>
          </p:spPr>
          <p:txBody>
            <a:bodyPr wrap="none" rtlCol="0">
              <a:spAutoFit/>
            </a:bodyPr>
            <a:lstStyle/>
            <a:p>
              <a:r>
                <a:rPr lang="en-US" sz="2400" dirty="0"/>
                <a:t>11</a:t>
              </a:r>
            </a:p>
          </p:txBody>
        </p:sp>
        <p:sp>
          <p:nvSpPr>
            <p:cNvPr id="48" name="TextBox 47">
              <a:extLst>
                <a:ext uri="{FF2B5EF4-FFF2-40B4-BE49-F238E27FC236}">
                  <a16:creationId xmlns:a16="http://schemas.microsoft.com/office/drawing/2014/main" xmlns="" id="{2F9DE53F-118E-4A55-9CF3-ACFD48E46E09}"/>
                </a:ext>
              </a:extLst>
            </p:cNvPr>
            <p:cNvSpPr txBox="1"/>
            <p:nvPr/>
          </p:nvSpPr>
          <p:spPr>
            <a:xfrm>
              <a:off x="4572000" y="2038290"/>
              <a:ext cx="314510" cy="400110"/>
            </a:xfrm>
            <a:prstGeom prst="rect">
              <a:avLst/>
            </a:prstGeom>
            <a:noFill/>
          </p:spPr>
          <p:txBody>
            <a:bodyPr wrap="none" rtlCol="0">
              <a:spAutoFit/>
            </a:bodyPr>
            <a:lstStyle/>
            <a:p>
              <a:r>
                <a:rPr lang="en-US" sz="2000" dirty="0"/>
                <a:t>4</a:t>
              </a:r>
            </a:p>
          </p:txBody>
        </p:sp>
        <p:sp>
          <p:nvSpPr>
            <p:cNvPr id="49" name="TextBox 48">
              <a:extLst>
                <a:ext uri="{FF2B5EF4-FFF2-40B4-BE49-F238E27FC236}">
                  <a16:creationId xmlns:a16="http://schemas.microsoft.com/office/drawing/2014/main" xmlns="" id="{29F02817-256F-45C3-B117-6208FD2C56F1}"/>
                </a:ext>
              </a:extLst>
            </p:cNvPr>
            <p:cNvSpPr txBox="1"/>
            <p:nvPr/>
          </p:nvSpPr>
          <p:spPr>
            <a:xfrm>
              <a:off x="4572000" y="2895600"/>
              <a:ext cx="314510" cy="400110"/>
            </a:xfrm>
            <a:prstGeom prst="rect">
              <a:avLst/>
            </a:prstGeom>
            <a:noFill/>
          </p:spPr>
          <p:txBody>
            <a:bodyPr wrap="none" rtlCol="0">
              <a:spAutoFit/>
            </a:bodyPr>
            <a:lstStyle/>
            <a:p>
              <a:r>
                <a:rPr lang="en-US" sz="2000" dirty="0"/>
                <a:t>5</a:t>
              </a:r>
            </a:p>
          </p:txBody>
        </p:sp>
        <p:sp>
          <p:nvSpPr>
            <p:cNvPr id="50" name="TextBox 49">
              <a:extLst>
                <a:ext uri="{FF2B5EF4-FFF2-40B4-BE49-F238E27FC236}">
                  <a16:creationId xmlns:a16="http://schemas.microsoft.com/office/drawing/2014/main" xmlns="" id="{813F58D8-A186-4468-A157-32608C2C96CB}"/>
                </a:ext>
              </a:extLst>
            </p:cNvPr>
            <p:cNvSpPr txBox="1"/>
            <p:nvPr/>
          </p:nvSpPr>
          <p:spPr>
            <a:xfrm>
              <a:off x="4572000" y="4572000"/>
              <a:ext cx="314510" cy="400110"/>
            </a:xfrm>
            <a:prstGeom prst="rect">
              <a:avLst/>
            </a:prstGeom>
            <a:noFill/>
          </p:spPr>
          <p:txBody>
            <a:bodyPr wrap="none" rtlCol="0">
              <a:spAutoFit/>
            </a:bodyPr>
            <a:lstStyle/>
            <a:p>
              <a:r>
                <a:rPr lang="en-US" sz="2000" dirty="0"/>
                <a:t>6</a:t>
              </a:r>
            </a:p>
          </p:txBody>
        </p:sp>
        <p:sp>
          <p:nvSpPr>
            <p:cNvPr id="51" name="TextBox 50">
              <a:extLst>
                <a:ext uri="{FF2B5EF4-FFF2-40B4-BE49-F238E27FC236}">
                  <a16:creationId xmlns:a16="http://schemas.microsoft.com/office/drawing/2014/main" xmlns="" id="{C163EA1F-FDA1-48B9-89D1-1BC0CBEA8ABB}"/>
                </a:ext>
              </a:extLst>
            </p:cNvPr>
            <p:cNvSpPr txBox="1"/>
            <p:nvPr/>
          </p:nvSpPr>
          <p:spPr>
            <a:xfrm>
              <a:off x="4572000" y="3733800"/>
              <a:ext cx="314510" cy="400110"/>
            </a:xfrm>
            <a:prstGeom prst="rect">
              <a:avLst/>
            </a:prstGeom>
            <a:noFill/>
          </p:spPr>
          <p:txBody>
            <a:bodyPr wrap="none" rtlCol="0">
              <a:spAutoFit/>
            </a:bodyPr>
            <a:lstStyle/>
            <a:p>
              <a:r>
                <a:rPr lang="en-US" sz="2000" dirty="0"/>
                <a:t>7</a:t>
              </a:r>
            </a:p>
          </p:txBody>
        </p:sp>
        <p:sp>
          <p:nvSpPr>
            <p:cNvPr id="52" name="TextBox 51">
              <a:extLst>
                <a:ext uri="{FF2B5EF4-FFF2-40B4-BE49-F238E27FC236}">
                  <a16:creationId xmlns:a16="http://schemas.microsoft.com/office/drawing/2014/main" xmlns="" id="{7ABD2F4D-2563-4BCB-8D15-A938BE0FFD08}"/>
                </a:ext>
              </a:extLst>
            </p:cNvPr>
            <p:cNvSpPr txBox="1"/>
            <p:nvPr/>
          </p:nvSpPr>
          <p:spPr>
            <a:xfrm>
              <a:off x="2743200" y="3881735"/>
              <a:ext cx="495649" cy="461665"/>
            </a:xfrm>
            <a:prstGeom prst="rect">
              <a:avLst/>
            </a:prstGeom>
            <a:noFill/>
          </p:spPr>
          <p:txBody>
            <a:bodyPr wrap="none" rtlCol="0">
              <a:spAutoFit/>
            </a:bodyPr>
            <a:lstStyle/>
            <a:p>
              <a:r>
                <a:rPr lang="en-US" sz="2400" dirty="0"/>
                <a:t>11</a:t>
              </a:r>
            </a:p>
          </p:txBody>
        </p:sp>
        <p:sp>
          <p:nvSpPr>
            <p:cNvPr id="53" name="TextBox 52">
              <a:extLst>
                <a:ext uri="{FF2B5EF4-FFF2-40B4-BE49-F238E27FC236}">
                  <a16:creationId xmlns:a16="http://schemas.microsoft.com/office/drawing/2014/main" xmlns="" id="{7BBC7572-2EEA-44EA-B99A-C5A7DBFFA2D1}"/>
                </a:ext>
              </a:extLst>
            </p:cNvPr>
            <p:cNvSpPr txBox="1"/>
            <p:nvPr/>
          </p:nvSpPr>
          <p:spPr>
            <a:xfrm>
              <a:off x="2743200" y="4796135"/>
              <a:ext cx="495649" cy="461665"/>
            </a:xfrm>
            <a:prstGeom prst="rect">
              <a:avLst/>
            </a:prstGeom>
            <a:noFill/>
          </p:spPr>
          <p:txBody>
            <a:bodyPr wrap="none" rtlCol="0">
              <a:spAutoFit/>
            </a:bodyPr>
            <a:lstStyle/>
            <a:p>
              <a:r>
                <a:rPr lang="en-US" sz="2400" dirty="0"/>
                <a:t>10</a:t>
              </a:r>
            </a:p>
          </p:txBody>
        </p:sp>
        <p:sp>
          <p:nvSpPr>
            <p:cNvPr id="54" name="TextBox 53">
              <a:extLst>
                <a:ext uri="{FF2B5EF4-FFF2-40B4-BE49-F238E27FC236}">
                  <a16:creationId xmlns:a16="http://schemas.microsoft.com/office/drawing/2014/main" xmlns="" id="{EB47CBAA-586C-4E61-80F0-72DB83683E2B}"/>
                </a:ext>
              </a:extLst>
            </p:cNvPr>
            <p:cNvSpPr txBox="1"/>
            <p:nvPr/>
          </p:nvSpPr>
          <p:spPr>
            <a:xfrm>
              <a:off x="5242072" y="2057400"/>
              <a:ext cx="444352" cy="400110"/>
            </a:xfrm>
            <a:prstGeom prst="rect">
              <a:avLst/>
            </a:prstGeom>
            <a:noFill/>
          </p:spPr>
          <p:txBody>
            <a:bodyPr wrap="none" rtlCol="0">
              <a:spAutoFit/>
            </a:bodyPr>
            <a:lstStyle/>
            <a:p>
              <a:r>
                <a:rPr lang="en-US" sz="2000" dirty="0"/>
                <a:t>12</a:t>
              </a:r>
            </a:p>
          </p:txBody>
        </p:sp>
        <p:sp>
          <p:nvSpPr>
            <p:cNvPr id="55" name="TextBox 54">
              <a:extLst>
                <a:ext uri="{FF2B5EF4-FFF2-40B4-BE49-F238E27FC236}">
                  <a16:creationId xmlns:a16="http://schemas.microsoft.com/office/drawing/2014/main" xmlns="" id="{4DC1B48E-C47D-4ED7-BACF-C4DC343D9F51}"/>
                </a:ext>
              </a:extLst>
            </p:cNvPr>
            <p:cNvSpPr txBox="1"/>
            <p:nvPr/>
          </p:nvSpPr>
          <p:spPr>
            <a:xfrm>
              <a:off x="5256360" y="2895600"/>
              <a:ext cx="444352" cy="400110"/>
            </a:xfrm>
            <a:prstGeom prst="rect">
              <a:avLst/>
            </a:prstGeom>
            <a:noFill/>
          </p:spPr>
          <p:txBody>
            <a:bodyPr wrap="none" rtlCol="0">
              <a:spAutoFit/>
            </a:bodyPr>
            <a:lstStyle/>
            <a:p>
              <a:r>
                <a:rPr lang="en-US" sz="2000" dirty="0"/>
                <a:t>13</a:t>
              </a:r>
            </a:p>
          </p:txBody>
        </p:sp>
        <p:sp>
          <p:nvSpPr>
            <p:cNvPr id="56" name="TextBox 55">
              <a:extLst>
                <a:ext uri="{FF2B5EF4-FFF2-40B4-BE49-F238E27FC236}">
                  <a16:creationId xmlns:a16="http://schemas.microsoft.com/office/drawing/2014/main" xmlns="" id="{BD46674D-2D86-4A7E-ACBB-BE6189CD9804}"/>
                </a:ext>
              </a:extLst>
            </p:cNvPr>
            <p:cNvSpPr txBox="1"/>
            <p:nvPr/>
          </p:nvSpPr>
          <p:spPr>
            <a:xfrm>
              <a:off x="5256360" y="4572000"/>
              <a:ext cx="444352" cy="400110"/>
            </a:xfrm>
            <a:prstGeom prst="rect">
              <a:avLst/>
            </a:prstGeom>
            <a:noFill/>
          </p:spPr>
          <p:txBody>
            <a:bodyPr wrap="none" rtlCol="0">
              <a:spAutoFit/>
            </a:bodyPr>
            <a:lstStyle/>
            <a:p>
              <a:r>
                <a:rPr lang="en-US" sz="2000" dirty="0"/>
                <a:t>14</a:t>
              </a:r>
            </a:p>
          </p:txBody>
        </p:sp>
        <p:sp>
          <p:nvSpPr>
            <p:cNvPr id="57" name="TextBox 56">
              <a:extLst>
                <a:ext uri="{FF2B5EF4-FFF2-40B4-BE49-F238E27FC236}">
                  <a16:creationId xmlns:a16="http://schemas.microsoft.com/office/drawing/2014/main" xmlns="" id="{0A962E93-22E4-43A7-9E8F-DDD2FEAF33BD}"/>
                </a:ext>
              </a:extLst>
            </p:cNvPr>
            <p:cNvSpPr txBox="1"/>
            <p:nvPr/>
          </p:nvSpPr>
          <p:spPr>
            <a:xfrm>
              <a:off x="5257800" y="3752910"/>
              <a:ext cx="444352" cy="400110"/>
            </a:xfrm>
            <a:prstGeom prst="rect">
              <a:avLst/>
            </a:prstGeom>
            <a:noFill/>
          </p:spPr>
          <p:txBody>
            <a:bodyPr wrap="none" rtlCol="0">
              <a:spAutoFit/>
            </a:bodyPr>
            <a:lstStyle/>
            <a:p>
              <a:r>
                <a:rPr lang="en-US" sz="2000" dirty="0"/>
                <a:t>15</a:t>
              </a:r>
            </a:p>
          </p:txBody>
        </p:sp>
        <p:sp>
          <p:nvSpPr>
            <p:cNvPr id="58" name="TextBox 57">
              <a:extLst>
                <a:ext uri="{FF2B5EF4-FFF2-40B4-BE49-F238E27FC236}">
                  <a16:creationId xmlns:a16="http://schemas.microsoft.com/office/drawing/2014/main" xmlns="" id="{FECF76D3-45EA-4D2A-A35C-DD8A93D80A01}"/>
                </a:ext>
              </a:extLst>
            </p:cNvPr>
            <p:cNvSpPr txBox="1"/>
            <p:nvPr/>
          </p:nvSpPr>
          <p:spPr>
            <a:xfrm>
              <a:off x="6162490" y="2057400"/>
              <a:ext cx="314510" cy="400110"/>
            </a:xfrm>
            <a:prstGeom prst="rect">
              <a:avLst/>
            </a:prstGeom>
            <a:noFill/>
          </p:spPr>
          <p:txBody>
            <a:bodyPr wrap="none" rtlCol="0">
              <a:spAutoFit/>
            </a:bodyPr>
            <a:lstStyle/>
            <a:p>
              <a:r>
                <a:rPr lang="en-US" sz="2000" dirty="0"/>
                <a:t>8</a:t>
              </a:r>
            </a:p>
          </p:txBody>
        </p:sp>
        <p:sp>
          <p:nvSpPr>
            <p:cNvPr id="59" name="TextBox 58">
              <a:extLst>
                <a:ext uri="{FF2B5EF4-FFF2-40B4-BE49-F238E27FC236}">
                  <a16:creationId xmlns:a16="http://schemas.microsoft.com/office/drawing/2014/main" xmlns="" id="{0C6D1CB8-906B-49C4-AEC0-FD88F0BBFC95}"/>
                </a:ext>
              </a:extLst>
            </p:cNvPr>
            <p:cNvSpPr txBox="1"/>
            <p:nvPr/>
          </p:nvSpPr>
          <p:spPr>
            <a:xfrm>
              <a:off x="6162490" y="2914710"/>
              <a:ext cx="314510" cy="400110"/>
            </a:xfrm>
            <a:prstGeom prst="rect">
              <a:avLst/>
            </a:prstGeom>
            <a:noFill/>
          </p:spPr>
          <p:txBody>
            <a:bodyPr wrap="none" rtlCol="0">
              <a:spAutoFit/>
            </a:bodyPr>
            <a:lstStyle/>
            <a:p>
              <a:r>
                <a:rPr lang="en-US" sz="2000" dirty="0"/>
                <a:t>9</a:t>
              </a:r>
            </a:p>
          </p:txBody>
        </p:sp>
        <p:sp>
          <p:nvSpPr>
            <p:cNvPr id="60" name="TextBox 59">
              <a:extLst>
                <a:ext uri="{FF2B5EF4-FFF2-40B4-BE49-F238E27FC236}">
                  <a16:creationId xmlns:a16="http://schemas.microsoft.com/office/drawing/2014/main" xmlns="" id="{56C9E918-2553-4956-98E4-BB25163F986A}"/>
                </a:ext>
              </a:extLst>
            </p:cNvPr>
            <p:cNvSpPr txBox="1"/>
            <p:nvPr/>
          </p:nvSpPr>
          <p:spPr>
            <a:xfrm>
              <a:off x="6048376" y="4591110"/>
              <a:ext cx="444352" cy="400110"/>
            </a:xfrm>
            <a:prstGeom prst="rect">
              <a:avLst/>
            </a:prstGeom>
            <a:noFill/>
          </p:spPr>
          <p:txBody>
            <a:bodyPr wrap="none" rtlCol="0">
              <a:spAutoFit/>
            </a:bodyPr>
            <a:lstStyle/>
            <a:p>
              <a:r>
                <a:rPr lang="en-US" sz="2000" dirty="0"/>
                <a:t>10</a:t>
              </a:r>
            </a:p>
          </p:txBody>
        </p:sp>
        <p:sp>
          <p:nvSpPr>
            <p:cNvPr id="61" name="TextBox 60">
              <a:extLst>
                <a:ext uri="{FF2B5EF4-FFF2-40B4-BE49-F238E27FC236}">
                  <a16:creationId xmlns:a16="http://schemas.microsoft.com/office/drawing/2014/main" xmlns="" id="{71B80CBA-766D-41D9-9ECB-B78D07A3D41E}"/>
                </a:ext>
              </a:extLst>
            </p:cNvPr>
            <p:cNvSpPr txBox="1"/>
            <p:nvPr/>
          </p:nvSpPr>
          <p:spPr>
            <a:xfrm>
              <a:off x="6048376" y="3752910"/>
              <a:ext cx="444352" cy="400110"/>
            </a:xfrm>
            <a:prstGeom prst="rect">
              <a:avLst/>
            </a:prstGeom>
            <a:noFill/>
          </p:spPr>
          <p:txBody>
            <a:bodyPr wrap="none" rtlCol="0">
              <a:spAutoFit/>
            </a:bodyPr>
            <a:lstStyle/>
            <a:p>
              <a:r>
                <a:rPr lang="en-US" sz="2000" dirty="0"/>
                <a:t>11</a:t>
              </a:r>
            </a:p>
          </p:txBody>
        </p:sp>
      </p:grpSp>
      <p:sp>
        <p:nvSpPr>
          <p:cNvPr id="62" name="TextBox 61">
            <a:extLst>
              <a:ext uri="{FF2B5EF4-FFF2-40B4-BE49-F238E27FC236}">
                <a16:creationId xmlns:a16="http://schemas.microsoft.com/office/drawing/2014/main" xmlns="" id="{63C24BBF-F6D9-4BD1-9E77-61A9A647CCE0}"/>
              </a:ext>
            </a:extLst>
          </p:cNvPr>
          <p:cNvSpPr txBox="1"/>
          <p:nvPr/>
        </p:nvSpPr>
        <p:spPr>
          <a:xfrm>
            <a:off x="4170596" y="2850016"/>
            <a:ext cx="367408" cy="523221"/>
          </a:xfrm>
          <a:prstGeom prst="rect">
            <a:avLst/>
          </a:prstGeom>
          <a:noFill/>
        </p:spPr>
        <p:txBody>
          <a:bodyPr wrap="none" rtlCol="0">
            <a:spAutoFit/>
          </a:bodyPr>
          <a:lstStyle/>
          <a:p>
            <a:r>
              <a:rPr lang="en-US" sz="2800" dirty="0"/>
              <a:t>1</a:t>
            </a:r>
          </a:p>
        </p:txBody>
      </p:sp>
      <p:sp>
        <p:nvSpPr>
          <p:cNvPr id="63" name="TextBox 62">
            <a:extLst>
              <a:ext uri="{FF2B5EF4-FFF2-40B4-BE49-F238E27FC236}">
                <a16:creationId xmlns:a16="http://schemas.microsoft.com/office/drawing/2014/main" xmlns="" id="{A0C06E1B-2EC7-47D5-ABD6-E06DFAA56F3A}"/>
              </a:ext>
            </a:extLst>
          </p:cNvPr>
          <p:cNvSpPr txBox="1"/>
          <p:nvPr/>
        </p:nvSpPr>
        <p:spPr>
          <a:xfrm>
            <a:off x="4170596" y="3706159"/>
            <a:ext cx="367408" cy="523221"/>
          </a:xfrm>
          <a:prstGeom prst="rect">
            <a:avLst/>
          </a:prstGeom>
          <a:noFill/>
        </p:spPr>
        <p:txBody>
          <a:bodyPr wrap="none" rtlCol="0">
            <a:spAutoFit/>
          </a:bodyPr>
          <a:lstStyle/>
          <a:p>
            <a:r>
              <a:rPr lang="en-US" sz="2800" dirty="0"/>
              <a:t>1</a:t>
            </a:r>
          </a:p>
        </p:txBody>
      </p:sp>
      <p:sp>
        <p:nvSpPr>
          <p:cNvPr id="64" name="TextBox 63">
            <a:extLst>
              <a:ext uri="{FF2B5EF4-FFF2-40B4-BE49-F238E27FC236}">
                <a16:creationId xmlns:a16="http://schemas.microsoft.com/office/drawing/2014/main" xmlns="" id="{4FAB2E23-5351-4911-BA7D-7AD84AFD25BE}"/>
              </a:ext>
            </a:extLst>
          </p:cNvPr>
          <p:cNvSpPr txBox="1"/>
          <p:nvPr/>
        </p:nvSpPr>
        <p:spPr>
          <a:xfrm>
            <a:off x="4170596" y="4533546"/>
            <a:ext cx="340158" cy="523220"/>
          </a:xfrm>
          <a:prstGeom prst="rect">
            <a:avLst/>
          </a:prstGeom>
          <a:noFill/>
        </p:spPr>
        <p:txBody>
          <a:bodyPr wrap="none" rtlCol="0">
            <a:spAutoFit/>
          </a:bodyPr>
          <a:lstStyle/>
          <a:p>
            <a:r>
              <a:rPr lang="en-US" sz="2800" dirty="0"/>
              <a:t>x</a:t>
            </a:r>
          </a:p>
        </p:txBody>
      </p:sp>
      <p:sp>
        <p:nvSpPr>
          <p:cNvPr id="65" name="TextBox 64">
            <a:extLst>
              <a:ext uri="{FF2B5EF4-FFF2-40B4-BE49-F238E27FC236}">
                <a16:creationId xmlns:a16="http://schemas.microsoft.com/office/drawing/2014/main" xmlns="" id="{03131A2E-5B0B-4A81-AEAD-87CC8188D53F}"/>
              </a:ext>
            </a:extLst>
          </p:cNvPr>
          <p:cNvSpPr txBox="1"/>
          <p:nvPr/>
        </p:nvSpPr>
        <p:spPr>
          <a:xfrm>
            <a:off x="4170596" y="5389689"/>
            <a:ext cx="340158" cy="523220"/>
          </a:xfrm>
          <a:prstGeom prst="rect">
            <a:avLst/>
          </a:prstGeom>
          <a:noFill/>
        </p:spPr>
        <p:txBody>
          <a:bodyPr wrap="none" rtlCol="0">
            <a:spAutoFit/>
          </a:bodyPr>
          <a:lstStyle/>
          <a:p>
            <a:r>
              <a:rPr lang="en-US" sz="2800" dirty="0"/>
              <a:t>x</a:t>
            </a:r>
          </a:p>
        </p:txBody>
      </p:sp>
      <p:sp>
        <p:nvSpPr>
          <p:cNvPr id="66" name="TextBox 65">
            <a:extLst>
              <a:ext uri="{FF2B5EF4-FFF2-40B4-BE49-F238E27FC236}">
                <a16:creationId xmlns:a16="http://schemas.microsoft.com/office/drawing/2014/main" xmlns="" id="{8268EA89-E81B-4857-9176-7FAC77F214F2}"/>
              </a:ext>
            </a:extLst>
          </p:cNvPr>
          <p:cNvSpPr txBox="1"/>
          <p:nvPr/>
        </p:nvSpPr>
        <p:spPr>
          <a:xfrm>
            <a:off x="3385399" y="2848850"/>
            <a:ext cx="340158" cy="523220"/>
          </a:xfrm>
          <a:prstGeom prst="rect">
            <a:avLst/>
          </a:prstGeom>
          <a:noFill/>
        </p:spPr>
        <p:txBody>
          <a:bodyPr wrap="none" rtlCol="0">
            <a:spAutoFit/>
          </a:bodyPr>
          <a:lstStyle/>
          <a:p>
            <a:r>
              <a:rPr lang="en-US" sz="2800" dirty="0"/>
              <a:t>x</a:t>
            </a:r>
          </a:p>
        </p:txBody>
      </p:sp>
      <p:sp>
        <p:nvSpPr>
          <p:cNvPr id="67" name="TextBox 66">
            <a:extLst>
              <a:ext uri="{FF2B5EF4-FFF2-40B4-BE49-F238E27FC236}">
                <a16:creationId xmlns:a16="http://schemas.microsoft.com/office/drawing/2014/main" xmlns="" id="{6B91C9DE-3359-40CE-B7EE-EB0A76D2D828}"/>
              </a:ext>
            </a:extLst>
          </p:cNvPr>
          <p:cNvSpPr txBox="1"/>
          <p:nvPr/>
        </p:nvSpPr>
        <p:spPr>
          <a:xfrm>
            <a:off x="2573707" y="3706219"/>
            <a:ext cx="367408" cy="523221"/>
          </a:xfrm>
          <a:prstGeom prst="rect">
            <a:avLst/>
          </a:prstGeom>
          <a:noFill/>
        </p:spPr>
        <p:txBody>
          <a:bodyPr wrap="none" rtlCol="0">
            <a:spAutoFit/>
          </a:bodyPr>
          <a:lstStyle/>
          <a:p>
            <a:r>
              <a:rPr lang="en-US" sz="2800" dirty="0"/>
              <a:t>1</a:t>
            </a:r>
          </a:p>
        </p:txBody>
      </p:sp>
      <p:sp>
        <p:nvSpPr>
          <p:cNvPr id="68" name="TextBox 67">
            <a:extLst>
              <a:ext uri="{FF2B5EF4-FFF2-40B4-BE49-F238E27FC236}">
                <a16:creationId xmlns:a16="http://schemas.microsoft.com/office/drawing/2014/main" xmlns="" id="{8D66B3BB-F9C0-4E17-8A67-E97453BED06E}"/>
              </a:ext>
            </a:extLst>
          </p:cNvPr>
          <p:cNvSpPr txBox="1"/>
          <p:nvPr/>
        </p:nvSpPr>
        <p:spPr>
          <a:xfrm>
            <a:off x="2573707" y="4550557"/>
            <a:ext cx="367408" cy="523221"/>
          </a:xfrm>
          <a:prstGeom prst="rect">
            <a:avLst/>
          </a:prstGeom>
          <a:noFill/>
        </p:spPr>
        <p:txBody>
          <a:bodyPr wrap="none" rtlCol="0">
            <a:spAutoFit/>
          </a:bodyPr>
          <a:lstStyle/>
          <a:p>
            <a:r>
              <a:rPr lang="en-US" sz="2800" dirty="0"/>
              <a:t>1</a:t>
            </a:r>
          </a:p>
        </p:txBody>
      </p:sp>
      <p:sp>
        <p:nvSpPr>
          <p:cNvPr id="69" name="TextBox 68">
            <a:extLst>
              <a:ext uri="{FF2B5EF4-FFF2-40B4-BE49-F238E27FC236}">
                <a16:creationId xmlns:a16="http://schemas.microsoft.com/office/drawing/2014/main" xmlns="" id="{ED93A1A2-A03F-4108-A6BA-24D6E5EC8595}"/>
              </a:ext>
            </a:extLst>
          </p:cNvPr>
          <p:cNvSpPr txBox="1"/>
          <p:nvPr/>
        </p:nvSpPr>
        <p:spPr>
          <a:xfrm>
            <a:off x="2573707" y="5406700"/>
            <a:ext cx="367408" cy="523221"/>
          </a:xfrm>
          <a:prstGeom prst="rect">
            <a:avLst/>
          </a:prstGeom>
          <a:noFill/>
        </p:spPr>
        <p:txBody>
          <a:bodyPr wrap="none" rtlCol="0">
            <a:spAutoFit/>
          </a:bodyPr>
          <a:lstStyle/>
          <a:p>
            <a:r>
              <a:rPr lang="en-US" sz="2800" dirty="0"/>
              <a:t>1</a:t>
            </a:r>
          </a:p>
        </p:txBody>
      </p:sp>
      <p:sp>
        <p:nvSpPr>
          <p:cNvPr id="70" name="Flowchart: Alternate Process 69">
            <a:extLst>
              <a:ext uri="{FF2B5EF4-FFF2-40B4-BE49-F238E27FC236}">
                <a16:creationId xmlns:a16="http://schemas.microsoft.com/office/drawing/2014/main" xmlns="" id="{E21E83C6-64A3-4DB7-98C7-8EBCB55B5330}"/>
              </a:ext>
            </a:extLst>
          </p:cNvPr>
          <p:cNvSpPr/>
          <p:nvPr/>
        </p:nvSpPr>
        <p:spPr>
          <a:xfrm>
            <a:off x="3305407" y="2748569"/>
            <a:ext cx="1287374" cy="3181291"/>
          </a:xfrm>
          <a:prstGeom prst="flowChartAlternateProcess">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xmlns="" id="{68729E5D-586F-487B-9AA9-39A6B3CFAF0A}"/>
              </a:ext>
            </a:extLst>
          </p:cNvPr>
          <p:cNvSpPr txBox="1"/>
          <p:nvPr/>
        </p:nvSpPr>
        <p:spPr>
          <a:xfrm>
            <a:off x="10083053" y="3641304"/>
            <a:ext cx="367408" cy="523221"/>
          </a:xfrm>
          <a:prstGeom prst="rect">
            <a:avLst/>
          </a:prstGeom>
          <a:noFill/>
        </p:spPr>
        <p:txBody>
          <a:bodyPr wrap="none" rtlCol="0">
            <a:spAutoFit/>
          </a:bodyPr>
          <a:lstStyle/>
          <a:p>
            <a:r>
              <a:rPr lang="en-US" sz="2800" dirty="0"/>
              <a:t>1</a:t>
            </a:r>
          </a:p>
        </p:txBody>
      </p:sp>
      <p:sp>
        <p:nvSpPr>
          <p:cNvPr id="72" name="TextBox 71">
            <a:extLst>
              <a:ext uri="{FF2B5EF4-FFF2-40B4-BE49-F238E27FC236}">
                <a16:creationId xmlns:a16="http://schemas.microsoft.com/office/drawing/2014/main" xmlns="" id="{48A2EE4B-1C87-41FC-88A0-96C0165ADCF9}"/>
              </a:ext>
            </a:extLst>
          </p:cNvPr>
          <p:cNvSpPr txBox="1"/>
          <p:nvPr/>
        </p:nvSpPr>
        <p:spPr>
          <a:xfrm>
            <a:off x="8541599" y="2799841"/>
            <a:ext cx="367408" cy="523221"/>
          </a:xfrm>
          <a:prstGeom prst="rect">
            <a:avLst/>
          </a:prstGeom>
          <a:noFill/>
        </p:spPr>
        <p:txBody>
          <a:bodyPr wrap="none" rtlCol="0">
            <a:spAutoFit/>
          </a:bodyPr>
          <a:lstStyle/>
          <a:p>
            <a:r>
              <a:rPr lang="en-US" sz="2800" dirty="0"/>
              <a:t>1</a:t>
            </a:r>
          </a:p>
        </p:txBody>
      </p:sp>
      <p:sp>
        <p:nvSpPr>
          <p:cNvPr id="73" name="TextBox 72">
            <a:extLst>
              <a:ext uri="{FF2B5EF4-FFF2-40B4-BE49-F238E27FC236}">
                <a16:creationId xmlns:a16="http://schemas.microsoft.com/office/drawing/2014/main" xmlns="" id="{508ED536-BF41-4CF2-8C90-4782F6FCCBE6}"/>
              </a:ext>
            </a:extLst>
          </p:cNvPr>
          <p:cNvSpPr txBox="1"/>
          <p:nvPr/>
        </p:nvSpPr>
        <p:spPr>
          <a:xfrm>
            <a:off x="7778719" y="3655984"/>
            <a:ext cx="367408" cy="523221"/>
          </a:xfrm>
          <a:prstGeom prst="rect">
            <a:avLst/>
          </a:prstGeom>
          <a:noFill/>
        </p:spPr>
        <p:txBody>
          <a:bodyPr wrap="none" rtlCol="0">
            <a:spAutoFit/>
          </a:bodyPr>
          <a:lstStyle/>
          <a:p>
            <a:r>
              <a:rPr lang="en-US" sz="2800" dirty="0"/>
              <a:t>1</a:t>
            </a:r>
          </a:p>
        </p:txBody>
      </p:sp>
      <p:sp>
        <p:nvSpPr>
          <p:cNvPr id="74" name="TextBox 73">
            <a:extLst>
              <a:ext uri="{FF2B5EF4-FFF2-40B4-BE49-F238E27FC236}">
                <a16:creationId xmlns:a16="http://schemas.microsoft.com/office/drawing/2014/main" xmlns="" id="{2738110E-05C1-48A3-A9F5-7F4107062467}"/>
              </a:ext>
            </a:extLst>
          </p:cNvPr>
          <p:cNvSpPr txBox="1"/>
          <p:nvPr/>
        </p:nvSpPr>
        <p:spPr>
          <a:xfrm>
            <a:off x="7778719" y="4500322"/>
            <a:ext cx="367408" cy="523221"/>
          </a:xfrm>
          <a:prstGeom prst="rect">
            <a:avLst/>
          </a:prstGeom>
          <a:noFill/>
        </p:spPr>
        <p:txBody>
          <a:bodyPr wrap="none" rtlCol="0">
            <a:spAutoFit/>
          </a:bodyPr>
          <a:lstStyle/>
          <a:p>
            <a:r>
              <a:rPr lang="en-US" sz="2800" dirty="0"/>
              <a:t>1</a:t>
            </a:r>
          </a:p>
        </p:txBody>
      </p:sp>
      <p:sp>
        <p:nvSpPr>
          <p:cNvPr id="75" name="TextBox 74">
            <a:extLst>
              <a:ext uri="{FF2B5EF4-FFF2-40B4-BE49-F238E27FC236}">
                <a16:creationId xmlns:a16="http://schemas.microsoft.com/office/drawing/2014/main" xmlns="" id="{0ADA5F50-4C29-4182-B7F5-6CCDCE789A8F}"/>
              </a:ext>
            </a:extLst>
          </p:cNvPr>
          <p:cNvSpPr txBox="1"/>
          <p:nvPr/>
        </p:nvSpPr>
        <p:spPr>
          <a:xfrm>
            <a:off x="7778719" y="5356465"/>
            <a:ext cx="367408" cy="523221"/>
          </a:xfrm>
          <a:prstGeom prst="rect">
            <a:avLst/>
          </a:prstGeom>
          <a:noFill/>
        </p:spPr>
        <p:txBody>
          <a:bodyPr wrap="none" rtlCol="0">
            <a:spAutoFit/>
          </a:bodyPr>
          <a:lstStyle/>
          <a:p>
            <a:r>
              <a:rPr lang="en-US" sz="2800" dirty="0"/>
              <a:t>1</a:t>
            </a:r>
          </a:p>
        </p:txBody>
      </p:sp>
      <p:sp>
        <p:nvSpPr>
          <p:cNvPr id="76" name="Flowchart: Alternate Process 75">
            <a:extLst>
              <a:ext uri="{FF2B5EF4-FFF2-40B4-BE49-F238E27FC236}">
                <a16:creationId xmlns:a16="http://schemas.microsoft.com/office/drawing/2014/main" xmlns="" id="{85362252-5D0F-4851-8D0A-4C991C5881D6}"/>
              </a:ext>
            </a:extLst>
          </p:cNvPr>
          <p:cNvSpPr/>
          <p:nvPr/>
        </p:nvSpPr>
        <p:spPr>
          <a:xfrm>
            <a:off x="8444939" y="2756497"/>
            <a:ext cx="1315144" cy="596503"/>
          </a:xfrm>
          <a:prstGeom prst="flowChartAlternateProcess">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xmlns="" id="{644C41E1-9E22-4D89-9D88-10E0853AE73F}"/>
              </a:ext>
            </a:extLst>
          </p:cNvPr>
          <p:cNvSpPr/>
          <p:nvPr/>
        </p:nvSpPr>
        <p:spPr>
          <a:xfrm>
            <a:off x="7382886" y="6020850"/>
            <a:ext cx="3594254" cy="461665"/>
          </a:xfrm>
          <a:prstGeom prst="rect">
            <a:avLst/>
          </a:prstGeom>
        </p:spPr>
        <p:txBody>
          <a:bodyPr wrap="none">
            <a:spAutoFit/>
          </a:bodyPr>
          <a:lstStyle/>
          <a:p>
            <a:r>
              <a:rPr lang="en-US" sz="2400" dirty="0">
                <a:solidFill>
                  <a:schemeClr val="tx2"/>
                </a:solidFill>
              </a:rPr>
              <a:t>X</a:t>
            </a:r>
            <a:r>
              <a:rPr lang="en-US" sz="2400" baseline="-25000" dirty="0">
                <a:solidFill>
                  <a:schemeClr val="tx2"/>
                </a:solidFill>
              </a:rPr>
              <a:t>3</a:t>
            </a:r>
            <a:r>
              <a:rPr lang="en-US" sz="2400" dirty="0">
                <a:solidFill>
                  <a:schemeClr val="tx2"/>
                </a:solidFill>
              </a:rPr>
              <a:t> = B</a:t>
            </a:r>
            <a:r>
              <a:rPr lang="en-US" sz="2400" baseline="-25000" dirty="0">
                <a:solidFill>
                  <a:schemeClr val="tx2"/>
                </a:solidFill>
              </a:rPr>
              <a:t>3</a:t>
            </a:r>
            <a:r>
              <a:rPr lang="en-US" sz="2400" dirty="0">
                <a:solidFill>
                  <a:schemeClr val="tx2"/>
                </a:solidFill>
              </a:rPr>
              <a:t>B</a:t>
            </a:r>
            <a:r>
              <a:rPr lang="en-US" sz="2400" baseline="-25000" dirty="0">
                <a:solidFill>
                  <a:schemeClr val="tx2"/>
                </a:solidFill>
              </a:rPr>
              <a:t>2</a:t>
            </a:r>
            <a:r>
              <a:rPr lang="en-US" sz="2400" dirty="0">
                <a:solidFill>
                  <a:schemeClr val="tx2"/>
                </a:solidFill>
              </a:rPr>
              <a:t>’B</a:t>
            </a:r>
            <a:r>
              <a:rPr lang="en-US" sz="2400" baseline="-25000" dirty="0">
                <a:solidFill>
                  <a:schemeClr val="tx2"/>
                </a:solidFill>
              </a:rPr>
              <a:t>1</a:t>
            </a:r>
            <a:r>
              <a:rPr lang="en-US" sz="2400" dirty="0">
                <a:solidFill>
                  <a:schemeClr val="tx2"/>
                </a:solidFill>
              </a:rPr>
              <a:t>’ + B</a:t>
            </a:r>
            <a:r>
              <a:rPr lang="en-US" sz="2400" baseline="-25000" dirty="0">
                <a:solidFill>
                  <a:schemeClr val="tx2"/>
                </a:solidFill>
              </a:rPr>
              <a:t>3</a:t>
            </a:r>
            <a:r>
              <a:rPr lang="en-US" sz="2400" dirty="0">
                <a:solidFill>
                  <a:schemeClr val="tx2"/>
                </a:solidFill>
              </a:rPr>
              <a:t>’ B</a:t>
            </a:r>
            <a:r>
              <a:rPr lang="en-US" sz="2400" baseline="-25000" dirty="0">
                <a:solidFill>
                  <a:schemeClr val="tx2"/>
                </a:solidFill>
              </a:rPr>
              <a:t>1</a:t>
            </a:r>
            <a:r>
              <a:rPr lang="en-US" sz="2400" dirty="0">
                <a:solidFill>
                  <a:schemeClr val="tx2"/>
                </a:solidFill>
              </a:rPr>
              <a:t> + B</a:t>
            </a:r>
            <a:r>
              <a:rPr lang="en-US" sz="2400" baseline="-25000" dirty="0">
                <a:solidFill>
                  <a:schemeClr val="tx2"/>
                </a:solidFill>
              </a:rPr>
              <a:t>3</a:t>
            </a:r>
            <a:r>
              <a:rPr lang="en-US" sz="2400" dirty="0">
                <a:solidFill>
                  <a:schemeClr val="tx2"/>
                </a:solidFill>
              </a:rPr>
              <a:t>’ B</a:t>
            </a:r>
            <a:r>
              <a:rPr lang="en-US" sz="2400" baseline="-25000" dirty="0">
                <a:solidFill>
                  <a:schemeClr val="tx2"/>
                </a:solidFill>
              </a:rPr>
              <a:t>2</a:t>
            </a:r>
          </a:p>
        </p:txBody>
      </p:sp>
      <p:sp>
        <p:nvSpPr>
          <p:cNvPr id="78" name="Rectangle 77">
            <a:extLst>
              <a:ext uri="{FF2B5EF4-FFF2-40B4-BE49-F238E27FC236}">
                <a16:creationId xmlns:a16="http://schemas.microsoft.com/office/drawing/2014/main" xmlns="" id="{8B7EC580-D904-42BD-A5EE-B6CCAF37C761}"/>
              </a:ext>
            </a:extLst>
          </p:cNvPr>
          <p:cNvSpPr/>
          <p:nvPr/>
        </p:nvSpPr>
        <p:spPr>
          <a:xfrm>
            <a:off x="1881008" y="6018473"/>
            <a:ext cx="2677336" cy="461665"/>
          </a:xfrm>
          <a:prstGeom prst="rect">
            <a:avLst/>
          </a:prstGeom>
        </p:spPr>
        <p:txBody>
          <a:bodyPr wrap="none">
            <a:spAutoFit/>
          </a:bodyPr>
          <a:lstStyle/>
          <a:p>
            <a:r>
              <a:rPr lang="en-US" sz="2400" dirty="0">
                <a:solidFill>
                  <a:schemeClr val="tx2"/>
                </a:solidFill>
              </a:rPr>
              <a:t>X</a:t>
            </a:r>
            <a:r>
              <a:rPr lang="en-US" sz="2400" baseline="-25000" dirty="0">
                <a:solidFill>
                  <a:schemeClr val="tx2"/>
                </a:solidFill>
              </a:rPr>
              <a:t>4</a:t>
            </a:r>
            <a:r>
              <a:rPr lang="en-US" sz="2400" dirty="0">
                <a:solidFill>
                  <a:schemeClr val="tx2"/>
                </a:solidFill>
              </a:rPr>
              <a:t> = B</a:t>
            </a:r>
            <a:r>
              <a:rPr lang="en-US" sz="2400" baseline="-25000" dirty="0">
                <a:solidFill>
                  <a:schemeClr val="tx2"/>
                </a:solidFill>
              </a:rPr>
              <a:t>4</a:t>
            </a:r>
            <a:r>
              <a:rPr lang="en-US" sz="2400" dirty="0">
                <a:solidFill>
                  <a:schemeClr val="tx2"/>
                </a:solidFill>
              </a:rPr>
              <a:t> + B</a:t>
            </a:r>
            <a:r>
              <a:rPr lang="en-US" sz="2400" baseline="-25000" dirty="0">
                <a:solidFill>
                  <a:schemeClr val="tx2"/>
                </a:solidFill>
              </a:rPr>
              <a:t>3</a:t>
            </a:r>
            <a:r>
              <a:rPr lang="en-US" sz="2400" dirty="0">
                <a:solidFill>
                  <a:schemeClr val="tx2"/>
                </a:solidFill>
              </a:rPr>
              <a:t>B</a:t>
            </a:r>
            <a:r>
              <a:rPr lang="en-US" sz="2400" baseline="-25000" dirty="0">
                <a:solidFill>
                  <a:schemeClr val="tx2"/>
                </a:solidFill>
              </a:rPr>
              <a:t>2</a:t>
            </a:r>
            <a:r>
              <a:rPr lang="en-US" sz="2400" dirty="0">
                <a:solidFill>
                  <a:schemeClr val="tx2"/>
                </a:solidFill>
              </a:rPr>
              <a:t> + B</a:t>
            </a:r>
            <a:r>
              <a:rPr lang="en-US" sz="2400" baseline="-25000" dirty="0">
                <a:solidFill>
                  <a:schemeClr val="tx2"/>
                </a:solidFill>
              </a:rPr>
              <a:t>3</a:t>
            </a:r>
            <a:r>
              <a:rPr lang="en-US" sz="2400" dirty="0">
                <a:solidFill>
                  <a:schemeClr val="tx2"/>
                </a:solidFill>
              </a:rPr>
              <a:t>B</a:t>
            </a:r>
            <a:r>
              <a:rPr lang="en-US" sz="2400" baseline="-25000" dirty="0">
                <a:solidFill>
                  <a:schemeClr val="tx2"/>
                </a:solidFill>
              </a:rPr>
              <a:t>1</a:t>
            </a:r>
          </a:p>
        </p:txBody>
      </p:sp>
      <mc:AlternateContent xmlns:mc="http://schemas.openxmlformats.org/markup-compatibility/2006" xmlns:a14="http://schemas.microsoft.com/office/drawing/2010/main">
        <mc:Choice Requires="a14">
          <p:sp>
            <p:nvSpPr>
              <p:cNvPr id="79" name="Rectangle 78">
                <a:extLst>
                  <a:ext uri="{FF2B5EF4-FFF2-40B4-BE49-F238E27FC236}">
                    <a16:creationId xmlns:a16="http://schemas.microsoft.com/office/drawing/2014/main" xmlns="" id="{D954AB99-2078-45BF-96E6-A38030F64D64}"/>
                  </a:ext>
                </a:extLst>
              </p:cNvPr>
              <p:cNvSpPr/>
              <p:nvPr/>
            </p:nvSpPr>
            <p:spPr>
              <a:xfrm>
                <a:off x="352287" y="1304700"/>
                <a:ext cx="5313509" cy="837665"/>
              </a:xfrm>
              <a:prstGeom prst="rect">
                <a:avLst/>
              </a:prstGeom>
            </p:spPr>
            <p:txBody>
              <a:bodyPr wrap="square">
                <a:spAutoFit/>
              </a:bodyPr>
              <a:lstStyle/>
              <a:p>
                <a:pPr algn="ctr"/>
                <a14:m>
                  <m:oMathPara xmlns:m="http://schemas.openxmlformats.org/officeDocument/2006/math">
                    <m:oMathParaPr>
                      <m:jc m:val="left"/>
                    </m:oMathParaPr>
                    <m:oMath xmlns:m="http://schemas.openxmlformats.org/officeDocument/2006/math">
                      <m:sSub>
                        <m:sSubPr>
                          <m:ctrlPr>
                            <a:rPr lang="en-US" sz="2000" i="1" smtClean="0">
                              <a:solidFill>
                                <a:schemeClr val="accent6"/>
                              </a:solidFill>
                              <a:latin typeface="Cambria Math" panose="02040503050406030204" pitchFamily="18" charset="0"/>
                            </a:rPr>
                          </m:ctrlPr>
                        </m:sSubPr>
                        <m:e>
                          <m:r>
                            <a:rPr lang="en-IN" sz="2000" b="0" i="1" smtClean="0">
                              <a:solidFill>
                                <a:schemeClr val="accent6"/>
                              </a:solidFill>
                              <a:latin typeface="Cambria Math" panose="02040503050406030204" pitchFamily="18" charset="0"/>
                            </a:rPr>
                            <m:t>𝑋</m:t>
                          </m:r>
                        </m:e>
                        <m:sub>
                          <m:r>
                            <a:rPr lang="en-IN" sz="2000" b="0" i="1" smtClean="0">
                              <a:solidFill>
                                <a:schemeClr val="accent6"/>
                              </a:solidFill>
                              <a:latin typeface="Cambria Math" panose="02040503050406030204" pitchFamily="18" charset="0"/>
                            </a:rPr>
                            <m:t>4</m:t>
                          </m:r>
                        </m:sub>
                      </m:sSub>
                      <m:r>
                        <a:rPr lang="en-IN" sz="2000" b="0" i="1" smtClean="0">
                          <a:solidFill>
                            <a:schemeClr val="accent6"/>
                          </a:solidFill>
                          <a:latin typeface="Cambria Math" panose="02040503050406030204" pitchFamily="18" charset="0"/>
                        </a:rPr>
                        <m:t>=</m:t>
                      </m:r>
                      <m:nary>
                        <m:naryPr>
                          <m:chr m:val="∑"/>
                          <m:subHide m:val="on"/>
                          <m:supHide m:val="on"/>
                          <m:ctrlPr>
                            <a:rPr lang="en-IN" sz="2000" b="0" i="1" smtClean="0">
                              <a:solidFill>
                                <a:schemeClr val="accent6"/>
                              </a:solidFill>
                              <a:latin typeface="Cambria Math" panose="02040503050406030204" pitchFamily="18" charset="0"/>
                            </a:rPr>
                          </m:ctrlPr>
                        </m:naryPr>
                        <m:sub/>
                        <m:sup/>
                        <m:e>
                          <m:r>
                            <a:rPr lang="en-IN" sz="2000" b="0" i="1" smtClean="0">
                              <a:solidFill>
                                <a:schemeClr val="accent6"/>
                              </a:solidFill>
                              <a:latin typeface="Cambria Math" panose="02040503050406030204" pitchFamily="18" charset="0"/>
                            </a:rPr>
                            <m:t>𝑚</m:t>
                          </m:r>
                          <m:d>
                            <m:dPr>
                              <m:ctrlPr>
                                <a:rPr lang="en-IN" sz="2000" b="0" i="1" smtClean="0">
                                  <a:solidFill>
                                    <a:schemeClr val="accent6"/>
                                  </a:solidFill>
                                  <a:latin typeface="Cambria Math" panose="02040503050406030204" pitchFamily="18" charset="0"/>
                                </a:rPr>
                              </m:ctrlPr>
                            </m:dPr>
                            <m:e>
                              <m:r>
                                <a:rPr lang="en-IN" sz="2000" b="0" i="1" smtClean="0">
                                  <a:solidFill>
                                    <a:schemeClr val="accent6"/>
                                  </a:solidFill>
                                  <a:latin typeface="Cambria Math" panose="02040503050406030204" pitchFamily="18" charset="0"/>
                                </a:rPr>
                                <m:t>5,6,7,8,9</m:t>
                              </m:r>
                            </m:e>
                          </m:d>
                        </m:e>
                      </m:nary>
                      <m:r>
                        <a:rPr lang="en-IN" sz="2000" b="0" i="1" smtClean="0">
                          <a:solidFill>
                            <a:schemeClr val="accent6"/>
                          </a:solidFill>
                          <a:latin typeface="Cambria Math" panose="02040503050406030204" pitchFamily="18" charset="0"/>
                        </a:rPr>
                        <m:t> +</m:t>
                      </m:r>
                      <m:r>
                        <a:rPr lang="en-IN" sz="2000" b="0" i="1" smtClean="0">
                          <a:solidFill>
                            <a:schemeClr val="accent6"/>
                          </a:solidFill>
                          <a:latin typeface="Cambria Math" panose="02040503050406030204" pitchFamily="18" charset="0"/>
                        </a:rPr>
                        <m:t>𝑑</m:t>
                      </m:r>
                      <m:r>
                        <a:rPr lang="en-IN" sz="2000" b="0" i="1" smtClean="0">
                          <a:solidFill>
                            <a:schemeClr val="accent6"/>
                          </a:solidFill>
                          <a:latin typeface="Cambria Math" panose="02040503050406030204" pitchFamily="18" charset="0"/>
                        </a:rPr>
                        <m:t>(10,11,12,13,14,15)</m:t>
                      </m:r>
                    </m:oMath>
                  </m:oMathPara>
                </a14:m>
                <a:endParaRPr lang="en-US" sz="2000" dirty="0">
                  <a:solidFill>
                    <a:schemeClr val="accent6"/>
                  </a:solidFill>
                  <a:latin typeface="+mj-lt"/>
                </a:endParaRPr>
              </a:p>
            </p:txBody>
          </p:sp>
        </mc:Choice>
        <mc:Fallback xmlns="">
          <p:sp>
            <p:nvSpPr>
              <p:cNvPr id="79" name="Rectangle 78">
                <a:extLst>
                  <a:ext uri="{FF2B5EF4-FFF2-40B4-BE49-F238E27FC236}">
                    <a16:creationId xmlns:a16="http://schemas.microsoft.com/office/drawing/2014/main" id="{D954AB99-2078-45BF-96E6-A38030F64D64}"/>
                  </a:ext>
                </a:extLst>
              </p:cNvPr>
              <p:cNvSpPr>
                <a:spLocks noRot="1" noChangeAspect="1" noMove="1" noResize="1" noEditPoints="1" noAdjustHandles="1" noChangeArrowheads="1" noChangeShapeType="1" noTextEdit="1"/>
              </p:cNvSpPr>
              <p:nvPr/>
            </p:nvSpPr>
            <p:spPr>
              <a:xfrm>
                <a:off x="352287" y="1304700"/>
                <a:ext cx="5313509" cy="837665"/>
              </a:xfrm>
              <a:prstGeom prst="rect">
                <a:avLst/>
              </a:prstGeom>
              <a:blipFill>
                <a:blip r:embed="rId2"/>
                <a:stretch>
                  <a:fillRect/>
                </a:stretch>
              </a:blipFill>
            </p:spPr>
            <p:txBody>
              <a:bodyPr/>
              <a:lstStyle/>
              <a:p>
                <a:r>
                  <a:rPr lang="en-IN">
                    <a:noFill/>
                  </a:rPr>
                  <a:t> </a:t>
                </a:r>
              </a:p>
            </p:txBody>
          </p:sp>
        </mc:Fallback>
      </mc:AlternateContent>
      <p:sp>
        <p:nvSpPr>
          <p:cNvPr id="80" name="TextBox 79">
            <a:extLst>
              <a:ext uri="{FF2B5EF4-FFF2-40B4-BE49-F238E27FC236}">
                <a16:creationId xmlns:a16="http://schemas.microsoft.com/office/drawing/2014/main" xmlns="" id="{5E72631C-2984-48A1-BD39-66F3E05733BB}"/>
              </a:ext>
            </a:extLst>
          </p:cNvPr>
          <p:cNvSpPr txBox="1"/>
          <p:nvPr/>
        </p:nvSpPr>
        <p:spPr>
          <a:xfrm>
            <a:off x="3391533" y="4533546"/>
            <a:ext cx="340158" cy="523220"/>
          </a:xfrm>
          <a:prstGeom prst="rect">
            <a:avLst/>
          </a:prstGeom>
          <a:noFill/>
        </p:spPr>
        <p:txBody>
          <a:bodyPr wrap="none" rtlCol="0">
            <a:spAutoFit/>
          </a:bodyPr>
          <a:lstStyle/>
          <a:p>
            <a:r>
              <a:rPr lang="en-US" sz="2800" dirty="0"/>
              <a:t>x</a:t>
            </a:r>
          </a:p>
        </p:txBody>
      </p:sp>
      <p:sp>
        <p:nvSpPr>
          <p:cNvPr id="81" name="TextBox 80">
            <a:extLst>
              <a:ext uri="{FF2B5EF4-FFF2-40B4-BE49-F238E27FC236}">
                <a16:creationId xmlns:a16="http://schemas.microsoft.com/office/drawing/2014/main" xmlns="" id="{CEE9C8F7-8544-469A-9292-CCC7A6A576BF}"/>
              </a:ext>
            </a:extLst>
          </p:cNvPr>
          <p:cNvSpPr txBox="1"/>
          <p:nvPr/>
        </p:nvSpPr>
        <p:spPr>
          <a:xfrm>
            <a:off x="3391533" y="5389689"/>
            <a:ext cx="340158" cy="523220"/>
          </a:xfrm>
          <a:prstGeom prst="rect">
            <a:avLst/>
          </a:prstGeom>
          <a:noFill/>
        </p:spPr>
        <p:txBody>
          <a:bodyPr wrap="none" rtlCol="0">
            <a:spAutoFit/>
          </a:bodyPr>
          <a:lstStyle/>
          <a:p>
            <a:r>
              <a:rPr lang="en-US" sz="2800" dirty="0"/>
              <a:t>x</a:t>
            </a:r>
          </a:p>
        </p:txBody>
      </p:sp>
      <p:sp>
        <p:nvSpPr>
          <p:cNvPr id="82" name="TextBox 81">
            <a:extLst>
              <a:ext uri="{FF2B5EF4-FFF2-40B4-BE49-F238E27FC236}">
                <a16:creationId xmlns:a16="http://schemas.microsoft.com/office/drawing/2014/main" xmlns="" id="{8261FEA1-1DD7-4954-851E-1A16A7F61CD9}"/>
              </a:ext>
            </a:extLst>
          </p:cNvPr>
          <p:cNvSpPr txBox="1"/>
          <p:nvPr/>
        </p:nvSpPr>
        <p:spPr>
          <a:xfrm>
            <a:off x="3394026" y="3672257"/>
            <a:ext cx="340158" cy="523220"/>
          </a:xfrm>
          <a:prstGeom prst="rect">
            <a:avLst/>
          </a:prstGeom>
          <a:noFill/>
        </p:spPr>
        <p:txBody>
          <a:bodyPr wrap="none" rtlCol="0">
            <a:spAutoFit/>
          </a:bodyPr>
          <a:lstStyle/>
          <a:p>
            <a:r>
              <a:rPr lang="en-US" sz="2800" dirty="0"/>
              <a:t>x</a:t>
            </a:r>
          </a:p>
        </p:txBody>
      </p:sp>
      <p:sp>
        <p:nvSpPr>
          <p:cNvPr id="83" name="Flowchart: Alternate Process 82">
            <a:extLst>
              <a:ext uri="{FF2B5EF4-FFF2-40B4-BE49-F238E27FC236}">
                <a16:creationId xmlns:a16="http://schemas.microsoft.com/office/drawing/2014/main" xmlns="" id="{9D758D19-639D-4313-8417-E6BBEA66952F}"/>
              </a:ext>
            </a:extLst>
          </p:cNvPr>
          <p:cNvSpPr/>
          <p:nvPr/>
        </p:nvSpPr>
        <p:spPr>
          <a:xfrm>
            <a:off x="2498364" y="3672256"/>
            <a:ext cx="1287374" cy="1406472"/>
          </a:xfrm>
          <a:prstGeom prst="flowChartAlternateProcess">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lowchart: Alternate Process 83">
            <a:extLst>
              <a:ext uri="{FF2B5EF4-FFF2-40B4-BE49-F238E27FC236}">
                <a16:creationId xmlns:a16="http://schemas.microsoft.com/office/drawing/2014/main" xmlns="" id="{235915EC-32F1-4C43-AB5E-07E9D7AA463F}"/>
              </a:ext>
            </a:extLst>
          </p:cNvPr>
          <p:cNvSpPr/>
          <p:nvPr/>
        </p:nvSpPr>
        <p:spPr>
          <a:xfrm>
            <a:off x="2495365" y="4494405"/>
            <a:ext cx="1287374" cy="1406472"/>
          </a:xfrm>
          <a:prstGeom prst="flowChartAlternateProcess">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5" name="Rectangle 84">
                <a:extLst>
                  <a:ext uri="{FF2B5EF4-FFF2-40B4-BE49-F238E27FC236}">
                    <a16:creationId xmlns:a16="http://schemas.microsoft.com/office/drawing/2014/main" xmlns="" id="{03B25A98-3463-4E8B-97F4-7CDD00FA0DD1}"/>
                  </a:ext>
                </a:extLst>
              </p:cNvPr>
              <p:cNvSpPr/>
              <p:nvPr/>
            </p:nvSpPr>
            <p:spPr>
              <a:xfrm>
                <a:off x="6215337" y="1251076"/>
                <a:ext cx="5313509" cy="837665"/>
              </a:xfrm>
              <a:prstGeom prst="rect">
                <a:avLst/>
              </a:prstGeom>
            </p:spPr>
            <p:txBody>
              <a:bodyPr wrap="square">
                <a:spAutoFit/>
              </a:bodyPr>
              <a:lstStyle/>
              <a:p>
                <a:pPr algn="ctr"/>
                <a14:m>
                  <m:oMathPara xmlns:m="http://schemas.openxmlformats.org/officeDocument/2006/math">
                    <m:oMathParaPr>
                      <m:jc m:val="left"/>
                    </m:oMathParaPr>
                    <m:oMath xmlns:m="http://schemas.openxmlformats.org/officeDocument/2006/math">
                      <m:sSub>
                        <m:sSubPr>
                          <m:ctrlPr>
                            <a:rPr lang="en-US" sz="2000" i="1" smtClean="0">
                              <a:solidFill>
                                <a:schemeClr val="accent6"/>
                              </a:solidFill>
                              <a:latin typeface="Cambria Math" panose="02040503050406030204" pitchFamily="18" charset="0"/>
                            </a:rPr>
                          </m:ctrlPr>
                        </m:sSubPr>
                        <m:e>
                          <m:r>
                            <a:rPr lang="en-IN" sz="2000" b="0" i="1" smtClean="0">
                              <a:solidFill>
                                <a:schemeClr val="accent6"/>
                              </a:solidFill>
                              <a:latin typeface="Cambria Math" panose="02040503050406030204" pitchFamily="18" charset="0"/>
                            </a:rPr>
                            <m:t>𝑋</m:t>
                          </m:r>
                        </m:e>
                        <m:sub>
                          <m:r>
                            <a:rPr lang="en-IN" sz="2000" b="0" i="1" smtClean="0">
                              <a:solidFill>
                                <a:schemeClr val="accent6"/>
                              </a:solidFill>
                              <a:latin typeface="Cambria Math" panose="02040503050406030204" pitchFamily="18" charset="0"/>
                            </a:rPr>
                            <m:t>3</m:t>
                          </m:r>
                        </m:sub>
                      </m:sSub>
                      <m:r>
                        <a:rPr lang="en-IN" sz="2000" b="0" i="1" smtClean="0">
                          <a:solidFill>
                            <a:schemeClr val="accent6"/>
                          </a:solidFill>
                          <a:latin typeface="Cambria Math" panose="02040503050406030204" pitchFamily="18" charset="0"/>
                        </a:rPr>
                        <m:t>=</m:t>
                      </m:r>
                      <m:nary>
                        <m:naryPr>
                          <m:chr m:val="∑"/>
                          <m:subHide m:val="on"/>
                          <m:supHide m:val="on"/>
                          <m:ctrlPr>
                            <a:rPr lang="en-IN" sz="2000" b="0" i="1" smtClean="0">
                              <a:solidFill>
                                <a:schemeClr val="accent6"/>
                              </a:solidFill>
                              <a:latin typeface="Cambria Math" panose="02040503050406030204" pitchFamily="18" charset="0"/>
                            </a:rPr>
                          </m:ctrlPr>
                        </m:naryPr>
                        <m:sub/>
                        <m:sup/>
                        <m:e>
                          <m:r>
                            <a:rPr lang="en-IN" sz="2000" b="0" i="1" smtClean="0">
                              <a:solidFill>
                                <a:schemeClr val="accent6"/>
                              </a:solidFill>
                              <a:latin typeface="Cambria Math" panose="02040503050406030204" pitchFamily="18" charset="0"/>
                            </a:rPr>
                            <m:t>𝑚</m:t>
                          </m:r>
                          <m:d>
                            <m:dPr>
                              <m:ctrlPr>
                                <a:rPr lang="en-IN" sz="2000" b="0" i="1" smtClean="0">
                                  <a:solidFill>
                                    <a:schemeClr val="accent6"/>
                                  </a:solidFill>
                                  <a:latin typeface="Cambria Math" panose="02040503050406030204" pitchFamily="18" charset="0"/>
                                </a:rPr>
                              </m:ctrlPr>
                            </m:dPr>
                            <m:e>
                              <m:r>
                                <a:rPr lang="en-IN" sz="2000" b="0" i="1" smtClean="0">
                                  <a:solidFill>
                                    <a:schemeClr val="accent6"/>
                                  </a:solidFill>
                                  <a:latin typeface="Cambria Math" panose="02040503050406030204" pitchFamily="18" charset="0"/>
                                </a:rPr>
                                <m:t>1,2,3,4,9</m:t>
                              </m:r>
                            </m:e>
                          </m:d>
                        </m:e>
                      </m:nary>
                      <m:r>
                        <a:rPr lang="en-IN" sz="2000" b="0" i="1" smtClean="0">
                          <a:solidFill>
                            <a:schemeClr val="accent6"/>
                          </a:solidFill>
                          <a:latin typeface="Cambria Math" panose="02040503050406030204" pitchFamily="18" charset="0"/>
                        </a:rPr>
                        <m:t> +</m:t>
                      </m:r>
                      <m:r>
                        <a:rPr lang="en-IN" sz="2000" b="0" i="1" smtClean="0">
                          <a:solidFill>
                            <a:schemeClr val="accent6"/>
                          </a:solidFill>
                          <a:latin typeface="Cambria Math" panose="02040503050406030204" pitchFamily="18" charset="0"/>
                        </a:rPr>
                        <m:t>𝑑</m:t>
                      </m:r>
                      <m:r>
                        <a:rPr lang="en-IN" sz="2000" b="0" i="1" smtClean="0">
                          <a:solidFill>
                            <a:schemeClr val="accent6"/>
                          </a:solidFill>
                          <a:latin typeface="Cambria Math" panose="02040503050406030204" pitchFamily="18" charset="0"/>
                        </a:rPr>
                        <m:t>(10,11,12,13,14,15)</m:t>
                      </m:r>
                    </m:oMath>
                  </m:oMathPara>
                </a14:m>
                <a:endParaRPr lang="en-US" sz="2000" dirty="0">
                  <a:solidFill>
                    <a:schemeClr val="accent6"/>
                  </a:solidFill>
                </a:endParaRPr>
              </a:p>
            </p:txBody>
          </p:sp>
        </mc:Choice>
        <mc:Fallback xmlns="">
          <p:sp>
            <p:nvSpPr>
              <p:cNvPr id="85" name="Rectangle 84">
                <a:extLst>
                  <a:ext uri="{FF2B5EF4-FFF2-40B4-BE49-F238E27FC236}">
                    <a16:creationId xmlns:a16="http://schemas.microsoft.com/office/drawing/2014/main" id="{03B25A98-3463-4E8B-97F4-7CDD00FA0DD1}"/>
                  </a:ext>
                </a:extLst>
              </p:cNvPr>
              <p:cNvSpPr>
                <a:spLocks noRot="1" noChangeAspect="1" noMove="1" noResize="1" noEditPoints="1" noAdjustHandles="1" noChangeArrowheads="1" noChangeShapeType="1" noTextEdit="1"/>
              </p:cNvSpPr>
              <p:nvPr/>
            </p:nvSpPr>
            <p:spPr>
              <a:xfrm>
                <a:off x="6215337" y="1251076"/>
                <a:ext cx="5313509" cy="837665"/>
              </a:xfrm>
              <a:prstGeom prst="rect">
                <a:avLst/>
              </a:prstGeom>
              <a:blipFill>
                <a:blip r:embed="rId3"/>
                <a:stretch>
                  <a:fillRect/>
                </a:stretch>
              </a:blipFill>
            </p:spPr>
            <p:txBody>
              <a:bodyPr/>
              <a:lstStyle/>
              <a:p>
                <a:r>
                  <a:rPr lang="en-IN">
                    <a:noFill/>
                  </a:rPr>
                  <a:t> </a:t>
                </a:r>
              </a:p>
            </p:txBody>
          </p:sp>
        </mc:Fallback>
      </mc:AlternateContent>
      <p:sp>
        <p:nvSpPr>
          <p:cNvPr id="86" name="TextBox 85">
            <a:extLst>
              <a:ext uri="{FF2B5EF4-FFF2-40B4-BE49-F238E27FC236}">
                <a16:creationId xmlns:a16="http://schemas.microsoft.com/office/drawing/2014/main" xmlns="" id="{A9977352-9895-46E1-AB3E-886D097AE66D}"/>
              </a:ext>
            </a:extLst>
          </p:cNvPr>
          <p:cNvSpPr txBox="1"/>
          <p:nvPr/>
        </p:nvSpPr>
        <p:spPr>
          <a:xfrm>
            <a:off x="10095754" y="4514476"/>
            <a:ext cx="340158" cy="523220"/>
          </a:xfrm>
          <a:prstGeom prst="rect">
            <a:avLst/>
          </a:prstGeom>
          <a:noFill/>
        </p:spPr>
        <p:txBody>
          <a:bodyPr wrap="none" rtlCol="0">
            <a:spAutoFit/>
          </a:bodyPr>
          <a:lstStyle/>
          <a:p>
            <a:r>
              <a:rPr lang="en-US" sz="2800" dirty="0"/>
              <a:t>x</a:t>
            </a:r>
          </a:p>
        </p:txBody>
      </p:sp>
      <p:sp>
        <p:nvSpPr>
          <p:cNvPr id="87" name="TextBox 86">
            <a:extLst>
              <a:ext uri="{FF2B5EF4-FFF2-40B4-BE49-F238E27FC236}">
                <a16:creationId xmlns:a16="http://schemas.microsoft.com/office/drawing/2014/main" xmlns="" id="{BD2A3070-DDE4-462F-965A-80EBF2762319}"/>
              </a:ext>
            </a:extLst>
          </p:cNvPr>
          <p:cNvSpPr txBox="1"/>
          <p:nvPr/>
        </p:nvSpPr>
        <p:spPr>
          <a:xfrm>
            <a:off x="10095754" y="5370619"/>
            <a:ext cx="340158" cy="523220"/>
          </a:xfrm>
          <a:prstGeom prst="rect">
            <a:avLst/>
          </a:prstGeom>
          <a:noFill/>
        </p:spPr>
        <p:txBody>
          <a:bodyPr wrap="none" rtlCol="0">
            <a:spAutoFit/>
          </a:bodyPr>
          <a:lstStyle/>
          <a:p>
            <a:r>
              <a:rPr lang="en-US" sz="2800" dirty="0"/>
              <a:t>x</a:t>
            </a:r>
          </a:p>
        </p:txBody>
      </p:sp>
      <p:sp>
        <p:nvSpPr>
          <p:cNvPr id="88" name="TextBox 87">
            <a:extLst>
              <a:ext uri="{FF2B5EF4-FFF2-40B4-BE49-F238E27FC236}">
                <a16:creationId xmlns:a16="http://schemas.microsoft.com/office/drawing/2014/main" xmlns="" id="{ABD2BEA9-68E7-4C35-8697-86535566FA08}"/>
              </a:ext>
            </a:extLst>
          </p:cNvPr>
          <p:cNvSpPr txBox="1"/>
          <p:nvPr/>
        </p:nvSpPr>
        <p:spPr>
          <a:xfrm>
            <a:off x="9310557" y="2829780"/>
            <a:ext cx="340158" cy="523220"/>
          </a:xfrm>
          <a:prstGeom prst="rect">
            <a:avLst/>
          </a:prstGeom>
          <a:noFill/>
        </p:spPr>
        <p:txBody>
          <a:bodyPr wrap="none" rtlCol="0">
            <a:spAutoFit/>
          </a:bodyPr>
          <a:lstStyle/>
          <a:p>
            <a:r>
              <a:rPr lang="en-US" sz="2800" dirty="0"/>
              <a:t>x</a:t>
            </a:r>
          </a:p>
        </p:txBody>
      </p:sp>
      <p:sp>
        <p:nvSpPr>
          <p:cNvPr id="89" name="TextBox 88">
            <a:extLst>
              <a:ext uri="{FF2B5EF4-FFF2-40B4-BE49-F238E27FC236}">
                <a16:creationId xmlns:a16="http://schemas.microsoft.com/office/drawing/2014/main" xmlns="" id="{801722ED-2092-40FD-87D6-5A029658DE61}"/>
              </a:ext>
            </a:extLst>
          </p:cNvPr>
          <p:cNvSpPr txBox="1"/>
          <p:nvPr/>
        </p:nvSpPr>
        <p:spPr>
          <a:xfrm>
            <a:off x="9316691" y="4514476"/>
            <a:ext cx="340158" cy="523220"/>
          </a:xfrm>
          <a:prstGeom prst="rect">
            <a:avLst/>
          </a:prstGeom>
          <a:noFill/>
        </p:spPr>
        <p:txBody>
          <a:bodyPr wrap="none" rtlCol="0">
            <a:spAutoFit/>
          </a:bodyPr>
          <a:lstStyle/>
          <a:p>
            <a:r>
              <a:rPr lang="en-US" sz="2800" dirty="0"/>
              <a:t>x</a:t>
            </a:r>
          </a:p>
        </p:txBody>
      </p:sp>
      <p:sp>
        <p:nvSpPr>
          <p:cNvPr id="90" name="TextBox 89">
            <a:extLst>
              <a:ext uri="{FF2B5EF4-FFF2-40B4-BE49-F238E27FC236}">
                <a16:creationId xmlns:a16="http://schemas.microsoft.com/office/drawing/2014/main" xmlns="" id="{A2F08251-26D8-4141-98ED-D33A9471A9BA}"/>
              </a:ext>
            </a:extLst>
          </p:cNvPr>
          <p:cNvSpPr txBox="1"/>
          <p:nvPr/>
        </p:nvSpPr>
        <p:spPr>
          <a:xfrm>
            <a:off x="9316691" y="5370619"/>
            <a:ext cx="340158" cy="523220"/>
          </a:xfrm>
          <a:prstGeom prst="rect">
            <a:avLst/>
          </a:prstGeom>
          <a:noFill/>
        </p:spPr>
        <p:txBody>
          <a:bodyPr wrap="none" rtlCol="0">
            <a:spAutoFit/>
          </a:bodyPr>
          <a:lstStyle/>
          <a:p>
            <a:r>
              <a:rPr lang="en-US" sz="2800" dirty="0"/>
              <a:t>x</a:t>
            </a:r>
          </a:p>
        </p:txBody>
      </p:sp>
      <p:sp>
        <p:nvSpPr>
          <p:cNvPr id="91" name="TextBox 90">
            <a:extLst>
              <a:ext uri="{FF2B5EF4-FFF2-40B4-BE49-F238E27FC236}">
                <a16:creationId xmlns:a16="http://schemas.microsoft.com/office/drawing/2014/main" xmlns="" id="{7FD7A0E2-88EE-41CB-B12B-D93B04448EA9}"/>
              </a:ext>
            </a:extLst>
          </p:cNvPr>
          <p:cNvSpPr txBox="1"/>
          <p:nvPr/>
        </p:nvSpPr>
        <p:spPr>
          <a:xfrm>
            <a:off x="9319184" y="3653187"/>
            <a:ext cx="340158" cy="523220"/>
          </a:xfrm>
          <a:prstGeom prst="rect">
            <a:avLst/>
          </a:prstGeom>
          <a:noFill/>
        </p:spPr>
        <p:txBody>
          <a:bodyPr wrap="none" rtlCol="0">
            <a:spAutoFit/>
          </a:bodyPr>
          <a:lstStyle/>
          <a:p>
            <a:r>
              <a:rPr lang="en-US" sz="2800" dirty="0"/>
              <a:t>x</a:t>
            </a:r>
          </a:p>
        </p:txBody>
      </p:sp>
      <p:sp>
        <p:nvSpPr>
          <p:cNvPr id="92" name="Left Bracket 91">
            <a:extLst>
              <a:ext uri="{FF2B5EF4-FFF2-40B4-BE49-F238E27FC236}">
                <a16:creationId xmlns:a16="http://schemas.microsoft.com/office/drawing/2014/main" xmlns="" id="{79D16582-BDBB-45A7-9CF7-7C4F97DF19F1}"/>
              </a:ext>
            </a:extLst>
          </p:cNvPr>
          <p:cNvSpPr/>
          <p:nvPr/>
        </p:nvSpPr>
        <p:spPr>
          <a:xfrm rot="10800000">
            <a:off x="7637973" y="3662020"/>
            <a:ext cx="578184" cy="1407970"/>
          </a:xfrm>
          <a:prstGeom prst="leftBracket">
            <a:avLst/>
          </a:prstGeom>
          <a:ln w="127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Left Bracket 92">
            <a:extLst>
              <a:ext uri="{FF2B5EF4-FFF2-40B4-BE49-F238E27FC236}">
                <a16:creationId xmlns:a16="http://schemas.microsoft.com/office/drawing/2014/main" xmlns="" id="{278E5152-CD42-4D2B-A87B-17933B6DE645}"/>
              </a:ext>
            </a:extLst>
          </p:cNvPr>
          <p:cNvSpPr/>
          <p:nvPr/>
        </p:nvSpPr>
        <p:spPr>
          <a:xfrm>
            <a:off x="10064883" y="3652062"/>
            <a:ext cx="583668" cy="1432607"/>
          </a:xfrm>
          <a:prstGeom prst="leftBracket">
            <a:avLst/>
          </a:prstGeom>
          <a:ln w="127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Left Bracket 93">
            <a:extLst>
              <a:ext uri="{FF2B5EF4-FFF2-40B4-BE49-F238E27FC236}">
                <a16:creationId xmlns:a16="http://schemas.microsoft.com/office/drawing/2014/main" xmlns="" id="{0F022883-BF15-4E83-9709-5B7D29FF48DF}"/>
              </a:ext>
            </a:extLst>
          </p:cNvPr>
          <p:cNvSpPr/>
          <p:nvPr/>
        </p:nvSpPr>
        <p:spPr>
          <a:xfrm rot="10800000">
            <a:off x="7701971" y="4485985"/>
            <a:ext cx="578184" cy="1407970"/>
          </a:xfrm>
          <a:prstGeom prst="leftBracket">
            <a:avLst/>
          </a:prstGeom>
          <a:ln w="127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5" name="Left Bracket 94">
            <a:extLst>
              <a:ext uri="{FF2B5EF4-FFF2-40B4-BE49-F238E27FC236}">
                <a16:creationId xmlns:a16="http://schemas.microsoft.com/office/drawing/2014/main" xmlns="" id="{C0783034-37F5-490F-ACC2-51A61FC2E0E8}"/>
              </a:ext>
            </a:extLst>
          </p:cNvPr>
          <p:cNvSpPr/>
          <p:nvPr/>
        </p:nvSpPr>
        <p:spPr>
          <a:xfrm>
            <a:off x="10128881" y="4476027"/>
            <a:ext cx="583668" cy="1432607"/>
          </a:xfrm>
          <a:prstGeom prst="leftBracket">
            <a:avLst/>
          </a:prstGeom>
          <a:ln w="127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51307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500"/>
                                        <p:tgtEl>
                                          <p:spTgt spid="6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fade">
                                      <p:cBhvr>
                                        <p:cTn id="20" dur="500"/>
                                        <p:tgtEl>
                                          <p:spTgt spid="6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fade">
                                      <p:cBhvr>
                                        <p:cTn id="23" dur="500"/>
                                        <p:tgtEl>
                                          <p:spTgt spid="6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fade">
                                      <p:cBhvr>
                                        <p:cTn id="26" dur="500"/>
                                        <p:tgtEl>
                                          <p:spTgt spid="6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9"/>
                                        </p:tgtEl>
                                        <p:attrNameLst>
                                          <p:attrName>style.visibility</p:attrName>
                                        </p:attrNameLst>
                                      </p:cBhvr>
                                      <p:to>
                                        <p:strVal val="visible"/>
                                      </p:to>
                                    </p:set>
                                    <p:animEffect transition="in" filter="fade">
                                      <p:cBhvr>
                                        <p:cTn id="29" dur="500"/>
                                        <p:tgtEl>
                                          <p:spTgt spid="6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4"/>
                                        </p:tgtEl>
                                        <p:attrNameLst>
                                          <p:attrName>style.visibility</p:attrName>
                                        </p:attrNameLst>
                                      </p:cBhvr>
                                      <p:to>
                                        <p:strVal val="visible"/>
                                      </p:to>
                                    </p:set>
                                    <p:animEffect transition="in" filter="fade">
                                      <p:cBhvr>
                                        <p:cTn id="34" dur="500"/>
                                        <p:tgtEl>
                                          <p:spTgt spid="6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fade">
                                      <p:cBhvr>
                                        <p:cTn id="37" dur="500"/>
                                        <p:tgtEl>
                                          <p:spTgt spid="6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6"/>
                                        </p:tgtEl>
                                        <p:attrNameLst>
                                          <p:attrName>style.visibility</p:attrName>
                                        </p:attrNameLst>
                                      </p:cBhvr>
                                      <p:to>
                                        <p:strVal val="visible"/>
                                      </p:to>
                                    </p:set>
                                    <p:animEffect transition="in" filter="fade">
                                      <p:cBhvr>
                                        <p:cTn id="40" dur="500"/>
                                        <p:tgtEl>
                                          <p:spTgt spid="6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0"/>
                                        </p:tgtEl>
                                        <p:attrNameLst>
                                          <p:attrName>style.visibility</p:attrName>
                                        </p:attrNameLst>
                                      </p:cBhvr>
                                      <p:to>
                                        <p:strVal val="visible"/>
                                      </p:to>
                                    </p:set>
                                    <p:animEffect transition="in" filter="fade">
                                      <p:cBhvr>
                                        <p:cTn id="43" dur="500"/>
                                        <p:tgtEl>
                                          <p:spTgt spid="8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1"/>
                                        </p:tgtEl>
                                        <p:attrNameLst>
                                          <p:attrName>style.visibility</p:attrName>
                                        </p:attrNameLst>
                                      </p:cBhvr>
                                      <p:to>
                                        <p:strVal val="visible"/>
                                      </p:to>
                                    </p:set>
                                    <p:animEffect transition="in" filter="fade">
                                      <p:cBhvr>
                                        <p:cTn id="46" dur="500"/>
                                        <p:tgtEl>
                                          <p:spTgt spid="8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2"/>
                                        </p:tgtEl>
                                        <p:attrNameLst>
                                          <p:attrName>style.visibility</p:attrName>
                                        </p:attrNameLst>
                                      </p:cBhvr>
                                      <p:to>
                                        <p:strVal val="visible"/>
                                      </p:to>
                                    </p:set>
                                    <p:animEffect transition="in" filter="fade">
                                      <p:cBhvr>
                                        <p:cTn id="49" dur="500"/>
                                        <p:tgtEl>
                                          <p:spTgt spid="8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70"/>
                                        </p:tgtEl>
                                        <p:attrNameLst>
                                          <p:attrName>style.visibility</p:attrName>
                                        </p:attrNameLst>
                                      </p:cBhvr>
                                      <p:to>
                                        <p:strVal val="visible"/>
                                      </p:to>
                                    </p:set>
                                    <p:animEffect transition="in" filter="fade">
                                      <p:cBhvr>
                                        <p:cTn id="54" dur="500"/>
                                        <p:tgtEl>
                                          <p:spTgt spid="70"/>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83"/>
                                        </p:tgtEl>
                                        <p:attrNameLst>
                                          <p:attrName>style.visibility</p:attrName>
                                        </p:attrNameLst>
                                      </p:cBhvr>
                                      <p:to>
                                        <p:strVal val="visible"/>
                                      </p:to>
                                    </p:set>
                                    <p:animEffect transition="in" filter="fade">
                                      <p:cBhvr>
                                        <p:cTn id="59" dur="500"/>
                                        <p:tgtEl>
                                          <p:spTgt spid="83"/>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84"/>
                                        </p:tgtEl>
                                        <p:attrNameLst>
                                          <p:attrName>style.visibility</p:attrName>
                                        </p:attrNameLst>
                                      </p:cBhvr>
                                      <p:to>
                                        <p:strVal val="visible"/>
                                      </p:to>
                                    </p:set>
                                    <p:animEffect transition="in" filter="fade">
                                      <p:cBhvr>
                                        <p:cTn id="64" dur="500"/>
                                        <p:tgtEl>
                                          <p:spTgt spid="84"/>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78"/>
                                        </p:tgtEl>
                                        <p:attrNameLst>
                                          <p:attrName>style.visibility</p:attrName>
                                        </p:attrNameLst>
                                      </p:cBhvr>
                                      <p:to>
                                        <p:strVal val="visible"/>
                                      </p:to>
                                    </p:set>
                                    <p:animEffect transition="in" filter="fade">
                                      <p:cBhvr>
                                        <p:cTn id="69" dur="500"/>
                                        <p:tgtEl>
                                          <p:spTgt spid="78"/>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85"/>
                                        </p:tgtEl>
                                        <p:attrNameLst>
                                          <p:attrName>style.visibility</p:attrName>
                                        </p:attrNameLst>
                                      </p:cBhvr>
                                      <p:to>
                                        <p:strVal val="visible"/>
                                      </p:to>
                                    </p:set>
                                    <p:animEffect transition="in" filter="fade">
                                      <p:cBhvr>
                                        <p:cTn id="74" dur="500"/>
                                        <p:tgtEl>
                                          <p:spTgt spid="85"/>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fade">
                                      <p:cBhvr>
                                        <p:cTn id="79" dur="500"/>
                                        <p:tgtEl>
                                          <p:spTgt spid="33"/>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72"/>
                                        </p:tgtEl>
                                        <p:attrNameLst>
                                          <p:attrName>style.visibility</p:attrName>
                                        </p:attrNameLst>
                                      </p:cBhvr>
                                      <p:to>
                                        <p:strVal val="visible"/>
                                      </p:to>
                                    </p:set>
                                    <p:animEffect transition="in" filter="fade">
                                      <p:cBhvr>
                                        <p:cTn id="84" dur="500"/>
                                        <p:tgtEl>
                                          <p:spTgt spid="72"/>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73"/>
                                        </p:tgtEl>
                                        <p:attrNameLst>
                                          <p:attrName>style.visibility</p:attrName>
                                        </p:attrNameLst>
                                      </p:cBhvr>
                                      <p:to>
                                        <p:strVal val="visible"/>
                                      </p:to>
                                    </p:set>
                                    <p:animEffect transition="in" filter="fade">
                                      <p:cBhvr>
                                        <p:cTn id="87" dur="500"/>
                                        <p:tgtEl>
                                          <p:spTgt spid="73"/>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74"/>
                                        </p:tgtEl>
                                        <p:attrNameLst>
                                          <p:attrName>style.visibility</p:attrName>
                                        </p:attrNameLst>
                                      </p:cBhvr>
                                      <p:to>
                                        <p:strVal val="visible"/>
                                      </p:to>
                                    </p:set>
                                    <p:animEffect transition="in" filter="fade">
                                      <p:cBhvr>
                                        <p:cTn id="90" dur="500"/>
                                        <p:tgtEl>
                                          <p:spTgt spid="74"/>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75"/>
                                        </p:tgtEl>
                                        <p:attrNameLst>
                                          <p:attrName>style.visibility</p:attrName>
                                        </p:attrNameLst>
                                      </p:cBhvr>
                                      <p:to>
                                        <p:strVal val="visible"/>
                                      </p:to>
                                    </p:set>
                                    <p:animEffect transition="in" filter="fade">
                                      <p:cBhvr>
                                        <p:cTn id="93" dur="500"/>
                                        <p:tgtEl>
                                          <p:spTgt spid="75"/>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71"/>
                                        </p:tgtEl>
                                        <p:attrNameLst>
                                          <p:attrName>style.visibility</p:attrName>
                                        </p:attrNameLst>
                                      </p:cBhvr>
                                      <p:to>
                                        <p:strVal val="visible"/>
                                      </p:to>
                                    </p:set>
                                    <p:animEffect transition="in" filter="fade">
                                      <p:cBhvr>
                                        <p:cTn id="96" dur="500"/>
                                        <p:tgtEl>
                                          <p:spTgt spid="71"/>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86"/>
                                        </p:tgtEl>
                                        <p:attrNameLst>
                                          <p:attrName>style.visibility</p:attrName>
                                        </p:attrNameLst>
                                      </p:cBhvr>
                                      <p:to>
                                        <p:strVal val="visible"/>
                                      </p:to>
                                    </p:set>
                                    <p:animEffect transition="in" filter="fade">
                                      <p:cBhvr>
                                        <p:cTn id="101" dur="500"/>
                                        <p:tgtEl>
                                          <p:spTgt spid="86"/>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87"/>
                                        </p:tgtEl>
                                        <p:attrNameLst>
                                          <p:attrName>style.visibility</p:attrName>
                                        </p:attrNameLst>
                                      </p:cBhvr>
                                      <p:to>
                                        <p:strVal val="visible"/>
                                      </p:to>
                                    </p:set>
                                    <p:animEffect transition="in" filter="fade">
                                      <p:cBhvr>
                                        <p:cTn id="104" dur="500"/>
                                        <p:tgtEl>
                                          <p:spTgt spid="87"/>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88"/>
                                        </p:tgtEl>
                                        <p:attrNameLst>
                                          <p:attrName>style.visibility</p:attrName>
                                        </p:attrNameLst>
                                      </p:cBhvr>
                                      <p:to>
                                        <p:strVal val="visible"/>
                                      </p:to>
                                    </p:set>
                                    <p:animEffect transition="in" filter="fade">
                                      <p:cBhvr>
                                        <p:cTn id="107" dur="500"/>
                                        <p:tgtEl>
                                          <p:spTgt spid="88"/>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89"/>
                                        </p:tgtEl>
                                        <p:attrNameLst>
                                          <p:attrName>style.visibility</p:attrName>
                                        </p:attrNameLst>
                                      </p:cBhvr>
                                      <p:to>
                                        <p:strVal val="visible"/>
                                      </p:to>
                                    </p:set>
                                    <p:animEffect transition="in" filter="fade">
                                      <p:cBhvr>
                                        <p:cTn id="110" dur="500"/>
                                        <p:tgtEl>
                                          <p:spTgt spid="89"/>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90"/>
                                        </p:tgtEl>
                                        <p:attrNameLst>
                                          <p:attrName>style.visibility</p:attrName>
                                        </p:attrNameLst>
                                      </p:cBhvr>
                                      <p:to>
                                        <p:strVal val="visible"/>
                                      </p:to>
                                    </p:set>
                                    <p:animEffect transition="in" filter="fade">
                                      <p:cBhvr>
                                        <p:cTn id="113" dur="500"/>
                                        <p:tgtEl>
                                          <p:spTgt spid="90"/>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91"/>
                                        </p:tgtEl>
                                        <p:attrNameLst>
                                          <p:attrName>style.visibility</p:attrName>
                                        </p:attrNameLst>
                                      </p:cBhvr>
                                      <p:to>
                                        <p:strVal val="visible"/>
                                      </p:to>
                                    </p:set>
                                    <p:animEffect transition="in" filter="fade">
                                      <p:cBhvr>
                                        <p:cTn id="116" dur="500"/>
                                        <p:tgtEl>
                                          <p:spTgt spid="91"/>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76"/>
                                        </p:tgtEl>
                                        <p:attrNameLst>
                                          <p:attrName>style.visibility</p:attrName>
                                        </p:attrNameLst>
                                      </p:cBhvr>
                                      <p:to>
                                        <p:strVal val="visible"/>
                                      </p:to>
                                    </p:set>
                                    <p:animEffect transition="in" filter="fade">
                                      <p:cBhvr>
                                        <p:cTn id="121" dur="500"/>
                                        <p:tgtEl>
                                          <p:spTgt spid="76"/>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92"/>
                                        </p:tgtEl>
                                        <p:attrNameLst>
                                          <p:attrName>style.visibility</p:attrName>
                                        </p:attrNameLst>
                                      </p:cBhvr>
                                      <p:to>
                                        <p:strVal val="visible"/>
                                      </p:to>
                                    </p:set>
                                    <p:animEffect transition="in" filter="fade">
                                      <p:cBhvr>
                                        <p:cTn id="126" dur="500"/>
                                        <p:tgtEl>
                                          <p:spTgt spid="92"/>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93"/>
                                        </p:tgtEl>
                                        <p:attrNameLst>
                                          <p:attrName>style.visibility</p:attrName>
                                        </p:attrNameLst>
                                      </p:cBhvr>
                                      <p:to>
                                        <p:strVal val="visible"/>
                                      </p:to>
                                    </p:set>
                                    <p:animEffect transition="in" filter="fade">
                                      <p:cBhvr>
                                        <p:cTn id="129" dur="500"/>
                                        <p:tgtEl>
                                          <p:spTgt spid="93"/>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94"/>
                                        </p:tgtEl>
                                        <p:attrNameLst>
                                          <p:attrName>style.visibility</p:attrName>
                                        </p:attrNameLst>
                                      </p:cBhvr>
                                      <p:to>
                                        <p:strVal val="visible"/>
                                      </p:to>
                                    </p:set>
                                    <p:animEffect transition="in" filter="fade">
                                      <p:cBhvr>
                                        <p:cTn id="134" dur="500"/>
                                        <p:tgtEl>
                                          <p:spTgt spid="94"/>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95"/>
                                        </p:tgtEl>
                                        <p:attrNameLst>
                                          <p:attrName>style.visibility</p:attrName>
                                        </p:attrNameLst>
                                      </p:cBhvr>
                                      <p:to>
                                        <p:strVal val="visible"/>
                                      </p:to>
                                    </p:set>
                                    <p:animEffect transition="in" filter="fade">
                                      <p:cBhvr>
                                        <p:cTn id="137" dur="500"/>
                                        <p:tgtEl>
                                          <p:spTgt spid="95"/>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77"/>
                                        </p:tgtEl>
                                        <p:attrNameLst>
                                          <p:attrName>style.visibility</p:attrName>
                                        </p:attrNameLst>
                                      </p:cBhvr>
                                      <p:to>
                                        <p:strVal val="visible"/>
                                      </p:to>
                                    </p:set>
                                    <p:animEffect transition="in" filter="fade">
                                      <p:cBhvr>
                                        <p:cTn id="142"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P spid="64" grpId="0"/>
      <p:bldP spid="65" grpId="0"/>
      <p:bldP spid="66" grpId="0"/>
      <p:bldP spid="67" grpId="0"/>
      <p:bldP spid="68" grpId="0"/>
      <p:bldP spid="69" grpId="0"/>
      <p:bldP spid="70" grpId="0" animBg="1"/>
      <p:bldP spid="71" grpId="0"/>
      <p:bldP spid="72" grpId="0"/>
      <p:bldP spid="73" grpId="0"/>
      <p:bldP spid="74" grpId="0"/>
      <p:bldP spid="75" grpId="0"/>
      <p:bldP spid="76" grpId="0" animBg="1"/>
      <p:bldP spid="77" grpId="0"/>
      <p:bldP spid="78" grpId="0"/>
      <p:bldP spid="79" grpId="0"/>
      <p:bldP spid="80" grpId="0"/>
      <p:bldP spid="81" grpId="0"/>
      <p:bldP spid="82" grpId="0"/>
      <p:bldP spid="83" grpId="0" animBg="1"/>
      <p:bldP spid="84" grpId="0" animBg="1"/>
      <p:bldP spid="85" grpId="0"/>
      <p:bldP spid="86" grpId="0"/>
      <p:bldP spid="87" grpId="0"/>
      <p:bldP spid="88" grpId="0"/>
      <p:bldP spid="89" grpId="0"/>
      <p:bldP spid="90" grpId="0"/>
      <p:bldP spid="91" grpId="0"/>
      <p:bldP spid="92" grpId="0" animBg="1"/>
      <p:bldP spid="93" grpId="0" animBg="1"/>
      <p:bldP spid="94" grpId="0" animBg="1"/>
      <p:bldP spid="9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356B14-A42E-450F-A783-550A0FBCB6F9}"/>
              </a:ext>
            </a:extLst>
          </p:cNvPr>
          <p:cNvSpPr>
            <a:spLocks noGrp="1"/>
          </p:cNvSpPr>
          <p:nvPr>
            <p:ph type="title"/>
          </p:nvPr>
        </p:nvSpPr>
        <p:spPr/>
        <p:txBody>
          <a:bodyPr/>
          <a:lstStyle/>
          <a:p>
            <a:r>
              <a:rPr lang="en-IN" dirty="0"/>
              <a:t>BCD to Excess-3 Code Converter</a:t>
            </a:r>
          </a:p>
        </p:txBody>
      </p:sp>
      <p:grpSp>
        <p:nvGrpSpPr>
          <p:cNvPr id="4" name="Group 3">
            <a:extLst>
              <a:ext uri="{FF2B5EF4-FFF2-40B4-BE49-F238E27FC236}">
                <a16:creationId xmlns:a16="http://schemas.microsoft.com/office/drawing/2014/main" xmlns="" id="{DF0C095C-D84A-4A49-988B-D7FEF1FBFF72}"/>
              </a:ext>
            </a:extLst>
          </p:cNvPr>
          <p:cNvGrpSpPr/>
          <p:nvPr/>
        </p:nvGrpSpPr>
        <p:grpSpPr>
          <a:xfrm>
            <a:off x="835615" y="2009024"/>
            <a:ext cx="3954315" cy="4043065"/>
            <a:chOff x="2538413" y="1367135"/>
            <a:chExt cx="3954315" cy="4043065"/>
          </a:xfrm>
        </p:grpSpPr>
        <p:graphicFrame>
          <p:nvGraphicFramePr>
            <p:cNvPr id="5" name="Content Placeholder 3">
              <a:extLst>
                <a:ext uri="{FF2B5EF4-FFF2-40B4-BE49-F238E27FC236}">
                  <a16:creationId xmlns:a16="http://schemas.microsoft.com/office/drawing/2014/main" xmlns="" id="{88B803D4-3213-4DED-8B0D-173FF3B85402}"/>
                </a:ext>
              </a:extLst>
            </p:cNvPr>
            <p:cNvGraphicFramePr>
              <a:graphicFrameLocks/>
            </p:cNvGraphicFramePr>
            <p:nvPr>
              <p:extLst>
                <p:ext uri="{D42A27DB-BD31-4B8C-83A1-F6EECF244321}">
                  <p14:modId xmlns:p14="http://schemas.microsoft.com/office/powerpoint/2010/main" val="2423604160"/>
                </p:ext>
              </p:extLst>
            </p:nvPr>
          </p:nvGraphicFramePr>
          <p:xfrm>
            <a:off x="3295650" y="2057400"/>
            <a:ext cx="3143252" cy="3352800"/>
          </p:xfrm>
          <a:graphic>
            <a:graphicData uri="http://schemas.openxmlformats.org/drawingml/2006/table">
              <a:tbl>
                <a:tblPr firstRow="1" bandRow="1"/>
                <a:tblGrid>
                  <a:gridCol w="785813">
                    <a:extLst>
                      <a:ext uri="{9D8B030D-6E8A-4147-A177-3AD203B41FA5}">
                        <a16:colId xmlns:a16="http://schemas.microsoft.com/office/drawing/2014/main" xmlns="" val="20000"/>
                      </a:ext>
                    </a:extLst>
                  </a:gridCol>
                  <a:gridCol w="785813">
                    <a:extLst>
                      <a:ext uri="{9D8B030D-6E8A-4147-A177-3AD203B41FA5}">
                        <a16:colId xmlns:a16="http://schemas.microsoft.com/office/drawing/2014/main" xmlns="" val="20001"/>
                      </a:ext>
                    </a:extLst>
                  </a:gridCol>
                  <a:gridCol w="785813">
                    <a:extLst>
                      <a:ext uri="{9D8B030D-6E8A-4147-A177-3AD203B41FA5}">
                        <a16:colId xmlns:a16="http://schemas.microsoft.com/office/drawing/2014/main" xmlns="" val="20002"/>
                      </a:ext>
                    </a:extLst>
                  </a:gridCol>
                  <a:gridCol w="785813">
                    <a:extLst>
                      <a:ext uri="{9D8B030D-6E8A-4147-A177-3AD203B41FA5}">
                        <a16:colId xmlns:a16="http://schemas.microsoft.com/office/drawing/2014/main" xmlns="" val="20003"/>
                      </a:ext>
                    </a:extLst>
                  </a:gridCol>
                </a:tblGrid>
                <a:tr h="838200">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0"/>
                    </a:ext>
                  </a:extLst>
                </a:tr>
                <a:tr h="838200">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r h="838200">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2"/>
                    </a:ext>
                  </a:extLst>
                </a:tr>
                <a:tr h="838200">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cxnSp>
          <p:nvCxnSpPr>
            <p:cNvPr id="6" name="Straight Connector 5">
              <a:extLst>
                <a:ext uri="{FF2B5EF4-FFF2-40B4-BE49-F238E27FC236}">
                  <a16:creationId xmlns:a16="http://schemas.microsoft.com/office/drawing/2014/main" xmlns="" id="{70B03C03-FFF1-4BDE-9491-4B0F19E05233}"/>
                </a:ext>
              </a:extLst>
            </p:cNvPr>
            <p:cNvCxnSpPr/>
            <p:nvPr/>
          </p:nvCxnSpPr>
          <p:spPr>
            <a:xfrm flipH="1" flipV="1">
              <a:off x="2679032" y="1597944"/>
              <a:ext cx="609600" cy="45720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xmlns="" id="{C081DD04-DB0B-4645-97DF-6951F029EEA8}"/>
                </a:ext>
              </a:extLst>
            </p:cNvPr>
            <p:cNvSpPr txBox="1"/>
            <p:nvPr/>
          </p:nvSpPr>
          <p:spPr>
            <a:xfrm>
              <a:off x="2767013" y="1367135"/>
              <a:ext cx="726481" cy="461665"/>
            </a:xfrm>
            <a:prstGeom prst="rect">
              <a:avLst/>
            </a:prstGeom>
            <a:noFill/>
          </p:spPr>
          <p:txBody>
            <a:bodyPr wrap="none" rtlCol="0">
              <a:spAutoFit/>
            </a:bodyPr>
            <a:lstStyle/>
            <a:p>
              <a:r>
                <a:rPr lang="en-US" sz="2400" dirty="0"/>
                <a:t>B</a:t>
              </a:r>
              <a:r>
                <a:rPr lang="en-US" sz="2400" baseline="-25000" dirty="0"/>
                <a:t>4</a:t>
              </a:r>
              <a:r>
                <a:rPr lang="en-US" sz="2400" dirty="0"/>
                <a:t>B</a:t>
              </a:r>
              <a:r>
                <a:rPr lang="en-US" sz="2400" baseline="-25000" dirty="0"/>
                <a:t>3</a:t>
              </a:r>
            </a:p>
          </p:txBody>
        </p:sp>
        <p:sp>
          <p:nvSpPr>
            <p:cNvPr id="8" name="TextBox 7">
              <a:extLst>
                <a:ext uri="{FF2B5EF4-FFF2-40B4-BE49-F238E27FC236}">
                  <a16:creationId xmlns:a16="http://schemas.microsoft.com/office/drawing/2014/main" xmlns="" id="{3CB9FD76-F670-45BB-97D3-D5E35EFC1FBB}"/>
                </a:ext>
              </a:extLst>
            </p:cNvPr>
            <p:cNvSpPr txBox="1"/>
            <p:nvPr/>
          </p:nvSpPr>
          <p:spPr>
            <a:xfrm>
              <a:off x="2538413" y="1824335"/>
              <a:ext cx="726481" cy="461665"/>
            </a:xfrm>
            <a:prstGeom prst="rect">
              <a:avLst/>
            </a:prstGeom>
            <a:noFill/>
          </p:spPr>
          <p:txBody>
            <a:bodyPr wrap="none" rtlCol="0">
              <a:spAutoFit/>
            </a:bodyPr>
            <a:lstStyle/>
            <a:p>
              <a:r>
                <a:rPr lang="en-US" sz="2400" dirty="0"/>
                <a:t>B</a:t>
              </a:r>
              <a:r>
                <a:rPr lang="en-US" sz="2400" baseline="-25000" dirty="0"/>
                <a:t>2</a:t>
              </a:r>
              <a:r>
                <a:rPr lang="en-US" sz="2400" dirty="0"/>
                <a:t>B</a:t>
              </a:r>
              <a:r>
                <a:rPr lang="en-US" sz="2400" baseline="-25000" dirty="0"/>
                <a:t>1</a:t>
              </a:r>
            </a:p>
          </p:txBody>
        </p:sp>
        <p:sp>
          <p:nvSpPr>
            <p:cNvPr id="9" name="TextBox 8">
              <a:extLst>
                <a:ext uri="{FF2B5EF4-FFF2-40B4-BE49-F238E27FC236}">
                  <a16:creationId xmlns:a16="http://schemas.microsoft.com/office/drawing/2014/main" xmlns="" id="{043E94E3-4249-4F05-82B2-F5AF7E49209A}"/>
                </a:ext>
              </a:extLst>
            </p:cNvPr>
            <p:cNvSpPr txBox="1"/>
            <p:nvPr/>
          </p:nvSpPr>
          <p:spPr>
            <a:xfrm>
              <a:off x="3429000" y="1595735"/>
              <a:ext cx="495649" cy="461665"/>
            </a:xfrm>
            <a:prstGeom prst="rect">
              <a:avLst/>
            </a:prstGeom>
            <a:noFill/>
          </p:spPr>
          <p:txBody>
            <a:bodyPr wrap="none" rtlCol="0">
              <a:spAutoFit/>
            </a:bodyPr>
            <a:lstStyle/>
            <a:p>
              <a:r>
                <a:rPr lang="en-US" sz="2400" dirty="0"/>
                <a:t>00</a:t>
              </a:r>
            </a:p>
          </p:txBody>
        </p:sp>
        <p:sp>
          <p:nvSpPr>
            <p:cNvPr id="10" name="TextBox 9">
              <a:extLst>
                <a:ext uri="{FF2B5EF4-FFF2-40B4-BE49-F238E27FC236}">
                  <a16:creationId xmlns:a16="http://schemas.microsoft.com/office/drawing/2014/main" xmlns="" id="{DF0040AB-9E7C-446C-BD8D-F94C3F031CC9}"/>
                </a:ext>
              </a:extLst>
            </p:cNvPr>
            <p:cNvSpPr txBox="1"/>
            <p:nvPr/>
          </p:nvSpPr>
          <p:spPr>
            <a:xfrm>
              <a:off x="5791200" y="1600200"/>
              <a:ext cx="495649" cy="461665"/>
            </a:xfrm>
            <a:prstGeom prst="rect">
              <a:avLst/>
            </a:prstGeom>
            <a:noFill/>
          </p:spPr>
          <p:txBody>
            <a:bodyPr wrap="none" rtlCol="0">
              <a:spAutoFit/>
            </a:bodyPr>
            <a:lstStyle/>
            <a:p>
              <a:r>
                <a:rPr lang="en-US" sz="2400" dirty="0"/>
                <a:t>10</a:t>
              </a:r>
            </a:p>
          </p:txBody>
        </p:sp>
        <p:sp>
          <p:nvSpPr>
            <p:cNvPr id="11" name="TextBox 10">
              <a:extLst>
                <a:ext uri="{FF2B5EF4-FFF2-40B4-BE49-F238E27FC236}">
                  <a16:creationId xmlns:a16="http://schemas.microsoft.com/office/drawing/2014/main" xmlns="" id="{E033BA36-AEFE-4A7A-B13A-0E6FCFF25FC4}"/>
                </a:ext>
              </a:extLst>
            </p:cNvPr>
            <p:cNvSpPr txBox="1"/>
            <p:nvPr/>
          </p:nvSpPr>
          <p:spPr>
            <a:xfrm>
              <a:off x="2743200" y="2277070"/>
              <a:ext cx="495649" cy="461665"/>
            </a:xfrm>
            <a:prstGeom prst="rect">
              <a:avLst/>
            </a:prstGeom>
            <a:noFill/>
          </p:spPr>
          <p:txBody>
            <a:bodyPr wrap="none" rtlCol="0">
              <a:spAutoFit/>
            </a:bodyPr>
            <a:lstStyle/>
            <a:p>
              <a:r>
                <a:rPr lang="en-US" sz="2400" dirty="0"/>
                <a:t>00</a:t>
              </a:r>
            </a:p>
          </p:txBody>
        </p:sp>
        <p:sp>
          <p:nvSpPr>
            <p:cNvPr id="12" name="TextBox 11">
              <a:extLst>
                <a:ext uri="{FF2B5EF4-FFF2-40B4-BE49-F238E27FC236}">
                  <a16:creationId xmlns:a16="http://schemas.microsoft.com/office/drawing/2014/main" xmlns="" id="{F0A46C21-9F5E-4F34-89D3-B7BB96C48052}"/>
                </a:ext>
              </a:extLst>
            </p:cNvPr>
            <p:cNvSpPr txBox="1"/>
            <p:nvPr/>
          </p:nvSpPr>
          <p:spPr>
            <a:xfrm>
              <a:off x="2743200" y="3043535"/>
              <a:ext cx="495649" cy="461665"/>
            </a:xfrm>
            <a:prstGeom prst="rect">
              <a:avLst/>
            </a:prstGeom>
            <a:noFill/>
          </p:spPr>
          <p:txBody>
            <a:bodyPr wrap="none" rtlCol="0">
              <a:spAutoFit/>
            </a:bodyPr>
            <a:lstStyle/>
            <a:p>
              <a:r>
                <a:rPr lang="en-US" sz="2400" dirty="0"/>
                <a:t>01</a:t>
              </a:r>
            </a:p>
          </p:txBody>
        </p:sp>
        <p:sp>
          <p:nvSpPr>
            <p:cNvPr id="13" name="TextBox 12">
              <a:extLst>
                <a:ext uri="{FF2B5EF4-FFF2-40B4-BE49-F238E27FC236}">
                  <a16:creationId xmlns:a16="http://schemas.microsoft.com/office/drawing/2014/main" xmlns="" id="{C89911B2-4007-4B2B-B7AA-301CF27A723F}"/>
                </a:ext>
              </a:extLst>
            </p:cNvPr>
            <p:cNvSpPr txBox="1"/>
            <p:nvPr/>
          </p:nvSpPr>
          <p:spPr>
            <a:xfrm>
              <a:off x="3733800" y="2038290"/>
              <a:ext cx="314510" cy="400110"/>
            </a:xfrm>
            <a:prstGeom prst="rect">
              <a:avLst/>
            </a:prstGeom>
            <a:noFill/>
          </p:spPr>
          <p:txBody>
            <a:bodyPr wrap="none" rtlCol="0">
              <a:spAutoFit/>
            </a:bodyPr>
            <a:lstStyle/>
            <a:p>
              <a:r>
                <a:rPr lang="en-US" sz="2000" dirty="0"/>
                <a:t>0</a:t>
              </a:r>
            </a:p>
          </p:txBody>
        </p:sp>
        <p:sp>
          <p:nvSpPr>
            <p:cNvPr id="14" name="TextBox 13">
              <a:extLst>
                <a:ext uri="{FF2B5EF4-FFF2-40B4-BE49-F238E27FC236}">
                  <a16:creationId xmlns:a16="http://schemas.microsoft.com/office/drawing/2014/main" xmlns="" id="{03443026-719B-4F83-8DAE-25B778EC3F8C}"/>
                </a:ext>
              </a:extLst>
            </p:cNvPr>
            <p:cNvSpPr txBox="1"/>
            <p:nvPr/>
          </p:nvSpPr>
          <p:spPr>
            <a:xfrm>
              <a:off x="3733800" y="2876490"/>
              <a:ext cx="314510" cy="400110"/>
            </a:xfrm>
            <a:prstGeom prst="rect">
              <a:avLst/>
            </a:prstGeom>
            <a:noFill/>
          </p:spPr>
          <p:txBody>
            <a:bodyPr wrap="none" rtlCol="0">
              <a:spAutoFit/>
            </a:bodyPr>
            <a:lstStyle/>
            <a:p>
              <a:r>
                <a:rPr lang="en-US" sz="2000" dirty="0"/>
                <a:t>1</a:t>
              </a:r>
            </a:p>
          </p:txBody>
        </p:sp>
        <p:sp>
          <p:nvSpPr>
            <p:cNvPr id="15" name="TextBox 14">
              <a:extLst>
                <a:ext uri="{FF2B5EF4-FFF2-40B4-BE49-F238E27FC236}">
                  <a16:creationId xmlns:a16="http://schemas.microsoft.com/office/drawing/2014/main" xmlns="" id="{A6E4BB6F-A2F1-47FC-A6D4-D063F70DAC5B}"/>
                </a:ext>
              </a:extLst>
            </p:cNvPr>
            <p:cNvSpPr txBox="1"/>
            <p:nvPr/>
          </p:nvSpPr>
          <p:spPr>
            <a:xfrm>
              <a:off x="3733800" y="4552890"/>
              <a:ext cx="314510" cy="400110"/>
            </a:xfrm>
            <a:prstGeom prst="rect">
              <a:avLst/>
            </a:prstGeom>
            <a:noFill/>
          </p:spPr>
          <p:txBody>
            <a:bodyPr wrap="none" rtlCol="0">
              <a:spAutoFit/>
            </a:bodyPr>
            <a:lstStyle/>
            <a:p>
              <a:r>
                <a:rPr lang="en-US" sz="2000" dirty="0"/>
                <a:t>2</a:t>
              </a:r>
            </a:p>
          </p:txBody>
        </p:sp>
        <p:sp>
          <p:nvSpPr>
            <p:cNvPr id="16" name="TextBox 15">
              <a:extLst>
                <a:ext uri="{FF2B5EF4-FFF2-40B4-BE49-F238E27FC236}">
                  <a16:creationId xmlns:a16="http://schemas.microsoft.com/office/drawing/2014/main" xmlns="" id="{A1A0DDED-112E-415A-9969-0B419914B1CC}"/>
                </a:ext>
              </a:extLst>
            </p:cNvPr>
            <p:cNvSpPr txBox="1"/>
            <p:nvPr/>
          </p:nvSpPr>
          <p:spPr>
            <a:xfrm>
              <a:off x="3733800" y="3733800"/>
              <a:ext cx="314510" cy="400110"/>
            </a:xfrm>
            <a:prstGeom prst="rect">
              <a:avLst/>
            </a:prstGeom>
            <a:noFill/>
          </p:spPr>
          <p:txBody>
            <a:bodyPr wrap="none" rtlCol="0">
              <a:spAutoFit/>
            </a:bodyPr>
            <a:lstStyle/>
            <a:p>
              <a:r>
                <a:rPr lang="en-US" sz="2000" dirty="0"/>
                <a:t>3</a:t>
              </a:r>
            </a:p>
          </p:txBody>
        </p:sp>
        <p:sp>
          <p:nvSpPr>
            <p:cNvPr id="17" name="TextBox 16">
              <a:extLst>
                <a:ext uri="{FF2B5EF4-FFF2-40B4-BE49-F238E27FC236}">
                  <a16:creationId xmlns:a16="http://schemas.microsoft.com/office/drawing/2014/main" xmlns="" id="{51CF3D5E-264F-4EAC-B2C3-9693209F7ADC}"/>
                </a:ext>
              </a:extLst>
            </p:cNvPr>
            <p:cNvSpPr txBox="1"/>
            <p:nvPr/>
          </p:nvSpPr>
          <p:spPr>
            <a:xfrm>
              <a:off x="4228751" y="1600200"/>
              <a:ext cx="495649" cy="461665"/>
            </a:xfrm>
            <a:prstGeom prst="rect">
              <a:avLst/>
            </a:prstGeom>
            <a:noFill/>
          </p:spPr>
          <p:txBody>
            <a:bodyPr wrap="none" rtlCol="0">
              <a:spAutoFit/>
            </a:bodyPr>
            <a:lstStyle/>
            <a:p>
              <a:r>
                <a:rPr lang="en-US" sz="2400" dirty="0"/>
                <a:t>01</a:t>
              </a:r>
            </a:p>
          </p:txBody>
        </p:sp>
        <p:sp>
          <p:nvSpPr>
            <p:cNvPr id="18" name="TextBox 17">
              <a:extLst>
                <a:ext uri="{FF2B5EF4-FFF2-40B4-BE49-F238E27FC236}">
                  <a16:creationId xmlns:a16="http://schemas.microsoft.com/office/drawing/2014/main" xmlns="" id="{402B32F4-B435-4526-B825-063E43688503}"/>
                </a:ext>
              </a:extLst>
            </p:cNvPr>
            <p:cNvSpPr txBox="1"/>
            <p:nvPr/>
          </p:nvSpPr>
          <p:spPr>
            <a:xfrm>
              <a:off x="4990751" y="1595735"/>
              <a:ext cx="495649" cy="461665"/>
            </a:xfrm>
            <a:prstGeom prst="rect">
              <a:avLst/>
            </a:prstGeom>
            <a:noFill/>
          </p:spPr>
          <p:txBody>
            <a:bodyPr wrap="none" rtlCol="0">
              <a:spAutoFit/>
            </a:bodyPr>
            <a:lstStyle/>
            <a:p>
              <a:r>
                <a:rPr lang="en-US" sz="2400" dirty="0"/>
                <a:t>11</a:t>
              </a:r>
            </a:p>
          </p:txBody>
        </p:sp>
        <p:sp>
          <p:nvSpPr>
            <p:cNvPr id="19" name="TextBox 18">
              <a:extLst>
                <a:ext uri="{FF2B5EF4-FFF2-40B4-BE49-F238E27FC236}">
                  <a16:creationId xmlns:a16="http://schemas.microsoft.com/office/drawing/2014/main" xmlns="" id="{63F5C553-AC35-4EAC-A297-240562299A4A}"/>
                </a:ext>
              </a:extLst>
            </p:cNvPr>
            <p:cNvSpPr txBox="1"/>
            <p:nvPr/>
          </p:nvSpPr>
          <p:spPr>
            <a:xfrm>
              <a:off x="4572000" y="2038290"/>
              <a:ext cx="314510" cy="400110"/>
            </a:xfrm>
            <a:prstGeom prst="rect">
              <a:avLst/>
            </a:prstGeom>
            <a:noFill/>
          </p:spPr>
          <p:txBody>
            <a:bodyPr wrap="none" rtlCol="0">
              <a:spAutoFit/>
            </a:bodyPr>
            <a:lstStyle/>
            <a:p>
              <a:r>
                <a:rPr lang="en-US" sz="2000" dirty="0"/>
                <a:t>4</a:t>
              </a:r>
            </a:p>
          </p:txBody>
        </p:sp>
        <p:sp>
          <p:nvSpPr>
            <p:cNvPr id="20" name="TextBox 19">
              <a:extLst>
                <a:ext uri="{FF2B5EF4-FFF2-40B4-BE49-F238E27FC236}">
                  <a16:creationId xmlns:a16="http://schemas.microsoft.com/office/drawing/2014/main" xmlns="" id="{18941403-C74B-4B06-A438-667A4AAF71D9}"/>
                </a:ext>
              </a:extLst>
            </p:cNvPr>
            <p:cNvSpPr txBox="1"/>
            <p:nvPr/>
          </p:nvSpPr>
          <p:spPr>
            <a:xfrm>
              <a:off x="4572000" y="2895600"/>
              <a:ext cx="314510" cy="400110"/>
            </a:xfrm>
            <a:prstGeom prst="rect">
              <a:avLst/>
            </a:prstGeom>
            <a:noFill/>
          </p:spPr>
          <p:txBody>
            <a:bodyPr wrap="none" rtlCol="0">
              <a:spAutoFit/>
            </a:bodyPr>
            <a:lstStyle/>
            <a:p>
              <a:r>
                <a:rPr lang="en-US" sz="2000" dirty="0"/>
                <a:t>5</a:t>
              </a:r>
            </a:p>
          </p:txBody>
        </p:sp>
        <p:sp>
          <p:nvSpPr>
            <p:cNvPr id="21" name="TextBox 20">
              <a:extLst>
                <a:ext uri="{FF2B5EF4-FFF2-40B4-BE49-F238E27FC236}">
                  <a16:creationId xmlns:a16="http://schemas.microsoft.com/office/drawing/2014/main" xmlns="" id="{B8979510-B530-4627-892A-3C73AA43733A}"/>
                </a:ext>
              </a:extLst>
            </p:cNvPr>
            <p:cNvSpPr txBox="1"/>
            <p:nvPr/>
          </p:nvSpPr>
          <p:spPr>
            <a:xfrm>
              <a:off x="4572000" y="4572000"/>
              <a:ext cx="314510" cy="400110"/>
            </a:xfrm>
            <a:prstGeom prst="rect">
              <a:avLst/>
            </a:prstGeom>
            <a:noFill/>
          </p:spPr>
          <p:txBody>
            <a:bodyPr wrap="none" rtlCol="0">
              <a:spAutoFit/>
            </a:bodyPr>
            <a:lstStyle/>
            <a:p>
              <a:r>
                <a:rPr lang="en-US" sz="2000" dirty="0"/>
                <a:t>6</a:t>
              </a:r>
            </a:p>
          </p:txBody>
        </p:sp>
        <p:sp>
          <p:nvSpPr>
            <p:cNvPr id="22" name="TextBox 21">
              <a:extLst>
                <a:ext uri="{FF2B5EF4-FFF2-40B4-BE49-F238E27FC236}">
                  <a16:creationId xmlns:a16="http://schemas.microsoft.com/office/drawing/2014/main" xmlns="" id="{C5CEB782-2078-4917-B50C-EE49382F3A80}"/>
                </a:ext>
              </a:extLst>
            </p:cNvPr>
            <p:cNvSpPr txBox="1"/>
            <p:nvPr/>
          </p:nvSpPr>
          <p:spPr>
            <a:xfrm>
              <a:off x="4572000" y="3733800"/>
              <a:ext cx="314510" cy="400110"/>
            </a:xfrm>
            <a:prstGeom prst="rect">
              <a:avLst/>
            </a:prstGeom>
            <a:noFill/>
          </p:spPr>
          <p:txBody>
            <a:bodyPr wrap="none" rtlCol="0">
              <a:spAutoFit/>
            </a:bodyPr>
            <a:lstStyle/>
            <a:p>
              <a:r>
                <a:rPr lang="en-US" sz="2000" dirty="0"/>
                <a:t>7</a:t>
              </a:r>
            </a:p>
          </p:txBody>
        </p:sp>
        <p:sp>
          <p:nvSpPr>
            <p:cNvPr id="23" name="TextBox 22">
              <a:extLst>
                <a:ext uri="{FF2B5EF4-FFF2-40B4-BE49-F238E27FC236}">
                  <a16:creationId xmlns:a16="http://schemas.microsoft.com/office/drawing/2014/main" xmlns="" id="{FF2F4323-EAD8-47A4-97FD-9A1D709D449C}"/>
                </a:ext>
              </a:extLst>
            </p:cNvPr>
            <p:cNvSpPr txBox="1"/>
            <p:nvPr/>
          </p:nvSpPr>
          <p:spPr>
            <a:xfrm>
              <a:off x="2743200" y="3881735"/>
              <a:ext cx="495649" cy="461665"/>
            </a:xfrm>
            <a:prstGeom prst="rect">
              <a:avLst/>
            </a:prstGeom>
            <a:noFill/>
          </p:spPr>
          <p:txBody>
            <a:bodyPr wrap="none" rtlCol="0">
              <a:spAutoFit/>
            </a:bodyPr>
            <a:lstStyle/>
            <a:p>
              <a:r>
                <a:rPr lang="en-US" sz="2400" dirty="0"/>
                <a:t>11</a:t>
              </a:r>
            </a:p>
          </p:txBody>
        </p:sp>
        <p:sp>
          <p:nvSpPr>
            <p:cNvPr id="24" name="TextBox 23">
              <a:extLst>
                <a:ext uri="{FF2B5EF4-FFF2-40B4-BE49-F238E27FC236}">
                  <a16:creationId xmlns:a16="http://schemas.microsoft.com/office/drawing/2014/main" xmlns="" id="{1836158E-E141-4092-8BE0-3790346DC24F}"/>
                </a:ext>
              </a:extLst>
            </p:cNvPr>
            <p:cNvSpPr txBox="1"/>
            <p:nvPr/>
          </p:nvSpPr>
          <p:spPr>
            <a:xfrm>
              <a:off x="2743200" y="4796135"/>
              <a:ext cx="495649" cy="461665"/>
            </a:xfrm>
            <a:prstGeom prst="rect">
              <a:avLst/>
            </a:prstGeom>
            <a:noFill/>
          </p:spPr>
          <p:txBody>
            <a:bodyPr wrap="none" rtlCol="0">
              <a:spAutoFit/>
            </a:bodyPr>
            <a:lstStyle/>
            <a:p>
              <a:r>
                <a:rPr lang="en-US" sz="2400" dirty="0"/>
                <a:t>10</a:t>
              </a:r>
            </a:p>
          </p:txBody>
        </p:sp>
        <p:sp>
          <p:nvSpPr>
            <p:cNvPr id="25" name="TextBox 24">
              <a:extLst>
                <a:ext uri="{FF2B5EF4-FFF2-40B4-BE49-F238E27FC236}">
                  <a16:creationId xmlns:a16="http://schemas.microsoft.com/office/drawing/2014/main" xmlns="" id="{780AF2EA-37D5-4110-B4DB-625B20C6DC8F}"/>
                </a:ext>
              </a:extLst>
            </p:cNvPr>
            <p:cNvSpPr txBox="1"/>
            <p:nvPr/>
          </p:nvSpPr>
          <p:spPr>
            <a:xfrm>
              <a:off x="5242072" y="2057400"/>
              <a:ext cx="444352" cy="400110"/>
            </a:xfrm>
            <a:prstGeom prst="rect">
              <a:avLst/>
            </a:prstGeom>
            <a:noFill/>
          </p:spPr>
          <p:txBody>
            <a:bodyPr wrap="none" rtlCol="0">
              <a:spAutoFit/>
            </a:bodyPr>
            <a:lstStyle/>
            <a:p>
              <a:r>
                <a:rPr lang="en-US" sz="2000" dirty="0"/>
                <a:t>12</a:t>
              </a:r>
            </a:p>
          </p:txBody>
        </p:sp>
        <p:sp>
          <p:nvSpPr>
            <p:cNvPr id="26" name="TextBox 25">
              <a:extLst>
                <a:ext uri="{FF2B5EF4-FFF2-40B4-BE49-F238E27FC236}">
                  <a16:creationId xmlns:a16="http://schemas.microsoft.com/office/drawing/2014/main" xmlns="" id="{AFAA620A-BA5D-4093-913A-20B5F8C7C302}"/>
                </a:ext>
              </a:extLst>
            </p:cNvPr>
            <p:cNvSpPr txBox="1"/>
            <p:nvPr/>
          </p:nvSpPr>
          <p:spPr>
            <a:xfrm>
              <a:off x="5256360" y="2895600"/>
              <a:ext cx="444352" cy="400110"/>
            </a:xfrm>
            <a:prstGeom prst="rect">
              <a:avLst/>
            </a:prstGeom>
            <a:noFill/>
          </p:spPr>
          <p:txBody>
            <a:bodyPr wrap="none" rtlCol="0">
              <a:spAutoFit/>
            </a:bodyPr>
            <a:lstStyle/>
            <a:p>
              <a:r>
                <a:rPr lang="en-US" sz="2000" dirty="0"/>
                <a:t>13</a:t>
              </a:r>
            </a:p>
          </p:txBody>
        </p:sp>
        <p:sp>
          <p:nvSpPr>
            <p:cNvPr id="27" name="TextBox 26">
              <a:extLst>
                <a:ext uri="{FF2B5EF4-FFF2-40B4-BE49-F238E27FC236}">
                  <a16:creationId xmlns:a16="http://schemas.microsoft.com/office/drawing/2014/main" xmlns="" id="{E8CCA55E-8D46-4558-8458-A121EBE58403}"/>
                </a:ext>
              </a:extLst>
            </p:cNvPr>
            <p:cNvSpPr txBox="1"/>
            <p:nvPr/>
          </p:nvSpPr>
          <p:spPr>
            <a:xfrm>
              <a:off x="5256360" y="4572000"/>
              <a:ext cx="444352" cy="400110"/>
            </a:xfrm>
            <a:prstGeom prst="rect">
              <a:avLst/>
            </a:prstGeom>
            <a:noFill/>
          </p:spPr>
          <p:txBody>
            <a:bodyPr wrap="none" rtlCol="0">
              <a:spAutoFit/>
            </a:bodyPr>
            <a:lstStyle/>
            <a:p>
              <a:r>
                <a:rPr lang="en-US" sz="2000" dirty="0"/>
                <a:t>14</a:t>
              </a:r>
            </a:p>
          </p:txBody>
        </p:sp>
        <p:sp>
          <p:nvSpPr>
            <p:cNvPr id="28" name="TextBox 27">
              <a:extLst>
                <a:ext uri="{FF2B5EF4-FFF2-40B4-BE49-F238E27FC236}">
                  <a16:creationId xmlns:a16="http://schemas.microsoft.com/office/drawing/2014/main" xmlns="" id="{C7FBF557-FFE6-450D-AF20-862FF9DC48A9}"/>
                </a:ext>
              </a:extLst>
            </p:cNvPr>
            <p:cNvSpPr txBox="1"/>
            <p:nvPr/>
          </p:nvSpPr>
          <p:spPr>
            <a:xfrm>
              <a:off x="5257800" y="3752910"/>
              <a:ext cx="444352" cy="400110"/>
            </a:xfrm>
            <a:prstGeom prst="rect">
              <a:avLst/>
            </a:prstGeom>
            <a:noFill/>
          </p:spPr>
          <p:txBody>
            <a:bodyPr wrap="none" rtlCol="0">
              <a:spAutoFit/>
            </a:bodyPr>
            <a:lstStyle/>
            <a:p>
              <a:r>
                <a:rPr lang="en-US" sz="2000" dirty="0"/>
                <a:t>15</a:t>
              </a:r>
            </a:p>
          </p:txBody>
        </p:sp>
        <p:sp>
          <p:nvSpPr>
            <p:cNvPr id="29" name="TextBox 28">
              <a:extLst>
                <a:ext uri="{FF2B5EF4-FFF2-40B4-BE49-F238E27FC236}">
                  <a16:creationId xmlns:a16="http://schemas.microsoft.com/office/drawing/2014/main" xmlns="" id="{85D7364C-7781-42D1-B3DF-EE0133B80661}"/>
                </a:ext>
              </a:extLst>
            </p:cNvPr>
            <p:cNvSpPr txBox="1"/>
            <p:nvPr/>
          </p:nvSpPr>
          <p:spPr>
            <a:xfrm>
              <a:off x="6162490" y="2057400"/>
              <a:ext cx="314510" cy="400110"/>
            </a:xfrm>
            <a:prstGeom prst="rect">
              <a:avLst/>
            </a:prstGeom>
            <a:noFill/>
          </p:spPr>
          <p:txBody>
            <a:bodyPr wrap="none" rtlCol="0">
              <a:spAutoFit/>
            </a:bodyPr>
            <a:lstStyle/>
            <a:p>
              <a:r>
                <a:rPr lang="en-US" sz="2000" dirty="0"/>
                <a:t>8</a:t>
              </a:r>
            </a:p>
          </p:txBody>
        </p:sp>
        <p:sp>
          <p:nvSpPr>
            <p:cNvPr id="30" name="TextBox 29">
              <a:extLst>
                <a:ext uri="{FF2B5EF4-FFF2-40B4-BE49-F238E27FC236}">
                  <a16:creationId xmlns:a16="http://schemas.microsoft.com/office/drawing/2014/main" xmlns="" id="{3CC7B21D-2AC2-4886-9D44-33F33F886379}"/>
                </a:ext>
              </a:extLst>
            </p:cNvPr>
            <p:cNvSpPr txBox="1"/>
            <p:nvPr/>
          </p:nvSpPr>
          <p:spPr>
            <a:xfrm>
              <a:off x="6162490" y="2914710"/>
              <a:ext cx="314510" cy="400110"/>
            </a:xfrm>
            <a:prstGeom prst="rect">
              <a:avLst/>
            </a:prstGeom>
            <a:noFill/>
          </p:spPr>
          <p:txBody>
            <a:bodyPr wrap="none" rtlCol="0">
              <a:spAutoFit/>
            </a:bodyPr>
            <a:lstStyle/>
            <a:p>
              <a:r>
                <a:rPr lang="en-US" sz="2000" dirty="0"/>
                <a:t>9</a:t>
              </a:r>
            </a:p>
          </p:txBody>
        </p:sp>
        <p:sp>
          <p:nvSpPr>
            <p:cNvPr id="31" name="TextBox 30">
              <a:extLst>
                <a:ext uri="{FF2B5EF4-FFF2-40B4-BE49-F238E27FC236}">
                  <a16:creationId xmlns:a16="http://schemas.microsoft.com/office/drawing/2014/main" xmlns="" id="{144BBB5A-8A01-4D9F-BDC5-8969D7501238}"/>
                </a:ext>
              </a:extLst>
            </p:cNvPr>
            <p:cNvSpPr txBox="1"/>
            <p:nvPr/>
          </p:nvSpPr>
          <p:spPr>
            <a:xfrm>
              <a:off x="6048376" y="4591110"/>
              <a:ext cx="444352" cy="400110"/>
            </a:xfrm>
            <a:prstGeom prst="rect">
              <a:avLst/>
            </a:prstGeom>
            <a:noFill/>
          </p:spPr>
          <p:txBody>
            <a:bodyPr wrap="none" rtlCol="0">
              <a:spAutoFit/>
            </a:bodyPr>
            <a:lstStyle/>
            <a:p>
              <a:r>
                <a:rPr lang="en-US" sz="2000" dirty="0"/>
                <a:t>10</a:t>
              </a:r>
            </a:p>
          </p:txBody>
        </p:sp>
        <p:sp>
          <p:nvSpPr>
            <p:cNvPr id="32" name="TextBox 31">
              <a:extLst>
                <a:ext uri="{FF2B5EF4-FFF2-40B4-BE49-F238E27FC236}">
                  <a16:creationId xmlns:a16="http://schemas.microsoft.com/office/drawing/2014/main" xmlns="" id="{CF29BF83-B0B4-4827-AEDB-C180CC836E4B}"/>
                </a:ext>
              </a:extLst>
            </p:cNvPr>
            <p:cNvSpPr txBox="1"/>
            <p:nvPr/>
          </p:nvSpPr>
          <p:spPr>
            <a:xfrm>
              <a:off x="6048376" y="3752910"/>
              <a:ext cx="444352" cy="400110"/>
            </a:xfrm>
            <a:prstGeom prst="rect">
              <a:avLst/>
            </a:prstGeom>
            <a:noFill/>
          </p:spPr>
          <p:txBody>
            <a:bodyPr wrap="none" rtlCol="0">
              <a:spAutoFit/>
            </a:bodyPr>
            <a:lstStyle/>
            <a:p>
              <a:r>
                <a:rPr lang="en-US" sz="2000" dirty="0"/>
                <a:t>11</a:t>
              </a:r>
            </a:p>
          </p:txBody>
        </p:sp>
      </p:grpSp>
      <p:grpSp>
        <p:nvGrpSpPr>
          <p:cNvPr id="33" name="Group 32">
            <a:extLst>
              <a:ext uri="{FF2B5EF4-FFF2-40B4-BE49-F238E27FC236}">
                <a16:creationId xmlns:a16="http://schemas.microsoft.com/office/drawing/2014/main" xmlns="" id="{070D8B62-F381-4C8F-970F-2955B5C33D28}"/>
              </a:ext>
            </a:extLst>
          </p:cNvPr>
          <p:cNvGrpSpPr/>
          <p:nvPr/>
        </p:nvGrpSpPr>
        <p:grpSpPr>
          <a:xfrm>
            <a:off x="6353007" y="2009024"/>
            <a:ext cx="4130692" cy="4043065"/>
            <a:chOff x="2362036" y="1367135"/>
            <a:chExt cx="4130692" cy="4043065"/>
          </a:xfrm>
        </p:grpSpPr>
        <p:graphicFrame>
          <p:nvGraphicFramePr>
            <p:cNvPr id="34" name="Content Placeholder 3">
              <a:extLst>
                <a:ext uri="{FF2B5EF4-FFF2-40B4-BE49-F238E27FC236}">
                  <a16:creationId xmlns:a16="http://schemas.microsoft.com/office/drawing/2014/main" xmlns="" id="{AFB4D009-5857-46D2-9EFD-BE51B390B2C3}"/>
                </a:ext>
              </a:extLst>
            </p:cNvPr>
            <p:cNvGraphicFramePr>
              <a:graphicFrameLocks/>
            </p:cNvGraphicFramePr>
            <p:nvPr>
              <p:extLst>
                <p:ext uri="{D42A27DB-BD31-4B8C-83A1-F6EECF244321}">
                  <p14:modId xmlns:p14="http://schemas.microsoft.com/office/powerpoint/2010/main" val="3156395174"/>
                </p:ext>
              </p:extLst>
            </p:nvPr>
          </p:nvGraphicFramePr>
          <p:xfrm>
            <a:off x="3295650" y="2057400"/>
            <a:ext cx="3143252" cy="3352800"/>
          </p:xfrm>
          <a:graphic>
            <a:graphicData uri="http://schemas.openxmlformats.org/drawingml/2006/table">
              <a:tbl>
                <a:tblPr firstRow="1" bandRow="1"/>
                <a:tblGrid>
                  <a:gridCol w="785813">
                    <a:extLst>
                      <a:ext uri="{9D8B030D-6E8A-4147-A177-3AD203B41FA5}">
                        <a16:colId xmlns:a16="http://schemas.microsoft.com/office/drawing/2014/main" xmlns="" val="20000"/>
                      </a:ext>
                    </a:extLst>
                  </a:gridCol>
                  <a:gridCol w="785813">
                    <a:extLst>
                      <a:ext uri="{9D8B030D-6E8A-4147-A177-3AD203B41FA5}">
                        <a16:colId xmlns:a16="http://schemas.microsoft.com/office/drawing/2014/main" xmlns="" val="20001"/>
                      </a:ext>
                    </a:extLst>
                  </a:gridCol>
                  <a:gridCol w="785813">
                    <a:extLst>
                      <a:ext uri="{9D8B030D-6E8A-4147-A177-3AD203B41FA5}">
                        <a16:colId xmlns:a16="http://schemas.microsoft.com/office/drawing/2014/main" xmlns="" val="20002"/>
                      </a:ext>
                    </a:extLst>
                  </a:gridCol>
                  <a:gridCol w="785813">
                    <a:extLst>
                      <a:ext uri="{9D8B030D-6E8A-4147-A177-3AD203B41FA5}">
                        <a16:colId xmlns:a16="http://schemas.microsoft.com/office/drawing/2014/main" xmlns="" val="20003"/>
                      </a:ext>
                    </a:extLst>
                  </a:gridCol>
                </a:tblGrid>
                <a:tr h="838200">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0"/>
                    </a:ext>
                  </a:extLst>
                </a:tr>
                <a:tr h="838200">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r h="838200">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2"/>
                    </a:ext>
                  </a:extLst>
                </a:tr>
                <a:tr h="838200">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cxnSp>
          <p:nvCxnSpPr>
            <p:cNvPr id="35" name="Straight Connector 34">
              <a:extLst>
                <a:ext uri="{FF2B5EF4-FFF2-40B4-BE49-F238E27FC236}">
                  <a16:creationId xmlns:a16="http://schemas.microsoft.com/office/drawing/2014/main" xmlns="" id="{BF014CC6-36CC-4F93-8552-8A84F182BE3A}"/>
                </a:ext>
              </a:extLst>
            </p:cNvPr>
            <p:cNvCxnSpPr/>
            <p:nvPr/>
          </p:nvCxnSpPr>
          <p:spPr>
            <a:xfrm flipH="1" flipV="1">
              <a:off x="2691064" y="1597944"/>
              <a:ext cx="609600" cy="4572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xmlns="" id="{423D0BDA-109A-40ED-9DEA-A65381669C59}"/>
                </a:ext>
              </a:extLst>
            </p:cNvPr>
            <p:cNvSpPr txBox="1"/>
            <p:nvPr/>
          </p:nvSpPr>
          <p:spPr>
            <a:xfrm>
              <a:off x="2778555" y="1367135"/>
              <a:ext cx="726481" cy="461665"/>
            </a:xfrm>
            <a:prstGeom prst="rect">
              <a:avLst/>
            </a:prstGeom>
            <a:noFill/>
          </p:spPr>
          <p:txBody>
            <a:bodyPr wrap="none" rtlCol="0">
              <a:spAutoFit/>
            </a:bodyPr>
            <a:lstStyle/>
            <a:p>
              <a:r>
                <a:rPr lang="en-US" sz="2400" dirty="0"/>
                <a:t>B</a:t>
              </a:r>
              <a:r>
                <a:rPr lang="en-US" sz="2400" baseline="-25000" dirty="0"/>
                <a:t>4</a:t>
              </a:r>
              <a:r>
                <a:rPr lang="en-US" sz="2400" dirty="0"/>
                <a:t>B</a:t>
              </a:r>
              <a:r>
                <a:rPr lang="en-US" sz="2400" baseline="-25000" dirty="0"/>
                <a:t>3</a:t>
              </a:r>
            </a:p>
          </p:txBody>
        </p:sp>
        <p:sp>
          <p:nvSpPr>
            <p:cNvPr id="37" name="TextBox 36">
              <a:extLst>
                <a:ext uri="{FF2B5EF4-FFF2-40B4-BE49-F238E27FC236}">
                  <a16:creationId xmlns:a16="http://schemas.microsoft.com/office/drawing/2014/main" xmlns="" id="{2C6DB1E4-A5B2-4663-BE05-AD3AD79D1038}"/>
                </a:ext>
              </a:extLst>
            </p:cNvPr>
            <p:cNvSpPr txBox="1"/>
            <p:nvPr/>
          </p:nvSpPr>
          <p:spPr>
            <a:xfrm>
              <a:off x="2362036" y="1676400"/>
              <a:ext cx="726481" cy="461665"/>
            </a:xfrm>
            <a:prstGeom prst="rect">
              <a:avLst/>
            </a:prstGeom>
            <a:noFill/>
          </p:spPr>
          <p:txBody>
            <a:bodyPr wrap="none" rtlCol="0">
              <a:spAutoFit/>
            </a:bodyPr>
            <a:lstStyle/>
            <a:p>
              <a:r>
                <a:rPr lang="en-US" sz="2400" dirty="0"/>
                <a:t>B</a:t>
              </a:r>
              <a:r>
                <a:rPr lang="en-US" sz="2400" baseline="-25000" dirty="0"/>
                <a:t>2</a:t>
              </a:r>
              <a:r>
                <a:rPr lang="en-US" sz="2400" dirty="0"/>
                <a:t>B</a:t>
              </a:r>
              <a:r>
                <a:rPr lang="en-US" sz="2400" baseline="-25000" dirty="0"/>
                <a:t>1</a:t>
              </a:r>
            </a:p>
          </p:txBody>
        </p:sp>
        <p:sp>
          <p:nvSpPr>
            <p:cNvPr id="38" name="TextBox 37">
              <a:extLst>
                <a:ext uri="{FF2B5EF4-FFF2-40B4-BE49-F238E27FC236}">
                  <a16:creationId xmlns:a16="http://schemas.microsoft.com/office/drawing/2014/main" xmlns="" id="{2C7341BC-30CB-4402-B0E2-512A65516288}"/>
                </a:ext>
              </a:extLst>
            </p:cNvPr>
            <p:cNvSpPr txBox="1"/>
            <p:nvPr/>
          </p:nvSpPr>
          <p:spPr>
            <a:xfrm>
              <a:off x="3429000" y="1595735"/>
              <a:ext cx="495649" cy="461665"/>
            </a:xfrm>
            <a:prstGeom prst="rect">
              <a:avLst/>
            </a:prstGeom>
            <a:noFill/>
          </p:spPr>
          <p:txBody>
            <a:bodyPr wrap="none" rtlCol="0">
              <a:spAutoFit/>
            </a:bodyPr>
            <a:lstStyle/>
            <a:p>
              <a:r>
                <a:rPr lang="en-US" sz="2400" dirty="0"/>
                <a:t>00</a:t>
              </a:r>
            </a:p>
          </p:txBody>
        </p:sp>
        <p:sp>
          <p:nvSpPr>
            <p:cNvPr id="39" name="TextBox 38">
              <a:extLst>
                <a:ext uri="{FF2B5EF4-FFF2-40B4-BE49-F238E27FC236}">
                  <a16:creationId xmlns:a16="http://schemas.microsoft.com/office/drawing/2014/main" xmlns="" id="{5407179F-E46F-49B0-9FEA-9E0A147C8112}"/>
                </a:ext>
              </a:extLst>
            </p:cNvPr>
            <p:cNvSpPr txBox="1"/>
            <p:nvPr/>
          </p:nvSpPr>
          <p:spPr>
            <a:xfrm>
              <a:off x="5791200" y="1600200"/>
              <a:ext cx="495649" cy="461665"/>
            </a:xfrm>
            <a:prstGeom prst="rect">
              <a:avLst/>
            </a:prstGeom>
            <a:noFill/>
          </p:spPr>
          <p:txBody>
            <a:bodyPr wrap="none" rtlCol="0">
              <a:spAutoFit/>
            </a:bodyPr>
            <a:lstStyle/>
            <a:p>
              <a:r>
                <a:rPr lang="en-US" sz="2400" dirty="0"/>
                <a:t>10</a:t>
              </a:r>
            </a:p>
          </p:txBody>
        </p:sp>
        <p:sp>
          <p:nvSpPr>
            <p:cNvPr id="40" name="TextBox 39">
              <a:extLst>
                <a:ext uri="{FF2B5EF4-FFF2-40B4-BE49-F238E27FC236}">
                  <a16:creationId xmlns:a16="http://schemas.microsoft.com/office/drawing/2014/main" xmlns="" id="{EAD3CAB6-DC5B-47DD-BC2C-915C767488A3}"/>
                </a:ext>
              </a:extLst>
            </p:cNvPr>
            <p:cNvSpPr txBox="1"/>
            <p:nvPr/>
          </p:nvSpPr>
          <p:spPr>
            <a:xfrm>
              <a:off x="2743200" y="2277070"/>
              <a:ext cx="495649" cy="461665"/>
            </a:xfrm>
            <a:prstGeom prst="rect">
              <a:avLst/>
            </a:prstGeom>
            <a:noFill/>
          </p:spPr>
          <p:txBody>
            <a:bodyPr wrap="none" rtlCol="0">
              <a:spAutoFit/>
            </a:bodyPr>
            <a:lstStyle/>
            <a:p>
              <a:r>
                <a:rPr lang="en-US" sz="2400" dirty="0"/>
                <a:t>00</a:t>
              </a:r>
            </a:p>
          </p:txBody>
        </p:sp>
        <p:sp>
          <p:nvSpPr>
            <p:cNvPr id="41" name="TextBox 40">
              <a:extLst>
                <a:ext uri="{FF2B5EF4-FFF2-40B4-BE49-F238E27FC236}">
                  <a16:creationId xmlns:a16="http://schemas.microsoft.com/office/drawing/2014/main" xmlns="" id="{BA964EA5-1ADA-4B0B-B6DB-E1D33958B739}"/>
                </a:ext>
              </a:extLst>
            </p:cNvPr>
            <p:cNvSpPr txBox="1"/>
            <p:nvPr/>
          </p:nvSpPr>
          <p:spPr>
            <a:xfrm>
              <a:off x="2743200" y="3043535"/>
              <a:ext cx="495649" cy="461665"/>
            </a:xfrm>
            <a:prstGeom prst="rect">
              <a:avLst/>
            </a:prstGeom>
            <a:noFill/>
          </p:spPr>
          <p:txBody>
            <a:bodyPr wrap="none" rtlCol="0">
              <a:spAutoFit/>
            </a:bodyPr>
            <a:lstStyle/>
            <a:p>
              <a:r>
                <a:rPr lang="en-US" sz="2400" dirty="0"/>
                <a:t>01</a:t>
              </a:r>
            </a:p>
          </p:txBody>
        </p:sp>
        <p:sp>
          <p:nvSpPr>
            <p:cNvPr id="42" name="TextBox 41">
              <a:extLst>
                <a:ext uri="{FF2B5EF4-FFF2-40B4-BE49-F238E27FC236}">
                  <a16:creationId xmlns:a16="http://schemas.microsoft.com/office/drawing/2014/main" xmlns="" id="{40BB394B-7D18-4B29-95FE-1CB2B87FFA61}"/>
                </a:ext>
              </a:extLst>
            </p:cNvPr>
            <p:cNvSpPr txBox="1"/>
            <p:nvPr/>
          </p:nvSpPr>
          <p:spPr>
            <a:xfrm>
              <a:off x="3733800" y="2038290"/>
              <a:ext cx="314510" cy="400110"/>
            </a:xfrm>
            <a:prstGeom prst="rect">
              <a:avLst/>
            </a:prstGeom>
            <a:noFill/>
          </p:spPr>
          <p:txBody>
            <a:bodyPr wrap="none" rtlCol="0">
              <a:spAutoFit/>
            </a:bodyPr>
            <a:lstStyle/>
            <a:p>
              <a:r>
                <a:rPr lang="en-US" sz="2000" dirty="0"/>
                <a:t>0</a:t>
              </a:r>
            </a:p>
          </p:txBody>
        </p:sp>
        <p:sp>
          <p:nvSpPr>
            <p:cNvPr id="43" name="TextBox 42">
              <a:extLst>
                <a:ext uri="{FF2B5EF4-FFF2-40B4-BE49-F238E27FC236}">
                  <a16:creationId xmlns:a16="http://schemas.microsoft.com/office/drawing/2014/main" xmlns="" id="{4945C7FF-586B-4CF8-8429-03779A45E008}"/>
                </a:ext>
              </a:extLst>
            </p:cNvPr>
            <p:cNvSpPr txBox="1"/>
            <p:nvPr/>
          </p:nvSpPr>
          <p:spPr>
            <a:xfrm>
              <a:off x="3733800" y="2876490"/>
              <a:ext cx="314510" cy="400110"/>
            </a:xfrm>
            <a:prstGeom prst="rect">
              <a:avLst/>
            </a:prstGeom>
            <a:noFill/>
          </p:spPr>
          <p:txBody>
            <a:bodyPr wrap="none" rtlCol="0">
              <a:spAutoFit/>
            </a:bodyPr>
            <a:lstStyle/>
            <a:p>
              <a:r>
                <a:rPr lang="en-US" sz="2000" dirty="0"/>
                <a:t>1</a:t>
              </a:r>
            </a:p>
          </p:txBody>
        </p:sp>
        <p:sp>
          <p:nvSpPr>
            <p:cNvPr id="44" name="TextBox 43">
              <a:extLst>
                <a:ext uri="{FF2B5EF4-FFF2-40B4-BE49-F238E27FC236}">
                  <a16:creationId xmlns:a16="http://schemas.microsoft.com/office/drawing/2014/main" xmlns="" id="{3C8EFCC4-A642-4883-AAD1-9093693300B1}"/>
                </a:ext>
              </a:extLst>
            </p:cNvPr>
            <p:cNvSpPr txBox="1"/>
            <p:nvPr/>
          </p:nvSpPr>
          <p:spPr>
            <a:xfrm>
              <a:off x="3733800" y="4552890"/>
              <a:ext cx="314510" cy="400110"/>
            </a:xfrm>
            <a:prstGeom prst="rect">
              <a:avLst/>
            </a:prstGeom>
            <a:noFill/>
          </p:spPr>
          <p:txBody>
            <a:bodyPr wrap="none" rtlCol="0">
              <a:spAutoFit/>
            </a:bodyPr>
            <a:lstStyle/>
            <a:p>
              <a:r>
                <a:rPr lang="en-US" sz="2000" dirty="0"/>
                <a:t>2</a:t>
              </a:r>
            </a:p>
          </p:txBody>
        </p:sp>
        <p:sp>
          <p:nvSpPr>
            <p:cNvPr id="45" name="TextBox 44">
              <a:extLst>
                <a:ext uri="{FF2B5EF4-FFF2-40B4-BE49-F238E27FC236}">
                  <a16:creationId xmlns:a16="http://schemas.microsoft.com/office/drawing/2014/main" xmlns="" id="{AF82AB2E-4B61-4BA9-B491-109CD0B0139E}"/>
                </a:ext>
              </a:extLst>
            </p:cNvPr>
            <p:cNvSpPr txBox="1"/>
            <p:nvPr/>
          </p:nvSpPr>
          <p:spPr>
            <a:xfrm>
              <a:off x="3733800" y="3733800"/>
              <a:ext cx="314510" cy="400110"/>
            </a:xfrm>
            <a:prstGeom prst="rect">
              <a:avLst/>
            </a:prstGeom>
            <a:noFill/>
          </p:spPr>
          <p:txBody>
            <a:bodyPr wrap="none" rtlCol="0">
              <a:spAutoFit/>
            </a:bodyPr>
            <a:lstStyle/>
            <a:p>
              <a:r>
                <a:rPr lang="en-US" sz="2000" dirty="0"/>
                <a:t>3</a:t>
              </a:r>
            </a:p>
          </p:txBody>
        </p:sp>
        <p:sp>
          <p:nvSpPr>
            <p:cNvPr id="46" name="TextBox 45">
              <a:extLst>
                <a:ext uri="{FF2B5EF4-FFF2-40B4-BE49-F238E27FC236}">
                  <a16:creationId xmlns:a16="http://schemas.microsoft.com/office/drawing/2014/main" xmlns="" id="{4CDA86ED-C0F2-40D1-8D62-626BC7B4EEA6}"/>
                </a:ext>
              </a:extLst>
            </p:cNvPr>
            <p:cNvSpPr txBox="1"/>
            <p:nvPr/>
          </p:nvSpPr>
          <p:spPr>
            <a:xfrm>
              <a:off x="4228751" y="1600200"/>
              <a:ext cx="495649" cy="461665"/>
            </a:xfrm>
            <a:prstGeom prst="rect">
              <a:avLst/>
            </a:prstGeom>
            <a:noFill/>
          </p:spPr>
          <p:txBody>
            <a:bodyPr wrap="none" rtlCol="0">
              <a:spAutoFit/>
            </a:bodyPr>
            <a:lstStyle/>
            <a:p>
              <a:r>
                <a:rPr lang="en-US" sz="2400" dirty="0"/>
                <a:t>01</a:t>
              </a:r>
            </a:p>
          </p:txBody>
        </p:sp>
        <p:sp>
          <p:nvSpPr>
            <p:cNvPr id="47" name="TextBox 46">
              <a:extLst>
                <a:ext uri="{FF2B5EF4-FFF2-40B4-BE49-F238E27FC236}">
                  <a16:creationId xmlns:a16="http://schemas.microsoft.com/office/drawing/2014/main" xmlns="" id="{3D873DE8-18D5-4092-AD84-8B191D5E93DC}"/>
                </a:ext>
              </a:extLst>
            </p:cNvPr>
            <p:cNvSpPr txBox="1"/>
            <p:nvPr/>
          </p:nvSpPr>
          <p:spPr>
            <a:xfrm>
              <a:off x="4990751" y="1595735"/>
              <a:ext cx="495649" cy="461665"/>
            </a:xfrm>
            <a:prstGeom prst="rect">
              <a:avLst/>
            </a:prstGeom>
            <a:noFill/>
          </p:spPr>
          <p:txBody>
            <a:bodyPr wrap="none" rtlCol="0">
              <a:spAutoFit/>
            </a:bodyPr>
            <a:lstStyle/>
            <a:p>
              <a:r>
                <a:rPr lang="en-US" sz="2400" dirty="0"/>
                <a:t>11</a:t>
              </a:r>
            </a:p>
          </p:txBody>
        </p:sp>
        <p:sp>
          <p:nvSpPr>
            <p:cNvPr id="48" name="TextBox 47">
              <a:extLst>
                <a:ext uri="{FF2B5EF4-FFF2-40B4-BE49-F238E27FC236}">
                  <a16:creationId xmlns:a16="http://schemas.microsoft.com/office/drawing/2014/main" xmlns="" id="{CEF6035D-93AD-4EDE-A72B-CFC7B3801A94}"/>
                </a:ext>
              </a:extLst>
            </p:cNvPr>
            <p:cNvSpPr txBox="1"/>
            <p:nvPr/>
          </p:nvSpPr>
          <p:spPr>
            <a:xfrm>
              <a:off x="4572000" y="2038290"/>
              <a:ext cx="314510" cy="400110"/>
            </a:xfrm>
            <a:prstGeom prst="rect">
              <a:avLst/>
            </a:prstGeom>
            <a:noFill/>
          </p:spPr>
          <p:txBody>
            <a:bodyPr wrap="none" rtlCol="0">
              <a:spAutoFit/>
            </a:bodyPr>
            <a:lstStyle/>
            <a:p>
              <a:r>
                <a:rPr lang="en-US" sz="2000" dirty="0"/>
                <a:t>4</a:t>
              </a:r>
            </a:p>
          </p:txBody>
        </p:sp>
        <p:sp>
          <p:nvSpPr>
            <p:cNvPr id="49" name="TextBox 48">
              <a:extLst>
                <a:ext uri="{FF2B5EF4-FFF2-40B4-BE49-F238E27FC236}">
                  <a16:creationId xmlns:a16="http://schemas.microsoft.com/office/drawing/2014/main" xmlns="" id="{96152081-3C4E-4D2F-A416-EDC2277E40E4}"/>
                </a:ext>
              </a:extLst>
            </p:cNvPr>
            <p:cNvSpPr txBox="1"/>
            <p:nvPr/>
          </p:nvSpPr>
          <p:spPr>
            <a:xfrm>
              <a:off x="4572000" y="2895600"/>
              <a:ext cx="314510" cy="400110"/>
            </a:xfrm>
            <a:prstGeom prst="rect">
              <a:avLst/>
            </a:prstGeom>
            <a:noFill/>
          </p:spPr>
          <p:txBody>
            <a:bodyPr wrap="none" rtlCol="0">
              <a:spAutoFit/>
            </a:bodyPr>
            <a:lstStyle/>
            <a:p>
              <a:r>
                <a:rPr lang="en-US" sz="2000" dirty="0"/>
                <a:t>5</a:t>
              </a:r>
            </a:p>
          </p:txBody>
        </p:sp>
        <p:sp>
          <p:nvSpPr>
            <p:cNvPr id="50" name="TextBox 49">
              <a:extLst>
                <a:ext uri="{FF2B5EF4-FFF2-40B4-BE49-F238E27FC236}">
                  <a16:creationId xmlns:a16="http://schemas.microsoft.com/office/drawing/2014/main" xmlns="" id="{6F656A9E-3B36-4BD8-B78C-254AFA5536ED}"/>
                </a:ext>
              </a:extLst>
            </p:cNvPr>
            <p:cNvSpPr txBox="1"/>
            <p:nvPr/>
          </p:nvSpPr>
          <p:spPr>
            <a:xfrm>
              <a:off x="4572000" y="4572000"/>
              <a:ext cx="314510" cy="400110"/>
            </a:xfrm>
            <a:prstGeom prst="rect">
              <a:avLst/>
            </a:prstGeom>
            <a:noFill/>
          </p:spPr>
          <p:txBody>
            <a:bodyPr wrap="none" rtlCol="0">
              <a:spAutoFit/>
            </a:bodyPr>
            <a:lstStyle/>
            <a:p>
              <a:r>
                <a:rPr lang="en-US" sz="2000" dirty="0"/>
                <a:t>6</a:t>
              </a:r>
            </a:p>
          </p:txBody>
        </p:sp>
        <p:sp>
          <p:nvSpPr>
            <p:cNvPr id="51" name="TextBox 50">
              <a:extLst>
                <a:ext uri="{FF2B5EF4-FFF2-40B4-BE49-F238E27FC236}">
                  <a16:creationId xmlns:a16="http://schemas.microsoft.com/office/drawing/2014/main" xmlns="" id="{33DE96B9-B45C-485C-B231-CEAA3A9F6DC4}"/>
                </a:ext>
              </a:extLst>
            </p:cNvPr>
            <p:cNvSpPr txBox="1"/>
            <p:nvPr/>
          </p:nvSpPr>
          <p:spPr>
            <a:xfrm>
              <a:off x="4572000" y="3733800"/>
              <a:ext cx="314510" cy="400110"/>
            </a:xfrm>
            <a:prstGeom prst="rect">
              <a:avLst/>
            </a:prstGeom>
            <a:noFill/>
          </p:spPr>
          <p:txBody>
            <a:bodyPr wrap="none" rtlCol="0">
              <a:spAutoFit/>
            </a:bodyPr>
            <a:lstStyle/>
            <a:p>
              <a:r>
                <a:rPr lang="en-US" sz="2000" dirty="0"/>
                <a:t>7</a:t>
              </a:r>
            </a:p>
          </p:txBody>
        </p:sp>
        <p:sp>
          <p:nvSpPr>
            <p:cNvPr id="52" name="TextBox 51">
              <a:extLst>
                <a:ext uri="{FF2B5EF4-FFF2-40B4-BE49-F238E27FC236}">
                  <a16:creationId xmlns:a16="http://schemas.microsoft.com/office/drawing/2014/main" xmlns="" id="{83CC058B-4A23-46EC-BBEC-CD58AAD94084}"/>
                </a:ext>
              </a:extLst>
            </p:cNvPr>
            <p:cNvSpPr txBox="1"/>
            <p:nvPr/>
          </p:nvSpPr>
          <p:spPr>
            <a:xfrm>
              <a:off x="2743200" y="3881735"/>
              <a:ext cx="495649" cy="461665"/>
            </a:xfrm>
            <a:prstGeom prst="rect">
              <a:avLst/>
            </a:prstGeom>
            <a:noFill/>
          </p:spPr>
          <p:txBody>
            <a:bodyPr wrap="none" rtlCol="0">
              <a:spAutoFit/>
            </a:bodyPr>
            <a:lstStyle/>
            <a:p>
              <a:r>
                <a:rPr lang="en-US" sz="2400" dirty="0"/>
                <a:t>11</a:t>
              </a:r>
            </a:p>
          </p:txBody>
        </p:sp>
        <p:sp>
          <p:nvSpPr>
            <p:cNvPr id="53" name="TextBox 52">
              <a:extLst>
                <a:ext uri="{FF2B5EF4-FFF2-40B4-BE49-F238E27FC236}">
                  <a16:creationId xmlns:a16="http://schemas.microsoft.com/office/drawing/2014/main" xmlns="" id="{66D7354D-75B6-4ABE-ACD1-169835F88020}"/>
                </a:ext>
              </a:extLst>
            </p:cNvPr>
            <p:cNvSpPr txBox="1"/>
            <p:nvPr/>
          </p:nvSpPr>
          <p:spPr>
            <a:xfrm>
              <a:off x="2743200" y="4796135"/>
              <a:ext cx="495649" cy="461665"/>
            </a:xfrm>
            <a:prstGeom prst="rect">
              <a:avLst/>
            </a:prstGeom>
            <a:noFill/>
          </p:spPr>
          <p:txBody>
            <a:bodyPr wrap="none" rtlCol="0">
              <a:spAutoFit/>
            </a:bodyPr>
            <a:lstStyle/>
            <a:p>
              <a:r>
                <a:rPr lang="en-US" sz="2400" dirty="0"/>
                <a:t>10</a:t>
              </a:r>
            </a:p>
          </p:txBody>
        </p:sp>
        <p:sp>
          <p:nvSpPr>
            <p:cNvPr id="54" name="TextBox 53">
              <a:extLst>
                <a:ext uri="{FF2B5EF4-FFF2-40B4-BE49-F238E27FC236}">
                  <a16:creationId xmlns:a16="http://schemas.microsoft.com/office/drawing/2014/main" xmlns="" id="{04B1E60F-3DEA-4688-954E-E05C6C2F84E8}"/>
                </a:ext>
              </a:extLst>
            </p:cNvPr>
            <p:cNvSpPr txBox="1"/>
            <p:nvPr/>
          </p:nvSpPr>
          <p:spPr>
            <a:xfrm>
              <a:off x="5242072" y="2057400"/>
              <a:ext cx="444352" cy="400110"/>
            </a:xfrm>
            <a:prstGeom prst="rect">
              <a:avLst/>
            </a:prstGeom>
            <a:noFill/>
          </p:spPr>
          <p:txBody>
            <a:bodyPr wrap="none" rtlCol="0">
              <a:spAutoFit/>
            </a:bodyPr>
            <a:lstStyle/>
            <a:p>
              <a:r>
                <a:rPr lang="en-US" sz="2000" dirty="0"/>
                <a:t>12</a:t>
              </a:r>
            </a:p>
          </p:txBody>
        </p:sp>
        <p:sp>
          <p:nvSpPr>
            <p:cNvPr id="55" name="TextBox 54">
              <a:extLst>
                <a:ext uri="{FF2B5EF4-FFF2-40B4-BE49-F238E27FC236}">
                  <a16:creationId xmlns:a16="http://schemas.microsoft.com/office/drawing/2014/main" xmlns="" id="{AD849EC4-E1AD-4C1B-A453-ED56E5FD0496}"/>
                </a:ext>
              </a:extLst>
            </p:cNvPr>
            <p:cNvSpPr txBox="1"/>
            <p:nvPr/>
          </p:nvSpPr>
          <p:spPr>
            <a:xfrm>
              <a:off x="5256360" y="2895600"/>
              <a:ext cx="444352" cy="400110"/>
            </a:xfrm>
            <a:prstGeom prst="rect">
              <a:avLst/>
            </a:prstGeom>
            <a:noFill/>
          </p:spPr>
          <p:txBody>
            <a:bodyPr wrap="none" rtlCol="0">
              <a:spAutoFit/>
            </a:bodyPr>
            <a:lstStyle/>
            <a:p>
              <a:r>
                <a:rPr lang="en-US" sz="2000" dirty="0"/>
                <a:t>13</a:t>
              </a:r>
            </a:p>
          </p:txBody>
        </p:sp>
        <p:sp>
          <p:nvSpPr>
            <p:cNvPr id="56" name="TextBox 55">
              <a:extLst>
                <a:ext uri="{FF2B5EF4-FFF2-40B4-BE49-F238E27FC236}">
                  <a16:creationId xmlns:a16="http://schemas.microsoft.com/office/drawing/2014/main" xmlns="" id="{74F3FBEC-FD0A-4249-A874-CBBE00C7A835}"/>
                </a:ext>
              </a:extLst>
            </p:cNvPr>
            <p:cNvSpPr txBox="1"/>
            <p:nvPr/>
          </p:nvSpPr>
          <p:spPr>
            <a:xfrm>
              <a:off x="5256360" y="4572000"/>
              <a:ext cx="444352" cy="400110"/>
            </a:xfrm>
            <a:prstGeom prst="rect">
              <a:avLst/>
            </a:prstGeom>
            <a:noFill/>
          </p:spPr>
          <p:txBody>
            <a:bodyPr wrap="none" rtlCol="0">
              <a:spAutoFit/>
            </a:bodyPr>
            <a:lstStyle/>
            <a:p>
              <a:r>
                <a:rPr lang="en-US" sz="2000" dirty="0"/>
                <a:t>14</a:t>
              </a:r>
            </a:p>
          </p:txBody>
        </p:sp>
        <p:sp>
          <p:nvSpPr>
            <p:cNvPr id="57" name="TextBox 56">
              <a:extLst>
                <a:ext uri="{FF2B5EF4-FFF2-40B4-BE49-F238E27FC236}">
                  <a16:creationId xmlns:a16="http://schemas.microsoft.com/office/drawing/2014/main" xmlns="" id="{0A63E7CB-45CF-4E91-B9CE-BD4E8C29F5ED}"/>
                </a:ext>
              </a:extLst>
            </p:cNvPr>
            <p:cNvSpPr txBox="1"/>
            <p:nvPr/>
          </p:nvSpPr>
          <p:spPr>
            <a:xfrm>
              <a:off x="5257800" y="3752910"/>
              <a:ext cx="444352" cy="400110"/>
            </a:xfrm>
            <a:prstGeom prst="rect">
              <a:avLst/>
            </a:prstGeom>
            <a:noFill/>
          </p:spPr>
          <p:txBody>
            <a:bodyPr wrap="none" rtlCol="0">
              <a:spAutoFit/>
            </a:bodyPr>
            <a:lstStyle/>
            <a:p>
              <a:r>
                <a:rPr lang="en-US" sz="2000" dirty="0"/>
                <a:t>15</a:t>
              </a:r>
            </a:p>
          </p:txBody>
        </p:sp>
        <p:sp>
          <p:nvSpPr>
            <p:cNvPr id="58" name="TextBox 57">
              <a:extLst>
                <a:ext uri="{FF2B5EF4-FFF2-40B4-BE49-F238E27FC236}">
                  <a16:creationId xmlns:a16="http://schemas.microsoft.com/office/drawing/2014/main" xmlns="" id="{A82452E7-4694-4411-A362-325853E367F9}"/>
                </a:ext>
              </a:extLst>
            </p:cNvPr>
            <p:cNvSpPr txBox="1"/>
            <p:nvPr/>
          </p:nvSpPr>
          <p:spPr>
            <a:xfrm>
              <a:off x="6162490" y="2057400"/>
              <a:ext cx="314510" cy="400110"/>
            </a:xfrm>
            <a:prstGeom prst="rect">
              <a:avLst/>
            </a:prstGeom>
            <a:noFill/>
          </p:spPr>
          <p:txBody>
            <a:bodyPr wrap="none" rtlCol="0">
              <a:spAutoFit/>
            </a:bodyPr>
            <a:lstStyle/>
            <a:p>
              <a:r>
                <a:rPr lang="en-US" sz="2000" dirty="0"/>
                <a:t>8</a:t>
              </a:r>
            </a:p>
          </p:txBody>
        </p:sp>
        <p:sp>
          <p:nvSpPr>
            <p:cNvPr id="59" name="TextBox 58">
              <a:extLst>
                <a:ext uri="{FF2B5EF4-FFF2-40B4-BE49-F238E27FC236}">
                  <a16:creationId xmlns:a16="http://schemas.microsoft.com/office/drawing/2014/main" xmlns="" id="{C77DC02E-E551-494C-9214-BE0A0F234A6F}"/>
                </a:ext>
              </a:extLst>
            </p:cNvPr>
            <p:cNvSpPr txBox="1"/>
            <p:nvPr/>
          </p:nvSpPr>
          <p:spPr>
            <a:xfrm>
              <a:off x="6162490" y="2914710"/>
              <a:ext cx="314510" cy="400110"/>
            </a:xfrm>
            <a:prstGeom prst="rect">
              <a:avLst/>
            </a:prstGeom>
            <a:noFill/>
          </p:spPr>
          <p:txBody>
            <a:bodyPr wrap="none" rtlCol="0">
              <a:spAutoFit/>
            </a:bodyPr>
            <a:lstStyle/>
            <a:p>
              <a:r>
                <a:rPr lang="en-US" sz="2000" dirty="0"/>
                <a:t>9</a:t>
              </a:r>
            </a:p>
          </p:txBody>
        </p:sp>
        <p:sp>
          <p:nvSpPr>
            <p:cNvPr id="60" name="TextBox 59">
              <a:extLst>
                <a:ext uri="{FF2B5EF4-FFF2-40B4-BE49-F238E27FC236}">
                  <a16:creationId xmlns:a16="http://schemas.microsoft.com/office/drawing/2014/main" xmlns="" id="{2CC017FB-A433-4E65-BFF7-F77C26D73617}"/>
                </a:ext>
              </a:extLst>
            </p:cNvPr>
            <p:cNvSpPr txBox="1"/>
            <p:nvPr/>
          </p:nvSpPr>
          <p:spPr>
            <a:xfrm>
              <a:off x="6048376" y="4591110"/>
              <a:ext cx="444352" cy="400110"/>
            </a:xfrm>
            <a:prstGeom prst="rect">
              <a:avLst/>
            </a:prstGeom>
            <a:noFill/>
          </p:spPr>
          <p:txBody>
            <a:bodyPr wrap="none" rtlCol="0">
              <a:spAutoFit/>
            </a:bodyPr>
            <a:lstStyle/>
            <a:p>
              <a:r>
                <a:rPr lang="en-US" sz="2000" dirty="0"/>
                <a:t>10</a:t>
              </a:r>
            </a:p>
          </p:txBody>
        </p:sp>
        <p:sp>
          <p:nvSpPr>
            <p:cNvPr id="61" name="TextBox 60">
              <a:extLst>
                <a:ext uri="{FF2B5EF4-FFF2-40B4-BE49-F238E27FC236}">
                  <a16:creationId xmlns:a16="http://schemas.microsoft.com/office/drawing/2014/main" xmlns="" id="{1A63F000-F92C-4CD2-8099-2B002DF7BCD3}"/>
                </a:ext>
              </a:extLst>
            </p:cNvPr>
            <p:cNvSpPr txBox="1"/>
            <p:nvPr/>
          </p:nvSpPr>
          <p:spPr>
            <a:xfrm>
              <a:off x="6048376" y="3752910"/>
              <a:ext cx="444352" cy="400110"/>
            </a:xfrm>
            <a:prstGeom prst="rect">
              <a:avLst/>
            </a:prstGeom>
            <a:noFill/>
          </p:spPr>
          <p:txBody>
            <a:bodyPr wrap="none" rtlCol="0">
              <a:spAutoFit/>
            </a:bodyPr>
            <a:lstStyle/>
            <a:p>
              <a:r>
                <a:rPr lang="en-US" sz="2000" dirty="0"/>
                <a:t>11</a:t>
              </a:r>
            </a:p>
          </p:txBody>
        </p:sp>
      </p:grpSp>
      <p:sp>
        <p:nvSpPr>
          <p:cNvPr id="62" name="TextBox 61">
            <a:extLst>
              <a:ext uri="{FF2B5EF4-FFF2-40B4-BE49-F238E27FC236}">
                <a16:creationId xmlns:a16="http://schemas.microsoft.com/office/drawing/2014/main" xmlns="" id="{FB8F2951-E7C5-4117-95BC-3E311D16367F}"/>
              </a:ext>
            </a:extLst>
          </p:cNvPr>
          <p:cNvSpPr txBox="1"/>
          <p:nvPr/>
        </p:nvSpPr>
        <p:spPr>
          <a:xfrm>
            <a:off x="2569068" y="2850694"/>
            <a:ext cx="367408" cy="523221"/>
          </a:xfrm>
          <a:prstGeom prst="rect">
            <a:avLst/>
          </a:prstGeom>
          <a:noFill/>
        </p:spPr>
        <p:txBody>
          <a:bodyPr wrap="none" rtlCol="0">
            <a:spAutoFit/>
          </a:bodyPr>
          <a:lstStyle/>
          <a:p>
            <a:r>
              <a:rPr lang="en-US" sz="2800" dirty="0"/>
              <a:t>1</a:t>
            </a:r>
          </a:p>
        </p:txBody>
      </p:sp>
      <p:sp>
        <p:nvSpPr>
          <p:cNvPr id="63" name="TextBox 62">
            <a:extLst>
              <a:ext uri="{FF2B5EF4-FFF2-40B4-BE49-F238E27FC236}">
                <a16:creationId xmlns:a16="http://schemas.microsoft.com/office/drawing/2014/main" xmlns="" id="{96AEDBDC-84E1-482B-BF7C-115A9BB20281}"/>
              </a:ext>
            </a:extLst>
          </p:cNvPr>
          <p:cNvSpPr txBox="1"/>
          <p:nvPr/>
        </p:nvSpPr>
        <p:spPr>
          <a:xfrm>
            <a:off x="4143171" y="2850694"/>
            <a:ext cx="367408" cy="523221"/>
          </a:xfrm>
          <a:prstGeom prst="rect">
            <a:avLst/>
          </a:prstGeom>
          <a:noFill/>
        </p:spPr>
        <p:txBody>
          <a:bodyPr wrap="none" rtlCol="0">
            <a:spAutoFit/>
          </a:bodyPr>
          <a:lstStyle/>
          <a:p>
            <a:r>
              <a:rPr lang="en-US" sz="2800" dirty="0"/>
              <a:t>1</a:t>
            </a:r>
          </a:p>
        </p:txBody>
      </p:sp>
      <p:sp>
        <p:nvSpPr>
          <p:cNvPr id="64" name="TextBox 63">
            <a:extLst>
              <a:ext uri="{FF2B5EF4-FFF2-40B4-BE49-F238E27FC236}">
                <a16:creationId xmlns:a16="http://schemas.microsoft.com/office/drawing/2014/main" xmlns="" id="{399CC295-F3B1-4235-8F09-D6B809AE55DD}"/>
              </a:ext>
            </a:extLst>
          </p:cNvPr>
          <p:cNvSpPr txBox="1"/>
          <p:nvPr/>
        </p:nvSpPr>
        <p:spPr>
          <a:xfrm>
            <a:off x="4170120" y="4567056"/>
            <a:ext cx="340158" cy="523220"/>
          </a:xfrm>
          <a:prstGeom prst="rect">
            <a:avLst/>
          </a:prstGeom>
          <a:noFill/>
        </p:spPr>
        <p:txBody>
          <a:bodyPr wrap="none" rtlCol="0">
            <a:spAutoFit/>
          </a:bodyPr>
          <a:lstStyle/>
          <a:p>
            <a:r>
              <a:rPr lang="en-US" sz="2800" dirty="0"/>
              <a:t>x</a:t>
            </a:r>
          </a:p>
        </p:txBody>
      </p:sp>
      <p:sp>
        <p:nvSpPr>
          <p:cNvPr id="65" name="TextBox 64">
            <a:extLst>
              <a:ext uri="{FF2B5EF4-FFF2-40B4-BE49-F238E27FC236}">
                <a16:creationId xmlns:a16="http://schemas.microsoft.com/office/drawing/2014/main" xmlns="" id="{0C95FB02-6402-4866-A011-CE195156B5BF}"/>
              </a:ext>
            </a:extLst>
          </p:cNvPr>
          <p:cNvSpPr txBox="1"/>
          <p:nvPr/>
        </p:nvSpPr>
        <p:spPr>
          <a:xfrm>
            <a:off x="4170120" y="5421073"/>
            <a:ext cx="340158" cy="523220"/>
          </a:xfrm>
          <a:prstGeom prst="rect">
            <a:avLst/>
          </a:prstGeom>
          <a:noFill/>
        </p:spPr>
        <p:txBody>
          <a:bodyPr wrap="none" rtlCol="0">
            <a:spAutoFit/>
          </a:bodyPr>
          <a:lstStyle/>
          <a:p>
            <a:r>
              <a:rPr lang="en-US" sz="2800" dirty="0"/>
              <a:t>x</a:t>
            </a:r>
          </a:p>
        </p:txBody>
      </p:sp>
      <p:sp>
        <p:nvSpPr>
          <p:cNvPr id="66" name="TextBox 65">
            <a:extLst>
              <a:ext uri="{FF2B5EF4-FFF2-40B4-BE49-F238E27FC236}">
                <a16:creationId xmlns:a16="http://schemas.microsoft.com/office/drawing/2014/main" xmlns="" id="{EAE3251F-2E5C-4F78-B450-767CCB85261C}"/>
              </a:ext>
            </a:extLst>
          </p:cNvPr>
          <p:cNvSpPr txBox="1"/>
          <p:nvPr/>
        </p:nvSpPr>
        <p:spPr>
          <a:xfrm>
            <a:off x="3384923" y="2850694"/>
            <a:ext cx="340158" cy="523220"/>
          </a:xfrm>
          <a:prstGeom prst="rect">
            <a:avLst/>
          </a:prstGeom>
          <a:noFill/>
        </p:spPr>
        <p:txBody>
          <a:bodyPr wrap="none" rtlCol="0">
            <a:spAutoFit/>
          </a:bodyPr>
          <a:lstStyle/>
          <a:p>
            <a:r>
              <a:rPr lang="en-US" sz="2800" dirty="0"/>
              <a:t>x</a:t>
            </a:r>
          </a:p>
        </p:txBody>
      </p:sp>
      <p:sp>
        <p:nvSpPr>
          <p:cNvPr id="67" name="TextBox 66">
            <a:extLst>
              <a:ext uri="{FF2B5EF4-FFF2-40B4-BE49-F238E27FC236}">
                <a16:creationId xmlns:a16="http://schemas.microsoft.com/office/drawing/2014/main" xmlns="" id="{9C352C4F-A841-4F79-BF29-BD01A892640E}"/>
              </a:ext>
            </a:extLst>
          </p:cNvPr>
          <p:cNvSpPr txBox="1"/>
          <p:nvPr/>
        </p:nvSpPr>
        <p:spPr>
          <a:xfrm>
            <a:off x="1744699" y="2850694"/>
            <a:ext cx="367408" cy="523221"/>
          </a:xfrm>
          <a:prstGeom prst="rect">
            <a:avLst/>
          </a:prstGeom>
          <a:noFill/>
        </p:spPr>
        <p:txBody>
          <a:bodyPr wrap="none" rtlCol="0">
            <a:spAutoFit/>
          </a:bodyPr>
          <a:lstStyle/>
          <a:p>
            <a:r>
              <a:rPr lang="en-US" sz="2800" dirty="0"/>
              <a:t>1</a:t>
            </a:r>
          </a:p>
        </p:txBody>
      </p:sp>
      <p:sp>
        <p:nvSpPr>
          <p:cNvPr id="68" name="TextBox 67">
            <a:extLst>
              <a:ext uri="{FF2B5EF4-FFF2-40B4-BE49-F238E27FC236}">
                <a16:creationId xmlns:a16="http://schemas.microsoft.com/office/drawing/2014/main" xmlns="" id="{87932ED2-B7FC-48D7-B026-D44D083CFBAA}"/>
              </a:ext>
            </a:extLst>
          </p:cNvPr>
          <p:cNvSpPr txBox="1"/>
          <p:nvPr/>
        </p:nvSpPr>
        <p:spPr>
          <a:xfrm>
            <a:off x="2573231" y="4567056"/>
            <a:ext cx="367408" cy="523221"/>
          </a:xfrm>
          <a:prstGeom prst="rect">
            <a:avLst/>
          </a:prstGeom>
          <a:noFill/>
        </p:spPr>
        <p:txBody>
          <a:bodyPr wrap="none" rtlCol="0">
            <a:spAutoFit/>
          </a:bodyPr>
          <a:lstStyle/>
          <a:p>
            <a:r>
              <a:rPr lang="en-US" sz="2800" dirty="0"/>
              <a:t>1</a:t>
            </a:r>
          </a:p>
        </p:txBody>
      </p:sp>
      <p:sp>
        <p:nvSpPr>
          <p:cNvPr id="69" name="TextBox 68">
            <a:extLst>
              <a:ext uri="{FF2B5EF4-FFF2-40B4-BE49-F238E27FC236}">
                <a16:creationId xmlns:a16="http://schemas.microsoft.com/office/drawing/2014/main" xmlns="" id="{60C62FDF-4D17-4D9E-8175-C5922F9F1091}"/>
              </a:ext>
            </a:extLst>
          </p:cNvPr>
          <p:cNvSpPr txBox="1"/>
          <p:nvPr/>
        </p:nvSpPr>
        <p:spPr>
          <a:xfrm>
            <a:off x="1744699" y="4567056"/>
            <a:ext cx="367408" cy="523221"/>
          </a:xfrm>
          <a:prstGeom prst="rect">
            <a:avLst/>
          </a:prstGeom>
          <a:noFill/>
        </p:spPr>
        <p:txBody>
          <a:bodyPr wrap="none" rtlCol="0">
            <a:spAutoFit/>
          </a:bodyPr>
          <a:lstStyle/>
          <a:p>
            <a:r>
              <a:rPr lang="en-US" sz="2800" dirty="0"/>
              <a:t>1</a:t>
            </a:r>
          </a:p>
        </p:txBody>
      </p:sp>
      <p:sp>
        <p:nvSpPr>
          <p:cNvPr id="70" name="Flowchart: Alternate Process 69">
            <a:extLst>
              <a:ext uri="{FF2B5EF4-FFF2-40B4-BE49-F238E27FC236}">
                <a16:creationId xmlns:a16="http://schemas.microsoft.com/office/drawing/2014/main" xmlns="" id="{66C4A257-C2FF-4A91-B986-10381766868B}"/>
              </a:ext>
            </a:extLst>
          </p:cNvPr>
          <p:cNvSpPr/>
          <p:nvPr/>
        </p:nvSpPr>
        <p:spPr>
          <a:xfrm>
            <a:off x="1712460" y="2775489"/>
            <a:ext cx="2879845" cy="624760"/>
          </a:xfrm>
          <a:prstGeom prst="flowChartAlternateProcess">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xmlns="" id="{2C1BF336-970F-4D48-920F-E4762F94B078}"/>
              </a:ext>
            </a:extLst>
          </p:cNvPr>
          <p:cNvSpPr txBox="1"/>
          <p:nvPr/>
        </p:nvSpPr>
        <p:spPr>
          <a:xfrm>
            <a:off x="9813555" y="2854248"/>
            <a:ext cx="367408" cy="523221"/>
          </a:xfrm>
          <a:prstGeom prst="rect">
            <a:avLst/>
          </a:prstGeom>
          <a:noFill/>
        </p:spPr>
        <p:txBody>
          <a:bodyPr wrap="none" rtlCol="0">
            <a:spAutoFit/>
          </a:bodyPr>
          <a:lstStyle/>
          <a:p>
            <a:r>
              <a:rPr lang="en-US" sz="2800" dirty="0"/>
              <a:t>1</a:t>
            </a:r>
          </a:p>
        </p:txBody>
      </p:sp>
      <p:sp>
        <p:nvSpPr>
          <p:cNvPr id="72" name="TextBox 71">
            <a:extLst>
              <a:ext uri="{FF2B5EF4-FFF2-40B4-BE49-F238E27FC236}">
                <a16:creationId xmlns:a16="http://schemas.microsoft.com/office/drawing/2014/main" xmlns="" id="{C37B17DE-E715-4885-96A6-25D1F0BD1311}"/>
              </a:ext>
            </a:extLst>
          </p:cNvPr>
          <p:cNvSpPr txBox="1"/>
          <p:nvPr/>
        </p:nvSpPr>
        <p:spPr>
          <a:xfrm>
            <a:off x="8258887" y="2854248"/>
            <a:ext cx="367408" cy="523221"/>
          </a:xfrm>
          <a:prstGeom prst="rect">
            <a:avLst/>
          </a:prstGeom>
          <a:noFill/>
        </p:spPr>
        <p:txBody>
          <a:bodyPr wrap="none" rtlCol="0">
            <a:spAutoFit/>
          </a:bodyPr>
          <a:lstStyle/>
          <a:p>
            <a:r>
              <a:rPr lang="en-US" sz="2800" dirty="0"/>
              <a:t>1</a:t>
            </a:r>
          </a:p>
        </p:txBody>
      </p:sp>
      <p:sp>
        <p:nvSpPr>
          <p:cNvPr id="73" name="TextBox 72">
            <a:extLst>
              <a:ext uri="{FF2B5EF4-FFF2-40B4-BE49-F238E27FC236}">
                <a16:creationId xmlns:a16="http://schemas.microsoft.com/office/drawing/2014/main" xmlns="" id="{6DAC4EE8-A0E2-429F-B30B-CE17C8737713}"/>
              </a:ext>
            </a:extLst>
          </p:cNvPr>
          <p:cNvSpPr txBox="1"/>
          <p:nvPr/>
        </p:nvSpPr>
        <p:spPr>
          <a:xfrm>
            <a:off x="7481141" y="2854248"/>
            <a:ext cx="367408" cy="523221"/>
          </a:xfrm>
          <a:prstGeom prst="rect">
            <a:avLst/>
          </a:prstGeom>
          <a:noFill/>
        </p:spPr>
        <p:txBody>
          <a:bodyPr wrap="none" rtlCol="0">
            <a:spAutoFit/>
          </a:bodyPr>
          <a:lstStyle/>
          <a:p>
            <a:r>
              <a:rPr lang="en-US" sz="2800" dirty="0"/>
              <a:t>1</a:t>
            </a:r>
          </a:p>
        </p:txBody>
      </p:sp>
      <p:sp>
        <p:nvSpPr>
          <p:cNvPr id="74" name="TextBox 73">
            <a:extLst>
              <a:ext uri="{FF2B5EF4-FFF2-40B4-BE49-F238E27FC236}">
                <a16:creationId xmlns:a16="http://schemas.microsoft.com/office/drawing/2014/main" xmlns="" id="{1D7B17F7-746E-475B-B2A1-800B568DBD69}"/>
              </a:ext>
            </a:extLst>
          </p:cNvPr>
          <p:cNvSpPr txBox="1"/>
          <p:nvPr/>
        </p:nvSpPr>
        <p:spPr>
          <a:xfrm>
            <a:off x="8237717" y="5411198"/>
            <a:ext cx="367408" cy="523221"/>
          </a:xfrm>
          <a:prstGeom prst="rect">
            <a:avLst/>
          </a:prstGeom>
          <a:noFill/>
        </p:spPr>
        <p:txBody>
          <a:bodyPr wrap="none" rtlCol="0">
            <a:spAutoFit/>
          </a:bodyPr>
          <a:lstStyle/>
          <a:p>
            <a:r>
              <a:rPr lang="en-US" sz="2800" dirty="0"/>
              <a:t>1</a:t>
            </a:r>
          </a:p>
        </p:txBody>
      </p:sp>
      <p:sp>
        <p:nvSpPr>
          <p:cNvPr id="75" name="TextBox 74">
            <a:extLst>
              <a:ext uri="{FF2B5EF4-FFF2-40B4-BE49-F238E27FC236}">
                <a16:creationId xmlns:a16="http://schemas.microsoft.com/office/drawing/2014/main" xmlns="" id="{F230A0F0-B2ED-4A07-990C-66539B1616C7}"/>
              </a:ext>
            </a:extLst>
          </p:cNvPr>
          <p:cNvSpPr txBox="1"/>
          <p:nvPr/>
        </p:nvSpPr>
        <p:spPr>
          <a:xfrm>
            <a:off x="7496007" y="5411198"/>
            <a:ext cx="367408" cy="523221"/>
          </a:xfrm>
          <a:prstGeom prst="rect">
            <a:avLst/>
          </a:prstGeom>
          <a:noFill/>
        </p:spPr>
        <p:txBody>
          <a:bodyPr wrap="none" rtlCol="0">
            <a:spAutoFit/>
          </a:bodyPr>
          <a:lstStyle/>
          <a:p>
            <a:r>
              <a:rPr lang="en-US" sz="2800" dirty="0"/>
              <a:t>1</a:t>
            </a:r>
          </a:p>
        </p:txBody>
      </p:sp>
      <p:sp>
        <p:nvSpPr>
          <p:cNvPr id="76" name="Rectangle 75">
            <a:extLst>
              <a:ext uri="{FF2B5EF4-FFF2-40B4-BE49-F238E27FC236}">
                <a16:creationId xmlns:a16="http://schemas.microsoft.com/office/drawing/2014/main" xmlns="" id="{B5D5F6FB-D109-45BF-A460-A71873DEB9E1}"/>
              </a:ext>
            </a:extLst>
          </p:cNvPr>
          <p:cNvSpPr/>
          <p:nvPr/>
        </p:nvSpPr>
        <p:spPr>
          <a:xfrm>
            <a:off x="8369591" y="6079606"/>
            <a:ext cx="1072730" cy="461665"/>
          </a:xfrm>
          <a:prstGeom prst="rect">
            <a:avLst/>
          </a:prstGeom>
        </p:spPr>
        <p:txBody>
          <a:bodyPr wrap="none">
            <a:spAutoFit/>
          </a:bodyPr>
          <a:lstStyle/>
          <a:p>
            <a:r>
              <a:rPr lang="en-US" sz="2400" dirty="0">
                <a:solidFill>
                  <a:schemeClr val="tx2"/>
                </a:solidFill>
              </a:rPr>
              <a:t>X</a:t>
            </a:r>
            <a:r>
              <a:rPr lang="en-US" sz="2400" baseline="-25000" dirty="0">
                <a:solidFill>
                  <a:schemeClr val="tx2"/>
                </a:solidFill>
              </a:rPr>
              <a:t>1</a:t>
            </a:r>
            <a:r>
              <a:rPr lang="en-US" sz="2400" dirty="0">
                <a:solidFill>
                  <a:schemeClr val="tx2"/>
                </a:solidFill>
              </a:rPr>
              <a:t> = B</a:t>
            </a:r>
            <a:r>
              <a:rPr lang="en-US" sz="2400" baseline="-25000" dirty="0">
                <a:solidFill>
                  <a:schemeClr val="tx2"/>
                </a:solidFill>
              </a:rPr>
              <a:t>1</a:t>
            </a:r>
            <a:r>
              <a:rPr lang="en-US" sz="2400" dirty="0">
                <a:solidFill>
                  <a:schemeClr val="tx2"/>
                </a:solidFill>
              </a:rPr>
              <a:t>’</a:t>
            </a:r>
            <a:endParaRPr lang="en-US" sz="2400" baseline="-25000" dirty="0">
              <a:solidFill>
                <a:schemeClr val="tx2"/>
              </a:solidFill>
            </a:endParaRPr>
          </a:p>
        </p:txBody>
      </p:sp>
      <p:sp>
        <p:nvSpPr>
          <p:cNvPr id="77" name="Rectangle 76">
            <a:extLst>
              <a:ext uri="{FF2B5EF4-FFF2-40B4-BE49-F238E27FC236}">
                <a16:creationId xmlns:a16="http://schemas.microsoft.com/office/drawing/2014/main" xmlns="" id="{A6A5CA5C-CC8B-4BBE-8359-00F20ABCA421}"/>
              </a:ext>
            </a:extLst>
          </p:cNvPr>
          <p:cNvSpPr/>
          <p:nvPr/>
        </p:nvSpPr>
        <p:spPr>
          <a:xfrm>
            <a:off x="2040759" y="6079607"/>
            <a:ext cx="2233304" cy="461665"/>
          </a:xfrm>
          <a:prstGeom prst="rect">
            <a:avLst/>
          </a:prstGeom>
        </p:spPr>
        <p:txBody>
          <a:bodyPr wrap="none">
            <a:spAutoFit/>
          </a:bodyPr>
          <a:lstStyle/>
          <a:p>
            <a:r>
              <a:rPr lang="en-US" sz="2400" dirty="0">
                <a:solidFill>
                  <a:schemeClr val="tx2"/>
                </a:solidFill>
              </a:rPr>
              <a:t>X</a:t>
            </a:r>
            <a:r>
              <a:rPr lang="en-US" sz="2400" baseline="-25000" dirty="0">
                <a:solidFill>
                  <a:schemeClr val="tx2"/>
                </a:solidFill>
              </a:rPr>
              <a:t>2</a:t>
            </a:r>
            <a:r>
              <a:rPr lang="en-US" sz="2400" dirty="0">
                <a:solidFill>
                  <a:schemeClr val="tx2"/>
                </a:solidFill>
              </a:rPr>
              <a:t> = B</a:t>
            </a:r>
            <a:r>
              <a:rPr lang="en-US" sz="2400" baseline="-25000" dirty="0">
                <a:solidFill>
                  <a:schemeClr val="tx2"/>
                </a:solidFill>
              </a:rPr>
              <a:t>2</a:t>
            </a:r>
            <a:r>
              <a:rPr lang="en-US" sz="2400" dirty="0">
                <a:solidFill>
                  <a:schemeClr val="tx2"/>
                </a:solidFill>
              </a:rPr>
              <a:t>’B</a:t>
            </a:r>
            <a:r>
              <a:rPr lang="en-US" sz="2400" baseline="-25000" dirty="0">
                <a:solidFill>
                  <a:schemeClr val="tx2"/>
                </a:solidFill>
              </a:rPr>
              <a:t>1</a:t>
            </a:r>
            <a:r>
              <a:rPr lang="en-US" sz="2400" dirty="0">
                <a:solidFill>
                  <a:schemeClr val="tx2"/>
                </a:solidFill>
              </a:rPr>
              <a:t>’ + B</a:t>
            </a:r>
            <a:r>
              <a:rPr lang="en-US" sz="2400" baseline="-25000" dirty="0">
                <a:solidFill>
                  <a:schemeClr val="tx2"/>
                </a:solidFill>
              </a:rPr>
              <a:t>2</a:t>
            </a:r>
            <a:r>
              <a:rPr lang="en-US" sz="2400" dirty="0">
                <a:solidFill>
                  <a:schemeClr val="tx2"/>
                </a:solidFill>
              </a:rPr>
              <a:t>B</a:t>
            </a:r>
            <a:r>
              <a:rPr lang="en-US" sz="2400" baseline="-25000" dirty="0">
                <a:solidFill>
                  <a:schemeClr val="tx2"/>
                </a:solidFill>
              </a:rPr>
              <a:t>1</a:t>
            </a:r>
          </a:p>
        </p:txBody>
      </p:sp>
      <p:sp>
        <p:nvSpPr>
          <p:cNvPr id="78" name="TextBox 77">
            <a:extLst>
              <a:ext uri="{FF2B5EF4-FFF2-40B4-BE49-F238E27FC236}">
                <a16:creationId xmlns:a16="http://schemas.microsoft.com/office/drawing/2014/main" xmlns="" id="{79D2696F-1D33-4DC3-9C94-ED71B9A57444}"/>
              </a:ext>
            </a:extLst>
          </p:cNvPr>
          <p:cNvSpPr txBox="1"/>
          <p:nvPr/>
        </p:nvSpPr>
        <p:spPr>
          <a:xfrm>
            <a:off x="3391057" y="4567056"/>
            <a:ext cx="340158" cy="523220"/>
          </a:xfrm>
          <a:prstGeom prst="rect">
            <a:avLst/>
          </a:prstGeom>
          <a:noFill/>
        </p:spPr>
        <p:txBody>
          <a:bodyPr wrap="none" rtlCol="0">
            <a:spAutoFit/>
          </a:bodyPr>
          <a:lstStyle/>
          <a:p>
            <a:r>
              <a:rPr lang="en-US" sz="2800" dirty="0"/>
              <a:t>x</a:t>
            </a:r>
          </a:p>
        </p:txBody>
      </p:sp>
      <p:sp>
        <p:nvSpPr>
          <p:cNvPr id="79" name="TextBox 78">
            <a:extLst>
              <a:ext uri="{FF2B5EF4-FFF2-40B4-BE49-F238E27FC236}">
                <a16:creationId xmlns:a16="http://schemas.microsoft.com/office/drawing/2014/main" xmlns="" id="{CE888506-1E4F-4DED-9F2A-8C030480C780}"/>
              </a:ext>
            </a:extLst>
          </p:cNvPr>
          <p:cNvSpPr txBox="1"/>
          <p:nvPr/>
        </p:nvSpPr>
        <p:spPr>
          <a:xfrm>
            <a:off x="3391057" y="5421073"/>
            <a:ext cx="340158" cy="523220"/>
          </a:xfrm>
          <a:prstGeom prst="rect">
            <a:avLst/>
          </a:prstGeom>
          <a:noFill/>
        </p:spPr>
        <p:txBody>
          <a:bodyPr wrap="none" rtlCol="0">
            <a:spAutoFit/>
          </a:bodyPr>
          <a:lstStyle/>
          <a:p>
            <a:r>
              <a:rPr lang="en-US" sz="2800" dirty="0"/>
              <a:t>x</a:t>
            </a:r>
          </a:p>
        </p:txBody>
      </p:sp>
      <p:sp>
        <p:nvSpPr>
          <p:cNvPr id="80" name="TextBox 79">
            <a:extLst>
              <a:ext uri="{FF2B5EF4-FFF2-40B4-BE49-F238E27FC236}">
                <a16:creationId xmlns:a16="http://schemas.microsoft.com/office/drawing/2014/main" xmlns="" id="{DB33A45E-1906-4C56-B208-D882A9F9A539}"/>
              </a:ext>
            </a:extLst>
          </p:cNvPr>
          <p:cNvSpPr txBox="1"/>
          <p:nvPr/>
        </p:nvSpPr>
        <p:spPr>
          <a:xfrm>
            <a:off x="3393550" y="3703641"/>
            <a:ext cx="340158" cy="523220"/>
          </a:xfrm>
          <a:prstGeom prst="rect">
            <a:avLst/>
          </a:prstGeom>
          <a:noFill/>
        </p:spPr>
        <p:txBody>
          <a:bodyPr wrap="none" rtlCol="0">
            <a:spAutoFit/>
          </a:bodyPr>
          <a:lstStyle/>
          <a:p>
            <a:r>
              <a:rPr lang="en-US" sz="2800" dirty="0"/>
              <a:t>x</a:t>
            </a:r>
          </a:p>
        </p:txBody>
      </p:sp>
      <p:sp>
        <p:nvSpPr>
          <p:cNvPr id="81" name="Flowchart: Alternate Process 80">
            <a:extLst>
              <a:ext uri="{FF2B5EF4-FFF2-40B4-BE49-F238E27FC236}">
                <a16:creationId xmlns:a16="http://schemas.microsoft.com/office/drawing/2014/main" xmlns="" id="{6FC165DF-DABB-4230-A39C-52648E2C6534}"/>
              </a:ext>
            </a:extLst>
          </p:cNvPr>
          <p:cNvSpPr/>
          <p:nvPr/>
        </p:nvSpPr>
        <p:spPr>
          <a:xfrm>
            <a:off x="1657270" y="4525789"/>
            <a:ext cx="2926781" cy="579373"/>
          </a:xfrm>
          <a:prstGeom prst="flowChartAlternateProcess">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2" name="Rectangle 81">
                <a:extLst>
                  <a:ext uri="{FF2B5EF4-FFF2-40B4-BE49-F238E27FC236}">
                    <a16:creationId xmlns:a16="http://schemas.microsoft.com/office/drawing/2014/main" xmlns="" id="{321C8D16-D6ED-4249-9772-2B2C2D1E2149}"/>
                  </a:ext>
                </a:extLst>
              </p:cNvPr>
              <p:cNvSpPr/>
              <p:nvPr/>
            </p:nvSpPr>
            <p:spPr>
              <a:xfrm>
                <a:off x="5908406" y="1262203"/>
                <a:ext cx="5545802" cy="837665"/>
              </a:xfrm>
              <a:prstGeom prst="rect">
                <a:avLst/>
              </a:prstGeom>
            </p:spPr>
            <p:txBody>
              <a:bodyPr wrap="square">
                <a:spAutoFit/>
              </a:bodyPr>
              <a:lstStyle/>
              <a:p>
                <a:pPr algn="ctr"/>
                <a14:m>
                  <m:oMathPara xmlns:m="http://schemas.openxmlformats.org/officeDocument/2006/math">
                    <m:oMathParaPr>
                      <m:jc m:val="left"/>
                    </m:oMathParaPr>
                    <m:oMath xmlns:m="http://schemas.openxmlformats.org/officeDocument/2006/math">
                      <m:sSub>
                        <m:sSubPr>
                          <m:ctrlPr>
                            <a:rPr lang="en-US" sz="2000" i="1" smtClean="0">
                              <a:solidFill>
                                <a:schemeClr val="accent6"/>
                              </a:solidFill>
                              <a:latin typeface="Cambria Math" panose="02040503050406030204" pitchFamily="18" charset="0"/>
                            </a:rPr>
                          </m:ctrlPr>
                        </m:sSubPr>
                        <m:e>
                          <m:r>
                            <a:rPr lang="en-IN" sz="2000" b="0" i="1" smtClean="0">
                              <a:solidFill>
                                <a:schemeClr val="accent6"/>
                              </a:solidFill>
                              <a:latin typeface="Cambria Math" panose="02040503050406030204" pitchFamily="18" charset="0"/>
                            </a:rPr>
                            <m:t>𝑋</m:t>
                          </m:r>
                        </m:e>
                        <m:sub>
                          <m:r>
                            <a:rPr lang="en-IN" sz="2000" b="0" i="1" smtClean="0">
                              <a:solidFill>
                                <a:schemeClr val="accent6"/>
                              </a:solidFill>
                              <a:latin typeface="Cambria Math" panose="02040503050406030204" pitchFamily="18" charset="0"/>
                            </a:rPr>
                            <m:t>1</m:t>
                          </m:r>
                        </m:sub>
                      </m:sSub>
                      <m:r>
                        <a:rPr lang="en-IN" sz="2000" b="0" i="1" smtClean="0">
                          <a:solidFill>
                            <a:schemeClr val="accent6"/>
                          </a:solidFill>
                          <a:latin typeface="Cambria Math" panose="02040503050406030204" pitchFamily="18" charset="0"/>
                        </a:rPr>
                        <m:t>=</m:t>
                      </m:r>
                      <m:nary>
                        <m:naryPr>
                          <m:chr m:val="∑"/>
                          <m:subHide m:val="on"/>
                          <m:supHide m:val="on"/>
                          <m:ctrlPr>
                            <a:rPr lang="en-IN" sz="2000" b="0" i="1" smtClean="0">
                              <a:solidFill>
                                <a:schemeClr val="accent6"/>
                              </a:solidFill>
                              <a:latin typeface="Cambria Math" panose="02040503050406030204" pitchFamily="18" charset="0"/>
                            </a:rPr>
                          </m:ctrlPr>
                        </m:naryPr>
                        <m:sub/>
                        <m:sup/>
                        <m:e>
                          <m:r>
                            <a:rPr lang="en-IN" sz="2000" b="0" i="1" smtClean="0">
                              <a:solidFill>
                                <a:schemeClr val="accent6"/>
                              </a:solidFill>
                              <a:latin typeface="Cambria Math" panose="02040503050406030204" pitchFamily="18" charset="0"/>
                            </a:rPr>
                            <m:t>𝑚</m:t>
                          </m:r>
                          <m:d>
                            <m:dPr>
                              <m:ctrlPr>
                                <a:rPr lang="en-IN" sz="2000" b="0" i="1" smtClean="0">
                                  <a:solidFill>
                                    <a:schemeClr val="accent6"/>
                                  </a:solidFill>
                                  <a:latin typeface="Cambria Math" panose="02040503050406030204" pitchFamily="18" charset="0"/>
                                </a:rPr>
                              </m:ctrlPr>
                            </m:dPr>
                            <m:e>
                              <m:r>
                                <a:rPr lang="en-IN" sz="2000" b="0" i="1" smtClean="0">
                                  <a:solidFill>
                                    <a:schemeClr val="accent6"/>
                                  </a:solidFill>
                                  <a:latin typeface="Cambria Math" panose="02040503050406030204" pitchFamily="18" charset="0"/>
                                </a:rPr>
                                <m:t>0,2,4,6,8</m:t>
                              </m:r>
                            </m:e>
                          </m:d>
                        </m:e>
                      </m:nary>
                      <m:r>
                        <a:rPr lang="en-IN" sz="2000" b="0" i="1" smtClean="0">
                          <a:solidFill>
                            <a:schemeClr val="accent6"/>
                          </a:solidFill>
                          <a:latin typeface="Cambria Math" panose="02040503050406030204" pitchFamily="18" charset="0"/>
                        </a:rPr>
                        <m:t> +</m:t>
                      </m:r>
                      <m:r>
                        <a:rPr lang="en-IN" sz="2000" b="0" i="1" smtClean="0">
                          <a:solidFill>
                            <a:schemeClr val="accent6"/>
                          </a:solidFill>
                          <a:latin typeface="Cambria Math" panose="02040503050406030204" pitchFamily="18" charset="0"/>
                        </a:rPr>
                        <m:t>𝑑</m:t>
                      </m:r>
                      <m:r>
                        <a:rPr lang="en-IN" sz="2000" b="0" i="1" smtClean="0">
                          <a:solidFill>
                            <a:schemeClr val="accent6"/>
                          </a:solidFill>
                          <a:latin typeface="Cambria Math" panose="02040503050406030204" pitchFamily="18" charset="0"/>
                        </a:rPr>
                        <m:t>(10,11,12,13,14,15)</m:t>
                      </m:r>
                    </m:oMath>
                  </m:oMathPara>
                </a14:m>
                <a:endParaRPr lang="en-US" sz="2000" dirty="0">
                  <a:solidFill>
                    <a:schemeClr val="accent6"/>
                  </a:solidFill>
                </a:endParaRPr>
              </a:p>
            </p:txBody>
          </p:sp>
        </mc:Choice>
        <mc:Fallback xmlns="">
          <p:sp>
            <p:nvSpPr>
              <p:cNvPr id="82" name="Rectangle 81">
                <a:extLst>
                  <a:ext uri="{FF2B5EF4-FFF2-40B4-BE49-F238E27FC236}">
                    <a16:creationId xmlns:a16="http://schemas.microsoft.com/office/drawing/2014/main" id="{321C8D16-D6ED-4249-9772-2B2C2D1E2149}"/>
                  </a:ext>
                </a:extLst>
              </p:cNvPr>
              <p:cNvSpPr>
                <a:spLocks noRot="1" noChangeAspect="1" noMove="1" noResize="1" noEditPoints="1" noAdjustHandles="1" noChangeArrowheads="1" noChangeShapeType="1" noTextEdit="1"/>
              </p:cNvSpPr>
              <p:nvPr/>
            </p:nvSpPr>
            <p:spPr>
              <a:xfrm>
                <a:off x="5908406" y="1262203"/>
                <a:ext cx="5545802" cy="837665"/>
              </a:xfrm>
              <a:prstGeom prst="rect">
                <a:avLst/>
              </a:prstGeom>
              <a:blipFill>
                <a:blip r:embed="rId2"/>
                <a:stretch>
                  <a:fillRect/>
                </a:stretch>
              </a:blipFill>
            </p:spPr>
            <p:txBody>
              <a:bodyPr/>
              <a:lstStyle/>
              <a:p>
                <a:r>
                  <a:rPr lang="en-IN">
                    <a:noFill/>
                  </a:rPr>
                  <a:t> </a:t>
                </a:r>
              </a:p>
            </p:txBody>
          </p:sp>
        </mc:Fallback>
      </mc:AlternateContent>
      <p:sp>
        <p:nvSpPr>
          <p:cNvPr id="83" name="TextBox 82">
            <a:extLst>
              <a:ext uri="{FF2B5EF4-FFF2-40B4-BE49-F238E27FC236}">
                <a16:creationId xmlns:a16="http://schemas.microsoft.com/office/drawing/2014/main" xmlns="" id="{E3044D7B-63BF-4BCC-B3A0-58254702EB5A}"/>
              </a:ext>
            </a:extLst>
          </p:cNvPr>
          <p:cNvSpPr txBox="1"/>
          <p:nvPr/>
        </p:nvSpPr>
        <p:spPr>
          <a:xfrm>
            <a:off x="9813042" y="4562132"/>
            <a:ext cx="340158" cy="523220"/>
          </a:xfrm>
          <a:prstGeom prst="rect">
            <a:avLst/>
          </a:prstGeom>
          <a:noFill/>
        </p:spPr>
        <p:txBody>
          <a:bodyPr wrap="none" rtlCol="0">
            <a:spAutoFit/>
          </a:bodyPr>
          <a:lstStyle/>
          <a:p>
            <a:r>
              <a:rPr lang="en-US" sz="2800" dirty="0"/>
              <a:t>x</a:t>
            </a:r>
          </a:p>
        </p:txBody>
      </p:sp>
      <p:sp>
        <p:nvSpPr>
          <p:cNvPr id="84" name="TextBox 83">
            <a:extLst>
              <a:ext uri="{FF2B5EF4-FFF2-40B4-BE49-F238E27FC236}">
                <a16:creationId xmlns:a16="http://schemas.microsoft.com/office/drawing/2014/main" xmlns="" id="{FAC95222-DB32-454A-9324-AEE1FDD505AD}"/>
              </a:ext>
            </a:extLst>
          </p:cNvPr>
          <p:cNvSpPr txBox="1"/>
          <p:nvPr/>
        </p:nvSpPr>
        <p:spPr>
          <a:xfrm>
            <a:off x="9813042" y="5411198"/>
            <a:ext cx="340158" cy="523220"/>
          </a:xfrm>
          <a:prstGeom prst="rect">
            <a:avLst/>
          </a:prstGeom>
          <a:noFill/>
        </p:spPr>
        <p:txBody>
          <a:bodyPr wrap="none" rtlCol="0">
            <a:spAutoFit/>
          </a:bodyPr>
          <a:lstStyle/>
          <a:p>
            <a:r>
              <a:rPr lang="en-US" sz="2800" dirty="0"/>
              <a:t>x</a:t>
            </a:r>
          </a:p>
        </p:txBody>
      </p:sp>
      <p:sp>
        <p:nvSpPr>
          <p:cNvPr id="85" name="TextBox 84">
            <a:extLst>
              <a:ext uri="{FF2B5EF4-FFF2-40B4-BE49-F238E27FC236}">
                <a16:creationId xmlns:a16="http://schemas.microsoft.com/office/drawing/2014/main" xmlns="" id="{94A4261D-9E32-4C06-A40E-A98FE4317B50}"/>
              </a:ext>
            </a:extLst>
          </p:cNvPr>
          <p:cNvSpPr txBox="1"/>
          <p:nvPr/>
        </p:nvSpPr>
        <p:spPr>
          <a:xfrm>
            <a:off x="9027845" y="2854248"/>
            <a:ext cx="340158" cy="523220"/>
          </a:xfrm>
          <a:prstGeom prst="rect">
            <a:avLst/>
          </a:prstGeom>
          <a:noFill/>
        </p:spPr>
        <p:txBody>
          <a:bodyPr wrap="none" rtlCol="0">
            <a:spAutoFit/>
          </a:bodyPr>
          <a:lstStyle/>
          <a:p>
            <a:r>
              <a:rPr lang="en-US" sz="2800" dirty="0"/>
              <a:t>x</a:t>
            </a:r>
          </a:p>
        </p:txBody>
      </p:sp>
      <p:sp>
        <p:nvSpPr>
          <p:cNvPr id="86" name="TextBox 85">
            <a:extLst>
              <a:ext uri="{FF2B5EF4-FFF2-40B4-BE49-F238E27FC236}">
                <a16:creationId xmlns:a16="http://schemas.microsoft.com/office/drawing/2014/main" xmlns="" id="{F859AE20-7A01-491C-A959-B156578869B0}"/>
              </a:ext>
            </a:extLst>
          </p:cNvPr>
          <p:cNvSpPr txBox="1"/>
          <p:nvPr/>
        </p:nvSpPr>
        <p:spPr>
          <a:xfrm>
            <a:off x="9033979" y="4562132"/>
            <a:ext cx="340158" cy="523220"/>
          </a:xfrm>
          <a:prstGeom prst="rect">
            <a:avLst/>
          </a:prstGeom>
          <a:noFill/>
        </p:spPr>
        <p:txBody>
          <a:bodyPr wrap="none" rtlCol="0">
            <a:spAutoFit/>
          </a:bodyPr>
          <a:lstStyle/>
          <a:p>
            <a:r>
              <a:rPr lang="en-US" sz="2800" dirty="0"/>
              <a:t>x</a:t>
            </a:r>
          </a:p>
        </p:txBody>
      </p:sp>
      <p:sp>
        <p:nvSpPr>
          <p:cNvPr id="87" name="TextBox 86">
            <a:extLst>
              <a:ext uri="{FF2B5EF4-FFF2-40B4-BE49-F238E27FC236}">
                <a16:creationId xmlns:a16="http://schemas.microsoft.com/office/drawing/2014/main" xmlns="" id="{5BAE2DAC-3327-4D12-9DD0-728E698915AC}"/>
              </a:ext>
            </a:extLst>
          </p:cNvPr>
          <p:cNvSpPr txBox="1"/>
          <p:nvPr/>
        </p:nvSpPr>
        <p:spPr>
          <a:xfrm>
            <a:off x="9033979" y="5411198"/>
            <a:ext cx="340158" cy="523220"/>
          </a:xfrm>
          <a:prstGeom prst="rect">
            <a:avLst/>
          </a:prstGeom>
          <a:noFill/>
        </p:spPr>
        <p:txBody>
          <a:bodyPr wrap="none" rtlCol="0">
            <a:spAutoFit/>
          </a:bodyPr>
          <a:lstStyle/>
          <a:p>
            <a:r>
              <a:rPr lang="en-US" sz="2800" dirty="0"/>
              <a:t>x</a:t>
            </a:r>
          </a:p>
        </p:txBody>
      </p:sp>
      <p:sp>
        <p:nvSpPr>
          <p:cNvPr id="88" name="TextBox 87">
            <a:extLst>
              <a:ext uri="{FF2B5EF4-FFF2-40B4-BE49-F238E27FC236}">
                <a16:creationId xmlns:a16="http://schemas.microsoft.com/office/drawing/2014/main" xmlns="" id="{2D0CF44B-AC1E-4CA6-AF14-9BEDFAEDD686}"/>
              </a:ext>
            </a:extLst>
          </p:cNvPr>
          <p:cNvSpPr txBox="1"/>
          <p:nvPr/>
        </p:nvSpPr>
        <p:spPr>
          <a:xfrm>
            <a:off x="9036472" y="3700843"/>
            <a:ext cx="340158" cy="523220"/>
          </a:xfrm>
          <a:prstGeom prst="rect">
            <a:avLst/>
          </a:prstGeom>
          <a:noFill/>
        </p:spPr>
        <p:txBody>
          <a:bodyPr wrap="none" rtlCol="0">
            <a:spAutoFit/>
          </a:bodyPr>
          <a:lstStyle/>
          <a:p>
            <a:r>
              <a:rPr lang="en-US" sz="2800" dirty="0"/>
              <a:t>x</a:t>
            </a:r>
          </a:p>
        </p:txBody>
      </p:sp>
      <p:sp>
        <p:nvSpPr>
          <p:cNvPr id="89" name="Left Bracket 88">
            <a:extLst>
              <a:ext uri="{FF2B5EF4-FFF2-40B4-BE49-F238E27FC236}">
                <a16:creationId xmlns:a16="http://schemas.microsoft.com/office/drawing/2014/main" xmlns="" id="{9F2AC770-4E22-4862-B969-CB5808DCF9F0}"/>
              </a:ext>
            </a:extLst>
          </p:cNvPr>
          <p:cNvSpPr/>
          <p:nvPr/>
        </p:nvSpPr>
        <p:spPr>
          <a:xfrm rot="16200000">
            <a:off x="8481212" y="1569151"/>
            <a:ext cx="742669" cy="2850546"/>
          </a:xfrm>
          <a:prstGeom prst="leftBracket">
            <a:avLst/>
          </a:prstGeom>
          <a:ln w="127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0" name="Left Bracket 89">
            <a:extLst>
              <a:ext uri="{FF2B5EF4-FFF2-40B4-BE49-F238E27FC236}">
                <a16:creationId xmlns:a16="http://schemas.microsoft.com/office/drawing/2014/main" xmlns="" id="{B3A277B1-59F6-4CA4-A074-52E205707F08}"/>
              </a:ext>
            </a:extLst>
          </p:cNvPr>
          <p:cNvSpPr/>
          <p:nvPr/>
        </p:nvSpPr>
        <p:spPr>
          <a:xfrm rot="5400000">
            <a:off x="8435970" y="4362640"/>
            <a:ext cx="813639" cy="2870058"/>
          </a:xfrm>
          <a:prstGeom prst="leftBracket">
            <a:avLst/>
          </a:prstGeom>
          <a:ln w="127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1" name="Rectangle 90">
                <a:extLst>
                  <a:ext uri="{FF2B5EF4-FFF2-40B4-BE49-F238E27FC236}">
                    <a16:creationId xmlns:a16="http://schemas.microsoft.com/office/drawing/2014/main" xmlns="" id="{06AD33EC-2A69-486C-A7DA-C355F1D2CD89}"/>
                  </a:ext>
                </a:extLst>
              </p:cNvPr>
              <p:cNvSpPr/>
              <p:nvPr/>
            </p:nvSpPr>
            <p:spPr>
              <a:xfrm>
                <a:off x="362603" y="1257748"/>
                <a:ext cx="5545803" cy="837665"/>
              </a:xfrm>
              <a:prstGeom prst="rect">
                <a:avLst/>
              </a:prstGeom>
            </p:spPr>
            <p:txBody>
              <a:bodyPr wrap="square">
                <a:spAutoFit/>
              </a:bodyPr>
              <a:lstStyle/>
              <a:p>
                <a:pPr algn="ctr"/>
                <a14:m>
                  <m:oMathPara xmlns:m="http://schemas.openxmlformats.org/officeDocument/2006/math">
                    <m:oMathParaPr>
                      <m:jc m:val="left"/>
                    </m:oMathParaPr>
                    <m:oMath xmlns:m="http://schemas.openxmlformats.org/officeDocument/2006/math">
                      <m:sSub>
                        <m:sSubPr>
                          <m:ctrlPr>
                            <a:rPr lang="en-US" sz="2000" i="1" smtClean="0">
                              <a:solidFill>
                                <a:schemeClr val="accent6"/>
                              </a:solidFill>
                              <a:latin typeface="Cambria Math" panose="02040503050406030204" pitchFamily="18" charset="0"/>
                            </a:rPr>
                          </m:ctrlPr>
                        </m:sSubPr>
                        <m:e>
                          <m:r>
                            <a:rPr lang="en-IN" sz="2000" b="0" i="1" smtClean="0">
                              <a:solidFill>
                                <a:schemeClr val="accent6"/>
                              </a:solidFill>
                              <a:latin typeface="Cambria Math" panose="02040503050406030204" pitchFamily="18" charset="0"/>
                            </a:rPr>
                            <m:t>𝑋</m:t>
                          </m:r>
                        </m:e>
                        <m:sub>
                          <m:r>
                            <a:rPr lang="en-IN" sz="2000" b="0" i="1" smtClean="0">
                              <a:solidFill>
                                <a:schemeClr val="accent6"/>
                              </a:solidFill>
                              <a:latin typeface="Cambria Math" panose="02040503050406030204" pitchFamily="18" charset="0"/>
                            </a:rPr>
                            <m:t>2</m:t>
                          </m:r>
                        </m:sub>
                      </m:sSub>
                      <m:r>
                        <a:rPr lang="en-IN" sz="2000" b="0" i="1" smtClean="0">
                          <a:solidFill>
                            <a:schemeClr val="accent6"/>
                          </a:solidFill>
                          <a:latin typeface="Cambria Math" panose="02040503050406030204" pitchFamily="18" charset="0"/>
                        </a:rPr>
                        <m:t>=</m:t>
                      </m:r>
                      <m:nary>
                        <m:naryPr>
                          <m:chr m:val="∑"/>
                          <m:subHide m:val="on"/>
                          <m:supHide m:val="on"/>
                          <m:ctrlPr>
                            <a:rPr lang="en-IN" sz="2000" b="0" i="1" smtClean="0">
                              <a:solidFill>
                                <a:schemeClr val="accent6"/>
                              </a:solidFill>
                              <a:latin typeface="Cambria Math" panose="02040503050406030204" pitchFamily="18" charset="0"/>
                            </a:rPr>
                          </m:ctrlPr>
                        </m:naryPr>
                        <m:sub/>
                        <m:sup/>
                        <m:e>
                          <m:r>
                            <a:rPr lang="en-IN" sz="2000" b="0" i="1" smtClean="0">
                              <a:solidFill>
                                <a:schemeClr val="accent6"/>
                              </a:solidFill>
                              <a:latin typeface="Cambria Math" panose="02040503050406030204" pitchFamily="18" charset="0"/>
                            </a:rPr>
                            <m:t>𝑚</m:t>
                          </m:r>
                          <m:d>
                            <m:dPr>
                              <m:ctrlPr>
                                <a:rPr lang="en-IN" sz="2000" b="0" i="1" smtClean="0">
                                  <a:solidFill>
                                    <a:schemeClr val="accent6"/>
                                  </a:solidFill>
                                  <a:latin typeface="Cambria Math" panose="02040503050406030204" pitchFamily="18" charset="0"/>
                                </a:rPr>
                              </m:ctrlPr>
                            </m:dPr>
                            <m:e>
                              <m:r>
                                <a:rPr lang="en-IN" sz="2000" b="0" i="1" smtClean="0">
                                  <a:solidFill>
                                    <a:schemeClr val="accent6"/>
                                  </a:solidFill>
                                  <a:latin typeface="Cambria Math" panose="02040503050406030204" pitchFamily="18" charset="0"/>
                                </a:rPr>
                                <m:t>0,3,4,7,8</m:t>
                              </m:r>
                            </m:e>
                          </m:d>
                        </m:e>
                      </m:nary>
                      <m:r>
                        <a:rPr lang="en-IN" sz="2000" b="0" i="1" smtClean="0">
                          <a:solidFill>
                            <a:schemeClr val="accent6"/>
                          </a:solidFill>
                          <a:latin typeface="Cambria Math" panose="02040503050406030204" pitchFamily="18" charset="0"/>
                        </a:rPr>
                        <m:t> +</m:t>
                      </m:r>
                      <m:r>
                        <a:rPr lang="en-IN" sz="2000" b="0" i="1" smtClean="0">
                          <a:solidFill>
                            <a:schemeClr val="accent6"/>
                          </a:solidFill>
                          <a:latin typeface="Cambria Math" panose="02040503050406030204" pitchFamily="18" charset="0"/>
                        </a:rPr>
                        <m:t>𝑑</m:t>
                      </m:r>
                      <m:r>
                        <a:rPr lang="en-IN" sz="2000" b="0" i="1" smtClean="0">
                          <a:solidFill>
                            <a:schemeClr val="accent6"/>
                          </a:solidFill>
                          <a:latin typeface="Cambria Math" panose="02040503050406030204" pitchFamily="18" charset="0"/>
                        </a:rPr>
                        <m:t>(10,11,12,13,14,15)</m:t>
                      </m:r>
                    </m:oMath>
                  </m:oMathPara>
                </a14:m>
                <a:endParaRPr lang="en-US" sz="2000" dirty="0">
                  <a:solidFill>
                    <a:schemeClr val="accent6"/>
                  </a:solidFill>
                </a:endParaRPr>
              </a:p>
            </p:txBody>
          </p:sp>
        </mc:Choice>
        <mc:Fallback xmlns="">
          <p:sp>
            <p:nvSpPr>
              <p:cNvPr id="91" name="Rectangle 90">
                <a:extLst>
                  <a:ext uri="{FF2B5EF4-FFF2-40B4-BE49-F238E27FC236}">
                    <a16:creationId xmlns:a16="http://schemas.microsoft.com/office/drawing/2014/main" id="{06AD33EC-2A69-486C-A7DA-C355F1D2CD89}"/>
                  </a:ext>
                </a:extLst>
              </p:cNvPr>
              <p:cNvSpPr>
                <a:spLocks noRot="1" noChangeAspect="1" noMove="1" noResize="1" noEditPoints="1" noAdjustHandles="1" noChangeArrowheads="1" noChangeShapeType="1" noTextEdit="1"/>
              </p:cNvSpPr>
              <p:nvPr/>
            </p:nvSpPr>
            <p:spPr>
              <a:xfrm>
                <a:off x="362603" y="1257748"/>
                <a:ext cx="5545803" cy="837665"/>
              </a:xfrm>
              <a:prstGeom prst="rect">
                <a:avLst/>
              </a:prstGeom>
              <a:blipFill>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531883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500"/>
                                        <p:tgtEl>
                                          <p:spTgt spid="6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fade">
                                      <p:cBhvr>
                                        <p:cTn id="20" dur="500"/>
                                        <p:tgtEl>
                                          <p:spTgt spid="6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fade">
                                      <p:cBhvr>
                                        <p:cTn id="23" dur="500"/>
                                        <p:tgtEl>
                                          <p:spTgt spid="6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fade">
                                      <p:cBhvr>
                                        <p:cTn id="26" dur="500"/>
                                        <p:tgtEl>
                                          <p:spTgt spid="6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9"/>
                                        </p:tgtEl>
                                        <p:attrNameLst>
                                          <p:attrName>style.visibility</p:attrName>
                                        </p:attrNameLst>
                                      </p:cBhvr>
                                      <p:to>
                                        <p:strVal val="visible"/>
                                      </p:to>
                                    </p:set>
                                    <p:animEffect transition="in" filter="fade">
                                      <p:cBhvr>
                                        <p:cTn id="29" dur="500"/>
                                        <p:tgtEl>
                                          <p:spTgt spid="6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4"/>
                                        </p:tgtEl>
                                        <p:attrNameLst>
                                          <p:attrName>style.visibility</p:attrName>
                                        </p:attrNameLst>
                                      </p:cBhvr>
                                      <p:to>
                                        <p:strVal val="visible"/>
                                      </p:to>
                                    </p:set>
                                    <p:animEffect transition="in" filter="fade">
                                      <p:cBhvr>
                                        <p:cTn id="34" dur="500"/>
                                        <p:tgtEl>
                                          <p:spTgt spid="6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fade">
                                      <p:cBhvr>
                                        <p:cTn id="37" dur="500"/>
                                        <p:tgtEl>
                                          <p:spTgt spid="6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6"/>
                                        </p:tgtEl>
                                        <p:attrNameLst>
                                          <p:attrName>style.visibility</p:attrName>
                                        </p:attrNameLst>
                                      </p:cBhvr>
                                      <p:to>
                                        <p:strVal val="visible"/>
                                      </p:to>
                                    </p:set>
                                    <p:animEffect transition="in" filter="fade">
                                      <p:cBhvr>
                                        <p:cTn id="40" dur="500"/>
                                        <p:tgtEl>
                                          <p:spTgt spid="6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8"/>
                                        </p:tgtEl>
                                        <p:attrNameLst>
                                          <p:attrName>style.visibility</p:attrName>
                                        </p:attrNameLst>
                                      </p:cBhvr>
                                      <p:to>
                                        <p:strVal val="visible"/>
                                      </p:to>
                                    </p:set>
                                    <p:animEffect transition="in" filter="fade">
                                      <p:cBhvr>
                                        <p:cTn id="43" dur="500"/>
                                        <p:tgtEl>
                                          <p:spTgt spid="7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9"/>
                                        </p:tgtEl>
                                        <p:attrNameLst>
                                          <p:attrName>style.visibility</p:attrName>
                                        </p:attrNameLst>
                                      </p:cBhvr>
                                      <p:to>
                                        <p:strVal val="visible"/>
                                      </p:to>
                                    </p:set>
                                    <p:animEffect transition="in" filter="fade">
                                      <p:cBhvr>
                                        <p:cTn id="46" dur="500"/>
                                        <p:tgtEl>
                                          <p:spTgt spid="7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0"/>
                                        </p:tgtEl>
                                        <p:attrNameLst>
                                          <p:attrName>style.visibility</p:attrName>
                                        </p:attrNameLst>
                                      </p:cBhvr>
                                      <p:to>
                                        <p:strVal val="visible"/>
                                      </p:to>
                                    </p:set>
                                    <p:animEffect transition="in" filter="fade">
                                      <p:cBhvr>
                                        <p:cTn id="49" dur="500"/>
                                        <p:tgtEl>
                                          <p:spTgt spid="8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70"/>
                                        </p:tgtEl>
                                        <p:attrNameLst>
                                          <p:attrName>style.visibility</p:attrName>
                                        </p:attrNameLst>
                                      </p:cBhvr>
                                      <p:to>
                                        <p:strVal val="visible"/>
                                      </p:to>
                                    </p:set>
                                    <p:animEffect transition="in" filter="fade">
                                      <p:cBhvr>
                                        <p:cTn id="54" dur="500"/>
                                        <p:tgtEl>
                                          <p:spTgt spid="70"/>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81"/>
                                        </p:tgtEl>
                                        <p:attrNameLst>
                                          <p:attrName>style.visibility</p:attrName>
                                        </p:attrNameLst>
                                      </p:cBhvr>
                                      <p:to>
                                        <p:strVal val="visible"/>
                                      </p:to>
                                    </p:set>
                                    <p:animEffect transition="in" filter="fade">
                                      <p:cBhvr>
                                        <p:cTn id="59" dur="500"/>
                                        <p:tgtEl>
                                          <p:spTgt spid="8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77"/>
                                        </p:tgtEl>
                                        <p:attrNameLst>
                                          <p:attrName>style.visibility</p:attrName>
                                        </p:attrNameLst>
                                      </p:cBhvr>
                                      <p:to>
                                        <p:strVal val="visible"/>
                                      </p:to>
                                    </p:set>
                                    <p:animEffect transition="in" filter="fade">
                                      <p:cBhvr>
                                        <p:cTn id="64" dur="500"/>
                                        <p:tgtEl>
                                          <p:spTgt spid="77"/>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82"/>
                                        </p:tgtEl>
                                        <p:attrNameLst>
                                          <p:attrName>style.visibility</p:attrName>
                                        </p:attrNameLst>
                                      </p:cBhvr>
                                      <p:to>
                                        <p:strVal val="visible"/>
                                      </p:to>
                                    </p:set>
                                    <p:animEffect transition="in" filter="fade">
                                      <p:cBhvr>
                                        <p:cTn id="69" dur="500"/>
                                        <p:tgtEl>
                                          <p:spTgt spid="82"/>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33"/>
                                        </p:tgtEl>
                                        <p:attrNameLst>
                                          <p:attrName>style.visibility</p:attrName>
                                        </p:attrNameLst>
                                      </p:cBhvr>
                                      <p:to>
                                        <p:strVal val="visible"/>
                                      </p:to>
                                    </p:set>
                                    <p:animEffect transition="in" filter="fade">
                                      <p:cBhvr>
                                        <p:cTn id="74" dur="500"/>
                                        <p:tgtEl>
                                          <p:spTgt spid="33"/>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72"/>
                                        </p:tgtEl>
                                        <p:attrNameLst>
                                          <p:attrName>style.visibility</p:attrName>
                                        </p:attrNameLst>
                                      </p:cBhvr>
                                      <p:to>
                                        <p:strVal val="visible"/>
                                      </p:to>
                                    </p:set>
                                    <p:animEffect transition="in" filter="fade">
                                      <p:cBhvr>
                                        <p:cTn id="79" dur="500"/>
                                        <p:tgtEl>
                                          <p:spTgt spid="72"/>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73"/>
                                        </p:tgtEl>
                                        <p:attrNameLst>
                                          <p:attrName>style.visibility</p:attrName>
                                        </p:attrNameLst>
                                      </p:cBhvr>
                                      <p:to>
                                        <p:strVal val="visible"/>
                                      </p:to>
                                    </p:set>
                                    <p:animEffect transition="in" filter="fade">
                                      <p:cBhvr>
                                        <p:cTn id="82" dur="500"/>
                                        <p:tgtEl>
                                          <p:spTgt spid="73"/>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74"/>
                                        </p:tgtEl>
                                        <p:attrNameLst>
                                          <p:attrName>style.visibility</p:attrName>
                                        </p:attrNameLst>
                                      </p:cBhvr>
                                      <p:to>
                                        <p:strVal val="visible"/>
                                      </p:to>
                                    </p:set>
                                    <p:animEffect transition="in" filter="fade">
                                      <p:cBhvr>
                                        <p:cTn id="85" dur="500"/>
                                        <p:tgtEl>
                                          <p:spTgt spid="74"/>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75"/>
                                        </p:tgtEl>
                                        <p:attrNameLst>
                                          <p:attrName>style.visibility</p:attrName>
                                        </p:attrNameLst>
                                      </p:cBhvr>
                                      <p:to>
                                        <p:strVal val="visible"/>
                                      </p:to>
                                    </p:set>
                                    <p:animEffect transition="in" filter="fade">
                                      <p:cBhvr>
                                        <p:cTn id="88" dur="500"/>
                                        <p:tgtEl>
                                          <p:spTgt spid="75"/>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71"/>
                                        </p:tgtEl>
                                        <p:attrNameLst>
                                          <p:attrName>style.visibility</p:attrName>
                                        </p:attrNameLst>
                                      </p:cBhvr>
                                      <p:to>
                                        <p:strVal val="visible"/>
                                      </p:to>
                                    </p:set>
                                    <p:animEffect transition="in" filter="fade">
                                      <p:cBhvr>
                                        <p:cTn id="91" dur="500"/>
                                        <p:tgtEl>
                                          <p:spTgt spid="71"/>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83"/>
                                        </p:tgtEl>
                                        <p:attrNameLst>
                                          <p:attrName>style.visibility</p:attrName>
                                        </p:attrNameLst>
                                      </p:cBhvr>
                                      <p:to>
                                        <p:strVal val="visible"/>
                                      </p:to>
                                    </p:set>
                                    <p:animEffect transition="in" filter="fade">
                                      <p:cBhvr>
                                        <p:cTn id="96" dur="500"/>
                                        <p:tgtEl>
                                          <p:spTgt spid="83"/>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84"/>
                                        </p:tgtEl>
                                        <p:attrNameLst>
                                          <p:attrName>style.visibility</p:attrName>
                                        </p:attrNameLst>
                                      </p:cBhvr>
                                      <p:to>
                                        <p:strVal val="visible"/>
                                      </p:to>
                                    </p:set>
                                    <p:animEffect transition="in" filter="fade">
                                      <p:cBhvr>
                                        <p:cTn id="99" dur="500"/>
                                        <p:tgtEl>
                                          <p:spTgt spid="84"/>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85"/>
                                        </p:tgtEl>
                                        <p:attrNameLst>
                                          <p:attrName>style.visibility</p:attrName>
                                        </p:attrNameLst>
                                      </p:cBhvr>
                                      <p:to>
                                        <p:strVal val="visible"/>
                                      </p:to>
                                    </p:set>
                                    <p:animEffect transition="in" filter="fade">
                                      <p:cBhvr>
                                        <p:cTn id="102" dur="500"/>
                                        <p:tgtEl>
                                          <p:spTgt spid="85"/>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86"/>
                                        </p:tgtEl>
                                        <p:attrNameLst>
                                          <p:attrName>style.visibility</p:attrName>
                                        </p:attrNameLst>
                                      </p:cBhvr>
                                      <p:to>
                                        <p:strVal val="visible"/>
                                      </p:to>
                                    </p:set>
                                    <p:animEffect transition="in" filter="fade">
                                      <p:cBhvr>
                                        <p:cTn id="105" dur="500"/>
                                        <p:tgtEl>
                                          <p:spTgt spid="86"/>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87"/>
                                        </p:tgtEl>
                                        <p:attrNameLst>
                                          <p:attrName>style.visibility</p:attrName>
                                        </p:attrNameLst>
                                      </p:cBhvr>
                                      <p:to>
                                        <p:strVal val="visible"/>
                                      </p:to>
                                    </p:set>
                                    <p:animEffect transition="in" filter="fade">
                                      <p:cBhvr>
                                        <p:cTn id="108" dur="500"/>
                                        <p:tgtEl>
                                          <p:spTgt spid="87"/>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88"/>
                                        </p:tgtEl>
                                        <p:attrNameLst>
                                          <p:attrName>style.visibility</p:attrName>
                                        </p:attrNameLst>
                                      </p:cBhvr>
                                      <p:to>
                                        <p:strVal val="visible"/>
                                      </p:to>
                                    </p:set>
                                    <p:animEffect transition="in" filter="fade">
                                      <p:cBhvr>
                                        <p:cTn id="111" dur="500"/>
                                        <p:tgtEl>
                                          <p:spTgt spid="88"/>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89"/>
                                        </p:tgtEl>
                                        <p:attrNameLst>
                                          <p:attrName>style.visibility</p:attrName>
                                        </p:attrNameLst>
                                      </p:cBhvr>
                                      <p:to>
                                        <p:strVal val="visible"/>
                                      </p:to>
                                    </p:set>
                                    <p:animEffect transition="in" filter="fade">
                                      <p:cBhvr>
                                        <p:cTn id="116" dur="500"/>
                                        <p:tgtEl>
                                          <p:spTgt spid="89"/>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90"/>
                                        </p:tgtEl>
                                        <p:attrNameLst>
                                          <p:attrName>style.visibility</p:attrName>
                                        </p:attrNameLst>
                                      </p:cBhvr>
                                      <p:to>
                                        <p:strVal val="visible"/>
                                      </p:to>
                                    </p:set>
                                    <p:animEffect transition="in" filter="fade">
                                      <p:cBhvr>
                                        <p:cTn id="119" dur="500"/>
                                        <p:tgtEl>
                                          <p:spTgt spid="90"/>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76"/>
                                        </p:tgtEl>
                                        <p:attrNameLst>
                                          <p:attrName>style.visibility</p:attrName>
                                        </p:attrNameLst>
                                      </p:cBhvr>
                                      <p:to>
                                        <p:strVal val="visible"/>
                                      </p:to>
                                    </p:set>
                                    <p:animEffect transition="in" filter="fade">
                                      <p:cBhvr>
                                        <p:cTn id="124"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P spid="64" grpId="0"/>
      <p:bldP spid="65" grpId="0"/>
      <p:bldP spid="66" grpId="0"/>
      <p:bldP spid="67" grpId="0"/>
      <p:bldP spid="68" grpId="0"/>
      <p:bldP spid="69" grpId="0"/>
      <p:bldP spid="70" grpId="0" animBg="1"/>
      <p:bldP spid="71" grpId="0"/>
      <p:bldP spid="72" grpId="0"/>
      <p:bldP spid="73" grpId="0"/>
      <p:bldP spid="74" grpId="0"/>
      <p:bldP spid="75" grpId="0"/>
      <p:bldP spid="76" grpId="0"/>
      <p:bldP spid="77" grpId="0"/>
      <p:bldP spid="78" grpId="0"/>
      <p:bldP spid="79" grpId="0"/>
      <p:bldP spid="80" grpId="0"/>
      <p:bldP spid="81" grpId="0" animBg="1"/>
      <p:bldP spid="82" grpId="0"/>
      <p:bldP spid="83" grpId="0"/>
      <p:bldP spid="84" grpId="0"/>
      <p:bldP spid="85" grpId="0"/>
      <p:bldP spid="86" grpId="0"/>
      <p:bldP spid="87" grpId="0"/>
      <p:bldP spid="88" grpId="0"/>
      <p:bldP spid="89" grpId="0" animBg="1"/>
      <p:bldP spid="90" grpId="0" animBg="1"/>
      <p:bldP spid="9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172EE1-A134-443B-A94A-570D6CDCB9A3}"/>
              </a:ext>
            </a:extLst>
          </p:cNvPr>
          <p:cNvSpPr>
            <a:spLocks noGrp="1"/>
          </p:cNvSpPr>
          <p:nvPr>
            <p:ph type="title"/>
          </p:nvPr>
        </p:nvSpPr>
        <p:spPr/>
        <p:txBody>
          <a:bodyPr/>
          <a:lstStyle/>
          <a:p>
            <a:r>
              <a:rPr lang="en-IN" dirty="0"/>
              <a:t>BCD to Excess-3 Code Converter</a:t>
            </a:r>
          </a:p>
        </p:txBody>
      </p:sp>
      <p:sp>
        <p:nvSpPr>
          <p:cNvPr id="3" name="Content Placeholder 2">
            <a:extLst>
              <a:ext uri="{FF2B5EF4-FFF2-40B4-BE49-F238E27FC236}">
                <a16:creationId xmlns:a16="http://schemas.microsoft.com/office/drawing/2014/main" xmlns="" id="{D2CC747C-0F1D-4777-B772-CFCD76B67D1F}"/>
              </a:ext>
            </a:extLst>
          </p:cNvPr>
          <p:cNvSpPr>
            <a:spLocks noGrp="1"/>
          </p:cNvSpPr>
          <p:nvPr>
            <p:ph idx="1"/>
          </p:nvPr>
        </p:nvSpPr>
        <p:spPr>
          <a:xfrm>
            <a:off x="131180" y="863445"/>
            <a:ext cx="11929641" cy="469410"/>
          </a:xfrm>
        </p:spPr>
        <p:txBody>
          <a:bodyPr/>
          <a:lstStyle/>
          <a:p>
            <a:r>
              <a:rPr lang="en-IN" dirty="0"/>
              <a:t>Logic diagram for a BCD to Excess-3 is as follows</a:t>
            </a:r>
          </a:p>
        </p:txBody>
      </p:sp>
      <p:grpSp>
        <p:nvGrpSpPr>
          <p:cNvPr id="58" name="Group 57">
            <a:extLst>
              <a:ext uri="{FF2B5EF4-FFF2-40B4-BE49-F238E27FC236}">
                <a16:creationId xmlns:a16="http://schemas.microsoft.com/office/drawing/2014/main" xmlns="" id="{95A3B37A-E013-4E2A-9D9C-4630050E670C}"/>
              </a:ext>
            </a:extLst>
          </p:cNvPr>
          <p:cNvGrpSpPr/>
          <p:nvPr/>
        </p:nvGrpSpPr>
        <p:grpSpPr>
          <a:xfrm>
            <a:off x="4036014" y="1713312"/>
            <a:ext cx="2461457" cy="533400"/>
            <a:chOff x="2189568" y="1715660"/>
            <a:chExt cx="3420003" cy="741118"/>
          </a:xfrm>
        </p:grpSpPr>
        <p:cxnSp>
          <p:nvCxnSpPr>
            <p:cNvPr id="59" name="Straight Connector 58">
              <a:extLst>
                <a:ext uri="{FF2B5EF4-FFF2-40B4-BE49-F238E27FC236}">
                  <a16:creationId xmlns:a16="http://schemas.microsoft.com/office/drawing/2014/main" xmlns="" id="{BF4E64EA-B872-4B6E-BF5F-722E77A51D40}"/>
                </a:ext>
              </a:extLst>
            </p:cNvPr>
            <p:cNvCxnSpPr/>
            <p:nvPr/>
          </p:nvCxnSpPr>
          <p:spPr>
            <a:xfrm>
              <a:off x="2189568" y="2266408"/>
              <a:ext cx="2268434"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156B8868-B266-49B8-969C-2D905CF5A90E}"/>
                </a:ext>
              </a:extLst>
            </p:cNvPr>
            <p:cNvCxnSpPr/>
            <p:nvPr/>
          </p:nvCxnSpPr>
          <p:spPr>
            <a:xfrm>
              <a:off x="3248312" y="1903060"/>
              <a:ext cx="120969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30E80607-6D57-47AC-866F-DA6452A3295F}"/>
                </a:ext>
              </a:extLst>
            </p:cNvPr>
            <p:cNvCxnSpPr/>
            <p:nvPr/>
          </p:nvCxnSpPr>
          <p:spPr>
            <a:xfrm flipV="1">
              <a:off x="5346318" y="2086964"/>
              <a:ext cx="26325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2" name="Delay 68">
              <a:extLst>
                <a:ext uri="{FF2B5EF4-FFF2-40B4-BE49-F238E27FC236}">
                  <a16:creationId xmlns:a16="http://schemas.microsoft.com/office/drawing/2014/main" xmlns="" id="{D35B6293-6C8E-4F0E-AF2D-93A3F75DBBF7}"/>
                </a:ext>
              </a:extLst>
            </p:cNvPr>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3" name="Group 62">
            <a:extLst>
              <a:ext uri="{FF2B5EF4-FFF2-40B4-BE49-F238E27FC236}">
                <a16:creationId xmlns:a16="http://schemas.microsoft.com/office/drawing/2014/main" xmlns="" id="{8DB4F128-9E37-4D51-A780-27AB85A0D4E9}"/>
              </a:ext>
            </a:extLst>
          </p:cNvPr>
          <p:cNvGrpSpPr/>
          <p:nvPr/>
        </p:nvGrpSpPr>
        <p:grpSpPr>
          <a:xfrm>
            <a:off x="4095842" y="5592288"/>
            <a:ext cx="2392176" cy="533400"/>
            <a:chOff x="2285829" y="1715660"/>
            <a:chExt cx="3323742" cy="741118"/>
          </a:xfrm>
        </p:grpSpPr>
        <p:cxnSp>
          <p:nvCxnSpPr>
            <p:cNvPr id="64" name="Straight Connector 63">
              <a:extLst>
                <a:ext uri="{FF2B5EF4-FFF2-40B4-BE49-F238E27FC236}">
                  <a16:creationId xmlns:a16="http://schemas.microsoft.com/office/drawing/2014/main" xmlns="" id="{F7BAADE8-4EF1-456B-920C-14D068AEACD6}"/>
                </a:ext>
              </a:extLst>
            </p:cNvPr>
            <p:cNvCxnSpPr/>
            <p:nvPr/>
          </p:nvCxnSpPr>
          <p:spPr>
            <a:xfrm>
              <a:off x="2285829" y="2266409"/>
              <a:ext cx="217217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xmlns="" id="{D714081B-3838-4029-84FE-5BB54E460EEF}"/>
                </a:ext>
              </a:extLst>
            </p:cNvPr>
            <p:cNvCxnSpPr/>
            <p:nvPr/>
          </p:nvCxnSpPr>
          <p:spPr>
            <a:xfrm>
              <a:off x="3261446" y="1903060"/>
              <a:ext cx="119655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BCAEBD9C-1036-4252-AEC2-BBD8E360DF27}"/>
                </a:ext>
              </a:extLst>
            </p:cNvPr>
            <p:cNvCxnSpPr/>
            <p:nvPr/>
          </p:nvCxnSpPr>
          <p:spPr>
            <a:xfrm flipV="1">
              <a:off x="5346318" y="2086964"/>
              <a:ext cx="26325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Delay 68">
              <a:extLst>
                <a:ext uri="{FF2B5EF4-FFF2-40B4-BE49-F238E27FC236}">
                  <a16:creationId xmlns:a16="http://schemas.microsoft.com/office/drawing/2014/main" xmlns="" id="{3F84A898-A9C7-4BA1-9DBA-7C9E853B9C84}"/>
                </a:ext>
              </a:extLst>
            </p:cNvPr>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8" name="Group 67">
            <a:extLst>
              <a:ext uri="{FF2B5EF4-FFF2-40B4-BE49-F238E27FC236}">
                <a16:creationId xmlns:a16="http://schemas.microsoft.com/office/drawing/2014/main" xmlns="" id="{1D0F1B13-E34A-4293-97EE-15ED28CFF108}"/>
              </a:ext>
            </a:extLst>
          </p:cNvPr>
          <p:cNvGrpSpPr/>
          <p:nvPr/>
        </p:nvGrpSpPr>
        <p:grpSpPr>
          <a:xfrm>
            <a:off x="4078473" y="4889342"/>
            <a:ext cx="2418754" cy="533400"/>
            <a:chOff x="2404656" y="5791200"/>
            <a:chExt cx="2418754" cy="533400"/>
          </a:xfrm>
        </p:grpSpPr>
        <p:grpSp>
          <p:nvGrpSpPr>
            <p:cNvPr id="69" name="Group 68">
              <a:extLst>
                <a:ext uri="{FF2B5EF4-FFF2-40B4-BE49-F238E27FC236}">
                  <a16:creationId xmlns:a16="http://schemas.microsoft.com/office/drawing/2014/main" xmlns="" id="{514F8020-EA87-4261-94CF-54DD1B4B212E}"/>
                </a:ext>
              </a:extLst>
            </p:cNvPr>
            <p:cNvGrpSpPr/>
            <p:nvPr/>
          </p:nvGrpSpPr>
          <p:grpSpPr>
            <a:xfrm>
              <a:off x="3695837" y="5791200"/>
              <a:ext cx="1127573" cy="533400"/>
              <a:chOff x="4042896" y="1715660"/>
              <a:chExt cx="1566675" cy="741118"/>
            </a:xfrm>
          </p:grpSpPr>
          <p:cxnSp>
            <p:nvCxnSpPr>
              <p:cNvPr id="71" name="Straight Connector 70">
                <a:extLst>
                  <a:ext uri="{FF2B5EF4-FFF2-40B4-BE49-F238E27FC236}">
                    <a16:creationId xmlns:a16="http://schemas.microsoft.com/office/drawing/2014/main" xmlns="" id="{0F878ABF-9CA4-41DB-BE78-2B3114620A73}"/>
                  </a:ext>
                </a:extLst>
              </p:cNvPr>
              <p:cNvCxnSpPr/>
              <p:nvPr/>
            </p:nvCxnSpPr>
            <p:spPr>
              <a:xfrm>
                <a:off x="4042896" y="1962023"/>
                <a:ext cx="41510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xmlns="" id="{4A8CB742-E588-4DB2-9FCB-8C765333E637}"/>
                  </a:ext>
                </a:extLst>
              </p:cNvPr>
              <p:cNvCxnSpPr/>
              <p:nvPr/>
            </p:nvCxnSpPr>
            <p:spPr>
              <a:xfrm flipV="1">
                <a:off x="5346318" y="2086964"/>
                <a:ext cx="26325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3" name="Delay 68">
                <a:extLst>
                  <a:ext uri="{FF2B5EF4-FFF2-40B4-BE49-F238E27FC236}">
                    <a16:creationId xmlns:a16="http://schemas.microsoft.com/office/drawing/2014/main" xmlns="" id="{F5F8B4E7-4061-4A1A-BFAD-6FD070E79FE2}"/>
                  </a:ext>
                </a:extLst>
              </p:cNvPr>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70" name="Straight Connector 69">
              <a:extLst>
                <a:ext uri="{FF2B5EF4-FFF2-40B4-BE49-F238E27FC236}">
                  <a16:creationId xmlns:a16="http://schemas.microsoft.com/office/drawing/2014/main" xmlns="" id="{7A9A07CF-B9BB-4119-B688-B350D102B393}"/>
                </a:ext>
              </a:extLst>
            </p:cNvPr>
            <p:cNvCxnSpPr/>
            <p:nvPr/>
          </p:nvCxnSpPr>
          <p:spPr>
            <a:xfrm>
              <a:off x="2404656" y="6197114"/>
              <a:ext cx="158073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74" name="Group 73">
            <a:extLst>
              <a:ext uri="{FF2B5EF4-FFF2-40B4-BE49-F238E27FC236}">
                <a16:creationId xmlns:a16="http://schemas.microsoft.com/office/drawing/2014/main" xmlns="" id="{551EBB3E-ED73-4299-A9C6-4402B0B5C685}"/>
              </a:ext>
            </a:extLst>
          </p:cNvPr>
          <p:cNvGrpSpPr/>
          <p:nvPr/>
        </p:nvGrpSpPr>
        <p:grpSpPr>
          <a:xfrm>
            <a:off x="6474417" y="1866502"/>
            <a:ext cx="1599238" cy="723601"/>
            <a:chOff x="3675121" y="3048834"/>
            <a:chExt cx="1599238" cy="723601"/>
          </a:xfrm>
        </p:grpSpPr>
        <p:cxnSp>
          <p:nvCxnSpPr>
            <p:cNvPr id="75" name="Straight Connector 74">
              <a:extLst>
                <a:ext uri="{FF2B5EF4-FFF2-40B4-BE49-F238E27FC236}">
                  <a16:creationId xmlns:a16="http://schemas.microsoft.com/office/drawing/2014/main" xmlns="" id="{6FAA2333-455B-414D-9A39-8234539ACAE9}"/>
                </a:ext>
              </a:extLst>
            </p:cNvPr>
            <p:cNvCxnSpPr/>
            <p:nvPr/>
          </p:nvCxnSpPr>
          <p:spPr>
            <a:xfrm flipV="1">
              <a:off x="3675121" y="359693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xmlns="" id="{CDCFFF5A-9EE0-4C45-ADCE-447C23732885}"/>
                </a:ext>
              </a:extLst>
            </p:cNvPr>
            <p:cNvCxnSpPr/>
            <p:nvPr/>
          </p:nvCxnSpPr>
          <p:spPr>
            <a:xfrm flipV="1">
              <a:off x="3675121" y="3390474"/>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xmlns="" id="{5702CE7D-22A6-4CF4-822F-FD92432AEC20}"/>
                </a:ext>
              </a:extLst>
            </p:cNvPr>
            <p:cNvCxnSpPr/>
            <p:nvPr/>
          </p:nvCxnSpPr>
          <p:spPr>
            <a:xfrm flipV="1">
              <a:off x="5010436" y="3412939"/>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8" name="Group 77">
              <a:extLst>
                <a:ext uri="{FF2B5EF4-FFF2-40B4-BE49-F238E27FC236}">
                  <a16:creationId xmlns:a16="http://schemas.microsoft.com/office/drawing/2014/main" xmlns="" id="{0F4ACC51-3628-490E-AF46-499D786753B4}"/>
                </a:ext>
              </a:extLst>
            </p:cNvPr>
            <p:cNvGrpSpPr/>
            <p:nvPr/>
          </p:nvGrpSpPr>
          <p:grpSpPr>
            <a:xfrm>
              <a:off x="3990333" y="3048834"/>
              <a:ext cx="1016928" cy="723601"/>
              <a:chOff x="3990333" y="3048834"/>
              <a:chExt cx="1016928" cy="723601"/>
            </a:xfrm>
          </p:grpSpPr>
          <p:sp>
            <p:nvSpPr>
              <p:cNvPr id="79" name="Stored Data 71">
                <a:extLst>
                  <a:ext uri="{FF2B5EF4-FFF2-40B4-BE49-F238E27FC236}">
                    <a16:creationId xmlns:a16="http://schemas.microsoft.com/office/drawing/2014/main" xmlns="" id="{02829FBD-A361-4255-AD06-8BDD9877DBCF}"/>
                  </a:ext>
                </a:extLst>
              </p:cNvPr>
              <p:cNvSpPr/>
              <p:nvPr/>
            </p:nvSpPr>
            <p:spPr>
              <a:xfrm rot="10800000">
                <a:off x="3997592" y="3048854"/>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Stored Data 71">
                <a:extLst>
                  <a:ext uri="{FF2B5EF4-FFF2-40B4-BE49-F238E27FC236}">
                    <a16:creationId xmlns:a16="http://schemas.microsoft.com/office/drawing/2014/main" xmlns="" id="{24EC47E6-5171-4CC0-92C4-5D62DECF472C}"/>
                  </a:ext>
                </a:extLst>
              </p:cNvPr>
              <p:cNvSpPr/>
              <p:nvPr/>
            </p:nvSpPr>
            <p:spPr>
              <a:xfrm rot="10800000">
                <a:off x="3990333" y="3048834"/>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cxnSp>
        <p:nvCxnSpPr>
          <p:cNvPr id="81" name="Straight Connector 80">
            <a:extLst>
              <a:ext uri="{FF2B5EF4-FFF2-40B4-BE49-F238E27FC236}">
                <a16:creationId xmlns:a16="http://schemas.microsoft.com/office/drawing/2014/main" xmlns="" id="{EF973F79-DFDC-4266-85AE-F79D6DC6059A}"/>
              </a:ext>
            </a:extLst>
          </p:cNvPr>
          <p:cNvCxnSpPr/>
          <p:nvPr/>
        </p:nvCxnSpPr>
        <p:spPr>
          <a:xfrm>
            <a:off x="6481987" y="1972236"/>
            <a:ext cx="0" cy="23311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xmlns="" id="{0C7AD378-EB10-40D5-B78B-F4C742B6ECAC}"/>
              </a:ext>
            </a:extLst>
          </p:cNvPr>
          <p:cNvCxnSpPr/>
          <p:nvPr/>
        </p:nvCxnSpPr>
        <p:spPr>
          <a:xfrm>
            <a:off x="6485428" y="2401636"/>
            <a:ext cx="0" cy="164231"/>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xmlns="" id="{7BDE8B09-146E-4AD0-9AF0-F571AA02D677}"/>
              </a:ext>
            </a:extLst>
          </p:cNvPr>
          <p:cNvGrpSpPr/>
          <p:nvPr/>
        </p:nvGrpSpPr>
        <p:grpSpPr>
          <a:xfrm>
            <a:off x="6485428" y="5169467"/>
            <a:ext cx="1599238" cy="723601"/>
            <a:chOff x="3675121" y="3048834"/>
            <a:chExt cx="1599238" cy="723601"/>
          </a:xfrm>
        </p:grpSpPr>
        <p:cxnSp>
          <p:nvCxnSpPr>
            <p:cNvPr id="84" name="Straight Connector 83">
              <a:extLst>
                <a:ext uri="{FF2B5EF4-FFF2-40B4-BE49-F238E27FC236}">
                  <a16:creationId xmlns:a16="http://schemas.microsoft.com/office/drawing/2014/main" xmlns="" id="{16FB48D7-71E9-4372-A95A-25B589471619}"/>
                </a:ext>
              </a:extLst>
            </p:cNvPr>
            <p:cNvCxnSpPr/>
            <p:nvPr/>
          </p:nvCxnSpPr>
          <p:spPr>
            <a:xfrm flipV="1">
              <a:off x="3675121" y="359693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xmlns="" id="{817E1A5D-BA48-483D-A4BB-4F5FC16FEB1D}"/>
                </a:ext>
              </a:extLst>
            </p:cNvPr>
            <p:cNvCxnSpPr/>
            <p:nvPr/>
          </p:nvCxnSpPr>
          <p:spPr>
            <a:xfrm flipV="1">
              <a:off x="3690619" y="3233589"/>
              <a:ext cx="396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xmlns="" id="{D657FF37-1046-4C3F-BEC2-A03E71A7BA39}"/>
                </a:ext>
              </a:extLst>
            </p:cNvPr>
            <p:cNvCxnSpPr/>
            <p:nvPr/>
          </p:nvCxnSpPr>
          <p:spPr>
            <a:xfrm flipV="1">
              <a:off x="5010436" y="3412939"/>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7" name="Group 86">
              <a:extLst>
                <a:ext uri="{FF2B5EF4-FFF2-40B4-BE49-F238E27FC236}">
                  <a16:creationId xmlns:a16="http://schemas.microsoft.com/office/drawing/2014/main" xmlns="" id="{68535BD0-F335-4297-8529-BBB8F95C848F}"/>
                </a:ext>
              </a:extLst>
            </p:cNvPr>
            <p:cNvGrpSpPr/>
            <p:nvPr/>
          </p:nvGrpSpPr>
          <p:grpSpPr>
            <a:xfrm>
              <a:off x="3990333" y="3048834"/>
              <a:ext cx="1016928" cy="723601"/>
              <a:chOff x="3990333" y="3048834"/>
              <a:chExt cx="1016928" cy="723601"/>
            </a:xfrm>
          </p:grpSpPr>
          <p:sp>
            <p:nvSpPr>
              <p:cNvPr id="88" name="Stored Data 71">
                <a:extLst>
                  <a:ext uri="{FF2B5EF4-FFF2-40B4-BE49-F238E27FC236}">
                    <a16:creationId xmlns:a16="http://schemas.microsoft.com/office/drawing/2014/main" xmlns="" id="{F941AE00-E43A-43AB-ABE1-BB8DC939CAD2}"/>
                  </a:ext>
                </a:extLst>
              </p:cNvPr>
              <p:cNvSpPr/>
              <p:nvPr/>
            </p:nvSpPr>
            <p:spPr>
              <a:xfrm rot="10800000">
                <a:off x="3997592" y="3048854"/>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Stored Data 71">
                <a:extLst>
                  <a:ext uri="{FF2B5EF4-FFF2-40B4-BE49-F238E27FC236}">
                    <a16:creationId xmlns:a16="http://schemas.microsoft.com/office/drawing/2014/main" xmlns="" id="{AFAAFB9C-2E9F-490F-AB07-DF3AF4796604}"/>
                  </a:ext>
                </a:extLst>
              </p:cNvPr>
              <p:cNvSpPr/>
              <p:nvPr/>
            </p:nvSpPr>
            <p:spPr>
              <a:xfrm rot="10800000">
                <a:off x="3990333" y="3048834"/>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cxnSp>
        <p:nvCxnSpPr>
          <p:cNvPr id="90" name="Straight Connector 89">
            <a:extLst>
              <a:ext uri="{FF2B5EF4-FFF2-40B4-BE49-F238E27FC236}">
                <a16:creationId xmlns:a16="http://schemas.microsoft.com/office/drawing/2014/main" xmlns="" id="{9B25614D-4BEA-446D-9EDD-A9D934DA3CC3}"/>
              </a:ext>
            </a:extLst>
          </p:cNvPr>
          <p:cNvCxnSpPr/>
          <p:nvPr/>
        </p:nvCxnSpPr>
        <p:spPr>
          <a:xfrm>
            <a:off x="6508238" y="5148552"/>
            <a:ext cx="0" cy="20969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xmlns="" id="{6557D9CE-114E-475C-B121-6C0645C6D006}"/>
              </a:ext>
            </a:extLst>
          </p:cNvPr>
          <p:cNvCxnSpPr/>
          <p:nvPr/>
        </p:nvCxnSpPr>
        <p:spPr>
          <a:xfrm>
            <a:off x="6496439" y="5698752"/>
            <a:ext cx="0" cy="17330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xmlns="" id="{C9746274-A578-4FB6-B83D-887367D865C8}"/>
              </a:ext>
            </a:extLst>
          </p:cNvPr>
          <p:cNvSpPr txBox="1"/>
          <p:nvPr/>
        </p:nvSpPr>
        <p:spPr>
          <a:xfrm>
            <a:off x="4417286" y="1563688"/>
            <a:ext cx="466794" cy="461665"/>
          </a:xfrm>
          <a:prstGeom prst="rect">
            <a:avLst/>
          </a:prstGeom>
          <a:noFill/>
        </p:spPr>
        <p:txBody>
          <a:bodyPr wrap="none" rtlCol="0">
            <a:spAutoFit/>
          </a:bodyPr>
          <a:lstStyle/>
          <a:p>
            <a:r>
              <a:rPr lang="en-IN" sz="2400" dirty="0"/>
              <a:t>B</a:t>
            </a:r>
            <a:r>
              <a:rPr lang="en-IN" sz="2400" baseline="-25000" dirty="0"/>
              <a:t>3</a:t>
            </a:r>
          </a:p>
        </p:txBody>
      </p:sp>
      <p:sp>
        <p:nvSpPr>
          <p:cNvPr id="93" name="TextBox 92">
            <a:extLst>
              <a:ext uri="{FF2B5EF4-FFF2-40B4-BE49-F238E27FC236}">
                <a16:creationId xmlns:a16="http://schemas.microsoft.com/office/drawing/2014/main" xmlns="" id="{6BCDF683-F4E2-4734-8BDB-C80806180603}"/>
              </a:ext>
            </a:extLst>
          </p:cNvPr>
          <p:cNvSpPr txBox="1"/>
          <p:nvPr/>
        </p:nvSpPr>
        <p:spPr>
          <a:xfrm>
            <a:off x="3609811" y="1836966"/>
            <a:ext cx="455574" cy="461665"/>
          </a:xfrm>
          <a:prstGeom prst="rect">
            <a:avLst/>
          </a:prstGeom>
          <a:noFill/>
        </p:spPr>
        <p:txBody>
          <a:bodyPr wrap="none" rtlCol="0">
            <a:spAutoFit/>
          </a:bodyPr>
          <a:lstStyle/>
          <a:p>
            <a:r>
              <a:rPr lang="en-IN" sz="2400" dirty="0"/>
              <a:t>B</a:t>
            </a:r>
            <a:r>
              <a:rPr lang="en-IN" sz="2400" baseline="-25000" dirty="0"/>
              <a:t>2</a:t>
            </a:r>
            <a:endParaRPr lang="en-IN" sz="2400" dirty="0"/>
          </a:p>
        </p:txBody>
      </p:sp>
      <p:sp>
        <p:nvSpPr>
          <p:cNvPr id="94" name="TextBox 93">
            <a:extLst>
              <a:ext uri="{FF2B5EF4-FFF2-40B4-BE49-F238E27FC236}">
                <a16:creationId xmlns:a16="http://schemas.microsoft.com/office/drawing/2014/main" xmlns="" id="{11AD712D-4EA4-4D76-9FFB-CF99B8C38D65}"/>
              </a:ext>
            </a:extLst>
          </p:cNvPr>
          <p:cNvSpPr txBox="1"/>
          <p:nvPr/>
        </p:nvSpPr>
        <p:spPr>
          <a:xfrm>
            <a:off x="3609811" y="2446566"/>
            <a:ext cx="455574" cy="461665"/>
          </a:xfrm>
          <a:prstGeom prst="rect">
            <a:avLst/>
          </a:prstGeom>
          <a:noFill/>
        </p:spPr>
        <p:txBody>
          <a:bodyPr wrap="none" rtlCol="0">
            <a:spAutoFit/>
          </a:bodyPr>
          <a:lstStyle/>
          <a:p>
            <a:r>
              <a:rPr lang="en-IN" sz="2400" dirty="0"/>
              <a:t>B</a:t>
            </a:r>
            <a:r>
              <a:rPr lang="en-IN" sz="2400" baseline="-25000" dirty="0"/>
              <a:t>1</a:t>
            </a:r>
            <a:endParaRPr lang="en-IN" sz="2400" dirty="0"/>
          </a:p>
        </p:txBody>
      </p:sp>
      <p:sp>
        <p:nvSpPr>
          <p:cNvPr id="95" name="TextBox 94">
            <a:extLst>
              <a:ext uri="{FF2B5EF4-FFF2-40B4-BE49-F238E27FC236}">
                <a16:creationId xmlns:a16="http://schemas.microsoft.com/office/drawing/2014/main" xmlns="" id="{0013C53E-1425-4854-AFA5-31A3C8ED8E85}"/>
              </a:ext>
            </a:extLst>
          </p:cNvPr>
          <p:cNvSpPr txBox="1"/>
          <p:nvPr/>
        </p:nvSpPr>
        <p:spPr>
          <a:xfrm>
            <a:off x="4913953" y="4775530"/>
            <a:ext cx="543739" cy="461665"/>
          </a:xfrm>
          <a:prstGeom prst="rect">
            <a:avLst/>
          </a:prstGeom>
          <a:noFill/>
        </p:spPr>
        <p:txBody>
          <a:bodyPr wrap="none" rtlCol="0">
            <a:spAutoFit/>
          </a:bodyPr>
          <a:lstStyle/>
          <a:p>
            <a:r>
              <a:rPr lang="en-IN" sz="2400" dirty="0"/>
              <a:t>B</a:t>
            </a:r>
            <a:r>
              <a:rPr lang="en-IN" sz="2400" baseline="-25000" dirty="0"/>
              <a:t>2</a:t>
            </a:r>
            <a:r>
              <a:rPr lang="en-IN" sz="2400" dirty="0"/>
              <a:t>’</a:t>
            </a:r>
          </a:p>
        </p:txBody>
      </p:sp>
      <p:sp>
        <p:nvSpPr>
          <p:cNvPr id="96" name="TextBox 95">
            <a:extLst>
              <a:ext uri="{FF2B5EF4-FFF2-40B4-BE49-F238E27FC236}">
                <a16:creationId xmlns:a16="http://schemas.microsoft.com/office/drawing/2014/main" xmlns="" id="{9B9B0CFF-2C2F-43E1-B2C0-DFBBAB99D0B5}"/>
              </a:ext>
            </a:extLst>
          </p:cNvPr>
          <p:cNvSpPr txBox="1"/>
          <p:nvPr/>
        </p:nvSpPr>
        <p:spPr>
          <a:xfrm>
            <a:off x="3571339" y="5022568"/>
            <a:ext cx="532518" cy="461665"/>
          </a:xfrm>
          <a:prstGeom prst="rect">
            <a:avLst/>
          </a:prstGeom>
          <a:noFill/>
        </p:spPr>
        <p:txBody>
          <a:bodyPr wrap="none" rtlCol="0">
            <a:spAutoFit/>
          </a:bodyPr>
          <a:lstStyle/>
          <a:p>
            <a:r>
              <a:rPr lang="en-IN" sz="2400" dirty="0"/>
              <a:t>B</a:t>
            </a:r>
            <a:r>
              <a:rPr lang="en-IN" sz="2400" baseline="-25000" dirty="0"/>
              <a:t>1</a:t>
            </a:r>
            <a:r>
              <a:rPr lang="en-IN" sz="2400" dirty="0"/>
              <a:t>’</a:t>
            </a:r>
          </a:p>
        </p:txBody>
      </p:sp>
      <p:sp>
        <p:nvSpPr>
          <p:cNvPr id="97" name="TextBox 96">
            <a:extLst>
              <a:ext uri="{FF2B5EF4-FFF2-40B4-BE49-F238E27FC236}">
                <a16:creationId xmlns:a16="http://schemas.microsoft.com/office/drawing/2014/main" xmlns="" id="{2FE7B10C-8CD9-4241-830B-606C2E9CFFF6}"/>
              </a:ext>
            </a:extLst>
          </p:cNvPr>
          <p:cNvSpPr txBox="1"/>
          <p:nvPr/>
        </p:nvSpPr>
        <p:spPr>
          <a:xfrm>
            <a:off x="3604201" y="5747990"/>
            <a:ext cx="466794" cy="461665"/>
          </a:xfrm>
          <a:prstGeom prst="rect">
            <a:avLst/>
          </a:prstGeom>
          <a:noFill/>
        </p:spPr>
        <p:txBody>
          <a:bodyPr wrap="none" rtlCol="0">
            <a:spAutoFit/>
          </a:bodyPr>
          <a:lstStyle/>
          <a:p>
            <a:r>
              <a:rPr lang="en-IN" sz="2400" dirty="0"/>
              <a:t>B</a:t>
            </a:r>
            <a:r>
              <a:rPr lang="en-IN" sz="2400" baseline="-25000" dirty="0"/>
              <a:t>1</a:t>
            </a:r>
          </a:p>
        </p:txBody>
      </p:sp>
      <p:sp>
        <p:nvSpPr>
          <p:cNvPr id="98" name="TextBox 97">
            <a:extLst>
              <a:ext uri="{FF2B5EF4-FFF2-40B4-BE49-F238E27FC236}">
                <a16:creationId xmlns:a16="http://schemas.microsoft.com/office/drawing/2014/main" xmlns="" id="{6B121011-8C38-41A9-B944-2BE8EFE8ACA4}"/>
              </a:ext>
            </a:extLst>
          </p:cNvPr>
          <p:cNvSpPr txBox="1"/>
          <p:nvPr/>
        </p:nvSpPr>
        <p:spPr>
          <a:xfrm>
            <a:off x="4340817" y="5477164"/>
            <a:ext cx="455574" cy="461665"/>
          </a:xfrm>
          <a:prstGeom prst="rect">
            <a:avLst/>
          </a:prstGeom>
          <a:noFill/>
        </p:spPr>
        <p:txBody>
          <a:bodyPr wrap="none" rtlCol="0">
            <a:spAutoFit/>
          </a:bodyPr>
          <a:lstStyle/>
          <a:p>
            <a:r>
              <a:rPr lang="en-IN" sz="2400" dirty="0"/>
              <a:t>B</a:t>
            </a:r>
            <a:r>
              <a:rPr lang="en-IN" sz="2400" baseline="-25000" dirty="0"/>
              <a:t>2</a:t>
            </a:r>
            <a:endParaRPr lang="en-IN" sz="2400" dirty="0"/>
          </a:p>
        </p:txBody>
      </p:sp>
      <p:sp>
        <p:nvSpPr>
          <p:cNvPr id="99" name="TextBox 98">
            <a:extLst>
              <a:ext uri="{FF2B5EF4-FFF2-40B4-BE49-F238E27FC236}">
                <a16:creationId xmlns:a16="http://schemas.microsoft.com/office/drawing/2014/main" xmlns="" id="{C21BCB32-7D9D-4545-8B68-C57F76929183}"/>
              </a:ext>
            </a:extLst>
          </p:cNvPr>
          <p:cNvSpPr txBox="1"/>
          <p:nvPr/>
        </p:nvSpPr>
        <p:spPr>
          <a:xfrm>
            <a:off x="8074617" y="5323739"/>
            <a:ext cx="449162" cy="461665"/>
          </a:xfrm>
          <a:prstGeom prst="rect">
            <a:avLst/>
          </a:prstGeom>
          <a:noFill/>
        </p:spPr>
        <p:txBody>
          <a:bodyPr wrap="none" rtlCol="0">
            <a:spAutoFit/>
          </a:bodyPr>
          <a:lstStyle/>
          <a:p>
            <a:r>
              <a:rPr lang="en-IN" sz="2400" dirty="0"/>
              <a:t>X</a:t>
            </a:r>
            <a:r>
              <a:rPr lang="en-IN" sz="2400" baseline="-25000" dirty="0"/>
              <a:t>2</a:t>
            </a:r>
          </a:p>
        </p:txBody>
      </p:sp>
      <p:sp>
        <p:nvSpPr>
          <p:cNvPr id="100" name="TextBox 99">
            <a:extLst>
              <a:ext uri="{FF2B5EF4-FFF2-40B4-BE49-F238E27FC236}">
                <a16:creationId xmlns:a16="http://schemas.microsoft.com/office/drawing/2014/main" xmlns="" id="{4C6B2524-13EB-4331-8494-B0A7597B8FC5}"/>
              </a:ext>
            </a:extLst>
          </p:cNvPr>
          <p:cNvSpPr txBox="1"/>
          <p:nvPr/>
        </p:nvSpPr>
        <p:spPr>
          <a:xfrm>
            <a:off x="8073655" y="1974517"/>
            <a:ext cx="449162" cy="461665"/>
          </a:xfrm>
          <a:prstGeom prst="rect">
            <a:avLst/>
          </a:prstGeom>
          <a:noFill/>
        </p:spPr>
        <p:txBody>
          <a:bodyPr wrap="none" rtlCol="0">
            <a:spAutoFit/>
          </a:bodyPr>
          <a:lstStyle/>
          <a:p>
            <a:r>
              <a:rPr lang="en-IN" sz="2400" dirty="0"/>
              <a:t>X</a:t>
            </a:r>
            <a:r>
              <a:rPr lang="en-IN" sz="2400" baseline="-25000" dirty="0"/>
              <a:t>4</a:t>
            </a:r>
          </a:p>
        </p:txBody>
      </p:sp>
      <p:cxnSp>
        <p:nvCxnSpPr>
          <p:cNvPr id="101" name="Straight Connector 100">
            <a:extLst>
              <a:ext uri="{FF2B5EF4-FFF2-40B4-BE49-F238E27FC236}">
                <a16:creationId xmlns:a16="http://schemas.microsoft.com/office/drawing/2014/main" xmlns="" id="{129D6D83-702C-45E1-8B6A-103C3496A6BE}"/>
              </a:ext>
            </a:extLst>
          </p:cNvPr>
          <p:cNvCxnSpPr/>
          <p:nvPr/>
        </p:nvCxnSpPr>
        <p:spPr>
          <a:xfrm>
            <a:off x="6666472" y="2031424"/>
            <a:ext cx="216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xmlns="" id="{FEC1C69D-953C-4E60-8C2D-2577E84669E6}"/>
              </a:ext>
            </a:extLst>
          </p:cNvPr>
          <p:cNvCxnSpPr/>
          <p:nvPr/>
        </p:nvCxnSpPr>
        <p:spPr>
          <a:xfrm>
            <a:off x="6681970" y="1563688"/>
            <a:ext cx="0" cy="46394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xmlns="" id="{3D2F4D84-4396-4FC0-B1D4-173F67202E54}"/>
              </a:ext>
            </a:extLst>
          </p:cNvPr>
          <p:cNvCxnSpPr/>
          <p:nvPr/>
        </p:nvCxnSpPr>
        <p:spPr>
          <a:xfrm>
            <a:off x="4036014" y="1570929"/>
            <a:ext cx="265696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xmlns="" id="{93EBE1F9-A09A-4FA4-8BF0-89E6EB927873}"/>
              </a:ext>
            </a:extLst>
          </p:cNvPr>
          <p:cNvSpPr txBox="1"/>
          <p:nvPr/>
        </p:nvSpPr>
        <p:spPr>
          <a:xfrm>
            <a:off x="3609811" y="1332855"/>
            <a:ext cx="455574" cy="461665"/>
          </a:xfrm>
          <a:prstGeom prst="rect">
            <a:avLst/>
          </a:prstGeom>
          <a:noFill/>
        </p:spPr>
        <p:txBody>
          <a:bodyPr wrap="none" rtlCol="0">
            <a:spAutoFit/>
          </a:bodyPr>
          <a:lstStyle/>
          <a:p>
            <a:r>
              <a:rPr lang="en-IN" sz="2400" dirty="0"/>
              <a:t>B</a:t>
            </a:r>
            <a:r>
              <a:rPr lang="en-IN" sz="2400" baseline="-25000" dirty="0"/>
              <a:t>4</a:t>
            </a:r>
            <a:endParaRPr lang="en-IN" sz="2400" dirty="0"/>
          </a:p>
        </p:txBody>
      </p:sp>
      <p:grpSp>
        <p:nvGrpSpPr>
          <p:cNvPr id="105" name="Group 104">
            <a:extLst>
              <a:ext uri="{FF2B5EF4-FFF2-40B4-BE49-F238E27FC236}">
                <a16:creationId xmlns:a16="http://schemas.microsoft.com/office/drawing/2014/main" xmlns="" id="{9D9671F1-1590-48A4-ACC2-FDDDEAC50D69}"/>
              </a:ext>
            </a:extLst>
          </p:cNvPr>
          <p:cNvGrpSpPr/>
          <p:nvPr/>
        </p:nvGrpSpPr>
        <p:grpSpPr>
          <a:xfrm>
            <a:off x="4030913" y="2308660"/>
            <a:ext cx="2461457" cy="533400"/>
            <a:chOff x="2189568" y="1715660"/>
            <a:chExt cx="3420003" cy="741118"/>
          </a:xfrm>
        </p:grpSpPr>
        <p:cxnSp>
          <p:nvCxnSpPr>
            <p:cNvPr id="106" name="Straight Connector 105">
              <a:extLst>
                <a:ext uri="{FF2B5EF4-FFF2-40B4-BE49-F238E27FC236}">
                  <a16:creationId xmlns:a16="http://schemas.microsoft.com/office/drawing/2014/main" xmlns="" id="{D77B1015-018F-4307-BDD9-11FD74889A53}"/>
                </a:ext>
              </a:extLst>
            </p:cNvPr>
            <p:cNvCxnSpPr/>
            <p:nvPr/>
          </p:nvCxnSpPr>
          <p:spPr>
            <a:xfrm>
              <a:off x="2189568" y="2266408"/>
              <a:ext cx="2268434"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xmlns="" id="{C2C35110-D7AA-4B93-917E-E1901B8164E5}"/>
                </a:ext>
              </a:extLst>
            </p:cNvPr>
            <p:cNvCxnSpPr/>
            <p:nvPr/>
          </p:nvCxnSpPr>
          <p:spPr>
            <a:xfrm>
              <a:off x="3248312" y="1903060"/>
              <a:ext cx="120969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xmlns="" id="{21B270B0-BE78-4187-8747-323F6E897CA8}"/>
                </a:ext>
              </a:extLst>
            </p:cNvPr>
            <p:cNvCxnSpPr/>
            <p:nvPr/>
          </p:nvCxnSpPr>
          <p:spPr>
            <a:xfrm flipV="1">
              <a:off x="5346318" y="2086964"/>
              <a:ext cx="26325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9" name="Delay 68">
              <a:extLst>
                <a:ext uri="{FF2B5EF4-FFF2-40B4-BE49-F238E27FC236}">
                  <a16:creationId xmlns:a16="http://schemas.microsoft.com/office/drawing/2014/main" xmlns="" id="{9A7CD4EF-5A3E-4341-99A2-3B17536DD45E}"/>
                </a:ext>
              </a:extLst>
            </p:cNvPr>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0" name="TextBox 109">
            <a:extLst>
              <a:ext uri="{FF2B5EF4-FFF2-40B4-BE49-F238E27FC236}">
                <a16:creationId xmlns:a16="http://schemas.microsoft.com/office/drawing/2014/main" xmlns="" id="{520D4555-4499-44F1-AC83-BADF2379507B}"/>
              </a:ext>
            </a:extLst>
          </p:cNvPr>
          <p:cNvSpPr txBox="1"/>
          <p:nvPr/>
        </p:nvSpPr>
        <p:spPr>
          <a:xfrm>
            <a:off x="4417286" y="2166590"/>
            <a:ext cx="466794" cy="461665"/>
          </a:xfrm>
          <a:prstGeom prst="rect">
            <a:avLst/>
          </a:prstGeom>
          <a:noFill/>
        </p:spPr>
        <p:txBody>
          <a:bodyPr wrap="none" rtlCol="0">
            <a:spAutoFit/>
          </a:bodyPr>
          <a:lstStyle/>
          <a:p>
            <a:r>
              <a:rPr lang="en-IN" sz="2400" dirty="0"/>
              <a:t>B</a:t>
            </a:r>
            <a:r>
              <a:rPr lang="en-IN" sz="2400" baseline="-25000" dirty="0"/>
              <a:t>3</a:t>
            </a:r>
          </a:p>
        </p:txBody>
      </p:sp>
      <p:grpSp>
        <p:nvGrpSpPr>
          <p:cNvPr id="111" name="Group 110">
            <a:extLst>
              <a:ext uri="{FF2B5EF4-FFF2-40B4-BE49-F238E27FC236}">
                <a16:creationId xmlns:a16="http://schemas.microsoft.com/office/drawing/2014/main" xmlns="" id="{BF8AC8AB-30DF-455C-964E-D2A1BC26E8CF}"/>
              </a:ext>
            </a:extLst>
          </p:cNvPr>
          <p:cNvGrpSpPr/>
          <p:nvPr/>
        </p:nvGrpSpPr>
        <p:grpSpPr>
          <a:xfrm>
            <a:off x="4029988" y="3618504"/>
            <a:ext cx="2461457" cy="533400"/>
            <a:chOff x="2189568" y="1715660"/>
            <a:chExt cx="3420003" cy="741118"/>
          </a:xfrm>
        </p:grpSpPr>
        <p:cxnSp>
          <p:nvCxnSpPr>
            <p:cNvPr id="112" name="Straight Connector 111">
              <a:extLst>
                <a:ext uri="{FF2B5EF4-FFF2-40B4-BE49-F238E27FC236}">
                  <a16:creationId xmlns:a16="http://schemas.microsoft.com/office/drawing/2014/main" xmlns="" id="{106DDA03-04BE-4D1A-B035-4C5D0C523493}"/>
                </a:ext>
              </a:extLst>
            </p:cNvPr>
            <p:cNvCxnSpPr/>
            <p:nvPr/>
          </p:nvCxnSpPr>
          <p:spPr>
            <a:xfrm>
              <a:off x="2189568" y="2266408"/>
              <a:ext cx="2268434"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xmlns="" id="{FA3E87B8-06E0-459E-BE91-3F5D6C9448A0}"/>
                </a:ext>
              </a:extLst>
            </p:cNvPr>
            <p:cNvCxnSpPr/>
            <p:nvPr/>
          </p:nvCxnSpPr>
          <p:spPr>
            <a:xfrm>
              <a:off x="3248312" y="1903060"/>
              <a:ext cx="120969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xmlns="" id="{E1743C2B-05F1-4AB9-831D-C58CEC3D11F1}"/>
                </a:ext>
              </a:extLst>
            </p:cNvPr>
            <p:cNvCxnSpPr/>
            <p:nvPr/>
          </p:nvCxnSpPr>
          <p:spPr>
            <a:xfrm flipV="1">
              <a:off x="5346318" y="2086964"/>
              <a:ext cx="26325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5" name="Delay 68">
              <a:extLst>
                <a:ext uri="{FF2B5EF4-FFF2-40B4-BE49-F238E27FC236}">
                  <a16:creationId xmlns:a16="http://schemas.microsoft.com/office/drawing/2014/main" xmlns="" id="{41C425CA-2D4B-43C0-883A-A5BE5A5422F5}"/>
                </a:ext>
              </a:extLst>
            </p:cNvPr>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16" name="Group 115">
            <a:extLst>
              <a:ext uri="{FF2B5EF4-FFF2-40B4-BE49-F238E27FC236}">
                <a16:creationId xmlns:a16="http://schemas.microsoft.com/office/drawing/2014/main" xmlns="" id="{A6C0F0DF-37F6-4F5B-8581-602477D43B4E}"/>
              </a:ext>
            </a:extLst>
          </p:cNvPr>
          <p:cNvGrpSpPr/>
          <p:nvPr/>
        </p:nvGrpSpPr>
        <p:grpSpPr>
          <a:xfrm>
            <a:off x="6468391" y="3771694"/>
            <a:ext cx="1599238" cy="723601"/>
            <a:chOff x="3675121" y="3048834"/>
            <a:chExt cx="1599238" cy="723601"/>
          </a:xfrm>
        </p:grpSpPr>
        <p:cxnSp>
          <p:nvCxnSpPr>
            <p:cNvPr id="117" name="Straight Connector 116">
              <a:extLst>
                <a:ext uri="{FF2B5EF4-FFF2-40B4-BE49-F238E27FC236}">
                  <a16:creationId xmlns:a16="http://schemas.microsoft.com/office/drawing/2014/main" xmlns="" id="{C09FA830-2542-4458-BBBF-80BF49473F2C}"/>
                </a:ext>
              </a:extLst>
            </p:cNvPr>
            <p:cNvCxnSpPr/>
            <p:nvPr/>
          </p:nvCxnSpPr>
          <p:spPr>
            <a:xfrm flipV="1">
              <a:off x="3675121" y="359693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xmlns="" id="{C5A30EC4-8887-488F-876B-C7BB06EE3DDD}"/>
                </a:ext>
              </a:extLst>
            </p:cNvPr>
            <p:cNvCxnSpPr/>
            <p:nvPr/>
          </p:nvCxnSpPr>
          <p:spPr>
            <a:xfrm flipV="1">
              <a:off x="3675121" y="3390474"/>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xmlns="" id="{73067760-B507-4805-AE28-ACF770C1F8EA}"/>
                </a:ext>
              </a:extLst>
            </p:cNvPr>
            <p:cNvCxnSpPr/>
            <p:nvPr/>
          </p:nvCxnSpPr>
          <p:spPr>
            <a:xfrm flipV="1">
              <a:off x="5010436" y="3412939"/>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0" name="Group 119">
              <a:extLst>
                <a:ext uri="{FF2B5EF4-FFF2-40B4-BE49-F238E27FC236}">
                  <a16:creationId xmlns:a16="http://schemas.microsoft.com/office/drawing/2014/main" xmlns="" id="{56EA70AA-C4F3-4D06-A81E-930CD7562452}"/>
                </a:ext>
              </a:extLst>
            </p:cNvPr>
            <p:cNvGrpSpPr/>
            <p:nvPr/>
          </p:nvGrpSpPr>
          <p:grpSpPr>
            <a:xfrm>
              <a:off x="3990333" y="3048834"/>
              <a:ext cx="1016928" cy="723601"/>
              <a:chOff x="3990333" y="3048834"/>
              <a:chExt cx="1016928" cy="723601"/>
            </a:xfrm>
          </p:grpSpPr>
          <p:sp>
            <p:nvSpPr>
              <p:cNvPr id="121" name="Stored Data 71">
                <a:extLst>
                  <a:ext uri="{FF2B5EF4-FFF2-40B4-BE49-F238E27FC236}">
                    <a16:creationId xmlns:a16="http://schemas.microsoft.com/office/drawing/2014/main" xmlns="" id="{9E15DE29-056F-47CF-8579-E04DFD0CFC56}"/>
                  </a:ext>
                </a:extLst>
              </p:cNvPr>
              <p:cNvSpPr/>
              <p:nvPr/>
            </p:nvSpPr>
            <p:spPr>
              <a:xfrm rot="10800000">
                <a:off x="3997592" y="3048854"/>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Stored Data 71">
                <a:extLst>
                  <a:ext uri="{FF2B5EF4-FFF2-40B4-BE49-F238E27FC236}">
                    <a16:creationId xmlns:a16="http://schemas.microsoft.com/office/drawing/2014/main" xmlns="" id="{CAC3DCFE-C400-4C26-9D0D-DEA567475328}"/>
                  </a:ext>
                </a:extLst>
              </p:cNvPr>
              <p:cNvSpPr/>
              <p:nvPr/>
            </p:nvSpPr>
            <p:spPr>
              <a:xfrm rot="10800000">
                <a:off x="3990333" y="3048834"/>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cxnSp>
        <p:nvCxnSpPr>
          <p:cNvPr id="123" name="Straight Connector 122">
            <a:extLst>
              <a:ext uri="{FF2B5EF4-FFF2-40B4-BE49-F238E27FC236}">
                <a16:creationId xmlns:a16="http://schemas.microsoft.com/office/drawing/2014/main" xmlns="" id="{A0A69E32-BA07-4980-85EF-BFCFD11E79A8}"/>
              </a:ext>
            </a:extLst>
          </p:cNvPr>
          <p:cNvCxnSpPr/>
          <p:nvPr/>
        </p:nvCxnSpPr>
        <p:spPr>
          <a:xfrm>
            <a:off x="6475961" y="3877428"/>
            <a:ext cx="0" cy="23311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xmlns="" id="{133A9A8A-8970-42F0-9D16-8AF71EA76AF4}"/>
              </a:ext>
            </a:extLst>
          </p:cNvPr>
          <p:cNvCxnSpPr/>
          <p:nvPr/>
        </p:nvCxnSpPr>
        <p:spPr>
          <a:xfrm>
            <a:off x="6479402" y="4306828"/>
            <a:ext cx="0" cy="164231"/>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xmlns="" id="{143C2D35-35B9-43D4-89BF-6762893D666F}"/>
              </a:ext>
            </a:extLst>
          </p:cNvPr>
          <p:cNvSpPr txBox="1"/>
          <p:nvPr/>
        </p:nvSpPr>
        <p:spPr>
          <a:xfrm>
            <a:off x="4417899" y="3468880"/>
            <a:ext cx="532518" cy="461665"/>
          </a:xfrm>
          <a:prstGeom prst="rect">
            <a:avLst/>
          </a:prstGeom>
          <a:noFill/>
        </p:spPr>
        <p:txBody>
          <a:bodyPr wrap="none" rtlCol="0">
            <a:spAutoFit/>
          </a:bodyPr>
          <a:lstStyle/>
          <a:p>
            <a:r>
              <a:rPr lang="en-IN" sz="2400" dirty="0"/>
              <a:t>B</a:t>
            </a:r>
            <a:r>
              <a:rPr lang="en-IN" sz="2400" baseline="-25000" dirty="0"/>
              <a:t>3</a:t>
            </a:r>
            <a:r>
              <a:rPr lang="en-IN" sz="2400" dirty="0"/>
              <a:t>’</a:t>
            </a:r>
          </a:p>
        </p:txBody>
      </p:sp>
      <p:sp>
        <p:nvSpPr>
          <p:cNvPr id="126" name="TextBox 125">
            <a:extLst>
              <a:ext uri="{FF2B5EF4-FFF2-40B4-BE49-F238E27FC236}">
                <a16:creationId xmlns:a16="http://schemas.microsoft.com/office/drawing/2014/main" xmlns="" id="{33BC593C-569E-4C1D-8EDD-0F401C814CF6}"/>
              </a:ext>
            </a:extLst>
          </p:cNvPr>
          <p:cNvSpPr txBox="1"/>
          <p:nvPr/>
        </p:nvSpPr>
        <p:spPr>
          <a:xfrm>
            <a:off x="3609811" y="4351758"/>
            <a:ext cx="455574" cy="461665"/>
          </a:xfrm>
          <a:prstGeom prst="rect">
            <a:avLst/>
          </a:prstGeom>
          <a:noFill/>
        </p:spPr>
        <p:txBody>
          <a:bodyPr wrap="none" rtlCol="0">
            <a:spAutoFit/>
          </a:bodyPr>
          <a:lstStyle/>
          <a:p>
            <a:r>
              <a:rPr lang="en-IN" sz="2400" dirty="0"/>
              <a:t>B</a:t>
            </a:r>
            <a:r>
              <a:rPr lang="en-IN" sz="2400" baseline="-25000" dirty="0"/>
              <a:t>2</a:t>
            </a:r>
            <a:endParaRPr lang="en-IN" sz="2400" dirty="0"/>
          </a:p>
        </p:txBody>
      </p:sp>
      <p:sp>
        <p:nvSpPr>
          <p:cNvPr id="127" name="TextBox 126">
            <a:extLst>
              <a:ext uri="{FF2B5EF4-FFF2-40B4-BE49-F238E27FC236}">
                <a16:creationId xmlns:a16="http://schemas.microsoft.com/office/drawing/2014/main" xmlns="" id="{443A5A45-6CAB-441F-8F4B-65E27647EA64}"/>
              </a:ext>
            </a:extLst>
          </p:cNvPr>
          <p:cNvSpPr txBox="1"/>
          <p:nvPr/>
        </p:nvSpPr>
        <p:spPr>
          <a:xfrm>
            <a:off x="8067629" y="3879709"/>
            <a:ext cx="449162" cy="461665"/>
          </a:xfrm>
          <a:prstGeom prst="rect">
            <a:avLst/>
          </a:prstGeom>
          <a:noFill/>
        </p:spPr>
        <p:txBody>
          <a:bodyPr wrap="none" rtlCol="0">
            <a:spAutoFit/>
          </a:bodyPr>
          <a:lstStyle/>
          <a:p>
            <a:r>
              <a:rPr lang="en-IN" sz="2400" dirty="0"/>
              <a:t>X</a:t>
            </a:r>
            <a:r>
              <a:rPr lang="en-IN" sz="2400" baseline="-25000" dirty="0"/>
              <a:t>3</a:t>
            </a:r>
          </a:p>
        </p:txBody>
      </p:sp>
      <p:cxnSp>
        <p:nvCxnSpPr>
          <p:cNvPr id="128" name="Straight Connector 127">
            <a:extLst>
              <a:ext uri="{FF2B5EF4-FFF2-40B4-BE49-F238E27FC236}">
                <a16:creationId xmlns:a16="http://schemas.microsoft.com/office/drawing/2014/main" xmlns="" id="{B4F9DE12-DB97-4AD9-B25E-E967A5AA6B55}"/>
              </a:ext>
            </a:extLst>
          </p:cNvPr>
          <p:cNvCxnSpPr/>
          <p:nvPr/>
        </p:nvCxnSpPr>
        <p:spPr>
          <a:xfrm>
            <a:off x="6675944" y="3936616"/>
            <a:ext cx="189254"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xmlns="" id="{42AD3E0A-AA99-4DFA-9ADB-2235350A7CAD}"/>
              </a:ext>
            </a:extLst>
          </p:cNvPr>
          <p:cNvCxnSpPr/>
          <p:nvPr/>
        </p:nvCxnSpPr>
        <p:spPr>
          <a:xfrm>
            <a:off x="6675944" y="3280753"/>
            <a:ext cx="0" cy="65207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xmlns="" id="{864BCDE6-F9A6-431D-A24F-5588ED208CA0}"/>
              </a:ext>
            </a:extLst>
          </p:cNvPr>
          <p:cNvSpPr txBox="1"/>
          <p:nvPr/>
        </p:nvSpPr>
        <p:spPr>
          <a:xfrm>
            <a:off x="4422896" y="2796929"/>
            <a:ext cx="455574" cy="461665"/>
          </a:xfrm>
          <a:prstGeom prst="rect">
            <a:avLst/>
          </a:prstGeom>
          <a:noFill/>
        </p:spPr>
        <p:txBody>
          <a:bodyPr wrap="none" rtlCol="0">
            <a:spAutoFit/>
          </a:bodyPr>
          <a:lstStyle/>
          <a:p>
            <a:r>
              <a:rPr lang="en-IN" sz="2400" dirty="0"/>
              <a:t>B</a:t>
            </a:r>
            <a:r>
              <a:rPr lang="en-IN" sz="2400" baseline="-25000" dirty="0"/>
              <a:t>3</a:t>
            </a:r>
            <a:endParaRPr lang="en-IN" sz="2400" dirty="0"/>
          </a:p>
        </p:txBody>
      </p:sp>
      <p:grpSp>
        <p:nvGrpSpPr>
          <p:cNvPr id="131" name="Group 130">
            <a:extLst>
              <a:ext uri="{FF2B5EF4-FFF2-40B4-BE49-F238E27FC236}">
                <a16:creationId xmlns:a16="http://schemas.microsoft.com/office/drawing/2014/main" xmlns="" id="{0C2B0E5B-0C2B-49C1-8434-EF7FDA7B1829}"/>
              </a:ext>
            </a:extLst>
          </p:cNvPr>
          <p:cNvGrpSpPr/>
          <p:nvPr/>
        </p:nvGrpSpPr>
        <p:grpSpPr>
          <a:xfrm>
            <a:off x="4024887" y="4213852"/>
            <a:ext cx="2461457" cy="533400"/>
            <a:chOff x="2189568" y="1715660"/>
            <a:chExt cx="3420003" cy="741118"/>
          </a:xfrm>
        </p:grpSpPr>
        <p:cxnSp>
          <p:nvCxnSpPr>
            <p:cNvPr id="132" name="Straight Connector 131">
              <a:extLst>
                <a:ext uri="{FF2B5EF4-FFF2-40B4-BE49-F238E27FC236}">
                  <a16:creationId xmlns:a16="http://schemas.microsoft.com/office/drawing/2014/main" xmlns="" id="{F4E3F693-2F3C-471B-953D-E5A04C57CC5B}"/>
                </a:ext>
              </a:extLst>
            </p:cNvPr>
            <p:cNvCxnSpPr/>
            <p:nvPr/>
          </p:nvCxnSpPr>
          <p:spPr>
            <a:xfrm>
              <a:off x="2189568" y="2266408"/>
              <a:ext cx="2268434"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xmlns="" id="{C992E0AF-D9D7-4E54-B5B6-DE117FB1DC74}"/>
                </a:ext>
              </a:extLst>
            </p:cNvPr>
            <p:cNvCxnSpPr/>
            <p:nvPr/>
          </p:nvCxnSpPr>
          <p:spPr>
            <a:xfrm>
              <a:off x="3248312" y="1903060"/>
              <a:ext cx="120969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xmlns="" id="{CF0D63FB-5331-43F0-BD16-BA4F3B822B54}"/>
                </a:ext>
              </a:extLst>
            </p:cNvPr>
            <p:cNvCxnSpPr/>
            <p:nvPr/>
          </p:nvCxnSpPr>
          <p:spPr>
            <a:xfrm flipV="1">
              <a:off x="5346318" y="2086964"/>
              <a:ext cx="26325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5" name="Delay 68">
              <a:extLst>
                <a:ext uri="{FF2B5EF4-FFF2-40B4-BE49-F238E27FC236}">
                  <a16:creationId xmlns:a16="http://schemas.microsoft.com/office/drawing/2014/main" xmlns="" id="{B915FD7C-BA6A-4219-8AEE-8130EC8DC07C}"/>
                </a:ext>
              </a:extLst>
            </p:cNvPr>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6" name="TextBox 135">
            <a:extLst>
              <a:ext uri="{FF2B5EF4-FFF2-40B4-BE49-F238E27FC236}">
                <a16:creationId xmlns:a16="http://schemas.microsoft.com/office/drawing/2014/main" xmlns="" id="{2A142FB3-B1B7-441A-8145-1B574ADDC52F}"/>
              </a:ext>
            </a:extLst>
          </p:cNvPr>
          <p:cNvSpPr txBox="1"/>
          <p:nvPr/>
        </p:nvSpPr>
        <p:spPr>
          <a:xfrm>
            <a:off x="4322934" y="4022511"/>
            <a:ext cx="532518" cy="461665"/>
          </a:xfrm>
          <a:prstGeom prst="rect">
            <a:avLst/>
          </a:prstGeom>
          <a:noFill/>
        </p:spPr>
        <p:txBody>
          <a:bodyPr wrap="none" rtlCol="0">
            <a:spAutoFit/>
          </a:bodyPr>
          <a:lstStyle/>
          <a:p>
            <a:r>
              <a:rPr lang="en-IN" sz="2400" dirty="0"/>
              <a:t>B</a:t>
            </a:r>
            <a:r>
              <a:rPr lang="en-IN" sz="2400" baseline="-25000" dirty="0"/>
              <a:t>3</a:t>
            </a:r>
            <a:r>
              <a:rPr lang="en-IN" sz="2400" dirty="0"/>
              <a:t>’</a:t>
            </a:r>
          </a:p>
        </p:txBody>
      </p:sp>
      <p:grpSp>
        <p:nvGrpSpPr>
          <p:cNvPr id="137" name="Group 136">
            <a:extLst>
              <a:ext uri="{FF2B5EF4-FFF2-40B4-BE49-F238E27FC236}">
                <a16:creationId xmlns:a16="http://schemas.microsoft.com/office/drawing/2014/main" xmlns="" id="{75CFC7FC-A82C-4ADA-A16C-10F9332B710F}"/>
              </a:ext>
            </a:extLst>
          </p:cNvPr>
          <p:cNvGrpSpPr/>
          <p:nvPr/>
        </p:nvGrpSpPr>
        <p:grpSpPr>
          <a:xfrm>
            <a:off x="4024887" y="3013517"/>
            <a:ext cx="2651057" cy="533400"/>
            <a:chOff x="2172528" y="1715660"/>
            <a:chExt cx="3683438" cy="741118"/>
          </a:xfrm>
        </p:grpSpPr>
        <p:cxnSp>
          <p:nvCxnSpPr>
            <p:cNvPr id="138" name="Straight Connector 137">
              <a:extLst>
                <a:ext uri="{FF2B5EF4-FFF2-40B4-BE49-F238E27FC236}">
                  <a16:creationId xmlns:a16="http://schemas.microsoft.com/office/drawing/2014/main" xmlns="" id="{5917A3F1-D88C-473B-8D89-EB1F4969E4FB}"/>
                </a:ext>
              </a:extLst>
            </p:cNvPr>
            <p:cNvCxnSpPr/>
            <p:nvPr/>
          </p:nvCxnSpPr>
          <p:spPr>
            <a:xfrm>
              <a:off x="3365936" y="2344982"/>
              <a:ext cx="109206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xmlns="" id="{7CC49E1B-3A36-4316-BD31-5763AB078E21}"/>
                </a:ext>
              </a:extLst>
            </p:cNvPr>
            <p:cNvCxnSpPr/>
            <p:nvPr/>
          </p:nvCxnSpPr>
          <p:spPr>
            <a:xfrm>
              <a:off x="2172528" y="2093530"/>
              <a:ext cx="228547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xmlns="" id="{93931028-4ECD-409B-907D-889B16804517}"/>
                </a:ext>
              </a:extLst>
            </p:cNvPr>
            <p:cNvCxnSpPr/>
            <p:nvPr/>
          </p:nvCxnSpPr>
          <p:spPr>
            <a:xfrm flipV="1">
              <a:off x="5346319" y="2086965"/>
              <a:ext cx="50964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1" name="Delay 68">
              <a:extLst>
                <a:ext uri="{FF2B5EF4-FFF2-40B4-BE49-F238E27FC236}">
                  <a16:creationId xmlns:a16="http://schemas.microsoft.com/office/drawing/2014/main" xmlns="" id="{3DE2A4E5-A9B6-40B6-AF50-C7E3AC947884}"/>
                </a:ext>
              </a:extLst>
            </p:cNvPr>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42" name="Straight Connector 141">
            <a:extLst>
              <a:ext uri="{FF2B5EF4-FFF2-40B4-BE49-F238E27FC236}">
                <a16:creationId xmlns:a16="http://schemas.microsoft.com/office/drawing/2014/main" xmlns="" id="{378D74E7-17C1-4BF1-9196-0F6B02DEDF31}"/>
              </a:ext>
            </a:extLst>
          </p:cNvPr>
          <p:cNvCxnSpPr/>
          <p:nvPr/>
        </p:nvCxnSpPr>
        <p:spPr>
          <a:xfrm>
            <a:off x="4841210" y="3085455"/>
            <a:ext cx="82858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xmlns="" id="{9896D543-1CF9-4858-9065-63785F583C76}"/>
              </a:ext>
            </a:extLst>
          </p:cNvPr>
          <p:cNvSpPr txBox="1"/>
          <p:nvPr/>
        </p:nvSpPr>
        <p:spPr>
          <a:xfrm>
            <a:off x="3565729" y="3013517"/>
            <a:ext cx="543739" cy="461665"/>
          </a:xfrm>
          <a:prstGeom prst="rect">
            <a:avLst/>
          </a:prstGeom>
          <a:noFill/>
        </p:spPr>
        <p:txBody>
          <a:bodyPr wrap="none" rtlCol="0">
            <a:spAutoFit/>
          </a:bodyPr>
          <a:lstStyle/>
          <a:p>
            <a:r>
              <a:rPr lang="en-IN" sz="2400" dirty="0"/>
              <a:t>B</a:t>
            </a:r>
            <a:r>
              <a:rPr lang="en-IN" sz="2400" baseline="-25000" dirty="0"/>
              <a:t>2</a:t>
            </a:r>
            <a:r>
              <a:rPr lang="en-IN" sz="2400" dirty="0"/>
              <a:t>’</a:t>
            </a:r>
          </a:p>
        </p:txBody>
      </p:sp>
      <p:sp>
        <p:nvSpPr>
          <p:cNvPr id="144" name="TextBox 143">
            <a:extLst>
              <a:ext uri="{FF2B5EF4-FFF2-40B4-BE49-F238E27FC236}">
                <a16:creationId xmlns:a16="http://schemas.microsoft.com/office/drawing/2014/main" xmlns="" id="{1B56689F-D103-4016-B23A-B14F887B3A95}"/>
              </a:ext>
            </a:extLst>
          </p:cNvPr>
          <p:cNvSpPr txBox="1"/>
          <p:nvPr/>
        </p:nvSpPr>
        <p:spPr>
          <a:xfrm>
            <a:off x="4422896" y="3192385"/>
            <a:ext cx="532518" cy="461665"/>
          </a:xfrm>
          <a:prstGeom prst="rect">
            <a:avLst/>
          </a:prstGeom>
          <a:noFill/>
        </p:spPr>
        <p:txBody>
          <a:bodyPr wrap="none" rtlCol="0">
            <a:spAutoFit/>
          </a:bodyPr>
          <a:lstStyle/>
          <a:p>
            <a:r>
              <a:rPr lang="en-IN" sz="2400" dirty="0"/>
              <a:t>B</a:t>
            </a:r>
            <a:r>
              <a:rPr lang="en-IN" sz="2400" baseline="-25000" dirty="0"/>
              <a:t>1</a:t>
            </a:r>
            <a:r>
              <a:rPr lang="en-IN" sz="2400" dirty="0"/>
              <a:t>’</a:t>
            </a:r>
          </a:p>
        </p:txBody>
      </p:sp>
      <p:sp>
        <p:nvSpPr>
          <p:cNvPr id="145" name="TextBox 144">
            <a:extLst>
              <a:ext uri="{FF2B5EF4-FFF2-40B4-BE49-F238E27FC236}">
                <a16:creationId xmlns:a16="http://schemas.microsoft.com/office/drawing/2014/main" xmlns="" id="{02AA1790-51BB-41A3-8F02-AB076FA886FA}"/>
              </a:ext>
            </a:extLst>
          </p:cNvPr>
          <p:cNvSpPr txBox="1"/>
          <p:nvPr/>
        </p:nvSpPr>
        <p:spPr>
          <a:xfrm>
            <a:off x="3609811" y="3764286"/>
            <a:ext cx="455574" cy="461665"/>
          </a:xfrm>
          <a:prstGeom prst="rect">
            <a:avLst/>
          </a:prstGeom>
          <a:noFill/>
        </p:spPr>
        <p:txBody>
          <a:bodyPr wrap="none" rtlCol="0">
            <a:spAutoFit/>
          </a:bodyPr>
          <a:lstStyle/>
          <a:p>
            <a:r>
              <a:rPr lang="en-IN" sz="2400" dirty="0"/>
              <a:t>B</a:t>
            </a:r>
            <a:r>
              <a:rPr lang="en-IN" sz="2400" baseline="-25000" dirty="0"/>
              <a:t>1</a:t>
            </a:r>
            <a:endParaRPr lang="en-IN" sz="2400" dirty="0"/>
          </a:p>
        </p:txBody>
      </p:sp>
      <p:cxnSp>
        <p:nvCxnSpPr>
          <p:cNvPr id="146" name="Straight Connector 145">
            <a:extLst>
              <a:ext uri="{FF2B5EF4-FFF2-40B4-BE49-F238E27FC236}">
                <a16:creationId xmlns:a16="http://schemas.microsoft.com/office/drawing/2014/main" xmlns="" id="{2A8F3C8F-1DF0-4E13-8CE4-45B2EED49E12}"/>
              </a:ext>
            </a:extLst>
          </p:cNvPr>
          <p:cNvCxnSpPr/>
          <p:nvPr/>
        </p:nvCxnSpPr>
        <p:spPr>
          <a:xfrm>
            <a:off x="5427699" y="6290566"/>
            <a:ext cx="265696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7" name="TextBox 146">
            <a:extLst>
              <a:ext uri="{FF2B5EF4-FFF2-40B4-BE49-F238E27FC236}">
                <a16:creationId xmlns:a16="http://schemas.microsoft.com/office/drawing/2014/main" xmlns="" id="{6F16EEF6-11CB-4C36-9B57-A17F03840198}"/>
              </a:ext>
            </a:extLst>
          </p:cNvPr>
          <p:cNvSpPr txBox="1"/>
          <p:nvPr/>
        </p:nvSpPr>
        <p:spPr>
          <a:xfrm>
            <a:off x="8111366" y="5994074"/>
            <a:ext cx="449162" cy="461665"/>
          </a:xfrm>
          <a:prstGeom prst="rect">
            <a:avLst/>
          </a:prstGeom>
          <a:noFill/>
        </p:spPr>
        <p:txBody>
          <a:bodyPr wrap="none" rtlCol="0">
            <a:spAutoFit/>
          </a:bodyPr>
          <a:lstStyle/>
          <a:p>
            <a:r>
              <a:rPr lang="en-IN" sz="2400" dirty="0"/>
              <a:t>X</a:t>
            </a:r>
            <a:r>
              <a:rPr lang="en-IN" sz="2400" baseline="-25000" dirty="0"/>
              <a:t>1</a:t>
            </a:r>
          </a:p>
        </p:txBody>
      </p:sp>
      <p:sp>
        <p:nvSpPr>
          <p:cNvPr id="148" name="TextBox 147">
            <a:extLst>
              <a:ext uri="{FF2B5EF4-FFF2-40B4-BE49-F238E27FC236}">
                <a16:creationId xmlns:a16="http://schemas.microsoft.com/office/drawing/2014/main" xmlns="" id="{045B8ECF-86B5-4949-B3CC-19E505BD1094}"/>
              </a:ext>
            </a:extLst>
          </p:cNvPr>
          <p:cNvSpPr txBox="1"/>
          <p:nvPr/>
        </p:nvSpPr>
        <p:spPr>
          <a:xfrm>
            <a:off x="4919559" y="6019353"/>
            <a:ext cx="532518" cy="461665"/>
          </a:xfrm>
          <a:prstGeom prst="rect">
            <a:avLst/>
          </a:prstGeom>
          <a:noFill/>
        </p:spPr>
        <p:txBody>
          <a:bodyPr wrap="none" rtlCol="0">
            <a:spAutoFit/>
          </a:bodyPr>
          <a:lstStyle/>
          <a:p>
            <a:r>
              <a:rPr lang="en-IN" sz="2400" dirty="0"/>
              <a:t>B</a:t>
            </a:r>
            <a:r>
              <a:rPr lang="en-IN" sz="2400" baseline="-25000" dirty="0"/>
              <a:t>1</a:t>
            </a:r>
            <a:r>
              <a:rPr lang="en-IN" sz="2400" dirty="0"/>
              <a:t>’</a:t>
            </a:r>
          </a:p>
        </p:txBody>
      </p:sp>
    </p:spTree>
    <p:extLst>
      <p:ext uri="{BB962C8B-B14F-4D97-AF65-F5344CB8AC3E}">
        <p14:creationId xmlns:p14="http://schemas.microsoft.com/office/powerpoint/2010/main" val="22842496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A5D3FE-EC22-4392-96A2-DB4040625FC3}"/>
              </a:ext>
            </a:extLst>
          </p:cNvPr>
          <p:cNvSpPr>
            <a:spLocks noGrp="1"/>
          </p:cNvSpPr>
          <p:nvPr>
            <p:ph type="title"/>
          </p:nvPr>
        </p:nvSpPr>
        <p:spPr/>
        <p:txBody>
          <a:bodyPr/>
          <a:lstStyle/>
          <a:p>
            <a:r>
              <a:rPr lang="en-IN" dirty="0"/>
              <a:t>Comparators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283B28EE-3A55-4AF2-A35B-F883E8C425E1}"/>
                  </a:ext>
                </a:extLst>
              </p:cNvPr>
              <p:cNvSpPr>
                <a:spLocks noGrp="1"/>
              </p:cNvSpPr>
              <p:nvPr>
                <p:ph idx="1"/>
              </p:nvPr>
            </p:nvSpPr>
            <p:spPr/>
            <p:txBody>
              <a:bodyPr/>
              <a:lstStyle/>
              <a:p>
                <a:pPr algn="just"/>
                <a:r>
                  <a:rPr lang="en-IN" dirty="0"/>
                  <a:t>A comparator is a logic circuit used to compare the magnitudes of two binary numbers.</a:t>
                </a:r>
              </a:p>
              <a:p>
                <a:pPr algn="just"/>
                <a:r>
                  <a:rPr lang="en-IN" dirty="0"/>
                  <a:t>Comparator circuit provides 3 outputs</a:t>
                </a:r>
              </a:p>
              <a:p>
                <a:pPr marL="857250" lvl="1" indent="-457200" algn="just">
                  <a:buFont typeface="+mj-lt"/>
                  <a:buAutoNum type="arabicPeriod"/>
                </a:pPr>
                <a:r>
                  <a:rPr lang="en-IN" dirty="0"/>
                  <a:t>A = B</a:t>
                </a:r>
              </a:p>
              <a:p>
                <a:pPr marL="857250" lvl="1" indent="-457200" algn="just">
                  <a:buFont typeface="+mj-lt"/>
                  <a:buAutoNum type="arabicPeriod"/>
                </a:pPr>
                <a:r>
                  <a:rPr lang="en-IN" dirty="0"/>
                  <a:t>A &gt; B</a:t>
                </a:r>
              </a:p>
              <a:p>
                <a:pPr marL="857250" lvl="1" indent="-457200" algn="just">
                  <a:buFont typeface="+mj-lt"/>
                  <a:buAutoNum type="arabicPeriod"/>
                </a:pPr>
                <a:r>
                  <a:rPr lang="en-IN" dirty="0"/>
                  <a:t>A &lt; B</a:t>
                </a:r>
              </a:p>
              <a:p>
                <a:pPr algn="just"/>
                <a:r>
                  <a:rPr lang="en-IN" dirty="0"/>
                  <a:t>X-NOR gate is a basic comparator (the output is 1 if and only if the input bits coincide).</a:t>
                </a:r>
              </a:p>
              <a:p>
                <a:pPr algn="just"/>
                <a:r>
                  <a:rPr lang="en-IN" dirty="0"/>
                  <a:t>2 binary numbers are equal if and only if all their corresponding bits coincide.</a:t>
                </a:r>
              </a:p>
              <a:p>
                <a:pPr algn="just"/>
                <a:r>
                  <a:rPr lang="en-IN" dirty="0"/>
                  <a:t>E.g. A</a:t>
                </a:r>
                <a:r>
                  <a:rPr lang="en-IN" baseline="-25000" dirty="0"/>
                  <a:t>3</a:t>
                </a:r>
                <a:r>
                  <a:rPr lang="en-IN" dirty="0"/>
                  <a:t>A</a:t>
                </a:r>
                <a:r>
                  <a:rPr lang="en-IN" baseline="-25000" dirty="0"/>
                  <a:t>2</a:t>
                </a:r>
                <a:r>
                  <a:rPr lang="en-IN" dirty="0"/>
                  <a:t>A</a:t>
                </a:r>
                <a:r>
                  <a:rPr lang="en-IN" baseline="-25000" dirty="0"/>
                  <a:t>1</a:t>
                </a:r>
                <a:r>
                  <a:rPr lang="en-IN" dirty="0"/>
                  <a:t>A</a:t>
                </a:r>
                <a:r>
                  <a:rPr lang="en-IN" baseline="-25000" dirty="0"/>
                  <a:t>0</a:t>
                </a:r>
                <a:r>
                  <a:rPr lang="en-IN" dirty="0"/>
                  <a:t> and B</a:t>
                </a:r>
                <a:r>
                  <a:rPr lang="en-IN" baseline="-25000" dirty="0"/>
                  <a:t>3</a:t>
                </a:r>
                <a:r>
                  <a:rPr lang="en-IN" dirty="0"/>
                  <a:t>B</a:t>
                </a:r>
                <a:r>
                  <a:rPr lang="en-IN" baseline="-25000" dirty="0"/>
                  <a:t>2</a:t>
                </a:r>
                <a:r>
                  <a:rPr lang="en-IN" dirty="0"/>
                  <a:t>B</a:t>
                </a:r>
                <a:r>
                  <a:rPr lang="en-IN" baseline="-25000" dirty="0"/>
                  <a:t>1</a:t>
                </a:r>
                <a:r>
                  <a:rPr lang="en-IN" dirty="0"/>
                  <a:t>B</a:t>
                </a:r>
                <a:r>
                  <a:rPr lang="en-IN" baseline="-25000" dirty="0"/>
                  <a:t>0</a:t>
                </a:r>
                <a:r>
                  <a:rPr lang="en-IN" dirty="0"/>
                  <a:t> are equal if and only if A</a:t>
                </a:r>
                <a:r>
                  <a:rPr lang="en-IN" baseline="-25000" dirty="0"/>
                  <a:t>3</a:t>
                </a:r>
                <a:r>
                  <a:rPr lang="en-IN" dirty="0"/>
                  <a:t>=B</a:t>
                </a:r>
                <a:r>
                  <a:rPr lang="en-IN" baseline="-25000" dirty="0"/>
                  <a:t>3</a:t>
                </a:r>
                <a:r>
                  <a:rPr lang="en-IN" dirty="0"/>
                  <a:t>, A</a:t>
                </a:r>
                <a:r>
                  <a:rPr lang="en-IN" baseline="-25000" dirty="0"/>
                  <a:t>2</a:t>
                </a:r>
                <a:r>
                  <a:rPr lang="en-IN" dirty="0"/>
                  <a:t>=B</a:t>
                </a:r>
                <a:r>
                  <a:rPr lang="en-IN" baseline="-25000" dirty="0"/>
                  <a:t>2</a:t>
                </a:r>
                <a:r>
                  <a:rPr lang="en-IN" dirty="0"/>
                  <a:t>, A</a:t>
                </a:r>
                <a:r>
                  <a:rPr lang="en-IN" baseline="-25000" dirty="0"/>
                  <a:t>1</a:t>
                </a:r>
                <a:r>
                  <a:rPr lang="en-IN" dirty="0"/>
                  <a:t>=B</a:t>
                </a:r>
                <a:r>
                  <a:rPr lang="en-IN" baseline="-25000" dirty="0"/>
                  <a:t>1</a:t>
                </a:r>
                <a:r>
                  <a:rPr lang="en-IN" dirty="0"/>
                  <a:t> and A</a:t>
                </a:r>
                <a:r>
                  <a:rPr lang="en-IN" baseline="-25000" dirty="0"/>
                  <a:t>0</a:t>
                </a:r>
                <a:r>
                  <a:rPr lang="en-IN" dirty="0"/>
                  <a:t>=B</a:t>
                </a:r>
                <a:r>
                  <a:rPr lang="en-IN" baseline="-25000" dirty="0"/>
                  <a:t>0</a:t>
                </a:r>
              </a:p>
              <a:p>
                <a:pPr algn="just"/>
                <a:endParaRPr lang="en-IN" dirty="0"/>
              </a:p>
              <a:p>
                <a:pPr marL="0" indent="0" algn="ctr">
                  <a:buNone/>
                </a:pPr>
                <a:r>
                  <a:rPr lang="en-IN" dirty="0">
                    <a:solidFill>
                      <a:schemeClr val="tx2"/>
                    </a:solidFill>
                  </a:rPr>
                  <a:t>Equality = (A</a:t>
                </a:r>
                <a:r>
                  <a:rPr lang="en-IN" baseline="-25000" dirty="0">
                    <a:solidFill>
                      <a:schemeClr val="tx2"/>
                    </a:solidFill>
                  </a:rPr>
                  <a:t>3</a:t>
                </a:r>
                <a14:m>
                  <m:oMath xmlns:m="http://schemas.openxmlformats.org/officeDocument/2006/math">
                    <m:r>
                      <a:rPr lang="en-IN" i="1" smtClean="0">
                        <a:solidFill>
                          <a:schemeClr val="tx2"/>
                        </a:solidFill>
                        <a:latin typeface="Cambria Math" panose="02040503050406030204" pitchFamily="18" charset="0"/>
                        <a:ea typeface="Cambria Math" panose="02040503050406030204" pitchFamily="18" charset="0"/>
                      </a:rPr>
                      <m:t>⨀</m:t>
                    </m:r>
                  </m:oMath>
                </a14:m>
                <a:r>
                  <a:rPr lang="en-IN" dirty="0">
                    <a:solidFill>
                      <a:schemeClr val="tx2"/>
                    </a:solidFill>
                  </a:rPr>
                  <a:t>B</a:t>
                </a:r>
                <a:r>
                  <a:rPr lang="en-IN" baseline="-25000" dirty="0">
                    <a:solidFill>
                      <a:schemeClr val="tx2"/>
                    </a:solidFill>
                  </a:rPr>
                  <a:t>3</a:t>
                </a:r>
                <a:r>
                  <a:rPr lang="en-IN" dirty="0">
                    <a:solidFill>
                      <a:schemeClr val="tx2"/>
                    </a:solidFill>
                  </a:rPr>
                  <a:t>) (A</a:t>
                </a:r>
                <a:r>
                  <a:rPr lang="en-IN" baseline="-25000" dirty="0">
                    <a:solidFill>
                      <a:schemeClr val="tx2"/>
                    </a:solidFill>
                  </a:rPr>
                  <a:t>2</a:t>
                </a:r>
                <a14:m>
                  <m:oMath xmlns:m="http://schemas.openxmlformats.org/officeDocument/2006/math">
                    <m:r>
                      <a:rPr lang="en-IN" i="1">
                        <a:solidFill>
                          <a:schemeClr val="tx2"/>
                        </a:solidFill>
                        <a:latin typeface="Cambria Math" panose="02040503050406030204" pitchFamily="18" charset="0"/>
                        <a:ea typeface="Cambria Math" panose="02040503050406030204" pitchFamily="18" charset="0"/>
                      </a:rPr>
                      <m:t>⨀</m:t>
                    </m:r>
                  </m:oMath>
                </a14:m>
                <a:r>
                  <a:rPr lang="en-IN" dirty="0">
                    <a:solidFill>
                      <a:schemeClr val="tx2"/>
                    </a:solidFill>
                  </a:rPr>
                  <a:t>B</a:t>
                </a:r>
                <a:r>
                  <a:rPr lang="en-IN" baseline="-25000" dirty="0">
                    <a:solidFill>
                      <a:schemeClr val="tx2"/>
                    </a:solidFill>
                  </a:rPr>
                  <a:t>2</a:t>
                </a:r>
                <a:r>
                  <a:rPr lang="en-IN" dirty="0">
                    <a:solidFill>
                      <a:schemeClr val="tx2"/>
                    </a:solidFill>
                  </a:rPr>
                  <a:t>) (A</a:t>
                </a:r>
                <a:r>
                  <a:rPr lang="en-IN" baseline="-25000" dirty="0">
                    <a:solidFill>
                      <a:schemeClr val="tx2"/>
                    </a:solidFill>
                  </a:rPr>
                  <a:t>1</a:t>
                </a:r>
                <a14:m>
                  <m:oMath xmlns:m="http://schemas.openxmlformats.org/officeDocument/2006/math">
                    <m:r>
                      <a:rPr lang="en-IN" i="1">
                        <a:solidFill>
                          <a:schemeClr val="tx2"/>
                        </a:solidFill>
                        <a:latin typeface="Cambria Math" panose="02040503050406030204" pitchFamily="18" charset="0"/>
                        <a:ea typeface="Cambria Math" panose="02040503050406030204" pitchFamily="18" charset="0"/>
                      </a:rPr>
                      <m:t>⨀</m:t>
                    </m:r>
                  </m:oMath>
                </a14:m>
                <a:r>
                  <a:rPr lang="en-IN" dirty="0">
                    <a:solidFill>
                      <a:schemeClr val="tx2"/>
                    </a:solidFill>
                  </a:rPr>
                  <a:t>B</a:t>
                </a:r>
                <a:r>
                  <a:rPr lang="en-IN" baseline="-25000" dirty="0">
                    <a:solidFill>
                      <a:schemeClr val="tx2"/>
                    </a:solidFill>
                  </a:rPr>
                  <a:t>1</a:t>
                </a:r>
                <a:r>
                  <a:rPr lang="en-IN" dirty="0">
                    <a:solidFill>
                      <a:schemeClr val="tx2"/>
                    </a:solidFill>
                  </a:rPr>
                  <a:t>) (A</a:t>
                </a:r>
                <a:r>
                  <a:rPr lang="en-IN" baseline="-25000" dirty="0">
                    <a:solidFill>
                      <a:schemeClr val="tx2"/>
                    </a:solidFill>
                  </a:rPr>
                  <a:t>0</a:t>
                </a:r>
                <a14:m>
                  <m:oMath xmlns:m="http://schemas.openxmlformats.org/officeDocument/2006/math">
                    <m:r>
                      <a:rPr lang="en-IN" i="1">
                        <a:solidFill>
                          <a:schemeClr val="tx2"/>
                        </a:solidFill>
                        <a:latin typeface="Cambria Math" panose="02040503050406030204" pitchFamily="18" charset="0"/>
                        <a:ea typeface="Cambria Math" panose="02040503050406030204" pitchFamily="18" charset="0"/>
                      </a:rPr>
                      <m:t>⨀</m:t>
                    </m:r>
                  </m:oMath>
                </a14:m>
                <a:r>
                  <a:rPr lang="en-IN" dirty="0">
                    <a:solidFill>
                      <a:schemeClr val="tx2"/>
                    </a:solidFill>
                  </a:rPr>
                  <a:t>B</a:t>
                </a:r>
                <a:r>
                  <a:rPr lang="en-IN" baseline="-25000" dirty="0">
                    <a:solidFill>
                      <a:schemeClr val="tx2"/>
                    </a:solidFill>
                  </a:rPr>
                  <a:t>0</a:t>
                </a:r>
                <a:r>
                  <a:rPr lang="en-IN" dirty="0">
                    <a:solidFill>
                      <a:schemeClr val="tx2"/>
                    </a:solidFill>
                  </a:rPr>
                  <a:t>)</a:t>
                </a:r>
              </a:p>
              <a:p>
                <a:endParaRPr lang="en-IN" dirty="0"/>
              </a:p>
            </p:txBody>
          </p:sp>
        </mc:Choice>
        <mc:Fallback xmlns="">
          <p:sp>
            <p:nvSpPr>
              <p:cNvPr id="3" name="Content Placeholder 2">
                <a:extLst>
                  <a:ext uri="{FF2B5EF4-FFF2-40B4-BE49-F238E27FC236}">
                    <a16:creationId xmlns:a16="http://schemas.microsoft.com/office/drawing/2014/main" id="{283B28EE-3A55-4AF2-A35B-F883E8C425E1}"/>
                  </a:ext>
                </a:extLst>
              </p:cNvPr>
              <p:cNvSpPr>
                <a:spLocks noGrp="1" noRot="1" noChangeAspect="1" noMove="1" noResize="1" noEditPoints="1" noAdjustHandles="1" noChangeArrowheads="1" noChangeShapeType="1" noTextEdit="1"/>
              </p:cNvSpPr>
              <p:nvPr>
                <p:ph idx="1"/>
              </p:nvPr>
            </p:nvSpPr>
            <p:spPr>
              <a:blipFill>
                <a:blip r:embed="rId2"/>
                <a:stretch>
                  <a:fillRect l="-716" t="-1418"/>
                </a:stretch>
              </a:blipFill>
            </p:spPr>
            <p:txBody>
              <a:bodyPr/>
              <a:lstStyle/>
              <a:p>
                <a:r>
                  <a:rPr lang="en-IN">
                    <a:noFill/>
                  </a:rPr>
                  <a:t> </a:t>
                </a:r>
              </a:p>
            </p:txBody>
          </p:sp>
        </mc:Fallback>
      </mc:AlternateContent>
    </p:spTree>
    <p:extLst>
      <p:ext uri="{BB962C8B-B14F-4D97-AF65-F5344CB8AC3E}">
        <p14:creationId xmlns:p14="http://schemas.microsoft.com/office/powerpoint/2010/main" val="523440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15CAB8-AF8A-45AC-B946-42C8DF854F82}"/>
              </a:ext>
            </a:extLst>
          </p:cNvPr>
          <p:cNvSpPr>
            <a:spLocks noGrp="1"/>
          </p:cNvSpPr>
          <p:nvPr>
            <p:ph type="title"/>
          </p:nvPr>
        </p:nvSpPr>
        <p:spPr/>
        <p:txBody>
          <a:bodyPr/>
          <a:lstStyle/>
          <a:p>
            <a:r>
              <a:rPr lang="en-IN" dirty="0"/>
              <a:t>1-bit Magnitude Comparator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E903071B-0003-406A-9127-449CE45359C5}"/>
                  </a:ext>
                </a:extLst>
              </p:cNvPr>
              <p:cNvSpPr>
                <a:spLocks noGrp="1"/>
              </p:cNvSpPr>
              <p:nvPr>
                <p:ph idx="1"/>
              </p:nvPr>
            </p:nvSpPr>
            <p:spPr>
              <a:xfrm>
                <a:off x="131180" y="863444"/>
                <a:ext cx="6207627" cy="3367593"/>
              </a:xfrm>
            </p:spPr>
            <p:txBody>
              <a:bodyPr/>
              <a:lstStyle/>
              <a:p>
                <a:pPr algn="just"/>
                <a:r>
                  <a:rPr lang="en-IN" dirty="0"/>
                  <a:t>Let the 1-bit numbers be A = A</a:t>
                </a:r>
                <a:r>
                  <a:rPr lang="en-IN" baseline="-25000" dirty="0"/>
                  <a:t>0</a:t>
                </a:r>
                <a:r>
                  <a:rPr lang="en-IN" dirty="0"/>
                  <a:t> and B = B</a:t>
                </a:r>
                <a:r>
                  <a:rPr lang="en-IN" baseline="-25000" dirty="0"/>
                  <a:t>0</a:t>
                </a:r>
              </a:p>
              <a:p>
                <a:pPr algn="just"/>
                <a:r>
                  <a:rPr lang="en-IN" dirty="0"/>
                  <a:t>If A</a:t>
                </a:r>
                <a:r>
                  <a:rPr lang="en-IN" baseline="-25000" dirty="0"/>
                  <a:t>0</a:t>
                </a:r>
                <a:r>
                  <a:rPr lang="en-IN" dirty="0"/>
                  <a:t> = 1 and B</a:t>
                </a:r>
                <a:r>
                  <a:rPr lang="en-IN" baseline="-25000" dirty="0"/>
                  <a:t>0</a:t>
                </a:r>
                <a:r>
                  <a:rPr lang="en-IN" dirty="0"/>
                  <a:t> = 0 then A &gt; B</a:t>
                </a:r>
              </a:p>
              <a:p>
                <a:pPr marL="0" indent="0" algn="ctr">
                  <a:buNone/>
                </a:pPr>
                <a:r>
                  <a:rPr lang="en-IN" dirty="0">
                    <a:solidFill>
                      <a:schemeClr val="tx2"/>
                    </a:solidFill>
                  </a:rPr>
                  <a:t>A &gt; B : G = A</a:t>
                </a:r>
                <a:r>
                  <a:rPr lang="en-IN" baseline="-25000" dirty="0">
                    <a:solidFill>
                      <a:schemeClr val="tx2"/>
                    </a:solidFill>
                  </a:rPr>
                  <a:t>0</a:t>
                </a:r>
                <a:r>
                  <a:rPr lang="en-IN" dirty="0">
                    <a:solidFill>
                      <a:schemeClr val="tx2"/>
                    </a:solidFill>
                  </a:rPr>
                  <a:t>B</a:t>
                </a:r>
                <a:r>
                  <a:rPr lang="en-IN" baseline="-25000" dirty="0">
                    <a:solidFill>
                      <a:schemeClr val="tx2"/>
                    </a:solidFill>
                  </a:rPr>
                  <a:t>0</a:t>
                </a:r>
                <a:r>
                  <a:rPr lang="en-IN" dirty="0">
                    <a:solidFill>
                      <a:schemeClr val="tx2"/>
                    </a:solidFill>
                  </a:rPr>
                  <a:t>’</a:t>
                </a:r>
              </a:p>
              <a:p>
                <a:pPr algn="just"/>
                <a:r>
                  <a:rPr lang="en-IN" dirty="0"/>
                  <a:t>If A</a:t>
                </a:r>
                <a:r>
                  <a:rPr lang="en-IN" baseline="-25000" dirty="0"/>
                  <a:t>0</a:t>
                </a:r>
                <a:r>
                  <a:rPr lang="en-IN" dirty="0"/>
                  <a:t> = 0 and B</a:t>
                </a:r>
                <a:r>
                  <a:rPr lang="en-IN" baseline="-25000" dirty="0"/>
                  <a:t>0</a:t>
                </a:r>
                <a:r>
                  <a:rPr lang="en-IN" dirty="0"/>
                  <a:t> = 1 then A &lt; B</a:t>
                </a:r>
              </a:p>
              <a:p>
                <a:pPr marL="0" indent="0" algn="ctr">
                  <a:buNone/>
                </a:pPr>
                <a:r>
                  <a:rPr lang="en-IN" dirty="0">
                    <a:solidFill>
                      <a:schemeClr val="tx2"/>
                    </a:solidFill>
                  </a:rPr>
                  <a:t>A &lt; B : L = A</a:t>
                </a:r>
                <a:r>
                  <a:rPr lang="en-IN" baseline="-25000" dirty="0">
                    <a:solidFill>
                      <a:schemeClr val="tx2"/>
                    </a:solidFill>
                  </a:rPr>
                  <a:t>0</a:t>
                </a:r>
                <a:r>
                  <a:rPr lang="en-IN" dirty="0">
                    <a:solidFill>
                      <a:schemeClr val="tx2"/>
                    </a:solidFill>
                  </a:rPr>
                  <a:t>’B</a:t>
                </a:r>
                <a:r>
                  <a:rPr lang="en-IN" baseline="-25000" dirty="0">
                    <a:solidFill>
                      <a:schemeClr val="tx2"/>
                    </a:solidFill>
                  </a:rPr>
                  <a:t>0</a:t>
                </a:r>
                <a:endParaRPr lang="en-IN" dirty="0">
                  <a:solidFill>
                    <a:schemeClr val="tx2"/>
                  </a:solidFill>
                </a:endParaRPr>
              </a:p>
              <a:p>
                <a:pPr algn="just"/>
                <a:r>
                  <a:rPr lang="en-IN" dirty="0"/>
                  <a:t>If A</a:t>
                </a:r>
                <a:r>
                  <a:rPr lang="en-IN" baseline="-25000" dirty="0"/>
                  <a:t>0</a:t>
                </a:r>
                <a:r>
                  <a:rPr lang="en-IN" dirty="0"/>
                  <a:t> = 1 and B</a:t>
                </a:r>
                <a:r>
                  <a:rPr lang="en-IN" baseline="-25000" dirty="0"/>
                  <a:t>0</a:t>
                </a:r>
                <a:r>
                  <a:rPr lang="en-IN" dirty="0"/>
                  <a:t> = 1 (coincides) then A = B</a:t>
                </a:r>
              </a:p>
              <a:p>
                <a:pPr marL="0" indent="0" algn="ctr">
                  <a:buNone/>
                </a:pPr>
                <a:r>
                  <a:rPr lang="en-IN" dirty="0">
                    <a:solidFill>
                      <a:schemeClr val="tx2"/>
                    </a:solidFill>
                  </a:rPr>
                  <a:t>A = B : E = A</a:t>
                </a:r>
                <a:r>
                  <a:rPr lang="en-IN" baseline="-25000" dirty="0">
                    <a:solidFill>
                      <a:schemeClr val="tx2"/>
                    </a:solidFill>
                  </a:rPr>
                  <a:t>0 </a:t>
                </a:r>
                <a14:m>
                  <m:oMath xmlns:m="http://schemas.openxmlformats.org/officeDocument/2006/math">
                    <m:r>
                      <a:rPr lang="en-IN" i="1">
                        <a:solidFill>
                          <a:schemeClr val="tx2"/>
                        </a:solidFill>
                        <a:latin typeface="Cambria Math" panose="02040503050406030204" pitchFamily="18" charset="0"/>
                        <a:ea typeface="Cambria Math" panose="02040503050406030204" pitchFamily="18" charset="0"/>
                      </a:rPr>
                      <m:t>⨀ </m:t>
                    </m:r>
                  </m:oMath>
                </a14:m>
                <a:r>
                  <a:rPr lang="en-IN" dirty="0">
                    <a:solidFill>
                      <a:schemeClr val="tx2"/>
                    </a:solidFill>
                  </a:rPr>
                  <a:t>B</a:t>
                </a:r>
                <a:r>
                  <a:rPr lang="en-IN" baseline="-25000" dirty="0">
                    <a:solidFill>
                      <a:schemeClr val="tx2"/>
                    </a:solidFill>
                  </a:rPr>
                  <a:t>0</a:t>
                </a:r>
                <a:endParaRPr lang="en-IN" dirty="0">
                  <a:solidFill>
                    <a:schemeClr val="tx2"/>
                  </a:solidFill>
                </a:endParaRPr>
              </a:p>
              <a:p>
                <a:endParaRPr lang="en-IN" dirty="0"/>
              </a:p>
            </p:txBody>
          </p:sp>
        </mc:Choice>
        <mc:Fallback xmlns="">
          <p:sp>
            <p:nvSpPr>
              <p:cNvPr id="3" name="Content Placeholder 2">
                <a:extLst>
                  <a:ext uri="{FF2B5EF4-FFF2-40B4-BE49-F238E27FC236}">
                    <a16:creationId xmlns:a16="http://schemas.microsoft.com/office/drawing/2014/main" id="{E903071B-0003-406A-9127-449CE45359C5}"/>
                  </a:ext>
                </a:extLst>
              </p:cNvPr>
              <p:cNvSpPr>
                <a:spLocks noGrp="1" noRot="1" noChangeAspect="1" noMove="1" noResize="1" noEditPoints="1" noAdjustHandles="1" noChangeArrowheads="1" noChangeShapeType="1" noTextEdit="1"/>
              </p:cNvSpPr>
              <p:nvPr>
                <p:ph idx="1"/>
              </p:nvPr>
            </p:nvSpPr>
            <p:spPr>
              <a:xfrm>
                <a:off x="131180" y="863444"/>
                <a:ext cx="6207627" cy="3367593"/>
              </a:xfrm>
              <a:blipFill>
                <a:blip r:embed="rId2"/>
                <a:stretch>
                  <a:fillRect l="-1375" t="-2355"/>
                </a:stretch>
              </a:blipFill>
            </p:spPr>
            <p:txBody>
              <a:bodyPr/>
              <a:lstStyle/>
              <a:p>
                <a:r>
                  <a:rPr lang="en-IN">
                    <a:noFill/>
                  </a:rPr>
                  <a:t> </a:t>
                </a:r>
              </a:p>
            </p:txBody>
          </p:sp>
        </mc:Fallback>
      </mc:AlternateContent>
      <p:graphicFrame>
        <p:nvGraphicFramePr>
          <p:cNvPr id="4" name="Table 3">
            <a:extLst>
              <a:ext uri="{FF2B5EF4-FFF2-40B4-BE49-F238E27FC236}">
                <a16:creationId xmlns:a16="http://schemas.microsoft.com/office/drawing/2014/main" xmlns="" id="{5F8D07A5-A1C5-4FF3-915D-595568E0618A}"/>
              </a:ext>
            </a:extLst>
          </p:cNvPr>
          <p:cNvGraphicFramePr>
            <a:graphicFrameLocks noGrp="1"/>
          </p:cNvGraphicFramePr>
          <p:nvPr>
            <p:extLst>
              <p:ext uri="{D42A27DB-BD31-4B8C-83A1-F6EECF244321}">
                <p14:modId xmlns:p14="http://schemas.microsoft.com/office/powerpoint/2010/main" val="4134275164"/>
              </p:ext>
            </p:extLst>
          </p:nvPr>
        </p:nvGraphicFramePr>
        <p:xfrm>
          <a:off x="3714651" y="4130646"/>
          <a:ext cx="3429000" cy="2286000"/>
        </p:xfrm>
        <a:graphic>
          <a:graphicData uri="http://schemas.openxmlformats.org/drawingml/2006/table">
            <a:tbl>
              <a:tblPr firstRow="1">
                <a:tableStyleId>{69012ECD-51FC-41F1-AA8D-1B2483CD663E}</a:tableStyleId>
              </a:tblPr>
              <a:tblGrid>
                <a:gridCol w="685800">
                  <a:extLst>
                    <a:ext uri="{9D8B030D-6E8A-4147-A177-3AD203B41FA5}">
                      <a16:colId xmlns:a16="http://schemas.microsoft.com/office/drawing/2014/main" xmlns="" val="20000"/>
                    </a:ext>
                  </a:extLst>
                </a:gridCol>
                <a:gridCol w="685800">
                  <a:extLst>
                    <a:ext uri="{9D8B030D-6E8A-4147-A177-3AD203B41FA5}">
                      <a16:colId xmlns:a16="http://schemas.microsoft.com/office/drawing/2014/main" xmlns="" val="20001"/>
                    </a:ext>
                  </a:extLst>
                </a:gridCol>
                <a:gridCol w="685800">
                  <a:extLst>
                    <a:ext uri="{9D8B030D-6E8A-4147-A177-3AD203B41FA5}">
                      <a16:colId xmlns:a16="http://schemas.microsoft.com/office/drawing/2014/main" xmlns="" val="20002"/>
                    </a:ext>
                  </a:extLst>
                </a:gridCol>
                <a:gridCol w="685800">
                  <a:extLst>
                    <a:ext uri="{9D8B030D-6E8A-4147-A177-3AD203B41FA5}">
                      <a16:colId xmlns:a16="http://schemas.microsoft.com/office/drawing/2014/main" xmlns="" val="20003"/>
                    </a:ext>
                  </a:extLst>
                </a:gridCol>
                <a:gridCol w="685800">
                  <a:extLst>
                    <a:ext uri="{9D8B030D-6E8A-4147-A177-3AD203B41FA5}">
                      <a16:colId xmlns:a16="http://schemas.microsoft.com/office/drawing/2014/main" xmlns="" val="20004"/>
                    </a:ext>
                  </a:extLst>
                </a:gridCol>
              </a:tblGrid>
              <a:tr h="370840">
                <a:tc>
                  <a:txBody>
                    <a:bodyPr/>
                    <a:lstStyle/>
                    <a:p>
                      <a:pPr algn="ctr"/>
                      <a:r>
                        <a:rPr lang="en-US" sz="2400" dirty="0">
                          <a:solidFill>
                            <a:sysClr val="windowText" lastClr="000000"/>
                          </a:solidFill>
                        </a:rPr>
                        <a:t>A</a:t>
                      </a:r>
                      <a:r>
                        <a:rPr lang="en-US" sz="2400" baseline="-25000" dirty="0">
                          <a:solidFill>
                            <a:sysClr val="windowText" lastClr="000000"/>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400" dirty="0">
                          <a:solidFill>
                            <a:sysClr val="windowText" lastClr="000000"/>
                          </a:solidFill>
                        </a:rPr>
                        <a:t>B</a:t>
                      </a:r>
                      <a:r>
                        <a:rPr lang="en-US" sz="2400" baseline="-25000" dirty="0">
                          <a:solidFill>
                            <a:sysClr val="windowText" lastClr="000000"/>
                          </a:solidFill>
                        </a:rPr>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400" dirty="0">
                          <a:solidFill>
                            <a:sysClr val="windowText" lastClr="000000"/>
                          </a:solidFill>
                        </a:rPr>
                        <a:t>L</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400" dirty="0">
                          <a:solidFill>
                            <a:sysClr val="windowText" lastClr="000000"/>
                          </a:solidFill>
                        </a:rPr>
                        <a:t>E</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400" dirty="0">
                          <a:solidFill>
                            <a:sysClr val="windowText" lastClr="000000"/>
                          </a:solidFill>
                        </a:rPr>
                        <a:t>G</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370840">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4"/>
                  </a:ext>
                </a:extLst>
              </a:tr>
            </a:tbl>
          </a:graphicData>
        </a:graphic>
      </p:graphicFrame>
      <p:sp>
        <p:nvSpPr>
          <p:cNvPr id="5" name="Rectangle 4">
            <a:extLst>
              <a:ext uri="{FF2B5EF4-FFF2-40B4-BE49-F238E27FC236}">
                <a16:creationId xmlns:a16="http://schemas.microsoft.com/office/drawing/2014/main" xmlns="" id="{62298CBC-B8E2-435B-987E-EF22043D6A70}"/>
              </a:ext>
            </a:extLst>
          </p:cNvPr>
          <p:cNvSpPr/>
          <p:nvPr/>
        </p:nvSpPr>
        <p:spPr>
          <a:xfrm>
            <a:off x="5238651" y="4627521"/>
            <a:ext cx="381000" cy="3778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37CBD472-C9BE-4093-AD17-48D87806D5CC}"/>
              </a:ext>
            </a:extLst>
          </p:cNvPr>
          <p:cNvSpPr/>
          <p:nvPr/>
        </p:nvSpPr>
        <p:spPr>
          <a:xfrm>
            <a:off x="5919697" y="4616422"/>
            <a:ext cx="381000" cy="3778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xmlns="" id="{92119C9C-D361-435E-8D7A-7BABE1C66D49}"/>
              </a:ext>
            </a:extLst>
          </p:cNvPr>
          <p:cNvSpPr/>
          <p:nvPr/>
        </p:nvSpPr>
        <p:spPr>
          <a:xfrm>
            <a:off x="6610251" y="4616422"/>
            <a:ext cx="381000" cy="3778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xmlns="" id="{CA51E1F1-D98A-49AC-9940-81262BBCD456}"/>
              </a:ext>
            </a:extLst>
          </p:cNvPr>
          <p:cNvSpPr/>
          <p:nvPr/>
        </p:nvSpPr>
        <p:spPr>
          <a:xfrm>
            <a:off x="5238651" y="5108573"/>
            <a:ext cx="381000" cy="3778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xmlns="" id="{B3DBE2E6-4334-4D2B-9D83-1474F3EE9F02}"/>
              </a:ext>
            </a:extLst>
          </p:cNvPr>
          <p:cNvSpPr/>
          <p:nvPr/>
        </p:nvSpPr>
        <p:spPr>
          <a:xfrm>
            <a:off x="5919697" y="5097474"/>
            <a:ext cx="381000" cy="3778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xmlns="" id="{F83532F4-6453-4B84-8089-013D6EDFFBF0}"/>
              </a:ext>
            </a:extLst>
          </p:cNvPr>
          <p:cNvSpPr/>
          <p:nvPr/>
        </p:nvSpPr>
        <p:spPr>
          <a:xfrm>
            <a:off x="6610251" y="5097474"/>
            <a:ext cx="381000" cy="3778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xmlns="" id="{90119084-5564-4858-8A41-13D23ECD9F0B}"/>
              </a:ext>
            </a:extLst>
          </p:cNvPr>
          <p:cNvSpPr/>
          <p:nvPr/>
        </p:nvSpPr>
        <p:spPr>
          <a:xfrm>
            <a:off x="5238651" y="5542000"/>
            <a:ext cx="381000" cy="3778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xmlns="" id="{00232B5B-647C-4C05-9B9E-8198183B853B}"/>
              </a:ext>
            </a:extLst>
          </p:cNvPr>
          <p:cNvSpPr/>
          <p:nvPr/>
        </p:nvSpPr>
        <p:spPr>
          <a:xfrm>
            <a:off x="5919697" y="5530901"/>
            <a:ext cx="381000" cy="3778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xmlns="" id="{DBF8B8E6-871A-445C-90AF-0A03C0BA14B3}"/>
              </a:ext>
            </a:extLst>
          </p:cNvPr>
          <p:cNvSpPr/>
          <p:nvPr/>
        </p:nvSpPr>
        <p:spPr>
          <a:xfrm>
            <a:off x="6610251" y="5530901"/>
            <a:ext cx="381000" cy="3778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xmlns="" id="{9748493C-4959-42BD-AB83-7E5189DE9333}"/>
              </a:ext>
            </a:extLst>
          </p:cNvPr>
          <p:cNvSpPr/>
          <p:nvPr/>
        </p:nvSpPr>
        <p:spPr>
          <a:xfrm>
            <a:off x="5238651" y="6005655"/>
            <a:ext cx="381000" cy="3778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xmlns="" id="{8818AE01-D317-43B0-AA5F-7C78B4FDCDE4}"/>
              </a:ext>
            </a:extLst>
          </p:cNvPr>
          <p:cNvSpPr/>
          <p:nvPr/>
        </p:nvSpPr>
        <p:spPr>
          <a:xfrm>
            <a:off x="5919697" y="5994556"/>
            <a:ext cx="381000" cy="3778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xmlns="" id="{ABEC987E-E4C4-4584-969C-E93551AAC713}"/>
              </a:ext>
            </a:extLst>
          </p:cNvPr>
          <p:cNvSpPr/>
          <p:nvPr/>
        </p:nvSpPr>
        <p:spPr>
          <a:xfrm>
            <a:off x="6610251" y="5994556"/>
            <a:ext cx="381000" cy="3778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7" name="Group 16">
            <a:extLst>
              <a:ext uri="{FF2B5EF4-FFF2-40B4-BE49-F238E27FC236}">
                <a16:creationId xmlns:a16="http://schemas.microsoft.com/office/drawing/2014/main" xmlns="" id="{64D95472-E42F-4DA6-827A-0B3E26C002DD}"/>
              </a:ext>
            </a:extLst>
          </p:cNvPr>
          <p:cNvGrpSpPr/>
          <p:nvPr/>
        </p:nvGrpSpPr>
        <p:grpSpPr>
          <a:xfrm>
            <a:off x="7477197" y="861384"/>
            <a:ext cx="3034154" cy="741118"/>
            <a:chOff x="2575417" y="1715660"/>
            <a:chExt cx="3034154" cy="741118"/>
          </a:xfrm>
        </p:grpSpPr>
        <p:cxnSp>
          <p:nvCxnSpPr>
            <p:cNvPr id="18" name="Straight Connector 17">
              <a:extLst>
                <a:ext uri="{FF2B5EF4-FFF2-40B4-BE49-F238E27FC236}">
                  <a16:creationId xmlns:a16="http://schemas.microsoft.com/office/drawing/2014/main" xmlns="" id="{1A47318F-D9AE-481F-ADFB-557CC829CF42}"/>
                </a:ext>
              </a:extLst>
            </p:cNvPr>
            <p:cNvCxnSpPr/>
            <p:nvPr/>
          </p:nvCxnSpPr>
          <p:spPr>
            <a:xfrm flipV="1">
              <a:off x="4042896" y="226640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BBEF7823-B966-4A20-B90E-424AAB24C637}"/>
                </a:ext>
              </a:extLst>
            </p:cNvPr>
            <p:cNvCxnSpPr/>
            <p:nvPr/>
          </p:nvCxnSpPr>
          <p:spPr>
            <a:xfrm>
              <a:off x="2575417" y="1903059"/>
              <a:ext cx="1882586"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956170B5-FF93-45A1-93A2-D7CFDD411A04}"/>
                </a:ext>
              </a:extLst>
            </p:cNvPr>
            <p:cNvCxnSpPr/>
            <p:nvPr/>
          </p:nvCxnSpPr>
          <p:spPr>
            <a:xfrm flipV="1">
              <a:off x="5346318" y="2086964"/>
              <a:ext cx="26325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Delay 68">
              <a:extLst>
                <a:ext uri="{FF2B5EF4-FFF2-40B4-BE49-F238E27FC236}">
                  <a16:creationId xmlns:a16="http://schemas.microsoft.com/office/drawing/2014/main" xmlns="" id="{1E9FE744-C21B-48FF-B033-646B9DA84F52}"/>
                </a:ext>
              </a:extLst>
            </p:cNvPr>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2" name="Group 21">
            <a:extLst>
              <a:ext uri="{FF2B5EF4-FFF2-40B4-BE49-F238E27FC236}">
                <a16:creationId xmlns:a16="http://schemas.microsoft.com/office/drawing/2014/main" xmlns="" id="{94940383-FCD4-44D4-86DC-DD0CA1644E08}"/>
              </a:ext>
            </a:extLst>
          </p:cNvPr>
          <p:cNvGrpSpPr/>
          <p:nvPr/>
        </p:nvGrpSpPr>
        <p:grpSpPr>
          <a:xfrm>
            <a:off x="8105807" y="3378874"/>
            <a:ext cx="2405544" cy="741118"/>
            <a:chOff x="3204027" y="1715660"/>
            <a:chExt cx="2405544" cy="741118"/>
          </a:xfrm>
        </p:grpSpPr>
        <p:cxnSp>
          <p:nvCxnSpPr>
            <p:cNvPr id="23" name="Straight Connector 22">
              <a:extLst>
                <a:ext uri="{FF2B5EF4-FFF2-40B4-BE49-F238E27FC236}">
                  <a16:creationId xmlns:a16="http://schemas.microsoft.com/office/drawing/2014/main" xmlns="" id="{A67696B4-F962-4EB7-900D-6266ED7AE2E0}"/>
                </a:ext>
              </a:extLst>
            </p:cNvPr>
            <p:cNvCxnSpPr/>
            <p:nvPr/>
          </p:nvCxnSpPr>
          <p:spPr>
            <a:xfrm flipV="1">
              <a:off x="4042896" y="226640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ED52F96D-C4CC-44BC-B2C1-27E37CB5C60B}"/>
                </a:ext>
              </a:extLst>
            </p:cNvPr>
            <p:cNvCxnSpPr/>
            <p:nvPr/>
          </p:nvCxnSpPr>
          <p:spPr>
            <a:xfrm>
              <a:off x="3204027" y="1903059"/>
              <a:ext cx="1253976"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C171FC79-DD53-4054-AA9B-A90EF295C00B}"/>
                </a:ext>
              </a:extLst>
            </p:cNvPr>
            <p:cNvCxnSpPr/>
            <p:nvPr/>
          </p:nvCxnSpPr>
          <p:spPr>
            <a:xfrm flipV="1">
              <a:off x="5346318" y="2086964"/>
              <a:ext cx="26325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Delay 68">
              <a:extLst>
                <a:ext uri="{FF2B5EF4-FFF2-40B4-BE49-F238E27FC236}">
                  <a16:creationId xmlns:a16="http://schemas.microsoft.com/office/drawing/2014/main" xmlns="" id="{AD9635C6-CEE8-4AED-9E6F-934CE5A12007}"/>
                </a:ext>
              </a:extLst>
            </p:cNvPr>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7" name="Group 26">
            <a:extLst>
              <a:ext uri="{FF2B5EF4-FFF2-40B4-BE49-F238E27FC236}">
                <a16:creationId xmlns:a16="http://schemas.microsoft.com/office/drawing/2014/main" xmlns="" id="{E754A293-D671-404E-B419-A3B179CC4B3C}"/>
              </a:ext>
            </a:extLst>
          </p:cNvPr>
          <p:cNvGrpSpPr/>
          <p:nvPr/>
        </p:nvGrpSpPr>
        <p:grpSpPr>
          <a:xfrm>
            <a:off x="6887471" y="2098483"/>
            <a:ext cx="3692731" cy="724319"/>
            <a:chOff x="5128926" y="5434009"/>
            <a:chExt cx="3692731" cy="724319"/>
          </a:xfrm>
        </p:grpSpPr>
        <p:grpSp>
          <p:nvGrpSpPr>
            <p:cNvPr id="28" name="Group 27">
              <a:extLst>
                <a:ext uri="{FF2B5EF4-FFF2-40B4-BE49-F238E27FC236}">
                  <a16:creationId xmlns:a16="http://schemas.microsoft.com/office/drawing/2014/main" xmlns="" id="{87EF9B7D-A209-4412-97EC-E67E57F79683}"/>
                </a:ext>
              </a:extLst>
            </p:cNvPr>
            <p:cNvGrpSpPr/>
            <p:nvPr/>
          </p:nvGrpSpPr>
          <p:grpSpPr>
            <a:xfrm>
              <a:off x="5128926" y="5434009"/>
              <a:ext cx="3389345" cy="724319"/>
              <a:chOff x="1617916" y="5435203"/>
              <a:chExt cx="3389345" cy="724319"/>
            </a:xfrm>
          </p:grpSpPr>
          <p:cxnSp>
            <p:nvCxnSpPr>
              <p:cNvPr id="32" name="Straight Connector 31">
                <a:extLst>
                  <a:ext uri="{FF2B5EF4-FFF2-40B4-BE49-F238E27FC236}">
                    <a16:creationId xmlns:a16="http://schemas.microsoft.com/office/drawing/2014/main" xmlns="" id="{A01D0EEA-3258-4AE0-AF84-352A31C003EC}"/>
                  </a:ext>
                </a:extLst>
              </p:cNvPr>
              <p:cNvCxnSpPr/>
              <p:nvPr/>
            </p:nvCxnSpPr>
            <p:spPr>
              <a:xfrm>
                <a:off x="1617916" y="5984024"/>
                <a:ext cx="2472312"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27FF5E6E-94CC-4441-908A-B52FF0D53D32}"/>
                  </a:ext>
                </a:extLst>
              </p:cNvPr>
              <p:cNvCxnSpPr/>
              <p:nvPr/>
            </p:nvCxnSpPr>
            <p:spPr>
              <a:xfrm>
                <a:off x="1617916" y="5620676"/>
                <a:ext cx="2472312"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Stored Data 71">
                <a:extLst>
                  <a:ext uri="{FF2B5EF4-FFF2-40B4-BE49-F238E27FC236}">
                    <a16:creationId xmlns:a16="http://schemas.microsoft.com/office/drawing/2014/main" xmlns="" id="{5FFEFEDC-DBDA-4248-9091-BCBC8C6589AC}"/>
                  </a:ext>
                </a:extLst>
              </p:cNvPr>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Stored Data 71">
                <a:extLst>
                  <a:ext uri="{FF2B5EF4-FFF2-40B4-BE49-F238E27FC236}">
                    <a16:creationId xmlns:a16="http://schemas.microsoft.com/office/drawing/2014/main" xmlns="" id="{A7415882-C2DB-49A2-A0EE-867E06252F80}"/>
                  </a:ext>
                </a:extLst>
              </p:cNvPr>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Stored Data 71">
                <a:extLst>
                  <a:ext uri="{FF2B5EF4-FFF2-40B4-BE49-F238E27FC236}">
                    <a16:creationId xmlns:a16="http://schemas.microsoft.com/office/drawing/2014/main" xmlns="" id="{8D3EAB60-461F-4D89-BFD2-5E34DC817E4E}"/>
                  </a:ext>
                </a:extLst>
              </p:cNvPr>
              <p:cNvSpPr/>
              <p:nvPr/>
            </p:nvSpPr>
            <p:spPr>
              <a:xfrm rot="10800000">
                <a:off x="3911116" y="5435203"/>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9" name="Group 28">
              <a:extLst>
                <a:ext uri="{FF2B5EF4-FFF2-40B4-BE49-F238E27FC236}">
                  <a16:creationId xmlns:a16="http://schemas.microsoft.com/office/drawing/2014/main" xmlns="" id="{CF9FC45E-627A-4599-83FB-D9CF61870DF6}"/>
                </a:ext>
              </a:extLst>
            </p:cNvPr>
            <p:cNvGrpSpPr/>
            <p:nvPr/>
          </p:nvGrpSpPr>
          <p:grpSpPr>
            <a:xfrm>
              <a:off x="8524804" y="5740592"/>
              <a:ext cx="296853" cy="117436"/>
              <a:chOff x="1486315" y="1289057"/>
              <a:chExt cx="296853" cy="117436"/>
            </a:xfrm>
          </p:grpSpPr>
          <p:cxnSp>
            <p:nvCxnSpPr>
              <p:cNvPr id="30" name="Straight Connector 29">
                <a:extLst>
                  <a:ext uri="{FF2B5EF4-FFF2-40B4-BE49-F238E27FC236}">
                    <a16:creationId xmlns:a16="http://schemas.microsoft.com/office/drawing/2014/main" xmlns="" id="{60AF8870-B2E3-4A98-A5B5-F95F019DAF53}"/>
                  </a:ext>
                </a:extLst>
              </p:cNvPr>
              <p:cNvCxnSpPr/>
              <p:nvPr/>
            </p:nvCxnSpPr>
            <p:spPr>
              <a:xfrm flipV="1">
                <a:off x="1603168" y="1347775"/>
                <a:ext cx="180000"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xmlns="" id="{1D02824A-0460-42FA-A2DA-AA8E9925FA87}"/>
                  </a:ext>
                </a:extLst>
              </p:cNvPr>
              <p:cNvSpPr/>
              <p:nvPr/>
            </p:nvSpPr>
            <p:spPr>
              <a:xfrm>
                <a:off x="1486315" y="1289057"/>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37" name="Group 36">
            <a:extLst>
              <a:ext uri="{FF2B5EF4-FFF2-40B4-BE49-F238E27FC236}">
                <a16:creationId xmlns:a16="http://schemas.microsoft.com/office/drawing/2014/main" xmlns="" id="{FD04C426-A133-4CA0-B5DE-A6CB074674EF}"/>
              </a:ext>
            </a:extLst>
          </p:cNvPr>
          <p:cNvGrpSpPr/>
          <p:nvPr/>
        </p:nvGrpSpPr>
        <p:grpSpPr>
          <a:xfrm>
            <a:off x="8111633" y="1204112"/>
            <a:ext cx="876091" cy="406172"/>
            <a:chOff x="379248" y="5807937"/>
            <a:chExt cx="1448058" cy="752875"/>
          </a:xfrm>
        </p:grpSpPr>
        <p:cxnSp>
          <p:nvCxnSpPr>
            <p:cNvPr id="38" name="Straight Connector 37">
              <a:extLst>
                <a:ext uri="{FF2B5EF4-FFF2-40B4-BE49-F238E27FC236}">
                  <a16:creationId xmlns:a16="http://schemas.microsoft.com/office/drawing/2014/main" xmlns="" id="{2A1D873A-4F24-4CA2-BEEB-7A7F8FDD2A7E}"/>
                </a:ext>
              </a:extLst>
            </p:cNvPr>
            <p:cNvCxnSpPr/>
            <p:nvPr/>
          </p:nvCxnSpPr>
          <p:spPr>
            <a:xfrm flipV="1">
              <a:off x="379248" y="6187166"/>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A0D88DCC-BEDE-400F-9B35-754705634A50}"/>
                </a:ext>
              </a:extLst>
            </p:cNvPr>
            <p:cNvCxnSpPr/>
            <p:nvPr/>
          </p:nvCxnSpPr>
          <p:spPr>
            <a:xfrm flipV="1">
              <a:off x="1563383" y="6183730"/>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xmlns="" id="{EF1DBECF-47C6-4201-AE9C-AA5C2559E34F}"/>
                </a:ext>
              </a:extLst>
            </p:cNvPr>
            <p:cNvSpPr/>
            <p:nvPr/>
          </p:nvSpPr>
          <p:spPr>
            <a:xfrm>
              <a:off x="1446530" y="6125012"/>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riangle 100">
              <a:extLst>
                <a:ext uri="{FF2B5EF4-FFF2-40B4-BE49-F238E27FC236}">
                  <a16:creationId xmlns:a16="http://schemas.microsoft.com/office/drawing/2014/main" xmlns="" id="{853F59B3-3AD0-41BE-9673-4368731F560A}"/>
                </a:ext>
              </a:extLst>
            </p:cNvPr>
            <p:cNvSpPr/>
            <p:nvPr/>
          </p:nvSpPr>
          <p:spPr>
            <a:xfrm rot="5400000">
              <a:off x="733521" y="5859860"/>
              <a:ext cx="752875" cy="649030"/>
            </a:xfrm>
            <a:prstGeom prst="triangl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2" name="Group 41">
            <a:extLst>
              <a:ext uri="{FF2B5EF4-FFF2-40B4-BE49-F238E27FC236}">
                <a16:creationId xmlns:a16="http://schemas.microsoft.com/office/drawing/2014/main" xmlns="" id="{F72430D2-690B-4CA8-9B75-AAB5C5EABA5C}"/>
              </a:ext>
            </a:extLst>
          </p:cNvPr>
          <p:cNvGrpSpPr/>
          <p:nvPr/>
        </p:nvGrpSpPr>
        <p:grpSpPr>
          <a:xfrm>
            <a:off x="7500221" y="3726535"/>
            <a:ext cx="1487504" cy="406172"/>
            <a:chOff x="-631334" y="5807937"/>
            <a:chExt cx="2458640" cy="752875"/>
          </a:xfrm>
        </p:grpSpPr>
        <p:cxnSp>
          <p:nvCxnSpPr>
            <p:cNvPr id="43" name="Straight Connector 42">
              <a:extLst>
                <a:ext uri="{FF2B5EF4-FFF2-40B4-BE49-F238E27FC236}">
                  <a16:creationId xmlns:a16="http://schemas.microsoft.com/office/drawing/2014/main" xmlns="" id="{FAFB7389-4D46-4DD0-A20B-CCA3A5CE8B72}"/>
                </a:ext>
              </a:extLst>
            </p:cNvPr>
            <p:cNvCxnSpPr/>
            <p:nvPr/>
          </p:nvCxnSpPr>
          <p:spPr>
            <a:xfrm>
              <a:off x="-631334" y="6187166"/>
              <a:ext cx="1425688" cy="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644E3504-E6A4-430D-A6CB-F58D94909088}"/>
                </a:ext>
              </a:extLst>
            </p:cNvPr>
            <p:cNvCxnSpPr/>
            <p:nvPr/>
          </p:nvCxnSpPr>
          <p:spPr>
            <a:xfrm flipV="1">
              <a:off x="1563383" y="6183730"/>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xmlns="" id="{3C7AD17C-9550-4ED6-8652-A022B8E4C1BC}"/>
                </a:ext>
              </a:extLst>
            </p:cNvPr>
            <p:cNvSpPr/>
            <p:nvPr/>
          </p:nvSpPr>
          <p:spPr>
            <a:xfrm>
              <a:off x="1446530" y="6125012"/>
              <a:ext cx="120028"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Triangle 100">
              <a:extLst>
                <a:ext uri="{FF2B5EF4-FFF2-40B4-BE49-F238E27FC236}">
                  <a16:creationId xmlns:a16="http://schemas.microsoft.com/office/drawing/2014/main" xmlns="" id="{68D038CB-1C6E-4FE2-91FE-08B7A69F8E99}"/>
                </a:ext>
              </a:extLst>
            </p:cNvPr>
            <p:cNvSpPr/>
            <p:nvPr/>
          </p:nvSpPr>
          <p:spPr>
            <a:xfrm rot="5400000">
              <a:off x="733521" y="5859860"/>
              <a:ext cx="752875" cy="649030"/>
            </a:xfrm>
            <a:prstGeom prst="triangl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47" name="Straight Connector 46">
            <a:extLst>
              <a:ext uri="{FF2B5EF4-FFF2-40B4-BE49-F238E27FC236}">
                <a16:creationId xmlns:a16="http://schemas.microsoft.com/office/drawing/2014/main" xmlns="" id="{4BAD0D19-CA0C-41BD-85AB-CAB0D359E08E}"/>
              </a:ext>
            </a:extLst>
          </p:cNvPr>
          <p:cNvCxnSpPr/>
          <p:nvPr/>
        </p:nvCxnSpPr>
        <p:spPr>
          <a:xfrm>
            <a:off x="8117630" y="1406850"/>
            <a:ext cx="0" cy="877106"/>
          </a:xfrm>
          <a:prstGeom prst="line">
            <a:avLst/>
          </a:prstGeom>
          <a:ln w="25400">
            <a:tailEnd type="oval" w="lg" len="lg"/>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605E8F92-061E-4C11-BAC1-5568C01416E7}"/>
              </a:ext>
            </a:extLst>
          </p:cNvPr>
          <p:cNvCxnSpPr/>
          <p:nvPr/>
        </p:nvCxnSpPr>
        <p:spPr>
          <a:xfrm>
            <a:off x="8117630" y="2249956"/>
            <a:ext cx="0" cy="131631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565323C8-F1ED-443F-9B6C-3CAAF033B37B}"/>
              </a:ext>
            </a:extLst>
          </p:cNvPr>
          <p:cNvCxnSpPr/>
          <p:nvPr/>
        </p:nvCxnSpPr>
        <p:spPr>
          <a:xfrm>
            <a:off x="7492926" y="1048635"/>
            <a:ext cx="0" cy="1583171"/>
          </a:xfrm>
          <a:prstGeom prst="line">
            <a:avLst/>
          </a:prstGeom>
          <a:ln w="25400">
            <a:tailEnd type="oval" w="lg" len="lg"/>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864EA07F-E389-4448-ACF9-446806BDB0DA}"/>
              </a:ext>
            </a:extLst>
          </p:cNvPr>
          <p:cNvCxnSpPr/>
          <p:nvPr/>
        </p:nvCxnSpPr>
        <p:spPr>
          <a:xfrm>
            <a:off x="7492926" y="2688509"/>
            <a:ext cx="0" cy="126000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xmlns="" id="{020E2F77-3260-4841-A5F4-FE1D2AAA85F8}"/>
              </a:ext>
            </a:extLst>
          </p:cNvPr>
          <p:cNvSpPr txBox="1"/>
          <p:nvPr/>
        </p:nvSpPr>
        <p:spPr>
          <a:xfrm>
            <a:off x="6431897" y="1998618"/>
            <a:ext cx="466794" cy="461665"/>
          </a:xfrm>
          <a:prstGeom prst="rect">
            <a:avLst/>
          </a:prstGeom>
          <a:noFill/>
        </p:spPr>
        <p:txBody>
          <a:bodyPr wrap="none" rtlCol="0">
            <a:spAutoFit/>
          </a:bodyPr>
          <a:lstStyle/>
          <a:p>
            <a:r>
              <a:rPr lang="en-IN" sz="2400" dirty="0"/>
              <a:t>A</a:t>
            </a:r>
            <a:r>
              <a:rPr lang="en-IN" sz="2400" baseline="-25000" dirty="0"/>
              <a:t>0</a:t>
            </a:r>
          </a:p>
        </p:txBody>
      </p:sp>
      <p:sp>
        <p:nvSpPr>
          <p:cNvPr id="52" name="TextBox 51">
            <a:extLst>
              <a:ext uri="{FF2B5EF4-FFF2-40B4-BE49-F238E27FC236}">
                <a16:creationId xmlns:a16="http://schemas.microsoft.com/office/drawing/2014/main" xmlns="" id="{5BFEFF2D-1AA0-4905-8406-44464F73A233}"/>
              </a:ext>
            </a:extLst>
          </p:cNvPr>
          <p:cNvSpPr txBox="1"/>
          <p:nvPr/>
        </p:nvSpPr>
        <p:spPr>
          <a:xfrm>
            <a:off x="6431897" y="2360419"/>
            <a:ext cx="455574" cy="461665"/>
          </a:xfrm>
          <a:prstGeom prst="rect">
            <a:avLst/>
          </a:prstGeom>
          <a:noFill/>
        </p:spPr>
        <p:txBody>
          <a:bodyPr wrap="none" rtlCol="0">
            <a:spAutoFit/>
          </a:bodyPr>
          <a:lstStyle/>
          <a:p>
            <a:r>
              <a:rPr lang="en-IN" sz="2400" dirty="0"/>
              <a:t>B</a:t>
            </a:r>
            <a:r>
              <a:rPr lang="en-IN" sz="2400" baseline="-25000" dirty="0"/>
              <a:t>0</a:t>
            </a:r>
          </a:p>
        </p:txBody>
      </p:sp>
      <p:sp>
        <p:nvSpPr>
          <p:cNvPr id="53" name="TextBox 52">
            <a:extLst>
              <a:ext uri="{FF2B5EF4-FFF2-40B4-BE49-F238E27FC236}">
                <a16:creationId xmlns:a16="http://schemas.microsoft.com/office/drawing/2014/main" xmlns="" id="{156A83C2-4505-4B3B-95FB-F782C812E129}"/>
              </a:ext>
            </a:extLst>
          </p:cNvPr>
          <p:cNvSpPr txBox="1"/>
          <p:nvPr/>
        </p:nvSpPr>
        <p:spPr>
          <a:xfrm>
            <a:off x="10562015" y="1001110"/>
            <a:ext cx="1136850" cy="461665"/>
          </a:xfrm>
          <a:prstGeom prst="rect">
            <a:avLst/>
          </a:prstGeom>
          <a:noFill/>
        </p:spPr>
        <p:txBody>
          <a:bodyPr wrap="none" rtlCol="0">
            <a:spAutoFit/>
          </a:bodyPr>
          <a:lstStyle/>
          <a:p>
            <a:r>
              <a:rPr lang="en-IN" sz="2400" dirty="0"/>
              <a:t>A &lt; B(L)</a:t>
            </a:r>
            <a:endParaRPr lang="en-IN" sz="2400" baseline="-25000" dirty="0"/>
          </a:p>
        </p:txBody>
      </p:sp>
      <p:sp>
        <p:nvSpPr>
          <p:cNvPr id="54" name="TextBox 53">
            <a:extLst>
              <a:ext uri="{FF2B5EF4-FFF2-40B4-BE49-F238E27FC236}">
                <a16:creationId xmlns:a16="http://schemas.microsoft.com/office/drawing/2014/main" xmlns="" id="{CBF786EF-1B25-45F0-95A2-630800932D33}"/>
              </a:ext>
            </a:extLst>
          </p:cNvPr>
          <p:cNvSpPr txBox="1"/>
          <p:nvPr/>
        </p:nvSpPr>
        <p:spPr>
          <a:xfrm>
            <a:off x="10551596" y="2225141"/>
            <a:ext cx="1157689" cy="461665"/>
          </a:xfrm>
          <a:prstGeom prst="rect">
            <a:avLst/>
          </a:prstGeom>
          <a:noFill/>
        </p:spPr>
        <p:txBody>
          <a:bodyPr wrap="none" rtlCol="0">
            <a:spAutoFit/>
          </a:bodyPr>
          <a:lstStyle/>
          <a:p>
            <a:r>
              <a:rPr lang="en-IN" sz="2400" dirty="0"/>
              <a:t>A = B(E)</a:t>
            </a:r>
            <a:endParaRPr lang="en-IN" sz="2400" baseline="-25000" dirty="0"/>
          </a:p>
        </p:txBody>
      </p:sp>
      <p:sp>
        <p:nvSpPr>
          <p:cNvPr id="55" name="TextBox 54">
            <a:extLst>
              <a:ext uri="{FF2B5EF4-FFF2-40B4-BE49-F238E27FC236}">
                <a16:creationId xmlns:a16="http://schemas.microsoft.com/office/drawing/2014/main" xmlns="" id="{6846B0F8-D85F-4B65-BBEA-A949E1625A86}"/>
              </a:ext>
            </a:extLst>
          </p:cNvPr>
          <p:cNvSpPr txBox="1"/>
          <p:nvPr/>
        </p:nvSpPr>
        <p:spPr>
          <a:xfrm>
            <a:off x="10529955" y="3518600"/>
            <a:ext cx="1200970" cy="461665"/>
          </a:xfrm>
          <a:prstGeom prst="rect">
            <a:avLst/>
          </a:prstGeom>
          <a:noFill/>
        </p:spPr>
        <p:txBody>
          <a:bodyPr wrap="none" rtlCol="0">
            <a:spAutoFit/>
          </a:bodyPr>
          <a:lstStyle/>
          <a:p>
            <a:r>
              <a:rPr lang="en-IN" sz="2400" dirty="0"/>
              <a:t>A &gt; B(G)</a:t>
            </a:r>
            <a:endParaRPr lang="en-IN" sz="2400" baseline="-25000" dirty="0"/>
          </a:p>
        </p:txBody>
      </p:sp>
    </p:spTree>
    <p:extLst>
      <p:ext uri="{BB962C8B-B14F-4D97-AF65-F5344CB8AC3E}">
        <p14:creationId xmlns:p14="http://schemas.microsoft.com/office/powerpoint/2010/main" val="2699101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xit" presetSubtype="4" fill="hold" grpId="0" nodeType="clickEffect">
                                  <p:stCondLst>
                                    <p:cond delay="0"/>
                                  </p:stCondLst>
                                  <p:childTnLst>
                                    <p:animEffect transition="out" filter="wipe(down)">
                                      <p:cBhvr>
                                        <p:cTn id="46" dur="500"/>
                                        <p:tgtEl>
                                          <p:spTgt spid="5"/>
                                        </p:tgtEl>
                                      </p:cBhvr>
                                    </p:animEffect>
                                    <p:set>
                                      <p:cBhvr>
                                        <p:cTn id="47" dur="1" fill="hold">
                                          <p:stCondLst>
                                            <p:cond delay="499"/>
                                          </p:stCondLst>
                                        </p:cTn>
                                        <p:tgtEl>
                                          <p:spTgt spid="5"/>
                                        </p:tgtEl>
                                        <p:attrNameLst>
                                          <p:attrName>style.visibility</p:attrName>
                                        </p:attrNameLst>
                                      </p:cBhvr>
                                      <p:to>
                                        <p:strVal val="hidden"/>
                                      </p:to>
                                    </p:set>
                                  </p:childTnLst>
                                </p:cTn>
                              </p:par>
                              <p:par>
                                <p:cTn id="48" presetID="22" presetClass="exit" presetSubtype="4" fill="hold" grpId="0" nodeType="withEffect">
                                  <p:stCondLst>
                                    <p:cond delay="0"/>
                                  </p:stCondLst>
                                  <p:childTnLst>
                                    <p:animEffect transition="out" filter="wipe(down)">
                                      <p:cBhvr>
                                        <p:cTn id="49" dur="500"/>
                                        <p:tgtEl>
                                          <p:spTgt spid="6"/>
                                        </p:tgtEl>
                                      </p:cBhvr>
                                    </p:animEffect>
                                    <p:set>
                                      <p:cBhvr>
                                        <p:cTn id="50" dur="1" fill="hold">
                                          <p:stCondLst>
                                            <p:cond delay="499"/>
                                          </p:stCondLst>
                                        </p:cTn>
                                        <p:tgtEl>
                                          <p:spTgt spid="6"/>
                                        </p:tgtEl>
                                        <p:attrNameLst>
                                          <p:attrName>style.visibility</p:attrName>
                                        </p:attrNameLst>
                                      </p:cBhvr>
                                      <p:to>
                                        <p:strVal val="hidden"/>
                                      </p:to>
                                    </p:set>
                                  </p:childTnLst>
                                </p:cTn>
                              </p:par>
                              <p:par>
                                <p:cTn id="51" presetID="22" presetClass="exit" presetSubtype="4" fill="hold" grpId="0" nodeType="withEffect">
                                  <p:stCondLst>
                                    <p:cond delay="0"/>
                                  </p:stCondLst>
                                  <p:childTnLst>
                                    <p:animEffect transition="out" filter="wipe(down)">
                                      <p:cBhvr>
                                        <p:cTn id="52" dur="500"/>
                                        <p:tgtEl>
                                          <p:spTgt spid="7"/>
                                        </p:tgtEl>
                                      </p:cBhvr>
                                    </p:animEffect>
                                    <p:set>
                                      <p:cBhvr>
                                        <p:cTn id="53" dur="1" fill="hold">
                                          <p:stCondLst>
                                            <p:cond delay="499"/>
                                          </p:stCondLst>
                                        </p:cTn>
                                        <p:tgtEl>
                                          <p:spTgt spid="7"/>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2" presetClass="exit" presetSubtype="4" fill="hold" grpId="0" nodeType="clickEffect">
                                  <p:stCondLst>
                                    <p:cond delay="0"/>
                                  </p:stCondLst>
                                  <p:childTnLst>
                                    <p:animEffect transition="out" filter="wipe(down)">
                                      <p:cBhvr>
                                        <p:cTn id="57" dur="500"/>
                                        <p:tgtEl>
                                          <p:spTgt spid="8"/>
                                        </p:tgtEl>
                                      </p:cBhvr>
                                    </p:animEffect>
                                    <p:set>
                                      <p:cBhvr>
                                        <p:cTn id="58" dur="1" fill="hold">
                                          <p:stCondLst>
                                            <p:cond delay="499"/>
                                          </p:stCondLst>
                                        </p:cTn>
                                        <p:tgtEl>
                                          <p:spTgt spid="8"/>
                                        </p:tgtEl>
                                        <p:attrNameLst>
                                          <p:attrName>style.visibility</p:attrName>
                                        </p:attrNameLst>
                                      </p:cBhvr>
                                      <p:to>
                                        <p:strVal val="hidden"/>
                                      </p:to>
                                    </p:set>
                                  </p:childTnLst>
                                </p:cTn>
                              </p:par>
                              <p:par>
                                <p:cTn id="59" presetID="22" presetClass="exit" presetSubtype="4" fill="hold" grpId="0" nodeType="withEffect">
                                  <p:stCondLst>
                                    <p:cond delay="0"/>
                                  </p:stCondLst>
                                  <p:childTnLst>
                                    <p:animEffect transition="out" filter="wipe(down)">
                                      <p:cBhvr>
                                        <p:cTn id="60" dur="500"/>
                                        <p:tgtEl>
                                          <p:spTgt spid="9"/>
                                        </p:tgtEl>
                                      </p:cBhvr>
                                    </p:animEffect>
                                    <p:set>
                                      <p:cBhvr>
                                        <p:cTn id="61" dur="1" fill="hold">
                                          <p:stCondLst>
                                            <p:cond delay="499"/>
                                          </p:stCondLst>
                                        </p:cTn>
                                        <p:tgtEl>
                                          <p:spTgt spid="9"/>
                                        </p:tgtEl>
                                        <p:attrNameLst>
                                          <p:attrName>style.visibility</p:attrName>
                                        </p:attrNameLst>
                                      </p:cBhvr>
                                      <p:to>
                                        <p:strVal val="hidden"/>
                                      </p:to>
                                    </p:set>
                                  </p:childTnLst>
                                </p:cTn>
                              </p:par>
                              <p:par>
                                <p:cTn id="62" presetID="22" presetClass="exit" presetSubtype="4" fill="hold" grpId="0" nodeType="withEffect">
                                  <p:stCondLst>
                                    <p:cond delay="0"/>
                                  </p:stCondLst>
                                  <p:childTnLst>
                                    <p:animEffect transition="out" filter="wipe(down)">
                                      <p:cBhvr>
                                        <p:cTn id="63" dur="500"/>
                                        <p:tgtEl>
                                          <p:spTgt spid="10"/>
                                        </p:tgtEl>
                                      </p:cBhvr>
                                    </p:animEffect>
                                    <p:set>
                                      <p:cBhvr>
                                        <p:cTn id="64" dur="1" fill="hold">
                                          <p:stCondLst>
                                            <p:cond delay="499"/>
                                          </p:stCondLst>
                                        </p:cTn>
                                        <p:tgtEl>
                                          <p:spTgt spid="1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2" presetClass="exit" presetSubtype="4" fill="hold" grpId="0" nodeType="clickEffect">
                                  <p:stCondLst>
                                    <p:cond delay="0"/>
                                  </p:stCondLst>
                                  <p:childTnLst>
                                    <p:animEffect transition="out" filter="wipe(down)">
                                      <p:cBhvr>
                                        <p:cTn id="68" dur="500"/>
                                        <p:tgtEl>
                                          <p:spTgt spid="11"/>
                                        </p:tgtEl>
                                      </p:cBhvr>
                                    </p:animEffect>
                                    <p:set>
                                      <p:cBhvr>
                                        <p:cTn id="69" dur="1" fill="hold">
                                          <p:stCondLst>
                                            <p:cond delay="499"/>
                                          </p:stCondLst>
                                        </p:cTn>
                                        <p:tgtEl>
                                          <p:spTgt spid="11"/>
                                        </p:tgtEl>
                                        <p:attrNameLst>
                                          <p:attrName>style.visibility</p:attrName>
                                        </p:attrNameLst>
                                      </p:cBhvr>
                                      <p:to>
                                        <p:strVal val="hidden"/>
                                      </p:to>
                                    </p:set>
                                  </p:childTnLst>
                                </p:cTn>
                              </p:par>
                              <p:par>
                                <p:cTn id="70" presetID="22" presetClass="exit" presetSubtype="4" fill="hold" grpId="0" nodeType="withEffect">
                                  <p:stCondLst>
                                    <p:cond delay="0"/>
                                  </p:stCondLst>
                                  <p:childTnLst>
                                    <p:animEffect transition="out" filter="wipe(down)">
                                      <p:cBhvr>
                                        <p:cTn id="71" dur="500"/>
                                        <p:tgtEl>
                                          <p:spTgt spid="12"/>
                                        </p:tgtEl>
                                      </p:cBhvr>
                                    </p:animEffect>
                                    <p:set>
                                      <p:cBhvr>
                                        <p:cTn id="72" dur="1" fill="hold">
                                          <p:stCondLst>
                                            <p:cond delay="499"/>
                                          </p:stCondLst>
                                        </p:cTn>
                                        <p:tgtEl>
                                          <p:spTgt spid="12"/>
                                        </p:tgtEl>
                                        <p:attrNameLst>
                                          <p:attrName>style.visibility</p:attrName>
                                        </p:attrNameLst>
                                      </p:cBhvr>
                                      <p:to>
                                        <p:strVal val="hidden"/>
                                      </p:to>
                                    </p:set>
                                  </p:childTnLst>
                                </p:cTn>
                              </p:par>
                              <p:par>
                                <p:cTn id="73" presetID="22" presetClass="exit" presetSubtype="4" fill="hold" grpId="0" nodeType="withEffect">
                                  <p:stCondLst>
                                    <p:cond delay="0"/>
                                  </p:stCondLst>
                                  <p:childTnLst>
                                    <p:animEffect transition="out" filter="wipe(down)">
                                      <p:cBhvr>
                                        <p:cTn id="74" dur="500"/>
                                        <p:tgtEl>
                                          <p:spTgt spid="13"/>
                                        </p:tgtEl>
                                      </p:cBhvr>
                                    </p:animEffect>
                                    <p:set>
                                      <p:cBhvr>
                                        <p:cTn id="75" dur="1" fill="hold">
                                          <p:stCondLst>
                                            <p:cond delay="499"/>
                                          </p:stCondLst>
                                        </p:cTn>
                                        <p:tgtEl>
                                          <p:spTgt spid="13"/>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22" presetClass="exit" presetSubtype="4" fill="hold" grpId="0" nodeType="clickEffect">
                                  <p:stCondLst>
                                    <p:cond delay="0"/>
                                  </p:stCondLst>
                                  <p:childTnLst>
                                    <p:animEffect transition="out" filter="wipe(down)">
                                      <p:cBhvr>
                                        <p:cTn id="79" dur="500"/>
                                        <p:tgtEl>
                                          <p:spTgt spid="14"/>
                                        </p:tgtEl>
                                      </p:cBhvr>
                                    </p:animEffect>
                                    <p:set>
                                      <p:cBhvr>
                                        <p:cTn id="80" dur="1" fill="hold">
                                          <p:stCondLst>
                                            <p:cond delay="499"/>
                                          </p:stCondLst>
                                        </p:cTn>
                                        <p:tgtEl>
                                          <p:spTgt spid="14"/>
                                        </p:tgtEl>
                                        <p:attrNameLst>
                                          <p:attrName>style.visibility</p:attrName>
                                        </p:attrNameLst>
                                      </p:cBhvr>
                                      <p:to>
                                        <p:strVal val="hidden"/>
                                      </p:to>
                                    </p:set>
                                  </p:childTnLst>
                                </p:cTn>
                              </p:par>
                              <p:par>
                                <p:cTn id="81" presetID="22" presetClass="exit" presetSubtype="4" fill="hold" grpId="0" nodeType="withEffect">
                                  <p:stCondLst>
                                    <p:cond delay="0"/>
                                  </p:stCondLst>
                                  <p:childTnLst>
                                    <p:animEffect transition="out" filter="wipe(down)">
                                      <p:cBhvr>
                                        <p:cTn id="82" dur="500"/>
                                        <p:tgtEl>
                                          <p:spTgt spid="15"/>
                                        </p:tgtEl>
                                      </p:cBhvr>
                                    </p:animEffect>
                                    <p:set>
                                      <p:cBhvr>
                                        <p:cTn id="83" dur="1" fill="hold">
                                          <p:stCondLst>
                                            <p:cond delay="499"/>
                                          </p:stCondLst>
                                        </p:cTn>
                                        <p:tgtEl>
                                          <p:spTgt spid="15"/>
                                        </p:tgtEl>
                                        <p:attrNameLst>
                                          <p:attrName>style.visibility</p:attrName>
                                        </p:attrNameLst>
                                      </p:cBhvr>
                                      <p:to>
                                        <p:strVal val="hidden"/>
                                      </p:to>
                                    </p:set>
                                  </p:childTnLst>
                                </p:cTn>
                              </p:par>
                              <p:par>
                                <p:cTn id="84" presetID="22" presetClass="exit" presetSubtype="4" fill="hold" grpId="0" nodeType="withEffect">
                                  <p:stCondLst>
                                    <p:cond delay="0"/>
                                  </p:stCondLst>
                                  <p:childTnLst>
                                    <p:animEffect transition="out" filter="wipe(down)">
                                      <p:cBhvr>
                                        <p:cTn id="85" dur="500"/>
                                        <p:tgtEl>
                                          <p:spTgt spid="16"/>
                                        </p:tgtEl>
                                      </p:cBhvr>
                                    </p:animEffect>
                                    <p:set>
                                      <p:cBhvr>
                                        <p:cTn id="86" dur="1" fill="hold">
                                          <p:stCondLst>
                                            <p:cond delay="499"/>
                                          </p:stCondLst>
                                        </p:cTn>
                                        <p:tgtEl>
                                          <p:spTgt spid="16"/>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fade">
                                      <p:cBhvr>
                                        <p:cTn id="91" dur="500"/>
                                        <p:tgtEl>
                                          <p:spTgt spid="51"/>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2"/>
                                        </p:tgtEl>
                                        <p:attrNameLst>
                                          <p:attrName>style.visibility</p:attrName>
                                        </p:attrNameLst>
                                      </p:cBhvr>
                                      <p:to>
                                        <p:strVal val="visible"/>
                                      </p:to>
                                    </p:set>
                                    <p:animEffect transition="in" filter="fade">
                                      <p:cBhvr>
                                        <p:cTn id="94" dur="500"/>
                                        <p:tgtEl>
                                          <p:spTgt spid="52"/>
                                        </p:tgtEl>
                                      </p:cBhvr>
                                    </p:animEffect>
                                  </p:childTnLst>
                                </p:cTn>
                              </p:par>
                              <p:par>
                                <p:cTn id="95" presetID="10" presetClass="entr" presetSubtype="0" fill="hold" nodeType="withEffect">
                                  <p:stCondLst>
                                    <p:cond delay="0"/>
                                  </p:stCondLst>
                                  <p:childTnLst>
                                    <p:set>
                                      <p:cBhvr>
                                        <p:cTn id="96" dur="1" fill="hold">
                                          <p:stCondLst>
                                            <p:cond delay="0"/>
                                          </p:stCondLst>
                                        </p:cTn>
                                        <p:tgtEl>
                                          <p:spTgt spid="27"/>
                                        </p:tgtEl>
                                        <p:attrNameLst>
                                          <p:attrName>style.visibility</p:attrName>
                                        </p:attrNameLst>
                                      </p:cBhvr>
                                      <p:to>
                                        <p:strVal val="visible"/>
                                      </p:to>
                                    </p:set>
                                    <p:animEffect transition="in" filter="fade">
                                      <p:cBhvr>
                                        <p:cTn id="97" dur="500"/>
                                        <p:tgtEl>
                                          <p:spTgt spid="27"/>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54"/>
                                        </p:tgtEl>
                                        <p:attrNameLst>
                                          <p:attrName>style.visibility</p:attrName>
                                        </p:attrNameLst>
                                      </p:cBhvr>
                                      <p:to>
                                        <p:strVal val="visible"/>
                                      </p:to>
                                    </p:set>
                                    <p:animEffect transition="in" filter="fade">
                                      <p:cBhvr>
                                        <p:cTn id="100" dur="500"/>
                                        <p:tgtEl>
                                          <p:spTgt spid="54"/>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49"/>
                                        </p:tgtEl>
                                        <p:attrNameLst>
                                          <p:attrName>style.visibility</p:attrName>
                                        </p:attrNameLst>
                                      </p:cBhvr>
                                      <p:to>
                                        <p:strVal val="visible"/>
                                      </p:to>
                                    </p:set>
                                    <p:animEffect transition="in" filter="fade">
                                      <p:cBhvr>
                                        <p:cTn id="105" dur="500"/>
                                        <p:tgtEl>
                                          <p:spTgt spid="49"/>
                                        </p:tgtEl>
                                      </p:cBhvr>
                                    </p:animEffect>
                                  </p:childTnLst>
                                </p:cTn>
                              </p:par>
                              <p:par>
                                <p:cTn id="106" presetID="10" presetClass="entr" presetSubtype="0" fill="hold" nodeType="withEffect">
                                  <p:stCondLst>
                                    <p:cond delay="0"/>
                                  </p:stCondLst>
                                  <p:childTnLst>
                                    <p:set>
                                      <p:cBhvr>
                                        <p:cTn id="107" dur="1" fill="hold">
                                          <p:stCondLst>
                                            <p:cond delay="0"/>
                                          </p:stCondLst>
                                        </p:cTn>
                                        <p:tgtEl>
                                          <p:spTgt spid="47"/>
                                        </p:tgtEl>
                                        <p:attrNameLst>
                                          <p:attrName>style.visibility</p:attrName>
                                        </p:attrNameLst>
                                      </p:cBhvr>
                                      <p:to>
                                        <p:strVal val="visible"/>
                                      </p:to>
                                    </p:set>
                                    <p:animEffect transition="in" filter="fade">
                                      <p:cBhvr>
                                        <p:cTn id="108" dur="500"/>
                                        <p:tgtEl>
                                          <p:spTgt spid="47"/>
                                        </p:tgtEl>
                                      </p:cBhvr>
                                    </p:animEffect>
                                  </p:childTnLst>
                                </p:cTn>
                              </p:par>
                              <p:par>
                                <p:cTn id="109" presetID="10" presetClass="entr" presetSubtype="0" fill="hold" nodeType="withEffect">
                                  <p:stCondLst>
                                    <p:cond delay="0"/>
                                  </p:stCondLst>
                                  <p:childTnLst>
                                    <p:set>
                                      <p:cBhvr>
                                        <p:cTn id="110" dur="1" fill="hold">
                                          <p:stCondLst>
                                            <p:cond delay="0"/>
                                          </p:stCondLst>
                                        </p:cTn>
                                        <p:tgtEl>
                                          <p:spTgt spid="37"/>
                                        </p:tgtEl>
                                        <p:attrNameLst>
                                          <p:attrName>style.visibility</p:attrName>
                                        </p:attrNameLst>
                                      </p:cBhvr>
                                      <p:to>
                                        <p:strVal val="visible"/>
                                      </p:to>
                                    </p:set>
                                    <p:animEffect transition="in" filter="fade">
                                      <p:cBhvr>
                                        <p:cTn id="111" dur="500"/>
                                        <p:tgtEl>
                                          <p:spTgt spid="37"/>
                                        </p:tgtEl>
                                      </p:cBhvr>
                                    </p:animEffect>
                                  </p:childTnLst>
                                </p:cTn>
                              </p:par>
                              <p:par>
                                <p:cTn id="112" presetID="10" presetClass="entr" presetSubtype="0" fill="hold" nodeType="withEffect">
                                  <p:stCondLst>
                                    <p:cond delay="0"/>
                                  </p:stCondLst>
                                  <p:childTnLst>
                                    <p:set>
                                      <p:cBhvr>
                                        <p:cTn id="113" dur="1" fill="hold">
                                          <p:stCondLst>
                                            <p:cond delay="0"/>
                                          </p:stCondLst>
                                        </p:cTn>
                                        <p:tgtEl>
                                          <p:spTgt spid="17"/>
                                        </p:tgtEl>
                                        <p:attrNameLst>
                                          <p:attrName>style.visibility</p:attrName>
                                        </p:attrNameLst>
                                      </p:cBhvr>
                                      <p:to>
                                        <p:strVal val="visible"/>
                                      </p:to>
                                    </p:set>
                                    <p:animEffect transition="in" filter="fade">
                                      <p:cBhvr>
                                        <p:cTn id="114" dur="500"/>
                                        <p:tgtEl>
                                          <p:spTgt spid="17"/>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53"/>
                                        </p:tgtEl>
                                        <p:attrNameLst>
                                          <p:attrName>style.visibility</p:attrName>
                                        </p:attrNameLst>
                                      </p:cBhvr>
                                      <p:to>
                                        <p:strVal val="visible"/>
                                      </p:to>
                                    </p:set>
                                    <p:animEffect transition="in" filter="fade">
                                      <p:cBhvr>
                                        <p:cTn id="117" dur="500"/>
                                        <p:tgtEl>
                                          <p:spTgt spid="53"/>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50"/>
                                        </p:tgtEl>
                                        <p:attrNameLst>
                                          <p:attrName>style.visibility</p:attrName>
                                        </p:attrNameLst>
                                      </p:cBhvr>
                                      <p:to>
                                        <p:strVal val="visible"/>
                                      </p:to>
                                    </p:set>
                                    <p:animEffect transition="in" filter="fade">
                                      <p:cBhvr>
                                        <p:cTn id="122" dur="500"/>
                                        <p:tgtEl>
                                          <p:spTgt spid="50"/>
                                        </p:tgtEl>
                                      </p:cBhvr>
                                    </p:animEffect>
                                  </p:childTnLst>
                                </p:cTn>
                              </p:par>
                              <p:par>
                                <p:cTn id="123" presetID="10" presetClass="entr" presetSubtype="0" fill="hold" nodeType="withEffect">
                                  <p:stCondLst>
                                    <p:cond delay="0"/>
                                  </p:stCondLst>
                                  <p:childTnLst>
                                    <p:set>
                                      <p:cBhvr>
                                        <p:cTn id="124" dur="1" fill="hold">
                                          <p:stCondLst>
                                            <p:cond delay="0"/>
                                          </p:stCondLst>
                                        </p:cTn>
                                        <p:tgtEl>
                                          <p:spTgt spid="48"/>
                                        </p:tgtEl>
                                        <p:attrNameLst>
                                          <p:attrName>style.visibility</p:attrName>
                                        </p:attrNameLst>
                                      </p:cBhvr>
                                      <p:to>
                                        <p:strVal val="visible"/>
                                      </p:to>
                                    </p:set>
                                    <p:animEffect transition="in" filter="fade">
                                      <p:cBhvr>
                                        <p:cTn id="125" dur="500"/>
                                        <p:tgtEl>
                                          <p:spTgt spid="48"/>
                                        </p:tgtEl>
                                      </p:cBhvr>
                                    </p:animEffect>
                                  </p:childTnLst>
                                </p:cTn>
                              </p:par>
                              <p:par>
                                <p:cTn id="126" presetID="10" presetClass="entr" presetSubtype="0" fill="hold" nodeType="withEffect">
                                  <p:stCondLst>
                                    <p:cond delay="0"/>
                                  </p:stCondLst>
                                  <p:childTnLst>
                                    <p:set>
                                      <p:cBhvr>
                                        <p:cTn id="127" dur="1" fill="hold">
                                          <p:stCondLst>
                                            <p:cond delay="0"/>
                                          </p:stCondLst>
                                        </p:cTn>
                                        <p:tgtEl>
                                          <p:spTgt spid="22"/>
                                        </p:tgtEl>
                                        <p:attrNameLst>
                                          <p:attrName>style.visibility</p:attrName>
                                        </p:attrNameLst>
                                      </p:cBhvr>
                                      <p:to>
                                        <p:strVal val="visible"/>
                                      </p:to>
                                    </p:set>
                                    <p:animEffect transition="in" filter="fade">
                                      <p:cBhvr>
                                        <p:cTn id="128" dur="500"/>
                                        <p:tgtEl>
                                          <p:spTgt spid="22"/>
                                        </p:tgtEl>
                                      </p:cBhvr>
                                    </p:animEffect>
                                  </p:childTnLst>
                                </p:cTn>
                              </p:par>
                              <p:par>
                                <p:cTn id="129" presetID="10" presetClass="entr" presetSubtype="0" fill="hold" nodeType="withEffect">
                                  <p:stCondLst>
                                    <p:cond delay="0"/>
                                  </p:stCondLst>
                                  <p:childTnLst>
                                    <p:set>
                                      <p:cBhvr>
                                        <p:cTn id="130" dur="1" fill="hold">
                                          <p:stCondLst>
                                            <p:cond delay="0"/>
                                          </p:stCondLst>
                                        </p:cTn>
                                        <p:tgtEl>
                                          <p:spTgt spid="42"/>
                                        </p:tgtEl>
                                        <p:attrNameLst>
                                          <p:attrName>style.visibility</p:attrName>
                                        </p:attrNameLst>
                                      </p:cBhvr>
                                      <p:to>
                                        <p:strVal val="visible"/>
                                      </p:to>
                                    </p:set>
                                    <p:animEffect transition="in" filter="fade">
                                      <p:cBhvr>
                                        <p:cTn id="131" dur="500"/>
                                        <p:tgtEl>
                                          <p:spTgt spid="42"/>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55"/>
                                        </p:tgtEl>
                                        <p:attrNameLst>
                                          <p:attrName>style.visibility</p:attrName>
                                        </p:attrNameLst>
                                      </p:cBhvr>
                                      <p:to>
                                        <p:strVal val="visible"/>
                                      </p:to>
                                    </p:set>
                                    <p:animEffect transition="in" filter="fade">
                                      <p:cBhvr>
                                        <p:cTn id="134"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51" grpId="0"/>
      <p:bldP spid="52" grpId="0"/>
      <p:bldP spid="53" grpId="0"/>
      <p:bldP spid="54" grpId="0"/>
      <p:bldP spid="5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D91DD7-F7B4-4059-AFCB-4DE40ED30929}"/>
              </a:ext>
            </a:extLst>
          </p:cNvPr>
          <p:cNvSpPr>
            <a:spLocks noGrp="1"/>
          </p:cNvSpPr>
          <p:nvPr>
            <p:ph type="title"/>
          </p:nvPr>
        </p:nvSpPr>
        <p:spPr/>
        <p:txBody>
          <a:bodyPr/>
          <a:lstStyle/>
          <a:p>
            <a:r>
              <a:rPr lang="en-US" dirty="0"/>
              <a:t>Boolean functions &amp; representation</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81FA89E8-7D79-4B1C-840E-FA022BC15732}"/>
                  </a:ext>
                </a:extLst>
              </p:cNvPr>
              <p:cNvSpPr>
                <a:spLocks noGrp="1"/>
              </p:cNvSpPr>
              <p:nvPr>
                <p:ph idx="1"/>
              </p:nvPr>
            </p:nvSpPr>
            <p:spPr/>
            <p:txBody>
              <a:bodyPr/>
              <a:lstStyle/>
              <a:p>
                <a:pPr marL="806450"/>
                <a:r>
                  <a:rPr lang="en-US" dirty="0"/>
                  <a:t>Canonical SOP form is shown by the sum of minterms for which the function equals 1.</a:t>
                </a:r>
              </a:p>
              <a:p>
                <a:pPr marL="457200" indent="0" algn="ctr">
                  <a:buNone/>
                </a:pPr>
                <a:r>
                  <a:rPr lang="en-US" dirty="0"/>
                  <a:t>f(A,B,C) = m</a:t>
                </a:r>
                <a:r>
                  <a:rPr lang="en-US" baseline="-25000" dirty="0"/>
                  <a:t>1</a:t>
                </a:r>
                <a:r>
                  <a:rPr lang="en-US" dirty="0"/>
                  <a:t> + m</a:t>
                </a:r>
                <a:r>
                  <a:rPr lang="en-US" baseline="-25000" dirty="0"/>
                  <a:t>2 </a:t>
                </a:r>
                <a:r>
                  <a:rPr lang="en-US" dirty="0"/>
                  <a:t>+ m</a:t>
                </a:r>
                <a:r>
                  <a:rPr lang="en-US" baseline="-25000" dirty="0"/>
                  <a:t>3 </a:t>
                </a:r>
                <a:r>
                  <a:rPr lang="en-US" dirty="0"/>
                  <a:t>+ m</a:t>
                </a:r>
                <a:r>
                  <a:rPr lang="en-US" baseline="-25000" dirty="0"/>
                  <a:t>5</a:t>
                </a:r>
              </a:p>
              <a:p>
                <a:pPr marL="457200" indent="0" algn="ctr">
                  <a:buNone/>
                </a:pPr>
                <a:r>
                  <a:rPr lang="en-US" dirty="0"/>
                  <a:t>Or</a:t>
                </a:r>
              </a:p>
              <a:p>
                <a:pPr marL="457200" indent="0" algn="ctr">
                  <a:buNone/>
                </a:pPr>
                <a:r>
                  <a:rPr lang="en-US" dirty="0"/>
                  <a:t>f(A,B,C) = </a:t>
                </a:r>
                <a14:m>
                  <m:oMath xmlns:m="http://schemas.openxmlformats.org/officeDocument/2006/math">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𝑚</m:t>
                        </m:r>
                      </m:sub>
                      <m:sup/>
                      <m:e>
                        <m:r>
                          <a:rPr lang="en-US" i="1">
                            <a:latin typeface="Cambria Math" panose="02040503050406030204" pitchFamily="18" charset="0"/>
                          </a:rPr>
                          <m:t>(1,2,3,5)</m:t>
                        </m:r>
                      </m:e>
                    </m:nary>
                  </m:oMath>
                </a14:m>
                <a:endParaRPr lang="en-US" dirty="0"/>
              </a:p>
              <a:p>
                <a:pPr marL="457200" indent="0" algn="ctr">
                  <a:buNone/>
                </a:pPr>
                <a:endParaRPr lang="en-US" dirty="0"/>
              </a:p>
              <a:p>
                <a:pPr marL="457200" indent="-457200">
                  <a:buFont typeface="+mj-lt"/>
                  <a:buAutoNum type="arabicPeriod" startAt="4"/>
                </a:pPr>
                <a:r>
                  <a:rPr lang="en-US" dirty="0"/>
                  <a:t>Standard product-of-sum form (Maxterm)</a:t>
                </a:r>
              </a:p>
              <a:p>
                <a:pPr marL="800100"/>
                <a:r>
                  <a:rPr lang="en-US" dirty="0"/>
                  <a:t>Derived by considering the combinations of which f = 0</a:t>
                </a:r>
              </a:p>
              <a:p>
                <a:pPr marL="800100"/>
                <a:r>
                  <a:rPr lang="en-US" dirty="0"/>
                  <a:t>Each term is a sum of all the variables</a:t>
                </a:r>
              </a:p>
              <a:p>
                <a:pPr marL="800100"/>
                <a:r>
                  <a:rPr lang="en-US" dirty="0"/>
                  <a:t>Variable appears in uncomplemented form if it has a value of 0 in the combination and appears in complemented form if it has a value of 1 in the combination</a:t>
                </a:r>
              </a:p>
              <a:p>
                <a:endParaRPr lang="en-IN" dirty="0"/>
              </a:p>
            </p:txBody>
          </p:sp>
        </mc:Choice>
        <mc:Fallback xmlns="">
          <p:sp>
            <p:nvSpPr>
              <p:cNvPr id="3" name="Content Placeholder 2">
                <a:extLst>
                  <a:ext uri="{FF2B5EF4-FFF2-40B4-BE49-F238E27FC236}">
                    <a16:creationId xmlns:a16="http://schemas.microsoft.com/office/drawing/2014/main" id="{81FA89E8-7D79-4B1C-840E-FA022BC15732}"/>
                  </a:ext>
                </a:extLst>
              </p:cNvPr>
              <p:cNvSpPr>
                <a:spLocks noGrp="1" noRot="1" noChangeAspect="1" noMove="1" noResize="1" noEditPoints="1" noAdjustHandles="1" noChangeArrowheads="1" noChangeShapeType="1" noTextEdit="1"/>
              </p:cNvSpPr>
              <p:nvPr>
                <p:ph idx="1"/>
              </p:nvPr>
            </p:nvSpPr>
            <p:spPr>
              <a:blipFill>
                <a:blip r:embed="rId2"/>
                <a:stretch>
                  <a:fillRect l="-818" t="-1418" r="-818"/>
                </a:stretch>
              </a:blipFill>
            </p:spPr>
            <p:txBody>
              <a:bodyPr/>
              <a:lstStyle/>
              <a:p>
                <a:r>
                  <a:rPr lang="en-IN">
                    <a:noFill/>
                  </a:rPr>
                  <a:t> </a:t>
                </a:r>
              </a:p>
            </p:txBody>
          </p:sp>
        </mc:Fallback>
      </mc:AlternateContent>
    </p:spTree>
    <p:extLst>
      <p:ext uri="{BB962C8B-B14F-4D97-AF65-F5344CB8AC3E}">
        <p14:creationId xmlns:p14="http://schemas.microsoft.com/office/powerpoint/2010/main" val="3472746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C80E3-E5E9-4A15-92C2-3FB55F57347E}"/>
              </a:ext>
            </a:extLst>
          </p:cNvPr>
          <p:cNvSpPr>
            <a:spLocks noGrp="1"/>
          </p:cNvSpPr>
          <p:nvPr>
            <p:ph type="title"/>
          </p:nvPr>
        </p:nvSpPr>
        <p:spPr/>
        <p:txBody>
          <a:bodyPr/>
          <a:lstStyle/>
          <a:p>
            <a:r>
              <a:rPr lang="en-IN" dirty="0"/>
              <a:t>2-bit Magnitude Comparator</a:t>
            </a:r>
          </a:p>
        </p:txBody>
      </p:sp>
      <p:sp>
        <p:nvSpPr>
          <p:cNvPr id="3" name="Content Placeholder 2">
            <a:extLst>
              <a:ext uri="{FF2B5EF4-FFF2-40B4-BE49-F238E27FC236}">
                <a16:creationId xmlns:a16="http://schemas.microsoft.com/office/drawing/2014/main" xmlns="" id="{8ADA722B-A1D9-48C0-BF30-F5F4CE51E189}"/>
              </a:ext>
            </a:extLst>
          </p:cNvPr>
          <p:cNvSpPr>
            <a:spLocks noGrp="1"/>
          </p:cNvSpPr>
          <p:nvPr>
            <p:ph idx="1"/>
          </p:nvPr>
        </p:nvSpPr>
        <p:spPr>
          <a:xfrm>
            <a:off x="131180" y="863445"/>
            <a:ext cx="11929641" cy="4405980"/>
          </a:xfrm>
        </p:spPr>
        <p:txBody>
          <a:bodyPr/>
          <a:lstStyle/>
          <a:p>
            <a:pPr algn="just"/>
            <a:r>
              <a:rPr lang="en-IN" dirty="0"/>
              <a:t>Let the two 2-bit numbers be A = A</a:t>
            </a:r>
            <a:r>
              <a:rPr lang="en-IN" baseline="-25000" dirty="0"/>
              <a:t>1</a:t>
            </a:r>
            <a:r>
              <a:rPr lang="en-IN" dirty="0"/>
              <a:t>A</a:t>
            </a:r>
            <a:r>
              <a:rPr lang="en-IN" baseline="-25000" dirty="0"/>
              <a:t>0</a:t>
            </a:r>
            <a:r>
              <a:rPr lang="en-IN" dirty="0"/>
              <a:t> and B = B</a:t>
            </a:r>
            <a:r>
              <a:rPr lang="en-IN" baseline="-25000" dirty="0"/>
              <a:t>1</a:t>
            </a:r>
            <a:r>
              <a:rPr lang="en-IN" dirty="0"/>
              <a:t>B</a:t>
            </a:r>
            <a:r>
              <a:rPr lang="en-IN" baseline="-25000" dirty="0"/>
              <a:t>0</a:t>
            </a:r>
          </a:p>
          <a:p>
            <a:pPr marL="457200" indent="-457200" algn="just">
              <a:buFont typeface="+mj-lt"/>
              <a:buAutoNum type="arabicPeriod"/>
            </a:pPr>
            <a:r>
              <a:rPr lang="en-US" dirty="0"/>
              <a:t>If A</a:t>
            </a:r>
            <a:r>
              <a:rPr lang="en-US" baseline="-25000" dirty="0"/>
              <a:t>1</a:t>
            </a:r>
            <a:r>
              <a:rPr lang="en-US" dirty="0"/>
              <a:t> = 1 and B</a:t>
            </a:r>
            <a:r>
              <a:rPr lang="en-US" baseline="-25000" dirty="0"/>
              <a:t>1</a:t>
            </a:r>
            <a:r>
              <a:rPr lang="en-US" dirty="0"/>
              <a:t> = 0, then A &gt; B or</a:t>
            </a:r>
          </a:p>
          <a:p>
            <a:pPr marL="457200" indent="-457200" algn="just">
              <a:buFont typeface="+mj-lt"/>
              <a:buAutoNum type="arabicPeriod"/>
            </a:pPr>
            <a:r>
              <a:rPr lang="en-US" dirty="0"/>
              <a:t>If A</a:t>
            </a:r>
            <a:r>
              <a:rPr lang="en-US" baseline="-25000" dirty="0"/>
              <a:t>1</a:t>
            </a:r>
            <a:r>
              <a:rPr lang="en-US" dirty="0"/>
              <a:t> and B</a:t>
            </a:r>
            <a:r>
              <a:rPr lang="en-US" baseline="-25000" dirty="0"/>
              <a:t>1</a:t>
            </a:r>
            <a:r>
              <a:rPr lang="en-US" dirty="0"/>
              <a:t> coincide and A</a:t>
            </a:r>
            <a:r>
              <a:rPr lang="en-US" baseline="-25000" dirty="0"/>
              <a:t>0</a:t>
            </a:r>
            <a:r>
              <a:rPr lang="en-US" dirty="0"/>
              <a:t> = 1 and B</a:t>
            </a:r>
            <a:r>
              <a:rPr lang="en-US" baseline="-25000" dirty="0"/>
              <a:t>0</a:t>
            </a:r>
            <a:r>
              <a:rPr lang="en-US" dirty="0"/>
              <a:t> = 0, then A &gt; B.</a:t>
            </a:r>
          </a:p>
          <a:p>
            <a:pPr marL="0" indent="0" algn="ctr">
              <a:buNone/>
            </a:pPr>
            <a:r>
              <a:rPr lang="en-US" dirty="0">
                <a:solidFill>
                  <a:schemeClr val="tx2"/>
                </a:solidFill>
              </a:rPr>
              <a:t>A &gt; B : G = A</a:t>
            </a:r>
            <a:r>
              <a:rPr lang="en-US" baseline="-25000" dirty="0">
                <a:solidFill>
                  <a:schemeClr val="tx2"/>
                </a:solidFill>
              </a:rPr>
              <a:t>1</a:t>
            </a:r>
            <a:r>
              <a:rPr lang="en-US" dirty="0">
                <a:solidFill>
                  <a:schemeClr val="tx2"/>
                </a:solidFill>
              </a:rPr>
              <a:t>B</a:t>
            </a:r>
            <a:r>
              <a:rPr lang="en-US" baseline="-25000" dirty="0">
                <a:solidFill>
                  <a:schemeClr val="tx2"/>
                </a:solidFill>
              </a:rPr>
              <a:t>1</a:t>
            </a:r>
            <a:r>
              <a:rPr lang="en-US" dirty="0">
                <a:solidFill>
                  <a:schemeClr val="tx2"/>
                </a:solidFill>
              </a:rPr>
              <a:t>’ + (A</a:t>
            </a:r>
            <a:r>
              <a:rPr lang="en-US" baseline="-25000" dirty="0">
                <a:solidFill>
                  <a:schemeClr val="tx2"/>
                </a:solidFill>
              </a:rPr>
              <a:t>1</a:t>
            </a:r>
            <a:r>
              <a:rPr lang="en-US" dirty="0">
                <a:solidFill>
                  <a:schemeClr val="tx2"/>
                </a:solidFill>
              </a:rPr>
              <a:t> ⊙ B</a:t>
            </a:r>
            <a:r>
              <a:rPr lang="en-US" baseline="-25000" dirty="0">
                <a:solidFill>
                  <a:schemeClr val="tx2"/>
                </a:solidFill>
              </a:rPr>
              <a:t>1</a:t>
            </a:r>
            <a:r>
              <a:rPr lang="en-US" dirty="0">
                <a:solidFill>
                  <a:schemeClr val="tx2"/>
                </a:solidFill>
              </a:rPr>
              <a:t>) A</a:t>
            </a:r>
            <a:r>
              <a:rPr lang="en-US" baseline="-25000" dirty="0">
                <a:solidFill>
                  <a:schemeClr val="tx2"/>
                </a:solidFill>
              </a:rPr>
              <a:t>0</a:t>
            </a:r>
            <a:r>
              <a:rPr lang="en-US" dirty="0">
                <a:solidFill>
                  <a:schemeClr val="tx2"/>
                </a:solidFill>
              </a:rPr>
              <a:t>B</a:t>
            </a:r>
            <a:r>
              <a:rPr lang="en-US" baseline="-25000" dirty="0">
                <a:solidFill>
                  <a:schemeClr val="tx2"/>
                </a:solidFill>
              </a:rPr>
              <a:t>0</a:t>
            </a:r>
            <a:r>
              <a:rPr lang="en-US" dirty="0">
                <a:solidFill>
                  <a:schemeClr val="tx2"/>
                </a:solidFill>
              </a:rPr>
              <a:t>’</a:t>
            </a:r>
          </a:p>
          <a:p>
            <a:pPr marL="457200" indent="-457200" algn="just">
              <a:buFont typeface="+mj-lt"/>
              <a:buAutoNum type="arabicPeriod"/>
            </a:pPr>
            <a:r>
              <a:rPr lang="en-US" dirty="0"/>
              <a:t>If A</a:t>
            </a:r>
            <a:r>
              <a:rPr lang="en-US" baseline="-25000" dirty="0"/>
              <a:t>1</a:t>
            </a:r>
            <a:r>
              <a:rPr lang="en-US" dirty="0"/>
              <a:t> = 0 and B</a:t>
            </a:r>
            <a:r>
              <a:rPr lang="en-US" baseline="-25000" dirty="0"/>
              <a:t>1</a:t>
            </a:r>
            <a:r>
              <a:rPr lang="en-US" dirty="0"/>
              <a:t> = 1, then A &lt; B or</a:t>
            </a:r>
          </a:p>
          <a:p>
            <a:pPr marL="457200" indent="-457200" algn="just">
              <a:buFont typeface="+mj-lt"/>
              <a:buAutoNum type="arabicPeriod"/>
            </a:pPr>
            <a:r>
              <a:rPr lang="en-US" dirty="0"/>
              <a:t>If A</a:t>
            </a:r>
            <a:r>
              <a:rPr lang="en-US" baseline="-25000" dirty="0"/>
              <a:t>1</a:t>
            </a:r>
            <a:r>
              <a:rPr lang="en-US" dirty="0"/>
              <a:t> and B</a:t>
            </a:r>
            <a:r>
              <a:rPr lang="en-US" baseline="-25000" dirty="0"/>
              <a:t>1</a:t>
            </a:r>
            <a:r>
              <a:rPr lang="en-US" dirty="0"/>
              <a:t> coincide and A</a:t>
            </a:r>
            <a:r>
              <a:rPr lang="en-US" baseline="-25000" dirty="0"/>
              <a:t>0</a:t>
            </a:r>
            <a:r>
              <a:rPr lang="en-US" dirty="0"/>
              <a:t> = 0 and B</a:t>
            </a:r>
            <a:r>
              <a:rPr lang="en-US" baseline="-25000" dirty="0"/>
              <a:t>0</a:t>
            </a:r>
            <a:r>
              <a:rPr lang="en-US" dirty="0"/>
              <a:t> = 1, then A &lt; B.</a:t>
            </a:r>
          </a:p>
          <a:p>
            <a:pPr marL="0" indent="0" algn="ctr">
              <a:buNone/>
            </a:pPr>
            <a:r>
              <a:rPr lang="en-US" dirty="0">
                <a:solidFill>
                  <a:schemeClr val="tx2"/>
                </a:solidFill>
              </a:rPr>
              <a:t>A &lt; B : L = A</a:t>
            </a:r>
            <a:r>
              <a:rPr lang="en-US" baseline="-25000" dirty="0">
                <a:solidFill>
                  <a:schemeClr val="tx2"/>
                </a:solidFill>
              </a:rPr>
              <a:t>1</a:t>
            </a:r>
            <a:r>
              <a:rPr lang="en-US" dirty="0">
                <a:solidFill>
                  <a:schemeClr val="tx2"/>
                </a:solidFill>
              </a:rPr>
              <a:t>’B</a:t>
            </a:r>
            <a:r>
              <a:rPr lang="en-US" baseline="-25000" dirty="0">
                <a:solidFill>
                  <a:schemeClr val="tx2"/>
                </a:solidFill>
              </a:rPr>
              <a:t>1</a:t>
            </a:r>
            <a:r>
              <a:rPr lang="en-US" dirty="0">
                <a:solidFill>
                  <a:schemeClr val="tx2"/>
                </a:solidFill>
              </a:rPr>
              <a:t> + (A</a:t>
            </a:r>
            <a:r>
              <a:rPr lang="en-US" baseline="-25000" dirty="0">
                <a:solidFill>
                  <a:schemeClr val="tx2"/>
                </a:solidFill>
              </a:rPr>
              <a:t>1</a:t>
            </a:r>
            <a:r>
              <a:rPr lang="en-US" dirty="0">
                <a:solidFill>
                  <a:schemeClr val="tx2"/>
                </a:solidFill>
              </a:rPr>
              <a:t> ⊙ B</a:t>
            </a:r>
            <a:r>
              <a:rPr lang="en-US" baseline="-25000" dirty="0">
                <a:solidFill>
                  <a:schemeClr val="tx2"/>
                </a:solidFill>
              </a:rPr>
              <a:t>1</a:t>
            </a:r>
            <a:r>
              <a:rPr lang="en-US" dirty="0">
                <a:solidFill>
                  <a:schemeClr val="tx2"/>
                </a:solidFill>
              </a:rPr>
              <a:t>) A</a:t>
            </a:r>
            <a:r>
              <a:rPr lang="en-US" baseline="-25000" dirty="0">
                <a:solidFill>
                  <a:schemeClr val="tx2"/>
                </a:solidFill>
              </a:rPr>
              <a:t>0</a:t>
            </a:r>
            <a:r>
              <a:rPr lang="en-US" dirty="0">
                <a:solidFill>
                  <a:schemeClr val="tx2"/>
                </a:solidFill>
              </a:rPr>
              <a:t>’B</a:t>
            </a:r>
            <a:r>
              <a:rPr lang="en-US" baseline="-25000" dirty="0">
                <a:solidFill>
                  <a:schemeClr val="tx2"/>
                </a:solidFill>
              </a:rPr>
              <a:t>0</a:t>
            </a:r>
          </a:p>
          <a:p>
            <a:pPr marL="457200" indent="-457200" algn="just">
              <a:buFont typeface="+mj-lt"/>
              <a:buAutoNum type="arabicPeriod"/>
            </a:pPr>
            <a:r>
              <a:rPr lang="en-US" dirty="0"/>
              <a:t>If A</a:t>
            </a:r>
            <a:r>
              <a:rPr lang="en-US" baseline="-25000" dirty="0"/>
              <a:t>1</a:t>
            </a:r>
            <a:r>
              <a:rPr lang="en-US" dirty="0"/>
              <a:t> and B</a:t>
            </a:r>
            <a:r>
              <a:rPr lang="en-US" baseline="-25000" dirty="0"/>
              <a:t>1</a:t>
            </a:r>
            <a:r>
              <a:rPr lang="en-US" dirty="0"/>
              <a:t> coincide and if A</a:t>
            </a:r>
            <a:r>
              <a:rPr lang="en-US" baseline="-25000" dirty="0"/>
              <a:t>0</a:t>
            </a:r>
            <a:r>
              <a:rPr lang="en-US" dirty="0"/>
              <a:t> and B</a:t>
            </a:r>
            <a:r>
              <a:rPr lang="en-US" baseline="-25000" dirty="0"/>
              <a:t>0</a:t>
            </a:r>
            <a:r>
              <a:rPr lang="en-US" dirty="0"/>
              <a:t> coincide then A = B.</a:t>
            </a:r>
          </a:p>
          <a:p>
            <a:pPr marL="0" indent="0" algn="ctr">
              <a:buNone/>
            </a:pPr>
            <a:r>
              <a:rPr lang="en-US" dirty="0">
                <a:solidFill>
                  <a:schemeClr val="tx2"/>
                </a:solidFill>
              </a:rPr>
              <a:t>A = B : E = (A</a:t>
            </a:r>
            <a:r>
              <a:rPr lang="en-US" baseline="-25000" dirty="0">
                <a:solidFill>
                  <a:schemeClr val="tx2"/>
                </a:solidFill>
              </a:rPr>
              <a:t>1</a:t>
            </a:r>
            <a:r>
              <a:rPr lang="en-US" dirty="0">
                <a:solidFill>
                  <a:schemeClr val="tx2"/>
                </a:solidFill>
              </a:rPr>
              <a:t> ⊙ B</a:t>
            </a:r>
            <a:r>
              <a:rPr lang="en-US" baseline="-25000" dirty="0">
                <a:solidFill>
                  <a:schemeClr val="tx2"/>
                </a:solidFill>
              </a:rPr>
              <a:t>1</a:t>
            </a:r>
            <a:r>
              <a:rPr lang="en-US" dirty="0">
                <a:solidFill>
                  <a:schemeClr val="tx2"/>
                </a:solidFill>
              </a:rPr>
              <a:t>)(A</a:t>
            </a:r>
            <a:r>
              <a:rPr lang="en-US" baseline="-25000" dirty="0">
                <a:solidFill>
                  <a:schemeClr val="tx2"/>
                </a:solidFill>
              </a:rPr>
              <a:t>0</a:t>
            </a:r>
            <a:r>
              <a:rPr lang="en-US" dirty="0">
                <a:solidFill>
                  <a:schemeClr val="tx2"/>
                </a:solidFill>
              </a:rPr>
              <a:t> ⊙ B</a:t>
            </a:r>
            <a:r>
              <a:rPr lang="en-US" baseline="-25000" dirty="0">
                <a:solidFill>
                  <a:schemeClr val="tx2"/>
                </a:solidFill>
              </a:rPr>
              <a:t>0</a:t>
            </a:r>
            <a:r>
              <a:rPr lang="en-US" dirty="0">
                <a:solidFill>
                  <a:schemeClr val="tx2"/>
                </a:solidFill>
              </a:rPr>
              <a:t>)</a:t>
            </a:r>
          </a:p>
          <a:p>
            <a:endParaRPr lang="en-IN" dirty="0"/>
          </a:p>
        </p:txBody>
      </p:sp>
    </p:spTree>
    <p:extLst>
      <p:ext uri="{BB962C8B-B14F-4D97-AF65-F5344CB8AC3E}">
        <p14:creationId xmlns:p14="http://schemas.microsoft.com/office/powerpoint/2010/main" val="3761397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BD4E7A-225B-4344-A1AF-048C3CA92321}"/>
              </a:ext>
            </a:extLst>
          </p:cNvPr>
          <p:cNvSpPr>
            <a:spLocks noGrp="1"/>
          </p:cNvSpPr>
          <p:nvPr>
            <p:ph type="title"/>
          </p:nvPr>
        </p:nvSpPr>
        <p:spPr/>
        <p:txBody>
          <a:bodyPr/>
          <a:lstStyle/>
          <a:p>
            <a:r>
              <a:rPr lang="en-IN" dirty="0"/>
              <a:t>2-bit Magnitude Comparator</a:t>
            </a:r>
          </a:p>
        </p:txBody>
      </p:sp>
      <p:grpSp>
        <p:nvGrpSpPr>
          <p:cNvPr id="93" name="Group 92">
            <a:extLst>
              <a:ext uri="{FF2B5EF4-FFF2-40B4-BE49-F238E27FC236}">
                <a16:creationId xmlns:a16="http://schemas.microsoft.com/office/drawing/2014/main" xmlns="" id="{1694124B-CDB8-4D76-BF13-165573480872}"/>
              </a:ext>
            </a:extLst>
          </p:cNvPr>
          <p:cNvGrpSpPr/>
          <p:nvPr/>
        </p:nvGrpSpPr>
        <p:grpSpPr>
          <a:xfrm>
            <a:off x="2705337" y="2602052"/>
            <a:ext cx="5608660" cy="1653896"/>
            <a:chOff x="2705337" y="2602052"/>
            <a:chExt cx="5608660" cy="1653896"/>
          </a:xfrm>
        </p:grpSpPr>
        <p:grpSp>
          <p:nvGrpSpPr>
            <p:cNvPr id="5" name="Group 4">
              <a:extLst>
                <a:ext uri="{FF2B5EF4-FFF2-40B4-BE49-F238E27FC236}">
                  <a16:creationId xmlns:a16="http://schemas.microsoft.com/office/drawing/2014/main" xmlns="" id="{6E0D1829-772A-4E1B-9518-4296B2750CEF}"/>
                </a:ext>
              </a:extLst>
            </p:cNvPr>
            <p:cNvGrpSpPr/>
            <p:nvPr/>
          </p:nvGrpSpPr>
          <p:grpSpPr>
            <a:xfrm>
              <a:off x="2716074" y="2602052"/>
              <a:ext cx="1463939" cy="724319"/>
              <a:chOff x="6848180" y="5434009"/>
              <a:chExt cx="1796653" cy="724319"/>
            </a:xfrm>
          </p:grpSpPr>
          <p:grpSp>
            <p:nvGrpSpPr>
              <p:cNvPr id="25" name="Group 24">
                <a:extLst>
                  <a:ext uri="{FF2B5EF4-FFF2-40B4-BE49-F238E27FC236}">
                    <a16:creationId xmlns:a16="http://schemas.microsoft.com/office/drawing/2014/main" xmlns="" id="{F31AB022-89D0-4D84-8327-C9E231E677B7}"/>
                  </a:ext>
                </a:extLst>
              </p:cNvPr>
              <p:cNvGrpSpPr/>
              <p:nvPr/>
            </p:nvGrpSpPr>
            <p:grpSpPr>
              <a:xfrm>
                <a:off x="6848180" y="5434009"/>
                <a:ext cx="1670091" cy="724319"/>
                <a:chOff x="3337170" y="5435203"/>
                <a:chExt cx="1670091" cy="724319"/>
              </a:xfrm>
            </p:grpSpPr>
            <p:cxnSp>
              <p:nvCxnSpPr>
                <p:cNvPr id="29" name="Straight Connector 28">
                  <a:extLst>
                    <a:ext uri="{FF2B5EF4-FFF2-40B4-BE49-F238E27FC236}">
                      <a16:creationId xmlns:a16="http://schemas.microsoft.com/office/drawing/2014/main" xmlns="" id="{D8DCB5A3-AFF3-494F-B836-DF7C115F1A10}"/>
                    </a:ext>
                  </a:extLst>
                </p:cNvPr>
                <p:cNvCxnSpPr/>
                <p:nvPr/>
              </p:nvCxnSpPr>
              <p:spPr>
                <a:xfrm>
                  <a:off x="3337170" y="5984025"/>
                  <a:ext cx="75305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376529C1-03EF-4225-BC26-794058901C34}"/>
                    </a:ext>
                  </a:extLst>
                </p:cNvPr>
                <p:cNvCxnSpPr/>
                <p:nvPr/>
              </p:nvCxnSpPr>
              <p:spPr>
                <a:xfrm>
                  <a:off x="3337170" y="5620677"/>
                  <a:ext cx="75305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Stored Data 71">
                  <a:extLst>
                    <a:ext uri="{FF2B5EF4-FFF2-40B4-BE49-F238E27FC236}">
                      <a16:creationId xmlns:a16="http://schemas.microsoft.com/office/drawing/2014/main" xmlns="" id="{22AD6E55-5161-452F-B947-8B8DF1878456}"/>
                    </a:ext>
                  </a:extLst>
                </p:cNvPr>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Stored Data 71">
                  <a:extLst>
                    <a:ext uri="{FF2B5EF4-FFF2-40B4-BE49-F238E27FC236}">
                      <a16:creationId xmlns:a16="http://schemas.microsoft.com/office/drawing/2014/main" xmlns="" id="{A5DB8A2E-5AB8-4307-94B0-39CFB4DA3B78}"/>
                    </a:ext>
                  </a:extLst>
                </p:cNvPr>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Stored Data 71">
                  <a:extLst>
                    <a:ext uri="{FF2B5EF4-FFF2-40B4-BE49-F238E27FC236}">
                      <a16:creationId xmlns:a16="http://schemas.microsoft.com/office/drawing/2014/main" xmlns="" id="{33A0C46D-17A5-4037-945D-F347817B175F}"/>
                    </a:ext>
                  </a:extLst>
                </p:cNvPr>
                <p:cNvSpPr/>
                <p:nvPr/>
              </p:nvSpPr>
              <p:spPr>
                <a:xfrm rot="10800000">
                  <a:off x="3911116" y="5435203"/>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8" name="Oval 27">
                <a:extLst>
                  <a:ext uri="{FF2B5EF4-FFF2-40B4-BE49-F238E27FC236}">
                    <a16:creationId xmlns:a16="http://schemas.microsoft.com/office/drawing/2014/main" xmlns="" id="{A6504D19-FAFF-42A5-93DF-652609E889B4}"/>
                  </a:ext>
                </a:extLst>
              </p:cNvPr>
              <p:cNvSpPr/>
              <p:nvPr/>
            </p:nvSpPr>
            <p:spPr>
              <a:xfrm>
                <a:off x="8524804" y="5740592"/>
                <a:ext cx="120029"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 name="Group 5">
              <a:extLst>
                <a:ext uri="{FF2B5EF4-FFF2-40B4-BE49-F238E27FC236}">
                  <a16:creationId xmlns:a16="http://schemas.microsoft.com/office/drawing/2014/main" xmlns="" id="{624B6F76-A6C8-4CAD-93D7-08AD053E2EEB}"/>
                </a:ext>
              </a:extLst>
            </p:cNvPr>
            <p:cNvGrpSpPr/>
            <p:nvPr/>
          </p:nvGrpSpPr>
          <p:grpSpPr>
            <a:xfrm>
              <a:off x="2705337" y="3531629"/>
              <a:ext cx="1463939" cy="724319"/>
              <a:chOff x="6848180" y="5434009"/>
              <a:chExt cx="1796653" cy="724319"/>
            </a:xfrm>
          </p:grpSpPr>
          <p:grpSp>
            <p:nvGrpSpPr>
              <p:cNvPr id="16" name="Group 15">
                <a:extLst>
                  <a:ext uri="{FF2B5EF4-FFF2-40B4-BE49-F238E27FC236}">
                    <a16:creationId xmlns:a16="http://schemas.microsoft.com/office/drawing/2014/main" xmlns="" id="{C3BF49D8-986C-4203-8E63-EC08C0104E17}"/>
                  </a:ext>
                </a:extLst>
              </p:cNvPr>
              <p:cNvGrpSpPr/>
              <p:nvPr/>
            </p:nvGrpSpPr>
            <p:grpSpPr>
              <a:xfrm>
                <a:off x="6848180" y="5434009"/>
                <a:ext cx="1670091" cy="724319"/>
                <a:chOff x="3337170" y="5435203"/>
                <a:chExt cx="1670091" cy="724319"/>
              </a:xfrm>
            </p:grpSpPr>
            <p:cxnSp>
              <p:nvCxnSpPr>
                <p:cNvPr id="20" name="Straight Connector 19">
                  <a:extLst>
                    <a:ext uri="{FF2B5EF4-FFF2-40B4-BE49-F238E27FC236}">
                      <a16:creationId xmlns:a16="http://schemas.microsoft.com/office/drawing/2014/main" xmlns="" id="{BC7551B0-3CF6-4DD3-B5D7-8D9D6190F81B}"/>
                    </a:ext>
                  </a:extLst>
                </p:cNvPr>
                <p:cNvCxnSpPr/>
                <p:nvPr/>
              </p:nvCxnSpPr>
              <p:spPr>
                <a:xfrm>
                  <a:off x="3337170" y="5984025"/>
                  <a:ext cx="75305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DB57C62A-13DB-42C9-8DA5-BE7B93B73DE4}"/>
                    </a:ext>
                  </a:extLst>
                </p:cNvPr>
                <p:cNvCxnSpPr/>
                <p:nvPr/>
              </p:nvCxnSpPr>
              <p:spPr>
                <a:xfrm>
                  <a:off x="3337170" y="5620677"/>
                  <a:ext cx="75305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Stored Data 71">
                  <a:extLst>
                    <a:ext uri="{FF2B5EF4-FFF2-40B4-BE49-F238E27FC236}">
                      <a16:creationId xmlns:a16="http://schemas.microsoft.com/office/drawing/2014/main" xmlns="" id="{44E1D9C1-E31B-45EF-B3FB-1B2F4A079D4B}"/>
                    </a:ext>
                  </a:extLst>
                </p:cNvPr>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Stored Data 71">
                  <a:extLst>
                    <a:ext uri="{FF2B5EF4-FFF2-40B4-BE49-F238E27FC236}">
                      <a16:creationId xmlns:a16="http://schemas.microsoft.com/office/drawing/2014/main" xmlns="" id="{DC8F16C9-C5C6-48EE-A436-D0DF920C8F6C}"/>
                    </a:ext>
                  </a:extLst>
                </p:cNvPr>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Stored Data 71">
                  <a:extLst>
                    <a:ext uri="{FF2B5EF4-FFF2-40B4-BE49-F238E27FC236}">
                      <a16:creationId xmlns:a16="http://schemas.microsoft.com/office/drawing/2014/main" xmlns="" id="{5F1376B1-AF44-4496-B02D-234FF194120B}"/>
                    </a:ext>
                  </a:extLst>
                </p:cNvPr>
                <p:cNvSpPr/>
                <p:nvPr/>
              </p:nvSpPr>
              <p:spPr>
                <a:xfrm rot="10800000">
                  <a:off x="3911116" y="5435203"/>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9" name="Oval 18">
                <a:extLst>
                  <a:ext uri="{FF2B5EF4-FFF2-40B4-BE49-F238E27FC236}">
                    <a16:creationId xmlns:a16="http://schemas.microsoft.com/office/drawing/2014/main" xmlns="" id="{21DD371D-16AE-4A2E-A8AC-7D2F7DDB6278}"/>
                  </a:ext>
                </a:extLst>
              </p:cNvPr>
              <p:cNvSpPr/>
              <p:nvPr/>
            </p:nvSpPr>
            <p:spPr>
              <a:xfrm>
                <a:off x="8524804" y="5740592"/>
                <a:ext cx="120029" cy="11743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 name="Group 6">
              <a:extLst>
                <a:ext uri="{FF2B5EF4-FFF2-40B4-BE49-F238E27FC236}">
                  <a16:creationId xmlns:a16="http://schemas.microsoft.com/office/drawing/2014/main" xmlns="" id="{21C4EF66-53DC-43AB-BF57-653995E53749}"/>
                </a:ext>
              </a:extLst>
            </p:cNvPr>
            <p:cNvGrpSpPr/>
            <p:nvPr/>
          </p:nvGrpSpPr>
          <p:grpSpPr>
            <a:xfrm>
              <a:off x="7072396" y="3180074"/>
              <a:ext cx="1241601" cy="533400"/>
              <a:chOff x="4021363" y="1715660"/>
              <a:chExt cx="1725107" cy="741118"/>
            </a:xfrm>
          </p:grpSpPr>
          <p:cxnSp>
            <p:nvCxnSpPr>
              <p:cNvPr id="12" name="Straight Connector 11">
                <a:extLst>
                  <a:ext uri="{FF2B5EF4-FFF2-40B4-BE49-F238E27FC236}">
                    <a16:creationId xmlns:a16="http://schemas.microsoft.com/office/drawing/2014/main" xmlns="" id="{E3D63C1D-3B7E-4890-BB8F-CA5AD4910DA1}"/>
                  </a:ext>
                </a:extLst>
              </p:cNvPr>
              <p:cNvCxnSpPr/>
              <p:nvPr/>
            </p:nvCxnSpPr>
            <p:spPr>
              <a:xfrm flipV="1">
                <a:off x="4021363" y="2266408"/>
                <a:ext cx="415106"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9C44E053-A8D1-4344-A8B3-FBF8D961F094}"/>
                  </a:ext>
                </a:extLst>
              </p:cNvPr>
              <p:cNvCxnSpPr/>
              <p:nvPr/>
            </p:nvCxnSpPr>
            <p:spPr>
              <a:xfrm>
                <a:off x="4042896" y="1903060"/>
                <a:ext cx="41510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95F9B561-B77A-43DC-BE8D-8AB51794F360}"/>
                  </a:ext>
                </a:extLst>
              </p:cNvPr>
              <p:cNvCxnSpPr/>
              <p:nvPr/>
            </p:nvCxnSpPr>
            <p:spPr>
              <a:xfrm flipV="1">
                <a:off x="5346317" y="2086964"/>
                <a:ext cx="40015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Delay 68">
                <a:extLst>
                  <a:ext uri="{FF2B5EF4-FFF2-40B4-BE49-F238E27FC236}">
                    <a16:creationId xmlns:a16="http://schemas.microsoft.com/office/drawing/2014/main" xmlns="" id="{5CEBAC14-9A35-45E0-9774-CB9032CBCBC7}"/>
                  </a:ext>
                </a:extLst>
              </p:cNvPr>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8" name="Straight Connector 7">
              <a:extLst>
                <a:ext uri="{FF2B5EF4-FFF2-40B4-BE49-F238E27FC236}">
                  <a16:creationId xmlns:a16="http://schemas.microsoft.com/office/drawing/2014/main" xmlns="" id="{09A0D075-0163-4938-9E2E-4C105F6750D7}"/>
                </a:ext>
              </a:extLst>
            </p:cNvPr>
            <p:cNvCxnSpPr/>
            <p:nvPr/>
          </p:nvCxnSpPr>
          <p:spPr>
            <a:xfrm>
              <a:off x="4176712" y="2964211"/>
              <a:ext cx="29160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42CD3AD1-DEF8-40CA-BAD3-69DED6E17677}"/>
                </a:ext>
              </a:extLst>
            </p:cNvPr>
            <p:cNvCxnSpPr/>
            <p:nvPr/>
          </p:nvCxnSpPr>
          <p:spPr>
            <a:xfrm>
              <a:off x="4159756" y="3888898"/>
              <a:ext cx="29160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9821E434-8AEF-4BF0-89E7-604E851F0637}"/>
                </a:ext>
              </a:extLst>
            </p:cNvPr>
            <p:cNvCxnSpPr/>
            <p:nvPr/>
          </p:nvCxnSpPr>
          <p:spPr>
            <a:xfrm>
              <a:off x="7073604" y="2957343"/>
              <a:ext cx="0" cy="36831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A5A7C6B1-B8D1-45CA-A9EC-88F158CFAD83}"/>
                </a:ext>
              </a:extLst>
            </p:cNvPr>
            <p:cNvCxnSpPr/>
            <p:nvPr/>
          </p:nvCxnSpPr>
          <p:spPr>
            <a:xfrm>
              <a:off x="7070367" y="3562860"/>
              <a:ext cx="0" cy="33480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xmlns="" id="{6BEC0A76-8D91-4787-9BF5-0E42073773D2}"/>
              </a:ext>
            </a:extLst>
          </p:cNvPr>
          <p:cNvGrpSpPr/>
          <p:nvPr/>
        </p:nvGrpSpPr>
        <p:grpSpPr>
          <a:xfrm>
            <a:off x="4268489" y="1020710"/>
            <a:ext cx="2461457" cy="533400"/>
            <a:chOff x="2189568" y="1715660"/>
            <a:chExt cx="3420003" cy="741118"/>
          </a:xfrm>
        </p:grpSpPr>
        <p:cxnSp>
          <p:nvCxnSpPr>
            <p:cNvPr id="35" name="Straight Connector 34">
              <a:extLst>
                <a:ext uri="{FF2B5EF4-FFF2-40B4-BE49-F238E27FC236}">
                  <a16:creationId xmlns:a16="http://schemas.microsoft.com/office/drawing/2014/main" xmlns="" id="{3D54C2F3-1AB6-4D20-BA94-FC822E276AF6}"/>
                </a:ext>
              </a:extLst>
            </p:cNvPr>
            <p:cNvCxnSpPr/>
            <p:nvPr/>
          </p:nvCxnSpPr>
          <p:spPr>
            <a:xfrm>
              <a:off x="2189568" y="2266408"/>
              <a:ext cx="2268434"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A9E6699C-005E-4712-B9CE-DA08B7F945C4}"/>
                </a:ext>
              </a:extLst>
            </p:cNvPr>
            <p:cNvCxnSpPr/>
            <p:nvPr/>
          </p:nvCxnSpPr>
          <p:spPr>
            <a:xfrm>
              <a:off x="3248312" y="1903060"/>
              <a:ext cx="120969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6F06EC17-D99F-4880-BAD9-6C5F222F3D36}"/>
                </a:ext>
              </a:extLst>
            </p:cNvPr>
            <p:cNvCxnSpPr/>
            <p:nvPr/>
          </p:nvCxnSpPr>
          <p:spPr>
            <a:xfrm flipV="1">
              <a:off x="5346318" y="2086964"/>
              <a:ext cx="26325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8" name="Delay 68">
              <a:extLst>
                <a:ext uri="{FF2B5EF4-FFF2-40B4-BE49-F238E27FC236}">
                  <a16:creationId xmlns:a16="http://schemas.microsoft.com/office/drawing/2014/main" xmlns="" id="{70565B24-2DC0-4BFE-BDA9-07BD66BE1B6F}"/>
                </a:ext>
              </a:extLst>
            </p:cNvPr>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9" name="Group 38">
            <a:extLst>
              <a:ext uri="{FF2B5EF4-FFF2-40B4-BE49-F238E27FC236}">
                <a16:creationId xmlns:a16="http://schemas.microsoft.com/office/drawing/2014/main" xmlns="" id="{D290CE43-7524-4F3B-9B2B-10C62EE94D6F}"/>
              </a:ext>
            </a:extLst>
          </p:cNvPr>
          <p:cNvGrpSpPr/>
          <p:nvPr/>
        </p:nvGrpSpPr>
        <p:grpSpPr>
          <a:xfrm>
            <a:off x="4254203" y="1743163"/>
            <a:ext cx="2475499" cy="533400"/>
            <a:chOff x="2347911" y="2211615"/>
            <a:chExt cx="2475499" cy="533400"/>
          </a:xfrm>
        </p:grpSpPr>
        <p:grpSp>
          <p:nvGrpSpPr>
            <p:cNvPr id="40" name="Group 39">
              <a:extLst>
                <a:ext uri="{FF2B5EF4-FFF2-40B4-BE49-F238E27FC236}">
                  <a16:creationId xmlns:a16="http://schemas.microsoft.com/office/drawing/2014/main" xmlns="" id="{85ABB3AB-73D4-483E-AF5C-41FA64515542}"/>
                </a:ext>
              </a:extLst>
            </p:cNvPr>
            <p:cNvGrpSpPr/>
            <p:nvPr/>
          </p:nvGrpSpPr>
          <p:grpSpPr>
            <a:xfrm>
              <a:off x="2347911" y="2211615"/>
              <a:ext cx="2475499" cy="533400"/>
              <a:chOff x="2170058" y="1715660"/>
              <a:chExt cx="3439513" cy="741118"/>
            </a:xfrm>
          </p:grpSpPr>
          <p:cxnSp>
            <p:nvCxnSpPr>
              <p:cNvPr id="42" name="Straight Connector 41">
                <a:extLst>
                  <a:ext uri="{FF2B5EF4-FFF2-40B4-BE49-F238E27FC236}">
                    <a16:creationId xmlns:a16="http://schemas.microsoft.com/office/drawing/2014/main" xmlns="" id="{89B132F5-A062-4B81-A7E2-E7200CA5D5A4}"/>
                  </a:ext>
                </a:extLst>
              </p:cNvPr>
              <p:cNvCxnSpPr/>
              <p:nvPr/>
            </p:nvCxnSpPr>
            <p:spPr>
              <a:xfrm>
                <a:off x="2170058" y="2125038"/>
                <a:ext cx="2287945"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142FF37A-1A79-46C0-A05A-8434B94A611B}"/>
                  </a:ext>
                </a:extLst>
              </p:cNvPr>
              <p:cNvCxnSpPr/>
              <p:nvPr/>
            </p:nvCxnSpPr>
            <p:spPr>
              <a:xfrm>
                <a:off x="3248651" y="1871298"/>
                <a:ext cx="120935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43DE116E-2C92-4823-94CB-32088E242918}"/>
                  </a:ext>
                </a:extLst>
              </p:cNvPr>
              <p:cNvCxnSpPr/>
              <p:nvPr/>
            </p:nvCxnSpPr>
            <p:spPr>
              <a:xfrm flipV="1">
                <a:off x="5346318" y="2086964"/>
                <a:ext cx="26325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5" name="Delay 68">
                <a:extLst>
                  <a:ext uri="{FF2B5EF4-FFF2-40B4-BE49-F238E27FC236}">
                    <a16:creationId xmlns:a16="http://schemas.microsoft.com/office/drawing/2014/main" xmlns="" id="{D8264044-D2E5-407C-9430-AFAE3D7FA734}"/>
                  </a:ext>
                </a:extLst>
              </p:cNvPr>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41" name="Straight Connector 40">
              <a:extLst>
                <a:ext uri="{FF2B5EF4-FFF2-40B4-BE49-F238E27FC236}">
                  <a16:creationId xmlns:a16="http://schemas.microsoft.com/office/drawing/2014/main" xmlns="" id="{6F8B5C38-2DD7-4B3E-8A2A-92C3D6166531}"/>
                </a:ext>
              </a:extLst>
            </p:cNvPr>
            <p:cNvCxnSpPr/>
            <p:nvPr/>
          </p:nvCxnSpPr>
          <p:spPr>
            <a:xfrm flipV="1">
              <a:off x="3696974" y="2667000"/>
              <a:ext cx="298762"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46" name="Straight Connector 45">
            <a:extLst>
              <a:ext uri="{FF2B5EF4-FFF2-40B4-BE49-F238E27FC236}">
                <a16:creationId xmlns:a16="http://schemas.microsoft.com/office/drawing/2014/main" xmlns="" id="{8B69AB1F-782A-48F3-A9D5-2DA8CCACD18A}"/>
              </a:ext>
            </a:extLst>
          </p:cNvPr>
          <p:cNvCxnSpPr/>
          <p:nvPr/>
        </p:nvCxnSpPr>
        <p:spPr>
          <a:xfrm>
            <a:off x="5609665" y="2208905"/>
            <a:ext cx="0" cy="751643"/>
          </a:xfrm>
          <a:prstGeom prst="line">
            <a:avLst/>
          </a:prstGeom>
          <a:ln w="25400">
            <a:tailEnd type="oval" w="lg" len="lg"/>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A7EE2559-2383-4966-A9C4-9E247CF21BE2}"/>
              </a:ext>
            </a:extLst>
          </p:cNvPr>
          <p:cNvCxnSpPr/>
          <p:nvPr/>
        </p:nvCxnSpPr>
        <p:spPr>
          <a:xfrm>
            <a:off x="5609665" y="2946034"/>
            <a:ext cx="0" cy="1774623"/>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xmlns="" id="{BFA30928-9580-401F-B0C6-2A2C17A7C735}"/>
              </a:ext>
            </a:extLst>
          </p:cNvPr>
          <p:cNvGrpSpPr/>
          <p:nvPr/>
        </p:nvGrpSpPr>
        <p:grpSpPr>
          <a:xfrm>
            <a:off x="4175255" y="5303665"/>
            <a:ext cx="2545238" cy="533400"/>
            <a:chOff x="2073161" y="1715660"/>
            <a:chExt cx="3536410" cy="741118"/>
          </a:xfrm>
        </p:grpSpPr>
        <p:cxnSp>
          <p:nvCxnSpPr>
            <p:cNvPr id="49" name="Straight Connector 48">
              <a:extLst>
                <a:ext uri="{FF2B5EF4-FFF2-40B4-BE49-F238E27FC236}">
                  <a16:creationId xmlns:a16="http://schemas.microsoft.com/office/drawing/2014/main" xmlns="" id="{1E080D65-E0BF-4C9B-B97C-44DA5CE9F045}"/>
                </a:ext>
              </a:extLst>
            </p:cNvPr>
            <p:cNvCxnSpPr/>
            <p:nvPr/>
          </p:nvCxnSpPr>
          <p:spPr>
            <a:xfrm>
              <a:off x="2073161" y="2266408"/>
              <a:ext cx="2384842"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868C1E03-180E-4800-A3FA-4C90959715C9}"/>
                </a:ext>
              </a:extLst>
            </p:cNvPr>
            <p:cNvCxnSpPr/>
            <p:nvPr/>
          </p:nvCxnSpPr>
          <p:spPr>
            <a:xfrm>
              <a:off x="3261446" y="1903060"/>
              <a:ext cx="119655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79BDF81F-B0D5-4EFE-8791-6461CF14B681}"/>
                </a:ext>
              </a:extLst>
            </p:cNvPr>
            <p:cNvCxnSpPr/>
            <p:nvPr/>
          </p:nvCxnSpPr>
          <p:spPr>
            <a:xfrm flipV="1">
              <a:off x="5346319" y="2101737"/>
              <a:ext cx="263252"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2" name="Delay 68">
              <a:extLst>
                <a:ext uri="{FF2B5EF4-FFF2-40B4-BE49-F238E27FC236}">
                  <a16:creationId xmlns:a16="http://schemas.microsoft.com/office/drawing/2014/main" xmlns="" id="{E50B3B99-9281-4F3C-9F22-BF5C1090B31D}"/>
                </a:ext>
              </a:extLst>
            </p:cNvPr>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3" name="Group 52">
            <a:extLst>
              <a:ext uri="{FF2B5EF4-FFF2-40B4-BE49-F238E27FC236}">
                <a16:creationId xmlns:a16="http://schemas.microsoft.com/office/drawing/2014/main" xmlns="" id="{96A00BE0-6ABF-4152-A764-27AD7C2A38F3}"/>
              </a:ext>
            </a:extLst>
          </p:cNvPr>
          <p:cNvGrpSpPr/>
          <p:nvPr/>
        </p:nvGrpSpPr>
        <p:grpSpPr>
          <a:xfrm>
            <a:off x="4175255" y="4600719"/>
            <a:ext cx="2554447" cy="533400"/>
            <a:chOff x="2268963" y="5791200"/>
            <a:chExt cx="2554447" cy="533400"/>
          </a:xfrm>
        </p:grpSpPr>
        <p:grpSp>
          <p:nvGrpSpPr>
            <p:cNvPr id="54" name="Group 53">
              <a:extLst>
                <a:ext uri="{FF2B5EF4-FFF2-40B4-BE49-F238E27FC236}">
                  <a16:creationId xmlns:a16="http://schemas.microsoft.com/office/drawing/2014/main" xmlns="" id="{1FF65868-11BD-4567-A61A-EC354BAB32EF}"/>
                </a:ext>
              </a:extLst>
            </p:cNvPr>
            <p:cNvGrpSpPr/>
            <p:nvPr/>
          </p:nvGrpSpPr>
          <p:grpSpPr>
            <a:xfrm>
              <a:off x="3124200" y="5791200"/>
              <a:ext cx="1699210" cy="533400"/>
              <a:chOff x="3248651" y="1715660"/>
              <a:chExt cx="2360920" cy="741118"/>
            </a:xfrm>
          </p:grpSpPr>
          <p:cxnSp>
            <p:nvCxnSpPr>
              <p:cNvPr id="56" name="Straight Connector 55">
                <a:extLst>
                  <a:ext uri="{FF2B5EF4-FFF2-40B4-BE49-F238E27FC236}">
                    <a16:creationId xmlns:a16="http://schemas.microsoft.com/office/drawing/2014/main" xmlns="" id="{246938BD-3F3B-4420-A62F-5DC6B28A7109}"/>
                  </a:ext>
                </a:extLst>
              </p:cNvPr>
              <p:cNvCxnSpPr/>
              <p:nvPr/>
            </p:nvCxnSpPr>
            <p:spPr>
              <a:xfrm>
                <a:off x="3248651" y="2104872"/>
                <a:ext cx="1209352"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DC505D92-1D3E-4B4B-BFB4-3F8F16D31C67}"/>
                  </a:ext>
                </a:extLst>
              </p:cNvPr>
              <p:cNvCxnSpPr/>
              <p:nvPr/>
            </p:nvCxnSpPr>
            <p:spPr>
              <a:xfrm>
                <a:off x="4042896" y="1871298"/>
                <a:ext cx="41510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AA93EE7E-E291-4B16-9F91-D453E4F0D07C}"/>
                  </a:ext>
                </a:extLst>
              </p:cNvPr>
              <p:cNvCxnSpPr/>
              <p:nvPr/>
            </p:nvCxnSpPr>
            <p:spPr>
              <a:xfrm flipV="1">
                <a:off x="5346318" y="2086964"/>
                <a:ext cx="26325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Delay 68">
                <a:extLst>
                  <a:ext uri="{FF2B5EF4-FFF2-40B4-BE49-F238E27FC236}">
                    <a16:creationId xmlns:a16="http://schemas.microsoft.com/office/drawing/2014/main" xmlns="" id="{0FCCDADA-4F5C-4C54-8A89-83A81E38D268}"/>
                  </a:ext>
                </a:extLst>
              </p:cNvPr>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55" name="Straight Connector 54">
              <a:extLst>
                <a:ext uri="{FF2B5EF4-FFF2-40B4-BE49-F238E27FC236}">
                  <a16:creationId xmlns:a16="http://schemas.microsoft.com/office/drawing/2014/main" xmlns="" id="{B399BB3B-61C9-47B5-8F0A-48BEA5B6A475}"/>
                </a:ext>
              </a:extLst>
            </p:cNvPr>
            <p:cNvCxnSpPr/>
            <p:nvPr/>
          </p:nvCxnSpPr>
          <p:spPr>
            <a:xfrm>
              <a:off x="2268963" y="6248399"/>
              <a:ext cx="171642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xmlns="" id="{70F157C1-5381-4E47-9861-D7B45FE6BB1F}"/>
              </a:ext>
            </a:extLst>
          </p:cNvPr>
          <p:cNvGrpSpPr/>
          <p:nvPr/>
        </p:nvGrpSpPr>
        <p:grpSpPr>
          <a:xfrm>
            <a:off x="6706892" y="1311034"/>
            <a:ext cx="1599238" cy="723601"/>
            <a:chOff x="3675121" y="3048834"/>
            <a:chExt cx="1599238" cy="723601"/>
          </a:xfrm>
        </p:grpSpPr>
        <p:cxnSp>
          <p:nvCxnSpPr>
            <p:cNvPr id="61" name="Straight Connector 60">
              <a:extLst>
                <a:ext uri="{FF2B5EF4-FFF2-40B4-BE49-F238E27FC236}">
                  <a16:creationId xmlns:a16="http://schemas.microsoft.com/office/drawing/2014/main" xmlns="" id="{1A62EAD3-F901-4173-A8D2-BA4829E0AF62}"/>
                </a:ext>
              </a:extLst>
            </p:cNvPr>
            <p:cNvCxnSpPr/>
            <p:nvPr/>
          </p:nvCxnSpPr>
          <p:spPr>
            <a:xfrm flipV="1">
              <a:off x="3675121" y="359693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FD2DE586-B961-481F-9BA5-66479A5B823E}"/>
                </a:ext>
              </a:extLst>
            </p:cNvPr>
            <p:cNvCxnSpPr/>
            <p:nvPr/>
          </p:nvCxnSpPr>
          <p:spPr>
            <a:xfrm flipV="1">
              <a:off x="3675121" y="3243749"/>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22F43635-1EF4-4436-805F-9EF70B06EE03}"/>
                </a:ext>
              </a:extLst>
            </p:cNvPr>
            <p:cNvCxnSpPr/>
            <p:nvPr/>
          </p:nvCxnSpPr>
          <p:spPr>
            <a:xfrm flipV="1">
              <a:off x="5010436" y="3412939"/>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64" name="Group 63">
              <a:extLst>
                <a:ext uri="{FF2B5EF4-FFF2-40B4-BE49-F238E27FC236}">
                  <a16:creationId xmlns:a16="http://schemas.microsoft.com/office/drawing/2014/main" xmlns="" id="{880ABC8B-9164-45A9-B4F1-31EA506A4160}"/>
                </a:ext>
              </a:extLst>
            </p:cNvPr>
            <p:cNvGrpSpPr/>
            <p:nvPr/>
          </p:nvGrpSpPr>
          <p:grpSpPr>
            <a:xfrm>
              <a:off x="3990333" y="3048834"/>
              <a:ext cx="1016928" cy="723601"/>
              <a:chOff x="3990333" y="3048834"/>
              <a:chExt cx="1016928" cy="723601"/>
            </a:xfrm>
          </p:grpSpPr>
          <p:sp>
            <p:nvSpPr>
              <p:cNvPr id="65" name="Stored Data 71">
                <a:extLst>
                  <a:ext uri="{FF2B5EF4-FFF2-40B4-BE49-F238E27FC236}">
                    <a16:creationId xmlns:a16="http://schemas.microsoft.com/office/drawing/2014/main" xmlns="" id="{7915A3C9-E981-41D3-9B77-9FB4200F922A}"/>
                  </a:ext>
                </a:extLst>
              </p:cNvPr>
              <p:cNvSpPr/>
              <p:nvPr/>
            </p:nvSpPr>
            <p:spPr>
              <a:xfrm rot="10800000">
                <a:off x="3997592" y="3048854"/>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Stored Data 71">
                <a:extLst>
                  <a:ext uri="{FF2B5EF4-FFF2-40B4-BE49-F238E27FC236}">
                    <a16:creationId xmlns:a16="http://schemas.microsoft.com/office/drawing/2014/main" xmlns="" id="{5F92AFAA-4C13-4949-ACE2-6C8473A11A0B}"/>
                  </a:ext>
                </a:extLst>
              </p:cNvPr>
              <p:cNvSpPr/>
              <p:nvPr/>
            </p:nvSpPr>
            <p:spPr>
              <a:xfrm rot="10800000">
                <a:off x="3990333" y="3048834"/>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cxnSp>
        <p:nvCxnSpPr>
          <p:cNvPr id="67" name="Straight Connector 66">
            <a:extLst>
              <a:ext uri="{FF2B5EF4-FFF2-40B4-BE49-F238E27FC236}">
                <a16:creationId xmlns:a16="http://schemas.microsoft.com/office/drawing/2014/main" xmlns="" id="{5061BF85-F42D-42B0-81E3-C0D71AC7FCDE}"/>
              </a:ext>
            </a:extLst>
          </p:cNvPr>
          <p:cNvCxnSpPr/>
          <p:nvPr/>
        </p:nvCxnSpPr>
        <p:spPr>
          <a:xfrm>
            <a:off x="6719352" y="1279634"/>
            <a:ext cx="0" cy="23311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xmlns="" id="{D5848276-D6FE-4959-B855-F05D379EEF1F}"/>
              </a:ext>
            </a:extLst>
          </p:cNvPr>
          <p:cNvCxnSpPr/>
          <p:nvPr/>
        </p:nvCxnSpPr>
        <p:spPr>
          <a:xfrm>
            <a:off x="6717903" y="1846168"/>
            <a:ext cx="0" cy="164231"/>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xmlns="" id="{90F84A32-9816-44F0-875B-34FD9C3DDD57}"/>
              </a:ext>
            </a:extLst>
          </p:cNvPr>
          <p:cNvGrpSpPr/>
          <p:nvPr/>
        </p:nvGrpSpPr>
        <p:grpSpPr>
          <a:xfrm>
            <a:off x="6717903" y="4880844"/>
            <a:ext cx="1599238" cy="723601"/>
            <a:chOff x="3675121" y="3048834"/>
            <a:chExt cx="1599238" cy="723601"/>
          </a:xfrm>
        </p:grpSpPr>
        <p:cxnSp>
          <p:nvCxnSpPr>
            <p:cNvPr id="70" name="Straight Connector 69">
              <a:extLst>
                <a:ext uri="{FF2B5EF4-FFF2-40B4-BE49-F238E27FC236}">
                  <a16:creationId xmlns:a16="http://schemas.microsoft.com/office/drawing/2014/main" xmlns="" id="{202F2542-FE7D-4F57-BA63-C8A94FD0E077}"/>
                </a:ext>
              </a:extLst>
            </p:cNvPr>
            <p:cNvCxnSpPr/>
            <p:nvPr/>
          </p:nvCxnSpPr>
          <p:spPr>
            <a:xfrm flipV="1">
              <a:off x="3675121" y="3596937"/>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xmlns="" id="{2ABA6477-CA98-48DF-B547-D375F0949894}"/>
                </a:ext>
              </a:extLst>
            </p:cNvPr>
            <p:cNvCxnSpPr/>
            <p:nvPr/>
          </p:nvCxnSpPr>
          <p:spPr>
            <a:xfrm flipV="1">
              <a:off x="3675121" y="3233589"/>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xmlns="" id="{2AEC5EFF-D61E-4620-818F-20D9C9E46AD8}"/>
                </a:ext>
              </a:extLst>
            </p:cNvPr>
            <p:cNvCxnSpPr/>
            <p:nvPr/>
          </p:nvCxnSpPr>
          <p:spPr>
            <a:xfrm flipV="1">
              <a:off x="5010436" y="3412939"/>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3" name="Group 72">
              <a:extLst>
                <a:ext uri="{FF2B5EF4-FFF2-40B4-BE49-F238E27FC236}">
                  <a16:creationId xmlns:a16="http://schemas.microsoft.com/office/drawing/2014/main" xmlns="" id="{E6027798-85BC-44B6-9EC2-7876F0907AEA}"/>
                </a:ext>
              </a:extLst>
            </p:cNvPr>
            <p:cNvGrpSpPr/>
            <p:nvPr/>
          </p:nvGrpSpPr>
          <p:grpSpPr>
            <a:xfrm>
              <a:off x="3990333" y="3048834"/>
              <a:ext cx="1016928" cy="723601"/>
              <a:chOff x="3990333" y="3048834"/>
              <a:chExt cx="1016928" cy="723601"/>
            </a:xfrm>
          </p:grpSpPr>
          <p:sp>
            <p:nvSpPr>
              <p:cNvPr id="74" name="Stored Data 71">
                <a:extLst>
                  <a:ext uri="{FF2B5EF4-FFF2-40B4-BE49-F238E27FC236}">
                    <a16:creationId xmlns:a16="http://schemas.microsoft.com/office/drawing/2014/main" xmlns="" id="{607B0C07-03BF-4ED7-AE57-6A63095F6531}"/>
                  </a:ext>
                </a:extLst>
              </p:cNvPr>
              <p:cNvSpPr/>
              <p:nvPr/>
            </p:nvSpPr>
            <p:spPr>
              <a:xfrm rot="10800000">
                <a:off x="3997592" y="3048854"/>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Stored Data 71">
                <a:extLst>
                  <a:ext uri="{FF2B5EF4-FFF2-40B4-BE49-F238E27FC236}">
                    <a16:creationId xmlns:a16="http://schemas.microsoft.com/office/drawing/2014/main" xmlns="" id="{06E03A50-086F-417B-AEE8-6E4FD9AD4069}"/>
                  </a:ext>
                </a:extLst>
              </p:cNvPr>
              <p:cNvSpPr/>
              <p:nvPr/>
            </p:nvSpPr>
            <p:spPr>
              <a:xfrm rot="10800000">
                <a:off x="3990333" y="3048834"/>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cxnSp>
        <p:nvCxnSpPr>
          <p:cNvPr id="76" name="Straight Connector 75">
            <a:extLst>
              <a:ext uri="{FF2B5EF4-FFF2-40B4-BE49-F238E27FC236}">
                <a16:creationId xmlns:a16="http://schemas.microsoft.com/office/drawing/2014/main" xmlns="" id="{13020946-19B0-4CC2-BE67-561A090C10DF}"/>
              </a:ext>
            </a:extLst>
          </p:cNvPr>
          <p:cNvCxnSpPr/>
          <p:nvPr/>
        </p:nvCxnSpPr>
        <p:spPr>
          <a:xfrm>
            <a:off x="6726043" y="4855039"/>
            <a:ext cx="0" cy="20969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xmlns="" id="{EB4A3E44-40A4-4E2C-A5C1-665E3F100A99}"/>
              </a:ext>
            </a:extLst>
          </p:cNvPr>
          <p:cNvCxnSpPr/>
          <p:nvPr/>
        </p:nvCxnSpPr>
        <p:spPr>
          <a:xfrm>
            <a:off x="6718281" y="5415019"/>
            <a:ext cx="0" cy="17330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xmlns="" id="{339F5B73-B362-44B1-BDDC-3F89E2BC55C5}"/>
              </a:ext>
            </a:extLst>
          </p:cNvPr>
          <p:cNvSpPr txBox="1"/>
          <p:nvPr/>
        </p:nvSpPr>
        <p:spPr>
          <a:xfrm>
            <a:off x="2113425" y="3412365"/>
            <a:ext cx="466794" cy="461665"/>
          </a:xfrm>
          <a:prstGeom prst="rect">
            <a:avLst/>
          </a:prstGeom>
          <a:noFill/>
        </p:spPr>
        <p:txBody>
          <a:bodyPr wrap="none" rtlCol="0">
            <a:spAutoFit/>
          </a:bodyPr>
          <a:lstStyle/>
          <a:p>
            <a:r>
              <a:rPr lang="en-IN" sz="2400" dirty="0"/>
              <a:t>A</a:t>
            </a:r>
            <a:r>
              <a:rPr lang="en-IN" sz="2400" baseline="-25000" dirty="0"/>
              <a:t>0</a:t>
            </a:r>
          </a:p>
        </p:txBody>
      </p:sp>
      <p:sp>
        <p:nvSpPr>
          <p:cNvPr id="79" name="TextBox 78">
            <a:extLst>
              <a:ext uri="{FF2B5EF4-FFF2-40B4-BE49-F238E27FC236}">
                <a16:creationId xmlns:a16="http://schemas.microsoft.com/office/drawing/2014/main" xmlns="" id="{19B918EA-6305-44C0-93F9-A117C6EE3C5C}"/>
              </a:ext>
            </a:extLst>
          </p:cNvPr>
          <p:cNvSpPr txBox="1"/>
          <p:nvPr/>
        </p:nvSpPr>
        <p:spPr>
          <a:xfrm>
            <a:off x="2113425" y="3774166"/>
            <a:ext cx="455574" cy="461665"/>
          </a:xfrm>
          <a:prstGeom prst="rect">
            <a:avLst/>
          </a:prstGeom>
          <a:noFill/>
        </p:spPr>
        <p:txBody>
          <a:bodyPr wrap="none" rtlCol="0">
            <a:spAutoFit/>
          </a:bodyPr>
          <a:lstStyle/>
          <a:p>
            <a:r>
              <a:rPr lang="en-IN" sz="2400" dirty="0"/>
              <a:t>B</a:t>
            </a:r>
            <a:r>
              <a:rPr lang="en-IN" sz="2400" baseline="-25000" dirty="0"/>
              <a:t>0</a:t>
            </a:r>
          </a:p>
        </p:txBody>
      </p:sp>
      <p:sp>
        <p:nvSpPr>
          <p:cNvPr id="80" name="TextBox 79">
            <a:extLst>
              <a:ext uri="{FF2B5EF4-FFF2-40B4-BE49-F238E27FC236}">
                <a16:creationId xmlns:a16="http://schemas.microsoft.com/office/drawing/2014/main" xmlns="" id="{A49B76C1-A35F-4C70-A235-AA3C48126CA9}"/>
              </a:ext>
            </a:extLst>
          </p:cNvPr>
          <p:cNvSpPr txBox="1"/>
          <p:nvPr/>
        </p:nvSpPr>
        <p:spPr>
          <a:xfrm>
            <a:off x="2102205" y="2446230"/>
            <a:ext cx="466794" cy="461665"/>
          </a:xfrm>
          <a:prstGeom prst="rect">
            <a:avLst/>
          </a:prstGeom>
          <a:noFill/>
        </p:spPr>
        <p:txBody>
          <a:bodyPr wrap="none" rtlCol="0">
            <a:spAutoFit/>
          </a:bodyPr>
          <a:lstStyle/>
          <a:p>
            <a:r>
              <a:rPr lang="en-IN" sz="2400" dirty="0"/>
              <a:t>A</a:t>
            </a:r>
            <a:r>
              <a:rPr lang="en-IN" sz="2400" baseline="-25000" dirty="0"/>
              <a:t>1</a:t>
            </a:r>
          </a:p>
        </p:txBody>
      </p:sp>
      <p:sp>
        <p:nvSpPr>
          <p:cNvPr id="81" name="TextBox 80">
            <a:extLst>
              <a:ext uri="{FF2B5EF4-FFF2-40B4-BE49-F238E27FC236}">
                <a16:creationId xmlns:a16="http://schemas.microsoft.com/office/drawing/2014/main" xmlns="" id="{E6551FF3-20E2-4B46-AEEF-273E9C482A28}"/>
              </a:ext>
            </a:extLst>
          </p:cNvPr>
          <p:cNvSpPr txBox="1"/>
          <p:nvPr/>
        </p:nvSpPr>
        <p:spPr>
          <a:xfrm>
            <a:off x="2102205" y="2808031"/>
            <a:ext cx="455574" cy="461665"/>
          </a:xfrm>
          <a:prstGeom prst="rect">
            <a:avLst/>
          </a:prstGeom>
          <a:noFill/>
        </p:spPr>
        <p:txBody>
          <a:bodyPr wrap="none" rtlCol="0">
            <a:spAutoFit/>
          </a:bodyPr>
          <a:lstStyle/>
          <a:p>
            <a:r>
              <a:rPr lang="en-IN" sz="2400" dirty="0"/>
              <a:t>B</a:t>
            </a:r>
            <a:r>
              <a:rPr lang="en-IN" sz="2400" baseline="-25000" dirty="0"/>
              <a:t>1</a:t>
            </a:r>
          </a:p>
        </p:txBody>
      </p:sp>
      <p:sp>
        <p:nvSpPr>
          <p:cNvPr id="82" name="TextBox 81">
            <a:extLst>
              <a:ext uri="{FF2B5EF4-FFF2-40B4-BE49-F238E27FC236}">
                <a16:creationId xmlns:a16="http://schemas.microsoft.com/office/drawing/2014/main" xmlns="" id="{8474BC22-186B-4A54-8C70-3CD4AD92987F}"/>
              </a:ext>
            </a:extLst>
          </p:cNvPr>
          <p:cNvSpPr txBox="1"/>
          <p:nvPr/>
        </p:nvSpPr>
        <p:spPr>
          <a:xfrm>
            <a:off x="4564273" y="871086"/>
            <a:ext cx="466794" cy="461665"/>
          </a:xfrm>
          <a:prstGeom prst="rect">
            <a:avLst/>
          </a:prstGeom>
          <a:noFill/>
        </p:spPr>
        <p:txBody>
          <a:bodyPr wrap="none" rtlCol="0">
            <a:spAutoFit/>
          </a:bodyPr>
          <a:lstStyle/>
          <a:p>
            <a:r>
              <a:rPr lang="en-IN" sz="2400" dirty="0"/>
              <a:t>A</a:t>
            </a:r>
            <a:r>
              <a:rPr lang="en-IN" sz="2400" baseline="-25000" dirty="0"/>
              <a:t>1</a:t>
            </a:r>
          </a:p>
        </p:txBody>
      </p:sp>
      <p:sp>
        <p:nvSpPr>
          <p:cNvPr id="83" name="TextBox 82">
            <a:extLst>
              <a:ext uri="{FF2B5EF4-FFF2-40B4-BE49-F238E27FC236}">
                <a16:creationId xmlns:a16="http://schemas.microsoft.com/office/drawing/2014/main" xmlns="" id="{4148988F-EB4C-44E6-9533-20DCB65B0417}"/>
              </a:ext>
            </a:extLst>
          </p:cNvPr>
          <p:cNvSpPr txBox="1"/>
          <p:nvPr/>
        </p:nvSpPr>
        <p:spPr>
          <a:xfrm>
            <a:off x="3825654" y="1144364"/>
            <a:ext cx="532518" cy="461665"/>
          </a:xfrm>
          <a:prstGeom prst="rect">
            <a:avLst/>
          </a:prstGeom>
          <a:noFill/>
        </p:spPr>
        <p:txBody>
          <a:bodyPr wrap="none" rtlCol="0">
            <a:spAutoFit/>
          </a:bodyPr>
          <a:lstStyle/>
          <a:p>
            <a:r>
              <a:rPr lang="en-IN" sz="2400" dirty="0"/>
              <a:t>B</a:t>
            </a:r>
            <a:r>
              <a:rPr lang="en-IN" sz="2400" baseline="-25000" dirty="0"/>
              <a:t>1</a:t>
            </a:r>
            <a:r>
              <a:rPr lang="en-IN" sz="2400" dirty="0"/>
              <a:t>’</a:t>
            </a:r>
          </a:p>
        </p:txBody>
      </p:sp>
      <p:sp>
        <p:nvSpPr>
          <p:cNvPr id="84" name="TextBox 83">
            <a:extLst>
              <a:ext uri="{FF2B5EF4-FFF2-40B4-BE49-F238E27FC236}">
                <a16:creationId xmlns:a16="http://schemas.microsoft.com/office/drawing/2014/main" xmlns="" id="{CC53FC76-1B72-4DDF-BFDA-FF48A16E0448}"/>
              </a:ext>
            </a:extLst>
          </p:cNvPr>
          <p:cNvSpPr txBox="1"/>
          <p:nvPr/>
        </p:nvSpPr>
        <p:spPr>
          <a:xfrm>
            <a:off x="4564273" y="1508283"/>
            <a:ext cx="466794" cy="461665"/>
          </a:xfrm>
          <a:prstGeom prst="rect">
            <a:avLst/>
          </a:prstGeom>
          <a:noFill/>
        </p:spPr>
        <p:txBody>
          <a:bodyPr wrap="none" rtlCol="0">
            <a:spAutoFit/>
          </a:bodyPr>
          <a:lstStyle/>
          <a:p>
            <a:r>
              <a:rPr lang="en-IN" sz="2400" dirty="0"/>
              <a:t>A</a:t>
            </a:r>
            <a:r>
              <a:rPr lang="en-IN" sz="2400" baseline="-25000" dirty="0"/>
              <a:t>0</a:t>
            </a:r>
          </a:p>
        </p:txBody>
      </p:sp>
      <p:sp>
        <p:nvSpPr>
          <p:cNvPr id="85" name="TextBox 84">
            <a:extLst>
              <a:ext uri="{FF2B5EF4-FFF2-40B4-BE49-F238E27FC236}">
                <a16:creationId xmlns:a16="http://schemas.microsoft.com/office/drawing/2014/main" xmlns="" id="{9AE9DBA7-ADDD-4428-ACF0-157F37EA71D2}"/>
              </a:ext>
            </a:extLst>
          </p:cNvPr>
          <p:cNvSpPr txBox="1"/>
          <p:nvPr/>
        </p:nvSpPr>
        <p:spPr>
          <a:xfrm>
            <a:off x="3825654" y="1740155"/>
            <a:ext cx="532518" cy="461665"/>
          </a:xfrm>
          <a:prstGeom prst="rect">
            <a:avLst/>
          </a:prstGeom>
          <a:noFill/>
        </p:spPr>
        <p:txBody>
          <a:bodyPr wrap="none" rtlCol="0">
            <a:spAutoFit/>
          </a:bodyPr>
          <a:lstStyle/>
          <a:p>
            <a:r>
              <a:rPr lang="en-IN" sz="2400" dirty="0"/>
              <a:t>B</a:t>
            </a:r>
            <a:r>
              <a:rPr lang="en-IN" sz="2400" baseline="-25000" dirty="0"/>
              <a:t>0</a:t>
            </a:r>
            <a:r>
              <a:rPr lang="en-IN" sz="2400" dirty="0"/>
              <a:t>’</a:t>
            </a:r>
          </a:p>
        </p:txBody>
      </p:sp>
      <p:sp>
        <p:nvSpPr>
          <p:cNvPr id="86" name="TextBox 85">
            <a:extLst>
              <a:ext uri="{FF2B5EF4-FFF2-40B4-BE49-F238E27FC236}">
                <a16:creationId xmlns:a16="http://schemas.microsoft.com/office/drawing/2014/main" xmlns="" id="{7BF50FC9-8881-4116-A2EF-DD5E3014935A}"/>
              </a:ext>
            </a:extLst>
          </p:cNvPr>
          <p:cNvSpPr txBox="1"/>
          <p:nvPr/>
        </p:nvSpPr>
        <p:spPr>
          <a:xfrm>
            <a:off x="4575756" y="4617586"/>
            <a:ext cx="543739" cy="461665"/>
          </a:xfrm>
          <a:prstGeom prst="rect">
            <a:avLst/>
          </a:prstGeom>
          <a:noFill/>
        </p:spPr>
        <p:txBody>
          <a:bodyPr wrap="none" rtlCol="0">
            <a:spAutoFit/>
          </a:bodyPr>
          <a:lstStyle/>
          <a:p>
            <a:r>
              <a:rPr lang="en-IN" sz="2400" dirty="0"/>
              <a:t>A</a:t>
            </a:r>
            <a:r>
              <a:rPr lang="en-IN" sz="2400" baseline="-25000" dirty="0"/>
              <a:t>0</a:t>
            </a:r>
            <a:r>
              <a:rPr lang="en-IN" sz="2400" dirty="0"/>
              <a:t>’</a:t>
            </a:r>
          </a:p>
        </p:txBody>
      </p:sp>
      <p:sp>
        <p:nvSpPr>
          <p:cNvPr id="87" name="TextBox 86">
            <a:extLst>
              <a:ext uri="{FF2B5EF4-FFF2-40B4-BE49-F238E27FC236}">
                <a16:creationId xmlns:a16="http://schemas.microsoft.com/office/drawing/2014/main" xmlns="" id="{62BF1A2A-A0E2-401B-9AC0-AB43E16D2187}"/>
              </a:ext>
            </a:extLst>
          </p:cNvPr>
          <p:cNvSpPr txBox="1"/>
          <p:nvPr/>
        </p:nvSpPr>
        <p:spPr>
          <a:xfrm>
            <a:off x="3730484" y="4762243"/>
            <a:ext cx="466794" cy="461665"/>
          </a:xfrm>
          <a:prstGeom prst="rect">
            <a:avLst/>
          </a:prstGeom>
          <a:noFill/>
        </p:spPr>
        <p:txBody>
          <a:bodyPr wrap="none" rtlCol="0">
            <a:spAutoFit/>
          </a:bodyPr>
          <a:lstStyle/>
          <a:p>
            <a:r>
              <a:rPr lang="en-IN" sz="2400" dirty="0"/>
              <a:t>B</a:t>
            </a:r>
            <a:r>
              <a:rPr lang="en-IN" sz="2400" baseline="-25000" dirty="0"/>
              <a:t>0</a:t>
            </a:r>
          </a:p>
        </p:txBody>
      </p:sp>
      <p:sp>
        <p:nvSpPr>
          <p:cNvPr id="88" name="TextBox 87">
            <a:extLst>
              <a:ext uri="{FF2B5EF4-FFF2-40B4-BE49-F238E27FC236}">
                <a16:creationId xmlns:a16="http://schemas.microsoft.com/office/drawing/2014/main" xmlns="" id="{0BA36F95-1CBF-4DB4-A432-554E25177D68}"/>
              </a:ext>
            </a:extLst>
          </p:cNvPr>
          <p:cNvSpPr txBox="1"/>
          <p:nvPr/>
        </p:nvSpPr>
        <p:spPr>
          <a:xfrm>
            <a:off x="3757864" y="5383167"/>
            <a:ext cx="466794" cy="461665"/>
          </a:xfrm>
          <a:prstGeom prst="rect">
            <a:avLst/>
          </a:prstGeom>
          <a:noFill/>
        </p:spPr>
        <p:txBody>
          <a:bodyPr wrap="none" rtlCol="0">
            <a:spAutoFit/>
          </a:bodyPr>
          <a:lstStyle/>
          <a:p>
            <a:r>
              <a:rPr lang="en-IN" sz="2400" dirty="0"/>
              <a:t>B</a:t>
            </a:r>
            <a:r>
              <a:rPr lang="en-IN" sz="2400" baseline="-25000" dirty="0"/>
              <a:t>1</a:t>
            </a:r>
          </a:p>
        </p:txBody>
      </p:sp>
      <p:sp>
        <p:nvSpPr>
          <p:cNvPr id="89" name="TextBox 88">
            <a:extLst>
              <a:ext uri="{FF2B5EF4-FFF2-40B4-BE49-F238E27FC236}">
                <a16:creationId xmlns:a16="http://schemas.microsoft.com/office/drawing/2014/main" xmlns="" id="{138D7A2E-7F88-494B-B0F9-4BE697CF1030}"/>
              </a:ext>
            </a:extLst>
          </p:cNvPr>
          <p:cNvSpPr txBox="1"/>
          <p:nvPr/>
        </p:nvSpPr>
        <p:spPr>
          <a:xfrm>
            <a:off x="4573292" y="5188541"/>
            <a:ext cx="543739" cy="461665"/>
          </a:xfrm>
          <a:prstGeom prst="rect">
            <a:avLst/>
          </a:prstGeom>
          <a:noFill/>
        </p:spPr>
        <p:txBody>
          <a:bodyPr wrap="none" rtlCol="0">
            <a:spAutoFit/>
          </a:bodyPr>
          <a:lstStyle/>
          <a:p>
            <a:r>
              <a:rPr lang="en-IN" sz="2400" dirty="0"/>
              <a:t>A</a:t>
            </a:r>
            <a:r>
              <a:rPr lang="en-IN" sz="2400" baseline="-25000" dirty="0"/>
              <a:t>1</a:t>
            </a:r>
            <a:r>
              <a:rPr lang="en-IN" sz="2400" dirty="0"/>
              <a:t>’</a:t>
            </a:r>
          </a:p>
        </p:txBody>
      </p:sp>
      <p:sp>
        <p:nvSpPr>
          <p:cNvPr id="90" name="TextBox 89">
            <a:extLst>
              <a:ext uri="{FF2B5EF4-FFF2-40B4-BE49-F238E27FC236}">
                <a16:creationId xmlns:a16="http://schemas.microsoft.com/office/drawing/2014/main" xmlns="" id="{E36BD15E-B868-4D61-A68F-A2AD403859F8}"/>
              </a:ext>
            </a:extLst>
          </p:cNvPr>
          <p:cNvSpPr txBox="1"/>
          <p:nvPr/>
        </p:nvSpPr>
        <p:spPr>
          <a:xfrm>
            <a:off x="8349200" y="4993075"/>
            <a:ext cx="1136850" cy="461665"/>
          </a:xfrm>
          <a:prstGeom prst="rect">
            <a:avLst/>
          </a:prstGeom>
          <a:noFill/>
        </p:spPr>
        <p:txBody>
          <a:bodyPr wrap="none" rtlCol="0">
            <a:spAutoFit/>
          </a:bodyPr>
          <a:lstStyle/>
          <a:p>
            <a:r>
              <a:rPr lang="en-IN" sz="2400" dirty="0"/>
              <a:t>A &lt; B(L)</a:t>
            </a:r>
            <a:endParaRPr lang="en-IN" sz="2400" baseline="-25000" dirty="0"/>
          </a:p>
        </p:txBody>
      </p:sp>
      <p:sp>
        <p:nvSpPr>
          <p:cNvPr id="91" name="TextBox 90">
            <a:extLst>
              <a:ext uri="{FF2B5EF4-FFF2-40B4-BE49-F238E27FC236}">
                <a16:creationId xmlns:a16="http://schemas.microsoft.com/office/drawing/2014/main" xmlns="" id="{70016B1E-169D-4994-B197-37D4D377BE90}"/>
              </a:ext>
            </a:extLst>
          </p:cNvPr>
          <p:cNvSpPr txBox="1"/>
          <p:nvPr/>
        </p:nvSpPr>
        <p:spPr>
          <a:xfrm>
            <a:off x="8338781" y="3181532"/>
            <a:ext cx="1157689" cy="461665"/>
          </a:xfrm>
          <a:prstGeom prst="rect">
            <a:avLst/>
          </a:prstGeom>
          <a:noFill/>
        </p:spPr>
        <p:txBody>
          <a:bodyPr wrap="none" rtlCol="0">
            <a:spAutoFit/>
          </a:bodyPr>
          <a:lstStyle/>
          <a:p>
            <a:r>
              <a:rPr lang="en-IN" sz="2400" dirty="0"/>
              <a:t>A = B(E)</a:t>
            </a:r>
            <a:endParaRPr lang="en-IN" sz="2400" baseline="-25000" dirty="0"/>
          </a:p>
        </p:txBody>
      </p:sp>
      <p:sp>
        <p:nvSpPr>
          <p:cNvPr id="92" name="TextBox 91">
            <a:extLst>
              <a:ext uri="{FF2B5EF4-FFF2-40B4-BE49-F238E27FC236}">
                <a16:creationId xmlns:a16="http://schemas.microsoft.com/office/drawing/2014/main" xmlns="" id="{EC720924-2BEA-4859-B727-041CD1C2AEE5}"/>
              </a:ext>
            </a:extLst>
          </p:cNvPr>
          <p:cNvSpPr txBox="1"/>
          <p:nvPr/>
        </p:nvSpPr>
        <p:spPr>
          <a:xfrm>
            <a:off x="8317141" y="1434596"/>
            <a:ext cx="1200970" cy="461665"/>
          </a:xfrm>
          <a:prstGeom prst="rect">
            <a:avLst/>
          </a:prstGeom>
          <a:noFill/>
        </p:spPr>
        <p:txBody>
          <a:bodyPr wrap="none" rtlCol="0">
            <a:spAutoFit/>
          </a:bodyPr>
          <a:lstStyle/>
          <a:p>
            <a:r>
              <a:rPr lang="en-IN" sz="2400" dirty="0"/>
              <a:t>A &gt; B(G)</a:t>
            </a:r>
            <a:endParaRPr lang="en-IN" sz="2400" baseline="-25000" dirty="0"/>
          </a:p>
        </p:txBody>
      </p:sp>
    </p:spTree>
    <p:extLst>
      <p:ext uri="{BB962C8B-B14F-4D97-AF65-F5344CB8AC3E}">
        <p14:creationId xmlns:p14="http://schemas.microsoft.com/office/powerpoint/2010/main" val="3622261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500"/>
                                        <p:tgtEl>
                                          <p:spTgt spid="8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
                                        </p:tgtEl>
                                        <p:attrNameLst>
                                          <p:attrName>style.visibility</p:attrName>
                                        </p:attrNameLst>
                                      </p:cBhvr>
                                      <p:to>
                                        <p:strVal val="visible"/>
                                      </p:to>
                                    </p:set>
                                    <p:animEffect transition="in" filter="fade">
                                      <p:cBhvr>
                                        <p:cTn id="10" dur="500"/>
                                        <p:tgtEl>
                                          <p:spTgt spid="8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8"/>
                                        </p:tgtEl>
                                        <p:attrNameLst>
                                          <p:attrName>style.visibility</p:attrName>
                                        </p:attrNameLst>
                                      </p:cBhvr>
                                      <p:to>
                                        <p:strVal val="visible"/>
                                      </p:to>
                                    </p:set>
                                    <p:animEffect transition="in" filter="fade">
                                      <p:cBhvr>
                                        <p:cTn id="13" dur="500"/>
                                        <p:tgtEl>
                                          <p:spTgt spid="7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500"/>
                                        <p:tgtEl>
                                          <p:spTgt spid="7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1"/>
                                        </p:tgtEl>
                                        <p:attrNameLst>
                                          <p:attrName>style.visibility</p:attrName>
                                        </p:attrNameLst>
                                      </p:cBhvr>
                                      <p:to>
                                        <p:strVal val="visible"/>
                                      </p:to>
                                    </p:set>
                                    <p:animEffect transition="in" filter="fade">
                                      <p:cBhvr>
                                        <p:cTn id="19" dur="500"/>
                                        <p:tgtEl>
                                          <p:spTgt spid="91"/>
                                        </p:tgtEl>
                                      </p:cBhvr>
                                    </p:animEffect>
                                  </p:childTnLst>
                                </p:cTn>
                              </p:par>
                              <p:par>
                                <p:cTn id="20" presetID="10" presetClass="entr" presetSubtype="0" fill="hold" nodeType="withEffect">
                                  <p:stCondLst>
                                    <p:cond delay="0"/>
                                  </p:stCondLst>
                                  <p:childTnLst>
                                    <p:set>
                                      <p:cBhvr>
                                        <p:cTn id="21" dur="1" fill="hold">
                                          <p:stCondLst>
                                            <p:cond delay="0"/>
                                          </p:stCondLst>
                                        </p:cTn>
                                        <p:tgtEl>
                                          <p:spTgt spid="93"/>
                                        </p:tgtEl>
                                        <p:attrNameLst>
                                          <p:attrName>style.visibility</p:attrName>
                                        </p:attrNameLst>
                                      </p:cBhvr>
                                      <p:to>
                                        <p:strVal val="visible"/>
                                      </p:to>
                                    </p:set>
                                    <p:animEffect transition="in" filter="fade">
                                      <p:cBhvr>
                                        <p:cTn id="22" dur="500"/>
                                        <p:tgtEl>
                                          <p:spTgt spid="9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par>
                                <p:cTn id="28" presetID="10" presetClass="entr" presetSubtype="0" fill="hold"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fade">
                                      <p:cBhvr>
                                        <p:cTn id="30" dur="500"/>
                                        <p:tgtEl>
                                          <p:spTgt spid="39"/>
                                        </p:tgtEl>
                                      </p:cBhvr>
                                    </p:animEffect>
                                  </p:childTnLst>
                                </p:cTn>
                              </p:par>
                              <p:par>
                                <p:cTn id="31" presetID="10" presetClass="entr" presetSubtype="0" fill="hold" nodeType="with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500"/>
                                        <p:tgtEl>
                                          <p:spTgt spid="60"/>
                                        </p:tgtEl>
                                      </p:cBhvr>
                                    </p:animEffect>
                                  </p:childTnLst>
                                </p:cTn>
                              </p:par>
                              <p:par>
                                <p:cTn id="34" presetID="10" presetClass="entr" presetSubtype="0" fill="hold" nodeType="withEffect">
                                  <p:stCondLst>
                                    <p:cond delay="0"/>
                                  </p:stCondLst>
                                  <p:childTnLst>
                                    <p:set>
                                      <p:cBhvr>
                                        <p:cTn id="35" dur="1" fill="hold">
                                          <p:stCondLst>
                                            <p:cond delay="0"/>
                                          </p:stCondLst>
                                        </p:cTn>
                                        <p:tgtEl>
                                          <p:spTgt spid="67"/>
                                        </p:tgtEl>
                                        <p:attrNameLst>
                                          <p:attrName>style.visibility</p:attrName>
                                        </p:attrNameLst>
                                      </p:cBhvr>
                                      <p:to>
                                        <p:strVal val="visible"/>
                                      </p:to>
                                    </p:set>
                                    <p:animEffect transition="in" filter="fade">
                                      <p:cBhvr>
                                        <p:cTn id="36" dur="500"/>
                                        <p:tgtEl>
                                          <p:spTgt spid="67"/>
                                        </p:tgtEl>
                                      </p:cBhvr>
                                    </p:animEffect>
                                  </p:childTnLst>
                                </p:cTn>
                              </p:par>
                              <p:par>
                                <p:cTn id="37" presetID="10" presetClass="entr" presetSubtype="0" fill="hold" nodeType="withEffect">
                                  <p:stCondLst>
                                    <p:cond delay="0"/>
                                  </p:stCondLst>
                                  <p:childTnLst>
                                    <p:set>
                                      <p:cBhvr>
                                        <p:cTn id="38" dur="1" fill="hold">
                                          <p:stCondLst>
                                            <p:cond delay="0"/>
                                          </p:stCondLst>
                                        </p:cTn>
                                        <p:tgtEl>
                                          <p:spTgt spid="68"/>
                                        </p:tgtEl>
                                        <p:attrNameLst>
                                          <p:attrName>style.visibility</p:attrName>
                                        </p:attrNameLst>
                                      </p:cBhvr>
                                      <p:to>
                                        <p:strVal val="visible"/>
                                      </p:to>
                                    </p:set>
                                    <p:animEffect transition="in" filter="fade">
                                      <p:cBhvr>
                                        <p:cTn id="39" dur="500"/>
                                        <p:tgtEl>
                                          <p:spTgt spid="6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82"/>
                                        </p:tgtEl>
                                        <p:attrNameLst>
                                          <p:attrName>style.visibility</p:attrName>
                                        </p:attrNameLst>
                                      </p:cBhvr>
                                      <p:to>
                                        <p:strVal val="visible"/>
                                      </p:to>
                                    </p:set>
                                    <p:animEffect transition="in" filter="fade">
                                      <p:cBhvr>
                                        <p:cTn id="42" dur="500"/>
                                        <p:tgtEl>
                                          <p:spTgt spid="8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3"/>
                                        </p:tgtEl>
                                        <p:attrNameLst>
                                          <p:attrName>style.visibility</p:attrName>
                                        </p:attrNameLst>
                                      </p:cBhvr>
                                      <p:to>
                                        <p:strVal val="visible"/>
                                      </p:to>
                                    </p:set>
                                    <p:animEffect transition="in" filter="fade">
                                      <p:cBhvr>
                                        <p:cTn id="45" dur="500"/>
                                        <p:tgtEl>
                                          <p:spTgt spid="8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84"/>
                                        </p:tgtEl>
                                        <p:attrNameLst>
                                          <p:attrName>style.visibility</p:attrName>
                                        </p:attrNameLst>
                                      </p:cBhvr>
                                      <p:to>
                                        <p:strVal val="visible"/>
                                      </p:to>
                                    </p:set>
                                    <p:animEffect transition="in" filter="fade">
                                      <p:cBhvr>
                                        <p:cTn id="48" dur="500"/>
                                        <p:tgtEl>
                                          <p:spTgt spid="8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85"/>
                                        </p:tgtEl>
                                        <p:attrNameLst>
                                          <p:attrName>style.visibility</p:attrName>
                                        </p:attrNameLst>
                                      </p:cBhvr>
                                      <p:to>
                                        <p:strVal val="visible"/>
                                      </p:to>
                                    </p:set>
                                    <p:animEffect transition="in" filter="fade">
                                      <p:cBhvr>
                                        <p:cTn id="51" dur="500"/>
                                        <p:tgtEl>
                                          <p:spTgt spid="8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2"/>
                                        </p:tgtEl>
                                        <p:attrNameLst>
                                          <p:attrName>style.visibility</p:attrName>
                                        </p:attrNameLst>
                                      </p:cBhvr>
                                      <p:to>
                                        <p:strVal val="visible"/>
                                      </p:to>
                                    </p:set>
                                    <p:animEffect transition="in" filter="fade">
                                      <p:cBhvr>
                                        <p:cTn id="54" dur="500"/>
                                        <p:tgtEl>
                                          <p:spTgt spid="92"/>
                                        </p:tgtEl>
                                      </p:cBhvr>
                                    </p:animEffect>
                                  </p:childTnLst>
                                </p:cTn>
                              </p:par>
                              <p:par>
                                <p:cTn id="55" presetID="10" presetClass="entr" presetSubtype="0" fill="hold" nodeType="with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fade">
                                      <p:cBhvr>
                                        <p:cTn id="57" dur="500"/>
                                        <p:tgtEl>
                                          <p:spTgt spid="4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fade">
                                      <p:cBhvr>
                                        <p:cTn id="62" dur="500"/>
                                        <p:tgtEl>
                                          <p:spTgt spid="48"/>
                                        </p:tgtEl>
                                      </p:cBhvr>
                                    </p:animEffect>
                                  </p:childTnLst>
                                </p:cTn>
                              </p:par>
                              <p:par>
                                <p:cTn id="63" presetID="10" presetClass="entr" presetSubtype="0" fill="hold" nodeType="with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fade">
                                      <p:cBhvr>
                                        <p:cTn id="65" dur="500"/>
                                        <p:tgtEl>
                                          <p:spTgt spid="53"/>
                                        </p:tgtEl>
                                      </p:cBhvr>
                                    </p:animEffect>
                                  </p:childTnLst>
                                </p:cTn>
                              </p:par>
                              <p:par>
                                <p:cTn id="66" presetID="10" presetClass="entr" presetSubtype="0" fill="hold" nodeType="withEffect">
                                  <p:stCondLst>
                                    <p:cond delay="0"/>
                                  </p:stCondLst>
                                  <p:childTnLst>
                                    <p:set>
                                      <p:cBhvr>
                                        <p:cTn id="67" dur="1" fill="hold">
                                          <p:stCondLst>
                                            <p:cond delay="0"/>
                                          </p:stCondLst>
                                        </p:cTn>
                                        <p:tgtEl>
                                          <p:spTgt spid="69"/>
                                        </p:tgtEl>
                                        <p:attrNameLst>
                                          <p:attrName>style.visibility</p:attrName>
                                        </p:attrNameLst>
                                      </p:cBhvr>
                                      <p:to>
                                        <p:strVal val="visible"/>
                                      </p:to>
                                    </p:set>
                                    <p:animEffect transition="in" filter="fade">
                                      <p:cBhvr>
                                        <p:cTn id="68" dur="500"/>
                                        <p:tgtEl>
                                          <p:spTgt spid="69"/>
                                        </p:tgtEl>
                                      </p:cBhvr>
                                    </p:animEffect>
                                  </p:childTnLst>
                                </p:cTn>
                              </p:par>
                              <p:par>
                                <p:cTn id="69" presetID="10" presetClass="entr" presetSubtype="0" fill="hold" nodeType="withEffect">
                                  <p:stCondLst>
                                    <p:cond delay="0"/>
                                  </p:stCondLst>
                                  <p:childTnLst>
                                    <p:set>
                                      <p:cBhvr>
                                        <p:cTn id="70" dur="1" fill="hold">
                                          <p:stCondLst>
                                            <p:cond delay="0"/>
                                          </p:stCondLst>
                                        </p:cTn>
                                        <p:tgtEl>
                                          <p:spTgt spid="76"/>
                                        </p:tgtEl>
                                        <p:attrNameLst>
                                          <p:attrName>style.visibility</p:attrName>
                                        </p:attrNameLst>
                                      </p:cBhvr>
                                      <p:to>
                                        <p:strVal val="visible"/>
                                      </p:to>
                                    </p:set>
                                    <p:animEffect transition="in" filter="fade">
                                      <p:cBhvr>
                                        <p:cTn id="71" dur="500"/>
                                        <p:tgtEl>
                                          <p:spTgt spid="76"/>
                                        </p:tgtEl>
                                      </p:cBhvr>
                                    </p:animEffect>
                                  </p:childTnLst>
                                </p:cTn>
                              </p:par>
                              <p:par>
                                <p:cTn id="72" presetID="10" presetClass="entr" presetSubtype="0" fill="hold" nodeType="withEffect">
                                  <p:stCondLst>
                                    <p:cond delay="0"/>
                                  </p:stCondLst>
                                  <p:childTnLst>
                                    <p:set>
                                      <p:cBhvr>
                                        <p:cTn id="73" dur="1" fill="hold">
                                          <p:stCondLst>
                                            <p:cond delay="0"/>
                                          </p:stCondLst>
                                        </p:cTn>
                                        <p:tgtEl>
                                          <p:spTgt spid="77"/>
                                        </p:tgtEl>
                                        <p:attrNameLst>
                                          <p:attrName>style.visibility</p:attrName>
                                        </p:attrNameLst>
                                      </p:cBhvr>
                                      <p:to>
                                        <p:strVal val="visible"/>
                                      </p:to>
                                    </p:set>
                                    <p:animEffect transition="in" filter="fade">
                                      <p:cBhvr>
                                        <p:cTn id="74" dur="500"/>
                                        <p:tgtEl>
                                          <p:spTgt spid="77"/>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86"/>
                                        </p:tgtEl>
                                        <p:attrNameLst>
                                          <p:attrName>style.visibility</p:attrName>
                                        </p:attrNameLst>
                                      </p:cBhvr>
                                      <p:to>
                                        <p:strVal val="visible"/>
                                      </p:to>
                                    </p:set>
                                    <p:animEffect transition="in" filter="fade">
                                      <p:cBhvr>
                                        <p:cTn id="77" dur="500"/>
                                        <p:tgtEl>
                                          <p:spTgt spid="86"/>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87"/>
                                        </p:tgtEl>
                                        <p:attrNameLst>
                                          <p:attrName>style.visibility</p:attrName>
                                        </p:attrNameLst>
                                      </p:cBhvr>
                                      <p:to>
                                        <p:strVal val="visible"/>
                                      </p:to>
                                    </p:set>
                                    <p:animEffect transition="in" filter="fade">
                                      <p:cBhvr>
                                        <p:cTn id="80" dur="500"/>
                                        <p:tgtEl>
                                          <p:spTgt spid="87"/>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88"/>
                                        </p:tgtEl>
                                        <p:attrNameLst>
                                          <p:attrName>style.visibility</p:attrName>
                                        </p:attrNameLst>
                                      </p:cBhvr>
                                      <p:to>
                                        <p:strVal val="visible"/>
                                      </p:to>
                                    </p:set>
                                    <p:animEffect transition="in" filter="fade">
                                      <p:cBhvr>
                                        <p:cTn id="83" dur="500"/>
                                        <p:tgtEl>
                                          <p:spTgt spid="88"/>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89"/>
                                        </p:tgtEl>
                                        <p:attrNameLst>
                                          <p:attrName>style.visibility</p:attrName>
                                        </p:attrNameLst>
                                      </p:cBhvr>
                                      <p:to>
                                        <p:strVal val="visible"/>
                                      </p:to>
                                    </p:set>
                                    <p:animEffect transition="in" filter="fade">
                                      <p:cBhvr>
                                        <p:cTn id="86" dur="500"/>
                                        <p:tgtEl>
                                          <p:spTgt spid="89"/>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90"/>
                                        </p:tgtEl>
                                        <p:attrNameLst>
                                          <p:attrName>style.visibility</p:attrName>
                                        </p:attrNameLst>
                                      </p:cBhvr>
                                      <p:to>
                                        <p:strVal val="visible"/>
                                      </p:to>
                                    </p:set>
                                    <p:animEffect transition="in" filter="fade">
                                      <p:cBhvr>
                                        <p:cTn id="89" dur="500"/>
                                        <p:tgtEl>
                                          <p:spTgt spid="90"/>
                                        </p:tgtEl>
                                      </p:cBhvr>
                                    </p:animEffect>
                                  </p:childTnLst>
                                </p:cTn>
                              </p:par>
                              <p:par>
                                <p:cTn id="90" presetID="10" presetClass="entr" presetSubtype="0" fill="hold" nodeType="with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fade">
                                      <p:cBhvr>
                                        <p:cTn id="9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79" grpId="0"/>
      <p:bldP spid="80" grpId="0"/>
      <p:bldP spid="81" grpId="0"/>
      <p:bldP spid="82" grpId="0"/>
      <p:bldP spid="83" grpId="0"/>
      <p:bldP spid="84" grpId="0"/>
      <p:bldP spid="85" grpId="0"/>
      <p:bldP spid="86" grpId="0"/>
      <p:bldP spid="87" grpId="0"/>
      <p:bldP spid="88" grpId="0"/>
      <p:bldP spid="89" grpId="0"/>
      <p:bldP spid="90" grpId="0"/>
      <p:bldP spid="91" grpId="0"/>
      <p:bldP spid="9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01CC66-F327-4E07-A3F6-CEA276966C89}"/>
              </a:ext>
            </a:extLst>
          </p:cNvPr>
          <p:cNvSpPr>
            <a:spLocks noGrp="1"/>
          </p:cNvSpPr>
          <p:nvPr>
            <p:ph type="title"/>
          </p:nvPr>
        </p:nvSpPr>
        <p:spPr/>
        <p:txBody>
          <a:bodyPr/>
          <a:lstStyle/>
          <a:p>
            <a:r>
              <a:rPr lang="en-IN" dirty="0"/>
              <a:t>Parity Generator</a:t>
            </a:r>
          </a:p>
        </p:txBody>
      </p:sp>
      <p:sp>
        <p:nvSpPr>
          <p:cNvPr id="3" name="Content Placeholder 2">
            <a:extLst>
              <a:ext uri="{FF2B5EF4-FFF2-40B4-BE49-F238E27FC236}">
                <a16:creationId xmlns:a16="http://schemas.microsoft.com/office/drawing/2014/main" xmlns="" id="{DB368ECA-68CD-471C-B88B-20F70B657AFC}"/>
              </a:ext>
            </a:extLst>
          </p:cNvPr>
          <p:cNvSpPr>
            <a:spLocks noGrp="1"/>
          </p:cNvSpPr>
          <p:nvPr>
            <p:ph idx="1"/>
          </p:nvPr>
        </p:nvSpPr>
        <p:spPr>
          <a:xfrm>
            <a:off x="131180" y="863445"/>
            <a:ext cx="11929641" cy="2565556"/>
          </a:xfrm>
        </p:spPr>
        <p:txBody>
          <a:bodyPr/>
          <a:lstStyle/>
          <a:p>
            <a:pPr algn="just"/>
            <a:r>
              <a:rPr lang="en-IN" dirty="0"/>
              <a:t>Binary data, when transmitted and processed is susceptible to noise that can alter its 1s to 0s and 0s to 1s.</a:t>
            </a:r>
          </a:p>
          <a:p>
            <a:pPr algn="just"/>
            <a:r>
              <a:rPr lang="en-IN" dirty="0"/>
              <a:t>To detect such errors, an additional bit called </a:t>
            </a:r>
            <a:r>
              <a:rPr lang="en-IN" dirty="0">
                <a:solidFill>
                  <a:schemeClr val="tx2"/>
                </a:solidFill>
              </a:rPr>
              <a:t>parity bit </a:t>
            </a:r>
            <a:r>
              <a:rPr lang="en-IN" dirty="0"/>
              <a:t>is added to the data bits and the word containing the data bits and the parity bit is transmitted.</a:t>
            </a:r>
          </a:p>
          <a:p>
            <a:pPr algn="just"/>
            <a:r>
              <a:rPr lang="en-IN" dirty="0"/>
              <a:t>At the receiving end the number of 1s in the word received are counted and the error, if any, is detected.</a:t>
            </a:r>
          </a:p>
          <a:p>
            <a:endParaRPr lang="en-IN" dirty="0"/>
          </a:p>
        </p:txBody>
      </p:sp>
      <p:graphicFrame>
        <p:nvGraphicFramePr>
          <p:cNvPr id="4" name="Table 3">
            <a:extLst>
              <a:ext uri="{FF2B5EF4-FFF2-40B4-BE49-F238E27FC236}">
                <a16:creationId xmlns:a16="http://schemas.microsoft.com/office/drawing/2014/main" xmlns="" id="{D80D2ADF-F172-4625-8418-80406AC5E9B5}"/>
              </a:ext>
            </a:extLst>
          </p:cNvPr>
          <p:cNvGraphicFramePr>
            <a:graphicFrameLocks noGrp="1"/>
          </p:cNvGraphicFramePr>
          <p:nvPr>
            <p:extLst>
              <p:ext uri="{D42A27DB-BD31-4B8C-83A1-F6EECF244321}">
                <p14:modId xmlns:p14="http://schemas.microsoft.com/office/powerpoint/2010/main" val="4213392800"/>
              </p:ext>
            </p:extLst>
          </p:nvPr>
        </p:nvGraphicFramePr>
        <p:xfrm>
          <a:off x="2266627" y="4150963"/>
          <a:ext cx="3276600" cy="457200"/>
        </p:xfrm>
        <a:graphic>
          <a:graphicData uri="http://schemas.openxmlformats.org/drawingml/2006/table">
            <a:tbl>
              <a:tblPr firstRow="1">
                <a:tableStyleId>{5C22544A-7EE6-4342-B048-85BDC9FD1C3A}</a:tableStyleId>
              </a:tblPr>
              <a:tblGrid>
                <a:gridCol w="819150">
                  <a:extLst>
                    <a:ext uri="{9D8B030D-6E8A-4147-A177-3AD203B41FA5}">
                      <a16:colId xmlns:a16="http://schemas.microsoft.com/office/drawing/2014/main" xmlns="" val="20000"/>
                    </a:ext>
                  </a:extLst>
                </a:gridCol>
                <a:gridCol w="819150">
                  <a:extLst>
                    <a:ext uri="{9D8B030D-6E8A-4147-A177-3AD203B41FA5}">
                      <a16:colId xmlns:a16="http://schemas.microsoft.com/office/drawing/2014/main" xmlns="" val="20001"/>
                    </a:ext>
                  </a:extLst>
                </a:gridCol>
                <a:gridCol w="819150">
                  <a:extLst>
                    <a:ext uri="{9D8B030D-6E8A-4147-A177-3AD203B41FA5}">
                      <a16:colId xmlns:a16="http://schemas.microsoft.com/office/drawing/2014/main" xmlns="" val="20002"/>
                    </a:ext>
                  </a:extLst>
                </a:gridCol>
                <a:gridCol w="819150">
                  <a:extLst>
                    <a:ext uri="{9D8B030D-6E8A-4147-A177-3AD203B41FA5}">
                      <a16:colId xmlns:a16="http://schemas.microsoft.com/office/drawing/2014/main" xmlns="" val="20003"/>
                    </a:ext>
                  </a:extLst>
                </a:gridCol>
              </a:tblGrid>
              <a:tr h="449580">
                <a:tc>
                  <a:txBody>
                    <a:bodyPr/>
                    <a:lstStyle/>
                    <a:p>
                      <a:pPr algn="ctr"/>
                      <a:r>
                        <a:rPr lang="en-US" sz="2400" b="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bl>
          </a:graphicData>
        </a:graphic>
      </p:graphicFrame>
      <p:graphicFrame>
        <p:nvGraphicFramePr>
          <p:cNvPr id="5" name="Table 4">
            <a:extLst>
              <a:ext uri="{FF2B5EF4-FFF2-40B4-BE49-F238E27FC236}">
                <a16:creationId xmlns:a16="http://schemas.microsoft.com/office/drawing/2014/main" xmlns="" id="{D75C4828-F1BA-4CF0-89AD-AB89C51FD7D3}"/>
              </a:ext>
            </a:extLst>
          </p:cNvPr>
          <p:cNvGraphicFramePr>
            <a:graphicFrameLocks noGrp="1"/>
          </p:cNvGraphicFramePr>
          <p:nvPr>
            <p:extLst>
              <p:ext uri="{D42A27DB-BD31-4B8C-83A1-F6EECF244321}">
                <p14:modId xmlns:p14="http://schemas.microsoft.com/office/powerpoint/2010/main" val="1778659540"/>
              </p:ext>
            </p:extLst>
          </p:nvPr>
        </p:nvGraphicFramePr>
        <p:xfrm>
          <a:off x="6381427" y="4150963"/>
          <a:ext cx="3276600" cy="457200"/>
        </p:xfrm>
        <a:graphic>
          <a:graphicData uri="http://schemas.openxmlformats.org/drawingml/2006/table">
            <a:tbl>
              <a:tblPr firstRow="1">
                <a:tableStyleId>{5C22544A-7EE6-4342-B048-85BDC9FD1C3A}</a:tableStyleId>
              </a:tblPr>
              <a:tblGrid>
                <a:gridCol w="819150">
                  <a:extLst>
                    <a:ext uri="{9D8B030D-6E8A-4147-A177-3AD203B41FA5}">
                      <a16:colId xmlns:a16="http://schemas.microsoft.com/office/drawing/2014/main" xmlns="" val="20000"/>
                    </a:ext>
                  </a:extLst>
                </a:gridCol>
                <a:gridCol w="819150">
                  <a:extLst>
                    <a:ext uri="{9D8B030D-6E8A-4147-A177-3AD203B41FA5}">
                      <a16:colId xmlns:a16="http://schemas.microsoft.com/office/drawing/2014/main" xmlns="" val="20001"/>
                    </a:ext>
                  </a:extLst>
                </a:gridCol>
                <a:gridCol w="819150">
                  <a:extLst>
                    <a:ext uri="{9D8B030D-6E8A-4147-A177-3AD203B41FA5}">
                      <a16:colId xmlns:a16="http://schemas.microsoft.com/office/drawing/2014/main" xmlns="" val="20002"/>
                    </a:ext>
                  </a:extLst>
                </a:gridCol>
                <a:gridCol w="819150">
                  <a:extLst>
                    <a:ext uri="{9D8B030D-6E8A-4147-A177-3AD203B41FA5}">
                      <a16:colId xmlns:a16="http://schemas.microsoft.com/office/drawing/2014/main" xmlns="" val="20003"/>
                    </a:ext>
                  </a:extLst>
                </a:gridCol>
              </a:tblGrid>
              <a:tr h="449580">
                <a:tc>
                  <a:txBody>
                    <a:bodyPr/>
                    <a:lstStyle/>
                    <a:p>
                      <a:pPr algn="ctr"/>
                      <a:r>
                        <a:rPr lang="en-US" sz="2400" b="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bl>
          </a:graphicData>
        </a:graphic>
      </p:graphicFrame>
      <p:sp>
        <p:nvSpPr>
          <p:cNvPr id="6" name="Left Brace 5">
            <a:extLst>
              <a:ext uri="{FF2B5EF4-FFF2-40B4-BE49-F238E27FC236}">
                <a16:creationId xmlns:a16="http://schemas.microsoft.com/office/drawing/2014/main" xmlns="" id="{D7F5D323-394E-4C35-911B-4E49EF1E10B7}"/>
              </a:ext>
            </a:extLst>
          </p:cNvPr>
          <p:cNvSpPr/>
          <p:nvPr/>
        </p:nvSpPr>
        <p:spPr>
          <a:xfrm rot="16200000">
            <a:off x="3333427" y="3617563"/>
            <a:ext cx="304800" cy="2438400"/>
          </a:xfrm>
          <a:prstGeom prst="leftBrace">
            <a:avLst/>
          </a:prstGeom>
          <a:ln w="254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Left Brace 6">
            <a:extLst>
              <a:ext uri="{FF2B5EF4-FFF2-40B4-BE49-F238E27FC236}">
                <a16:creationId xmlns:a16="http://schemas.microsoft.com/office/drawing/2014/main" xmlns="" id="{FB107639-74DB-4855-93C5-7A84FBCF05F2}"/>
              </a:ext>
            </a:extLst>
          </p:cNvPr>
          <p:cNvSpPr/>
          <p:nvPr/>
        </p:nvSpPr>
        <p:spPr>
          <a:xfrm rot="16200000">
            <a:off x="7467277" y="3646138"/>
            <a:ext cx="304800" cy="2438400"/>
          </a:xfrm>
          <a:prstGeom prst="leftBrace">
            <a:avLst/>
          </a:prstGeom>
          <a:ln w="254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Rectangle 7">
            <a:extLst>
              <a:ext uri="{FF2B5EF4-FFF2-40B4-BE49-F238E27FC236}">
                <a16:creationId xmlns:a16="http://schemas.microsoft.com/office/drawing/2014/main" xmlns="" id="{48FFC10B-887E-48E3-925C-DB5C5583B106}"/>
              </a:ext>
            </a:extLst>
          </p:cNvPr>
          <p:cNvSpPr/>
          <p:nvPr/>
        </p:nvSpPr>
        <p:spPr>
          <a:xfrm>
            <a:off x="3060000" y="3617563"/>
            <a:ext cx="1568827" cy="461665"/>
          </a:xfrm>
          <a:prstGeom prst="rect">
            <a:avLst/>
          </a:prstGeom>
        </p:spPr>
        <p:txBody>
          <a:bodyPr wrap="none">
            <a:spAutoFit/>
          </a:bodyPr>
          <a:lstStyle/>
          <a:p>
            <a:r>
              <a:rPr lang="en-US" sz="2400" dirty="0">
                <a:solidFill>
                  <a:schemeClr val="tx2"/>
                </a:solidFill>
              </a:rPr>
              <a:t>Even Parity</a:t>
            </a:r>
          </a:p>
        </p:txBody>
      </p:sp>
      <p:sp>
        <p:nvSpPr>
          <p:cNvPr id="9" name="Rectangle 8">
            <a:extLst>
              <a:ext uri="{FF2B5EF4-FFF2-40B4-BE49-F238E27FC236}">
                <a16:creationId xmlns:a16="http://schemas.microsoft.com/office/drawing/2014/main" xmlns="" id="{D6ED518F-D4BB-4514-86CA-16B47A3878D2}"/>
              </a:ext>
            </a:extLst>
          </p:cNvPr>
          <p:cNvSpPr/>
          <p:nvPr/>
        </p:nvSpPr>
        <p:spPr>
          <a:xfrm>
            <a:off x="7270050" y="3622325"/>
            <a:ext cx="1500539" cy="461665"/>
          </a:xfrm>
          <a:prstGeom prst="rect">
            <a:avLst/>
          </a:prstGeom>
        </p:spPr>
        <p:txBody>
          <a:bodyPr wrap="none">
            <a:spAutoFit/>
          </a:bodyPr>
          <a:lstStyle/>
          <a:p>
            <a:r>
              <a:rPr lang="en-US" sz="2400" dirty="0">
                <a:solidFill>
                  <a:schemeClr val="tx2"/>
                </a:solidFill>
              </a:rPr>
              <a:t>Odd Parity</a:t>
            </a:r>
          </a:p>
        </p:txBody>
      </p:sp>
      <p:sp>
        <p:nvSpPr>
          <p:cNvPr id="10" name="Rectangle 9">
            <a:extLst>
              <a:ext uri="{FF2B5EF4-FFF2-40B4-BE49-F238E27FC236}">
                <a16:creationId xmlns:a16="http://schemas.microsoft.com/office/drawing/2014/main" xmlns="" id="{8EABC8DE-3DA3-4F1C-A833-5B576E4728E3}"/>
              </a:ext>
            </a:extLst>
          </p:cNvPr>
          <p:cNvSpPr/>
          <p:nvPr/>
        </p:nvSpPr>
        <p:spPr>
          <a:xfrm>
            <a:off x="3104827" y="5041550"/>
            <a:ext cx="764697" cy="461665"/>
          </a:xfrm>
          <a:prstGeom prst="rect">
            <a:avLst/>
          </a:prstGeom>
        </p:spPr>
        <p:txBody>
          <a:bodyPr wrap="none">
            <a:spAutoFit/>
          </a:bodyPr>
          <a:lstStyle/>
          <a:p>
            <a:r>
              <a:rPr lang="en-US" sz="2400" dirty="0"/>
              <a:t>Data</a:t>
            </a:r>
          </a:p>
        </p:txBody>
      </p:sp>
      <p:sp>
        <p:nvSpPr>
          <p:cNvPr id="11" name="Rectangle 10">
            <a:extLst>
              <a:ext uri="{FF2B5EF4-FFF2-40B4-BE49-F238E27FC236}">
                <a16:creationId xmlns:a16="http://schemas.microsoft.com/office/drawing/2014/main" xmlns="" id="{7F30AAE4-B2D7-4600-8231-A102F9FE144E}"/>
              </a:ext>
            </a:extLst>
          </p:cNvPr>
          <p:cNvSpPr/>
          <p:nvPr/>
        </p:nvSpPr>
        <p:spPr>
          <a:xfrm>
            <a:off x="7237328" y="5041550"/>
            <a:ext cx="764697" cy="461665"/>
          </a:xfrm>
          <a:prstGeom prst="rect">
            <a:avLst/>
          </a:prstGeom>
        </p:spPr>
        <p:txBody>
          <a:bodyPr wrap="none">
            <a:spAutoFit/>
          </a:bodyPr>
          <a:lstStyle/>
          <a:p>
            <a:r>
              <a:rPr lang="en-US" sz="2400" dirty="0"/>
              <a:t>Data</a:t>
            </a:r>
          </a:p>
        </p:txBody>
      </p:sp>
      <p:sp>
        <p:nvSpPr>
          <p:cNvPr id="12" name="Rectangle 11">
            <a:extLst>
              <a:ext uri="{FF2B5EF4-FFF2-40B4-BE49-F238E27FC236}">
                <a16:creationId xmlns:a16="http://schemas.microsoft.com/office/drawing/2014/main" xmlns="" id="{398E8BC8-BD7C-490B-A0B4-DF4BBE24EFAD}"/>
              </a:ext>
            </a:extLst>
          </p:cNvPr>
          <p:cNvSpPr/>
          <p:nvPr/>
        </p:nvSpPr>
        <p:spPr>
          <a:xfrm>
            <a:off x="4539848" y="5041550"/>
            <a:ext cx="1308179" cy="461665"/>
          </a:xfrm>
          <a:prstGeom prst="rect">
            <a:avLst/>
          </a:prstGeom>
        </p:spPr>
        <p:txBody>
          <a:bodyPr wrap="none">
            <a:spAutoFit/>
          </a:bodyPr>
          <a:lstStyle/>
          <a:p>
            <a:r>
              <a:rPr lang="en-US" sz="2400" dirty="0"/>
              <a:t>Parity bit</a:t>
            </a:r>
          </a:p>
        </p:txBody>
      </p:sp>
      <p:sp>
        <p:nvSpPr>
          <p:cNvPr id="13" name="Rectangle 12">
            <a:extLst>
              <a:ext uri="{FF2B5EF4-FFF2-40B4-BE49-F238E27FC236}">
                <a16:creationId xmlns:a16="http://schemas.microsoft.com/office/drawing/2014/main" xmlns="" id="{F2AC4755-36FA-46B8-A043-8E2AD1409A21}"/>
              </a:ext>
            </a:extLst>
          </p:cNvPr>
          <p:cNvSpPr/>
          <p:nvPr/>
        </p:nvSpPr>
        <p:spPr>
          <a:xfrm>
            <a:off x="8614086" y="5041550"/>
            <a:ext cx="1308179" cy="461665"/>
          </a:xfrm>
          <a:prstGeom prst="rect">
            <a:avLst/>
          </a:prstGeom>
        </p:spPr>
        <p:txBody>
          <a:bodyPr wrap="none">
            <a:spAutoFit/>
          </a:bodyPr>
          <a:lstStyle/>
          <a:p>
            <a:r>
              <a:rPr lang="en-US" sz="2400" dirty="0"/>
              <a:t>Parity bit</a:t>
            </a:r>
          </a:p>
        </p:txBody>
      </p:sp>
      <p:cxnSp>
        <p:nvCxnSpPr>
          <p:cNvPr id="14" name="Straight Arrow Connector 13">
            <a:extLst>
              <a:ext uri="{FF2B5EF4-FFF2-40B4-BE49-F238E27FC236}">
                <a16:creationId xmlns:a16="http://schemas.microsoft.com/office/drawing/2014/main" xmlns="" id="{B724E516-109D-43B1-BE17-0C1A09D83754}"/>
              </a:ext>
            </a:extLst>
          </p:cNvPr>
          <p:cNvCxnSpPr>
            <a:stCxn id="12" idx="0"/>
          </p:cNvCxnSpPr>
          <p:nvPr/>
        </p:nvCxnSpPr>
        <p:spPr>
          <a:xfrm flipH="1" flipV="1">
            <a:off x="5193937" y="4684363"/>
            <a:ext cx="1" cy="357187"/>
          </a:xfrm>
          <a:prstGeom prst="straightConnector1">
            <a:avLst/>
          </a:prstGeom>
          <a:ln w="254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82EFD4C7-FCC5-42C4-A38F-0AD22CE85795}"/>
              </a:ext>
            </a:extLst>
          </p:cNvPr>
          <p:cNvCxnSpPr>
            <a:stCxn id="13" idx="0"/>
          </p:cNvCxnSpPr>
          <p:nvPr/>
        </p:nvCxnSpPr>
        <p:spPr>
          <a:xfrm flipV="1">
            <a:off x="9268176" y="4712937"/>
            <a:ext cx="0" cy="328613"/>
          </a:xfrm>
          <a:prstGeom prst="straightConnector1">
            <a:avLst/>
          </a:prstGeom>
          <a:ln w="254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046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5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fade">
                                      <p:cBhvr>
                                        <p:cTn id="53" dur="500"/>
                                        <p:tgtEl>
                                          <p:spTgt spid="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500"/>
                                        <p:tgtEl>
                                          <p:spTgt spid="1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500"/>
                                        <p:tgtEl>
                                          <p:spTgt spid="1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fade">
                                      <p:cBhvr>
                                        <p:cTn id="64" dur="500"/>
                                        <p:tgtEl>
                                          <p:spTgt spid="13"/>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9"/>
                                        </p:tgtEl>
                                        <p:attrNameLst>
                                          <p:attrName>style.visibility</p:attrName>
                                        </p:attrNameLst>
                                      </p:cBhvr>
                                      <p:to>
                                        <p:strVal val="visible"/>
                                      </p:to>
                                    </p:set>
                                    <p:animEffect transition="in" filter="fade">
                                      <p:cBhvr>
                                        <p:cTn id="6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animBg="1"/>
      <p:bldP spid="8" grpId="0"/>
      <p:bldP spid="9" grpId="0"/>
      <p:bldP spid="10" grpId="0"/>
      <p:bldP spid="11" grpId="0"/>
      <p:bldP spid="12" grpId="0"/>
      <p:bldP spid="1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BCC73C-B626-4519-A567-5F71D6F019EA}"/>
              </a:ext>
            </a:extLst>
          </p:cNvPr>
          <p:cNvSpPr>
            <a:spLocks noGrp="1"/>
          </p:cNvSpPr>
          <p:nvPr>
            <p:ph type="title"/>
          </p:nvPr>
        </p:nvSpPr>
        <p:spPr/>
        <p:txBody>
          <a:bodyPr>
            <a:normAutofit/>
          </a:bodyPr>
          <a:lstStyle/>
          <a:p>
            <a:r>
              <a:rPr lang="en-US" dirty="0"/>
              <a:t>3-bit parity generator using even parity bit</a:t>
            </a:r>
            <a:endParaRPr lang="en-IN" dirty="0"/>
          </a:p>
        </p:txBody>
      </p:sp>
      <p:graphicFrame>
        <p:nvGraphicFramePr>
          <p:cNvPr id="4" name="Table 3">
            <a:extLst>
              <a:ext uri="{FF2B5EF4-FFF2-40B4-BE49-F238E27FC236}">
                <a16:creationId xmlns:a16="http://schemas.microsoft.com/office/drawing/2014/main" xmlns="" id="{906970EF-3CD1-4C96-A1B1-99F623348592}"/>
              </a:ext>
            </a:extLst>
          </p:cNvPr>
          <p:cNvGraphicFramePr>
            <a:graphicFrameLocks noGrp="1"/>
          </p:cNvGraphicFramePr>
          <p:nvPr>
            <p:extLst>
              <p:ext uri="{D42A27DB-BD31-4B8C-83A1-F6EECF244321}">
                <p14:modId xmlns:p14="http://schemas.microsoft.com/office/powerpoint/2010/main" val="979998280"/>
              </p:ext>
            </p:extLst>
          </p:nvPr>
        </p:nvGraphicFramePr>
        <p:xfrm>
          <a:off x="422975" y="1122336"/>
          <a:ext cx="3276599" cy="4846320"/>
        </p:xfrm>
        <a:graphic>
          <a:graphicData uri="http://schemas.openxmlformats.org/drawingml/2006/table">
            <a:tbl>
              <a:tblPr firstRow="1">
                <a:tableStyleId>{5C22544A-7EE6-4342-B048-85BDC9FD1C3A}</a:tableStyleId>
              </a:tblPr>
              <a:tblGrid>
                <a:gridCol w="509693">
                  <a:extLst>
                    <a:ext uri="{9D8B030D-6E8A-4147-A177-3AD203B41FA5}">
                      <a16:colId xmlns:a16="http://schemas.microsoft.com/office/drawing/2014/main" xmlns="" val="20000"/>
                    </a:ext>
                  </a:extLst>
                </a:gridCol>
                <a:gridCol w="582506">
                  <a:extLst>
                    <a:ext uri="{9D8B030D-6E8A-4147-A177-3AD203B41FA5}">
                      <a16:colId xmlns:a16="http://schemas.microsoft.com/office/drawing/2014/main" xmlns="" val="20001"/>
                    </a:ext>
                  </a:extLst>
                </a:gridCol>
                <a:gridCol w="582506">
                  <a:extLst>
                    <a:ext uri="{9D8B030D-6E8A-4147-A177-3AD203B41FA5}">
                      <a16:colId xmlns:a16="http://schemas.microsoft.com/office/drawing/2014/main" xmlns="" val="20002"/>
                    </a:ext>
                  </a:extLst>
                </a:gridCol>
                <a:gridCol w="1601894">
                  <a:extLst>
                    <a:ext uri="{9D8B030D-6E8A-4147-A177-3AD203B41FA5}">
                      <a16:colId xmlns:a16="http://schemas.microsoft.com/office/drawing/2014/main" xmlns="" val="20003"/>
                    </a:ext>
                  </a:extLst>
                </a:gridCol>
              </a:tblGrid>
              <a:tr h="449580">
                <a:tc gridSpan="3">
                  <a:txBody>
                    <a:bodyPr/>
                    <a:lstStyle/>
                    <a:p>
                      <a:pPr algn="ctr"/>
                      <a:r>
                        <a:rPr lang="en-US" sz="2400" dirty="0">
                          <a:solidFill>
                            <a:sysClr val="windowText" lastClr="000000"/>
                          </a:solidFill>
                        </a:rPr>
                        <a:t>Inputs</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hMerge="1">
                  <a:txBody>
                    <a:bodyPr/>
                    <a:lstStyle/>
                    <a:p>
                      <a:pPr algn="ctr"/>
                      <a:endParaRPr lang="en-US" sz="2000" dirty="0"/>
                    </a:p>
                  </a:txBody>
                  <a:tcPr anchor="ctr"/>
                </a:tc>
                <a:tc hMerge="1">
                  <a:txBody>
                    <a:bodyPr/>
                    <a:lstStyle/>
                    <a:p>
                      <a:pPr algn="ctr"/>
                      <a:endParaRPr lang="en-US" sz="2000" dirty="0"/>
                    </a:p>
                  </a:txBody>
                  <a:tcPr anchor="ctr"/>
                </a:tc>
                <a:tc rowSpan="2">
                  <a:txBody>
                    <a:bodyPr/>
                    <a:lstStyle/>
                    <a:p>
                      <a:pPr algn="ctr"/>
                      <a:r>
                        <a:rPr lang="en-US" sz="2400" dirty="0">
                          <a:solidFill>
                            <a:sysClr val="windowText" lastClr="000000"/>
                          </a:solidFill>
                        </a:rPr>
                        <a:t>Outputs</a:t>
                      </a:r>
                      <a:r>
                        <a:rPr lang="en-US" sz="2400" b="1" baseline="0" dirty="0">
                          <a:solidFill>
                            <a:sysClr val="windowText" lastClr="000000"/>
                          </a:solidFill>
                        </a:rPr>
                        <a:t> parity bit (f)</a:t>
                      </a:r>
                      <a:endParaRPr lang="en-US" sz="2400" dirty="0">
                        <a:solidFill>
                          <a:sysClr val="windowText" lastClr="000000"/>
                        </a:solidFill>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449580">
                <a:tc>
                  <a:txBody>
                    <a:bodyPr/>
                    <a:lstStyle/>
                    <a:p>
                      <a:pPr algn="ctr"/>
                      <a:r>
                        <a:rPr lang="en-US" sz="2400" b="1" dirty="0"/>
                        <a:t>A</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2400" b="1" dirty="0"/>
                        <a:t>B</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2400" b="1" dirty="0"/>
                        <a:t>C</a:t>
                      </a:r>
                      <a:endParaRPr lang="en-US" sz="2400" b="1" baseline="-25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vMerge="1">
                  <a:txBody>
                    <a:bodyPr/>
                    <a:lstStyle/>
                    <a:p>
                      <a:pPr algn="ctr"/>
                      <a:endParaRPr lang="en-US"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449580">
                <a:tc>
                  <a:txBody>
                    <a:bodyPr/>
                    <a:lstStyle/>
                    <a:p>
                      <a:pPr algn="ctr"/>
                      <a:r>
                        <a:rPr lang="en-US" sz="24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449580">
                <a:tc>
                  <a:txBody>
                    <a:bodyPr/>
                    <a:lstStyle/>
                    <a:p>
                      <a:pPr algn="ctr"/>
                      <a:r>
                        <a:rPr lang="en-US" sz="24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449580">
                <a:tc>
                  <a:txBody>
                    <a:bodyPr/>
                    <a:lstStyle/>
                    <a:p>
                      <a:pPr algn="ctr"/>
                      <a:r>
                        <a:rPr lang="en-US" sz="24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449580">
                <a:tc>
                  <a:txBody>
                    <a:bodyPr/>
                    <a:lstStyle/>
                    <a:p>
                      <a:pPr algn="ctr"/>
                      <a:r>
                        <a:rPr lang="en-US" sz="24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449580">
                <a:tc>
                  <a:txBody>
                    <a:bodyPr/>
                    <a:lstStyle/>
                    <a:p>
                      <a:pPr algn="ctr"/>
                      <a:r>
                        <a:rPr lang="en-US" sz="24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449580">
                <a:tc>
                  <a:txBody>
                    <a:bodyPr/>
                    <a:lstStyle/>
                    <a:p>
                      <a:pPr algn="ctr"/>
                      <a:r>
                        <a:rPr lang="en-US" sz="24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449580">
                <a:tc>
                  <a:txBody>
                    <a:bodyPr/>
                    <a:lstStyle/>
                    <a:p>
                      <a:pPr algn="ctr"/>
                      <a:r>
                        <a:rPr lang="en-US" sz="24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449580">
                <a:tc>
                  <a:txBody>
                    <a:bodyPr/>
                    <a:lstStyle/>
                    <a:p>
                      <a:pPr algn="ctr"/>
                      <a:r>
                        <a:rPr lang="en-US" sz="24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bl>
          </a:graphicData>
        </a:graphic>
      </p:graphicFrame>
      <p:grpSp>
        <p:nvGrpSpPr>
          <p:cNvPr id="5" name="Group 4">
            <a:extLst>
              <a:ext uri="{FF2B5EF4-FFF2-40B4-BE49-F238E27FC236}">
                <a16:creationId xmlns:a16="http://schemas.microsoft.com/office/drawing/2014/main" xmlns="" id="{0FF20480-9083-42B7-B2D0-591CF7D8C459}"/>
              </a:ext>
            </a:extLst>
          </p:cNvPr>
          <p:cNvGrpSpPr/>
          <p:nvPr/>
        </p:nvGrpSpPr>
        <p:grpSpPr>
          <a:xfrm>
            <a:off x="4064431" y="1325574"/>
            <a:ext cx="3771902" cy="2430780"/>
            <a:chOff x="5181600" y="2286000"/>
            <a:chExt cx="3771902" cy="2209800"/>
          </a:xfrm>
        </p:grpSpPr>
        <p:graphicFrame>
          <p:nvGraphicFramePr>
            <p:cNvPr id="6" name="Content Placeholder 3">
              <a:extLst>
                <a:ext uri="{FF2B5EF4-FFF2-40B4-BE49-F238E27FC236}">
                  <a16:creationId xmlns:a16="http://schemas.microsoft.com/office/drawing/2014/main" xmlns="" id="{2471BF76-C37A-451C-ADBD-D5073E26590D}"/>
                </a:ext>
              </a:extLst>
            </p:cNvPr>
            <p:cNvGraphicFramePr>
              <a:graphicFrameLocks/>
            </p:cNvGraphicFramePr>
            <p:nvPr>
              <p:extLst>
                <p:ext uri="{D42A27DB-BD31-4B8C-83A1-F6EECF244321}">
                  <p14:modId xmlns:p14="http://schemas.microsoft.com/office/powerpoint/2010/main" val="1754712859"/>
                </p:ext>
              </p:extLst>
            </p:nvPr>
          </p:nvGraphicFramePr>
          <p:xfrm>
            <a:off x="5810250" y="2971800"/>
            <a:ext cx="3143252" cy="1524000"/>
          </p:xfrm>
          <a:graphic>
            <a:graphicData uri="http://schemas.openxmlformats.org/drawingml/2006/table">
              <a:tbl>
                <a:tblPr firstRow="1" bandRow="1"/>
                <a:tblGrid>
                  <a:gridCol w="785813">
                    <a:extLst>
                      <a:ext uri="{9D8B030D-6E8A-4147-A177-3AD203B41FA5}">
                        <a16:colId xmlns:a16="http://schemas.microsoft.com/office/drawing/2014/main" xmlns="" val="20000"/>
                      </a:ext>
                    </a:extLst>
                  </a:gridCol>
                  <a:gridCol w="785813">
                    <a:extLst>
                      <a:ext uri="{9D8B030D-6E8A-4147-A177-3AD203B41FA5}">
                        <a16:colId xmlns:a16="http://schemas.microsoft.com/office/drawing/2014/main" xmlns="" val="20001"/>
                      </a:ext>
                    </a:extLst>
                  </a:gridCol>
                  <a:gridCol w="785813">
                    <a:extLst>
                      <a:ext uri="{9D8B030D-6E8A-4147-A177-3AD203B41FA5}">
                        <a16:colId xmlns:a16="http://schemas.microsoft.com/office/drawing/2014/main" xmlns="" val="20002"/>
                      </a:ext>
                    </a:extLst>
                  </a:gridCol>
                  <a:gridCol w="785813">
                    <a:extLst>
                      <a:ext uri="{9D8B030D-6E8A-4147-A177-3AD203B41FA5}">
                        <a16:colId xmlns:a16="http://schemas.microsoft.com/office/drawing/2014/main" xmlns="" val="20003"/>
                      </a:ext>
                    </a:extLst>
                  </a:gridCol>
                </a:tblGrid>
                <a:tr h="838200">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0"/>
                    </a:ext>
                  </a:extLst>
                </a:tr>
                <a:tr h="838200">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cxnSp>
          <p:nvCxnSpPr>
            <p:cNvPr id="7" name="Straight Connector 6">
              <a:extLst>
                <a:ext uri="{FF2B5EF4-FFF2-40B4-BE49-F238E27FC236}">
                  <a16:creationId xmlns:a16="http://schemas.microsoft.com/office/drawing/2014/main" xmlns="" id="{F3A7C3EE-AA6D-4FAC-9EF0-A6D0A36C5474}"/>
                </a:ext>
              </a:extLst>
            </p:cNvPr>
            <p:cNvCxnSpPr/>
            <p:nvPr/>
          </p:nvCxnSpPr>
          <p:spPr>
            <a:xfrm flipH="1" flipV="1">
              <a:off x="5197098" y="2514401"/>
              <a:ext cx="609600" cy="45720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AB83CCA8-661C-4584-9897-6EE26A153410}"/>
                </a:ext>
              </a:extLst>
            </p:cNvPr>
            <p:cNvSpPr txBox="1"/>
            <p:nvPr/>
          </p:nvSpPr>
          <p:spPr>
            <a:xfrm>
              <a:off x="5424488" y="2286000"/>
              <a:ext cx="529312" cy="461665"/>
            </a:xfrm>
            <a:prstGeom prst="rect">
              <a:avLst/>
            </a:prstGeom>
            <a:noFill/>
          </p:spPr>
          <p:txBody>
            <a:bodyPr wrap="none" rtlCol="0">
              <a:spAutoFit/>
            </a:bodyPr>
            <a:lstStyle/>
            <a:p>
              <a:r>
                <a:rPr lang="en-US" sz="2400" dirty="0"/>
                <a:t>AB</a:t>
              </a:r>
            </a:p>
          </p:txBody>
        </p:sp>
        <p:sp>
          <p:nvSpPr>
            <p:cNvPr id="9" name="TextBox 8">
              <a:extLst>
                <a:ext uri="{FF2B5EF4-FFF2-40B4-BE49-F238E27FC236}">
                  <a16:creationId xmlns:a16="http://schemas.microsoft.com/office/drawing/2014/main" xmlns="" id="{0B8F282F-3EBF-45C1-A8AF-71C810126369}"/>
                </a:ext>
              </a:extLst>
            </p:cNvPr>
            <p:cNvSpPr txBox="1"/>
            <p:nvPr/>
          </p:nvSpPr>
          <p:spPr>
            <a:xfrm>
              <a:off x="5181600" y="2662535"/>
              <a:ext cx="348172" cy="461665"/>
            </a:xfrm>
            <a:prstGeom prst="rect">
              <a:avLst/>
            </a:prstGeom>
            <a:noFill/>
          </p:spPr>
          <p:txBody>
            <a:bodyPr wrap="none" rtlCol="0">
              <a:spAutoFit/>
            </a:bodyPr>
            <a:lstStyle/>
            <a:p>
              <a:r>
                <a:rPr lang="en-US" sz="2400" dirty="0"/>
                <a:t>C</a:t>
              </a:r>
            </a:p>
          </p:txBody>
        </p:sp>
        <p:sp>
          <p:nvSpPr>
            <p:cNvPr id="10" name="TextBox 9">
              <a:extLst>
                <a:ext uri="{FF2B5EF4-FFF2-40B4-BE49-F238E27FC236}">
                  <a16:creationId xmlns:a16="http://schemas.microsoft.com/office/drawing/2014/main" xmlns="" id="{081E8571-FBF8-41DE-A765-DC5B311920CB}"/>
                </a:ext>
              </a:extLst>
            </p:cNvPr>
            <p:cNvSpPr txBox="1"/>
            <p:nvPr/>
          </p:nvSpPr>
          <p:spPr>
            <a:xfrm>
              <a:off x="5943600" y="2510135"/>
              <a:ext cx="495649" cy="461665"/>
            </a:xfrm>
            <a:prstGeom prst="rect">
              <a:avLst/>
            </a:prstGeom>
            <a:noFill/>
          </p:spPr>
          <p:txBody>
            <a:bodyPr wrap="none" rtlCol="0">
              <a:spAutoFit/>
            </a:bodyPr>
            <a:lstStyle/>
            <a:p>
              <a:r>
                <a:rPr lang="en-US" sz="2400" dirty="0"/>
                <a:t>00</a:t>
              </a:r>
            </a:p>
          </p:txBody>
        </p:sp>
        <p:sp>
          <p:nvSpPr>
            <p:cNvPr id="11" name="TextBox 10">
              <a:extLst>
                <a:ext uri="{FF2B5EF4-FFF2-40B4-BE49-F238E27FC236}">
                  <a16:creationId xmlns:a16="http://schemas.microsoft.com/office/drawing/2014/main" xmlns="" id="{1AD547E9-5BAE-463A-A55B-CDA7AFE67ABA}"/>
                </a:ext>
              </a:extLst>
            </p:cNvPr>
            <p:cNvSpPr txBox="1"/>
            <p:nvPr/>
          </p:nvSpPr>
          <p:spPr>
            <a:xfrm>
              <a:off x="8305800" y="2514600"/>
              <a:ext cx="495649" cy="461665"/>
            </a:xfrm>
            <a:prstGeom prst="rect">
              <a:avLst/>
            </a:prstGeom>
            <a:noFill/>
          </p:spPr>
          <p:txBody>
            <a:bodyPr wrap="none" rtlCol="0">
              <a:spAutoFit/>
            </a:bodyPr>
            <a:lstStyle/>
            <a:p>
              <a:r>
                <a:rPr lang="en-US" sz="2400" dirty="0"/>
                <a:t>10</a:t>
              </a:r>
            </a:p>
          </p:txBody>
        </p:sp>
        <p:sp>
          <p:nvSpPr>
            <p:cNvPr id="12" name="TextBox 11">
              <a:extLst>
                <a:ext uri="{FF2B5EF4-FFF2-40B4-BE49-F238E27FC236}">
                  <a16:creationId xmlns:a16="http://schemas.microsoft.com/office/drawing/2014/main" xmlns="" id="{B385C58A-EECC-4676-9FC5-ACA68EA7A35D}"/>
                </a:ext>
              </a:extLst>
            </p:cNvPr>
            <p:cNvSpPr txBox="1"/>
            <p:nvPr/>
          </p:nvSpPr>
          <p:spPr>
            <a:xfrm>
              <a:off x="5410200" y="3191470"/>
              <a:ext cx="340158" cy="461665"/>
            </a:xfrm>
            <a:prstGeom prst="rect">
              <a:avLst/>
            </a:prstGeom>
            <a:noFill/>
          </p:spPr>
          <p:txBody>
            <a:bodyPr wrap="none" rtlCol="0">
              <a:spAutoFit/>
            </a:bodyPr>
            <a:lstStyle/>
            <a:p>
              <a:r>
                <a:rPr lang="en-US" sz="2400" dirty="0"/>
                <a:t>0</a:t>
              </a:r>
            </a:p>
          </p:txBody>
        </p:sp>
        <p:sp>
          <p:nvSpPr>
            <p:cNvPr id="13" name="TextBox 12">
              <a:extLst>
                <a:ext uri="{FF2B5EF4-FFF2-40B4-BE49-F238E27FC236}">
                  <a16:creationId xmlns:a16="http://schemas.microsoft.com/office/drawing/2014/main" xmlns="" id="{4A966E45-0CDB-4D35-9D98-E25CBA777E69}"/>
                </a:ext>
              </a:extLst>
            </p:cNvPr>
            <p:cNvSpPr txBox="1"/>
            <p:nvPr/>
          </p:nvSpPr>
          <p:spPr>
            <a:xfrm>
              <a:off x="5422466" y="3957935"/>
              <a:ext cx="340158" cy="461665"/>
            </a:xfrm>
            <a:prstGeom prst="rect">
              <a:avLst/>
            </a:prstGeom>
            <a:noFill/>
          </p:spPr>
          <p:txBody>
            <a:bodyPr wrap="none" rtlCol="0">
              <a:spAutoFit/>
            </a:bodyPr>
            <a:lstStyle/>
            <a:p>
              <a:r>
                <a:rPr lang="en-US" sz="2400" dirty="0"/>
                <a:t>1</a:t>
              </a:r>
            </a:p>
          </p:txBody>
        </p:sp>
        <p:sp>
          <p:nvSpPr>
            <p:cNvPr id="14" name="TextBox 13">
              <a:extLst>
                <a:ext uri="{FF2B5EF4-FFF2-40B4-BE49-F238E27FC236}">
                  <a16:creationId xmlns:a16="http://schemas.microsoft.com/office/drawing/2014/main" xmlns="" id="{93708123-F09B-4EB0-B5E3-3820FD20827F}"/>
                </a:ext>
              </a:extLst>
            </p:cNvPr>
            <p:cNvSpPr txBox="1"/>
            <p:nvPr/>
          </p:nvSpPr>
          <p:spPr>
            <a:xfrm>
              <a:off x="6743351" y="2514600"/>
              <a:ext cx="495649" cy="461665"/>
            </a:xfrm>
            <a:prstGeom prst="rect">
              <a:avLst/>
            </a:prstGeom>
            <a:noFill/>
          </p:spPr>
          <p:txBody>
            <a:bodyPr wrap="none" rtlCol="0">
              <a:spAutoFit/>
            </a:bodyPr>
            <a:lstStyle/>
            <a:p>
              <a:r>
                <a:rPr lang="en-US" sz="2400" dirty="0"/>
                <a:t>01</a:t>
              </a:r>
            </a:p>
          </p:txBody>
        </p:sp>
        <p:sp>
          <p:nvSpPr>
            <p:cNvPr id="15" name="TextBox 14">
              <a:extLst>
                <a:ext uri="{FF2B5EF4-FFF2-40B4-BE49-F238E27FC236}">
                  <a16:creationId xmlns:a16="http://schemas.microsoft.com/office/drawing/2014/main" xmlns="" id="{11278A84-4D51-4127-87E6-6ED0D7765C69}"/>
                </a:ext>
              </a:extLst>
            </p:cNvPr>
            <p:cNvSpPr txBox="1"/>
            <p:nvPr/>
          </p:nvSpPr>
          <p:spPr>
            <a:xfrm>
              <a:off x="7505351" y="2510135"/>
              <a:ext cx="495649" cy="461665"/>
            </a:xfrm>
            <a:prstGeom prst="rect">
              <a:avLst/>
            </a:prstGeom>
            <a:noFill/>
          </p:spPr>
          <p:txBody>
            <a:bodyPr wrap="none" rtlCol="0">
              <a:spAutoFit/>
            </a:bodyPr>
            <a:lstStyle/>
            <a:p>
              <a:r>
                <a:rPr lang="en-US" sz="2400" dirty="0"/>
                <a:t>11</a:t>
              </a:r>
            </a:p>
          </p:txBody>
        </p:sp>
      </p:grpSp>
      <p:sp>
        <p:nvSpPr>
          <p:cNvPr id="16" name="TextBox 15">
            <a:extLst>
              <a:ext uri="{FF2B5EF4-FFF2-40B4-BE49-F238E27FC236}">
                <a16:creationId xmlns:a16="http://schemas.microsoft.com/office/drawing/2014/main" xmlns="" id="{FCAED80C-BED0-484F-A202-7CE047FC9F7B}"/>
              </a:ext>
            </a:extLst>
          </p:cNvPr>
          <p:cNvSpPr txBox="1"/>
          <p:nvPr/>
        </p:nvSpPr>
        <p:spPr>
          <a:xfrm>
            <a:off x="4907903" y="3096993"/>
            <a:ext cx="367408" cy="575542"/>
          </a:xfrm>
          <a:prstGeom prst="rect">
            <a:avLst/>
          </a:prstGeom>
          <a:noFill/>
        </p:spPr>
        <p:txBody>
          <a:bodyPr wrap="none" rtlCol="0">
            <a:spAutoFit/>
          </a:bodyPr>
          <a:lstStyle/>
          <a:p>
            <a:r>
              <a:rPr lang="en-US" sz="2800" dirty="0"/>
              <a:t>1</a:t>
            </a:r>
          </a:p>
        </p:txBody>
      </p:sp>
      <p:sp>
        <p:nvSpPr>
          <p:cNvPr id="17" name="TextBox 16">
            <a:extLst>
              <a:ext uri="{FF2B5EF4-FFF2-40B4-BE49-F238E27FC236}">
                <a16:creationId xmlns:a16="http://schemas.microsoft.com/office/drawing/2014/main" xmlns="" id="{C2DA4C55-F900-4A30-B3D4-053D064B32B2}"/>
              </a:ext>
            </a:extLst>
          </p:cNvPr>
          <p:cNvSpPr txBox="1"/>
          <p:nvPr/>
        </p:nvSpPr>
        <p:spPr>
          <a:xfrm>
            <a:off x="5690302" y="2287736"/>
            <a:ext cx="367408" cy="575542"/>
          </a:xfrm>
          <a:prstGeom prst="rect">
            <a:avLst/>
          </a:prstGeom>
          <a:noFill/>
        </p:spPr>
        <p:txBody>
          <a:bodyPr wrap="none" rtlCol="0">
            <a:spAutoFit/>
          </a:bodyPr>
          <a:lstStyle/>
          <a:p>
            <a:r>
              <a:rPr lang="en-US" sz="2800" dirty="0"/>
              <a:t>1</a:t>
            </a:r>
          </a:p>
        </p:txBody>
      </p:sp>
      <p:sp>
        <p:nvSpPr>
          <p:cNvPr id="18" name="TextBox 17">
            <a:extLst>
              <a:ext uri="{FF2B5EF4-FFF2-40B4-BE49-F238E27FC236}">
                <a16:creationId xmlns:a16="http://schemas.microsoft.com/office/drawing/2014/main" xmlns="" id="{C67524DE-81BA-4C03-9F72-F2BC1A65A6A4}"/>
              </a:ext>
            </a:extLst>
          </p:cNvPr>
          <p:cNvSpPr txBox="1"/>
          <p:nvPr/>
        </p:nvSpPr>
        <p:spPr>
          <a:xfrm>
            <a:off x="6477672" y="3096993"/>
            <a:ext cx="367408" cy="575542"/>
          </a:xfrm>
          <a:prstGeom prst="rect">
            <a:avLst/>
          </a:prstGeom>
          <a:noFill/>
        </p:spPr>
        <p:txBody>
          <a:bodyPr wrap="none" rtlCol="0">
            <a:spAutoFit/>
          </a:bodyPr>
          <a:lstStyle/>
          <a:p>
            <a:r>
              <a:rPr lang="en-US" sz="2800" dirty="0"/>
              <a:t>1</a:t>
            </a:r>
          </a:p>
        </p:txBody>
      </p:sp>
      <p:sp>
        <p:nvSpPr>
          <p:cNvPr id="19" name="TextBox 18">
            <a:extLst>
              <a:ext uri="{FF2B5EF4-FFF2-40B4-BE49-F238E27FC236}">
                <a16:creationId xmlns:a16="http://schemas.microsoft.com/office/drawing/2014/main" xmlns="" id="{62EEC4FF-896D-44F3-AC38-D622528BDC78}"/>
              </a:ext>
            </a:extLst>
          </p:cNvPr>
          <p:cNvSpPr txBox="1"/>
          <p:nvPr/>
        </p:nvSpPr>
        <p:spPr>
          <a:xfrm>
            <a:off x="7260071" y="2287736"/>
            <a:ext cx="367408" cy="575542"/>
          </a:xfrm>
          <a:prstGeom prst="rect">
            <a:avLst/>
          </a:prstGeom>
          <a:noFill/>
        </p:spPr>
        <p:txBody>
          <a:bodyPr wrap="none" rtlCol="0">
            <a:spAutoFit/>
          </a:bodyPr>
          <a:lstStyle/>
          <a:p>
            <a:r>
              <a:rPr lang="en-US" sz="2800" dirty="0"/>
              <a:t>1</a:t>
            </a:r>
          </a:p>
        </p:txBody>
      </p:sp>
      <p:sp>
        <p:nvSpPr>
          <p:cNvPr id="20" name="Rounded Rectangle 20">
            <a:extLst>
              <a:ext uri="{FF2B5EF4-FFF2-40B4-BE49-F238E27FC236}">
                <a16:creationId xmlns:a16="http://schemas.microsoft.com/office/drawing/2014/main" xmlns="" id="{857C9DD2-85BC-4911-BA2E-FE5804660A92}"/>
              </a:ext>
            </a:extLst>
          </p:cNvPr>
          <p:cNvSpPr/>
          <p:nvPr/>
        </p:nvSpPr>
        <p:spPr>
          <a:xfrm>
            <a:off x="4867123" y="3126270"/>
            <a:ext cx="466832" cy="500431"/>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1">
            <a:extLst>
              <a:ext uri="{FF2B5EF4-FFF2-40B4-BE49-F238E27FC236}">
                <a16:creationId xmlns:a16="http://schemas.microsoft.com/office/drawing/2014/main" xmlns="" id="{9DF0AFBD-BE3D-4320-8280-D7B0B0AE505B}"/>
              </a:ext>
            </a:extLst>
          </p:cNvPr>
          <p:cNvSpPr/>
          <p:nvPr/>
        </p:nvSpPr>
        <p:spPr>
          <a:xfrm>
            <a:off x="5640590" y="2279730"/>
            <a:ext cx="466832" cy="500431"/>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2">
            <a:extLst>
              <a:ext uri="{FF2B5EF4-FFF2-40B4-BE49-F238E27FC236}">
                <a16:creationId xmlns:a16="http://schemas.microsoft.com/office/drawing/2014/main" xmlns="" id="{34365E1F-31FB-4832-AE95-DB2D2637C7AF}"/>
              </a:ext>
            </a:extLst>
          </p:cNvPr>
          <p:cNvSpPr/>
          <p:nvPr/>
        </p:nvSpPr>
        <p:spPr>
          <a:xfrm>
            <a:off x="6416999" y="3127472"/>
            <a:ext cx="466832" cy="500431"/>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3">
            <a:extLst>
              <a:ext uri="{FF2B5EF4-FFF2-40B4-BE49-F238E27FC236}">
                <a16:creationId xmlns:a16="http://schemas.microsoft.com/office/drawing/2014/main" xmlns="" id="{D17776CA-B08C-49E4-B402-C6F2AC5F936F}"/>
              </a:ext>
            </a:extLst>
          </p:cNvPr>
          <p:cNvSpPr/>
          <p:nvPr/>
        </p:nvSpPr>
        <p:spPr>
          <a:xfrm>
            <a:off x="7190466" y="2280932"/>
            <a:ext cx="466832" cy="500431"/>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xmlns="" id="{D86BD7B5-81DE-49A4-91F0-5CA9896F9393}"/>
                  </a:ext>
                </a:extLst>
              </p:cNvPr>
              <p:cNvSpPr/>
              <p:nvPr/>
            </p:nvSpPr>
            <p:spPr>
              <a:xfrm>
                <a:off x="4053646" y="4012310"/>
                <a:ext cx="163692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𝑓</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IN" sz="2400" b="0" i="1" smtClean="0">
                              <a:latin typeface="Cambria Math" panose="02040503050406030204" pitchFamily="18" charset="0"/>
                            </a:rPr>
                            <m:t>𝐴</m:t>
                          </m:r>
                        </m:e>
                        <m:sup>
                          <m:r>
                            <a:rPr lang="en-US" sz="2400" i="1">
                              <a:latin typeface="Cambria Math" panose="02040503050406030204" pitchFamily="18" charset="0"/>
                            </a:rPr>
                            <m:t>′</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𝐵</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𝐶</m:t>
                      </m:r>
                    </m:oMath>
                  </m:oMathPara>
                </a14:m>
                <a:endParaRPr lang="en-US" sz="2400" dirty="0"/>
              </a:p>
            </p:txBody>
          </p:sp>
        </mc:Choice>
        <mc:Fallback xmlns="">
          <p:sp>
            <p:nvSpPr>
              <p:cNvPr id="24" name="Rectangle 23">
                <a:extLst>
                  <a:ext uri="{FF2B5EF4-FFF2-40B4-BE49-F238E27FC236}">
                    <a16:creationId xmlns:a16="http://schemas.microsoft.com/office/drawing/2014/main" id="{D86BD7B5-81DE-49A4-91F0-5CA9896F9393}"/>
                  </a:ext>
                </a:extLst>
              </p:cNvPr>
              <p:cNvSpPr>
                <a:spLocks noRot="1" noChangeAspect="1" noMove="1" noResize="1" noEditPoints="1" noAdjustHandles="1" noChangeArrowheads="1" noChangeShapeType="1" noTextEdit="1"/>
              </p:cNvSpPr>
              <p:nvPr/>
            </p:nvSpPr>
            <p:spPr>
              <a:xfrm>
                <a:off x="4053646" y="4012310"/>
                <a:ext cx="1636923" cy="461665"/>
              </a:xfrm>
              <a:prstGeom prst="rect">
                <a:avLst/>
              </a:prstGeom>
              <a:blipFill>
                <a:blip r:embed="rId2"/>
                <a:stretch>
                  <a:fillRect l="-373" b="-1842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xmlns="" id="{4CF659B1-B84E-4203-93B3-F9A9F4365AD7}"/>
                  </a:ext>
                </a:extLst>
              </p:cNvPr>
              <p:cNvSpPr/>
              <p:nvPr/>
            </p:nvSpPr>
            <p:spPr>
              <a:xfrm>
                <a:off x="5482528" y="4012310"/>
                <a:ext cx="130208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 </m:t>
                      </m:r>
                      <m:sSup>
                        <m:sSupPr>
                          <m:ctrlPr>
                            <a:rPr lang="en-US" sz="2400" i="1">
                              <a:latin typeface="Cambria Math" panose="02040503050406030204" pitchFamily="18" charset="0"/>
                            </a:rPr>
                          </m:ctrlPr>
                        </m:sSupPr>
                        <m:e>
                          <m:r>
                            <a:rPr lang="en-IN" sz="2400" b="0" i="1" smtClean="0">
                              <a:latin typeface="Cambria Math" panose="02040503050406030204" pitchFamily="18" charset="0"/>
                            </a:rPr>
                            <m:t>𝐴</m:t>
                          </m:r>
                        </m:e>
                        <m:sup>
                          <m:r>
                            <a:rPr lang="en-US" sz="2400" i="1">
                              <a:latin typeface="Cambria Math" panose="02040503050406030204" pitchFamily="18" charset="0"/>
                            </a:rPr>
                            <m:t>′</m:t>
                          </m:r>
                        </m:sup>
                      </m:sSup>
                      <m:r>
                        <a:rPr lang="en-IN" sz="2400" b="0" i="1" smtClean="0">
                          <a:latin typeface="Cambria Math" panose="02040503050406030204" pitchFamily="18" charset="0"/>
                        </a:rPr>
                        <m:t>𝐵</m:t>
                      </m:r>
                      <m:r>
                        <a:rPr lang="en-US" sz="2400" b="0" i="1" smtClean="0">
                          <a:latin typeface="Cambria Math" panose="02040503050406030204" pitchFamily="18" charset="0"/>
                        </a:rPr>
                        <m:t>𝐶</m:t>
                      </m:r>
                      <m:r>
                        <a:rPr lang="en-IN" sz="2400" b="0" i="1" smtClean="0">
                          <a:latin typeface="Cambria Math" panose="02040503050406030204" pitchFamily="18" charset="0"/>
                        </a:rPr>
                        <m:t>′</m:t>
                      </m:r>
                    </m:oMath>
                  </m:oMathPara>
                </a14:m>
                <a:endParaRPr lang="en-US" sz="2400" dirty="0"/>
              </a:p>
            </p:txBody>
          </p:sp>
        </mc:Choice>
        <mc:Fallback xmlns="">
          <p:sp>
            <p:nvSpPr>
              <p:cNvPr id="25" name="Rectangle 24">
                <a:extLst>
                  <a:ext uri="{FF2B5EF4-FFF2-40B4-BE49-F238E27FC236}">
                    <a16:creationId xmlns:a16="http://schemas.microsoft.com/office/drawing/2014/main" id="{4CF659B1-B84E-4203-93B3-F9A9F4365AD7}"/>
                  </a:ext>
                </a:extLst>
              </p:cNvPr>
              <p:cNvSpPr>
                <a:spLocks noRot="1" noChangeAspect="1" noMove="1" noResize="1" noEditPoints="1" noAdjustHandles="1" noChangeArrowheads="1" noChangeShapeType="1" noTextEdit="1"/>
              </p:cNvSpPr>
              <p:nvPr/>
            </p:nvSpPr>
            <p:spPr>
              <a:xfrm>
                <a:off x="5482528" y="4012310"/>
                <a:ext cx="1302087" cy="461665"/>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xmlns="" id="{100452DC-37AB-40DD-836C-EAFDA0A119B2}"/>
                  </a:ext>
                </a:extLst>
              </p:cNvPr>
              <p:cNvSpPr/>
              <p:nvPr/>
            </p:nvSpPr>
            <p:spPr>
              <a:xfrm>
                <a:off x="6549328" y="4012310"/>
                <a:ext cx="11455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 </m:t>
                      </m:r>
                      <m:r>
                        <a:rPr lang="en-IN" sz="2400" i="1" smtClean="0">
                          <a:latin typeface="Cambria Math" panose="02040503050406030204" pitchFamily="18" charset="0"/>
                        </a:rPr>
                        <m:t>𝐴</m:t>
                      </m:r>
                      <m:r>
                        <a:rPr lang="en-IN" sz="2400" b="0" i="1" smtClean="0">
                          <a:latin typeface="Cambria Math" panose="02040503050406030204" pitchFamily="18" charset="0"/>
                        </a:rPr>
                        <m:t>𝐵𝐶</m:t>
                      </m:r>
                    </m:oMath>
                  </m:oMathPara>
                </a14:m>
                <a:endParaRPr lang="en-US" sz="2400" dirty="0"/>
              </a:p>
            </p:txBody>
          </p:sp>
        </mc:Choice>
        <mc:Fallback xmlns="">
          <p:sp>
            <p:nvSpPr>
              <p:cNvPr id="26" name="Rectangle 25">
                <a:extLst>
                  <a:ext uri="{FF2B5EF4-FFF2-40B4-BE49-F238E27FC236}">
                    <a16:creationId xmlns:a16="http://schemas.microsoft.com/office/drawing/2014/main" id="{100452DC-37AB-40DD-836C-EAFDA0A119B2}"/>
                  </a:ext>
                </a:extLst>
              </p:cNvPr>
              <p:cNvSpPr>
                <a:spLocks noRot="1" noChangeAspect="1" noMove="1" noResize="1" noEditPoints="1" noAdjustHandles="1" noChangeArrowheads="1" noChangeShapeType="1" noTextEdit="1"/>
              </p:cNvSpPr>
              <p:nvPr/>
            </p:nvSpPr>
            <p:spPr>
              <a:xfrm>
                <a:off x="6549328" y="4012310"/>
                <a:ext cx="1145570" cy="46166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xmlns="" id="{2A67424B-3E9B-44A4-8190-E075E030D2ED}"/>
                  </a:ext>
                </a:extLst>
              </p:cNvPr>
              <p:cNvSpPr/>
              <p:nvPr/>
            </p:nvSpPr>
            <p:spPr>
              <a:xfrm>
                <a:off x="7537358" y="4012310"/>
                <a:ext cx="129234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 </m:t>
                      </m:r>
                      <m:r>
                        <a:rPr lang="en-IN" sz="2400" i="1" smtClean="0">
                          <a:latin typeface="Cambria Math" panose="02040503050406030204" pitchFamily="18" charset="0"/>
                        </a:rPr>
                        <m:t>𝐴</m:t>
                      </m:r>
                      <m:r>
                        <a:rPr lang="en-IN" sz="2400" b="0" i="1" smtClean="0">
                          <a:latin typeface="Cambria Math" panose="02040503050406030204" pitchFamily="18" charset="0"/>
                        </a:rPr>
                        <m:t>𝐵</m:t>
                      </m:r>
                      <m:r>
                        <a:rPr lang="en-IN" sz="2400" b="0" i="1" smtClean="0">
                          <a:latin typeface="Cambria Math" panose="02040503050406030204" pitchFamily="18" charset="0"/>
                        </a:rPr>
                        <m:t>′</m:t>
                      </m:r>
                      <m:r>
                        <a:rPr lang="en-IN" sz="2400" b="0" i="1" smtClean="0">
                          <a:latin typeface="Cambria Math" panose="02040503050406030204" pitchFamily="18" charset="0"/>
                        </a:rPr>
                        <m:t>𝐶</m:t>
                      </m:r>
                      <m:r>
                        <a:rPr lang="en-IN" sz="2400" b="0" i="1" smtClean="0">
                          <a:latin typeface="Cambria Math" panose="02040503050406030204" pitchFamily="18" charset="0"/>
                        </a:rPr>
                        <m:t>′</m:t>
                      </m:r>
                    </m:oMath>
                  </m:oMathPara>
                </a14:m>
                <a:endParaRPr lang="en-US" sz="2400" dirty="0"/>
              </a:p>
            </p:txBody>
          </p:sp>
        </mc:Choice>
        <mc:Fallback xmlns="">
          <p:sp>
            <p:nvSpPr>
              <p:cNvPr id="27" name="Rectangle 26">
                <a:extLst>
                  <a:ext uri="{FF2B5EF4-FFF2-40B4-BE49-F238E27FC236}">
                    <a16:creationId xmlns:a16="http://schemas.microsoft.com/office/drawing/2014/main" id="{2A67424B-3E9B-44A4-8190-E075E030D2ED}"/>
                  </a:ext>
                </a:extLst>
              </p:cNvPr>
              <p:cNvSpPr>
                <a:spLocks noRot="1" noChangeAspect="1" noMove="1" noResize="1" noEditPoints="1" noAdjustHandles="1" noChangeArrowheads="1" noChangeShapeType="1" noTextEdit="1"/>
              </p:cNvSpPr>
              <p:nvPr/>
            </p:nvSpPr>
            <p:spPr>
              <a:xfrm>
                <a:off x="7537358" y="4012310"/>
                <a:ext cx="1292341" cy="461665"/>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xmlns="" id="{4B66E3B3-583C-4E86-AEA6-783E0F70B268}"/>
                  </a:ext>
                </a:extLst>
              </p:cNvPr>
              <p:cNvSpPr/>
              <p:nvPr/>
            </p:nvSpPr>
            <p:spPr>
              <a:xfrm>
                <a:off x="4053646" y="4534561"/>
                <a:ext cx="493173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𝑓</m:t>
                      </m:r>
                      <m:r>
                        <a:rPr lang="en-US" sz="2400" i="1">
                          <a:latin typeface="Cambria Math" panose="02040503050406030204" pitchFamily="18" charset="0"/>
                        </a:rPr>
                        <m:t>=</m:t>
                      </m:r>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𝐴</m:t>
                          </m:r>
                        </m:e>
                        <m:sup>
                          <m:r>
                            <a:rPr lang="en-IN" sz="2400" b="0" i="1" smtClean="0">
                              <a:latin typeface="Cambria Math" panose="02040503050406030204" pitchFamily="18" charset="0"/>
                            </a:rPr>
                            <m:t>′</m:t>
                          </m:r>
                        </m:sup>
                      </m:sSup>
                      <m:d>
                        <m:dPr>
                          <m:ctrlPr>
                            <a:rPr lang="en-IN"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𝐵</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𝐶</m:t>
                          </m:r>
                          <m:r>
                            <a:rPr lang="en-IN" sz="2400" b="0" i="1" smtClean="0">
                              <a:latin typeface="Cambria Math" panose="02040503050406030204" pitchFamily="18" charset="0"/>
                            </a:rPr>
                            <m:t>+</m:t>
                          </m:r>
                          <m:r>
                            <a:rPr lang="en-IN" sz="2400" b="0" i="1" smtClean="0">
                              <a:latin typeface="Cambria Math" panose="02040503050406030204" pitchFamily="18" charset="0"/>
                            </a:rPr>
                            <m:t>𝐵</m:t>
                          </m:r>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𝐶</m:t>
                              </m:r>
                            </m:e>
                            <m:sup>
                              <m:r>
                                <a:rPr lang="en-IN" sz="2400" b="0" i="1" smtClean="0">
                                  <a:latin typeface="Cambria Math" panose="02040503050406030204" pitchFamily="18" charset="0"/>
                                </a:rPr>
                                <m:t>′</m:t>
                              </m:r>
                            </m:sup>
                          </m:sSup>
                        </m:e>
                      </m:d>
                      <m:r>
                        <a:rPr lang="en-IN" sz="2400" b="0" i="1" smtClean="0">
                          <a:latin typeface="Cambria Math" panose="02040503050406030204" pitchFamily="18" charset="0"/>
                        </a:rPr>
                        <m:t>+</m:t>
                      </m:r>
                      <m:r>
                        <a:rPr lang="en-IN" sz="2400" b="0" i="1" smtClean="0">
                          <a:latin typeface="Cambria Math" panose="02040503050406030204" pitchFamily="18" charset="0"/>
                        </a:rPr>
                        <m:t>𝐴</m:t>
                      </m:r>
                      <m:r>
                        <a:rPr lang="en-IN" sz="2400" b="0" i="1" smtClean="0">
                          <a:latin typeface="Cambria Math" panose="02040503050406030204" pitchFamily="18" charset="0"/>
                        </a:rPr>
                        <m:t>(</m:t>
                      </m:r>
                      <m:r>
                        <a:rPr lang="en-IN" sz="2400" b="0" i="1" smtClean="0">
                          <a:latin typeface="Cambria Math" panose="02040503050406030204" pitchFamily="18" charset="0"/>
                        </a:rPr>
                        <m:t>𝐵𝐶</m:t>
                      </m:r>
                      <m:r>
                        <a:rPr lang="en-IN" sz="2400" b="0" i="1" smtClean="0">
                          <a:latin typeface="Cambria Math" panose="02040503050406030204" pitchFamily="18" charset="0"/>
                        </a:rPr>
                        <m:t>+</m:t>
                      </m:r>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𝐵</m:t>
                          </m:r>
                        </m:e>
                        <m:sup>
                          <m:r>
                            <a:rPr lang="en-IN" sz="2400" b="0" i="1" smtClean="0">
                              <a:latin typeface="Cambria Math" panose="02040503050406030204" pitchFamily="18" charset="0"/>
                            </a:rPr>
                            <m:t>′</m:t>
                          </m:r>
                        </m:sup>
                      </m:sSup>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𝐶</m:t>
                          </m:r>
                        </m:e>
                        <m:sup>
                          <m:r>
                            <a:rPr lang="en-IN" sz="2400" b="0" i="1" smtClean="0">
                              <a:latin typeface="Cambria Math" panose="02040503050406030204" pitchFamily="18" charset="0"/>
                            </a:rPr>
                            <m:t>′</m:t>
                          </m:r>
                        </m:sup>
                      </m:sSup>
                      <m:r>
                        <a:rPr lang="en-IN" sz="2400" b="0" i="1" smtClean="0">
                          <a:latin typeface="Cambria Math" panose="02040503050406030204" pitchFamily="18" charset="0"/>
                        </a:rPr>
                        <m:t>)</m:t>
                      </m:r>
                    </m:oMath>
                  </m:oMathPara>
                </a14:m>
                <a:endParaRPr lang="en-US" sz="2400" dirty="0"/>
              </a:p>
            </p:txBody>
          </p:sp>
        </mc:Choice>
        <mc:Fallback xmlns="">
          <p:sp>
            <p:nvSpPr>
              <p:cNvPr id="28" name="Rectangle 27">
                <a:extLst>
                  <a:ext uri="{FF2B5EF4-FFF2-40B4-BE49-F238E27FC236}">
                    <a16:creationId xmlns:a16="http://schemas.microsoft.com/office/drawing/2014/main" id="{4B66E3B3-583C-4E86-AEA6-783E0F70B268}"/>
                  </a:ext>
                </a:extLst>
              </p:cNvPr>
              <p:cNvSpPr>
                <a:spLocks noRot="1" noChangeAspect="1" noMove="1" noResize="1" noEditPoints="1" noAdjustHandles="1" noChangeArrowheads="1" noChangeShapeType="1" noTextEdit="1"/>
              </p:cNvSpPr>
              <p:nvPr/>
            </p:nvSpPr>
            <p:spPr>
              <a:xfrm>
                <a:off x="4053646" y="4534561"/>
                <a:ext cx="4931735" cy="461665"/>
              </a:xfrm>
              <a:prstGeom prst="rect">
                <a:avLst/>
              </a:prstGeom>
              <a:blipFill>
                <a:blip r:embed="rId6"/>
                <a:stretch>
                  <a:fillRect b="-1842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xmlns="" id="{7421283F-324B-4838-B08E-1A55AC7E4E10}"/>
                  </a:ext>
                </a:extLst>
              </p:cNvPr>
              <p:cNvSpPr/>
              <p:nvPr/>
            </p:nvSpPr>
            <p:spPr>
              <a:xfrm>
                <a:off x="4053646" y="5092480"/>
                <a:ext cx="389484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𝑓</m:t>
                      </m:r>
                      <m:r>
                        <a:rPr lang="en-US" sz="2400" i="1">
                          <a:latin typeface="Cambria Math" panose="02040503050406030204" pitchFamily="18" charset="0"/>
                        </a:rPr>
                        <m:t>=</m:t>
                      </m:r>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𝐴</m:t>
                          </m:r>
                        </m:e>
                        <m:sup>
                          <m:r>
                            <a:rPr lang="en-IN" sz="2400" b="0" i="1" smtClean="0">
                              <a:latin typeface="Cambria Math" panose="02040503050406030204" pitchFamily="18" charset="0"/>
                            </a:rPr>
                            <m:t>′</m:t>
                          </m:r>
                        </m:sup>
                      </m:sSup>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𝐵</m:t>
                          </m:r>
                          <m:r>
                            <a:rPr lang="en-IN" sz="2400" b="0" i="1" smtClean="0">
                              <a:latin typeface="Cambria Math" panose="02040503050406030204" pitchFamily="18" charset="0"/>
                            </a:rPr>
                            <m:t> ⨁ </m:t>
                          </m:r>
                          <m:r>
                            <a:rPr lang="en-IN" sz="2400" b="0" i="1" smtClean="0">
                              <a:latin typeface="Cambria Math" panose="02040503050406030204" pitchFamily="18" charset="0"/>
                            </a:rPr>
                            <m:t>𝐶</m:t>
                          </m:r>
                        </m:e>
                      </m:d>
                      <m:r>
                        <a:rPr lang="en-IN" sz="2400" b="0" i="1" smtClean="0">
                          <a:latin typeface="Cambria Math" panose="02040503050406030204" pitchFamily="18" charset="0"/>
                        </a:rPr>
                        <m:t>+</m:t>
                      </m:r>
                      <m:r>
                        <a:rPr lang="en-IN" sz="2400" b="0" i="1" smtClean="0">
                          <a:latin typeface="Cambria Math" panose="02040503050406030204" pitchFamily="18" charset="0"/>
                        </a:rPr>
                        <m:t>𝐴</m:t>
                      </m:r>
                      <m:d>
                        <m:dPr>
                          <m:ctrlPr>
                            <a:rPr lang="en-IN" sz="2400" i="1">
                              <a:latin typeface="Cambria Math" panose="02040503050406030204" pitchFamily="18" charset="0"/>
                            </a:rPr>
                          </m:ctrlPr>
                        </m:dPr>
                        <m:e>
                          <m:r>
                            <a:rPr lang="en-IN" sz="2400" i="1">
                              <a:latin typeface="Cambria Math" panose="02040503050406030204" pitchFamily="18" charset="0"/>
                            </a:rPr>
                            <m:t>𝐵</m:t>
                          </m:r>
                          <m:r>
                            <a:rPr lang="en-IN" sz="2400" i="1">
                              <a:latin typeface="Cambria Math" panose="02040503050406030204" pitchFamily="18" charset="0"/>
                            </a:rPr>
                            <m:t> ⨁ </m:t>
                          </m:r>
                          <m:r>
                            <a:rPr lang="en-IN" sz="2400" i="1">
                              <a:latin typeface="Cambria Math" panose="02040503050406030204" pitchFamily="18" charset="0"/>
                            </a:rPr>
                            <m:t>𝐶</m:t>
                          </m:r>
                        </m:e>
                      </m:d>
                      <m:r>
                        <a:rPr lang="en-IN" sz="2400" b="0" i="1" smtClean="0">
                          <a:latin typeface="Cambria Math" panose="02040503050406030204" pitchFamily="18" charset="0"/>
                        </a:rPr>
                        <m:t>′</m:t>
                      </m:r>
                    </m:oMath>
                  </m:oMathPara>
                </a14:m>
                <a:endParaRPr lang="en-US" sz="2400" dirty="0"/>
              </a:p>
            </p:txBody>
          </p:sp>
        </mc:Choice>
        <mc:Fallback xmlns="">
          <p:sp>
            <p:nvSpPr>
              <p:cNvPr id="29" name="Rectangle 28">
                <a:extLst>
                  <a:ext uri="{FF2B5EF4-FFF2-40B4-BE49-F238E27FC236}">
                    <a16:creationId xmlns:a16="http://schemas.microsoft.com/office/drawing/2014/main" id="{7421283F-324B-4838-B08E-1A55AC7E4E10}"/>
                  </a:ext>
                </a:extLst>
              </p:cNvPr>
              <p:cNvSpPr>
                <a:spLocks noRot="1" noChangeAspect="1" noMove="1" noResize="1" noEditPoints="1" noAdjustHandles="1" noChangeArrowheads="1" noChangeShapeType="1" noTextEdit="1"/>
              </p:cNvSpPr>
              <p:nvPr/>
            </p:nvSpPr>
            <p:spPr>
              <a:xfrm>
                <a:off x="4053646" y="5092480"/>
                <a:ext cx="3894848" cy="461665"/>
              </a:xfrm>
              <a:prstGeom prst="rect">
                <a:avLst/>
              </a:prstGeom>
              <a:blipFill>
                <a:blip r:embed="rId7"/>
                <a:stretch>
                  <a:fillRect b="-1842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xmlns="" id="{BD308A38-FE75-4437-971C-4B81DBD88E95}"/>
                  </a:ext>
                </a:extLst>
              </p:cNvPr>
              <p:cNvSpPr/>
              <p:nvPr/>
            </p:nvSpPr>
            <p:spPr>
              <a:xfrm>
                <a:off x="4053646" y="5599979"/>
                <a:ext cx="235211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𝑓</m:t>
                      </m:r>
                      <m:r>
                        <a:rPr lang="en-US" sz="2400" i="1">
                          <a:latin typeface="Cambria Math" panose="02040503050406030204" pitchFamily="18" charset="0"/>
                        </a:rPr>
                        <m:t>=</m:t>
                      </m:r>
                      <m:r>
                        <a:rPr lang="en-IN" sz="2400" b="0" i="1" smtClean="0">
                          <a:latin typeface="Cambria Math" panose="02040503050406030204" pitchFamily="18" charset="0"/>
                        </a:rPr>
                        <m:t>𝐴</m:t>
                      </m:r>
                      <m:r>
                        <a:rPr lang="en-IN" sz="2400" b="0" i="1" smtClean="0">
                          <a:latin typeface="Cambria Math" panose="02040503050406030204" pitchFamily="18" charset="0"/>
                        </a:rPr>
                        <m:t>⊕</m:t>
                      </m:r>
                      <m:r>
                        <a:rPr lang="en-IN" sz="2400" i="1">
                          <a:latin typeface="Cambria Math" panose="02040503050406030204" pitchFamily="18" charset="0"/>
                        </a:rPr>
                        <m:t>𝐵</m:t>
                      </m:r>
                      <m:r>
                        <a:rPr lang="en-IN" sz="2400" i="1">
                          <a:latin typeface="Cambria Math" panose="02040503050406030204" pitchFamily="18" charset="0"/>
                        </a:rPr>
                        <m:t> ⨁ </m:t>
                      </m:r>
                      <m:r>
                        <a:rPr lang="en-IN" sz="2400" i="1">
                          <a:latin typeface="Cambria Math" panose="02040503050406030204" pitchFamily="18" charset="0"/>
                        </a:rPr>
                        <m:t>𝐶</m:t>
                      </m:r>
                    </m:oMath>
                  </m:oMathPara>
                </a14:m>
                <a:endParaRPr lang="en-US" sz="2400" dirty="0"/>
              </a:p>
            </p:txBody>
          </p:sp>
        </mc:Choice>
        <mc:Fallback xmlns="">
          <p:sp>
            <p:nvSpPr>
              <p:cNvPr id="30" name="Rectangle 29">
                <a:extLst>
                  <a:ext uri="{FF2B5EF4-FFF2-40B4-BE49-F238E27FC236}">
                    <a16:creationId xmlns:a16="http://schemas.microsoft.com/office/drawing/2014/main" id="{BD308A38-FE75-4437-971C-4B81DBD88E95}"/>
                  </a:ext>
                </a:extLst>
              </p:cNvPr>
              <p:cNvSpPr>
                <a:spLocks noRot="1" noChangeAspect="1" noMove="1" noResize="1" noEditPoints="1" noAdjustHandles="1" noChangeArrowheads="1" noChangeShapeType="1" noTextEdit="1"/>
              </p:cNvSpPr>
              <p:nvPr/>
            </p:nvSpPr>
            <p:spPr>
              <a:xfrm>
                <a:off x="4053646" y="5599979"/>
                <a:ext cx="2352119" cy="461665"/>
              </a:xfrm>
              <a:prstGeom prst="rect">
                <a:avLst/>
              </a:prstGeom>
              <a:blipFill>
                <a:blip r:embed="rId8"/>
                <a:stretch>
                  <a:fillRect b="-20000"/>
                </a:stretch>
              </a:blipFill>
            </p:spPr>
            <p:txBody>
              <a:bodyPr/>
              <a:lstStyle/>
              <a:p>
                <a:r>
                  <a:rPr lang="en-IN">
                    <a:noFill/>
                  </a:rPr>
                  <a:t> </a:t>
                </a:r>
              </a:p>
            </p:txBody>
          </p:sp>
        </mc:Fallback>
      </mc:AlternateContent>
      <p:grpSp>
        <p:nvGrpSpPr>
          <p:cNvPr id="31" name="Group 30">
            <a:extLst>
              <a:ext uri="{FF2B5EF4-FFF2-40B4-BE49-F238E27FC236}">
                <a16:creationId xmlns:a16="http://schemas.microsoft.com/office/drawing/2014/main" xmlns="" id="{B28D742C-4AA9-4B8F-89A5-EF37D37862BD}"/>
              </a:ext>
            </a:extLst>
          </p:cNvPr>
          <p:cNvGrpSpPr/>
          <p:nvPr/>
        </p:nvGrpSpPr>
        <p:grpSpPr>
          <a:xfrm>
            <a:off x="8693983" y="2384127"/>
            <a:ext cx="1332140" cy="724319"/>
            <a:chOff x="3675121" y="5435203"/>
            <a:chExt cx="1332140" cy="724319"/>
          </a:xfrm>
        </p:grpSpPr>
        <p:cxnSp>
          <p:nvCxnSpPr>
            <p:cNvPr id="32" name="Straight Connector 31">
              <a:extLst>
                <a:ext uri="{FF2B5EF4-FFF2-40B4-BE49-F238E27FC236}">
                  <a16:creationId xmlns:a16="http://schemas.microsoft.com/office/drawing/2014/main" xmlns="" id="{29A541B0-65D2-4687-B2CC-D3B1498A9A36}"/>
                </a:ext>
              </a:extLst>
            </p:cNvPr>
            <p:cNvCxnSpPr/>
            <p:nvPr/>
          </p:nvCxnSpPr>
          <p:spPr>
            <a:xfrm flipV="1">
              <a:off x="3675121" y="5984024"/>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08542C48-0723-4E28-9CC1-D8012A6CF107}"/>
                </a:ext>
              </a:extLst>
            </p:cNvPr>
            <p:cNvCxnSpPr/>
            <p:nvPr/>
          </p:nvCxnSpPr>
          <p:spPr>
            <a:xfrm flipV="1">
              <a:off x="3675121" y="5620676"/>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Stored Data 71">
              <a:extLst>
                <a:ext uri="{FF2B5EF4-FFF2-40B4-BE49-F238E27FC236}">
                  <a16:creationId xmlns:a16="http://schemas.microsoft.com/office/drawing/2014/main" xmlns="" id="{A6881C4E-D25D-486B-BBC5-78C14EB3C5A8}"/>
                </a:ext>
              </a:extLst>
            </p:cNvPr>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Stored Data 71">
              <a:extLst>
                <a:ext uri="{FF2B5EF4-FFF2-40B4-BE49-F238E27FC236}">
                  <a16:creationId xmlns:a16="http://schemas.microsoft.com/office/drawing/2014/main" xmlns="" id="{1E572F3F-3DC3-445E-897C-182D8C4D8F6D}"/>
                </a:ext>
              </a:extLst>
            </p:cNvPr>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Stored Data 71">
              <a:extLst>
                <a:ext uri="{FF2B5EF4-FFF2-40B4-BE49-F238E27FC236}">
                  <a16:creationId xmlns:a16="http://schemas.microsoft.com/office/drawing/2014/main" xmlns="" id="{C7FB0C36-0EA4-443D-B3F8-E580636A4CEF}"/>
                </a:ext>
              </a:extLst>
            </p:cNvPr>
            <p:cNvSpPr/>
            <p:nvPr/>
          </p:nvSpPr>
          <p:spPr>
            <a:xfrm rot="10800000">
              <a:off x="3911116" y="5435203"/>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8" name="Group 37">
            <a:extLst>
              <a:ext uri="{FF2B5EF4-FFF2-40B4-BE49-F238E27FC236}">
                <a16:creationId xmlns:a16="http://schemas.microsoft.com/office/drawing/2014/main" xmlns="" id="{9371D9D6-1533-4252-9970-81F12D8D2FF5}"/>
              </a:ext>
            </a:extLst>
          </p:cNvPr>
          <p:cNvGrpSpPr/>
          <p:nvPr/>
        </p:nvGrpSpPr>
        <p:grpSpPr>
          <a:xfrm>
            <a:off x="10031719" y="2564438"/>
            <a:ext cx="1831712" cy="724319"/>
            <a:chOff x="3442647" y="5435203"/>
            <a:chExt cx="1831712" cy="724319"/>
          </a:xfrm>
        </p:grpSpPr>
        <p:cxnSp>
          <p:nvCxnSpPr>
            <p:cNvPr id="39" name="Straight Connector 38">
              <a:extLst>
                <a:ext uri="{FF2B5EF4-FFF2-40B4-BE49-F238E27FC236}">
                  <a16:creationId xmlns:a16="http://schemas.microsoft.com/office/drawing/2014/main" xmlns="" id="{8848B559-7F64-4DD3-8C2B-595989B46AF5}"/>
                </a:ext>
              </a:extLst>
            </p:cNvPr>
            <p:cNvCxnSpPr/>
            <p:nvPr/>
          </p:nvCxnSpPr>
          <p:spPr>
            <a:xfrm flipV="1">
              <a:off x="3675121" y="5984024"/>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43BD3796-3F01-4D99-837B-217BC076881A}"/>
                </a:ext>
              </a:extLst>
            </p:cNvPr>
            <p:cNvCxnSpPr/>
            <p:nvPr/>
          </p:nvCxnSpPr>
          <p:spPr>
            <a:xfrm flipV="1">
              <a:off x="3442647" y="5620676"/>
              <a:ext cx="648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943E93E3-CA56-4F34-B930-52C8E6AB8182}"/>
                </a:ext>
              </a:extLst>
            </p:cNvPr>
            <p:cNvCxnSpPr/>
            <p:nvPr/>
          </p:nvCxnSpPr>
          <p:spPr>
            <a:xfrm flipV="1">
              <a:off x="5010436" y="5800026"/>
              <a:ext cx="263923"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2" name="Stored Data 71">
              <a:extLst>
                <a:ext uri="{FF2B5EF4-FFF2-40B4-BE49-F238E27FC236}">
                  <a16:creationId xmlns:a16="http://schemas.microsoft.com/office/drawing/2014/main" xmlns="" id="{1013ADF2-421C-4371-BE30-86E18494DDEC}"/>
                </a:ext>
              </a:extLst>
            </p:cNvPr>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Stored Data 71">
              <a:extLst>
                <a:ext uri="{FF2B5EF4-FFF2-40B4-BE49-F238E27FC236}">
                  <a16:creationId xmlns:a16="http://schemas.microsoft.com/office/drawing/2014/main" xmlns="" id="{36F59238-47D1-496E-B7A5-B0EF17495BFD}"/>
                </a:ext>
              </a:extLst>
            </p:cNvPr>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Stored Data 71">
              <a:extLst>
                <a:ext uri="{FF2B5EF4-FFF2-40B4-BE49-F238E27FC236}">
                  <a16:creationId xmlns:a16="http://schemas.microsoft.com/office/drawing/2014/main" xmlns="" id="{17F35164-1A43-446A-9D48-5001621FA2E9}"/>
                </a:ext>
              </a:extLst>
            </p:cNvPr>
            <p:cNvSpPr/>
            <p:nvPr/>
          </p:nvSpPr>
          <p:spPr>
            <a:xfrm rot="10800000">
              <a:off x="3911116" y="5435203"/>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5" name="TextBox 44">
            <a:extLst>
              <a:ext uri="{FF2B5EF4-FFF2-40B4-BE49-F238E27FC236}">
                <a16:creationId xmlns:a16="http://schemas.microsoft.com/office/drawing/2014/main" xmlns="" id="{0E4BFA2F-0673-4490-BFD0-013104B26E1F}"/>
              </a:ext>
            </a:extLst>
          </p:cNvPr>
          <p:cNvSpPr txBox="1"/>
          <p:nvPr/>
        </p:nvSpPr>
        <p:spPr>
          <a:xfrm>
            <a:off x="8238717" y="2284262"/>
            <a:ext cx="362600" cy="461665"/>
          </a:xfrm>
          <a:prstGeom prst="rect">
            <a:avLst/>
          </a:prstGeom>
          <a:noFill/>
        </p:spPr>
        <p:txBody>
          <a:bodyPr wrap="none" rtlCol="0">
            <a:spAutoFit/>
          </a:bodyPr>
          <a:lstStyle/>
          <a:p>
            <a:r>
              <a:rPr lang="en-IN" sz="2400" dirty="0"/>
              <a:t>A</a:t>
            </a:r>
            <a:endParaRPr lang="en-IN" sz="2400" baseline="-25000" dirty="0"/>
          </a:p>
        </p:txBody>
      </p:sp>
      <p:sp>
        <p:nvSpPr>
          <p:cNvPr id="46" name="TextBox 45">
            <a:extLst>
              <a:ext uri="{FF2B5EF4-FFF2-40B4-BE49-F238E27FC236}">
                <a16:creationId xmlns:a16="http://schemas.microsoft.com/office/drawing/2014/main" xmlns="" id="{74C542B4-4C8C-4779-B0E8-981F8A7FFB68}"/>
              </a:ext>
            </a:extLst>
          </p:cNvPr>
          <p:cNvSpPr txBox="1"/>
          <p:nvPr/>
        </p:nvSpPr>
        <p:spPr>
          <a:xfrm>
            <a:off x="8238717" y="2745927"/>
            <a:ext cx="362600" cy="461665"/>
          </a:xfrm>
          <a:prstGeom prst="rect">
            <a:avLst/>
          </a:prstGeom>
          <a:noFill/>
        </p:spPr>
        <p:txBody>
          <a:bodyPr wrap="none" rtlCol="0">
            <a:spAutoFit/>
          </a:bodyPr>
          <a:lstStyle/>
          <a:p>
            <a:r>
              <a:rPr lang="en-IN" sz="2400" dirty="0"/>
              <a:t>B</a:t>
            </a:r>
            <a:endParaRPr lang="en-IN" sz="2400" baseline="-25000" dirty="0"/>
          </a:p>
        </p:txBody>
      </p:sp>
      <p:sp>
        <p:nvSpPr>
          <p:cNvPr id="47" name="TextBox 46">
            <a:extLst>
              <a:ext uri="{FF2B5EF4-FFF2-40B4-BE49-F238E27FC236}">
                <a16:creationId xmlns:a16="http://schemas.microsoft.com/office/drawing/2014/main" xmlns="" id="{823D769D-C0C4-4865-92CD-CE74DB06E39B}"/>
              </a:ext>
            </a:extLst>
          </p:cNvPr>
          <p:cNvSpPr txBox="1"/>
          <p:nvPr/>
        </p:nvSpPr>
        <p:spPr>
          <a:xfrm>
            <a:off x="9899517" y="2895437"/>
            <a:ext cx="348172" cy="461665"/>
          </a:xfrm>
          <a:prstGeom prst="rect">
            <a:avLst/>
          </a:prstGeom>
          <a:noFill/>
        </p:spPr>
        <p:txBody>
          <a:bodyPr wrap="none" rtlCol="0">
            <a:spAutoFit/>
          </a:bodyPr>
          <a:lstStyle/>
          <a:p>
            <a:r>
              <a:rPr lang="en-IN" sz="2400" dirty="0"/>
              <a:t>C</a:t>
            </a:r>
            <a:endParaRPr lang="en-IN" sz="2400" baseline="-25000" dirty="0"/>
          </a:p>
        </p:txBody>
      </p:sp>
      <p:sp>
        <p:nvSpPr>
          <p:cNvPr id="48" name="TextBox 47">
            <a:extLst>
              <a:ext uri="{FF2B5EF4-FFF2-40B4-BE49-F238E27FC236}">
                <a16:creationId xmlns:a16="http://schemas.microsoft.com/office/drawing/2014/main" xmlns="" id="{E4E2A6AD-421A-4B48-B4D4-8178298B9E63}"/>
              </a:ext>
            </a:extLst>
          </p:cNvPr>
          <p:cNvSpPr txBox="1"/>
          <p:nvPr/>
        </p:nvSpPr>
        <p:spPr>
          <a:xfrm>
            <a:off x="11827268" y="2695405"/>
            <a:ext cx="279244" cy="461665"/>
          </a:xfrm>
          <a:prstGeom prst="rect">
            <a:avLst/>
          </a:prstGeom>
          <a:noFill/>
        </p:spPr>
        <p:txBody>
          <a:bodyPr wrap="none" rtlCol="0">
            <a:spAutoFit/>
          </a:bodyPr>
          <a:lstStyle/>
          <a:p>
            <a:r>
              <a:rPr lang="en-IN" sz="2400" dirty="0"/>
              <a:t>f</a:t>
            </a:r>
          </a:p>
        </p:txBody>
      </p:sp>
    </p:spTree>
    <p:extLst>
      <p:ext uri="{BB962C8B-B14F-4D97-AF65-F5344CB8AC3E}">
        <p14:creationId xmlns:p14="http://schemas.microsoft.com/office/powerpoint/2010/main" val="359447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500"/>
                                        <p:tgtEl>
                                          <p:spTgt spid="2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fade">
                                      <p:cBhvr>
                                        <p:cTn id="62" dur="500"/>
                                        <p:tgtEl>
                                          <p:spTgt spid="2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500"/>
                                        <p:tgtEl>
                                          <p:spTgt spid="26"/>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500"/>
                                        <p:tgtEl>
                                          <p:spTgt spid="27"/>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fade">
                                      <p:cBhvr>
                                        <p:cTn id="77" dur="500"/>
                                        <p:tgtEl>
                                          <p:spTgt spid="28"/>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fade">
                                      <p:cBhvr>
                                        <p:cTn id="87" dur="500"/>
                                        <p:tgtEl>
                                          <p:spTgt spid="30"/>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31"/>
                                        </p:tgtEl>
                                        <p:attrNameLst>
                                          <p:attrName>style.visibility</p:attrName>
                                        </p:attrNameLst>
                                      </p:cBhvr>
                                      <p:to>
                                        <p:strVal val="visible"/>
                                      </p:to>
                                    </p:set>
                                    <p:animEffect transition="in" filter="fade">
                                      <p:cBhvr>
                                        <p:cTn id="92" dur="500"/>
                                        <p:tgtEl>
                                          <p:spTgt spid="31"/>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38"/>
                                        </p:tgtEl>
                                        <p:attrNameLst>
                                          <p:attrName>style.visibility</p:attrName>
                                        </p:attrNameLst>
                                      </p:cBhvr>
                                      <p:to>
                                        <p:strVal val="visible"/>
                                      </p:to>
                                    </p:set>
                                    <p:animEffect transition="in" filter="fade">
                                      <p:cBhvr>
                                        <p:cTn id="97" dur="500"/>
                                        <p:tgtEl>
                                          <p:spTgt spid="38"/>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45"/>
                                        </p:tgtEl>
                                        <p:attrNameLst>
                                          <p:attrName>style.visibility</p:attrName>
                                        </p:attrNameLst>
                                      </p:cBhvr>
                                      <p:to>
                                        <p:strVal val="visible"/>
                                      </p:to>
                                    </p:set>
                                    <p:animEffect transition="in" filter="fade">
                                      <p:cBhvr>
                                        <p:cTn id="100" dur="500"/>
                                        <p:tgtEl>
                                          <p:spTgt spid="4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46"/>
                                        </p:tgtEl>
                                        <p:attrNameLst>
                                          <p:attrName>style.visibility</p:attrName>
                                        </p:attrNameLst>
                                      </p:cBhvr>
                                      <p:to>
                                        <p:strVal val="visible"/>
                                      </p:to>
                                    </p:set>
                                    <p:animEffect transition="in" filter="fade">
                                      <p:cBhvr>
                                        <p:cTn id="103" dur="500"/>
                                        <p:tgtEl>
                                          <p:spTgt spid="46"/>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47"/>
                                        </p:tgtEl>
                                        <p:attrNameLst>
                                          <p:attrName>style.visibility</p:attrName>
                                        </p:attrNameLst>
                                      </p:cBhvr>
                                      <p:to>
                                        <p:strVal val="visible"/>
                                      </p:to>
                                    </p:set>
                                    <p:animEffect transition="in" filter="fade">
                                      <p:cBhvr>
                                        <p:cTn id="106" dur="500"/>
                                        <p:tgtEl>
                                          <p:spTgt spid="47"/>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48"/>
                                        </p:tgtEl>
                                        <p:attrNameLst>
                                          <p:attrName>style.visibility</p:attrName>
                                        </p:attrNameLst>
                                      </p:cBhvr>
                                      <p:to>
                                        <p:strVal val="visible"/>
                                      </p:to>
                                    </p:set>
                                    <p:animEffect transition="in" filter="fade">
                                      <p:cBhvr>
                                        <p:cTn id="109"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45" grpId="0"/>
      <p:bldP spid="46" grpId="0"/>
      <p:bldP spid="47" grpId="0"/>
      <p:bldP spid="4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D792E8-8838-4744-A7DD-92B0ED18307B}"/>
              </a:ext>
            </a:extLst>
          </p:cNvPr>
          <p:cNvSpPr>
            <a:spLocks noGrp="1"/>
          </p:cNvSpPr>
          <p:nvPr>
            <p:ph type="title"/>
          </p:nvPr>
        </p:nvSpPr>
        <p:spPr>
          <a:xfrm>
            <a:off x="831850" y="1709738"/>
            <a:ext cx="10063458" cy="2852737"/>
          </a:xfrm>
        </p:spPr>
        <p:txBody>
          <a:bodyPr>
            <a:normAutofit/>
          </a:bodyPr>
          <a:lstStyle/>
          <a:p>
            <a:r>
              <a:rPr lang="en-US" dirty="0">
                <a:gradFill flip="none" rotWithShape="1">
                  <a:gsLst>
                    <a:gs pos="10000">
                      <a:srgbClr val="273238"/>
                    </a:gs>
                    <a:gs pos="100000">
                      <a:srgbClr val="607D8B"/>
                    </a:gs>
                  </a:gsLst>
                  <a:lin ang="0" scaled="1"/>
                  <a:tileRect/>
                </a:gradFill>
              </a:rPr>
              <a:t>Multiplexer/De-multiplexer, Encoder/Decoder</a:t>
            </a:r>
          </a:p>
        </p:txBody>
      </p:sp>
      <p:sp>
        <p:nvSpPr>
          <p:cNvPr id="3" name="Text Placeholder 2">
            <a:extLst>
              <a:ext uri="{FF2B5EF4-FFF2-40B4-BE49-F238E27FC236}">
                <a16:creationId xmlns:a16="http://schemas.microsoft.com/office/drawing/2014/main" xmlns="" id="{6C915463-E8EE-4502-8261-E337007EFAAF}"/>
              </a:ext>
            </a:extLst>
          </p:cNvPr>
          <p:cNvSpPr>
            <a:spLocks noGrp="1"/>
          </p:cNvSpPr>
          <p:nvPr>
            <p:ph type="body" idx="1"/>
          </p:nvPr>
        </p:nvSpPr>
        <p:spPr/>
        <p:txBody>
          <a:bodyPr/>
          <a:lstStyle/>
          <a:p>
            <a:r>
              <a:rPr lang="en-US" dirty="0"/>
              <a:t>Section - 6</a:t>
            </a:r>
          </a:p>
        </p:txBody>
      </p:sp>
    </p:spTree>
    <p:extLst>
      <p:ext uri="{BB962C8B-B14F-4D97-AF65-F5344CB8AC3E}">
        <p14:creationId xmlns:p14="http://schemas.microsoft.com/office/powerpoint/2010/main" val="28962326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2C33D8-1195-4A9E-BF29-75B6B3EE678A}"/>
              </a:ext>
            </a:extLst>
          </p:cNvPr>
          <p:cNvSpPr>
            <a:spLocks noGrp="1"/>
          </p:cNvSpPr>
          <p:nvPr>
            <p:ph type="title"/>
          </p:nvPr>
        </p:nvSpPr>
        <p:spPr/>
        <p:txBody>
          <a:bodyPr/>
          <a:lstStyle/>
          <a:p>
            <a:r>
              <a:rPr lang="en-US" dirty="0"/>
              <a:t>Multiplexer</a:t>
            </a:r>
            <a:endParaRPr lang="en-IN" dirty="0"/>
          </a:p>
        </p:txBody>
      </p:sp>
      <p:sp>
        <p:nvSpPr>
          <p:cNvPr id="3" name="Content Placeholder 2">
            <a:extLst>
              <a:ext uri="{FF2B5EF4-FFF2-40B4-BE49-F238E27FC236}">
                <a16:creationId xmlns:a16="http://schemas.microsoft.com/office/drawing/2014/main" xmlns="" id="{9B72D11B-1347-4F73-A04C-F35ED178DAF1}"/>
              </a:ext>
            </a:extLst>
          </p:cNvPr>
          <p:cNvSpPr>
            <a:spLocks noGrp="1"/>
          </p:cNvSpPr>
          <p:nvPr>
            <p:ph idx="1"/>
          </p:nvPr>
        </p:nvSpPr>
        <p:spPr>
          <a:xfrm>
            <a:off x="131180" y="863445"/>
            <a:ext cx="11929641" cy="4328488"/>
          </a:xfrm>
        </p:spPr>
        <p:txBody>
          <a:bodyPr/>
          <a:lstStyle/>
          <a:p>
            <a:pPr algn="just"/>
            <a:r>
              <a:rPr lang="en-US" dirty="0"/>
              <a:t>A multiplexer(MUX) is a device that allows digital information from several sources to be routed onto a single line for transmission over that line to a common destination.</a:t>
            </a:r>
          </a:p>
          <a:p>
            <a:pPr algn="just"/>
            <a:r>
              <a:rPr lang="en-US" dirty="0"/>
              <a:t>Consider an integer ‘m’, which is constrained by the following relation:  </a:t>
            </a:r>
          </a:p>
          <a:p>
            <a:pPr marL="0" indent="0" algn="ctr">
              <a:buNone/>
            </a:pPr>
            <a:r>
              <a:rPr lang="en-US" dirty="0">
                <a:solidFill>
                  <a:schemeClr val="tx2"/>
                </a:solidFill>
              </a:rPr>
              <a:t>m = 2</a:t>
            </a:r>
            <a:r>
              <a:rPr lang="en-US" baseline="30000" dirty="0">
                <a:solidFill>
                  <a:schemeClr val="tx2"/>
                </a:solidFill>
              </a:rPr>
              <a:t>n</a:t>
            </a:r>
            <a:r>
              <a:rPr lang="en-US" dirty="0"/>
              <a:t>, where m and n are both integers.</a:t>
            </a:r>
          </a:p>
          <a:p>
            <a:pPr algn="just"/>
            <a:r>
              <a:rPr lang="en-US" dirty="0"/>
              <a:t>A </a:t>
            </a:r>
            <a:r>
              <a:rPr lang="en-US" dirty="0">
                <a:solidFill>
                  <a:schemeClr val="tx2"/>
                </a:solidFill>
              </a:rPr>
              <a:t>m-to-1</a:t>
            </a:r>
            <a:r>
              <a:rPr lang="en-US" dirty="0"/>
              <a:t> Multiplexer has </a:t>
            </a:r>
          </a:p>
          <a:p>
            <a:pPr lvl="1" algn="just"/>
            <a:r>
              <a:rPr lang="en-US" dirty="0"/>
              <a:t>m Inputs:  I</a:t>
            </a:r>
            <a:r>
              <a:rPr lang="en-US" baseline="-25000" dirty="0"/>
              <a:t>0</a:t>
            </a:r>
            <a:r>
              <a:rPr lang="en-US" dirty="0"/>
              <a:t>, I</a:t>
            </a:r>
            <a:r>
              <a:rPr lang="en-US" baseline="-25000" dirty="0"/>
              <a:t>1</a:t>
            </a:r>
            <a:r>
              <a:rPr lang="en-US" dirty="0"/>
              <a:t>, I</a:t>
            </a:r>
            <a:r>
              <a:rPr lang="en-US" baseline="-25000" dirty="0"/>
              <a:t>2</a:t>
            </a:r>
            <a:r>
              <a:rPr lang="en-US" dirty="0"/>
              <a:t>, ................ I</a:t>
            </a:r>
            <a:r>
              <a:rPr lang="en-US" baseline="-25000" dirty="0"/>
              <a:t>(m-1)</a:t>
            </a:r>
          </a:p>
          <a:p>
            <a:pPr lvl="1" algn="just"/>
            <a:r>
              <a:rPr lang="en-US" dirty="0"/>
              <a:t>One Output: Y</a:t>
            </a:r>
          </a:p>
          <a:p>
            <a:pPr lvl="1" algn="just"/>
            <a:r>
              <a:rPr lang="en-US" dirty="0"/>
              <a:t>n Control inputs: S</a:t>
            </a:r>
            <a:r>
              <a:rPr lang="en-US" baseline="-25000" dirty="0"/>
              <a:t>0</a:t>
            </a:r>
            <a:r>
              <a:rPr lang="en-US" dirty="0"/>
              <a:t>, S</a:t>
            </a:r>
            <a:r>
              <a:rPr lang="en-US" baseline="-25000" dirty="0"/>
              <a:t>1</a:t>
            </a:r>
            <a:r>
              <a:rPr lang="en-US" dirty="0"/>
              <a:t>, S</a:t>
            </a:r>
            <a:r>
              <a:rPr lang="en-US" baseline="-25000" dirty="0"/>
              <a:t>2</a:t>
            </a:r>
            <a:r>
              <a:rPr lang="en-US" dirty="0"/>
              <a:t>, ...... S</a:t>
            </a:r>
            <a:r>
              <a:rPr lang="en-US" baseline="-25000" dirty="0"/>
              <a:t>(n-1)</a:t>
            </a:r>
          </a:p>
          <a:p>
            <a:pPr lvl="1" algn="just"/>
            <a:r>
              <a:rPr lang="en-US" dirty="0"/>
              <a:t>One (or more) Enable input(s)</a:t>
            </a:r>
          </a:p>
          <a:p>
            <a:pPr marL="347663" indent="0" algn="just">
              <a:buNone/>
            </a:pPr>
            <a:r>
              <a:rPr lang="en-US" dirty="0"/>
              <a:t>Such that Y may be equal to one of the inputs, depending upon the control inputs.</a:t>
            </a:r>
          </a:p>
          <a:p>
            <a:endParaRPr lang="en-IN" dirty="0"/>
          </a:p>
        </p:txBody>
      </p:sp>
    </p:spTree>
    <p:extLst>
      <p:ext uri="{BB962C8B-B14F-4D97-AF65-F5344CB8AC3E}">
        <p14:creationId xmlns:p14="http://schemas.microsoft.com/office/powerpoint/2010/main" val="1967966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F484C2-2152-40E0-9413-BC36D65E531F}"/>
              </a:ext>
            </a:extLst>
          </p:cNvPr>
          <p:cNvSpPr>
            <a:spLocks noGrp="1"/>
          </p:cNvSpPr>
          <p:nvPr>
            <p:ph type="title"/>
          </p:nvPr>
        </p:nvSpPr>
        <p:spPr/>
        <p:txBody>
          <a:bodyPr/>
          <a:lstStyle/>
          <a:p>
            <a:r>
              <a:rPr lang="en-US" altLang="en-US" dirty="0"/>
              <a:t>4-to-1 Multiplexer</a:t>
            </a:r>
            <a:endParaRPr lang="en-IN" dirty="0"/>
          </a:p>
        </p:txBody>
      </p:sp>
      <p:sp>
        <p:nvSpPr>
          <p:cNvPr id="4" name="Line 5">
            <a:extLst>
              <a:ext uri="{FF2B5EF4-FFF2-40B4-BE49-F238E27FC236}">
                <a16:creationId xmlns:a16="http://schemas.microsoft.com/office/drawing/2014/main" xmlns="" id="{4C54FDDC-AC99-4B90-B2A4-91FCF30289AE}"/>
              </a:ext>
            </a:extLst>
          </p:cNvPr>
          <p:cNvSpPr>
            <a:spLocks noChangeShapeType="1"/>
          </p:cNvSpPr>
          <p:nvPr/>
        </p:nvSpPr>
        <p:spPr bwMode="auto">
          <a:xfrm flipH="1">
            <a:off x="1721603" y="1905000"/>
            <a:ext cx="685800" cy="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Line 6">
            <a:extLst>
              <a:ext uri="{FF2B5EF4-FFF2-40B4-BE49-F238E27FC236}">
                <a16:creationId xmlns:a16="http://schemas.microsoft.com/office/drawing/2014/main" xmlns="" id="{5171BC99-6FA8-46DA-BA67-D5BDFDDB2530}"/>
              </a:ext>
            </a:extLst>
          </p:cNvPr>
          <p:cNvSpPr>
            <a:spLocks noChangeShapeType="1"/>
          </p:cNvSpPr>
          <p:nvPr/>
        </p:nvSpPr>
        <p:spPr bwMode="auto">
          <a:xfrm flipH="1">
            <a:off x="1721603" y="2438400"/>
            <a:ext cx="685800" cy="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Line 7">
            <a:extLst>
              <a:ext uri="{FF2B5EF4-FFF2-40B4-BE49-F238E27FC236}">
                <a16:creationId xmlns:a16="http://schemas.microsoft.com/office/drawing/2014/main" xmlns="" id="{C9709418-6ABC-40C7-AB06-36CB35E2099E}"/>
              </a:ext>
            </a:extLst>
          </p:cNvPr>
          <p:cNvSpPr>
            <a:spLocks noChangeShapeType="1"/>
          </p:cNvSpPr>
          <p:nvPr/>
        </p:nvSpPr>
        <p:spPr bwMode="auto">
          <a:xfrm flipH="1">
            <a:off x="1721603" y="3048000"/>
            <a:ext cx="685800" cy="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8">
            <a:extLst>
              <a:ext uri="{FF2B5EF4-FFF2-40B4-BE49-F238E27FC236}">
                <a16:creationId xmlns:a16="http://schemas.microsoft.com/office/drawing/2014/main" xmlns="" id="{552E7478-5B4B-46E2-AE40-EC53F393FFEC}"/>
              </a:ext>
            </a:extLst>
          </p:cNvPr>
          <p:cNvSpPr>
            <a:spLocks noChangeShapeType="1"/>
          </p:cNvSpPr>
          <p:nvPr/>
        </p:nvSpPr>
        <p:spPr bwMode="auto">
          <a:xfrm flipH="1">
            <a:off x="1721603" y="3581400"/>
            <a:ext cx="685800" cy="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10">
            <a:extLst>
              <a:ext uri="{FF2B5EF4-FFF2-40B4-BE49-F238E27FC236}">
                <a16:creationId xmlns:a16="http://schemas.microsoft.com/office/drawing/2014/main" xmlns="" id="{325AD047-741F-4A6B-9070-EB7F193DE86E}"/>
              </a:ext>
            </a:extLst>
          </p:cNvPr>
          <p:cNvSpPr>
            <a:spLocks noChangeShapeType="1"/>
          </p:cNvSpPr>
          <p:nvPr/>
        </p:nvSpPr>
        <p:spPr bwMode="auto">
          <a:xfrm>
            <a:off x="1950203" y="4662487"/>
            <a:ext cx="838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11">
            <a:extLst>
              <a:ext uri="{FF2B5EF4-FFF2-40B4-BE49-F238E27FC236}">
                <a16:creationId xmlns:a16="http://schemas.microsoft.com/office/drawing/2014/main" xmlns="" id="{EA98F3B0-CCCE-4025-A587-659A1A6AC041}"/>
              </a:ext>
            </a:extLst>
          </p:cNvPr>
          <p:cNvSpPr>
            <a:spLocks noChangeShapeType="1"/>
          </p:cNvSpPr>
          <p:nvPr/>
        </p:nvSpPr>
        <p:spPr bwMode="auto">
          <a:xfrm flipV="1">
            <a:off x="2788403" y="4129087"/>
            <a:ext cx="0" cy="53340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12">
            <a:extLst>
              <a:ext uri="{FF2B5EF4-FFF2-40B4-BE49-F238E27FC236}">
                <a16:creationId xmlns:a16="http://schemas.microsoft.com/office/drawing/2014/main" xmlns="" id="{55FC625A-5D22-4465-AC32-95E6CEB8DB92}"/>
              </a:ext>
            </a:extLst>
          </p:cNvPr>
          <p:cNvSpPr>
            <a:spLocks noChangeShapeType="1"/>
          </p:cNvSpPr>
          <p:nvPr/>
        </p:nvSpPr>
        <p:spPr bwMode="auto">
          <a:xfrm>
            <a:off x="3169403" y="4129087"/>
            <a:ext cx="0" cy="50400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3">
            <a:extLst>
              <a:ext uri="{FF2B5EF4-FFF2-40B4-BE49-F238E27FC236}">
                <a16:creationId xmlns:a16="http://schemas.microsoft.com/office/drawing/2014/main" xmlns="" id="{BE72A49C-216F-4F2D-A67A-99E026389DA0}"/>
              </a:ext>
            </a:extLst>
          </p:cNvPr>
          <p:cNvSpPr>
            <a:spLocks noChangeShapeType="1"/>
          </p:cNvSpPr>
          <p:nvPr/>
        </p:nvSpPr>
        <p:spPr bwMode="auto">
          <a:xfrm>
            <a:off x="3626603" y="4129087"/>
            <a:ext cx="0" cy="50400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ext Box 14">
            <a:extLst>
              <a:ext uri="{FF2B5EF4-FFF2-40B4-BE49-F238E27FC236}">
                <a16:creationId xmlns:a16="http://schemas.microsoft.com/office/drawing/2014/main" xmlns="" id="{CBFAECD4-FED5-4DF6-9ABD-E8E45195BAC5}"/>
              </a:ext>
            </a:extLst>
          </p:cNvPr>
          <p:cNvSpPr txBox="1">
            <a:spLocks noChangeArrowheads="1"/>
          </p:cNvSpPr>
          <p:nvPr/>
        </p:nvSpPr>
        <p:spPr bwMode="auto">
          <a:xfrm>
            <a:off x="1355797" y="1676400"/>
            <a:ext cx="3658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I</a:t>
            </a:r>
            <a:r>
              <a:rPr lang="en-US" altLang="en-US" sz="2400" baseline="-25000" dirty="0"/>
              <a:t>0</a:t>
            </a:r>
          </a:p>
        </p:txBody>
      </p:sp>
      <p:sp>
        <p:nvSpPr>
          <p:cNvPr id="13" name="Text Box 16">
            <a:extLst>
              <a:ext uri="{FF2B5EF4-FFF2-40B4-BE49-F238E27FC236}">
                <a16:creationId xmlns:a16="http://schemas.microsoft.com/office/drawing/2014/main" xmlns="" id="{B2D0D90B-BEEE-48DF-8531-E6F23CDD550F}"/>
              </a:ext>
            </a:extLst>
          </p:cNvPr>
          <p:cNvSpPr txBox="1">
            <a:spLocks noChangeArrowheads="1"/>
          </p:cNvSpPr>
          <p:nvPr/>
        </p:nvSpPr>
        <p:spPr bwMode="auto">
          <a:xfrm>
            <a:off x="1340603" y="2209800"/>
            <a:ext cx="3658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I</a:t>
            </a:r>
            <a:r>
              <a:rPr lang="en-US" altLang="en-US" sz="2400" baseline="-25000" dirty="0"/>
              <a:t>1</a:t>
            </a:r>
          </a:p>
        </p:txBody>
      </p:sp>
      <p:sp>
        <p:nvSpPr>
          <p:cNvPr id="14" name="Text Box 18">
            <a:extLst>
              <a:ext uri="{FF2B5EF4-FFF2-40B4-BE49-F238E27FC236}">
                <a16:creationId xmlns:a16="http://schemas.microsoft.com/office/drawing/2014/main" xmlns="" id="{D3CBAC5D-9D1D-4D88-8B51-0FC32AAF5728}"/>
              </a:ext>
            </a:extLst>
          </p:cNvPr>
          <p:cNvSpPr txBox="1">
            <a:spLocks noChangeArrowheads="1"/>
          </p:cNvSpPr>
          <p:nvPr/>
        </p:nvSpPr>
        <p:spPr bwMode="auto">
          <a:xfrm>
            <a:off x="1341509" y="2743200"/>
            <a:ext cx="3658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I</a:t>
            </a:r>
            <a:r>
              <a:rPr lang="en-US" altLang="en-US" sz="2400" baseline="-25000" dirty="0"/>
              <a:t>2</a:t>
            </a:r>
          </a:p>
        </p:txBody>
      </p:sp>
      <p:sp>
        <p:nvSpPr>
          <p:cNvPr id="15" name="Text Box 19">
            <a:extLst>
              <a:ext uri="{FF2B5EF4-FFF2-40B4-BE49-F238E27FC236}">
                <a16:creationId xmlns:a16="http://schemas.microsoft.com/office/drawing/2014/main" xmlns="" id="{F51A48CB-D38E-4441-9BFC-AB5B0BF1A2E5}"/>
              </a:ext>
            </a:extLst>
          </p:cNvPr>
          <p:cNvSpPr txBox="1">
            <a:spLocks noChangeArrowheads="1"/>
          </p:cNvSpPr>
          <p:nvPr/>
        </p:nvSpPr>
        <p:spPr bwMode="auto">
          <a:xfrm>
            <a:off x="1341509" y="3348335"/>
            <a:ext cx="3658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I</a:t>
            </a:r>
            <a:r>
              <a:rPr lang="en-US" altLang="en-US" sz="2400" baseline="-25000" dirty="0"/>
              <a:t>3</a:t>
            </a:r>
          </a:p>
        </p:txBody>
      </p:sp>
      <p:sp>
        <p:nvSpPr>
          <p:cNvPr id="16" name="Text Box 20">
            <a:extLst>
              <a:ext uri="{FF2B5EF4-FFF2-40B4-BE49-F238E27FC236}">
                <a16:creationId xmlns:a16="http://schemas.microsoft.com/office/drawing/2014/main" xmlns="" id="{287F1940-78F6-46B9-B749-777961B850E3}"/>
              </a:ext>
            </a:extLst>
          </p:cNvPr>
          <p:cNvSpPr txBox="1">
            <a:spLocks noChangeArrowheads="1"/>
          </p:cNvSpPr>
          <p:nvPr/>
        </p:nvSpPr>
        <p:spPr bwMode="auto">
          <a:xfrm>
            <a:off x="3474203" y="4586287"/>
            <a:ext cx="4299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S</a:t>
            </a:r>
            <a:r>
              <a:rPr lang="en-US" altLang="en-US" sz="2400" baseline="-25000" dirty="0"/>
              <a:t>0</a:t>
            </a:r>
          </a:p>
        </p:txBody>
      </p:sp>
      <p:sp>
        <p:nvSpPr>
          <p:cNvPr id="17" name="Text Box 21">
            <a:extLst>
              <a:ext uri="{FF2B5EF4-FFF2-40B4-BE49-F238E27FC236}">
                <a16:creationId xmlns:a16="http://schemas.microsoft.com/office/drawing/2014/main" xmlns="" id="{C6174BCF-50D8-4C71-A568-6DF65B79FBA5}"/>
              </a:ext>
            </a:extLst>
          </p:cNvPr>
          <p:cNvSpPr txBox="1">
            <a:spLocks noChangeArrowheads="1"/>
          </p:cNvSpPr>
          <p:nvPr/>
        </p:nvSpPr>
        <p:spPr bwMode="auto">
          <a:xfrm>
            <a:off x="2968077" y="4586287"/>
            <a:ext cx="4299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S</a:t>
            </a:r>
            <a:r>
              <a:rPr lang="en-US" altLang="en-US" sz="2400" baseline="-25000" dirty="0"/>
              <a:t>1</a:t>
            </a:r>
          </a:p>
        </p:txBody>
      </p:sp>
      <p:sp>
        <p:nvSpPr>
          <p:cNvPr id="18" name="Text Box 22">
            <a:extLst>
              <a:ext uri="{FF2B5EF4-FFF2-40B4-BE49-F238E27FC236}">
                <a16:creationId xmlns:a16="http://schemas.microsoft.com/office/drawing/2014/main" xmlns="" id="{E14A9DF6-1251-499F-9AD3-DF3EBF24F073}"/>
              </a:ext>
            </a:extLst>
          </p:cNvPr>
          <p:cNvSpPr txBox="1">
            <a:spLocks noChangeArrowheads="1"/>
          </p:cNvSpPr>
          <p:nvPr/>
        </p:nvSpPr>
        <p:spPr bwMode="auto">
          <a:xfrm>
            <a:off x="4693403" y="2605087"/>
            <a:ext cx="3097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t>Y</a:t>
            </a:r>
          </a:p>
        </p:txBody>
      </p:sp>
      <p:sp>
        <p:nvSpPr>
          <p:cNvPr id="19" name="Text Box 23">
            <a:extLst>
              <a:ext uri="{FF2B5EF4-FFF2-40B4-BE49-F238E27FC236}">
                <a16:creationId xmlns:a16="http://schemas.microsoft.com/office/drawing/2014/main" xmlns="" id="{734E9277-C492-4205-BDFE-506EDF7CE459}"/>
              </a:ext>
            </a:extLst>
          </p:cNvPr>
          <p:cNvSpPr txBox="1">
            <a:spLocks noChangeArrowheads="1"/>
          </p:cNvSpPr>
          <p:nvPr/>
        </p:nvSpPr>
        <p:spPr bwMode="auto">
          <a:xfrm>
            <a:off x="4388603" y="2895600"/>
            <a:ext cx="1219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dirty="0"/>
              <a:t>1 output</a:t>
            </a:r>
          </a:p>
        </p:txBody>
      </p:sp>
      <p:sp>
        <p:nvSpPr>
          <p:cNvPr id="20" name="Text Box 24">
            <a:extLst>
              <a:ext uri="{FF2B5EF4-FFF2-40B4-BE49-F238E27FC236}">
                <a16:creationId xmlns:a16="http://schemas.microsoft.com/office/drawing/2014/main" xmlns="" id="{C1D67899-6CE7-4A5B-96F6-B9255A9F2AA4}"/>
              </a:ext>
            </a:extLst>
          </p:cNvPr>
          <p:cNvSpPr txBox="1">
            <a:spLocks noChangeArrowheads="1"/>
          </p:cNvSpPr>
          <p:nvPr/>
        </p:nvSpPr>
        <p:spPr bwMode="auto">
          <a:xfrm>
            <a:off x="2455027" y="5334000"/>
            <a:ext cx="2133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dirty="0"/>
              <a:t>n control inputs</a:t>
            </a:r>
          </a:p>
        </p:txBody>
      </p:sp>
      <p:sp>
        <p:nvSpPr>
          <p:cNvPr id="21" name="Text Box 25">
            <a:extLst>
              <a:ext uri="{FF2B5EF4-FFF2-40B4-BE49-F238E27FC236}">
                <a16:creationId xmlns:a16="http://schemas.microsoft.com/office/drawing/2014/main" xmlns="" id="{3F28015F-EA6A-44D4-AE75-4A92E8FB68DC}"/>
              </a:ext>
            </a:extLst>
          </p:cNvPr>
          <p:cNvSpPr txBox="1">
            <a:spLocks noChangeArrowheads="1"/>
          </p:cNvSpPr>
          <p:nvPr/>
        </p:nvSpPr>
        <p:spPr bwMode="auto">
          <a:xfrm>
            <a:off x="1035803" y="986135"/>
            <a:ext cx="1371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dirty="0"/>
              <a:t>2</a:t>
            </a:r>
            <a:r>
              <a:rPr lang="en-US" altLang="en-US" sz="2400" baseline="30000" dirty="0"/>
              <a:t>n </a:t>
            </a:r>
            <a:r>
              <a:rPr lang="en-US" altLang="en-US" sz="2400" dirty="0"/>
              <a:t>inputs</a:t>
            </a:r>
          </a:p>
        </p:txBody>
      </p:sp>
      <p:sp>
        <p:nvSpPr>
          <p:cNvPr id="22" name="Text Box 26">
            <a:extLst>
              <a:ext uri="{FF2B5EF4-FFF2-40B4-BE49-F238E27FC236}">
                <a16:creationId xmlns:a16="http://schemas.microsoft.com/office/drawing/2014/main" xmlns="" id="{7F9D6E67-6256-4630-A277-B4675FE7EE29}"/>
              </a:ext>
            </a:extLst>
          </p:cNvPr>
          <p:cNvSpPr txBox="1">
            <a:spLocks noChangeArrowheads="1"/>
          </p:cNvSpPr>
          <p:nvPr/>
        </p:nvSpPr>
        <p:spPr bwMode="auto">
          <a:xfrm>
            <a:off x="1035803" y="4248090"/>
            <a:ext cx="1295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dirty="0"/>
              <a:t>Enable (G)</a:t>
            </a:r>
          </a:p>
        </p:txBody>
      </p:sp>
      <p:sp>
        <p:nvSpPr>
          <p:cNvPr id="23" name="Rectangle 22">
            <a:extLst>
              <a:ext uri="{FF2B5EF4-FFF2-40B4-BE49-F238E27FC236}">
                <a16:creationId xmlns:a16="http://schemas.microsoft.com/office/drawing/2014/main" xmlns="" id="{AB696E2B-F705-4BBD-B38E-D9A502D332C1}"/>
              </a:ext>
            </a:extLst>
          </p:cNvPr>
          <p:cNvSpPr/>
          <p:nvPr/>
        </p:nvSpPr>
        <p:spPr>
          <a:xfrm>
            <a:off x="2407403" y="1447800"/>
            <a:ext cx="1600200" cy="2681287"/>
          </a:xfrm>
          <a:prstGeom prst="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xmlns="" id="{A010DE90-8E9C-4180-94B6-2CBBA682B659}"/>
              </a:ext>
            </a:extLst>
          </p:cNvPr>
          <p:cNvCxnSpPr>
            <a:endCxn id="23" idx="3"/>
          </p:cNvCxnSpPr>
          <p:nvPr/>
        </p:nvCxnSpPr>
        <p:spPr>
          <a:xfrm flipH="1" flipV="1">
            <a:off x="4007603" y="2788444"/>
            <a:ext cx="685800" cy="238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Text Box 25">
            <a:extLst>
              <a:ext uri="{FF2B5EF4-FFF2-40B4-BE49-F238E27FC236}">
                <a16:creationId xmlns:a16="http://schemas.microsoft.com/office/drawing/2014/main" xmlns="" id="{04C62613-3FB2-49D7-9C31-1F2E4551CD50}"/>
              </a:ext>
            </a:extLst>
          </p:cNvPr>
          <p:cNvSpPr txBox="1">
            <a:spLocks noChangeArrowheads="1"/>
          </p:cNvSpPr>
          <p:nvPr/>
        </p:nvSpPr>
        <p:spPr bwMode="auto">
          <a:xfrm>
            <a:off x="2672299" y="2362200"/>
            <a:ext cx="103050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dirty="0">
                <a:solidFill>
                  <a:sysClr val="windowText" lastClr="000000"/>
                </a:solidFill>
              </a:rPr>
              <a:t>4 x 1 MUX</a:t>
            </a:r>
          </a:p>
        </p:txBody>
      </p:sp>
      <p:graphicFrame>
        <p:nvGraphicFramePr>
          <p:cNvPr id="26" name="Table 25">
            <a:extLst>
              <a:ext uri="{FF2B5EF4-FFF2-40B4-BE49-F238E27FC236}">
                <a16:creationId xmlns:a16="http://schemas.microsoft.com/office/drawing/2014/main" xmlns="" id="{BB42F3F9-1523-4FF8-BD4F-695243C674CB}"/>
              </a:ext>
            </a:extLst>
          </p:cNvPr>
          <p:cNvGraphicFramePr>
            <a:graphicFrameLocks noGrp="1"/>
          </p:cNvGraphicFramePr>
          <p:nvPr/>
        </p:nvGraphicFramePr>
        <p:xfrm>
          <a:off x="7450808" y="1699646"/>
          <a:ext cx="3429000" cy="274320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xmlns="" val="20000"/>
                    </a:ext>
                  </a:extLst>
                </a:gridCol>
                <a:gridCol w="1143000">
                  <a:extLst>
                    <a:ext uri="{9D8B030D-6E8A-4147-A177-3AD203B41FA5}">
                      <a16:colId xmlns:a16="http://schemas.microsoft.com/office/drawing/2014/main" xmlns="" val="20001"/>
                    </a:ext>
                  </a:extLst>
                </a:gridCol>
                <a:gridCol w="1143000">
                  <a:extLst>
                    <a:ext uri="{9D8B030D-6E8A-4147-A177-3AD203B41FA5}">
                      <a16:colId xmlns:a16="http://schemas.microsoft.com/office/drawing/2014/main" xmlns="" val="20002"/>
                    </a:ext>
                  </a:extLst>
                </a:gridCol>
              </a:tblGrid>
              <a:tr h="370840">
                <a:tc gridSpan="2">
                  <a:txBody>
                    <a:bodyPr/>
                    <a:lstStyle/>
                    <a:p>
                      <a:pPr algn="ctr"/>
                      <a:r>
                        <a:rPr lang="en-US" sz="2400" b="1" dirty="0">
                          <a:solidFill>
                            <a:sysClr val="windowText" lastClr="000000"/>
                          </a:solidFill>
                        </a:rPr>
                        <a:t>Select Inputs</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hMerge="1">
                  <a:txBody>
                    <a:bodyPr/>
                    <a:lstStyle/>
                    <a:p>
                      <a:pPr algn="ctr"/>
                      <a:endParaRPr lang="en-US" dirty="0"/>
                    </a:p>
                  </a:txBody>
                  <a:tcPr anchor="ctr"/>
                </a:tc>
                <a:tc>
                  <a:txBody>
                    <a:bodyPr/>
                    <a:lstStyle/>
                    <a:p>
                      <a:pPr algn="ctr"/>
                      <a:r>
                        <a:rPr lang="en-US" sz="2400" b="1" dirty="0">
                          <a:solidFill>
                            <a:sysClr val="windowText" lastClr="000000"/>
                          </a:solidFill>
                        </a:rPr>
                        <a:t>Output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370840">
                <a:tc>
                  <a:txBody>
                    <a:bodyPr/>
                    <a:lstStyle/>
                    <a:p>
                      <a:pPr algn="ctr"/>
                      <a:r>
                        <a:rPr lang="en-US" sz="2400" dirty="0"/>
                        <a:t>S</a:t>
                      </a:r>
                      <a:r>
                        <a:rPr lang="en-US" sz="2400" baseline="-25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S</a:t>
                      </a:r>
                      <a:r>
                        <a:rPr lang="en-US" sz="2400" baseline="-25000" dirty="0"/>
                        <a:t>0</a:t>
                      </a:r>
                      <a:endParaRPr lang="en-US" sz="24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Y</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US" sz="24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I</a:t>
                      </a:r>
                      <a:r>
                        <a:rPr lang="en-US" sz="2400" baseline="-25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US" sz="24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I</a:t>
                      </a:r>
                      <a:r>
                        <a:rPr lang="en-US" sz="2400" baseline="-25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US" sz="24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a:t>I</a:t>
                      </a:r>
                      <a:r>
                        <a:rPr lang="en-US" sz="2400" baseline="-25000" dirty="0"/>
                        <a:t>2</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US" sz="24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I</a:t>
                      </a:r>
                      <a:r>
                        <a:rPr lang="en-US" sz="2400" baseline="-25000" dirty="0"/>
                        <a:t>3</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5"/>
                  </a:ext>
                </a:extLst>
              </a:tr>
            </a:tbl>
          </a:graphicData>
        </a:graphic>
      </p:graphicFrame>
      <p:sp>
        <p:nvSpPr>
          <p:cNvPr id="27" name="TextBox 26">
            <a:extLst>
              <a:ext uri="{FF2B5EF4-FFF2-40B4-BE49-F238E27FC236}">
                <a16:creationId xmlns:a16="http://schemas.microsoft.com/office/drawing/2014/main" xmlns="" id="{6B343E5E-AD41-4B82-A371-E76E8A25C9AD}"/>
              </a:ext>
            </a:extLst>
          </p:cNvPr>
          <p:cNvSpPr txBox="1"/>
          <p:nvPr/>
        </p:nvSpPr>
        <p:spPr>
          <a:xfrm>
            <a:off x="6963240" y="4747646"/>
            <a:ext cx="4526168" cy="461665"/>
          </a:xfrm>
          <a:prstGeom prst="rect">
            <a:avLst/>
          </a:prstGeom>
          <a:noFill/>
          <a:ln>
            <a:solidFill>
              <a:schemeClr val="accent1">
                <a:shade val="95000"/>
                <a:satMod val="105000"/>
              </a:schemeClr>
            </a:solidFill>
          </a:ln>
        </p:spPr>
        <p:txBody>
          <a:bodyPr wrap="square" rtlCol="0">
            <a:spAutoFit/>
          </a:bodyPr>
          <a:lstStyle/>
          <a:p>
            <a:pPr algn="ctr"/>
            <a:r>
              <a:rPr lang="en-US" sz="2400" dirty="0"/>
              <a:t>Y = S</a:t>
            </a:r>
            <a:r>
              <a:rPr lang="en-US" sz="2400" baseline="-25000" dirty="0"/>
              <a:t>1</a:t>
            </a:r>
            <a:r>
              <a:rPr lang="en-US" sz="2400" dirty="0"/>
              <a:t>’S</a:t>
            </a:r>
            <a:r>
              <a:rPr lang="en-US" sz="2400" baseline="-25000" dirty="0"/>
              <a:t>0</a:t>
            </a:r>
            <a:r>
              <a:rPr lang="en-US" sz="2400" dirty="0"/>
              <a:t>’I</a:t>
            </a:r>
            <a:r>
              <a:rPr lang="en-US" sz="2400" baseline="-25000" dirty="0"/>
              <a:t>0</a:t>
            </a:r>
            <a:r>
              <a:rPr lang="en-US" sz="2400" dirty="0"/>
              <a:t> + S</a:t>
            </a:r>
            <a:r>
              <a:rPr lang="en-US" sz="2400" baseline="-25000" dirty="0"/>
              <a:t>1</a:t>
            </a:r>
            <a:r>
              <a:rPr lang="en-US" sz="2400" dirty="0"/>
              <a:t>’S</a:t>
            </a:r>
            <a:r>
              <a:rPr lang="en-US" sz="2400" baseline="-25000" dirty="0"/>
              <a:t>0</a:t>
            </a:r>
            <a:r>
              <a:rPr lang="en-US" sz="2400" dirty="0"/>
              <a:t>I</a:t>
            </a:r>
            <a:r>
              <a:rPr lang="en-US" sz="2400" baseline="-25000" dirty="0"/>
              <a:t>1</a:t>
            </a:r>
            <a:r>
              <a:rPr lang="en-US" sz="2400" dirty="0"/>
              <a:t> + S</a:t>
            </a:r>
            <a:r>
              <a:rPr lang="en-US" sz="2400" baseline="-25000" dirty="0"/>
              <a:t>1</a:t>
            </a:r>
            <a:r>
              <a:rPr lang="en-US" sz="2400" dirty="0"/>
              <a:t>S</a:t>
            </a:r>
            <a:r>
              <a:rPr lang="en-US" sz="2400" baseline="-25000" dirty="0"/>
              <a:t>0</a:t>
            </a:r>
            <a:r>
              <a:rPr lang="en-US" sz="2400" dirty="0"/>
              <a:t>’I</a:t>
            </a:r>
            <a:r>
              <a:rPr lang="en-US" sz="2400" baseline="-25000" dirty="0"/>
              <a:t>2</a:t>
            </a:r>
            <a:r>
              <a:rPr lang="en-US" sz="2400" dirty="0"/>
              <a:t> + S</a:t>
            </a:r>
            <a:r>
              <a:rPr lang="en-US" sz="2400" baseline="-25000" dirty="0"/>
              <a:t>1</a:t>
            </a:r>
            <a:r>
              <a:rPr lang="en-US" sz="2400" dirty="0"/>
              <a:t>S</a:t>
            </a:r>
            <a:r>
              <a:rPr lang="en-US" sz="2400" baseline="-25000" dirty="0"/>
              <a:t>0</a:t>
            </a:r>
            <a:r>
              <a:rPr lang="en-US" sz="2400" dirty="0"/>
              <a:t>I</a:t>
            </a:r>
            <a:r>
              <a:rPr lang="en-US" sz="2400" baseline="-25000" dirty="0"/>
              <a:t>3</a:t>
            </a:r>
          </a:p>
        </p:txBody>
      </p:sp>
      <p:sp>
        <p:nvSpPr>
          <p:cNvPr id="28" name="Text Box 20">
            <a:extLst>
              <a:ext uri="{FF2B5EF4-FFF2-40B4-BE49-F238E27FC236}">
                <a16:creationId xmlns:a16="http://schemas.microsoft.com/office/drawing/2014/main" xmlns="" id="{EC05C645-9529-4C71-A663-995830EF5D71}"/>
              </a:ext>
            </a:extLst>
          </p:cNvPr>
          <p:cNvSpPr txBox="1">
            <a:spLocks noChangeArrowheads="1"/>
          </p:cNvSpPr>
          <p:nvPr/>
        </p:nvSpPr>
        <p:spPr bwMode="auto">
          <a:xfrm>
            <a:off x="2981645" y="4872335"/>
            <a:ext cx="3401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rgbClr val="C00000"/>
                </a:solidFill>
              </a:rPr>
              <a:t>0</a:t>
            </a:r>
          </a:p>
        </p:txBody>
      </p:sp>
      <p:sp>
        <p:nvSpPr>
          <p:cNvPr id="29" name="Text Box 20">
            <a:extLst>
              <a:ext uri="{FF2B5EF4-FFF2-40B4-BE49-F238E27FC236}">
                <a16:creationId xmlns:a16="http://schemas.microsoft.com/office/drawing/2014/main" xmlns="" id="{D5DE54EE-C57C-4E52-9789-88FC5430A0B2}"/>
              </a:ext>
            </a:extLst>
          </p:cNvPr>
          <p:cNvSpPr txBox="1">
            <a:spLocks noChangeArrowheads="1"/>
          </p:cNvSpPr>
          <p:nvPr/>
        </p:nvSpPr>
        <p:spPr bwMode="auto">
          <a:xfrm>
            <a:off x="3474203" y="4862512"/>
            <a:ext cx="3401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rgbClr val="C00000"/>
                </a:solidFill>
              </a:rPr>
              <a:t>0</a:t>
            </a:r>
          </a:p>
        </p:txBody>
      </p:sp>
      <p:cxnSp>
        <p:nvCxnSpPr>
          <p:cNvPr id="30" name="Straight Arrow Connector 29">
            <a:extLst>
              <a:ext uri="{FF2B5EF4-FFF2-40B4-BE49-F238E27FC236}">
                <a16:creationId xmlns:a16="http://schemas.microsoft.com/office/drawing/2014/main" xmlns="" id="{C500A867-7B92-4686-9254-41829E0AEE5E}"/>
              </a:ext>
            </a:extLst>
          </p:cNvPr>
          <p:cNvCxnSpPr>
            <a:stCxn id="12" idx="3"/>
            <a:endCxn id="4" idx="0"/>
          </p:cNvCxnSpPr>
          <p:nvPr/>
        </p:nvCxnSpPr>
        <p:spPr>
          <a:xfrm flipV="1">
            <a:off x="1721603" y="1905000"/>
            <a:ext cx="685800" cy="2233"/>
          </a:xfrm>
          <a:prstGeom prst="straightConnector1">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1" name="Text Box 20">
            <a:extLst>
              <a:ext uri="{FF2B5EF4-FFF2-40B4-BE49-F238E27FC236}">
                <a16:creationId xmlns:a16="http://schemas.microsoft.com/office/drawing/2014/main" xmlns="" id="{6C51A29C-2DEB-4C12-888A-0535B781F7E5}"/>
              </a:ext>
            </a:extLst>
          </p:cNvPr>
          <p:cNvSpPr txBox="1">
            <a:spLocks noChangeArrowheads="1"/>
          </p:cNvSpPr>
          <p:nvPr/>
        </p:nvSpPr>
        <p:spPr bwMode="auto">
          <a:xfrm>
            <a:off x="4693403" y="2133600"/>
            <a:ext cx="3658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rgbClr val="C00000"/>
                </a:solidFill>
              </a:rPr>
              <a:t>I</a:t>
            </a:r>
            <a:r>
              <a:rPr lang="en-US" altLang="en-US" sz="2400" baseline="-25000" dirty="0">
                <a:solidFill>
                  <a:srgbClr val="C00000"/>
                </a:solidFill>
              </a:rPr>
              <a:t>0</a:t>
            </a:r>
          </a:p>
        </p:txBody>
      </p:sp>
    </p:spTree>
    <p:extLst>
      <p:ext uri="{BB962C8B-B14F-4D97-AF65-F5344CB8AC3E}">
        <p14:creationId xmlns:p14="http://schemas.microsoft.com/office/powerpoint/2010/main" val="245746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500"/>
                                        <p:tgtEl>
                                          <p:spTgt spid="1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500"/>
                                        <p:tgtEl>
                                          <p:spTgt spid="2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fade">
                                      <p:cBhvr>
                                        <p:cTn id="66" dur="500"/>
                                        <p:tgtEl>
                                          <p:spTgt spid="1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fade">
                                      <p:cBhvr>
                                        <p:cTn id="69" dur="500"/>
                                        <p:tgtEl>
                                          <p:spTgt spid="19"/>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22"/>
                                        </p:tgtEl>
                                        <p:attrNameLst>
                                          <p:attrName>style.visibility</p:attrName>
                                        </p:attrNameLst>
                                      </p:cBhvr>
                                      <p:to>
                                        <p:strVal val="visible"/>
                                      </p:to>
                                    </p:set>
                                    <p:animEffect transition="in" filter="fade">
                                      <p:cBhvr>
                                        <p:cTn id="74" dur="500"/>
                                        <p:tgtEl>
                                          <p:spTgt spid="2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8"/>
                                        </p:tgtEl>
                                        <p:attrNameLst>
                                          <p:attrName>style.visibility</p:attrName>
                                        </p:attrNameLst>
                                      </p:cBhvr>
                                      <p:to>
                                        <p:strVal val="visible"/>
                                      </p:to>
                                    </p:set>
                                    <p:animEffect transition="in" filter="fade">
                                      <p:cBhvr>
                                        <p:cTn id="77" dur="500"/>
                                        <p:tgtEl>
                                          <p:spTgt spid="8"/>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9"/>
                                        </p:tgtEl>
                                        <p:attrNameLst>
                                          <p:attrName>style.visibility</p:attrName>
                                        </p:attrNameLst>
                                      </p:cBhvr>
                                      <p:to>
                                        <p:strVal val="visible"/>
                                      </p:to>
                                    </p:set>
                                    <p:animEffect transition="in" filter="fade">
                                      <p:cBhvr>
                                        <p:cTn id="80" dur="500"/>
                                        <p:tgtEl>
                                          <p:spTgt spid="9"/>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26"/>
                                        </p:tgtEl>
                                        <p:attrNameLst>
                                          <p:attrName>style.visibility</p:attrName>
                                        </p:attrNameLst>
                                      </p:cBhvr>
                                      <p:to>
                                        <p:strVal val="visible"/>
                                      </p:to>
                                    </p:set>
                                    <p:animEffect transition="in" filter="fade">
                                      <p:cBhvr>
                                        <p:cTn id="85" dur="500"/>
                                        <p:tgtEl>
                                          <p:spTgt spid="26"/>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fade">
                                      <p:cBhvr>
                                        <p:cTn id="90" dur="500"/>
                                        <p:tgtEl>
                                          <p:spTgt spid="27"/>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28"/>
                                        </p:tgtEl>
                                        <p:attrNameLst>
                                          <p:attrName>style.visibility</p:attrName>
                                        </p:attrNameLst>
                                      </p:cBhvr>
                                      <p:to>
                                        <p:strVal val="visible"/>
                                      </p:to>
                                    </p:set>
                                    <p:animEffect transition="in" filter="fade">
                                      <p:cBhvr>
                                        <p:cTn id="95" dur="500"/>
                                        <p:tgtEl>
                                          <p:spTgt spid="28"/>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9"/>
                                        </p:tgtEl>
                                        <p:attrNameLst>
                                          <p:attrName>style.visibility</p:attrName>
                                        </p:attrNameLst>
                                      </p:cBhvr>
                                      <p:to>
                                        <p:strVal val="visible"/>
                                      </p:to>
                                    </p:set>
                                    <p:animEffect transition="in" filter="fade">
                                      <p:cBhvr>
                                        <p:cTn id="98" dur="500"/>
                                        <p:tgtEl>
                                          <p:spTgt spid="29"/>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30"/>
                                        </p:tgtEl>
                                        <p:attrNameLst>
                                          <p:attrName>style.visibility</p:attrName>
                                        </p:attrNameLst>
                                      </p:cBhvr>
                                      <p:to>
                                        <p:strVal val="visible"/>
                                      </p:to>
                                    </p:set>
                                    <p:animEffect transition="in" filter="fade">
                                      <p:cBhvr>
                                        <p:cTn id="103" dur="500"/>
                                        <p:tgtEl>
                                          <p:spTgt spid="30"/>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31"/>
                                        </p:tgtEl>
                                        <p:attrNameLst>
                                          <p:attrName>style.visibility</p:attrName>
                                        </p:attrNameLst>
                                      </p:cBhvr>
                                      <p:to>
                                        <p:strVal val="visible"/>
                                      </p:to>
                                    </p:set>
                                    <p:animEffect transition="in" filter="fade">
                                      <p:cBhvr>
                                        <p:cTn id="10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p:bldP spid="13" grpId="0"/>
      <p:bldP spid="14" grpId="0"/>
      <p:bldP spid="15" grpId="0"/>
      <p:bldP spid="16" grpId="0"/>
      <p:bldP spid="17" grpId="0"/>
      <p:bldP spid="18" grpId="0"/>
      <p:bldP spid="19" grpId="0"/>
      <p:bldP spid="20" grpId="0"/>
      <p:bldP spid="21" grpId="0"/>
      <p:bldP spid="22" grpId="0"/>
      <p:bldP spid="23" grpId="0" animBg="1"/>
      <p:bldP spid="25" grpId="0"/>
      <p:bldP spid="27" grpId="0" animBg="1"/>
      <p:bldP spid="28" grpId="0"/>
      <p:bldP spid="29" grpId="0"/>
      <p:bldP spid="3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63FA72-42F5-4836-924B-9CC8D5029B1A}"/>
              </a:ext>
            </a:extLst>
          </p:cNvPr>
          <p:cNvSpPr>
            <a:spLocks noGrp="1"/>
          </p:cNvSpPr>
          <p:nvPr>
            <p:ph type="title"/>
          </p:nvPr>
        </p:nvSpPr>
        <p:spPr/>
        <p:txBody>
          <a:bodyPr/>
          <a:lstStyle/>
          <a:p>
            <a:r>
              <a:rPr lang="en-US" dirty="0"/>
              <a:t>4 x 1 MUX Actual Circuit</a:t>
            </a:r>
            <a:endParaRPr lang="en-IN" dirty="0"/>
          </a:p>
        </p:txBody>
      </p:sp>
      <p:grpSp>
        <p:nvGrpSpPr>
          <p:cNvPr id="4" name="Group 3">
            <a:extLst>
              <a:ext uri="{FF2B5EF4-FFF2-40B4-BE49-F238E27FC236}">
                <a16:creationId xmlns:a16="http://schemas.microsoft.com/office/drawing/2014/main" xmlns="" id="{5678010B-0B4C-4BB2-A013-288F04F5177D}"/>
              </a:ext>
            </a:extLst>
          </p:cNvPr>
          <p:cNvGrpSpPr/>
          <p:nvPr/>
        </p:nvGrpSpPr>
        <p:grpSpPr>
          <a:xfrm>
            <a:off x="3056723" y="1066800"/>
            <a:ext cx="4448172" cy="896757"/>
            <a:chOff x="1377373" y="1715660"/>
            <a:chExt cx="5382285" cy="741118"/>
          </a:xfrm>
        </p:grpSpPr>
        <p:cxnSp>
          <p:nvCxnSpPr>
            <p:cNvPr id="5" name="Straight Connector 4">
              <a:extLst>
                <a:ext uri="{FF2B5EF4-FFF2-40B4-BE49-F238E27FC236}">
                  <a16:creationId xmlns:a16="http://schemas.microsoft.com/office/drawing/2014/main" xmlns="" id="{4A4F9DE9-97D9-40D4-9733-4B70D66F66E7}"/>
                </a:ext>
              </a:extLst>
            </p:cNvPr>
            <p:cNvCxnSpPr/>
            <p:nvPr/>
          </p:nvCxnSpPr>
          <p:spPr>
            <a:xfrm>
              <a:off x="2552945" y="2345408"/>
              <a:ext cx="1905058"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CB88E4EE-79E9-4396-A134-FF97F089DBF2}"/>
                </a:ext>
              </a:extLst>
            </p:cNvPr>
            <p:cNvCxnSpPr/>
            <p:nvPr/>
          </p:nvCxnSpPr>
          <p:spPr>
            <a:xfrm flipV="1">
              <a:off x="1377373" y="1778635"/>
              <a:ext cx="3071904"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23775916-843E-4D6E-BDE4-53DD1D7EC58D}"/>
                </a:ext>
              </a:extLst>
            </p:cNvPr>
            <p:cNvCxnSpPr/>
            <p:nvPr/>
          </p:nvCxnSpPr>
          <p:spPr>
            <a:xfrm flipV="1">
              <a:off x="5346317" y="2086965"/>
              <a:ext cx="1413341"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Delay 68">
              <a:extLst>
                <a:ext uri="{FF2B5EF4-FFF2-40B4-BE49-F238E27FC236}">
                  <a16:creationId xmlns:a16="http://schemas.microsoft.com/office/drawing/2014/main" xmlns="" id="{05253162-6608-4CDA-975E-6291D97E7C99}"/>
                </a:ext>
              </a:extLst>
            </p:cNvPr>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9" name="Group 8">
            <a:extLst>
              <a:ext uri="{FF2B5EF4-FFF2-40B4-BE49-F238E27FC236}">
                <a16:creationId xmlns:a16="http://schemas.microsoft.com/office/drawing/2014/main" xmlns="" id="{29A72B97-24FE-466F-8EC4-79FA0B94BF49}"/>
              </a:ext>
            </a:extLst>
          </p:cNvPr>
          <p:cNvGrpSpPr/>
          <p:nvPr/>
        </p:nvGrpSpPr>
        <p:grpSpPr>
          <a:xfrm>
            <a:off x="3052703" y="2301686"/>
            <a:ext cx="4023567" cy="896757"/>
            <a:chOff x="1379871" y="1715660"/>
            <a:chExt cx="4868515" cy="741118"/>
          </a:xfrm>
        </p:grpSpPr>
        <p:cxnSp>
          <p:nvCxnSpPr>
            <p:cNvPr id="10" name="Straight Connector 9">
              <a:extLst>
                <a:ext uri="{FF2B5EF4-FFF2-40B4-BE49-F238E27FC236}">
                  <a16:creationId xmlns:a16="http://schemas.microsoft.com/office/drawing/2014/main" xmlns="" id="{D1C0B8CF-E460-46AB-8598-FDD9A96F8792}"/>
                </a:ext>
              </a:extLst>
            </p:cNvPr>
            <p:cNvCxnSpPr/>
            <p:nvPr/>
          </p:nvCxnSpPr>
          <p:spPr>
            <a:xfrm>
              <a:off x="2557203" y="2403296"/>
              <a:ext cx="1900801" cy="1"/>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C2642D6C-231F-4D89-8CF4-14545EC6B451}"/>
                </a:ext>
              </a:extLst>
            </p:cNvPr>
            <p:cNvCxnSpPr/>
            <p:nvPr/>
          </p:nvCxnSpPr>
          <p:spPr>
            <a:xfrm flipV="1">
              <a:off x="1379871" y="1828645"/>
              <a:ext cx="3071906"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78645604-1176-4EDD-A78F-AA09EB21041B}"/>
                </a:ext>
              </a:extLst>
            </p:cNvPr>
            <p:cNvCxnSpPr/>
            <p:nvPr/>
          </p:nvCxnSpPr>
          <p:spPr>
            <a:xfrm flipV="1">
              <a:off x="5346317" y="2086965"/>
              <a:ext cx="902069"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Delay 68">
              <a:extLst>
                <a:ext uri="{FF2B5EF4-FFF2-40B4-BE49-F238E27FC236}">
                  <a16:creationId xmlns:a16="http://schemas.microsoft.com/office/drawing/2014/main" xmlns="" id="{4BE40407-8CDA-4CC6-AE1F-9536DC13ADBD}"/>
                </a:ext>
              </a:extLst>
            </p:cNvPr>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4" name="Group 13">
            <a:extLst>
              <a:ext uri="{FF2B5EF4-FFF2-40B4-BE49-F238E27FC236}">
                <a16:creationId xmlns:a16="http://schemas.microsoft.com/office/drawing/2014/main" xmlns="" id="{4BC33905-788A-431B-B5EE-8CD70C439C01}"/>
              </a:ext>
            </a:extLst>
          </p:cNvPr>
          <p:cNvGrpSpPr/>
          <p:nvPr/>
        </p:nvGrpSpPr>
        <p:grpSpPr>
          <a:xfrm>
            <a:off x="3037671" y="3581400"/>
            <a:ext cx="4038600" cy="896757"/>
            <a:chOff x="1361680" y="1715660"/>
            <a:chExt cx="4886706" cy="741118"/>
          </a:xfrm>
        </p:grpSpPr>
        <p:cxnSp>
          <p:nvCxnSpPr>
            <p:cNvPr id="15" name="Straight Connector 14">
              <a:extLst>
                <a:ext uri="{FF2B5EF4-FFF2-40B4-BE49-F238E27FC236}">
                  <a16:creationId xmlns:a16="http://schemas.microsoft.com/office/drawing/2014/main" xmlns="" id="{9A9B8676-003B-48AC-B99C-CBB1306D82DF}"/>
                </a:ext>
              </a:extLst>
            </p:cNvPr>
            <p:cNvCxnSpPr/>
            <p:nvPr/>
          </p:nvCxnSpPr>
          <p:spPr>
            <a:xfrm>
              <a:off x="2557201" y="2383832"/>
              <a:ext cx="1900802" cy="1"/>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8D635FD3-8A1C-43FA-978E-041372D9EB3B}"/>
                </a:ext>
              </a:extLst>
            </p:cNvPr>
            <p:cNvCxnSpPr/>
            <p:nvPr/>
          </p:nvCxnSpPr>
          <p:spPr>
            <a:xfrm flipV="1">
              <a:off x="1361680" y="1841609"/>
              <a:ext cx="3071904"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0DBD6321-1028-4989-A69B-2C58108D05E9}"/>
                </a:ext>
              </a:extLst>
            </p:cNvPr>
            <p:cNvCxnSpPr/>
            <p:nvPr/>
          </p:nvCxnSpPr>
          <p:spPr>
            <a:xfrm flipV="1">
              <a:off x="5346319" y="2086965"/>
              <a:ext cx="90206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Delay 68">
              <a:extLst>
                <a:ext uri="{FF2B5EF4-FFF2-40B4-BE49-F238E27FC236}">
                  <a16:creationId xmlns:a16="http://schemas.microsoft.com/office/drawing/2014/main" xmlns="" id="{1AABB9A3-A525-4EA0-A9FE-DE626FF1B879}"/>
                </a:ext>
              </a:extLst>
            </p:cNvPr>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9" name="Group 18">
            <a:extLst>
              <a:ext uri="{FF2B5EF4-FFF2-40B4-BE49-F238E27FC236}">
                <a16:creationId xmlns:a16="http://schemas.microsoft.com/office/drawing/2014/main" xmlns="" id="{369FCF2F-B7FA-43FF-BFEC-851C2F752FB3}"/>
              </a:ext>
            </a:extLst>
          </p:cNvPr>
          <p:cNvGrpSpPr/>
          <p:nvPr/>
        </p:nvGrpSpPr>
        <p:grpSpPr>
          <a:xfrm>
            <a:off x="3037671" y="4816286"/>
            <a:ext cx="4467806" cy="896757"/>
            <a:chOff x="1369041" y="1715660"/>
            <a:chExt cx="5406044" cy="741118"/>
          </a:xfrm>
        </p:grpSpPr>
        <p:cxnSp>
          <p:nvCxnSpPr>
            <p:cNvPr id="20" name="Straight Connector 19">
              <a:extLst>
                <a:ext uri="{FF2B5EF4-FFF2-40B4-BE49-F238E27FC236}">
                  <a16:creationId xmlns:a16="http://schemas.microsoft.com/office/drawing/2014/main" xmlns="" id="{08EF4EEA-9D49-495D-A785-A7C738440E43}"/>
                </a:ext>
              </a:extLst>
            </p:cNvPr>
            <p:cNvCxnSpPr/>
            <p:nvPr/>
          </p:nvCxnSpPr>
          <p:spPr>
            <a:xfrm>
              <a:off x="2564562" y="2395420"/>
              <a:ext cx="1893441" cy="1"/>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4AB7718F-AF3B-4993-AA1D-C1D4ED8ED31F}"/>
                </a:ext>
              </a:extLst>
            </p:cNvPr>
            <p:cNvCxnSpPr/>
            <p:nvPr/>
          </p:nvCxnSpPr>
          <p:spPr>
            <a:xfrm flipV="1">
              <a:off x="1369041" y="1828646"/>
              <a:ext cx="3071905"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3070D2F0-2FC1-422A-9CA1-F44E86ED7F48}"/>
                </a:ext>
              </a:extLst>
            </p:cNvPr>
            <p:cNvCxnSpPr/>
            <p:nvPr/>
          </p:nvCxnSpPr>
          <p:spPr>
            <a:xfrm flipV="1">
              <a:off x="5346317" y="2086965"/>
              <a:ext cx="1428768"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Delay 68">
              <a:extLst>
                <a:ext uri="{FF2B5EF4-FFF2-40B4-BE49-F238E27FC236}">
                  <a16:creationId xmlns:a16="http://schemas.microsoft.com/office/drawing/2014/main" xmlns="" id="{5A4AC190-79F8-45A2-B9FC-F56C0CD83B0E}"/>
                </a:ext>
              </a:extLst>
            </p:cNvPr>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24" name="Straight Connector 23">
            <a:extLst>
              <a:ext uri="{FF2B5EF4-FFF2-40B4-BE49-F238E27FC236}">
                <a16:creationId xmlns:a16="http://schemas.microsoft.com/office/drawing/2014/main" xmlns="" id="{5D679F62-7336-42E6-83CE-34FB15C06BA8}"/>
              </a:ext>
            </a:extLst>
          </p:cNvPr>
          <p:cNvCxnSpPr/>
          <p:nvPr/>
        </p:nvCxnSpPr>
        <p:spPr>
          <a:xfrm>
            <a:off x="3723471" y="1614487"/>
            <a:ext cx="1857376"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C9EAC044-92AD-4903-9CA1-E29C005BB0DB}"/>
              </a:ext>
            </a:extLst>
          </p:cNvPr>
          <p:cNvCxnSpPr/>
          <p:nvPr/>
        </p:nvCxnSpPr>
        <p:spPr>
          <a:xfrm>
            <a:off x="3418671" y="1371599"/>
            <a:ext cx="2171864"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F967EA83-141D-4CED-8375-F3A1D30FD554}"/>
              </a:ext>
            </a:extLst>
          </p:cNvPr>
          <p:cNvCxnSpPr/>
          <p:nvPr/>
        </p:nvCxnSpPr>
        <p:spPr>
          <a:xfrm>
            <a:off x="3418671" y="2666999"/>
            <a:ext cx="2171864" cy="1"/>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AEA8DFA5-B001-4B09-8804-F8D6404E778E}"/>
              </a:ext>
            </a:extLst>
          </p:cNvPr>
          <p:cNvCxnSpPr/>
          <p:nvPr/>
        </p:nvCxnSpPr>
        <p:spPr>
          <a:xfrm>
            <a:off x="3418671" y="3962399"/>
            <a:ext cx="2171864" cy="1"/>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EBDEEEB0-D31E-47D2-9D0A-A490134837F6}"/>
              </a:ext>
            </a:extLst>
          </p:cNvPr>
          <p:cNvCxnSpPr/>
          <p:nvPr/>
        </p:nvCxnSpPr>
        <p:spPr>
          <a:xfrm>
            <a:off x="3418671" y="5181599"/>
            <a:ext cx="2171864" cy="1"/>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FF784E10-F9A4-4C64-9D39-E7697F62D3D0}"/>
              </a:ext>
            </a:extLst>
          </p:cNvPr>
          <p:cNvCxnSpPr/>
          <p:nvPr/>
        </p:nvCxnSpPr>
        <p:spPr>
          <a:xfrm>
            <a:off x="3418671" y="1371599"/>
            <a:ext cx="0" cy="4648201"/>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xmlns="" id="{13FD53C4-80B6-4725-95BB-BC3C4BD72891}"/>
              </a:ext>
            </a:extLst>
          </p:cNvPr>
          <p:cNvGrpSpPr/>
          <p:nvPr/>
        </p:nvGrpSpPr>
        <p:grpSpPr>
          <a:xfrm>
            <a:off x="4288694" y="3781651"/>
            <a:ext cx="364395" cy="351222"/>
            <a:chOff x="785444" y="5807937"/>
            <a:chExt cx="781114" cy="752875"/>
          </a:xfrm>
          <a:solidFill>
            <a:schemeClr val="bg1"/>
          </a:solidFill>
        </p:grpSpPr>
        <p:sp>
          <p:nvSpPr>
            <p:cNvPr id="33" name="Oval 32">
              <a:extLst>
                <a:ext uri="{FF2B5EF4-FFF2-40B4-BE49-F238E27FC236}">
                  <a16:creationId xmlns:a16="http://schemas.microsoft.com/office/drawing/2014/main" xmlns="" id="{8DD4CCBF-0A2E-4337-AE4B-17B00A5F88DC}"/>
                </a:ext>
              </a:extLst>
            </p:cNvPr>
            <p:cNvSpPr/>
            <p:nvPr/>
          </p:nvSpPr>
          <p:spPr>
            <a:xfrm>
              <a:off x="1446530" y="6125012"/>
              <a:ext cx="120028" cy="117436"/>
            </a:xfrm>
            <a:prstGeom prst="ellipse">
              <a:avLst/>
            </a:prstGeom>
            <a:grp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riangle 100">
              <a:extLst>
                <a:ext uri="{FF2B5EF4-FFF2-40B4-BE49-F238E27FC236}">
                  <a16:creationId xmlns:a16="http://schemas.microsoft.com/office/drawing/2014/main" xmlns="" id="{DF8FD486-AAB9-4C30-A4D8-56FB146B1435}"/>
                </a:ext>
              </a:extLst>
            </p:cNvPr>
            <p:cNvSpPr/>
            <p:nvPr/>
          </p:nvSpPr>
          <p:spPr>
            <a:xfrm rot="5400000">
              <a:off x="733521" y="5859860"/>
              <a:ext cx="752875" cy="649030"/>
            </a:xfrm>
            <a:prstGeom prst="triangle">
              <a:avLst/>
            </a:prstGeom>
            <a:grp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5" name="Group 34">
            <a:extLst>
              <a:ext uri="{FF2B5EF4-FFF2-40B4-BE49-F238E27FC236}">
                <a16:creationId xmlns:a16="http://schemas.microsoft.com/office/drawing/2014/main" xmlns="" id="{14DBC30E-7F3F-4F06-A363-A5C8A654972E}"/>
              </a:ext>
            </a:extLst>
          </p:cNvPr>
          <p:cNvGrpSpPr/>
          <p:nvPr/>
        </p:nvGrpSpPr>
        <p:grpSpPr>
          <a:xfrm>
            <a:off x="4288694" y="5014912"/>
            <a:ext cx="364395" cy="351222"/>
            <a:chOff x="785444" y="5807937"/>
            <a:chExt cx="781114" cy="752875"/>
          </a:xfrm>
          <a:solidFill>
            <a:schemeClr val="bg1"/>
          </a:solidFill>
        </p:grpSpPr>
        <p:sp>
          <p:nvSpPr>
            <p:cNvPr id="38" name="Oval 37">
              <a:extLst>
                <a:ext uri="{FF2B5EF4-FFF2-40B4-BE49-F238E27FC236}">
                  <a16:creationId xmlns:a16="http://schemas.microsoft.com/office/drawing/2014/main" xmlns="" id="{73EC1CCE-7930-4DCC-8105-55217F051971}"/>
                </a:ext>
              </a:extLst>
            </p:cNvPr>
            <p:cNvSpPr/>
            <p:nvPr/>
          </p:nvSpPr>
          <p:spPr>
            <a:xfrm>
              <a:off x="1446530" y="6125012"/>
              <a:ext cx="120028" cy="117436"/>
            </a:xfrm>
            <a:prstGeom prst="ellipse">
              <a:avLst/>
            </a:prstGeom>
            <a:grp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Triangle 100">
              <a:extLst>
                <a:ext uri="{FF2B5EF4-FFF2-40B4-BE49-F238E27FC236}">
                  <a16:creationId xmlns:a16="http://schemas.microsoft.com/office/drawing/2014/main" xmlns="" id="{2A12350A-C6CA-4C15-971B-EAF690061DC4}"/>
                </a:ext>
              </a:extLst>
            </p:cNvPr>
            <p:cNvSpPr/>
            <p:nvPr/>
          </p:nvSpPr>
          <p:spPr>
            <a:xfrm rot="5400000">
              <a:off x="733521" y="5859860"/>
              <a:ext cx="752875" cy="649030"/>
            </a:xfrm>
            <a:prstGeom prst="triangle">
              <a:avLst/>
            </a:prstGeom>
            <a:grp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40" name="Straight Connector 39">
            <a:extLst>
              <a:ext uri="{FF2B5EF4-FFF2-40B4-BE49-F238E27FC236}">
                <a16:creationId xmlns:a16="http://schemas.microsoft.com/office/drawing/2014/main" xmlns="" id="{30CE7617-6B98-493F-B7D1-13BF4E51285E}"/>
              </a:ext>
            </a:extLst>
          </p:cNvPr>
          <p:cNvCxnSpPr/>
          <p:nvPr/>
        </p:nvCxnSpPr>
        <p:spPr>
          <a:xfrm>
            <a:off x="3723471" y="1600200"/>
            <a:ext cx="0" cy="44196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21FB55FF-1C53-4C76-AB91-785EC77EE589}"/>
              </a:ext>
            </a:extLst>
          </p:cNvPr>
          <p:cNvCxnSpPr/>
          <p:nvPr/>
        </p:nvCxnSpPr>
        <p:spPr>
          <a:xfrm>
            <a:off x="3723471" y="2895600"/>
            <a:ext cx="1876424" cy="1"/>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C552B2B0-434E-4E53-A025-9F717174E774}"/>
              </a:ext>
            </a:extLst>
          </p:cNvPr>
          <p:cNvCxnSpPr/>
          <p:nvPr/>
        </p:nvCxnSpPr>
        <p:spPr>
          <a:xfrm>
            <a:off x="3723471" y="4191000"/>
            <a:ext cx="1872121" cy="1"/>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1ED11065-3D8A-408C-99B5-63592086D3D1}"/>
              </a:ext>
            </a:extLst>
          </p:cNvPr>
          <p:cNvCxnSpPr/>
          <p:nvPr/>
        </p:nvCxnSpPr>
        <p:spPr>
          <a:xfrm>
            <a:off x="3723471" y="5410200"/>
            <a:ext cx="1872121" cy="1"/>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xmlns="" id="{A7EA9E6A-F401-467F-8EE0-ACCAC3D9FA72}"/>
              </a:ext>
            </a:extLst>
          </p:cNvPr>
          <p:cNvGrpSpPr/>
          <p:nvPr/>
        </p:nvGrpSpPr>
        <p:grpSpPr>
          <a:xfrm>
            <a:off x="4790011" y="5243512"/>
            <a:ext cx="364395" cy="351222"/>
            <a:chOff x="785444" y="5807937"/>
            <a:chExt cx="781114" cy="752875"/>
          </a:xfrm>
          <a:solidFill>
            <a:schemeClr val="bg1"/>
          </a:solidFill>
        </p:grpSpPr>
        <p:sp>
          <p:nvSpPr>
            <p:cNvPr id="47" name="Oval 46">
              <a:extLst>
                <a:ext uri="{FF2B5EF4-FFF2-40B4-BE49-F238E27FC236}">
                  <a16:creationId xmlns:a16="http://schemas.microsoft.com/office/drawing/2014/main" xmlns="" id="{75AFEE08-3775-4A29-84F8-B9E313352774}"/>
                </a:ext>
              </a:extLst>
            </p:cNvPr>
            <p:cNvSpPr/>
            <p:nvPr/>
          </p:nvSpPr>
          <p:spPr>
            <a:xfrm>
              <a:off x="1446530" y="6125012"/>
              <a:ext cx="120028" cy="117436"/>
            </a:xfrm>
            <a:prstGeom prst="ellipse">
              <a:avLst/>
            </a:prstGeom>
            <a:grp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riangle 100">
              <a:extLst>
                <a:ext uri="{FF2B5EF4-FFF2-40B4-BE49-F238E27FC236}">
                  <a16:creationId xmlns:a16="http://schemas.microsoft.com/office/drawing/2014/main" xmlns="" id="{C34B28AF-44B2-49A8-BD94-C740C9CBFB8C}"/>
                </a:ext>
              </a:extLst>
            </p:cNvPr>
            <p:cNvSpPr/>
            <p:nvPr/>
          </p:nvSpPr>
          <p:spPr>
            <a:xfrm rot="5400000">
              <a:off x="733521" y="5859860"/>
              <a:ext cx="752875" cy="649030"/>
            </a:xfrm>
            <a:prstGeom prst="triangle">
              <a:avLst/>
            </a:prstGeom>
            <a:grp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9" name="Group 48">
            <a:extLst>
              <a:ext uri="{FF2B5EF4-FFF2-40B4-BE49-F238E27FC236}">
                <a16:creationId xmlns:a16="http://schemas.microsoft.com/office/drawing/2014/main" xmlns="" id="{8D0A7381-A9B8-4384-A71C-CF0F482B1730}"/>
              </a:ext>
            </a:extLst>
          </p:cNvPr>
          <p:cNvGrpSpPr/>
          <p:nvPr/>
        </p:nvGrpSpPr>
        <p:grpSpPr>
          <a:xfrm>
            <a:off x="4826854" y="2725354"/>
            <a:ext cx="364395" cy="351222"/>
            <a:chOff x="785444" y="5807937"/>
            <a:chExt cx="781114" cy="752875"/>
          </a:xfrm>
          <a:solidFill>
            <a:schemeClr val="bg1"/>
          </a:solidFill>
        </p:grpSpPr>
        <p:sp>
          <p:nvSpPr>
            <p:cNvPr id="52" name="Oval 51">
              <a:extLst>
                <a:ext uri="{FF2B5EF4-FFF2-40B4-BE49-F238E27FC236}">
                  <a16:creationId xmlns:a16="http://schemas.microsoft.com/office/drawing/2014/main" xmlns="" id="{42574B67-DA0B-4DD4-9D1B-9687D74A8518}"/>
                </a:ext>
              </a:extLst>
            </p:cNvPr>
            <p:cNvSpPr/>
            <p:nvPr/>
          </p:nvSpPr>
          <p:spPr>
            <a:xfrm>
              <a:off x="1446530" y="6125012"/>
              <a:ext cx="120028" cy="117436"/>
            </a:xfrm>
            <a:prstGeom prst="ellipse">
              <a:avLst/>
            </a:prstGeom>
            <a:grp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Triangle 100">
              <a:extLst>
                <a:ext uri="{FF2B5EF4-FFF2-40B4-BE49-F238E27FC236}">
                  <a16:creationId xmlns:a16="http://schemas.microsoft.com/office/drawing/2014/main" xmlns="" id="{C239C057-8C91-4179-A9D1-C661ACE5A3E1}"/>
                </a:ext>
              </a:extLst>
            </p:cNvPr>
            <p:cNvSpPr/>
            <p:nvPr/>
          </p:nvSpPr>
          <p:spPr>
            <a:xfrm rot="5400000">
              <a:off x="733521" y="5859860"/>
              <a:ext cx="752875" cy="649030"/>
            </a:xfrm>
            <a:prstGeom prst="triangle">
              <a:avLst/>
            </a:prstGeom>
            <a:grp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4" name="Group 53">
            <a:extLst>
              <a:ext uri="{FF2B5EF4-FFF2-40B4-BE49-F238E27FC236}">
                <a16:creationId xmlns:a16="http://schemas.microsoft.com/office/drawing/2014/main" xmlns="" id="{15EB64A1-782D-4141-AC59-05658D82AE7A}"/>
              </a:ext>
            </a:extLst>
          </p:cNvPr>
          <p:cNvGrpSpPr/>
          <p:nvPr/>
        </p:nvGrpSpPr>
        <p:grpSpPr>
          <a:xfrm>
            <a:off x="7060774" y="2895600"/>
            <a:ext cx="2682498" cy="963113"/>
            <a:chOff x="3251361" y="3048834"/>
            <a:chExt cx="2438634" cy="723601"/>
          </a:xfrm>
        </p:grpSpPr>
        <p:cxnSp>
          <p:nvCxnSpPr>
            <p:cNvPr id="55" name="Straight Connector 54">
              <a:extLst>
                <a:ext uri="{FF2B5EF4-FFF2-40B4-BE49-F238E27FC236}">
                  <a16:creationId xmlns:a16="http://schemas.microsoft.com/office/drawing/2014/main" xmlns="" id="{0B325E10-FB87-4888-BA83-C315E5DECDA1}"/>
                </a:ext>
              </a:extLst>
            </p:cNvPr>
            <p:cNvCxnSpPr/>
            <p:nvPr/>
          </p:nvCxnSpPr>
          <p:spPr>
            <a:xfrm>
              <a:off x="3251361" y="3506835"/>
              <a:ext cx="850909"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xmlns="" id="{A04E3452-B978-472F-941B-B6A34C52D0D5}"/>
                </a:ext>
              </a:extLst>
            </p:cNvPr>
            <p:cNvCxnSpPr/>
            <p:nvPr/>
          </p:nvCxnSpPr>
          <p:spPr>
            <a:xfrm>
              <a:off x="3251361" y="3335084"/>
              <a:ext cx="850909"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B2FC326B-EB28-487F-9627-759B6F0C863F}"/>
                </a:ext>
              </a:extLst>
            </p:cNvPr>
            <p:cNvCxnSpPr/>
            <p:nvPr/>
          </p:nvCxnSpPr>
          <p:spPr>
            <a:xfrm flipV="1">
              <a:off x="5010436" y="3413846"/>
              <a:ext cx="679559"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xmlns="" id="{33244C62-36EA-4C51-B834-5B5D773777AE}"/>
                </a:ext>
              </a:extLst>
            </p:cNvPr>
            <p:cNvGrpSpPr/>
            <p:nvPr/>
          </p:nvGrpSpPr>
          <p:grpSpPr>
            <a:xfrm>
              <a:off x="3990333" y="3048834"/>
              <a:ext cx="1016928" cy="723601"/>
              <a:chOff x="3990333" y="3048834"/>
              <a:chExt cx="1016928" cy="723601"/>
            </a:xfrm>
          </p:grpSpPr>
          <p:sp>
            <p:nvSpPr>
              <p:cNvPr id="59" name="Stored Data 71">
                <a:extLst>
                  <a:ext uri="{FF2B5EF4-FFF2-40B4-BE49-F238E27FC236}">
                    <a16:creationId xmlns:a16="http://schemas.microsoft.com/office/drawing/2014/main" xmlns="" id="{4E0448E8-6B51-439D-BA60-5644CE8DE0E2}"/>
                  </a:ext>
                </a:extLst>
              </p:cNvPr>
              <p:cNvSpPr/>
              <p:nvPr/>
            </p:nvSpPr>
            <p:spPr>
              <a:xfrm rot="10800000">
                <a:off x="3997592" y="3048854"/>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Stored Data 71">
                <a:extLst>
                  <a:ext uri="{FF2B5EF4-FFF2-40B4-BE49-F238E27FC236}">
                    <a16:creationId xmlns:a16="http://schemas.microsoft.com/office/drawing/2014/main" xmlns="" id="{BBCA7DA4-83F8-47C2-80A3-A23F3B2588C4}"/>
                  </a:ext>
                </a:extLst>
              </p:cNvPr>
              <p:cNvSpPr/>
              <p:nvPr/>
            </p:nvSpPr>
            <p:spPr>
              <a:xfrm rot="10800000">
                <a:off x="3990333" y="3048834"/>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cxnSp>
        <p:nvCxnSpPr>
          <p:cNvPr id="61" name="Straight Connector 60">
            <a:extLst>
              <a:ext uri="{FF2B5EF4-FFF2-40B4-BE49-F238E27FC236}">
                <a16:creationId xmlns:a16="http://schemas.microsoft.com/office/drawing/2014/main" xmlns="" id="{AB7EFED4-4811-44DB-9941-A545C25152AC}"/>
              </a:ext>
            </a:extLst>
          </p:cNvPr>
          <p:cNvCxnSpPr/>
          <p:nvPr/>
        </p:nvCxnSpPr>
        <p:spPr>
          <a:xfrm flipV="1">
            <a:off x="7489979" y="3047999"/>
            <a:ext cx="468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DA13345D-DBF4-471F-96B5-C51F14A15029}"/>
              </a:ext>
            </a:extLst>
          </p:cNvPr>
          <p:cNvCxnSpPr/>
          <p:nvPr/>
        </p:nvCxnSpPr>
        <p:spPr>
          <a:xfrm flipV="1">
            <a:off x="7489979" y="3719511"/>
            <a:ext cx="468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B5BFDA9E-69E9-4CA6-B5B8-1562E4F3B964}"/>
              </a:ext>
            </a:extLst>
          </p:cNvPr>
          <p:cNvCxnSpPr/>
          <p:nvPr/>
        </p:nvCxnSpPr>
        <p:spPr>
          <a:xfrm>
            <a:off x="7505477" y="3719511"/>
            <a:ext cx="0" cy="154605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6BE0DDBA-D665-46F0-84FE-D956B98ADA85}"/>
              </a:ext>
            </a:extLst>
          </p:cNvPr>
          <p:cNvCxnSpPr/>
          <p:nvPr/>
        </p:nvCxnSpPr>
        <p:spPr>
          <a:xfrm>
            <a:off x="7076271" y="3505200"/>
            <a:ext cx="0" cy="52548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xmlns="" id="{ACED9D0F-9DC9-4083-8109-537979BA3402}"/>
              </a:ext>
            </a:extLst>
          </p:cNvPr>
          <p:cNvCxnSpPr/>
          <p:nvPr/>
        </p:nvCxnSpPr>
        <p:spPr>
          <a:xfrm>
            <a:off x="7076271" y="2743200"/>
            <a:ext cx="0" cy="52548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044ED501-BB04-447B-9223-AB6B605E7B8F}"/>
              </a:ext>
            </a:extLst>
          </p:cNvPr>
          <p:cNvCxnSpPr/>
          <p:nvPr/>
        </p:nvCxnSpPr>
        <p:spPr>
          <a:xfrm>
            <a:off x="7504895" y="1501945"/>
            <a:ext cx="0" cy="154605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xmlns="" id="{BC730D0F-AB27-446F-83ED-67ED64553191}"/>
              </a:ext>
            </a:extLst>
          </p:cNvPr>
          <p:cNvCxnSpPr/>
          <p:nvPr/>
        </p:nvCxnSpPr>
        <p:spPr>
          <a:xfrm>
            <a:off x="4028271" y="1828800"/>
            <a:ext cx="0" cy="41910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8" name="Text Box 14">
            <a:extLst>
              <a:ext uri="{FF2B5EF4-FFF2-40B4-BE49-F238E27FC236}">
                <a16:creationId xmlns:a16="http://schemas.microsoft.com/office/drawing/2014/main" xmlns="" id="{BE81BD21-97E6-43DA-AC64-9C5EA4094628}"/>
              </a:ext>
            </a:extLst>
          </p:cNvPr>
          <p:cNvSpPr txBox="1">
            <a:spLocks noChangeArrowheads="1"/>
          </p:cNvSpPr>
          <p:nvPr/>
        </p:nvSpPr>
        <p:spPr bwMode="auto">
          <a:xfrm>
            <a:off x="2671865" y="914400"/>
            <a:ext cx="3658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I</a:t>
            </a:r>
            <a:r>
              <a:rPr lang="en-US" altLang="en-US" sz="2400" baseline="-25000" dirty="0"/>
              <a:t>3</a:t>
            </a:r>
          </a:p>
        </p:txBody>
      </p:sp>
      <p:sp>
        <p:nvSpPr>
          <p:cNvPr id="69" name="Text Box 16">
            <a:extLst>
              <a:ext uri="{FF2B5EF4-FFF2-40B4-BE49-F238E27FC236}">
                <a16:creationId xmlns:a16="http://schemas.microsoft.com/office/drawing/2014/main" xmlns="" id="{B243775D-5FE3-494F-B587-7C7B6490D9F1}"/>
              </a:ext>
            </a:extLst>
          </p:cNvPr>
          <p:cNvSpPr txBox="1">
            <a:spLocks noChangeArrowheads="1"/>
          </p:cNvSpPr>
          <p:nvPr/>
        </p:nvSpPr>
        <p:spPr bwMode="auto">
          <a:xfrm>
            <a:off x="2656671" y="2205335"/>
            <a:ext cx="3658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I</a:t>
            </a:r>
            <a:r>
              <a:rPr lang="en-US" altLang="en-US" sz="2400" baseline="-25000" dirty="0"/>
              <a:t>2</a:t>
            </a:r>
          </a:p>
        </p:txBody>
      </p:sp>
      <p:sp>
        <p:nvSpPr>
          <p:cNvPr id="70" name="Text Box 18">
            <a:extLst>
              <a:ext uri="{FF2B5EF4-FFF2-40B4-BE49-F238E27FC236}">
                <a16:creationId xmlns:a16="http://schemas.microsoft.com/office/drawing/2014/main" xmlns="" id="{68AC5053-CE11-48B4-BAC4-FCCD90C457BA}"/>
              </a:ext>
            </a:extLst>
          </p:cNvPr>
          <p:cNvSpPr txBox="1">
            <a:spLocks noChangeArrowheads="1"/>
          </p:cNvSpPr>
          <p:nvPr/>
        </p:nvSpPr>
        <p:spPr bwMode="auto">
          <a:xfrm>
            <a:off x="2657577" y="3500735"/>
            <a:ext cx="3658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I</a:t>
            </a:r>
            <a:r>
              <a:rPr lang="en-US" altLang="en-US" sz="2400" baseline="-25000" dirty="0"/>
              <a:t>1</a:t>
            </a:r>
          </a:p>
        </p:txBody>
      </p:sp>
      <p:sp>
        <p:nvSpPr>
          <p:cNvPr id="71" name="Text Box 19">
            <a:extLst>
              <a:ext uri="{FF2B5EF4-FFF2-40B4-BE49-F238E27FC236}">
                <a16:creationId xmlns:a16="http://schemas.microsoft.com/office/drawing/2014/main" xmlns="" id="{B0A7B3AB-23F8-452A-9EC0-B88A523AE4B1}"/>
              </a:ext>
            </a:extLst>
          </p:cNvPr>
          <p:cNvSpPr txBox="1">
            <a:spLocks noChangeArrowheads="1"/>
          </p:cNvSpPr>
          <p:nvPr/>
        </p:nvSpPr>
        <p:spPr bwMode="auto">
          <a:xfrm>
            <a:off x="2657577" y="4719935"/>
            <a:ext cx="3658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I</a:t>
            </a:r>
            <a:r>
              <a:rPr lang="en-US" altLang="en-US" sz="2400" baseline="-25000" dirty="0"/>
              <a:t>0</a:t>
            </a:r>
          </a:p>
        </p:txBody>
      </p:sp>
      <p:sp>
        <p:nvSpPr>
          <p:cNvPr id="72" name="Text Box 20">
            <a:extLst>
              <a:ext uri="{FF2B5EF4-FFF2-40B4-BE49-F238E27FC236}">
                <a16:creationId xmlns:a16="http://schemas.microsoft.com/office/drawing/2014/main" xmlns="" id="{DE195690-0000-4F6A-B8D9-22469BB1C9D3}"/>
              </a:ext>
            </a:extLst>
          </p:cNvPr>
          <p:cNvSpPr txBox="1">
            <a:spLocks noChangeArrowheads="1"/>
          </p:cNvSpPr>
          <p:nvPr/>
        </p:nvSpPr>
        <p:spPr bwMode="auto">
          <a:xfrm>
            <a:off x="3422737" y="5986482"/>
            <a:ext cx="3898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t>S</a:t>
            </a:r>
            <a:r>
              <a:rPr lang="en-US" altLang="en-US" sz="2000" baseline="-25000" dirty="0"/>
              <a:t>0</a:t>
            </a:r>
          </a:p>
        </p:txBody>
      </p:sp>
      <p:sp>
        <p:nvSpPr>
          <p:cNvPr id="73" name="Text Box 21">
            <a:extLst>
              <a:ext uri="{FF2B5EF4-FFF2-40B4-BE49-F238E27FC236}">
                <a16:creationId xmlns:a16="http://schemas.microsoft.com/office/drawing/2014/main" xmlns="" id="{2D612A1B-3588-40BA-A189-0BFB23B307CF}"/>
              </a:ext>
            </a:extLst>
          </p:cNvPr>
          <p:cNvSpPr txBox="1">
            <a:spLocks noChangeArrowheads="1"/>
          </p:cNvSpPr>
          <p:nvPr/>
        </p:nvSpPr>
        <p:spPr bwMode="auto">
          <a:xfrm>
            <a:off x="3117937" y="5986482"/>
            <a:ext cx="3898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t>S</a:t>
            </a:r>
            <a:r>
              <a:rPr lang="en-US" altLang="en-US" sz="2000" baseline="-25000" dirty="0"/>
              <a:t>1</a:t>
            </a:r>
          </a:p>
        </p:txBody>
      </p:sp>
      <p:sp>
        <p:nvSpPr>
          <p:cNvPr id="74" name="Text Box 26">
            <a:extLst>
              <a:ext uri="{FF2B5EF4-FFF2-40B4-BE49-F238E27FC236}">
                <a16:creationId xmlns:a16="http://schemas.microsoft.com/office/drawing/2014/main" xmlns="" id="{D5F70CB3-0D49-4B85-96AB-76EFB43F02E5}"/>
              </a:ext>
            </a:extLst>
          </p:cNvPr>
          <p:cNvSpPr txBox="1">
            <a:spLocks noChangeArrowheads="1"/>
          </p:cNvSpPr>
          <p:nvPr/>
        </p:nvSpPr>
        <p:spPr bwMode="auto">
          <a:xfrm>
            <a:off x="3736387" y="6005592"/>
            <a:ext cx="11776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t>Enable (G)</a:t>
            </a:r>
          </a:p>
        </p:txBody>
      </p:sp>
      <p:sp>
        <p:nvSpPr>
          <p:cNvPr id="75" name="Text Box 22">
            <a:extLst>
              <a:ext uri="{FF2B5EF4-FFF2-40B4-BE49-F238E27FC236}">
                <a16:creationId xmlns:a16="http://schemas.microsoft.com/office/drawing/2014/main" xmlns="" id="{399FF48A-1224-4ECF-9C0E-D08ACD3801EC}"/>
              </a:ext>
            </a:extLst>
          </p:cNvPr>
          <p:cNvSpPr txBox="1">
            <a:spLocks noChangeArrowheads="1"/>
          </p:cNvSpPr>
          <p:nvPr/>
        </p:nvSpPr>
        <p:spPr bwMode="auto">
          <a:xfrm>
            <a:off x="9357371" y="2895538"/>
            <a:ext cx="3353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Y</a:t>
            </a:r>
          </a:p>
        </p:txBody>
      </p:sp>
    </p:spTree>
    <p:extLst>
      <p:ext uri="{BB962C8B-B14F-4D97-AF65-F5344CB8AC3E}">
        <p14:creationId xmlns:p14="http://schemas.microsoft.com/office/powerpoint/2010/main" val="4075974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par>
                                <p:cTn id="22" presetID="10" presetClass="entr" presetSubtype="0" fill="hold" nodeType="withEffect">
                                  <p:stCondLst>
                                    <p:cond delay="0"/>
                                  </p:stCondLst>
                                  <p:childTnLst>
                                    <p:set>
                                      <p:cBhvr>
                                        <p:cTn id="23" dur="1" fill="hold">
                                          <p:stCondLst>
                                            <p:cond delay="0"/>
                                          </p:stCondLst>
                                        </p:cTn>
                                        <p:tgtEl>
                                          <p:spTgt spid="65"/>
                                        </p:tgtEl>
                                        <p:attrNameLst>
                                          <p:attrName>style.visibility</p:attrName>
                                        </p:attrNameLst>
                                      </p:cBhvr>
                                      <p:to>
                                        <p:strVal val="visible"/>
                                      </p:to>
                                    </p:set>
                                    <p:animEffect transition="in" filter="fade">
                                      <p:cBhvr>
                                        <p:cTn id="24" dur="500"/>
                                        <p:tgtEl>
                                          <p:spTgt spid="65"/>
                                        </p:tgtEl>
                                      </p:cBhvr>
                                    </p:animEffect>
                                  </p:childTnLst>
                                </p:cTn>
                              </p:par>
                              <p:par>
                                <p:cTn id="25" presetID="10" presetClass="entr" presetSubtype="0" fill="hold" nodeType="with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fade">
                                      <p:cBhvr>
                                        <p:cTn id="27" dur="500"/>
                                        <p:tgtEl>
                                          <p:spTgt spid="63"/>
                                        </p:tgtEl>
                                      </p:cBhvr>
                                    </p:animEffect>
                                  </p:childTnLst>
                                </p:cTn>
                              </p:par>
                              <p:par>
                                <p:cTn id="28" presetID="10" presetClass="entr" presetSubtype="0" fill="hold" nodeType="withEffect">
                                  <p:stCondLst>
                                    <p:cond delay="0"/>
                                  </p:stCondLst>
                                  <p:childTnLst>
                                    <p:set>
                                      <p:cBhvr>
                                        <p:cTn id="29" dur="1" fill="hold">
                                          <p:stCondLst>
                                            <p:cond delay="0"/>
                                          </p:stCondLst>
                                        </p:cTn>
                                        <p:tgtEl>
                                          <p:spTgt spid="64"/>
                                        </p:tgtEl>
                                        <p:attrNameLst>
                                          <p:attrName>style.visibility</p:attrName>
                                        </p:attrNameLst>
                                      </p:cBhvr>
                                      <p:to>
                                        <p:strVal val="visible"/>
                                      </p:to>
                                    </p:set>
                                    <p:animEffect transition="in" filter="fade">
                                      <p:cBhvr>
                                        <p:cTn id="30" dur="500"/>
                                        <p:tgtEl>
                                          <p:spTgt spid="64"/>
                                        </p:tgtEl>
                                      </p:cBhvr>
                                    </p:animEffect>
                                  </p:childTnLst>
                                </p:cTn>
                              </p:par>
                              <p:par>
                                <p:cTn id="31" presetID="10" presetClass="entr" presetSubtype="0" fill="hold" nodeType="with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fade">
                                      <p:cBhvr>
                                        <p:cTn id="33" dur="500"/>
                                        <p:tgtEl>
                                          <p:spTgt spid="5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5"/>
                                        </p:tgtEl>
                                        <p:attrNameLst>
                                          <p:attrName>style.visibility</p:attrName>
                                        </p:attrNameLst>
                                      </p:cBhvr>
                                      <p:to>
                                        <p:strVal val="visible"/>
                                      </p:to>
                                    </p:set>
                                    <p:animEffect transition="in" filter="fade">
                                      <p:cBhvr>
                                        <p:cTn id="36" dur="500"/>
                                        <p:tgtEl>
                                          <p:spTgt spid="75"/>
                                        </p:tgtEl>
                                      </p:cBhvr>
                                    </p:animEffect>
                                  </p:childTnLst>
                                </p:cTn>
                              </p:par>
                              <p:par>
                                <p:cTn id="37" presetID="10" presetClass="entr" presetSubtype="0" fill="hold" nodeType="withEffect">
                                  <p:stCondLst>
                                    <p:cond delay="0"/>
                                  </p:stCondLst>
                                  <p:childTnLst>
                                    <p:set>
                                      <p:cBhvr>
                                        <p:cTn id="38" dur="1" fill="hold">
                                          <p:stCondLst>
                                            <p:cond delay="0"/>
                                          </p:stCondLst>
                                        </p:cTn>
                                        <p:tgtEl>
                                          <p:spTgt spid="66"/>
                                        </p:tgtEl>
                                        <p:attrNameLst>
                                          <p:attrName>style.visibility</p:attrName>
                                        </p:attrNameLst>
                                      </p:cBhvr>
                                      <p:to>
                                        <p:strVal val="visible"/>
                                      </p:to>
                                    </p:set>
                                    <p:animEffect transition="in" filter="fade">
                                      <p:cBhvr>
                                        <p:cTn id="39" dur="500"/>
                                        <p:tgtEl>
                                          <p:spTgt spid="66"/>
                                        </p:tgtEl>
                                      </p:cBhvr>
                                    </p:animEffect>
                                  </p:childTnLst>
                                </p:cTn>
                              </p:par>
                              <p:par>
                                <p:cTn id="40" presetID="10" presetClass="entr" presetSubtype="0" fill="hold" nodeType="with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fade">
                                      <p:cBhvr>
                                        <p:cTn id="42" dur="500"/>
                                        <p:tgtEl>
                                          <p:spTgt spid="6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8"/>
                                        </p:tgtEl>
                                        <p:attrNameLst>
                                          <p:attrName>style.visibility</p:attrName>
                                        </p:attrNameLst>
                                      </p:cBhvr>
                                      <p:to>
                                        <p:strVal val="visible"/>
                                      </p:to>
                                    </p:set>
                                    <p:animEffect transition="in" filter="fade">
                                      <p:cBhvr>
                                        <p:cTn id="47" dur="500"/>
                                        <p:tgtEl>
                                          <p:spTgt spid="6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9"/>
                                        </p:tgtEl>
                                        <p:attrNameLst>
                                          <p:attrName>style.visibility</p:attrName>
                                        </p:attrNameLst>
                                      </p:cBhvr>
                                      <p:to>
                                        <p:strVal val="visible"/>
                                      </p:to>
                                    </p:set>
                                    <p:animEffect transition="in" filter="fade">
                                      <p:cBhvr>
                                        <p:cTn id="50" dur="500"/>
                                        <p:tgtEl>
                                          <p:spTgt spid="6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70"/>
                                        </p:tgtEl>
                                        <p:attrNameLst>
                                          <p:attrName>style.visibility</p:attrName>
                                        </p:attrNameLst>
                                      </p:cBhvr>
                                      <p:to>
                                        <p:strVal val="visible"/>
                                      </p:to>
                                    </p:set>
                                    <p:animEffect transition="in" filter="fade">
                                      <p:cBhvr>
                                        <p:cTn id="53" dur="500"/>
                                        <p:tgtEl>
                                          <p:spTgt spid="7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1"/>
                                        </p:tgtEl>
                                        <p:attrNameLst>
                                          <p:attrName>style.visibility</p:attrName>
                                        </p:attrNameLst>
                                      </p:cBhvr>
                                      <p:to>
                                        <p:strVal val="visible"/>
                                      </p:to>
                                    </p:set>
                                    <p:animEffect transition="in" filter="fade">
                                      <p:cBhvr>
                                        <p:cTn id="56" dur="500"/>
                                        <p:tgtEl>
                                          <p:spTgt spid="7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500"/>
                                        <p:tgtEl>
                                          <p:spTgt spid="2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3"/>
                                        </p:tgtEl>
                                        <p:attrNameLst>
                                          <p:attrName>style.visibility</p:attrName>
                                        </p:attrNameLst>
                                      </p:cBhvr>
                                      <p:to>
                                        <p:strVal val="visible"/>
                                      </p:to>
                                    </p:set>
                                    <p:animEffect transition="in" filter="fade">
                                      <p:cBhvr>
                                        <p:cTn id="64" dur="500"/>
                                        <p:tgtEl>
                                          <p:spTgt spid="73"/>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40"/>
                                        </p:tgtEl>
                                        <p:attrNameLst>
                                          <p:attrName>style.visibility</p:attrName>
                                        </p:attrNameLst>
                                      </p:cBhvr>
                                      <p:to>
                                        <p:strVal val="visible"/>
                                      </p:to>
                                    </p:set>
                                    <p:animEffect transition="in" filter="fade">
                                      <p:cBhvr>
                                        <p:cTn id="69" dur="500"/>
                                        <p:tgtEl>
                                          <p:spTgt spid="40"/>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72"/>
                                        </p:tgtEl>
                                        <p:attrNameLst>
                                          <p:attrName>style.visibility</p:attrName>
                                        </p:attrNameLst>
                                      </p:cBhvr>
                                      <p:to>
                                        <p:strVal val="visible"/>
                                      </p:to>
                                    </p:set>
                                    <p:animEffect transition="in" filter="fade">
                                      <p:cBhvr>
                                        <p:cTn id="72" dur="500"/>
                                        <p:tgtEl>
                                          <p:spTgt spid="7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67"/>
                                        </p:tgtEl>
                                        <p:attrNameLst>
                                          <p:attrName>style.visibility</p:attrName>
                                        </p:attrNameLst>
                                      </p:cBhvr>
                                      <p:to>
                                        <p:strVal val="visible"/>
                                      </p:to>
                                    </p:set>
                                    <p:animEffect transition="in" filter="fade">
                                      <p:cBhvr>
                                        <p:cTn id="77" dur="500"/>
                                        <p:tgtEl>
                                          <p:spTgt spid="67"/>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74"/>
                                        </p:tgtEl>
                                        <p:attrNameLst>
                                          <p:attrName>style.visibility</p:attrName>
                                        </p:attrNameLst>
                                      </p:cBhvr>
                                      <p:to>
                                        <p:strVal val="visible"/>
                                      </p:to>
                                    </p:set>
                                    <p:animEffect transition="in" filter="fade">
                                      <p:cBhvr>
                                        <p:cTn id="80" dur="500"/>
                                        <p:tgtEl>
                                          <p:spTgt spid="74"/>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43"/>
                                        </p:tgtEl>
                                        <p:attrNameLst>
                                          <p:attrName>style.visibility</p:attrName>
                                        </p:attrNameLst>
                                      </p:cBhvr>
                                      <p:to>
                                        <p:strVal val="visible"/>
                                      </p:to>
                                    </p:set>
                                    <p:animEffect transition="in" filter="fade">
                                      <p:cBhvr>
                                        <p:cTn id="85" dur="500"/>
                                        <p:tgtEl>
                                          <p:spTgt spid="43"/>
                                        </p:tgtEl>
                                      </p:cBhvr>
                                    </p:animEffect>
                                  </p:childTnLst>
                                </p:cTn>
                              </p:par>
                              <p:par>
                                <p:cTn id="86" presetID="10" presetClass="entr" presetSubtype="0" fill="hold" nodeType="withEffect">
                                  <p:stCondLst>
                                    <p:cond delay="0"/>
                                  </p:stCondLst>
                                  <p:childTnLst>
                                    <p:set>
                                      <p:cBhvr>
                                        <p:cTn id="87" dur="1" fill="hold">
                                          <p:stCondLst>
                                            <p:cond delay="0"/>
                                          </p:stCondLst>
                                        </p:cTn>
                                        <p:tgtEl>
                                          <p:spTgt spid="28"/>
                                        </p:tgtEl>
                                        <p:attrNameLst>
                                          <p:attrName>style.visibility</p:attrName>
                                        </p:attrNameLst>
                                      </p:cBhvr>
                                      <p:to>
                                        <p:strVal val="visible"/>
                                      </p:to>
                                    </p:set>
                                    <p:animEffect transition="in" filter="fade">
                                      <p:cBhvr>
                                        <p:cTn id="88" dur="500"/>
                                        <p:tgtEl>
                                          <p:spTgt spid="28"/>
                                        </p:tgtEl>
                                      </p:cBhvr>
                                    </p:animEffect>
                                  </p:childTnLst>
                                </p:cTn>
                              </p:par>
                              <p:par>
                                <p:cTn id="89" presetID="10" presetClass="entr" presetSubtype="0" fill="hold" nodeType="withEffect">
                                  <p:stCondLst>
                                    <p:cond delay="0"/>
                                  </p:stCondLst>
                                  <p:childTnLst>
                                    <p:set>
                                      <p:cBhvr>
                                        <p:cTn id="90" dur="1" fill="hold">
                                          <p:stCondLst>
                                            <p:cond delay="0"/>
                                          </p:stCondLst>
                                        </p:cTn>
                                        <p:tgtEl>
                                          <p:spTgt spid="35"/>
                                        </p:tgtEl>
                                        <p:attrNameLst>
                                          <p:attrName>style.visibility</p:attrName>
                                        </p:attrNameLst>
                                      </p:cBhvr>
                                      <p:to>
                                        <p:strVal val="visible"/>
                                      </p:to>
                                    </p:set>
                                    <p:animEffect transition="in" filter="fade">
                                      <p:cBhvr>
                                        <p:cTn id="91" dur="500"/>
                                        <p:tgtEl>
                                          <p:spTgt spid="35"/>
                                        </p:tgtEl>
                                      </p:cBhvr>
                                    </p:animEffect>
                                  </p:childTnLst>
                                </p:cTn>
                              </p:par>
                              <p:par>
                                <p:cTn id="92" presetID="10" presetClass="entr" presetSubtype="0" fill="hold" nodeType="withEffect">
                                  <p:stCondLst>
                                    <p:cond delay="0"/>
                                  </p:stCondLst>
                                  <p:childTnLst>
                                    <p:set>
                                      <p:cBhvr>
                                        <p:cTn id="93" dur="1" fill="hold">
                                          <p:stCondLst>
                                            <p:cond delay="0"/>
                                          </p:stCondLst>
                                        </p:cTn>
                                        <p:tgtEl>
                                          <p:spTgt spid="44"/>
                                        </p:tgtEl>
                                        <p:attrNameLst>
                                          <p:attrName>style.visibility</p:attrName>
                                        </p:attrNameLst>
                                      </p:cBhvr>
                                      <p:to>
                                        <p:strVal val="visible"/>
                                      </p:to>
                                    </p:set>
                                    <p:animEffect transition="in" filter="fade">
                                      <p:cBhvr>
                                        <p:cTn id="94" dur="500"/>
                                        <p:tgtEl>
                                          <p:spTgt spid="44"/>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27"/>
                                        </p:tgtEl>
                                        <p:attrNameLst>
                                          <p:attrName>style.visibility</p:attrName>
                                        </p:attrNameLst>
                                      </p:cBhvr>
                                      <p:to>
                                        <p:strVal val="visible"/>
                                      </p:to>
                                    </p:set>
                                    <p:animEffect transition="in" filter="fade">
                                      <p:cBhvr>
                                        <p:cTn id="99" dur="500"/>
                                        <p:tgtEl>
                                          <p:spTgt spid="27"/>
                                        </p:tgtEl>
                                      </p:cBhvr>
                                    </p:animEffect>
                                  </p:childTnLst>
                                </p:cTn>
                              </p:par>
                              <p:par>
                                <p:cTn id="100" presetID="10" presetClass="entr" presetSubtype="0" fill="hold" nodeType="withEffect">
                                  <p:stCondLst>
                                    <p:cond delay="0"/>
                                  </p:stCondLst>
                                  <p:childTnLst>
                                    <p:set>
                                      <p:cBhvr>
                                        <p:cTn id="101" dur="1" fill="hold">
                                          <p:stCondLst>
                                            <p:cond delay="0"/>
                                          </p:stCondLst>
                                        </p:cTn>
                                        <p:tgtEl>
                                          <p:spTgt spid="30"/>
                                        </p:tgtEl>
                                        <p:attrNameLst>
                                          <p:attrName>style.visibility</p:attrName>
                                        </p:attrNameLst>
                                      </p:cBhvr>
                                      <p:to>
                                        <p:strVal val="visible"/>
                                      </p:to>
                                    </p:set>
                                    <p:animEffect transition="in" filter="fade">
                                      <p:cBhvr>
                                        <p:cTn id="102" dur="500"/>
                                        <p:tgtEl>
                                          <p:spTgt spid="30"/>
                                        </p:tgtEl>
                                      </p:cBhvr>
                                    </p:animEffect>
                                  </p:childTnLst>
                                </p:cTn>
                              </p:par>
                              <p:par>
                                <p:cTn id="103" presetID="10" presetClass="entr" presetSubtype="0" fill="hold" nodeType="withEffect">
                                  <p:stCondLst>
                                    <p:cond delay="0"/>
                                  </p:stCondLst>
                                  <p:childTnLst>
                                    <p:set>
                                      <p:cBhvr>
                                        <p:cTn id="104" dur="1" fill="hold">
                                          <p:stCondLst>
                                            <p:cond delay="0"/>
                                          </p:stCondLst>
                                        </p:cTn>
                                        <p:tgtEl>
                                          <p:spTgt spid="42"/>
                                        </p:tgtEl>
                                        <p:attrNameLst>
                                          <p:attrName>style.visibility</p:attrName>
                                        </p:attrNameLst>
                                      </p:cBhvr>
                                      <p:to>
                                        <p:strVal val="visible"/>
                                      </p:to>
                                    </p:set>
                                    <p:animEffect transition="in" filter="fade">
                                      <p:cBhvr>
                                        <p:cTn id="105" dur="500"/>
                                        <p:tgtEl>
                                          <p:spTgt spid="42"/>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26"/>
                                        </p:tgtEl>
                                        <p:attrNameLst>
                                          <p:attrName>style.visibility</p:attrName>
                                        </p:attrNameLst>
                                      </p:cBhvr>
                                      <p:to>
                                        <p:strVal val="visible"/>
                                      </p:to>
                                    </p:set>
                                    <p:animEffect transition="in" filter="fade">
                                      <p:cBhvr>
                                        <p:cTn id="110" dur="500"/>
                                        <p:tgtEl>
                                          <p:spTgt spid="26"/>
                                        </p:tgtEl>
                                      </p:cBhvr>
                                    </p:animEffect>
                                  </p:childTnLst>
                                </p:cTn>
                              </p:par>
                              <p:par>
                                <p:cTn id="111" presetID="10" presetClass="entr" presetSubtype="0" fill="hold" nodeType="withEffect">
                                  <p:stCondLst>
                                    <p:cond delay="0"/>
                                  </p:stCondLst>
                                  <p:childTnLst>
                                    <p:set>
                                      <p:cBhvr>
                                        <p:cTn id="112" dur="1" fill="hold">
                                          <p:stCondLst>
                                            <p:cond delay="0"/>
                                          </p:stCondLst>
                                        </p:cTn>
                                        <p:tgtEl>
                                          <p:spTgt spid="41"/>
                                        </p:tgtEl>
                                        <p:attrNameLst>
                                          <p:attrName>style.visibility</p:attrName>
                                        </p:attrNameLst>
                                      </p:cBhvr>
                                      <p:to>
                                        <p:strVal val="visible"/>
                                      </p:to>
                                    </p:set>
                                    <p:animEffect transition="in" filter="fade">
                                      <p:cBhvr>
                                        <p:cTn id="113" dur="500"/>
                                        <p:tgtEl>
                                          <p:spTgt spid="41"/>
                                        </p:tgtEl>
                                      </p:cBhvr>
                                    </p:animEffect>
                                  </p:childTnLst>
                                </p:cTn>
                              </p:par>
                              <p:par>
                                <p:cTn id="114" presetID="10" presetClass="entr" presetSubtype="0" fill="hold" nodeType="withEffect">
                                  <p:stCondLst>
                                    <p:cond delay="0"/>
                                  </p:stCondLst>
                                  <p:childTnLst>
                                    <p:set>
                                      <p:cBhvr>
                                        <p:cTn id="115" dur="1" fill="hold">
                                          <p:stCondLst>
                                            <p:cond delay="0"/>
                                          </p:stCondLst>
                                        </p:cTn>
                                        <p:tgtEl>
                                          <p:spTgt spid="49"/>
                                        </p:tgtEl>
                                        <p:attrNameLst>
                                          <p:attrName>style.visibility</p:attrName>
                                        </p:attrNameLst>
                                      </p:cBhvr>
                                      <p:to>
                                        <p:strVal val="visible"/>
                                      </p:to>
                                    </p:set>
                                    <p:animEffect transition="in" filter="fade">
                                      <p:cBhvr>
                                        <p:cTn id="116" dur="500"/>
                                        <p:tgtEl>
                                          <p:spTgt spid="49"/>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nodeType="clickEffect">
                                  <p:stCondLst>
                                    <p:cond delay="0"/>
                                  </p:stCondLst>
                                  <p:childTnLst>
                                    <p:set>
                                      <p:cBhvr>
                                        <p:cTn id="120" dur="1" fill="hold">
                                          <p:stCondLst>
                                            <p:cond delay="0"/>
                                          </p:stCondLst>
                                        </p:cTn>
                                        <p:tgtEl>
                                          <p:spTgt spid="25"/>
                                        </p:tgtEl>
                                        <p:attrNameLst>
                                          <p:attrName>style.visibility</p:attrName>
                                        </p:attrNameLst>
                                      </p:cBhvr>
                                      <p:to>
                                        <p:strVal val="visible"/>
                                      </p:to>
                                    </p:set>
                                    <p:animEffect transition="in" filter="fade">
                                      <p:cBhvr>
                                        <p:cTn id="121" dur="500"/>
                                        <p:tgtEl>
                                          <p:spTgt spid="25"/>
                                        </p:tgtEl>
                                      </p:cBhvr>
                                    </p:animEffect>
                                  </p:childTnLst>
                                </p:cTn>
                              </p:par>
                              <p:par>
                                <p:cTn id="122" presetID="10" presetClass="entr" presetSubtype="0" fill="hold" nodeType="withEffect">
                                  <p:stCondLst>
                                    <p:cond delay="0"/>
                                  </p:stCondLst>
                                  <p:childTnLst>
                                    <p:set>
                                      <p:cBhvr>
                                        <p:cTn id="123" dur="1" fill="hold">
                                          <p:stCondLst>
                                            <p:cond delay="0"/>
                                          </p:stCondLst>
                                        </p:cTn>
                                        <p:tgtEl>
                                          <p:spTgt spid="24"/>
                                        </p:tgtEl>
                                        <p:attrNameLst>
                                          <p:attrName>style.visibility</p:attrName>
                                        </p:attrNameLst>
                                      </p:cBhvr>
                                      <p:to>
                                        <p:strVal val="visible"/>
                                      </p:to>
                                    </p:set>
                                    <p:animEffect transition="in" filter="fade">
                                      <p:cBhvr>
                                        <p:cTn id="12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69" grpId="0"/>
      <p:bldP spid="70" grpId="0"/>
      <p:bldP spid="71" grpId="0"/>
      <p:bldP spid="72" grpId="0"/>
      <p:bldP spid="73" grpId="0"/>
      <p:bldP spid="74" grpId="0"/>
      <p:bldP spid="7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B78FD5-4818-42DE-BA94-DDA6D92ADE6C}"/>
              </a:ext>
            </a:extLst>
          </p:cNvPr>
          <p:cNvSpPr>
            <a:spLocks noGrp="1"/>
          </p:cNvSpPr>
          <p:nvPr>
            <p:ph type="title"/>
          </p:nvPr>
        </p:nvSpPr>
        <p:spPr/>
        <p:txBody>
          <a:bodyPr/>
          <a:lstStyle/>
          <a:p>
            <a:r>
              <a:rPr lang="en-US" dirty="0"/>
              <a:t>Logic function generator using Multiplexer</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263E4C71-5549-43A1-A3C2-02DF9072FD3F}"/>
                  </a:ext>
                </a:extLst>
              </p:cNvPr>
              <p:cNvSpPr>
                <a:spLocks noGrp="1"/>
              </p:cNvSpPr>
              <p:nvPr>
                <p:ph idx="1"/>
              </p:nvPr>
            </p:nvSpPr>
            <p:spPr>
              <a:xfrm>
                <a:off x="131180" y="863445"/>
                <a:ext cx="11929641" cy="1089342"/>
              </a:xfrm>
            </p:spPr>
            <p:txBody>
              <a:bodyPr/>
              <a:lstStyle/>
              <a:p>
                <a:r>
                  <a:rPr lang="en-US" dirty="0"/>
                  <a:t>Implement the following function using 8 to 1 MUX</a:t>
                </a:r>
              </a:p>
              <a:p>
                <a:pPr marL="0" indent="0" algn="ctr">
                  <a:buNone/>
                </a:pPr>
                <a:r>
                  <a:rPr lang="en-US" dirty="0"/>
                  <a:t>F(</a:t>
                </a:r>
                <a:r>
                  <a:rPr lang="en-US" dirty="0" err="1"/>
                  <a:t>x,y,z</a:t>
                </a:r>
                <a:r>
                  <a:rPr lang="en-US" dirty="0"/>
                  <a:t>) = </a:t>
                </a:r>
                <a:r>
                  <a:rPr lang="en-US" dirty="0">
                    <a:latin typeface="Cambria Math" panose="02040503050406030204" pitchFamily="18" charset="0"/>
                    <a:ea typeface="Cambria Math" panose="02040503050406030204" pitchFamily="18" charset="0"/>
                  </a:rPr>
                  <a:t> </a:t>
                </a:r>
                <a14:m>
                  <m:oMath xmlns:m="http://schemas.openxmlformats.org/officeDocument/2006/math">
                    <m:nary>
                      <m:naryPr>
                        <m:chr m:val="∑"/>
                        <m:limLoc m:val="subSup"/>
                        <m:supHide m:val="on"/>
                        <m:ctrlPr>
                          <a:rPr lang="en-US" i="1" smtClean="0">
                            <a:latin typeface="Cambria Math" panose="02040503050406030204" pitchFamily="18" charset="0"/>
                            <a:ea typeface="Cambria Math" panose="02040503050406030204" pitchFamily="18" charset="0"/>
                          </a:rPr>
                        </m:ctrlPr>
                      </m:naryPr>
                      <m:sub>
                        <m:r>
                          <m:rPr>
                            <m:brk m:alnAt="9"/>
                          </m:rPr>
                          <a:rPr lang="en-US" b="0" i="1" smtClean="0">
                            <a:latin typeface="Cambria Math" panose="02040503050406030204" pitchFamily="18" charset="0"/>
                            <a:ea typeface="Cambria Math" panose="02040503050406030204" pitchFamily="18" charset="0"/>
                          </a:rPr>
                          <m:t>𝑚</m:t>
                        </m:r>
                      </m:sub>
                      <m:sup/>
                      <m:e>
                        <m:r>
                          <a:rPr lang="en-US" b="0" i="1" smtClean="0">
                            <a:latin typeface="Cambria Math" panose="02040503050406030204" pitchFamily="18" charset="0"/>
                            <a:ea typeface="Cambria Math" panose="02040503050406030204" pitchFamily="18" charset="0"/>
                          </a:rPr>
                          <m:t>(0,2,3,5)</m:t>
                        </m:r>
                      </m:e>
                    </m:nary>
                  </m:oMath>
                </a14:m>
                <a:endParaRPr lang="en-US" dirty="0"/>
              </a:p>
              <a:p>
                <a:endParaRPr lang="en-IN" dirty="0"/>
              </a:p>
            </p:txBody>
          </p:sp>
        </mc:Choice>
        <mc:Fallback xmlns="">
          <p:sp>
            <p:nvSpPr>
              <p:cNvPr id="3" name="Content Placeholder 2">
                <a:extLst>
                  <a:ext uri="{FF2B5EF4-FFF2-40B4-BE49-F238E27FC236}">
                    <a16:creationId xmlns:a16="http://schemas.microsoft.com/office/drawing/2014/main" id="{263E4C71-5549-43A1-A3C2-02DF9072FD3F}"/>
                  </a:ext>
                </a:extLst>
              </p:cNvPr>
              <p:cNvSpPr>
                <a:spLocks noGrp="1" noRot="1" noChangeAspect="1" noMove="1" noResize="1" noEditPoints="1" noAdjustHandles="1" noChangeArrowheads="1" noChangeShapeType="1" noTextEdit="1"/>
              </p:cNvSpPr>
              <p:nvPr>
                <p:ph idx="1"/>
              </p:nvPr>
            </p:nvSpPr>
            <p:spPr>
              <a:xfrm>
                <a:off x="131180" y="863445"/>
                <a:ext cx="11929641" cy="1089342"/>
              </a:xfrm>
              <a:blipFill>
                <a:blip r:embed="rId2"/>
                <a:stretch>
                  <a:fillRect l="-716" t="-16292" b="-65169"/>
                </a:stretch>
              </a:blipFill>
            </p:spPr>
            <p:txBody>
              <a:bodyPr/>
              <a:lstStyle/>
              <a:p>
                <a:r>
                  <a:rPr lang="en-IN">
                    <a:noFill/>
                  </a:rPr>
                  <a:t> </a:t>
                </a:r>
              </a:p>
            </p:txBody>
          </p:sp>
        </mc:Fallback>
      </mc:AlternateContent>
      <p:graphicFrame>
        <p:nvGraphicFramePr>
          <p:cNvPr id="4" name="Table 3">
            <a:extLst>
              <a:ext uri="{FF2B5EF4-FFF2-40B4-BE49-F238E27FC236}">
                <a16:creationId xmlns:a16="http://schemas.microsoft.com/office/drawing/2014/main" xmlns="" id="{9E8C2D3C-6D2B-447D-B4A8-2E00D118B359}"/>
              </a:ext>
            </a:extLst>
          </p:cNvPr>
          <p:cNvGraphicFramePr>
            <a:graphicFrameLocks noGrp="1"/>
          </p:cNvGraphicFramePr>
          <p:nvPr/>
        </p:nvGraphicFramePr>
        <p:xfrm>
          <a:off x="1778430" y="1952787"/>
          <a:ext cx="2865120" cy="4338320"/>
        </p:xfrm>
        <a:graphic>
          <a:graphicData uri="http://schemas.openxmlformats.org/drawingml/2006/table">
            <a:tbl>
              <a:tblPr firstRow="1" bandRow="1">
                <a:tableStyleId>{5C22544A-7EE6-4342-B048-85BDC9FD1C3A}</a:tableStyleId>
              </a:tblPr>
              <a:tblGrid>
                <a:gridCol w="716280">
                  <a:extLst>
                    <a:ext uri="{9D8B030D-6E8A-4147-A177-3AD203B41FA5}">
                      <a16:colId xmlns:a16="http://schemas.microsoft.com/office/drawing/2014/main" xmlns="" val="20000"/>
                    </a:ext>
                  </a:extLst>
                </a:gridCol>
                <a:gridCol w="716280">
                  <a:extLst>
                    <a:ext uri="{9D8B030D-6E8A-4147-A177-3AD203B41FA5}">
                      <a16:colId xmlns:a16="http://schemas.microsoft.com/office/drawing/2014/main" xmlns="" val="20001"/>
                    </a:ext>
                  </a:extLst>
                </a:gridCol>
                <a:gridCol w="716280">
                  <a:extLst>
                    <a:ext uri="{9D8B030D-6E8A-4147-A177-3AD203B41FA5}">
                      <a16:colId xmlns:a16="http://schemas.microsoft.com/office/drawing/2014/main" xmlns="" val="20002"/>
                    </a:ext>
                  </a:extLst>
                </a:gridCol>
                <a:gridCol w="716280">
                  <a:extLst>
                    <a:ext uri="{9D8B030D-6E8A-4147-A177-3AD203B41FA5}">
                      <a16:colId xmlns:a16="http://schemas.microsoft.com/office/drawing/2014/main" xmlns="" val="20003"/>
                    </a:ext>
                  </a:extLst>
                </a:gridCol>
              </a:tblGrid>
              <a:tr h="433832">
                <a:tc>
                  <a:txBody>
                    <a:bodyPr/>
                    <a:lstStyle/>
                    <a:p>
                      <a:pPr algn="ctr"/>
                      <a:r>
                        <a:rPr lang="en-US" sz="2000" b="1" dirty="0">
                          <a:solidFill>
                            <a:sysClr val="windowText" lastClr="000000"/>
                          </a:solidFill>
                        </a:rPr>
                        <a:t>S</a:t>
                      </a:r>
                      <a:r>
                        <a:rPr lang="en-US" sz="2000" b="1" baseline="-25000" dirty="0">
                          <a:solidFill>
                            <a:sysClr val="windowText" lastClr="000000"/>
                          </a:solidFill>
                        </a:rPr>
                        <a:t>2</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000" b="1" dirty="0">
                          <a:solidFill>
                            <a:sysClr val="windowText" lastClr="000000"/>
                          </a:solidFill>
                        </a:rPr>
                        <a:t>S</a:t>
                      </a:r>
                      <a:r>
                        <a:rPr lang="en-US" sz="2000" b="1" baseline="-25000" dirty="0">
                          <a:solidFill>
                            <a:sysClr val="windowText" lastClr="000000"/>
                          </a:solidFill>
                        </a:rPr>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000" b="1" dirty="0">
                          <a:solidFill>
                            <a:sysClr val="windowText" lastClr="000000"/>
                          </a:solidFill>
                        </a:rPr>
                        <a:t>S</a:t>
                      </a:r>
                      <a:r>
                        <a:rPr lang="en-US" sz="2000" b="1" baseline="-25000" dirty="0">
                          <a:solidFill>
                            <a:sysClr val="windowText" lastClr="000000"/>
                          </a:solidFill>
                        </a:rPr>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rowSpan="2">
                  <a:txBody>
                    <a:bodyPr/>
                    <a:lstStyle/>
                    <a:p>
                      <a:pPr algn="ctr"/>
                      <a:r>
                        <a:rPr lang="en-US" sz="2000" b="1" dirty="0">
                          <a:solidFill>
                            <a:sysClr val="windowText" lastClr="000000"/>
                          </a:solidFill>
                        </a:rPr>
                        <a:t>F</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0000"/>
                  </a:ext>
                </a:extLst>
              </a:tr>
              <a:tr h="433832">
                <a:tc>
                  <a:txBody>
                    <a:bodyPr/>
                    <a:lstStyle/>
                    <a:p>
                      <a:pPr algn="ctr"/>
                      <a:r>
                        <a:rPr lang="en-US" sz="2000" b="1" dirty="0"/>
                        <a:t>x</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000" b="1" dirty="0"/>
                        <a:t>y</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000" b="1" dirty="0"/>
                        <a:t>z</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vMerge="1">
                  <a:txBody>
                    <a:bodyPr/>
                    <a:lstStyle/>
                    <a:p>
                      <a:pPr algn="ctr"/>
                      <a:endParaRPr lang="en-US" sz="2000" dirty="0"/>
                    </a:p>
                  </a:txBody>
                  <a:tcPr anchor="ctr"/>
                </a:tc>
                <a:extLst>
                  <a:ext uri="{0D108BD9-81ED-4DB2-BD59-A6C34878D82A}">
                    <a16:rowId xmlns:a16="http://schemas.microsoft.com/office/drawing/2014/main" xmlns="" val="10001"/>
                  </a:ext>
                </a:extLst>
              </a:tr>
              <a:tr h="433832">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2"/>
                  </a:ext>
                </a:extLst>
              </a:tr>
              <a:tr h="433832">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3"/>
                  </a:ext>
                </a:extLst>
              </a:tr>
              <a:tr h="433832">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4"/>
                  </a:ext>
                </a:extLst>
              </a:tr>
              <a:tr h="433832">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5"/>
                  </a:ext>
                </a:extLst>
              </a:tr>
              <a:tr h="433832">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6"/>
                  </a:ext>
                </a:extLst>
              </a:tr>
              <a:tr h="433832">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7"/>
                  </a:ext>
                </a:extLst>
              </a:tr>
              <a:tr h="433832">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8"/>
                  </a:ext>
                </a:extLst>
              </a:tr>
              <a:tr h="433832">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9"/>
                  </a:ext>
                </a:extLst>
              </a:tr>
            </a:tbl>
          </a:graphicData>
        </a:graphic>
      </p:graphicFrame>
      <p:sp>
        <p:nvSpPr>
          <p:cNvPr id="5" name="Rectangle 4">
            <a:extLst>
              <a:ext uri="{FF2B5EF4-FFF2-40B4-BE49-F238E27FC236}">
                <a16:creationId xmlns:a16="http://schemas.microsoft.com/office/drawing/2014/main" xmlns="" id="{DBCF598F-ADEC-43BE-BEB4-8A4FF184A44F}"/>
              </a:ext>
            </a:extLst>
          </p:cNvPr>
          <p:cNvSpPr/>
          <p:nvPr/>
        </p:nvSpPr>
        <p:spPr>
          <a:xfrm>
            <a:off x="7385988" y="1972867"/>
            <a:ext cx="1936242" cy="4318240"/>
          </a:xfrm>
          <a:prstGeom prst="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6" name="Text Box 25">
            <a:extLst>
              <a:ext uri="{FF2B5EF4-FFF2-40B4-BE49-F238E27FC236}">
                <a16:creationId xmlns:a16="http://schemas.microsoft.com/office/drawing/2014/main" xmlns="" id="{8C2A092C-4255-4285-A4CA-6ACDDB0CAEFE}"/>
              </a:ext>
            </a:extLst>
          </p:cNvPr>
          <p:cNvSpPr txBox="1">
            <a:spLocks noChangeArrowheads="1"/>
          </p:cNvSpPr>
          <p:nvPr/>
        </p:nvSpPr>
        <p:spPr bwMode="auto">
          <a:xfrm>
            <a:off x="7923950" y="3661879"/>
            <a:ext cx="85165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dirty="0">
                <a:solidFill>
                  <a:sysClr val="windowText" lastClr="000000"/>
                </a:solidFill>
              </a:rPr>
              <a:t>8 x 1 MUX</a:t>
            </a:r>
          </a:p>
        </p:txBody>
      </p:sp>
      <p:sp>
        <p:nvSpPr>
          <p:cNvPr id="7" name="Text Box 25">
            <a:extLst>
              <a:ext uri="{FF2B5EF4-FFF2-40B4-BE49-F238E27FC236}">
                <a16:creationId xmlns:a16="http://schemas.microsoft.com/office/drawing/2014/main" xmlns="" id="{C5536D3F-EBE8-49CF-B6B3-903D70C39064}"/>
              </a:ext>
            </a:extLst>
          </p:cNvPr>
          <p:cNvSpPr txBox="1">
            <a:spLocks noChangeArrowheads="1"/>
          </p:cNvSpPr>
          <p:nvPr/>
        </p:nvSpPr>
        <p:spPr bwMode="auto">
          <a:xfrm>
            <a:off x="7319178" y="3471707"/>
            <a:ext cx="4807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dirty="0">
                <a:solidFill>
                  <a:sysClr val="windowText" lastClr="000000"/>
                </a:solidFill>
              </a:rPr>
              <a:t>D</a:t>
            </a:r>
            <a:r>
              <a:rPr lang="en-US" altLang="en-US" sz="2400" baseline="-25000" dirty="0">
                <a:solidFill>
                  <a:sysClr val="windowText" lastClr="000000"/>
                </a:solidFill>
              </a:rPr>
              <a:t>0</a:t>
            </a:r>
          </a:p>
        </p:txBody>
      </p:sp>
      <p:sp>
        <p:nvSpPr>
          <p:cNvPr id="8" name="Text Box 25">
            <a:extLst>
              <a:ext uri="{FF2B5EF4-FFF2-40B4-BE49-F238E27FC236}">
                <a16:creationId xmlns:a16="http://schemas.microsoft.com/office/drawing/2014/main" xmlns="" id="{37DA0724-8D04-4932-BBA7-254B01E19D09}"/>
              </a:ext>
            </a:extLst>
          </p:cNvPr>
          <p:cNvSpPr txBox="1">
            <a:spLocks noChangeArrowheads="1"/>
          </p:cNvSpPr>
          <p:nvPr/>
        </p:nvSpPr>
        <p:spPr bwMode="auto">
          <a:xfrm>
            <a:off x="7319178" y="3788175"/>
            <a:ext cx="4807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dirty="0">
                <a:solidFill>
                  <a:sysClr val="windowText" lastClr="000000"/>
                </a:solidFill>
              </a:rPr>
              <a:t>D</a:t>
            </a:r>
            <a:r>
              <a:rPr lang="en-US" altLang="en-US" sz="2400" baseline="-25000" dirty="0">
                <a:solidFill>
                  <a:sysClr val="windowText" lastClr="000000"/>
                </a:solidFill>
              </a:rPr>
              <a:t>1</a:t>
            </a:r>
          </a:p>
        </p:txBody>
      </p:sp>
      <p:sp>
        <p:nvSpPr>
          <p:cNvPr id="9" name="Text Box 25">
            <a:extLst>
              <a:ext uri="{FF2B5EF4-FFF2-40B4-BE49-F238E27FC236}">
                <a16:creationId xmlns:a16="http://schemas.microsoft.com/office/drawing/2014/main" xmlns="" id="{8711C909-A0B5-479D-A70B-84CED215BBC1}"/>
              </a:ext>
            </a:extLst>
          </p:cNvPr>
          <p:cNvSpPr txBox="1">
            <a:spLocks noChangeArrowheads="1"/>
          </p:cNvSpPr>
          <p:nvPr/>
        </p:nvSpPr>
        <p:spPr bwMode="auto">
          <a:xfrm>
            <a:off x="7319178" y="4092975"/>
            <a:ext cx="4807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dirty="0">
                <a:solidFill>
                  <a:sysClr val="windowText" lastClr="000000"/>
                </a:solidFill>
              </a:rPr>
              <a:t>D</a:t>
            </a:r>
            <a:r>
              <a:rPr lang="en-US" altLang="en-US" sz="2400" baseline="-25000" dirty="0">
                <a:solidFill>
                  <a:sysClr val="windowText" lastClr="000000"/>
                </a:solidFill>
              </a:rPr>
              <a:t>2</a:t>
            </a:r>
          </a:p>
        </p:txBody>
      </p:sp>
      <p:sp>
        <p:nvSpPr>
          <p:cNvPr id="10" name="Text Box 25">
            <a:extLst>
              <a:ext uri="{FF2B5EF4-FFF2-40B4-BE49-F238E27FC236}">
                <a16:creationId xmlns:a16="http://schemas.microsoft.com/office/drawing/2014/main" xmlns="" id="{61D6018E-F123-4CC9-AC34-3D58A67ED4A5}"/>
              </a:ext>
            </a:extLst>
          </p:cNvPr>
          <p:cNvSpPr txBox="1">
            <a:spLocks noChangeArrowheads="1"/>
          </p:cNvSpPr>
          <p:nvPr/>
        </p:nvSpPr>
        <p:spPr bwMode="auto">
          <a:xfrm>
            <a:off x="7319178" y="4397775"/>
            <a:ext cx="4807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dirty="0">
                <a:solidFill>
                  <a:sysClr val="windowText" lastClr="000000"/>
                </a:solidFill>
              </a:rPr>
              <a:t>D</a:t>
            </a:r>
            <a:r>
              <a:rPr lang="en-US" altLang="en-US" sz="2400" baseline="-25000" dirty="0">
                <a:solidFill>
                  <a:sysClr val="windowText" lastClr="000000"/>
                </a:solidFill>
              </a:rPr>
              <a:t>3</a:t>
            </a:r>
          </a:p>
        </p:txBody>
      </p:sp>
      <p:sp>
        <p:nvSpPr>
          <p:cNvPr id="11" name="Text Box 25">
            <a:extLst>
              <a:ext uri="{FF2B5EF4-FFF2-40B4-BE49-F238E27FC236}">
                <a16:creationId xmlns:a16="http://schemas.microsoft.com/office/drawing/2014/main" xmlns="" id="{9F9D46DF-8505-4640-BCD0-4B35289CD9D3}"/>
              </a:ext>
            </a:extLst>
          </p:cNvPr>
          <p:cNvSpPr txBox="1">
            <a:spLocks noChangeArrowheads="1"/>
          </p:cNvSpPr>
          <p:nvPr/>
        </p:nvSpPr>
        <p:spPr bwMode="auto">
          <a:xfrm>
            <a:off x="7319178" y="4702575"/>
            <a:ext cx="4807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dirty="0">
                <a:solidFill>
                  <a:sysClr val="windowText" lastClr="000000"/>
                </a:solidFill>
              </a:rPr>
              <a:t>D</a:t>
            </a:r>
            <a:r>
              <a:rPr lang="en-US" altLang="en-US" sz="2400" baseline="-25000" dirty="0">
                <a:solidFill>
                  <a:sysClr val="windowText" lastClr="000000"/>
                </a:solidFill>
              </a:rPr>
              <a:t>4</a:t>
            </a:r>
          </a:p>
        </p:txBody>
      </p:sp>
      <p:sp>
        <p:nvSpPr>
          <p:cNvPr id="12" name="Text Box 25">
            <a:extLst>
              <a:ext uri="{FF2B5EF4-FFF2-40B4-BE49-F238E27FC236}">
                <a16:creationId xmlns:a16="http://schemas.microsoft.com/office/drawing/2014/main" xmlns="" id="{93EC6486-5B15-4170-90E4-C3605C2E61B9}"/>
              </a:ext>
            </a:extLst>
          </p:cNvPr>
          <p:cNvSpPr txBox="1">
            <a:spLocks noChangeArrowheads="1"/>
          </p:cNvSpPr>
          <p:nvPr/>
        </p:nvSpPr>
        <p:spPr bwMode="auto">
          <a:xfrm>
            <a:off x="7319178" y="5007375"/>
            <a:ext cx="4807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dirty="0">
                <a:solidFill>
                  <a:sysClr val="windowText" lastClr="000000"/>
                </a:solidFill>
              </a:rPr>
              <a:t>D</a:t>
            </a:r>
            <a:r>
              <a:rPr lang="en-US" altLang="en-US" sz="2400" baseline="-25000" dirty="0">
                <a:solidFill>
                  <a:sysClr val="windowText" lastClr="000000"/>
                </a:solidFill>
              </a:rPr>
              <a:t>5</a:t>
            </a:r>
          </a:p>
        </p:txBody>
      </p:sp>
      <p:sp>
        <p:nvSpPr>
          <p:cNvPr id="13" name="Text Box 25">
            <a:extLst>
              <a:ext uri="{FF2B5EF4-FFF2-40B4-BE49-F238E27FC236}">
                <a16:creationId xmlns:a16="http://schemas.microsoft.com/office/drawing/2014/main" xmlns="" id="{222B1771-3CD3-49C8-9FE3-1B1D7FD0DC16}"/>
              </a:ext>
            </a:extLst>
          </p:cNvPr>
          <p:cNvSpPr txBox="1">
            <a:spLocks noChangeArrowheads="1"/>
          </p:cNvSpPr>
          <p:nvPr/>
        </p:nvSpPr>
        <p:spPr bwMode="auto">
          <a:xfrm>
            <a:off x="7319178" y="5312175"/>
            <a:ext cx="4807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dirty="0">
                <a:solidFill>
                  <a:sysClr val="windowText" lastClr="000000"/>
                </a:solidFill>
              </a:rPr>
              <a:t>D</a:t>
            </a:r>
            <a:r>
              <a:rPr lang="en-US" altLang="en-US" sz="2400" baseline="-25000" dirty="0">
                <a:solidFill>
                  <a:sysClr val="windowText" lastClr="000000"/>
                </a:solidFill>
              </a:rPr>
              <a:t>6</a:t>
            </a:r>
          </a:p>
        </p:txBody>
      </p:sp>
      <p:sp>
        <p:nvSpPr>
          <p:cNvPr id="14" name="Text Box 25">
            <a:extLst>
              <a:ext uri="{FF2B5EF4-FFF2-40B4-BE49-F238E27FC236}">
                <a16:creationId xmlns:a16="http://schemas.microsoft.com/office/drawing/2014/main" xmlns="" id="{AC3FA18D-5E9A-4E6B-9C6B-8A654AD8FDFD}"/>
              </a:ext>
            </a:extLst>
          </p:cNvPr>
          <p:cNvSpPr txBox="1">
            <a:spLocks noChangeArrowheads="1"/>
          </p:cNvSpPr>
          <p:nvPr/>
        </p:nvSpPr>
        <p:spPr bwMode="auto">
          <a:xfrm>
            <a:off x="7319178" y="5616975"/>
            <a:ext cx="4807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dirty="0">
                <a:solidFill>
                  <a:sysClr val="windowText" lastClr="000000"/>
                </a:solidFill>
              </a:rPr>
              <a:t>D</a:t>
            </a:r>
            <a:r>
              <a:rPr lang="en-US" altLang="en-US" sz="2400" baseline="-25000" dirty="0">
                <a:solidFill>
                  <a:sysClr val="windowText" lastClr="000000"/>
                </a:solidFill>
              </a:rPr>
              <a:t>7</a:t>
            </a:r>
          </a:p>
        </p:txBody>
      </p:sp>
      <p:sp>
        <p:nvSpPr>
          <p:cNvPr id="15" name="Text Box 25">
            <a:extLst>
              <a:ext uri="{FF2B5EF4-FFF2-40B4-BE49-F238E27FC236}">
                <a16:creationId xmlns:a16="http://schemas.microsoft.com/office/drawing/2014/main" xmlns="" id="{4346BAF6-3C7B-428E-9472-A147482D2FAD}"/>
              </a:ext>
            </a:extLst>
          </p:cNvPr>
          <p:cNvSpPr txBox="1">
            <a:spLocks noChangeArrowheads="1"/>
          </p:cNvSpPr>
          <p:nvPr/>
        </p:nvSpPr>
        <p:spPr bwMode="auto">
          <a:xfrm>
            <a:off x="7341030" y="2252507"/>
            <a:ext cx="4807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dirty="0">
                <a:solidFill>
                  <a:sysClr val="windowText" lastClr="000000"/>
                </a:solidFill>
              </a:rPr>
              <a:t>S</a:t>
            </a:r>
            <a:r>
              <a:rPr lang="en-US" altLang="en-US" sz="2400" baseline="-25000" dirty="0">
                <a:solidFill>
                  <a:sysClr val="windowText" lastClr="000000"/>
                </a:solidFill>
              </a:rPr>
              <a:t>0</a:t>
            </a:r>
          </a:p>
        </p:txBody>
      </p:sp>
      <p:sp>
        <p:nvSpPr>
          <p:cNvPr id="16" name="Text Box 25">
            <a:extLst>
              <a:ext uri="{FF2B5EF4-FFF2-40B4-BE49-F238E27FC236}">
                <a16:creationId xmlns:a16="http://schemas.microsoft.com/office/drawing/2014/main" xmlns="" id="{B8BDBBA7-A67F-4CF7-96DF-4B6719B764B9}"/>
              </a:ext>
            </a:extLst>
          </p:cNvPr>
          <p:cNvSpPr txBox="1">
            <a:spLocks noChangeArrowheads="1"/>
          </p:cNvSpPr>
          <p:nvPr/>
        </p:nvSpPr>
        <p:spPr bwMode="auto">
          <a:xfrm>
            <a:off x="7341030" y="2568975"/>
            <a:ext cx="4807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dirty="0">
                <a:solidFill>
                  <a:sysClr val="windowText" lastClr="000000"/>
                </a:solidFill>
              </a:rPr>
              <a:t>S</a:t>
            </a:r>
            <a:r>
              <a:rPr lang="en-US" altLang="en-US" sz="2400" baseline="-25000" dirty="0">
                <a:solidFill>
                  <a:sysClr val="windowText" lastClr="000000"/>
                </a:solidFill>
              </a:rPr>
              <a:t>1</a:t>
            </a:r>
          </a:p>
        </p:txBody>
      </p:sp>
      <p:sp>
        <p:nvSpPr>
          <p:cNvPr id="17" name="Text Box 25">
            <a:extLst>
              <a:ext uri="{FF2B5EF4-FFF2-40B4-BE49-F238E27FC236}">
                <a16:creationId xmlns:a16="http://schemas.microsoft.com/office/drawing/2014/main" xmlns="" id="{12EC7D66-38AD-44F9-AED7-79BB19DEF1B6}"/>
              </a:ext>
            </a:extLst>
          </p:cNvPr>
          <p:cNvSpPr txBox="1">
            <a:spLocks noChangeArrowheads="1"/>
          </p:cNvSpPr>
          <p:nvPr/>
        </p:nvSpPr>
        <p:spPr bwMode="auto">
          <a:xfrm>
            <a:off x="7341030" y="2873775"/>
            <a:ext cx="4807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dirty="0">
                <a:solidFill>
                  <a:sysClr val="windowText" lastClr="000000"/>
                </a:solidFill>
              </a:rPr>
              <a:t>S</a:t>
            </a:r>
            <a:r>
              <a:rPr lang="en-US" altLang="en-US" sz="2400" baseline="-25000" dirty="0">
                <a:solidFill>
                  <a:sysClr val="windowText" lastClr="000000"/>
                </a:solidFill>
              </a:rPr>
              <a:t>2</a:t>
            </a:r>
          </a:p>
        </p:txBody>
      </p:sp>
      <p:cxnSp>
        <p:nvCxnSpPr>
          <p:cNvPr id="18" name="Straight Arrow Connector 17">
            <a:extLst>
              <a:ext uri="{FF2B5EF4-FFF2-40B4-BE49-F238E27FC236}">
                <a16:creationId xmlns:a16="http://schemas.microsoft.com/office/drawing/2014/main" xmlns="" id="{A90D590C-0DA1-4766-8FD6-F538BC675F0E}"/>
              </a:ext>
            </a:extLst>
          </p:cNvPr>
          <p:cNvCxnSpPr/>
          <p:nvPr/>
        </p:nvCxnSpPr>
        <p:spPr>
          <a:xfrm>
            <a:off x="6768528" y="2495395"/>
            <a:ext cx="572502"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xmlns="" id="{1C0BBA49-91CF-45DD-AE52-5B66E4D87635}"/>
              </a:ext>
            </a:extLst>
          </p:cNvPr>
          <p:cNvCxnSpPr/>
          <p:nvPr/>
        </p:nvCxnSpPr>
        <p:spPr>
          <a:xfrm>
            <a:off x="6768528" y="2785907"/>
            <a:ext cx="572502"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B1775B82-A550-4068-BD4C-7F8F501783A3}"/>
              </a:ext>
            </a:extLst>
          </p:cNvPr>
          <p:cNvCxnSpPr/>
          <p:nvPr/>
        </p:nvCxnSpPr>
        <p:spPr>
          <a:xfrm>
            <a:off x="6768528" y="3090707"/>
            <a:ext cx="572502"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xmlns="" id="{57772A4C-FAC3-4B75-BABC-5DE3C3810DD6}"/>
              </a:ext>
            </a:extLst>
          </p:cNvPr>
          <p:cNvCxnSpPr/>
          <p:nvPr/>
        </p:nvCxnSpPr>
        <p:spPr>
          <a:xfrm>
            <a:off x="6768528" y="3700307"/>
            <a:ext cx="572502"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C36D1FBF-A1DE-4FA5-8BD6-4E45337F60DE}"/>
              </a:ext>
            </a:extLst>
          </p:cNvPr>
          <p:cNvCxnSpPr/>
          <p:nvPr/>
        </p:nvCxnSpPr>
        <p:spPr>
          <a:xfrm>
            <a:off x="6768528" y="3990819"/>
            <a:ext cx="572502"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xmlns="" id="{3EB00F17-DD41-4854-A353-E79D82F2EC7A}"/>
              </a:ext>
            </a:extLst>
          </p:cNvPr>
          <p:cNvCxnSpPr/>
          <p:nvPr/>
        </p:nvCxnSpPr>
        <p:spPr>
          <a:xfrm>
            <a:off x="6768528" y="4295619"/>
            <a:ext cx="572502"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xmlns="" id="{DD56D38D-B254-4DFE-B52A-AC2FCD05A478}"/>
              </a:ext>
            </a:extLst>
          </p:cNvPr>
          <p:cNvCxnSpPr/>
          <p:nvPr/>
        </p:nvCxnSpPr>
        <p:spPr>
          <a:xfrm>
            <a:off x="6768528" y="4614707"/>
            <a:ext cx="572502"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xmlns="" id="{5482FF87-3FDF-49C7-B109-8341AAF0B411}"/>
              </a:ext>
            </a:extLst>
          </p:cNvPr>
          <p:cNvCxnSpPr/>
          <p:nvPr/>
        </p:nvCxnSpPr>
        <p:spPr>
          <a:xfrm>
            <a:off x="6768528" y="4905219"/>
            <a:ext cx="572502"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xmlns="" id="{B5FC0931-3549-46D2-8106-00FCCAE1B127}"/>
              </a:ext>
            </a:extLst>
          </p:cNvPr>
          <p:cNvCxnSpPr/>
          <p:nvPr/>
        </p:nvCxnSpPr>
        <p:spPr>
          <a:xfrm>
            <a:off x="6768528" y="5210019"/>
            <a:ext cx="572502"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xmlns="" id="{5FBA216A-D819-47A3-8C70-C061F8C88576}"/>
              </a:ext>
            </a:extLst>
          </p:cNvPr>
          <p:cNvCxnSpPr/>
          <p:nvPr/>
        </p:nvCxnSpPr>
        <p:spPr>
          <a:xfrm>
            <a:off x="6768528" y="5529107"/>
            <a:ext cx="572502"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xmlns="" id="{FDE0B0AA-D1BC-479A-90E9-5B0D40ADD469}"/>
              </a:ext>
            </a:extLst>
          </p:cNvPr>
          <p:cNvCxnSpPr/>
          <p:nvPr/>
        </p:nvCxnSpPr>
        <p:spPr>
          <a:xfrm>
            <a:off x="6768528" y="5833907"/>
            <a:ext cx="572502"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29" name="Text Box 14">
            <a:extLst>
              <a:ext uri="{FF2B5EF4-FFF2-40B4-BE49-F238E27FC236}">
                <a16:creationId xmlns:a16="http://schemas.microsoft.com/office/drawing/2014/main" xmlns="" id="{4E5A08AA-2BED-4071-BAE1-3DA88A6DBD76}"/>
              </a:ext>
            </a:extLst>
          </p:cNvPr>
          <p:cNvSpPr txBox="1">
            <a:spLocks noChangeArrowheads="1"/>
          </p:cNvSpPr>
          <p:nvPr/>
        </p:nvSpPr>
        <p:spPr bwMode="auto">
          <a:xfrm>
            <a:off x="6365624" y="2252507"/>
            <a:ext cx="306494" cy="381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z</a:t>
            </a:r>
          </a:p>
        </p:txBody>
      </p:sp>
      <p:sp>
        <p:nvSpPr>
          <p:cNvPr id="30" name="Text Box 14">
            <a:extLst>
              <a:ext uri="{FF2B5EF4-FFF2-40B4-BE49-F238E27FC236}">
                <a16:creationId xmlns:a16="http://schemas.microsoft.com/office/drawing/2014/main" xmlns="" id="{D8038D60-1E28-46EC-B6DA-856579BA1C9F}"/>
              </a:ext>
            </a:extLst>
          </p:cNvPr>
          <p:cNvSpPr txBox="1">
            <a:spLocks noChangeArrowheads="1"/>
          </p:cNvSpPr>
          <p:nvPr/>
        </p:nvSpPr>
        <p:spPr bwMode="auto">
          <a:xfrm>
            <a:off x="6379006" y="2509683"/>
            <a:ext cx="3241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y</a:t>
            </a:r>
          </a:p>
        </p:txBody>
      </p:sp>
      <p:sp>
        <p:nvSpPr>
          <p:cNvPr id="31" name="Text Box 14">
            <a:extLst>
              <a:ext uri="{FF2B5EF4-FFF2-40B4-BE49-F238E27FC236}">
                <a16:creationId xmlns:a16="http://schemas.microsoft.com/office/drawing/2014/main" xmlns="" id="{CEAD6880-49AA-4327-AE54-9858A6FB8812}"/>
              </a:ext>
            </a:extLst>
          </p:cNvPr>
          <p:cNvSpPr txBox="1">
            <a:spLocks noChangeArrowheads="1"/>
          </p:cNvSpPr>
          <p:nvPr/>
        </p:nvSpPr>
        <p:spPr bwMode="auto">
          <a:xfrm>
            <a:off x="6378726" y="2785907"/>
            <a:ext cx="3241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x</a:t>
            </a:r>
          </a:p>
        </p:txBody>
      </p:sp>
      <p:sp>
        <p:nvSpPr>
          <p:cNvPr id="32" name="Text Box 14">
            <a:extLst>
              <a:ext uri="{FF2B5EF4-FFF2-40B4-BE49-F238E27FC236}">
                <a16:creationId xmlns:a16="http://schemas.microsoft.com/office/drawing/2014/main" xmlns="" id="{65D1C514-1B8C-4135-B5EC-7003521615CE}"/>
              </a:ext>
            </a:extLst>
          </p:cNvPr>
          <p:cNvSpPr txBox="1">
            <a:spLocks noChangeArrowheads="1"/>
          </p:cNvSpPr>
          <p:nvPr/>
        </p:nvSpPr>
        <p:spPr bwMode="auto">
          <a:xfrm>
            <a:off x="6350430" y="3433012"/>
            <a:ext cx="309235" cy="419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1</a:t>
            </a:r>
          </a:p>
        </p:txBody>
      </p:sp>
      <p:sp>
        <p:nvSpPr>
          <p:cNvPr id="33" name="Text Box 14">
            <a:extLst>
              <a:ext uri="{FF2B5EF4-FFF2-40B4-BE49-F238E27FC236}">
                <a16:creationId xmlns:a16="http://schemas.microsoft.com/office/drawing/2014/main" xmlns="" id="{D5504084-C8D1-4DEC-80D9-197F1BD86384}"/>
              </a:ext>
            </a:extLst>
          </p:cNvPr>
          <p:cNvSpPr txBox="1">
            <a:spLocks noChangeArrowheads="1"/>
          </p:cNvSpPr>
          <p:nvPr/>
        </p:nvSpPr>
        <p:spPr bwMode="auto">
          <a:xfrm>
            <a:off x="6350430" y="4042612"/>
            <a:ext cx="309235" cy="419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1</a:t>
            </a:r>
          </a:p>
        </p:txBody>
      </p:sp>
      <p:sp>
        <p:nvSpPr>
          <p:cNvPr id="34" name="Text Box 14">
            <a:extLst>
              <a:ext uri="{FF2B5EF4-FFF2-40B4-BE49-F238E27FC236}">
                <a16:creationId xmlns:a16="http://schemas.microsoft.com/office/drawing/2014/main" xmlns="" id="{0E5ED335-6135-4F0A-A9E5-A5F3090FCB27}"/>
              </a:ext>
            </a:extLst>
          </p:cNvPr>
          <p:cNvSpPr txBox="1">
            <a:spLocks noChangeArrowheads="1"/>
          </p:cNvSpPr>
          <p:nvPr/>
        </p:nvSpPr>
        <p:spPr bwMode="auto">
          <a:xfrm>
            <a:off x="6350430" y="4347412"/>
            <a:ext cx="309235" cy="419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1</a:t>
            </a:r>
          </a:p>
        </p:txBody>
      </p:sp>
      <p:sp>
        <p:nvSpPr>
          <p:cNvPr id="35" name="Text Box 14">
            <a:extLst>
              <a:ext uri="{FF2B5EF4-FFF2-40B4-BE49-F238E27FC236}">
                <a16:creationId xmlns:a16="http://schemas.microsoft.com/office/drawing/2014/main" xmlns="" id="{DF055247-3FAB-4045-9172-294FC797DBA8}"/>
              </a:ext>
            </a:extLst>
          </p:cNvPr>
          <p:cNvSpPr txBox="1">
            <a:spLocks noChangeArrowheads="1"/>
          </p:cNvSpPr>
          <p:nvPr/>
        </p:nvSpPr>
        <p:spPr bwMode="auto">
          <a:xfrm>
            <a:off x="6350430" y="4957012"/>
            <a:ext cx="309235" cy="419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1</a:t>
            </a:r>
          </a:p>
        </p:txBody>
      </p:sp>
      <p:sp>
        <p:nvSpPr>
          <p:cNvPr id="36" name="Text Box 14">
            <a:extLst>
              <a:ext uri="{FF2B5EF4-FFF2-40B4-BE49-F238E27FC236}">
                <a16:creationId xmlns:a16="http://schemas.microsoft.com/office/drawing/2014/main" xmlns="" id="{2C1CD2E4-8115-4429-A10C-CA453879CA34}"/>
              </a:ext>
            </a:extLst>
          </p:cNvPr>
          <p:cNvSpPr txBox="1">
            <a:spLocks noChangeArrowheads="1"/>
          </p:cNvSpPr>
          <p:nvPr/>
        </p:nvSpPr>
        <p:spPr bwMode="auto">
          <a:xfrm>
            <a:off x="6350430" y="3737812"/>
            <a:ext cx="3401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0</a:t>
            </a:r>
          </a:p>
        </p:txBody>
      </p:sp>
      <p:sp>
        <p:nvSpPr>
          <p:cNvPr id="37" name="Text Box 14">
            <a:extLst>
              <a:ext uri="{FF2B5EF4-FFF2-40B4-BE49-F238E27FC236}">
                <a16:creationId xmlns:a16="http://schemas.microsoft.com/office/drawing/2014/main" xmlns="" id="{24704374-DD9C-4512-B1D7-A6017BC69312}"/>
              </a:ext>
            </a:extLst>
          </p:cNvPr>
          <p:cNvSpPr txBox="1">
            <a:spLocks noChangeArrowheads="1"/>
          </p:cNvSpPr>
          <p:nvPr/>
        </p:nvSpPr>
        <p:spPr bwMode="auto">
          <a:xfrm>
            <a:off x="6350430" y="4614707"/>
            <a:ext cx="3401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0</a:t>
            </a:r>
          </a:p>
        </p:txBody>
      </p:sp>
      <p:sp>
        <p:nvSpPr>
          <p:cNvPr id="38" name="Text Box 14">
            <a:extLst>
              <a:ext uri="{FF2B5EF4-FFF2-40B4-BE49-F238E27FC236}">
                <a16:creationId xmlns:a16="http://schemas.microsoft.com/office/drawing/2014/main" xmlns="" id="{143B219F-B302-48A3-949E-3D0F2CB68289}"/>
              </a:ext>
            </a:extLst>
          </p:cNvPr>
          <p:cNvSpPr txBox="1">
            <a:spLocks noChangeArrowheads="1"/>
          </p:cNvSpPr>
          <p:nvPr/>
        </p:nvSpPr>
        <p:spPr bwMode="auto">
          <a:xfrm>
            <a:off x="6350430" y="5296042"/>
            <a:ext cx="3401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0</a:t>
            </a:r>
          </a:p>
        </p:txBody>
      </p:sp>
      <p:sp>
        <p:nvSpPr>
          <p:cNvPr id="39" name="Text Box 14">
            <a:extLst>
              <a:ext uri="{FF2B5EF4-FFF2-40B4-BE49-F238E27FC236}">
                <a16:creationId xmlns:a16="http://schemas.microsoft.com/office/drawing/2014/main" xmlns="" id="{14523F23-2650-40AC-954A-6933A1844619}"/>
              </a:ext>
            </a:extLst>
          </p:cNvPr>
          <p:cNvSpPr txBox="1">
            <a:spLocks noChangeArrowheads="1"/>
          </p:cNvSpPr>
          <p:nvPr/>
        </p:nvSpPr>
        <p:spPr bwMode="auto">
          <a:xfrm>
            <a:off x="6350430" y="5600842"/>
            <a:ext cx="3401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0</a:t>
            </a:r>
          </a:p>
        </p:txBody>
      </p:sp>
      <p:cxnSp>
        <p:nvCxnSpPr>
          <p:cNvPr id="40" name="Straight Arrow Connector 39">
            <a:extLst>
              <a:ext uri="{FF2B5EF4-FFF2-40B4-BE49-F238E27FC236}">
                <a16:creationId xmlns:a16="http://schemas.microsoft.com/office/drawing/2014/main" xmlns="" id="{21FE8976-F700-4B2F-BA13-497C82CEAF23}"/>
              </a:ext>
            </a:extLst>
          </p:cNvPr>
          <p:cNvCxnSpPr/>
          <p:nvPr/>
        </p:nvCxnSpPr>
        <p:spPr>
          <a:xfrm>
            <a:off x="9302078" y="4233707"/>
            <a:ext cx="629752"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41" name="Text Box 14">
            <a:extLst>
              <a:ext uri="{FF2B5EF4-FFF2-40B4-BE49-F238E27FC236}">
                <a16:creationId xmlns:a16="http://schemas.microsoft.com/office/drawing/2014/main" xmlns="" id="{ADF05D57-8CC1-487E-8BA4-C88E27218C6F}"/>
              </a:ext>
            </a:extLst>
          </p:cNvPr>
          <p:cNvSpPr txBox="1">
            <a:spLocks noChangeArrowheads="1"/>
          </p:cNvSpPr>
          <p:nvPr/>
        </p:nvSpPr>
        <p:spPr bwMode="auto">
          <a:xfrm>
            <a:off x="9895384" y="4033652"/>
            <a:ext cx="129394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t>Output = F</a:t>
            </a:r>
          </a:p>
        </p:txBody>
      </p:sp>
    </p:spTree>
    <p:extLst>
      <p:ext uri="{BB962C8B-B14F-4D97-AF65-F5344CB8AC3E}">
        <p14:creationId xmlns:p14="http://schemas.microsoft.com/office/powerpoint/2010/main" val="1527952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fade">
                                      <p:cBhvr>
                                        <p:cTn id="55" dur="500"/>
                                        <p:tgtEl>
                                          <p:spTgt spid="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500"/>
                                        <p:tgtEl>
                                          <p:spTgt spid="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childTnLst>
                                </p:cTn>
                              </p:par>
                              <p:par>
                                <p:cTn id="64" presetID="10" presetClass="entr" presetSubtype="0" fill="hold" nodeType="with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fade">
                                      <p:cBhvr>
                                        <p:cTn id="66" dur="500"/>
                                        <p:tgtEl>
                                          <p:spTgt spid="19"/>
                                        </p:tgtEl>
                                      </p:cBhvr>
                                    </p:animEffect>
                                  </p:childTnLst>
                                </p:cTn>
                              </p:par>
                              <p:par>
                                <p:cTn id="67" presetID="10" presetClass="entr" presetSubtype="0" fill="hold"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500"/>
                                        <p:tgtEl>
                                          <p:spTgt spid="1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500"/>
                                        <p:tgtEl>
                                          <p:spTgt spid="31"/>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fade">
                                      <p:cBhvr>
                                        <p:cTn id="75" dur="500"/>
                                        <p:tgtEl>
                                          <p:spTgt spid="3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9"/>
                                        </p:tgtEl>
                                        <p:attrNameLst>
                                          <p:attrName>style.visibility</p:attrName>
                                        </p:attrNameLst>
                                      </p:cBhvr>
                                      <p:to>
                                        <p:strVal val="visible"/>
                                      </p:to>
                                    </p:set>
                                    <p:animEffect transition="in" filter="fade">
                                      <p:cBhvr>
                                        <p:cTn id="78" dur="500"/>
                                        <p:tgtEl>
                                          <p:spTgt spid="29"/>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40"/>
                                        </p:tgtEl>
                                        <p:attrNameLst>
                                          <p:attrName>style.visibility</p:attrName>
                                        </p:attrNameLst>
                                      </p:cBhvr>
                                      <p:to>
                                        <p:strVal val="visible"/>
                                      </p:to>
                                    </p:set>
                                    <p:animEffect transition="in" filter="fade">
                                      <p:cBhvr>
                                        <p:cTn id="83" dur="500"/>
                                        <p:tgtEl>
                                          <p:spTgt spid="4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1"/>
                                        </p:tgtEl>
                                        <p:attrNameLst>
                                          <p:attrName>style.visibility</p:attrName>
                                        </p:attrNameLst>
                                      </p:cBhvr>
                                      <p:to>
                                        <p:strVal val="visible"/>
                                      </p:to>
                                    </p:set>
                                    <p:animEffect transition="in" filter="fade">
                                      <p:cBhvr>
                                        <p:cTn id="86" dur="500"/>
                                        <p:tgtEl>
                                          <p:spTgt spid="41"/>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fade">
                                      <p:cBhvr>
                                        <p:cTn id="91" dur="500"/>
                                        <p:tgtEl>
                                          <p:spTgt spid="32"/>
                                        </p:tgtEl>
                                      </p:cBhvr>
                                    </p:animEffect>
                                  </p:childTnLst>
                                </p:cTn>
                              </p:par>
                              <p:par>
                                <p:cTn id="92" presetID="10" presetClass="entr" presetSubtype="0" fill="hold" nodeType="withEffect">
                                  <p:stCondLst>
                                    <p:cond delay="0"/>
                                  </p:stCondLst>
                                  <p:childTnLst>
                                    <p:set>
                                      <p:cBhvr>
                                        <p:cTn id="93" dur="1" fill="hold">
                                          <p:stCondLst>
                                            <p:cond delay="0"/>
                                          </p:stCondLst>
                                        </p:cTn>
                                        <p:tgtEl>
                                          <p:spTgt spid="21"/>
                                        </p:tgtEl>
                                        <p:attrNameLst>
                                          <p:attrName>style.visibility</p:attrName>
                                        </p:attrNameLst>
                                      </p:cBhvr>
                                      <p:to>
                                        <p:strVal val="visible"/>
                                      </p:to>
                                    </p:set>
                                    <p:animEffect transition="in" filter="fade">
                                      <p:cBhvr>
                                        <p:cTn id="94" dur="500"/>
                                        <p:tgtEl>
                                          <p:spTgt spid="21"/>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36"/>
                                        </p:tgtEl>
                                        <p:attrNameLst>
                                          <p:attrName>style.visibility</p:attrName>
                                        </p:attrNameLst>
                                      </p:cBhvr>
                                      <p:to>
                                        <p:strVal val="visible"/>
                                      </p:to>
                                    </p:set>
                                    <p:animEffect transition="in" filter="fade">
                                      <p:cBhvr>
                                        <p:cTn id="99" dur="500"/>
                                        <p:tgtEl>
                                          <p:spTgt spid="36"/>
                                        </p:tgtEl>
                                      </p:cBhvr>
                                    </p:animEffect>
                                  </p:childTnLst>
                                </p:cTn>
                              </p:par>
                              <p:par>
                                <p:cTn id="100" presetID="10" presetClass="entr" presetSubtype="0" fill="hold" nodeType="withEffect">
                                  <p:stCondLst>
                                    <p:cond delay="0"/>
                                  </p:stCondLst>
                                  <p:childTnLst>
                                    <p:set>
                                      <p:cBhvr>
                                        <p:cTn id="101" dur="1" fill="hold">
                                          <p:stCondLst>
                                            <p:cond delay="0"/>
                                          </p:stCondLst>
                                        </p:cTn>
                                        <p:tgtEl>
                                          <p:spTgt spid="22"/>
                                        </p:tgtEl>
                                        <p:attrNameLst>
                                          <p:attrName>style.visibility</p:attrName>
                                        </p:attrNameLst>
                                      </p:cBhvr>
                                      <p:to>
                                        <p:strVal val="visible"/>
                                      </p:to>
                                    </p:set>
                                    <p:animEffect transition="in" filter="fade">
                                      <p:cBhvr>
                                        <p:cTn id="102" dur="500"/>
                                        <p:tgtEl>
                                          <p:spTgt spid="22"/>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33"/>
                                        </p:tgtEl>
                                        <p:attrNameLst>
                                          <p:attrName>style.visibility</p:attrName>
                                        </p:attrNameLst>
                                      </p:cBhvr>
                                      <p:to>
                                        <p:strVal val="visible"/>
                                      </p:to>
                                    </p:set>
                                    <p:animEffect transition="in" filter="fade">
                                      <p:cBhvr>
                                        <p:cTn id="107" dur="500"/>
                                        <p:tgtEl>
                                          <p:spTgt spid="33"/>
                                        </p:tgtEl>
                                      </p:cBhvr>
                                    </p:animEffect>
                                  </p:childTnLst>
                                </p:cTn>
                              </p:par>
                              <p:par>
                                <p:cTn id="108" presetID="10" presetClass="entr" presetSubtype="0" fill="hold" nodeType="withEffect">
                                  <p:stCondLst>
                                    <p:cond delay="0"/>
                                  </p:stCondLst>
                                  <p:childTnLst>
                                    <p:set>
                                      <p:cBhvr>
                                        <p:cTn id="109" dur="1" fill="hold">
                                          <p:stCondLst>
                                            <p:cond delay="0"/>
                                          </p:stCondLst>
                                        </p:cTn>
                                        <p:tgtEl>
                                          <p:spTgt spid="23"/>
                                        </p:tgtEl>
                                        <p:attrNameLst>
                                          <p:attrName>style.visibility</p:attrName>
                                        </p:attrNameLst>
                                      </p:cBhvr>
                                      <p:to>
                                        <p:strVal val="visible"/>
                                      </p:to>
                                    </p:set>
                                    <p:animEffect transition="in" filter="fade">
                                      <p:cBhvr>
                                        <p:cTn id="110" dur="500"/>
                                        <p:tgtEl>
                                          <p:spTgt spid="23"/>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34"/>
                                        </p:tgtEl>
                                        <p:attrNameLst>
                                          <p:attrName>style.visibility</p:attrName>
                                        </p:attrNameLst>
                                      </p:cBhvr>
                                      <p:to>
                                        <p:strVal val="visible"/>
                                      </p:to>
                                    </p:set>
                                    <p:animEffect transition="in" filter="fade">
                                      <p:cBhvr>
                                        <p:cTn id="115" dur="500"/>
                                        <p:tgtEl>
                                          <p:spTgt spid="34"/>
                                        </p:tgtEl>
                                      </p:cBhvr>
                                    </p:animEffect>
                                  </p:childTnLst>
                                </p:cTn>
                              </p:par>
                              <p:par>
                                <p:cTn id="116" presetID="10" presetClass="entr" presetSubtype="0" fill="hold" nodeType="withEffect">
                                  <p:stCondLst>
                                    <p:cond delay="0"/>
                                  </p:stCondLst>
                                  <p:childTnLst>
                                    <p:set>
                                      <p:cBhvr>
                                        <p:cTn id="117" dur="1" fill="hold">
                                          <p:stCondLst>
                                            <p:cond delay="0"/>
                                          </p:stCondLst>
                                        </p:cTn>
                                        <p:tgtEl>
                                          <p:spTgt spid="24"/>
                                        </p:tgtEl>
                                        <p:attrNameLst>
                                          <p:attrName>style.visibility</p:attrName>
                                        </p:attrNameLst>
                                      </p:cBhvr>
                                      <p:to>
                                        <p:strVal val="visible"/>
                                      </p:to>
                                    </p:set>
                                    <p:animEffect transition="in" filter="fade">
                                      <p:cBhvr>
                                        <p:cTn id="118" dur="500"/>
                                        <p:tgtEl>
                                          <p:spTgt spid="24"/>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37"/>
                                        </p:tgtEl>
                                        <p:attrNameLst>
                                          <p:attrName>style.visibility</p:attrName>
                                        </p:attrNameLst>
                                      </p:cBhvr>
                                      <p:to>
                                        <p:strVal val="visible"/>
                                      </p:to>
                                    </p:set>
                                    <p:animEffect transition="in" filter="fade">
                                      <p:cBhvr>
                                        <p:cTn id="123" dur="500"/>
                                        <p:tgtEl>
                                          <p:spTgt spid="37"/>
                                        </p:tgtEl>
                                      </p:cBhvr>
                                    </p:animEffect>
                                  </p:childTnLst>
                                </p:cTn>
                              </p:par>
                              <p:par>
                                <p:cTn id="124" presetID="10" presetClass="entr" presetSubtype="0" fill="hold" nodeType="withEffect">
                                  <p:stCondLst>
                                    <p:cond delay="0"/>
                                  </p:stCondLst>
                                  <p:childTnLst>
                                    <p:set>
                                      <p:cBhvr>
                                        <p:cTn id="125" dur="1" fill="hold">
                                          <p:stCondLst>
                                            <p:cond delay="0"/>
                                          </p:stCondLst>
                                        </p:cTn>
                                        <p:tgtEl>
                                          <p:spTgt spid="25"/>
                                        </p:tgtEl>
                                        <p:attrNameLst>
                                          <p:attrName>style.visibility</p:attrName>
                                        </p:attrNameLst>
                                      </p:cBhvr>
                                      <p:to>
                                        <p:strVal val="visible"/>
                                      </p:to>
                                    </p:set>
                                    <p:animEffect transition="in" filter="fade">
                                      <p:cBhvr>
                                        <p:cTn id="126" dur="500"/>
                                        <p:tgtEl>
                                          <p:spTgt spid="25"/>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35"/>
                                        </p:tgtEl>
                                        <p:attrNameLst>
                                          <p:attrName>style.visibility</p:attrName>
                                        </p:attrNameLst>
                                      </p:cBhvr>
                                      <p:to>
                                        <p:strVal val="visible"/>
                                      </p:to>
                                    </p:set>
                                    <p:animEffect transition="in" filter="fade">
                                      <p:cBhvr>
                                        <p:cTn id="131" dur="500"/>
                                        <p:tgtEl>
                                          <p:spTgt spid="35"/>
                                        </p:tgtEl>
                                      </p:cBhvr>
                                    </p:animEffect>
                                  </p:childTnLst>
                                </p:cTn>
                              </p:par>
                              <p:par>
                                <p:cTn id="132" presetID="10" presetClass="entr" presetSubtype="0" fill="hold" nodeType="withEffect">
                                  <p:stCondLst>
                                    <p:cond delay="0"/>
                                  </p:stCondLst>
                                  <p:childTnLst>
                                    <p:set>
                                      <p:cBhvr>
                                        <p:cTn id="133" dur="1" fill="hold">
                                          <p:stCondLst>
                                            <p:cond delay="0"/>
                                          </p:stCondLst>
                                        </p:cTn>
                                        <p:tgtEl>
                                          <p:spTgt spid="26"/>
                                        </p:tgtEl>
                                        <p:attrNameLst>
                                          <p:attrName>style.visibility</p:attrName>
                                        </p:attrNameLst>
                                      </p:cBhvr>
                                      <p:to>
                                        <p:strVal val="visible"/>
                                      </p:to>
                                    </p:set>
                                    <p:animEffect transition="in" filter="fade">
                                      <p:cBhvr>
                                        <p:cTn id="134" dur="500"/>
                                        <p:tgtEl>
                                          <p:spTgt spid="26"/>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38"/>
                                        </p:tgtEl>
                                        <p:attrNameLst>
                                          <p:attrName>style.visibility</p:attrName>
                                        </p:attrNameLst>
                                      </p:cBhvr>
                                      <p:to>
                                        <p:strVal val="visible"/>
                                      </p:to>
                                    </p:set>
                                    <p:animEffect transition="in" filter="fade">
                                      <p:cBhvr>
                                        <p:cTn id="139" dur="500"/>
                                        <p:tgtEl>
                                          <p:spTgt spid="38"/>
                                        </p:tgtEl>
                                      </p:cBhvr>
                                    </p:animEffect>
                                  </p:childTnLst>
                                </p:cTn>
                              </p:par>
                              <p:par>
                                <p:cTn id="140" presetID="10" presetClass="entr" presetSubtype="0" fill="hold" nodeType="withEffect">
                                  <p:stCondLst>
                                    <p:cond delay="0"/>
                                  </p:stCondLst>
                                  <p:childTnLst>
                                    <p:set>
                                      <p:cBhvr>
                                        <p:cTn id="141" dur="1" fill="hold">
                                          <p:stCondLst>
                                            <p:cond delay="0"/>
                                          </p:stCondLst>
                                        </p:cTn>
                                        <p:tgtEl>
                                          <p:spTgt spid="27"/>
                                        </p:tgtEl>
                                        <p:attrNameLst>
                                          <p:attrName>style.visibility</p:attrName>
                                        </p:attrNameLst>
                                      </p:cBhvr>
                                      <p:to>
                                        <p:strVal val="visible"/>
                                      </p:to>
                                    </p:set>
                                    <p:animEffect transition="in" filter="fade">
                                      <p:cBhvr>
                                        <p:cTn id="142" dur="500"/>
                                        <p:tgtEl>
                                          <p:spTgt spid="27"/>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39"/>
                                        </p:tgtEl>
                                        <p:attrNameLst>
                                          <p:attrName>style.visibility</p:attrName>
                                        </p:attrNameLst>
                                      </p:cBhvr>
                                      <p:to>
                                        <p:strVal val="visible"/>
                                      </p:to>
                                    </p:set>
                                    <p:animEffect transition="in" filter="fade">
                                      <p:cBhvr>
                                        <p:cTn id="147" dur="500"/>
                                        <p:tgtEl>
                                          <p:spTgt spid="39"/>
                                        </p:tgtEl>
                                      </p:cBhvr>
                                    </p:animEffect>
                                  </p:childTnLst>
                                </p:cTn>
                              </p:par>
                              <p:par>
                                <p:cTn id="148" presetID="10" presetClass="entr" presetSubtype="0" fill="hold" nodeType="withEffect">
                                  <p:stCondLst>
                                    <p:cond delay="0"/>
                                  </p:stCondLst>
                                  <p:childTnLst>
                                    <p:set>
                                      <p:cBhvr>
                                        <p:cTn id="149" dur="1" fill="hold">
                                          <p:stCondLst>
                                            <p:cond delay="0"/>
                                          </p:stCondLst>
                                        </p:cTn>
                                        <p:tgtEl>
                                          <p:spTgt spid="28"/>
                                        </p:tgtEl>
                                        <p:attrNameLst>
                                          <p:attrName>style.visibility</p:attrName>
                                        </p:attrNameLst>
                                      </p:cBhvr>
                                      <p:to>
                                        <p:strVal val="visible"/>
                                      </p:to>
                                    </p:set>
                                    <p:animEffect transition="in" filter="fade">
                                      <p:cBhvr>
                                        <p:cTn id="15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p:bldP spid="7" grpId="0"/>
      <p:bldP spid="8" grpId="0"/>
      <p:bldP spid="9" grpId="0"/>
      <p:bldP spid="10" grpId="0"/>
      <p:bldP spid="11" grpId="0"/>
      <p:bldP spid="12" grpId="0"/>
      <p:bldP spid="13" grpId="0"/>
      <p:bldP spid="14" grpId="0"/>
      <p:bldP spid="15" grpId="0"/>
      <p:bldP spid="16" grpId="0"/>
      <p:bldP spid="17" grpId="0"/>
      <p:bldP spid="29" grpId="0"/>
      <p:bldP spid="30" grpId="0"/>
      <p:bldP spid="31" grpId="0"/>
      <p:bldP spid="32" grpId="0"/>
      <p:bldP spid="33" grpId="0"/>
      <p:bldP spid="34" grpId="0"/>
      <p:bldP spid="35" grpId="0"/>
      <p:bldP spid="36" grpId="0"/>
      <p:bldP spid="37" grpId="0"/>
      <p:bldP spid="38" grpId="0"/>
      <p:bldP spid="39" grpId="0"/>
      <p:bldP spid="41"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68519F-6F6C-45B1-8E75-230EC50942AF}"/>
              </a:ext>
            </a:extLst>
          </p:cNvPr>
          <p:cNvSpPr>
            <a:spLocks noGrp="1"/>
          </p:cNvSpPr>
          <p:nvPr>
            <p:ph type="title"/>
          </p:nvPr>
        </p:nvSpPr>
        <p:spPr/>
        <p:txBody>
          <a:bodyPr/>
          <a:lstStyle/>
          <a:p>
            <a:r>
              <a:rPr lang="en-US" dirty="0"/>
              <a:t>Logic function generator using Multiplexer (Method)</a:t>
            </a:r>
            <a:endParaRPr lang="en-IN" dirty="0"/>
          </a:p>
        </p:txBody>
      </p:sp>
      <p:sp>
        <p:nvSpPr>
          <p:cNvPr id="3" name="Content Placeholder 2">
            <a:extLst>
              <a:ext uri="{FF2B5EF4-FFF2-40B4-BE49-F238E27FC236}">
                <a16:creationId xmlns:a16="http://schemas.microsoft.com/office/drawing/2014/main" xmlns="" id="{1F7DD697-1E49-41AA-B053-8BC279ED4319}"/>
              </a:ext>
            </a:extLst>
          </p:cNvPr>
          <p:cNvSpPr>
            <a:spLocks noGrp="1"/>
          </p:cNvSpPr>
          <p:nvPr>
            <p:ph idx="1"/>
          </p:nvPr>
        </p:nvSpPr>
        <p:spPr>
          <a:xfrm>
            <a:off x="131180" y="863445"/>
            <a:ext cx="11929641" cy="4576460"/>
          </a:xfrm>
        </p:spPr>
        <p:txBody>
          <a:bodyPr/>
          <a:lstStyle/>
          <a:p>
            <a:pPr algn="just">
              <a:lnSpc>
                <a:spcPct val="150000"/>
              </a:lnSpc>
            </a:pPr>
            <a:r>
              <a:rPr lang="en-US" dirty="0"/>
              <a:t>Multiplexer with n-data select inputs can implement any function of n + 1 variables. </a:t>
            </a:r>
          </a:p>
          <a:p>
            <a:pPr algn="just"/>
            <a:r>
              <a:rPr lang="en-US" dirty="0"/>
              <a:t>The first n variables of the function as the select inputs and to use the least significant input variable and its complement to drive some of the data inputs. </a:t>
            </a:r>
          </a:p>
          <a:p>
            <a:pPr algn="just">
              <a:lnSpc>
                <a:spcPct val="150000"/>
              </a:lnSpc>
            </a:pPr>
            <a:r>
              <a:rPr lang="en-US" dirty="0"/>
              <a:t>If the single variable is denoted by D, each data output of the multiplexer will be D, D’, 1, or 0. </a:t>
            </a:r>
          </a:p>
          <a:p>
            <a:pPr algn="just"/>
            <a:r>
              <a:rPr lang="en-US" dirty="0"/>
              <a:t>Suppose, we wish to implement a 4-variable logic function using a multiplexer with three data select inputs. </a:t>
            </a:r>
          </a:p>
          <a:p>
            <a:pPr algn="just">
              <a:lnSpc>
                <a:spcPct val="150000"/>
              </a:lnSpc>
            </a:pPr>
            <a:r>
              <a:rPr lang="en-US" dirty="0"/>
              <a:t>Let the input variables be A, B, C, and D; D is the LSB.</a:t>
            </a:r>
          </a:p>
          <a:p>
            <a:pPr algn="just"/>
            <a:r>
              <a:rPr lang="en-US" dirty="0"/>
              <a:t>A truth table for the function F(A, B, C, D) is constructed with ABC has the same value twice once with D = 0 and again with D = 1.</a:t>
            </a:r>
          </a:p>
          <a:p>
            <a:endParaRPr lang="en-IN" dirty="0"/>
          </a:p>
        </p:txBody>
      </p:sp>
    </p:spTree>
    <p:extLst>
      <p:ext uri="{BB962C8B-B14F-4D97-AF65-F5344CB8AC3E}">
        <p14:creationId xmlns:p14="http://schemas.microsoft.com/office/powerpoint/2010/main" val="3584644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CCA13B-BC0D-4F9D-82FC-8CAAF3BC424E}"/>
              </a:ext>
            </a:extLst>
          </p:cNvPr>
          <p:cNvSpPr>
            <a:spLocks noGrp="1"/>
          </p:cNvSpPr>
          <p:nvPr>
            <p:ph type="title"/>
          </p:nvPr>
        </p:nvSpPr>
        <p:spPr/>
        <p:txBody>
          <a:bodyPr/>
          <a:lstStyle/>
          <a:p>
            <a:r>
              <a:rPr lang="en-US" dirty="0"/>
              <a:t>Boolean functions &amp; representation</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C3133CF4-3723-4097-937D-B47074DC45D4}"/>
                  </a:ext>
                </a:extLst>
              </p:cNvPr>
              <p:cNvSpPr>
                <a:spLocks noGrp="1"/>
              </p:cNvSpPr>
              <p:nvPr>
                <p:ph idx="1"/>
              </p:nvPr>
            </p:nvSpPr>
            <p:spPr/>
            <p:txBody>
              <a:bodyPr/>
              <a:lstStyle/>
              <a:p>
                <a:pPr marL="800100"/>
                <a:endParaRPr lang="en-US" dirty="0"/>
              </a:p>
              <a:p>
                <a:pPr marL="800100"/>
                <a:endParaRPr lang="en-US" dirty="0"/>
              </a:p>
              <a:p>
                <a:pPr marL="800100"/>
                <a:endParaRPr lang="en-US" dirty="0"/>
              </a:p>
              <a:p>
                <a:pPr marL="800100"/>
                <a:endParaRPr lang="en-US" dirty="0"/>
              </a:p>
              <a:p>
                <a:pPr marL="800100"/>
                <a:endParaRPr lang="en-US" dirty="0"/>
              </a:p>
              <a:p>
                <a:pPr marL="806450"/>
                <a:r>
                  <a:rPr lang="en-US" dirty="0"/>
                  <a:t>A sum term which contains each of the n variables in either complemented or uncomplemented form is called a maxterm.</a:t>
                </a:r>
              </a:p>
              <a:p>
                <a:pPr marL="806450"/>
                <a:r>
                  <a:rPr lang="en-US" dirty="0"/>
                  <a:t>Maxterms are denoted as M</a:t>
                </a:r>
                <a:r>
                  <a:rPr lang="en-US" baseline="-25000" dirty="0"/>
                  <a:t>0</a:t>
                </a:r>
                <a:r>
                  <a:rPr lang="en-US" dirty="0"/>
                  <a:t>, M</a:t>
                </a:r>
                <a:r>
                  <a:rPr lang="en-US" baseline="-25000" dirty="0"/>
                  <a:t>1</a:t>
                </a:r>
                <a:r>
                  <a:rPr lang="en-US" dirty="0"/>
                  <a:t>, M</a:t>
                </a:r>
                <a:r>
                  <a:rPr lang="en-US" baseline="-25000" dirty="0"/>
                  <a:t>2</a:t>
                </a:r>
                <a:r>
                  <a:rPr lang="en-US" dirty="0"/>
                  <a:t>, …, </a:t>
                </a:r>
              </a:p>
              <a:p>
                <a:pPr marL="457200" indent="0" algn="ctr">
                  <a:buNone/>
                </a:pPr>
                <a:r>
                  <a:rPr lang="en-US" dirty="0"/>
                  <a:t>f(A,B,C) = M</a:t>
                </a:r>
                <a:r>
                  <a:rPr lang="en-US" baseline="-25000" dirty="0"/>
                  <a:t>0</a:t>
                </a:r>
                <a:r>
                  <a:rPr lang="en-US" dirty="0"/>
                  <a:t>M</a:t>
                </a:r>
                <a:r>
                  <a:rPr lang="en-US" baseline="-25000" dirty="0"/>
                  <a:t>1</a:t>
                </a:r>
                <a:r>
                  <a:rPr lang="en-US" dirty="0"/>
                  <a:t>M</a:t>
                </a:r>
                <a:r>
                  <a:rPr lang="en-US" baseline="-25000" dirty="0"/>
                  <a:t>6</a:t>
                </a:r>
                <a:r>
                  <a:rPr lang="en-US" dirty="0"/>
                  <a:t>M</a:t>
                </a:r>
                <a:r>
                  <a:rPr lang="en-US" baseline="-25000" dirty="0"/>
                  <a:t>7</a:t>
                </a:r>
              </a:p>
              <a:p>
                <a:pPr marL="457200" indent="0" algn="ctr">
                  <a:buNone/>
                </a:pPr>
                <a:r>
                  <a:rPr lang="en-US" dirty="0"/>
                  <a:t>Or</a:t>
                </a:r>
              </a:p>
              <a:p>
                <a:pPr marL="457200" indent="0" algn="ctr">
                  <a:buNone/>
                </a:pPr>
                <a:r>
                  <a:rPr lang="en-US" dirty="0"/>
                  <a:t>f(A,B,C) = </a:t>
                </a:r>
                <a14:m>
                  <m:oMath xmlns:m="http://schemas.openxmlformats.org/officeDocument/2006/math">
                    <m:nary>
                      <m:naryPr>
                        <m:chr m:val="∏"/>
                        <m:limLoc m:val="subSup"/>
                        <m:supHide m:val="on"/>
                        <m:ctrlPr>
                          <a:rPr lang="en-US" i="1">
                            <a:latin typeface="Cambria Math" panose="02040503050406030204" pitchFamily="18" charset="0"/>
                            <a:ea typeface="Cambria Math" panose="02040503050406030204" pitchFamily="18" charset="0"/>
                          </a:rPr>
                        </m:ctrlPr>
                      </m:naryPr>
                      <m:sub>
                        <m:r>
                          <m:rPr>
                            <m:brk m:alnAt="9"/>
                          </m:rPr>
                          <a:rPr lang="en-US" i="1">
                            <a:latin typeface="Cambria Math" panose="02040503050406030204" pitchFamily="18" charset="0"/>
                            <a:ea typeface="Cambria Math" panose="02040503050406030204" pitchFamily="18" charset="0"/>
                          </a:rPr>
                          <m:t>𝑀</m:t>
                        </m:r>
                      </m:sub>
                      <m:sup/>
                      <m:e>
                        <m:r>
                          <a:rPr lang="en-US" i="1">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,6,7)</m:t>
                        </m:r>
                      </m:e>
                    </m:nary>
                  </m:oMath>
                </a14:m>
                <a:endParaRPr lang="en-IN" dirty="0"/>
              </a:p>
              <a:p>
                <a:endParaRPr lang="en-IN" dirty="0"/>
              </a:p>
            </p:txBody>
          </p:sp>
        </mc:Choice>
        <mc:Fallback xmlns="">
          <p:sp>
            <p:nvSpPr>
              <p:cNvPr id="3" name="Content Placeholder 2">
                <a:extLst>
                  <a:ext uri="{FF2B5EF4-FFF2-40B4-BE49-F238E27FC236}">
                    <a16:creationId xmlns:a16="http://schemas.microsoft.com/office/drawing/2014/main" id="{C3133CF4-3723-4097-937D-B47074DC45D4}"/>
                  </a:ext>
                </a:extLst>
              </p:cNvPr>
              <p:cNvSpPr>
                <a:spLocks noGrp="1" noRot="1" noChangeAspect="1" noMove="1" noResize="1" noEditPoints="1" noAdjustHandles="1" noChangeArrowheads="1" noChangeShapeType="1" noTextEdit="1"/>
              </p:cNvSpPr>
              <p:nvPr>
                <p:ph idx="1"/>
              </p:nvPr>
            </p:nvSpPr>
            <p:spPr>
              <a:blipFill>
                <a:blip r:embed="rId2"/>
                <a:stretch>
                  <a:fillRect r="-818" b="-316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xmlns="" id="{8EB6E930-0A41-4DB1-A755-3EAD8FF681A7}"/>
                  </a:ext>
                </a:extLst>
              </p:cNvPr>
              <p:cNvSpPr/>
              <p:nvPr/>
            </p:nvSpPr>
            <p:spPr>
              <a:xfrm>
                <a:off x="2186144" y="864510"/>
                <a:ext cx="3985258" cy="4624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𝑓</m:t>
                      </m:r>
                      <m:d>
                        <m:dPr>
                          <m:ctrlPr>
                            <a:rPr lang="en-US" sz="2400" i="1">
                              <a:latin typeface="Cambria Math" panose="02040503050406030204" pitchFamily="18" charset="0"/>
                            </a:rPr>
                          </m:ctrlPr>
                        </m:dPr>
                        <m:e>
                          <m:r>
                            <a:rPr lang="en-US" sz="2400" i="1">
                              <a:latin typeface="Cambria Math" panose="02040503050406030204" pitchFamily="18" charset="0"/>
                            </a:rPr>
                            <m:t>𝐴</m:t>
                          </m:r>
                          <m:r>
                            <a:rPr lang="en-US" sz="2400" i="1">
                              <a:latin typeface="Cambria Math" panose="02040503050406030204" pitchFamily="18" charset="0"/>
                            </a:rPr>
                            <m:t>,</m:t>
                          </m:r>
                          <m:r>
                            <a:rPr lang="en-US" sz="2400" i="1">
                              <a:latin typeface="Cambria Math" panose="02040503050406030204" pitchFamily="18" charset="0"/>
                            </a:rPr>
                            <m:t>𝐵</m:t>
                          </m:r>
                          <m:r>
                            <a:rPr lang="en-US" sz="2400" i="1">
                              <a:latin typeface="Cambria Math" panose="02040503050406030204" pitchFamily="18" charset="0"/>
                            </a:rPr>
                            <m:t>,</m:t>
                          </m:r>
                          <m:r>
                            <a:rPr lang="en-US" sz="2400" i="1">
                              <a:latin typeface="Cambria Math" panose="02040503050406030204" pitchFamily="18" charset="0"/>
                            </a:rPr>
                            <m:t>𝐶</m:t>
                          </m:r>
                        </m:e>
                      </m:d>
                      <m:r>
                        <a:rPr lang="en-US" sz="2400" i="1">
                          <a:latin typeface="Cambria Math" panose="02040503050406030204" pitchFamily="18" charset="0"/>
                        </a:rPr>
                        <m:t>=</m:t>
                      </m:r>
                      <m:r>
                        <a:rPr lang="en-IN" sz="2400" b="0" i="1" smtClean="0">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𝐴</m:t>
                          </m:r>
                        </m:e>
                      </m:acc>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𝐵</m:t>
                          </m:r>
                        </m:e>
                      </m:acc>
                      <m:r>
                        <a:rPr lang="en-IN" sz="2400" b="0" i="1" smtClean="0">
                          <a:latin typeface="Cambria Math" panose="02040503050406030204" pitchFamily="18" charset="0"/>
                        </a:rPr>
                        <m:t>)(</m:t>
                      </m:r>
                      <m:r>
                        <a:rPr lang="en-IN" sz="2400" b="0" i="1" smtClean="0">
                          <a:latin typeface="Cambria Math" panose="02040503050406030204" pitchFamily="18" charset="0"/>
                        </a:rPr>
                        <m:t>𝐴</m:t>
                      </m:r>
                      <m:r>
                        <a:rPr lang="en-IN" sz="2400" b="0" i="1" smtClean="0">
                          <a:latin typeface="Cambria Math" panose="02040503050406030204" pitchFamily="18" charset="0"/>
                        </a:rPr>
                        <m:t>+</m:t>
                      </m:r>
                      <m:r>
                        <a:rPr lang="en-IN" sz="2400" b="0" i="1" smtClean="0">
                          <a:latin typeface="Cambria Math" panose="02040503050406030204" pitchFamily="18" charset="0"/>
                        </a:rPr>
                        <m:t>𝐵</m:t>
                      </m:r>
                      <m:r>
                        <a:rPr lang="en-IN" sz="2400" b="0" i="1" smtClean="0">
                          <a:latin typeface="Cambria Math" panose="02040503050406030204" pitchFamily="18" charset="0"/>
                        </a:rPr>
                        <m:t>)</m:t>
                      </m:r>
                    </m:oMath>
                  </m:oMathPara>
                </a14:m>
                <a:endParaRPr lang="en-IN" sz="2400" dirty="0"/>
              </a:p>
            </p:txBody>
          </p:sp>
        </mc:Choice>
        <mc:Fallback xmlns="">
          <p:sp>
            <p:nvSpPr>
              <p:cNvPr id="4" name="Rectangle 3">
                <a:extLst>
                  <a:ext uri="{FF2B5EF4-FFF2-40B4-BE49-F238E27FC236}">
                    <a16:creationId xmlns:a16="http://schemas.microsoft.com/office/drawing/2014/main" id="{8EB6E930-0A41-4DB1-A755-3EAD8FF681A7}"/>
                  </a:ext>
                </a:extLst>
              </p:cNvPr>
              <p:cNvSpPr>
                <a:spLocks noRot="1" noChangeAspect="1" noMove="1" noResize="1" noEditPoints="1" noAdjustHandles="1" noChangeArrowheads="1" noChangeShapeType="1" noTextEdit="1"/>
              </p:cNvSpPr>
              <p:nvPr/>
            </p:nvSpPr>
            <p:spPr>
              <a:xfrm>
                <a:off x="2186144" y="864510"/>
                <a:ext cx="3985258" cy="462434"/>
              </a:xfrm>
              <a:prstGeom prst="rect">
                <a:avLst/>
              </a:prstGeom>
              <a:blipFill>
                <a:blip r:embed="rId3"/>
                <a:stretch>
                  <a:fillRect b="-1842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xmlns="" id="{BC1D4932-9F0F-4C1F-8DE4-E56026273349}"/>
                  </a:ext>
                </a:extLst>
              </p:cNvPr>
              <p:cNvSpPr/>
              <p:nvPr/>
            </p:nvSpPr>
            <p:spPr>
              <a:xfrm>
                <a:off x="3529357" y="1403144"/>
                <a:ext cx="4221989" cy="4624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 (</m:t>
                      </m:r>
                      <m:acc>
                        <m:accPr>
                          <m:chr m:val="̅"/>
                          <m:ctrlPr>
                            <a:rPr lang="en-US" sz="2400" i="1">
                              <a:latin typeface="Cambria Math" panose="02040503050406030204" pitchFamily="18" charset="0"/>
                            </a:rPr>
                          </m:ctrlPr>
                        </m:accPr>
                        <m:e>
                          <m:r>
                            <a:rPr lang="en-US" sz="2400" i="1">
                              <a:latin typeface="Cambria Math" panose="02040503050406030204" pitchFamily="18" charset="0"/>
                            </a:rPr>
                            <m:t>𝐴</m:t>
                          </m:r>
                        </m:e>
                      </m:acc>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𝐵</m:t>
                          </m:r>
                        </m:e>
                      </m:acc>
                      <m:r>
                        <a:rPr lang="en-IN" sz="2400" b="0" i="1" smtClean="0">
                          <a:latin typeface="Cambria Math" panose="02040503050406030204" pitchFamily="18" charset="0"/>
                        </a:rPr>
                        <m:t>+</m:t>
                      </m:r>
                      <m:r>
                        <a:rPr lang="en-IN" sz="2400" b="0" i="1" smtClean="0">
                          <a:latin typeface="Cambria Math" panose="02040503050406030204" pitchFamily="18" charset="0"/>
                        </a:rPr>
                        <m:t>𝐶</m:t>
                      </m:r>
                      <m:acc>
                        <m:accPr>
                          <m:chr m:val="̅"/>
                          <m:ctrlPr>
                            <a:rPr lang="en-US" sz="2400" i="1">
                              <a:latin typeface="Cambria Math" panose="02040503050406030204" pitchFamily="18" charset="0"/>
                            </a:rPr>
                          </m:ctrlPr>
                        </m:accPr>
                        <m:e>
                          <m:r>
                            <a:rPr lang="en-IN" sz="2400" b="0" i="1" smtClean="0">
                              <a:latin typeface="Cambria Math" panose="02040503050406030204" pitchFamily="18" charset="0"/>
                            </a:rPr>
                            <m:t>𝐶</m:t>
                          </m:r>
                        </m:e>
                      </m:acc>
                      <m:r>
                        <a:rPr lang="en-IN" sz="2400" b="0" i="1" smtClean="0">
                          <a:latin typeface="Cambria Math" panose="02040503050406030204" pitchFamily="18" charset="0"/>
                        </a:rPr>
                        <m:t>)(</m:t>
                      </m:r>
                      <m:r>
                        <a:rPr lang="en-IN" sz="2400" b="0" i="1" smtClean="0">
                          <a:latin typeface="Cambria Math" panose="02040503050406030204" pitchFamily="18" charset="0"/>
                        </a:rPr>
                        <m:t>𝐴</m:t>
                      </m:r>
                      <m:r>
                        <a:rPr lang="en-IN" sz="2400" b="0" i="1" smtClean="0">
                          <a:latin typeface="Cambria Math" panose="02040503050406030204" pitchFamily="18" charset="0"/>
                        </a:rPr>
                        <m:t>+</m:t>
                      </m:r>
                      <m:r>
                        <a:rPr lang="en-IN" sz="2400" b="0" i="1" smtClean="0">
                          <a:latin typeface="Cambria Math" panose="02040503050406030204" pitchFamily="18" charset="0"/>
                        </a:rPr>
                        <m:t>𝐵</m:t>
                      </m:r>
                      <m:r>
                        <a:rPr lang="en-IN" sz="2400" b="0" i="1" smtClean="0">
                          <a:latin typeface="Cambria Math" panose="02040503050406030204" pitchFamily="18" charset="0"/>
                        </a:rPr>
                        <m:t>+</m:t>
                      </m:r>
                      <m:r>
                        <a:rPr lang="en-IN" sz="2400" i="1">
                          <a:latin typeface="Cambria Math" panose="02040503050406030204" pitchFamily="18" charset="0"/>
                        </a:rPr>
                        <m:t>𝐶</m:t>
                      </m:r>
                      <m:acc>
                        <m:accPr>
                          <m:chr m:val="̅"/>
                          <m:ctrlPr>
                            <a:rPr lang="en-US" sz="2400" i="1">
                              <a:latin typeface="Cambria Math" panose="02040503050406030204" pitchFamily="18" charset="0"/>
                            </a:rPr>
                          </m:ctrlPr>
                        </m:accPr>
                        <m:e>
                          <m:r>
                            <a:rPr lang="en-IN" sz="2400" i="1">
                              <a:latin typeface="Cambria Math" panose="02040503050406030204" pitchFamily="18" charset="0"/>
                            </a:rPr>
                            <m:t>𝐶</m:t>
                          </m:r>
                        </m:e>
                      </m:acc>
                      <m:r>
                        <a:rPr lang="en-IN" sz="2400" b="0" i="1" smtClean="0">
                          <a:latin typeface="Cambria Math" panose="02040503050406030204" pitchFamily="18" charset="0"/>
                        </a:rPr>
                        <m:t>)</m:t>
                      </m:r>
                    </m:oMath>
                  </m:oMathPara>
                </a14:m>
                <a:endParaRPr lang="en-IN" sz="2400" dirty="0"/>
              </a:p>
            </p:txBody>
          </p:sp>
        </mc:Choice>
        <mc:Fallback xmlns="">
          <p:sp>
            <p:nvSpPr>
              <p:cNvPr id="5" name="Rectangle 4">
                <a:extLst>
                  <a:ext uri="{FF2B5EF4-FFF2-40B4-BE49-F238E27FC236}">
                    <a16:creationId xmlns:a16="http://schemas.microsoft.com/office/drawing/2014/main" id="{BC1D4932-9F0F-4C1F-8DE4-E56026273349}"/>
                  </a:ext>
                </a:extLst>
              </p:cNvPr>
              <p:cNvSpPr>
                <a:spLocks noRot="1" noChangeAspect="1" noMove="1" noResize="1" noEditPoints="1" noAdjustHandles="1" noChangeArrowheads="1" noChangeShapeType="1" noTextEdit="1"/>
              </p:cNvSpPr>
              <p:nvPr/>
            </p:nvSpPr>
            <p:spPr>
              <a:xfrm>
                <a:off x="3529357" y="1403144"/>
                <a:ext cx="4221989" cy="462434"/>
              </a:xfrm>
              <a:prstGeom prst="rect">
                <a:avLst/>
              </a:prstGeom>
              <a:blipFill>
                <a:blip r:embed="rId4"/>
                <a:stretch>
                  <a:fillRect r="-4473" b="-1842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xmlns="" id="{6EC6B5BF-76D7-4F17-ADF7-888A3F40EF53}"/>
                  </a:ext>
                </a:extLst>
              </p:cNvPr>
              <p:cNvSpPr/>
              <p:nvPr/>
            </p:nvSpPr>
            <p:spPr>
              <a:xfrm>
                <a:off x="3434109" y="1941778"/>
                <a:ext cx="7214731" cy="4624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 (</m:t>
                      </m:r>
                      <m:acc>
                        <m:accPr>
                          <m:chr m:val="̅"/>
                          <m:ctrlPr>
                            <a:rPr lang="en-US" sz="2400" i="1">
                              <a:latin typeface="Cambria Math" panose="02040503050406030204" pitchFamily="18" charset="0"/>
                            </a:rPr>
                          </m:ctrlPr>
                        </m:accPr>
                        <m:e>
                          <m:r>
                            <a:rPr lang="en-US" sz="2400" i="1">
                              <a:latin typeface="Cambria Math" panose="02040503050406030204" pitchFamily="18" charset="0"/>
                            </a:rPr>
                            <m:t>𝐴</m:t>
                          </m:r>
                        </m:e>
                      </m:acc>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𝐵</m:t>
                          </m:r>
                        </m:e>
                      </m:acc>
                      <m:r>
                        <a:rPr lang="en-IN" sz="2400" b="0" i="1" smtClean="0">
                          <a:latin typeface="Cambria Math" panose="02040503050406030204" pitchFamily="18" charset="0"/>
                        </a:rPr>
                        <m:t>+</m:t>
                      </m:r>
                      <m:r>
                        <a:rPr lang="en-IN" sz="2400" b="0" i="1" smtClean="0">
                          <a:latin typeface="Cambria Math" panose="02040503050406030204" pitchFamily="18" charset="0"/>
                        </a:rPr>
                        <m:t>𝐶</m:t>
                      </m:r>
                      <m:r>
                        <a:rPr lang="en-IN" sz="2400" b="0" i="1" smtClean="0">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𝐴</m:t>
                          </m:r>
                        </m:e>
                      </m:acc>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𝐵</m:t>
                          </m:r>
                        </m:e>
                      </m:acc>
                      <m:r>
                        <a:rPr lang="en-IN" sz="2400" i="1">
                          <a:latin typeface="Cambria Math" panose="02040503050406030204" pitchFamily="18" charset="0"/>
                        </a:rPr>
                        <m:t>+</m:t>
                      </m:r>
                      <m:acc>
                        <m:accPr>
                          <m:chr m:val="̅"/>
                          <m:ctrlPr>
                            <a:rPr lang="en-US" sz="2400" i="1" smtClean="0">
                              <a:latin typeface="Cambria Math" panose="02040503050406030204" pitchFamily="18" charset="0"/>
                            </a:rPr>
                          </m:ctrlPr>
                        </m:accPr>
                        <m:e>
                          <m:r>
                            <a:rPr lang="en-IN" sz="2400" i="1">
                              <a:latin typeface="Cambria Math" panose="02040503050406030204" pitchFamily="18" charset="0"/>
                            </a:rPr>
                            <m:t>𝐶</m:t>
                          </m:r>
                        </m:e>
                      </m:acc>
                      <m:r>
                        <a:rPr lang="en-IN" sz="2400" i="1">
                          <a:latin typeface="Cambria Math" panose="02040503050406030204" pitchFamily="18" charset="0"/>
                        </a:rPr>
                        <m:t>)</m:t>
                      </m:r>
                      <m:r>
                        <a:rPr lang="en-IN" sz="2400" b="0" i="1" smtClean="0">
                          <a:latin typeface="Cambria Math" panose="02040503050406030204" pitchFamily="18" charset="0"/>
                        </a:rPr>
                        <m:t>(</m:t>
                      </m:r>
                      <m:r>
                        <a:rPr lang="en-IN" sz="2400" b="0" i="1" smtClean="0">
                          <a:latin typeface="Cambria Math" panose="02040503050406030204" pitchFamily="18" charset="0"/>
                        </a:rPr>
                        <m:t>𝐴</m:t>
                      </m:r>
                      <m:r>
                        <a:rPr lang="en-IN" sz="2400" b="0" i="1" smtClean="0">
                          <a:latin typeface="Cambria Math" panose="02040503050406030204" pitchFamily="18" charset="0"/>
                        </a:rPr>
                        <m:t>+</m:t>
                      </m:r>
                      <m:r>
                        <a:rPr lang="en-IN" sz="2400" b="0" i="1" smtClean="0">
                          <a:latin typeface="Cambria Math" panose="02040503050406030204" pitchFamily="18" charset="0"/>
                        </a:rPr>
                        <m:t>𝐵</m:t>
                      </m:r>
                      <m:r>
                        <a:rPr lang="en-IN" sz="2400" b="0" i="1" smtClean="0">
                          <a:latin typeface="Cambria Math" panose="02040503050406030204" pitchFamily="18" charset="0"/>
                        </a:rPr>
                        <m:t>+</m:t>
                      </m:r>
                      <m:r>
                        <a:rPr lang="en-IN" sz="2400" i="1">
                          <a:latin typeface="Cambria Math" panose="02040503050406030204" pitchFamily="18" charset="0"/>
                        </a:rPr>
                        <m:t>𝐶</m:t>
                      </m:r>
                      <m:r>
                        <a:rPr lang="en-IN" sz="2400" b="0" i="1" smtClean="0">
                          <a:latin typeface="Cambria Math" panose="02040503050406030204" pitchFamily="18" charset="0"/>
                        </a:rPr>
                        <m:t>)</m:t>
                      </m:r>
                      <m:r>
                        <a:rPr lang="en-IN" sz="2400" i="1">
                          <a:latin typeface="Cambria Math" panose="02040503050406030204" pitchFamily="18" charset="0"/>
                        </a:rPr>
                        <m:t>(</m:t>
                      </m:r>
                      <m:r>
                        <a:rPr lang="en-IN" sz="2400" i="1">
                          <a:latin typeface="Cambria Math" panose="02040503050406030204" pitchFamily="18" charset="0"/>
                        </a:rPr>
                        <m:t>𝐴</m:t>
                      </m:r>
                      <m:r>
                        <a:rPr lang="en-IN" sz="2400" i="1">
                          <a:latin typeface="Cambria Math" panose="02040503050406030204" pitchFamily="18" charset="0"/>
                        </a:rPr>
                        <m:t>+</m:t>
                      </m:r>
                      <m:r>
                        <a:rPr lang="en-IN" sz="2400" i="1">
                          <a:latin typeface="Cambria Math" panose="02040503050406030204" pitchFamily="18" charset="0"/>
                        </a:rPr>
                        <m:t>𝐵</m:t>
                      </m:r>
                      <m:r>
                        <a:rPr lang="en-IN" sz="2400" i="1">
                          <a:latin typeface="Cambria Math" panose="02040503050406030204" pitchFamily="18" charset="0"/>
                        </a:rPr>
                        <m:t>+</m:t>
                      </m:r>
                      <m:acc>
                        <m:accPr>
                          <m:chr m:val="̅"/>
                          <m:ctrlPr>
                            <a:rPr lang="en-US" sz="2400" i="1">
                              <a:latin typeface="Cambria Math" panose="02040503050406030204" pitchFamily="18" charset="0"/>
                            </a:rPr>
                          </m:ctrlPr>
                        </m:accPr>
                        <m:e>
                          <m:r>
                            <a:rPr lang="en-IN" sz="2400" i="1">
                              <a:latin typeface="Cambria Math" panose="02040503050406030204" pitchFamily="18" charset="0"/>
                            </a:rPr>
                            <m:t>𝐶</m:t>
                          </m:r>
                        </m:e>
                      </m:acc>
                      <m:r>
                        <a:rPr lang="en-IN" sz="2400" i="1">
                          <a:latin typeface="Cambria Math" panose="02040503050406030204" pitchFamily="18" charset="0"/>
                        </a:rPr>
                        <m:t>)</m:t>
                      </m:r>
                    </m:oMath>
                  </m:oMathPara>
                </a14:m>
                <a:endParaRPr lang="en-IN" sz="2400" dirty="0"/>
              </a:p>
            </p:txBody>
          </p:sp>
        </mc:Choice>
        <mc:Fallback xmlns="">
          <p:sp>
            <p:nvSpPr>
              <p:cNvPr id="6" name="Rectangle 5">
                <a:extLst>
                  <a:ext uri="{FF2B5EF4-FFF2-40B4-BE49-F238E27FC236}">
                    <a16:creationId xmlns:a16="http://schemas.microsoft.com/office/drawing/2014/main" id="{6EC6B5BF-76D7-4F17-ADF7-888A3F40EF53}"/>
                  </a:ext>
                </a:extLst>
              </p:cNvPr>
              <p:cNvSpPr>
                <a:spLocks noRot="1" noChangeAspect="1" noMove="1" noResize="1" noEditPoints="1" noAdjustHandles="1" noChangeArrowheads="1" noChangeShapeType="1" noTextEdit="1"/>
              </p:cNvSpPr>
              <p:nvPr/>
            </p:nvSpPr>
            <p:spPr>
              <a:xfrm>
                <a:off x="3434109" y="1941778"/>
                <a:ext cx="7214731" cy="462434"/>
              </a:xfrm>
              <a:prstGeom prst="rect">
                <a:avLst/>
              </a:prstGeom>
              <a:blipFill>
                <a:blip r:embed="rId5"/>
                <a:stretch>
                  <a:fillRect r="-1098" b="-20000"/>
                </a:stretch>
              </a:blipFill>
            </p:spPr>
            <p:txBody>
              <a:bodyPr/>
              <a:lstStyle/>
              <a:p>
                <a:r>
                  <a:rPr lang="en-IN">
                    <a:noFill/>
                  </a:rPr>
                  <a:t> </a:t>
                </a:r>
              </a:p>
            </p:txBody>
          </p:sp>
        </mc:Fallback>
      </mc:AlternateContent>
      <p:sp>
        <p:nvSpPr>
          <p:cNvPr id="7" name="TextBox 6">
            <a:extLst>
              <a:ext uri="{FF2B5EF4-FFF2-40B4-BE49-F238E27FC236}">
                <a16:creationId xmlns:a16="http://schemas.microsoft.com/office/drawing/2014/main" xmlns="" id="{D8153BD9-A234-4F52-B919-6AB8B9CFF87F}"/>
              </a:ext>
            </a:extLst>
          </p:cNvPr>
          <p:cNvSpPr txBox="1"/>
          <p:nvPr/>
        </p:nvSpPr>
        <p:spPr>
          <a:xfrm>
            <a:off x="2186144" y="2509577"/>
            <a:ext cx="2776722" cy="461665"/>
          </a:xfrm>
          <a:prstGeom prst="rect">
            <a:avLst/>
          </a:prstGeom>
          <a:noFill/>
        </p:spPr>
        <p:txBody>
          <a:bodyPr wrap="none" rtlCol="0">
            <a:spAutoFit/>
          </a:bodyPr>
          <a:lstStyle/>
          <a:p>
            <a:r>
              <a:rPr lang="en-US" sz="2400" dirty="0">
                <a:solidFill>
                  <a:schemeClr val="tx2"/>
                </a:solidFill>
              </a:rPr>
              <a:t>Value of Maxterm = 0</a:t>
            </a:r>
          </a:p>
        </p:txBody>
      </p:sp>
    </p:spTree>
    <p:extLst>
      <p:ext uri="{BB962C8B-B14F-4D97-AF65-F5344CB8AC3E}">
        <p14:creationId xmlns:p14="http://schemas.microsoft.com/office/powerpoint/2010/main" val="3824991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9DB256-DEDC-43F9-AE4C-07FDBFF21CA8}"/>
              </a:ext>
            </a:extLst>
          </p:cNvPr>
          <p:cNvSpPr>
            <a:spLocks noGrp="1"/>
          </p:cNvSpPr>
          <p:nvPr>
            <p:ph type="title"/>
          </p:nvPr>
        </p:nvSpPr>
        <p:spPr/>
        <p:txBody>
          <a:bodyPr/>
          <a:lstStyle/>
          <a:p>
            <a:r>
              <a:rPr lang="en-US" dirty="0"/>
              <a:t>Logic function generator using Multiplexer (Method)</a:t>
            </a:r>
            <a:endParaRPr lang="en-IN" dirty="0"/>
          </a:p>
        </p:txBody>
      </p:sp>
      <p:sp>
        <p:nvSpPr>
          <p:cNvPr id="3" name="Content Placeholder 2">
            <a:extLst>
              <a:ext uri="{FF2B5EF4-FFF2-40B4-BE49-F238E27FC236}">
                <a16:creationId xmlns:a16="http://schemas.microsoft.com/office/drawing/2014/main" xmlns="" id="{60886987-FCB7-4A12-B3E4-F5E86DFDDDCD}"/>
              </a:ext>
            </a:extLst>
          </p:cNvPr>
          <p:cNvSpPr>
            <a:spLocks noGrp="1"/>
          </p:cNvSpPr>
          <p:nvPr>
            <p:ph idx="1"/>
          </p:nvPr>
        </p:nvSpPr>
        <p:spPr/>
        <p:txBody>
          <a:bodyPr/>
          <a:lstStyle/>
          <a:p>
            <a:pPr algn="just"/>
            <a:r>
              <a:rPr lang="en-US" dirty="0"/>
              <a:t>The following rules are used to determine the connections that should be made to the data inputs of the multiplexer. </a:t>
            </a:r>
          </a:p>
          <a:p>
            <a:pPr marL="914400" lvl="1" indent="-457200" algn="just">
              <a:spcBef>
                <a:spcPts val="1200"/>
              </a:spcBef>
              <a:buFont typeface="+mj-lt"/>
              <a:buAutoNum type="arabicPeriod"/>
            </a:pPr>
            <a:r>
              <a:rPr lang="en-US" dirty="0"/>
              <a:t>If F = 0 both times when the same combination of ABC occurs, connect logic 0 to the data input selected by that combination. </a:t>
            </a:r>
          </a:p>
          <a:p>
            <a:pPr marL="914400" lvl="1" indent="-457200" algn="just">
              <a:spcBef>
                <a:spcPts val="1200"/>
              </a:spcBef>
              <a:buFont typeface="+mj-lt"/>
              <a:buAutoNum type="arabicPeriod"/>
            </a:pPr>
            <a:r>
              <a:rPr lang="en-US" dirty="0"/>
              <a:t>If F = 1 both times when the same combination of ABC occurs, connect logic 1 to the data input selected by that combination. </a:t>
            </a:r>
          </a:p>
          <a:p>
            <a:pPr marL="914400" lvl="1" indent="-457200" algn="just">
              <a:spcBef>
                <a:spcPts val="1200"/>
              </a:spcBef>
              <a:buFont typeface="+mj-lt"/>
              <a:buAutoNum type="arabicPeriod"/>
            </a:pPr>
            <a:r>
              <a:rPr lang="en-US" dirty="0"/>
              <a:t>If F is different for the two occurrences of a combination of ABC, and if F = D in each case, connect D to the data input selected by that combination. </a:t>
            </a:r>
          </a:p>
          <a:p>
            <a:pPr marL="914400" lvl="1" indent="-457200" algn="just">
              <a:spcBef>
                <a:spcPts val="1200"/>
              </a:spcBef>
              <a:buFont typeface="+mj-lt"/>
              <a:buAutoNum type="arabicPeriod"/>
            </a:pPr>
            <a:r>
              <a:rPr lang="en-US" dirty="0"/>
              <a:t>If F is different for the two occurrences of a combination of ABC, and if F = D’ in each case, connect D’ to the data input selected by that combination.</a:t>
            </a:r>
          </a:p>
          <a:p>
            <a:endParaRPr lang="en-IN" dirty="0"/>
          </a:p>
        </p:txBody>
      </p:sp>
    </p:spTree>
    <p:extLst>
      <p:ext uri="{BB962C8B-B14F-4D97-AF65-F5344CB8AC3E}">
        <p14:creationId xmlns:p14="http://schemas.microsoft.com/office/powerpoint/2010/main" val="3009477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xmlns="" id="{E634074B-5C60-4B5F-AF89-BA7B00102911}"/>
                  </a:ext>
                </a:extLst>
              </p:cNvPr>
              <p:cNvSpPr/>
              <p:nvPr/>
            </p:nvSpPr>
            <p:spPr>
              <a:xfrm>
                <a:off x="53365" y="171282"/>
                <a:ext cx="3474720" cy="1015663"/>
              </a:xfrm>
              <a:prstGeom prst="rect">
                <a:avLst/>
              </a:prstGeom>
            </p:spPr>
            <p:txBody>
              <a:bodyPr wrap="square">
                <a:spAutoFit/>
              </a:bodyPr>
              <a:lstStyle/>
              <a:p>
                <a:r>
                  <a:rPr lang="en-US" sz="2000" dirty="0">
                    <a:solidFill>
                      <a:schemeClr val="accent6"/>
                    </a:solidFill>
                    <a:latin typeface="+mj-lt"/>
                  </a:rPr>
                  <a:t>Implement the following function using 8 to 1 MUX</a:t>
                </a:r>
              </a:p>
              <a:p>
                <a:r>
                  <a:rPr lang="en-US" sz="2000" dirty="0">
                    <a:solidFill>
                      <a:schemeClr val="accent6"/>
                    </a:solidFill>
                    <a:latin typeface="+mj-lt"/>
                  </a:rPr>
                  <a:t>F = </a:t>
                </a:r>
                <a14:m>
                  <m:oMath xmlns:m="http://schemas.openxmlformats.org/officeDocument/2006/math">
                    <m:nary>
                      <m:naryPr>
                        <m:chr m:val="∑"/>
                        <m:limLoc m:val="subSup"/>
                        <m:supHide m:val="on"/>
                        <m:ctrlPr>
                          <a:rPr lang="en-US" sz="2000" i="1" smtClean="0">
                            <a:solidFill>
                              <a:schemeClr val="accent6"/>
                            </a:solidFill>
                            <a:latin typeface="Cambria Math" panose="02040503050406030204" pitchFamily="18" charset="0"/>
                          </a:rPr>
                        </m:ctrlPr>
                      </m:naryPr>
                      <m:sub>
                        <m:r>
                          <m:rPr>
                            <m:brk m:alnAt="9"/>
                          </m:rPr>
                          <a:rPr lang="en-US" sz="2000" b="0" i="1" smtClean="0">
                            <a:solidFill>
                              <a:schemeClr val="accent6"/>
                            </a:solidFill>
                            <a:latin typeface="Cambria Math" panose="02040503050406030204" pitchFamily="18" charset="0"/>
                          </a:rPr>
                          <m:t>𝑚</m:t>
                        </m:r>
                      </m:sub>
                      <m:sup/>
                      <m:e>
                        <m:r>
                          <a:rPr lang="en-US" sz="2000" b="0" i="1" smtClean="0">
                            <a:solidFill>
                              <a:schemeClr val="accent6"/>
                            </a:solidFill>
                            <a:latin typeface="Cambria Math" panose="02040503050406030204" pitchFamily="18" charset="0"/>
                          </a:rPr>
                          <m:t>(</m:t>
                        </m:r>
                      </m:e>
                    </m:nary>
                    <m:r>
                      <a:rPr lang="en-US" sz="2000" b="0" i="1" smtClean="0">
                        <a:solidFill>
                          <a:schemeClr val="accent6"/>
                        </a:solidFill>
                        <a:latin typeface="Cambria Math" panose="02040503050406030204" pitchFamily="18" charset="0"/>
                      </a:rPr>
                      <m:t>0,1,2,3,4,10,11,14,15)</m:t>
                    </m:r>
                  </m:oMath>
                </a14:m>
                <a:endParaRPr lang="en-US" sz="2000" dirty="0">
                  <a:solidFill>
                    <a:schemeClr val="accent6"/>
                  </a:solidFill>
                  <a:latin typeface="+mj-lt"/>
                </a:endParaRPr>
              </a:p>
            </p:txBody>
          </p:sp>
        </mc:Choice>
        <mc:Fallback xmlns="">
          <p:sp>
            <p:nvSpPr>
              <p:cNvPr id="2" name="Rectangle 1">
                <a:extLst>
                  <a:ext uri="{FF2B5EF4-FFF2-40B4-BE49-F238E27FC236}">
                    <a16:creationId xmlns:a16="http://schemas.microsoft.com/office/drawing/2014/main" id="{E634074B-5C60-4B5F-AF89-BA7B00102911}"/>
                  </a:ext>
                </a:extLst>
              </p:cNvPr>
              <p:cNvSpPr>
                <a:spLocks noRot="1" noChangeAspect="1" noMove="1" noResize="1" noEditPoints="1" noAdjustHandles="1" noChangeArrowheads="1" noChangeShapeType="1" noTextEdit="1"/>
              </p:cNvSpPr>
              <p:nvPr/>
            </p:nvSpPr>
            <p:spPr>
              <a:xfrm>
                <a:off x="53365" y="171282"/>
                <a:ext cx="3474720" cy="1015663"/>
              </a:xfrm>
              <a:prstGeom prst="rect">
                <a:avLst/>
              </a:prstGeom>
              <a:blipFill>
                <a:blip r:embed="rId2"/>
                <a:stretch>
                  <a:fillRect l="-1930" t="-2395" b="-71856"/>
                </a:stretch>
              </a:blipFill>
            </p:spPr>
            <p:txBody>
              <a:bodyPr/>
              <a:lstStyle/>
              <a:p>
                <a:r>
                  <a:rPr lang="en-IN">
                    <a:noFill/>
                  </a:rPr>
                  <a:t> </a:t>
                </a:r>
              </a:p>
            </p:txBody>
          </p:sp>
        </mc:Fallback>
      </mc:AlternateContent>
      <p:graphicFrame>
        <p:nvGraphicFramePr>
          <p:cNvPr id="3" name="Table 2">
            <a:extLst>
              <a:ext uri="{FF2B5EF4-FFF2-40B4-BE49-F238E27FC236}">
                <a16:creationId xmlns:a16="http://schemas.microsoft.com/office/drawing/2014/main" xmlns="" id="{9FFEC8AC-D4AC-4212-842C-2B00EDCDAE7D}"/>
              </a:ext>
            </a:extLst>
          </p:cNvPr>
          <p:cNvGraphicFramePr>
            <a:graphicFrameLocks noGrp="1"/>
          </p:cNvGraphicFramePr>
          <p:nvPr/>
        </p:nvGraphicFramePr>
        <p:xfrm>
          <a:off x="3750073" y="89118"/>
          <a:ext cx="3474720" cy="6400800"/>
        </p:xfrm>
        <a:graphic>
          <a:graphicData uri="http://schemas.openxmlformats.org/drawingml/2006/table">
            <a:tbl>
              <a:tblPr firstRow="1" bandRow="1">
                <a:tableStyleId>{5C22544A-7EE6-4342-B048-85BDC9FD1C3A}</a:tableStyleId>
              </a:tblPr>
              <a:tblGrid>
                <a:gridCol w="528320">
                  <a:extLst>
                    <a:ext uri="{9D8B030D-6E8A-4147-A177-3AD203B41FA5}">
                      <a16:colId xmlns:a16="http://schemas.microsoft.com/office/drawing/2014/main" xmlns="" val="20000"/>
                    </a:ext>
                  </a:extLst>
                </a:gridCol>
                <a:gridCol w="528320">
                  <a:extLst>
                    <a:ext uri="{9D8B030D-6E8A-4147-A177-3AD203B41FA5}">
                      <a16:colId xmlns:a16="http://schemas.microsoft.com/office/drawing/2014/main" xmlns="" val="20001"/>
                    </a:ext>
                  </a:extLst>
                </a:gridCol>
                <a:gridCol w="528320">
                  <a:extLst>
                    <a:ext uri="{9D8B030D-6E8A-4147-A177-3AD203B41FA5}">
                      <a16:colId xmlns:a16="http://schemas.microsoft.com/office/drawing/2014/main" xmlns="" val="20002"/>
                    </a:ext>
                  </a:extLst>
                </a:gridCol>
                <a:gridCol w="528320">
                  <a:extLst>
                    <a:ext uri="{9D8B030D-6E8A-4147-A177-3AD203B41FA5}">
                      <a16:colId xmlns:a16="http://schemas.microsoft.com/office/drawing/2014/main" xmlns="" val="20003"/>
                    </a:ext>
                  </a:extLst>
                </a:gridCol>
                <a:gridCol w="528320">
                  <a:extLst>
                    <a:ext uri="{9D8B030D-6E8A-4147-A177-3AD203B41FA5}">
                      <a16:colId xmlns:a16="http://schemas.microsoft.com/office/drawing/2014/main" xmlns="" val="20004"/>
                    </a:ext>
                  </a:extLst>
                </a:gridCol>
                <a:gridCol w="833120">
                  <a:extLst>
                    <a:ext uri="{9D8B030D-6E8A-4147-A177-3AD203B41FA5}">
                      <a16:colId xmlns:a16="http://schemas.microsoft.com/office/drawing/2014/main" xmlns="" val="20005"/>
                    </a:ext>
                  </a:extLst>
                </a:gridCol>
              </a:tblGrid>
              <a:tr h="357329">
                <a:tc>
                  <a:txBody>
                    <a:bodyPr/>
                    <a:lstStyle/>
                    <a:p>
                      <a:pPr algn="ctr"/>
                      <a:r>
                        <a:rPr lang="en-US" sz="2000" b="1" dirty="0">
                          <a:solidFill>
                            <a:sysClr val="windowText" lastClr="000000"/>
                          </a:solidFill>
                        </a:rPr>
                        <a:t>S</a:t>
                      </a:r>
                      <a:r>
                        <a:rPr lang="en-US" sz="2000" b="1" baseline="-25000" dirty="0">
                          <a:solidFill>
                            <a:sysClr val="windowText" lastClr="000000"/>
                          </a:solidFill>
                        </a:rPr>
                        <a:t>2</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000" b="1" dirty="0">
                          <a:solidFill>
                            <a:sysClr val="windowText" lastClr="000000"/>
                          </a:solidFill>
                        </a:rPr>
                        <a:t>S</a:t>
                      </a:r>
                      <a:r>
                        <a:rPr lang="en-US" sz="2000" b="1" baseline="-25000" dirty="0">
                          <a:solidFill>
                            <a:sysClr val="windowText" lastClr="000000"/>
                          </a:solidFill>
                        </a:rPr>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000" b="1" dirty="0">
                          <a:solidFill>
                            <a:sysClr val="windowText" lastClr="000000"/>
                          </a:solidFill>
                        </a:rPr>
                        <a:t>S</a:t>
                      </a:r>
                      <a:r>
                        <a:rPr lang="en-US" sz="2000" b="1" baseline="-25000" dirty="0">
                          <a:solidFill>
                            <a:sysClr val="windowText" lastClr="000000"/>
                          </a:solidFill>
                        </a:rPr>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rowSpan="2">
                  <a:txBody>
                    <a:bodyPr/>
                    <a:lstStyle/>
                    <a:p>
                      <a:pPr algn="ctr"/>
                      <a:r>
                        <a:rPr lang="en-US" sz="2000" b="1" dirty="0">
                          <a:solidFill>
                            <a:sysClr val="windowText" lastClr="000000"/>
                          </a:solidFill>
                        </a:rPr>
                        <a:t>D</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rowSpan="2" gridSpan="2">
                  <a:txBody>
                    <a:bodyPr/>
                    <a:lstStyle/>
                    <a:p>
                      <a:pPr algn="ctr"/>
                      <a:r>
                        <a:rPr lang="en-US" sz="2000" b="1" dirty="0">
                          <a:solidFill>
                            <a:sysClr val="windowText" lastClr="000000"/>
                          </a:solidFill>
                        </a:rPr>
                        <a:t>F</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rowSpan="2" hMerge="1">
                  <a:txBody>
                    <a:bodyPr/>
                    <a:lstStyle/>
                    <a:p>
                      <a:pPr algn="ctr"/>
                      <a:endParaRPr lang="en-US" sz="2000" b="1" dirty="0"/>
                    </a:p>
                  </a:txBody>
                  <a:tcPr anchor="ctr"/>
                </a:tc>
                <a:extLst>
                  <a:ext uri="{0D108BD9-81ED-4DB2-BD59-A6C34878D82A}">
                    <a16:rowId xmlns:a16="http://schemas.microsoft.com/office/drawing/2014/main" xmlns="" val="10000"/>
                  </a:ext>
                </a:extLst>
              </a:tr>
              <a:tr h="357329">
                <a:tc>
                  <a:txBody>
                    <a:bodyPr/>
                    <a:lstStyle/>
                    <a:p>
                      <a:pPr algn="ctr"/>
                      <a:r>
                        <a:rPr lang="en-US" sz="2000" b="1" dirty="0">
                          <a:solidFill>
                            <a:sysClr val="windowText" lastClr="000000"/>
                          </a:solidFill>
                        </a:rPr>
                        <a:t>A</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000" b="1" dirty="0">
                          <a:solidFill>
                            <a:sysClr val="windowText" lastClr="000000"/>
                          </a:solidFill>
                        </a:rPr>
                        <a:t>B</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000" b="1" dirty="0">
                          <a:solidFill>
                            <a:sysClr val="windowText" lastClr="000000"/>
                          </a:solidFill>
                        </a:rPr>
                        <a:t>C</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vMerge="1">
                  <a:txBody>
                    <a:bodyPr/>
                    <a:lstStyle/>
                    <a:p>
                      <a:pPr algn="ctr"/>
                      <a:endParaRPr lang="en-US" sz="2000" dirty="0"/>
                    </a:p>
                  </a:txBody>
                  <a:tcPr anchor="ct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xmlns="" val="10001"/>
                  </a:ext>
                </a:extLst>
              </a:tr>
              <a:tr h="577418">
                <a:tc>
                  <a:txBody>
                    <a:bodyPr/>
                    <a:lstStyle/>
                    <a:p>
                      <a:pPr algn="ctr"/>
                      <a:r>
                        <a:rPr lang="en-US" sz="2000" dirty="0"/>
                        <a:t>0</a:t>
                      </a:r>
                    </a:p>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1</a:t>
                      </a:r>
                    </a:p>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F</a:t>
                      </a:r>
                      <a:r>
                        <a:rPr lang="en-US" sz="2000" baseline="0" dirty="0"/>
                        <a:t> = 1</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2"/>
                  </a:ext>
                </a:extLst>
              </a:tr>
              <a:tr h="577418">
                <a:tc>
                  <a:txBody>
                    <a:bodyPr/>
                    <a:lstStyle/>
                    <a:p>
                      <a:pPr algn="ctr"/>
                      <a:r>
                        <a:rPr lang="en-US" sz="2000" dirty="0"/>
                        <a:t>0</a:t>
                      </a:r>
                    </a:p>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1</a:t>
                      </a:r>
                    </a:p>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1</a:t>
                      </a:r>
                    </a:p>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F</a:t>
                      </a:r>
                      <a:r>
                        <a:rPr lang="en-US" sz="2000" baseline="0" dirty="0"/>
                        <a:t> = 1</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3"/>
                  </a:ext>
                </a:extLst>
              </a:tr>
              <a:tr h="577418">
                <a:tc>
                  <a:txBody>
                    <a:bodyPr/>
                    <a:lstStyle/>
                    <a:p>
                      <a:pPr algn="ctr"/>
                      <a:r>
                        <a:rPr lang="en-US" sz="2000" dirty="0"/>
                        <a:t>0</a:t>
                      </a:r>
                    </a:p>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1</a:t>
                      </a:r>
                    </a:p>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1</a:t>
                      </a:r>
                    </a:p>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F</a:t>
                      </a:r>
                      <a:r>
                        <a:rPr lang="en-US" sz="2000" baseline="0" dirty="0"/>
                        <a:t> = D’</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4"/>
                  </a:ext>
                </a:extLst>
              </a:tr>
              <a:tr h="577418">
                <a:tc>
                  <a:txBody>
                    <a:bodyPr/>
                    <a:lstStyle/>
                    <a:p>
                      <a:pPr algn="ctr"/>
                      <a:r>
                        <a:rPr lang="en-US" sz="2000" dirty="0"/>
                        <a:t>0</a:t>
                      </a:r>
                    </a:p>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1</a:t>
                      </a:r>
                    </a:p>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1</a:t>
                      </a:r>
                    </a:p>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F</a:t>
                      </a:r>
                      <a:r>
                        <a:rPr lang="en-US" sz="2000" baseline="0" dirty="0"/>
                        <a:t> = 0</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5"/>
                  </a:ext>
                </a:extLst>
              </a:tr>
              <a:tr h="577418">
                <a:tc>
                  <a:txBody>
                    <a:bodyPr/>
                    <a:lstStyle/>
                    <a:p>
                      <a:pPr algn="ctr"/>
                      <a:r>
                        <a:rPr lang="en-US" sz="2000" dirty="0"/>
                        <a:t>1</a:t>
                      </a:r>
                    </a:p>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F</a:t>
                      </a:r>
                      <a:r>
                        <a:rPr lang="en-US" sz="2000" baseline="0" dirty="0"/>
                        <a:t> = 0</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6"/>
                  </a:ext>
                </a:extLst>
              </a:tr>
              <a:tr h="577418">
                <a:tc>
                  <a:txBody>
                    <a:bodyPr/>
                    <a:lstStyle/>
                    <a:p>
                      <a:pPr algn="ctr"/>
                      <a:r>
                        <a:rPr lang="en-US" sz="2000" dirty="0"/>
                        <a:t>1</a:t>
                      </a:r>
                    </a:p>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1</a:t>
                      </a:r>
                    </a:p>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1</a:t>
                      </a:r>
                    </a:p>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F</a:t>
                      </a:r>
                      <a:r>
                        <a:rPr lang="en-US" sz="2000" baseline="0" dirty="0"/>
                        <a:t> = 1</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7"/>
                  </a:ext>
                </a:extLst>
              </a:tr>
              <a:tr h="577418">
                <a:tc>
                  <a:txBody>
                    <a:bodyPr/>
                    <a:lstStyle/>
                    <a:p>
                      <a:pPr algn="ctr"/>
                      <a:r>
                        <a:rPr lang="en-US" sz="2000" dirty="0"/>
                        <a:t>1</a:t>
                      </a:r>
                    </a:p>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1</a:t>
                      </a:r>
                    </a:p>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F</a:t>
                      </a:r>
                      <a:r>
                        <a:rPr lang="en-US" sz="2000" baseline="0" dirty="0"/>
                        <a:t> = 0</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8"/>
                  </a:ext>
                </a:extLst>
              </a:tr>
              <a:tr h="577418">
                <a:tc>
                  <a:txBody>
                    <a:bodyPr/>
                    <a:lstStyle/>
                    <a:p>
                      <a:pPr algn="ctr"/>
                      <a:r>
                        <a:rPr lang="en-US" sz="2000" dirty="0"/>
                        <a:t>1</a:t>
                      </a:r>
                    </a:p>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1</a:t>
                      </a:r>
                    </a:p>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1</a:t>
                      </a:r>
                    </a:p>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0</a:t>
                      </a:r>
                    </a:p>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000" dirty="0"/>
                        <a:t>1</a:t>
                      </a:r>
                    </a:p>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F</a:t>
                      </a:r>
                      <a:r>
                        <a:rPr lang="en-US" sz="2000" baseline="0" dirty="0"/>
                        <a:t> = 1</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9"/>
                  </a:ext>
                </a:extLst>
              </a:tr>
            </a:tbl>
          </a:graphicData>
        </a:graphic>
      </p:graphicFrame>
      <p:sp>
        <p:nvSpPr>
          <p:cNvPr id="4" name="Rectangle 3">
            <a:extLst>
              <a:ext uri="{FF2B5EF4-FFF2-40B4-BE49-F238E27FC236}">
                <a16:creationId xmlns:a16="http://schemas.microsoft.com/office/drawing/2014/main" xmlns="" id="{A316991F-D166-46D3-81C0-6A496D0B0B52}"/>
              </a:ext>
            </a:extLst>
          </p:cNvPr>
          <p:cNvSpPr/>
          <p:nvPr/>
        </p:nvSpPr>
        <p:spPr>
          <a:xfrm>
            <a:off x="8909993" y="733424"/>
            <a:ext cx="1936242" cy="4318240"/>
          </a:xfrm>
          <a:prstGeom prst="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Box 25">
            <a:extLst>
              <a:ext uri="{FF2B5EF4-FFF2-40B4-BE49-F238E27FC236}">
                <a16:creationId xmlns:a16="http://schemas.microsoft.com/office/drawing/2014/main" xmlns="" id="{2A71208D-2314-4C50-AA48-56C4A6DA01C4}"/>
              </a:ext>
            </a:extLst>
          </p:cNvPr>
          <p:cNvSpPr txBox="1">
            <a:spLocks noChangeArrowheads="1"/>
          </p:cNvSpPr>
          <p:nvPr/>
        </p:nvSpPr>
        <p:spPr bwMode="auto">
          <a:xfrm>
            <a:off x="9447955" y="2422436"/>
            <a:ext cx="85165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dirty="0">
                <a:solidFill>
                  <a:sysClr val="windowText" lastClr="000000"/>
                </a:solidFill>
              </a:rPr>
              <a:t>8 x 1 MUX</a:t>
            </a:r>
          </a:p>
        </p:txBody>
      </p:sp>
      <p:sp>
        <p:nvSpPr>
          <p:cNvPr id="6" name="Text Box 25">
            <a:extLst>
              <a:ext uri="{FF2B5EF4-FFF2-40B4-BE49-F238E27FC236}">
                <a16:creationId xmlns:a16="http://schemas.microsoft.com/office/drawing/2014/main" xmlns="" id="{04E63655-D4A2-4911-B6E7-73312A26F76F}"/>
              </a:ext>
            </a:extLst>
          </p:cNvPr>
          <p:cNvSpPr txBox="1">
            <a:spLocks noChangeArrowheads="1"/>
          </p:cNvSpPr>
          <p:nvPr/>
        </p:nvSpPr>
        <p:spPr bwMode="auto">
          <a:xfrm>
            <a:off x="8858681" y="2232264"/>
            <a:ext cx="4807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dirty="0"/>
              <a:t>D</a:t>
            </a:r>
            <a:r>
              <a:rPr lang="en-US" altLang="en-US" sz="2400" baseline="-25000" dirty="0"/>
              <a:t>0</a:t>
            </a:r>
          </a:p>
        </p:txBody>
      </p:sp>
      <p:sp>
        <p:nvSpPr>
          <p:cNvPr id="7" name="Text Box 25">
            <a:extLst>
              <a:ext uri="{FF2B5EF4-FFF2-40B4-BE49-F238E27FC236}">
                <a16:creationId xmlns:a16="http://schemas.microsoft.com/office/drawing/2014/main" xmlns="" id="{E702AFF2-31A4-469A-B782-A4586DA707CE}"/>
              </a:ext>
            </a:extLst>
          </p:cNvPr>
          <p:cNvSpPr txBox="1">
            <a:spLocks noChangeArrowheads="1"/>
          </p:cNvSpPr>
          <p:nvPr/>
        </p:nvSpPr>
        <p:spPr bwMode="auto">
          <a:xfrm>
            <a:off x="8858681" y="2548732"/>
            <a:ext cx="4807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dirty="0"/>
              <a:t>D</a:t>
            </a:r>
            <a:r>
              <a:rPr lang="en-US" altLang="en-US" sz="2400" baseline="-25000" dirty="0"/>
              <a:t>1</a:t>
            </a:r>
          </a:p>
        </p:txBody>
      </p:sp>
      <p:sp>
        <p:nvSpPr>
          <p:cNvPr id="8" name="Text Box 25">
            <a:extLst>
              <a:ext uri="{FF2B5EF4-FFF2-40B4-BE49-F238E27FC236}">
                <a16:creationId xmlns:a16="http://schemas.microsoft.com/office/drawing/2014/main" xmlns="" id="{5DF564CA-E6E9-412B-9F16-5A577F4C8EF4}"/>
              </a:ext>
            </a:extLst>
          </p:cNvPr>
          <p:cNvSpPr txBox="1">
            <a:spLocks noChangeArrowheads="1"/>
          </p:cNvSpPr>
          <p:nvPr/>
        </p:nvSpPr>
        <p:spPr bwMode="auto">
          <a:xfrm>
            <a:off x="8858681" y="2853532"/>
            <a:ext cx="4807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dirty="0"/>
              <a:t>D</a:t>
            </a:r>
            <a:r>
              <a:rPr lang="en-US" altLang="en-US" sz="2400" baseline="-25000" dirty="0"/>
              <a:t>2</a:t>
            </a:r>
          </a:p>
        </p:txBody>
      </p:sp>
      <p:sp>
        <p:nvSpPr>
          <p:cNvPr id="9" name="Text Box 25">
            <a:extLst>
              <a:ext uri="{FF2B5EF4-FFF2-40B4-BE49-F238E27FC236}">
                <a16:creationId xmlns:a16="http://schemas.microsoft.com/office/drawing/2014/main" xmlns="" id="{27311A96-5888-496D-97BC-E26217F0564A}"/>
              </a:ext>
            </a:extLst>
          </p:cNvPr>
          <p:cNvSpPr txBox="1">
            <a:spLocks noChangeArrowheads="1"/>
          </p:cNvSpPr>
          <p:nvPr/>
        </p:nvSpPr>
        <p:spPr bwMode="auto">
          <a:xfrm>
            <a:off x="8858681" y="3158332"/>
            <a:ext cx="4807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dirty="0"/>
              <a:t>D</a:t>
            </a:r>
            <a:r>
              <a:rPr lang="en-US" altLang="en-US" sz="2400" baseline="-25000" dirty="0"/>
              <a:t>3</a:t>
            </a:r>
          </a:p>
        </p:txBody>
      </p:sp>
      <p:sp>
        <p:nvSpPr>
          <p:cNvPr id="10" name="Text Box 25">
            <a:extLst>
              <a:ext uri="{FF2B5EF4-FFF2-40B4-BE49-F238E27FC236}">
                <a16:creationId xmlns:a16="http://schemas.microsoft.com/office/drawing/2014/main" xmlns="" id="{687040CB-10D3-4AA0-A416-D0F30BC528BA}"/>
              </a:ext>
            </a:extLst>
          </p:cNvPr>
          <p:cNvSpPr txBox="1">
            <a:spLocks noChangeArrowheads="1"/>
          </p:cNvSpPr>
          <p:nvPr/>
        </p:nvSpPr>
        <p:spPr bwMode="auto">
          <a:xfrm>
            <a:off x="8858681" y="3463132"/>
            <a:ext cx="4807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dirty="0"/>
              <a:t>D</a:t>
            </a:r>
            <a:r>
              <a:rPr lang="en-US" altLang="en-US" sz="2400" baseline="-25000" dirty="0"/>
              <a:t>4</a:t>
            </a:r>
          </a:p>
        </p:txBody>
      </p:sp>
      <p:sp>
        <p:nvSpPr>
          <p:cNvPr id="11" name="Text Box 25">
            <a:extLst>
              <a:ext uri="{FF2B5EF4-FFF2-40B4-BE49-F238E27FC236}">
                <a16:creationId xmlns:a16="http://schemas.microsoft.com/office/drawing/2014/main" xmlns="" id="{950DBBFB-565F-4A43-ADB1-7083B6E7A05B}"/>
              </a:ext>
            </a:extLst>
          </p:cNvPr>
          <p:cNvSpPr txBox="1">
            <a:spLocks noChangeArrowheads="1"/>
          </p:cNvSpPr>
          <p:nvPr/>
        </p:nvSpPr>
        <p:spPr bwMode="auto">
          <a:xfrm>
            <a:off x="8858681" y="3767932"/>
            <a:ext cx="4807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dirty="0"/>
              <a:t>D</a:t>
            </a:r>
            <a:r>
              <a:rPr lang="en-US" altLang="en-US" sz="2400" baseline="-25000" dirty="0"/>
              <a:t>5</a:t>
            </a:r>
          </a:p>
        </p:txBody>
      </p:sp>
      <p:sp>
        <p:nvSpPr>
          <p:cNvPr id="12" name="Text Box 25">
            <a:extLst>
              <a:ext uri="{FF2B5EF4-FFF2-40B4-BE49-F238E27FC236}">
                <a16:creationId xmlns:a16="http://schemas.microsoft.com/office/drawing/2014/main" xmlns="" id="{B62CF578-4D5F-4418-935E-19980EA862E4}"/>
              </a:ext>
            </a:extLst>
          </p:cNvPr>
          <p:cNvSpPr txBox="1">
            <a:spLocks noChangeArrowheads="1"/>
          </p:cNvSpPr>
          <p:nvPr/>
        </p:nvSpPr>
        <p:spPr bwMode="auto">
          <a:xfrm>
            <a:off x="8858681" y="4072732"/>
            <a:ext cx="4807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dirty="0"/>
              <a:t>D</a:t>
            </a:r>
            <a:r>
              <a:rPr lang="en-US" altLang="en-US" sz="2400" baseline="-25000" dirty="0"/>
              <a:t>6</a:t>
            </a:r>
          </a:p>
        </p:txBody>
      </p:sp>
      <p:sp>
        <p:nvSpPr>
          <p:cNvPr id="13" name="Text Box 25">
            <a:extLst>
              <a:ext uri="{FF2B5EF4-FFF2-40B4-BE49-F238E27FC236}">
                <a16:creationId xmlns:a16="http://schemas.microsoft.com/office/drawing/2014/main" xmlns="" id="{896B97C2-07AA-468F-9412-8B55E95A8597}"/>
              </a:ext>
            </a:extLst>
          </p:cNvPr>
          <p:cNvSpPr txBox="1">
            <a:spLocks noChangeArrowheads="1"/>
          </p:cNvSpPr>
          <p:nvPr/>
        </p:nvSpPr>
        <p:spPr bwMode="auto">
          <a:xfrm>
            <a:off x="8858681" y="4377532"/>
            <a:ext cx="4807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dirty="0"/>
              <a:t>D</a:t>
            </a:r>
            <a:r>
              <a:rPr lang="en-US" altLang="en-US" sz="2400" baseline="-25000" dirty="0"/>
              <a:t>7</a:t>
            </a:r>
          </a:p>
        </p:txBody>
      </p:sp>
      <p:sp>
        <p:nvSpPr>
          <p:cNvPr id="14" name="Text Box 25">
            <a:extLst>
              <a:ext uri="{FF2B5EF4-FFF2-40B4-BE49-F238E27FC236}">
                <a16:creationId xmlns:a16="http://schemas.microsoft.com/office/drawing/2014/main" xmlns="" id="{54F6B8B2-A00A-4EF5-B5A5-7FEDEF01D020}"/>
              </a:ext>
            </a:extLst>
          </p:cNvPr>
          <p:cNvSpPr txBox="1">
            <a:spLocks noChangeArrowheads="1"/>
          </p:cNvSpPr>
          <p:nvPr/>
        </p:nvSpPr>
        <p:spPr bwMode="auto">
          <a:xfrm>
            <a:off x="8818541" y="1013064"/>
            <a:ext cx="5725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dirty="0"/>
              <a:t>S</a:t>
            </a:r>
            <a:r>
              <a:rPr lang="en-US" altLang="en-US" sz="2400" baseline="-25000" dirty="0"/>
              <a:t>0</a:t>
            </a:r>
          </a:p>
        </p:txBody>
      </p:sp>
      <p:sp>
        <p:nvSpPr>
          <p:cNvPr id="15" name="Text Box 25">
            <a:extLst>
              <a:ext uri="{FF2B5EF4-FFF2-40B4-BE49-F238E27FC236}">
                <a16:creationId xmlns:a16="http://schemas.microsoft.com/office/drawing/2014/main" xmlns="" id="{7698BADB-EE92-4A93-BDA2-ADD85EDCC5E7}"/>
              </a:ext>
            </a:extLst>
          </p:cNvPr>
          <p:cNvSpPr txBox="1">
            <a:spLocks noChangeArrowheads="1"/>
          </p:cNvSpPr>
          <p:nvPr/>
        </p:nvSpPr>
        <p:spPr bwMode="auto">
          <a:xfrm>
            <a:off x="8818541" y="1329532"/>
            <a:ext cx="5725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dirty="0"/>
              <a:t>S</a:t>
            </a:r>
            <a:r>
              <a:rPr lang="en-US" altLang="en-US" sz="2400" baseline="-25000" dirty="0"/>
              <a:t>1</a:t>
            </a:r>
          </a:p>
        </p:txBody>
      </p:sp>
      <p:sp>
        <p:nvSpPr>
          <p:cNvPr id="16" name="Text Box 25">
            <a:extLst>
              <a:ext uri="{FF2B5EF4-FFF2-40B4-BE49-F238E27FC236}">
                <a16:creationId xmlns:a16="http://schemas.microsoft.com/office/drawing/2014/main" xmlns="" id="{126DA25A-1BD5-4892-9070-B09211F71DD0}"/>
              </a:ext>
            </a:extLst>
          </p:cNvPr>
          <p:cNvSpPr txBox="1">
            <a:spLocks noChangeArrowheads="1"/>
          </p:cNvSpPr>
          <p:nvPr/>
        </p:nvSpPr>
        <p:spPr bwMode="auto">
          <a:xfrm>
            <a:off x="8865035" y="1634332"/>
            <a:ext cx="4807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dirty="0"/>
              <a:t>S</a:t>
            </a:r>
            <a:r>
              <a:rPr lang="en-US" altLang="en-US" sz="2400" baseline="-25000" dirty="0"/>
              <a:t>2</a:t>
            </a:r>
          </a:p>
        </p:txBody>
      </p:sp>
      <p:cxnSp>
        <p:nvCxnSpPr>
          <p:cNvPr id="17" name="Straight Arrow Connector 16">
            <a:extLst>
              <a:ext uri="{FF2B5EF4-FFF2-40B4-BE49-F238E27FC236}">
                <a16:creationId xmlns:a16="http://schemas.microsoft.com/office/drawing/2014/main" xmlns="" id="{877C53BF-F09D-4B09-A020-F51D8290C303}"/>
              </a:ext>
            </a:extLst>
          </p:cNvPr>
          <p:cNvCxnSpPr/>
          <p:nvPr/>
        </p:nvCxnSpPr>
        <p:spPr>
          <a:xfrm>
            <a:off x="8292533" y="1255952"/>
            <a:ext cx="572502"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xmlns="" id="{01390747-4437-4601-9CC4-06CE908C56D0}"/>
              </a:ext>
            </a:extLst>
          </p:cNvPr>
          <p:cNvCxnSpPr/>
          <p:nvPr/>
        </p:nvCxnSpPr>
        <p:spPr>
          <a:xfrm>
            <a:off x="8292533" y="1546464"/>
            <a:ext cx="572502"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xmlns="" id="{78947FF7-DC46-4103-8F9F-50301D47DC9B}"/>
              </a:ext>
            </a:extLst>
          </p:cNvPr>
          <p:cNvCxnSpPr/>
          <p:nvPr/>
        </p:nvCxnSpPr>
        <p:spPr>
          <a:xfrm>
            <a:off x="8292533" y="1851264"/>
            <a:ext cx="572502"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80AB7FD1-CFD3-4247-B0CB-74BC50A762DB}"/>
              </a:ext>
            </a:extLst>
          </p:cNvPr>
          <p:cNvCxnSpPr/>
          <p:nvPr/>
        </p:nvCxnSpPr>
        <p:spPr>
          <a:xfrm>
            <a:off x="8292533" y="2460864"/>
            <a:ext cx="572502"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xmlns="" id="{AE760EC7-F549-439A-9960-012797C11355}"/>
              </a:ext>
            </a:extLst>
          </p:cNvPr>
          <p:cNvCxnSpPr/>
          <p:nvPr/>
        </p:nvCxnSpPr>
        <p:spPr>
          <a:xfrm>
            <a:off x="8292533" y="2751376"/>
            <a:ext cx="572502"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ED9598A6-B4AA-4941-B98B-17918B49CCD1}"/>
              </a:ext>
            </a:extLst>
          </p:cNvPr>
          <p:cNvCxnSpPr/>
          <p:nvPr/>
        </p:nvCxnSpPr>
        <p:spPr>
          <a:xfrm>
            <a:off x="8292533" y="3056176"/>
            <a:ext cx="572502"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xmlns="" id="{18619656-C841-4D14-BCAC-B1CD1787A719}"/>
              </a:ext>
            </a:extLst>
          </p:cNvPr>
          <p:cNvCxnSpPr/>
          <p:nvPr/>
        </p:nvCxnSpPr>
        <p:spPr>
          <a:xfrm>
            <a:off x="8292533" y="3375264"/>
            <a:ext cx="572502"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xmlns="" id="{DE92068E-470E-42AB-BA83-CCBC01FC7EFA}"/>
              </a:ext>
            </a:extLst>
          </p:cNvPr>
          <p:cNvCxnSpPr/>
          <p:nvPr/>
        </p:nvCxnSpPr>
        <p:spPr>
          <a:xfrm>
            <a:off x="8292533" y="3665776"/>
            <a:ext cx="572502"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xmlns="" id="{6508938B-6D6B-4BD3-AAFA-129F74D2A1C1}"/>
              </a:ext>
            </a:extLst>
          </p:cNvPr>
          <p:cNvCxnSpPr/>
          <p:nvPr/>
        </p:nvCxnSpPr>
        <p:spPr>
          <a:xfrm>
            <a:off x="8292533" y="3970576"/>
            <a:ext cx="572502"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xmlns="" id="{CCE5D8F1-C2CF-4481-B460-CA9CAD6D5A84}"/>
              </a:ext>
            </a:extLst>
          </p:cNvPr>
          <p:cNvCxnSpPr/>
          <p:nvPr/>
        </p:nvCxnSpPr>
        <p:spPr>
          <a:xfrm>
            <a:off x="8292533" y="4289664"/>
            <a:ext cx="572502"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xmlns="" id="{959E2AB3-BC2D-409A-8211-9C2091318AC6}"/>
              </a:ext>
            </a:extLst>
          </p:cNvPr>
          <p:cNvCxnSpPr/>
          <p:nvPr/>
        </p:nvCxnSpPr>
        <p:spPr>
          <a:xfrm>
            <a:off x="8292533" y="4594464"/>
            <a:ext cx="572502"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28" name="Text Box 14">
            <a:extLst>
              <a:ext uri="{FF2B5EF4-FFF2-40B4-BE49-F238E27FC236}">
                <a16:creationId xmlns:a16="http://schemas.microsoft.com/office/drawing/2014/main" xmlns="" id="{24853652-66D1-484C-B180-C2E39BBFA279}"/>
              </a:ext>
            </a:extLst>
          </p:cNvPr>
          <p:cNvSpPr txBox="1">
            <a:spLocks noChangeArrowheads="1"/>
          </p:cNvSpPr>
          <p:nvPr/>
        </p:nvSpPr>
        <p:spPr bwMode="auto">
          <a:xfrm>
            <a:off x="7889629" y="1013064"/>
            <a:ext cx="3481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C</a:t>
            </a:r>
          </a:p>
        </p:txBody>
      </p:sp>
      <p:sp>
        <p:nvSpPr>
          <p:cNvPr id="29" name="Text Box 14">
            <a:extLst>
              <a:ext uri="{FF2B5EF4-FFF2-40B4-BE49-F238E27FC236}">
                <a16:creationId xmlns:a16="http://schemas.microsoft.com/office/drawing/2014/main" xmlns="" id="{732E688C-8C0C-4941-BDA2-151C9A470824}"/>
              </a:ext>
            </a:extLst>
          </p:cNvPr>
          <p:cNvSpPr txBox="1">
            <a:spLocks noChangeArrowheads="1"/>
          </p:cNvSpPr>
          <p:nvPr/>
        </p:nvSpPr>
        <p:spPr bwMode="auto">
          <a:xfrm>
            <a:off x="7903011" y="1316734"/>
            <a:ext cx="3513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B</a:t>
            </a:r>
          </a:p>
        </p:txBody>
      </p:sp>
      <p:sp>
        <p:nvSpPr>
          <p:cNvPr id="30" name="Text Box 14">
            <a:extLst>
              <a:ext uri="{FF2B5EF4-FFF2-40B4-BE49-F238E27FC236}">
                <a16:creationId xmlns:a16="http://schemas.microsoft.com/office/drawing/2014/main" xmlns="" id="{4C6D5E74-6FA4-4527-A1D9-F3B689700237}"/>
              </a:ext>
            </a:extLst>
          </p:cNvPr>
          <p:cNvSpPr txBox="1">
            <a:spLocks noChangeArrowheads="1"/>
          </p:cNvSpPr>
          <p:nvPr/>
        </p:nvSpPr>
        <p:spPr bwMode="auto">
          <a:xfrm>
            <a:off x="7902731" y="1592958"/>
            <a:ext cx="36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A</a:t>
            </a:r>
          </a:p>
        </p:txBody>
      </p:sp>
      <p:sp>
        <p:nvSpPr>
          <p:cNvPr id="31" name="Text Box 14">
            <a:extLst>
              <a:ext uri="{FF2B5EF4-FFF2-40B4-BE49-F238E27FC236}">
                <a16:creationId xmlns:a16="http://schemas.microsoft.com/office/drawing/2014/main" xmlns="" id="{761631B3-CB29-4F6A-97ED-43E7F4B266FE}"/>
              </a:ext>
            </a:extLst>
          </p:cNvPr>
          <p:cNvSpPr txBox="1">
            <a:spLocks noChangeArrowheads="1"/>
          </p:cNvSpPr>
          <p:nvPr/>
        </p:nvSpPr>
        <p:spPr bwMode="auto">
          <a:xfrm>
            <a:off x="7889933" y="2193569"/>
            <a:ext cx="309235" cy="419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1</a:t>
            </a:r>
          </a:p>
        </p:txBody>
      </p:sp>
      <p:sp>
        <p:nvSpPr>
          <p:cNvPr id="32" name="Text Box 14">
            <a:extLst>
              <a:ext uri="{FF2B5EF4-FFF2-40B4-BE49-F238E27FC236}">
                <a16:creationId xmlns:a16="http://schemas.microsoft.com/office/drawing/2014/main" xmlns="" id="{1084DCFA-58B0-4062-A82E-0A73CD2888FD}"/>
              </a:ext>
            </a:extLst>
          </p:cNvPr>
          <p:cNvSpPr txBox="1">
            <a:spLocks noChangeArrowheads="1"/>
          </p:cNvSpPr>
          <p:nvPr/>
        </p:nvSpPr>
        <p:spPr bwMode="auto">
          <a:xfrm>
            <a:off x="7889933" y="2803169"/>
            <a:ext cx="4512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D’</a:t>
            </a:r>
          </a:p>
        </p:txBody>
      </p:sp>
      <p:sp>
        <p:nvSpPr>
          <p:cNvPr id="33" name="Text Box 14">
            <a:extLst>
              <a:ext uri="{FF2B5EF4-FFF2-40B4-BE49-F238E27FC236}">
                <a16:creationId xmlns:a16="http://schemas.microsoft.com/office/drawing/2014/main" xmlns="" id="{CFE74300-DE2C-48D4-88EB-7D00B841BC80}"/>
              </a:ext>
            </a:extLst>
          </p:cNvPr>
          <p:cNvSpPr txBox="1">
            <a:spLocks noChangeArrowheads="1"/>
          </p:cNvSpPr>
          <p:nvPr/>
        </p:nvSpPr>
        <p:spPr bwMode="auto">
          <a:xfrm>
            <a:off x="7889933" y="3107969"/>
            <a:ext cx="3401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0</a:t>
            </a:r>
          </a:p>
        </p:txBody>
      </p:sp>
      <p:sp>
        <p:nvSpPr>
          <p:cNvPr id="34" name="Text Box 14">
            <a:extLst>
              <a:ext uri="{FF2B5EF4-FFF2-40B4-BE49-F238E27FC236}">
                <a16:creationId xmlns:a16="http://schemas.microsoft.com/office/drawing/2014/main" xmlns="" id="{DBDB8EA8-AA58-4944-95B0-255ABB828DB4}"/>
              </a:ext>
            </a:extLst>
          </p:cNvPr>
          <p:cNvSpPr txBox="1">
            <a:spLocks noChangeArrowheads="1"/>
          </p:cNvSpPr>
          <p:nvPr/>
        </p:nvSpPr>
        <p:spPr bwMode="auto">
          <a:xfrm>
            <a:off x="7889933" y="3717569"/>
            <a:ext cx="309235" cy="419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1</a:t>
            </a:r>
          </a:p>
        </p:txBody>
      </p:sp>
      <p:sp>
        <p:nvSpPr>
          <p:cNvPr id="35" name="Text Box 14">
            <a:extLst>
              <a:ext uri="{FF2B5EF4-FFF2-40B4-BE49-F238E27FC236}">
                <a16:creationId xmlns:a16="http://schemas.microsoft.com/office/drawing/2014/main" xmlns="" id="{F1F8566C-FCCA-403B-B4D0-9FD5E64629ED}"/>
              </a:ext>
            </a:extLst>
          </p:cNvPr>
          <p:cNvSpPr txBox="1">
            <a:spLocks noChangeArrowheads="1"/>
          </p:cNvSpPr>
          <p:nvPr/>
        </p:nvSpPr>
        <p:spPr bwMode="auto">
          <a:xfrm>
            <a:off x="7889933" y="2498369"/>
            <a:ext cx="3401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1</a:t>
            </a:r>
          </a:p>
        </p:txBody>
      </p:sp>
      <p:sp>
        <p:nvSpPr>
          <p:cNvPr id="36" name="Text Box 14">
            <a:extLst>
              <a:ext uri="{FF2B5EF4-FFF2-40B4-BE49-F238E27FC236}">
                <a16:creationId xmlns:a16="http://schemas.microsoft.com/office/drawing/2014/main" xmlns="" id="{55F114D1-01D6-4404-BAB5-B7A34DF0167B}"/>
              </a:ext>
            </a:extLst>
          </p:cNvPr>
          <p:cNvSpPr txBox="1">
            <a:spLocks noChangeArrowheads="1"/>
          </p:cNvSpPr>
          <p:nvPr/>
        </p:nvSpPr>
        <p:spPr bwMode="auto">
          <a:xfrm>
            <a:off x="7889933" y="3395959"/>
            <a:ext cx="3401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0</a:t>
            </a:r>
          </a:p>
        </p:txBody>
      </p:sp>
      <p:sp>
        <p:nvSpPr>
          <p:cNvPr id="37" name="Text Box 14">
            <a:extLst>
              <a:ext uri="{FF2B5EF4-FFF2-40B4-BE49-F238E27FC236}">
                <a16:creationId xmlns:a16="http://schemas.microsoft.com/office/drawing/2014/main" xmlns="" id="{28D93B42-FA8C-4E86-9785-9083407B80BB}"/>
              </a:ext>
            </a:extLst>
          </p:cNvPr>
          <p:cNvSpPr txBox="1">
            <a:spLocks noChangeArrowheads="1"/>
          </p:cNvSpPr>
          <p:nvPr/>
        </p:nvSpPr>
        <p:spPr bwMode="auto">
          <a:xfrm>
            <a:off x="7889933" y="4056599"/>
            <a:ext cx="3401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0</a:t>
            </a:r>
          </a:p>
        </p:txBody>
      </p:sp>
      <p:sp>
        <p:nvSpPr>
          <p:cNvPr id="38" name="Text Box 14">
            <a:extLst>
              <a:ext uri="{FF2B5EF4-FFF2-40B4-BE49-F238E27FC236}">
                <a16:creationId xmlns:a16="http://schemas.microsoft.com/office/drawing/2014/main" xmlns="" id="{334D4299-C2D0-458B-850A-E3464E13E077}"/>
              </a:ext>
            </a:extLst>
          </p:cNvPr>
          <p:cNvSpPr txBox="1">
            <a:spLocks noChangeArrowheads="1"/>
          </p:cNvSpPr>
          <p:nvPr/>
        </p:nvSpPr>
        <p:spPr bwMode="auto">
          <a:xfrm>
            <a:off x="7889933" y="4361399"/>
            <a:ext cx="3401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1</a:t>
            </a:r>
          </a:p>
        </p:txBody>
      </p:sp>
      <p:cxnSp>
        <p:nvCxnSpPr>
          <p:cNvPr id="39" name="Straight Arrow Connector 38">
            <a:extLst>
              <a:ext uri="{FF2B5EF4-FFF2-40B4-BE49-F238E27FC236}">
                <a16:creationId xmlns:a16="http://schemas.microsoft.com/office/drawing/2014/main" xmlns="" id="{25AE083D-0C53-4067-8B8F-EF1F58C400D5}"/>
              </a:ext>
            </a:extLst>
          </p:cNvPr>
          <p:cNvCxnSpPr/>
          <p:nvPr/>
        </p:nvCxnSpPr>
        <p:spPr>
          <a:xfrm>
            <a:off x="10841581" y="2994264"/>
            <a:ext cx="629752"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40" name="Text Box 14">
            <a:extLst>
              <a:ext uri="{FF2B5EF4-FFF2-40B4-BE49-F238E27FC236}">
                <a16:creationId xmlns:a16="http://schemas.microsoft.com/office/drawing/2014/main" xmlns="" id="{9F4D45B2-8F19-4580-8601-B20C6FB5D345}"/>
              </a:ext>
            </a:extLst>
          </p:cNvPr>
          <p:cNvSpPr txBox="1">
            <a:spLocks noChangeArrowheads="1"/>
          </p:cNvSpPr>
          <p:nvPr/>
        </p:nvSpPr>
        <p:spPr bwMode="auto">
          <a:xfrm>
            <a:off x="10846235" y="2547504"/>
            <a:ext cx="129394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t>Output = F</a:t>
            </a:r>
          </a:p>
        </p:txBody>
      </p:sp>
      <p:sp>
        <p:nvSpPr>
          <p:cNvPr id="41" name="Rectangle 40">
            <a:extLst>
              <a:ext uri="{FF2B5EF4-FFF2-40B4-BE49-F238E27FC236}">
                <a16:creationId xmlns:a16="http://schemas.microsoft.com/office/drawing/2014/main" xmlns="" id="{82F1DB8B-733E-4029-ABDD-522FF9923553}"/>
              </a:ext>
            </a:extLst>
          </p:cNvPr>
          <p:cNvSpPr/>
          <p:nvPr/>
        </p:nvSpPr>
        <p:spPr>
          <a:xfrm>
            <a:off x="6462793" y="1057287"/>
            <a:ext cx="685800" cy="3783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xmlns="" id="{A36EDDB5-E4B3-437D-978C-CFD2EAB3C0A6}"/>
              </a:ext>
            </a:extLst>
          </p:cNvPr>
          <p:cNvSpPr/>
          <p:nvPr/>
        </p:nvSpPr>
        <p:spPr>
          <a:xfrm>
            <a:off x="6462793" y="1736942"/>
            <a:ext cx="685800" cy="3783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xmlns="" id="{7DE77822-BA80-4BFC-8141-01C6AEEB0D2F}"/>
              </a:ext>
            </a:extLst>
          </p:cNvPr>
          <p:cNvSpPr/>
          <p:nvPr/>
        </p:nvSpPr>
        <p:spPr>
          <a:xfrm>
            <a:off x="6462793" y="2422742"/>
            <a:ext cx="685800" cy="3783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xmlns="" id="{DD0A40DB-BD3D-4E08-840D-729BA6A94DD7}"/>
              </a:ext>
            </a:extLst>
          </p:cNvPr>
          <p:cNvSpPr/>
          <p:nvPr/>
        </p:nvSpPr>
        <p:spPr>
          <a:xfrm>
            <a:off x="6462793" y="3108542"/>
            <a:ext cx="685800" cy="3783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xmlns="" id="{8AA1F31B-97EB-4382-990E-0BFDACAF16DB}"/>
              </a:ext>
            </a:extLst>
          </p:cNvPr>
          <p:cNvSpPr/>
          <p:nvPr/>
        </p:nvSpPr>
        <p:spPr>
          <a:xfrm>
            <a:off x="6462793" y="3873162"/>
            <a:ext cx="685800" cy="3783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xmlns="" id="{D9FAFF1D-B16D-4AC3-9786-7D73152608A5}"/>
              </a:ext>
            </a:extLst>
          </p:cNvPr>
          <p:cNvSpPr/>
          <p:nvPr/>
        </p:nvSpPr>
        <p:spPr>
          <a:xfrm>
            <a:off x="6462793" y="4558962"/>
            <a:ext cx="685800" cy="3783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xmlns="" id="{F123AA12-C48F-4F29-8C29-F92D355F1999}"/>
              </a:ext>
            </a:extLst>
          </p:cNvPr>
          <p:cNvSpPr/>
          <p:nvPr/>
        </p:nvSpPr>
        <p:spPr>
          <a:xfrm>
            <a:off x="6462793" y="5244762"/>
            <a:ext cx="685800" cy="3783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xmlns="" id="{827D6E80-00A0-4202-B920-AF8DB7C625BC}"/>
              </a:ext>
            </a:extLst>
          </p:cNvPr>
          <p:cNvSpPr/>
          <p:nvPr/>
        </p:nvSpPr>
        <p:spPr>
          <a:xfrm>
            <a:off x="6462793" y="5930562"/>
            <a:ext cx="685800" cy="3783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727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grpId="0" nodeType="clickEffect">
                                  <p:stCondLst>
                                    <p:cond delay="0"/>
                                  </p:stCondLst>
                                  <p:childTnLst>
                                    <p:animEffect transition="out" filter="wipe(down)">
                                      <p:cBhvr>
                                        <p:cTn id="16" dur="500"/>
                                        <p:tgtEl>
                                          <p:spTgt spid="41"/>
                                        </p:tgtEl>
                                      </p:cBhvr>
                                    </p:animEffect>
                                    <p:set>
                                      <p:cBhvr>
                                        <p:cTn id="17" dur="1" fill="hold">
                                          <p:stCondLst>
                                            <p:cond delay="499"/>
                                          </p:stCondLst>
                                        </p:cTn>
                                        <p:tgtEl>
                                          <p:spTgt spid="41"/>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0" nodeType="clickEffect">
                                  <p:stCondLst>
                                    <p:cond delay="0"/>
                                  </p:stCondLst>
                                  <p:childTnLst>
                                    <p:animEffect transition="out" filter="wipe(down)">
                                      <p:cBhvr>
                                        <p:cTn id="21" dur="500"/>
                                        <p:tgtEl>
                                          <p:spTgt spid="42"/>
                                        </p:tgtEl>
                                      </p:cBhvr>
                                    </p:animEffect>
                                    <p:set>
                                      <p:cBhvr>
                                        <p:cTn id="22" dur="1" fill="hold">
                                          <p:stCondLst>
                                            <p:cond delay="499"/>
                                          </p:stCondLst>
                                        </p:cTn>
                                        <p:tgtEl>
                                          <p:spTgt spid="4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4" fill="hold" grpId="0" nodeType="clickEffect">
                                  <p:stCondLst>
                                    <p:cond delay="0"/>
                                  </p:stCondLst>
                                  <p:childTnLst>
                                    <p:animEffect transition="out" filter="wipe(down)">
                                      <p:cBhvr>
                                        <p:cTn id="26" dur="500"/>
                                        <p:tgtEl>
                                          <p:spTgt spid="43"/>
                                        </p:tgtEl>
                                      </p:cBhvr>
                                    </p:animEffect>
                                    <p:set>
                                      <p:cBhvr>
                                        <p:cTn id="27" dur="1" fill="hold">
                                          <p:stCondLst>
                                            <p:cond delay="499"/>
                                          </p:stCondLst>
                                        </p:cTn>
                                        <p:tgtEl>
                                          <p:spTgt spid="43"/>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xit" presetSubtype="4" fill="hold" grpId="0" nodeType="clickEffect">
                                  <p:stCondLst>
                                    <p:cond delay="0"/>
                                  </p:stCondLst>
                                  <p:childTnLst>
                                    <p:animEffect transition="out" filter="wipe(down)">
                                      <p:cBhvr>
                                        <p:cTn id="31" dur="500"/>
                                        <p:tgtEl>
                                          <p:spTgt spid="44"/>
                                        </p:tgtEl>
                                      </p:cBhvr>
                                    </p:animEffect>
                                    <p:set>
                                      <p:cBhvr>
                                        <p:cTn id="32" dur="1" fill="hold">
                                          <p:stCondLst>
                                            <p:cond delay="499"/>
                                          </p:stCondLst>
                                        </p:cTn>
                                        <p:tgtEl>
                                          <p:spTgt spid="4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xit" presetSubtype="4" fill="hold" grpId="0" nodeType="clickEffect">
                                  <p:stCondLst>
                                    <p:cond delay="0"/>
                                  </p:stCondLst>
                                  <p:childTnLst>
                                    <p:animEffect transition="out" filter="wipe(down)">
                                      <p:cBhvr>
                                        <p:cTn id="36" dur="500"/>
                                        <p:tgtEl>
                                          <p:spTgt spid="45"/>
                                        </p:tgtEl>
                                      </p:cBhvr>
                                    </p:animEffect>
                                    <p:set>
                                      <p:cBhvr>
                                        <p:cTn id="37" dur="1" fill="hold">
                                          <p:stCondLst>
                                            <p:cond delay="499"/>
                                          </p:stCondLst>
                                        </p:cTn>
                                        <p:tgtEl>
                                          <p:spTgt spid="4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2" presetClass="exit" presetSubtype="4" fill="hold" grpId="0" nodeType="clickEffect">
                                  <p:stCondLst>
                                    <p:cond delay="0"/>
                                  </p:stCondLst>
                                  <p:childTnLst>
                                    <p:animEffect transition="out" filter="wipe(down)">
                                      <p:cBhvr>
                                        <p:cTn id="41" dur="500"/>
                                        <p:tgtEl>
                                          <p:spTgt spid="46"/>
                                        </p:tgtEl>
                                      </p:cBhvr>
                                    </p:animEffect>
                                    <p:set>
                                      <p:cBhvr>
                                        <p:cTn id="42" dur="1" fill="hold">
                                          <p:stCondLst>
                                            <p:cond delay="499"/>
                                          </p:stCondLst>
                                        </p:cTn>
                                        <p:tgtEl>
                                          <p:spTgt spid="46"/>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2" presetClass="exit" presetSubtype="4" fill="hold" grpId="0" nodeType="clickEffect">
                                  <p:stCondLst>
                                    <p:cond delay="0"/>
                                  </p:stCondLst>
                                  <p:childTnLst>
                                    <p:animEffect transition="out" filter="wipe(down)">
                                      <p:cBhvr>
                                        <p:cTn id="46" dur="500"/>
                                        <p:tgtEl>
                                          <p:spTgt spid="47"/>
                                        </p:tgtEl>
                                      </p:cBhvr>
                                    </p:animEffect>
                                    <p:set>
                                      <p:cBhvr>
                                        <p:cTn id="47" dur="1" fill="hold">
                                          <p:stCondLst>
                                            <p:cond delay="499"/>
                                          </p:stCondLst>
                                        </p:cTn>
                                        <p:tgtEl>
                                          <p:spTgt spid="47"/>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xit" presetSubtype="4" fill="hold" grpId="0" nodeType="clickEffect">
                                  <p:stCondLst>
                                    <p:cond delay="0"/>
                                  </p:stCondLst>
                                  <p:childTnLst>
                                    <p:animEffect transition="out" filter="wipe(down)">
                                      <p:cBhvr>
                                        <p:cTn id="51" dur="500"/>
                                        <p:tgtEl>
                                          <p:spTgt spid="48"/>
                                        </p:tgtEl>
                                      </p:cBhvr>
                                    </p:animEffect>
                                    <p:set>
                                      <p:cBhvr>
                                        <p:cTn id="52" dur="1" fill="hold">
                                          <p:stCondLst>
                                            <p:cond delay="499"/>
                                          </p:stCondLst>
                                        </p:cTn>
                                        <p:tgtEl>
                                          <p:spTgt spid="48"/>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500"/>
                                        <p:tgtEl>
                                          <p:spTgt spid="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fade">
                                      <p:cBhvr>
                                        <p:cTn id="60" dur="500"/>
                                        <p:tgtEl>
                                          <p:spTgt spid="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fade">
                                      <p:cBhvr>
                                        <p:cTn id="63" dur="500"/>
                                        <p:tgtEl>
                                          <p:spTgt spid="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500"/>
                                        <p:tgtEl>
                                          <p:spTgt spid="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8"/>
                                        </p:tgtEl>
                                        <p:attrNameLst>
                                          <p:attrName>style.visibility</p:attrName>
                                        </p:attrNameLst>
                                      </p:cBhvr>
                                      <p:to>
                                        <p:strVal val="visible"/>
                                      </p:to>
                                    </p:set>
                                    <p:animEffect transition="in" filter="fade">
                                      <p:cBhvr>
                                        <p:cTn id="69" dur="500"/>
                                        <p:tgtEl>
                                          <p:spTgt spid="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9"/>
                                        </p:tgtEl>
                                        <p:attrNameLst>
                                          <p:attrName>style.visibility</p:attrName>
                                        </p:attrNameLst>
                                      </p:cBhvr>
                                      <p:to>
                                        <p:strVal val="visible"/>
                                      </p:to>
                                    </p:set>
                                    <p:animEffect transition="in" filter="fade">
                                      <p:cBhvr>
                                        <p:cTn id="72" dur="500"/>
                                        <p:tgtEl>
                                          <p:spTgt spid="9"/>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fade">
                                      <p:cBhvr>
                                        <p:cTn id="75" dur="500"/>
                                        <p:tgtEl>
                                          <p:spTgt spid="1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1"/>
                                        </p:tgtEl>
                                        <p:attrNameLst>
                                          <p:attrName>style.visibility</p:attrName>
                                        </p:attrNameLst>
                                      </p:cBhvr>
                                      <p:to>
                                        <p:strVal val="visible"/>
                                      </p:to>
                                    </p:set>
                                    <p:animEffect transition="in" filter="fade">
                                      <p:cBhvr>
                                        <p:cTn id="78" dur="500"/>
                                        <p:tgtEl>
                                          <p:spTgt spid="11"/>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2"/>
                                        </p:tgtEl>
                                        <p:attrNameLst>
                                          <p:attrName>style.visibility</p:attrName>
                                        </p:attrNameLst>
                                      </p:cBhvr>
                                      <p:to>
                                        <p:strVal val="visible"/>
                                      </p:to>
                                    </p:set>
                                    <p:animEffect transition="in" filter="fade">
                                      <p:cBhvr>
                                        <p:cTn id="81" dur="500"/>
                                        <p:tgtEl>
                                          <p:spTgt spid="12"/>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3"/>
                                        </p:tgtEl>
                                        <p:attrNameLst>
                                          <p:attrName>style.visibility</p:attrName>
                                        </p:attrNameLst>
                                      </p:cBhvr>
                                      <p:to>
                                        <p:strVal val="visible"/>
                                      </p:to>
                                    </p:set>
                                    <p:animEffect transition="in" filter="fade">
                                      <p:cBhvr>
                                        <p:cTn id="84" dur="500"/>
                                        <p:tgtEl>
                                          <p:spTgt spid="1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4"/>
                                        </p:tgtEl>
                                        <p:attrNameLst>
                                          <p:attrName>style.visibility</p:attrName>
                                        </p:attrNameLst>
                                      </p:cBhvr>
                                      <p:to>
                                        <p:strVal val="visible"/>
                                      </p:to>
                                    </p:set>
                                    <p:animEffect transition="in" filter="fade">
                                      <p:cBhvr>
                                        <p:cTn id="87" dur="500"/>
                                        <p:tgtEl>
                                          <p:spTgt spid="14"/>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5"/>
                                        </p:tgtEl>
                                        <p:attrNameLst>
                                          <p:attrName>style.visibility</p:attrName>
                                        </p:attrNameLst>
                                      </p:cBhvr>
                                      <p:to>
                                        <p:strVal val="visible"/>
                                      </p:to>
                                    </p:set>
                                    <p:animEffect transition="in" filter="fade">
                                      <p:cBhvr>
                                        <p:cTn id="90" dur="500"/>
                                        <p:tgtEl>
                                          <p:spTgt spid="15"/>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6"/>
                                        </p:tgtEl>
                                        <p:attrNameLst>
                                          <p:attrName>style.visibility</p:attrName>
                                        </p:attrNameLst>
                                      </p:cBhvr>
                                      <p:to>
                                        <p:strVal val="visible"/>
                                      </p:to>
                                    </p:set>
                                    <p:animEffect transition="in" filter="fade">
                                      <p:cBhvr>
                                        <p:cTn id="93" dur="500"/>
                                        <p:tgtEl>
                                          <p:spTgt spid="16"/>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40"/>
                                        </p:tgtEl>
                                        <p:attrNameLst>
                                          <p:attrName>style.visibility</p:attrName>
                                        </p:attrNameLst>
                                      </p:cBhvr>
                                      <p:to>
                                        <p:strVal val="visible"/>
                                      </p:to>
                                    </p:set>
                                    <p:animEffect transition="in" filter="fade">
                                      <p:cBhvr>
                                        <p:cTn id="96" dur="500"/>
                                        <p:tgtEl>
                                          <p:spTgt spid="40"/>
                                        </p:tgtEl>
                                      </p:cBhvr>
                                    </p:animEffect>
                                  </p:childTnLst>
                                </p:cTn>
                              </p:par>
                              <p:par>
                                <p:cTn id="97" presetID="10" presetClass="entr" presetSubtype="0" fill="hold" nodeType="withEffect">
                                  <p:stCondLst>
                                    <p:cond delay="0"/>
                                  </p:stCondLst>
                                  <p:childTnLst>
                                    <p:set>
                                      <p:cBhvr>
                                        <p:cTn id="98" dur="1" fill="hold">
                                          <p:stCondLst>
                                            <p:cond delay="0"/>
                                          </p:stCondLst>
                                        </p:cTn>
                                        <p:tgtEl>
                                          <p:spTgt spid="39"/>
                                        </p:tgtEl>
                                        <p:attrNameLst>
                                          <p:attrName>style.visibility</p:attrName>
                                        </p:attrNameLst>
                                      </p:cBhvr>
                                      <p:to>
                                        <p:strVal val="visible"/>
                                      </p:to>
                                    </p:set>
                                    <p:animEffect transition="in" filter="fade">
                                      <p:cBhvr>
                                        <p:cTn id="99" dur="500"/>
                                        <p:tgtEl>
                                          <p:spTgt spid="39"/>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17"/>
                                        </p:tgtEl>
                                        <p:attrNameLst>
                                          <p:attrName>style.visibility</p:attrName>
                                        </p:attrNameLst>
                                      </p:cBhvr>
                                      <p:to>
                                        <p:strVal val="visible"/>
                                      </p:to>
                                    </p:set>
                                    <p:animEffect transition="in" filter="fade">
                                      <p:cBhvr>
                                        <p:cTn id="104" dur="500"/>
                                        <p:tgtEl>
                                          <p:spTgt spid="17"/>
                                        </p:tgtEl>
                                      </p:cBhvr>
                                    </p:animEffect>
                                  </p:childTnLst>
                                </p:cTn>
                              </p:par>
                              <p:par>
                                <p:cTn id="105" presetID="10" presetClass="entr" presetSubtype="0" fill="hold" nodeType="withEffect">
                                  <p:stCondLst>
                                    <p:cond delay="0"/>
                                  </p:stCondLst>
                                  <p:childTnLst>
                                    <p:set>
                                      <p:cBhvr>
                                        <p:cTn id="106" dur="1" fill="hold">
                                          <p:stCondLst>
                                            <p:cond delay="0"/>
                                          </p:stCondLst>
                                        </p:cTn>
                                        <p:tgtEl>
                                          <p:spTgt spid="18"/>
                                        </p:tgtEl>
                                        <p:attrNameLst>
                                          <p:attrName>style.visibility</p:attrName>
                                        </p:attrNameLst>
                                      </p:cBhvr>
                                      <p:to>
                                        <p:strVal val="visible"/>
                                      </p:to>
                                    </p:set>
                                    <p:animEffect transition="in" filter="fade">
                                      <p:cBhvr>
                                        <p:cTn id="107" dur="500"/>
                                        <p:tgtEl>
                                          <p:spTgt spid="18"/>
                                        </p:tgtEl>
                                      </p:cBhvr>
                                    </p:animEffect>
                                  </p:childTnLst>
                                </p:cTn>
                              </p:par>
                              <p:par>
                                <p:cTn id="108" presetID="10" presetClass="entr" presetSubtype="0" fill="hold" nodeType="withEffect">
                                  <p:stCondLst>
                                    <p:cond delay="0"/>
                                  </p:stCondLst>
                                  <p:childTnLst>
                                    <p:set>
                                      <p:cBhvr>
                                        <p:cTn id="109" dur="1" fill="hold">
                                          <p:stCondLst>
                                            <p:cond delay="0"/>
                                          </p:stCondLst>
                                        </p:cTn>
                                        <p:tgtEl>
                                          <p:spTgt spid="19"/>
                                        </p:tgtEl>
                                        <p:attrNameLst>
                                          <p:attrName>style.visibility</p:attrName>
                                        </p:attrNameLst>
                                      </p:cBhvr>
                                      <p:to>
                                        <p:strVal val="visible"/>
                                      </p:to>
                                    </p:set>
                                    <p:animEffect transition="in" filter="fade">
                                      <p:cBhvr>
                                        <p:cTn id="110" dur="500"/>
                                        <p:tgtEl>
                                          <p:spTgt spid="19"/>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29"/>
                                        </p:tgtEl>
                                        <p:attrNameLst>
                                          <p:attrName>style.visibility</p:attrName>
                                        </p:attrNameLst>
                                      </p:cBhvr>
                                      <p:to>
                                        <p:strVal val="visible"/>
                                      </p:to>
                                    </p:set>
                                    <p:animEffect transition="in" filter="fade">
                                      <p:cBhvr>
                                        <p:cTn id="113" dur="500"/>
                                        <p:tgtEl>
                                          <p:spTgt spid="29"/>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28"/>
                                        </p:tgtEl>
                                        <p:attrNameLst>
                                          <p:attrName>style.visibility</p:attrName>
                                        </p:attrNameLst>
                                      </p:cBhvr>
                                      <p:to>
                                        <p:strVal val="visible"/>
                                      </p:to>
                                    </p:set>
                                    <p:animEffect transition="in" filter="fade">
                                      <p:cBhvr>
                                        <p:cTn id="116" dur="500"/>
                                        <p:tgtEl>
                                          <p:spTgt spid="28"/>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30"/>
                                        </p:tgtEl>
                                        <p:attrNameLst>
                                          <p:attrName>style.visibility</p:attrName>
                                        </p:attrNameLst>
                                      </p:cBhvr>
                                      <p:to>
                                        <p:strVal val="visible"/>
                                      </p:to>
                                    </p:set>
                                    <p:animEffect transition="in" filter="fade">
                                      <p:cBhvr>
                                        <p:cTn id="119" dur="500"/>
                                        <p:tgtEl>
                                          <p:spTgt spid="30"/>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nodeType="clickEffect">
                                  <p:stCondLst>
                                    <p:cond delay="0"/>
                                  </p:stCondLst>
                                  <p:childTnLst>
                                    <p:set>
                                      <p:cBhvr>
                                        <p:cTn id="123" dur="1" fill="hold">
                                          <p:stCondLst>
                                            <p:cond delay="0"/>
                                          </p:stCondLst>
                                        </p:cTn>
                                        <p:tgtEl>
                                          <p:spTgt spid="20"/>
                                        </p:tgtEl>
                                        <p:attrNameLst>
                                          <p:attrName>style.visibility</p:attrName>
                                        </p:attrNameLst>
                                      </p:cBhvr>
                                      <p:to>
                                        <p:strVal val="visible"/>
                                      </p:to>
                                    </p:set>
                                    <p:animEffect transition="in" filter="fade">
                                      <p:cBhvr>
                                        <p:cTn id="124" dur="500"/>
                                        <p:tgtEl>
                                          <p:spTgt spid="20"/>
                                        </p:tgtEl>
                                      </p:cBhvr>
                                    </p:animEffect>
                                  </p:childTnLst>
                                </p:cTn>
                              </p:par>
                              <p:par>
                                <p:cTn id="125" presetID="10" presetClass="entr" presetSubtype="0" fill="hold" nodeType="withEffect">
                                  <p:stCondLst>
                                    <p:cond delay="0"/>
                                  </p:stCondLst>
                                  <p:childTnLst>
                                    <p:set>
                                      <p:cBhvr>
                                        <p:cTn id="126" dur="1" fill="hold">
                                          <p:stCondLst>
                                            <p:cond delay="0"/>
                                          </p:stCondLst>
                                        </p:cTn>
                                        <p:tgtEl>
                                          <p:spTgt spid="21"/>
                                        </p:tgtEl>
                                        <p:attrNameLst>
                                          <p:attrName>style.visibility</p:attrName>
                                        </p:attrNameLst>
                                      </p:cBhvr>
                                      <p:to>
                                        <p:strVal val="visible"/>
                                      </p:to>
                                    </p:set>
                                    <p:animEffect transition="in" filter="fade">
                                      <p:cBhvr>
                                        <p:cTn id="127" dur="500"/>
                                        <p:tgtEl>
                                          <p:spTgt spid="21"/>
                                        </p:tgtEl>
                                      </p:cBhvr>
                                    </p:animEffect>
                                  </p:childTnLst>
                                </p:cTn>
                              </p:par>
                              <p:par>
                                <p:cTn id="128" presetID="10" presetClass="entr" presetSubtype="0" fill="hold" nodeType="withEffect">
                                  <p:stCondLst>
                                    <p:cond delay="0"/>
                                  </p:stCondLst>
                                  <p:childTnLst>
                                    <p:set>
                                      <p:cBhvr>
                                        <p:cTn id="129" dur="1" fill="hold">
                                          <p:stCondLst>
                                            <p:cond delay="0"/>
                                          </p:stCondLst>
                                        </p:cTn>
                                        <p:tgtEl>
                                          <p:spTgt spid="22"/>
                                        </p:tgtEl>
                                        <p:attrNameLst>
                                          <p:attrName>style.visibility</p:attrName>
                                        </p:attrNameLst>
                                      </p:cBhvr>
                                      <p:to>
                                        <p:strVal val="visible"/>
                                      </p:to>
                                    </p:set>
                                    <p:animEffect transition="in" filter="fade">
                                      <p:cBhvr>
                                        <p:cTn id="130" dur="500"/>
                                        <p:tgtEl>
                                          <p:spTgt spid="22"/>
                                        </p:tgtEl>
                                      </p:cBhvr>
                                    </p:animEffect>
                                  </p:childTnLst>
                                </p:cTn>
                              </p:par>
                              <p:par>
                                <p:cTn id="131" presetID="10" presetClass="entr" presetSubtype="0" fill="hold" nodeType="withEffect">
                                  <p:stCondLst>
                                    <p:cond delay="0"/>
                                  </p:stCondLst>
                                  <p:childTnLst>
                                    <p:set>
                                      <p:cBhvr>
                                        <p:cTn id="132" dur="1" fill="hold">
                                          <p:stCondLst>
                                            <p:cond delay="0"/>
                                          </p:stCondLst>
                                        </p:cTn>
                                        <p:tgtEl>
                                          <p:spTgt spid="23"/>
                                        </p:tgtEl>
                                        <p:attrNameLst>
                                          <p:attrName>style.visibility</p:attrName>
                                        </p:attrNameLst>
                                      </p:cBhvr>
                                      <p:to>
                                        <p:strVal val="visible"/>
                                      </p:to>
                                    </p:set>
                                    <p:animEffect transition="in" filter="fade">
                                      <p:cBhvr>
                                        <p:cTn id="133" dur="500"/>
                                        <p:tgtEl>
                                          <p:spTgt spid="23"/>
                                        </p:tgtEl>
                                      </p:cBhvr>
                                    </p:animEffect>
                                  </p:childTnLst>
                                </p:cTn>
                              </p:par>
                              <p:par>
                                <p:cTn id="134" presetID="10" presetClass="entr" presetSubtype="0" fill="hold" nodeType="withEffect">
                                  <p:stCondLst>
                                    <p:cond delay="0"/>
                                  </p:stCondLst>
                                  <p:childTnLst>
                                    <p:set>
                                      <p:cBhvr>
                                        <p:cTn id="135" dur="1" fill="hold">
                                          <p:stCondLst>
                                            <p:cond delay="0"/>
                                          </p:stCondLst>
                                        </p:cTn>
                                        <p:tgtEl>
                                          <p:spTgt spid="24"/>
                                        </p:tgtEl>
                                        <p:attrNameLst>
                                          <p:attrName>style.visibility</p:attrName>
                                        </p:attrNameLst>
                                      </p:cBhvr>
                                      <p:to>
                                        <p:strVal val="visible"/>
                                      </p:to>
                                    </p:set>
                                    <p:animEffect transition="in" filter="fade">
                                      <p:cBhvr>
                                        <p:cTn id="136" dur="500"/>
                                        <p:tgtEl>
                                          <p:spTgt spid="24"/>
                                        </p:tgtEl>
                                      </p:cBhvr>
                                    </p:animEffect>
                                  </p:childTnLst>
                                </p:cTn>
                              </p:par>
                              <p:par>
                                <p:cTn id="137" presetID="10" presetClass="entr" presetSubtype="0" fill="hold" nodeType="withEffect">
                                  <p:stCondLst>
                                    <p:cond delay="0"/>
                                  </p:stCondLst>
                                  <p:childTnLst>
                                    <p:set>
                                      <p:cBhvr>
                                        <p:cTn id="138" dur="1" fill="hold">
                                          <p:stCondLst>
                                            <p:cond delay="0"/>
                                          </p:stCondLst>
                                        </p:cTn>
                                        <p:tgtEl>
                                          <p:spTgt spid="25"/>
                                        </p:tgtEl>
                                        <p:attrNameLst>
                                          <p:attrName>style.visibility</p:attrName>
                                        </p:attrNameLst>
                                      </p:cBhvr>
                                      <p:to>
                                        <p:strVal val="visible"/>
                                      </p:to>
                                    </p:set>
                                    <p:animEffect transition="in" filter="fade">
                                      <p:cBhvr>
                                        <p:cTn id="139" dur="500"/>
                                        <p:tgtEl>
                                          <p:spTgt spid="25"/>
                                        </p:tgtEl>
                                      </p:cBhvr>
                                    </p:animEffect>
                                  </p:childTnLst>
                                </p:cTn>
                              </p:par>
                              <p:par>
                                <p:cTn id="140" presetID="10" presetClass="entr" presetSubtype="0" fill="hold" nodeType="withEffect">
                                  <p:stCondLst>
                                    <p:cond delay="0"/>
                                  </p:stCondLst>
                                  <p:childTnLst>
                                    <p:set>
                                      <p:cBhvr>
                                        <p:cTn id="141" dur="1" fill="hold">
                                          <p:stCondLst>
                                            <p:cond delay="0"/>
                                          </p:stCondLst>
                                        </p:cTn>
                                        <p:tgtEl>
                                          <p:spTgt spid="26"/>
                                        </p:tgtEl>
                                        <p:attrNameLst>
                                          <p:attrName>style.visibility</p:attrName>
                                        </p:attrNameLst>
                                      </p:cBhvr>
                                      <p:to>
                                        <p:strVal val="visible"/>
                                      </p:to>
                                    </p:set>
                                    <p:animEffect transition="in" filter="fade">
                                      <p:cBhvr>
                                        <p:cTn id="142" dur="500"/>
                                        <p:tgtEl>
                                          <p:spTgt spid="26"/>
                                        </p:tgtEl>
                                      </p:cBhvr>
                                    </p:animEffect>
                                  </p:childTnLst>
                                </p:cTn>
                              </p:par>
                              <p:par>
                                <p:cTn id="143" presetID="10" presetClass="entr" presetSubtype="0" fill="hold" nodeType="withEffect">
                                  <p:stCondLst>
                                    <p:cond delay="0"/>
                                  </p:stCondLst>
                                  <p:childTnLst>
                                    <p:set>
                                      <p:cBhvr>
                                        <p:cTn id="144" dur="1" fill="hold">
                                          <p:stCondLst>
                                            <p:cond delay="0"/>
                                          </p:stCondLst>
                                        </p:cTn>
                                        <p:tgtEl>
                                          <p:spTgt spid="27"/>
                                        </p:tgtEl>
                                        <p:attrNameLst>
                                          <p:attrName>style.visibility</p:attrName>
                                        </p:attrNameLst>
                                      </p:cBhvr>
                                      <p:to>
                                        <p:strVal val="visible"/>
                                      </p:to>
                                    </p:set>
                                    <p:animEffect transition="in" filter="fade">
                                      <p:cBhvr>
                                        <p:cTn id="145" dur="500"/>
                                        <p:tgtEl>
                                          <p:spTgt spid="27"/>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31"/>
                                        </p:tgtEl>
                                        <p:attrNameLst>
                                          <p:attrName>style.visibility</p:attrName>
                                        </p:attrNameLst>
                                      </p:cBhvr>
                                      <p:to>
                                        <p:strVal val="visible"/>
                                      </p:to>
                                    </p:set>
                                    <p:animEffect transition="in" filter="fade">
                                      <p:cBhvr>
                                        <p:cTn id="148" dur="500"/>
                                        <p:tgtEl>
                                          <p:spTgt spid="31"/>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32"/>
                                        </p:tgtEl>
                                        <p:attrNameLst>
                                          <p:attrName>style.visibility</p:attrName>
                                        </p:attrNameLst>
                                      </p:cBhvr>
                                      <p:to>
                                        <p:strVal val="visible"/>
                                      </p:to>
                                    </p:set>
                                    <p:animEffect transition="in" filter="fade">
                                      <p:cBhvr>
                                        <p:cTn id="151" dur="500"/>
                                        <p:tgtEl>
                                          <p:spTgt spid="32"/>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33"/>
                                        </p:tgtEl>
                                        <p:attrNameLst>
                                          <p:attrName>style.visibility</p:attrName>
                                        </p:attrNameLst>
                                      </p:cBhvr>
                                      <p:to>
                                        <p:strVal val="visible"/>
                                      </p:to>
                                    </p:set>
                                    <p:animEffect transition="in" filter="fade">
                                      <p:cBhvr>
                                        <p:cTn id="154" dur="500"/>
                                        <p:tgtEl>
                                          <p:spTgt spid="33"/>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34"/>
                                        </p:tgtEl>
                                        <p:attrNameLst>
                                          <p:attrName>style.visibility</p:attrName>
                                        </p:attrNameLst>
                                      </p:cBhvr>
                                      <p:to>
                                        <p:strVal val="visible"/>
                                      </p:to>
                                    </p:set>
                                    <p:animEffect transition="in" filter="fade">
                                      <p:cBhvr>
                                        <p:cTn id="157" dur="500"/>
                                        <p:tgtEl>
                                          <p:spTgt spid="34"/>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35"/>
                                        </p:tgtEl>
                                        <p:attrNameLst>
                                          <p:attrName>style.visibility</p:attrName>
                                        </p:attrNameLst>
                                      </p:cBhvr>
                                      <p:to>
                                        <p:strVal val="visible"/>
                                      </p:to>
                                    </p:set>
                                    <p:animEffect transition="in" filter="fade">
                                      <p:cBhvr>
                                        <p:cTn id="160" dur="500"/>
                                        <p:tgtEl>
                                          <p:spTgt spid="35"/>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36"/>
                                        </p:tgtEl>
                                        <p:attrNameLst>
                                          <p:attrName>style.visibility</p:attrName>
                                        </p:attrNameLst>
                                      </p:cBhvr>
                                      <p:to>
                                        <p:strVal val="visible"/>
                                      </p:to>
                                    </p:set>
                                    <p:animEffect transition="in" filter="fade">
                                      <p:cBhvr>
                                        <p:cTn id="163" dur="500"/>
                                        <p:tgtEl>
                                          <p:spTgt spid="36"/>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37"/>
                                        </p:tgtEl>
                                        <p:attrNameLst>
                                          <p:attrName>style.visibility</p:attrName>
                                        </p:attrNameLst>
                                      </p:cBhvr>
                                      <p:to>
                                        <p:strVal val="visible"/>
                                      </p:to>
                                    </p:set>
                                    <p:animEffect transition="in" filter="fade">
                                      <p:cBhvr>
                                        <p:cTn id="166" dur="500"/>
                                        <p:tgtEl>
                                          <p:spTgt spid="37"/>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38"/>
                                        </p:tgtEl>
                                        <p:attrNameLst>
                                          <p:attrName>style.visibility</p:attrName>
                                        </p:attrNameLst>
                                      </p:cBhvr>
                                      <p:to>
                                        <p:strVal val="visible"/>
                                      </p:to>
                                    </p:set>
                                    <p:animEffect transition="in" filter="fade">
                                      <p:cBhvr>
                                        <p:cTn id="16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p:bldP spid="6" grpId="0"/>
      <p:bldP spid="7" grpId="0"/>
      <p:bldP spid="8" grpId="0"/>
      <p:bldP spid="9" grpId="0"/>
      <p:bldP spid="10" grpId="0"/>
      <p:bldP spid="11" grpId="0"/>
      <p:bldP spid="12" grpId="0"/>
      <p:bldP spid="13" grpId="0"/>
      <p:bldP spid="14" grpId="0"/>
      <p:bldP spid="15" grpId="0"/>
      <p:bldP spid="16" grpId="0"/>
      <p:bldP spid="28" grpId="0"/>
      <p:bldP spid="29" grpId="0"/>
      <p:bldP spid="30" grpId="0"/>
      <p:bldP spid="31" grpId="0"/>
      <p:bldP spid="32" grpId="0"/>
      <p:bldP spid="33" grpId="0"/>
      <p:bldP spid="34" grpId="0"/>
      <p:bldP spid="35" grpId="0"/>
      <p:bldP spid="36" grpId="0"/>
      <p:bldP spid="37" grpId="0"/>
      <p:bldP spid="38" grpId="0"/>
      <p:bldP spid="40" grpId="0"/>
      <p:bldP spid="41" grpId="0" animBg="1"/>
      <p:bldP spid="42" grpId="0" animBg="1"/>
      <p:bldP spid="43" grpId="0" animBg="1"/>
      <p:bldP spid="44" grpId="0" animBg="1"/>
      <p:bldP spid="45" grpId="0" animBg="1"/>
      <p:bldP spid="46" grpId="0" animBg="1"/>
      <p:bldP spid="47" grpId="0" animBg="1"/>
      <p:bldP spid="48"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CB2FC7-933D-4765-A4F0-4D6C1AF37B98}"/>
              </a:ext>
            </a:extLst>
          </p:cNvPr>
          <p:cNvSpPr>
            <a:spLocks noGrp="1"/>
          </p:cNvSpPr>
          <p:nvPr>
            <p:ph type="title"/>
          </p:nvPr>
        </p:nvSpPr>
        <p:spPr/>
        <p:txBody>
          <a:bodyPr/>
          <a:lstStyle/>
          <a:p>
            <a:r>
              <a:rPr lang="en-US" dirty="0"/>
              <a:t>Demultiplexer</a:t>
            </a:r>
            <a:endParaRPr lang="en-IN" dirty="0"/>
          </a:p>
        </p:txBody>
      </p:sp>
      <p:sp>
        <p:nvSpPr>
          <p:cNvPr id="3" name="Content Placeholder 2">
            <a:extLst>
              <a:ext uri="{FF2B5EF4-FFF2-40B4-BE49-F238E27FC236}">
                <a16:creationId xmlns:a16="http://schemas.microsoft.com/office/drawing/2014/main" xmlns="" id="{D412AA6F-5413-46DC-B3F6-769DF3F94E45}"/>
              </a:ext>
            </a:extLst>
          </p:cNvPr>
          <p:cNvSpPr>
            <a:spLocks noGrp="1"/>
          </p:cNvSpPr>
          <p:nvPr>
            <p:ph idx="1"/>
          </p:nvPr>
        </p:nvSpPr>
        <p:spPr/>
        <p:txBody>
          <a:bodyPr/>
          <a:lstStyle/>
          <a:p>
            <a:pPr algn="just"/>
            <a:r>
              <a:rPr lang="en-US" dirty="0"/>
              <a:t>A demultiplexer(DEMUX) is a device that allows digital information from one source to be routed onto a multiple lines for transmission over different destinations.</a:t>
            </a:r>
          </a:p>
          <a:p>
            <a:pPr algn="just"/>
            <a:r>
              <a:rPr lang="en-US" dirty="0"/>
              <a:t>Consider an integer ‘m’, which is constrained by the following relation:  </a:t>
            </a:r>
          </a:p>
          <a:p>
            <a:pPr marL="0" indent="0" algn="ctr">
              <a:buNone/>
            </a:pPr>
            <a:r>
              <a:rPr lang="en-US" dirty="0">
                <a:solidFill>
                  <a:schemeClr val="tx2"/>
                </a:solidFill>
              </a:rPr>
              <a:t>m = 2</a:t>
            </a:r>
            <a:r>
              <a:rPr lang="en-US" baseline="30000" dirty="0">
                <a:solidFill>
                  <a:schemeClr val="tx2"/>
                </a:solidFill>
              </a:rPr>
              <a:t>n</a:t>
            </a:r>
            <a:r>
              <a:rPr lang="en-US" dirty="0"/>
              <a:t>, where m and n are both integers.</a:t>
            </a:r>
          </a:p>
          <a:p>
            <a:pPr algn="just"/>
            <a:r>
              <a:rPr lang="en-US" dirty="0"/>
              <a:t>A </a:t>
            </a:r>
            <a:r>
              <a:rPr lang="en-US" dirty="0">
                <a:solidFill>
                  <a:schemeClr val="tx2"/>
                </a:solidFill>
              </a:rPr>
              <a:t>1-to-m</a:t>
            </a:r>
            <a:r>
              <a:rPr lang="en-US" dirty="0"/>
              <a:t> Demultiplexer has </a:t>
            </a:r>
          </a:p>
          <a:p>
            <a:pPr lvl="1" algn="just"/>
            <a:r>
              <a:rPr lang="en-US" dirty="0"/>
              <a:t>One Input: D</a:t>
            </a:r>
          </a:p>
          <a:p>
            <a:pPr lvl="1"/>
            <a:r>
              <a:rPr lang="en-US" dirty="0"/>
              <a:t>m Outputs: O</a:t>
            </a:r>
            <a:r>
              <a:rPr lang="en-US" baseline="-25000" dirty="0"/>
              <a:t>0</a:t>
            </a:r>
            <a:r>
              <a:rPr lang="en-US" dirty="0"/>
              <a:t>, O</a:t>
            </a:r>
            <a:r>
              <a:rPr lang="en-US" baseline="-25000" dirty="0"/>
              <a:t>1</a:t>
            </a:r>
            <a:r>
              <a:rPr lang="en-US" dirty="0"/>
              <a:t>, O</a:t>
            </a:r>
            <a:r>
              <a:rPr lang="en-US" baseline="-25000" dirty="0"/>
              <a:t>2</a:t>
            </a:r>
            <a:r>
              <a:rPr lang="en-US" dirty="0"/>
              <a:t>, ................ O</a:t>
            </a:r>
            <a:r>
              <a:rPr lang="en-US" baseline="-25000" dirty="0"/>
              <a:t>(m-1)</a:t>
            </a:r>
            <a:endParaRPr lang="en-US" dirty="0"/>
          </a:p>
          <a:p>
            <a:pPr lvl="1" algn="just"/>
            <a:r>
              <a:rPr lang="en-US" dirty="0"/>
              <a:t>n Control inputs: S</a:t>
            </a:r>
            <a:r>
              <a:rPr lang="en-US" baseline="-25000" dirty="0"/>
              <a:t>0</a:t>
            </a:r>
            <a:r>
              <a:rPr lang="en-US" dirty="0"/>
              <a:t>, S</a:t>
            </a:r>
            <a:r>
              <a:rPr lang="en-US" baseline="-25000" dirty="0"/>
              <a:t>1</a:t>
            </a:r>
            <a:r>
              <a:rPr lang="en-US" dirty="0"/>
              <a:t>, S</a:t>
            </a:r>
            <a:r>
              <a:rPr lang="en-US" baseline="-25000" dirty="0"/>
              <a:t>2</a:t>
            </a:r>
            <a:r>
              <a:rPr lang="en-US" dirty="0"/>
              <a:t>, ...... S</a:t>
            </a:r>
            <a:r>
              <a:rPr lang="en-US" baseline="-25000" dirty="0"/>
              <a:t>(n-1)</a:t>
            </a:r>
          </a:p>
          <a:p>
            <a:pPr lvl="1" algn="just"/>
            <a:r>
              <a:rPr lang="en-US" dirty="0"/>
              <a:t>One (or more) Enable input(s)</a:t>
            </a:r>
          </a:p>
          <a:p>
            <a:pPr marL="347663" indent="0" algn="just">
              <a:buNone/>
            </a:pPr>
            <a:r>
              <a:rPr lang="en-US" dirty="0"/>
              <a:t>Such that D may be transfer to one of the outputs, depending upon the control inputs.</a:t>
            </a:r>
          </a:p>
          <a:p>
            <a:endParaRPr lang="en-IN" dirty="0"/>
          </a:p>
        </p:txBody>
      </p:sp>
    </p:spTree>
    <p:extLst>
      <p:ext uri="{BB962C8B-B14F-4D97-AF65-F5344CB8AC3E}">
        <p14:creationId xmlns:p14="http://schemas.microsoft.com/office/powerpoint/2010/main" val="579618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E8E330-A8C2-4E2E-9506-073C1E3AB34D}"/>
              </a:ext>
            </a:extLst>
          </p:cNvPr>
          <p:cNvSpPr>
            <a:spLocks noGrp="1"/>
          </p:cNvSpPr>
          <p:nvPr>
            <p:ph type="title"/>
          </p:nvPr>
        </p:nvSpPr>
        <p:spPr/>
        <p:txBody>
          <a:bodyPr/>
          <a:lstStyle/>
          <a:p>
            <a:r>
              <a:rPr lang="en-US" altLang="en-US" dirty="0"/>
              <a:t>1-to-4 Demultiplexer</a:t>
            </a:r>
            <a:endParaRPr lang="en-IN" dirty="0"/>
          </a:p>
        </p:txBody>
      </p:sp>
      <p:grpSp>
        <p:nvGrpSpPr>
          <p:cNvPr id="4" name="Group 3">
            <a:extLst>
              <a:ext uri="{FF2B5EF4-FFF2-40B4-BE49-F238E27FC236}">
                <a16:creationId xmlns:a16="http://schemas.microsoft.com/office/drawing/2014/main" xmlns="" id="{C5DBC682-2B57-4416-9188-364079DF13C2}"/>
              </a:ext>
            </a:extLst>
          </p:cNvPr>
          <p:cNvGrpSpPr/>
          <p:nvPr/>
        </p:nvGrpSpPr>
        <p:grpSpPr>
          <a:xfrm>
            <a:off x="1295313" y="1000933"/>
            <a:ext cx="3431670" cy="2730268"/>
            <a:chOff x="88901" y="1524000"/>
            <a:chExt cx="4332910" cy="3931705"/>
          </a:xfrm>
        </p:grpSpPr>
        <p:sp>
          <p:nvSpPr>
            <p:cNvPr id="5" name="Rectangle 4">
              <a:extLst>
                <a:ext uri="{FF2B5EF4-FFF2-40B4-BE49-F238E27FC236}">
                  <a16:creationId xmlns:a16="http://schemas.microsoft.com/office/drawing/2014/main" xmlns="" id="{F0B2ED9E-AB71-4762-9C98-4E8A1332BE1C}"/>
                </a:ext>
              </a:extLst>
            </p:cNvPr>
            <p:cNvSpPr/>
            <p:nvPr/>
          </p:nvSpPr>
          <p:spPr>
            <a:xfrm>
              <a:off x="1143000" y="1524000"/>
              <a:ext cx="1828800" cy="2819390"/>
            </a:xfrm>
            <a:prstGeom prst="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grpSp>
          <p:nvGrpSpPr>
            <p:cNvPr id="6" name="Group 5">
              <a:extLst>
                <a:ext uri="{FF2B5EF4-FFF2-40B4-BE49-F238E27FC236}">
                  <a16:creationId xmlns:a16="http://schemas.microsoft.com/office/drawing/2014/main" xmlns="" id="{026AB58F-13F9-4FE2-90F9-2517CF99C169}"/>
                </a:ext>
              </a:extLst>
            </p:cNvPr>
            <p:cNvGrpSpPr/>
            <p:nvPr/>
          </p:nvGrpSpPr>
          <p:grpSpPr>
            <a:xfrm>
              <a:off x="88901" y="2595263"/>
              <a:ext cx="1054099" cy="576176"/>
              <a:chOff x="393701" y="2666383"/>
              <a:chExt cx="1054099" cy="576176"/>
            </a:xfrm>
          </p:grpSpPr>
          <p:cxnSp>
            <p:nvCxnSpPr>
              <p:cNvPr id="24" name="Straight Connector 23">
                <a:extLst>
                  <a:ext uri="{FF2B5EF4-FFF2-40B4-BE49-F238E27FC236}">
                    <a16:creationId xmlns:a16="http://schemas.microsoft.com/office/drawing/2014/main" xmlns="" id="{CB138862-056E-4200-B024-8705736D5DBA}"/>
                  </a:ext>
                </a:extLst>
              </p:cNvPr>
              <p:cNvCxnSpPr/>
              <p:nvPr/>
            </p:nvCxnSpPr>
            <p:spPr>
              <a:xfrm>
                <a:off x="838200" y="2971800"/>
                <a:ext cx="6096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xmlns="" id="{F3FF1534-89FC-446C-891C-5E5DA094DFB2}"/>
                  </a:ext>
                </a:extLst>
              </p:cNvPr>
              <p:cNvSpPr txBox="1"/>
              <p:nvPr/>
            </p:nvSpPr>
            <p:spPr>
              <a:xfrm>
                <a:off x="393701" y="2666383"/>
                <a:ext cx="304801" cy="576176"/>
              </a:xfrm>
              <a:prstGeom prst="rect">
                <a:avLst/>
              </a:prstGeom>
              <a:noFill/>
            </p:spPr>
            <p:txBody>
              <a:bodyPr wrap="square" rtlCol="0">
                <a:spAutoFit/>
              </a:bodyPr>
              <a:lstStyle/>
              <a:p>
                <a:r>
                  <a:rPr lang="en-IN" sz="2000" dirty="0"/>
                  <a:t>D</a:t>
                </a:r>
              </a:p>
            </p:txBody>
          </p:sp>
        </p:grpSp>
        <p:grpSp>
          <p:nvGrpSpPr>
            <p:cNvPr id="7" name="Group 6">
              <a:extLst>
                <a:ext uri="{FF2B5EF4-FFF2-40B4-BE49-F238E27FC236}">
                  <a16:creationId xmlns:a16="http://schemas.microsoft.com/office/drawing/2014/main" xmlns="" id="{D7E7A710-6433-4B21-8CCB-EBEEEA9D358B}"/>
                </a:ext>
              </a:extLst>
            </p:cNvPr>
            <p:cNvGrpSpPr/>
            <p:nvPr/>
          </p:nvGrpSpPr>
          <p:grpSpPr>
            <a:xfrm>
              <a:off x="2981960" y="1613250"/>
              <a:ext cx="1439851" cy="576175"/>
              <a:chOff x="3286760" y="1684986"/>
              <a:chExt cx="1439851" cy="576175"/>
            </a:xfrm>
          </p:grpSpPr>
          <p:cxnSp>
            <p:nvCxnSpPr>
              <p:cNvPr id="22" name="Straight Connector 21">
                <a:extLst>
                  <a:ext uri="{FF2B5EF4-FFF2-40B4-BE49-F238E27FC236}">
                    <a16:creationId xmlns:a16="http://schemas.microsoft.com/office/drawing/2014/main" xmlns="" id="{E45B1768-5FFE-45B2-916B-0988E781C553}"/>
                  </a:ext>
                </a:extLst>
              </p:cNvPr>
              <p:cNvCxnSpPr/>
              <p:nvPr/>
            </p:nvCxnSpPr>
            <p:spPr>
              <a:xfrm>
                <a:off x="3286760" y="1981200"/>
                <a:ext cx="6096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xmlns="" id="{A3C2CB6E-F86D-41B4-9895-E237FBB7CE5D}"/>
                  </a:ext>
                </a:extLst>
              </p:cNvPr>
              <p:cNvSpPr txBox="1"/>
              <p:nvPr/>
            </p:nvSpPr>
            <p:spPr>
              <a:xfrm>
                <a:off x="3855719" y="1684986"/>
                <a:ext cx="870892" cy="576175"/>
              </a:xfrm>
              <a:prstGeom prst="rect">
                <a:avLst/>
              </a:prstGeom>
              <a:noFill/>
            </p:spPr>
            <p:txBody>
              <a:bodyPr wrap="square" rtlCol="0">
                <a:spAutoFit/>
              </a:bodyPr>
              <a:lstStyle/>
              <a:p>
                <a:r>
                  <a:rPr lang="en-IN" sz="2000" dirty="0"/>
                  <a:t>O</a:t>
                </a:r>
                <a:r>
                  <a:rPr lang="en-IN" sz="2000" baseline="-25000" dirty="0"/>
                  <a:t>0</a:t>
                </a:r>
                <a:endParaRPr lang="en-IN" sz="2000" dirty="0"/>
              </a:p>
            </p:txBody>
          </p:sp>
        </p:grpSp>
        <p:grpSp>
          <p:nvGrpSpPr>
            <p:cNvPr id="8" name="Group 7">
              <a:extLst>
                <a:ext uri="{FF2B5EF4-FFF2-40B4-BE49-F238E27FC236}">
                  <a16:creationId xmlns:a16="http://schemas.microsoft.com/office/drawing/2014/main" xmlns="" id="{DC99186C-DF6F-477E-87E6-E6882D07A4DF}"/>
                </a:ext>
              </a:extLst>
            </p:cNvPr>
            <p:cNvGrpSpPr/>
            <p:nvPr/>
          </p:nvGrpSpPr>
          <p:grpSpPr>
            <a:xfrm>
              <a:off x="2971800" y="2299050"/>
              <a:ext cx="1450010" cy="576175"/>
              <a:chOff x="3276600" y="2294585"/>
              <a:chExt cx="1450010" cy="576175"/>
            </a:xfrm>
          </p:grpSpPr>
          <p:cxnSp>
            <p:nvCxnSpPr>
              <p:cNvPr id="20" name="Straight Connector 19">
                <a:extLst>
                  <a:ext uri="{FF2B5EF4-FFF2-40B4-BE49-F238E27FC236}">
                    <a16:creationId xmlns:a16="http://schemas.microsoft.com/office/drawing/2014/main" xmlns="" id="{1E01569F-D340-466D-82F4-26474C1672D6}"/>
                  </a:ext>
                </a:extLst>
              </p:cNvPr>
              <p:cNvCxnSpPr/>
              <p:nvPr/>
            </p:nvCxnSpPr>
            <p:spPr>
              <a:xfrm>
                <a:off x="3276600" y="2590800"/>
                <a:ext cx="6096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xmlns="" id="{8CC1E84E-373D-4548-8FB0-4765C41D4123}"/>
                  </a:ext>
                </a:extLst>
              </p:cNvPr>
              <p:cNvSpPr txBox="1"/>
              <p:nvPr/>
            </p:nvSpPr>
            <p:spPr>
              <a:xfrm>
                <a:off x="3855721" y="2294585"/>
                <a:ext cx="870889" cy="576175"/>
              </a:xfrm>
              <a:prstGeom prst="rect">
                <a:avLst/>
              </a:prstGeom>
              <a:noFill/>
            </p:spPr>
            <p:txBody>
              <a:bodyPr wrap="square" rtlCol="0">
                <a:spAutoFit/>
              </a:bodyPr>
              <a:lstStyle/>
              <a:p>
                <a:r>
                  <a:rPr lang="en-IN" sz="2000" dirty="0"/>
                  <a:t>O</a:t>
                </a:r>
                <a:r>
                  <a:rPr lang="en-IN" sz="2000" baseline="-25000" dirty="0"/>
                  <a:t>1</a:t>
                </a:r>
                <a:endParaRPr lang="en-IN" sz="2000" dirty="0"/>
              </a:p>
            </p:txBody>
          </p:sp>
        </p:grpSp>
        <p:grpSp>
          <p:nvGrpSpPr>
            <p:cNvPr id="9" name="Group 8">
              <a:extLst>
                <a:ext uri="{FF2B5EF4-FFF2-40B4-BE49-F238E27FC236}">
                  <a16:creationId xmlns:a16="http://schemas.microsoft.com/office/drawing/2014/main" xmlns="" id="{5FD5F1B2-9FD8-4CF5-A633-844E5D1CF9FE}"/>
                </a:ext>
              </a:extLst>
            </p:cNvPr>
            <p:cNvGrpSpPr/>
            <p:nvPr/>
          </p:nvGrpSpPr>
          <p:grpSpPr>
            <a:xfrm>
              <a:off x="2971800" y="2980386"/>
              <a:ext cx="1450008" cy="576175"/>
              <a:chOff x="3276600" y="2980386"/>
              <a:chExt cx="1450008" cy="576175"/>
            </a:xfrm>
          </p:grpSpPr>
          <p:cxnSp>
            <p:nvCxnSpPr>
              <p:cNvPr id="18" name="Straight Connector 17">
                <a:extLst>
                  <a:ext uri="{FF2B5EF4-FFF2-40B4-BE49-F238E27FC236}">
                    <a16:creationId xmlns:a16="http://schemas.microsoft.com/office/drawing/2014/main" xmlns="" id="{F95A3182-5261-4F00-A580-49A0E6EFC083}"/>
                  </a:ext>
                </a:extLst>
              </p:cNvPr>
              <p:cNvCxnSpPr/>
              <p:nvPr/>
            </p:nvCxnSpPr>
            <p:spPr>
              <a:xfrm>
                <a:off x="3276600" y="3276600"/>
                <a:ext cx="6096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xmlns="" id="{790D13A8-1BFB-4264-9DCC-4BBCA39B20A0}"/>
                  </a:ext>
                </a:extLst>
              </p:cNvPr>
              <p:cNvSpPr txBox="1"/>
              <p:nvPr/>
            </p:nvSpPr>
            <p:spPr>
              <a:xfrm>
                <a:off x="3860799" y="2980386"/>
                <a:ext cx="865809" cy="576175"/>
              </a:xfrm>
              <a:prstGeom prst="rect">
                <a:avLst/>
              </a:prstGeom>
              <a:noFill/>
            </p:spPr>
            <p:txBody>
              <a:bodyPr wrap="square" rtlCol="0">
                <a:spAutoFit/>
              </a:bodyPr>
              <a:lstStyle/>
              <a:p>
                <a:r>
                  <a:rPr lang="en-IN" sz="2000" dirty="0"/>
                  <a:t>O</a:t>
                </a:r>
                <a:r>
                  <a:rPr lang="en-IN" sz="2000" baseline="-25000" dirty="0"/>
                  <a:t>2</a:t>
                </a:r>
                <a:endParaRPr lang="en-IN" sz="2000" dirty="0"/>
              </a:p>
            </p:txBody>
          </p:sp>
        </p:grpSp>
        <p:grpSp>
          <p:nvGrpSpPr>
            <p:cNvPr id="10" name="Group 9">
              <a:extLst>
                <a:ext uri="{FF2B5EF4-FFF2-40B4-BE49-F238E27FC236}">
                  <a16:creationId xmlns:a16="http://schemas.microsoft.com/office/drawing/2014/main" xmlns="" id="{18E896E6-BC6E-4684-82C3-D6FF8465FED5}"/>
                </a:ext>
              </a:extLst>
            </p:cNvPr>
            <p:cNvGrpSpPr/>
            <p:nvPr/>
          </p:nvGrpSpPr>
          <p:grpSpPr>
            <a:xfrm>
              <a:off x="2971800" y="3670650"/>
              <a:ext cx="1444921" cy="576175"/>
              <a:chOff x="3276600" y="3670650"/>
              <a:chExt cx="1444921" cy="576175"/>
            </a:xfrm>
          </p:grpSpPr>
          <p:cxnSp>
            <p:nvCxnSpPr>
              <p:cNvPr id="16" name="Straight Connector 15">
                <a:extLst>
                  <a:ext uri="{FF2B5EF4-FFF2-40B4-BE49-F238E27FC236}">
                    <a16:creationId xmlns:a16="http://schemas.microsoft.com/office/drawing/2014/main" xmlns="" id="{2C46E1CF-1E68-41C5-B610-D1D883CD11F6}"/>
                  </a:ext>
                </a:extLst>
              </p:cNvPr>
              <p:cNvCxnSpPr/>
              <p:nvPr/>
            </p:nvCxnSpPr>
            <p:spPr>
              <a:xfrm>
                <a:off x="3276600" y="3966865"/>
                <a:ext cx="6096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xmlns="" id="{B422B41F-4871-453C-AF6E-DC8A7CADA7A5}"/>
                  </a:ext>
                </a:extLst>
              </p:cNvPr>
              <p:cNvSpPr txBox="1"/>
              <p:nvPr/>
            </p:nvSpPr>
            <p:spPr>
              <a:xfrm>
                <a:off x="3855719" y="3670650"/>
                <a:ext cx="865802" cy="576175"/>
              </a:xfrm>
              <a:prstGeom prst="rect">
                <a:avLst/>
              </a:prstGeom>
              <a:noFill/>
            </p:spPr>
            <p:txBody>
              <a:bodyPr wrap="square" rtlCol="0">
                <a:spAutoFit/>
              </a:bodyPr>
              <a:lstStyle/>
              <a:p>
                <a:r>
                  <a:rPr lang="en-IN" sz="2000" dirty="0"/>
                  <a:t>O</a:t>
                </a:r>
                <a:r>
                  <a:rPr lang="en-IN" sz="2000" baseline="-25000" dirty="0"/>
                  <a:t>3</a:t>
                </a:r>
                <a:endParaRPr lang="en-IN" sz="2000" dirty="0"/>
              </a:p>
            </p:txBody>
          </p:sp>
        </p:grpSp>
        <p:sp>
          <p:nvSpPr>
            <p:cNvPr id="11" name="TextBox 10">
              <a:extLst>
                <a:ext uri="{FF2B5EF4-FFF2-40B4-BE49-F238E27FC236}">
                  <a16:creationId xmlns:a16="http://schemas.microsoft.com/office/drawing/2014/main" xmlns="" id="{030C3E32-6B53-4535-A4F3-7874781FAF2C}"/>
                </a:ext>
              </a:extLst>
            </p:cNvPr>
            <p:cNvSpPr txBox="1"/>
            <p:nvPr/>
          </p:nvSpPr>
          <p:spPr>
            <a:xfrm>
              <a:off x="1365737" y="2409769"/>
              <a:ext cx="1255542" cy="1019387"/>
            </a:xfrm>
            <a:prstGeom prst="rect">
              <a:avLst/>
            </a:prstGeom>
            <a:noFill/>
          </p:spPr>
          <p:txBody>
            <a:bodyPr wrap="square" rtlCol="0">
              <a:spAutoFit/>
            </a:bodyPr>
            <a:lstStyle/>
            <a:p>
              <a:pPr algn="ctr"/>
              <a:r>
                <a:rPr lang="en-IN" sz="2000" dirty="0"/>
                <a:t>1x4 DEMUX</a:t>
              </a:r>
            </a:p>
          </p:txBody>
        </p:sp>
        <p:cxnSp>
          <p:nvCxnSpPr>
            <p:cNvPr id="12" name="Straight Connector 11">
              <a:extLst>
                <a:ext uri="{FF2B5EF4-FFF2-40B4-BE49-F238E27FC236}">
                  <a16:creationId xmlns:a16="http://schemas.microsoft.com/office/drawing/2014/main" xmlns="" id="{2F178320-9F41-4115-A10E-26226AF2D253}"/>
                </a:ext>
              </a:extLst>
            </p:cNvPr>
            <p:cNvCxnSpPr>
              <a:cxnSpLocks/>
            </p:cNvCxnSpPr>
            <p:nvPr/>
          </p:nvCxnSpPr>
          <p:spPr>
            <a:xfrm rot="5400000">
              <a:off x="1371600" y="4648190"/>
              <a:ext cx="6096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xmlns="" id="{A63D6C52-5B07-452A-A5B9-757B9496F03F}"/>
                </a:ext>
              </a:extLst>
            </p:cNvPr>
            <p:cNvSpPr txBox="1"/>
            <p:nvPr/>
          </p:nvSpPr>
          <p:spPr>
            <a:xfrm>
              <a:off x="1463578" y="4879529"/>
              <a:ext cx="848361" cy="576176"/>
            </a:xfrm>
            <a:prstGeom prst="rect">
              <a:avLst/>
            </a:prstGeom>
            <a:noFill/>
          </p:spPr>
          <p:txBody>
            <a:bodyPr wrap="square" rtlCol="0">
              <a:spAutoFit/>
            </a:bodyPr>
            <a:lstStyle/>
            <a:p>
              <a:r>
                <a:rPr lang="en-IN" sz="2000" dirty="0"/>
                <a:t>S</a:t>
              </a:r>
              <a:r>
                <a:rPr lang="en-IN" sz="2000" baseline="-25000" dirty="0"/>
                <a:t>1</a:t>
              </a:r>
              <a:endParaRPr lang="en-IN" sz="2000" dirty="0"/>
            </a:p>
          </p:txBody>
        </p:sp>
        <p:cxnSp>
          <p:nvCxnSpPr>
            <p:cNvPr id="14" name="Straight Connector 13">
              <a:extLst>
                <a:ext uri="{FF2B5EF4-FFF2-40B4-BE49-F238E27FC236}">
                  <a16:creationId xmlns:a16="http://schemas.microsoft.com/office/drawing/2014/main" xmlns="" id="{4A9701A8-CDFC-43BB-AF01-F74547583699}"/>
                </a:ext>
              </a:extLst>
            </p:cNvPr>
            <p:cNvCxnSpPr>
              <a:cxnSpLocks/>
            </p:cNvCxnSpPr>
            <p:nvPr/>
          </p:nvCxnSpPr>
          <p:spPr>
            <a:xfrm rot="5400000">
              <a:off x="2057400" y="4648190"/>
              <a:ext cx="6096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xmlns="" id="{CCCDC8ED-50FE-4517-9A5A-388A23807391}"/>
                </a:ext>
              </a:extLst>
            </p:cNvPr>
            <p:cNvSpPr txBox="1"/>
            <p:nvPr/>
          </p:nvSpPr>
          <p:spPr>
            <a:xfrm>
              <a:off x="2163838" y="4879529"/>
              <a:ext cx="787379" cy="576176"/>
            </a:xfrm>
            <a:prstGeom prst="rect">
              <a:avLst/>
            </a:prstGeom>
            <a:noFill/>
          </p:spPr>
          <p:txBody>
            <a:bodyPr wrap="square" rtlCol="0">
              <a:spAutoFit/>
            </a:bodyPr>
            <a:lstStyle/>
            <a:p>
              <a:r>
                <a:rPr lang="en-IN" sz="2000" dirty="0"/>
                <a:t>S</a:t>
              </a:r>
              <a:r>
                <a:rPr lang="en-IN" sz="2000" baseline="-25000" dirty="0"/>
                <a:t>0</a:t>
              </a:r>
              <a:endParaRPr lang="en-IN" sz="2000" dirty="0"/>
            </a:p>
          </p:txBody>
        </p:sp>
      </p:grpSp>
      <p:graphicFrame>
        <p:nvGraphicFramePr>
          <p:cNvPr id="26" name="Table 25">
            <a:extLst>
              <a:ext uri="{FF2B5EF4-FFF2-40B4-BE49-F238E27FC236}">
                <a16:creationId xmlns:a16="http://schemas.microsoft.com/office/drawing/2014/main" xmlns="" id="{44EB6D88-F14E-4717-B86A-0097537E7350}"/>
              </a:ext>
            </a:extLst>
          </p:cNvPr>
          <p:cNvGraphicFramePr>
            <a:graphicFrameLocks noGrp="1"/>
          </p:cNvGraphicFramePr>
          <p:nvPr>
            <p:extLst>
              <p:ext uri="{D42A27DB-BD31-4B8C-83A1-F6EECF244321}">
                <p14:modId xmlns:p14="http://schemas.microsoft.com/office/powerpoint/2010/main" val="4193347849"/>
              </p:ext>
            </p:extLst>
          </p:nvPr>
        </p:nvGraphicFramePr>
        <p:xfrm>
          <a:off x="688666" y="4103509"/>
          <a:ext cx="4500000" cy="2225040"/>
        </p:xfrm>
        <a:graphic>
          <a:graphicData uri="http://schemas.openxmlformats.org/drawingml/2006/table">
            <a:tbl>
              <a:tblPr firstRow="1" bandRow="1">
                <a:tableStyleId>{5C22544A-7EE6-4342-B048-85BDC9FD1C3A}</a:tableStyleId>
              </a:tblPr>
              <a:tblGrid>
                <a:gridCol w="750000">
                  <a:extLst>
                    <a:ext uri="{9D8B030D-6E8A-4147-A177-3AD203B41FA5}">
                      <a16:colId xmlns:a16="http://schemas.microsoft.com/office/drawing/2014/main" xmlns="" val="2407053917"/>
                    </a:ext>
                  </a:extLst>
                </a:gridCol>
                <a:gridCol w="750000">
                  <a:extLst>
                    <a:ext uri="{9D8B030D-6E8A-4147-A177-3AD203B41FA5}">
                      <a16:colId xmlns:a16="http://schemas.microsoft.com/office/drawing/2014/main" xmlns="" val="183924616"/>
                    </a:ext>
                  </a:extLst>
                </a:gridCol>
                <a:gridCol w="750000">
                  <a:extLst>
                    <a:ext uri="{9D8B030D-6E8A-4147-A177-3AD203B41FA5}">
                      <a16:colId xmlns:a16="http://schemas.microsoft.com/office/drawing/2014/main" xmlns="" val="2433784315"/>
                    </a:ext>
                  </a:extLst>
                </a:gridCol>
                <a:gridCol w="750000">
                  <a:extLst>
                    <a:ext uri="{9D8B030D-6E8A-4147-A177-3AD203B41FA5}">
                      <a16:colId xmlns:a16="http://schemas.microsoft.com/office/drawing/2014/main" xmlns="" val="955544227"/>
                    </a:ext>
                  </a:extLst>
                </a:gridCol>
                <a:gridCol w="750000">
                  <a:extLst>
                    <a:ext uri="{9D8B030D-6E8A-4147-A177-3AD203B41FA5}">
                      <a16:colId xmlns:a16="http://schemas.microsoft.com/office/drawing/2014/main" xmlns="" val="1710655710"/>
                    </a:ext>
                  </a:extLst>
                </a:gridCol>
                <a:gridCol w="750000">
                  <a:extLst>
                    <a:ext uri="{9D8B030D-6E8A-4147-A177-3AD203B41FA5}">
                      <a16:colId xmlns:a16="http://schemas.microsoft.com/office/drawing/2014/main" xmlns="" val="343443884"/>
                    </a:ext>
                  </a:extLst>
                </a:gridCol>
              </a:tblGrid>
              <a:tr h="370840">
                <a:tc gridSpan="2">
                  <a:txBody>
                    <a:bodyPr/>
                    <a:lstStyle/>
                    <a:p>
                      <a:pPr algn="ctr"/>
                      <a:r>
                        <a:rPr lang="en-IN" b="1" dirty="0">
                          <a:ln>
                            <a:noFill/>
                          </a:ln>
                          <a:solidFill>
                            <a:sysClr val="windowText" lastClr="000000"/>
                          </a:solidFill>
                        </a:rPr>
                        <a:t>Select code</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hMerge="1">
                  <a:txBody>
                    <a:bodyPr/>
                    <a:lstStyle/>
                    <a:p>
                      <a:endParaRPr lang="en-IN" dirty="0"/>
                    </a:p>
                  </a:txBody>
                  <a:tcPr/>
                </a:tc>
                <a:tc gridSpan="4">
                  <a:txBody>
                    <a:bodyPr/>
                    <a:lstStyle/>
                    <a:p>
                      <a:pPr algn="ctr"/>
                      <a:r>
                        <a:rPr lang="en-IN" b="1" dirty="0">
                          <a:ln>
                            <a:noFill/>
                          </a:ln>
                          <a:solidFill>
                            <a:sysClr val="windowText" lastClr="000000"/>
                          </a:solidFill>
                        </a:rPr>
                        <a:t>Outputs</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xmlns="" val="3467890598"/>
                  </a:ext>
                </a:extLst>
              </a:tr>
              <a:tr h="370840">
                <a:tc>
                  <a:txBody>
                    <a:bodyPr/>
                    <a:lstStyle/>
                    <a:p>
                      <a:pPr algn="ctr"/>
                      <a:r>
                        <a:rPr lang="en-IN" b="1" dirty="0">
                          <a:ln>
                            <a:noFill/>
                          </a:ln>
                          <a:solidFill>
                            <a:sysClr val="windowText" lastClr="000000"/>
                          </a:solidFill>
                        </a:rPr>
                        <a:t>S</a:t>
                      </a:r>
                      <a:r>
                        <a:rPr lang="en-IN" b="1" baseline="-25000" dirty="0">
                          <a:ln>
                            <a:noFill/>
                          </a:ln>
                          <a:solidFill>
                            <a:sysClr val="windowText" lastClr="000000"/>
                          </a:solidFill>
                        </a:rPr>
                        <a:t>1</a:t>
                      </a:r>
                      <a:endParaRPr lang="en-IN" b="1" dirty="0">
                        <a:ln>
                          <a:noFill/>
                        </a:ln>
                        <a:solidFill>
                          <a:sysClr val="windowText" lastClr="000000"/>
                        </a:solidFill>
                      </a:endParaRP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IN" b="1" dirty="0">
                          <a:ln>
                            <a:noFill/>
                          </a:ln>
                          <a:solidFill>
                            <a:sysClr val="windowText" lastClr="000000"/>
                          </a:solidFill>
                        </a:rPr>
                        <a:t>S</a:t>
                      </a:r>
                      <a:r>
                        <a:rPr lang="en-IN" b="1" baseline="-25000" dirty="0">
                          <a:ln>
                            <a:noFill/>
                          </a:ln>
                          <a:solidFill>
                            <a:sysClr val="windowText" lastClr="000000"/>
                          </a:solidFill>
                        </a:rPr>
                        <a:t>0</a:t>
                      </a:r>
                      <a:endParaRPr lang="en-IN" b="1" dirty="0">
                        <a:ln>
                          <a:noFill/>
                        </a:ln>
                        <a:solidFill>
                          <a:sysClr val="windowText" lastClr="000000"/>
                        </a:solidFill>
                      </a:endParaRP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IN" b="1" dirty="0">
                          <a:ln>
                            <a:noFill/>
                          </a:ln>
                          <a:solidFill>
                            <a:sysClr val="windowText" lastClr="000000"/>
                          </a:solidFill>
                        </a:rPr>
                        <a:t>O</a:t>
                      </a:r>
                      <a:r>
                        <a:rPr lang="en-IN" b="1" baseline="-25000" dirty="0">
                          <a:ln>
                            <a:noFill/>
                          </a:ln>
                          <a:solidFill>
                            <a:sysClr val="windowText" lastClr="000000"/>
                          </a:solidFill>
                        </a:rPr>
                        <a:t>3</a:t>
                      </a:r>
                      <a:endParaRPr lang="en-IN" b="1" dirty="0">
                        <a:ln>
                          <a:noFill/>
                        </a:ln>
                        <a:solidFill>
                          <a:sysClr val="windowText" lastClr="000000"/>
                        </a:solidFill>
                      </a:endParaRP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IN" b="1" dirty="0">
                          <a:ln>
                            <a:noFill/>
                          </a:ln>
                          <a:solidFill>
                            <a:sysClr val="windowText" lastClr="000000"/>
                          </a:solidFill>
                        </a:rPr>
                        <a:t>O</a:t>
                      </a:r>
                      <a:r>
                        <a:rPr lang="en-IN" b="1" baseline="-25000" dirty="0">
                          <a:ln>
                            <a:noFill/>
                          </a:ln>
                          <a:solidFill>
                            <a:sysClr val="windowText" lastClr="000000"/>
                          </a:solidFill>
                        </a:rPr>
                        <a:t>2</a:t>
                      </a:r>
                      <a:endParaRPr lang="en-IN" b="1" dirty="0">
                        <a:ln>
                          <a:noFill/>
                        </a:ln>
                        <a:solidFill>
                          <a:sysClr val="windowText" lastClr="000000"/>
                        </a:solidFill>
                      </a:endParaRP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IN" b="1" dirty="0">
                          <a:ln>
                            <a:noFill/>
                          </a:ln>
                          <a:solidFill>
                            <a:sysClr val="windowText" lastClr="000000"/>
                          </a:solidFill>
                        </a:rPr>
                        <a:t>O</a:t>
                      </a:r>
                      <a:r>
                        <a:rPr lang="en-IN" b="1" baseline="-25000" dirty="0">
                          <a:ln>
                            <a:noFill/>
                          </a:ln>
                          <a:solidFill>
                            <a:sysClr val="windowText" lastClr="000000"/>
                          </a:solidFill>
                        </a:rPr>
                        <a:t>1</a:t>
                      </a:r>
                      <a:endParaRPr lang="en-IN" b="1" dirty="0">
                        <a:ln>
                          <a:noFill/>
                        </a:ln>
                        <a:solidFill>
                          <a:sysClr val="windowText" lastClr="000000"/>
                        </a:solidFill>
                      </a:endParaRP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IN" b="1" dirty="0">
                          <a:ln>
                            <a:noFill/>
                          </a:ln>
                          <a:solidFill>
                            <a:sysClr val="windowText" lastClr="000000"/>
                          </a:solidFill>
                        </a:rPr>
                        <a:t>O</a:t>
                      </a:r>
                      <a:r>
                        <a:rPr lang="en-IN" b="1" baseline="-25000" dirty="0">
                          <a:ln>
                            <a:noFill/>
                          </a:ln>
                          <a:solidFill>
                            <a:sysClr val="windowText" lastClr="000000"/>
                          </a:solidFill>
                        </a:rPr>
                        <a:t>0</a:t>
                      </a:r>
                      <a:endParaRPr lang="en-IN" b="1" dirty="0">
                        <a:ln>
                          <a:noFill/>
                        </a:ln>
                        <a:solidFill>
                          <a:sysClr val="windowText" lastClr="000000"/>
                        </a:solidFill>
                      </a:endParaRP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1183403073"/>
                  </a:ext>
                </a:extLst>
              </a:tr>
              <a:tr h="370840">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dirty="0">
                          <a:ln>
                            <a:noFill/>
                          </a:ln>
                          <a:solidFill>
                            <a:schemeClr val="accent6"/>
                          </a:solidFill>
                        </a:rPr>
                        <a:t>D</a:t>
                      </a:r>
                      <a:endParaRPr lang="en-IN" dirty="0">
                        <a:ln>
                          <a:noFill/>
                        </a:ln>
                        <a:solidFill>
                          <a:schemeClr val="accent6"/>
                        </a:solidFill>
                      </a:endParaRP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4187811040"/>
                  </a:ext>
                </a:extLst>
              </a:tr>
              <a:tr h="370840">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n>
                            <a:noFill/>
                          </a:ln>
                          <a:solidFill>
                            <a:schemeClr val="accent6"/>
                          </a:solidFill>
                        </a:rPr>
                        <a:t>D</a:t>
                      </a:r>
                      <a:endParaRPr lang="en-IN" dirty="0">
                        <a:ln>
                          <a:noFill/>
                        </a:ln>
                        <a:solidFill>
                          <a:schemeClr val="accent6"/>
                        </a:solidFill>
                      </a:endParaRP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3282347406"/>
                  </a:ext>
                </a:extLst>
              </a:tr>
              <a:tr h="370840">
                <a:tc>
                  <a:txBody>
                    <a:bodyPr/>
                    <a:lstStyle/>
                    <a:p>
                      <a:pPr algn="ctr"/>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n>
                            <a:noFill/>
                          </a:ln>
                          <a:solidFill>
                            <a:schemeClr val="accent6"/>
                          </a:solidFill>
                        </a:rPr>
                        <a:t>D</a:t>
                      </a:r>
                      <a:endParaRPr lang="en-IN" dirty="0">
                        <a:ln>
                          <a:noFill/>
                        </a:ln>
                        <a:solidFill>
                          <a:schemeClr val="accent6"/>
                        </a:solidFill>
                      </a:endParaRP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3885225909"/>
                  </a:ext>
                </a:extLst>
              </a:tr>
              <a:tr h="370840">
                <a:tc>
                  <a:txBody>
                    <a:bodyPr/>
                    <a:lstStyle/>
                    <a:p>
                      <a:pPr algn="ctr"/>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n>
                            <a:noFill/>
                          </a:ln>
                          <a:solidFill>
                            <a:schemeClr val="accent6"/>
                          </a:solidFill>
                        </a:rPr>
                        <a:t>D</a:t>
                      </a:r>
                      <a:endParaRPr lang="en-IN" dirty="0">
                        <a:ln>
                          <a:noFill/>
                        </a:ln>
                        <a:solidFill>
                          <a:schemeClr val="accent6"/>
                        </a:solidFill>
                      </a:endParaRP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529290985"/>
                  </a:ext>
                </a:extLst>
              </a:tr>
            </a:tbl>
          </a:graphicData>
        </a:graphic>
      </p:graphicFrame>
      <p:cxnSp>
        <p:nvCxnSpPr>
          <p:cNvPr id="27" name="Straight Connector 26">
            <a:extLst>
              <a:ext uri="{FF2B5EF4-FFF2-40B4-BE49-F238E27FC236}">
                <a16:creationId xmlns:a16="http://schemas.microsoft.com/office/drawing/2014/main" xmlns="" id="{D3A5F01F-9AAB-4B90-B234-6D6D2ACC7BEA}"/>
              </a:ext>
            </a:extLst>
          </p:cNvPr>
          <p:cNvCxnSpPr/>
          <p:nvPr/>
        </p:nvCxnSpPr>
        <p:spPr>
          <a:xfrm>
            <a:off x="6248783" y="1455297"/>
            <a:ext cx="0" cy="3960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333A4448-6A48-4DAC-963F-D0E3E747BEB8}"/>
              </a:ext>
            </a:extLst>
          </p:cNvPr>
          <p:cNvCxnSpPr/>
          <p:nvPr/>
        </p:nvCxnSpPr>
        <p:spPr>
          <a:xfrm>
            <a:off x="6782183" y="1455297"/>
            <a:ext cx="0" cy="3960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BB554C48-1622-48DE-8380-D4E54223464A}"/>
              </a:ext>
            </a:extLst>
          </p:cNvPr>
          <p:cNvCxnSpPr>
            <a:cxnSpLocks/>
          </p:cNvCxnSpPr>
          <p:nvPr/>
        </p:nvCxnSpPr>
        <p:spPr>
          <a:xfrm>
            <a:off x="7315583" y="1455297"/>
            <a:ext cx="0" cy="3960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F6B8C3BE-B738-4EB3-B3BD-21A5251B938E}"/>
              </a:ext>
            </a:extLst>
          </p:cNvPr>
          <p:cNvCxnSpPr/>
          <p:nvPr/>
        </p:nvCxnSpPr>
        <p:spPr>
          <a:xfrm>
            <a:off x="7848983" y="1455297"/>
            <a:ext cx="0" cy="3960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7A640895-DA58-48F5-9D58-B27998F0F116}"/>
              </a:ext>
            </a:extLst>
          </p:cNvPr>
          <p:cNvCxnSpPr/>
          <p:nvPr/>
        </p:nvCxnSpPr>
        <p:spPr>
          <a:xfrm>
            <a:off x="8382383" y="1455297"/>
            <a:ext cx="0" cy="396000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xmlns="" id="{AEF045E1-B9FB-4446-AB7B-73B990C4D9FB}"/>
              </a:ext>
            </a:extLst>
          </p:cNvPr>
          <p:cNvGrpSpPr/>
          <p:nvPr/>
        </p:nvGrpSpPr>
        <p:grpSpPr>
          <a:xfrm>
            <a:off x="6780423" y="1638177"/>
            <a:ext cx="539800" cy="252000"/>
            <a:chOff x="5130637" y="1832576"/>
            <a:chExt cx="539800" cy="252000"/>
          </a:xfrm>
        </p:grpSpPr>
        <p:grpSp>
          <p:nvGrpSpPr>
            <p:cNvPr id="33" name="Group 32">
              <a:extLst>
                <a:ext uri="{FF2B5EF4-FFF2-40B4-BE49-F238E27FC236}">
                  <a16:creationId xmlns:a16="http://schemas.microsoft.com/office/drawing/2014/main" xmlns="" id="{86482185-7F9F-42E8-A9DE-C85D20C9B792}"/>
                </a:ext>
              </a:extLst>
            </p:cNvPr>
            <p:cNvGrpSpPr/>
            <p:nvPr/>
          </p:nvGrpSpPr>
          <p:grpSpPr>
            <a:xfrm rot="16200000">
              <a:off x="5274603" y="1822577"/>
              <a:ext cx="252000" cy="271997"/>
              <a:chOff x="5280825" y="1915576"/>
              <a:chExt cx="252000" cy="271997"/>
            </a:xfrm>
          </p:grpSpPr>
          <p:sp>
            <p:nvSpPr>
              <p:cNvPr id="36" name="Triangle 100">
                <a:extLst>
                  <a:ext uri="{FF2B5EF4-FFF2-40B4-BE49-F238E27FC236}">
                    <a16:creationId xmlns:a16="http://schemas.microsoft.com/office/drawing/2014/main" xmlns="" id="{93E1D11F-638A-462F-AB0F-B18B22D9AE65}"/>
                  </a:ext>
                </a:extLst>
              </p:cNvPr>
              <p:cNvSpPr/>
              <p:nvPr/>
            </p:nvSpPr>
            <p:spPr>
              <a:xfrm rot="10800000">
                <a:off x="5280825" y="1915576"/>
                <a:ext cx="252000" cy="216000"/>
              </a:xfrm>
              <a:prstGeom prst="triangl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xmlns="" id="{5AFF43BF-ADEA-410C-BB75-472718B13FFB}"/>
                  </a:ext>
                </a:extLst>
              </p:cNvPr>
              <p:cNvSpPr/>
              <p:nvPr/>
            </p:nvSpPr>
            <p:spPr>
              <a:xfrm rot="5400000">
                <a:off x="5380014" y="2132183"/>
                <a:ext cx="55994" cy="54785"/>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cxnSp>
          <p:nvCxnSpPr>
            <p:cNvPr id="34" name="Straight Connector 33">
              <a:extLst>
                <a:ext uri="{FF2B5EF4-FFF2-40B4-BE49-F238E27FC236}">
                  <a16:creationId xmlns:a16="http://schemas.microsoft.com/office/drawing/2014/main" xmlns="" id="{C9DAA1AB-2D55-4E45-B495-41A98AE6EC1E}"/>
                </a:ext>
              </a:extLst>
            </p:cNvPr>
            <p:cNvCxnSpPr>
              <a:cxnSpLocks/>
            </p:cNvCxnSpPr>
            <p:nvPr/>
          </p:nvCxnSpPr>
          <p:spPr>
            <a:xfrm>
              <a:off x="5130637" y="1957386"/>
              <a:ext cx="144000"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C8E30AFA-55BA-4FFF-AA2C-0717CEFA0619}"/>
                </a:ext>
              </a:extLst>
            </p:cNvPr>
            <p:cNvCxnSpPr/>
            <p:nvPr/>
          </p:nvCxnSpPr>
          <p:spPr>
            <a:xfrm>
              <a:off x="5526437" y="1957386"/>
              <a:ext cx="144000" cy="1"/>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xmlns="" id="{ECC14C6D-D08B-4D55-B2CE-3A85E2C36983}"/>
              </a:ext>
            </a:extLst>
          </p:cNvPr>
          <p:cNvGrpSpPr/>
          <p:nvPr/>
        </p:nvGrpSpPr>
        <p:grpSpPr>
          <a:xfrm>
            <a:off x="7853622" y="1638177"/>
            <a:ext cx="539800" cy="252000"/>
            <a:chOff x="5130637" y="1832576"/>
            <a:chExt cx="539800" cy="252000"/>
          </a:xfrm>
        </p:grpSpPr>
        <p:grpSp>
          <p:nvGrpSpPr>
            <p:cNvPr id="39" name="Group 38">
              <a:extLst>
                <a:ext uri="{FF2B5EF4-FFF2-40B4-BE49-F238E27FC236}">
                  <a16:creationId xmlns:a16="http://schemas.microsoft.com/office/drawing/2014/main" xmlns="" id="{830F63A6-F868-47F9-B782-121AC6E22A78}"/>
                </a:ext>
              </a:extLst>
            </p:cNvPr>
            <p:cNvGrpSpPr/>
            <p:nvPr/>
          </p:nvGrpSpPr>
          <p:grpSpPr>
            <a:xfrm rot="16200000">
              <a:off x="5274603" y="1822577"/>
              <a:ext cx="252000" cy="271997"/>
              <a:chOff x="5280825" y="1915576"/>
              <a:chExt cx="252000" cy="271997"/>
            </a:xfrm>
          </p:grpSpPr>
          <p:sp>
            <p:nvSpPr>
              <p:cNvPr id="42" name="Triangle 100">
                <a:extLst>
                  <a:ext uri="{FF2B5EF4-FFF2-40B4-BE49-F238E27FC236}">
                    <a16:creationId xmlns:a16="http://schemas.microsoft.com/office/drawing/2014/main" xmlns="" id="{0D60F405-EB66-4FED-A92B-1B5DF371BC7E}"/>
                  </a:ext>
                </a:extLst>
              </p:cNvPr>
              <p:cNvSpPr/>
              <p:nvPr/>
            </p:nvSpPr>
            <p:spPr>
              <a:xfrm rot="10800000">
                <a:off x="5280825" y="1915576"/>
                <a:ext cx="252000" cy="216000"/>
              </a:xfrm>
              <a:prstGeom prst="triangl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xmlns="" id="{FCA6CEB7-123C-4B3E-83C3-B8FABCBF36EE}"/>
                  </a:ext>
                </a:extLst>
              </p:cNvPr>
              <p:cNvSpPr/>
              <p:nvPr/>
            </p:nvSpPr>
            <p:spPr>
              <a:xfrm rot="5400000">
                <a:off x="5380014" y="2132183"/>
                <a:ext cx="55994" cy="54785"/>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cxnSp>
          <p:nvCxnSpPr>
            <p:cNvPr id="40" name="Straight Connector 39">
              <a:extLst>
                <a:ext uri="{FF2B5EF4-FFF2-40B4-BE49-F238E27FC236}">
                  <a16:creationId xmlns:a16="http://schemas.microsoft.com/office/drawing/2014/main" xmlns="" id="{45E39E4E-6F57-430B-84E6-411DA26CFCE8}"/>
                </a:ext>
              </a:extLst>
            </p:cNvPr>
            <p:cNvCxnSpPr>
              <a:cxnSpLocks/>
            </p:cNvCxnSpPr>
            <p:nvPr/>
          </p:nvCxnSpPr>
          <p:spPr>
            <a:xfrm>
              <a:off x="5130637" y="1957386"/>
              <a:ext cx="144000"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B97628AB-E35E-4E77-B2A9-F9253A4428C1}"/>
                </a:ext>
              </a:extLst>
            </p:cNvPr>
            <p:cNvCxnSpPr/>
            <p:nvPr/>
          </p:nvCxnSpPr>
          <p:spPr>
            <a:xfrm>
              <a:off x="5526437" y="1957386"/>
              <a:ext cx="144000" cy="1"/>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44" name="TextBox 43">
            <a:extLst>
              <a:ext uri="{FF2B5EF4-FFF2-40B4-BE49-F238E27FC236}">
                <a16:creationId xmlns:a16="http://schemas.microsoft.com/office/drawing/2014/main" xmlns="" id="{3434F438-902D-41E2-806F-48231F72694E}"/>
              </a:ext>
            </a:extLst>
          </p:cNvPr>
          <p:cNvSpPr txBox="1"/>
          <p:nvPr/>
        </p:nvSpPr>
        <p:spPr>
          <a:xfrm>
            <a:off x="6078603" y="1084457"/>
            <a:ext cx="342900" cy="430887"/>
          </a:xfrm>
          <a:prstGeom prst="rect">
            <a:avLst/>
          </a:prstGeom>
          <a:noFill/>
        </p:spPr>
        <p:txBody>
          <a:bodyPr wrap="square" rtlCol="0">
            <a:spAutoFit/>
          </a:bodyPr>
          <a:lstStyle/>
          <a:p>
            <a:r>
              <a:rPr lang="en-IN" sz="2200" dirty="0"/>
              <a:t>D</a:t>
            </a:r>
          </a:p>
        </p:txBody>
      </p:sp>
      <p:sp>
        <p:nvSpPr>
          <p:cNvPr id="45" name="TextBox 44">
            <a:extLst>
              <a:ext uri="{FF2B5EF4-FFF2-40B4-BE49-F238E27FC236}">
                <a16:creationId xmlns:a16="http://schemas.microsoft.com/office/drawing/2014/main" xmlns="" id="{FEBA493A-CF10-460A-A1E2-EB6F7EA106BD}"/>
              </a:ext>
            </a:extLst>
          </p:cNvPr>
          <p:cNvSpPr txBox="1"/>
          <p:nvPr/>
        </p:nvSpPr>
        <p:spPr>
          <a:xfrm>
            <a:off x="6594223" y="1080101"/>
            <a:ext cx="536167" cy="430887"/>
          </a:xfrm>
          <a:prstGeom prst="rect">
            <a:avLst/>
          </a:prstGeom>
          <a:noFill/>
        </p:spPr>
        <p:txBody>
          <a:bodyPr wrap="square" rtlCol="0">
            <a:spAutoFit/>
          </a:bodyPr>
          <a:lstStyle/>
          <a:p>
            <a:r>
              <a:rPr lang="en-IN" sz="2200" dirty="0"/>
              <a:t>S</a:t>
            </a:r>
            <a:r>
              <a:rPr lang="en-IN" sz="2200" baseline="-25000" dirty="0"/>
              <a:t>1</a:t>
            </a:r>
            <a:endParaRPr lang="en-IN" sz="2200" dirty="0"/>
          </a:p>
        </p:txBody>
      </p:sp>
      <p:sp>
        <p:nvSpPr>
          <p:cNvPr id="46" name="TextBox 45">
            <a:extLst>
              <a:ext uri="{FF2B5EF4-FFF2-40B4-BE49-F238E27FC236}">
                <a16:creationId xmlns:a16="http://schemas.microsoft.com/office/drawing/2014/main" xmlns="" id="{D77AD9D7-554E-4ECA-9702-075318F8C3F4}"/>
              </a:ext>
            </a:extLst>
          </p:cNvPr>
          <p:cNvSpPr txBox="1"/>
          <p:nvPr/>
        </p:nvSpPr>
        <p:spPr>
          <a:xfrm>
            <a:off x="7112773" y="1080101"/>
            <a:ext cx="536167" cy="430887"/>
          </a:xfrm>
          <a:prstGeom prst="rect">
            <a:avLst/>
          </a:prstGeom>
          <a:noFill/>
        </p:spPr>
        <p:txBody>
          <a:bodyPr wrap="square" rtlCol="0">
            <a:spAutoFit/>
          </a:bodyPr>
          <a:lstStyle/>
          <a:p>
            <a:r>
              <a:rPr lang="en-IN" sz="2200" dirty="0"/>
              <a:t>S</a:t>
            </a:r>
            <a:r>
              <a:rPr lang="en-IN" sz="2200" baseline="-25000" dirty="0"/>
              <a:t>1</a:t>
            </a:r>
            <a:r>
              <a:rPr lang="en-IN" sz="2200" dirty="0"/>
              <a:t>’</a:t>
            </a:r>
          </a:p>
        </p:txBody>
      </p:sp>
      <p:sp>
        <p:nvSpPr>
          <p:cNvPr id="47" name="TextBox 46">
            <a:extLst>
              <a:ext uri="{FF2B5EF4-FFF2-40B4-BE49-F238E27FC236}">
                <a16:creationId xmlns:a16="http://schemas.microsoft.com/office/drawing/2014/main" xmlns="" id="{D3A7D8DB-7CF1-465C-B6A4-6A4EB1B93599}"/>
              </a:ext>
            </a:extLst>
          </p:cNvPr>
          <p:cNvSpPr txBox="1"/>
          <p:nvPr/>
        </p:nvSpPr>
        <p:spPr>
          <a:xfrm>
            <a:off x="7663789" y="1080101"/>
            <a:ext cx="536167" cy="430887"/>
          </a:xfrm>
          <a:prstGeom prst="rect">
            <a:avLst/>
          </a:prstGeom>
          <a:noFill/>
        </p:spPr>
        <p:txBody>
          <a:bodyPr wrap="square" rtlCol="0">
            <a:spAutoFit/>
          </a:bodyPr>
          <a:lstStyle/>
          <a:p>
            <a:r>
              <a:rPr lang="en-IN" sz="2200" dirty="0"/>
              <a:t>S</a:t>
            </a:r>
            <a:r>
              <a:rPr lang="en-IN" sz="2200" baseline="-25000" dirty="0"/>
              <a:t>0</a:t>
            </a:r>
            <a:endParaRPr lang="en-IN" sz="2200" dirty="0"/>
          </a:p>
        </p:txBody>
      </p:sp>
      <p:sp>
        <p:nvSpPr>
          <p:cNvPr id="48" name="TextBox 47">
            <a:extLst>
              <a:ext uri="{FF2B5EF4-FFF2-40B4-BE49-F238E27FC236}">
                <a16:creationId xmlns:a16="http://schemas.microsoft.com/office/drawing/2014/main" xmlns="" id="{06177627-FA7F-4A05-9F7F-A1A3A622D323}"/>
              </a:ext>
            </a:extLst>
          </p:cNvPr>
          <p:cNvSpPr txBox="1"/>
          <p:nvPr/>
        </p:nvSpPr>
        <p:spPr>
          <a:xfrm>
            <a:off x="8182339" y="1080101"/>
            <a:ext cx="536167" cy="430887"/>
          </a:xfrm>
          <a:prstGeom prst="rect">
            <a:avLst/>
          </a:prstGeom>
          <a:noFill/>
        </p:spPr>
        <p:txBody>
          <a:bodyPr wrap="square" rtlCol="0">
            <a:spAutoFit/>
          </a:bodyPr>
          <a:lstStyle/>
          <a:p>
            <a:r>
              <a:rPr lang="en-IN" sz="2200" dirty="0"/>
              <a:t>S</a:t>
            </a:r>
            <a:r>
              <a:rPr lang="en-IN" sz="2200" baseline="-25000" dirty="0"/>
              <a:t>0</a:t>
            </a:r>
            <a:r>
              <a:rPr lang="en-IN" sz="2200" dirty="0"/>
              <a:t>’</a:t>
            </a:r>
          </a:p>
        </p:txBody>
      </p:sp>
      <p:grpSp>
        <p:nvGrpSpPr>
          <p:cNvPr id="49" name="Group 48">
            <a:extLst>
              <a:ext uri="{FF2B5EF4-FFF2-40B4-BE49-F238E27FC236}">
                <a16:creationId xmlns:a16="http://schemas.microsoft.com/office/drawing/2014/main" xmlns="" id="{348B857E-304D-4B1B-B971-529186E16F3E}"/>
              </a:ext>
            </a:extLst>
          </p:cNvPr>
          <p:cNvGrpSpPr/>
          <p:nvPr/>
        </p:nvGrpSpPr>
        <p:grpSpPr>
          <a:xfrm>
            <a:off x="6248783" y="2014987"/>
            <a:ext cx="4013540" cy="533400"/>
            <a:chOff x="1196401" y="2211615"/>
            <a:chExt cx="4013540" cy="533400"/>
          </a:xfrm>
        </p:grpSpPr>
        <p:grpSp>
          <p:nvGrpSpPr>
            <p:cNvPr id="50" name="Group 49">
              <a:extLst>
                <a:ext uri="{FF2B5EF4-FFF2-40B4-BE49-F238E27FC236}">
                  <a16:creationId xmlns:a16="http://schemas.microsoft.com/office/drawing/2014/main" xmlns="" id="{C7562C6D-40BD-4452-91B1-7D9AA22BDE87}"/>
                </a:ext>
              </a:extLst>
            </p:cNvPr>
            <p:cNvGrpSpPr/>
            <p:nvPr/>
          </p:nvGrpSpPr>
          <p:grpSpPr>
            <a:xfrm>
              <a:off x="1196401" y="2211615"/>
              <a:ext cx="4013540" cy="533400"/>
              <a:chOff x="570123" y="1715660"/>
              <a:chExt cx="5576504" cy="741118"/>
            </a:xfrm>
          </p:grpSpPr>
          <p:cxnSp>
            <p:nvCxnSpPr>
              <p:cNvPr id="52" name="Straight Connector 51">
                <a:extLst>
                  <a:ext uri="{FF2B5EF4-FFF2-40B4-BE49-F238E27FC236}">
                    <a16:creationId xmlns:a16="http://schemas.microsoft.com/office/drawing/2014/main" xmlns="" id="{4522B0A7-785A-4447-9753-936B80BAF746}"/>
                  </a:ext>
                </a:extLst>
              </p:cNvPr>
              <p:cNvCxnSpPr/>
              <p:nvPr/>
            </p:nvCxnSpPr>
            <p:spPr>
              <a:xfrm>
                <a:off x="2052359" y="2065483"/>
                <a:ext cx="2400922"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525BA518-A460-418B-9AF2-3777022AC622}"/>
                  </a:ext>
                </a:extLst>
              </p:cNvPr>
              <p:cNvCxnSpPr/>
              <p:nvPr/>
            </p:nvCxnSpPr>
            <p:spPr>
              <a:xfrm>
                <a:off x="570123" y="1831593"/>
                <a:ext cx="3901499"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A014C685-C49F-4AB9-B828-0BC4EC0AD132}"/>
                  </a:ext>
                </a:extLst>
              </p:cNvPr>
              <p:cNvCxnSpPr/>
              <p:nvPr/>
            </p:nvCxnSpPr>
            <p:spPr>
              <a:xfrm flipV="1">
                <a:off x="5346319" y="2086965"/>
                <a:ext cx="800308"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5" name="Delay 68">
                <a:extLst>
                  <a:ext uri="{FF2B5EF4-FFF2-40B4-BE49-F238E27FC236}">
                    <a16:creationId xmlns:a16="http://schemas.microsoft.com/office/drawing/2014/main" xmlns="" id="{05BD6E44-9025-437F-8179-853894112ABD}"/>
                  </a:ext>
                </a:extLst>
              </p:cNvPr>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51" name="Straight Connector 50">
              <a:extLst>
                <a:ext uri="{FF2B5EF4-FFF2-40B4-BE49-F238E27FC236}">
                  <a16:creationId xmlns:a16="http://schemas.microsoft.com/office/drawing/2014/main" xmlns="" id="{865D874B-B984-4455-9DB0-39C219017456}"/>
                </a:ext>
              </a:extLst>
            </p:cNvPr>
            <p:cNvCxnSpPr/>
            <p:nvPr/>
          </p:nvCxnSpPr>
          <p:spPr>
            <a:xfrm>
              <a:off x="3330001" y="2642525"/>
              <a:ext cx="666000"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xmlns="" id="{3AC5DCB1-63EC-448C-ACED-BDE5A3D5FC3F}"/>
              </a:ext>
            </a:extLst>
          </p:cNvPr>
          <p:cNvSpPr txBox="1"/>
          <p:nvPr/>
        </p:nvSpPr>
        <p:spPr>
          <a:xfrm>
            <a:off x="10267063" y="2060730"/>
            <a:ext cx="1713127" cy="430887"/>
          </a:xfrm>
          <a:prstGeom prst="rect">
            <a:avLst/>
          </a:prstGeom>
          <a:noFill/>
        </p:spPr>
        <p:txBody>
          <a:bodyPr wrap="square" rtlCol="0">
            <a:spAutoFit/>
          </a:bodyPr>
          <a:lstStyle/>
          <a:p>
            <a:r>
              <a:rPr lang="en-IN" sz="2200" dirty="0"/>
              <a:t>O</a:t>
            </a:r>
            <a:r>
              <a:rPr lang="en-IN" sz="2200" baseline="-25000" dirty="0"/>
              <a:t>0</a:t>
            </a:r>
            <a:r>
              <a:rPr lang="en-IN" sz="2200" dirty="0"/>
              <a:t> = D S</a:t>
            </a:r>
            <a:r>
              <a:rPr lang="en-IN" sz="2200" baseline="-25000" dirty="0"/>
              <a:t>	1</a:t>
            </a:r>
            <a:r>
              <a:rPr lang="en-IN" sz="2200" dirty="0"/>
              <a:t>’ S</a:t>
            </a:r>
            <a:r>
              <a:rPr lang="en-IN" sz="2200" baseline="-25000" dirty="0"/>
              <a:t>0</a:t>
            </a:r>
            <a:r>
              <a:rPr lang="en-IN" sz="2200" dirty="0"/>
              <a:t>’</a:t>
            </a:r>
          </a:p>
        </p:txBody>
      </p:sp>
      <p:grpSp>
        <p:nvGrpSpPr>
          <p:cNvPr id="57" name="Group 56">
            <a:extLst>
              <a:ext uri="{FF2B5EF4-FFF2-40B4-BE49-F238E27FC236}">
                <a16:creationId xmlns:a16="http://schemas.microsoft.com/office/drawing/2014/main" xmlns="" id="{3FAB5EA7-E074-46CD-86FD-E5F76A5469CB}"/>
              </a:ext>
            </a:extLst>
          </p:cNvPr>
          <p:cNvGrpSpPr/>
          <p:nvPr/>
        </p:nvGrpSpPr>
        <p:grpSpPr>
          <a:xfrm>
            <a:off x="6248783" y="2838212"/>
            <a:ext cx="4013540" cy="533400"/>
            <a:chOff x="1196401" y="2211615"/>
            <a:chExt cx="4013540" cy="533400"/>
          </a:xfrm>
        </p:grpSpPr>
        <p:grpSp>
          <p:nvGrpSpPr>
            <p:cNvPr id="58" name="Group 57">
              <a:extLst>
                <a:ext uri="{FF2B5EF4-FFF2-40B4-BE49-F238E27FC236}">
                  <a16:creationId xmlns:a16="http://schemas.microsoft.com/office/drawing/2014/main" xmlns="" id="{3D997CEE-6387-4725-8C76-FF62DE89CD22}"/>
                </a:ext>
              </a:extLst>
            </p:cNvPr>
            <p:cNvGrpSpPr/>
            <p:nvPr/>
          </p:nvGrpSpPr>
          <p:grpSpPr>
            <a:xfrm>
              <a:off x="1196401" y="2211615"/>
              <a:ext cx="4013540" cy="533400"/>
              <a:chOff x="570123" y="1715660"/>
              <a:chExt cx="5576504" cy="741118"/>
            </a:xfrm>
          </p:grpSpPr>
          <p:cxnSp>
            <p:nvCxnSpPr>
              <p:cNvPr id="60" name="Straight Connector 59">
                <a:extLst>
                  <a:ext uri="{FF2B5EF4-FFF2-40B4-BE49-F238E27FC236}">
                    <a16:creationId xmlns:a16="http://schemas.microsoft.com/office/drawing/2014/main" xmlns="" id="{5C03DC99-C032-4C22-AB40-FD80DE228D6B}"/>
                  </a:ext>
                </a:extLst>
              </p:cNvPr>
              <p:cNvCxnSpPr/>
              <p:nvPr/>
            </p:nvCxnSpPr>
            <p:spPr>
              <a:xfrm>
                <a:off x="2052359" y="2065483"/>
                <a:ext cx="2400922"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B25B020A-966C-4373-A1E8-3B9E5AF84450}"/>
                  </a:ext>
                </a:extLst>
              </p:cNvPr>
              <p:cNvCxnSpPr/>
              <p:nvPr/>
            </p:nvCxnSpPr>
            <p:spPr>
              <a:xfrm>
                <a:off x="570123" y="1831593"/>
                <a:ext cx="3901499"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32FD2F4C-A2E2-4A6A-82B5-81CD57A191B6}"/>
                  </a:ext>
                </a:extLst>
              </p:cNvPr>
              <p:cNvCxnSpPr/>
              <p:nvPr/>
            </p:nvCxnSpPr>
            <p:spPr>
              <a:xfrm flipV="1">
                <a:off x="5346319" y="2086965"/>
                <a:ext cx="800308"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3" name="Delay 68">
                <a:extLst>
                  <a:ext uri="{FF2B5EF4-FFF2-40B4-BE49-F238E27FC236}">
                    <a16:creationId xmlns:a16="http://schemas.microsoft.com/office/drawing/2014/main" xmlns="" id="{C220A1D6-9E9C-46E7-B0B3-1911DC6E52FC}"/>
                  </a:ext>
                </a:extLst>
              </p:cNvPr>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59" name="Straight Connector 58">
              <a:extLst>
                <a:ext uri="{FF2B5EF4-FFF2-40B4-BE49-F238E27FC236}">
                  <a16:creationId xmlns:a16="http://schemas.microsoft.com/office/drawing/2014/main" xmlns="" id="{28E4BABE-C61D-4BF4-8E75-891709E3BEB9}"/>
                </a:ext>
              </a:extLst>
            </p:cNvPr>
            <p:cNvCxnSpPr/>
            <p:nvPr/>
          </p:nvCxnSpPr>
          <p:spPr>
            <a:xfrm>
              <a:off x="2796796" y="2633063"/>
              <a:ext cx="1188000"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xmlns="" id="{E778C191-84C0-4515-87EA-708C654B4DBF}"/>
              </a:ext>
            </a:extLst>
          </p:cNvPr>
          <p:cNvGrpSpPr/>
          <p:nvPr/>
        </p:nvGrpSpPr>
        <p:grpSpPr>
          <a:xfrm>
            <a:off x="6248783" y="3691140"/>
            <a:ext cx="4013540" cy="533400"/>
            <a:chOff x="1196401" y="2211615"/>
            <a:chExt cx="4013540" cy="533400"/>
          </a:xfrm>
        </p:grpSpPr>
        <p:grpSp>
          <p:nvGrpSpPr>
            <p:cNvPr id="65" name="Group 64">
              <a:extLst>
                <a:ext uri="{FF2B5EF4-FFF2-40B4-BE49-F238E27FC236}">
                  <a16:creationId xmlns:a16="http://schemas.microsoft.com/office/drawing/2014/main" xmlns="" id="{A629FE11-2928-449D-AF37-0D60C560EC8A}"/>
                </a:ext>
              </a:extLst>
            </p:cNvPr>
            <p:cNvGrpSpPr/>
            <p:nvPr/>
          </p:nvGrpSpPr>
          <p:grpSpPr>
            <a:xfrm>
              <a:off x="1196401" y="2211615"/>
              <a:ext cx="4013540" cy="533400"/>
              <a:chOff x="570123" y="1715660"/>
              <a:chExt cx="5576504" cy="741118"/>
            </a:xfrm>
          </p:grpSpPr>
          <p:cxnSp>
            <p:nvCxnSpPr>
              <p:cNvPr id="67" name="Straight Connector 66">
                <a:extLst>
                  <a:ext uri="{FF2B5EF4-FFF2-40B4-BE49-F238E27FC236}">
                    <a16:creationId xmlns:a16="http://schemas.microsoft.com/office/drawing/2014/main" xmlns="" id="{92810184-B4AE-4396-9B9E-80CAFC07C8F4}"/>
                  </a:ext>
                </a:extLst>
              </p:cNvPr>
              <p:cNvCxnSpPr/>
              <p:nvPr/>
            </p:nvCxnSpPr>
            <p:spPr>
              <a:xfrm>
                <a:off x="1309771" y="2087017"/>
                <a:ext cx="3126201"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xmlns="" id="{431F9958-FDD1-445B-81A9-5B5D4B1204BC}"/>
                  </a:ext>
                </a:extLst>
              </p:cNvPr>
              <p:cNvCxnSpPr/>
              <p:nvPr/>
            </p:nvCxnSpPr>
            <p:spPr>
              <a:xfrm>
                <a:off x="570123" y="1831593"/>
                <a:ext cx="3901499"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xmlns="" id="{4B4EEBC2-096D-46EE-9E13-1F8C4E47C7AB}"/>
                  </a:ext>
                </a:extLst>
              </p:cNvPr>
              <p:cNvCxnSpPr/>
              <p:nvPr/>
            </p:nvCxnSpPr>
            <p:spPr>
              <a:xfrm flipV="1">
                <a:off x="5346319" y="2086965"/>
                <a:ext cx="800308"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0" name="Delay 68">
                <a:extLst>
                  <a:ext uri="{FF2B5EF4-FFF2-40B4-BE49-F238E27FC236}">
                    <a16:creationId xmlns:a16="http://schemas.microsoft.com/office/drawing/2014/main" xmlns="" id="{60B26A2C-D49A-4442-BC37-1EDDC0549FC7}"/>
                  </a:ext>
                </a:extLst>
              </p:cNvPr>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66" name="Straight Connector 65">
              <a:extLst>
                <a:ext uri="{FF2B5EF4-FFF2-40B4-BE49-F238E27FC236}">
                  <a16:creationId xmlns:a16="http://schemas.microsoft.com/office/drawing/2014/main" xmlns="" id="{30C7B882-0A18-43DD-8BAE-482D36249D76}"/>
                </a:ext>
              </a:extLst>
            </p:cNvPr>
            <p:cNvCxnSpPr/>
            <p:nvPr/>
          </p:nvCxnSpPr>
          <p:spPr>
            <a:xfrm>
              <a:off x="3330001" y="2642525"/>
              <a:ext cx="666000"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grpSp>
      <p:grpSp>
        <p:nvGrpSpPr>
          <p:cNvPr id="71" name="Group 70">
            <a:extLst>
              <a:ext uri="{FF2B5EF4-FFF2-40B4-BE49-F238E27FC236}">
                <a16:creationId xmlns:a16="http://schemas.microsoft.com/office/drawing/2014/main" xmlns="" id="{06E72077-7F73-431B-A042-27B0E0EA97BE}"/>
              </a:ext>
            </a:extLst>
          </p:cNvPr>
          <p:cNvGrpSpPr/>
          <p:nvPr/>
        </p:nvGrpSpPr>
        <p:grpSpPr>
          <a:xfrm>
            <a:off x="6258943" y="4544605"/>
            <a:ext cx="4013540" cy="533400"/>
            <a:chOff x="1196401" y="2211615"/>
            <a:chExt cx="4013540" cy="533400"/>
          </a:xfrm>
        </p:grpSpPr>
        <p:grpSp>
          <p:nvGrpSpPr>
            <p:cNvPr id="72" name="Group 71">
              <a:extLst>
                <a:ext uri="{FF2B5EF4-FFF2-40B4-BE49-F238E27FC236}">
                  <a16:creationId xmlns:a16="http://schemas.microsoft.com/office/drawing/2014/main" xmlns="" id="{BA31933E-A1C4-49DF-89BF-049CA555AFD7}"/>
                </a:ext>
              </a:extLst>
            </p:cNvPr>
            <p:cNvGrpSpPr/>
            <p:nvPr/>
          </p:nvGrpSpPr>
          <p:grpSpPr>
            <a:xfrm>
              <a:off x="1196401" y="2211615"/>
              <a:ext cx="4013540" cy="533400"/>
              <a:chOff x="570123" y="1715660"/>
              <a:chExt cx="5576504" cy="741118"/>
            </a:xfrm>
          </p:grpSpPr>
          <p:cxnSp>
            <p:nvCxnSpPr>
              <p:cNvPr id="74" name="Straight Connector 73">
                <a:extLst>
                  <a:ext uri="{FF2B5EF4-FFF2-40B4-BE49-F238E27FC236}">
                    <a16:creationId xmlns:a16="http://schemas.microsoft.com/office/drawing/2014/main" xmlns="" id="{D4F72190-E5D7-46AA-8132-2EFCA4899AFA}"/>
                  </a:ext>
                </a:extLst>
              </p:cNvPr>
              <p:cNvCxnSpPr/>
              <p:nvPr/>
            </p:nvCxnSpPr>
            <p:spPr>
              <a:xfrm>
                <a:off x="1297125" y="2065483"/>
                <a:ext cx="3151211"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xmlns="" id="{539EA3B4-26A4-43CC-80CC-AFB1EEF07A8B}"/>
                  </a:ext>
                </a:extLst>
              </p:cNvPr>
              <p:cNvCxnSpPr/>
              <p:nvPr/>
            </p:nvCxnSpPr>
            <p:spPr>
              <a:xfrm>
                <a:off x="570123" y="1831593"/>
                <a:ext cx="3901499"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xmlns="" id="{80D88A1E-B4C0-4221-AC23-13AC62336C8F}"/>
                  </a:ext>
                </a:extLst>
              </p:cNvPr>
              <p:cNvCxnSpPr/>
              <p:nvPr/>
            </p:nvCxnSpPr>
            <p:spPr>
              <a:xfrm flipV="1">
                <a:off x="5346319" y="2086965"/>
                <a:ext cx="800308"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7" name="Delay 68">
                <a:extLst>
                  <a:ext uri="{FF2B5EF4-FFF2-40B4-BE49-F238E27FC236}">
                    <a16:creationId xmlns:a16="http://schemas.microsoft.com/office/drawing/2014/main" xmlns="" id="{0C674836-A20B-4389-B1A9-B5EE5874C275}"/>
                  </a:ext>
                </a:extLst>
              </p:cNvPr>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73" name="Straight Connector 72">
              <a:extLst>
                <a:ext uri="{FF2B5EF4-FFF2-40B4-BE49-F238E27FC236}">
                  <a16:creationId xmlns:a16="http://schemas.microsoft.com/office/drawing/2014/main" xmlns="" id="{6E93EAFF-B1C4-4AA2-9498-857DF3CCD34C}"/>
                </a:ext>
              </a:extLst>
            </p:cNvPr>
            <p:cNvCxnSpPr/>
            <p:nvPr/>
          </p:nvCxnSpPr>
          <p:spPr>
            <a:xfrm>
              <a:off x="2786441" y="2642525"/>
              <a:ext cx="1206000"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grpSp>
      <p:sp>
        <p:nvSpPr>
          <p:cNvPr id="78" name="TextBox 77">
            <a:extLst>
              <a:ext uri="{FF2B5EF4-FFF2-40B4-BE49-F238E27FC236}">
                <a16:creationId xmlns:a16="http://schemas.microsoft.com/office/drawing/2014/main" xmlns="" id="{ED19860F-57B2-4894-A85E-E855560F45A9}"/>
              </a:ext>
            </a:extLst>
          </p:cNvPr>
          <p:cNvSpPr txBox="1"/>
          <p:nvPr/>
        </p:nvSpPr>
        <p:spPr>
          <a:xfrm>
            <a:off x="10270833" y="2889468"/>
            <a:ext cx="1713127" cy="430887"/>
          </a:xfrm>
          <a:prstGeom prst="rect">
            <a:avLst/>
          </a:prstGeom>
          <a:noFill/>
        </p:spPr>
        <p:txBody>
          <a:bodyPr wrap="square" rtlCol="0">
            <a:spAutoFit/>
          </a:bodyPr>
          <a:lstStyle/>
          <a:p>
            <a:r>
              <a:rPr lang="en-IN" sz="2200" dirty="0"/>
              <a:t>O</a:t>
            </a:r>
            <a:r>
              <a:rPr lang="en-IN" sz="2200" baseline="-25000" dirty="0"/>
              <a:t>1</a:t>
            </a:r>
            <a:r>
              <a:rPr lang="en-IN" sz="2200" dirty="0"/>
              <a:t> = D S</a:t>
            </a:r>
            <a:r>
              <a:rPr lang="en-IN" sz="2200" baseline="-25000" dirty="0"/>
              <a:t>	1</a:t>
            </a:r>
            <a:r>
              <a:rPr lang="en-IN" sz="2200" dirty="0"/>
              <a:t>’ S</a:t>
            </a:r>
            <a:r>
              <a:rPr lang="en-IN" sz="2200" baseline="-25000" dirty="0"/>
              <a:t>0</a:t>
            </a:r>
            <a:endParaRPr lang="en-IN" sz="2200" dirty="0"/>
          </a:p>
        </p:txBody>
      </p:sp>
      <p:sp>
        <p:nvSpPr>
          <p:cNvPr id="79" name="TextBox 78">
            <a:extLst>
              <a:ext uri="{FF2B5EF4-FFF2-40B4-BE49-F238E27FC236}">
                <a16:creationId xmlns:a16="http://schemas.microsoft.com/office/drawing/2014/main" xmlns="" id="{B3D86C60-827E-4B3C-8EC3-E3ACF32D2E63}"/>
              </a:ext>
            </a:extLst>
          </p:cNvPr>
          <p:cNvSpPr txBox="1"/>
          <p:nvPr/>
        </p:nvSpPr>
        <p:spPr>
          <a:xfrm>
            <a:off x="10270833" y="3742396"/>
            <a:ext cx="1713127" cy="430887"/>
          </a:xfrm>
          <a:prstGeom prst="rect">
            <a:avLst/>
          </a:prstGeom>
          <a:noFill/>
        </p:spPr>
        <p:txBody>
          <a:bodyPr wrap="square" rtlCol="0">
            <a:spAutoFit/>
          </a:bodyPr>
          <a:lstStyle/>
          <a:p>
            <a:r>
              <a:rPr lang="en-IN" sz="2200" dirty="0"/>
              <a:t>O</a:t>
            </a:r>
            <a:r>
              <a:rPr lang="en-IN" sz="2200" baseline="-25000" dirty="0"/>
              <a:t>2</a:t>
            </a:r>
            <a:r>
              <a:rPr lang="en-IN" sz="2200" dirty="0"/>
              <a:t> = D S</a:t>
            </a:r>
            <a:r>
              <a:rPr lang="en-IN" sz="2200" baseline="-25000" dirty="0"/>
              <a:t>	1</a:t>
            </a:r>
            <a:r>
              <a:rPr lang="en-IN" sz="2200" dirty="0"/>
              <a:t> S</a:t>
            </a:r>
            <a:r>
              <a:rPr lang="en-IN" sz="2200" baseline="-25000" dirty="0"/>
              <a:t>0</a:t>
            </a:r>
            <a:r>
              <a:rPr lang="en-IN" sz="2200" dirty="0"/>
              <a:t>’</a:t>
            </a:r>
          </a:p>
        </p:txBody>
      </p:sp>
      <p:sp>
        <p:nvSpPr>
          <p:cNvPr id="80" name="TextBox 79">
            <a:extLst>
              <a:ext uri="{FF2B5EF4-FFF2-40B4-BE49-F238E27FC236}">
                <a16:creationId xmlns:a16="http://schemas.microsoft.com/office/drawing/2014/main" xmlns="" id="{F8486B79-4DF5-4945-B592-60558A7CD622}"/>
              </a:ext>
            </a:extLst>
          </p:cNvPr>
          <p:cNvSpPr txBox="1"/>
          <p:nvPr/>
        </p:nvSpPr>
        <p:spPr>
          <a:xfrm>
            <a:off x="10270833" y="4580937"/>
            <a:ext cx="1713127" cy="430887"/>
          </a:xfrm>
          <a:prstGeom prst="rect">
            <a:avLst/>
          </a:prstGeom>
          <a:noFill/>
        </p:spPr>
        <p:txBody>
          <a:bodyPr wrap="square" rtlCol="0">
            <a:spAutoFit/>
          </a:bodyPr>
          <a:lstStyle/>
          <a:p>
            <a:r>
              <a:rPr lang="en-IN" sz="2200" dirty="0"/>
              <a:t>O</a:t>
            </a:r>
            <a:r>
              <a:rPr lang="en-IN" sz="2200" baseline="-25000" dirty="0"/>
              <a:t>3</a:t>
            </a:r>
            <a:r>
              <a:rPr lang="en-IN" sz="2200" dirty="0"/>
              <a:t> = D S</a:t>
            </a:r>
            <a:r>
              <a:rPr lang="en-IN" sz="2200" baseline="-25000" dirty="0"/>
              <a:t>	1</a:t>
            </a:r>
            <a:r>
              <a:rPr lang="en-IN" sz="2200" dirty="0"/>
              <a:t> S</a:t>
            </a:r>
            <a:r>
              <a:rPr lang="en-IN" sz="2200" baseline="-25000" dirty="0"/>
              <a:t>0</a:t>
            </a:r>
            <a:endParaRPr lang="en-IN" sz="2200" dirty="0"/>
          </a:p>
        </p:txBody>
      </p:sp>
    </p:spTree>
    <p:extLst>
      <p:ext uri="{BB962C8B-B14F-4D97-AF65-F5344CB8AC3E}">
        <p14:creationId xmlns:p14="http://schemas.microsoft.com/office/powerpoint/2010/main" val="1223901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par>
                                <p:cTn id="18" presetID="10" presetClass="entr" presetSubtype="0" fill="hold"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500"/>
                                        <p:tgtEl>
                                          <p:spTgt spid="28"/>
                                        </p:tgtEl>
                                      </p:cBhvr>
                                    </p:animEffect>
                                  </p:childTnLst>
                                </p:cTn>
                              </p:par>
                              <p:par>
                                <p:cTn id="21" presetID="10"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par>
                                <p:cTn id="24" presetID="10" presetClass="entr" presetSubtype="0" fill="hold"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500"/>
                                        <p:tgtEl>
                                          <p:spTgt spid="31"/>
                                        </p:tgtEl>
                                      </p:cBhvr>
                                    </p:animEffect>
                                  </p:childTnLst>
                                </p:cTn>
                              </p:par>
                              <p:par>
                                <p:cTn id="30" presetID="10" presetClass="entr" presetSubtype="0"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par>
                                <p:cTn id="33" presetID="10" presetClass="entr" presetSubtype="0"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500"/>
                                        <p:tgtEl>
                                          <p:spTgt spid="3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fade">
                                      <p:cBhvr>
                                        <p:cTn id="47" dur="500"/>
                                        <p:tgtEl>
                                          <p:spTgt spid="4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fade">
                                      <p:cBhvr>
                                        <p:cTn id="50" dur="500"/>
                                        <p:tgtEl>
                                          <p:spTgt spid="4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fade">
                                      <p:cBhvr>
                                        <p:cTn id="55" dur="500"/>
                                        <p:tgtEl>
                                          <p:spTgt spid="4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6"/>
                                        </p:tgtEl>
                                        <p:attrNameLst>
                                          <p:attrName>style.visibility</p:attrName>
                                        </p:attrNameLst>
                                      </p:cBhvr>
                                      <p:to>
                                        <p:strVal val="visible"/>
                                      </p:to>
                                    </p:set>
                                    <p:animEffect transition="in" filter="fade">
                                      <p:cBhvr>
                                        <p:cTn id="58" dur="500"/>
                                        <p:tgtEl>
                                          <p:spTgt spid="56"/>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57"/>
                                        </p:tgtEl>
                                        <p:attrNameLst>
                                          <p:attrName>style.visibility</p:attrName>
                                        </p:attrNameLst>
                                      </p:cBhvr>
                                      <p:to>
                                        <p:strVal val="visible"/>
                                      </p:to>
                                    </p:set>
                                    <p:animEffect transition="in" filter="fade">
                                      <p:cBhvr>
                                        <p:cTn id="63" dur="500"/>
                                        <p:tgtEl>
                                          <p:spTgt spid="5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78"/>
                                        </p:tgtEl>
                                        <p:attrNameLst>
                                          <p:attrName>style.visibility</p:attrName>
                                        </p:attrNameLst>
                                      </p:cBhvr>
                                      <p:to>
                                        <p:strVal val="visible"/>
                                      </p:to>
                                    </p:set>
                                    <p:animEffect transition="in" filter="fade">
                                      <p:cBhvr>
                                        <p:cTn id="66" dur="500"/>
                                        <p:tgtEl>
                                          <p:spTgt spid="78"/>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64"/>
                                        </p:tgtEl>
                                        <p:attrNameLst>
                                          <p:attrName>style.visibility</p:attrName>
                                        </p:attrNameLst>
                                      </p:cBhvr>
                                      <p:to>
                                        <p:strVal val="visible"/>
                                      </p:to>
                                    </p:set>
                                    <p:animEffect transition="in" filter="fade">
                                      <p:cBhvr>
                                        <p:cTn id="71" dur="500"/>
                                        <p:tgtEl>
                                          <p:spTgt spid="6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79"/>
                                        </p:tgtEl>
                                        <p:attrNameLst>
                                          <p:attrName>style.visibility</p:attrName>
                                        </p:attrNameLst>
                                      </p:cBhvr>
                                      <p:to>
                                        <p:strVal val="visible"/>
                                      </p:to>
                                    </p:set>
                                    <p:animEffect transition="in" filter="fade">
                                      <p:cBhvr>
                                        <p:cTn id="74" dur="500"/>
                                        <p:tgtEl>
                                          <p:spTgt spid="79"/>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71"/>
                                        </p:tgtEl>
                                        <p:attrNameLst>
                                          <p:attrName>style.visibility</p:attrName>
                                        </p:attrNameLst>
                                      </p:cBhvr>
                                      <p:to>
                                        <p:strVal val="visible"/>
                                      </p:to>
                                    </p:set>
                                    <p:animEffect transition="in" filter="fade">
                                      <p:cBhvr>
                                        <p:cTn id="79" dur="500"/>
                                        <p:tgtEl>
                                          <p:spTgt spid="7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80"/>
                                        </p:tgtEl>
                                        <p:attrNameLst>
                                          <p:attrName>style.visibility</p:attrName>
                                        </p:attrNameLst>
                                      </p:cBhvr>
                                      <p:to>
                                        <p:strVal val="visible"/>
                                      </p:to>
                                    </p:set>
                                    <p:animEffect transition="in" filter="fade">
                                      <p:cBhvr>
                                        <p:cTn id="82"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47" grpId="0"/>
      <p:bldP spid="48" grpId="0"/>
      <p:bldP spid="56" grpId="0"/>
      <p:bldP spid="78" grpId="0"/>
      <p:bldP spid="79" grpId="0"/>
      <p:bldP spid="80"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4D9B2D-C21B-4CBF-B986-C64D9305D868}"/>
              </a:ext>
            </a:extLst>
          </p:cNvPr>
          <p:cNvSpPr>
            <a:spLocks noGrp="1"/>
          </p:cNvSpPr>
          <p:nvPr>
            <p:ph type="title"/>
          </p:nvPr>
        </p:nvSpPr>
        <p:spPr/>
        <p:txBody>
          <a:bodyPr/>
          <a:lstStyle/>
          <a:p>
            <a:r>
              <a:rPr lang="en-IN" dirty="0"/>
              <a:t>Decoder</a:t>
            </a:r>
          </a:p>
        </p:txBody>
      </p:sp>
      <p:sp>
        <p:nvSpPr>
          <p:cNvPr id="3" name="Content Placeholder 2">
            <a:extLst>
              <a:ext uri="{FF2B5EF4-FFF2-40B4-BE49-F238E27FC236}">
                <a16:creationId xmlns:a16="http://schemas.microsoft.com/office/drawing/2014/main" xmlns="" id="{94F6A164-95C1-47E1-9CF1-7FF4B1475BAB}"/>
              </a:ext>
            </a:extLst>
          </p:cNvPr>
          <p:cNvSpPr>
            <a:spLocks noGrp="1"/>
          </p:cNvSpPr>
          <p:nvPr>
            <p:ph idx="1"/>
          </p:nvPr>
        </p:nvSpPr>
        <p:spPr>
          <a:xfrm>
            <a:off x="131180" y="863445"/>
            <a:ext cx="11929641" cy="2701166"/>
          </a:xfrm>
        </p:spPr>
        <p:txBody>
          <a:bodyPr/>
          <a:lstStyle/>
          <a:p>
            <a:pPr algn="just"/>
            <a:r>
              <a:rPr lang="en-US" dirty="0"/>
              <a:t>A decoder is a logic circuit that accepts a </a:t>
            </a:r>
            <a:r>
              <a:rPr lang="en-US" dirty="0">
                <a:solidFill>
                  <a:schemeClr val="tx2"/>
                </a:solidFill>
              </a:rPr>
              <a:t>set of inputs</a:t>
            </a:r>
            <a:r>
              <a:rPr lang="en-US" dirty="0"/>
              <a:t> which represents a </a:t>
            </a:r>
            <a:r>
              <a:rPr lang="en-US" dirty="0">
                <a:solidFill>
                  <a:schemeClr val="tx2"/>
                </a:solidFill>
              </a:rPr>
              <a:t>binary number</a:t>
            </a:r>
            <a:r>
              <a:rPr lang="en-US" dirty="0"/>
              <a:t> and activates the </a:t>
            </a:r>
            <a:r>
              <a:rPr lang="en-US" dirty="0">
                <a:solidFill>
                  <a:schemeClr val="tx2"/>
                </a:solidFill>
              </a:rPr>
              <a:t>only output</a:t>
            </a:r>
            <a:r>
              <a:rPr lang="en-US" dirty="0"/>
              <a:t> that </a:t>
            </a:r>
            <a:r>
              <a:rPr lang="en-US" dirty="0">
                <a:solidFill>
                  <a:schemeClr val="tx2"/>
                </a:solidFill>
              </a:rPr>
              <a:t>corresponds</a:t>
            </a:r>
            <a:r>
              <a:rPr lang="en-US" dirty="0"/>
              <a:t> to the </a:t>
            </a:r>
            <a:r>
              <a:rPr lang="en-US" dirty="0">
                <a:solidFill>
                  <a:schemeClr val="tx2"/>
                </a:solidFill>
              </a:rPr>
              <a:t>input number</a:t>
            </a:r>
            <a:r>
              <a:rPr lang="en-US" dirty="0"/>
              <a:t>.</a:t>
            </a:r>
          </a:p>
          <a:p>
            <a:pPr algn="just"/>
            <a:r>
              <a:rPr lang="en-US" dirty="0"/>
              <a:t>In other words, a decoder circuit looks at its inputs, </a:t>
            </a:r>
            <a:r>
              <a:rPr lang="en-US" dirty="0">
                <a:solidFill>
                  <a:schemeClr val="tx2"/>
                </a:solidFill>
              </a:rPr>
              <a:t>determines</a:t>
            </a:r>
            <a:r>
              <a:rPr lang="en-US" dirty="0"/>
              <a:t> which </a:t>
            </a:r>
            <a:r>
              <a:rPr lang="en-US" dirty="0">
                <a:solidFill>
                  <a:schemeClr val="tx2"/>
                </a:solidFill>
              </a:rPr>
              <a:t>binary number</a:t>
            </a:r>
            <a:r>
              <a:rPr lang="en-US" dirty="0"/>
              <a:t> is present there, and </a:t>
            </a:r>
            <a:r>
              <a:rPr lang="en-US" dirty="0">
                <a:solidFill>
                  <a:schemeClr val="tx2"/>
                </a:solidFill>
              </a:rPr>
              <a:t>activates</a:t>
            </a:r>
            <a:r>
              <a:rPr lang="en-US" dirty="0"/>
              <a:t> the specific output which </a:t>
            </a:r>
            <a:r>
              <a:rPr lang="en-US" dirty="0">
                <a:solidFill>
                  <a:schemeClr val="tx2"/>
                </a:solidFill>
              </a:rPr>
              <a:t>corresponds</a:t>
            </a:r>
            <a:r>
              <a:rPr lang="en-US" dirty="0"/>
              <a:t> to that </a:t>
            </a:r>
            <a:r>
              <a:rPr lang="en-US" dirty="0">
                <a:solidFill>
                  <a:schemeClr val="tx2"/>
                </a:solidFill>
              </a:rPr>
              <a:t>number</a:t>
            </a:r>
            <a:r>
              <a:rPr lang="en-US" dirty="0"/>
              <a:t>; all </a:t>
            </a:r>
            <a:r>
              <a:rPr lang="en-US" dirty="0">
                <a:solidFill>
                  <a:schemeClr val="tx2"/>
                </a:solidFill>
              </a:rPr>
              <a:t>other</a:t>
            </a:r>
            <a:r>
              <a:rPr lang="en-US" dirty="0"/>
              <a:t> outputs remain </a:t>
            </a:r>
            <a:r>
              <a:rPr lang="en-US" dirty="0">
                <a:solidFill>
                  <a:schemeClr val="tx2"/>
                </a:solidFill>
              </a:rPr>
              <a:t>inactive</a:t>
            </a:r>
            <a:r>
              <a:rPr lang="en-US" dirty="0"/>
              <a:t>.</a:t>
            </a:r>
          </a:p>
          <a:p>
            <a:r>
              <a:rPr lang="en-US" dirty="0"/>
              <a:t>In its general form, a decoder has </a:t>
            </a:r>
            <a:r>
              <a:rPr lang="en-US" dirty="0">
                <a:solidFill>
                  <a:schemeClr val="tx2"/>
                </a:solidFill>
              </a:rPr>
              <a:t>N input </a:t>
            </a:r>
            <a:r>
              <a:rPr lang="en-US" dirty="0"/>
              <a:t>lines to handle N bits and </a:t>
            </a:r>
            <a:r>
              <a:rPr lang="en-US" dirty="0">
                <a:solidFill>
                  <a:schemeClr val="tx2"/>
                </a:solidFill>
              </a:rPr>
              <a:t>M output </a:t>
            </a:r>
            <a:r>
              <a:rPr lang="en-US" dirty="0"/>
              <a:t>lines such that only one output line is activated for each one of the possible combinations of inputs.</a:t>
            </a:r>
          </a:p>
          <a:p>
            <a:endParaRPr lang="en-IN" dirty="0"/>
          </a:p>
        </p:txBody>
      </p:sp>
      <p:cxnSp>
        <p:nvCxnSpPr>
          <p:cNvPr id="4" name="Straight Connector 3">
            <a:extLst>
              <a:ext uri="{FF2B5EF4-FFF2-40B4-BE49-F238E27FC236}">
                <a16:creationId xmlns:a16="http://schemas.microsoft.com/office/drawing/2014/main" xmlns="" id="{14D39868-0D85-4F87-94E4-4D5739116AAE}"/>
              </a:ext>
            </a:extLst>
          </p:cNvPr>
          <p:cNvCxnSpPr/>
          <p:nvPr/>
        </p:nvCxnSpPr>
        <p:spPr>
          <a:xfrm>
            <a:off x="2895600" y="4074763"/>
            <a:ext cx="1066800" cy="0"/>
          </a:xfrm>
          <a:prstGeom prst="line">
            <a:avLst/>
          </a:prstGeom>
          <a:ln w="25400">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4543E1D4-5197-4061-B00C-730C886130C0}"/>
              </a:ext>
            </a:extLst>
          </p:cNvPr>
          <p:cNvCxnSpPr/>
          <p:nvPr/>
        </p:nvCxnSpPr>
        <p:spPr>
          <a:xfrm>
            <a:off x="2895600" y="4379563"/>
            <a:ext cx="1066800" cy="0"/>
          </a:xfrm>
          <a:prstGeom prst="line">
            <a:avLst/>
          </a:prstGeom>
          <a:ln w="25400">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40D2658E-6C0B-4CDB-8E46-66842F6C3459}"/>
              </a:ext>
            </a:extLst>
          </p:cNvPr>
          <p:cNvCxnSpPr/>
          <p:nvPr/>
        </p:nvCxnSpPr>
        <p:spPr>
          <a:xfrm>
            <a:off x="2895600" y="4684363"/>
            <a:ext cx="1066800" cy="0"/>
          </a:xfrm>
          <a:prstGeom prst="line">
            <a:avLst/>
          </a:prstGeom>
          <a:ln w="25400">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F8876700-5B42-4998-BB79-42202EDBA275}"/>
              </a:ext>
            </a:extLst>
          </p:cNvPr>
          <p:cNvCxnSpPr/>
          <p:nvPr/>
        </p:nvCxnSpPr>
        <p:spPr>
          <a:xfrm>
            <a:off x="2895600" y="5674963"/>
            <a:ext cx="1066800" cy="0"/>
          </a:xfrm>
          <a:prstGeom prst="line">
            <a:avLst/>
          </a:prstGeom>
          <a:ln w="25400">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7D759F90-E11C-4CF0-9A58-E565811D5175}"/>
              </a:ext>
            </a:extLst>
          </p:cNvPr>
          <p:cNvCxnSpPr/>
          <p:nvPr/>
        </p:nvCxnSpPr>
        <p:spPr>
          <a:xfrm>
            <a:off x="2895600" y="5979763"/>
            <a:ext cx="1066800" cy="0"/>
          </a:xfrm>
          <a:prstGeom prst="line">
            <a:avLst/>
          </a:prstGeom>
          <a:ln w="25400">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1FFC1159-8E66-4CFA-B4F7-579CD4C433AB}"/>
              </a:ext>
            </a:extLst>
          </p:cNvPr>
          <p:cNvSpPr txBox="1"/>
          <p:nvPr/>
        </p:nvSpPr>
        <p:spPr>
          <a:xfrm>
            <a:off x="2520153" y="3846163"/>
            <a:ext cx="335348" cy="400110"/>
          </a:xfrm>
          <a:prstGeom prst="rect">
            <a:avLst/>
          </a:prstGeom>
          <a:noFill/>
        </p:spPr>
        <p:txBody>
          <a:bodyPr wrap="none" rtlCol="0">
            <a:spAutoFit/>
          </a:bodyPr>
          <a:lstStyle/>
          <a:p>
            <a:r>
              <a:rPr lang="en-IN" sz="2000" dirty="0"/>
              <a:t>I</a:t>
            </a:r>
            <a:r>
              <a:rPr lang="en-IN" sz="2000" baseline="-25000" dirty="0"/>
              <a:t>0</a:t>
            </a:r>
          </a:p>
        </p:txBody>
      </p:sp>
      <p:sp>
        <p:nvSpPr>
          <p:cNvPr id="10" name="TextBox 9">
            <a:extLst>
              <a:ext uri="{FF2B5EF4-FFF2-40B4-BE49-F238E27FC236}">
                <a16:creationId xmlns:a16="http://schemas.microsoft.com/office/drawing/2014/main" xmlns="" id="{0B68E6FD-698D-4EE6-8351-6305925BF587}"/>
              </a:ext>
            </a:extLst>
          </p:cNvPr>
          <p:cNvSpPr txBox="1"/>
          <p:nvPr/>
        </p:nvSpPr>
        <p:spPr>
          <a:xfrm>
            <a:off x="2520153" y="4150963"/>
            <a:ext cx="335348" cy="400110"/>
          </a:xfrm>
          <a:prstGeom prst="rect">
            <a:avLst/>
          </a:prstGeom>
          <a:noFill/>
        </p:spPr>
        <p:txBody>
          <a:bodyPr wrap="none" rtlCol="0">
            <a:spAutoFit/>
          </a:bodyPr>
          <a:lstStyle/>
          <a:p>
            <a:r>
              <a:rPr lang="en-IN" sz="2000" dirty="0"/>
              <a:t>I</a:t>
            </a:r>
            <a:r>
              <a:rPr lang="en-IN" sz="2000" baseline="-25000" dirty="0"/>
              <a:t>1</a:t>
            </a:r>
          </a:p>
        </p:txBody>
      </p:sp>
      <p:sp>
        <p:nvSpPr>
          <p:cNvPr id="11" name="TextBox 10">
            <a:extLst>
              <a:ext uri="{FF2B5EF4-FFF2-40B4-BE49-F238E27FC236}">
                <a16:creationId xmlns:a16="http://schemas.microsoft.com/office/drawing/2014/main" xmlns="" id="{C396DCE3-56D5-40F8-9A4B-9F73DB1727F9}"/>
              </a:ext>
            </a:extLst>
          </p:cNvPr>
          <p:cNvSpPr txBox="1"/>
          <p:nvPr/>
        </p:nvSpPr>
        <p:spPr>
          <a:xfrm>
            <a:off x="2520153" y="4436654"/>
            <a:ext cx="335348" cy="400110"/>
          </a:xfrm>
          <a:prstGeom prst="rect">
            <a:avLst/>
          </a:prstGeom>
          <a:noFill/>
        </p:spPr>
        <p:txBody>
          <a:bodyPr wrap="none" rtlCol="0">
            <a:spAutoFit/>
          </a:bodyPr>
          <a:lstStyle/>
          <a:p>
            <a:r>
              <a:rPr lang="en-IN" sz="2000" dirty="0"/>
              <a:t>I</a:t>
            </a:r>
            <a:r>
              <a:rPr lang="en-IN" sz="2000" baseline="-25000" dirty="0"/>
              <a:t>2</a:t>
            </a:r>
          </a:p>
        </p:txBody>
      </p:sp>
      <p:sp>
        <p:nvSpPr>
          <p:cNvPr id="12" name="TextBox 11">
            <a:extLst>
              <a:ext uri="{FF2B5EF4-FFF2-40B4-BE49-F238E27FC236}">
                <a16:creationId xmlns:a16="http://schemas.microsoft.com/office/drawing/2014/main" xmlns="" id="{14C07A03-756B-4DA5-BDC7-083C06B37CD8}"/>
              </a:ext>
            </a:extLst>
          </p:cNvPr>
          <p:cNvSpPr txBox="1"/>
          <p:nvPr/>
        </p:nvSpPr>
        <p:spPr>
          <a:xfrm>
            <a:off x="2438400" y="5427254"/>
            <a:ext cx="498855" cy="400110"/>
          </a:xfrm>
          <a:prstGeom prst="rect">
            <a:avLst/>
          </a:prstGeom>
          <a:noFill/>
        </p:spPr>
        <p:txBody>
          <a:bodyPr wrap="none" rtlCol="0">
            <a:spAutoFit/>
          </a:bodyPr>
          <a:lstStyle/>
          <a:p>
            <a:r>
              <a:rPr lang="en-IN" sz="2000" dirty="0"/>
              <a:t>I</a:t>
            </a:r>
            <a:r>
              <a:rPr lang="en-IN" sz="2000" baseline="-25000" dirty="0"/>
              <a:t>N-2</a:t>
            </a:r>
          </a:p>
        </p:txBody>
      </p:sp>
      <p:sp>
        <p:nvSpPr>
          <p:cNvPr id="13" name="TextBox 12">
            <a:extLst>
              <a:ext uri="{FF2B5EF4-FFF2-40B4-BE49-F238E27FC236}">
                <a16:creationId xmlns:a16="http://schemas.microsoft.com/office/drawing/2014/main" xmlns="" id="{00507919-D817-4928-8059-33DC1638E336}"/>
              </a:ext>
            </a:extLst>
          </p:cNvPr>
          <p:cNvSpPr txBox="1"/>
          <p:nvPr/>
        </p:nvSpPr>
        <p:spPr>
          <a:xfrm>
            <a:off x="2438400" y="5774946"/>
            <a:ext cx="498855" cy="400110"/>
          </a:xfrm>
          <a:prstGeom prst="rect">
            <a:avLst/>
          </a:prstGeom>
          <a:noFill/>
        </p:spPr>
        <p:txBody>
          <a:bodyPr wrap="none" rtlCol="0">
            <a:spAutoFit/>
          </a:bodyPr>
          <a:lstStyle/>
          <a:p>
            <a:r>
              <a:rPr lang="en-IN" sz="2000" dirty="0"/>
              <a:t>I</a:t>
            </a:r>
            <a:r>
              <a:rPr lang="en-IN" sz="2000" baseline="-25000" dirty="0"/>
              <a:t>N-1</a:t>
            </a:r>
          </a:p>
        </p:txBody>
      </p:sp>
      <p:sp>
        <p:nvSpPr>
          <p:cNvPr id="14" name="TextBox 13">
            <a:extLst>
              <a:ext uri="{FF2B5EF4-FFF2-40B4-BE49-F238E27FC236}">
                <a16:creationId xmlns:a16="http://schemas.microsoft.com/office/drawing/2014/main" xmlns="" id="{E0AF44C2-2730-4163-B420-E41E3810F83D}"/>
              </a:ext>
            </a:extLst>
          </p:cNvPr>
          <p:cNvSpPr txBox="1"/>
          <p:nvPr/>
        </p:nvSpPr>
        <p:spPr>
          <a:xfrm>
            <a:off x="3429000" y="4608163"/>
            <a:ext cx="248786" cy="1015663"/>
          </a:xfrm>
          <a:prstGeom prst="rect">
            <a:avLst/>
          </a:prstGeom>
          <a:noFill/>
        </p:spPr>
        <p:txBody>
          <a:bodyPr wrap="none" rtlCol="0">
            <a:spAutoFit/>
          </a:bodyPr>
          <a:lstStyle/>
          <a:p>
            <a:r>
              <a:rPr lang="en-IN" sz="2000" dirty="0"/>
              <a:t>.</a:t>
            </a:r>
          </a:p>
          <a:p>
            <a:r>
              <a:rPr lang="en-IN" sz="2000" dirty="0"/>
              <a:t>.</a:t>
            </a:r>
          </a:p>
          <a:p>
            <a:r>
              <a:rPr lang="en-IN" sz="2000" dirty="0"/>
              <a:t>.</a:t>
            </a:r>
          </a:p>
        </p:txBody>
      </p:sp>
      <p:cxnSp>
        <p:nvCxnSpPr>
          <p:cNvPr id="15" name="Straight Connector 14">
            <a:extLst>
              <a:ext uri="{FF2B5EF4-FFF2-40B4-BE49-F238E27FC236}">
                <a16:creationId xmlns:a16="http://schemas.microsoft.com/office/drawing/2014/main" xmlns="" id="{1A540AAD-86F6-45BD-A8C8-2D41868DD73A}"/>
              </a:ext>
            </a:extLst>
          </p:cNvPr>
          <p:cNvCxnSpPr/>
          <p:nvPr/>
        </p:nvCxnSpPr>
        <p:spPr>
          <a:xfrm>
            <a:off x="6096000" y="4063481"/>
            <a:ext cx="1066800" cy="0"/>
          </a:xfrm>
          <a:prstGeom prst="line">
            <a:avLst/>
          </a:prstGeom>
          <a:ln w="25400">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D03B215D-B7FF-41C8-A91C-5C00FF5DA437}"/>
              </a:ext>
            </a:extLst>
          </p:cNvPr>
          <p:cNvCxnSpPr/>
          <p:nvPr/>
        </p:nvCxnSpPr>
        <p:spPr>
          <a:xfrm>
            <a:off x="6096000" y="4368281"/>
            <a:ext cx="1066800" cy="0"/>
          </a:xfrm>
          <a:prstGeom prst="line">
            <a:avLst/>
          </a:prstGeom>
          <a:ln w="25400">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8A5666E6-7E4D-4BCE-A46A-1128AAD248FC}"/>
              </a:ext>
            </a:extLst>
          </p:cNvPr>
          <p:cNvCxnSpPr/>
          <p:nvPr/>
        </p:nvCxnSpPr>
        <p:spPr>
          <a:xfrm>
            <a:off x="6096000" y="4673081"/>
            <a:ext cx="1066800" cy="0"/>
          </a:xfrm>
          <a:prstGeom prst="line">
            <a:avLst/>
          </a:prstGeom>
          <a:ln w="25400">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04ED1C12-5487-4BBD-89A5-D42A05C36592}"/>
              </a:ext>
            </a:extLst>
          </p:cNvPr>
          <p:cNvCxnSpPr/>
          <p:nvPr/>
        </p:nvCxnSpPr>
        <p:spPr>
          <a:xfrm>
            <a:off x="6096000" y="5663681"/>
            <a:ext cx="1066800" cy="0"/>
          </a:xfrm>
          <a:prstGeom prst="line">
            <a:avLst/>
          </a:prstGeom>
          <a:ln w="25400">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4F11A695-F635-4032-B7CA-40657F3ACE30}"/>
              </a:ext>
            </a:extLst>
          </p:cNvPr>
          <p:cNvCxnSpPr/>
          <p:nvPr/>
        </p:nvCxnSpPr>
        <p:spPr>
          <a:xfrm>
            <a:off x="6096000" y="5968481"/>
            <a:ext cx="1066800" cy="0"/>
          </a:xfrm>
          <a:prstGeom prst="line">
            <a:avLst/>
          </a:prstGeom>
          <a:ln w="25400">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xmlns="" id="{435DA817-1345-4E90-9DD2-DF33D8312D6E}"/>
              </a:ext>
            </a:extLst>
          </p:cNvPr>
          <p:cNvSpPr txBox="1"/>
          <p:nvPr/>
        </p:nvSpPr>
        <p:spPr>
          <a:xfrm>
            <a:off x="7244553" y="3834881"/>
            <a:ext cx="441146" cy="400110"/>
          </a:xfrm>
          <a:prstGeom prst="rect">
            <a:avLst/>
          </a:prstGeom>
          <a:noFill/>
        </p:spPr>
        <p:txBody>
          <a:bodyPr wrap="none" rtlCol="0">
            <a:spAutoFit/>
          </a:bodyPr>
          <a:lstStyle/>
          <a:p>
            <a:r>
              <a:rPr lang="en-IN" sz="2000" dirty="0"/>
              <a:t>O</a:t>
            </a:r>
            <a:r>
              <a:rPr lang="en-IN" sz="2000" baseline="-25000" dirty="0"/>
              <a:t>0</a:t>
            </a:r>
          </a:p>
        </p:txBody>
      </p:sp>
      <p:sp>
        <p:nvSpPr>
          <p:cNvPr id="21" name="TextBox 20">
            <a:extLst>
              <a:ext uri="{FF2B5EF4-FFF2-40B4-BE49-F238E27FC236}">
                <a16:creationId xmlns:a16="http://schemas.microsoft.com/office/drawing/2014/main" xmlns="" id="{4DDD4345-74D5-4A71-A032-A69DF18C517A}"/>
              </a:ext>
            </a:extLst>
          </p:cNvPr>
          <p:cNvSpPr txBox="1"/>
          <p:nvPr/>
        </p:nvSpPr>
        <p:spPr>
          <a:xfrm>
            <a:off x="7244553" y="4139681"/>
            <a:ext cx="441146" cy="400110"/>
          </a:xfrm>
          <a:prstGeom prst="rect">
            <a:avLst/>
          </a:prstGeom>
          <a:noFill/>
        </p:spPr>
        <p:txBody>
          <a:bodyPr wrap="none" rtlCol="0">
            <a:spAutoFit/>
          </a:bodyPr>
          <a:lstStyle/>
          <a:p>
            <a:r>
              <a:rPr lang="en-IN" sz="2000" dirty="0"/>
              <a:t>O</a:t>
            </a:r>
            <a:r>
              <a:rPr lang="en-IN" sz="2000" baseline="-25000" dirty="0"/>
              <a:t>1</a:t>
            </a:r>
          </a:p>
        </p:txBody>
      </p:sp>
      <p:sp>
        <p:nvSpPr>
          <p:cNvPr id="22" name="TextBox 21">
            <a:extLst>
              <a:ext uri="{FF2B5EF4-FFF2-40B4-BE49-F238E27FC236}">
                <a16:creationId xmlns:a16="http://schemas.microsoft.com/office/drawing/2014/main" xmlns="" id="{E8505DFE-8B17-4DA5-BFF0-1B58454ED820}"/>
              </a:ext>
            </a:extLst>
          </p:cNvPr>
          <p:cNvSpPr txBox="1"/>
          <p:nvPr/>
        </p:nvSpPr>
        <p:spPr>
          <a:xfrm>
            <a:off x="7244553" y="4425372"/>
            <a:ext cx="441146" cy="400110"/>
          </a:xfrm>
          <a:prstGeom prst="rect">
            <a:avLst/>
          </a:prstGeom>
          <a:noFill/>
        </p:spPr>
        <p:txBody>
          <a:bodyPr wrap="none" rtlCol="0">
            <a:spAutoFit/>
          </a:bodyPr>
          <a:lstStyle/>
          <a:p>
            <a:r>
              <a:rPr lang="en-IN" sz="2000" dirty="0"/>
              <a:t>O</a:t>
            </a:r>
            <a:r>
              <a:rPr lang="en-IN" sz="2000" baseline="-25000" dirty="0"/>
              <a:t>2</a:t>
            </a:r>
          </a:p>
        </p:txBody>
      </p:sp>
      <p:sp>
        <p:nvSpPr>
          <p:cNvPr id="23" name="TextBox 22">
            <a:extLst>
              <a:ext uri="{FF2B5EF4-FFF2-40B4-BE49-F238E27FC236}">
                <a16:creationId xmlns:a16="http://schemas.microsoft.com/office/drawing/2014/main" xmlns="" id="{5F6B7620-A89C-4C35-BD64-DCCA1699F50B}"/>
              </a:ext>
            </a:extLst>
          </p:cNvPr>
          <p:cNvSpPr txBox="1"/>
          <p:nvPr/>
        </p:nvSpPr>
        <p:spPr>
          <a:xfrm>
            <a:off x="7162800" y="5415972"/>
            <a:ext cx="639919" cy="400110"/>
          </a:xfrm>
          <a:prstGeom prst="rect">
            <a:avLst/>
          </a:prstGeom>
          <a:noFill/>
        </p:spPr>
        <p:txBody>
          <a:bodyPr wrap="none" rtlCol="0">
            <a:spAutoFit/>
          </a:bodyPr>
          <a:lstStyle/>
          <a:p>
            <a:r>
              <a:rPr lang="en-IN" sz="2000" dirty="0"/>
              <a:t>O</a:t>
            </a:r>
            <a:r>
              <a:rPr lang="en-IN" sz="2000" baseline="-25000" dirty="0"/>
              <a:t>M-2</a:t>
            </a:r>
          </a:p>
        </p:txBody>
      </p:sp>
      <p:sp>
        <p:nvSpPr>
          <p:cNvPr id="24" name="TextBox 23">
            <a:extLst>
              <a:ext uri="{FF2B5EF4-FFF2-40B4-BE49-F238E27FC236}">
                <a16:creationId xmlns:a16="http://schemas.microsoft.com/office/drawing/2014/main" xmlns="" id="{9524F29B-9F31-47A1-9CC3-16C06158D2A1}"/>
              </a:ext>
            </a:extLst>
          </p:cNvPr>
          <p:cNvSpPr txBox="1"/>
          <p:nvPr/>
        </p:nvSpPr>
        <p:spPr>
          <a:xfrm>
            <a:off x="7162800" y="5763664"/>
            <a:ext cx="639919" cy="400110"/>
          </a:xfrm>
          <a:prstGeom prst="rect">
            <a:avLst/>
          </a:prstGeom>
          <a:noFill/>
        </p:spPr>
        <p:txBody>
          <a:bodyPr wrap="none" rtlCol="0">
            <a:spAutoFit/>
          </a:bodyPr>
          <a:lstStyle/>
          <a:p>
            <a:r>
              <a:rPr lang="en-IN" sz="2000" dirty="0"/>
              <a:t>O</a:t>
            </a:r>
            <a:r>
              <a:rPr lang="en-IN" sz="2000" baseline="-25000" dirty="0"/>
              <a:t>M-1</a:t>
            </a:r>
          </a:p>
        </p:txBody>
      </p:sp>
      <p:sp>
        <p:nvSpPr>
          <p:cNvPr id="25" name="TextBox 24">
            <a:extLst>
              <a:ext uri="{FF2B5EF4-FFF2-40B4-BE49-F238E27FC236}">
                <a16:creationId xmlns:a16="http://schemas.microsoft.com/office/drawing/2014/main" xmlns="" id="{F9939F9A-1F56-49E3-AB50-67945AB970A8}"/>
              </a:ext>
            </a:extLst>
          </p:cNvPr>
          <p:cNvSpPr txBox="1"/>
          <p:nvPr/>
        </p:nvSpPr>
        <p:spPr>
          <a:xfrm>
            <a:off x="6629400" y="4596881"/>
            <a:ext cx="248786" cy="1015663"/>
          </a:xfrm>
          <a:prstGeom prst="rect">
            <a:avLst/>
          </a:prstGeom>
          <a:noFill/>
        </p:spPr>
        <p:txBody>
          <a:bodyPr wrap="none" rtlCol="0">
            <a:spAutoFit/>
          </a:bodyPr>
          <a:lstStyle/>
          <a:p>
            <a:r>
              <a:rPr lang="en-IN" sz="2000" dirty="0"/>
              <a:t>.</a:t>
            </a:r>
          </a:p>
          <a:p>
            <a:r>
              <a:rPr lang="en-IN" sz="2000" dirty="0"/>
              <a:t>.</a:t>
            </a:r>
          </a:p>
          <a:p>
            <a:r>
              <a:rPr lang="en-IN" sz="2000" dirty="0"/>
              <a:t>.</a:t>
            </a:r>
          </a:p>
        </p:txBody>
      </p:sp>
      <p:sp>
        <p:nvSpPr>
          <p:cNvPr id="26" name="TextBox 25">
            <a:extLst>
              <a:ext uri="{FF2B5EF4-FFF2-40B4-BE49-F238E27FC236}">
                <a16:creationId xmlns:a16="http://schemas.microsoft.com/office/drawing/2014/main" xmlns="" id="{D5B230B6-91D4-4CE5-9D76-4F008369E752}"/>
              </a:ext>
            </a:extLst>
          </p:cNvPr>
          <p:cNvSpPr txBox="1"/>
          <p:nvPr/>
        </p:nvSpPr>
        <p:spPr>
          <a:xfrm>
            <a:off x="1380095" y="4751008"/>
            <a:ext cx="1058305" cy="400110"/>
          </a:xfrm>
          <a:prstGeom prst="rect">
            <a:avLst/>
          </a:prstGeom>
          <a:noFill/>
        </p:spPr>
        <p:txBody>
          <a:bodyPr wrap="none" rtlCol="0">
            <a:spAutoFit/>
          </a:bodyPr>
          <a:lstStyle/>
          <a:p>
            <a:r>
              <a:rPr lang="en-IN" sz="2000" dirty="0">
                <a:solidFill>
                  <a:schemeClr val="tx2"/>
                </a:solidFill>
              </a:rPr>
              <a:t>N inputs</a:t>
            </a:r>
            <a:endParaRPr lang="en-IN" sz="2000" baseline="-25000" dirty="0">
              <a:solidFill>
                <a:schemeClr val="tx2"/>
              </a:solidFill>
            </a:endParaRPr>
          </a:p>
        </p:txBody>
      </p:sp>
      <p:sp>
        <p:nvSpPr>
          <p:cNvPr id="27" name="TextBox 26">
            <a:extLst>
              <a:ext uri="{FF2B5EF4-FFF2-40B4-BE49-F238E27FC236}">
                <a16:creationId xmlns:a16="http://schemas.microsoft.com/office/drawing/2014/main" xmlns="" id="{BAD8F63B-310F-4185-88DA-5EA230307B6C}"/>
              </a:ext>
            </a:extLst>
          </p:cNvPr>
          <p:cNvSpPr txBox="1"/>
          <p:nvPr/>
        </p:nvSpPr>
        <p:spPr>
          <a:xfrm>
            <a:off x="7772400" y="4751008"/>
            <a:ext cx="1274708" cy="400110"/>
          </a:xfrm>
          <a:prstGeom prst="rect">
            <a:avLst/>
          </a:prstGeom>
          <a:noFill/>
        </p:spPr>
        <p:txBody>
          <a:bodyPr wrap="none" rtlCol="0">
            <a:spAutoFit/>
          </a:bodyPr>
          <a:lstStyle/>
          <a:p>
            <a:r>
              <a:rPr lang="en-IN" sz="2000" dirty="0">
                <a:solidFill>
                  <a:schemeClr val="tx2"/>
                </a:solidFill>
              </a:rPr>
              <a:t>M outputs</a:t>
            </a:r>
            <a:endParaRPr lang="en-IN" sz="2000" baseline="-25000" dirty="0">
              <a:solidFill>
                <a:schemeClr val="tx2"/>
              </a:solidFill>
            </a:endParaRPr>
          </a:p>
        </p:txBody>
      </p:sp>
      <p:grpSp>
        <p:nvGrpSpPr>
          <p:cNvPr id="28" name="Group 27">
            <a:extLst>
              <a:ext uri="{FF2B5EF4-FFF2-40B4-BE49-F238E27FC236}">
                <a16:creationId xmlns:a16="http://schemas.microsoft.com/office/drawing/2014/main" xmlns="" id="{43B7DB5A-3740-4D26-B168-C8B143CA0574}"/>
              </a:ext>
            </a:extLst>
          </p:cNvPr>
          <p:cNvGrpSpPr/>
          <p:nvPr/>
        </p:nvGrpSpPr>
        <p:grpSpPr>
          <a:xfrm>
            <a:off x="3962400" y="3865213"/>
            <a:ext cx="2133600" cy="2362200"/>
            <a:chOff x="3505200" y="2609850"/>
            <a:chExt cx="2133600" cy="2362200"/>
          </a:xfrm>
          <a:noFill/>
        </p:grpSpPr>
        <p:sp>
          <p:nvSpPr>
            <p:cNvPr id="29" name="Rectangle 28">
              <a:extLst>
                <a:ext uri="{FF2B5EF4-FFF2-40B4-BE49-F238E27FC236}">
                  <a16:creationId xmlns:a16="http://schemas.microsoft.com/office/drawing/2014/main" xmlns="" id="{FCE41427-6A4D-4264-8A05-EE8A7DD6DAF1}"/>
                </a:ext>
              </a:extLst>
            </p:cNvPr>
            <p:cNvSpPr/>
            <p:nvPr/>
          </p:nvSpPr>
          <p:spPr>
            <a:xfrm>
              <a:off x="3505200" y="2609850"/>
              <a:ext cx="2133600" cy="2362200"/>
            </a:xfrm>
            <a:prstGeom prst="rect">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xmlns="" id="{8C0A8732-747A-4337-99B7-FD85291733E5}"/>
                </a:ext>
              </a:extLst>
            </p:cNvPr>
            <p:cNvSpPr txBox="1"/>
            <p:nvPr/>
          </p:nvSpPr>
          <p:spPr>
            <a:xfrm>
              <a:off x="4060246" y="3554107"/>
              <a:ext cx="1023037" cy="400110"/>
            </a:xfrm>
            <a:prstGeom prst="rect">
              <a:avLst/>
            </a:prstGeom>
            <a:grpFill/>
          </p:spPr>
          <p:txBody>
            <a:bodyPr wrap="none" rtlCol="0">
              <a:spAutoFit/>
            </a:bodyPr>
            <a:lstStyle/>
            <a:p>
              <a:r>
                <a:rPr lang="en-IN" sz="2000" dirty="0">
                  <a:solidFill>
                    <a:sysClr val="windowText" lastClr="000000"/>
                  </a:solidFill>
                </a:rPr>
                <a:t>Decoder</a:t>
              </a:r>
              <a:endParaRPr lang="en-IN" sz="2000" baseline="-25000" dirty="0">
                <a:solidFill>
                  <a:sysClr val="windowText" lastClr="000000"/>
                </a:solidFill>
              </a:endParaRPr>
            </a:p>
          </p:txBody>
        </p:sp>
      </p:grpSp>
      <p:sp>
        <p:nvSpPr>
          <p:cNvPr id="31" name="TextBox 30">
            <a:extLst>
              <a:ext uri="{FF2B5EF4-FFF2-40B4-BE49-F238E27FC236}">
                <a16:creationId xmlns:a16="http://schemas.microsoft.com/office/drawing/2014/main" xmlns="" id="{25F65D74-1CED-4513-B5AE-105BADD911B4}"/>
              </a:ext>
            </a:extLst>
          </p:cNvPr>
          <p:cNvSpPr txBox="1"/>
          <p:nvPr/>
        </p:nvSpPr>
        <p:spPr>
          <a:xfrm>
            <a:off x="10065724" y="4627898"/>
            <a:ext cx="1244389" cy="523220"/>
          </a:xfrm>
          <a:prstGeom prst="rect">
            <a:avLst/>
          </a:prstGeom>
          <a:noFill/>
        </p:spPr>
        <p:txBody>
          <a:bodyPr wrap="square" rtlCol="0">
            <a:spAutoFit/>
          </a:bodyPr>
          <a:lstStyle/>
          <a:p>
            <a:r>
              <a:rPr lang="en-US" sz="2800" dirty="0">
                <a:ln w="0">
                  <a:noFill/>
                </a:ln>
                <a:solidFill>
                  <a:schemeClr val="accent6"/>
                </a:solidFill>
                <a:effectLst>
                  <a:outerShdw blurRad="38100" dist="25400" dir="5400000" algn="ctr" rotWithShape="0">
                    <a:srgbClr val="6E747A">
                      <a:alpha val="43000"/>
                    </a:srgbClr>
                  </a:outerShdw>
                </a:effectLst>
              </a:rPr>
              <a:t>M = 2</a:t>
            </a:r>
            <a:r>
              <a:rPr lang="en-US" sz="2800" baseline="30000" dirty="0">
                <a:ln w="0">
                  <a:noFill/>
                </a:ln>
                <a:solidFill>
                  <a:schemeClr val="accent6"/>
                </a:solidFill>
                <a:effectLst>
                  <a:outerShdw blurRad="38100" dist="25400" dir="5400000" algn="ctr" rotWithShape="0">
                    <a:srgbClr val="6E747A">
                      <a:alpha val="43000"/>
                    </a:srgbClr>
                  </a:outerShdw>
                </a:effectLst>
              </a:rPr>
              <a:t>N</a:t>
            </a:r>
            <a:endParaRPr lang="en-IN" sz="2800" baseline="30000" dirty="0">
              <a:ln w="0">
                <a:noFill/>
              </a:ln>
              <a:solidFill>
                <a:schemeClr val="accent6"/>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199232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par>
                                <p:cTn id="31" presetID="10"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ntr" presetSubtype="0" fill="hold"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par>
                                <p:cTn id="40" presetID="10" presetClass="entr" presetSubtype="0" fill="hold"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500"/>
                                        <p:tgtEl>
                                          <p:spTgt spid="1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500"/>
                                        <p:tgtEl>
                                          <p:spTgt spid="13"/>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500"/>
                                        <p:tgtEl>
                                          <p:spTgt spid="15"/>
                                        </p:tgtEl>
                                      </p:cBhvr>
                                    </p:animEffect>
                                  </p:childTnLst>
                                </p:cTn>
                              </p:par>
                              <p:par>
                                <p:cTn id="66" presetID="10" presetClass="entr" presetSubtype="0" fill="hold" nodeType="with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500"/>
                                        <p:tgtEl>
                                          <p:spTgt spid="16"/>
                                        </p:tgtEl>
                                      </p:cBhvr>
                                    </p:animEffect>
                                  </p:childTnLst>
                                </p:cTn>
                              </p:par>
                              <p:par>
                                <p:cTn id="69" presetID="10" presetClass="entr" presetSubtype="0" fill="hold"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5"/>
                                        </p:tgtEl>
                                        <p:attrNameLst>
                                          <p:attrName>style.visibility</p:attrName>
                                        </p:attrNameLst>
                                      </p:cBhvr>
                                      <p:to>
                                        <p:strVal val="visible"/>
                                      </p:to>
                                    </p:set>
                                    <p:animEffect transition="in" filter="fade">
                                      <p:cBhvr>
                                        <p:cTn id="74" dur="500"/>
                                        <p:tgtEl>
                                          <p:spTgt spid="25"/>
                                        </p:tgtEl>
                                      </p:cBhvr>
                                    </p:animEffect>
                                  </p:childTnLst>
                                </p:cTn>
                              </p:par>
                              <p:par>
                                <p:cTn id="75" presetID="10" presetClass="entr" presetSubtype="0" fill="hold" nodeType="with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500"/>
                                        <p:tgtEl>
                                          <p:spTgt spid="18"/>
                                        </p:tgtEl>
                                      </p:cBhvr>
                                    </p:animEffect>
                                  </p:childTnLst>
                                </p:cTn>
                              </p:par>
                              <p:par>
                                <p:cTn id="78" presetID="10" presetClass="entr" presetSubtype="0" fill="hold"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500"/>
                                        <p:tgtEl>
                                          <p:spTgt spid="1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fade">
                                      <p:cBhvr>
                                        <p:cTn id="83" dur="500"/>
                                        <p:tgtEl>
                                          <p:spTgt spid="2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1"/>
                                        </p:tgtEl>
                                        <p:attrNameLst>
                                          <p:attrName>style.visibility</p:attrName>
                                        </p:attrNameLst>
                                      </p:cBhvr>
                                      <p:to>
                                        <p:strVal val="visible"/>
                                      </p:to>
                                    </p:set>
                                    <p:animEffect transition="in" filter="fade">
                                      <p:cBhvr>
                                        <p:cTn id="86" dur="500"/>
                                        <p:tgtEl>
                                          <p:spTgt spid="21"/>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2"/>
                                        </p:tgtEl>
                                        <p:attrNameLst>
                                          <p:attrName>style.visibility</p:attrName>
                                        </p:attrNameLst>
                                      </p:cBhvr>
                                      <p:to>
                                        <p:strVal val="visible"/>
                                      </p:to>
                                    </p:set>
                                    <p:animEffect transition="in" filter="fade">
                                      <p:cBhvr>
                                        <p:cTn id="89" dur="500"/>
                                        <p:tgtEl>
                                          <p:spTgt spid="22"/>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fade">
                                      <p:cBhvr>
                                        <p:cTn id="92" dur="500"/>
                                        <p:tgtEl>
                                          <p:spTgt spid="2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fade">
                                      <p:cBhvr>
                                        <p:cTn id="95" dur="500"/>
                                        <p:tgtEl>
                                          <p:spTgt spid="24"/>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fade">
                                      <p:cBhvr>
                                        <p:cTn id="98" dur="500"/>
                                        <p:tgtEl>
                                          <p:spTgt spid="27"/>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31"/>
                                        </p:tgtEl>
                                        <p:attrNameLst>
                                          <p:attrName>style.visibility</p:attrName>
                                        </p:attrNameLst>
                                      </p:cBhvr>
                                      <p:to>
                                        <p:strVal val="visible"/>
                                      </p:to>
                                    </p:set>
                                    <p:animEffect transition="in" filter="fade">
                                      <p:cBhvr>
                                        <p:cTn id="10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0" grpId="0"/>
      <p:bldP spid="11" grpId="0"/>
      <p:bldP spid="12" grpId="0"/>
      <p:bldP spid="13" grpId="0"/>
      <p:bldP spid="14" grpId="0"/>
      <p:bldP spid="20" grpId="0"/>
      <p:bldP spid="21" grpId="0"/>
      <p:bldP spid="22" grpId="0"/>
      <p:bldP spid="23" grpId="0"/>
      <p:bldP spid="24" grpId="0"/>
      <p:bldP spid="25" grpId="0"/>
      <p:bldP spid="26" grpId="0"/>
      <p:bldP spid="27" grpId="0"/>
      <p:bldP spid="31"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A725B6-2B46-4F44-ABC7-28A2DAAA8314}"/>
              </a:ext>
            </a:extLst>
          </p:cNvPr>
          <p:cNvSpPr>
            <a:spLocks noGrp="1"/>
          </p:cNvSpPr>
          <p:nvPr>
            <p:ph type="title"/>
          </p:nvPr>
        </p:nvSpPr>
        <p:spPr/>
        <p:txBody>
          <a:bodyPr/>
          <a:lstStyle/>
          <a:p>
            <a:r>
              <a:rPr lang="en-IN" dirty="0"/>
              <a:t>3-Line to 8-Line Decoder</a:t>
            </a:r>
          </a:p>
        </p:txBody>
      </p:sp>
      <p:graphicFrame>
        <p:nvGraphicFramePr>
          <p:cNvPr id="4" name="Table 3">
            <a:extLst>
              <a:ext uri="{FF2B5EF4-FFF2-40B4-BE49-F238E27FC236}">
                <a16:creationId xmlns:a16="http://schemas.microsoft.com/office/drawing/2014/main" xmlns="" id="{A7790D62-E329-4DD1-A224-BE7CDC904482}"/>
              </a:ext>
            </a:extLst>
          </p:cNvPr>
          <p:cNvGraphicFramePr>
            <a:graphicFrameLocks noGrp="1"/>
          </p:cNvGraphicFramePr>
          <p:nvPr>
            <p:extLst>
              <p:ext uri="{D42A27DB-BD31-4B8C-83A1-F6EECF244321}">
                <p14:modId xmlns:p14="http://schemas.microsoft.com/office/powerpoint/2010/main" val="1442093342"/>
              </p:ext>
            </p:extLst>
          </p:nvPr>
        </p:nvGraphicFramePr>
        <p:xfrm>
          <a:off x="1714500" y="849123"/>
          <a:ext cx="8763000" cy="4815840"/>
        </p:xfrm>
        <a:graphic>
          <a:graphicData uri="http://schemas.openxmlformats.org/drawingml/2006/table">
            <a:tbl>
              <a:tblPr firstRow="1">
                <a:tableStyleId>{5C22544A-7EE6-4342-B048-85BDC9FD1C3A}</a:tableStyleId>
              </a:tblPr>
              <a:tblGrid>
                <a:gridCol w="565408">
                  <a:extLst>
                    <a:ext uri="{9D8B030D-6E8A-4147-A177-3AD203B41FA5}">
                      <a16:colId xmlns:a16="http://schemas.microsoft.com/office/drawing/2014/main" xmlns="" val="20000"/>
                    </a:ext>
                  </a:extLst>
                </a:gridCol>
                <a:gridCol w="565412">
                  <a:extLst>
                    <a:ext uri="{9D8B030D-6E8A-4147-A177-3AD203B41FA5}">
                      <a16:colId xmlns:a16="http://schemas.microsoft.com/office/drawing/2014/main" xmlns="" val="20001"/>
                    </a:ext>
                  </a:extLst>
                </a:gridCol>
                <a:gridCol w="621780">
                  <a:extLst>
                    <a:ext uri="{9D8B030D-6E8A-4147-A177-3AD203B41FA5}">
                      <a16:colId xmlns:a16="http://schemas.microsoft.com/office/drawing/2014/main" xmlns="" val="20002"/>
                    </a:ext>
                  </a:extLst>
                </a:gridCol>
                <a:gridCol w="926961">
                  <a:extLst>
                    <a:ext uri="{9D8B030D-6E8A-4147-A177-3AD203B41FA5}">
                      <a16:colId xmlns:a16="http://schemas.microsoft.com/office/drawing/2014/main" xmlns="" val="20003"/>
                    </a:ext>
                  </a:extLst>
                </a:gridCol>
                <a:gridCol w="918707">
                  <a:extLst>
                    <a:ext uri="{9D8B030D-6E8A-4147-A177-3AD203B41FA5}">
                      <a16:colId xmlns:a16="http://schemas.microsoft.com/office/drawing/2014/main" xmlns="" val="20004"/>
                    </a:ext>
                  </a:extLst>
                </a:gridCol>
                <a:gridCol w="821332">
                  <a:extLst>
                    <a:ext uri="{9D8B030D-6E8A-4147-A177-3AD203B41FA5}">
                      <a16:colId xmlns:a16="http://schemas.microsoft.com/office/drawing/2014/main" xmlns="" val="20005"/>
                    </a:ext>
                  </a:extLst>
                </a:gridCol>
                <a:gridCol w="914400">
                  <a:extLst>
                    <a:ext uri="{9D8B030D-6E8A-4147-A177-3AD203B41FA5}">
                      <a16:colId xmlns:a16="http://schemas.microsoft.com/office/drawing/2014/main" xmlns="" val="20006"/>
                    </a:ext>
                  </a:extLst>
                </a:gridCol>
                <a:gridCol w="914400">
                  <a:extLst>
                    <a:ext uri="{9D8B030D-6E8A-4147-A177-3AD203B41FA5}">
                      <a16:colId xmlns:a16="http://schemas.microsoft.com/office/drawing/2014/main" xmlns="" val="20007"/>
                    </a:ext>
                  </a:extLst>
                </a:gridCol>
                <a:gridCol w="838200">
                  <a:extLst>
                    <a:ext uri="{9D8B030D-6E8A-4147-A177-3AD203B41FA5}">
                      <a16:colId xmlns:a16="http://schemas.microsoft.com/office/drawing/2014/main" xmlns="" val="20008"/>
                    </a:ext>
                  </a:extLst>
                </a:gridCol>
                <a:gridCol w="838200">
                  <a:extLst>
                    <a:ext uri="{9D8B030D-6E8A-4147-A177-3AD203B41FA5}">
                      <a16:colId xmlns:a16="http://schemas.microsoft.com/office/drawing/2014/main" xmlns="" val="20009"/>
                    </a:ext>
                  </a:extLst>
                </a:gridCol>
                <a:gridCol w="838200">
                  <a:extLst>
                    <a:ext uri="{9D8B030D-6E8A-4147-A177-3AD203B41FA5}">
                      <a16:colId xmlns:a16="http://schemas.microsoft.com/office/drawing/2014/main" xmlns="" val="20010"/>
                    </a:ext>
                  </a:extLst>
                </a:gridCol>
              </a:tblGrid>
              <a:tr h="457200">
                <a:tc gridSpan="3">
                  <a:txBody>
                    <a:bodyPr/>
                    <a:lstStyle/>
                    <a:p>
                      <a:pPr algn="ctr"/>
                      <a:r>
                        <a:rPr lang="en-US" sz="2400" dirty="0">
                          <a:solidFill>
                            <a:sysClr val="windowText" lastClr="000000"/>
                          </a:solidFill>
                        </a:rPr>
                        <a:t>Inputs</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hMerge="1">
                  <a:txBody>
                    <a:bodyPr/>
                    <a:lstStyle/>
                    <a:p>
                      <a:pPr algn="ctr"/>
                      <a:endParaRPr lang="en-US" sz="2000" dirty="0"/>
                    </a:p>
                  </a:txBody>
                  <a:tcPr anchor="ctr"/>
                </a:tc>
                <a:tc hMerge="1">
                  <a:txBody>
                    <a:bodyPr/>
                    <a:lstStyle/>
                    <a:p>
                      <a:pPr algn="ctr"/>
                      <a:endParaRPr lang="en-US" sz="2000" dirty="0"/>
                    </a:p>
                  </a:txBody>
                  <a:tcPr anchor="ctr"/>
                </a:tc>
                <a:tc gridSpan="8">
                  <a:txBody>
                    <a:bodyPr/>
                    <a:lstStyle/>
                    <a:p>
                      <a:pPr algn="ctr"/>
                      <a:r>
                        <a:rPr lang="en-US" sz="2400" dirty="0">
                          <a:solidFill>
                            <a:sysClr val="windowText" lastClr="000000"/>
                          </a:solidFill>
                        </a:rPr>
                        <a:t>Outputs</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hMerge="1">
                  <a:txBody>
                    <a:bodyPr/>
                    <a:lstStyle/>
                    <a:p>
                      <a:pPr algn="ctr"/>
                      <a:endParaRPr 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457200">
                <a:tc>
                  <a:txBody>
                    <a:bodyPr/>
                    <a:lstStyle/>
                    <a:p>
                      <a:pPr algn="ctr"/>
                      <a:r>
                        <a:rPr lang="en-US" sz="2000" b="1" dirty="0"/>
                        <a:t>A</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2000" b="1" dirty="0"/>
                        <a:t>B</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2000" b="1" dirty="0"/>
                        <a:t>C</a:t>
                      </a:r>
                      <a:endParaRPr lang="en-US" sz="2000" b="1" baseline="-25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2000" b="1" baseline="0" dirty="0"/>
                        <a:t>D</a:t>
                      </a:r>
                      <a:r>
                        <a:rPr lang="en-US" sz="2000" b="1" baseline="-25000" dirty="0"/>
                        <a:t>0</a:t>
                      </a:r>
                      <a:endParaRPr lang="en-US" sz="2000" b="1" baseline="0" dirty="0"/>
                    </a:p>
                    <a:p>
                      <a:pPr algn="ctr"/>
                      <a:r>
                        <a:rPr lang="en-US" sz="2000" b="1" baseline="0" dirty="0"/>
                        <a:t>A’B’C’</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baseline="0" dirty="0"/>
                        <a:t>D</a:t>
                      </a:r>
                      <a:r>
                        <a:rPr lang="en-US" sz="2000" b="1" baseline="-25000" dirty="0"/>
                        <a:t>1</a:t>
                      </a:r>
                      <a:endParaRPr lang="en-US" sz="2000" b="1" baseline="0"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2000" b="1" baseline="0" dirty="0"/>
                        <a:t>A’B’C</a:t>
                      </a:r>
                      <a:endParaRPr lang="en-US" sz="2000" b="1" baseline="-25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baseline="0" dirty="0"/>
                        <a:t>D</a:t>
                      </a:r>
                      <a:r>
                        <a:rPr lang="en-US" sz="2000" b="1" baseline="-25000" dirty="0"/>
                        <a:t>2</a:t>
                      </a:r>
                      <a:endParaRPr lang="en-US" sz="2000" b="1" baseline="0"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2000" b="1" baseline="0" dirty="0"/>
                        <a:t>A’BC’</a:t>
                      </a:r>
                      <a:endParaRPr lang="en-US" sz="2000" b="1" baseline="-25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2000" b="1" baseline="0" dirty="0"/>
                        <a:t>D</a:t>
                      </a:r>
                      <a:r>
                        <a:rPr lang="en-US" sz="2000" b="1" baseline="-25000" dirty="0"/>
                        <a:t>3</a:t>
                      </a:r>
                    </a:p>
                    <a:p>
                      <a:pPr algn="ctr"/>
                      <a:r>
                        <a:rPr lang="en-US" sz="2000" b="1" baseline="0" dirty="0"/>
                        <a:t>A’BC</a:t>
                      </a:r>
                      <a:endParaRPr lang="en-US" sz="2000" b="1" baseline="-25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2000" b="1" baseline="0" dirty="0"/>
                        <a:t>D</a:t>
                      </a:r>
                      <a:r>
                        <a:rPr lang="en-US" sz="2000" b="1" baseline="-25000" dirty="0"/>
                        <a:t>4</a:t>
                      </a:r>
                    </a:p>
                    <a:p>
                      <a:pPr algn="ctr"/>
                      <a:r>
                        <a:rPr lang="en-US" sz="2000" b="1" baseline="0" dirty="0"/>
                        <a:t>AB’C’</a:t>
                      </a:r>
                      <a:endParaRPr lang="en-US" sz="2000" b="1" baseline="-25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2000" b="1" baseline="0" dirty="0"/>
                        <a:t>D</a:t>
                      </a:r>
                      <a:r>
                        <a:rPr lang="en-US" sz="2000" b="1" baseline="-25000" dirty="0"/>
                        <a:t>5</a:t>
                      </a:r>
                    </a:p>
                    <a:p>
                      <a:pPr algn="ctr"/>
                      <a:r>
                        <a:rPr lang="en-US" sz="2000" b="1" baseline="0" dirty="0"/>
                        <a:t>AB’C</a:t>
                      </a:r>
                      <a:endParaRPr lang="en-US" sz="2000" b="1" baseline="-25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2000" b="1" baseline="0" dirty="0"/>
                        <a:t>D</a:t>
                      </a:r>
                      <a:r>
                        <a:rPr lang="en-US" sz="2000" b="1" baseline="-25000" dirty="0"/>
                        <a:t>6</a:t>
                      </a:r>
                    </a:p>
                    <a:p>
                      <a:pPr algn="ctr"/>
                      <a:r>
                        <a:rPr lang="en-US" sz="2000" b="1" baseline="0" dirty="0"/>
                        <a:t>ABC’</a:t>
                      </a:r>
                      <a:endParaRPr lang="en-US" sz="2000" b="1" baseline="-25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2000" b="1" baseline="0" dirty="0"/>
                        <a:t>D</a:t>
                      </a:r>
                      <a:r>
                        <a:rPr lang="en-US" sz="2000" b="1" baseline="-25000" dirty="0"/>
                        <a:t>7</a:t>
                      </a:r>
                    </a:p>
                    <a:p>
                      <a:pPr algn="ctr"/>
                      <a:r>
                        <a:rPr lang="en-US" sz="2000" b="1" baseline="0" dirty="0"/>
                        <a:t>ABC</a:t>
                      </a:r>
                      <a:endParaRPr lang="en-US" sz="2000" b="1" baseline="-25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57200">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457200">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a:t>0</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457200">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a:t>0</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457200">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a:t>0</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457200">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a:t>0</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457200">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a:t>0</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457200">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a:t>0</a:t>
                      </a:r>
                      <a:endParaRPr lang="en-US" sz="2000"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457200">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1</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bl>
          </a:graphicData>
        </a:graphic>
      </p:graphicFrame>
      <p:sp>
        <p:nvSpPr>
          <p:cNvPr id="7" name="TextBox 6">
            <a:extLst>
              <a:ext uri="{FF2B5EF4-FFF2-40B4-BE49-F238E27FC236}">
                <a16:creationId xmlns:a16="http://schemas.microsoft.com/office/drawing/2014/main" xmlns="" id="{7DB657AE-1849-4B77-9F30-A5E8178F960E}"/>
              </a:ext>
            </a:extLst>
          </p:cNvPr>
          <p:cNvSpPr txBox="1"/>
          <p:nvPr/>
        </p:nvSpPr>
        <p:spPr>
          <a:xfrm>
            <a:off x="290592" y="5844916"/>
            <a:ext cx="8884403" cy="646331"/>
          </a:xfrm>
          <a:prstGeom prst="rect">
            <a:avLst/>
          </a:prstGeom>
          <a:noFill/>
        </p:spPr>
        <p:txBody>
          <a:bodyPr wrap="square">
            <a:spAutoFit/>
          </a:bodyPr>
          <a:lstStyle/>
          <a:p>
            <a:pPr marL="285750" indent="-285750" algn="just">
              <a:buFont typeface="Arial" panose="020B0604020202020204" pitchFamily="34" charset="0"/>
              <a:buChar char="•"/>
            </a:pPr>
            <a:r>
              <a:rPr lang="en-IN" dirty="0"/>
              <a:t>3 to 8 line decoder can be implemented using AND gates to achieve active-HIGH output.</a:t>
            </a:r>
          </a:p>
          <a:p>
            <a:pPr marL="285750" indent="-285750" algn="just">
              <a:buFont typeface="Arial" panose="020B0604020202020204" pitchFamily="34" charset="0"/>
              <a:buChar char="•"/>
            </a:pPr>
            <a:r>
              <a:rPr lang="en-IN" dirty="0"/>
              <a:t>For active-LOW outputs, NAND gates are used.</a:t>
            </a:r>
          </a:p>
        </p:txBody>
      </p:sp>
    </p:spTree>
    <p:extLst>
      <p:ext uri="{BB962C8B-B14F-4D97-AF65-F5344CB8AC3E}">
        <p14:creationId xmlns:p14="http://schemas.microsoft.com/office/powerpoint/2010/main" val="3374553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CB44C057-9CB1-426E-A91E-4B49AB3272FB}"/>
              </a:ext>
            </a:extLst>
          </p:cNvPr>
          <p:cNvGrpSpPr/>
          <p:nvPr/>
        </p:nvGrpSpPr>
        <p:grpSpPr>
          <a:xfrm>
            <a:off x="6830107" y="787611"/>
            <a:ext cx="1405779" cy="533400"/>
            <a:chOff x="4451796" y="1715660"/>
            <a:chExt cx="1953221" cy="741118"/>
          </a:xfrm>
        </p:grpSpPr>
        <p:cxnSp>
          <p:nvCxnSpPr>
            <p:cNvPr id="3" name="Straight Connector 2">
              <a:extLst>
                <a:ext uri="{FF2B5EF4-FFF2-40B4-BE49-F238E27FC236}">
                  <a16:creationId xmlns:a16="http://schemas.microsoft.com/office/drawing/2014/main" xmlns="" id="{DD4722CD-41DA-4886-8D5B-693C9BEC1F8E}"/>
                </a:ext>
              </a:extLst>
            </p:cNvPr>
            <p:cNvCxnSpPr/>
            <p:nvPr/>
          </p:nvCxnSpPr>
          <p:spPr>
            <a:xfrm flipV="1">
              <a:off x="5346319" y="2086965"/>
              <a:ext cx="1058698"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Delay 68">
              <a:extLst>
                <a:ext uri="{FF2B5EF4-FFF2-40B4-BE49-F238E27FC236}">
                  <a16:creationId xmlns:a16="http://schemas.microsoft.com/office/drawing/2014/main" xmlns="" id="{074509F6-6B92-413B-9D57-59FEAE7F15B0}"/>
                </a:ext>
              </a:extLst>
            </p:cNvPr>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 name="Group 4">
            <a:extLst>
              <a:ext uri="{FF2B5EF4-FFF2-40B4-BE49-F238E27FC236}">
                <a16:creationId xmlns:a16="http://schemas.microsoft.com/office/drawing/2014/main" xmlns="" id="{35D2C950-D763-4CB3-9A2F-C22FFDE83062}"/>
              </a:ext>
            </a:extLst>
          </p:cNvPr>
          <p:cNvGrpSpPr/>
          <p:nvPr/>
        </p:nvGrpSpPr>
        <p:grpSpPr>
          <a:xfrm>
            <a:off x="1498171" y="1508503"/>
            <a:ext cx="6743610" cy="533400"/>
            <a:chOff x="-1347699" y="2211615"/>
            <a:chExt cx="6743610" cy="533400"/>
          </a:xfrm>
        </p:grpSpPr>
        <p:grpSp>
          <p:nvGrpSpPr>
            <p:cNvPr id="6" name="Group 5">
              <a:extLst>
                <a:ext uri="{FF2B5EF4-FFF2-40B4-BE49-F238E27FC236}">
                  <a16:creationId xmlns:a16="http://schemas.microsoft.com/office/drawing/2014/main" xmlns="" id="{29BA9612-C836-47A1-9880-47D92D554336}"/>
                </a:ext>
              </a:extLst>
            </p:cNvPr>
            <p:cNvGrpSpPr/>
            <p:nvPr/>
          </p:nvGrpSpPr>
          <p:grpSpPr>
            <a:xfrm>
              <a:off x="-1347699" y="2211615"/>
              <a:ext cx="6743610" cy="533400"/>
              <a:chOff x="-2964707" y="1715660"/>
              <a:chExt cx="9369724" cy="741118"/>
            </a:xfrm>
          </p:grpSpPr>
          <p:cxnSp>
            <p:nvCxnSpPr>
              <p:cNvPr id="8" name="Straight Connector 7">
                <a:extLst>
                  <a:ext uri="{FF2B5EF4-FFF2-40B4-BE49-F238E27FC236}">
                    <a16:creationId xmlns:a16="http://schemas.microsoft.com/office/drawing/2014/main" xmlns="" id="{A47A4667-0F58-43A4-AA73-826DF0652B02}"/>
                  </a:ext>
                </a:extLst>
              </p:cNvPr>
              <p:cNvCxnSpPr/>
              <p:nvPr/>
            </p:nvCxnSpPr>
            <p:spPr>
              <a:xfrm>
                <a:off x="-1491822" y="2065483"/>
                <a:ext cx="5952286"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E3AC3BE4-B9B8-4D13-B9E8-F9B24B7EA11D}"/>
                  </a:ext>
                </a:extLst>
              </p:cNvPr>
              <p:cNvCxnSpPr/>
              <p:nvPr/>
            </p:nvCxnSpPr>
            <p:spPr>
              <a:xfrm>
                <a:off x="-2964707" y="1831593"/>
                <a:ext cx="7402844"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89361C76-E700-4FB9-904C-FF9C9C2B0046}"/>
                  </a:ext>
                </a:extLst>
              </p:cNvPr>
              <p:cNvCxnSpPr/>
              <p:nvPr/>
            </p:nvCxnSpPr>
            <p:spPr>
              <a:xfrm flipV="1">
                <a:off x="5346319" y="2086965"/>
                <a:ext cx="1058698"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Delay 68">
                <a:extLst>
                  <a:ext uri="{FF2B5EF4-FFF2-40B4-BE49-F238E27FC236}">
                    <a16:creationId xmlns:a16="http://schemas.microsoft.com/office/drawing/2014/main" xmlns="" id="{6A62C264-8757-4620-BDFF-B7D77C9FBBA0}"/>
                  </a:ext>
                </a:extLst>
              </p:cNvPr>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7" name="Straight Connector 6">
              <a:extLst>
                <a:ext uri="{FF2B5EF4-FFF2-40B4-BE49-F238E27FC236}">
                  <a16:creationId xmlns:a16="http://schemas.microsoft.com/office/drawing/2014/main" xmlns="" id="{FE921BB2-F98D-4C83-8E99-A231ACA8C7C6}"/>
                </a:ext>
              </a:extLst>
            </p:cNvPr>
            <p:cNvCxnSpPr/>
            <p:nvPr/>
          </p:nvCxnSpPr>
          <p:spPr>
            <a:xfrm>
              <a:off x="1314479" y="2638425"/>
              <a:ext cx="2682000"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xmlns="" id="{1D395F30-AD24-4787-8D23-BDA694D1886B}"/>
              </a:ext>
            </a:extLst>
          </p:cNvPr>
          <p:cNvGrpSpPr/>
          <p:nvPr/>
        </p:nvGrpSpPr>
        <p:grpSpPr>
          <a:xfrm>
            <a:off x="1498171" y="2260337"/>
            <a:ext cx="6743610" cy="533400"/>
            <a:chOff x="-2964706" y="1715660"/>
            <a:chExt cx="9369723" cy="741118"/>
          </a:xfrm>
        </p:grpSpPr>
        <p:cxnSp>
          <p:nvCxnSpPr>
            <p:cNvPr id="13" name="Straight Connector 12">
              <a:extLst>
                <a:ext uri="{FF2B5EF4-FFF2-40B4-BE49-F238E27FC236}">
                  <a16:creationId xmlns:a16="http://schemas.microsoft.com/office/drawing/2014/main" xmlns="" id="{6972B3FA-D5CB-41BA-B0E2-834A5F393601}"/>
                </a:ext>
              </a:extLst>
            </p:cNvPr>
            <p:cNvCxnSpPr/>
            <p:nvPr/>
          </p:nvCxnSpPr>
          <p:spPr>
            <a:xfrm>
              <a:off x="-769585" y="2065483"/>
              <a:ext cx="5201998"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9C5D7E11-14B5-4700-901C-6C24B5E6186D}"/>
                </a:ext>
              </a:extLst>
            </p:cNvPr>
            <p:cNvCxnSpPr/>
            <p:nvPr/>
          </p:nvCxnSpPr>
          <p:spPr>
            <a:xfrm>
              <a:off x="-2964706" y="1831593"/>
              <a:ext cx="7402843"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26D36B72-2670-484C-9B6B-9B49178A2EEC}"/>
                </a:ext>
              </a:extLst>
            </p:cNvPr>
            <p:cNvCxnSpPr/>
            <p:nvPr/>
          </p:nvCxnSpPr>
          <p:spPr>
            <a:xfrm flipV="1">
              <a:off x="5346319" y="2086965"/>
              <a:ext cx="1058698"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Delay 68">
              <a:extLst>
                <a:ext uri="{FF2B5EF4-FFF2-40B4-BE49-F238E27FC236}">
                  <a16:creationId xmlns:a16="http://schemas.microsoft.com/office/drawing/2014/main" xmlns="" id="{3F2C567A-322E-4AFF-9890-FE36DC9E720D}"/>
                </a:ext>
              </a:extLst>
            </p:cNvPr>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7" name="Group 16">
            <a:extLst>
              <a:ext uri="{FF2B5EF4-FFF2-40B4-BE49-F238E27FC236}">
                <a16:creationId xmlns:a16="http://schemas.microsoft.com/office/drawing/2014/main" xmlns="" id="{B6BF2A92-09B8-4E5C-9B63-F27E8EEE1EA4}"/>
              </a:ext>
            </a:extLst>
          </p:cNvPr>
          <p:cNvGrpSpPr/>
          <p:nvPr/>
        </p:nvGrpSpPr>
        <p:grpSpPr>
          <a:xfrm>
            <a:off x="6830108" y="3010728"/>
            <a:ext cx="1405779" cy="533400"/>
            <a:chOff x="4451796" y="1715660"/>
            <a:chExt cx="1953221" cy="741118"/>
          </a:xfrm>
        </p:grpSpPr>
        <p:cxnSp>
          <p:nvCxnSpPr>
            <p:cNvPr id="18" name="Straight Connector 17">
              <a:extLst>
                <a:ext uri="{FF2B5EF4-FFF2-40B4-BE49-F238E27FC236}">
                  <a16:creationId xmlns:a16="http://schemas.microsoft.com/office/drawing/2014/main" xmlns="" id="{5B410D36-CEA3-4350-B45B-BD724B0483D0}"/>
                </a:ext>
              </a:extLst>
            </p:cNvPr>
            <p:cNvCxnSpPr/>
            <p:nvPr/>
          </p:nvCxnSpPr>
          <p:spPr>
            <a:xfrm flipV="1">
              <a:off x="5346319" y="2086965"/>
              <a:ext cx="1058698"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Delay 68">
              <a:extLst>
                <a:ext uri="{FF2B5EF4-FFF2-40B4-BE49-F238E27FC236}">
                  <a16:creationId xmlns:a16="http://schemas.microsoft.com/office/drawing/2014/main" xmlns="" id="{65181C62-3889-4B82-86F1-2DE02ACE5A98}"/>
                </a:ext>
              </a:extLst>
            </p:cNvPr>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0" name="Group 19">
            <a:extLst>
              <a:ext uri="{FF2B5EF4-FFF2-40B4-BE49-F238E27FC236}">
                <a16:creationId xmlns:a16="http://schemas.microsoft.com/office/drawing/2014/main" xmlns="" id="{182DC451-DAB1-469A-9D84-CACA37417B2B}"/>
              </a:ext>
            </a:extLst>
          </p:cNvPr>
          <p:cNvGrpSpPr/>
          <p:nvPr/>
        </p:nvGrpSpPr>
        <p:grpSpPr>
          <a:xfrm>
            <a:off x="6830107" y="3750327"/>
            <a:ext cx="1405779" cy="533400"/>
            <a:chOff x="4451796" y="1715660"/>
            <a:chExt cx="1953221" cy="741118"/>
          </a:xfrm>
        </p:grpSpPr>
        <p:cxnSp>
          <p:nvCxnSpPr>
            <p:cNvPr id="21" name="Straight Connector 20">
              <a:extLst>
                <a:ext uri="{FF2B5EF4-FFF2-40B4-BE49-F238E27FC236}">
                  <a16:creationId xmlns:a16="http://schemas.microsoft.com/office/drawing/2014/main" xmlns="" id="{CAB4D183-FE7E-4112-8835-8C803A24FF39}"/>
                </a:ext>
              </a:extLst>
            </p:cNvPr>
            <p:cNvCxnSpPr/>
            <p:nvPr/>
          </p:nvCxnSpPr>
          <p:spPr>
            <a:xfrm flipV="1">
              <a:off x="5346319" y="2086965"/>
              <a:ext cx="1058698"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Delay 68">
              <a:extLst>
                <a:ext uri="{FF2B5EF4-FFF2-40B4-BE49-F238E27FC236}">
                  <a16:creationId xmlns:a16="http://schemas.microsoft.com/office/drawing/2014/main" xmlns="" id="{B31AD295-F319-439C-BA9F-C02D65DD6C74}"/>
                </a:ext>
              </a:extLst>
            </p:cNvPr>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3" name="Group 22">
            <a:extLst>
              <a:ext uri="{FF2B5EF4-FFF2-40B4-BE49-F238E27FC236}">
                <a16:creationId xmlns:a16="http://schemas.microsoft.com/office/drawing/2014/main" xmlns="" id="{B3BB8510-F51B-4D32-A253-7B570BDA4FF7}"/>
              </a:ext>
            </a:extLst>
          </p:cNvPr>
          <p:cNvGrpSpPr/>
          <p:nvPr/>
        </p:nvGrpSpPr>
        <p:grpSpPr>
          <a:xfrm>
            <a:off x="6830107" y="4458760"/>
            <a:ext cx="1405779" cy="533400"/>
            <a:chOff x="4451796" y="1715660"/>
            <a:chExt cx="1953221" cy="741118"/>
          </a:xfrm>
        </p:grpSpPr>
        <p:cxnSp>
          <p:nvCxnSpPr>
            <p:cNvPr id="24" name="Straight Connector 23">
              <a:extLst>
                <a:ext uri="{FF2B5EF4-FFF2-40B4-BE49-F238E27FC236}">
                  <a16:creationId xmlns:a16="http://schemas.microsoft.com/office/drawing/2014/main" xmlns="" id="{9AE16925-FD81-4C43-9A1B-20807BB03C3C}"/>
                </a:ext>
              </a:extLst>
            </p:cNvPr>
            <p:cNvCxnSpPr/>
            <p:nvPr/>
          </p:nvCxnSpPr>
          <p:spPr>
            <a:xfrm flipV="1">
              <a:off x="5346319" y="2086965"/>
              <a:ext cx="1058698"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Delay 68">
              <a:extLst>
                <a:ext uri="{FF2B5EF4-FFF2-40B4-BE49-F238E27FC236}">
                  <a16:creationId xmlns:a16="http://schemas.microsoft.com/office/drawing/2014/main" xmlns="" id="{6EF75432-D0E2-4362-B5D0-63C49B557F50}"/>
                </a:ext>
              </a:extLst>
            </p:cNvPr>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6" name="Group 25">
            <a:extLst>
              <a:ext uri="{FF2B5EF4-FFF2-40B4-BE49-F238E27FC236}">
                <a16:creationId xmlns:a16="http://schemas.microsoft.com/office/drawing/2014/main" xmlns="" id="{2450A24C-9C82-49ED-BB8E-555370F54E4E}"/>
              </a:ext>
            </a:extLst>
          </p:cNvPr>
          <p:cNvGrpSpPr/>
          <p:nvPr/>
        </p:nvGrpSpPr>
        <p:grpSpPr>
          <a:xfrm>
            <a:off x="6836001" y="5227122"/>
            <a:ext cx="1405779" cy="533400"/>
            <a:chOff x="4451796" y="1715660"/>
            <a:chExt cx="1953221" cy="741118"/>
          </a:xfrm>
        </p:grpSpPr>
        <p:cxnSp>
          <p:nvCxnSpPr>
            <p:cNvPr id="27" name="Straight Connector 26">
              <a:extLst>
                <a:ext uri="{FF2B5EF4-FFF2-40B4-BE49-F238E27FC236}">
                  <a16:creationId xmlns:a16="http://schemas.microsoft.com/office/drawing/2014/main" xmlns="" id="{E834D948-1FE6-4825-971C-A9AB04F1E9F2}"/>
                </a:ext>
              </a:extLst>
            </p:cNvPr>
            <p:cNvCxnSpPr/>
            <p:nvPr/>
          </p:nvCxnSpPr>
          <p:spPr>
            <a:xfrm flipV="1">
              <a:off x="5346319" y="2086965"/>
              <a:ext cx="1058698"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Delay 68">
              <a:extLst>
                <a:ext uri="{FF2B5EF4-FFF2-40B4-BE49-F238E27FC236}">
                  <a16:creationId xmlns:a16="http://schemas.microsoft.com/office/drawing/2014/main" xmlns="" id="{7E1C31E0-E7CA-4891-99F8-F1FE1778EC0C}"/>
                </a:ext>
              </a:extLst>
            </p:cNvPr>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9" name="Group 28">
            <a:extLst>
              <a:ext uri="{FF2B5EF4-FFF2-40B4-BE49-F238E27FC236}">
                <a16:creationId xmlns:a16="http://schemas.microsoft.com/office/drawing/2014/main" xmlns="" id="{3EE511D8-8B34-4C58-9267-1239740FFFFD}"/>
              </a:ext>
            </a:extLst>
          </p:cNvPr>
          <p:cNvGrpSpPr/>
          <p:nvPr/>
        </p:nvGrpSpPr>
        <p:grpSpPr>
          <a:xfrm>
            <a:off x="6831290" y="5942775"/>
            <a:ext cx="1405779" cy="533400"/>
            <a:chOff x="4451796" y="1715660"/>
            <a:chExt cx="1953221" cy="741118"/>
          </a:xfrm>
        </p:grpSpPr>
        <p:cxnSp>
          <p:nvCxnSpPr>
            <p:cNvPr id="30" name="Straight Connector 29">
              <a:extLst>
                <a:ext uri="{FF2B5EF4-FFF2-40B4-BE49-F238E27FC236}">
                  <a16:creationId xmlns:a16="http://schemas.microsoft.com/office/drawing/2014/main" xmlns="" id="{E9F4C605-A7AD-476C-9F3E-7597B06F3860}"/>
                </a:ext>
              </a:extLst>
            </p:cNvPr>
            <p:cNvCxnSpPr/>
            <p:nvPr/>
          </p:nvCxnSpPr>
          <p:spPr>
            <a:xfrm flipV="1">
              <a:off x="5346319" y="2086965"/>
              <a:ext cx="1058698"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Delay 68">
              <a:extLst>
                <a:ext uri="{FF2B5EF4-FFF2-40B4-BE49-F238E27FC236}">
                  <a16:creationId xmlns:a16="http://schemas.microsoft.com/office/drawing/2014/main" xmlns="" id="{487EEFC1-5983-4899-9F74-B63C1BF2556A}"/>
                </a:ext>
              </a:extLst>
            </p:cNvPr>
            <p:cNvSpPr/>
            <p:nvPr/>
          </p:nvSpPr>
          <p:spPr>
            <a:xfrm>
              <a:off x="4451796" y="1715660"/>
              <a:ext cx="882699" cy="741118"/>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2" name="TextBox 31">
            <a:extLst>
              <a:ext uri="{FF2B5EF4-FFF2-40B4-BE49-F238E27FC236}">
                <a16:creationId xmlns:a16="http://schemas.microsoft.com/office/drawing/2014/main" xmlns="" id="{7D1CDB8B-8F70-4EC2-B643-FD2CB5DB0E8F}"/>
              </a:ext>
            </a:extLst>
          </p:cNvPr>
          <p:cNvSpPr txBox="1"/>
          <p:nvPr/>
        </p:nvSpPr>
        <p:spPr>
          <a:xfrm>
            <a:off x="8213773" y="838011"/>
            <a:ext cx="1140056" cy="400110"/>
          </a:xfrm>
          <a:prstGeom prst="rect">
            <a:avLst/>
          </a:prstGeom>
          <a:noFill/>
          <a:ln>
            <a:noFill/>
          </a:ln>
        </p:spPr>
        <p:txBody>
          <a:bodyPr wrap="none" rtlCol="0">
            <a:spAutoFit/>
          </a:bodyPr>
          <a:lstStyle/>
          <a:p>
            <a:r>
              <a:rPr lang="en-IN" sz="2000" dirty="0"/>
              <a:t>D</a:t>
            </a:r>
            <a:r>
              <a:rPr lang="en-IN" sz="2000" baseline="-25000" dirty="0"/>
              <a:t>7</a:t>
            </a:r>
            <a:r>
              <a:rPr lang="en-IN" sz="2000" dirty="0"/>
              <a:t> = ABC</a:t>
            </a:r>
            <a:endParaRPr lang="en-IN" sz="2000" baseline="-25000" dirty="0"/>
          </a:p>
        </p:txBody>
      </p:sp>
      <p:sp>
        <p:nvSpPr>
          <p:cNvPr id="33" name="TextBox 32">
            <a:extLst>
              <a:ext uri="{FF2B5EF4-FFF2-40B4-BE49-F238E27FC236}">
                <a16:creationId xmlns:a16="http://schemas.microsoft.com/office/drawing/2014/main" xmlns="" id="{031D0A68-F314-40EF-A77D-3DEBD20B1721}"/>
              </a:ext>
            </a:extLst>
          </p:cNvPr>
          <p:cNvSpPr txBox="1"/>
          <p:nvPr/>
        </p:nvSpPr>
        <p:spPr>
          <a:xfrm>
            <a:off x="8213773" y="1560224"/>
            <a:ext cx="1172052" cy="400110"/>
          </a:xfrm>
          <a:prstGeom prst="rect">
            <a:avLst/>
          </a:prstGeom>
          <a:noFill/>
          <a:ln>
            <a:noFill/>
          </a:ln>
        </p:spPr>
        <p:txBody>
          <a:bodyPr wrap="none" rtlCol="0">
            <a:spAutoFit/>
          </a:bodyPr>
          <a:lstStyle/>
          <a:p>
            <a:r>
              <a:rPr lang="en-IN" sz="2000" dirty="0"/>
              <a:t>D</a:t>
            </a:r>
            <a:r>
              <a:rPr lang="en-IN" sz="2000" baseline="-25000" dirty="0"/>
              <a:t>6</a:t>
            </a:r>
            <a:r>
              <a:rPr lang="en-IN" sz="2000" dirty="0"/>
              <a:t> = ABC’</a:t>
            </a:r>
            <a:endParaRPr lang="en-IN" sz="2000" baseline="-25000" dirty="0"/>
          </a:p>
        </p:txBody>
      </p:sp>
      <p:sp>
        <p:nvSpPr>
          <p:cNvPr id="34" name="TextBox 33">
            <a:extLst>
              <a:ext uri="{FF2B5EF4-FFF2-40B4-BE49-F238E27FC236}">
                <a16:creationId xmlns:a16="http://schemas.microsoft.com/office/drawing/2014/main" xmlns="" id="{5668BE16-6F2F-46C0-838A-39680C86F01C}"/>
              </a:ext>
            </a:extLst>
          </p:cNvPr>
          <p:cNvSpPr txBox="1"/>
          <p:nvPr/>
        </p:nvSpPr>
        <p:spPr>
          <a:xfrm>
            <a:off x="8213773" y="2326982"/>
            <a:ext cx="1152880" cy="400110"/>
          </a:xfrm>
          <a:prstGeom prst="rect">
            <a:avLst/>
          </a:prstGeom>
          <a:noFill/>
          <a:ln>
            <a:noFill/>
          </a:ln>
        </p:spPr>
        <p:txBody>
          <a:bodyPr wrap="none" rtlCol="0">
            <a:spAutoFit/>
          </a:bodyPr>
          <a:lstStyle/>
          <a:p>
            <a:r>
              <a:rPr lang="en-IN" sz="2000" dirty="0"/>
              <a:t>D</a:t>
            </a:r>
            <a:r>
              <a:rPr lang="en-IN" sz="2000" baseline="-25000" dirty="0"/>
              <a:t>5</a:t>
            </a:r>
            <a:r>
              <a:rPr lang="en-IN" sz="2000" dirty="0"/>
              <a:t> = AB’C</a:t>
            </a:r>
            <a:endParaRPr lang="en-IN" sz="2000" baseline="-25000" dirty="0"/>
          </a:p>
        </p:txBody>
      </p:sp>
      <p:sp>
        <p:nvSpPr>
          <p:cNvPr id="35" name="TextBox 34">
            <a:extLst>
              <a:ext uri="{FF2B5EF4-FFF2-40B4-BE49-F238E27FC236}">
                <a16:creationId xmlns:a16="http://schemas.microsoft.com/office/drawing/2014/main" xmlns="" id="{3DBA1033-0538-4CBB-994F-8A368AC6DD65}"/>
              </a:ext>
            </a:extLst>
          </p:cNvPr>
          <p:cNvSpPr txBox="1"/>
          <p:nvPr/>
        </p:nvSpPr>
        <p:spPr>
          <a:xfrm>
            <a:off x="8213773" y="3062449"/>
            <a:ext cx="1227644" cy="400110"/>
          </a:xfrm>
          <a:prstGeom prst="rect">
            <a:avLst/>
          </a:prstGeom>
          <a:noFill/>
          <a:ln>
            <a:noFill/>
          </a:ln>
        </p:spPr>
        <p:txBody>
          <a:bodyPr wrap="none" rtlCol="0">
            <a:spAutoFit/>
          </a:bodyPr>
          <a:lstStyle/>
          <a:p>
            <a:r>
              <a:rPr lang="en-IN" sz="2000" dirty="0"/>
              <a:t>D</a:t>
            </a:r>
            <a:r>
              <a:rPr lang="en-IN" sz="2000" baseline="-25000" dirty="0"/>
              <a:t>4</a:t>
            </a:r>
            <a:r>
              <a:rPr lang="en-IN" sz="2000" dirty="0"/>
              <a:t> = AB’C’</a:t>
            </a:r>
            <a:endParaRPr lang="en-IN" sz="2000" baseline="-25000" dirty="0"/>
          </a:p>
        </p:txBody>
      </p:sp>
      <p:sp>
        <p:nvSpPr>
          <p:cNvPr id="36" name="TextBox 35">
            <a:extLst>
              <a:ext uri="{FF2B5EF4-FFF2-40B4-BE49-F238E27FC236}">
                <a16:creationId xmlns:a16="http://schemas.microsoft.com/office/drawing/2014/main" xmlns="" id="{65385FC7-AD8F-4FB6-8739-DF540A79E60D}"/>
              </a:ext>
            </a:extLst>
          </p:cNvPr>
          <p:cNvSpPr txBox="1"/>
          <p:nvPr/>
        </p:nvSpPr>
        <p:spPr>
          <a:xfrm>
            <a:off x="8213773" y="3797914"/>
            <a:ext cx="1152880" cy="400110"/>
          </a:xfrm>
          <a:prstGeom prst="rect">
            <a:avLst/>
          </a:prstGeom>
          <a:noFill/>
          <a:ln>
            <a:noFill/>
          </a:ln>
        </p:spPr>
        <p:txBody>
          <a:bodyPr wrap="none" rtlCol="0">
            <a:spAutoFit/>
          </a:bodyPr>
          <a:lstStyle/>
          <a:p>
            <a:r>
              <a:rPr lang="en-IN" sz="2000" dirty="0"/>
              <a:t>D</a:t>
            </a:r>
            <a:r>
              <a:rPr lang="en-IN" sz="2000" baseline="-25000" dirty="0"/>
              <a:t>3</a:t>
            </a:r>
            <a:r>
              <a:rPr lang="en-IN" sz="2000" dirty="0"/>
              <a:t> = A’BC</a:t>
            </a:r>
            <a:endParaRPr lang="en-IN" sz="2000" baseline="-25000" dirty="0"/>
          </a:p>
        </p:txBody>
      </p:sp>
      <p:sp>
        <p:nvSpPr>
          <p:cNvPr id="37" name="TextBox 36">
            <a:extLst>
              <a:ext uri="{FF2B5EF4-FFF2-40B4-BE49-F238E27FC236}">
                <a16:creationId xmlns:a16="http://schemas.microsoft.com/office/drawing/2014/main" xmlns="" id="{C1174903-3036-44A3-B4C4-6919B7B692EC}"/>
              </a:ext>
            </a:extLst>
          </p:cNvPr>
          <p:cNvSpPr txBox="1"/>
          <p:nvPr/>
        </p:nvSpPr>
        <p:spPr>
          <a:xfrm>
            <a:off x="8213773" y="4504802"/>
            <a:ext cx="1226426" cy="400110"/>
          </a:xfrm>
          <a:prstGeom prst="rect">
            <a:avLst/>
          </a:prstGeom>
          <a:noFill/>
          <a:ln>
            <a:noFill/>
          </a:ln>
        </p:spPr>
        <p:txBody>
          <a:bodyPr wrap="none" rtlCol="0">
            <a:spAutoFit/>
          </a:bodyPr>
          <a:lstStyle/>
          <a:p>
            <a:r>
              <a:rPr lang="en-IN" sz="2000" dirty="0"/>
              <a:t>D</a:t>
            </a:r>
            <a:r>
              <a:rPr lang="en-IN" sz="2000" baseline="-25000" dirty="0"/>
              <a:t>2</a:t>
            </a:r>
            <a:r>
              <a:rPr lang="en-IN" sz="2000" dirty="0"/>
              <a:t> = A’BC’</a:t>
            </a:r>
            <a:endParaRPr lang="en-IN" sz="2000" baseline="-25000" dirty="0"/>
          </a:p>
        </p:txBody>
      </p:sp>
      <p:sp>
        <p:nvSpPr>
          <p:cNvPr id="38" name="TextBox 37">
            <a:extLst>
              <a:ext uri="{FF2B5EF4-FFF2-40B4-BE49-F238E27FC236}">
                <a16:creationId xmlns:a16="http://schemas.microsoft.com/office/drawing/2014/main" xmlns="" id="{901F1EF3-F085-402A-9DFC-462DEF22DE70}"/>
              </a:ext>
            </a:extLst>
          </p:cNvPr>
          <p:cNvSpPr txBox="1"/>
          <p:nvPr/>
        </p:nvSpPr>
        <p:spPr>
          <a:xfrm>
            <a:off x="8213773" y="5278843"/>
            <a:ext cx="1207254" cy="400110"/>
          </a:xfrm>
          <a:prstGeom prst="rect">
            <a:avLst/>
          </a:prstGeom>
          <a:noFill/>
          <a:ln>
            <a:noFill/>
          </a:ln>
        </p:spPr>
        <p:txBody>
          <a:bodyPr wrap="none" rtlCol="0">
            <a:spAutoFit/>
          </a:bodyPr>
          <a:lstStyle/>
          <a:p>
            <a:r>
              <a:rPr lang="en-IN" sz="2000" dirty="0"/>
              <a:t>D</a:t>
            </a:r>
            <a:r>
              <a:rPr lang="en-IN" sz="2000" baseline="-25000" dirty="0"/>
              <a:t>1</a:t>
            </a:r>
            <a:r>
              <a:rPr lang="en-IN" sz="2000" dirty="0"/>
              <a:t> = A’B’C</a:t>
            </a:r>
            <a:endParaRPr lang="en-IN" sz="2000" baseline="-25000" dirty="0"/>
          </a:p>
        </p:txBody>
      </p:sp>
      <p:sp>
        <p:nvSpPr>
          <p:cNvPr id="39" name="TextBox 38">
            <a:extLst>
              <a:ext uri="{FF2B5EF4-FFF2-40B4-BE49-F238E27FC236}">
                <a16:creationId xmlns:a16="http://schemas.microsoft.com/office/drawing/2014/main" xmlns="" id="{C94E243C-0757-4803-B453-913CD8D87A07}"/>
              </a:ext>
            </a:extLst>
          </p:cNvPr>
          <p:cNvSpPr txBox="1"/>
          <p:nvPr/>
        </p:nvSpPr>
        <p:spPr>
          <a:xfrm>
            <a:off x="8217153" y="5994496"/>
            <a:ext cx="1282018" cy="400110"/>
          </a:xfrm>
          <a:prstGeom prst="rect">
            <a:avLst/>
          </a:prstGeom>
          <a:noFill/>
          <a:ln>
            <a:noFill/>
          </a:ln>
        </p:spPr>
        <p:txBody>
          <a:bodyPr wrap="none" rtlCol="0">
            <a:spAutoFit/>
          </a:bodyPr>
          <a:lstStyle/>
          <a:p>
            <a:r>
              <a:rPr lang="en-IN" sz="2000" dirty="0"/>
              <a:t>D</a:t>
            </a:r>
            <a:r>
              <a:rPr lang="en-IN" sz="2000" baseline="-25000" dirty="0"/>
              <a:t>0</a:t>
            </a:r>
            <a:r>
              <a:rPr lang="en-IN" sz="2000" dirty="0"/>
              <a:t> = A’B’C’</a:t>
            </a:r>
            <a:endParaRPr lang="en-IN" sz="2000" baseline="-25000" dirty="0"/>
          </a:p>
        </p:txBody>
      </p:sp>
      <p:cxnSp>
        <p:nvCxnSpPr>
          <p:cNvPr id="40" name="Straight Connector 39">
            <a:extLst>
              <a:ext uri="{FF2B5EF4-FFF2-40B4-BE49-F238E27FC236}">
                <a16:creationId xmlns:a16="http://schemas.microsoft.com/office/drawing/2014/main" xmlns="" id="{190FA192-A1E2-4019-9A61-0B382D6345DF}"/>
              </a:ext>
            </a:extLst>
          </p:cNvPr>
          <p:cNvCxnSpPr/>
          <p:nvPr/>
        </p:nvCxnSpPr>
        <p:spPr>
          <a:xfrm>
            <a:off x="2558241" y="1046987"/>
            <a:ext cx="4284000"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238F1175-529B-4A87-926B-9F72914BF361}"/>
              </a:ext>
            </a:extLst>
          </p:cNvPr>
          <p:cNvCxnSpPr/>
          <p:nvPr/>
        </p:nvCxnSpPr>
        <p:spPr>
          <a:xfrm>
            <a:off x="1498171" y="878651"/>
            <a:ext cx="5328000"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422509B0-D07D-4F4F-859C-50784DEE3C31}"/>
              </a:ext>
            </a:extLst>
          </p:cNvPr>
          <p:cNvCxnSpPr/>
          <p:nvPr/>
        </p:nvCxnSpPr>
        <p:spPr>
          <a:xfrm>
            <a:off x="3628633" y="1222021"/>
            <a:ext cx="3204000"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AD17517C-F98A-4557-8F0E-1ECEBFD5B46D}"/>
              </a:ext>
            </a:extLst>
          </p:cNvPr>
          <p:cNvCxnSpPr/>
          <p:nvPr/>
        </p:nvCxnSpPr>
        <p:spPr>
          <a:xfrm>
            <a:off x="2553932" y="359051"/>
            <a:ext cx="0" cy="6156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8F28535A-C169-4052-A359-2EC23F9E8B5A}"/>
              </a:ext>
            </a:extLst>
          </p:cNvPr>
          <p:cNvCxnSpPr>
            <a:cxnSpLocks/>
          </p:cNvCxnSpPr>
          <p:nvPr/>
        </p:nvCxnSpPr>
        <p:spPr>
          <a:xfrm>
            <a:off x="3087332" y="359051"/>
            <a:ext cx="0" cy="6156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979B8793-86D1-4D89-A53C-15C07B4CBBDE}"/>
              </a:ext>
            </a:extLst>
          </p:cNvPr>
          <p:cNvCxnSpPr/>
          <p:nvPr/>
        </p:nvCxnSpPr>
        <p:spPr>
          <a:xfrm>
            <a:off x="3620732" y="359051"/>
            <a:ext cx="0" cy="6156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9CF8AA62-6FFE-4D5A-916B-43BDFD3A1D88}"/>
              </a:ext>
            </a:extLst>
          </p:cNvPr>
          <p:cNvCxnSpPr/>
          <p:nvPr/>
        </p:nvCxnSpPr>
        <p:spPr>
          <a:xfrm>
            <a:off x="4154132" y="359051"/>
            <a:ext cx="0" cy="615600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xmlns="" id="{2AC228CD-4E9C-4124-9E5F-C8FC51CD8521}"/>
              </a:ext>
            </a:extLst>
          </p:cNvPr>
          <p:cNvGrpSpPr/>
          <p:nvPr/>
        </p:nvGrpSpPr>
        <p:grpSpPr>
          <a:xfrm>
            <a:off x="2552172" y="433445"/>
            <a:ext cx="539800" cy="252000"/>
            <a:chOff x="5130637" y="1832576"/>
            <a:chExt cx="539800" cy="252000"/>
          </a:xfrm>
        </p:grpSpPr>
        <p:grpSp>
          <p:nvGrpSpPr>
            <p:cNvPr id="48" name="Group 47">
              <a:extLst>
                <a:ext uri="{FF2B5EF4-FFF2-40B4-BE49-F238E27FC236}">
                  <a16:creationId xmlns:a16="http://schemas.microsoft.com/office/drawing/2014/main" xmlns="" id="{A05EF202-96F3-426D-BF9D-BD7095960B88}"/>
                </a:ext>
              </a:extLst>
            </p:cNvPr>
            <p:cNvGrpSpPr/>
            <p:nvPr/>
          </p:nvGrpSpPr>
          <p:grpSpPr>
            <a:xfrm rot="16200000">
              <a:off x="5274603" y="1822577"/>
              <a:ext cx="252000" cy="271997"/>
              <a:chOff x="5280825" y="1915576"/>
              <a:chExt cx="252000" cy="271997"/>
            </a:xfrm>
          </p:grpSpPr>
          <p:sp>
            <p:nvSpPr>
              <p:cNvPr id="51" name="Triangle 100">
                <a:extLst>
                  <a:ext uri="{FF2B5EF4-FFF2-40B4-BE49-F238E27FC236}">
                    <a16:creationId xmlns:a16="http://schemas.microsoft.com/office/drawing/2014/main" xmlns="" id="{EE7121A6-DA89-464B-BBF1-51BB4B252780}"/>
                  </a:ext>
                </a:extLst>
              </p:cNvPr>
              <p:cNvSpPr/>
              <p:nvPr/>
            </p:nvSpPr>
            <p:spPr>
              <a:xfrm rot="10800000">
                <a:off x="5280825" y="1915576"/>
                <a:ext cx="252000" cy="216000"/>
              </a:xfrm>
              <a:prstGeom prst="triangl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xmlns="" id="{70AFD025-6CDA-4893-A9E1-A16AA94481A5}"/>
                  </a:ext>
                </a:extLst>
              </p:cNvPr>
              <p:cNvSpPr/>
              <p:nvPr/>
            </p:nvSpPr>
            <p:spPr>
              <a:xfrm rot="5400000">
                <a:off x="5380014" y="2132183"/>
                <a:ext cx="55994" cy="54785"/>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cxnSp>
          <p:nvCxnSpPr>
            <p:cNvPr id="49" name="Straight Connector 48">
              <a:extLst>
                <a:ext uri="{FF2B5EF4-FFF2-40B4-BE49-F238E27FC236}">
                  <a16:creationId xmlns:a16="http://schemas.microsoft.com/office/drawing/2014/main" xmlns="" id="{D8432245-DBF5-4205-A0B1-14BB6DB4BA90}"/>
                </a:ext>
              </a:extLst>
            </p:cNvPr>
            <p:cNvCxnSpPr>
              <a:cxnSpLocks/>
            </p:cNvCxnSpPr>
            <p:nvPr/>
          </p:nvCxnSpPr>
          <p:spPr>
            <a:xfrm>
              <a:off x="5130637" y="1957386"/>
              <a:ext cx="144000"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795E5B7F-9030-4442-9576-EFF7BEAA3197}"/>
                </a:ext>
              </a:extLst>
            </p:cNvPr>
            <p:cNvCxnSpPr/>
            <p:nvPr/>
          </p:nvCxnSpPr>
          <p:spPr>
            <a:xfrm>
              <a:off x="5526437" y="1957386"/>
              <a:ext cx="144000" cy="1"/>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xmlns="" id="{D84BFC77-5DD1-4CD5-A2ED-2ADCFBB915CE}"/>
              </a:ext>
            </a:extLst>
          </p:cNvPr>
          <p:cNvGrpSpPr/>
          <p:nvPr/>
        </p:nvGrpSpPr>
        <p:grpSpPr>
          <a:xfrm>
            <a:off x="3625371" y="433445"/>
            <a:ext cx="539800" cy="252000"/>
            <a:chOff x="5130637" y="1832576"/>
            <a:chExt cx="539800" cy="252000"/>
          </a:xfrm>
        </p:grpSpPr>
        <p:grpSp>
          <p:nvGrpSpPr>
            <p:cNvPr id="54" name="Group 53">
              <a:extLst>
                <a:ext uri="{FF2B5EF4-FFF2-40B4-BE49-F238E27FC236}">
                  <a16:creationId xmlns:a16="http://schemas.microsoft.com/office/drawing/2014/main" xmlns="" id="{47917731-E69A-427C-9AFB-B6B655AEAC93}"/>
                </a:ext>
              </a:extLst>
            </p:cNvPr>
            <p:cNvGrpSpPr/>
            <p:nvPr/>
          </p:nvGrpSpPr>
          <p:grpSpPr>
            <a:xfrm rot="16200000">
              <a:off x="5274603" y="1822577"/>
              <a:ext cx="252000" cy="271997"/>
              <a:chOff x="5280825" y="1915576"/>
              <a:chExt cx="252000" cy="271997"/>
            </a:xfrm>
          </p:grpSpPr>
          <p:sp>
            <p:nvSpPr>
              <p:cNvPr id="57" name="Triangle 100">
                <a:extLst>
                  <a:ext uri="{FF2B5EF4-FFF2-40B4-BE49-F238E27FC236}">
                    <a16:creationId xmlns:a16="http://schemas.microsoft.com/office/drawing/2014/main" xmlns="" id="{B1AB20F1-97B8-494F-BDAB-092866D2FA71}"/>
                  </a:ext>
                </a:extLst>
              </p:cNvPr>
              <p:cNvSpPr/>
              <p:nvPr/>
            </p:nvSpPr>
            <p:spPr>
              <a:xfrm rot="10800000">
                <a:off x="5280825" y="1915576"/>
                <a:ext cx="252000" cy="216000"/>
              </a:xfrm>
              <a:prstGeom prst="triangl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xmlns="" id="{064F516C-8F46-4AB2-96AF-FE9C08956B92}"/>
                  </a:ext>
                </a:extLst>
              </p:cNvPr>
              <p:cNvSpPr/>
              <p:nvPr/>
            </p:nvSpPr>
            <p:spPr>
              <a:xfrm rot="5400000">
                <a:off x="5380014" y="2132183"/>
                <a:ext cx="55994" cy="54785"/>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cxnSp>
          <p:nvCxnSpPr>
            <p:cNvPr id="55" name="Straight Connector 54">
              <a:extLst>
                <a:ext uri="{FF2B5EF4-FFF2-40B4-BE49-F238E27FC236}">
                  <a16:creationId xmlns:a16="http://schemas.microsoft.com/office/drawing/2014/main" xmlns="" id="{98140002-F4D7-4940-A457-CD340C56D6C7}"/>
                </a:ext>
              </a:extLst>
            </p:cNvPr>
            <p:cNvCxnSpPr>
              <a:cxnSpLocks/>
            </p:cNvCxnSpPr>
            <p:nvPr/>
          </p:nvCxnSpPr>
          <p:spPr>
            <a:xfrm>
              <a:off x="5130637" y="1957386"/>
              <a:ext cx="144000"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xmlns="" id="{E112467E-81B2-44BB-82F3-C7F6562471B8}"/>
                </a:ext>
              </a:extLst>
            </p:cNvPr>
            <p:cNvCxnSpPr/>
            <p:nvPr/>
          </p:nvCxnSpPr>
          <p:spPr>
            <a:xfrm>
              <a:off x="5526437" y="1957386"/>
              <a:ext cx="144000" cy="1"/>
            </a:xfrm>
            <a:prstGeom prst="line">
              <a:avLst/>
            </a:prstGeom>
            <a:ln w="28575"/>
          </p:spPr>
          <p:style>
            <a:lnRef idx="1">
              <a:schemeClr val="accent1"/>
            </a:lnRef>
            <a:fillRef idx="0">
              <a:schemeClr val="accent1"/>
            </a:fillRef>
            <a:effectRef idx="0">
              <a:schemeClr val="accent1"/>
            </a:effectRef>
            <a:fontRef idx="minor">
              <a:schemeClr val="tx1"/>
            </a:fontRef>
          </p:style>
        </p:cxnSp>
      </p:grpSp>
      <p:cxnSp>
        <p:nvCxnSpPr>
          <p:cNvPr id="59" name="Straight Connector 58">
            <a:extLst>
              <a:ext uri="{FF2B5EF4-FFF2-40B4-BE49-F238E27FC236}">
                <a16:creationId xmlns:a16="http://schemas.microsoft.com/office/drawing/2014/main" xmlns="" id="{1F71D7FA-8C87-4784-8707-358D4A95A4DE}"/>
              </a:ext>
            </a:extLst>
          </p:cNvPr>
          <p:cNvCxnSpPr/>
          <p:nvPr/>
        </p:nvCxnSpPr>
        <p:spPr>
          <a:xfrm>
            <a:off x="1499931" y="363497"/>
            <a:ext cx="0" cy="6156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542099EA-E119-47D4-937B-4395069C372B}"/>
              </a:ext>
            </a:extLst>
          </p:cNvPr>
          <p:cNvCxnSpPr>
            <a:cxnSpLocks/>
          </p:cNvCxnSpPr>
          <p:nvPr/>
        </p:nvCxnSpPr>
        <p:spPr>
          <a:xfrm>
            <a:off x="2033331" y="363497"/>
            <a:ext cx="0" cy="615600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61" name="Group 60">
            <a:extLst>
              <a:ext uri="{FF2B5EF4-FFF2-40B4-BE49-F238E27FC236}">
                <a16:creationId xmlns:a16="http://schemas.microsoft.com/office/drawing/2014/main" xmlns="" id="{72E4103D-B780-46CE-8621-95F7E6702C90}"/>
              </a:ext>
            </a:extLst>
          </p:cNvPr>
          <p:cNvGrpSpPr/>
          <p:nvPr/>
        </p:nvGrpSpPr>
        <p:grpSpPr>
          <a:xfrm>
            <a:off x="1498171" y="453389"/>
            <a:ext cx="539800" cy="252000"/>
            <a:chOff x="5130637" y="1832576"/>
            <a:chExt cx="539800" cy="252000"/>
          </a:xfrm>
        </p:grpSpPr>
        <p:grpSp>
          <p:nvGrpSpPr>
            <p:cNvPr id="62" name="Group 61">
              <a:extLst>
                <a:ext uri="{FF2B5EF4-FFF2-40B4-BE49-F238E27FC236}">
                  <a16:creationId xmlns:a16="http://schemas.microsoft.com/office/drawing/2014/main" xmlns="" id="{7DE015BA-B545-4CE3-9F34-18CA58D23416}"/>
                </a:ext>
              </a:extLst>
            </p:cNvPr>
            <p:cNvGrpSpPr/>
            <p:nvPr/>
          </p:nvGrpSpPr>
          <p:grpSpPr>
            <a:xfrm rot="16200000">
              <a:off x="5274603" y="1822577"/>
              <a:ext cx="252000" cy="271997"/>
              <a:chOff x="5280825" y="1915576"/>
              <a:chExt cx="252000" cy="271997"/>
            </a:xfrm>
          </p:grpSpPr>
          <p:sp>
            <p:nvSpPr>
              <p:cNvPr id="65" name="Triangle 100">
                <a:extLst>
                  <a:ext uri="{FF2B5EF4-FFF2-40B4-BE49-F238E27FC236}">
                    <a16:creationId xmlns:a16="http://schemas.microsoft.com/office/drawing/2014/main" xmlns="" id="{E6F0FD91-C917-4FB1-9F9F-440CB7CADAF3}"/>
                  </a:ext>
                </a:extLst>
              </p:cNvPr>
              <p:cNvSpPr/>
              <p:nvPr/>
            </p:nvSpPr>
            <p:spPr>
              <a:xfrm rot="10800000">
                <a:off x="5280825" y="1915576"/>
                <a:ext cx="252000" cy="216000"/>
              </a:xfrm>
              <a:prstGeom prst="triangl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xmlns="" id="{86FEEBFE-7554-4A25-B4B9-EAC65A1502BB}"/>
                  </a:ext>
                </a:extLst>
              </p:cNvPr>
              <p:cNvSpPr/>
              <p:nvPr/>
            </p:nvSpPr>
            <p:spPr>
              <a:xfrm rot="5400000">
                <a:off x="5380014" y="2132183"/>
                <a:ext cx="55994" cy="54785"/>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cxnSp>
          <p:nvCxnSpPr>
            <p:cNvPr id="63" name="Straight Connector 62">
              <a:extLst>
                <a:ext uri="{FF2B5EF4-FFF2-40B4-BE49-F238E27FC236}">
                  <a16:creationId xmlns:a16="http://schemas.microsoft.com/office/drawing/2014/main" xmlns="" id="{CD1D35C5-662E-40B4-8BC1-AD82A67AB6DD}"/>
                </a:ext>
              </a:extLst>
            </p:cNvPr>
            <p:cNvCxnSpPr>
              <a:cxnSpLocks/>
            </p:cNvCxnSpPr>
            <p:nvPr/>
          </p:nvCxnSpPr>
          <p:spPr>
            <a:xfrm>
              <a:off x="5130637" y="1957386"/>
              <a:ext cx="144000"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17EEBA8C-83A3-4ADB-91B3-4267DF2334D6}"/>
                </a:ext>
              </a:extLst>
            </p:cNvPr>
            <p:cNvCxnSpPr/>
            <p:nvPr/>
          </p:nvCxnSpPr>
          <p:spPr>
            <a:xfrm>
              <a:off x="5526437" y="1957386"/>
              <a:ext cx="144000" cy="1"/>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67" name="TextBox 66">
            <a:extLst>
              <a:ext uri="{FF2B5EF4-FFF2-40B4-BE49-F238E27FC236}">
                <a16:creationId xmlns:a16="http://schemas.microsoft.com/office/drawing/2014/main" xmlns="" id="{AB936924-CF19-429E-8180-47943045A082}"/>
              </a:ext>
            </a:extLst>
          </p:cNvPr>
          <p:cNvSpPr txBox="1"/>
          <p:nvPr/>
        </p:nvSpPr>
        <p:spPr>
          <a:xfrm>
            <a:off x="1335611" y="9524"/>
            <a:ext cx="281152" cy="430887"/>
          </a:xfrm>
          <a:prstGeom prst="rect">
            <a:avLst/>
          </a:prstGeom>
          <a:noFill/>
        </p:spPr>
        <p:txBody>
          <a:bodyPr wrap="square" rtlCol="0">
            <a:spAutoFit/>
          </a:bodyPr>
          <a:lstStyle/>
          <a:p>
            <a:r>
              <a:rPr lang="en-IN" sz="2200" dirty="0"/>
              <a:t>A</a:t>
            </a:r>
          </a:p>
        </p:txBody>
      </p:sp>
      <p:sp>
        <p:nvSpPr>
          <p:cNvPr id="68" name="TextBox 67">
            <a:extLst>
              <a:ext uri="{FF2B5EF4-FFF2-40B4-BE49-F238E27FC236}">
                <a16:creationId xmlns:a16="http://schemas.microsoft.com/office/drawing/2014/main" xmlns="" id="{993D5913-93E0-440E-9132-351FA91D9DB8}"/>
              </a:ext>
            </a:extLst>
          </p:cNvPr>
          <p:cNvSpPr txBox="1"/>
          <p:nvPr/>
        </p:nvSpPr>
        <p:spPr>
          <a:xfrm>
            <a:off x="1862620" y="11796"/>
            <a:ext cx="415992" cy="430887"/>
          </a:xfrm>
          <a:prstGeom prst="rect">
            <a:avLst/>
          </a:prstGeom>
          <a:noFill/>
        </p:spPr>
        <p:txBody>
          <a:bodyPr wrap="square" rtlCol="0">
            <a:spAutoFit/>
          </a:bodyPr>
          <a:lstStyle/>
          <a:p>
            <a:r>
              <a:rPr lang="en-IN" sz="2200" dirty="0"/>
              <a:t>A’</a:t>
            </a:r>
          </a:p>
        </p:txBody>
      </p:sp>
      <p:sp>
        <p:nvSpPr>
          <p:cNvPr id="69" name="TextBox 68">
            <a:extLst>
              <a:ext uri="{FF2B5EF4-FFF2-40B4-BE49-F238E27FC236}">
                <a16:creationId xmlns:a16="http://schemas.microsoft.com/office/drawing/2014/main" xmlns="" id="{7D6C7021-8365-4D0C-8758-BBDB15A5E163}"/>
              </a:ext>
            </a:extLst>
          </p:cNvPr>
          <p:cNvSpPr txBox="1"/>
          <p:nvPr/>
        </p:nvSpPr>
        <p:spPr>
          <a:xfrm>
            <a:off x="2382212" y="7252"/>
            <a:ext cx="281152" cy="430887"/>
          </a:xfrm>
          <a:prstGeom prst="rect">
            <a:avLst/>
          </a:prstGeom>
          <a:noFill/>
        </p:spPr>
        <p:txBody>
          <a:bodyPr wrap="square" rtlCol="0">
            <a:spAutoFit/>
          </a:bodyPr>
          <a:lstStyle/>
          <a:p>
            <a:r>
              <a:rPr lang="en-IN" sz="2200" dirty="0"/>
              <a:t>B</a:t>
            </a:r>
          </a:p>
        </p:txBody>
      </p:sp>
      <p:sp>
        <p:nvSpPr>
          <p:cNvPr id="70" name="TextBox 69">
            <a:extLst>
              <a:ext uri="{FF2B5EF4-FFF2-40B4-BE49-F238E27FC236}">
                <a16:creationId xmlns:a16="http://schemas.microsoft.com/office/drawing/2014/main" xmlns="" id="{007A9996-B077-459E-A479-C931B8CC9A3D}"/>
              </a:ext>
            </a:extLst>
          </p:cNvPr>
          <p:cNvSpPr txBox="1"/>
          <p:nvPr/>
        </p:nvSpPr>
        <p:spPr>
          <a:xfrm>
            <a:off x="2909221" y="9524"/>
            <a:ext cx="415992" cy="430887"/>
          </a:xfrm>
          <a:prstGeom prst="rect">
            <a:avLst/>
          </a:prstGeom>
          <a:noFill/>
        </p:spPr>
        <p:txBody>
          <a:bodyPr wrap="square" rtlCol="0">
            <a:spAutoFit/>
          </a:bodyPr>
          <a:lstStyle/>
          <a:p>
            <a:r>
              <a:rPr lang="en-IN" sz="2200" dirty="0"/>
              <a:t>B’</a:t>
            </a:r>
          </a:p>
        </p:txBody>
      </p:sp>
      <p:sp>
        <p:nvSpPr>
          <p:cNvPr id="71" name="TextBox 70">
            <a:extLst>
              <a:ext uri="{FF2B5EF4-FFF2-40B4-BE49-F238E27FC236}">
                <a16:creationId xmlns:a16="http://schemas.microsoft.com/office/drawing/2014/main" xmlns="" id="{289BC5BB-544F-48DF-A095-4D41AFF410A4}"/>
              </a:ext>
            </a:extLst>
          </p:cNvPr>
          <p:cNvSpPr txBox="1"/>
          <p:nvPr/>
        </p:nvSpPr>
        <p:spPr>
          <a:xfrm>
            <a:off x="3455093" y="0"/>
            <a:ext cx="281152" cy="430887"/>
          </a:xfrm>
          <a:prstGeom prst="rect">
            <a:avLst/>
          </a:prstGeom>
          <a:noFill/>
        </p:spPr>
        <p:txBody>
          <a:bodyPr wrap="square" rtlCol="0">
            <a:spAutoFit/>
          </a:bodyPr>
          <a:lstStyle/>
          <a:p>
            <a:r>
              <a:rPr lang="en-IN" sz="2200" dirty="0"/>
              <a:t>C</a:t>
            </a:r>
          </a:p>
        </p:txBody>
      </p:sp>
      <p:sp>
        <p:nvSpPr>
          <p:cNvPr id="72" name="TextBox 71">
            <a:extLst>
              <a:ext uri="{FF2B5EF4-FFF2-40B4-BE49-F238E27FC236}">
                <a16:creationId xmlns:a16="http://schemas.microsoft.com/office/drawing/2014/main" xmlns="" id="{3CE3BD74-B8C7-4EF8-B16F-3FA3C19702BF}"/>
              </a:ext>
            </a:extLst>
          </p:cNvPr>
          <p:cNvSpPr txBox="1"/>
          <p:nvPr/>
        </p:nvSpPr>
        <p:spPr>
          <a:xfrm>
            <a:off x="3982102" y="2272"/>
            <a:ext cx="415992" cy="430887"/>
          </a:xfrm>
          <a:prstGeom prst="rect">
            <a:avLst/>
          </a:prstGeom>
          <a:noFill/>
        </p:spPr>
        <p:txBody>
          <a:bodyPr wrap="square" rtlCol="0">
            <a:spAutoFit/>
          </a:bodyPr>
          <a:lstStyle/>
          <a:p>
            <a:r>
              <a:rPr lang="en-IN" sz="2200" dirty="0"/>
              <a:t>C’</a:t>
            </a:r>
          </a:p>
        </p:txBody>
      </p:sp>
      <p:cxnSp>
        <p:nvCxnSpPr>
          <p:cNvPr id="73" name="Straight Connector 72">
            <a:extLst>
              <a:ext uri="{FF2B5EF4-FFF2-40B4-BE49-F238E27FC236}">
                <a16:creationId xmlns:a16="http://schemas.microsoft.com/office/drawing/2014/main" xmlns="" id="{6948C7C6-549A-4BC3-8FB4-69AF54276D3B}"/>
              </a:ext>
            </a:extLst>
          </p:cNvPr>
          <p:cNvCxnSpPr/>
          <p:nvPr/>
        </p:nvCxnSpPr>
        <p:spPr>
          <a:xfrm>
            <a:off x="3631771" y="2666175"/>
            <a:ext cx="3204000"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xmlns="" id="{0DBB1847-6930-4B19-B886-9C74423C85BE}"/>
              </a:ext>
            </a:extLst>
          </p:cNvPr>
          <p:cNvCxnSpPr/>
          <p:nvPr/>
        </p:nvCxnSpPr>
        <p:spPr>
          <a:xfrm>
            <a:off x="1498171" y="3123375"/>
            <a:ext cx="5328000"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xmlns="" id="{3592A8C1-DC05-4FEE-934C-FA8A1BB8F25C}"/>
              </a:ext>
            </a:extLst>
          </p:cNvPr>
          <p:cNvCxnSpPr/>
          <p:nvPr/>
        </p:nvCxnSpPr>
        <p:spPr>
          <a:xfrm>
            <a:off x="3088171" y="3275775"/>
            <a:ext cx="3744000"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xmlns="" id="{5A697D86-73ED-4393-9D12-D2EA26D24298}"/>
              </a:ext>
            </a:extLst>
          </p:cNvPr>
          <p:cNvCxnSpPr/>
          <p:nvPr/>
        </p:nvCxnSpPr>
        <p:spPr>
          <a:xfrm>
            <a:off x="4152491" y="3428175"/>
            <a:ext cx="2700000"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xmlns="" id="{7F03EA59-6737-454D-8A86-336B0069A606}"/>
              </a:ext>
            </a:extLst>
          </p:cNvPr>
          <p:cNvCxnSpPr/>
          <p:nvPr/>
        </p:nvCxnSpPr>
        <p:spPr>
          <a:xfrm>
            <a:off x="2037571" y="3885375"/>
            <a:ext cx="4788000"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xmlns="" id="{9D1BF391-535D-4BF0-A8F7-F9843061F2BC}"/>
              </a:ext>
            </a:extLst>
          </p:cNvPr>
          <p:cNvCxnSpPr/>
          <p:nvPr/>
        </p:nvCxnSpPr>
        <p:spPr>
          <a:xfrm>
            <a:off x="2564971" y="4037775"/>
            <a:ext cx="4284000"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xmlns="" id="{A34B6BA9-60BD-4D08-A1B8-D14A093F8A68}"/>
              </a:ext>
            </a:extLst>
          </p:cNvPr>
          <p:cNvCxnSpPr/>
          <p:nvPr/>
        </p:nvCxnSpPr>
        <p:spPr>
          <a:xfrm>
            <a:off x="3619865" y="4190175"/>
            <a:ext cx="3222000"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xmlns="" id="{0087A05A-8930-4F3E-A938-256D05F9F11F}"/>
              </a:ext>
            </a:extLst>
          </p:cNvPr>
          <p:cNvCxnSpPr/>
          <p:nvPr/>
        </p:nvCxnSpPr>
        <p:spPr>
          <a:xfrm>
            <a:off x="2031571" y="4571175"/>
            <a:ext cx="4788000"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xmlns="" id="{BC7A0AB6-A3C9-4E20-A806-AB543A9082A0}"/>
              </a:ext>
            </a:extLst>
          </p:cNvPr>
          <p:cNvCxnSpPr/>
          <p:nvPr/>
        </p:nvCxnSpPr>
        <p:spPr>
          <a:xfrm>
            <a:off x="2558971" y="4723575"/>
            <a:ext cx="4284000"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xmlns="" id="{808F3942-67FB-45C6-A409-2962CC36CC64}"/>
              </a:ext>
            </a:extLst>
          </p:cNvPr>
          <p:cNvCxnSpPr/>
          <p:nvPr/>
        </p:nvCxnSpPr>
        <p:spPr>
          <a:xfrm>
            <a:off x="4147411" y="4875975"/>
            <a:ext cx="2700000"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xmlns="" id="{3D09D3A8-DDE3-4250-B11D-9266E4E01A3E}"/>
              </a:ext>
            </a:extLst>
          </p:cNvPr>
          <p:cNvCxnSpPr/>
          <p:nvPr/>
        </p:nvCxnSpPr>
        <p:spPr>
          <a:xfrm>
            <a:off x="3631771" y="5637975"/>
            <a:ext cx="3204000"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xmlns="" id="{B3ED6B29-BFFD-4FBD-98CC-D6B3A2E1F4CF}"/>
              </a:ext>
            </a:extLst>
          </p:cNvPr>
          <p:cNvCxnSpPr/>
          <p:nvPr/>
        </p:nvCxnSpPr>
        <p:spPr>
          <a:xfrm>
            <a:off x="3088211" y="5485575"/>
            <a:ext cx="3744000"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xmlns="" id="{9E6FFFA5-6273-4EA1-85B9-3A172A499455}"/>
              </a:ext>
            </a:extLst>
          </p:cNvPr>
          <p:cNvCxnSpPr/>
          <p:nvPr/>
        </p:nvCxnSpPr>
        <p:spPr>
          <a:xfrm>
            <a:off x="2031571" y="5333175"/>
            <a:ext cx="4788000"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xmlns="" id="{2708FE81-15CC-4AC8-867F-34619983422E}"/>
              </a:ext>
            </a:extLst>
          </p:cNvPr>
          <p:cNvCxnSpPr/>
          <p:nvPr/>
        </p:nvCxnSpPr>
        <p:spPr>
          <a:xfrm>
            <a:off x="3088211" y="6171375"/>
            <a:ext cx="3744000"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xmlns="" id="{A70ACD82-143A-4601-B75A-5F58FA06748A}"/>
              </a:ext>
            </a:extLst>
          </p:cNvPr>
          <p:cNvCxnSpPr/>
          <p:nvPr/>
        </p:nvCxnSpPr>
        <p:spPr>
          <a:xfrm>
            <a:off x="2031571" y="6018975"/>
            <a:ext cx="4788000"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xmlns="" id="{2D81940D-B051-4D7A-84B5-422AEA55E9E6}"/>
              </a:ext>
            </a:extLst>
          </p:cNvPr>
          <p:cNvCxnSpPr/>
          <p:nvPr/>
        </p:nvCxnSpPr>
        <p:spPr>
          <a:xfrm>
            <a:off x="4152491" y="6323775"/>
            <a:ext cx="2700000" cy="0"/>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98503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6B52AC-E719-4F70-BC4B-B656D418DF6C}"/>
              </a:ext>
            </a:extLst>
          </p:cNvPr>
          <p:cNvSpPr>
            <a:spLocks noGrp="1"/>
          </p:cNvSpPr>
          <p:nvPr>
            <p:ph type="title"/>
          </p:nvPr>
        </p:nvSpPr>
        <p:spPr/>
        <p:txBody>
          <a:bodyPr/>
          <a:lstStyle/>
          <a:p>
            <a:r>
              <a:rPr lang="en-IN" dirty="0"/>
              <a:t>Encoder</a:t>
            </a:r>
          </a:p>
        </p:txBody>
      </p:sp>
      <p:sp>
        <p:nvSpPr>
          <p:cNvPr id="3" name="Content Placeholder 2">
            <a:extLst>
              <a:ext uri="{FF2B5EF4-FFF2-40B4-BE49-F238E27FC236}">
                <a16:creationId xmlns:a16="http://schemas.microsoft.com/office/drawing/2014/main" xmlns="" id="{70A3405E-02DF-4C12-8254-798E338B2240}"/>
              </a:ext>
            </a:extLst>
          </p:cNvPr>
          <p:cNvSpPr>
            <a:spLocks noGrp="1"/>
          </p:cNvSpPr>
          <p:nvPr>
            <p:ph idx="1"/>
          </p:nvPr>
        </p:nvSpPr>
        <p:spPr>
          <a:xfrm>
            <a:off x="131180" y="863444"/>
            <a:ext cx="11929641" cy="1817763"/>
          </a:xfrm>
        </p:spPr>
        <p:txBody>
          <a:bodyPr/>
          <a:lstStyle/>
          <a:p>
            <a:pPr algn="just"/>
            <a:r>
              <a:rPr lang="en-IN" dirty="0"/>
              <a:t>Device to convert familiar numbers or symbols into coded format.</a:t>
            </a:r>
          </a:p>
          <a:p>
            <a:pPr algn="just"/>
            <a:r>
              <a:rPr lang="en-IN" dirty="0"/>
              <a:t>It has a number of input lines, only one of which is activated at a given time, and produces an </a:t>
            </a:r>
            <a:r>
              <a:rPr lang="en-IN" dirty="0">
                <a:solidFill>
                  <a:schemeClr val="tx2"/>
                </a:solidFill>
              </a:rPr>
              <a:t>N-bit output code </a:t>
            </a:r>
            <a:r>
              <a:rPr lang="en-IN" dirty="0"/>
              <a:t>depending on which input is activated.</a:t>
            </a:r>
          </a:p>
          <a:p>
            <a:pPr algn="just"/>
            <a:r>
              <a:rPr lang="en-IN" dirty="0"/>
              <a:t>Figure shows the block diagram of an encoder with </a:t>
            </a:r>
            <a:r>
              <a:rPr lang="en-IN" dirty="0">
                <a:solidFill>
                  <a:schemeClr val="tx2"/>
                </a:solidFill>
              </a:rPr>
              <a:t>M inputs </a:t>
            </a:r>
            <a:r>
              <a:rPr lang="en-IN" dirty="0"/>
              <a:t>and </a:t>
            </a:r>
            <a:r>
              <a:rPr lang="en-IN" dirty="0">
                <a:solidFill>
                  <a:schemeClr val="tx2"/>
                </a:solidFill>
              </a:rPr>
              <a:t>N outputs</a:t>
            </a:r>
            <a:r>
              <a:rPr lang="en-IN" dirty="0"/>
              <a:t>.</a:t>
            </a:r>
          </a:p>
          <a:p>
            <a:endParaRPr lang="en-IN" dirty="0"/>
          </a:p>
        </p:txBody>
      </p:sp>
      <p:cxnSp>
        <p:nvCxnSpPr>
          <p:cNvPr id="4" name="Straight Connector 3">
            <a:extLst>
              <a:ext uri="{FF2B5EF4-FFF2-40B4-BE49-F238E27FC236}">
                <a16:creationId xmlns:a16="http://schemas.microsoft.com/office/drawing/2014/main" xmlns="" id="{CE20ECA7-088D-4FAC-B5D9-53632218FD63}"/>
              </a:ext>
            </a:extLst>
          </p:cNvPr>
          <p:cNvCxnSpPr/>
          <p:nvPr/>
        </p:nvCxnSpPr>
        <p:spPr>
          <a:xfrm>
            <a:off x="2761282" y="3638550"/>
            <a:ext cx="1066800" cy="0"/>
          </a:xfrm>
          <a:prstGeom prst="line">
            <a:avLst/>
          </a:prstGeom>
          <a:ln w="25400">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6E11DEE3-1BE2-41CA-B347-BA0EAF4355CB}"/>
              </a:ext>
            </a:extLst>
          </p:cNvPr>
          <p:cNvCxnSpPr/>
          <p:nvPr/>
        </p:nvCxnSpPr>
        <p:spPr>
          <a:xfrm>
            <a:off x="2761282" y="3943350"/>
            <a:ext cx="1066800" cy="0"/>
          </a:xfrm>
          <a:prstGeom prst="line">
            <a:avLst/>
          </a:prstGeom>
          <a:ln w="25400">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8EAF52FC-8A28-4255-92BB-ED8ABC4E9CBF}"/>
              </a:ext>
            </a:extLst>
          </p:cNvPr>
          <p:cNvCxnSpPr/>
          <p:nvPr/>
        </p:nvCxnSpPr>
        <p:spPr>
          <a:xfrm>
            <a:off x="2761282" y="4248150"/>
            <a:ext cx="1066800" cy="0"/>
          </a:xfrm>
          <a:prstGeom prst="line">
            <a:avLst/>
          </a:prstGeom>
          <a:ln w="25400">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72348E20-76D6-4FC0-A434-104FB3B2913E}"/>
              </a:ext>
            </a:extLst>
          </p:cNvPr>
          <p:cNvCxnSpPr/>
          <p:nvPr/>
        </p:nvCxnSpPr>
        <p:spPr>
          <a:xfrm>
            <a:off x="2761282" y="5238750"/>
            <a:ext cx="1066800" cy="0"/>
          </a:xfrm>
          <a:prstGeom prst="line">
            <a:avLst/>
          </a:prstGeom>
          <a:ln w="25400">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9A1D5312-80D6-46B1-9A40-761A0A98A0F3}"/>
              </a:ext>
            </a:extLst>
          </p:cNvPr>
          <p:cNvCxnSpPr/>
          <p:nvPr/>
        </p:nvCxnSpPr>
        <p:spPr>
          <a:xfrm>
            <a:off x="2761282" y="5543550"/>
            <a:ext cx="1066800" cy="0"/>
          </a:xfrm>
          <a:prstGeom prst="line">
            <a:avLst/>
          </a:prstGeom>
          <a:ln w="25400">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3376A23C-C27B-44C5-85FF-873AA67BA61B}"/>
              </a:ext>
            </a:extLst>
          </p:cNvPr>
          <p:cNvSpPr txBox="1"/>
          <p:nvPr/>
        </p:nvSpPr>
        <p:spPr>
          <a:xfrm>
            <a:off x="2385835" y="3409950"/>
            <a:ext cx="335348" cy="400110"/>
          </a:xfrm>
          <a:prstGeom prst="rect">
            <a:avLst/>
          </a:prstGeom>
          <a:noFill/>
        </p:spPr>
        <p:txBody>
          <a:bodyPr wrap="none" rtlCol="0">
            <a:spAutoFit/>
          </a:bodyPr>
          <a:lstStyle/>
          <a:p>
            <a:r>
              <a:rPr lang="en-IN" sz="2000" dirty="0"/>
              <a:t>I</a:t>
            </a:r>
            <a:r>
              <a:rPr lang="en-IN" sz="2000" baseline="-25000" dirty="0"/>
              <a:t>0</a:t>
            </a:r>
          </a:p>
        </p:txBody>
      </p:sp>
      <p:sp>
        <p:nvSpPr>
          <p:cNvPr id="10" name="TextBox 9">
            <a:extLst>
              <a:ext uri="{FF2B5EF4-FFF2-40B4-BE49-F238E27FC236}">
                <a16:creationId xmlns:a16="http://schemas.microsoft.com/office/drawing/2014/main" xmlns="" id="{9E96FE0B-20F5-4FA0-8FE5-797414B5AC80}"/>
              </a:ext>
            </a:extLst>
          </p:cNvPr>
          <p:cNvSpPr txBox="1"/>
          <p:nvPr/>
        </p:nvSpPr>
        <p:spPr>
          <a:xfrm>
            <a:off x="2385835" y="3714750"/>
            <a:ext cx="335348" cy="400110"/>
          </a:xfrm>
          <a:prstGeom prst="rect">
            <a:avLst/>
          </a:prstGeom>
          <a:noFill/>
        </p:spPr>
        <p:txBody>
          <a:bodyPr wrap="none" rtlCol="0">
            <a:spAutoFit/>
          </a:bodyPr>
          <a:lstStyle/>
          <a:p>
            <a:r>
              <a:rPr lang="en-IN" sz="2000" dirty="0"/>
              <a:t>I</a:t>
            </a:r>
            <a:r>
              <a:rPr lang="en-IN" sz="2000" baseline="-25000" dirty="0"/>
              <a:t>1</a:t>
            </a:r>
          </a:p>
        </p:txBody>
      </p:sp>
      <p:sp>
        <p:nvSpPr>
          <p:cNvPr id="11" name="TextBox 10">
            <a:extLst>
              <a:ext uri="{FF2B5EF4-FFF2-40B4-BE49-F238E27FC236}">
                <a16:creationId xmlns:a16="http://schemas.microsoft.com/office/drawing/2014/main" xmlns="" id="{EAC084E8-60FC-46B7-906D-88CBDA944113}"/>
              </a:ext>
            </a:extLst>
          </p:cNvPr>
          <p:cNvSpPr txBox="1"/>
          <p:nvPr/>
        </p:nvSpPr>
        <p:spPr>
          <a:xfrm>
            <a:off x="2385835" y="4000441"/>
            <a:ext cx="335348" cy="400110"/>
          </a:xfrm>
          <a:prstGeom prst="rect">
            <a:avLst/>
          </a:prstGeom>
          <a:noFill/>
        </p:spPr>
        <p:txBody>
          <a:bodyPr wrap="none" rtlCol="0">
            <a:spAutoFit/>
          </a:bodyPr>
          <a:lstStyle/>
          <a:p>
            <a:r>
              <a:rPr lang="en-IN" sz="2000" dirty="0"/>
              <a:t>I</a:t>
            </a:r>
            <a:r>
              <a:rPr lang="en-IN" sz="2000" baseline="-25000" dirty="0"/>
              <a:t>2</a:t>
            </a:r>
          </a:p>
        </p:txBody>
      </p:sp>
      <p:sp>
        <p:nvSpPr>
          <p:cNvPr id="12" name="TextBox 11">
            <a:extLst>
              <a:ext uri="{FF2B5EF4-FFF2-40B4-BE49-F238E27FC236}">
                <a16:creationId xmlns:a16="http://schemas.microsoft.com/office/drawing/2014/main" xmlns="" id="{7F1F32BD-62D6-404F-8D4B-1317AB8AA5AE}"/>
              </a:ext>
            </a:extLst>
          </p:cNvPr>
          <p:cNvSpPr txBox="1"/>
          <p:nvPr/>
        </p:nvSpPr>
        <p:spPr>
          <a:xfrm>
            <a:off x="2304082" y="4991041"/>
            <a:ext cx="534121" cy="400110"/>
          </a:xfrm>
          <a:prstGeom prst="rect">
            <a:avLst/>
          </a:prstGeom>
          <a:noFill/>
        </p:spPr>
        <p:txBody>
          <a:bodyPr wrap="none" rtlCol="0">
            <a:spAutoFit/>
          </a:bodyPr>
          <a:lstStyle/>
          <a:p>
            <a:r>
              <a:rPr lang="en-IN" sz="2000" dirty="0"/>
              <a:t>I</a:t>
            </a:r>
            <a:r>
              <a:rPr lang="en-IN" sz="2000" baseline="-25000" dirty="0"/>
              <a:t>M-2</a:t>
            </a:r>
          </a:p>
        </p:txBody>
      </p:sp>
      <p:sp>
        <p:nvSpPr>
          <p:cNvPr id="13" name="TextBox 12">
            <a:extLst>
              <a:ext uri="{FF2B5EF4-FFF2-40B4-BE49-F238E27FC236}">
                <a16:creationId xmlns:a16="http://schemas.microsoft.com/office/drawing/2014/main" xmlns="" id="{F3522B81-21F2-42D2-ACF7-FF0144B4AEDD}"/>
              </a:ext>
            </a:extLst>
          </p:cNvPr>
          <p:cNvSpPr txBox="1"/>
          <p:nvPr/>
        </p:nvSpPr>
        <p:spPr>
          <a:xfrm>
            <a:off x="2304082" y="5338733"/>
            <a:ext cx="534121" cy="400110"/>
          </a:xfrm>
          <a:prstGeom prst="rect">
            <a:avLst/>
          </a:prstGeom>
          <a:noFill/>
        </p:spPr>
        <p:txBody>
          <a:bodyPr wrap="none" rtlCol="0">
            <a:spAutoFit/>
          </a:bodyPr>
          <a:lstStyle/>
          <a:p>
            <a:r>
              <a:rPr lang="en-IN" sz="2000" dirty="0"/>
              <a:t>I</a:t>
            </a:r>
            <a:r>
              <a:rPr lang="en-IN" sz="2000" baseline="-25000" dirty="0"/>
              <a:t>M-1</a:t>
            </a:r>
          </a:p>
        </p:txBody>
      </p:sp>
      <p:sp>
        <p:nvSpPr>
          <p:cNvPr id="14" name="TextBox 13">
            <a:extLst>
              <a:ext uri="{FF2B5EF4-FFF2-40B4-BE49-F238E27FC236}">
                <a16:creationId xmlns:a16="http://schemas.microsoft.com/office/drawing/2014/main" xmlns="" id="{6FEA98AA-4045-422E-A276-5DD224818245}"/>
              </a:ext>
            </a:extLst>
          </p:cNvPr>
          <p:cNvSpPr txBox="1"/>
          <p:nvPr/>
        </p:nvSpPr>
        <p:spPr>
          <a:xfrm>
            <a:off x="3294682" y="4171950"/>
            <a:ext cx="248786" cy="1015663"/>
          </a:xfrm>
          <a:prstGeom prst="rect">
            <a:avLst/>
          </a:prstGeom>
          <a:noFill/>
        </p:spPr>
        <p:txBody>
          <a:bodyPr wrap="none" rtlCol="0">
            <a:spAutoFit/>
          </a:bodyPr>
          <a:lstStyle/>
          <a:p>
            <a:r>
              <a:rPr lang="en-IN" sz="2000" dirty="0"/>
              <a:t>.</a:t>
            </a:r>
          </a:p>
          <a:p>
            <a:r>
              <a:rPr lang="en-IN" sz="2000" dirty="0"/>
              <a:t>.</a:t>
            </a:r>
          </a:p>
          <a:p>
            <a:r>
              <a:rPr lang="en-IN" sz="2000" dirty="0"/>
              <a:t>.</a:t>
            </a:r>
          </a:p>
        </p:txBody>
      </p:sp>
      <p:cxnSp>
        <p:nvCxnSpPr>
          <p:cNvPr id="15" name="Straight Connector 14">
            <a:extLst>
              <a:ext uri="{FF2B5EF4-FFF2-40B4-BE49-F238E27FC236}">
                <a16:creationId xmlns:a16="http://schemas.microsoft.com/office/drawing/2014/main" xmlns="" id="{03DAB135-9857-4D73-A37C-B0C4217D67EE}"/>
              </a:ext>
            </a:extLst>
          </p:cNvPr>
          <p:cNvCxnSpPr/>
          <p:nvPr/>
        </p:nvCxnSpPr>
        <p:spPr>
          <a:xfrm>
            <a:off x="5961682" y="3627268"/>
            <a:ext cx="1066800" cy="0"/>
          </a:xfrm>
          <a:prstGeom prst="line">
            <a:avLst/>
          </a:prstGeom>
          <a:ln w="25400">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008CEB4F-A329-4FCE-9C00-0835FB404AF5}"/>
              </a:ext>
            </a:extLst>
          </p:cNvPr>
          <p:cNvCxnSpPr/>
          <p:nvPr/>
        </p:nvCxnSpPr>
        <p:spPr>
          <a:xfrm>
            <a:off x="5961682" y="3932068"/>
            <a:ext cx="1066800" cy="0"/>
          </a:xfrm>
          <a:prstGeom prst="line">
            <a:avLst/>
          </a:prstGeom>
          <a:ln w="25400">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C2A32F28-CBC1-4414-A3FC-D23C21E28D14}"/>
              </a:ext>
            </a:extLst>
          </p:cNvPr>
          <p:cNvCxnSpPr/>
          <p:nvPr/>
        </p:nvCxnSpPr>
        <p:spPr>
          <a:xfrm>
            <a:off x="5961682" y="4236868"/>
            <a:ext cx="1066800" cy="0"/>
          </a:xfrm>
          <a:prstGeom prst="line">
            <a:avLst/>
          </a:prstGeom>
          <a:ln w="25400">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58BA8C4F-AFC7-4172-9C0C-E9E6BCEF1BEE}"/>
              </a:ext>
            </a:extLst>
          </p:cNvPr>
          <p:cNvCxnSpPr/>
          <p:nvPr/>
        </p:nvCxnSpPr>
        <p:spPr>
          <a:xfrm>
            <a:off x="5961682" y="5227468"/>
            <a:ext cx="1066800" cy="0"/>
          </a:xfrm>
          <a:prstGeom prst="line">
            <a:avLst/>
          </a:prstGeom>
          <a:ln w="25400">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0566C0CA-8C7F-4A26-ACB1-7AAB3C2846CF}"/>
              </a:ext>
            </a:extLst>
          </p:cNvPr>
          <p:cNvCxnSpPr/>
          <p:nvPr/>
        </p:nvCxnSpPr>
        <p:spPr>
          <a:xfrm>
            <a:off x="5961682" y="5532268"/>
            <a:ext cx="1066800" cy="0"/>
          </a:xfrm>
          <a:prstGeom prst="line">
            <a:avLst/>
          </a:prstGeom>
          <a:ln w="25400">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xmlns="" id="{785FD275-28A5-42AB-B9C6-DE155E3ACD50}"/>
              </a:ext>
            </a:extLst>
          </p:cNvPr>
          <p:cNvSpPr txBox="1"/>
          <p:nvPr/>
        </p:nvSpPr>
        <p:spPr>
          <a:xfrm>
            <a:off x="7110235" y="3398668"/>
            <a:ext cx="441146" cy="400110"/>
          </a:xfrm>
          <a:prstGeom prst="rect">
            <a:avLst/>
          </a:prstGeom>
          <a:noFill/>
        </p:spPr>
        <p:txBody>
          <a:bodyPr wrap="none" rtlCol="0">
            <a:spAutoFit/>
          </a:bodyPr>
          <a:lstStyle/>
          <a:p>
            <a:r>
              <a:rPr lang="en-IN" sz="2000" dirty="0"/>
              <a:t>O</a:t>
            </a:r>
            <a:r>
              <a:rPr lang="en-IN" sz="2000" baseline="-25000" dirty="0"/>
              <a:t>0</a:t>
            </a:r>
          </a:p>
        </p:txBody>
      </p:sp>
      <p:sp>
        <p:nvSpPr>
          <p:cNvPr id="21" name="TextBox 20">
            <a:extLst>
              <a:ext uri="{FF2B5EF4-FFF2-40B4-BE49-F238E27FC236}">
                <a16:creationId xmlns:a16="http://schemas.microsoft.com/office/drawing/2014/main" xmlns="" id="{6FEACC20-B694-4951-B353-C42674B6CAD3}"/>
              </a:ext>
            </a:extLst>
          </p:cNvPr>
          <p:cNvSpPr txBox="1"/>
          <p:nvPr/>
        </p:nvSpPr>
        <p:spPr>
          <a:xfrm>
            <a:off x="7110235" y="3703468"/>
            <a:ext cx="441146" cy="400110"/>
          </a:xfrm>
          <a:prstGeom prst="rect">
            <a:avLst/>
          </a:prstGeom>
          <a:noFill/>
        </p:spPr>
        <p:txBody>
          <a:bodyPr wrap="none" rtlCol="0">
            <a:spAutoFit/>
          </a:bodyPr>
          <a:lstStyle/>
          <a:p>
            <a:r>
              <a:rPr lang="en-IN" sz="2000" dirty="0"/>
              <a:t>O</a:t>
            </a:r>
            <a:r>
              <a:rPr lang="en-IN" sz="2000" baseline="-25000" dirty="0"/>
              <a:t>1</a:t>
            </a:r>
          </a:p>
        </p:txBody>
      </p:sp>
      <p:sp>
        <p:nvSpPr>
          <p:cNvPr id="22" name="TextBox 21">
            <a:extLst>
              <a:ext uri="{FF2B5EF4-FFF2-40B4-BE49-F238E27FC236}">
                <a16:creationId xmlns:a16="http://schemas.microsoft.com/office/drawing/2014/main" xmlns="" id="{9DA4CCF4-D27D-4D83-B8DB-5D44F7EA8433}"/>
              </a:ext>
            </a:extLst>
          </p:cNvPr>
          <p:cNvSpPr txBox="1"/>
          <p:nvPr/>
        </p:nvSpPr>
        <p:spPr>
          <a:xfrm>
            <a:off x="7110235" y="3989159"/>
            <a:ext cx="441146" cy="400110"/>
          </a:xfrm>
          <a:prstGeom prst="rect">
            <a:avLst/>
          </a:prstGeom>
          <a:noFill/>
        </p:spPr>
        <p:txBody>
          <a:bodyPr wrap="none" rtlCol="0">
            <a:spAutoFit/>
          </a:bodyPr>
          <a:lstStyle/>
          <a:p>
            <a:r>
              <a:rPr lang="en-IN" sz="2000" dirty="0"/>
              <a:t>O</a:t>
            </a:r>
            <a:r>
              <a:rPr lang="en-IN" sz="2000" baseline="-25000" dirty="0"/>
              <a:t>2</a:t>
            </a:r>
          </a:p>
        </p:txBody>
      </p:sp>
      <p:sp>
        <p:nvSpPr>
          <p:cNvPr id="23" name="TextBox 22">
            <a:extLst>
              <a:ext uri="{FF2B5EF4-FFF2-40B4-BE49-F238E27FC236}">
                <a16:creationId xmlns:a16="http://schemas.microsoft.com/office/drawing/2014/main" xmlns="" id="{E4C04070-0298-4BFC-BF85-8696754508ED}"/>
              </a:ext>
            </a:extLst>
          </p:cNvPr>
          <p:cNvSpPr txBox="1"/>
          <p:nvPr/>
        </p:nvSpPr>
        <p:spPr>
          <a:xfrm>
            <a:off x="7028482" y="4979759"/>
            <a:ext cx="604653" cy="400110"/>
          </a:xfrm>
          <a:prstGeom prst="rect">
            <a:avLst/>
          </a:prstGeom>
          <a:noFill/>
        </p:spPr>
        <p:txBody>
          <a:bodyPr wrap="none" rtlCol="0">
            <a:spAutoFit/>
          </a:bodyPr>
          <a:lstStyle/>
          <a:p>
            <a:r>
              <a:rPr lang="en-IN" sz="2000" dirty="0"/>
              <a:t>O</a:t>
            </a:r>
            <a:r>
              <a:rPr lang="en-IN" sz="2000" baseline="-25000" dirty="0"/>
              <a:t>N-2</a:t>
            </a:r>
          </a:p>
        </p:txBody>
      </p:sp>
      <p:sp>
        <p:nvSpPr>
          <p:cNvPr id="24" name="TextBox 23">
            <a:extLst>
              <a:ext uri="{FF2B5EF4-FFF2-40B4-BE49-F238E27FC236}">
                <a16:creationId xmlns:a16="http://schemas.microsoft.com/office/drawing/2014/main" xmlns="" id="{F71660DF-245B-48DF-9ACD-044F84CB4406}"/>
              </a:ext>
            </a:extLst>
          </p:cNvPr>
          <p:cNvSpPr txBox="1"/>
          <p:nvPr/>
        </p:nvSpPr>
        <p:spPr>
          <a:xfrm>
            <a:off x="7028482" y="5327451"/>
            <a:ext cx="604653" cy="400110"/>
          </a:xfrm>
          <a:prstGeom prst="rect">
            <a:avLst/>
          </a:prstGeom>
          <a:noFill/>
        </p:spPr>
        <p:txBody>
          <a:bodyPr wrap="none" rtlCol="0">
            <a:spAutoFit/>
          </a:bodyPr>
          <a:lstStyle/>
          <a:p>
            <a:r>
              <a:rPr lang="en-IN" sz="2000" dirty="0"/>
              <a:t>O</a:t>
            </a:r>
            <a:r>
              <a:rPr lang="en-IN" sz="2000" baseline="-25000" dirty="0"/>
              <a:t>N-1</a:t>
            </a:r>
          </a:p>
        </p:txBody>
      </p:sp>
      <p:sp>
        <p:nvSpPr>
          <p:cNvPr id="25" name="TextBox 24">
            <a:extLst>
              <a:ext uri="{FF2B5EF4-FFF2-40B4-BE49-F238E27FC236}">
                <a16:creationId xmlns:a16="http://schemas.microsoft.com/office/drawing/2014/main" xmlns="" id="{2927F75F-DFCA-471C-9C3D-C9A60FC074B4}"/>
              </a:ext>
            </a:extLst>
          </p:cNvPr>
          <p:cNvSpPr txBox="1"/>
          <p:nvPr/>
        </p:nvSpPr>
        <p:spPr>
          <a:xfrm>
            <a:off x="6495082" y="4160668"/>
            <a:ext cx="248786" cy="1015663"/>
          </a:xfrm>
          <a:prstGeom prst="rect">
            <a:avLst/>
          </a:prstGeom>
          <a:noFill/>
        </p:spPr>
        <p:txBody>
          <a:bodyPr wrap="none" rtlCol="0">
            <a:spAutoFit/>
          </a:bodyPr>
          <a:lstStyle/>
          <a:p>
            <a:r>
              <a:rPr lang="en-IN" sz="2000" dirty="0"/>
              <a:t>.</a:t>
            </a:r>
          </a:p>
          <a:p>
            <a:r>
              <a:rPr lang="en-IN" sz="2000" dirty="0"/>
              <a:t>.</a:t>
            </a:r>
          </a:p>
          <a:p>
            <a:r>
              <a:rPr lang="en-IN" sz="2000" dirty="0"/>
              <a:t>.</a:t>
            </a:r>
          </a:p>
        </p:txBody>
      </p:sp>
      <p:sp>
        <p:nvSpPr>
          <p:cNvPr id="26" name="TextBox 25">
            <a:extLst>
              <a:ext uri="{FF2B5EF4-FFF2-40B4-BE49-F238E27FC236}">
                <a16:creationId xmlns:a16="http://schemas.microsoft.com/office/drawing/2014/main" xmlns="" id="{410217CC-10EA-4FC9-9F9E-A5840077D747}"/>
              </a:ext>
            </a:extLst>
          </p:cNvPr>
          <p:cNvSpPr txBox="1"/>
          <p:nvPr/>
        </p:nvSpPr>
        <p:spPr>
          <a:xfrm>
            <a:off x="1245777" y="4314795"/>
            <a:ext cx="1112805" cy="400110"/>
          </a:xfrm>
          <a:prstGeom prst="rect">
            <a:avLst/>
          </a:prstGeom>
          <a:noFill/>
        </p:spPr>
        <p:txBody>
          <a:bodyPr wrap="none" rtlCol="0">
            <a:spAutoFit/>
          </a:bodyPr>
          <a:lstStyle/>
          <a:p>
            <a:r>
              <a:rPr lang="en-IN" sz="2000" dirty="0">
                <a:solidFill>
                  <a:schemeClr val="tx2"/>
                </a:solidFill>
              </a:rPr>
              <a:t>M inputs</a:t>
            </a:r>
            <a:endParaRPr lang="en-IN" sz="2000" baseline="-25000" dirty="0">
              <a:solidFill>
                <a:schemeClr val="tx2"/>
              </a:solidFill>
            </a:endParaRPr>
          </a:p>
        </p:txBody>
      </p:sp>
      <p:sp>
        <p:nvSpPr>
          <p:cNvPr id="27" name="TextBox 26">
            <a:extLst>
              <a:ext uri="{FF2B5EF4-FFF2-40B4-BE49-F238E27FC236}">
                <a16:creationId xmlns:a16="http://schemas.microsoft.com/office/drawing/2014/main" xmlns="" id="{4308615F-5890-4BDE-9428-419F5738022F}"/>
              </a:ext>
            </a:extLst>
          </p:cNvPr>
          <p:cNvSpPr txBox="1"/>
          <p:nvPr/>
        </p:nvSpPr>
        <p:spPr>
          <a:xfrm>
            <a:off x="7638082" y="4314795"/>
            <a:ext cx="1220206" cy="400110"/>
          </a:xfrm>
          <a:prstGeom prst="rect">
            <a:avLst/>
          </a:prstGeom>
          <a:noFill/>
        </p:spPr>
        <p:txBody>
          <a:bodyPr wrap="none" rtlCol="0">
            <a:spAutoFit/>
          </a:bodyPr>
          <a:lstStyle/>
          <a:p>
            <a:r>
              <a:rPr lang="en-IN" sz="2000" dirty="0">
                <a:solidFill>
                  <a:schemeClr val="tx2"/>
                </a:solidFill>
              </a:rPr>
              <a:t>N outputs</a:t>
            </a:r>
            <a:endParaRPr lang="en-IN" sz="2000" baseline="-25000" dirty="0">
              <a:solidFill>
                <a:schemeClr val="tx2"/>
              </a:solidFill>
            </a:endParaRPr>
          </a:p>
        </p:txBody>
      </p:sp>
      <p:grpSp>
        <p:nvGrpSpPr>
          <p:cNvPr id="28" name="Group 27">
            <a:extLst>
              <a:ext uri="{FF2B5EF4-FFF2-40B4-BE49-F238E27FC236}">
                <a16:creationId xmlns:a16="http://schemas.microsoft.com/office/drawing/2014/main" xmlns="" id="{8B861903-5317-4439-ADCA-FF1527BF5209}"/>
              </a:ext>
            </a:extLst>
          </p:cNvPr>
          <p:cNvGrpSpPr/>
          <p:nvPr/>
        </p:nvGrpSpPr>
        <p:grpSpPr>
          <a:xfrm>
            <a:off x="3828082" y="3429000"/>
            <a:ext cx="2133600" cy="2362200"/>
            <a:chOff x="3505200" y="2609850"/>
            <a:chExt cx="2133600" cy="2362200"/>
          </a:xfrm>
          <a:noFill/>
        </p:grpSpPr>
        <p:sp>
          <p:nvSpPr>
            <p:cNvPr id="29" name="Rectangle 28">
              <a:extLst>
                <a:ext uri="{FF2B5EF4-FFF2-40B4-BE49-F238E27FC236}">
                  <a16:creationId xmlns:a16="http://schemas.microsoft.com/office/drawing/2014/main" xmlns="" id="{892C83B3-9118-4CC4-A8BA-8307F646B445}"/>
                </a:ext>
              </a:extLst>
            </p:cNvPr>
            <p:cNvSpPr/>
            <p:nvPr/>
          </p:nvSpPr>
          <p:spPr>
            <a:xfrm>
              <a:off x="3505200" y="2609850"/>
              <a:ext cx="2133600" cy="2362200"/>
            </a:xfrm>
            <a:prstGeom prst="rect">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xmlns="" id="{C5D558BC-3F63-418C-8304-483C70BDEBB2}"/>
                </a:ext>
              </a:extLst>
            </p:cNvPr>
            <p:cNvSpPr txBox="1"/>
            <p:nvPr/>
          </p:nvSpPr>
          <p:spPr>
            <a:xfrm>
              <a:off x="4060246" y="3554107"/>
              <a:ext cx="1038554" cy="400110"/>
            </a:xfrm>
            <a:prstGeom prst="rect">
              <a:avLst/>
            </a:prstGeom>
            <a:grpFill/>
          </p:spPr>
          <p:txBody>
            <a:bodyPr wrap="none" rtlCol="0">
              <a:spAutoFit/>
            </a:bodyPr>
            <a:lstStyle/>
            <a:p>
              <a:r>
                <a:rPr lang="en-IN" sz="2000" dirty="0">
                  <a:solidFill>
                    <a:sysClr val="windowText" lastClr="000000"/>
                  </a:solidFill>
                </a:rPr>
                <a:t>Encoder</a:t>
              </a:r>
              <a:endParaRPr lang="en-IN" sz="2000" baseline="-25000" dirty="0">
                <a:solidFill>
                  <a:sysClr val="windowText" lastClr="000000"/>
                </a:solidFill>
              </a:endParaRPr>
            </a:p>
          </p:txBody>
        </p:sp>
      </p:grpSp>
      <p:sp>
        <p:nvSpPr>
          <p:cNvPr id="31" name="TextBox 30">
            <a:extLst>
              <a:ext uri="{FF2B5EF4-FFF2-40B4-BE49-F238E27FC236}">
                <a16:creationId xmlns:a16="http://schemas.microsoft.com/office/drawing/2014/main" xmlns="" id="{8EE1A650-C75B-430C-92A4-091656C8CFD6}"/>
              </a:ext>
            </a:extLst>
          </p:cNvPr>
          <p:cNvSpPr txBox="1"/>
          <p:nvPr/>
        </p:nvSpPr>
        <p:spPr>
          <a:xfrm>
            <a:off x="10077548" y="4253240"/>
            <a:ext cx="1244389" cy="523220"/>
          </a:xfrm>
          <a:prstGeom prst="rect">
            <a:avLst/>
          </a:prstGeom>
          <a:noFill/>
        </p:spPr>
        <p:txBody>
          <a:bodyPr wrap="square" rtlCol="0">
            <a:spAutoFit/>
          </a:bodyPr>
          <a:lstStyle/>
          <a:p>
            <a:r>
              <a:rPr lang="en-IN" sz="2800" dirty="0">
                <a:ln w="0">
                  <a:noFill/>
                </a:ln>
                <a:solidFill>
                  <a:schemeClr val="accent6"/>
                </a:solidFill>
                <a:effectLst>
                  <a:outerShdw blurRad="38100" dist="25400" dir="5400000" algn="ctr" rotWithShape="0">
                    <a:srgbClr val="6E747A">
                      <a:alpha val="43000"/>
                    </a:srgbClr>
                  </a:outerShdw>
                </a:effectLst>
              </a:rPr>
              <a:t>M = 2</a:t>
            </a:r>
            <a:r>
              <a:rPr lang="en-IN" sz="2800" baseline="30000" dirty="0">
                <a:ln w="0">
                  <a:noFill/>
                </a:ln>
                <a:solidFill>
                  <a:schemeClr val="accent6"/>
                </a:solidFill>
                <a:effectLst>
                  <a:outerShdw blurRad="38100" dist="25400" dir="5400000" algn="ctr" rotWithShape="0">
                    <a:srgbClr val="6E747A">
                      <a:alpha val="43000"/>
                    </a:srgbClr>
                  </a:outerShdw>
                </a:effectLst>
              </a:rPr>
              <a:t>N</a:t>
            </a:r>
          </a:p>
        </p:txBody>
      </p:sp>
    </p:spTree>
    <p:extLst>
      <p:ext uri="{BB962C8B-B14F-4D97-AF65-F5344CB8AC3E}">
        <p14:creationId xmlns:p14="http://schemas.microsoft.com/office/powerpoint/2010/main" val="501297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par>
                                <p:cTn id="31" presetID="10"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ntr" presetSubtype="0" fill="hold"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par>
                                <p:cTn id="40" presetID="10" presetClass="entr" presetSubtype="0" fill="hold"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500"/>
                                        <p:tgtEl>
                                          <p:spTgt spid="1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500"/>
                                        <p:tgtEl>
                                          <p:spTgt spid="13"/>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500"/>
                                        <p:tgtEl>
                                          <p:spTgt spid="15"/>
                                        </p:tgtEl>
                                      </p:cBhvr>
                                    </p:animEffect>
                                  </p:childTnLst>
                                </p:cTn>
                              </p:par>
                              <p:par>
                                <p:cTn id="66" presetID="10" presetClass="entr" presetSubtype="0" fill="hold" nodeType="with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500"/>
                                        <p:tgtEl>
                                          <p:spTgt spid="16"/>
                                        </p:tgtEl>
                                      </p:cBhvr>
                                    </p:animEffect>
                                  </p:childTnLst>
                                </p:cTn>
                              </p:par>
                              <p:par>
                                <p:cTn id="69" presetID="10" presetClass="entr" presetSubtype="0" fill="hold"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5"/>
                                        </p:tgtEl>
                                        <p:attrNameLst>
                                          <p:attrName>style.visibility</p:attrName>
                                        </p:attrNameLst>
                                      </p:cBhvr>
                                      <p:to>
                                        <p:strVal val="visible"/>
                                      </p:to>
                                    </p:set>
                                    <p:animEffect transition="in" filter="fade">
                                      <p:cBhvr>
                                        <p:cTn id="74" dur="500"/>
                                        <p:tgtEl>
                                          <p:spTgt spid="25"/>
                                        </p:tgtEl>
                                      </p:cBhvr>
                                    </p:animEffect>
                                  </p:childTnLst>
                                </p:cTn>
                              </p:par>
                              <p:par>
                                <p:cTn id="75" presetID="10" presetClass="entr" presetSubtype="0" fill="hold" nodeType="with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500"/>
                                        <p:tgtEl>
                                          <p:spTgt spid="18"/>
                                        </p:tgtEl>
                                      </p:cBhvr>
                                    </p:animEffect>
                                  </p:childTnLst>
                                </p:cTn>
                              </p:par>
                              <p:par>
                                <p:cTn id="78" presetID="10" presetClass="entr" presetSubtype="0" fill="hold"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500"/>
                                        <p:tgtEl>
                                          <p:spTgt spid="1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fade">
                                      <p:cBhvr>
                                        <p:cTn id="83" dur="500"/>
                                        <p:tgtEl>
                                          <p:spTgt spid="2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1"/>
                                        </p:tgtEl>
                                        <p:attrNameLst>
                                          <p:attrName>style.visibility</p:attrName>
                                        </p:attrNameLst>
                                      </p:cBhvr>
                                      <p:to>
                                        <p:strVal val="visible"/>
                                      </p:to>
                                    </p:set>
                                    <p:animEffect transition="in" filter="fade">
                                      <p:cBhvr>
                                        <p:cTn id="86" dur="500"/>
                                        <p:tgtEl>
                                          <p:spTgt spid="21"/>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2"/>
                                        </p:tgtEl>
                                        <p:attrNameLst>
                                          <p:attrName>style.visibility</p:attrName>
                                        </p:attrNameLst>
                                      </p:cBhvr>
                                      <p:to>
                                        <p:strVal val="visible"/>
                                      </p:to>
                                    </p:set>
                                    <p:animEffect transition="in" filter="fade">
                                      <p:cBhvr>
                                        <p:cTn id="89" dur="500"/>
                                        <p:tgtEl>
                                          <p:spTgt spid="22"/>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fade">
                                      <p:cBhvr>
                                        <p:cTn id="92" dur="500"/>
                                        <p:tgtEl>
                                          <p:spTgt spid="2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fade">
                                      <p:cBhvr>
                                        <p:cTn id="95" dur="500"/>
                                        <p:tgtEl>
                                          <p:spTgt spid="24"/>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fade">
                                      <p:cBhvr>
                                        <p:cTn id="98" dur="500"/>
                                        <p:tgtEl>
                                          <p:spTgt spid="27"/>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31"/>
                                        </p:tgtEl>
                                        <p:attrNameLst>
                                          <p:attrName>style.visibility</p:attrName>
                                        </p:attrNameLst>
                                      </p:cBhvr>
                                      <p:to>
                                        <p:strVal val="visible"/>
                                      </p:to>
                                    </p:set>
                                    <p:animEffect transition="in" filter="fade">
                                      <p:cBhvr>
                                        <p:cTn id="10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0" grpId="0"/>
      <p:bldP spid="11" grpId="0"/>
      <p:bldP spid="12" grpId="0"/>
      <p:bldP spid="13" grpId="0"/>
      <p:bldP spid="14" grpId="0"/>
      <p:bldP spid="20" grpId="0"/>
      <p:bldP spid="21" grpId="0"/>
      <p:bldP spid="22" grpId="0"/>
      <p:bldP spid="23" grpId="0"/>
      <p:bldP spid="24" grpId="0"/>
      <p:bldP spid="25" grpId="0"/>
      <p:bldP spid="26" grpId="0"/>
      <p:bldP spid="27" grpId="0"/>
      <p:bldP spid="31"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FEB690-B69D-4196-B142-C820D23A14CA}"/>
              </a:ext>
            </a:extLst>
          </p:cNvPr>
          <p:cNvSpPr>
            <a:spLocks noGrp="1"/>
          </p:cNvSpPr>
          <p:nvPr>
            <p:ph type="title"/>
          </p:nvPr>
        </p:nvSpPr>
        <p:spPr/>
        <p:txBody>
          <a:bodyPr/>
          <a:lstStyle/>
          <a:p>
            <a:r>
              <a:rPr lang="en-US" dirty="0"/>
              <a:t>Priority Encoder</a:t>
            </a:r>
            <a:endParaRPr lang="en-IN" dirty="0"/>
          </a:p>
        </p:txBody>
      </p:sp>
      <p:sp>
        <p:nvSpPr>
          <p:cNvPr id="3" name="Content Placeholder 2">
            <a:extLst>
              <a:ext uri="{FF2B5EF4-FFF2-40B4-BE49-F238E27FC236}">
                <a16:creationId xmlns:a16="http://schemas.microsoft.com/office/drawing/2014/main" xmlns="" id="{DB72CD18-3059-4940-8650-056B5087E7AF}"/>
              </a:ext>
            </a:extLst>
          </p:cNvPr>
          <p:cNvSpPr>
            <a:spLocks noGrp="1"/>
          </p:cNvSpPr>
          <p:nvPr>
            <p:ph idx="1"/>
          </p:nvPr>
        </p:nvSpPr>
        <p:spPr>
          <a:xfrm>
            <a:off x="131180" y="863445"/>
            <a:ext cx="11929641" cy="2375702"/>
          </a:xfrm>
        </p:spPr>
        <p:txBody>
          <a:bodyPr/>
          <a:lstStyle/>
          <a:p>
            <a:pPr algn="just"/>
            <a:r>
              <a:rPr lang="en-US" dirty="0"/>
              <a:t>A priority encoder is a logic circuit that responds to just one input in accordance with some priority system, among all those that may be simultaneously HIGH.</a:t>
            </a:r>
          </a:p>
          <a:p>
            <a:pPr algn="just"/>
            <a:r>
              <a:rPr lang="en-US" dirty="0"/>
              <a:t>The most common priority system is based on the relative magnitudes of the inputs; whichever decimal input is the largest, is the one that is encoded.</a:t>
            </a:r>
          </a:p>
          <a:p>
            <a:pPr algn="just"/>
            <a:r>
              <a:rPr lang="en-US" dirty="0"/>
              <a:t>For example, if both decimal 3 and decimal 4 are activated simultaneously, then a priority encoder would encode decimal 4.</a:t>
            </a:r>
            <a:endParaRPr lang="en-IN" dirty="0"/>
          </a:p>
          <a:p>
            <a:endParaRPr lang="en-IN" dirty="0"/>
          </a:p>
        </p:txBody>
      </p:sp>
      <p:graphicFrame>
        <p:nvGraphicFramePr>
          <p:cNvPr id="4" name="Content Placeholder 3">
            <a:extLst>
              <a:ext uri="{FF2B5EF4-FFF2-40B4-BE49-F238E27FC236}">
                <a16:creationId xmlns:a16="http://schemas.microsoft.com/office/drawing/2014/main" xmlns="" id="{B0502F6D-33B0-40BF-B529-0A9EBDA3A320}"/>
              </a:ext>
            </a:extLst>
          </p:cNvPr>
          <p:cNvGraphicFramePr>
            <a:graphicFrameLocks/>
          </p:cNvGraphicFramePr>
          <p:nvPr>
            <p:extLst>
              <p:ext uri="{D42A27DB-BD31-4B8C-83A1-F6EECF244321}">
                <p14:modId xmlns:p14="http://schemas.microsoft.com/office/powerpoint/2010/main" val="3790094212"/>
              </p:ext>
            </p:extLst>
          </p:nvPr>
        </p:nvGraphicFramePr>
        <p:xfrm>
          <a:off x="1500109" y="3239147"/>
          <a:ext cx="3924298" cy="3200400"/>
        </p:xfrm>
        <a:graphic>
          <a:graphicData uri="http://schemas.openxmlformats.org/drawingml/2006/table">
            <a:tbl>
              <a:tblPr firstRow="1" bandRow="1">
                <a:tableStyleId>{5C22544A-7EE6-4342-B048-85BDC9FD1C3A}</a:tableStyleId>
              </a:tblPr>
              <a:tblGrid>
                <a:gridCol w="560614">
                  <a:extLst>
                    <a:ext uri="{9D8B030D-6E8A-4147-A177-3AD203B41FA5}">
                      <a16:colId xmlns:a16="http://schemas.microsoft.com/office/drawing/2014/main" xmlns="" val="14812258"/>
                    </a:ext>
                  </a:extLst>
                </a:gridCol>
                <a:gridCol w="560614">
                  <a:extLst>
                    <a:ext uri="{9D8B030D-6E8A-4147-A177-3AD203B41FA5}">
                      <a16:colId xmlns:a16="http://schemas.microsoft.com/office/drawing/2014/main" xmlns="" val="3445076227"/>
                    </a:ext>
                  </a:extLst>
                </a:gridCol>
                <a:gridCol w="560614">
                  <a:extLst>
                    <a:ext uri="{9D8B030D-6E8A-4147-A177-3AD203B41FA5}">
                      <a16:colId xmlns:a16="http://schemas.microsoft.com/office/drawing/2014/main" xmlns="" val="3197284956"/>
                    </a:ext>
                  </a:extLst>
                </a:gridCol>
                <a:gridCol w="560614">
                  <a:extLst>
                    <a:ext uri="{9D8B030D-6E8A-4147-A177-3AD203B41FA5}">
                      <a16:colId xmlns:a16="http://schemas.microsoft.com/office/drawing/2014/main" xmlns="" val="3756378353"/>
                    </a:ext>
                  </a:extLst>
                </a:gridCol>
                <a:gridCol w="560614">
                  <a:extLst>
                    <a:ext uri="{9D8B030D-6E8A-4147-A177-3AD203B41FA5}">
                      <a16:colId xmlns:a16="http://schemas.microsoft.com/office/drawing/2014/main" xmlns="" val="3117909241"/>
                    </a:ext>
                  </a:extLst>
                </a:gridCol>
                <a:gridCol w="560614">
                  <a:extLst>
                    <a:ext uri="{9D8B030D-6E8A-4147-A177-3AD203B41FA5}">
                      <a16:colId xmlns:a16="http://schemas.microsoft.com/office/drawing/2014/main" xmlns="" val="278067422"/>
                    </a:ext>
                  </a:extLst>
                </a:gridCol>
                <a:gridCol w="560614">
                  <a:extLst>
                    <a:ext uri="{9D8B030D-6E8A-4147-A177-3AD203B41FA5}">
                      <a16:colId xmlns:a16="http://schemas.microsoft.com/office/drawing/2014/main" xmlns="" val="665643200"/>
                    </a:ext>
                  </a:extLst>
                </a:gridCol>
              </a:tblGrid>
              <a:tr h="370840">
                <a:tc gridSpan="4">
                  <a:txBody>
                    <a:bodyPr/>
                    <a:lstStyle/>
                    <a:p>
                      <a:pPr algn="ctr"/>
                      <a:r>
                        <a:rPr lang="en-US" sz="2400" dirty="0">
                          <a:solidFill>
                            <a:sysClr val="windowText" lastClr="000000"/>
                          </a:solidFill>
                        </a:rPr>
                        <a:t>Inputs</a:t>
                      </a:r>
                      <a:endParaRPr lang="en-IN" sz="2400" dirty="0">
                        <a:solidFill>
                          <a:sysClr val="windowText" lastClr="000000"/>
                        </a:solidFill>
                      </a:endParaRP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gridSpan="3">
                  <a:txBody>
                    <a:bodyPr/>
                    <a:lstStyle/>
                    <a:p>
                      <a:pPr algn="ctr"/>
                      <a:r>
                        <a:rPr lang="en-US" sz="2400" dirty="0">
                          <a:solidFill>
                            <a:sysClr val="windowText" lastClr="000000"/>
                          </a:solidFill>
                        </a:rPr>
                        <a:t>Outputs</a:t>
                      </a:r>
                      <a:endParaRPr lang="en-IN" sz="2400" dirty="0">
                        <a:solidFill>
                          <a:sysClr val="windowText" lastClr="000000"/>
                        </a:solidFill>
                      </a:endParaRP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xmlns="" val="4213699910"/>
                  </a:ext>
                </a:extLst>
              </a:tr>
              <a:tr h="370840">
                <a:tc>
                  <a:txBody>
                    <a:bodyPr/>
                    <a:lstStyle/>
                    <a:p>
                      <a:pPr algn="ctr"/>
                      <a:r>
                        <a:rPr lang="en-US" sz="2400" b="1" dirty="0">
                          <a:solidFill>
                            <a:sysClr val="windowText" lastClr="000000"/>
                          </a:solidFill>
                        </a:rPr>
                        <a:t>D</a:t>
                      </a:r>
                      <a:r>
                        <a:rPr lang="en-US" sz="2400" b="1" baseline="-25000" dirty="0">
                          <a:solidFill>
                            <a:sysClr val="windowText" lastClr="000000"/>
                          </a:solidFill>
                        </a:rPr>
                        <a:t>0</a:t>
                      </a:r>
                      <a:endParaRPr lang="en-IN" sz="2400" b="1" dirty="0">
                        <a:solidFill>
                          <a:sysClr val="windowText" lastClr="000000"/>
                        </a:solidFill>
                      </a:endParaRP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400" b="1" dirty="0">
                          <a:solidFill>
                            <a:sysClr val="windowText" lastClr="000000"/>
                          </a:solidFill>
                        </a:rPr>
                        <a:t>D</a:t>
                      </a:r>
                      <a:r>
                        <a:rPr lang="en-US" sz="2400" b="1" baseline="-25000" dirty="0">
                          <a:solidFill>
                            <a:sysClr val="windowText" lastClr="000000"/>
                          </a:solidFill>
                        </a:rPr>
                        <a:t>1</a:t>
                      </a:r>
                      <a:endParaRPr lang="en-IN" sz="2400" b="1" dirty="0">
                        <a:solidFill>
                          <a:sysClr val="windowText" lastClr="000000"/>
                        </a:solidFill>
                      </a:endParaRP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400" b="1" dirty="0">
                          <a:solidFill>
                            <a:sysClr val="windowText" lastClr="000000"/>
                          </a:solidFill>
                        </a:rPr>
                        <a:t>D</a:t>
                      </a:r>
                      <a:r>
                        <a:rPr lang="en-US" sz="2400" b="1" baseline="-25000" dirty="0">
                          <a:solidFill>
                            <a:sysClr val="windowText" lastClr="000000"/>
                          </a:solidFill>
                        </a:rPr>
                        <a:t>2</a:t>
                      </a:r>
                      <a:endParaRPr lang="en-IN" sz="2400" b="1" dirty="0">
                        <a:solidFill>
                          <a:sysClr val="windowText" lastClr="000000"/>
                        </a:solidFill>
                      </a:endParaRP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400" b="1" dirty="0">
                          <a:solidFill>
                            <a:sysClr val="windowText" lastClr="000000"/>
                          </a:solidFill>
                        </a:rPr>
                        <a:t>D</a:t>
                      </a:r>
                      <a:r>
                        <a:rPr lang="en-US" sz="2400" b="1" baseline="-25000" dirty="0">
                          <a:solidFill>
                            <a:sysClr val="windowText" lastClr="000000"/>
                          </a:solidFill>
                        </a:rPr>
                        <a:t>3</a:t>
                      </a:r>
                      <a:endParaRPr lang="en-IN" sz="2400" b="1" dirty="0">
                        <a:solidFill>
                          <a:sysClr val="windowText" lastClr="000000"/>
                        </a:solidFill>
                      </a:endParaRP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400" b="1" dirty="0">
                          <a:solidFill>
                            <a:sysClr val="windowText" lastClr="000000"/>
                          </a:solidFill>
                        </a:rPr>
                        <a:t>A</a:t>
                      </a:r>
                      <a:endParaRPr lang="en-IN" sz="2400" b="1" dirty="0">
                        <a:solidFill>
                          <a:sysClr val="windowText" lastClr="000000"/>
                        </a:solidFill>
                      </a:endParaRP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400" b="1" dirty="0">
                          <a:solidFill>
                            <a:sysClr val="windowText" lastClr="000000"/>
                          </a:solidFill>
                        </a:rPr>
                        <a:t>B</a:t>
                      </a:r>
                      <a:endParaRPr lang="en-IN" sz="2400" b="1" dirty="0">
                        <a:solidFill>
                          <a:sysClr val="windowText" lastClr="000000"/>
                        </a:solidFill>
                      </a:endParaRP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US" sz="2400" b="1" dirty="0">
                          <a:solidFill>
                            <a:sysClr val="windowText" lastClr="000000"/>
                          </a:solidFill>
                        </a:rPr>
                        <a:t>V</a:t>
                      </a:r>
                      <a:endParaRPr lang="en-IN" sz="2400" b="1" dirty="0">
                        <a:solidFill>
                          <a:sysClr val="windowText" lastClr="000000"/>
                        </a:solidFill>
                      </a:endParaRP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2749231911"/>
                  </a:ext>
                </a:extLst>
              </a:tr>
              <a:tr h="370840">
                <a:tc>
                  <a:txBody>
                    <a:bodyPr/>
                    <a:lstStyle/>
                    <a:p>
                      <a:pPr algn="ctr"/>
                      <a:r>
                        <a:rPr lang="en-US" sz="2400" dirty="0"/>
                        <a:t>0</a:t>
                      </a:r>
                      <a:endParaRPr lang="en-IN" sz="24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endParaRPr lang="en-IN" sz="24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endParaRPr lang="en-IN" sz="24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endParaRPr lang="en-IN" sz="24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x</a:t>
                      </a:r>
                      <a:endParaRPr lang="en-IN" sz="24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x</a:t>
                      </a:r>
                      <a:endParaRPr lang="en-IN" sz="24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endParaRPr lang="en-IN" sz="24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33917458"/>
                  </a:ext>
                </a:extLst>
              </a:tr>
              <a:tr h="370840">
                <a:tc>
                  <a:txBody>
                    <a:bodyPr/>
                    <a:lstStyle/>
                    <a:p>
                      <a:pPr algn="ctr"/>
                      <a:r>
                        <a:rPr lang="en-US" sz="2400" dirty="0"/>
                        <a:t>1</a:t>
                      </a:r>
                      <a:endParaRPr lang="en-IN" sz="24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endParaRPr lang="en-IN" sz="24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endParaRPr lang="en-IN" sz="24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endParaRPr lang="en-IN" sz="24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endParaRPr lang="en-IN" sz="24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endParaRPr lang="en-IN" sz="24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endParaRPr lang="en-IN" sz="24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967218887"/>
                  </a:ext>
                </a:extLst>
              </a:tr>
              <a:tr h="370840">
                <a:tc>
                  <a:txBody>
                    <a:bodyPr/>
                    <a:lstStyle/>
                    <a:p>
                      <a:pPr algn="ctr"/>
                      <a:r>
                        <a:rPr lang="en-US" sz="2400" dirty="0"/>
                        <a:t>x</a:t>
                      </a:r>
                      <a:endParaRPr lang="en-IN" sz="24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endParaRPr lang="en-IN" sz="24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endParaRPr lang="en-IN" sz="24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endParaRPr lang="en-IN" sz="24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endParaRPr lang="en-IN" sz="24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endParaRPr lang="en-IN" sz="24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endParaRPr lang="en-IN" sz="24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696060623"/>
                  </a:ext>
                </a:extLst>
              </a:tr>
              <a:tr h="370840">
                <a:tc>
                  <a:txBody>
                    <a:bodyPr/>
                    <a:lstStyle/>
                    <a:p>
                      <a:pPr algn="ctr"/>
                      <a:r>
                        <a:rPr lang="en-US" sz="2400" dirty="0"/>
                        <a:t>x</a:t>
                      </a:r>
                      <a:endParaRPr lang="en-IN" sz="24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x</a:t>
                      </a:r>
                      <a:endParaRPr lang="en-IN" sz="24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endParaRPr lang="en-IN" sz="24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endParaRPr lang="en-IN" sz="24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endParaRPr lang="en-IN" sz="24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0</a:t>
                      </a:r>
                      <a:endParaRPr lang="en-IN" sz="24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endParaRPr lang="en-IN" sz="24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618931837"/>
                  </a:ext>
                </a:extLst>
              </a:tr>
              <a:tr h="370840">
                <a:tc>
                  <a:txBody>
                    <a:bodyPr/>
                    <a:lstStyle/>
                    <a:p>
                      <a:pPr algn="ctr"/>
                      <a:r>
                        <a:rPr lang="en-US" sz="2400" dirty="0"/>
                        <a:t>x</a:t>
                      </a:r>
                      <a:endParaRPr lang="en-IN" sz="24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x</a:t>
                      </a:r>
                      <a:endParaRPr lang="en-IN" sz="24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x</a:t>
                      </a:r>
                      <a:endParaRPr lang="en-IN" sz="24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endParaRPr lang="en-IN" sz="24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endParaRPr lang="en-IN" sz="24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endParaRPr lang="en-IN" sz="24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2400" dirty="0"/>
                        <a:t>1</a:t>
                      </a:r>
                      <a:endParaRPr lang="en-IN" sz="24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749769168"/>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xmlns="" id="{4F333B73-8417-47CC-8451-4035318F5003}"/>
                  </a:ext>
                </a:extLst>
              </p:cNvPr>
              <p:cNvSpPr txBox="1"/>
              <p:nvPr/>
            </p:nvSpPr>
            <p:spPr>
              <a:xfrm>
                <a:off x="6096000" y="3301946"/>
                <a:ext cx="4344266" cy="5120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𝐴</m:t>
                      </m:r>
                      <m:r>
                        <a:rPr lang="en-IN" i="1" smtClean="0">
                          <a:latin typeface="Cambria Math" panose="02040503050406030204" pitchFamily="18" charset="0"/>
                        </a:rPr>
                        <m:t>= </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𝑚</m:t>
                          </m:r>
                        </m:sub>
                        <m:sup/>
                        <m:e>
                          <m:r>
                            <a:rPr lang="en-US" b="0" i="1" smtClean="0">
                              <a:latin typeface="Cambria Math" panose="02040503050406030204" pitchFamily="18" charset="0"/>
                            </a:rPr>
                            <m:t>(1, 2, 3, 5, 6, 7, 9, 10, 11, 13, 14, 15)</m:t>
                          </m:r>
                        </m:e>
                      </m:nary>
                    </m:oMath>
                  </m:oMathPara>
                </a14:m>
                <a:endParaRPr lang="en-IN" dirty="0"/>
              </a:p>
            </p:txBody>
          </p:sp>
        </mc:Choice>
        <mc:Fallback xmlns="">
          <p:sp>
            <p:nvSpPr>
              <p:cNvPr id="5" name="TextBox 4">
                <a:extLst>
                  <a:ext uri="{FF2B5EF4-FFF2-40B4-BE49-F238E27FC236}">
                    <a16:creationId xmlns:a16="http://schemas.microsoft.com/office/drawing/2014/main" id="{4F333B73-8417-47CC-8451-4035318F5003}"/>
                  </a:ext>
                </a:extLst>
              </p:cNvPr>
              <p:cNvSpPr txBox="1">
                <a:spLocks noRot="1" noChangeAspect="1" noMove="1" noResize="1" noEditPoints="1" noAdjustHandles="1" noChangeArrowheads="1" noChangeShapeType="1" noTextEdit="1"/>
              </p:cNvSpPr>
              <p:nvPr/>
            </p:nvSpPr>
            <p:spPr>
              <a:xfrm>
                <a:off x="6096000" y="3301946"/>
                <a:ext cx="4344266" cy="512063"/>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xmlns="" id="{CBD8E92E-C90F-4E1C-8C00-26FFF0DAB608}"/>
                  </a:ext>
                </a:extLst>
              </p:cNvPr>
              <p:cNvSpPr txBox="1"/>
              <p:nvPr/>
            </p:nvSpPr>
            <p:spPr>
              <a:xfrm>
                <a:off x="6018510" y="4150586"/>
                <a:ext cx="3925049" cy="5120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r>
                        <a:rPr lang="en-IN" i="1" smtClean="0">
                          <a:latin typeface="Cambria Math" panose="02040503050406030204" pitchFamily="18" charset="0"/>
                        </a:rPr>
                        <m:t>=</m:t>
                      </m:r>
                      <m:r>
                        <a:rPr lang="en-US" b="0" i="1" smtClean="0">
                          <a:latin typeface="Cambria Math" panose="02040503050406030204" pitchFamily="18" charset="0"/>
                        </a:rPr>
                        <m:t> </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𝑚</m:t>
                          </m:r>
                        </m:sub>
                        <m:sup/>
                        <m:e>
                          <m:r>
                            <a:rPr lang="en-US" b="0" i="1" smtClean="0">
                              <a:latin typeface="Cambria Math" panose="02040503050406030204" pitchFamily="18" charset="0"/>
                            </a:rPr>
                            <m:t>(1, 3, 4, 5, 7, 9, 11, 12, 13, 15)</m:t>
                          </m:r>
                        </m:e>
                      </m:nary>
                    </m:oMath>
                  </m:oMathPara>
                </a14:m>
                <a:endParaRPr lang="en-IN" dirty="0"/>
              </a:p>
            </p:txBody>
          </p:sp>
        </mc:Choice>
        <mc:Fallback xmlns="">
          <p:sp>
            <p:nvSpPr>
              <p:cNvPr id="6" name="TextBox 5">
                <a:extLst>
                  <a:ext uri="{FF2B5EF4-FFF2-40B4-BE49-F238E27FC236}">
                    <a16:creationId xmlns:a16="http://schemas.microsoft.com/office/drawing/2014/main" id="{CBD8E92E-C90F-4E1C-8C00-26FFF0DAB608}"/>
                  </a:ext>
                </a:extLst>
              </p:cNvPr>
              <p:cNvSpPr txBox="1">
                <a:spLocks noRot="1" noChangeAspect="1" noMove="1" noResize="1" noEditPoints="1" noAdjustHandles="1" noChangeArrowheads="1" noChangeShapeType="1" noTextEdit="1"/>
              </p:cNvSpPr>
              <p:nvPr/>
            </p:nvSpPr>
            <p:spPr>
              <a:xfrm>
                <a:off x="6018510" y="4150586"/>
                <a:ext cx="3925049" cy="512063"/>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xmlns="" id="{15B1E3AB-AD55-4DB1-8869-BB8A9D66897D}"/>
                  </a:ext>
                </a:extLst>
              </p:cNvPr>
              <p:cNvSpPr txBox="1"/>
              <p:nvPr/>
            </p:nvSpPr>
            <p:spPr>
              <a:xfrm>
                <a:off x="6096000" y="4983724"/>
                <a:ext cx="5120376" cy="5120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r>
                        <a:rPr lang="en-IN" i="1" smtClean="0">
                          <a:latin typeface="Cambria Math" panose="02040503050406030204" pitchFamily="18" charset="0"/>
                        </a:rPr>
                        <m:t>=</m:t>
                      </m:r>
                      <m:r>
                        <a:rPr lang="en-US" b="0" i="1" smtClean="0">
                          <a:latin typeface="Cambria Math" panose="02040503050406030204" pitchFamily="18" charset="0"/>
                        </a:rPr>
                        <m:t> </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𝑚</m:t>
                          </m:r>
                        </m:sub>
                        <m:sup/>
                        <m:e>
                          <m:r>
                            <a:rPr lang="en-US" b="0" i="1" smtClean="0">
                              <a:latin typeface="Cambria Math" panose="02040503050406030204" pitchFamily="18" charset="0"/>
                            </a:rPr>
                            <m:t>(1, 2, 3, 4, 5, 6, 7, 8, 9, 10, 11, 12, 13, 14, 15)</m:t>
                          </m:r>
                        </m:e>
                      </m:nary>
                    </m:oMath>
                  </m:oMathPara>
                </a14:m>
                <a:endParaRPr lang="en-IN" dirty="0"/>
              </a:p>
            </p:txBody>
          </p:sp>
        </mc:Choice>
        <mc:Fallback xmlns="">
          <p:sp>
            <p:nvSpPr>
              <p:cNvPr id="7" name="TextBox 6">
                <a:extLst>
                  <a:ext uri="{FF2B5EF4-FFF2-40B4-BE49-F238E27FC236}">
                    <a16:creationId xmlns:a16="http://schemas.microsoft.com/office/drawing/2014/main" id="{15B1E3AB-AD55-4DB1-8869-BB8A9D66897D}"/>
                  </a:ext>
                </a:extLst>
              </p:cNvPr>
              <p:cNvSpPr txBox="1">
                <a:spLocks noRot="1" noChangeAspect="1" noMove="1" noResize="1" noEditPoints="1" noAdjustHandles="1" noChangeArrowheads="1" noChangeShapeType="1" noTextEdit="1"/>
              </p:cNvSpPr>
              <p:nvPr/>
            </p:nvSpPr>
            <p:spPr>
              <a:xfrm>
                <a:off x="6096000" y="4983724"/>
                <a:ext cx="5120376" cy="512063"/>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982183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914ADD-2574-4571-B725-BB548F0731BA}"/>
              </a:ext>
            </a:extLst>
          </p:cNvPr>
          <p:cNvSpPr>
            <a:spLocks noGrp="1"/>
          </p:cNvSpPr>
          <p:nvPr>
            <p:ph type="title"/>
          </p:nvPr>
        </p:nvSpPr>
        <p:spPr/>
        <p:txBody>
          <a:bodyPr/>
          <a:lstStyle/>
          <a:p>
            <a:r>
              <a:rPr lang="en-US" dirty="0"/>
              <a:t>Priority Encoder</a:t>
            </a:r>
            <a:endParaRPr lang="en-IN" dirty="0"/>
          </a:p>
        </p:txBody>
      </p:sp>
      <p:grpSp>
        <p:nvGrpSpPr>
          <p:cNvPr id="4" name="Group 3">
            <a:extLst>
              <a:ext uri="{FF2B5EF4-FFF2-40B4-BE49-F238E27FC236}">
                <a16:creationId xmlns:a16="http://schemas.microsoft.com/office/drawing/2014/main" xmlns="" id="{C26C6838-6152-4034-92FA-D0937A348D1F}"/>
              </a:ext>
            </a:extLst>
          </p:cNvPr>
          <p:cNvGrpSpPr/>
          <p:nvPr/>
        </p:nvGrpSpPr>
        <p:grpSpPr>
          <a:xfrm>
            <a:off x="1110714" y="1577654"/>
            <a:ext cx="3954315" cy="4043065"/>
            <a:chOff x="2538413" y="1367135"/>
            <a:chExt cx="3954315" cy="4043065"/>
          </a:xfrm>
        </p:grpSpPr>
        <p:graphicFrame>
          <p:nvGraphicFramePr>
            <p:cNvPr id="5" name="Content Placeholder 3">
              <a:extLst>
                <a:ext uri="{FF2B5EF4-FFF2-40B4-BE49-F238E27FC236}">
                  <a16:creationId xmlns:a16="http://schemas.microsoft.com/office/drawing/2014/main" xmlns="" id="{6F863B83-5730-4A44-805C-5BF3C0BD71A0}"/>
                </a:ext>
              </a:extLst>
            </p:cNvPr>
            <p:cNvGraphicFramePr>
              <a:graphicFrameLocks/>
            </p:cNvGraphicFramePr>
            <p:nvPr>
              <p:extLst>
                <p:ext uri="{D42A27DB-BD31-4B8C-83A1-F6EECF244321}">
                  <p14:modId xmlns:p14="http://schemas.microsoft.com/office/powerpoint/2010/main" val="480562517"/>
                </p:ext>
              </p:extLst>
            </p:nvPr>
          </p:nvGraphicFramePr>
          <p:xfrm>
            <a:off x="3295650" y="2057400"/>
            <a:ext cx="3143252" cy="3352800"/>
          </p:xfrm>
          <a:graphic>
            <a:graphicData uri="http://schemas.openxmlformats.org/drawingml/2006/table">
              <a:tbl>
                <a:tblPr firstRow="1" bandRow="1"/>
                <a:tblGrid>
                  <a:gridCol w="785813">
                    <a:extLst>
                      <a:ext uri="{9D8B030D-6E8A-4147-A177-3AD203B41FA5}">
                        <a16:colId xmlns:a16="http://schemas.microsoft.com/office/drawing/2014/main" xmlns="" val="20000"/>
                      </a:ext>
                    </a:extLst>
                  </a:gridCol>
                  <a:gridCol w="785813">
                    <a:extLst>
                      <a:ext uri="{9D8B030D-6E8A-4147-A177-3AD203B41FA5}">
                        <a16:colId xmlns:a16="http://schemas.microsoft.com/office/drawing/2014/main" xmlns="" val="20001"/>
                      </a:ext>
                    </a:extLst>
                  </a:gridCol>
                  <a:gridCol w="785813">
                    <a:extLst>
                      <a:ext uri="{9D8B030D-6E8A-4147-A177-3AD203B41FA5}">
                        <a16:colId xmlns:a16="http://schemas.microsoft.com/office/drawing/2014/main" xmlns="" val="20002"/>
                      </a:ext>
                    </a:extLst>
                  </a:gridCol>
                  <a:gridCol w="785813">
                    <a:extLst>
                      <a:ext uri="{9D8B030D-6E8A-4147-A177-3AD203B41FA5}">
                        <a16:colId xmlns:a16="http://schemas.microsoft.com/office/drawing/2014/main" xmlns="" val="20003"/>
                      </a:ext>
                    </a:extLst>
                  </a:gridCol>
                </a:tblGrid>
                <a:tr h="838200">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0"/>
                    </a:ext>
                  </a:extLst>
                </a:tr>
                <a:tr h="838200">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r h="838200">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2"/>
                    </a:ext>
                  </a:extLst>
                </a:tr>
                <a:tr h="838200">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cxnSp>
          <p:nvCxnSpPr>
            <p:cNvPr id="6" name="Straight Connector 5">
              <a:extLst>
                <a:ext uri="{FF2B5EF4-FFF2-40B4-BE49-F238E27FC236}">
                  <a16:creationId xmlns:a16="http://schemas.microsoft.com/office/drawing/2014/main" xmlns="" id="{212AB6E4-0728-4DCD-A2BB-E647F4595D5A}"/>
                </a:ext>
              </a:extLst>
            </p:cNvPr>
            <p:cNvCxnSpPr/>
            <p:nvPr/>
          </p:nvCxnSpPr>
          <p:spPr>
            <a:xfrm flipH="1" flipV="1">
              <a:off x="2679032" y="1597944"/>
              <a:ext cx="609600" cy="45720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xmlns="" id="{666EDA50-5C8A-4245-AE1A-A90B2FE7C86C}"/>
                </a:ext>
              </a:extLst>
            </p:cNvPr>
            <p:cNvSpPr txBox="1"/>
            <p:nvPr/>
          </p:nvSpPr>
          <p:spPr>
            <a:xfrm>
              <a:off x="2767013" y="1367135"/>
              <a:ext cx="771365" cy="461665"/>
            </a:xfrm>
            <a:prstGeom prst="rect">
              <a:avLst/>
            </a:prstGeom>
            <a:noFill/>
          </p:spPr>
          <p:txBody>
            <a:bodyPr wrap="none" rtlCol="0">
              <a:spAutoFit/>
            </a:bodyPr>
            <a:lstStyle/>
            <a:p>
              <a:r>
                <a:rPr lang="en-US" sz="2400" dirty="0"/>
                <a:t>D</a:t>
              </a:r>
              <a:r>
                <a:rPr lang="en-US" sz="2400" baseline="-25000" dirty="0"/>
                <a:t>0</a:t>
              </a:r>
              <a:r>
                <a:rPr lang="en-US" sz="2400" dirty="0"/>
                <a:t>D</a:t>
              </a:r>
              <a:r>
                <a:rPr lang="en-US" sz="2400" baseline="-25000" dirty="0"/>
                <a:t>1</a:t>
              </a:r>
            </a:p>
          </p:txBody>
        </p:sp>
        <p:sp>
          <p:nvSpPr>
            <p:cNvPr id="8" name="TextBox 7">
              <a:extLst>
                <a:ext uri="{FF2B5EF4-FFF2-40B4-BE49-F238E27FC236}">
                  <a16:creationId xmlns:a16="http://schemas.microsoft.com/office/drawing/2014/main" xmlns="" id="{1655A2A9-48A6-4D99-BA11-B4E4FA0ADA95}"/>
                </a:ext>
              </a:extLst>
            </p:cNvPr>
            <p:cNvSpPr txBox="1"/>
            <p:nvPr/>
          </p:nvSpPr>
          <p:spPr>
            <a:xfrm>
              <a:off x="2538413" y="1824335"/>
              <a:ext cx="771365" cy="461665"/>
            </a:xfrm>
            <a:prstGeom prst="rect">
              <a:avLst/>
            </a:prstGeom>
            <a:noFill/>
          </p:spPr>
          <p:txBody>
            <a:bodyPr wrap="none" rtlCol="0">
              <a:spAutoFit/>
            </a:bodyPr>
            <a:lstStyle/>
            <a:p>
              <a:r>
                <a:rPr lang="en-US" sz="2400" dirty="0"/>
                <a:t>D</a:t>
              </a:r>
              <a:r>
                <a:rPr lang="en-US" sz="2400" baseline="-25000" dirty="0"/>
                <a:t>2</a:t>
              </a:r>
              <a:r>
                <a:rPr lang="en-US" sz="2400" dirty="0"/>
                <a:t>D</a:t>
              </a:r>
              <a:r>
                <a:rPr lang="en-US" sz="2400" baseline="-25000" dirty="0"/>
                <a:t>3</a:t>
              </a:r>
            </a:p>
          </p:txBody>
        </p:sp>
        <p:sp>
          <p:nvSpPr>
            <p:cNvPr id="9" name="TextBox 8">
              <a:extLst>
                <a:ext uri="{FF2B5EF4-FFF2-40B4-BE49-F238E27FC236}">
                  <a16:creationId xmlns:a16="http://schemas.microsoft.com/office/drawing/2014/main" xmlns="" id="{A1D0B645-9522-4F3B-8AB7-C16DDEEE6913}"/>
                </a:ext>
              </a:extLst>
            </p:cNvPr>
            <p:cNvSpPr txBox="1"/>
            <p:nvPr/>
          </p:nvSpPr>
          <p:spPr>
            <a:xfrm>
              <a:off x="3429000" y="1595735"/>
              <a:ext cx="495649" cy="461665"/>
            </a:xfrm>
            <a:prstGeom prst="rect">
              <a:avLst/>
            </a:prstGeom>
            <a:noFill/>
          </p:spPr>
          <p:txBody>
            <a:bodyPr wrap="none" rtlCol="0">
              <a:spAutoFit/>
            </a:bodyPr>
            <a:lstStyle/>
            <a:p>
              <a:r>
                <a:rPr lang="en-US" sz="2400" dirty="0"/>
                <a:t>00</a:t>
              </a:r>
            </a:p>
          </p:txBody>
        </p:sp>
        <p:sp>
          <p:nvSpPr>
            <p:cNvPr id="10" name="TextBox 9">
              <a:extLst>
                <a:ext uri="{FF2B5EF4-FFF2-40B4-BE49-F238E27FC236}">
                  <a16:creationId xmlns:a16="http://schemas.microsoft.com/office/drawing/2014/main" xmlns="" id="{324B624E-B4FA-4EE1-902C-07838A9BB93A}"/>
                </a:ext>
              </a:extLst>
            </p:cNvPr>
            <p:cNvSpPr txBox="1"/>
            <p:nvPr/>
          </p:nvSpPr>
          <p:spPr>
            <a:xfrm>
              <a:off x="5791200" y="1600200"/>
              <a:ext cx="495649" cy="461665"/>
            </a:xfrm>
            <a:prstGeom prst="rect">
              <a:avLst/>
            </a:prstGeom>
            <a:noFill/>
          </p:spPr>
          <p:txBody>
            <a:bodyPr wrap="none" rtlCol="0">
              <a:spAutoFit/>
            </a:bodyPr>
            <a:lstStyle/>
            <a:p>
              <a:r>
                <a:rPr lang="en-US" sz="2400" dirty="0"/>
                <a:t>10</a:t>
              </a:r>
            </a:p>
          </p:txBody>
        </p:sp>
        <p:sp>
          <p:nvSpPr>
            <p:cNvPr id="11" name="TextBox 10">
              <a:extLst>
                <a:ext uri="{FF2B5EF4-FFF2-40B4-BE49-F238E27FC236}">
                  <a16:creationId xmlns:a16="http://schemas.microsoft.com/office/drawing/2014/main" xmlns="" id="{B4F835FD-59A7-4884-AE2A-6DE3614FDFD7}"/>
                </a:ext>
              </a:extLst>
            </p:cNvPr>
            <p:cNvSpPr txBox="1"/>
            <p:nvPr/>
          </p:nvSpPr>
          <p:spPr>
            <a:xfrm>
              <a:off x="2743200" y="2277070"/>
              <a:ext cx="495649" cy="461665"/>
            </a:xfrm>
            <a:prstGeom prst="rect">
              <a:avLst/>
            </a:prstGeom>
            <a:noFill/>
          </p:spPr>
          <p:txBody>
            <a:bodyPr wrap="none" rtlCol="0">
              <a:spAutoFit/>
            </a:bodyPr>
            <a:lstStyle/>
            <a:p>
              <a:r>
                <a:rPr lang="en-US" sz="2400" dirty="0"/>
                <a:t>00</a:t>
              </a:r>
            </a:p>
          </p:txBody>
        </p:sp>
        <p:sp>
          <p:nvSpPr>
            <p:cNvPr id="12" name="TextBox 11">
              <a:extLst>
                <a:ext uri="{FF2B5EF4-FFF2-40B4-BE49-F238E27FC236}">
                  <a16:creationId xmlns:a16="http://schemas.microsoft.com/office/drawing/2014/main" xmlns="" id="{94EFA9D0-E96E-4D7E-8FF1-64FD4DC48079}"/>
                </a:ext>
              </a:extLst>
            </p:cNvPr>
            <p:cNvSpPr txBox="1"/>
            <p:nvPr/>
          </p:nvSpPr>
          <p:spPr>
            <a:xfrm>
              <a:off x="2743200" y="3043535"/>
              <a:ext cx="495649" cy="461665"/>
            </a:xfrm>
            <a:prstGeom prst="rect">
              <a:avLst/>
            </a:prstGeom>
            <a:noFill/>
          </p:spPr>
          <p:txBody>
            <a:bodyPr wrap="none" rtlCol="0">
              <a:spAutoFit/>
            </a:bodyPr>
            <a:lstStyle/>
            <a:p>
              <a:r>
                <a:rPr lang="en-US" sz="2400" dirty="0"/>
                <a:t>01</a:t>
              </a:r>
            </a:p>
          </p:txBody>
        </p:sp>
        <p:sp>
          <p:nvSpPr>
            <p:cNvPr id="13" name="TextBox 12">
              <a:extLst>
                <a:ext uri="{FF2B5EF4-FFF2-40B4-BE49-F238E27FC236}">
                  <a16:creationId xmlns:a16="http://schemas.microsoft.com/office/drawing/2014/main" xmlns="" id="{B85D7075-83D6-4C85-9875-A19F16FD1CC9}"/>
                </a:ext>
              </a:extLst>
            </p:cNvPr>
            <p:cNvSpPr txBox="1"/>
            <p:nvPr/>
          </p:nvSpPr>
          <p:spPr>
            <a:xfrm>
              <a:off x="3733800" y="2038290"/>
              <a:ext cx="314510" cy="400110"/>
            </a:xfrm>
            <a:prstGeom prst="rect">
              <a:avLst/>
            </a:prstGeom>
            <a:noFill/>
          </p:spPr>
          <p:txBody>
            <a:bodyPr wrap="none" rtlCol="0">
              <a:spAutoFit/>
            </a:bodyPr>
            <a:lstStyle/>
            <a:p>
              <a:r>
                <a:rPr lang="en-US" sz="2000" dirty="0"/>
                <a:t>0</a:t>
              </a:r>
            </a:p>
          </p:txBody>
        </p:sp>
        <p:sp>
          <p:nvSpPr>
            <p:cNvPr id="14" name="TextBox 13">
              <a:extLst>
                <a:ext uri="{FF2B5EF4-FFF2-40B4-BE49-F238E27FC236}">
                  <a16:creationId xmlns:a16="http://schemas.microsoft.com/office/drawing/2014/main" xmlns="" id="{3456D4AA-A38E-4C80-9479-5D3D5CBCBBA2}"/>
                </a:ext>
              </a:extLst>
            </p:cNvPr>
            <p:cNvSpPr txBox="1"/>
            <p:nvPr/>
          </p:nvSpPr>
          <p:spPr>
            <a:xfrm>
              <a:off x="3733800" y="2876490"/>
              <a:ext cx="314510" cy="400110"/>
            </a:xfrm>
            <a:prstGeom prst="rect">
              <a:avLst/>
            </a:prstGeom>
            <a:noFill/>
          </p:spPr>
          <p:txBody>
            <a:bodyPr wrap="none" rtlCol="0">
              <a:spAutoFit/>
            </a:bodyPr>
            <a:lstStyle/>
            <a:p>
              <a:r>
                <a:rPr lang="en-US" sz="2000" dirty="0"/>
                <a:t>1</a:t>
              </a:r>
            </a:p>
          </p:txBody>
        </p:sp>
        <p:sp>
          <p:nvSpPr>
            <p:cNvPr id="15" name="TextBox 14">
              <a:extLst>
                <a:ext uri="{FF2B5EF4-FFF2-40B4-BE49-F238E27FC236}">
                  <a16:creationId xmlns:a16="http://schemas.microsoft.com/office/drawing/2014/main" xmlns="" id="{64772A8A-EE0C-4169-86FF-802D9A958A20}"/>
                </a:ext>
              </a:extLst>
            </p:cNvPr>
            <p:cNvSpPr txBox="1"/>
            <p:nvPr/>
          </p:nvSpPr>
          <p:spPr>
            <a:xfrm>
              <a:off x="3733800" y="4552890"/>
              <a:ext cx="314510" cy="400110"/>
            </a:xfrm>
            <a:prstGeom prst="rect">
              <a:avLst/>
            </a:prstGeom>
            <a:noFill/>
          </p:spPr>
          <p:txBody>
            <a:bodyPr wrap="none" rtlCol="0">
              <a:spAutoFit/>
            </a:bodyPr>
            <a:lstStyle/>
            <a:p>
              <a:r>
                <a:rPr lang="en-US" sz="2000" dirty="0"/>
                <a:t>2</a:t>
              </a:r>
            </a:p>
          </p:txBody>
        </p:sp>
        <p:sp>
          <p:nvSpPr>
            <p:cNvPr id="16" name="TextBox 15">
              <a:extLst>
                <a:ext uri="{FF2B5EF4-FFF2-40B4-BE49-F238E27FC236}">
                  <a16:creationId xmlns:a16="http://schemas.microsoft.com/office/drawing/2014/main" xmlns="" id="{453C0322-364D-4B98-8D72-4DC28AC62574}"/>
                </a:ext>
              </a:extLst>
            </p:cNvPr>
            <p:cNvSpPr txBox="1"/>
            <p:nvPr/>
          </p:nvSpPr>
          <p:spPr>
            <a:xfrm>
              <a:off x="3733800" y="3733800"/>
              <a:ext cx="314510" cy="400110"/>
            </a:xfrm>
            <a:prstGeom prst="rect">
              <a:avLst/>
            </a:prstGeom>
            <a:noFill/>
          </p:spPr>
          <p:txBody>
            <a:bodyPr wrap="none" rtlCol="0">
              <a:spAutoFit/>
            </a:bodyPr>
            <a:lstStyle/>
            <a:p>
              <a:r>
                <a:rPr lang="en-US" sz="2000" dirty="0"/>
                <a:t>3</a:t>
              </a:r>
            </a:p>
          </p:txBody>
        </p:sp>
        <p:sp>
          <p:nvSpPr>
            <p:cNvPr id="17" name="TextBox 16">
              <a:extLst>
                <a:ext uri="{FF2B5EF4-FFF2-40B4-BE49-F238E27FC236}">
                  <a16:creationId xmlns:a16="http://schemas.microsoft.com/office/drawing/2014/main" xmlns="" id="{B2BEBD4C-593D-43EC-A3EA-77829016E99D}"/>
                </a:ext>
              </a:extLst>
            </p:cNvPr>
            <p:cNvSpPr txBox="1"/>
            <p:nvPr/>
          </p:nvSpPr>
          <p:spPr>
            <a:xfrm>
              <a:off x="4228751" y="1600200"/>
              <a:ext cx="495649" cy="461665"/>
            </a:xfrm>
            <a:prstGeom prst="rect">
              <a:avLst/>
            </a:prstGeom>
            <a:noFill/>
          </p:spPr>
          <p:txBody>
            <a:bodyPr wrap="none" rtlCol="0">
              <a:spAutoFit/>
            </a:bodyPr>
            <a:lstStyle/>
            <a:p>
              <a:r>
                <a:rPr lang="en-US" sz="2400" dirty="0"/>
                <a:t>01</a:t>
              </a:r>
            </a:p>
          </p:txBody>
        </p:sp>
        <p:sp>
          <p:nvSpPr>
            <p:cNvPr id="18" name="TextBox 17">
              <a:extLst>
                <a:ext uri="{FF2B5EF4-FFF2-40B4-BE49-F238E27FC236}">
                  <a16:creationId xmlns:a16="http://schemas.microsoft.com/office/drawing/2014/main" xmlns="" id="{19A7A050-1DAE-4DB4-8ABA-1C2EDDA97897}"/>
                </a:ext>
              </a:extLst>
            </p:cNvPr>
            <p:cNvSpPr txBox="1"/>
            <p:nvPr/>
          </p:nvSpPr>
          <p:spPr>
            <a:xfrm>
              <a:off x="4990751" y="1595735"/>
              <a:ext cx="495649" cy="461665"/>
            </a:xfrm>
            <a:prstGeom prst="rect">
              <a:avLst/>
            </a:prstGeom>
            <a:noFill/>
          </p:spPr>
          <p:txBody>
            <a:bodyPr wrap="none" rtlCol="0">
              <a:spAutoFit/>
            </a:bodyPr>
            <a:lstStyle/>
            <a:p>
              <a:r>
                <a:rPr lang="en-US" sz="2400" dirty="0"/>
                <a:t>11</a:t>
              </a:r>
            </a:p>
          </p:txBody>
        </p:sp>
        <p:sp>
          <p:nvSpPr>
            <p:cNvPr id="19" name="TextBox 18">
              <a:extLst>
                <a:ext uri="{FF2B5EF4-FFF2-40B4-BE49-F238E27FC236}">
                  <a16:creationId xmlns:a16="http://schemas.microsoft.com/office/drawing/2014/main" xmlns="" id="{DF0E5482-CF45-46A3-AE42-B152BF02A351}"/>
                </a:ext>
              </a:extLst>
            </p:cNvPr>
            <p:cNvSpPr txBox="1"/>
            <p:nvPr/>
          </p:nvSpPr>
          <p:spPr>
            <a:xfrm>
              <a:off x="4572000" y="2038290"/>
              <a:ext cx="314510" cy="400110"/>
            </a:xfrm>
            <a:prstGeom prst="rect">
              <a:avLst/>
            </a:prstGeom>
            <a:noFill/>
          </p:spPr>
          <p:txBody>
            <a:bodyPr wrap="none" rtlCol="0">
              <a:spAutoFit/>
            </a:bodyPr>
            <a:lstStyle/>
            <a:p>
              <a:r>
                <a:rPr lang="en-US" sz="2000" dirty="0"/>
                <a:t>4</a:t>
              </a:r>
            </a:p>
          </p:txBody>
        </p:sp>
        <p:sp>
          <p:nvSpPr>
            <p:cNvPr id="20" name="TextBox 19">
              <a:extLst>
                <a:ext uri="{FF2B5EF4-FFF2-40B4-BE49-F238E27FC236}">
                  <a16:creationId xmlns:a16="http://schemas.microsoft.com/office/drawing/2014/main" xmlns="" id="{6D685434-9A89-415F-8117-C8068D1D8C36}"/>
                </a:ext>
              </a:extLst>
            </p:cNvPr>
            <p:cNvSpPr txBox="1"/>
            <p:nvPr/>
          </p:nvSpPr>
          <p:spPr>
            <a:xfrm>
              <a:off x="4572000" y="2895600"/>
              <a:ext cx="314510" cy="400110"/>
            </a:xfrm>
            <a:prstGeom prst="rect">
              <a:avLst/>
            </a:prstGeom>
            <a:noFill/>
          </p:spPr>
          <p:txBody>
            <a:bodyPr wrap="none" rtlCol="0">
              <a:spAutoFit/>
            </a:bodyPr>
            <a:lstStyle/>
            <a:p>
              <a:r>
                <a:rPr lang="en-US" sz="2000" dirty="0"/>
                <a:t>5</a:t>
              </a:r>
            </a:p>
          </p:txBody>
        </p:sp>
        <p:sp>
          <p:nvSpPr>
            <p:cNvPr id="21" name="TextBox 20">
              <a:extLst>
                <a:ext uri="{FF2B5EF4-FFF2-40B4-BE49-F238E27FC236}">
                  <a16:creationId xmlns:a16="http://schemas.microsoft.com/office/drawing/2014/main" xmlns="" id="{19AD6676-4409-4C05-A7B8-E1C77C51BCB7}"/>
                </a:ext>
              </a:extLst>
            </p:cNvPr>
            <p:cNvSpPr txBox="1"/>
            <p:nvPr/>
          </p:nvSpPr>
          <p:spPr>
            <a:xfrm>
              <a:off x="4572000" y="4572000"/>
              <a:ext cx="314510" cy="400110"/>
            </a:xfrm>
            <a:prstGeom prst="rect">
              <a:avLst/>
            </a:prstGeom>
            <a:noFill/>
          </p:spPr>
          <p:txBody>
            <a:bodyPr wrap="none" rtlCol="0">
              <a:spAutoFit/>
            </a:bodyPr>
            <a:lstStyle/>
            <a:p>
              <a:r>
                <a:rPr lang="en-US" sz="2000" dirty="0"/>
                <a:t>6</a:t>
              </a:r>
            </a:p>
          </p:txBody>
        </p:sp>
        <p:sp>
          <p:nvSpPr>
            <p:cNvPr id="22" name="TextBox 21">
              <a:extLst>
                <a:ext uri="{FF2B5EF4-FFF2-40B4-BE49-F238E27FC236}">
                  <a16:creationId xmlns:a16="http://schemas.microsoft.com/office/drawing/2014/main" xmlns="" id="{721D46FB-CB73-4757-8088-D40BEA917569}"/>
                </a:ext>
              </a:extLst>
            </p:cNvPr>
            <p:cNvSpPr txBox="1"/>
            <p:nvPr/>
          </p:nvSpPr>
          <p:spPr>
            <a:xfrm>
              <a:off x="4572000" y="3733800"/>
              <a:ext cx="314510" cy="400110"/>
            </a:xfrm>
            <a:prstGeom prst="rect">
              <a:avLst/>
            </a:prstGeom>
            <a:noFill/>
          </p:spPr>
          <p:txBody>
            <a:bodyPr wrap="none" rtlCol="0">
              <a:spAutoFit/>
            </a:bodyPr>
            <a:lstStyle/>
            <a:p>
              <a:r>
                <a:rPr lang="en-US" sz="2000" dirty="0"/>
                <a:t>7</a:t>
              </a:r>
            </a:p>
          </p:txBody>
        </p:sp>
        <p:sp>
          <p:nvSpPr>
            <p:cNvPr id="23" name="TextBox 22">
              <a:extLst>
                <a:ext uri="{FF2B5EF4-FFF2-40B4-BE49-F238E27FC236}">
                  <a16:creationId xmlns:a16="http://schemas.microsoft.com/office/drawing/2014/main" xmlns="" id="{7439F3DC-28A1-4B61-82B6-43F72DC6B880}"/>
                </a:ext>
              </a:extLst>
            </p:cNvPr>
            <p:cNvSpPr txBox="1"/>
            <p:nvPr/>
          </p:nvSpPr>
          <p:spPr>
            <a:xfrm>
              <a:off x="2743200" y="3881735"/>
              <a:ext cx="495649" cy="461665"/>
            </a:xfrm>
            <a:prstGeom prst="rect">
              <a:avLst/>
            </a:prstGeom>
            <a:noFill/>
          </p:spPr>
          <p:txBody>
            <a:bodyPr wrap="none" rtlCol="0">
              <a:spAutoFit/>
            </a:bodyPr>
            <a:lstStyle/>
            <a:p>
              <a:r>
                <a:rPr lang="en-US" sz="2400" dirty="0"/>
                <a:t>11</a:t>
              </a:r>
            </a:p>
          </p:txBody>
        </p:sp>
        <p:sp>
          <p:nvSpPr>
            <p:cNvPr id="24" name="TextBox 23">
              <a:extLst>
                <a:ext uri="{FF2B5EF4-FFF2-40B4-BE49-F238E27FC236}">
                  <a16:creationId xmlns:a16="http://schemas.microsoft.com/office/drawing/2014/main" xmlns="" id="{FFBC3264-0069-4E79-8718-DF7963A5D1C6}"/>
                </a:ext>
              </a:extLst>
            </p:cNvPr>
            <p:cNvSpPr txBox="1"/>
            <p:nvPr/>
          </p:nvSpPr>
          <p:spPr>
            <a:xfrm>
              <a:off x="2743200" y="4796135"/>
              <a:ext cx="495649" cy="461665"/>
            </a:xfrm>
            <a:prstGeom prst="rect">
              <a:avLst/>
            </a:prstGeom>
            <a:noFill/>
          </p:spPr>
          <p:txBody>
            <a:bodyPr wrap="none" rtlCol="0">
              <a:spAutoFit/>
            </a:bodyPr>
            <a:lstStyle/>
            <a:p>
              <a:r>
                <a:rPr lang="en-US" sz="2400" dirty="0"/>
                <a:t>10</a:t>
              </a:r>
            </a:p>
          </p:txBody>
        </p:sp>
        <p:sp>
          <p:nvSpPr>
            <p:cNvPr id="25" name="TextBox 24">
              <a:extLst>
                <a:ext uri="{FF2B5EF4-FFF2-40B4-BE49-F238E27FC236}">
                  <a16:creationId xmlns:a16="http://schemas.microsoft.com/office/drawing/2014/main" xmlns="" id="{D6212374-CFFF-41AB-8036-AD2D5FA9B566}"/>
                </a:ext>
              </a:extLst>
            </p:cNvPr>
            <p:cNvSpPr txBox="1"/>
            <p:nvPr/>
          </p:nvSpPr>
          <p:spPr>
            <a:xfrm>
              <a:off x="5242072" y="2057400"/>
              <a:ext cx="444352" cy="400110"/>
            </a:xfrm>
            <a:prstGeom prst="rect">
              <a:avLst/>
            </a:prstGeom>
            <a:noFill/>
          </p:spPr>
          <p:txBody>
            <a:bodyPr wrap="none" rtlCol="0">
              <a:spAutoFit/>
            </a:bodyPr>
            <a:lstStyle/>
            <a:p>
              <a:r>
                <a:rPr lang="en-US" sz="2000" dirty="0"/>
                <a:t>12</a:t>
              </a:r>
            </a:p>
          </p:txBody>
        </p:sp>
        <p:sp>
          <p:nvSpPr>
            <p:cNvPr id="26" name="TextBox 25">
              <a:extLst>
                <a:ext uri="{FF2B5EF4-FFF2-40B4-BE49-F238E27FC236}">
                  <a16:creationId xmlns:a16="http://schemas.microsoft.com/office/drawing/2014/main" xmlns="" id="{78AE75A2-9EA2-4424-BB7D-E6177AC3356B}"/>
                </a:ext>
              </a:extLst>
            </p:cNvPr>
            <p:cNvSpPr txBox="1"/>
            <p:nvPr/>
          </p:nvSpPr>
          <p:spPr>
            <a:xfrm>
              <a:off x="5256360" y="2895600"/>
              <a:ext cx="444352" cy="400110"/>
            </a:xfrm>
            <a:prstGeom prst="rect">
              <a:avLst/>
            </a:prstGeom>
            <a:noFill/>
          </p:spPr>
          <p:txBody>
            <a:bodyPr wrap="none" rtlCol="0">
              <a:spAutoFit/>
            </a:bodyPr>
            <a:lstStyle/>
            <a:p>
              <a:r>
                <a:rPr lang="en-US" sz="2000" dirty="0"/>
                <a:t>13</a:t>
              </a:r>
            </a:p>
          </p:txBody>
        </p:sp>
        <p:sp>
          <p:nvSpPr>
            <p:cNvPr id="27" name="TextBox 26">
              <a:extLst>
                <a:ext uri="{FF2B5EF4-FFF2-40B4-BE49-F238E27FC236}">
                  <a16:creationId xmlns:a16="http://schemas.microsoft.com/office/drawing/2014/main" xmlns="" id="{083519A4-8DDB-4917-A47C-CE7D36DF3486}"/>
                </a:ext>
              </a:extLst>
            </p:cNvPr>
            <p:cNvSpPr txBox="1"/>
            <p:nvPr/>
          </p:nvSpPr>
          <p:spPr>
            <a:xfrm>
              <a:off x="5256360" y="4572000"/>
              <a:ext cx="444352" cy="400110"/>
            </a:xfrm>
            <a:prstGeom prst="rect">
              <a:avLst/>
            </a:prstGeom>
            <a:noFill/>
          </p:spPr>
          <p:txBody>
            <a:bodyPr wrap="none" rtlCol="0">
              <a:spAutoFit/>
            </a:bodyPr>
            <a:lstStyle/>
            <a:p>
              <a:r>
                <a:rPr lang="en-US" sz="2000" dirty="0"/>
                <a:t>14</a:t>
              </a:r>
            </a:p>
          </p:txBody>
        </p:sp>
        <p:sp>
          <p:nvSpPr>
            <p:cNvPr id="28" name="TextBox 27">
              <a:extLst>
                <a:ext uri="{FF2B5EF4-FFF2-40B4-BE49-F238E27FC236}">
                  <a16:creationId xmlns:a16="http://schemas.microsoft.com/office/drawing/2014/main" xmlns="" id="{D3B8BAF0-0403-4664-B9DF-A0D5544E181B}"/>
                </a:ext>
              </a:extLst>
            </p:cNvPr>
            <p:cNvSpPr txBox="1"/>
            <p:nvPr/>
          </p:nvSpPr>
          <p:spPr>
            <a:xfrm>
              <a:off x="5257800" y="3752910"/>
              <a:ext cx="444352" cy="400110"/>
            </a:xfrm>
            <a:prstGeom prst="rect">
              <a:avLst/>
            </a:prstGeom>
            <a:noFill/>
          </p:spPr>
          <p:txBody>
            <a:bodyPr wrap="none" rtlCol="0">
              <a:spAutoFit/>
            </a:bodyPr>
            <a:lstStyle/>
            <a:p>
              <a:r>
                <a:rPr lang="en-US" sz="2000" dirty="0"/>
                <a:t>15</a:t>
              </a:r>
            </a:p>
          </p:txBody>
        </p:sp>
        <p:sp>
          <p:nvSpPr>
            <p:cNvPr id="29" name="TextBox 28">
              <a:extLst>
                <a:ext uri="{FF2B5EF4-FFF2-40B4-BE49-F238E27FC236}">
                  <a16:creationId xmlns:a16="http://schemas.microsoft.com/office/drawing/2014/main" xmlns="" id="{37C4B069-366A-4815-A578-EAD320EEC85C}"/>
                </a:ext>
              </a:extLst>
            </p:cNvPr>
            <p:cNvSpPr txBox="1"/>
            <p:nvPr/>
          </p:nvSpPr>
          <p:spPr>
            <a:xfrm>
              <a:off x="6162490" y="2057400"/>
              <a:ext cx="314510" cy="400110"/>
            </a:xfrm>
            <a:prstGeom prst="rect">
              <a:avLst/>
            </a:prstGeom>
            <a:noFill/>
          </p:spPr>
          <p:txBody>
            <a:bodyPr wrap="none" rtlCol="0">
              <a:spAutoFit/>
            </a:bodyPr>
            <a:lstStyle/>
            <a:p>
              <a:r>
                <a:rPr lang="en-US" sz="2000" dirty="0"/>
                <a:t>8</a:t>
              </a:r>
            </a:p>
          </p:txBody>
        </p:sp>
        <p:sp>
          <p:nvSpPr>
            <p:cNvPr id="30" name="TextBox 29">
              <a:extLst>
                <a:ext uri="{FF2B5EF4-FFF2-40B4-BE49-F238E27FC236}">
                  <a16:creationId xmlns:a16="http://schemas.microsoft.com/office/drawing/2014/main" xmlns="" id="{F3396397-E7D6-401C-AAD1-E3B652C5341B}"/>
                </a:ext>
              </a:extLst>
            </p:cNvPr>
            <p:cNvSpPr txBox="1"/>
            <p:nvPr/>
          </p:nvSpPr>
          <p:spPr>
            <a:xfrm>
              <a:off x="6162490" y="2914710"/>
              <a:ext cx="314510" cy="400110"/>
            </a:xfrm>
            <a:prstGeom prst="rect">
              <a:avLst/>
            </a:prstGeom>
            <a:noFill/>
          </p:spPr>
          <p:txBody>
            <a:bodyPr wrap="none" rtlCol="0">
              <a:spAutoFit/>
            </a:bodyPr>
            <a:lstStyle/>
            <a:p>
              <a:r>
                <a:rPr lang="en-US" sz="2000" dirty="0"/>
                <a:t>9</a:t>
              </a:r>
            </a:p>
          </p:txBody>
        </p:sp>
        <p:sp>
          <p:nvSpPr>
            <p:cNvPr id="31" name="TextBox 30">
              <a:extLst>
                <a:ext uri="{FF2B5EF4-FFF2-40B4-BE49-F238E27FC236}">
                  <a16:creationId xmlns:a16="http://schemas.microsoft.com/office/drawing/2014/main" xmlns="" id="{5BE36582-5350-46CD-812F-84DC7B19FC33}"/>
                </a:ext>
              </a:extLst>
            </p:cNvPr>
            <p:cNvSpPr txBox="1"/>
            <p:nvPr/>
          </p:nvSpPr>
          <p:spPr>
            <a:xfrm>
              <a:off x="6048376" y="4591110"/>
              <a:ext cx="444352" cy="400110"/>
            </a:xfrm>
            <a:prstGeom prst="rect">
              <a:avLst/>
            </a:prstGeom>
            <a:noFill/>
          </p:spPr>
          <p:txBody>
            <a:bodyPr wrap="none" rtlCol="0">
              <a:spAutoFit/>
            </a:bodyPr>
            <a:lstStyle/>
            <a:p>
              <a:r>
                <a:rPr lang="en-US" sz="2000" dirty="0"/>
                <a:t>10</a:t>
              </a:r>
            </a:p>
          </p:txBody>
        </p:sp>
        <p:sp>
          <p:nvSpPr>
            <p:cNvPr id="32" name="TextBox 31">
              <a:extLst>
                <a:ext uri="{FF2B5EF4-FFF2-40B4-BE49-F238E27FC236}">
                  <a16:creationId xmlns:a16="http://schemas.microsoft.com/office/drawing/2014/main" xmlns="" id="{826063B7-43E3-4ECD-A20B-E79A737CF32F}"/>
                </a:ext>
              </a:extLst>
            </p:cNvPr>
            <p:cNvSpPr txBox="1"/>
            <p:nvPr/>
          </p:nvSpPr>
          <p:spPr>
            <a:xfrm>
              <a:off x="6048376" y="3752910"/>
              <a:ext cx="444352" cy="400110"/>
            </a:xfrm>
            <a:prstGeom prst="rect">
              <a:avLst/>
            </a:prstGeom>
            <a:noFill/>
          </p:spPr>
          <p:txBody>
            <a:bodyPr wrap="none" rtlCol="0">
              <a:spAutoFit/>
            </a:bodyPr>
            <a:lstStyle/>
            <a:p>
              <a:r>
                <a:rPr lang="en-US" sz="2000" dirty="0"/>
                <a:t>11</a:t>
              </a:r>
            </a:p>
          </p:txBody>
        </p:sp>
      </p:gr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xmlns="" id="{53773BF6-AAA3-409E-B037-AE930AB8F641}"/>
                  </a:ext>
                </a:extLst>
              </p:cNvPr>
              <p:cNvSpPr txBox="1"/>
              <p:nvPr/>
            </p:nvSpPr>
            <p:spPr>
              <a:xfrm>
                <a:off x="1063762" y="961814"/>
                <a:ext cx="4344266" cy="5120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i="1" smtClean="0">
                          <a:solidFill>
                            <a:schemeClr val="accent6"/>
                          </a:solidFill>
                          <a:latin typeface="Cambria Math" panose="02040503050406030204" pitchFamily="18" charset="0"/>
                        </a:rPr>
                        <m:t>𝐴</m:t>
                      </m:r>
                      <m:r>
                        <a:rPr lang="en-IN" i="1" smtClean="0">
                          <a:solidFill>
                            <a:schemeClr val="accent6"/>
                          </a:solidFill>
                          <a:latin typeface="Cambria Math" panose="02040503050406030204" pitchFamily="18" charset="0"/>
                        </a:rPr>
                        <m:t>= </m:t>
                      </m:r>
                      <m:nary>
                        <m:naryPr>
                          <m:chr m:val="∑"/>
                          <m:limLoc m:val="subSup"/>
                          <m:supHide m:val="on"/>
                          <m:ctrlPr>
                            <a:rPr lang="en-US" b="0" i="1" smtClean="0">
                              <a:solidFill>
                                <a:schemeClr val="accent6"/>
                              </a:solidFill>
                              <a:latin typeface="Cambria Math" panose="02040503050406030204" pitchFamily="18" charset="0"/>
                            </a:rPr>
                          </m:ctrlPr>
                        </m:naryPr>
                        <m:sub>
                          <m:r>
                            <m:rPr>
                              <m:brk m:alnAt="9"/>
                            </m:rPr>
                            <a:rPr lang="en-US" b="0" i="1" smtClean="0">
                              <a:solidFill>
                                <a:schemeClr val="accent6"/>
                              </a:solidFill>
                              <a:latin typeface="Cambria Math" panose="02040503050406030204" pitchFamily="18" charset="0"/>
                            </a:rPr>
                            <m:t>𝑚</m:t>
                          </m:r>
                        </m:sub>
                        <m:sup/>
                        <m:e>
                          <m:r>
                            <a:rPr lang="en-US" b="0" i="1" smtClean="0">
                              <a:solidFill>
                                <a:schemeClr val="accent6"/>
                              </a:solidFill>
                              <a:latin typeface="Cambria Math" panose="02040503050406030204" pitchFamily="18" charset="0"/>
                            </a:rPr>
                            <m:t>(1, 2, 3, 5, 6, 7, 9, 10, 11, 13, 14, 15)</m:t>
                          </m:r>
                        </m:e>
                      </m:nary>
                    </m:oMath>
                  </m:oMathPara>
                </a14:m>
                <a:endParaRPr lang="en-IN" dirty="0">
                  <a:solidFill>
                    <a:schemeClr val="accent6"/>
                  </a:solidFill>
                </a:endParaRPr>
              </a:p>
            </p:txBody>
          </p:sp>
        </mc:Choice>
        <mc:Fallback xmlns="">
          <p:sp>
            <p:nvSpPr>
              <p:cNvPr id="33" name="TextBox 32">
                <a:extLst>
                  <a:ext uri="{FF2B5EF4-FFF2-40B4-BE49-F238E27FC236}">
                    <a16:creationId xmlns:a16="http://schemas.microsoft.com/office/drawing/2014/main" id="{53773BF6-AAA3-409E-B037-AE930AB8F641}"/>
                  </a:ext>
                </a:extLst>
              </p:cNvPr>
              <p:cNvSpPr txBox="1">
                <a:spLocks noRot="1" noChangeAspect="1" noMove="1" noResize="1" noEditPoints="1" noAdjustHandles="1" noChangeArrowheads="1" noChangeShapeType="1" noTextEdit="1"/>
              </p:cNvSpPr>
              <p:nvPr/>
            </p:nvSpPr>
            <p:spPr>
              <a:xfrm>
                <a:off x="1063762" y="961814"/>
                <a:ext cx="4344266" cy="512063"/>
              </a:xfrm>
              <a:prstGeom prst="rect">
                <a:avLst/>
              </a:prstGeom>
              <a:blipFill>
                <a:blip r:embed="rId2"/>
                <a:stretch>
                  <a:fillRect/>
                </a:stretch>
              </a:blipFill>
            </p:spPr>
            <p:txBody>
              <a:bodyPr/>
              <a:lstStyle/>
              <a:p>
                <a:r>
                  <a:rPr lang="en-IN">
                    <a:noFill/>
                  </a:rPr>
                  <a:t> </a:t>
                </a:r>
              </a:p>
            </p:txBody>
          </p:sp>
        </mc:Fallback>
      </mc:AlternateContent>
      <p:sp>
        <p:nvSpPr>
          <p:cNvPr id="34" name="TextBox 33">
            <a:extLst>
              <a:ext uri="{FF2B5EF4-FFF2-40B4-BE49-F238E27FC236}">
                <a16:creationId xmlns:a16="http://schemas.microsoft.com/office/drawing/2014/main" xmlns="" id="{5D9BAE58-155C-4D9C-A766-B636D914E294}"/>
              </a:ext>
            </a:extLst>
          </p:cNvPr>
          <p:cNvSpPr txBox="1"/>
          <p:nvPr/>
        </p:nvSpPr>
        <p:spPr>
          <a:xfrm>
            <a:off x="2081611" y="3271362"/>
            <a:ext cx="367408" cy="523221"/>
          </a:xfrm>
          <a:prstGeom prst="rect">
            <a:avLst/>
          </a:prstGeom>
          <a:noFill/>
        </p:spPr>
        <p:txBody>
          <a:bodyPr wrap="none" rtlCol="0">
            <a:spAutoFit/>
          </a:bodyPr>
          <a:lstStyle/>
          <a:p>
            <a:r>
              <a:rPr lang="en-US" sz="2800" dirty="0"/>
              <a:t>1</a:t>
            </a:r>
          </a:p>
        </p:txBody>
      </p:sp>
      <p:sp>
        <p:nvSpPr>
          <p:cNvPr id="35" name="TextBox 34">
            <a:extLst>
              <a:ext uri="{FF2B5EF4-FFF2-40B4-BE49-F238E27FC236}">
                <a16:creationId xmlns:a16="http://schemas.microsoft.com/office/drawing/2014/main" xmlns="" id="{78DA7896-91D0-4BE9-9CD3-2F688AC553A2}"/>
              </a:ext>
            </a:extLst>
          </p:cNvPr>
          <p:cNvSpPr txBox="1"/>
          <p:nvPr/>
        </p:nvSpPr>
        <p:spPr>
          <a:xfrm>
            <a:off x="2083290" y="2457109"/>
            <a:ext cx="340158" cy="523220"/>
          </a:xfrm>
          <a:prstGeom prst="rect">
            <a:avLst/>
          </a:prstGeom>
          <a:noFill/>
        </p:spPr>
        <p:txBody>
          <a:bodyPr wrap="none" rtlCol="0">
            <a:spAutoFit/>
          </a:bodyPr>
          <a:lstStyle/>
          <a:p>
            <a:r>
              <a:rPr lang="en-US" sz="2800" dirty="0"/>
              <a:t>x</a:t>
            </a:r>
          </a:p>
        </p:txBody>
      </p:sp>
      <p:sp>
        <p:nvSpPr>
          <p:cNvPr id="36" name="TextBox 35">
            <a:extLst>
              <a:ext uri="{FF2B5EF4-FFF2-40B4-BE49-F238E27FC236}">
                <a16:creationId xmlns:a16="http://schemas.microsoft.com/office/drawing/2014/main" xmlns="" id="{8BE470ED-A39C-4744-99D9-D95F08ECFFE6}"/>
              </a:ext>
            </a:extLst>
          </p:cNvPr>
          <p:cNvSpPr txBox="1"/>
          <p:nvPr/>
        </p:nvSpPr>
        <p:spPr>
          <a:xfrm>
            <a:off x="2064495" y="4138576"/>
            <a:ext cx="367408" cy="523221"/>
          </a:xfrm>
          <a:prstGeom prst="rect">
            <a:avLst/>
          </a:prstGeom>
          <a:noFill/>
        </p:spPr>
        <p:txBody>
          <a:bodyPr wrap="none" rtlCol="0">
            <a:spAutoFit/>
          </a:bodyPr>
          <a:lstStyle/>
          <a:p>
            <a:r>
              <a:rPr lang="en-US" sz="2800" dirty="0"/>
              <a:t>1</a:t>
            </a:r>
          </a:p>
        </p:txBody>
      </p:sp>
      <p:sp>
        <p:nvSpPr>
          <p:cNvPr id="37" name="TextBox 36">
            <a:extLst>
              <a:ext uri="{FF2B5EF4-FFF2-40B4-BE49-F238E27FC236}">
                <a16:creationId xmlns:a16="http://schemas.microsoft.com/office/drawing/2014/main" xmlns="" id="{1A0219A0-E9E7-404E-9E90-45D91229005F}"/>
              </a:ext>
            </a:extLst>
          </p:cNvPr>
          <p:cNvSpPr txBox="1"/>
          <p:nvPr/>
        </p:nvSpPr>
        <p:spPr>
          <a:xfrm>
            <a:off x="2063100" y="4974965"/>
            <a:ext cx="367408" cy="523221"/>
          </a:xfrm>
          <a:prstGeom prst="rect">
            <a:avLst/>
          </a:prstGeom>
          <a:noFill/>
        </p:spPr>
        <p:txBody>
          <a:bodyPr wrap="none" rtlCol="0">
            <a:spAutoFit/>
          </a:bodyPr>
          <a:lstStyle/>
          <a:p>
            <a:r>
              <a:rPr lang="en-US" sz="2800" dirty="0"/>
              <a:t>1</a:t>
            </a:r>
          </a:p>
        </p:txBody>
      </p:sp>
      <p:sp>
        <p:nvSpPr>
          <p:cNvPr id="38" name="TextBox 37">
            <a:extLst>
              <a:ext uri="{FF2B5EF4-FFF2-40B4-BE49-F238E27FC236}">
                <a16:creationId xmlns:a16="http://schemas.microsoft.com/office/drawing/2014/main" xmlns="" id="{2AB9D6CE-5939-491C-9E3F-EE4BB3BB9CCA}"/>
              </a:ext>
            </a:extLst>
          </p:cNvPr>
          <p:cNvSpPr txBox="1"/>
          <p:nvPr/>
        </p:nvSpPr>
        <p:spPr>
          <a:xfrm>
            <a:off x="2868487" y="3261664"/>
            <a:ext cx="367408" cy="523221"/>
          </a:xfrm>
          <a:prstGeom prst="rect">
            <a:avLst/>
          </a:prstGeom>
          <a:noFill/>
        </p:spPr>
        <p:txBody>
          <a:bodyPr wrap="none" rtlCol="0">
            <a:spAutoFit/>
          </a:bodyPr>
          <a:lstStyle/>
          <a:p>
            <a:r>
              <a:rPr lang="en-US" sz="2800" dirty="0"/>
              <a:t>1</a:t>
            </a:r>
          </a:p>
        </p:txBody>
      </p:sp>
      <p:sp>
        <p:nvSpPr>
          <p:cNvPr id="39" name="TextBox 38">
            <a:extLst>
              <a:ext uri="{FF2B5EF4-FFF2-40B4-BE49-F238E27FC236}">
                <a16:creationId xmlns:a16="http://schemas.microsoft.com/office/drawing/2014/main" xmlns="" id="{B9A20524-A172-4156-AF91-2BCC43E32473}"/>
              </a:ext>
            </a:extLst>
          </p:cNvPr>
          <p:cNvSpPr txBox="1"/>
          <p:nvPr/>
        </p:nvSpPr>
        <p:spPr>
          <a:xfrm>
            <a:off x="3680934" y="3271363"/>
            <a:ext cx="367408" cy="523221"/>
          </a:xfrm>
          <a:prstGeom prst="rect">
            <a:avLst/>
          </a:prstGeom>
          <a:noFill/>
        </p:spPr>
        <p:txBody>
          <a:bodyPr wrap="none" rtlCol="0">
            <a:spAutoFit/>
          </a:bodyPr>
          <a:lstStyle/>
          <a:p>
            <a:r>
              <a:rPr lang="en-US" sz="2800" dirty="0"/>
              <a:t>1</a:t>
            </a:r>
          </a:p>
        </p:txBody>
      </p:sp>
      <p:sp>
        <p:nvSpPr>
          <p:cNvPr id="40" name="TextBox 39">
            <a:extLst>
              <a:ext uri="{FF2B5EF4-FFF2-40B4-BE49-F238E27FC236}">
                <a16:creationId xmlns:a16="http://schemas.microsoft.com/office/drawing/2014/main" xmlns="" id="{59D6408C-6B1D-4F4C-B3F8-AF35067E66D7}"/>
              </a:ext>
            </a:extLst>
          </p:cNvPr>
          <p:cNvSpPr txBox="1"/>
          <p:nvPr/>
        </p:nvSpPr>
        <p:spPr>
          <a:xfrm>
            <a:off x="4433594" y="3260498"/>
            <a:ext cx="367408" cy="523221"/>
          </a:xfrm>
          <a:prstGeom prst="rect">
            <a:avLst/>
          </a:prstGeom>
          <a:noFill/>
        </p:spPr>
        <p:txBody>
          <a:bodyPr wrap="none" rtlCol="0">
            <a:spAutoFit/>
          </a:bodyPr>
          <a:lstStyle/>
          <a:p>
            <a:r>
              <a:rPr lang="en-US" sz="2800" dirty="0"/>
              <a:t>1</a:t>
            </a:r>
          </a:p>
        </p:txBody>
      </p:sp>
      <p:sp>
        <p:nvSpPr>
          <p:cNvPr id="41" name="TextBox 40">
            <a:extLst>
              <a:ext uri="{FF2B5EF4-FFF2-40B4-BE49-F238E27FC236}">
                <a16:creationId xmlns:a16="http://schemas.microsoft.com/office/drawing/2014/main" xmlns="" id="{F6C69B9A-8038-4526-82A1-ADBEEACFF3DE}"/>
              </a:ext>
            </a:extLst>
          </p:cNvPr>
          <p:cNvSpPr txBox="1"/>
          <p:nvPr/>
        </p:nvSpPr>
        <p:spPr>
          <a:xfrm>
            <a:off x="2868487" y="4118205"/>
            <a:ext cx="367408" cy="523221"/>
          </a:xfrm>
          <a:prstGeom prst="rect">
            <a:avLst/>
          </a:prstGeom>
          <a:noFill/>
        </p:spPr>
        <p:txBody>
          <a:bodyPr wrap="none" rtlCol="0">
            <a:spAutoFit/>
          </a:bodyPr>
          <a:lstStyle/>
          <a:p>
            <a:r>
              <a:rPr lang="en-US" sz="2800" dirty="0"/>
              <a:t>1</a:t>
            </a:r>
          </a:p>
        </p:txBody>
      </p:sp>
      <p:sp>
        <p:nvSpPr>
          <p:cNvPr id="42" name="TextBox 41">
            <a:extLst>
              <a:ext uri="{FF2B5EF4-FFF2-40B4-BE49-F238E27FC236}">
                <a16:creationId xmlns:a16="http://schemas.microsoft.com/office/drawing/2014/main" xmlns="" id="{0B3E9CE8-E725-41D4-A745-9ED8677CA723}"/>
              </a:ext>
            </a:extLst>
          </p:cNvPr>
          <p:cNvSpPr txBox="1"/>
          <p:nvPr/>
        </p:nvSpPr>
        <p:spPr>
          <a:xfrm>
            <a:off x="3680934" y="4127904"/>
            <a:ext cx="367408" cy="523221"/>
          </a:xfrm>
          <a:prstGeom prst="rect">
            <a:avLst/>
          </a:prstGeom>
          <a:noFill/>
        </p:spPr>
        <p:txBody>
          <a:bodyPr wrap="none" rtlCol="0">
            <a:spAutoFit/>
          </a:bodyPr>
          <a:lstStyle/>
          <a:p>
            <a:r>
              <a:rPr lang="en-US" sz="2800" dirty="0"/>
              <a:t>1</a:t>
            </a:r>
          </a:p>
        </p:txBody>
      </p:sp>
      <p:sp>
        <p:nvSpPr>
          <p:cNvPr id="43" name="TextBox 42">
            <a:extLst>
              <a:ext uri="{FF2B5EF4-FFF2-40B4-BE49-F238E27FC236}">
                <a16:creationId xmlns:a16="http://schemas.microsoft.com/office/drawing/2014/main" xmlns="" id="{03CE9090-7621-4DA6-96F0-DBC5E02AC376}"/>
              </a:ext>
            </a:extLst>
          </p:cNvPr>
          <p:cNvSpPr txBox="1"/>
          <p:nvPr/>
        </p:nvSpPr>
        <p:spPr>
          <a:xfrm>
            <a:off x="4433594" y="4117039"/>
            <a:ext cx="367408" cy="523221"/>
          </a:xfrm>
          <a:prstGeom prst="rect">
            <a:avLst/>
          </a:prstGeom>
          <a:noFill/>
        </p:spPr>
        <p:txBody>
          <a:bodyPr wrap="none" rtlCol="0">
            <a:spAutoFit/>
          </a:bodyPr>
          <a:lstStyle/>
          <a:p>
            <a:r>
              <a:rPr lang="en-US" sz="2800" dirty="0"/>
              <a:t>1</a:t>
            </a:r>
          </a:p>
        </p:txBody>
      </p:sp>
      <p:sp>
        <p:nvSpPr>
          <p:cNvPr id="44" name="TextBox 43">
            <a:extLst>
              <a:ext uri="{FF2B5EF4-FFF2-40B4-BE49-F238E27FC236}">
                <a16:creationId xmlns:a16="http://schemas.microsoft.com/office/drawing/2014/main" xmlns="" id="{9A179BBF-168D-442F-AFFE-F9EB02ADF064}"/>
              </a:ext>
            </a:extLst>
          </p:cNvPr>
          <p:cNvSpPr txBox="1"/>
          <p:nvPr/>
        </p:nvSpPr>
        <p:spPr>
          <a:xfrm>
            <a:off x="2868487" y="4974633"/>
            <a:ext cx="367408" cy="523221"/>
          </a:xfrm>
          <a:prstGeom prst="rect">
            <a:avLst/>
          </a:prstGeom>
          <a:noFill/>
        </p:spPr>
        <p:txBody>
          <a:bodyPr wrap="none" rtlCol="0">
            <a:spAutoFit/>
          </a:bodyPr>
          <a:lstStyle/>
          <a:p>
            <a:r>
              <a:rPr lang="en-US" sz="2800" dirty="0"/>
              <a:t>1</a:t>
            </a:r>
          </a:p>
        </p:txBody>
      </p:sp>
      <p:sp>
        <p:nvSpPr>
          <p:cNvPr id="45" name="TextBox 44">
            <a:extLst>
              <a:ext uri="{FF2B5EF4-FFF2-40B4-BE49-F238E27FC236}">
                <a16:creationId xmlns:a16="http://schemas.microsoft.com/office/drawing/2014/main" xmlns="" id="{97587C70-84F5-40BC-9174-0B6C7DB48425}"/>
              </a:ext>
            </a:extLst>
          </p:cNvPr>
          <p:cNvSpPr txBox="1"/>
          <p:nvPr/>
        </p:nvSpPr>
        <p:spPr>
          <a:xfrm>
            <a:off x="3680934" y="4984332"/>
            <a:ext cx="367408" cy="523221"/>
          </a:xfrm>
          <a:prstGeom prst="rect">
            <a:avLst/>
          </a:prstGeom>
          <a:noFill/>
        </p:spPr>
        <p:txBody>
          <a:bodyPr wrap="none" rtlCol="0">
            <a:spAutoFit/>
          </a:bodyPr>
          <a:lstStyle/>
          <a:p>
            <a:r>
              <a:rPr lang="en-US" sz="2800" dirty="0"/>
              <a:t>1</a:t>
            </a:r>
          </a:p>
        </p:txBody>
      </p:sp>
      <p:sp>
        <p:nvSpPr>
          <p:cNvPr id="46" name="TextBox 45">
            <a:extLst>
              <a:ext uri="{FF2B5EF4-FFF2-40B4-BE49-F238E27FC236}">
                <a16:creationId xmlns:a16="http://schemas.microsoft.com/office/drawing/2014/main" xmlns="" id="{0CC473C5-7004-446B-BD11-AC0E15A8183F}"/>
              </a:ext>
            </a:extLst>
          </p:cNvPr>
          <p:cNvSpPr txBox="1"/>
          <p:nvPr/>
        </p:nvSpPr>
        <p:spPr>
          <a:xfrm>
            <a:off x="4433594" y="4973467"/>
            <a:ext cx="367408" cy="523221"/>
          </a:xfrm>
          <a:prstGeom prst="rect">
            <a:avLst/>
          </a:prstGeom>
          <a:noFill/>
        </p:spPr>
        <p:txBody>
          <a:bodyPr wrap="none" rtlCol="0">
            <a:spAutoFit/>
          </a:bodyPr>
          <a:lstStyle/>
          <a:p>
            <a:r>
              <a:rPr lang="en-US" sz="2800" dirty="0"/>
              <a:t>1</a:t>
            </a:r>
          </a:p>
        </p:txBody>
      </p:sp>
      <p:sp>
        <p:nvSpPr>
          <p:cNvPr id="47" name="Flowchart: Alternate Process 46">
            <a:extLst>
              <a:ext uri="{FF2B5EF4-FFF2-40B4-BE49-F238E27FC236}">
                <a16:creationId xmlns:a16="http://schemas.microsoft.com/office/drawing/2014/main" xmlns="" id="{1F4018FC-40E0-4486-90A6-814597F88B3E}"/>
              </a:ext>
            </a:extLst>
          </p:cNvPr>
          <p:cNvSpPr/>
          <p:nvPr/>
        </p:nvSpPr>
        <p:spPr>
          <a:xfrm rot="5400000">
            <a:off x="2885063" y="3262355"/>
            <a:ext cx="1287374" cy="3181291"/>
          </a:xfrm>
          <a:prstGeom prst="flowChartAlternateProcess">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Alternate Process 47">
            <a:extLst>
              <a:ext uri="{FF2B5EF4-FFF2-40B4-BE49-F238E27FC236}">
                <a16:creationId xmlns:a16="http://schemas.microsoft.com/office/drawing/2014/main" xmlns="" id="{CC936CCE-5330-4378-B6AC-6C095D83FEE6}"/>
              </a:ext>
            </a:extLst>
          </p:cNvPr>
          <p:cNvSpPr/>
          <p:nvPr/>
        </p:nvSpPr>
        <p:spPr>
          <a:xfrm rot="5400000">
            <a:off x="2835268" y="2342481"/>
            <a:ext cx="1287374" cy="3181291"/>
          </a:xfrm>
          <a:prstGeom prst="flowChartAlternateProcess">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xmlns="" id="{1D6D1453-4190-49D5-93E0-825F53312C9C}"/>
              </a:ext>
            </a:extLst>
          </p:cNvPr>
          <p:cNvGrpSpPr/>
          <p:nvPr/>
        </p:nvGrpSpPr>
        <p:grpSpPr>
          <a:xfrm>
            <a:off x="6114300" y="1577654"/>
            <a:ext cx="3954315" cy="4043065"/>
            <a:chOff x="2538413" y="1367135"/>
            <a:chExt cx="3954315" cy="4043065"/>
          </a:xfrm>
        </p:grpSpPr>
        <p:graphicFrame>
          <p:nvGraphicFramePr>
            <p:cNvPr id="50" name="Content Placeholder 3">
              <a:extLst>
                <a:ext uri="{FF2B5EF4-FFF2-40B4-BE49-F238E27FC236}">
                  <a16:creationId xmlns:a16="http://schemas.microsoft.com/office/drawing/2014/main" xmlns="" id="{421586A7-705A-466F-9E8E-CED192D03A82}"/>
                </a:ext>
              </a:extLst>
            </p:cNvPr>
            <p:cNvGraphicFramePr>
              <a:graphicFrameLocks/>
            </p:cNvGraphicFramePr>
            <p:nvPr>
              <p:extLst>
                <p:ext uri="{D42A27DB-BD31-4B8C-83A1-F6EECF244321}">
                  <p14:modId xmlns:p14="http://schemas.microsoft.com/office/powerpoint/2010/main" val="1235155786"/>
                </p:ext>
              </p:extLst>
            </p:nvPr>
          </p:nvGraphicFramePr>
          <p:xfrm>
            <a:off x="3295650" y="2057400"/>
            <a:ext cx="3143252" cy="3352800"/>
          </p:xfrm>
          <a:graphic>
            <a:graphicData uri="http://schemas.openxmlformats.org/drawingml/2006/table">
              <a:tbl>
                <a:tblPr firstRow="1" bandRow="1"/>
                <a:tblGrid>
                  <a:gridCol w="785813">
                    <a:extLst>
                      <a:ext uri="{9D8B030D-6E8A-4147-A177-3AD203B41FA5}">
                        <a16:colId xmlns:a16="http://schemas.microsoft.com/office/drawing/2014/main" xmlns="" val="20000"/>
                      </a:ext>
                    </a:extLst>
                  </a:gridCol>
                  <a:gridCol w="785813">
                    <a:extLst>
                      <a:ext uri="{9D8B030D-6E8A-4147-A177-3AD203B41FA5}">
                        <a16:colId xmlns:a16="http://schemas.microsoft.com/office/drawing/2014/main" xmlns="" val="20001"/>
                      </a:ext>
                    </a:extLst>
                  </a:gridCol>
                  <a:gridCol w="785813">
                    <a:extLst>
                      <a:ext uri="{9D8B030D-6E8A-4147-A177-3AD203B41FA5}">
                        <a16:colId xmlns:a16="http://schemas.microsoft.com/office/drawing/2014/main" xmlns="" val="20002"/>
                      </a:ext>
                    </a:extLst>
                  </a:gridCol>
                  <a:gridCol w="785813">
                    <a:extLst>
                      <a:ext uri="{9D8B030D-6E8A-4147-A177-3AD203B41FA5}">
                        <a16:colId xmlns:a16="http://schemas.microsoft.com/office/drawing/2014/main" xmlns="" val="20003"/>
                      </a:ext>
                    </a:extLst>
                  </a:gridCol>
                </a:tblGrid>
                <a:tr h="838200">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0"/>
                    </a:ext>
                  </a:extLst>
                </a:tr>
                <a:tr h="838200">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r h="838200">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2"/>
                    </a:ext>
                  </a:extLst>
                </a:tr>
                <a:tr h="838200">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cxnSp>
          <p:nvCxnSpPr>
            <p:cNvPr id="51" name="Straight Connector 50">
              <a:extLst>
                <a:ext uri="{FF2B5EF4-FFF2-40B4-BE49-F238E27FC236}">
                  <a16:creationId xmlns:a16="http://schemas.microsoft.com/office/drawing/2014/main" xmlns="" id="{D832F5CF-68D2-4F11-96F0-5E49283DAF5C}"/>
                </a:ext>
              </a:extLst>
            </p:cNvPr>
            <p:cNvCxnSpPr/>
            <p:nvPr/>
          </p:nvCxnSpPr>
          <p:spPr>
            <a:xfrm flipH="1" flipV="1">
              <a:off x="2679032" y="1597944"/>
              <a:ext cx="609600" cy="45720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xmlns="" id="{33642ADA-54FC-4DE6-90A9-D629F55051AE}"/>
                </a:ext>
              </a:extLst>
            </p:cNvPr>
            <p:cNvSpPr txBox="1"/>
            <p:nvPr/>
          </p:nvSpPr>
          <p:spPr>
            <a:xfrm>
              <a:off x="2767013" y="1367135"/>
              <a:ext cx="771365" cy="461665"/>
            </a:xfrm>
            <a:prstGeom prst="rect">
              <a:avLst/>
            </a:prstGeom>
            <a:noFill/>
          </p:spPr>
          <p:txBody>
            <a:bodyPr wrap="none" rtlCol="0">
              <a:spAutoFit/>
            </a:bodyPr>
            <a:lstStyle/>
            <a:p>
              <a:r>
                <a:rPr lang="en-US" sz="2400" dirty="0"/>
                <a:t>D</a:t>
              </a:r>
              <a:r>
                <a:rPr lang="en-US" sz="2400" baseline="-25000" dirty="0"/>
                <a:t>0</a:t>
              </a:r>
              <a:r>
                <a:rPr lang="en-US" sz="2400" dirty="0"/>
                <a:t>D</a:t>
              </a:r>
              <a:r>
                <a:rPr lang="en-US" sz="2400" baseline="-25000" dirty="0"/>
                <a:t>1</a:t>
              </a:r>
            </a:p>
          </p:txBody>
        </p:sp>
        <p:sp>
          <p:nvSpPr>
            <p:cNvPr id="53" name="TextBox 52">
              <a:extLst>
                <a:ext uri="{FF2B5EF4-FFF2-40B4-BE49-F238E27FC236}">
                  <a16:creationId xmlns:a16="http://schemas.microsoft.com/office/drawing/2014/main" xmlns="" id="{0311285F-1A3D-4D10-9D25-9E045A8E790B}"/>
                </a:ext>
              </a:extLst>
            </p:cNvPr>
            <p:cNvSpPr txBox="1"/>
            <p:nvPr/>
          </p:nvSpPr>
          <p:spPr>
            <a:xfrm>
              <a:off x="2538413" y="1824335"/>
              <a:ext cx="771365" cy="461665"/>
            </a:xfrm>
            <a:prstGeom prst="rect">
              <a:avLst/>
            </a:prstGeom>
            <a:noFill/>
          </p:spPr>
          <p:txBody>
            <a:bodyPr wrap="none" rtlCol="0">
              <a:spAutoFit/>
            </a:bodyPr>
            <a:lstStyle/>
            <a:p>
              <a:r>
                <a:rPr lang="en-US" sz="2400" dirty="0"/>
                <a:t>D</a:t>
              </a:r>
              <a:r>
                <a:rPr lang="en-US" sz="2400" baseline="-25000" dirty="0"/>
                <a:t>2</a:t>
              </a:r>
              <a:r>
                <a:rPr lang="en-US" sz="2400" dirty="0"/>
                <a:t>D</a:t>
              </a:r>
              <a:r>
                <a:rPr lang="en-US" sz="2400" baseline="-25000" dirty="0"/>
                <a:t>3</a:t>
              </a:r>
            </a:p>
          </p:txBody>
        </p:sp>
        <p:sp>
          <p:nvSpPr>
            <p:cNvPr id="54" name="TextBox 53">
              <a:extLst>
                <a:ext uri="{FF2B5EF4-FFF2-40B4-BE49-F238E27FC236}">
                  <a16:creationId xmlns:a16="http://schemas.microsoft.com/office/drawing/2014/main" xmlns="" id="{36B657F6-DF43-42BA-B48C-F6D210A6EB3B}"/>
                </a:ext>
              </a:extLst>
            </p:cNvPr>
            <p:cNvSpPr txBox="1"/>
            <p:nvPr/>
          </p:nvSpPr>
          <p:spPr>
            <a:xfrm>
              <a:off x="3429000" y="1595735"/>
              <a:ext cx="495649" cy="461665"/>
            </a:xfrm>
            <a:prstGeom prst="rect">
              <a:avLst/>
            </a:prstGeom>
            <a:noFill/>
          </p:spPr>
          <p:txBody>
            <a:bodyPr wrap="none" rtlCol="0">
              <a:spAutoFit/>
            </a:bodyPr>
            <a:lstStyle/>
            <a:p>
              <a:r>
                <a:rPr lang="en-US" sz="2400" dirty="0"/>
                <a:t>00</a:t>
              </a:r>
            </a:p>
          </p:txBody>
        </p:sp>
        <p:sp>
          <p:nvSpPr>
            <p:cNvPr id="55" name="TextBox 54">
              <a:extLst>
                <a:ext uri="{FF2B5EF4-FFF2-40B4-BE49-F238E27FC236}">
                  <a16:creationId xmlns:a16="http://schemas.microsoft.com/office/drawing/2014/main" xmlns="" id="{B20A4172-8A6C-4B5B-A1C2-72D681C5B584}"/>
                </a:ext>
              </a:extLst>
            </p:cNvPr>
            <p:cNvSpPr txBox="1"/>
            <p:nvPr/>
          </p:nvSpPr>
          <p:spPr>
            <a:xfrm>
              <a:off x="5791200" y="1600200"/>
              <a:ext cx="495649" cy="461665"/>
            </a:xfrm>
            <a:prstGeom prst="rect">
              <a:avLst/>
            </a:prstGeom>
            <a:noFill/>
          </p:spPr>
          <p:txBody>
            <a:bodyPr wrap="none" rtlCol="0">
              <a:spAutoFit/>
            </a:bodyPr>
            <a:lstStyle/>
            <a:p>
              <a:r>
                <a:rPr lang="en-US" sz="2400" dirty="0"/>
                <a:t>10</a:t>
              </a:r>
            </a:p>
          </p:txBody>
        </p:sp>
        <p:sp>
          <p:nvSpPr>
            <p:cNvPr id="56" name="TextBox 55">
              <a:extLst>
                <a:ext uri="{FF2B5EF4-FFF2-40B4-BE49-F238E27FC236}">
                  <a16:creationId xmlns:a16="http://schemas.microsoft.com/office/drawing/2014/main" xmlns="" id="{C8335224-E5C1-40E3-AA5C-8399B148963E}"/>
                </a:ext>
              </a:extLst>
            </p:cNvPr>
            <p:cNvSpPr txBox="1"/>
            <p:nvPr/>
          </p:nvSpPr>
          <p:spPr>
            <a:xfrm>
              <a:off x="2743200" y="2277070"/>
              <a:ext cx="495649" cy="461665"/>
            </a:xfrm>
            <a:prstGeom prst="rect">
              <a:avLst/>
            </a:prstGeom>
            <a:noFill/>
          </p:spPr>
          <p:txBody>
            <a:bodyPr wrap="none" rtlCol="0">
              <a:spAutoFit/>
            </a:bodyPr>
            <a:lstStyle/>
            <a:p>
              <a:r>
                <a:rPr lang="en-US" sz="2400" dirty="0"/>
                <a:t>00</a:t>
              </a:r>
            </a:p>
          </p:txBody>
        </p:sp>
        <p:sp>
          <p:nvSpPr>
            <p:cNvPr id="57" name="TextBox 56">
              <a:extLst>
                <a:ext uri="{FF2B5EF4-FFF2-40B4-BE49-F238E27FC236}">
                  <a16:creationId xmlns:a16="http://schemas.microsoft.com/office/drawing/2014/main" xmlns="" id="{BD185AA8-9819-44F6-A069-D5ABB1CA72AC}"/>
                </a:ext>
              </a:extLst>
            </p:cNvPr>
            <p:cNvSpPr txBox="1"/>
            <p:nvPr/>
          </p:nvSpPr>
          <p:spPr>
            <a:xfrm>
              <a:off x="2743200" y="3043535"/>
              <a:ext cx="495649" cy="461665"/>
            </a:xfrm>
            <a:prstGeom prst="rect">
              <a:avLst/>
            </a:prstGeom>
            <a:noFill/>
          </p:spPr>
          <p:txBody>
            <a:bodyPr wrap="none" rtlCol="0">
              <a:spAutoFit/>
            </a:bodyPr>
            <a:lstStyle/>
            <a:p>
              <a:r>
                <a:rPr lang="en-US" sz="2400" dirty="0"/>
                <a:t>01</a:t>
              </a:r>
            </a:p>
          </p:txBody>
        </p:sp>
        <p:sp>
          <p:nvSpPr>
            <p:cNvPr id="58" name="TextBox 57">
              <a:extLst>
                <a:ext uri="{FF2B5EF4-FFF2-40B4-BE49-F238E27FC236}">
                  <a16:creationId xmlns:a16="http://schemas.microsoft.com/office/drawing/2014/main" xmlns="" id="{9122E6B5-2DEB-4AFF-96BF-DF2F907E8CCD}"/>
                </a:ext>
              </a:extLst>
            </p:cNvPr>
            <p:cNvSpPr txBox="1"/>
            <p:nvPr/>
          </p:nvSpPr>
          <p:spPr>
            <a:xfrm>
              <a:off x="3733800" y="2038290"/>
              <a:ext cx="314510" cy="400110"/>
            </a:xfrm>
            <a:prstGeom prst="rect">
              <a:avLst/>
            </a:prstGeom>
            <a:noFill/>
          </p:spPr>
          <p:txBody>
            <a:bodyPr wrap="none" rtlCol="0">
              <a:spAutoFit/>
            </a:bodyPr>
            <a:lstStyle/>
            <a:p>
              <a:r>
                <a:rPr lang="en-US" sz="2000" dirty="0"/>
                <a:t>0</a:t>
              </a:r>
            </a:p>
          </p:txBody>
        </p:sp>
        <p:sp>
          <p:nvSpPr>
            <p:cNvPr id="59" name="TextBox 58">
              <a:extLst>
                <a:ext uri="{FF2B5EF4-FFF2-40B4-BE49-F238E27FC236}">
                  <a16:creationId xmlns:a16="http://schemas.microsoft.com/office/drawing/2014/main" xmlns="" id="{F54DF80E-6B44-45BF-93A7-3FB8E1FB39A0}"/>
                </a:ext>
              </a:extLst>
            </p:cNvPr>
            <p:cNvSpPr txBox="1"/>
            <p:nvPr/>
          </p:nvSpPr>
          <p:spPr>
            <a:xfrm>
              <a:off x="3733800" y="2876490"/>
              <a:ext cx="314510" cy="400110"/>
            </a:xfrm>
            <a:prstGeom prst="rect">
              <a:avLst/>
            </a:prstGeom>
            <a:noFill/>
          </p:spPr>
          <p:txBody>
            <a:bodyPr wrap="none" rtlCol="0">
              <a:spAutoFit/>
            </a:bodyPr>
            <a:lstStyle/>
            <a:p>
              <a:r>
                <a:rPr lang="en-US" sz="2000" dirty="0"/>
                <a:t>1</a:t>
              </a:r>
            </a:p>
          </p:txBody>
        </p:sp>
        <p:sp>
          <p:nvSpPr>
            <p:cNvPr id="60" name="TextBox 59">
              <a:extLst>
                <a:ext uri="{FF2B5EF4-FFF2-40B4-BE49-F238E27FC236}">
                  <a16:creationId xmlns:a16="http://schemas.microsoft.com/office/drawing/2014/main" xmlns="" id="{B7F114EB-9CFE-4433-86EA-1BB462C77014}"/>
                </a:ext>
              </a:extLst>
            </p:cNvPr>
            <p:cNvSpPr txBox="1"/>
            <p:nvPr/>
          </p:nvSpPr>
          <p:spPr>
            <a:xfrm>
              <a:off x="3733800" y="4552890"/>
              <a:ext cx="314510" cy="400110"/>
            </a:xfrm>
            <a:prstGeom prst="rect">
              <a:avLst/>
            </a:prstGeom>
            <a:noFill/>
          </p:spPr>
          <p:txBody>
            <a:bodyPr wrap="none" rtlCol="0">
              <a:spAutoFit/>
            </a:bodyPr>
            <a:lstStyle/>
            <a:p>
              <a:r>
                <a:rPr lang="en-US" sz="2000" dirty="0"/>
                <a:t>2</a:t>
              </a:r>
            </a:p>
          </p:txBody>
        </p:sp>
        <p:sp>
          <p:nvSpPr>
            <p:cNvPr id="61" name="TextBox 60">
              <a:extLst>
                <a:ext uri="{FF2B5EF4-FFF2-40B4-BE49-F238E27FC236}">
                  <a16:creationId xmlns:a16="http://schemas.microsoft.com/office/drawing/2014/main" xmlns="" id="{7398BE2B-5C2F-4E66-90D6-C77D25E706A4}"/>
                </a:ext>
              </a:extLst>
            </p:cNvPr>
            <p:cNvSpPr txBox="1"/>
            <p:nvPr/>
          </p:nvSpPr>
          <p:spPr>
            <a:xfrm>
              <a:off x="3733800" y="3733800"/>
              <a:ext cx="314510" cy="400110"/>
            </a:xfrm>
            <a:prstGeom prst="rect">
              <a:avLst/>
            </a:prstGeom>
            <a:noFill/>
          </p:spPr>
          <p:txBody>
            <a:bodyPr wrap="none" rtlCol="0">
              <a:spAutoFit/>
            </a:bodyPr>
            <a:lstStyle/>
            <a:p>
              <a:r>
                <a:rPr lang="en-US" sz="2000" dirty="0"/>
                <a:t>3</a:t>
              </a:r>
            </a:p>
          </p:txBody>
        </p:sp>
        <p:sp>
          <p:nvSpPr>
            <p:cNvPr id="62" name="TextBox 61">
              <a:extLst>
                <a:ext uri="{FF2B5EF4-FFF2-40B4-BE49-F238E27FC236}">
                  <a16:creationId xmlns:a16="http://schemas.microsoft.com/office/drawing/2014/main" xmlns="" id="{3A8B9285-02DD-424F-95B0-891D1577C6B8}"/>
                </a:ext>
              </a:extLst>
            </p:cNvPr>
            <p:cNvSpPr txBox="1"/>
            <p:nvPr/>
          </p:nvSpPr>
          <p:spPr>
            <a:xfrm>
              <a:off x="4228751" y="1600200"/>
              <a:ext cx="495649" cy="461665"/>
            </a:xfrm>
            <a:prstGeom prst="rect">
              <a:avLst/>
            </a:prstGeom>
            <a:noFill/>
          </p:spPr>
          <p:txBody>
            <a:bodyPr wrap="none" rtlCol="0">
              <a:spAutoFit/>
            </a:bodyPr>
            <a:lstStyle/>
            <a:p>
              <a:r>
                <a:rPr lang="en-US" sz="2400" dirty="0"/>
                <a:t>01</a:t>
              </a:r>
            </a:p>
          </p:txBody>
        </p:sp>
        <p:sp>
          <p:nvSpPr>
            <p:cNvPr id="63" name="TextBox 62">
              <a:extLst>
                <a:ext uri="{FF2B5EF4-FFF2-40B4-BE49-F238E27FC236}">
                  <a16:creationId xmlns:a16="http://schemas.microsoft.com/office/drawing/2014/main" xmlns="" id="{EAC9C1EF-B49E-4E3D-A839-28DBFEBABEAD}"/>
                </a:ext>
              </a:extLst>
            </p:cNvPr>
            <p:cNvSpPr txBox="1"/>
            <p:nvPr/>
          </p:nvSpPr>
          <p:spPr>
            <a:xfrm>
              <a:off x="4990751" y="1595735"/>
              <a:ext cx="495649" cy="461665"/>
            </a:xfrm>
            <a:prstGeom prst="rect">
              <a:avLst/>
            </a:prstGeom>
            <a:noFill/>
          </p:spPr>
          <p:txBody>
            <a:bodyPr wrap="none" rtlCol="0">
              <a:spAutoFit/>
            </a:bodyPr>
            <a:lstStyle/>
            <a:p>
              <a:r>
                <a:rPr lang="en-US" sz="2400" dirty="0"/>
                <a:t>11</a:t>
              </a:r>
            </a:p>
          </p:txBody>
        </p:sp>
        <p:sp>
          <p:nvSpPr>
            <p:cNvPr id="64" name="TextBox 63">
              <a:extLst>
                <a:ext uri="{FF2B5EF4-FFF2-40B4-BE49-F238E27FC236}">
                  <a16:creationId xmlns:a16="http://schemas.microsoft.com/office/drawing/2014/main" xmlns="" id="{484F8A72-23C3-41C4-9C14-9D9529478169}"/>
                </a:ext>
              </a:extLst>
            </p:cNvPr>
            <p:cNvSpPr txBox="1"/>
            <p:nvPr/>
          </p:nvSpPr>
          <p:spPr>
            <a:xfrm>
              <a:off x="4572000" y="2038290"/>
              <a:ext cx="314510" cy="400110"/>
            </a:xfrm>
            <a:prstGeom prst="rect">
              <a:avLst/>
            </a:prstGeom>
            <a:noFill/>
          </p:spPr>
          <p:txBody>
            <a:bodyPr wrap="none" rtlCol="0">
              <a:spAutoFit/>
            </a:bodyPr>
            <a:lstStyle/>
            <a:p>
              <a:r>
                <a:rPr lang="en-US" sz="2000" dirty="0"/>
                <a:t>4</a:t>
              </a:r>
            </a:p>
          </p:txBody>
        </p:sp>
        <p:sp>
          <p:nvSpPr>
            <p:cNvPr id="65" name="TextBox 64">
              <a:extLst>
                <a:ext uri="{FF2B5EF4-FFF2-40B4-BE49-F238E27FC236}">
                  <a16:creationId xmlns:a16="http://schemas.microsoft.com/office/drawing/2014/main" xmlns="" id="{AE054F6A-77A9-4DE3-A4BA-58AFAFF85781}"/>
                </a:ext>
              </a:extLst>
            </p:cNvPr>
            <p:cNvSpPr txBox="1"/>
            <p:nvPr/>
          </p:nvSpPr>
          <p:spPr>
            <a:xfrm>
              <a:off x="4572000" y="2895600"/>
              <a:ext cx="314510" cy="400110"/>
            </a:xfrm>
            <a:prstGeom prst="rect">
              <a:avLst/>
            </a:prstGeom>
            <a:noFill/>
          </p:spPr>
          <p:txBody>
            <a:bodyPr wrap="none" rtlCol="0">
              <a:spAutoFit/>
            </a:bodyPr>
            <a:lstStyle/>
            <a:p>
              <a:r>
                <a:rPr lang="en-US" sz="2000" dirty="0"/>
                <a:t>5</a:t>
              </a:r>
            </a:p>
          </p:txBody>
        </p:sp>
        <p:sp>
          <p:nvSpPr>
            <p:cNvPr id="66" name="TextBox 65">
              <a:extLst>
                <a:ext uri="{FF2B5EF4-FFF2-40B4-BE49-F238E27FC236}">
                  <a16:creationId xmlns:a16="http://schemas.microsoft.com/office/drawing/2014/main" xmlns="" id="{9B14C0BB-F2D2-40C7-A175-2C6B2F55611C}"/>
                </a:ext>
              </a:extLst>
            </p:cNvPr>
            <p:cNvSpPr txBox="1"/>
            <p:nvPr/>
          </p:nvSpPr>
          <p:spPr>
            <a:xfrm>
              <a:off x="4572000" y="4572000"/>
              <a:ext cx="314510" cy="400110"/>
            </a:xfrm>
            <a:prstGeom prst="rect">
              <a:avLst/>
            </a:prstGeom>
            <a:noFill/>
          </p:spPr>
          <p:txBody>
            <a:bodyPr wrap="none" rtlCol="0">
              <a:spAutoFit/>
            </a:bodyPr>
            <a:lstStyle/>
            <a:p>
              <a:r>
                <a:rPr lang="en-US" sz="2000" dirty="0"/>
                <a:t>6</a:t>
              </a:r>
            </a:p>
          </p:txBody>
        </p:sp>
        <p:sp>
          <p:nvSpPr>
            <p:cNvPr id="67" name="TextBox 66">
              <a:extLst>
                <a:ext uri="{FF2B5EF4-FFF2-40B4-BE49-F238E27FC236}">
                  <a16:creationId xmlns:a16="http://schemas.microsoft.com/office/drawing/2014/main" xmlns="" id="{F82F02CA-7860-4B1C-9E86-EFF8E422FDD1}"/>
                </a:ext>
              </a:extLst>
            </p:cNvPr>
            <p:cNvSpPr txBox="1"/>
            <p:nvPr/>
          </p:nvSpPr>
          <p:spPr>
            <a:xfrm>
              <a:off x="4572000" y="3733800"/>
              <a:ext cx="314510" cy="400110"/>
            </a:xfrm>
            <a:prstGeom prst="rect">
              <a:avLst/>
            </a:prstGeom>
            <a:noFill/>
          </p:spPr>
          <p:txBody>
            <a:bodyPr wrap="none" rtlCol="0">
              <a:spAutoFit/>
            </a:bodyPr>
            <a:lstStyle/>
            <a:p>
              <a:r>
                <a:rPr lang="en-US" sz="2000" dirty="0"/>
                <a:t>7</a:t>
              </a:r>
            </a:p>
          </p:txBody>
        </p:sp>
        <p:sp>
          <p:nvSpPr>
            <p:cNvPr id="68" name="TextBox 67">
              <a:extLst>
                <a:ext uri="{FF2B5EF4-FFF2-40B4-BE49-F238E27FC236}">
                  <a16:creationId xmlns:a16="http://schemas.microsoft.com/office/drawing/2014/main" xmlns="" id="{84A7A84B-8109-43CA-8DCA-E43D5FE85A3A}"/>
                </a:ext>
              </a:extLst>
            </p:cNvPr>
            <p:cNvSpPr txBox="1"/>
            <p:nvPr/>
          </p:nvSpPr>
          <p:spPr>
            <a:xfrm>
              <a:off x="2743200" y="3881735"/>
              <a:ext cx="495649" cy="461665"/>
            </a:xfrm>
            <a:prstGeom prst="rect">
              <a:avLst/>
            </a:prstGeom>
            <a:noFill/>
          </p:spPr>
          <p:txBody>
            <a:bodyPr wrap="none" rtlCol="0">
              <a:spAutoFit/>
            </a:bodyPr>
            <a:lstStyle/>
            <a:p>
              <a:r>
                <a:rPr lang="en-US" sz="2400" dirty="0"/>
                <a:t>11</a:t>
              </a:r>
            </a:p>
          </p:txBody>
        </p:sp>
        <p:sp>
          <p:nvSpPr>
            <p:cNvPr id="69" name="TextBox 68">
              <a:extLst>
                <a:ext uri="{FF2B5EF4-FFF2-40B4-BE49-F238E27FC236}">
                  <a16:creationId xmlns:a16="http://schemas.microsoft.com/office/drawing/2014/main" xmlns="" id="{B8AC76E2-19D9-454D-AAA7-747E97847D18}"/>
                </a:ext>
              </a:extLst>
            </p:cNvPr>
            <p:cNvSpPr txBox="1"/>
            <p:nvPr/>
          </p:nvSpPr>
          <p:spPr>
            <a:xfrm>
              <a:off x="2743200" y="4796135"/>
              <a:ext cx="495649" cy="461665"/>
            </a:xfrm>
            <a:prstGeom prst="rect">
              <a:avLst/>
            </a:prstGeom>
            <a:noFill/>
          </p:spPr>
          <p:txBody>
            <a:bodyPr wrap="none" rtlCol="0">
              <a:spAutoFit/>
            </a:bodyPr>
            <a:lstStyle/>
            <a:p>
              <a:r>
                <a:rPr lang="en-US" sz="2400" dirty="0"/>
                <a:t>10</a:t>
              </a:r>
            </a:p>
          </p:txBody>
        </p:sp>
        <p:sp>
          <p:nvSpPr>
            <p:cNvPr id="70" name="TextBox 69">
              <a:extLst>
                <a:ext uri="{FF2B5EF4-FFF2-40B4-BE49-F238E27FC236}">
                  <a16:creationId xmlns:a16="http://schemas.microsoft.com/office/drawing/2014/main" xmlns="" id="{A58169B6-EB12-4C38-898A-FDD77059927D}"/>
                </a:ext>
              </a:extLst>
            </p:cNvPr>
            <p:cNvSpPr txBox="1"/>
            <p:nvPr/>
          </p:nvSpPr>
          <p:spPr>
            <a:xfrm>
              <a:off x="5242072" y="2057400"/>
              <a:ext cx="444352" cy="400110"/>
            </a:xfrm>
            <a:prstGeom prst="rect">
              <a:avLst/>
            </a:prstGeom>
            <a:noFill/>
          </p:spPr>
          <p:txBody>
            <a:bodyPr wrap="none" rtlCol="0">
              <a:spAutoFit/>
            </a:bodyPr>
            <a:lstStyle/>
            <a:p>
              <a:r>
                <a:rPr lang="en-US" sz="2000" dirty="0"/>
                <a:t>12</a:t>
              </a:r>
            </a:p>
          </p:txBody>
        </p:sp>
        <p:sp>
          <p:nvSpPr>
            <p:cNvPr id="71" name="TextBox 70">
              <a:extLst>
                <a:ext uri="{FF2B5EF4-FFF2-40B4-BE49-F238E27FC236}">
                  <a16:creationId xmlns:a16="http://schemas.microsoft.com/office/drawing/2014/main" xmlns="" id="{63278C24-62CE-4AFA-B47D-456D698D608D}"/>
                </a:ext>
              </a:extLst>
            </p:cNvPr>
            <p:cNvSpPr txBox="1"/>
            <p:nvPr/>
          </p:nvSpPr>
          <p:spPr>
            <a:xfrm>
              <a:off x="5256360" y="2895600"/>
              <a:ext cx="444352" cy="400110"/>
            </a:xfrm>
            <a:prstGeom prst="rect">
              <a:avLst/>
            </a:prstGeom>
            <a:noFill/>
          </p:spPr>
          <p:txBody>
            <a:bodyPr wrap="none" rtlCol="0">
              <a:spAutoFit/>
            </a:bodyPr>
            <a:lstStyle/>
            <a:p>
              <a:r>
                <a:rPr lang="en-US" sz="2000" dirty="0"/>
                <a:t>13</a:t>
              </a:r>
            </a:p>
          </p:txBody>
        </p:sp>
        <p:sp>
          <p:nvSpPr>
            <p:cNvPr id="72" name="TextBox 71">
              <a:extLst>
                <a:ext uri="{FF2B5EF4-FFF2-40B4-BE49-F238E27FC236}">
                  <a16:creationId xmlns:a16="http://schemas.microsoft.com/office/drawing/2014/main" xmlns="" id="{DBBCC165-43CE-4CFD-990A-7B11056B3755}"/>
                </a:ext>
              </a:extLst>
            </p:cNvPr>
            <p:cNvSpPr txBox="1"/>
            <p:nvPr/>
          </p:nvSpPr>
          <p:spPr>
            <a:xfrm>
              <a:off x="5256360" y="4572000"/>
              <a:ext cx="444352" cy="400110"/>
            </a:xfrm>
            <a:prstGeom prst="rect">
              <a:avLst/>
            </a:prstGeom>
            <a:noFill/>
          </p:spPr>
          <p:txBody>
            <a:bodyPr wrap="none" rtlCol="0">
              <a:spAutoFit/>
            </a:bodyPr>
            <a:lstStyle/>
            <a:p>
              <a:r>
                <a:rPr lang="en-US" sz="2000" dirty="0"/>
                <a:t>14</a:t>
              </a:r>
            </a:p>
          </p:txBody>
        </p:sp>
        <p:sp>
          <p:nvSpPr>
            <p:cNvPr id="73" name="TextBox 72">
              <a:extLst>
                <a:ext uri="{FF2B5EF4-FFF2-40B4-BE49-F238E27FC236}">
                  <a16:creationId xmlns:a16="http://schemas.microsoft.com/office/drawing/2014/main" xmlns="" id="{CDC5C423-C364-41B8-998E-898717AC3E28}"/>
                </a:ext>
              </a:extLst>
            </p:cNvPr>
            <p:cNvSpPr txBox="1"/>
            <p:nvPr/>
          </p:nvSpPr>
          <p:spPr>
            <a:xfrm>
              <a:off x="5257800" y="3752910"/>
              <a:ext cx="444352" cy="400110"/>
            </a:xfrm>
            <a:prstGeom prst="rect">
              <a:avLst/>
            </a:prstGeom>
            <a:noFill/>
          </p:spPr>
          <p:txBody>
            <a:bodyPr wrap="none" rtlCol="0">
              <a:spAutoFit/>
            </a:bodyPr>
            <a:lstStyle/>
            <a:p>
              <a:r>
                <a:rPr lang="en-US" sz="2000" dirty="0"/>
                <a:t>15</a:t>
              </a:r>
            </a:p>
          </p:txBody>
        </p:sp>
        <p:sp>
          <p:nvSpPr>
            <p:cNvPr id="74" name="TextBox 73">
              <a:extLst>
                <a:ext uri="{FF2B5EF4-FFF2-40B4-BE49-F238E27FC236}">
                  <a16:creationId xmlns:a16="http://schemas.microsoft.com/office/drawing/2014/main" xmlns="" id="{F08CC2A5-0F67-43C4-9511-045E5CDF8114}"/>
                </a:ext>
              </a:extLst>
            </p:cNvPr>
            <p:cNvSpPr txBox="1"/>
            <p:nvPr/>
          </p:nvSpPr>
          <p:spPr>
            <a:xfrm>
              <a:off x="6162490" y="2057400"/>
              <a:ext cx="314510" cy="400110"/>
            </a:xfrm>
            <a:prstGeom prst="rect">
              <a:avLst/>
            </a:prstGeom>
            <a:noFill/>
          </p:spPr>
          <p:txBody>
            <a:bodyPr wrap="none" rtlCol="0">
              <a:spAutoFit/>
            </a:bodyPr>
            <a:lstStyle/>
            <a:p>
              <a:r>
                <a:rPr lang="en-US" sz="2000" dirty="0"/>
                <a:t>8</a:t>
              </a:r>
            </a:p>
          </p:txBody>
        </p:sp>
        <p:sp>
          <p:nvSpPr>
            <p:cNvPr id="75" name="TextBox 74">
              <a:extLst>
                <a:ext uri="{FF2B5EF4-FFF2-40B4-BE49-F238E27FC236}">
                  <a16:creationId xmlns:a16="http://schemas.microsoft.com/office/drawing/2014/main" xmlns="" id="{02C1FD84-3814-45D8-AF55-C293AA1987B6}"/>
                </a:ext>
              </a:extLst>
            </p:cNvPr>
            <p:cNvSpPr txBox="1"/>
            <p:nvPr/>
          </p:nvSpPr>
          <p:spPr>
            <a:xfrm>
              <a:off x="6162490" y="2914710"/>
              <a:ext cx="314510" cy="400110"/>
            </a:xfrm>
            <a:prstGeom prst="rect">
              <a:avLst/>
            </a:prstGeom>
            <a:noFill/>
          </p:spPr>
          <p:txBody>
            <a:bodyPr wrap="none" rtlCol="0">
              <a:spAutoFit/>
            </a:bodyPr>
            <a:lstStyle/>
            <a:p>
              <a:r>
                <a:rPr lang="en-US" sz="2000" dirty="0"/>
                <a:t>9</a:t>
              </a:r>
            </a:p>
          </p:txBody>
        </p:sp>
        <p:sp>
          <p:nvSpPr>
            <p:cNvPr id="76" name="TextBox 75">
              <a:extLst>
                <a:ext uri="{FF2B5EF4-FFF2-40B4-BE49-F238E27FC236}">
                  <a16:creationId xmlns:a16="http://schemas.microsoft.com/office/drawing/2014/main" xmlns="" id="{4328E990-5F48-4AB4-96DE-29482A4FDFDF}"/>
                </a:ext>
              </a:extLst>
            </p:cNvPr>
            <p:cNvSpPr txBox="1"/>
            <p:nvPr/>
          </p:nvSpPr>
          <p:spPr>
            <a:xfrm>
              <a:off x="6048376" y="4591110"/>
              <a:ext cx="444352" cy="400110"/>
            </a:xfrm>
            <a:prstGeom prst="rect">
              <a:avLst/>
            </a:prstGeom>
            <a:noFill/>
          </p:spPr>
          <p:txBody>
            <a:bodyPr wrap="none" rtlCol="0">
              <a:spAutoFit/>
            </a:bodyPr>
            <a:lstStyle/>
            <a:p>
              <a:r>
                <a:rPr lang="en-US" sz="2000" dirty="0"/>
                <a:t>10</a:t>
              </a:r>
            </a:p>
          </p:txBody>
        </p:sp>
        <p:sp>
          <p:nvSpPr>
            <p:cNvPr id="77" name="TextBox 76">
              <a:extLst>
                <a:ext uri="{FF2B5EF4-FFF2-40B4-BE49-F238E27FC236}">
                  <a16:creationId xmlns:a16="http://schemas.microsoft.com/office/drawing/2014/main" xmlns="" id="{02DB54DD-0258-40D3-8A84-C083F4FD63FB}"/>
                </a:ext>
              </a:extLst>
            </p:cNvPr>
            <p:cNvSpPr txBox="1"/>
            <p:nvPr/>
          </p:nvSpPr>
          <p:spPr>
            <a:xfrm>
              <a:off x="6048376" y="3752910"/>
              <a:ext cx="444352" cy="400110"/>
            </a:xfrm>
            <a:prstGeom prst="rect">
              <a:avLst/>
            </a:prstGeom>
            <a:noFill/>
          </p:spPr>
          <p:txBody>
            <a:bodyPr wrap="none" rtlCol="0">
              <a:spAutoFit/>
            </a:bodyPr>
            <a:lstStyle/>
            <a:p>
              <a:r>
                <a:rPr lang="en-US" sz="2000" dirty="0"/>
                <a:t>11</a:t>
              </a:r>
            </a:p>
          </p:txBody>
        </p:sp>
      </p:grpSp>
      <p:sp>
        <p:nvSpPr>
          <p:cNvPr id="78" name="TextBox 77">
            <a:extLst>
              <a:ext uri="{FF2B5EF4-FFF2-40B4-BE49-F238E27FC236}">
                <a16:creationId xmlns:a16="http://schemas.microsoft.com/office/drawing/2014/main" xmlns="" id="{AF781F9F-50CE-4F27-9371-0B5C955E0221}"/>
              </a:ext>
            </a:extLst>
          </p:cNvPr>
          <p:cNvSpPr txBox="1"/>
          <p:nvPr/>
        </p:nvSpPr>
        <p:spPr>
          <a:xfrm>
            <a:off x="9461625" y="3270299"/>
            <a:ext cx="367408" cy="523221"/>
          </a:xfrm>
          <a:prstGeom prst="rect">
            <a:avLst/>
          </a:prstGeom>
          <a:noFill/>
        </p:spPr>
        <p:txBody>
          <a:bodyPr wrap="none" rtlCol="0">
            <a:spAutoFit/>
          </a:bodyPr>
          <a:lstStyle/>
          <a:p>
            <a:r>
              <a:rPr lang="en-US" sz="2800" dirty="0"/>
              <a:t>1</a:t>
            </a:r>
          </a:p>
        </p:txBody>
      </p:sp>
      <p:sp>
        <p:nvSpPr>
          <p:cNvPr id="79" name="TextBox 78">
            <a:extLst>
              <a:ext uri="{FF2B5EF4-FFF2-40B4-BE49-F238E27FC236}">
                <a16:creationId xmlns:a16="http://schemas.microsoft.com/office/drawing/2014/main" xmlns="" id="{9DE9458D-C34D-4051-9710-81871FBC6DBF}"/>
              </a:ext>
            </a:extLst>
          </p:cNvPr>
          <p:cNvSpPr txBox="1"/>
          <p:nvPr/>
        </p:nvSpPr>
        <p:spPr>
          <a:xfrm>
            <a:off x="7086876" y="2457109"/>
            <a:ext cx="340158" cy="523220"/>
          </a:xfrm>
          <a:prstGeom prst="rect">
            <a:avLst/>
          </a:prstGeom>
          <a:noFill/>
        </p:spPr>
        <p:txBody>
          <a:bodyPr wrap="none" rtlCol="0">
            <a:spAutoFit/>
          </a:bodyPr>
          <a:lstStyle/>
          <a:p>
            <a:r>
              <a:rPr lang="en-US" sz="2800" dirty="0"/>
              <a:t>x</a:t>
            </a:r>
          </a:p>
        </p:txBody>
      </p:sp>
      <p:sp>
        <p:nvSpPr>
          <p:cNvPr id="80" name="TextBox 79">
            <a:extLst>
              <a:ext uri="{FF2B5EF4-FFF2-40B4-BE49-F238E27FC236}">
                <a16:creationId xmlns:a16="http://schemas.microsoft.com/office/drawing/2014/main" xmlns="" id="{D7851163-1312-40B0-B7DB-CBBA5682D8FE}"/>
              </a:ext>
            </a:extLst>
          </p:cNvPr>
          <p:cNvSpPr txBox="1"/>
          <p:nvPr/>
        </p:nvSpPr>
        <p:spPr>
          <a:xfrm>
            <a:off x="9440559" y="4137987"/>
            <a:ext cx="367408" cy="523221"/>
          </a:xfrm>
          <a:prstGeom prst="rect">
            <a:avLst/>
          </a:prstGeom>
          <a:noFill/>
        </p:spPr>
        <p:txBody>
          <a:bodyPr wrap="none" rtlCol="0">
            <a:spAutoFit/>
          </a:bodyPr>
          <a:lstStyle/>
          <a:p>
            <a:r>
              <a:rPr lang="en-US" sz="2800" dirty="0"/>
              <a:t>1</a:t>
            </a:r>
          </a:p>
        </p:txBody>
      </p:sp>
      <p:sp>
        <p:nvSpPr>
          <p:cNvPr id="81" name="TextBox 80">
            <a:extLst>
              <a:ext uri="{FF2B5EF4-FFF2-40B4-BE49-F238E27FC236}">
                <a16:creationId xmlns:a16="http://schemas.microsoft.com/office/drawing/2014/main" xmlns="" id="{79A04746-E1B4-4381-BE87-E866474F3486}"/>
              </a:ext>
            </a:extLst>
          </p:cNvPr>
          <p:cNvSpPr txBox="1"/>
          <p:nvPr/>
        </p:nvSpPr>
        <p:spPr>
          <a:xfrm>
            <a:off x="7059626" y="3259878"/>
            <a:ext cx="367408" cy="523221"/>
          </a:xfrm>
          <a:prstGeom prst="rect">
            <a:avLst/>
          </a:prstGeom>
          <a:noFill/>
        </p:spPr>
        <p:txBody>
          <a:bodyPr wrap="none" rtlCol="0">
            <a:spAutoFit/>
          </a:bodyPr>
          <a:lstStyle/>
          <a:p>
            <a:r>
              <a:rPr lang="en-US" sz="2800" dirty="0"/>
              <a:t>1</a:t>
            </a:r>
          </a:p>
        </p:txBody>
      </p:sp>
      <p:sp>
        <p:nvSpPr>
          <p:cNvPr id="82" name="TextBox 81">
            <a:extLst>
              <a:ext uri="{FF2B5EF4-FFF2-40B4-BE49-F238E27FC236}">
                <a16:creationId xmlns:a16="http://schemas.microsoft.com/office/drawing/2014/main" xmlns="" id="{9F9F86C6-17ED-4CBC-8E78-1D289E6C3ABC}"/>
              </a:ext>
            </a:extLst>
          </p:cNvPr>
          <p:cNvSpPr txBox="1"/>
          <p:nvPr/>
        </p:nvSpPr>
        <p:spPr>
          <a:xfrm>
            <a:off x="7872073" y="3261664"/>
            <a:ext cx="367408" cy="523221"/>
          </a:xfrm>
          <a:prstGeom prst="rect">
            <a:avLst/>
          </a:prstGeom>
          <a:noFill/>
        </p:spPr>
        <p:txBody>
          <a:bodyPr wrap="none" rtlCol="0">
            <a:spAutoFit/>
          </a:bodyPr>
          <a:lstStyle/>
          <a:p>
            <a:r>
              <a:rPr lang="en-US" sz="2800" dirty="0"/>
              <a:t>1</a:t>
            </a:r>
          </a:p>
        </p:txBody>
      </p:sp>
      <p:sp>
        <p:nvSpPr>
          <p:cNvPr id="83" name="TextBox 82">
            <a:extLst>
              <a:ext uri="{FF2B5EF4-FFF2-40B4-BE49-F238E27FC236}">
                <a16:creationId xmlns:a16="http://schemas.microsoft.com/office/drawing/2014/main" xmlns="" id="{A3DF49B0-5223-4E13-BF88-1FC25F4A2397}"/>
              </a:ext>
            </a:extLst>
          </p:cNvPr>
          <p:cNvSpPr txBox="1"/>
          <p:nvPr/>
        </p:nvSpPr>
        <p:spPr>
          <a:xfrm>
            <a:off x="8684520" y="3271363"/>
            <a:ext cx="367408" cy="523221"/>
          </a:xfrm>
          <a:prstGeom prst="rect">
            <a:avLst/>
          </a:prstGeom>
          <a:noFill/>
        </p:spPr>
        <p:txBody>
          <a:bodyPr wrap="none" rtlCol="0">
            <a:spAutoFit/>
          </a:bodyPr>
          <a:lstStyle/>
          <a:p>
            <a:r>
              <a:rPr lang="en-US" sz="2800" dirty="0"/>
              <a:t>1</a:t>
            </a:r>
          </a:p>
        </p:txBody>
      </p:sp>
      <p:sp>
        <p:nvSpPr>
          <p:cNvPr id="84" name="TextBox 83">
            <a:extLst>
              <a:ext uri="{FF2B5EF4-FFF2-40B4-BE49-F238E27FC236}">
                <a16:creationId xmlns:a16="http://schemas.microsoft.com/office/drawing/2014/main" xmlns="" id="{A1488802-0962-448B-8CE4-01E9C718A99E}"/>
              </a:ext>
            </a:extLst>
          </p:cNvPr>
          <p:cNvSpPr txBox="1"/>
          <p:nvPr/>
        </p:nvSpPr>
        <p:spPr>
          <a:xfrm>
            <a:off x="7069129" y="4131049"/>
            <a:ext cx="367408" cy="523221"/>
          </a:xfrm>
          <a:prstGeom prst="rect">
            <a:avLst/>
          </a:prstGeom>
          <a:noFill/>
        </p:spPr>
        <p:txBody>
          <a:bodyPr wrap="none" rtlCol="0">
            <a:spAutoFit/>
          </a:bodyPr>
          <a:lstStyle/>
          <a:p>
            <a:r>
              <a:rPr lang="en-US" sz="2800" dirty="0"/>
              <a:t>1</a:t>
            </a:r>
          </a:p>
        </p:txBody>
      </p:sp>
      <p:sp>
        <p:nvSpPr>
          <p:cNvPr id="85" name="TextBox 84">
            <a:extLst>
              <a:ext uri="{FF2B5EF4-FFF2-40B4-BE49-F238E27FC236}">
                <a16:creationId xmlns:a16="http://schemas.microsoft.com/office/drawing/2014/main" xmlns="" id="{44B4ADE8-FEF8-447D-B665-E432B32A337E}"/>
              </a:ext>
            </a:extLst>
          </p:cNvPr>
          <p:cNvSpPr txBox="1"/>
          <p:nvPr/>
        </p:nvSpPr>
        <p:spPr>
          <a:xfrm>
            <a:off x="7872073" y="4118205"/>
            <a:ext cx="367408" cy="523221"/>
          </a:xfrm>
          <a:prstGeom prst="rect">
            <a:avLst/>
          </a:prstGeom>
          <a:noFill/>
        </p:spPr>
        <p:txBody>
          <a:bodyPr wrap="none" rtlCol="0">
            <a:spAutoFit/>
          </a:bodyPr>
          <a:lstStyle/>
          <a:p>
            <a:r>
              <a:rPr lang="en-US" sz="2800" dirty="0"/>
              <a:t>1</a:t>
            </a:r>
          </a:p>
        </p:txBody>
      </p:sp>
      <p:sp>
        <p:nvSpPr>
          <p:cNvPr id="86" name="TextBox 85">
            <a:extLst>
              <a:ext uri="{FF2B5EF4-FFF2-40B4-BE49-F238E27FC236}">
                <a16:creationId xmlns:a16="http://schemas.microsoft.com/office/drawing/2014/main" xmlns="" id="{8AB2DDD1-003B-43F7-8919-C293FF417838}"/>
              </a:ext>
            </a:extLst>
          </p:cNvPr>
          <p:cNvSpPr txBox="1"/>
          <p:nvPr/>
        </p:nvSpPr>
        <p:spPr>
          <a:xfrm>
            <a:off x="8684520" y="4127904"/>
            <a:ext cx="367408" cy="523221"/>
          </a:xfrm>
          <a:prstGeom prst="rect">
            <a:avLst/>
          </a:prstGeom>
          <a:noFill/>
        </p:spPr>
        <p:txBody>
          <a:bodyPr wrap="none" rtlCol="0">
            <a:spAutoFit/>
          </a:bodyPr>
          <a:lstStyle/>
          <a:p>
            <a:r>
              <a:rPr lang="en-US" sz="2800" dirty="0"/>
              <a:t>1</a:t>
            </a:r>
          </a:p>
        </p:txBody>
      </p:sp>
      <p:sp>
        <p:nvSpPr>
          <p:cNvPr id="87" name="TextBox 86">
            <a:extLst>
              <a:ext uri="{FF2B5EF4-FFF2-40B4-BE49-F238E27FC236}">
                <a16:creationId xmlns:a16="http://schemas.microsoft.com/office/drawing/2014/main" xmlns="" id="{B99E4235-DA80-4182-91BF-DF3057FE0516}"/>
              </a:ext>
            </a:extLst>
          </p:cNvPr>
          <p:cNvSpPr txBox="1"/>
          <p:nvPr/>
        </p:nvSpPr>
        <p:spPr>
          <a:xfrm>
            <a:off x="7872073" y="2467026"/>
            <a:ext cx="367408" cy="523221"/>
          </a:xfrm>
          <a:prstGeom prst="rect">
            <a:avLst/>
          </a:prstGeom>
          <a:noFill/>
        </p:spPr>
        <p:txBody>
          <a:bodyPr wrap="none" rtlCol="0">
            <a:spAutoFit/>
          </a:bodyPr>
          <a:lstStyle/>
          <a:p>
            <a:r>
              <a:rPr lang="en-US" sz="2800" dirty="0"/>
              <a:t>1</a:t>
            </a:r>
          </a:p>
        </p:txBody>
      </p:sp>
      <p:sp>
        <p:nvSpPr>
          <p:cNvPr id="88" name="TextBox 87">
            <a:extLst>
              <a:ext uri="{FF2B5EF4-FFF2-40B4-BE49-F238E27FC236}">
                <a16:creationId xmlns:a16="http://schemas.microsoft.com/office/drawing/2014/main" xmlns="" id="{217CA226-FC4A-4C07-B6B0-CB5BCE5F90D9}"/>
              </a:ext>
            </a:extLst>
          </p:cNvPr>
          <p:cNvSpPr txBox="1"/>
          <p:nvPr/>
        </p:nvSpPr>
        <p:spPr>
          <a:xfrm>
            <a:off x="8684520" y="2507935"/>
            <a:ext cx="367408" cy="523221"/>
          </a:xfrm>
          <a:prstGeom prst="rect">
            <a:avLst/>
          </a:prstGeom>
          <a:noFill/>
        </p:spPr>
        <p:txBody>
          <a:bodyPr wrap="none" rtlCol="0">
            <a:spAutoFit/>
          </a:bodyPr>
          <a:lstStyle/>
          <a:p>
            <a:r>
              <a:rPr lang="en-US" sz="2800" dirty="0"/>
              <a:t>1</a:t>
            </a:r>
          </a:p>
        </p:txBody>
      </p:sp>
      <p:sp>
        <p:nvSpPr>
          <p:cNvPr id="89" name="Flowchart: Alternate Process 88">
            <a:extLst>
              <a:ext uri="{FF2B5EF4-FFF2-40B4-BE49-F238E27FC236}">
                <a16:creationId xmlns:a16="http://schemas.microsoft.com/office/drawing/2014/main" xmlns="" id="{ACF69C5A-811B-4B46-AAD3-807E7C77630A}"/>
              </a:ext>
            </a:extLst>
          </p:cNvPr>
          <p:cNvSpPr/>
          <p:nvPr/>
        </p:nvSpPr>
        <p:spPr>
          <a:xfrm>
            <a:off x="7815303" y="2403778"/>
            <a:ext cx="1287374" cy="1475824"/>
          </a:xfrm>
          <a:prstGeom prst="flowChartAlternateProcess">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lowchart: Alternate Process 89">
            <a:extLst>
              <a:ext uri="{FF2B5EF4-FFF2-40B4-BE49-F238E27FC236}">
                <a16:creationId xmlns:a16="http://schemas.microsoft.com/office/drawing/2014/main" xmlns="" id="{57B53464-A230-4ADF-99CF-A55F9CFC46B1}"/>
              </a:ext>
            </a:extLst>
          </p:cNvPr>
          <p:cNvSpPr/>
          <p:nvPr/>
        </p:nvSpPr>
        <p:spPr>
          <a:xfrm rot="5400000">
            <a:off x="7860105" y="2375109"/>
            <a:ext cx="1287374" cy="3181291"/>
          </a:xfrm>
          <a:prstGeom prst="flowChartAlternateProcess">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xmlns="" id="{A3298173-FC5D-49D8-91D2-883F70B4451E}"/>
                  </a:ext>
                </a:extLst>
              </p:cNvPr>
              <p:cNvSpPr txBox="1"/>
              <p:nvPr/>
            </p:nvSpPr>
            <p:spPr>
              <a:xfrm>
                <a:off x="6185362" y="967316"/>
                <a:ext cx="3925049" cy="5120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6"/>
                          </a:solidFill>
                          <a:latin typeface="Cambria Math" panose="02040503050406030204" pitchFamily="18" charset="0"/>
                        </a:rPr>
                        <m:t>𝐵</m:t>
                      </m:r>
                      <m:r>
                        <a:rPr lang="en-IN" i="1" smtClean="0">
                          <a:solidFill>
                            <a:schemeClr val="accent6"/>
                          </a:solidFill>
                          <a:latin typeface="Cambria Math" panose="02040503050406030204" pitchFamily="18" charset="0"/>
                        </a:rPr>
                        <m:t>=</m:t>
                      </m:r>
                      <m:r>
                        <a:rPr lang="en-US" b="0" i="1" smtClean="0">
                          <a:solidFill>
                            <a:schemeClr val="accent6"/>
                          </a:solidFill>
                          <a:latin typeface="Cambria Math" panose="02040503050406030204" pitchFamily="18" charset="0"/>
                        </a:rPr>
                        <m:t> </m:t>
                      </m:r>
                      <m:nary>
                        <m:naryPr>
                          <m:chr m:val="∑"/>
                          <m:limLoc m:val="subSup"/>
                          <m:supHide m:val="on"/>
                          <m:ctrlPr>
                            <a:rPr lang="en-US" b="0" i="1" smtClean="0">
                              <a:solidFill>
                                <a:schemeClr val="accent6"/>
                              </a:solidFill>
                              <a:latin typeface="Cambria Math" panose="02040503050406030204" pitchFamily="18" charset="0"/>
                            </a:rPr>
                          </m:ctrlPr>
                        </m:naryPr>
                        <m:sub>
                          <m:r>
                            <m:rPr>
                              <m:brk m:alnAt="9"/>
                            </m:rPr>
                            <a:rPr lang="en-US" b="0" i="1" smtClean="0">
                              <a:solidFill>
                                <a:schemeClr val="accent6"/>
                              </a:solidFill>
                              <a:latin typeface="Cambria Math" panose="02040503050406030204" pitchFamily="18" charset="0"/>
                            </a:rPr>
                            <m:t>𝑚</m:t>
                          </m:r>
                        </m:sub>
                        <m:sup/>
                        <m:e>
                          <m:r>
                            <a:rPr lang="en-US" b="0" i="1" smtClean="0">
                              <a:solidFill>
                                <a:schemeClr val="accent6"/>
                              </a:solidFill>
                              <a:latin typeface="Cambria Math" panose="02040503050406030204" pitchFamily="18" charset="0"/>
                            </a:rPr>
                            <m:t>(1, 3, 4, 5, 7, 9, 11, 12, 13, 15)</m:t>
                          </m:r>
                        </m:e>
                      </m:nary>
                    </m:oMath>
                  </m:oMathPara>
                </a14:m>
                <a:endParaRPr lang="en-IN" dirty="0">
                  <a:solidFill>
                    <a:schemeClr val="accent6"/>
                  </a:solidFill>
                </a:endParaRPr>
              </a:p>
            </p:txBody>
          </p:sp>
        </mc:Choice>
        <mc:Fallback xmlns="">
          <p:sp>
            <p:nvSpPr>
              <p:cNvPr id="91" name="TextBox 90">
                <a:extLst>
                  <a:ext uri="{FF2B5EF4-FFF2-40B4-BE49-F238E27FC236}">
                    <a16:creationId xmlns:a16="http://schemas.microsoft.com/office/drawing/2014/main" id="{A3298173-FC5D-49D8-91D2-883F70B4451E}"/>
                  </a:ext>
                </a:extLst>
              </p:cNvPr>
              <p:cNvSpPr txBox="1">
                <a:spLocks noRot="1" noChangeAspect="1" noMove="1" noResize="1" noEditPoints="1" noAdjustHandles="1" noChangeArrowheads="1" noChangeShapeType="1" noTextEdit="1"/>
              </p:cNvSpPr>
              <p:nvPr/>
            </p:nvSpPr>
            <p:spPr>
              <a:xfrm>
                <a:off x="6185362" y="967316"/>
                <a:ext cx="3925049" cy="512063"/>
              </a:xfrm>
              <a:prstGeom prst="rect">
                <a:avLst/>
              </a:prstGeom>
              <a:blipFill>
                <a:blip r:embed="rId3"/>
                <a:stretch>
                  <a:fillRect/>
                </a:stretch>
              </a:blipFill>
            </p:spPr>
            <p:txBody>
              <a:bodyPr/>
              <a:lstStyle/>
              <a:p>
                <a:r>
                  <a:rPr lang="en-IN">
                    <a:noFill/>
                  </a:rPr>
                  <a:t> </a:t>
                </a:r>
              </a:p>
            </p:txBody>
          </p:sp>
        </mc:Fallback>
      </mc:AlternateContent>
      <p:sp>
        <p:nvSpPr>
          <p:cNvPr id="92" name="TextBox 91">
            <a:extLst>
              <a:ext uri="{FF2B5EF4-FFF2-40B4-BE49-F238E27FC236}">
                <a16:creationId xmlns:a16="http://schemas.microsoft.com/office/drawing/2014/main" xmlns="" id="{81BCC8ED-2B06-45B3-B540-FA1326FABB1D}"/>
              </a:ext>
            </a:extLst>
          </p:cNvPr>
          <p:cNvSpPr txBox="1"/>
          <p:nvPr/>
        </p:nvSpPr>
        <p:spPr>
          <a:xfrm>
            <a:off x="2707718" y="5770126"/>
            <a:ext cx="1551008" cy="461665"/>
          </a:xfrm>
          <a:prstGeom prst="rect">
            <a:avLst/>
          </a:prstGeom>
          <a:noFill/>
        </p:spPr>
        <p:txBody>
          <a:bodyPr wrap="square" rtlCol="0">
            <a:spAutoFit/>
          </a:bodyPr>
          <a:lstStyle/>
          <a:p>
            <a:r>
              <a:rPr lang="en-US" sz="2400" dirty="0">
                <a:solidFill>
                  <a:schemeClr val="tx2"/>
                </a:solidFill>
              </a:rPr>
              <a:t>A = D</a:t>
            </a:r>
            <a:r>
              <a:rPr lang="en-US" sz="2400" baseline="-25000" dirty="0">
                <a:solidFill>
                  <a:schemeClr val="tx2"/>
                </a:solidFill>
              </a:rPr>
              <a:t>3</a:t>
            </a:r>
            <a:r>
              <a:rPr lang="en-US" sz="2400" dirty="0">
                <a:solidFill>
                  <a:schemeClr val="tx2"/>
                </a:solidFill>
              </a:rPr>
              <a:t> + D</a:t>
            </a:r>
            <a:r>
              <a:rPr lang="en-US" sz="2400" baseline="-25000" dirty="0">
                <a:solidFill>
                  <a:schemeClr val="tx2"/>
                </a:solidFill>
              </a:rPr>
              <a:t>2</a:t>
            </a:r>
            <a:endParaRPr lang="en-IN" sz="2400" dirty="0">
              <a:solidFill>
                <a:schemeClr val="tx2"/>
              </a:solidFill>
            </a:endParaRPr>
          </a:p>
        </p:txBody>
      </p:sp>
      <p:sp>
        <p:nvSpPr>
          <p:cNvPr id="93" name="TextBox 92">
            <a:extLst>
              <a:ext uri="{FF2B5EF4-FFF2-40B4-BE49-F238E27FC236}">
                <a16:creationId xmlns:a16="http://schemas.microsoft.com/office/drawing/2014/main" xmlns="" id="{81015938-A2EB-48F1-9E8B-7E25F94A0B1C}"/>
              </a:ext>
            </a:extLst>
          </p:cNvPr>
          <p:cNvSpPr txBox="1"/>
          <p:nvPr/>
        </p:nvSpPr>
        <p:spPr>
          <a:xfrm>
            <a:off x="7500536" y="5769440"/>
            <a:ext cx="2018981" cy="461665"/>
          </a:xfrm>
          <a:prstGeom prst="rect">
            <a:avLst/>
          </a:prstGeom>
          <a:noFill/>
        </p:spPr>
        <p:txBody>
          <a:bodyPr wrap="square" rtlCol="0">
            <a:spAutoFit/>
          </a:bodyPr>
          <a:lstStyle/>
          <a:p>
            <a:r>
              <a:rPr lang="en-US" sz="2400" dirty="0">
                <a:solidFill>
                  <a:schemeClr val="tx2"/>
                </a:solidFill>
              </a:rPr>
              <a:t>B = D</a:t>
            </a:r>
            <a:r>
              <a:rPr lang="en-US" sz="2400" baseline="-25000" dirty="0">
                <a:solidFill>
                  <a:schemeClr val="tx2"/>
                </a:solidFill>
              </a:rPr>
              <a:t>3</a:t>
            </a:r>
            <a:r>
              <a:rPr lang="en-US" sz="2400" dirty="0">
                <a:solidFill>
                  <a:schemeClr val="tx2"/>
                </a:solidFill>
              </a:rPr>
              <a:t> + D</a:t>
            </a:r>
            <a:r>
              <a:rPr lang="en-US" sz="2400" baseline="-25000" dirty="0">
                <a:solidFill>
                  <a:schemeClr val="tx2"/>
                </a:solidFill>
              </a:rPr>
              <a:t>2</a:t>
            </a:r>
            <a:r>
              <a:rPr lang="en-US" sz="2400" dirty="0">
                <a:solidFill>
                  <a:schemeClr val="tx2"/>
                </a:solidFill>
              </a:rPr>
              <a:t>’ D</a:t>
            </a:r>
            <a:r>
              <a:rPr lang="en-US" sz="2400" baseline="-25000" dirty="0">
                <a:solidFill>
                  <a:schemeClr val="tx2"/>
                </a:solidFill>
              </a:rPr>
              <a:t>1</a:t>
            </a:r>
            <a:endParaRPr lang="en-IN" sz="2400" dirty="0">
              <a:solidFill>
                <a:schemeClr val="tx2"/>
              </a:solidFill>
            </a:endParaRPr>
          </a:p>
        </p:txBody>
      </p:sp>
    </p:spTree>
    <p:extLst>
      <p:ext uri="{BB962C8B-B14F-4D97-AF65-F5344CB8AC3E}">
        <p14:creationId xmlns:p14="http://schemas.microsoft.com/office/powerpoint/2010/main" val="49995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fade">
                                      <p:cBhvr>
                                        <p:cTn id="23" dur="500"/>
                                        <p:tgtEl>
                                          <p:spTgt spid="3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500"/>
                                        <p:tgtEl>
                                          <p:spTgt spid="3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fade">
                                      <p:cBhvr>
                                        <p:cTn id="38" dur="500"/>
                                        <p:tgtEl>
                                          <p:spTgt spid="4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fade">
                                      <p:cBhvr>
                                        <p:cTn id="41" dur="500"/>
                                        <p:tgtEl>
                                          <p:spTgt spid="4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fade">
                                      <p:cBhvr>
                                        <p:cTn id="44" dur="500"/>
                                        <p:tgtEl>
                                          <p:spTgt spid="4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500"/>
                                        <p:tgtEl>
                                          <p:spTgt spid="4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fade">
                                      <p:cBhvr>
                                        <p:cTn id="53" dur="500"/>
                                        <p:tgtEl>
                                          <p:spTgt spid="4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48"/>
                                        </p:tgtEl>
                                        <p:attrNameLst>
                                          <p:attrName>style.visibility</p:attrName>
                                        </p:attrNameLst>
                                      </p:cBhvr>
                                      <p:to>
                                        <p:strVal val="visible"/>
                                      </p:to>
                                    </p:set>
                                    <p:animEffect transition="in" filter="fade">
                                      <p:cBhvr>
                                        <p:cTn id="58" dur="500"/>
                                        <p:tgtEl>
                                          <p:spTgt spid="4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47"/>
                                        </p:tgtEl>
                                        <p:attrNameLst>
                                          <p:attrName>style.visibility</p:attrName>
                                        </p:attrNameLst>
                                      </p:cBhvr>
                                      <p:to>
                                        <p:strVal val="visible"/>
                                      </p:to>
                                    </p:set>
                                    <p:animEffect transition="in" filter="fade">
                                      <p:cBhvr>
                                        <p:cTn id="63" dur="500"/>
                                        <p:tgtEl>
                                          <p:spTgt spid="47"/>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92"/>
                                        </p:tgtEl>
                                        <p:attrNameLst>
                                          <p:attrName>style.visibility</p:attrName>
                                        </p:attrNameLst>
                                      </p:cBhvr>
                                      <p:to>
                                        <p:strVal val="visible"/>
                                      </p:to>
                                    </p:set>
                                    <p:animEffect transition="in" filter="fade">
                                      <p:cBhvr>
                                        <p:cTn id="68" dur="500"/>
                                        <p:tgtEl>
                                          <p:spTgt spid="92"/>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91"/>
                                        </p:tgtEl>
                                        <p:attrNameLst>
                                          <p:attrName>style.visibility</p:attrName>
                                        </p:attrNameLst>
                                      </p:cBhvr>
                                      <p:to>
                                        <p:strVal val="visible"/>
                                      </p:to>
                                    </p:set>
                                    <p:animEffect transition="in" filter="fade">
                                      <p:cBhvr>
                                        <p:cTn id="73" dur="500"/>
                                        <p:tgtEl>
                                          <p:spTgt spid="91"/>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49"/>
                                        </p:tgtEl>
                                        <p:attrNameLst>
                                          <p:attrName>style.visibility</p:attrName>
                                        </p:attrNameLst>
                                      </p:cBhvr>
                                      <p:to>
                                        <p:strVal val="visible"/>
                                      </p:to>
                                    </p:set>
                                    <p:animEffect transition="in" filter="fade">
                                      <p:cBhvr>
                                        <p:cTn id="78" dur="500"/>
                                        <p:tgtEl>
                                          <p:spTgt spid="49"/>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87"/>
                                        </p:tgtEl>
                                        <p:attrNameLst>
                                          <p:attrName>style.visibility</p:attrName>
                                        </p:attrNameLst>
                                      </p:cBhvr>
                                      <p:to>
                                        <p:strVal val="visible"/>
                                      </p:to>
                                    </p:set>
                                    <p:animEffect transition="in" filter="fade">
                                      <p:cBhvr>
                                        <p:cTn id="83" dur="500"/>
                                        <p:tgtEl>
                                          <p:spTgt spid="87"/>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88"/>
                                        </p:tgtEl>
                                        <p:attrNameLst>
                                          <p:attrName>style.visibility</p:attrName>
                                        </p:attrNameLst>
                                      </p:cBhvr>
                                      <p:to>
                                        <p:strVal val="visible"/>
                                      </p:to>
                                    </p:set>
                                    <p:animEffect transition="in" filter="fade">
                                      <p:cBhvr>
                                        <p:cTn id="86" dur="500"/>
                                        <p:tgtEl>
                                          <p:spTgt spid="88"/>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86"/>
                                        </p:tgtEl>
                                        <p:attrNameLst>
                                          <p:attrName>style.visibility</p:attrName>
                                        </p:attrNameLst>
                                      </p:cBhvr>
                                      <p:to>
                                        <p:strVal val="visible"/>
                                      </p:to>
                                    </p:set>
                                    <p:animEffect transition="in" filter="fade">
                                      <p:cBhvr>
                                        <p:cTn id="89" dur="500"/>
                                        <p:tgtEl>
                                          <p:spTgt spid="86"/>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85"/>
                                        </p:tgtEl>
                                        <p:attrNameLst>
                                          <p:attrName>style.visibility</p:attrName>
                                        </p:attrNameLst>
                                      </p:cBhvr>
                                      <p:to>
                                        <p:strVal val="visible"/>
                                      </p:to>
                                    </p:set>
                                    <p:animEffect transition="in" filter="fade">
                                      <p:cBhvr>
                                        <p:cTn id="92" dur="500"/>
                                        <p:tgtEl>
                                          <p:spTgt spid="85"/>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84"/>
                                        </p:tgtEl>
                                        <p:attrNameLst>
                                          <p:attrName>style.visibility</p:attrName>
                                        </p:attrNameLst>
                                      </p:cBhvr>
                                      <p:to>
                                        <p:strVal val="visible"/>
                                      </p:to>
                                    </p:set>
                                    <p:animEffect transition="in" filter="fade">
                                      <p:cBhvr>
                                        <p:cTn id="95" dur="500"/>
                                        <p:tgtEl>
                                          <p:spTgt spid="84"/>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81"/>
                                        </p:tgtEl>
                                        <p:attrNameLst>
                                          <p:attrName>style.visibility</p:attrName>
                                        </p:attrNameLst>
                                      </p:cBhvr>
                                      <p:to>
                                        <p:strVal val="visible"/>
                                      </p:to>
                                    </p:set>
                                    <p:animEffect transition="in" filter="fade">
                                      <p:cBhvr>
                                        <p:cTn id="98" dur="500"/>
                                        <p:tgtEl>
                                          <p:spTgt spid="81"/>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82"/>
                                        </p:tgtEl>
                                        <p:attrNameLst>
                                          <p:attrName>style.visibility</p:attrName>
                                        </p:attrNameLst>
                                      </p:cBhvr>
                                      <p:to>
                                        <p:strVal val="visible"/>
                                      </p:to>
                                    </p:set>
                                    <p:animEffect transition="in" filter="fade">
                                      <p:cBhvr>
                                        <p:cTn id="101" dur="500"/>
                                        <p:tgtEl>
                                          <p:spTgt spid="82"/>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83"/>
                                        </p:tgtEl>
                                        <p:attrNameLst>
                                          <p:attrName>style.visibility</p:attrName>
                                        </p:attrNameLst>
                                      </p:cBhvr>
                                      <p:to>
                                        <p:strVal val="visible"/>
                                      </p:to>
                                    </p:set>
                                    <p:animEffect transition="in" filter="fade">
                                      <p:cBhvr>
                                        <p:cTn id="104" dur="500"/>
                                        <p:tgtEl>
                                          <p:spTgt spid="83"/>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80"/>
                                        </p:tgtEl>
                                        <p:attrNameLst>
                                          <p:attrName>style.visibility</p:attrName>
                                        </p:attrNameLst>
                                      </p:cBhvr>
                                      <p:to>
                                        <p:strVal val="visible"/>
                                      </p:to>
                                    </p:set>
                                    <p:animEffect transition="in" filter="fade">
                                      <p:cBhvr>
                                        <p:cTn id="107" dur="500"/>
                                        <p:tgtEl>
                                          <p:spTgt spid="80"/>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78"/>
                                        </p:tgtEl>
                                        <p:attrNameLst>
                                          <p:attrName>style.visibility</p:attrName>
                                        </p:attrNameLst>
                                      </p:cBhvr>
                                      <p:to>
                                        <p:strVal val="visible"/>
                                      </p:to>
                                    </p:set>
                                    <p:animEffect transition="in" filter="fade">
                                      <p:cBhvr>
                                        <p:cTn id="110" dur="500"/>
                                        <p:tgtEl>
                                          <p:spTgt spid="78"/>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79"/>
                                        </p:tgtEl>
                                        <p:attrNameLst>
                                          <p:attrName>style.visibility</p:attrName>
                                        </p:attrNameLst>
                                      </p:cBhvr>
                                      <p:to>
                                        <p:strVal val="visible"/>
                                      </p:to>
                                    </p:set>
                                    <p:animEffect transition="in" filter="fade">
                                      <p:cBhvr>
                                        <p:cTn id="113" dur="500"/>
                                        <p:tgtEl>
                                          <p:spTgt spid="79"/>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89"/>
                                        </p:tgtEl>
                                        <p:attrNameLst>
                                          <p:attrName>style.visibility</p:attrName>
                                        </p:attrNameLst>
                                      </p:cBhvr>
                                      <p:to>
                                        <p:strVal val="visible"/>
                                      </p:to>
                                    </p:set>
                                    <p:animEffect transition="in" filter="fade">
                                      <p:cBhvr>
                                        <p:cTn id="118" dur="500"/>
                                        <p:tgtEl>
                                          <p:spTgt spid="89"/>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90"/>
                                        </p:tgtEl>
                                        <p:attrNameLst>
                                          <p:attrName>style.visibility</p:attrName>
                                        </p:attrNameLst>
                                      </p:cBhvr>
                                      <p:to>
                                        <p:strVal val="visible"/>
                                      </p:to>
                                    </p:set>
                                    <p:animEffect transition="in" filter="fade">
                                      <p:cBhvr>
                                        <p:cTn id="123" dur="500"/>
                                        <p:tgtEl>
                                          <p:spTgt spid="90"/>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93"/>
                                        </p:tgtEl>
                                        <p:attrNameLst>
                                          <p:attrName>style.visibility</p:attrName>
                                        </p:attrNameLst>
                                      </p:cBhvr>
                                      <p:to>
                                        <p:strVal val="visible"/>
                                      </p:to>
                                    </p:set>
                                    <p:animEffect transition="in" filter="fade">
                                      <p:cBhvr>
                                        <p:cTn id="128"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animBg="1"/>
      <p:bldP spid="48" grpId="0" animBg="1"/>
      <p:bldP spid="78" grpId="0"/>
      <p:bldP spid="79" grpId="0"/>
      <p:bldP spid="80" grpId="0"/>
      <p:bldP spid="81" grpId="0"/>
      <p:bldP spid="82" grpId="0"/>
      <p:bldP spid="83" grpId="0"/>
      <p:bldP spid="84" grpId="0"/>
      <p:bldP spid="85" grpId="0"/>
      <p:bldP spid="86" grpId="0"/>
      <p:bldP spid="87" grpId="0"/>
      <p:bldP spid="88" grpId="0"/>
      <p:bldP spid="89" grpId="0" animBg="1"/>
      <p:bldP spid="90" grpId="0" animBg="1"/>
      <p:bldP spid="91" grpId="0"/>
      <p:bldP spid="92" grpId="0"/>
      <p:bldP spid="9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D792E8-8838-4744-A7DD-92B0ED18307B}"/>
              </a:ext>
            </a:extLst>
          </p:cNvPr>
          <p:cNvSpPr>
            <a:spLocks noGrp="1"/>
          </p:cNvSpPr>
          <p:nvPr>
            <p:ph type="title"/>
          </p:nvPr>
        </p:nvSpPr>
        <p:spPr/>
        <p:txBody>
          <a:bodyPr>
            <a:normAutofit/>
          </a:bodyPr>
          <a:lstStyle/>
          <a:p>
            <a:r>
              <a:rPr lang="en-US" dirty="0">
                <a:gradFill flip="none" rotWithShape="1">
                  <a:gsLst>
                    <a:gs pos="10000">
                      <a:srgbClr val="273238"/>
                    </a:gs>
                    <a:gs pos="100000">
                      <a:srgbClr val="607D8B"/>
                    </a:gs>
                  </a:gsLst>
                  <a:lin ang="0" scaled="1"/>
                  <a:tileRect/>
                </a:gradFill>
              </a:rPr>
              <a:t>Simplification using K-Map </a:t>
            </a:r>
          </a:p>
        </p:txBody>
      </p:sp>
      <p:sp>
        <p:nvSpPr>
          <p:cNvPr id="3" name="Text Placeholder 2">
            <a:extLst>
              <a:ext uri="{FF2B5EF4-FFF2-40B4-BE49-F238E27FC236}">
                <a16:creationId xmlns:a16="http://schemas.microsoft.com/office/drawing/2014/main" xmlns="" id="{6C915463-E8EE-4502-8261-E337007EFAAF}"/>
              </a:ext>
            </a:extLst>
          </p:cNvPr>
          <p:cNvSpPr>
            <a:spLocks noGrp="1"/>
          </p:cNvSpPr>
          <p:nvPr>
            <p:ph type="body" idx="1"/>
          </p:nvPr>
        </p:nvSpPr>
        <p:spPr/>
        <p:txBody>
          <a:bodyPr/>
          <a:lstStyle/>
          <a:p>
            <a:r>
              <a:rPr lang="en-US" dirty="0"/>
              <a:t>Section - 2</a:t>
            </a:r>
          </a:p>
        </p:txBody>
      </p:sp>
    </p:spTree>
    <p:extLst>
      <p:ext uri="{BB962C8B-B14F-4D97-AF65-F5344CB8AC3E}">
        <p14:creationId xmlns:p14="http://schemas.microsoft.com/office/powerpoint/2010/main" val="294405013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E5C9EF-7A7F-416D-B75B-2FF81F6E59A5}"/>
              </a:ext>
            </a:extLst>
          </p:cNvPr>
          <p:cNvSpPr>
            <a:spLocks noGrp="1"/>
          </p:cNvSpPr>
          <p:nvPr>
            <p:ph type="title"/>
          </p:nvPr>
        </p:nvSpPr>
        <p:spPr/>
        <p:txBody>
          <a:bodyPr/>
          <a:lstStyle/>
          <a:p>
            <a:r>
              <a:rPr lang="en-US" dirty="0"/>
              <a:t>Priority Encoder</a:t>
            </a:r>
            <a:endParaRPr lang="en-IN" dirty="0"/>
          </a:p>
        </p:txBody>
      </p:sp>
      <p:grpSp>
        <p:nvGrpSpPr>
          <p:cNvPr id="4" name="Group 3">
            <a:extLst>
              <a:ext uri="{FF2B5EF4-FFF2-40B4-BE49-F238E27FC236}">
                <a16:creationId xmlns:a16="http://schemas.microsoft.com/office/drawing/2014/main" xmlns="" id="{63E7CF29-B558-488A-AB26-EA7FE51E17F7}"/>
              </a:ext>
            </a:extLst>
          </p:cNvPr>
          <p:cNvGrpSpPr/>
          <p:nvPr/>
        </p:nvGrpSpPr>
        <p:grpSpPr>
          <a:xfrm>
            <a:off x="397890" y="1479352"/>
            <a:ext cx="3954315" cy="4043065"/>
            <a:chOff x="2538413" y="1367135"/>
            <a:chExt cx="3954315" cy="4043065"/>
          </a:xfrm>
        </p:grpSpPr>
        <p:graphicFrame>
          <p:nvGraphicFramePr>
            <p:cNvPr id="5" name="Content Placeholder 3">
              <a:extLst>
                <a:ext uri="{FF2B5EF4-FFF2-40B4-BE49-F238E27FC236}">
                  <a16:creationId xmlns:a16="http://schemas.microsoft.com/office/drawing/2014/main" xmlns="" id="{D29DC21A-52CB-4928-8A2E-0740C3AB33B5}"/>
                </a:ext>
              </a:extLst>
            </p:cNvPr>
            <p:cNvGraphicFramePr>
              <a:graphicFrameLocks/>
            </p:cNvGraphicFramePr>
            <p:nvPr>
              <p:extLst>
                <p:ext uri="{D42A27DB-BD31-4B8C-83A1-F6EECF244321}">
                  <p14:modId xmlns:p14="http://schemas.microsoft.com/office/powerpoint/2010/main" val="2212719730"/>
                </p:ext>
              </p:extLst>
            </p:nvPr>
          </p:nvGraphicFramePr>
          <p:xfrm>
            <a:off x="3295650" y="2057400"/>
            <a:ext cx="3143252" cy="3352800"/>
          </p:xfrm>
          <a:graphic>
            <a:graphicData uri="http://schemas.openxmlformats.org/drawingml/2006/table">
              <a:tbl>
                <a:tblPr firstRow="1" bandRow="1"/>
                <a:tblGrid>
                  <a:gridCol w="785813">
                    <a:extLst>
                      <a:ext uri="{9D8B030D-6E8A-4147-A177-3AD203B41FA5}">
                        <a16:colId xmlns:a16="http://schemas.microsoft.com/office/drawing/2014/main" xmlns="" val="20000"/>
                      </a:ext>
                    </a:extLst>
                  </a:gridCol>
                  <a:gridCol w="785813">
                    <a:extLst>
                      <a:ext uri="{9D8B030D-6E8A-4147-A177-3AD203B41FA5}">
                        <a16:colId xmlns:a16="http://schemas.microsoft.com/office/drawing/2014/main" xmlns="" val="20001"/>
                      </a:ext>
                    </a:extLst>
                  </a:gridCol>
                  <a:gridCol w="785813">
                    <a:extLst>
                      <a:ext uri="{9D8B030D-6E8A-4147-A177-3AD203B41FA5}">
                        <a16:colId xmlns:a16="http://schemas.microsoft.com/office/drawing/2014/main" xmlns="" val="20002"/>
                      </a:ext>
                    </a:extLst>
                  </a:gridCol>
                  <a:gridCol w="785813">
                    <a:extLst>
                      <a:ext uri="{9D8B030D-6E8A-4147-A177-3AD203B41FA5}">
                        <a16:colId xmlns:a16="http://schemas.microsoft.com/office/drawing/2014/main" xmlns="" val="20003"/>
                      </a:ext>
                    </a:extLst>
                  </a:gridCol>
                </a:tblGrid>
                <a:tr h="838200">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0"/>
                    </a:ext>
                  </a:extLst>
                </a:tr>
                <a:tr h="838200">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1"/>
                    </a:ext>
                  </a:extLst>
                </a:tr>
                <a:tr h="838200">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2"/>
                    </a:ext>
                  </a:extLst>
                </a:tr>
                <a:tr h="838200">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cxnSp>
          <p:nvCxnSpPr>
            <p:cNvPr id="6" name="Straight Connector 5">
              <a:extLst>
                <a:ext uri="{FF2B5EF4-FFF2-40B4-BE49-F238E27FC236}">
                  <a16:creationId xmlns:a16="http://schemas.microsoft.com/office/drawing/2014/main" xmlns="" id="{1B50429E-ECEA-4B0F-81AC-F0F2FE823B19}"/>
                </a:ext>
              </a:extLst>
            </p:cNvPr>
            <p:cNvCxnSpPr/>
            <p:nvPr/>
          </p:nvCxnSpPr>
          <p:spPr>
            <a:xfrm flipH="1" flipV="1">
              <a:off x="2697996" y="1601410"/>
              <a:ext cx="609600" cy="45720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xmlns="" id="{C8B50C40-C316-4C8B-BF8D-3E4D74404B53}"/>
                </a:ext>
              </a:extLst>
            </p:cNvPr>
            <p:cNvSpPr txBox="1"/>
            <p:nvPr/>
          </p:nvSpPr>
          <p:spPr>
            <a:xfrm>
              <a:off x="2767013" y="1367135"/>
              <a:ext cx="771365" cy="461665"/>
            </a:xfrm>
            <a:prstGeom prst="rect">
              <a:avLst/>
            </a:prstGeom>
            <a:noFill/>
          </p:spPr>
          <p:txBody>
            <a:bodyPr wrap="none" rtlCol="0">
              <a:spAutoFit/>
            </a:bodyPr>
            <a:lstStyle/>
            <a:p>
              <a:r>
                <a:rPr lang="en-US" sz="2400" dirty="0"/>
                <a:t>D</a:t>
              </a:r>
              <a:r>
                <a:rPr lang="en-US" sz="2400" baseline="-25000" dirty="0"/>
                <a:t>0</a:t>
              </a:r>
              <a:r>
                <a:rPr lang="en-US" sz="2400" dirty="0"/>
                <a:t>D</a:t>
              </a:r>
              <a:r>
                <a:rPr lang="en-US" sz="2400" baseline="-25000" dirty="0"/>
                <a:t>1</a:t>
              </a:r>
            </a:p>
          </p:txBody>
        </p:sp>
        <p:sp>
          <p:nvSpPr>
            <p:cNvPr id="8" name="TextBox 7">
              <a:extLst>
                <a:ext uri="{FF2B5EF4-FFF2-40B4-BE49-F238E27FC236}">
                  <a16:creationId xmlns:a16="http://schemas.microsoft.com/office/drawing/2014/main" xmlns="" id="{5CDB8A33-E921-4B75-9D6F-8A6BB0A0071D}"/>
                </a:ext>
              </a:extLst>
            </p:cNvPr>
            <p:cNvSpPr txBox="1"/>
            <p:nvPr/>
          </p:nvSpPr>
          <p:spPr>
            <a:xfrm>
              <a:off x="2538413" y="1824335"/>
              <a:ext cx="771365" cy="461665"/>
            </a:xfrm>
            <a:prstGeom prst="rect">
              <a:avLst/>
            </a:prstGeom>
            <a:noFill/>
          </p:spPr>
          <p:txBody>
            <a:bodyPr wrap="none" rtlCol="0">
              <a:spAutoFit/>
            </a:bodyPr>
            <a:lstStyle/>
            <a:p>
              <a:r>
                <a:rPr lang="en-US" sz="2400" dirty="0"/>
                <a:t>D</a:t>
              </a:r>
              <a:r>
                <a:rPr lang="en-US" sz="2400" baseline="-25000" dirty="0"/>
                <a:t>2</a:t>
              </a:r>
              <a:r>
                <a:rPr lang="en-US" sz="2400" dirty="0"/>
                <a:t>D</a:t>
              </a:r>
              <a:r>
                <a:rPr lang="en-US" sz="2400" baseline="-25000" dirty="0"/>
                <a:t>3</a:t>
              </a:r>
            </a:p>
          </p:txBody>
        </p:sp>
        <p:sp>
          <p:nvSpPr>
            <p:cNvPr id="9" name="TextBox 8">
              <a:extLst>
                <a:ext uri="{FF2B5EF4-FFF2-40B4-BE49-F238E27FC236}">
                  <a16:creationId xmlns:a16="http://schemas.microsoft.com/office/drawing/2014/main" xmlns="" id="{DAE42E8E-B946-4B5F-BDF4-59F4E0393D06}"/>
                </a:ext>
              </a:extLst>
            </p:cNvPr>
            <p:cNvSpPr txBox="1"/>
            <p:nvPr/>
          </p:nvSpPr>
          <p:spPr>
            <a:xfrm>
              <a:off x="3429000" y="1595735"/>
              <a:ext cx="495649" cy="461665"/>
            </a:xfrm>
            <a:prstGeom prst="rect">
              <a:avLst/>
            </a:prstGeom>
            <a:noFill/>
          </p:spPr>
          <p:txBody>
            <a:bodyPr wrap="none" rtlCol="0">
              <a:spAutoFit/>
            </a:bodyPr>
            <a:lstStyle/>
            <a:p>
              <a:r>
                <a:rPr lang="en-US" sz="2400" dirty="0"/>
                <a:t>00</a:t>
              </a:r>
            </a:p>
          </p:txBody>
        </p:sp>
        <p:sp>
          <p:nvSpPr>
            <p:cNvPr id="10" name="TextBox 9">
              <a:extLst>
                <a:ext uri="{FF2B5EF4-FFF2-40B4-BE49-F238E27FC236}">
                  <a16:creationId xmlns:a16="http://schemas.microsoft.com/office/drawing/2014/main" xmlns="" id="{E59C5640-8E3D-4748-8122-4F095B70EE66}"/>
                </a:ext>
              </a:extLst>
            </p:cNvPr>
            <p:cNvSpPr txBox="1"/>
            <p:nvPr/>
          </p:nvSpPr>
          <p:spPr>
            <a:xfrm>
              <a:off x="5791200" y="1600200"/>
              <a:ext cx="495649" cy="461665"/>
            </a:xfrm>
            <a:prstGeom prst="rect">
              <a:avLst/>
            </a:prstGeom>
            <a:noFill/>
          </p:spPr>
          <p:txBody>
            <a:bodyPr wrap="none" rtlCol="0">
              <a:spAutoFit/>
            </a:bodyPr>
            <a:lstStyle/>
            <a:p>
              <a:r>
                <a:rPr lang="en-US" sz="2400" dirty="0"/>
                <a:t>10</a:t>
              </a:r>
            </a:p>
          </p:txBody>
        </p:sp>
        <p:sp>
          <p:nvSpPr>
            <p:cNvPr id="11" name="TextBox 10">
              <a:extLst>
                <a:ext uri="{FF2B5EF4-FFF2-40B4-BE49-F238E27FC236}">
                  <a16:creationId xmlns:a16="http://schemas.microsoft.com/office/drawing/2014/main" xmlns="" id="{47F980DC-1FF3-4EB6-ACF0-30FB630BBF54}"/>
                </a:ext>
              </a:extLst>
            </p:cNvPr>
            <p:cNvSpPr txBox="1"/>
            <p:nvPr/>
          </p:nvSpPr>
          <p:spPr>
            <a:xfrm>
              <a:off x="2743200" y="2277070"/>
              <a:ext cx="495649" cy="461665"/>
            </a:xfrm>
            <a:prstGeom prst="rect">
              <a:avLst/>
            </a:prstGeom>
            <a:noFill/>
          </p:spPr>
          <p:txBody>
            <a:bodyPr wrap="none" rtlCol="0">
              <a:spAutoFit/>
            </a:bodyPr>
            <a:lstStyle/>
            <a:p>
              <a:r>
                <a:rPr lang="en-US" sz="2400" dirty="0"/>
                <a:t>00</a:t>
              </a:r>
            </a:p>
          </p:txBody>
        </p:sp>
        <p:sp>
          <p:nvSpPr>
            <p:cNvPr id="12" name="TextBox 11">
              <a:extLst>
                <a:ext uri="{FF2B5EF4-FFF2-40B4-BE49-F238E27FC236}">
                  <a16:creationId xmlns:a16="http://schemas.microsoft.com/office/drawing/2014/main" xmlns="" id="{9BFBA469-8758-4E02-994E-B69C8D16DB2F}"/>
                </a:ext>
              </a:extLst>
            </p:cNvPr>
            <p:cNvSpPr txBox="1"/>
            <p:nvPr/>
          </p:nvSpPr>
          <p:spPr>
            <a:xfrm>
              <a:off x="2743200" y="3043535"/>
              <a:ext cx="495649" cy="461665"/>
            </a:xfrm>
            <a:prstGeom prst="rect">
              <a:avLst/>
            </a:prstGeom>
            <a:noFill/>
          </p:spPr>
          <p:txBody>
            <a:bodyPr wrap="none" rtlCol="0">
              <a:spAutoFit/>
            </a:bodyPr>
            <a:lstStyle/>
            <a:p>
              <a:r>
                <a:rPr lang="en-US" sz="2400" dirty="0"/>
                <a:t>01</a:t>
              </a:r>
            </a:p>
          </p:txBody>
        </p:sp>
        <p:sp>
          <p:nvSpPr>
            <p:cNvPr id="13" name="TextBox 12">
              <a:extLst>
                <a:ext uri="{FF2B5EF4-FFF2-40B4-BE49-F238E27FC236}">
                  <a16:creationId xmlns:a16="http://schemas.microsoft.com/office/drawing/2014/main" xmlns="" id="{31EFC9F8-BD77-4A56-99B2-3E24BAFF632F}"/>
                </a:ext>
              </a:extLst>
            </p:cNvPr>
            <p:cNvSpPr txBox="1"/>
            <p:nvPr/>
          </p:nvSpPr>
          <p:spPr>
            <a:xfrm>
              <a:off x="3733800" y="2038290"/>
              <a:ext cx="314510" cy="400110"/>
            </a:xfrm>
            <a:prstGeom prst="rect">
              <a:avLst/>
            </a:prstGeom>
            <a:noFill/>
          </p:spPr>
          <p:txBody>
            <a:bodyPr wrap="none" rtlCol="0">
              <a:spAutoFit/>
            </a:bodyPr>
            <a:lstStyle/>
            <a:p>
              <a:r>
                <a:rPr lang="en-US" sz="2000" dirty="0"/>
                <a:t>0</a:t>
              </a:r>
            </a:p>
          </p:txBody>
        </p:sp>
        <p:sp>
          <p:nvSpPr>
            <p:cNvPr id="14" name="TextBox 13">
              <a:extLst>
                <a:ext uri="{FF2B5EF4-FFF2-40B4-BE49-F238E27FC236}">
                  <a16:creationId xmlns:a16="http://schemas.microsoft.com/office/drawing/2014/main" xmlns="" id="{F85E7478-275C-4374-AA56-146BBB048C8D}"/>
                </a:ext>
              </a:extLst>
            </p:cNvPr>
            <p:cNvSpPr txBox="1"/>
            <p:nvPr/>
          </p:nvSpPr>
          <p:spPr>
            <a:xfrm>
              <a:off x="3733800" y="2876490"/>
              <a:ext cx="314510" cy="400110"/>
            </a:xfrm>
            <a:prstGeom prst="rect">
              <a:avLst/>
            </a:prstGeom>
            <a:noFill/>
          </p:spPr>
          <p:txBody>
            <a:bodyPr wrap="none" rtlCol="0">
              <a:spAutoFit/>
            </a:bodyPr>
            <a:lstStyle/>
            <a:p>
              <a:r>
                <a:rPr lang="en-US" sz="2000" dirty="0"/>
                <a:t>1</a:t>
              </a:r>
            </a:p>
          </p:txBody>
        </p:sp>
        <p:sp>
          <p:nvSpPr>
            <p:cNvPr id="15" name="TextBox 14">
              <a:extLst>
                <a:ext uri="{FF2B5EF4-FFF2-40B4-BE49-F238E27FC236}">
                  <a16:creationId xmlns:a16="http://schemas.microsoft.com/office/drawing/2014/main" xmlns="" id="{D65862B1-EEFF-4565-8801-C8E07385BA3F}"/>
                </a:ext>
              </a:extLst>
            </p:cNvPr>
            <p:cNvSpPr txBox="1"/>
            <p:nvPr/>
          </p:nvSpPr>
          <p:spPr>
            <a:xfrm>
              <a:off x="3733800" y="4552890"/>
              <a:ext cx="314510" cy="400110"/>
            </a:xfrm>
            <a:prstGeom prst="rect">
              <a:avLst/>
            </a:prstGeom>
            <a:noFill/>
          </p:spPr>
          <p:txBody>
            <a:bodyPr wrap="none" rtlCol="0">
              <a:spAutoFit/>
            </a:bodyPr>
            <a:lstStyle/>
            <a:p>
              <a:r>
                <a:rPr lang="en-US" sz="2000" dirty="0"/>
                <a:t>2</a:t>
              </a:r>
            </a:p>
          </p:txBody>
        </p:sp>
        <p:sp>
          <p:nvSpPr>
            <p:cNvPr id="16" name="TextBox 15">
              <a:extLst>
                <a:ext uri="{FF2B5EF4-FFF2-40B4-BE49-F238E27FC236}">
                  <a16:creationId xmlns:a16="http://schemas.microsoft.com/office/drawing/2014/main" xmlns="" id="{9FDB426D-EF78-4E01-8A08-96E5AB91A555}"/>
                </a:ext>
              </a:extLst>
            </p:cNvPr>
            <p:cNvSpPr txBox="1"/>
            <p:nvPr/>
          </p:nvSpPr>
          <p:spPr>
            <a:xfrm>
              <a:off x="3733800" y="3733800"/>
              <a:ext cx="314510" cy="400110"/>
            </a:xfrm>
            <a:prstGeom prst="rect">
              <a:avLst/>
            </a:prstGeom>
            <a:noFill/>
          </p:spPr>
          <p:txBody>
            <a:bodyPr wrap="none" rtlCol="0">
              <a:spAutoFit/>
            </a:bodyPr>
            <a:lstStyle/>
            <a:p>
              <a:r>
                <a:rPr lang="en-US" sz="2000" dirty="0"/>
                <a:t>3</a:t>
              </a:r>
            </a:p>
          </p:txBody>
        </p:sp>
        <p:sp>
          <p:nvSpPr>
            <p:cNvPr id="17" name="TextBox 16">
              <a:extLst>
                <a:ext uri="{FF2B5EF4-FFF2-40B4-BE49-F238E27FC236}">
                  <a16:creationId xmlns:a16="http://schemas.microsoft.com/office/drawing/2014/main" xmlns="" id="{D9069EE1-7F66-47D6-B8B2-B5AC1AFA5BD6}"/>
                </a:ext>
              </a:extLst>
            </p:cNvPr>
            <p:cNvSpPr txBox="1"/>
            <p:nvPr/>
          </p:nvSpPr>
          <p:spPr>
            <a:xfrm>
              <a:off x="4228751" y="1600200"/>
              <a:ext cx="495649" cy="461665"/>
            </a:xfrm>
            <a:prstGeom prst="rect">
              <a:avLst/>
            </a:prstGeom>
            <a:noFill/>
          </p:spPr>
          <p:txBody>
            <a:bodyPr wrap="none" rtlCol="0">
              <a:spAutoFit/>
            </a:bodyPr>
            <a:lstStyle/>
            <a:p>
              <a:r>
                <a:rPr lang="en-US" sz="2400" dirty="0"/>
                <a:t>01</a:t>
              </a:r>
            </a:p>
          </p:txBody>
        </p:sp>
        <p:sp>
          <p:nvSpPr>
            <p:cNvPr id="18" name="TextBox 17">
              <a:extLst>
                <a:ext uri="{FF2B5EF4-FFF2-40B4-BE49-F238E27FC236}">
                  <a16:creationId xmlns:a16="http://schemas.microsoft.com/office/drawing/2014/main" xmlns="" id="{6706CB35-0F94-4699-9202-7E772DBD9D9B}"/>
                </a:ext>
              </a:extLst>
            </p:cNvPr>
            <p:cNvSpPr txBox="1"/>
            <p:nvPr/>
          </p:nvSpPr>
          <p:spPr>
            <a:xfrm>
              <a:off x="4990751" y="1595735"/>
              <a:ext cx="495649" cy="461665"/>
            </a:xfrm>
            <a:prstGeom prst="rect">
              <a:avLst/>
            </a:prstGeom>
            <a:noFill/>
          </p:spPr>
          <p:txBody>
            <a:bodyPr wrap="none" rtlCol="0">
              <a:spAutoFit/>
            </a:bodyPr>
            <a:lstStyle/>
            <a:p>
              <a:r>
                <a:rPr lang="en-US" sz="2400" dirty="0"/>
                <a:t>11</a:t>
              </a:r>
            </a:p>
          </p:txBody>
        </p:sp>
        <p:sp>
          <p:nvSpPr>
            <p:cNvPr id="19" name="TextBox 18">
              <a:extLst>
                <a:ext uri="{FF2B5EF4-FFF2-40B4-BE49-F238E27FC236}">
                  <a16:creationId xmlns:a16="http://schemas.microsoft.com/office/drawing/2014/main" xmlns="" id="{0118242A-9403-4EB6-BDC1-554D76B7022D}"/>
                </a:ext>
              </a:extLst>
            </p:cNvPr>
            <p:cNvSpPr txBox="1"/>
            <p:nvPr/>
          </p:nvSpPr>
          <p:spPr>
            <a:xfrm>
              <a:off x="4572000" y="2038290"/>
              <a:ext cx="314510" cy="400110"/>
            </a:xfrm>
            <a:prstGeom prst="rect">
              <a:avLst/>
            </a:prstGeom>
            <a:noFill/>
          </p:spPr>
          <p:txBody>
            <a:bodyPr wrap="none" rtlCol="0">
              <a:spAutoFit/>
            </a:bodyPr>
            <a:lstStyle/>
            <a:p>
              <a:r>
                <a:rPr lang="en-US" sz="2000" dirty="0"/>
                <a:t>4</a:t>
              </a:r>
            </a:p>
          </p:txBody>
        </p:sp>
        <p:sp>
          <p:nvSpPr>
            <p:cNvPr id="20" name="TextBox 19">
              <a:extLst>
                <a:ext uri="{FF2B5EF4-FFF2-40B4-BE49-F238E27FC236}">
                  <a16:creationId xmlns:a16="http://schemas.microsoft.com/office/drawing/2014/main" xmlns="" id="{5A0287A8-4979-4E33-B0F1-B46E0B45B2B7}"/>
                </a:ext>
              </a:extLst>
            </p:cNvPr>
            <p:cNvSpPr txBox="1"/>
            <p:nvPr/>
          </p:nvSpPr>
          <p:spPr>
            <a:xfrm>
              <a:off x="4572000" y="2895600"/>
              <a:ext cx="314510" cy="400110"/>
            </a:xfrm>
            <a:prstGeom prst="rect">
              <a:avLst/>
            </a:prstGeom>
            <a:noFill/>
          </p:spPr>
          <p:txBody>
            <a:bodyPr wrap="none" rtlCol="0">
              <a:spAutoFit/>
            </a:bodyPr>
            <a:lstStyle/>
            <a:p>
              <a:r>
                <a:rPr lang="en-US" sz="2000" dirty="0"/>
                <a:t>5</a:t>
              </a:r>
            </a:p>
          </p:txBody>
        </p:sp>
        <p:sp>
          <p:nvSpPr>
            <p:cNvPr id="21" name="TextBox 20">
              <a:extLst>
                <a:ext uri="{FF2B5EF4-FFF2-40B4-BE49-F238E27FC236}">
                  <a16:creationId xmlns:a16="http://schemas.microsoft.com/office/drawing/2014/main" xmlns="" id="{CCC5D694-70B1-4980-859A-393FED81DD4A}"/>
                </a:ext>
              </a:extLst>
            </p:cNvPr>
            <p:cNvSpPr txBox="1"/>
            <p:nvPr/>
          </p:nvSpPr>
          <p:spPr>
            <a:xfrm>
              <a:off x="4572000" y="4572000"/>
              <a:ext cx="314510" cy="400110"/>
            </a:xfrm>
            <a:prstGeom prst="rect">
              <a:avLst/>
            </a:prstGeom>
            <a:noFill/>
          </p:spPr>
          <p:txBody>
            <a:bodyPr wrap="none" rtlCol="0">
              <a:spAutoFit/>
            </a:bodyPr>
            <a:lstStyle/>
            <a:p>
              <a:r>
                <a:rPr lang="en-US" sz="2000" dirty="0"/>
                <a:t>6</a:t>
              </a:r>
            </a:p>
          </p:txBody>
        </p:sp>
        <p:sp>
          <p:nvSpPr>
            <p:cNvPr id="22" name="TextBox 21">
              <a:extLst>
                <a:ext uri="{FF2B5EF4-FFF2-40B4-BE49-F238E27FC236}">
                  <a16:creationId xmlns:a16="http://schemas.microsoft.com/office/drawing/2014/main" xmlns="" id="{BDA6CFA1-86B4-4B9B-A7A8-24A6F36690B7}"/>
                </a:ext>
              </a:extLst>
            </p:cNvPr>
            <p:cNvSpPr txBox="1"/>
            <p:nvPr/>
          </p:nvSpPr>
          <p:spPr>
            <a:xfrm>
              <a:off x="4572000" y="3733800"/>
              <a:ext cx="314510" cy="400110"/>
            </a:xfrm>
            <a:prstGeom prst="rect">
              <a:avLst/>
            </a:prstGeom>
            <a:noFill/>
          </p:spPr>
          <p:txBody>
            <a:bodyPr wrap="none" rtlCol="0">
              <a:spAutoFit/>
            </a:bodyPr>
            <a:lstStyle/>
            <a:p>
              <a:r>
                <a:rPr lang="en-US" sz="2000" dirty="0"/>
                <a:t>7</a:t>
              </a:r>
            </a:p>
          </p:txBody>
        </p:sp>
        <p:sp>
          <p:nvSpPr>
            <p:cNvPr id="23" name="TextBox 22">
              <a:extLst>
                <a:ext uri="{FF2B5EF4-FFF2-40B4-BE49-F238E27FC236}">
                  <a16:creationId xmlns:a16="http://schemas.microsoft.com/office/drawing/2014/main" xmlns="" id="{253F2EC4-6F18-43C1-84EA-CE56CC129EC6}"/>
                </a:ext>
              </a:extLst>
            </p:cNvPr>
            <p:cNvSpPr txBox="1"/>
            <p:nvPr/>
          </p:nvSpPr>
          <p:spPr>
            <a:xfrm>
              <a:off x="2743200" y="3881735"/>
              <a:ext cx="495649" cy="461665"/>
            </a:xfrm>
            <a:prstGeom prst="rect">
              <a:avLst/>
            </a:prstGeom>
            <a:noFill/>
          </p:spPr>
          <p:txBody>
            <a:bodyPr wrap="none" rtlCol="0">
              <a:spAutoFit/>
            </a:bodyPr>
            <a:lstStyle/>
            <a:p>
              <a:r>
                <a:rPr lang="en-US" sz="2400" dirty="0"/>
                <a:t>11</a:t>
              </a:r>
            </a:p>
          </p:txBody>
        </p:sp>
        <p:sp>
          <p:nvSpPr>
            <p:cNvPr id="24" name="TextBox 23">
              <a:extLst>
                <a:ext uri="{FF2B5EF4-FFF2-40B4-BE49-F238E27FC236}">
                  <a16:creationId xmlns:a16="http://schemas.microsoft.com/office/drawing/2014/main" xmlns="" id="{4FE9FE90-F63C-4230-9014-1AA1B4A3400F}"/>
                </a:ext>
              </a:extLst>
            </p:cNvPr>
            <p:cNvSpPr txBox="1"/>
            <p:nvPr/>
          </p:nvSpPr>
          <p:spPr>
            <a:xfrm>
              <a:off x="2743200" y="4796135"/>
              <a:ext cx="495649" cy="461665"/>
            </a:xfrm>
            <a:prstGeom prst="rect">
              <a:avLst/>
            </a:prstGeom>
            <a:noFill/>
          </p:spPr>
          <p:txBody>
            <a:bodyPr wrap="none" rtlCol="0">
              <a:spAutoFit/>
            </a:bodyPr>
            <a:lstStyle/>
            <a:p>
              <a:r>
                <a:rPr lang="en-US" sz="2400" dirty="0"/>
                <a:t>10</a:t>
              </a:r>
            </a:p>
          </p:txBody>
        </p:sp>
        <p:sp>
          <p:nvSpPr>
            <p:cNvPr id="25" name="TextBox 24">
              <a:extLst>
                <a:ext uri="{FF2B5EF4-FFF2-40B4-BE49-F238E27FC236}">
                  <a16:creationId xmlns:a16="http://schemas.microsoft.com/office/drawing/2014/main" xmlns="" id="{9D9493D9-C753-4C73-9A08-9D78502E4986}"/>
                </a:ext>
              </a:extLst>
            </p:cNvPr>
            <p:cNvSpPr txBox="1"/>
            <p:nvPr/>
          </p:nvSpPr>
          <p:spPr>
            <a:xfrm>
              <a:off x="5242072" y="2057400"/>
              <a:ext cx="444352" cy="400110"/>
            </a:xfrm>
            <a:prstGeom prst="rect">
              <a:avLst/>
            </a:prstGeom>
            <a:noFill/>
          </p:spPr>
          <p:txBody>
            <a:bodyPr wrap="none" rtlCol="0">
              <a:spAutoFit/>
            </a:bodyPr>
            <a:lstStyle/>
            <a:p>
              <a:r>
                <a:rPr lang="en-US" sz="2000" dirty="0"/>
                <a:t>12</a:t>
              </a:r>
            </a:p>
          </p:txBody>
        </p:sp>
        <p:sp>
          <p:nvSpPr>
            <p:cNvPr id="26" name="TextBox 25">
              <a:extLst>
                <a:ext uri="{FF2B5EF4-FFF2-40B4-BE49-F238E27FC236}">
                  <a16:creationId xmlns:a16="http://schemas.microsoft.com/office/drawing/2014/main" xmlns="" id="{5BB9700A-DB81-4F99-BD74-5FC58BF3C914}"/>
                </a:ext>
              </a:extLst>
            </p:cNvPr>
            <p:cNvSpPr txBox="1"/>
            <p:nvPr/>
          </p:nvSpPr>
          <p:spPr>
            <a:xfrm>
              <a:off x="5256360" y="2895600"/>
              <a:ext cx="444352" cy="400110"/>
            </a:xfrm>
            <a:prstGeom prst="rect">
              <a:avLst/>
            </a:prstGeom>
            <a:noFill/>
          </p:spPr>
          <p:txBody>
            <a:bodyPr wrap="none" rtlCol="0">
              <a:spAutoFit/>
            </a:bodyPr>
            <a:lstStyle/>
            <a:p>
              <a:r>
                <a:rPr lang="en-US" sz="2000" dirty="0"/>
                <a:t>13</a:t>
              </a:r>
            </a:p>
          </p:txBody>
        </p:sp>
        <p:sp>
          <p:nvSpPr>
            <p:cNvPr id="27" name="TextBox 26">
              <a:extLst>
                <a:ext uri="{FF2B5EF4-FFF2-40B4-BE49-F238E27FC236}">
                  <a16:creationId xmlns:a16="http://schemas.microsoft.com/office/drawing/2014/main" xmlns="" id="{3AC772D8-641C-43DE-8627-3993F1E2014F}"/>
                </a:ext>
              </a:extLst>
            </p:cNvPr>
            <p:cNvSpPr txBox="1"/>
            <p:nvPr/>
          </p:nvSpPr>
          <p:spPr>
            <a:xfrm>
              <a:off x="5256360" y="4572000"/>
              <a:ext cx="444352" cy="400110"/>
            </a:xfrm>
            <a:prstGeom prst="rect">
              <a:avLst/>
            </a:prstGeom>
            <a:noFill/>
          </p:spPr>
          <p:txBody>
            <a:bodyPr wrap="none" rtlCol="0">
              <a:spAutoFit/>
            </a:bodyPr>
            <a:lstStyle/>
            <a:p>
              <a:r>
                <a:rPr lang="en-US" sz="2000" dirty="0"/>
                <a:t>14</a:t>
              </a:r>
            </a:p>
          </p:txBody>
        </p:sp>
        <p:sp>
          <p:nvSpPr>
            <p:cNvPr id="28" name="TextBox 27">
              <a:extLst>
                <a:ext uri="{FF2B5EF4-FFF2-40B4-BE49-F238E27FC236}">
                  <a16:creationId xmlns:a16="http://schemas.microsoft.com/office/drawing/2014/main" xmlns="" id="{58ACEB81-DDDD-4504-9680-1B8EB733A73C}"/>
                </a:ext>
              </a:extLst>
            </p:cNvPr>
            <p:cNvSpPr txBox="1"/>
            <p:nvPr/>
          </p:nvSpPr>
          <p:spPr>
            <a:xfrm>
              <a:off x="5257800" y="3752910"/>
              <a:ext cx="444352" cy="400110"/>
            </a:xfrm>
            <a:prstGeom prst="rect">
              <a:avLst/>
            </a:prstGeom>
            <a:noFill/>
          </p:spPr>
          <p:txBody>
            <a:bodyPr wrap="none" rtlCol="0">
              <a:spAutoFit/>
            </a:bodyPr>
            <a:lstStyle/>
            <a:p>
              <a:r>
                <a:rPr lang="en-US" sz="2000" dirty="0"/>
                <a:t>15</a:t>
              </a:r>
            </a:p>
          </p:txBody>
        </p:sp>
        <p:sp>
          <p:nvSpPr>
            <p:cNvPr id="29" name="TextBox 28">
              <a:extLst>
                <a:ext uri="{FF2B5EF4-FFF2-40B4-BE49-F238E27FC236}">
                  <a16:creationId xmlns:a16="http://schemas.microsoft.com/office/drawing/2014/main" xmlns="" id="{0EFF1AA6-9C75-48D3-8E39-D1C79DAC1BA4}"/>
                </a:ext>
              </a:extLst>
            </p:cNvPr>
            <p:cNvSpPr txBox="1"/>
            <p:nvPr/>
          </p:nvSpPr>
          <p:spPr>
            <a:xfrm>
              <a:off x="6162490" y="2057400"/>
              <a:ext cx="314510" cy="400110"/>
            </a:xfrm>
            <a:prstGeom prst="rect">
              <a:avLst/>
            </a:prstGeom>
            <a:noFill/>
          </p:spPr>
          <p:txBody>
            <a:bodyPr wrap="none" rtlCol="0">
              <a:spAutoFit/>
            </a:bodyPr>
            <a:lstStyle/>
            <a:p>
              <a:r>
                <a:rPr lang="en-US" sz="2000" dirty="0"/>
                <a:t>8</a:t>
              </a:r>
            </a:p>
          </p:txBody>
        </p:sp>
        <p:sp>
          <p:nvSpPr>
            <p:cNvPr id="30" name="TextBox 29">
              <a:extLst>
                <a:ext uri="{FF2B5EF4-FFF2-40B4-BE49-F238E27FC236}">
                  <a16:creationId xmlns:a16="http://schemas.microsoft.com/office/drawing/2014/main" xmlns="" id="{18A712BD-4FC2-44C4-884B-15E245F506AE}"/>
                </a:ext>
              </a:extLst>
            </p:cNvPr>
            <p:cNvSpPr txBox="1"/>
            <p:nvPr/>
          </p:nvSpPr>
          <p:spPr>
            <a:xfrm>
              <a:off x="6162490" y="2914710"/>
              <a:ext cx="314510" cy="400110"/>
            </a:xfrm>
            <a:prstGeom prst="rect">
              <a:avLst/>
            </a:prstGeom>
            <a:noFill/>
          </p:spPr>
          <p:txBody>
            <a:bodyPr wrap="none" rtlCol="0">
              <a:spAutoFit/>
            </a:bodyPr>
            <a:lstStyle/>
            <a:p>
              <a:r>
                <a:rPr lang="en-US" sz="2000" dirty="0"/>
                <a:t>9</a:t>
              </a:r>
            </a:p>
          </p:txBody>
        </p:sp>
        <p:sp>
          <p:nvSpPr>
            <p:cNvPr id="31" name="TextBox 30">
              <a:extLst>
                <a:ext uri="{FF2B5EF4-FFF2-40B4-BE49-F238E27FC236}">
                  <a16:creationId xmlns:a16="http://schemas.microsoft.com/office/drawing/2014/main" xmlns="" id="{6B36272D-F829-4E9D-83C6-6ACACC0450C6}"/>
                </a:ext>
              </a:extLst>
            </p:cNvPr>
            <p:cNvSpPr txBox="1"/>
            <p:nvPr/>
          </p:nvSpPr>
          <p:spPr>
            <a:xfrm>
              <a:off x="6048376" y="4591110"/>
              <a:ext cx="444352" cy="400110"/>
            </a:xfrm>
            <a:prstGeom prst="rect">
              <a:avLst/>
            </a:prstGeom>
            <a:noFill/>
          </p:spPr>
          <p:txBody>
            <a:bodyPr wrap="none" rtlCol="0">
              <a:spAutoFit/>
            </a:bodyPr>
            <a:lstStyle/>
            <a:p>
              <a:r>
                <a:rPr lang="en-US" sz="2000" dirty="0"/>
                <a:t>10</a:t>
              </a:r>
            </a:p>
          </p:txBody>
        </p:sp>
        <p:sp>
          <p:nvSpPr>
            <p:cNvPr id="32" name="TextBox 31">
              <a:extLst>
                <a:ext uri="{FF2B5EF4-FFF2-40B4-BE49-F238E27FC236}">
                  <a16:creationId xmlns:a16="http://schemas.microsoft.com/office/drawing/2014/main" xmlns="" id="{C92D6C65-BD76-4DD8-B2D1-4253F7590A51}"/>
                </a:ext>
              </a:extLst>
            </p:cNvPr>
            <p:cNvSpPr txBox="1"/>
            <p:nvPr/>
          </p:nvSpPr>
          <p:spPr>
            <a:xfrm>
              <a:off x="6048376" y="3752910"/>
              <a:ext cx="444352" cy="400110"/>
            </a:xfrm>
            <a:prstGeom prst="rect">
              <a:avLst/>
            </a:prstGeom>
            <a:noFill/>
          </p:spPr>
          <p:txBody>
            <a:bodyPr wrap="none" rtlCol="0">
              <a:spAutoFit/>
            </a:bodyPr>
            <a:lstStyle/>
            <a:p>
              <a:r>
                <a:rPr lang="en-US" sz="2000" dirty="0"/>
                <a:t>11</a:t>
              </a:r>
            </a:p>
          </p:txBody>
        </p:sp>
      </p:grpSp>
      <p:sp>
        <p:nvSpPr>
          <p:cNvPr id="33" name="TextBox 32">
            <a:extLst>
              <a:ext uri="{FF2B5EF4-FFF2-40B4-BE49-F238E27FC236}">
                <a16:creationId xmlns:a16="http://schemas.microsoft.com/office/drawing/2014/main" xmlns="" id="{E1AFB695-2409-4C05-A7C1-3D3371815FE1}"/>
              </a:ext>
            </a:extLst>
          </p:cNvPr>
          <p:cNvSpPr txBox="1"/>
          <p:nvPr/>
        </p:nvSpPr>
        <p:spPr>
          <a:xfrm>
            <a:off x="2155663" y="2359973"/>
            <a:ext cx="367408" cy="523221"/>
          </a:xfrm>
          <a:prstGeom prst="rect">
            <a:avLst/>
          </a:prstGeom>
          <a:noFill/>
        </p:spPr>
        <p:txBody>
          <a:bodyPr wrap="none" rtlCol="0">
            <a:spAutoFit/>
          </a:bodyPr>
          <a:lstStyle/>
          <a:p>
            <a:r>
              <a:rPr lang="en-US" sz="2800" dirty="0"/>
              <a:t>1</a:t>
            </a:r>
          </a:p>
        </p:txBody>
      </p:sp>
      <p:sp>
        <p:nvSpPr>
          <p:cNvPr id="34" name="TextBox 33">
            <a:extLst>
              <a:ext uri="{FF2B5EF4-FFF2-40B4-BE49-F238E27FC236}">
                <a16:creationId xmlns:a16="http://schemas.microsoft.com/office/drawing/2014/main" xmlns="" id="{03445C48-4140-4431-8112-829802374935}"/>
              </a:ext>
            </a:extLst>
          </p:cNvPr>
          <p:cNvSpPr txBox="1"/>
          <p:nvPr/>
        </p:nvSpPr>
        <p:spPr>
          <a:xfrm>
            <a:off x="1370466" y="2358807"/>
            <a:ext cx="367408" cy="523220"/>
          </a:xfrm>
          <a:prstGeom prst="rect">
            <a:avLst/>
          </a:prstGeom>
          <a:noFill/>
        </p:spPr>
        <p:txBody>
          <a:bodyPr wrap="none" rtlCol="0">
            <a:spAutoFit/>
          </a:bodyPr>
          <a:lstStyle/>
          <a:p>
            <a:r>
              <a:rPr lang="en-US" sz="2800" dirty="0"/>
              <a:t>0</a:t>
            </a:r>
          </a:p>
        </p:txBody>
      </p:sp>
      <p:sp>
        <p:nvSpPr>
          <p:cNvPr id="35" name="TextBox 34">
            <a:extLst>
              <a:ext uri="{FF2B5EF4-FFF2-40B4-BE49-F238E27FC236}">
                <a16:creationId xmlns:a16="http://schemas.microsoft.com/office/drawing/2014/main" xmlns="" id="{243EC301-BCA7-491D-9947-BBB032CAA0A3}"/>
              </a:ext>
            </a:extLst>
          </p:cNvPr>
          <p:cNvSpPr txBox="1"/>
          <p:nvPr/>
        </p:nvSpPr>
        <p:spPr>
          <a:xfrm>
            <a:off x="2968110" y="2369672"/>
            <a:ext cx="367408" cy="523221"/>
          </a:xfrm>
          <a:prstGeom prst="rect">
            <a:avLst/>
          </a:prstGeom>
          <a:noFill/>
        </p:spPr>
        <p:txBody>
          <a:bodyPr wrap="none" rtlCol="0">
            <a:spAutoFit/>
          </a:bodyPr>
          <a:lstStyle/>
          <a:p>
            <a:r>
              <a:rPr lang="en-US" sz="2800" dirty="0"/>
              <a:t>1</a:t>
            </a:r>
          </a:p>
        </p:txBody>
      </p:sp>
      <p:sp>
        <p:nvSpPr>
          <p:cNvPr id="36" name="TextBox 35">
            <a:extLst>
              <a:ext uri="{FF2B5EF4-FFF2-40B4-BE49-F238E27FC236}">
                <a16:creationId xmlns:a16="http://schemas.microsoft.com/office/drawing/2014/main" xmlns="" id="{8E882A71-C826-4385-9D27-B819AD58CD3E}"/>
              </a:ext>
            </a:extLst>
          </p:cNvPr>
          <p:cNvSpPr txBox="1"/>
          <p:nvPr/>
        </p:nvSpPr>
        <p:spPr>
          <a:xfrm>
            <a:off x="3720770" y="2358807"/>
            <a:ext cx="367408" cy="523221"/>
          </a:xfrm>
          <a:prstGeom prst="rect">
            <a:avLst/>
          </a:prstGeom>
          <a:noFill/>
        </p:spPr>
        <p:txBody>
          <a:bodyPr wrap="none" rtlCol="0">
            <a:spAutoFit/>
          </a:bodyPr>
          <a:lstStyle/>
          <a:p>
            <a:r>
              <a:rPr lang="en-US" sz="2800" dirty="0"/>
              <a:t>1</a:t>
            </a:r>
          </a:p>
        </p:txBody>
      </p:sp>
      <p:sp>
        <p:nvSpPr>
          <p:cNvPr id="37" name="TextBox 36">
            <a:extLst>
              <a:ext uri="{FF2B5EF4-FFF2-40B4-BE49-F238E27FC236}">
                <a16:creationId xmlns:a16="http://schemas.microsoft.com/office/drawing/2014/main" xmlns="" id="{C6E72F73-87CA-402E-A2D8-368AE4971145}"/>
              </a:ext>
            </a:extLst>
          </p:cNvPr>
          <p:cNvSpPr txBox="1"/>
          <p:nvPr/>
        </p:nvSpPr>
        <p:spPr>
          <a:xfrm>
            <a:off x="2155663" y="3163362"/>
            <a:ext cx="367408" cy="523221"/>
          </a:xfrm>
          <a:prstGeom prst="rect">
            <a:avLst/>
          </a:prstGeom>
          <a:noFill/>
        </p:spPr>
        <p:txBody>
          <a:bodyPr wrap="none" rtlCol="0">
            <a:spAutoFit/>
          </a:bodyPr>
          <a:lstStyle/>
          <a:p>
            <a:r>
              <a:rPr lang="en-US" sz="2800" dirty="0"/>
              <a:t>1</a:t>
            </a:r>
          </a:p>
        </p:txBody>
      </p:sp>
      <p:sp>
        <p:nvSpPr>
          <p:cNvPr id="38" name="TextBox 37">
            <a:extLst>
              <a:ext uri="{FF2B5EF4-FFF2-40B4-BE49-F238E27FC236}">
                <a16:creationId xmlns:a16="http://schemas.microsoft.com/office/drawing/2014/main" xmlns="" id="{FDFA352B-E53F-467B-B36B-4EC73D63CD2D}"/>
              </a:ext>
            </a:extLst>
          </p:cNvPr>
          <p:cNvSpPr txBox="1"/>
          <p:nvPr/>
        </p:nvSpPr>
        <p:spPr>
          <a:xfrm>
            <a:off x="2968110" y="3173061"/>
            <a:ext cx="367408" cy="523221"/>
          </a:xfrm>
          <a:prstGeom prst="rect">
            <a:avLst/>
          </a:prstGeom>
          <a:noFill/>
        </p:spPr>
        <p:txBody>
          <a:bodyPr wrap="none" rtlCol="0">
            <a:spAutoFit/>
          </a:bodyPr>
          <a:lstStyle/>
          <a:p>
            <a:r>
              <a:rPr lang="en-US" sz="2800" dirty="0"/>
              <a:t>1</a:t>
            </a:r>
          </a:p>
        </p:txBody>
      </p:sp>
      <p:sp>
        <p:nvSpPr>
          <p:cNvPr id="39" name="TextBox 38">
            <a:extLst>
              <a:ext uri="{FF2B5EF4-FFF2-40B4-BE49-F238E27FC236}">
                <a16:creationId xmlns:a16="http://schemas.microsoft.com/office/drawing/2014/main" xmlns="" id="{86927C43-4637-4AA9-A4FB-8B8F2CF9E219}"/>
              </a:ext>
            </a:extLst>
          </p:cNvPr>
          <p:cNvSpPr txBox="1"/>
          <p:nvPr/>
        </p:nvSpPr>
        <p:spPr>
          <a:xfrm>
            <a:off x="3720770" y="3162196"/>
            <a:ext cx="367408" cy="523221"/>
          </a:xfrm>
          <a:prstGeom prst="rect">
            <a:avLst/>
          </a:prstGeom>
          <a:noFill/>
        </p:spPr>
        <p:txBody>
          <a:bodyPr wrap="none" rtlCol="0">
            <a:spAutoFit/>
          </a:bodyPr>
          <a:lstStyle/>
          <a:p>
            <a:r>
              <a:rPr lang="en-US" sz="2800" dirty="0"/>
              <a:t>1</a:t>
            </a:r>
          </a:p>
        </p:txBody>
      </p:sp>
      <p:sp>
        <p:nvSpPr>
          <p:cNvPr id="40" name="TextBox 39">
            <a:extLst>
              <a:ext uri="{FF2B5EF4-FFF2-40B4-BE49-F238E27FC236}">
                <a16:creationId xmlns:a16="http://schemas.microsoft.com/office/drawing/2014/main" xmlns="" id="{E36D7E14-E8B4-483F-9BCE-89CA147BB2F3}"/>
              </a:ext>
            </a:extLst>
          </p:cNvPr>
          <p:cNvSpPr txBox="1"/>
          <p:nvPr/>
        </p:nvSpPr>
        <p:spPr>
          <a:xfrm>
            <a:off x="2155663" y="4019903"/>
            <a:ext cx="367408" cy="523221"/>
          </a:xfrm>
          <a:prstGeom prst="rect">
            <a:avLst/>
          </a:prstGeom>
          <a:noFill/>
        </p:spPr>
        <p:txBody>
          <a:bodyPr wrap="none" rtlCol="0">
            <a:spAutoFit/>
          </a:bodyPr>
          <a:lstStyle/>
          <a:p>
            <a:r>
              <a:rPr lang="en-US" sz="2800" dirty="0"/>
              <a:t>1</a:t>
            </a:r>
          </a:p>
        </p:txBody>
      </p:sp>
      <p:sp>
        <p:nvSpPr>
          <p:cNvPr id="41" name="TextBox 40">
            <a:extLst>
              <a:ext uri="{FF2B5EF4-FFF2-40B4-BE49-F238E27FC236}">
                <a16:creationId xmlns:a16="http://schemas.microsoft.com/office/drawing/2014/main" xmlns="" id="{DE7A45EC-CADB-449A-9726-62CA4E024DC8}"/>
              </a:ext>
            </a:extLst>
          </p:cNvPr>
          <p:cNvSpPr txBox="1"/>
          <p:nvPr/>
        </p:nvSpPr>
        <p:spPr>
          <a:xfrm>
            <a:off x="2968110" y="4029602"/>
            <a:ext cx="367408" cy="523221"/>
          </a:xfrm>
          <a:prstGeom prst="rect">
            <a:avLst/>
          </a:prstGeom>
          <a:noFill/>
        </p:spPr>
        <p:txBody>
          <a:bodyPr wrap="none" rtlCol="0">
            <a:spAutoFit/>
          </a:bodyPr>
          <a:lstStyle/>
          <a:p>
            <a:r>
              <a:rPr lang="en-US" sz="2800" dirty="0"/>
              <a:t>1</a:t>
            </a:r>
          </a:p>
        </p:txBody>
      </p:sp>
      <p:sp>
        <p:nvSpPr>
          <p:cNvPr id="42" name="TextBox 41">
            <a:extLst>
              <a:ext uri="{FF2B5EF4-FFF2-40B4-BE49-F238E27FC236}">
                <a16:creationId xmlns:a16="http://schemas.microsoft.com/office/drawing/2014/main" xmlns="" id="{4CD43B12-6219-40BC-988B-F7622DAD34B4}"/>
              </a:ext>
            </a:extLst>
          </p:cNvPr>
          <p:cNvSpPr txBox="1"/>
          <p:nvPr/>
        </p:nvSpPr>
        <p:spPr>
          <a:xfrm>
            <a:off x="3720770" y="4018737"/>
            <a:ext cx="367408" cy="523221"/>
          </a:xfrm>
          <a:prstGeom prst="rect">
            <a:avLst/>
          </a:prstGeom>
          <a:noFill/>
        </p:spPr>
        <p:txBody>
          <a:bodyPr wrap="none" rtlCol="0">
            <a:spAutoFit/>
          </a:bodyPr>
          <a:lstStyle/>
          <a:p>
            <a:r>
              <a:rPr lang="en-US" sz="2800" dirty="0"/>
              <a:t>1</a:t>
            </a:r>
          </a:p>
        </p:txBody>
      </p:sp>
      <p:sp>
        <p:nvSpPr>
          <p:cNvPr id="43" name="TextBox 42">
            <a:extLst>
              <a:ext uri="{FF2B5EF4-FFF2-40B4-BE49-F238E27FC236}">
                <a16:creationId xmlns:a16="http://schemas.microsoft.com/office/drawing/2014/main" xmlns="" id="{D5BD1A1A-BD13-4CC7-BDF4-99734581DF67}"/>
              </a:ext>
            </a:extLst>
          </p:cNvPr>
          <p:cNvSpPr txBox="1"/>
          <p:nvPr/>
        </p:nvSpPr>
        <p:spPr>
          <a:xfrm>
            <a:off x="2155663" y="4876331"/>
            <a:ext cx="367408" cy="523221"/>
          </a:xfrm>
          <a:prstGeom prst="rect">
            <a:avLst/>
          </a:prstGeom>
          <a:noFill/>
        </p:spPr>
        <p:txBody>
          <a:bodyPr wrap="none" rtlCol="0">
            <a:spAutoFit/>
          </a:bodyPr>
          <a:lstStyle/>
          <a:p>
            <a:r>
              <a:rPr lang="en-US" sz="2800" dirty="0"/>
              <a:t>1</a:t>
            </a:r>
          </a:p>
        </p:txBody>
      </p:sp>
      <p:sp>
        <p:nvSpPr>
          <p:cNvPr id="44" name="TextBox 43">
            <a:extLst>
              <a:ext uri="{FF2B5EF4-FFF2-40B4-BE49-F238E27FC236}">
                <a16:creationId xmlns:a16="http://schemas.microsoft.com/office/drawing/2014/main" xmlns="" id="{05BBDC5B-A48E-4EA8-81D6-9105B3A15B9F}"/>
              </a:ext>
            </a:extLst>
          </p:cNvPr>
          <p:cNvSpPr txBox="1"/>
          <p:nvPr/>
        </p:nvSpPr>
        <p:spPr>
          <a:xfrm>
            <a:off x="2968110" y="4886030"/>
            <a:ext cx="367408" cy="523221"/>
          </a:xfrm>
          <a:prstGeom prst="rect">
            <a:avLst/>
          </a:prstGeom>
          <a:noFill/>
        </p:spPr>
        <p:txBody>
          <a:bodyPr wrap="none" rtlCol="0">
            <a:spAutoFit/>
          </a:bodyPr>
          <a:lstStyle/>
          <a:p>
            <a:r>
              <a:rPr lang="en-US" sz="2800" dirty="0"/>
              <a:t>1</a:t>
            </a:r>
          </a:p>
        </p:txBody>
      </p:sp>
      <p:sp>
        <p:nvSpPr>
          <p:cNvPr id="45" name="TextBox 44">
            <a:extLst>
              <a:ext uri="{FF2B5EF4-FFF2-40B4-BE49-F238E27FC236}">
                <a16:creationId xmlns:a16="http://schemas.microsoft.com/office/drawing/2014/main" xmlns="" id="{274A0D53-CEA6-45C8-A623-E52231C6EFD9}"/>
              </a:ext>
            </a:extLst>
          </p:cNvPr>
          <p:cNvSpPr txBox="1"/>
          <p:nvPr/>
        </p:nvSpPr>
        <p:spPr>
          <a:xfrm>
            <a:off x="3720770" y="4875165"/>
            <a:ext cx="367408" cy="523221"/>
          </a:xfrm>
          <a:prstGeom prst="rect">
            <a:avLst/>
          </a:prstGeom>
          <a:noFill/>
        </p:spPr>
        <p:txBody>
          <a:bodyPr wrap="none" rtlCol="0">
            <a:spAutoFit/>
          </a:bodyPr>
          <a:lstStyle/>
          <a:p>
            <a:r>
              <a:rPr lang="en-US" sz="2800" dirty="0"/>
              <a:t>1</a:t>
            </a:r>
          </a:p>
        </p:txBody>
      </p:sp>
      <p:sp>
        <p:nvSpPr>
          <p:cNvPr id="46" name="Flowchart: Alternate Process 45">
            <a:extLst>
              <a:ext uri="{FF2B5EF4-FFF2-40B4-BE49-F238E27FC236}">
                <a16:creationId xmlns:a16="http://schemas.microsoft.com/office/drawing/2014/main" xmlns="" id="{ABC3CEB4-6BE9-4F49-8496-3C262FE6B91E}"/>
              </a:ext>
            </a:extLst>
          </p:cNvPr>
          <p:cNvSpPr/>
          <p:nvPr/>
        </p:nvSpPr>
        <p:spPr>
          <a:xfrm>
            <a:off x="2854402" y="2249879"/>
            <a:ext cx="1287374" cy="3181291"/>
          </a:xfrm>
          <a:prstGeom prst="flowChartAlternateProcess">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owchart: Alternate Process 46">
            <a:extLst>
              <a:ext uri="{FF2B5EF4-FFF2-40B4-BE49-F238E27FC236}">
                <a16:creationId xmlns:a16="http://schemas.microsoft.com/office/drawing/2014/main" xmlns="" id="{EA0DB997-E5EC-477B-8719-367672B9AD57}"/>
              </a:ext>
            </a:extLst>
          </p:cNvPr>
          <p:cNvSpPr/>
          <p:nvPr/>
        </p:nvSpPr>
        <p:spPr>
          <a:xfrm>
            <a:off x="2069371" y="2245414"/>
            <a:ext cx="1287374" cy="3181291"/>
          </a:xfrm>
          <a:prstGeom prst="flowChartAlternateProcess">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xmlns="" id="{C263EE3D-111E-4675-9191-EEEE13E554B6}"/>
                  </a:ext>
                </a:extLst>
              </p:cNvPr>
              <p:cNvSpPr txBox="1"/>
              <p:nvPr/>
            </p:nvSpPr>
            <p:spPr>
              <a:xfrm>
                <a:off x="190477" y="873447"/>
                <a:ext cx="5120376" cy="5120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6"/>
                          </a:solidFill>
                          <a:latin typeface="Cambria Math" panose="02040503050406030204" pitchFamily="18" charset="0"/>
                        </a:rPr>
                        <m:t>𝑉</m:t>
                      </m:r>
                      <m:r>
                        <a:rPr lang="en-IN" i="1" smtClean="0">
                          <a:solidFill>
                            <a:schemeClr val="accent6"/>
                          </a:solidFill>
                          <a:latin typeface="Cambria Math" panose="02040503050406030204" pitchFamily="18" charset="0"/>
                        </a:rPr>
                        <m:t>=</m:t>
                      </m:r>
                      <m:r>
                        <a:rPr lang="en-US" b="0" i="1" smtClean="0">
                          <a:solidFill>
                            <a:schemeClr val="accent6"/>
                          </a:solidFill>
                          <a:latin typeface="Cambria Math" panose="02040503050406030204" pitchFamily="18" charset="0"/>
                        </a:rPr>
                        <m:t> </m:t>
                      </m:r>
                      <m:nary>
                        <m:naryPr>
                          <m:chr m:val="∑"/>
                          <m:limLoc m:val="subSup"/>
                          <m:supHide m:val="on"/>
                          <m:ctrlPr>
                            <a:rPr lang="en-US" b="0" i="1" smtClean="0">
                              <a:solidFill>
                                <a:schemeClr val="accent6"/>
                              </a:solidFill>
                              <a:latin typeface="Cambria Math" panose="02040503050406030204" pitchFamily="18" charset="0"/>
                            </a:rPr>
                          </m:ctrlPr>
                        </m:naryPr>
                        <m:sub>
                          <m:r>
                            <m:rPr>
                              <m:brk m:alnAt="9"/>
                            </m:rPr>
                            <a:rPr lang="en-US" b="0" i="1" smtClean="0">
                              <a:solidFill>
                                <a:schemeClr val="accent6"/>
                              </a:solidFill>
                              <a:latin typeface="Cambria Math" panose="02040503050406030204" pitchFamily="18" charset="0"/>
                            </a:rPr>
                            <m:t>𝑚</m:t>
                          </m:r>
                        </m:sub>
                        <m:sup/>
                        <m:e>
                          <m:r>
                            <a:rPr lang="en-US" b="0" i="1" smtClean="0">
                              <a:solidFill>
                                <a:schemeClr val="accent6"/>
                              </a:solidFill>
                              <a:latin typeface="Cambria Math" panose="02040503050406030204" pitchFamily="18" charset="0"/>
                            </a:rPr>
                            <m:t>(1, 2, 3, 4, 5, 6, 7, 8, 9, 10, 11, 12, 13, 14, 15)</m:t>
                          </m:r>
                        </m:e>
                      </m:nary>
                    </m:oMath>
                  </m:oMathPara>
                </a14:m>
                <a:endParaRPr lang="en-IN" dirty="0">
                  <a:solidFill>
                    <a:schemeClr val="accent6"/>
                  </a:solidFill>
                </a:endParaRPr>
              </a:p>
            </p:txBody>
          </p:sp>
        </mc:Choice>
        <mc:Fallback xmlns="">
          <p:sp>
            <p:nvSpPr>
              <p:cNvPr id="48" name="TextBox 47">
                <a:extLst>
                  <a:ext uri="{FF2B5EF4-FFF2-40B4-BE49-F238E27FC236}">
                    <a16:creationId xmlns:a16="http://schemas.microsoft.com/office/drawing/2014/main" id="{C263EE3D-111E-4675-9191-EEEE13E554B6}"/>
                  </a:ext>
                </a:extLst>
              </p:cNvPr>
              <p:cNvSpPr txBox="1">
                <a:spLocks noRot="1" noChangeAspect="1" noMove="1" noResize="1" noEditPoints="1" noAdjustHandles="1" noChangeArrowheads="1" noChangeShapeType="1" noTextEdit="1"/>
              </p:cNvSpPr>
              <p:nvPr/>
            </p:nvSpPr>
            <p:spPr>
              <a:xfrm>
                <a:off x="190477" y="873447"/>
                <a:ext cx="5120376" cy="512063"/>
              </a:xfrm>
              <a:prstGeom prst="rect">
                <a:avLst/>
              </a:prstGeom>
              <a:blipFill>
                <a:blip r:embed="rId2"/>
                <a:stretch>
                  <a:fillRect/>
                </a:stretch>
              </a:blipFill>
            </p:spPr>
            <p:txBody>
              <a:bodyPr/>
              <a:lstStyle/>
              <a:p>
                <a:r>
                  <a:rPr lang="en-IN">
                    <a:noFill/>
                  </a:rPr>
                  <a:t> </a:t>
                </a:r>
              </a:p>
            </p:txBody>
          </p:sp>
        </mc:Fallback>
      </mc:AlternateContent>
      <p:sp>
        <p:nvSpPr>
          <p:cNvPr id="49" name="TextBox 48">
            <a:extLst>
              <a:ext uri="{FF2B5EF4-FFF2-40B4-BE49-F238E27FC236}">
                <a16:creationId xmlns:a16="http://schemas.microsoft.com/office/drawing/2014/main" xmlns="" id="{19614692-D810-4ACE-AE0C-7F7A199A3A59}"/>
              </a:ext>
            </a:extLst>
          </p:cNvPr>
          <p:cNvSpPr txBox="1"/>
          <p:nvPr/>
        </p:nvSpPr>
        <p:spPr>
          <a:xfrm>
            <a:off x="1374140" y="3134223"/>
            <a:ext cx="367408" cy="523221"/>
          </a:xfrm>
          <a:prstGeom prst="rect">
            <a:avLst/>
          </a:prstGeom>
          <a:noFill/>
        </p:spPr>
        <p:txBody>
          <a:bodyPr wrap="none" rtlCol="0">
            <a:spAutoFit/>
          </a:bodyPr>
          <a:lstStyle/>
          <a:p>
            <a:r>
              <a:rPr lang="en-US" sz="2800" dirty="0"/>
              <a:t>1</a:t>
            </a:r>
          </a:p>
        </p:txBody>
      </p:sp>
      <p:sp>
        <p:nvSpPr>
          <p:cNvPr id="50" name="TextBox 49">
            <a:extLst>
              <a:ext uri="{FF2B5EF4-FFF2-40B4-BE49-F238E27FC236}">
                <a16:creationId xmlns:a16="http://schemas.microsoft.com/office/drawing/2014/main" xmlns="" id="{58960F3A-715C-4C44-8DE5-27B7CC968835}"/>
              </a:ext>
            </a:extLst>
          </p:cNvPr>
          <p:cNvSpPr txBox="1"/>
          <p:nvPr/>
        </p:nvSpPr>
        <p:spPr>
          <a:xfrm>
            <a:off x="1374140" y="4003626"/>
            <a:ext cx="367408" cy="523221"/>
          </a:xfrm>
          <a:prstGeom prst="rect">
            <a:avLst/>
          </a:prstGeom>
          <a:noFill/>
        </p:spPr>
        <p:txBody>
          <a:bodyPr wrap="none" rtlCol="0">
            <a:spAutoFit/>
          </a:bodyPr>
          <a:lstStyle/>
          <a:p>
            <a:r>
              <a:rPr lang="en-US" sz="2800" dirty="0"/>
              <a:t>1</a:t>
            </a:r>
          </a:p>
        </p:txBody>
      </p:sp>
      <p:sp>
        <p:nvSpPr>
          <p:cNvPr id="51" name="TextBox 50">
            <a:extLst>
              <a:ext uri="{FF2B5EF4-FFF2-40B4-BE49-F238E27FC236}">
                <a16:creationId xmlns:a16="http://schemas.microsoft.com/office/drawing/2014/main" xmlns="" id="{48EE4800-3E6B-40E4-A71F-28FF738927FA}"/>
              </a:ext>
            </a:extLst>
          </p:cNvPr>
          <p:cNvSpPr txBox="1"/>
          <p:nvPr/>
        </p:nvSpPr>
        <p:spPr>
          <a:xfrm>
            <a:off x="1383124" y="4866819"/>
            <a:ext cx="367408" cy="523221"/>
          </a:xfrm>
          <a:prstGeom prst="rect">
            <a:avLst/>
          </a:prstGeom>
          <a:noFill/>
        </p:spPr>
        <p:txBody>
          <a:bodyPr wrap="none" rtlCol="0">
            <a:spAutoFit/>
          </a:bodyPr>
          <a:lstStyle/>
          <a:p>
            <a:r>
              <a:rPr lang="en-US" sz="2800" dirty="0"/>
              <a:t>1</a:t>
            </a:r>
          </a:p>
        </p:txBody>
      </p:sp>
      <p:sp>
        <p:nvSpPr>
          <p:cNvPr id="52" name="Flowchart: Alternate Process 51">
            <a:extLst>
              <a:ext uri="{FF2B5EF4-FFF2-40B4-BE49-F238E27FC236}">
                <a16:creationId xmlns:a16="http://schemas.microsoft.com/office/drawing/2014/main" xmlns="" id="{40593C9C-390D-4EF2-B85D-1C3CE68437E6}"/>
              </a:ext>
            </a:extLst>
          </p:cNvPr>
          <p:cNvSpPr/>
          <p:nvPr/>
        </p:nvSpPr>
        <p:spPr>
          <a:xfrm rot="5400000">
            <a:off x="2187521" y="2296528"/>
            <a:ext cx="1287374" cy="3143253"/>
          </a:xfrm>
          <a:prstGeom prst="flowChartAlternateProcess">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Alternate Process 52">
            <a:extLst>
              <a:ext uri="{FF2B5EF4-FFF2-40B4-BE49-F238E27FC236}">
                <a16:creationId xmlns:a16="http://schemas.microsoft.com/office/drawing/2014/main" xmlns="" id="{8B642121-E4A1-434E-91C0-2F60CC86C595}"/>
              </a:ext>
            </a:extLst>
          </p:cNvPr>
          <p:cNvSpPr/>
          <p:nvPr/>
        </p:nvSpPr>
        <p:spPr>
          <a:xfrm rot="5400000">
            <a:off x="2187520" y="3183010"/>
            <a:ext cx="1287374" cy="3143253"/>
          </a:xfrm>
          <a:prstGeom prst="flowChartAlternateProcess">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xmlns="" id="{26B012F9-96AA-4697-8887-6B644B72A903}"/>
              </a:ext>
            </a:extLst>
          </p:cNvPr>
          <p:cNvSpPr txBox="1"/>
          <p:nvPr/>
        </p:nvSpPr>
        <p:spPr>
          <a:xfrm>
            <a:off x="1468870" y="5751017"/>
            <a:ext cx="2724674" cy="461665"/>
          </a:xfrm>
          <a:prstGeom prst="rect">
            <a:avLst/>
          </a:prstGeom>
          <a:noFill/>
        </p:spPr>
        <p:txBody>
          <a:bodyPr wrap="square" rtlCol="0">
            <a:spAutoFit/>
          </a:bodyPr>
          <a:lstStyle/>
          <a:p>
            <a:r>
              <a:rPr lang="en-US" sz="2400" dirty="0">
                <a:solidFill>
                  <a:schemeClr val="tx2"/>
                </a:solidFill>
              </a:rPr>
              <a:t>V = D</a:t>
            </a:r>
            <a:r>
              <a:rPr lang="en-US" sz="2400" baseline="-25000" dirty="0">
                <a:solidFill>
                  <a:schemeClr val="tx2"/>
                </a:solidFill>
              </a:rPr>
              <a:t>3</a:t>
            </a:r>
            <a:r>
              <a:rPr lang="en-US" sz="2400" dirty="0">
                <a:solidFill>
                  <a:schemeClr val="tx2"/>
                </a:solidFill>
              </a:rPr>
              <a:t> + D</a:t>
            </a:r>
            <a:r>
              <a:rPr lang="en-US" sz="2400" baseline="-25000" dirty="0">
                <a:solidFill>
                  <a:schemeClr val="tx2"/>
                </a:solidFill>
              </a:rPr>
              <a:t>2 </a:t>
            </a:r>
            <a:r>
              <a:rPr lang="en-US" sz="2400" dirty="0">
                <a:solidFill>
                  <a:schemeClr val="tx2"/>
                </a:solidFill>
              </a:rPr>
              <a:t>+ D</a:t>
            </a:r>
            <a:r>
              <a:rPr lang="en-US" sz="2400" baseline="-25000" dirty="0">
                <a:solidFill>
                  <a:schemeClr val="tx2"/>
                </a:solidFill>
              </a:rPr>
              <a:t>1</a:t>
            </a:r>
            <a:r>
              <a:rPr lang="en-US" sz="2400" dirty="0">
                <a:solidFill>
                  <a:schemeClr val="tx2"/>
                </a:solidFill>
              </a:rPr>
              <a:t> + D</a:t>
            </a:r>
            <a:r>
              <a:rPr lang="en-US" sz="2400" baseline="-25000" dirty="0">
                <a:solidFill>
                  <a:schemeClr val="tx2"/>
                </a:solidFill>
              </a:rPr>
              <a:t>0</a:t>
            </a:r>
            <a:endParaRPr lang="en-IN" sz="2400" dirty="0">
              <a:solidFill>
                <a:schemeClr val="tx2"/>
              </a:solidFill>
            </a:endParaRPr>
          </a:p>
        </p:txBody>
      </p:sp>
      <p:sp>
        <p:nvSpPr>
          <p:cNvPr id="55" name="Delay 68">
            <a:extLst>
              <a:ext uri="{FF2B5EF4-FFF2-40B4-BE49-F238E27FC236}">
                <a16:creationId xmlns:a16="http://schemas.microsoft.com/office/drawing/2014/main" xmlns="" id="{43CAEB75-6D22-41CA-87E1-2128A694CA38}"/>
              </a:ext>
            </a:extLst>
          </p:cNvPr>
          <p:cNvSpPr/>
          <p:nvPr/>
        </p:nvSpPr>
        <p:spPr>
          <a:xfrm>
            <a:off x="8098614" y="2204323"/>
            <a:ext cx="635299" cy="533400"/>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6" name="Group 55">
            <a:extLst>
              <a:ext uri="{FF2B5EF4-FFF2-40B4-BE49-F238E27FC236}">
                <a16:creationId xmlns:a16="http://schemas.microsoft.com/office/drawing/2014/main" xmlns="" id="{EA6E6501-8D6A-4C50-9C9F-ECD9BEDF404E}"/>
              </a:ext>
            </a:extLst>
          </p:cNvPr>
          <p:cNvGrpSpPr/>
          <p:nvPr/>
        </p:nvGrpSpPr>
        <p:grpSpPr>
          <a:xfrm>
            <a:off x="6221822" y="3367683"/>
            <a:ext cx="4516972" cy="541762"/>
            <a:chOff x="3183257" y="3048833"/>
            <a:chExt cx="4516972" cy="541762"/>
          </a:xfrm>
        </p:grpSpPr>
        <p:cxnSp>
          <p:nvCxnSpPr>
            <p:cNvPr id="57" name="Straight Connector 56">
              <a:extLst>
                <a:ext uri="{FF2B5EF4-FFF2-40B4-BE49-F238E27FC236}">
                  <a16:creationId xmlns:a16="http://schemas.microsoft.com/office/drawing/2014/main" xmlns="" id="{78FFA601-682F-4C56-B781-4FE2C75A63C6}"/>
                </a:ext>
              </a:extLst>
            </p:cNvPr>
            <p:cNvCxnSpPr/>
            <p:nvPr/>
          </p:nvCxnSpPr>
          <p:spPr>
            <a:xfrm flipV="1">
              <a:off x="3183257" y="3471852"/>
              <a:ext cx="864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CF5DD11A-462A-43ED-88DF-2CC4FCF94074}"/>
                </a:ext>
              </a:extLst>
            </p:cNvPr>
            <p:cNvCxnSpPr/>
            <p:nvPr/>
          </p:nvCxnSpPr>
          <p:spPr>
            <a:xfrm flipV="1">
              <a:off x="3636540" y="3182035"/>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xmlns="" id="{D6922B79-F2CF-4C30-81F5-8C6354BDEEDA}"/>
                </a:ext>
              </a:extLst>
            </p:cNvPr>
            <p:cNvCxnSpPr/>
            <p:nvPr/>
          </p:nvCxnSpPr>
          <p:spPr>
            <a:xfrm flipV="1">
              <a:off x="4712229" y="3308644"/>
              <a:ext cx="2988000"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xmlns="" id="{2E8D36EC-E655-4B68-BB0C-A5FFA3AC8BF8}"/>
                </a:ext>
              </a:extLst>
            </p:cNvPr>
            <p:cNvGrpSpPr/>
            <p:nvPr/>
          </p:nvGrpSpPr>
          <p:grpSpPr>
            <a:xfrm>
              <a:off x="3990333" y="3048833"/>
              <a:ext cx="713007" cy="541762"/>
              <a:chOff x="3990333" y="3048833"/>
              <a:chExt cx="713007" cy="541762"/>
            </a:xfrm>
          </p:grpSpPr>
          <p:sp>
            <p:nvSpPr>
              <p:cNvPr id="61" name="Stored Data 71">
                <a:extLst>
                  <a:ext uri="{FF2B5EF4-FFF2-40B4-BE49-F238E27FC236}">
                    <a16:creationId xmlns:a16="http://schemas.microsoft.com/office/drawing/2014/main" xmlns="" id="{AC1A222E-5799-4E0A-B321-9DE11EC97717}"/>
                  </a:ext>
                </a:extLst>
              </p:cNvPr>
              <p:cNvSpPr/>
              <p:nvPr/>
            </p:nvSpPr>
            <p:spPr>
              <a:xfrm rot="10800000">
                <a:off x="3997592" y="3048854"/>
                <a:ext cx="705748" cy="54174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Stored Data 71">
                <a:extLst>
                  <a:ext uri="{FF2B5EF4-FFF2-40B4-BE49-F238E27FC236}">
                    <a16:creationId xmlns:a16="http://schemas.microsoft.com/office/drawing/2014/main" xmlns="" id="{0B4AA93F-FBF1-4D7A-B95A-1500EE9978A7}"/>
                  </a:ext>
                </a:extLst>
              </p:cNvPr>
              <p:cNvSpPr/>
              <p:nvPr/>
            </p:nvSpPr>
            <p:spPr>
              <a:xfrm rot="10800000">
                <a:off x="3990333" y="3048833"/>
                <a:ext cx="75162" cy="54175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63" name="Group 62">
            <a:extLst>
              <a:ext uri="{FF2B5EF4-FFF2-40B4-BE49-F238E27FC236}">
                <a16:creationId xmlns:a16="http://schemas.microsoft.com/office/drawing/2014/main" xmlns="" id="{89C6922D-CC0E-4A84-BCB3-F08C4738DA44}"/>
              </a:ext>
            </a:extLst>
          </p:cNvPr>
          <p:cNvGrpSpPr/>
          <p:nvPr/>
        </p:nvGrpSpPr>
        <p:grpSpPr>
          <a:xfrm>
            <a:off x="9350891" y="4223628"/>
            <a:ext cx="1409071" cy="541762"/>
            <a:chOff x="3990333" y="3048833"/>
            <a:chExt cx="1409071" cy="541762"/>
          </a:xfrm>
        </p:grpSpPr>
        <p:cxnSp>
          <p:nvCxnSpPr>
            <p:cNvPr id="66" name="Straight Connector 65">
              <a:extLst>
                <a:ext uri="{FF2B5EF4-FFF2-40B4-BE49-F238E27FC236}">
                  <a16:creationId xmlns:a16="http://schemas.microsoft.com/office/drawing/2014/main" xmlns="" id="{0EB49454-0D33-47EE-A070-B6EE18078AF1}"/>
                </a:ext>
              </a:extLst>
            </p:cNvPr>
            <p:cNvCxnSpPr/>
            <p:nvPr/>
          </p:nvCxnSpPr>
          <p:spPr>
            <a:xfrm flipV="1">
              <a:off x="4715404" y="3311819"/>
              <a:ext cx="684000"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67" name="Group 66">
              <a:extLst>
                <a:ext uri="{FF2B5EF4-FFF2-40B4-BE49-F238E27FC236}">
                  <a16:creationId xmlns:a16="http://schemas.microsoft.com/office/drawing/2014/main" xmlns="" id="{B4E26706-8A6D-438A-A507-E95F1C7AB13C}"/>
                </a:ext>
              </a:extLst>
            </p:cNvPr>
            <p:cNvGrpSpPr/>
            <p:nvPr/>
          </p:nvGrpSpPr>
          <p:grpSpPr>
            <a:xfrm>
              <a:off x="3990333" y="3048833"/>
              <a:ext cx="713007" cy="541762"/>
              <a:chOff x="3990333" y="3048833"/>
              <a:chExt cx="713007" cy="541762"/>
            </a:xfrm>
          </p:grpSpPr>
          <p:sp>
            <p:nvSpPr>
              <p:cNvPr id="68" name="Stored Data 71">
                <a:extLst>
                  <a:ext uri="{FF2B5EF4-FFF2-40B4-BE49-F238E27FC236}">
                    <a16:creationId xmlns:a16="http://schemas.microsoft.com/office/drawing/2014/main" xmlns="" id="{350B4E05-07D5-42FD-A2BE-B377AD9D13F1}"/>
                  </a:ext>
                </a:extLst>
              </p:cNvPr>
              <p:cNvSpPr/>
              <p:nvPr/>
            </p:nvSpPr>
            <p:spPr>
              <a:xfrm rot="10800000">
                <a:off x="3997592" y="3048854"/>
                <a:ext cx="705748" cy="54174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Stored Data 71">
                <a:extLst>
                  <a:ext uri="{FF2B5EF4-FFF2-40B4-BE49-F238E27FC236}">
                    <a16:creationId xmlns:a16="http://schemas.microsoft.com/office/drawing/2014/main" xmlns="" id="{583D4753-D0D9-4480-BA18-A4A81ECF476A}"/>
                  </a:ext>
                </a:extLst>
              </p:cNvPr>
              <p:cNvSpPr/>
              <p:nvPr/>
            </p:nvSpPr>
            <p:spPr>
              <a:xfrm rot="10800000">
                <a:off x="3990333" y="3048833"/>
                <a:ext cx="75162" cy="54175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cxnSp>
        <p:nvCxnSpPr>
          <p:cNvPr id="70" name="Straight Connector 69">
            <a:extLst>
              <a:ext uri="{FF2B5EF4-FFF2-40B4-BE49-F238E27FC236}">
                <a16:creationId xmlns:a16="http://schemas.microsoft.com/office/drawing/2014/main" xmlns="" id="{32AD9404-35AD-4393-9964-F8F1DD7FA2DC}"/>
              </a:ext>
            </a:extLst>
          </p:cNvPr>
          <p:cNvCxnSpPr/>
          <p:nvPr/>
        </p:nvCxnSpPr>
        <p:spPr>
          <a:xfrm flipV="1">
            <a:off x="8990323" y="4340803"/>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xmlns="" id="{302F6B28-4823-4333-8D5F-B10EE5C2AD5B}"/>
              </a:ext>
            </a:extLst>
          </p:cNvPr>
          <p:cNvGrpSpPr/>
          <p:nvPr/>
        </p:nvGrpSpPr>
        <p:grpSpPr>
          <a:xfrm>
            <a:off x="9021458" y="1662566"/>
            <a:ext cx="1662044" cy="541762"/>
            <a:chOff x="3593360" y="3048833"/>
            <a:chExt cx="1662044" cy="541762"/>
          </a:xfrm>
        </p:grpSpPr>
        <p:cxnSp>
          <p:nvCxnSpPr>
            <p:cNvPr id="72" name="Straight Connector 71">
              <a:extLst>
                <a:ext uri="{FF2B5EF4-FFF2-40B4-BE49-F238E27FC236}">
                  <a16:creationId xmlns:a16="http://schemas.microsoft.com/office/drawing/2014/main" xmlns="" id="{E40111C8-41A2-456F-9003-189470FFDA0F}"/>
                </a:ext>
              </a:extLst>
            </p:cNvPr>
            <p:cNvCxnSpPr/>
            <p:nvPr/>
          </p:nvCxnSpPr>
          <p:spPr>
            <a:xfrm flipV="1">
              <a:off x="3593360" y="3446194"/>
              <a:ext cx="468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E35318E7-E4AE-4283-9039-92671F333D22}"/>
                </a:ext>
              </a:extLst>
            </p:cNvPr>
            <p:cNvCxnSpPr/>
            <p:nvPr/>
          </p:nvCxnSpPr>
          <p:spPr>
            <a:xfrm flipV="1">
              <a:off x="3636540" y="3176955"/>
              <a:ext cx="41510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xmlns="" id="{CA4E0316-CF22-44C8-8469-237ED0723078}"/>
                </a:ext>
              </a:extLst>
            </p:cNvPr>
            <p:cNvCxnSpPr/>
            <p:nvPr/>
          </p:nvCxnSpPr>
          <p:spPr>
            <a:xfrm flipV="1">
              <a:off x="4715404" y="3312877"/>
              <a:ext cx="540000"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xmlns="" id="{8294C599-FF0F-4FC1-98FF-2FF7553194AF}"/>
                </a:ext>
              </a:extLst>
            </p:cNvPr>
            <p:cNvGrpSpPr/>
            <p:nvPr/>
          </p:nvGrpSpPr>
          <p:grpSpPr>
            <a:xfrm>
              <a:off x="3990333" y="3048833"/>
              <a:ext cx="713007" cy="541762"/>
              <a:chOff x="3990333" y="3048833"/>
              <a:chExt cx="713007" cy="541762"/>
            </a:xfrm>
          </p:grpSpPr>
          <p:sp>
            <p:nvSpPr>
              <p:cNvPr id="76" name="Stored Data 71">
                <a:extLst>
                  <a:ext uri="{FF2B5EF4-FFF2-40B4-BE49-F238E27FC236}">
                    <a16:creationId xmlns:a16="http://schemas.microsoft.com/office/drawing/2014/main" xmlns="" id="{C1A4844B-7CBC-4016-BAD1-D85089E3F21D}"/>
                  </a:ext>
                </a:extLst>
              </p:cNvPr>
              <p:cNvSpPr/>
              <p:nvPr/>
            </p:nvSpPr>
            <p:spPr>
              <a:xfrm rot="10800000">
                <a:off x="3997592" y="3048854"/>
                <a:ext cx="705748" cy="54174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Stored Data 71">
                <a:extLst>
                  <a:ext uri="{FF2B5EF4-FFF2-40B4-BE49-F238E27FC236}">
                    <a16:creationId xmlns:a16="http://schemas.microsoft.com/office/drawing/2014/main" xmlns="" id="{7432F2F1-3E04-41E6-B7A4-C61FEA8BFCEE}"/>
                  </a:ext>
                </a:extLst>
              </p:cNvPr>
              <p:cNvSpPr/>
              <p:nvPr/>
            </p:nvSpPr>
            <p:spPr>
              <a:xfrm rot="10800000">
                <a:off x="3990333" y="3048833"/>
                <a:ext cx="75162" cy="54175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78" name="Group 77">
            <a:extLst>
              <a:ext uri="{FF2B5EF4-FFF2-40B4-BE49-F238E27FC236}">
                <a16:creationId xmlns:a16="http://schemas.microsoft.com/office/drawing/2014/main" xmlns="" id="{FF2A96D6-7C16-4DE4-B47B-B14880E68644}"/>
              </a:ext>
            </a:extLst>
          </p:cNvPr>
          <p:cNvGrpSpPr/>
          <p:nvPr/>
        </p:nvGrpSpPr>
        <p:grpSpPr>
          <a:xfrm>
            <a:off x="6816218" y="2178964"/>
            <a:ext cx="859791" cy="360001"/>
            <a:chOff x="5166625" y="1865088"/>
            <a:chExt cx="507561" cy="192024"/>
          </a:xfrm>
        </p:grpSpPr>
        <p:grpSp>
          <p:nvGrpSpPr>
            <p:cNvPr id="79" name="Group 78">
              <a:extLst>
                <a:ext uri="{FF2B5EF4-FFF2-40B4-BE49-F238E27FC236}">
                  <a16:creationId xmlns:a16="http://schemas.microsoft.com/office/drawing/2014/main" xmlns="" id="{56579F20-9879-4B2D-A80F-7A30F4FF78DE}"/>
                </a:ext>
              </a:extLst>
            </p:cNvPr>
            <p:cNvGrpSpPr/>
            <p:nvPr/>
          </p:nvGrpSpPr>
          <p:grpSpPr>
            <a:xfrm rot="16200000">
              <a:off x="5327584" y="1848093"/>
              <a:ext cx="192024" cy="226013"/>
              <a:chOff x="5308290" y="1961560"/>
              <a:chExt cx="192024" cy="226013"/>
            </a:xfrm>
          </p:grpSpPr>
          <p:sp>
            <p:nvSpPr>
              <p:cNvPr id="82" name="Triangle 100">
                <a:extLst>
                  <a:ext uri="{FF2B5EF4-FFF2-40B4-BE49-F238E27FC236}">
                    <a16:creationId xmlns:a16="http://schemas.microsoft.com/office/drawing/2014/main" xmlns="" id="{9658BE7E-1144-4F87-A8B9-D165A1525060}"/>
                  </a:ext>
                </a:extLst>
              </p:cNvPr>
              <p:cNvSpPr/>
              <p:nvPr/>
            </p:nvSpPr>
            <p:spPr>
              <a:xfrm rot="10800000">
                <a:off x="5308290" y="1961560"/>
                <a:ext cx="192024" cy="170016"/>
              </a:xfrm>
              <a:prstGeom prst="triangl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3" name="Oval 82">
                <a:extLst>
                  <a:ext uri="{FF2B5EF4-FFF2-40B4-BE49-F238E27FC236}">
                    <a16:creationId xmlns:a16="http://schemas.microsoft.com/office/drawing/2014/main" xmlns="" id="{34E1DD0F-26B2-4A96-969F-4CE672CE5D61}"/>
                  </a:ext>
                </a:extLst>
              </p:cNvPr>
              <p:cNvSpPr/>
              <p:nvPr/>
            </p:nvSpPr>
            <p:spPr>
              <a:xfrm rot="5400000">
                <a:off x="5380014" y="2132183"/>
                <a:ext cx="55994" cy="54785"/>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cxnSp>
          <p:nvCxnSpPr>
            <p:cNvPr id="80" name="Straight Connector 79">
              <a:extLst>
                <a:ext uri="{FF2B5EF4-FFF2-40B4-BE49-F238E27FC236}">
                  <a16:creationId xmlns:a16="http://schemas.microsoft.com/office/drawing/2014/main" xmlns="" id="{5B3984BC-15CF-4ECD-87C5-8FE84C4BAF31}"/>
                </a:ext>
              </a:extLst>
            </p:cNvPr>
            <p:cNvCxnSpPr>
              <a:cxnSpLocks/>
            </p:cNvCxnSpPr>
            <p:nvPr/>
          </p:nvCxnSpPr>
          <p:spPr>
            <a:xfrm>
              <a:off x="5166625" y="1957386"/>
              <a:ext cx="144000"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xmlns="" id="{5829BAD6-4C2B-4EA4-AD60-A62AA812FC71}"/>
                </a:ext>
              </a:extLst>
            </p:cNvPr>
            <p:cNvCxnSpPr/>
            <p:nvPr/>
          </p:nvCxnSpPr>
          <p:spPr>
            <a:xfrm>
              <a:off x="5530186" y="1960773"/>
              <a:ext cx="144000" cy="1"/>
            </a:xfrm>
            <a:prstGeom prst="line">
              <a:avLst/>
            </a:prstGeom>
            <a:ln w="28575"/>
          </p:spPr>
          <p:style>
            <a:lnRef idx="1">
              <a:schemeClr val="accent1"/>
            </a:lnRef>
            <a:fillRef idx="0">
              <a:schemeClr val="accent1"/>
            </a:fillRef>
            <a:effectRef idx="0">
              <a:schemeClr val="accent1"/>
            </a:effectRef>
            <a:fontRef idx="minor">
              <a:schemeClr val="tx1"/>
            </a:fontRef>
          </p:style>
        </p:cxnSp>
      </p:grpSp>
      <p:cxnSp>
        <p:nvCxnSpPr>
          <p:cNvPr id="84" name="Straight Connector 83">
            <a:extLst>
              <a:ext uri="{FF2B5EF4-FFF2-40B4-BE49-F238E27FC236}">
                <a16:creationId xmlns:a16="http://schemas.microsoft.com/office/drawing/2014/main" xmlns="" id="{9540E75A-DD6D-4AB4-AE40-781C941922D6}"/>
              </a:ext>
            </a:extLst>
          </p:cNvPr>
          <p:cNvCxnSpPr/>
          <p:nvPr/>
        </p:nvCxnSpPr>
        <p:spPr>
          <a:xfrm flipV="1">
            <a:off x="7639418" y="2358693"/>
            <a:ext cx="468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xmlns="" id="{D965E103-B4C2-4C6A-84D6-FDDE1BE4B59D}"/>
              </a:ext>
            </a:extLst>
          </p:cNvPr>
          <p:cNvCxnSpPr/>
          <p:nvPr/>
        </p:nvCxnSpPr>
        <p:spPr>
          <a:xfrm flipV="1">
            <a:off x="5348063" y="2626319"/>
            <a:ext cx="2754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xmlns="" id="{B49ADF79-8C70-4817-A8E9-21ABBBE0D121}"/>
              </a:ext>
            </a:extLst>
          </p:cNvPr>
          <p:cNvCxnSpPr/>
          <p:nvPr/>
        </p:nvCxnSpPr>
        <p:spPr>
          <a:xfrm flipV="1">
            <a:off x="5345263" y="2352001"/>
            <a:ext cx="1476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xmlns="" id="{638621D6-E2C0-44CA-9671-4C21DE108353}"/>
              </a:ext>
            </a:extLst>
          </p:cNvPr>
          <p:cNvCxnSpPr/>
          <p:nvPr/>
        </p:nvCxnSpPr>
        <p:spPr>
          <a:xfrm flipV="1">
            <a:off x="5344614" y="1793365"/>
            <a:ext cx="4140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xmlns="" id="{F6C2082E-7A98-4DFA-BB71-C109DAC8F3B9}"/>
              </a:ext>
            </a:extLst>
          </p:cNvPr>
          <p:cNvCxnSpPr/>
          <p:nvPr/>
        </p:nvCxnSpPr>
        <p:spPr>
          <a:xfrm flipV="1">
            <a:off x="8732170" y="2476810"/>
            <a:ext cx="324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xmlns="" id="{05680163-BA8C-4149-B888-0DA9F5D97840}"/>
              </a:ext>
            </a:extLst>
          </p:cNvPr>
          <p:cNvCxnSpPr>
            <a:cxnSpLocks/>
          </p:cNvCxnSpPr>
          <p:nvPr/>
        </p:nvCxnSpPr>
        <p:spPr>
          <a:xfrm rot="16200000" flipV="1">
            <a:off x="8819398" y="2268835"/>
            <a:ext cx="432000" cy="9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xmlns="" id="{5337A79A-0952-4A6E-AF95-9EA03BC0A131}"/>
              </a:ext>
            </a:extLst>
          </p:cNvPr>
          <p:cNvCxnSpPr>
            <a:cxnSpLocks/>
          </p:cNvCxnSpPr>
          <p:nvPr/>
        </p:nvCxnSpPr>
        <p:spPr>
          <a:xfrm rot="16200000" flipV="1">
            <a:off x="5822930" y="2646591"/>
            <a:ext cx="1728000" cy="907"/>
          </a:xfrm>
          <a:prstGeom prst="line">
            <a:avLst/>
          </a:prstGeom>
          <a:ln w="28575">
            <a:solidFill>
              <a:schemeClr val="accent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xmlns="" id="{DE82AAC2-2B4E-4E40-AAB1-3FB82EDF0EC4}"/>
              </a:ext>
            </a:extLst>
          </p:cNvPr>
          <p:cNvCxnSpPr>
            <a:cxnSpLocks/>
          </p:cNvCxnSpPr>
          <p:nvPr/>
        </p:nvCxnSpPr>
        <p:spPr>
          <a:xfrm rot="16200000" flipV="1">
            <a:off x="5511299" y="3067473"/>
            <a:ext cx="1440000" cy="907"/>
          </a:xfrm>
          <a:prstGeom prst="line">
            <a:avLst/>
          </a:prstGeom>
          <a:ln w="28575">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xmlns="" id="{E739922E-5B6D-4BE6-9259-43ED9E19D394}"/>
              </a:ext>
            </a:extLst>
          </p:cNvPr>
          <p:cNvCxnSpPr/>
          <p:nvPr/>
        </p:nvCxnSpPr>
        <p:spPr>
          <a:xfrm flipV="1">
            <a:off x="5373463" y="4649895"/>
            <a:ext cx="4032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xmlns="" id="{4FCD7540-6059-4A6E-A3D4-3E47FBE92A38}"/>
              </a:ext>
            </a:extLst>
          </p:cNvPr>
          <p:cNvCxnSpPr/>
          <p:nvPr/>
        </p:nvCxnSpPr>
        <p:spPr>
          <a:xfrm flipV="1">
            <a:off x="5873263" y="4491174"/>
            <a:ext cx="356400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xmlns="" id="{10BCE8FA-A6D4-418D-9130-2EDA61D38CA0}"/>
              </a:ext>
            </a:extLst>
          </p:cNvPr>
          <p:cNvCxnSpPr>
            <a:cxnSpLocks/>
          </p:cNvCxnSpPr>
          <p:nvPr/>
        </p:nvCxnSpPr>
        <p:spPr>
          <a:xfrm rot="16200000" flipV="1">
            <a:off x="4946356" y="3565801"/>
            <a:ext cx="1872000" cy="907"/>
          </a:xfrm>
          <a:prstGeom prst="line">
            <a:avLst/>
          </a:prstGeom>
          <a:ln w="28575">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xmlns="" id="{C58EADB5-712E-4EFD-8B56-C5445FF9247A}"/>
              </a:ext>
            </a:extLst>
          </p:cNvPr>
          <p:cNvCxnSpPr>
            <a:cxnSpLocks/>
          </p:cNvCxnSpPr>
          <p:nvPr/>
        </p:nvCxnSpPr>
        <p:spPr>
          <a:xfrm rot="16200000" flipV="1">
            <a:off x="8636399" y="3989242"/>
            <a:ext cx="720000" cy="907"/>
          </a:xfrm>
          <a:prstGeom prst="line">
            <a:avLst/>
          </a:prstGeom>
          <a:ln w="28575">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xmlns="" id="{93FE2DAE-162F-4515-9C9A-0342BE4394C6}"/>
              </a:ext>
            </a:extLst>
          </p:cNvPr>
          <p:cNvSpPr txBox="1"/>
          <p:nvPr/>
        </p:nvSpPr>
        <p:spPr>
          <a:xfrm>
            <a:off x="4986208" y="1607428"/>
            <a:ext cx="578075" cy="400110"/>
          </a:xfrm>
          <a:prstGeom prst="rect">
            <a:avLst/>
          </a:prstGeom>
          <a:noFill/>
        </p:spPr>
        <p:txBody>
          <a:bodyPr wrap="square" rtlCol="0">
            <a:spAutoFit/>
          </a:bodyPr>
          <a:lstStyle/>
          <a:p>
            <a:r>
              <a:rPr lang="en-US" sz="2000" dirty="0"/>
              <a:t>D</a:t>
            </a:r>
            <a:r>
              <a:rPr lang="en-US" sz="2000" baseline="-25000" dirty="0"/>
              <a:t>3</a:t>
            </a:r>
            <a:endParaRPr lang="en-IN" sz="2000" dirty="0"/>
          </a:p>
        </p:txBody>
      </p:sp>
      <p:sp>
        <p:nvSpPr>
          <p:cNvPr id="97" name="TextBox 96">
            <a:extLst>
              <a:ext uri="{FF2B5EF4-FFF2-40B4-BE49-F238E27FC236}">
                <a16:creationId xmlns:a16="http://schemas.microsoft.com/office/drawing/2014/main" xmlns="" id="{02DD8394-EDDA-41BB-A650-2F6A2B29993D}"/>
              </a:ext>
            </a:extLst>
          </p:cNvPr>
          <p:cNvSpPr txBox="1"/>
          <p:nvPr/>
        </p:nvSpPr>
        <p:spPr>
          <a:xfrm>
            <a:off x="4986207" y="2147088"/>
            <a:ext cx="578075" cy="400110"/>
          </a:xfrm>
          <a:prstGeom prst="rect">
            <a:avLst/>
          </a:prstGeom>
          <a:noFill/>
        </p:spPr>
        <p:txBody>
          <a:bodyPr wrap="square" rtlCol="0">
            <a:spAutoFit/>
          </a:bodyPr>
          <a:lstStyle/>
          <a:p>
            <a:r>
              <a:rPr lang="en-US" sz="2000" dirty="0"/>
              <a:t>D</a:t>
            </a:r>
            <a:r>
              <a:rPr lang="en-US" sz="2000" baseline="-25000" dirty="0"/>
              <a:t>2</a:t>
            </a:r>
            <a:endParaRPr lang="en-IN" sz="2000" dirty="0"/>
          </a:p>
        </p:txBody>
      </p:sp>
      <p:sp>
        <p:nvSpPr>
          <p:cNvPr id="98" name="TextBox 97">
            <a:extLst>
              <a:ext uri="{FF2B5EF4-FFF2-40B4-BE49-F238E27FC236}">
                <a16:creationId xmlns:a16="http://schemas.microsoft.com/office/drawing/2014/main" xmlns="" id="{F5C8D409-DDA1-4B04-9F05-9BDF8E46E521}"/>
              </a:ext>
            </a:extLst>
          </p:cNvPr>
          <p:cNvSpPr txBox="1"/>
          <p:nvPr/>
        </p:nvSpPr>
        <p:spPr>
          <a:xfrm>
            <a:off x="4986206" y="2421688"/>
            <a:ext cx="578075" cy="400110"/>
          </a:xfrm>
          <a:prstGeom prst="rect">
            <a:avLst/>
          </a:prstGeom>
          <a:noFill/>
        </p:spPr>
        <p:txBody>
          <a:bodyPr wrap="square" rtlCol="0">
            <a:spAutoFit/>
          </a:bodyPr>
          <a:lstStyle/>
          <a:p>
            <a:r>
              <a:rPr lang="en-US" sz="2000" dirty="0"/>
              <a:t>D</a:t>
            </a:r>
            <a:r>
              <a:rPr lang="en-US" sz="2000" baseline="-25000" dirty="0"/>
              <a:t>1</a:t>
            </a:r>
            <a:endParaRPr lang="en-IN" sz="2000" dirty="0"/>
          </a:p>
        </p:txBody>
      </p:sp>
      <p:sp>
        <p:nvSpPr>
          <p:cNvPr id="99" name="TextBox 98">
            <a:extLst>
              <a:ext uri="{FF2B5EF4-FFF2-40B4-BE49-F238E27FC236}">
                <a16:creationId xmlns:a16="http://schemas.microsoft.com/office/drawing/2014/main" xmlns="" id="{AB494431-672C-4A1B-A68D-164E54A8C541}"/>
              </a:ext>
            </a:extLst>
          </p:cNvPr>
          <p:cNvSpPr txBox="1"/>
          <p:nvPr/>
        </p:nvSpPr>
        <p:spPr>
          <a:xfrm>
            <a:off x="5021816" y="4449840"/>
            <a:ext cx="578075" cy="400110"/>
          </a:xfrm>
          <a:prstGeom prst="rect">
            <a:avLst/>
          </a:prstGeom>
          <a:noFill/>
        </p:spPr>
        <p:txBody>
          <a:bodyPr wrap="square" rtlCol="0">
            <a:spAutoFit/>
          </a:bodyPr>
          <a:lstStyle/>
          <a:p>
            <a:r>
              <a:rPr lang="en-US" sz="2000" dirty="0"/>
              <a:t>D</a:t>
            </a:r>
            <a:r>
              <a:rPr lang="en-US" sz="2000" baseline="-25000" dirty="0"/>
              <a:t>0</a:t>
            </a:r>
            <a:endParaRPr lang="en-IN" sz="2000" dirty="0"/>
          </a:p>
        </p:txBody>
      </p:sp>
      <p:sp>
        <p:nvSpPr>
          <p:cNvPr id="100" name="TextBox 99">
            <a:extLst>
              <a:ext uri="{FF2B5EF4-FFF2-40B4-BE49-F238E27FC236}">
                <a16:creationId xmlns:a16="http://schemas.microsoft.com/office/drawing/2014/main" xmlns="" id="{676A4C59-BA1D-41E3-A558-5AAE0F13B15F}"/>
              </a:ext>
            </a:extLst>
          </p:cNvPr>
          <p:cNvSpPr txBox="1"/>
          <p:nvPr/>
        </p:nvSpPr>
        <p:spPr>
          <a:xfrm>
            <a:off x="10494054" y="1507897"/>
            <a:ext cx="1831569" cy="400110"/>
          </a:xfrm>
          <a:prstGeom prst="rect">
            <a:avLst/>
          </a:prstGeom>
          <a:noFill/>
        </p:spPr>
        <p:txBody>
          <a:bodyPr wrap="square" rtlCol="0">
            <a:spAutoFit/>
          </a:bodyPr>
          <a:lstStyle/>
          <a:p>
            <a:r>
              <a:rPr lang="en-US" sz="2000" dirty="0"/>
              <a:t>B = D</a:t>
            </a:r>
            <a:r>
              <a:rPr lang="en-US" sz="2000" baseline="-25000" dirty="0"/>
              <a:t>3 </a:t>
            </a:r>
            <a:r>
              <a:rPr lang="en-US" sz="2000" dirty="0"/>
              <a:t>+ D</a:t>
            </a:r>
            <a:r>
              <a:rPr lang="en-US" sz="2000" baseline="-25000" dirty="0"/>
              <a:t>2</a:t>
            </a:r>
            <a:r>
              <a:rPr lang="en-US" sz="2000" dirty="0"/>
              <a:t>’ D</a:t>
            </a:r>
            <a:r>
              <a:rPr lang="en-US" sz="2000" baseline="-25000" dirty="0"/>
              <a:t>1</a:t>
            </a:r>
            <a:endParaRPr lang="en-IN" sz="2000" dirty="0"/>
          </a:p>
        </p:txBody>
      </p:sp>
      <p:sp>
        <p:nvSpPr>
          <p:cNvPr id="101" name="TextBox 100">
            <a:extLst>
              <a:ext uri="{FF2B5EF4-FFF2-40B4-BE49-F238E27FC236}">
                <a16:creationId xmlns:a16="http://schemas.microsoft.com/office/drawing/2014/main" xmlns="" id="{97D1E3D8-17E2-49B1-9BA8-2AD6DB269596}"/>
              </a:ext>
            </a:extLst>
          </p:cNvPr>
          <p:cNvSpPr txBox="1"/>
          <p:nvPr/>
        </p:nvSpPr>
        <p:spPr>
          <a:xfrm>
            <a:off x="10494053" y="3223751"/>
            <a:ext cx="1831569" cy="400110"/>
          </a:xfrm>
          <a:prstGeom prst="rect">
            <a:avLst/>
          </a:prstGeom>
          <a:noFill/>
        </p:spPr>
        <p:txBody>
          <a:bodyPr wrap="square" rtlCol="0">
            <a:spAutoFit/>
          </a:bodyPr>
          <a:lstStyle/>
          <a:p>
            <a:r>
              <a:rPr lang="en-US" sz="2000" dirty="0"/>
              <a:t>A = D</a:t>
            </a:r>
            <a:r>
              <a:rPr lang="en-US" sz="2000" baseline="-25000" dirty="0"/>
              <a:t>3 </a:t>
            </a:r>
            <a:r>
              <a:rPr lang="en-US" sz="2000" dirty="0"/>
              <a:t>+ D</a:t>
            </a:r>
            <a:r>
              <a:rPr lang="en-US" sz="2000" baseline="-25000" dirty="0"/>
              <a:t>2</a:t>
            </a:r>
            <a:endParaRPr lang="en-IN" sz="2000" dirty="0"/>
          </a:p>
        </p:txBody>
      </p:sp>
      <p:sp>
        <p:nvSpPr>
          <p:cNvPr id="102" name="TextBox 101">
            <a:extLst>
              <a:ext uri="{FF2B5EF4-FFF2-40B4-BE49-F238E27FC236}">
                <a16:creationId xmlns:a16="http://schemas.microsoft.com/office/drawing/2014/main" xmlns="" id="{E913907A-ECAA-45CE-8903-D4878532BEEC}"/>
              </a:ext>
            </a:extLst>
          </p:cNvPr>
          <p:cNvSpPr txBox="1"/>
          <p:nvPr/>
        </p:nvSpPr>
        <p:spPr>
          <a:xfrm>
            <a:off x="10088223" y="4102145"/>
            <a:ext cx="2239585" cy="400110"/>
          </a:xfrm>
          <a:prstGeom prst="rect">
            <a:avLst/>
          </a:prstGeom>
          <a:noFill/>
        </p:spPr>
        <p:txBody>
          <a:bodyPr wrap="square" rtlCol="0">
            <a:spAutoFit/>
          </a:bodyPr>
          <a:lstStyle/>
          <a:p>
            <a:r>
              <a:rPr lang="en-US" sz="2000" dirty="0"/>
              <a:t>V = D</a:t>
            </a:r>
            <a:r>
              <a:rPr lang="en-US" sz="2000" baseline="-25000" dirty="0"/>
              <a:t>3 </a:t>
            </a:r>
            <a:r>
              <a:rPr lang="en-US" sz="2000" dirty="0"/>
              <a:t>+ D</a:t>
            </a:r>
            <a:r>
              <a:rPr lang="en-US" sz="2000" baseline="-25000" dirty="0"/>
              <a:t>2 </a:t>
            </a:r>
            <a:r>
              <a:rPr lang="en-US" sz="2000" dirty="0"/>
              <a:t>+ D</a:t>
            </a:r>
            <a:r>
              <a:rPr lang="en-US" sz="2000" baseline="-25000" dirty="0"/>
              <a:t>1 </a:t>
            </a:r>
            <a:r>
              <a:rPr lang="en-US" sz="2000" dirty="0"/>
              <a:t>+ D</a:t>
            </a:r>
            <a:r>
              <a:rPr lang="en-US" sz="2000" baseline="-25000" dirty="0"/>
              <a:t>0</a:t>
            </a:r>
            <a:endParaRPr lang="en-IN" sz="2000" dirty="0"/>
          </a:p>
        </p:txBody>
      </p:sp>
    </p:spTree>
    <p:extLst>
      <p:ext uri="{BB962C8B-B14F-4D97-AF65-F5344CB8AC3E}">
        <p14:creationId xmlns:p14="http://schemas.microsoft.com/office/powerpoint/2010/main" val="316581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500"/>
                                        <p:tgtEl>
                                          <p:spTgt spid="4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fade">
                                      <p:cBhvr>
                                        <p:cTn id="20" dur="500"/>
                                        <p:tgtEl>
                                          <p:spTgt spid="4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500"/>
                                        <p:tgtEl>
                                          <p:spTgt spid="4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fade">
                                      <p:cBhvr>
                                        <p:cTn id="26" dur="500"/>
                                        <p:tgtEl>
                                          <p:spTgt spid="5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fade">
                                      <p:cBhvr>
                                        <p:cTn id="29" dur="500"/>
                                        <p:tgtEl>
                                          <p:spTgt spid="5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fade">
                                      <p:cBhvr>
                                        <p:cTn id="35" dur="500"/>
                                        <p:tgtEl>
                                          <p:spTgt spid="4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fade">
                                      <p:cBhvr>
                                        <p:cTn id="38" dur="500"/>
                                        <p:tgtEl>
                                          <p:spTgt spid="4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500"/>
                                        <p:tgtEl>
                                          <p:spTgt spid="3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500"/>
                                        <p:tgtEl>
                                          <p:spTgt spid="3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500"/>
                                        <p:tgtEl>
                                          <p:spTgt spid="3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fade">
                                      <p:cBhvr>
                                        <p:cTn id="50" dur="500"/>
                                        <p:tgtEl>
                                          <p:spTgt spid="4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500"/>
                                        <p:tgtEl>
                                          <p:spTgt spid="3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fade">
                                      <p:cBhvr>
                                        <p:cTn id="56" dur="500"/>
                                        <p:tgtEl>
                                          <p:spTgt spid="33"/>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500"/>
                                        <p:tgtEl>
                                          <p:spTgt spid="3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fade">
                                      <p:cBhvr>
                                        <p:cTn id="62" dur="500"/>
                                        <p:tgtEl>
                                          <p:spTgt spid="3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7"/>
                                        </p:tgtEl>
                                        <p:attrNameLst>
                                          <p:attrName>style.visibility</p:attrName>
                                        </p:attrNameLst>
                                      </p:cBhvr>
                                      <p:to>
                                        <p:strVal val="visible"/>
                                      </p:to>
                                    </p:set>
                                    <p:animEffect transition="in" filter="fade">
                                      <p:cBhvr>
                                        <p:cTn id="67" dur="500"/>
                                        <p:tgtEl>
                                          <p:spTgt spid="4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6"/>
                                        </p:tgtEl>
                                        <p:attrNameLst>
                                          <p:attrName>style.visibility</p:attrName>
                                        </p:attrNameLst>
                                      </p:cBhvr>
                                      <p:to>
                                        <p:strVal val="visible"/>
                                      </p:to>
                                    </p:set>
                                    <p:animEffect transition="in" filter="fade">
                                      <p:cBhvr>
                                        <p:cTn id="72" dur="500"/>
                                        <p:tgtEl>
                                          <p:spTgt spid="4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2"/>
                                        </p:tgtEl>
                                        <p:attrNameLst>
                                          <p:attrName>style.visibility</p:attrName>
                                        </p:attrNameLst>
                                      </p:cBhvr>
                                      <p:to>
                                        <p:strVal val="visible"/>
                                      </p:to>
                                    </p:set>
                                    <p:animEffect transition="in" filter="fade">
                                      <p:cBhvr>
                                        <p:cTn id="77" dur="500"/>
                                        <p:tgtEl>
                                          <p:spTgt spid="52"/>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53"/>
                                        </p:tgtEl>
                                        <p:attrNameLst>
                                          <p:attrName>style.visibility</p:attrName>
                                        </p:attrNameLst>
                                      </p:cBhvr>
                                      <p:to>
                                        <p:strVal val="visible"/>
                                      </p:to>
                                    </p:set>
                                    <p:animEffect transition="in" filter="fade">
                                      <p:cBhvr>
                                        <p:cTn id="82" dur="500"/>
                                        <p:tgtEl>
                                          <p:spTgt spid="53"/>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54"/>
                                        </p:tgtEl>
                                        <p:attrNameLst>
                                          <p:attrName>style.visibility</p:attrName>
                                        </p:attrNameLst>
                                      </p:cBhvr>
                                      <p:to>
                                        <p:strVal val="visible"/>
                                      </p:to>
                                    </p:set>
                                    <p:animEffect transition="in" filter="fade">
                                      <p:cBhvr>
                                        <p:cTn id="87" dur="500"/>
                                        <p:tgtEl>
                                          <p:spTgt spid="54"/>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55"/>
                                        </p:tgtEl>
                                        <p:attrNameLst>
                                          <p:attrName>style.visibility</p:attrName>
                                        </p:attrNameLst>
                                      </p:cBhvr>
                                      <p:to>
                                        <p:strVal val="visible"/>
                                      </p:to>
                                    </p:set>
                                    <p:animEffect transition="in" filter="fade">
                                      <p:cBhvr>
                                        <p:cTn id="92" dur="500"/>
                                        <p:tgtEl>
                                          <p:spTgt spid="55"/>
                                        </p:tgtEl>
                                      </p:cBhvr>
                                    </p:animEffect>
                                  </p:childTnLst>
                                </p:cTn>
                              </p:par>
                              <p:par>
                                <p:cTn id="93" presetID="10" presetClass="entr" presetSubtype="0" fill="hold" nodeType="withEffect">
                                  <p:stCondLst>
                                    <p:cond delay="0"/>
                                  </p:stCondLst>
                                  <p:childTnLst>
                                    <p:set>
                                      <p:cBhvr>
                                        <p:cTn id="94" dur="1" fill="hold">
                                          <p:stCondLst>
                                            <p:cond delay="0"/>
                                          </p:stCondLst>
                                        </p:cTn>
                                        <p:tgtEl>
                                          <p:spTgt spid="56"/>
                                        </p:tgtEl>
                                        <p:attrNameLst>
                                          <p:attrName>style.visibility</p:attrName>
                                        </p:attrNameLst>
                                      </p:cBhvr>
                                      <p:to>
                                        <p:strVal val="visible"/>
                                      </p:to>
                                    </p:set>
                                    <p:animEffect transition="in" filter="fade">
                                      <p:cBhvr>
                                        <p:cTn id="95" dur="500"/>
                                        <p:tgtEl>
                                          <p:spTgt spid="56"/>
                                        </p:tgtEl>
                                      </p:cBhvr>
                                    </p:animEffect>
                                  </p:childTnLst>
                                </p:cTn>
                              </p:par>
                              <p:par>
                                <p:cTn id="96" presetID="10" presetClass="entr" presetSubtype="0" fill="hold" nodeType="withEffect">
                                  <p:stCondLst>
                                    <p:cond delay="0"/>
                                  </p:stCondLst>
                                  <p:childTnLst>
                                    <p:set>
                                      <p:cBhvr>
                                        <p:cTn id="97" dur="1" fill="hold">
                                          <p:stCondLst>
                                            <p:cond delay="0"/>
                                          </p:stCondLst>
                                        </p:cTn>
                                        <p:tgtEl>
                                          <p:spTgt spid="63"/>
                                        </p:tgtEl>
                                        <p:attrNameLst>
                                          <p:attrName>style.visibility</p:attrName>
                                        </p:attrNameLst>
                                      </p:cBhvr>
                                      <p:to>
                                        <p:strVal val="visible"/>
                                      </p:to>
                                    </p:set>
                                    <p:animEffect transition="in" filter="fade">
                                      <p:cBhvr>
                                        <p:cTn id="98" dur="500"/>
                                        <p:tgtEl>
                                          <p:spTgt spid="63"/>
                                        </p:tgtEl>
                                      </p:cBhvr>
                                    </p:animEffect>
                                  </p:childTnLst>
                                </p:cTn>
                              </p:par>
                              <p:par>
                                <p:cTn id="99" presetID="10" presetClass="entr" presetSubtype="0" fill="hold" nodeType="withEffect">
                                  <p:stCondLst>
                                    <p:cond delay="0"/>
                                  </p:stCondLst>
                                  <p:childTnLst>
                                    <p:set>
                                      <p:cBhvr>
                                        <p:cTn id="100" dur="1" fill="hold">
                                          <p:stCondLst>
                                            <p:cond delay="0"/>
                                          </p:stCondLst>
                                        </p:cTn>
                                        <p:tgtEl>
                                          <p:spTgt spid="70"/>
                                        </p:tgtEl>
                                        <p:attrNameLst>
                                          <p:attrName>style.visibility</p:attrName>
                                        </p:attrNameLst>
                                      </p:cBhvr>
                                      <p:to>
                                        <p:strVal val="visible"/>
                                      </p:to>
                                    </p:set>
                                    <p:animEffect transition="in" filter="fade">
                                      <p:cBhvr>
                                        <p:cTn id="101" dur="500"/>
                                        <p:tgtEl>
                                          <p:spTgt spid="70"/>
                                        </p:tgtEl>
                                      </p:cBhvr>
                                    </p:animEffect>
                                  </p:childTnLst>
                                </p:cTn>
                              </p:par>
                              <p:par>
                                <p:cTn id="102" presetID="10" presetClass="entr" presetSubtype="0" fill="hold" nodeType="withEffect">
                                  <p:stCondLst>
                                    <p:cond delay="0"/>
                                  </p:stCondLst>
                                  <p:childTnLst>
                                    <p:set>
                                      <p:cBhvr>
                                        <p:cTn id="103" dur="1" fill="hold">
                                          <p:stCondLst>
                                            <p:cond delay="0"/>
                                          </p:stCondLst>
                                        </p:cTn>
                                        <p:tgtEl>
                                          <p:spTgt spid="71"/>
                                        </p:tgtEl>
                                        <p:attrNameLst>
                                          <p:attrName>style.visibility</p:attrName>
                                        </p:attrNameLst>
                                      </p:cBhvr>
                                      <p:to>
                                        <p:strVal val="visible"/>
                                      </p:to>
                                    </p:set>
                                    <p:animEffect transition="in" filter="fade">
                                      <p:cBhvr>
                                        <p:cTn id="104" dur="500"/>
                                        <p:tgtEl>
                                          <p:spTgt spid="71"/>
                                        </p:tgtEl>
                                      </p:cBhvr>
                                    </p:animEffect>
                                  </p:childTnLst>
                                </p:cTn>
                              </p:par>
                              <p:par>
                                <p:cTn id="105" presetID="10" presetClass="entr" presetSubtype="0" fill="hold" nodeType="withEffect">
                                  <p:stCondLst>
                                    <p:cond delay="0"/>
                                  </p:stCondLst>
                                  <p:childTnLst>
                                    <p:set>
                                      <p:cBhvr>
                                        <p:cTn id="106" dur="1" fill="hold">
                                          <p:stCondLst>
                                            <p:cond delay="0"/>
                                          </p:stCondLst>
                                        </p:cTn>
                                        <p:tgtEl>
                                          <p:spTgt spid="78"/>
                                        </p:tgtEl>
                                        <p:attrNameLst>
                                          <p:attrName>style.visibility</p:attrName>
                                        </p:attrNameLst>
                                      </p:cBhvr>
                                      <p:to>
                                        <p:strVal val="visible"/>
                                      </p:to>
                                    </p:set>
                                    <p:animEffect transition="in" filter="fade">
                                      <p:cBhvr>
                                        <p:cTn id="107" dur="500"/>
                                        <p:tgtEl>
                                          <p:spTgt spid="78"/>
                                        </p:tgtEl>
                                      </p:cBhvr>
                                    </p:animEffect>
                                  </p:childTnLst>
                                </p:cTn>
                              </p:par>
                              <p:par>
                                <p:cTn id="108" presetID="10" presetClass="entr" presetSubtype="0" fill="hold" nodeType="withEffect">
                                  <p:stCondLst>
                                    <p:cond delay="0"/>
                                  </p:stCondLst>
                                  <p:childTnLst>
                                    <p:set>
                                      <p:cBhvr>
                                        <p:cTn id="109" dur="1" fill="hold">
                                          <p:stCondLst>
                                            <p:cond delay="0"/>
                                          </p:stCondLst>
                                        </p:cTn>
                                        <p:tgtEl>
                                          <p:spTgt spid="84"/>
                                        </p:tgtEl>
                                        <p:attrNameLst>
                                          <p:attrName>style.visibility</p:attrName>
                                        </p:attrNameLst>
                                      </p:cBhvr>
                                      <p:to>
                                        <p:strVal val="visible"/>
                                      </p:to>
                                    </p:set>
                                    <p:animEffect transition="in" filter="fade">
                                      <p:cBhvr>
                                        <p:cTn id="110" dur="500"/>
                                        <p:tgtEl>
                                          <p:spTgt spid="84"/>
                                        </p:tgtEl>
                                      </p:cBhvr>
                                    </p:animEffect>
                                  </p:childTnLst>
                                </p:cTn>
                              </p:par>
                              <p:par>
                                <p:cTn id="111" presetID="10" presetClass="entr" presetSubtype="0" fill="hold" nodeType="withEffect">
                                  <p:stCondLst>
                                    <p:cond delay="0"/>
                                  </p:stCondLst>
                                  <p:childTnLst>
                                    <p:set>
                                      <p:cBhvr>
                                        <p:cTn id="112" dur="1" fill="hold">
                                          <p:stCondLst>
                                            <p:cond delay="0"/>
                                          </p:stCondLst>
                                        </p:cTn>
                                        <p:tgtEl>
                                          <p:spTgt spid="85"/>
                                        </p:tgtEl>
                                        <p:attrNameLst>
                                          <p:attrName>style.visibility</p:attrName>
                                        </p:attrNameLst>
                                      </p:cBhvr>
                                      <p:to>
                                        <p:strVal val="visible"/>
                                      </p:to>
                                    </p:set>
                                    <p:animEffect transition="in" filter="fade">
                                      <p:cBhvr>
                                        <p:cTn id="113" dur="500"/>
                                        <p:tgtEl>
                                          <p:spTgt spid="85"/>
                                        </p:tgtEl>
                                      </p:cBhvr>
                                    </p:animEffect>
                                  </p:childTnLst>
                                </p:cTn>
                              </p:par>
                              <p:par>
                                <p:cTn id="114" presetID="10" presetClass="entr" presetSubtype="0" fill="hold" nodeType="withEffect">
                                  <p:stCondLst>
                                    <p:cond delay="0"/>
                                  </p:stCondLst>
                                  <p:childTnLst>
                                    <p:set>
                                      <p:cBhvr>
                                        <p:cTn id="115" dur="1" fill="hold">
                                          <p:stCondLst>
                                            <p:cond delay="0"/>
                                          </p:stCondLst>
                                        </p:cTn>
                                        <p:tgtEl>
                                          <p:spTgt spid="86"/>
                                        </p:tgtEl>
                                        <p:attrNameLst>
                                          <p:attrName>style.visibility</p:attrName>
                                        </p:attrNameLst>
                                      </p:cBhvr>
                                      <p:to>
                                        <p:strVal val="visible"/>
                                      </p:to>
                                    </p:set>
                                    <p:animEffect transition="in" filter="fade">
                                      <p:cBhvr>
                                        <p:cTn id="116" dur="500"/>
                                        <p:tgtEl>
                                          <p:spTgt spid="86"/>
                                        </p:tgtEl>
                                      </p:cBhvr>
                                    </p:animEffect>
                                  </p:childTnLst>
                                </p:cTn>
                              </p:par>
                              <p:par>
                                <p:cTn id="117" presetID="10" presetClass="entr" presetSubtype="0" fill="hold" nodeType="withEffect">
                                  <p:stCondLst>
                                    <p:cond delay="0"/>
                                  </p:stCondLst>
                                  <p:childTnLst>
                                    <p:set>
                                      <p:cBhvr>
                                        <p:cTn id="118" dur="1" fill="hold">
                                          <p:stCondLst>
                                            <p:cond delay="0"/>
                                          </p:stCondLst>
                                        </p:cTn>
                                        <p:tgtEl>
                                          <p:spTgt spid="87"/>
                                        </p:tgtEl>
                                        <p:attrNameLst>
                                          <p:attrName>style.visibility</p:attrName>
                                        </p:attrNameLst>
                                      </p:cBhvr>
                                      <p:to>
                                        <p:strVal val="visible"/>
                                      </p:to>
                                    </p:set>
                                    <p:animEffect transition="in" filter="fade">
                                      <p:cBhvr>
                                        <p:cTn id="119" dur="500"/>
                                        <p:tgtEl>
                                          <p:spTgt spid="87"/>
                                        </p:tgtEl>
                                      </p:cBhvr>
                                    </p:animEffect>
                                  </p:childTnLst>
                                </p:cTn>
                              </p:par>
                              <p:par>
                                <p:cTn id="120" presetID="10" presetClass="entr" presetSubtype="0" fill="hold" nodeType="withEffect">
                                  <p:stCondLst>
                                    <p:cond delay="0"/>
                                  </p:stCondLst>
                                  <p:childTnLst>
                                    <p:set>
                                      <p:cBhvr>
                                        <p:cTn id="121" dur="1" fill="hold">
                                          <p:stCondLst>
                                            <p:cond delay="0"/>
                                          </p:stCondLst>
                                        </p:cTn>
                                        <p:tgtEl>
                                          <p:spTgt spid="88"/>
                                        </p:tgtEl>
                                        <p:attrNameLst>
                                          <p:attrName>style.visibility</p:attrName>
                                        </p:attrNameLst>
                                      </p:cBhvr>
                                      <p:to>
                                        <p:strVal val="visible"/>
                                      </p:to>
                                    </p:set>
                                    <p:animEffect transition="in" filter="fade">
                                      <p:cBhvr>
                                        <p:cTn id="122" dur="500"/>
                                        <p:tgtEl>
                                          <p:spTgt spid="88"/>
                                        </p:tgtEl>
                                      </p:cBhvr>
                                    </p:animEffect>
                                  </p:childTnLst>
                                </p:cTn>
                              </p:par>
                              <p:par>
                                <p:cTn id="123" presetID="10" presetClass="entr" presetSubtype="0" fill="hold" nodeType="withEffect">
                                  <p:stCondLst>
                                    <p:cond delay="0"/>
                                  </p:stCondLst>
                                  <p:childTnLst>
                                    <p:set>
                                      <p:cBhvr>
                                        <p:cTn id="124" dur="1" fill="hold">
                                          <p:stCondLst>
                                            <p:cond delay="0"/>
                                          </p:stCondLst>
                                        </p:cTn>
                                        <p:tgtEl>
                                          <p:spTgt spid="89"/>
                                        </p:tgtEl>
                                        <p:attrNameLst>
                                          <p:attrName>style.visibility</p:attrName>
                                        </p:attrNameLst>
                                      </p:cBhvr>
                                      <p:to>
                                        <p:strVal val="visible"/>
                                      </p:to>
                                    </p:set>
                                    <p:animEffect transition="in" filter="fade">
                                      <p:cBhvr>
                                        <p:cTn id="125" dur="500"/>
                                        <p:tgtEl>
                                          <p:spTgt spid="89"/>
                                        </p:tgtEl>
                                      </p:cBhvr>
                                    </p:animEffect>
                                  </p:childTnLst>
                                </p:cTn>
                              </p:par>
                              <p:par>
                                <p:cTn id="126" presetID="10" presetClass="entr" presetSubtype="0" fill="hold" nodeType="withEffect">
                                  <p:stCondLst>
                                    <p:cond delay="0"/>
                                  </p:stCondLst>
                                  <p:childTnLst>
                                    <p:set>
                                      <p:cBhvr>
                                        <p:cTn id="127" dur="1" fill="hold">
                                          <p:stCondLst>
                                            <p:cond delay="0"/>
                                          </p:stCondLst>
                                        </p:cTn>
                                        <p:tgtEl>
                                          <p:spTgt spid="90"/>
                                        </p:tgtEl>
                                        <p:attrNameLst>
                                          <p:attrName>style.visibility</p:attrName>
                                        </p:attrNameLst>
                                      </p:cBhvr>
                                      <p:to>
                                        <p:strVal val="visible"/>
                                      </p:to>
                                    </p:set>
                                    <p:animEffect transition="in" filter="fade">
                                      <p:cBhvr>
                                        <p:cTn id="128" dur="500"/>
                                        <p:tgtEl>
                                          <p:spTgt spid="90"/>
                                        </p:tgtEl>
                                      </p:cBhvr>
                                    </p:animEffect>
                                  </p:childTnLst>
                                </p:cTn>
                              </p:par>
                              <p:par>
                                <p:cTn id="129" presetID="10" presetClass="entr" presetSubtype="0" fill="hold" nodeType="withEffect">
                                  <p:stCondLst>
                                    <p:cond delay="0"/>
                                  </p:stCondLst>
                                  <p:childTnLst>
                                    <p:set>
                                      <p:cBhvr>
                                        <p:cTn id="130" dur="1" fill="hold">
                                          <p:stCondLst>
                                            <p:cond delay="0"/>
                                          </p:stCondLst>
                                        </p:cTn>
                                        <p:tgtEl>
                                          <p:spTgt spid="91"/>
                                        </p:tgtEl>
                                        <p:attrNameLst>
                                          <p:attrName>style.visibility</p:attrName>
                                        </p:attrNameLst>
                                      </p:cBhvr>
                                      <p:to>
                                        <p:strVal val="visible"/>
                                      </p:to>
                                    </p:set>
                                    <p:animEffect transition="in" filter="fade">
                                      <p:cBhvr>
                                        <p:cTn id="131" dur="500"/>
                                        <p:tgtEl>
                                          <p:spTgt spid="91"/>
                                        </p:tgtEl>
                                      </p:cBhvr>
                                    </p:animEffect>
                                  </p:childTnLst>
                                </p:cTn>
                              </p:par>
                              <p:par>
                                <p:cTn id="132" presetID="10" presetClass="entr" presetSubtype="0" fill="hold" nodeType="withEffect">
                                  <p:stCondLst>
                                    <p:cond delay="0"/>
                                  </p:stCondLst>
                                  <p:childTnLst>
                                    <p:set>
                                      <p:cBhvr>
                                        <p:cTn id="133" dur="1" fill="hold">
                                          <p:stCondLst>
                                            <p:cond delay="0"/>
                                          </p:stCondLst>
                                        </p:cTn>
                                        <p:tgtEl>
                                          <p:spTgt spid="92"/>
                                        </p:tgtEl>
                                        <p:attrNameLst>
                                          <p:attrName>style.visibility</p:attrName>
                                        </p:attrNameLst>
                                      </p:cBhvr>
                                      <p:to>
                                        <p:strVal val="visible"/>
                                      </p:to>
                                    </p:set>
                                    <p:animEffect transition="in" filter="fade">
                                      <p:cBhvr>
                                        <p:cTn id="134" dur="500"/>
                                        <p:tgtEl>
                                          <p:spTgt spid="92"/>
                                        </p:tgtEl>
                                      </p:cBhvr>
                                    </p:animEffect>
                                  </p:childTnLst>
                                </p:cTn>
                              </p:par>
                              <p:par>
                                <p:cTn id="135" presetID="10" presetClass="entr" presetSubtype="0" fill="hold" nodeType="withEffect">
                                  <p:stCondLst>
                                    <p:cond delay="0"/>
                                  </p:stCondLst>
                                  <p:childTnLst>
                                    <p:set>
                                      <p:cBhvr>
                                        <p:cTn id="136" dur="1" fill="hold">
                                          <p:stCondLst>
                                            <p:cond delay="0"/>
                                          </p:stCondLst>
                                        </p:cTn>
                                        <p:tgtEl>
                                          <p:spTgt spid="93"/>
                                        </p:tgtEl>
                                        <p:attrNameLst>
                                          <p:attrName>style.visibility</p:attrName>
                                        </p:attrNameLst>
                                      </p:cBhvr>
                                      <p:to>
                                        <p:strVal val="visible"/>
                                      </p:to>
                                    </p:set>
                                    <p:animEffect transition="in" filter="fade">
                                      <p:cBhvr>
                                        <p:cTn id="137" dur="500"/>
                                        <p:tgtEl>
                                          <p:spTgt spid="93"/>
                                        </p:tgtEl>
                                      </p:cBhvr>
                                    </p:animEffect>
                                  </p:childTnLst>
                                </p:cTn>
                              </p:par>
                              <p:par>
                                <p:cTn id="138" presetID="10" presetClass="entr" presetSubtype="0" fill="hold" nodeType="withEffect">
                                  <p:stCondLst>
                                    <p:cond delay="0"/>
                                  </p:stCondLst>
                                  <p:childTnLst>
                                    <p:set>
                                      <p:cBhvr>
                                        <p:cTn id="139" dur="1" fill="hold">
                                          <p:stCondLst>
                                            <p:cond delay="0"/>
                                          </p:stCondLst>
                                        </p:cTn>
                                        <p:tgtEl>
                                          <p:spTgt spid="94"/>
                                        </p:tgtEl>
                                        <p:attrNameLst>
                                          <p:attrName>style.visibility</p:attrName>
                                        </p:attrNameLst>
                                      </p:cBhvr>
                                      <p:to>
                                        <p:strVal val="visible"/>
                                      </p:to>
                                    </p:set>
                                    <p:animEffect transition="in" filter="fade">
                                      <p:cBhvr>
                                        <p:cTn id="140" dur="500"/>
                                        <p:tgtEl>
                                          <p:spTgt spid="94"/>
                                        </p:tgtEl>
                                      </p:cBhvr>
                                    </p:animEffect>
                                  </p:childTnLst>
                                </p:cTn>
                              </p:par>
                              <p:par>
                                <p:cTn id="141" presetID="10" presetClass="entr" presetSubtype="0" fill="hold" nodeType="withEffect">
                                  <p:stCondLst>
                                    <p:cond delay="0"/>
                                  </p:stCondLst>
                                  <p:childTnLst>
                                    <p:set>
                                      <p:cBhvr>
                                        <p:cTn id="142" dur="1" fill="hold">
                                          <p:stCondLst>
                                            <p:cond delay="0"/>
                                          </p:stCondLst>
                                        </p:cTn>
                                        <p:tgtEl>
                                          <p:spTgt spid="95"/>
                                        </p:tgtEl>
                                        <p:attrNameLst>
                                          <p:attrName>style.visibility</p:attrName>
                                        </p:attrNameLst>
                                      </p:cBhvr>
                                      <p:to>
                                        <p:strVal val="visible"/>
                                      </p:to>
                                    </p:set>
                                    <p:animEffect transition="in" filter="fade">
                                      <p:cBhvr>
                                        <p:cTn id="143" dur="500"/>
                                        <p:tgtEl>
                                          <p:spTgt spid="95"/>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96"/>
                                        </p:tgtEl>
                                        <p:attrNameLst>
                                          <p:attrName>style.visibility</p:attrName>
                                        </p:attrNameLst>
                                      </p:cBhvr>
                                      <p:to>
                                        <p:strVal val="visible"/>
                                      </p:to>
                                    </p:set>
                                    <p:animEffect transition="in" filter="fade">
                                      <p:cBhvr>
                                        <p:cTn id="146" dur="500"/>
                                        <p:tgtEl>
                                          <p:spTgt spid="96"/>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97"/>
                                        </p:tgtEl>
                                        <p:attrNameLst>
                                          <p:attrName>style.visibility</p:attrName>
                                        </p:attrNameLst>
                                      </p:cBhvr>
                                      <p:to>
                                        <p:strVal val="visible"/>
                                      </p:to>
                                    </p:set>
                                    <p:animEffect transition="in" filter="fade">
                                      <p:cBhvr>
                                        <p:cTn id="149" dur="500"/>
                                        <p:tgtEl>
                                          <p:spTgt spid="97"/>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98"/>
                                        </p:tgtEl>
                                        <p:attrNameLst>
                                          <p:attrName>style.visibility</p:attrName>
                                        </p:attrNameLst>
                                      </p:cBhvr>
                                      <p:to>
                                        <p:strVal val="visible"/>
                                      </p:to>
                                    </p:set>
                                    <p:animEffect transition="in" filter="fade">
                                      <p:cBhvr>
                                        <p:cTn id="152" dur="500"/>
                                        <p:tgtEl>
                                          <p:spTgt spid="98"/>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99"/>
                                        </p:tgtEl>
                                        <p:attrNameLst>
                                          <p:attrName>style.visibility</p:attrName>
                                        </p:attrNameLst>
                                      </p:cBhvr>
                                      <p:to>
                                        <p:strVal val="visible"/>
                                      </p:to>
                                    </p:set>
                                    <p:animEffect transition="in" filter="fade">
                                      <p:cBhvr>
                                        <p:cTn id="155" dur="500"/>
                                        <p:tgtEl>
                                          <p:spTgt spid="99"/>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100"/>
                                        </p:tgtEl>
                                        <p:attrNameLst>
                                          <p:attrName>style.visibility</p:attrName>
                                        </p:attrNameLst>
                                      </p:cBhvr>
                                      <p:to>
                                        <p:strVal val="visible"/>
                                      </p:to>
                                    </p:set>
                                    <p:animEffect transition="in" filter="fade">
                                      <p:cBhvr>
                                        <p:cTn id="158" dur="500"/>
                                        <p:tgtEl>
                                          <p:spTgt spid="100"/>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101"/>
                                        </p:tgtEl>
                                        <p:attrNameLst>
                                          <p:attrName>style.visibility</p:attrName>
                                        </p:attrNameLst>
                                      </p:cBhvr>
                                      <p:to>
                                        <p:strVal val="visible"/>
                                      </p:to>
                                    </p:set>
                                    <p:animEffect transition="in" filter="fade">
                                      <p:cBhvr>
                                        <p:cTn id="161" dur="500"/>
                                        <p:tgtEl>
                                          <p:spTgt spid="101"/>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102"/>
                                        </p:tgtEl>
                                        <p:attrNameLst>
                                          <p:attrName>style.visibility</p:attrName>
                                        </p:attrNameLst>
                                      </p:cBhvr>
                                      <p:to>
                                        <p:strVal val="visible"/>
                                      </p:to>
                                    </p:set>
                                    <p:animEffect transition="in" filter="fade">
                                      <p:cBhvr>
                                        <p:cTn id="164"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animBg="1"/>
      <p:bldP spid="47" grpId="0" animBg="1"/>
      <p:bldP spid="48" grpId="0"/>
      <p:bldP spid="49" grpId="0"/>
      <p:bldP spid="50" grpId="0"/>
      <p:bldP spid="51" grpId="0"/>
      <p:bldP spid="52" grpId="0" animBg="1"/>
      <p:bldP spid="53" grpId="0" animBg="1"/>
      <p:bldP spid="54" grpId="0"/>
      <p:bldP spid="55" grpId="0" animBg="1"/>
      <p:bldP spid="96" grpId="0"/>
      <p:bldP spid="97" grpId="0"/>
      <p:bldP spid="98" grpId="0"/>
      <p:bldP spid="99" grpId="0"/>
      <p:bldP spid="100" grpId="0"/>
      <p:bldP spid="101" grpId="0"/>
      <p:bldP spid="10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871900-4120-47BD-8E49-80BD539401F6}"/>
              </a:ext>
            </a:extLst>
          </p:cNvPr>
          <p:cNvSpPr>
            <a:spLocks noGrp="1"/>
          </p:cNvSpPr>
          <p:nvPr>
            <p:ph type="title"/>
          </p:nvPr>
        </p:nvSpPr>
        <p:spPr/>
        <p:txBody>
          <a:bodyPr/>
          <a:lstStyle/>
          <a:p>
            <a:r>
              <a:rPr lang="en-US" dirty="0"/>
              <a:t>Serial Adder</a:t>
            </a:r>
            <a:endParaRPr lang="en-IN" dirty="0"/>
          </a:p>
        </p:txBody>
      </p:sp>
      <p:sp>
        <p:nvSpPr>
          <p:cNvPr id="4" name="Rectangle 3">
            <a:extLst>
              <a:ext uri="{FF2B5EF4-FFF2-40B4-BE49-F238E27FC236}">
                <a16:creationId xmlns:a16="http://schemas.microsoft.com/office/drawing/2014/main" xmlns="" id="{CA6914F9-EFEC-4C26-B262-2EE159310B05}"/>
              </a:ext>
            </a:extLst>
          </p:cNvPr>
          <p:cNvSpPr/>
          <p:nvPr/>
        </p:nvSpPr>
        <p:spPr>
          <a:xfrm>
            <a:off x="3653756" y="1582119"/>
            <a:ext cx="27432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xmlns="" id="{0F0A43FA-68A6-47E1-82AB-E2ECEA51717D}"/>
              </a:ext>
            </a:extLst>
          </p:cNvPr>
          <p:cNvSpPr txBox="1"/>
          <p:nvPr/>
        </p:nvSpPr>
        <p:spPr>
          <a:xfrm>
            <a:off x="4146516" y="1851359"/>
            <a:ext cx="1752600" cy="400110"/>
          </a:xfrm>
          <a:prstGeom prst="rect">
            <a:avLst/>
          </a:prstGeom>
          <a:noFill/>
        </p:spPr>
        <p:txBody>
          <a:bodyPr wrap="square" rtlCol="0">
            <a:spAutoFit/>
          </a:bodyPr>
          <a:lstStyle/>
          <a:p>
            <a:r>
              <a:rPr lang="en-US" sz="2000" dirty="0"/>
              <a:t>Shift register A</a:t>
            </a:r>
            <a:endParaRPr lang="en-IN" sz="2000" dirty="0"/>
          </a:p>
        </p:txBody>
      </p:sp>
      <p:sp>
        <p:nvSpPr>
          <p:cNvPr id="6" name="Rectangle 5">
            <a:extLst>
              <a:ext uri="{FF2B5EF4-FFF2-40B4-BE49-F238E27FC236}">
                <a16:creationId xmlns:a16="http://schemas.microsoft.com/office/drawing/2014/main" xmlns="" id="{E5DF8D83-CC6D-4B8C-AEBA-FC40BF6C899E}"/>
              </a:ext>
            </a:extLst>
          </p:cNvPr>
          <p:cNvSpPr/>
          <p:nvPr/>
        </p:nvSpPr>
        <p:spPr>
          <a:xfrm>
            <a:off x="3653756" y="3106120"/>
            <a:ext cx="27432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350EE886-4B1C-46BC-9256-4B069E956EF8}"/>
              </a:ext>
            </a:extLst>
          </p:cNvPr>
          <p:cNvSpPr txBox="1"/>
          <p:nvPr/>
        </p:nvSpPr>
        <p:spPr>
          <a:xfrm>
            <a:off x="4146516" y="3375360"/>
            <a:ext cx="1752600" cy="400110"/>
          </a:xfrm>
          <a:prstGeom prst="rect">
            <a:avLst/>
          </a:prstGeom>
          <a:noFill/>
        </p:spPr>
        <p:txBody>
          <a:bodyPr wrap="square" rtlCol="0">
            <a:spAutoFit/>
          </a:bodyPr>
          <a:lstStyle/>
          <a:p>
            <a:r>
              <a:rPr lang="en-US" sz="2000" dirty="0"/>
              <a:t>Shift register B</a:t>
            </a:r>
            <a:endParaRPr lang="en-IN" sz="2000" dirty="0"/>
          </a:p>
        </p:txBody>
      </p:sp>
      <p:sp>
        <p:nvSpPr>
          <p:cNvPr id="8" name="Delay 68">
            <a:extLst>
              <a:ext uri="{FF2B5EF4-FFF2-40B4-BE49-F238E27FC236}">
                <a16:creationId xmlns:a16="http://schemas.microsoft.com/office/drawing/2014/main" xmlns="" id="{2FFB252E-0839-4255-B0D5-4D08C8CFA022}"/>
              </a:ext>
            </a:extLst>
          </p:cNvPr>
          <p:cNvSpPr/>
          <p:nvPr/>
        </p:nvSpPr>
        <p:spPr>
          <a:xfrm>
            <a:off x="4705166" y="5239719"/>
            <a:ext cx="635299" cy="533400"/>
          </a:xfrm>
          <a:prstGeom prst="flowChartDelay">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xmlns="" id="{CA1A8B9E-B5B6-43E4-852F-8149740729C9}"/>
              </a:ext>
            </a:extLst>
          </p:cNvPr>
          <p:cNvSpPr/>
          <p:nvPr/>
        </p:nvSpPr>
        <p:spPr>
          <a:xfrm>
            <a:off x="7768556" y="2051414"/>
            <a:ext cx="1524000" cy="15119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xmlns="" id="{68568240-8BAA-4D34-BC57-5D5FB2740089}"/>
              </a:ext>
            </a:extLst>
          </p:cNvPr>
          <p:cNvSpPr/>
          <p:nvPr/>
        </p:nvSpPr>
        <p:spPr>
          <a:xfrm>
            <a:off x="8168156" y="3868119"/>
            <a:ext cx="936000" cy="10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xmlns="" id="{615D6C05-F344-45D1-897E-4AFE7EF30441}"/>
              </a:ext>
            </a:extLst>
          </p:cNvPr>
          <p:cNvSpPr txBox="1"/>
          <p:nvPr/>
        </p:nvSpPr>
        <p:spPr>
          <a:xfrm>
            <a:off x="7768556" y="2190509"/>
            <a:ext cx="304800" cy="369332"/>
          </a:xfrm>
          <a:prstGeom prst="rect">
            <a:avLst/>
          </a:prstGeom>
          <a:noFill/>
        </p:spPr>
        <p:txBody>
          <a:bodyPr wrap="square" rtlCol="0">
            <a:spAutoFit/>
          </a:bodyPr>
          <a:lstStyle/>
          <a:p>
            <a:r>
              <a:rPr lang="en-US" dirty="0"/>
              <a:t>x</a:t>
            </a:r>
            <a:endParaRPr lang="en-IN" dirty="0"/>
          </a:p>
        </p:txBody>
      </p:sp>
      <p:sp>
        <p:nvSpPr>
          <p:cNvPr id="12" name="TextBox 11">
            <a:extLst>
              <a:ext uri="{FF2B5EF4-FFF2-40B4-BE49-F238E27FC236}">
                <a16:creationId xmlns:a16="http://schemas.microsoft.com/office/drawing/2014/main" xmlns="" id="{FDFC98EF-500C-44F3-90D6-42BC16161A02}"/>
              </a:ext>
            </a:extLst>
          </p:cNvPr>
          <p:cNvSpPr txBox="1"/>
          <p:nvPr/>
        </p:nvSpPr>
        <p:spPr>
          <a:xfrm>
            <a:off x="7768556" y="2608399"/>
            <a:ext cx="304800" cy="369332"/>
          </a:xfrm>
          <a:prstGeom prst="rect">
            <a:avLst/>
          </a:prstGeom>
          <a:noFill/>
        </p:spPr>
        <p:txBody>
          <a:bodyPr wrap="square" rtlCol="0">
            <a:spAutoFit/>
          </a:bodyPr>
          <a:lstStyle/>
          <a:p>
            <a:r>
              <a:rPr lang="en-US" dirty="0"/>
              <a:t>y</a:t>
            </a:r>
            <a:endParaRPr lang="en-IN" dirty="0"/>
          </a:p>
        </p:txBody>
      </p:sp>
      <p:sp>
        <p:nvSpPr>
          <p:cNvPr id="13" name="TextBox 12">
            <a:extLst>
              <a:ext uri="{FF2B5EF4-FFF2-40B4-BE49-F238E27FC236}">
                <a16:creationId xmlns:a16="http://schemas.microsoft.com/office/drawing/2014/main" xmlns="" id="{F24316A3-730E-41DB-97C0-710BD5612DD1}"/>
              </a:ext>
            </a:extLst>
          </p:cNvPr>
          <p:cNvSpPr txBox="1"/>
          <p:nvPr/>
        </p:nvSpPr>
        <p:spPr>
          <a:xfrm>
            <a:off x="7768556" y="3040081"/>
            <a:ext cx="304800" cy="369332"/>
          </a:xfrm>
          <a:prstGeom prst="rect">
            <a:avLst/>
          </a:prstGeom>
          <a:noFill/>
        </p:spPr>
        <p:txBody>
          <a:bodyPr wrap="square" rtlCol="0">
            <a:spAutoFit/>
          </a:bodyPr>
          <a:lstStyle/>
          <a:p>
            <a:r>
              <a:rPr lang="en-US" dirty="0"/>
              <a:t>z</a:t>
            </a:r>
            <a:endParaRPr lang="en-IN" dirty="0"/>
          </a:p>
        </p:txBody>
      </p:sp>
      <p:sp>
        <p:nvSpPr>
          <p:cNvPr id="14" name="TextBox 13">
            <a:extLst>
              <a:ext uri="{FF2B5EF4-FFF2-40B4-BE49-F238E27FC236}">
                <a16:creationId xmlns:a16="http://schemas.microsoft.com/office/drawing/2014/main" xmlns="" id="{01CA163E-E47A-4679-927B-837E55F8917D}"/>
              </a:ext>
            </a:extLst>
          </p:cNvPr>
          <p:cNvSpPr txBox="1"/>
          <p:nvPr/>
        </p:nvSpPr>
        <p:spPr>
          <a:xfrm>
            <a:off x="8987756" y="2190509"/>
            <a:ext cx="304800" cy="369332"/>
          </a:xfrm>
          <a:prstGeom prst="rect">
            <a:avLst/>
          </a:prstGeom>
          <a:noFill/>
        </p:spPr>
        <p:txBody>
          <a:bodyPr wrap="square" rtlCol="0">
            <a:spAutoFit/>
          </a:bodyPr>
          <a:lstStyle/>
          <a:p>
            <a:r>
              <a:rPr lang="en-US" dirty="0"/>
              <a:t>S</a:t>
            </a:r>
            <a:endParaRPr lang="en-IN" dirty="0"/>
          </a:p>
        </p:txBody>
      </p:sp>
      <p:sp>
        <p:nvSpPr>
          <p:cNvPr id="15" name="TextBox 14">
            <a:extLst>
              <a:ext uri="{FF2B5EF4-FFF2-40B4-BE49-F238E27FC236}">
                <a16:creationId xmlns:a16="http://schemas.microsoft.com/office/drawing/2014/main" xmlns="" id="{1BA1129A-708C-4F61-925A-5EAC8B2220ED}"/>
              </a:ext>
            </a:extLst>
          </p:cNvPr>
          <p:cNvSpPr txBox="1"/>
          <p:nvPr/>
        </p:nvSpPr>
        <p:spPr>
          <a:xfrm>
            <a:off x="8987756" y="2736788"/>
            <a:ext cx="304800" cy="369332"/>
          </a:xfrm>
          <a:prstGeom prst="rect">
            <a:avLst/>
          </a:prstGeom>
          <a:noFill/>
        </p:spPr>
        <p:txBody>
          <a:bodyPr wrap="square" rtlCol="0">
            <a:spAutoFit/>
          </a:bodyPr>
          <a:lstStyle/>
          <a:p>
            <a:r>
              <a:rPr lang="en-US" dirty="0"/>
              <a:t>C</a:t>
            </a:r>
            <a:endParaRPr lang="en-IN" dirty="0"/>
          </a:p>
        </p:txBody>
      </p:sp>
      <p:sp>
        <p:nvSpPr>
          <p:cNvPr id="16" name="TextBox 15">
            <a:extLst>
              <a:ext uri="{FF2B5EF4-FFF2-40B4-BE49-F238E27FC236}">
                <a16:creationId xmlns:a16="http://schemas.microsoft.com/office/drawing/2014/main" xmlns="" id="{2812AA71-D831-49C3-9300-744B025B4F27}"/>
              </a:ext>
            </a:extLst>
          </p:cNvPr>
          <p:cNvSpPr txBox="1"/>
          <p:nvPr/>
        </p:nvSpPr>
        <p:spPr>
          <a:xfrm>
            <a:off x="8142756" y="3959560"/>
            <a:ext cx="304800" cy="369332"/>
          </a:xfrm>
          <a:prstGeom prst="rect">
            <a:avLst/>
          </a:prstGeom>
          <a:noFill/>
        </p:spPr>
        <p:txBody>
          <a:bodyPr wrap="square" rtlCol="0">
            <a:spAutoFit/>
          </a:bodyPr>
          <a:lstStyle/>
          <a:p>
            <a:r>
              <a:rPr lang="en-US" dirty="0"/>
              <a:t>Q</a:t>
            </a:r>
            <a:endParaRPr lang="en-IN" dirty="0"/>
          </a:p>
        </p:txBody>
      </p:sp>
      <p:sp>
        <p:nvSpPr>
          <p:cNvPr id="17" name="TextBox 16">
            <a:extLst>
              <a:ext uri="{FF2B5EF4-FFF2-40B4-BE49-F238E27FC236}">
                <a16:creationId xmlns:a16="http://schemas.microsoft.com/office/drawing/2014/main" xmlns="" id="{FF8C21F6-B066-49C1-816B-212599649938}"/>
              </a:ext>
            </a:extLst>
          </p:cNvPr>
          <p:cNvSpPr txBox="1"/>
          <p:nvPr/>
        </p:nvSpPr>
        <p:spPr>
          <a:xfrm>
            <a:off x="8773956" y="3959560"/>
            <a:ext cx="304800" cy="369332"/>
          </a:xfrm>
          <a:prstGeom prst="rect">
            <a:avLst/>
          </a:prstGeom>
          <a:noFill/>
        </p:spPr>
        <p:txBody>
          <a:bodyPr wrap="square" rtlCol="0">
            <a:spAutoFit/>
          </a:bodyPr>
          <a:lstStyle/>
          <a:p>
            <a:r>
              <a:rPr lang="en-US" dirty="0"/>
              <a:t>D</a:t>
            </a:r>
            <a:endParaRPr lang="en-IN" dirty="0"/>
          </a:p>
        </p:txBody>
      </p:sp>
      <p:sp>
        <p:nvSpPr>
          <p:cNvPr id="18" name="TextBox 17">
            <a:extLst>
              <a:ext uri="{FF2B5EF4-FFF2-40B4-BE49-F238E27FC236}">
                <a16:creationId xmlns:a16="http://schemas.microsoft.com/office/drawing/2014/main" xmlns="" id="{43ACC1F6-2CA0-4DF0-BDE2-28E810FC014B}"/>
              </a:ext>
            </a:extLst>
          </p:cNvPr>
          <p:cNvSpPr txBox="1"/>
          <p:nvPr/>
        </p:nvSpPr>
        <p:spPr>
          <a:xfrm>
            <a:off x="8768876" y="4501482"/>
            <a:ext cx="304800" cy="369332"/>
          </a:xfrm>
          <a:prstGeom prst="rect">
            <a:avLst/>
          </a:prstGeom>
          <a:noFill/>
        </p:spPr>
        <p:txBody>
          <a:bodyPr wrap="square" rtlCol="0">
            <a:spAutoFit/>
          </a:bodyPr>
          <a:lstStyle/>
          <a:p>
            <a:r>
              <a:rPr lang="en-US" dirty="0"/>
              <a:t>C</a:t>
            </a:r>
            <a:endParaRPr lang="en-IN" dirty="0"/>
          </a:p>
        </p:txBody>
      </p:sp>
      <p:grpSp>
        <p:nvGrpSpPr>
          <p:cNvPr id="19" name="Group 18">
            <a:extLst>
              <a:ext uri="{FF2B5EF4-FFF2-40B4-BE49-F238E27FC236}">
                <a16:creationId xmlns:a16="http://schemas.microsoft.com/office/drawing/2014/main" xmlns="" id="{C951A61C-B913-4373-896C-A95C543FD0C0}"/>
              </a:ext>
            </a:extLst>
          </p:cNvPr>
          <p:cNvGrpSpPr/>
          <p:nvPr/>
        </p:nvGrpSpPr>
        <p:grpSpPr>
          <a:xfrm>
            <a:off x="8987756" y="4614148"/>
            <a:ext cx="108000" cy="144000"/>
            <a:chOff x="6546400" y="1371600"/>
            <a:chExt cx="235400" cy="296575"/>
          </a:xfrm>
        </p:grpSpPr>
        <p:cxnSp>
          <p:nvCxnSpPr>
            <p:cNvPr id="20" name="Straight Connector 19">
              <a:extLst>
                <a:ext uri="{FF2B5EF4-FFF2-40B4-BE49-F238E27FC236}">
                  <a16:creationId xmlns:a16="http://schemas.microsoft.com/office/drawing/2014/main" xmlns="" id="{DA6C4B5F-0313-4128-B8B5-1CC270EC6581}"/>
                </a:ext>
              </a:extLst>
            </p:cNvPr>
            <p:cNvCxnSpPr/>
            <p:nvPr/>
          </p:nvCxnSpPr>
          <p:spPr>
            <a:xfrm flipH="1">
              <a:off x="6546400" y="1371600"/>
              <a:ext cx="235400" cy="152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36424F31-4CF8-41D5-8082-9532DEC9504B}"/>
                </a:ext>
              </a:extLst>
            </p:cNvPr>
            <p:cNvCxnSpPr>
              <a:cxnSpLocks/>
            </p:cNvCxnSpPr>
            <p:nvPr/>
          </p:nvCxnSpPr>
          <p:spPr>
            <a:xfrm flipH="1" flipV="1">
              <a:off x="6546400" y="1515775"/>
              <a:ext cx="235400" cy="15240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2" name="Oval 21">
            <a:extLst>
              <a:ext uri="{FF2B5EF4-FFF2-40B4-BE49-F238E27FC236}">
                <a16:creationId xmlns:a16="http://schemas.microsoft.com/office/drawing/2014/main" xmlns="" id="{B500C321-FBBE-4251-B08D-40F162C1DF97}"/>
              </a:ext>
            </a:extLst>
          </p:cNvPr>
          <p:cNvSpPr/>
          <p:nvPr/>
        </p:nvSpPr>
        <p:spPr>
          <a:xfrm>
            <a:off x="8599956" y="4954704"/>
            <a:ext cx="83000" cy="10464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3" name="Connector: Elbow 22">
            <a:extLst>
              <a:ext uri="{FF2B5EF4-FFF2-40B4-BE49-F238E27FC236}">
                <a16:creationId xmlns:a16="http://schemas.microsoft.com/office/drawing/2014/main" xmlns="" id="{89CA16CC-C473-49D4-A109-B988BF34DE76}"/>
              </a:ext>
            </a:extLst>
          </p:cNvPr>
          <p:cNvCxnSpPr>
            <a:stCxn id="4" idx="3"/>
            <a:endCxn id="11" idx="1"/>
          </p:cNvCxnSpPr>
          <p:nvPr/>
        </p:nvCxnSpPr>
        <p:spPr>
          <a:xfrm>
            <a:off x="6396956" y="2039319"/>
            <a:ext cx="1371600" cy="335856"/>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xmlns="" id="{726C985B-B9C2-43E5-ABFA-025E58401AD8}"/>
              </a:ext>
            </a:extLst>
          </p:cNvPr>
          <p:cNvCxnSpPr>
            <a:stCxn id="6" idx="3"/>
            <a:endCxn id="12" idx="1"/>
          </p:cNvCxnSpPr>
          <p:nvPr/>
        </p:nvCxnSpPr>
        <p:spPr>
          <a:xfrm flipV="1">
            <a:off x="6396956" y="2793065"/>
            <a:ext cx="1371600" cy="770255"/>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E8FCE36B-FA05-4A41-879B-B83918D84EE5}"/>
              </a:ext>
            </a:extLst>
          </p:cNvPr>
          <p:cNvCxnSpPr>
            <a:cxnSpLocks/>
          </p:cNvCxnSpPr>
          <p:nvPr/>
        </p:nvCxnSpPr>
        <p:spPr>
          <a:xfrm flipH="1" flipV="1">
            <a:off x="7415636" y="4153850"/>
            <a:ext cx="756000"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91DE292E-C3F3-4317-8216-C0A11D1CEB2B}"/>
              </a:ext>
            </a:extLst>
          </p:cNvPr>
          <p:cNvCxnSpPr>
            <a:cxnSpLocks/>
          </p:cNvCxnSpPr>
          <p:nvPr/>
        </p:nvCxnSpPr>
        <p:spPr>
          <a:xfrm rot="16200000" flipH="1" flipV="1">
            <a:off x="6957795" y="3691042"/>
            <a:ext cx="936000"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xmlns="" id="{87029A0D-B4BD-4435-A5BC-43D0E9DB64B0}"/>
              </a:ext>
            </a:extLst>
          </p:cNvPr>
          <p:cNvCxnSpPr>
            <a:endCxn id="13" idx="1"/>
          </p:cNvCxnSpPr>
          <p:nvPr/>
        </p:nvCxnSpPr>
        <p:spPr>
          <a:xfrm>
            <a:off x="7415634" y="3223042"/>
            <a:ext cx="352922" cy="17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27098838-619B-494E-87C8-CC03D1D0940E}"/>
              </a:ext>
            </a:extLst>
          </p:cNvPr>
          <p:cNvCxnSpPr>
            <a:cxnSpLocks/>
          </p:cNvCxnSpPr>
          <p:nvPr/>
        </p:nvCxnSpPr>
        <p:spPr>
          <a:xfrm flipH="1" flipV="1">
            <a:off x="9114316" y="4144224"/>
            <a:ext cx="756000"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F541E251-12C2-4506-9662-424DAD259183}"/>
              </a:ext>
            </a:extLst>
          </p:cNvPr>
          <p:cNvCxnSpPr>
            <a:cxnSpLocks/>
          </p:cNvCxnSpPr>
          <p:nvPr/>
        </p:nvCxnSpPr>
        <p:spPr>
          <a:xfrm rot="16200000" flipH="1" flipV="1">
            <a:off x="9248156" y="3529803"/>
            <a:ext cx="1224000"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D424B5AB-9D19-4E37-8987-A57441FA8F3F}"/>
              </a:ext>
            </a:extLst>
          </p:cNvPr>
          <p:cNvCxnSpPr>
            <a:cxnSpLocks/>
          </p:cNvCxnSpPr>
          <p:nvPr/>
        </p:nvCxnSpPr>
        <p:spPr>
          <a:xfrm flipH="1" flipV="1">
            <a:off x="9292556" y="2921454"/>
            <a:ext cx="576000"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F3A3C0FE-3037-456B-AF1C-DE0106703B80}"/>
              </a:ext>
            </a:extLst>
          </p:cNvPr>
          <p:cNvCxnSpPr>
            <a:cxnSpLocks/>
          </p:cNvCxnSpPr>
          <p:nvPr/>
        </p:nvCxnSpPr>
        <p:spPr>
          <a:xfrm flipH="1" flipV="1">
            <a:off x="9296238" y="2393453"/>
            <a:ext cx="540000"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24D995C3-4D33-4C60-B758-76CA9BB79E55}"/>
              </a:ext>
            </a:extLst>
          </p:cNvPr>
          <p:cNvCxnSpPr>
            <a:cxnSpLocks/>
          </p:cNvCxnSpPr>
          <p:nvPr/>
        </p:nvCxnSpPr>
        <p:spPr>
          <a:xfrm rot="16200000" flipH="1" flipV="1">
            <a:off x="9213957" y="1779032"/>
            <a:ext cx="1224000"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AD616E61-45C4-4BB4-9BAC-BC5B0A756C62}"/>
              </a:ext>
            </a:extLst>
          </p:cNvPr>
          <p:cNvCxnSpPr>
            <a:cxnSpLocks/>
          </p:cNvCxnSpPr>
          <p:nvPr/>
        </p:nvCxnSpPr>
        <p:spPr>
          <a:xfrm flipH="1" flipV="1">
            <a:off x="3094956" y="1170683"/>
            <a:ext cx="6732000"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52749B26-BF0C-4286-BCCB-201B732AD587}"/>
              </a:ext>
            </a:extLst>
          </p:cNvPr>
          <p:cNvCxnSpPr>
            <a:cxnSpLocks/>
          </p:cNvCxnSpPr>
          <p:nvPr/>
        </p:nvCxnSpPr>
        <p:spPr>
          <a:xfrm rot="5400000" flipH="1" flipV="1">
            <a:off x="2840076" y="1437031"/>
            <a:ext cx="540000"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xmlns="" id="{40BF9965-6105-4728-9B10-8F50540C82C2}"/>
              </a:ext>
            </a:extLst>
          </p:cNvPr>
          <p:cNvCxnSpPr/>
          <p:nvPr/>
        </p:nvCxnSpPr>
        <p:spPr>
          <a:xfrm>
            <a:off x="3099915" y="1707033"/>
            <a:ext cx="558000" cy="17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27E2F71B-11F5-4C0C-B638-CCD35526D12A}"/>
              </a:ext>
            </a:extLst>
          </p:cNvPr>
          <p:cNvCxnSpPr>
            <a:cxnSpLocks/>
          </p:cNvCxnSpPr>
          <p:nvPr/>
        </p:nvCxnSpPr>
        <p:spPr>
          <a:xfrm rot="16200000" flipH="1" flipV="1">
            <a:off x="9428757" y="5095639"/>
            <a:ext cx="846000"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0866EF7E-B927-46D7-96FC-732E9150F715}"/>
              </a:ext>
            </a:extLst>
          </p:cNvPr>
          <p:cNvCxnSpPr>
            <a:cxnSpLocks/>
          </p:cNvCxnSpPr>
          <p:nvPr/>
        </p:nvCxnSpPr>
        <p:spPr>
          <a:xfrm flipH="1" flipV="1">
            <a:off x="9104156" y="4684151"/>
            <a:ext cx="756000"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436E1BB0-1A1B-415E-983B-3F810C6906A3}"/>
              </a:ext>
            </a:extLst>
          </p:cNvPr>
          <p:cNvCxnSpPr>
            <a:cxnSpLocks/>
          </p:cNvCxnSpPr>
          <p:nvPr/>
        </p:nvCxnSpPr>
        <p:spPr>
          <a:xfrm flipH="1" flipV="1">
            <a:off x="5340465" y="5504590"/>
            <a:ext cx="4500000"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B72664C4-208F-411D-81B8-B7BEBF4701C6}"/>
              </a:ext>
            </a:extLst>
          </p:cNvPr>
          <p:cNvCxnSpPr>
            <a:cxnSpLocks/>
          </p:cNvCxnSpPr>
          <p:nvPr/>
        </p:nvCxnSpPr>
        <p:spPr>
          <a:xfrm rot="16200000" flipH="1" flipV="1">
            <a:off x="8537781" y="5162244"/>
            <a:ext cx="216000"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3F4BBBBC-32C4-4369-8F94-12B398ED6C23}"/>
              </a:ext>
            </a:extLst>
          </p:cNvPr>
          <p:cNvCxnSpPr>
            <a:cxnSpLocks/>
          </p:cNvCxnSpPr>
          <p:nvPr/>
        </p:nvCxnSpPr>
        <p:spPr>
          <a:xfrm flipH="1" flipV="1">
            <a:off x="7899405" y="5277154"/>
            <a:ext cx="756000"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xmlns="" id="{2AF6C4B8-4AB5-4F8B-8350-AA402F67957B}"/>
              </a:ext>
            </a:extLst>
          </p:cNvPr>
          <p:cNvCxnSpPr/>
          <p:nvPr/>
        </p:nvCxnSpPr>
        <p:spPr>
          <a:xfrm>
            <a:off x="2463017" y="2041789"/>
            <a:ext cx="1188000" cy="17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xmlns="" id="{F9C55778-CF3C-4B1E-A5C7-DC2284647875}"/>
              </a:ext>
            </a:extLst>
          </p:cNvPr>
          <p:cNvCxnSpPr/>
          <p:nvPr/>
        </p:nvCxnSpPr>
        <p:spPr>
          <a:xfrm>
            <a:off x="2463764" y="2366692"/>
            <a:ext cx="1188000" cy="17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xmlns="" id="{B19A7F0E-A9DC-49BD-9629-1E07F9A2AE1E}"/>
              </a:ext>
            </a:extLst>
          </p:cNvPr>
          <p:cNvCxnSpPr/>
          <p:nvPr/>
        </p:nvCxnSpPr>
        <p:spPr>
          <a:xfrm>
            <a:off x="2460919" y="3212924"/>
            <a:ext cx="1188000" cy="17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xmlns="" id="{BB5AAD89-650C-409F-8C26-947DCF5D026D}"/>
              </a:ext>
            </a:extLst>
          </p:cNvPr>
          <p:cNvCxnSpPr/>
          <p:nvPr/>
        </p:nvCxnSpPr>
        <p:spPr>
          <a:xfrm>
            <a:off x="3200131" y="3537827"/>
            <a:ext cx="450000" cy="1705"/>
          </a:xfrm>
          <a:prstGeom prst="straightConnector1">
            <a:avLst/>
          </a:prstGeom>
          <a:ln w="28575">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xmlns="" id="{224D78BE-D328-45A0-B096-64C2EF9FE92E}"/>
              </a:ext>
            </a:extLst>
          </p:cNvPr>
          <p:cNvCxnSpPr/>
          <p:nvPr/>
        </p:nvCxnSpPr>
        <p:spPr>
          <a:xfrm>
            <a:off x="2878996" y="3872583"/>
            <a:ext cx="774000" cy="1705"/>
          </a:xfrm>
          <a:prstGeom prst="straightConnector1">
            <a:avLst/>
          </a:prstGeom>
          <a:ln w="28575">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4C3F0617-4D64-4541-8F03-875EAB94A295}"/>
              </a:ext>
            </a:extLst>
          </p:cNvPr>
          <p:cNvCxnSpPr>
            <a:cxnSpLocks/>
          </p:cNvCxnSpPr>
          <p:nvPr/>
        </p:nvCxnSpPr>
        <p:spPr>
          <a:xfrm rot="5400000" flipH="1" flipV="1">
            <a:off x="1537004" y="3689007"/>
            <a:ext cx="3312000" cy="1"/>
          </a:xfrm>
          <a:prstGeom prst="line">
            <a:avLst/>
          </a:prstGeom>
          <a:ln w="28575">
            <a:headEnd type="none"/>
            <a:tailEnd type="ova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F3447902-DA88-4C85-8CD4-B7D2C566EA9A}"/>
              </a:ext>
            </a:extLst>
          </p:cNvPr>
          <p:cNvCxnSpPr>
            <a:cxnSpLocks/>
          </p:cNvCxnSpPr>
          <p:nvPr/>
        </p:nvCxnSpPr>
        <p:spPr>
          <a:xfrm flipH="1" flipV="1">
            <a:off x="3183378" y="5353618"/>
            <a:ext cx="1512000"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5266168B-70BD-47A8-84FA-87210327814D}"/>
              </a:ext>
            </a:extLst>
          </p:cNvPr>
          <p:cNvCxnSpPr>
            <a:cxnSpLocks/>
          </p:cNvCxnSpPr>
          <p:nvPr/>
        </p:nvCxnSpPr>
        <p:spPr>
          <a:xfrm flipH="1" flipV="1">
            <a:off x="2878996" y="5688735"/>
            <a:ext cx="1836000"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E46183EC-523F-4161-9E8B-7A9F696DC7B2}"/>
              </a:ext>
            </a:extLst>
          </p:cNvPr>
          <p:cNvCxnSpPr>
            <a:cxnSpLocks/>
          </p:cNvCxnSpPr>
          <p:nvPr/>
        </p:nvCxnSpPr>
        <p:spPr>
          <a:xfrm rot="5400000" flipH="1" flipV="1">
            <a:off x="1218168" y="4033132"/>
            <a:ext cx="3312000" cy="1"/>
          </a:xfrm>
          <a:prstGeom prst="line">
            <a:avLst/>
          </a:prstGeom>
          <a:ln w="28575">
            <a:tailEnd type="ova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xmlns="" id="{45C7C893-CC83-4798-B249-281B2E9F4823}"/>
              </a:ext>
            </a:extLst>
          </p:cNvPr>
          <p:cNvSpPr txBox="1"/>
          <p:nvPr/>
        </p:nvSpPr>
        <p:spPr>
          <a:xfrm>
            <a:off x="6428834" y="1666693"/>
            <a:ext cx="497838" cy="369332"/>
          </a:xfrm>
          <a:prstGeom prst="rect">
            <a:avLst/>
          </a:prstGeom>
          <a:noFill/>
        </p:spPr>
        <p:txBody>
          <a:bodyPr wrap="square" rtlCol="0">
            <a:spAutoFit/>
          </a:bodyPr>
          <a:lstStyle/>
          <a:p>
            <a:r>
              <a:rPr lang="en-US" dirty="0"/>
              <a:t>SO</a:t>
            </a:r>
            <a:endParaRPr lang="en-IN" dirty="0"/>
          </a:p>
        </p:txBody>
      </p:sp>
      <p:sp>
        <p:nvSpPr>
          <p:cNvPr id="51" name="TextBox 50">
            <a:extLst>
              <a:ext uri="{FF2B5EF4-FFF2-40B4-BE49-F238E27FC236}">
                <a16:creationId xmlns:a16="http://schemas.microsoft.com/office/drawing/2014/main" xmlns="" id="{628D6C6B-1ADE-49A1-9CB3-A70B18532774}"/>
              </a:ext>
            </a:extLst>
          </p:cNvPr>
          <p:cNvSpPr txBox="1"/>
          <p:nvPr/>
        </p:nvSpPr>
        <p:spPr>
          <a:xfrm>
            <a:off x="6428834" y="3212924"/>
            <a:ext cx="497838" cy="369332"/>
          </a:xfrm>
          <a:prstGeom prst="rect">
            <a:avLst/>
          </a:prstGeom>
          <a:noFill/>
        </p:spPr>
        <p:txBody>
          <a:bodyPr wrap="square" rtlCol="0">
            <a:spAutoFit/>
          </a:bodyPr>
          <a:lstStyle/>
          <a:p>
            <a:r>
              <a:rPr lang="en-US" dirty="0"/>
              <a:t>SO</a:t>
            </a:r>
            <a:endParaRPr lang="en-IN" dirty="0"/>
          </a:p>
        </p:txBody>
      </p:sp>
      <p:sp>
        <p:nvSpPr>
          <p:cNvPr id="52" name="TextBox 51">
            <a:extLst>
              <a:ext uri="{FF2B5EF4-FFF2-40B4-BE49-F238E27FC236}">
                <a16:creationId xmlns:a16="http://schemas.microsoft.com/office/drawing/2014/main" xmlns="" id="{7F8ACEAB-47D3-4EBC-9584-FB3B5EE3D4EF}"/>
              </a:ext>
            </a:extLst>
          </p:cNvPr>
          <p:cNvSpPr txBox="1"/>
          <p:nvPr/>
        </p:nvSpPr>
        <p:spPr>
          <a:xfrm>
            <a:off x="3200131" y="1364262"/>
            <a:ext cx="497838" cy="369332"/>
          </a:xfrm>
          <a:prstGeom prst="rect">
            <a:avLst/>
          </a:prstGeom>
          <a:noFill/>
        </p:spPr>
        <p:txBody>
          <a:bodyPr wrap="square" rtlCol="0">
            <a:spAutoFit/>
          </a:bodyPr>
          <a:lstStyle/>
          <a:p>
            <a:r>
              <a:rPr lang="en-US" dirty="0"/>
              <a:t>SI</a:t>
            </a:r>
            <a:endParaRPr lang="en-IN" dirty="0"/>
          </a:p>
        </p:txBody>
      </p:sp>
      <p:sp>
        <p:nvSpPr>
          <p:cNvPr id="53" name="TextBox 52">
            <a:extLst>
              <a:ext uri="{FF2B5EF4-FFF2-40B4-BE49-F238E27FC236}">
                <a16:creationId xmlns:a16="http://schemas.microsoft.com/office/drawing/2014/main" xmlns="" id="{099CBA29-858C-43E6-988A-E868B6181C83}"/>
              </a:ext>
            </a:extLst>
          </p:cNvPr>
          <p:cNvSpPr txBox="1"/>
          <p:nvPr/>
        </p:nvSpPr>
        <p:spPr>
          <a:xfrm>
            <a:off x="3200131" y="2843592"/>
            <a:ext cx="497838" cy="369332"/>
          </a:xfrm>
          <a:prstGeom prst="rect">
            <a:avLst/>
          </a:prstGeom>
          <a:noFill/>
        </p:spPr>
        <p:txBody>
          <a:bodyPr wrap="square" rtlCol="0">
            <a:spAutoFit/>
          </a:bodyPr>
          <a:lstStyle/>
          <a:p>
            <a:r>
              <a:rPr lang="en-US" dirty="0"/>
              <a:t>SI</a:t>
            </a:r>
            <a:endParaRPr lang="en-IN" dirty="0"/>
          </a:p>
        </p:txBody>
      </p:sp>
      <p:sp>
        <p:nvSpPr>
          <p:cNvPr id="54" name="TextBox 53">
            <a:extLst>
              <a:ext uri="{FF2B5EF4-FFF2-40B4-BE49-F238E27FC236}">
                <a16:creationId xmlns:a16="http://schemas.microsoft.com/office/drawing/2014/main" xmlns="" id="{5F8E0BAD-EC52-4737-BD0E-D8C21AE2834F}"/>
              </a:ext>
            </a:extLst>
          </p:cNvPr>
          <p:cNvSpPr txBox="1"/>
          <p:nvPr/>
        </p:nvSpPr>
        <p:spPr>
          <a:xfrm>
            <a:off x="2006231" y="2191062"/>
            <a:ext cx="549974" cy="369332"/>
          </a:xfrm>
          <a:prstGeom prst="rect">
            <a:avLst/>
          </a:prstGeom>
          <a:noFill/>
        </p:spPr>
        <p:txBody>
          <a:bodyPr wrap="square" rtlCol="0">
            <a:spAutoFit/>
          </a:bodyPr>
          <a:lstStyle/>
          <a:p>
            <a:r>
              <a:rPr lang="en-US" dirty="0"/>
              <a:t>CLK</a:t>
            </a:r>
            <a:endParaRPr lang="en-IN" dirty="0"/>
          </a:p>
        </p:txBody>
      </p:sp>
      <p:sp>
        <p:nvSpPr>
          <p:cNvPr id="55" name="TextBox 54">
            <a:extLst>
              <a:ext uri="{FF2B5EF4-FFF2-40B4-BE49-F238E27FC236}">
                <a16:creationId xmlns:a16="http://schemas.microsoft.com/office/drawing/2014/main" xmlns="" id="{24D02F4E-B4FA-4C56-A450-85424A902953}"/>
              </a:ext>
            </a:extLst>
          </p:cNvPr>
          <p:cNvSpPr txBox="1"/>
          <p:nvPr/>
        </p:nvSpPr>
        <p:spPr>
          <a:xfrm>
            <a:off x="7283281" y="5080537"/>
            <a:ext cx="755998" cy="369332"/>
          </a:xfrm>
          <a:prstGeom prst="rect">
            <a:avLst/>
          </a:prstGeom>
          <a:noFill/>
        </p:spPr>
        <p:txBody>
          <a:bodyPr wrap="square" rtlCol="0">
            <a:spAutoFit/>
          </a:bodyPr>
          <a:lstStyle/>
          <a:p>
            <a:r>
              <a:rPr lang="en-US" dirty="0"/>
              <a:t>Clear</a:t>
            </a:r>
            <a:endParaRPr lang="en-IN" dirty="0"/>
          </a:p>
        </p:txBody>
      </p:sp>
      <p:sp>
        <p:nvSpPr>
          <p:cNvPr id="56" name="TextBox 55">
            <a:extLst>
              <a:ext uri="{FF2B5EF4-FFF2-40B4-BE49-F238E27FC236}">
                <a16:creationId xmlns:a16="http://schemas.microsoft.com/office/drawing/2014/main" xmlns="" id="{22FEF972-CBEF-4D12-8F07-A64B35D3FA03}"/>
              </a:ext>
            </a:extLst>
          </p:cNvPr>
          <p:cNvSpPr txBox="1"/>
          <p:nvPr/>
        </p:nvSpPr>
        <p:spPr>
          <a:xfrm>
            <a:off x="1695640" y="1574306"/>
            <a:ext cx="860565" cy="646331"/>
          </a:xfrm>
          <a:prstGeom prst="rect">
            <a:avLst/>
          </a:prstGeom>
          <a:noFill/>
        </p:spPr>
        <p:txBody>
          <a:bodyPr wrap="square" rtlCol="0">
            <a:spAutoFit/>
          </a:bodyPr>
          <a:lstStyle/>
          <a:p>
            <a:pPr algn="ctr"/>
            <a:r>
              <a:rPr lang="en-US" dirty="0"/>
              <a:t>Shift</a:t>
            </a:r>
          </a:p>
          <a:p>
            <a:pPr algn="ctr"/>
            <a:r>
              <a:rPr lang="en-US" dirty="0"/>
              <a:t>control</a:t>
            </a:r>
            <a:endParaRPr lang="en-IN" dirty="0"/>
          </a:p>
        </p:txBody>
      </p:sp>
      <p:sp>
        <p:nvSpPr>
          <p:cNvPr id="57" name="TextBox 56">
            <a:extLst>
              <a:ext uri="{FF2B5EF4-FFF2-40B4-BE49-F238E27FC236}">
                <a16:creationId xmlns:a16="http://schemas.microsoft.com/office/drawing/2014/main" xmlns="" id="{508931E4-A435-497E-95D9-908D09DC22DE}"/>
              </a:ext>
            </a:extLst>
          </p:cNvPr>
          <p:cNvSpPr txBox="1"/>
          <p:nvPr/>
        </p:nvSpPr>
        <p:spPr>
          <a:xfrm>
            <a:off x="1693966" y="3026047"/>
            <a:ext cx="860565" cy="646331"/>
          </a:xfrm>
          <a:prstGeom prst="rect">
            <a:avLst/>
          </a:prstGeom>
          <a:noFill/>
        </p:spPr>
        <p:txBody>
          <a:bodyPr wrap="square" rtlCol="0">
            <a:spAutoFit/>
          </a:bodyPr>
          <a:lstStyle/>
          <a:p>
            <a:pPr algn="ctr"/>
            <a:r>
              <a:rPr lang="en-US" dirty="0"/>
              <a:t>Serial</a:t>
            </a:r>
          </a:p>
          <a:p>
            <a:pPr algn="ctr"/>
            <a:r>
              <a:rPr lang="en-US" dirty="0"/>
              <a:t>input</a:t>
            </a:r>
            <a:endParaRPr lang="en-IN" dirty="0"/>
          </a:p>
        </p:txBody>
      </p:sp>
      <p:sp>
        <p:nvSpPr>
          <p:cNvPr id="58" name="TextBox 57">
            <a:extLst>
              <a:ext uri="{FF2B5EF4-FFF2-40B4-BE49-F238E27FC236}">
                <a16:creationId xmlns:a16="http://schemas.microsoft.com/office/drawing/2014/main" xmlns="" id="{4D323EF8-2F61-4A4A-915A-E8C22C8C5788}"/>
              </a:ext>
            </a:extLst>
          </p:cNvPr>
          <p:cNvSpPr txBox="1"/>
          <p:nvPr/>
        </p:nvSpPr>
        <p:spPr>
          <a:xfrm>
            <a:off x="8327837" y="2608399"/>
            <a:ext cx="441039" cy="369332"/>
          </a:xfrm>
          <a:prstGeom prst="rect">
            <a:avLst/>
          </a:prstGeom>
          <a:noFill/>
        </p:spPr>
        <p:txBody>
          <a:bodyPr wrap="square" rtlCol="0">
            <a:spAutoFit/>
          </a:bodyPr>
          <a:lstStyle/>
          <a:p>
            <a:r>
              <a:rPr lang="en-US" dirty="0"/>
              <a:t>FA</a:t>
            </a:r>
            <a:endParaRPr lang="en-IN" dirty="0"/>
          </a:p>
        </p:txBody>
      </p:sp>
    </p:spTree>
    <p:extLst>
      <p:ext uri="{BB962C8B-B14F-4D97-AF65-F5344CB8AC3E}">
        <p14:creationId xmlns:p14="http://schemas.microsoft.com/office/powerpoint/2010/main" val="14226181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7B786D-7608-4906-ACC4-7D6FE1D1CA63}"/>
              </a:ext>
            </a:extLst>
          </p:cNvPr>
          <p:cNvSpPr>
            <a:spLocks noGrp="1"/>
          </p:cNvSpPr>
          <p:nvPr>
            <p:ph type="title"/>
          </p:nvPr>
        </p:nvSpPr>
        <p:spPr/>
        <p:txBody>
          <a:bodyPr/>
          <a:lstStyle/>
          <a:p>
            <a:r>
              <a:rPr lang="en-IN" dirty="0"/>
              <a:t>Arithmetic Logic Unit (ALU)</a:t>
            </a:r>
          </a:p>
        </p:txBody>
      </p:sp>
      <p:sp>
        <p:nvSpPr>
          <p:cNvPr id="4" name="Rectangle 3">
            <a:extLst>
              <a:ext uri="{FF2B5EF4-FFF2-40B4-BE49-F238E27FC236}">
                <a16:creationId xmlns:a16="http://schemas.microsoft.com/office/drawing/2014/main" xmlns="" id="{4200DC33-5F77-4B8C-9CA9-E8B452786D1B}"/>
              </a:ext>
            </a:extLst>
          </p:cNvPr>
          <p:cNvSpPr/>
          <p:nvPr/>
        </p:nvSpPr>
        <p:spPr>
          <a:xfrm>
            <a:off x="3182319" y="2331203"/>
            <a:ext cx="5105400" cy="2438400"/>
          </a:xfrm>
          <a:prstGeom prst="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Arrow Connector 4">
            <a:extLst>
              <a:ext uri="{FF2B5EF4-FFF2-40B4-BE49-F238E27FC236}">
                <a16:creationId xmlns:a16="http://schemas.microsoft.com/office/drawing/2014/main" xmlns="" id="{E25D8AB2-C016-4C53-A5B9-4B9AD3282908}"/>
              </a:ext>
            </a:extLst>
          </p:cNvPr>
          <p:cNvCxnSpPr/>
          <p:nvPr/>
        </p:nvCxnSpPr>
        <p:spPr>
          <a:xfrm>
            <a:off x="3583639" y="1797803"/>
            <a:ext cx="0" cy="533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xmlns="" id="{A38E37FD-E4EC-4B81-AE44-1706D1F9FA97}"/>
              </a:ext>
            </a:extLst>
          </p:cNvPr>
          <p:cNvCxnSpPr/>
          <p:nvPr/>
        </p:nvCxnSpPr>
        <p:spPr>
          <a:xfrm>
            <a:off x="4117039" y="1797803"/>
            <a:ext cx="0" cy="533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xmlns="" id="{7C7221E8-D1FA-4EE4-91F3-819ABD3B9EC8}"/>
              </a:ext>
            </a:extLst>
          </p:cNvPr>
          <p:cNvCxnSpPr/>
          <p:nvPr/>
        </p:nvCxnSpPr>
        <p:spPr>
          <a:xfrm>
            <a:off x="4650439" y="1797803"/>
            <a:ext cx="0" cy="533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xmlns="" id="{3B91E64D-655D-4707-AEE5-030C0AE0F597}"/>
              </a:ext>
            </a:extLst>
          </p:cNvPr>
          <p:cNvCxnSpPr/>
          <p:nvPr/>
        </p:nvCxnSpPr>
        <p:spPr>
          <a:xfrm>
            <a:off x="5183839" y="1797803"/>
            <a:ext cx="0" cy="533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xmlns="" id="{CBCAB669-731E-4FF0-AFF7-AE9D51B2BD0E}"/>
              </a:ext>
            </a:extLst>
          </p:cNvPr>
          <p:cNvCxnSpPr/>
          <p:nvPr/>
        </p:nvCxnSpPr>
        <p:spPr>
          <a:xfrm>
            <a:off x="6230319" y="1797803"/>
            <a:ext cx="0" cy="533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xmlns="" id="{87A49695-3CA1-432C-99DF-75BBEB9487D3}"/>
              </a:ext>
            </a:extLst>
          </p:cNvPr>
          <p:cNvCxnSpPr/>
          <p:nvPr/>
        </p:nvCxnSpPr>
        <p:spPr>
          <a:xfrm>
            <a:off x="6763719" y="1797803"/>
            <a:ext cx="0" cy="533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xmlns="" id="{CF1804BC-EBAF-425F-A848-E80B6913B9CE}"/>
              </a:ext>
            </a:extLst>
          </p:cNvPr>
          <p:cNvCxnSpPr/>
          <p:nvPr/>
        </p:nvCxnSpPr>
        <p:spPr>
          <a:xfrm>
            <a:off x="7297119" y="1797803"/>
            <a:ext cx="0" cy="533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xmlns="" id="{3AA4F951-334E-47FF-92F6-B61F0986D758}"/>
              </a:ext>
            </a:extLst>
          </p:cNvPr>
          <p:cNvCxnSpPr/>
          <p:nvPr/>
        </p:nvCxnSpPr>
        <p:spPr>
          <a:xfrm>
            <a:off x="7830519" y="1797803"/>
            <a:ext cx="0" cy="533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B7ABD010-717E-4F24-B1B3-65BF059E7A71}"/>
              </a:ext>
            </a:extLst>
          </p:cNvPr>
          <p:cNvCxnSpPr/>
          <p:nvPr/>
        </p:nvCxnSpPr>
        <p:spPr>
          <a:xfrm>
            <a:off x="4802839" y="4769603"/>
            <a:ext cx="0" cy="533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xmlns="" id="{CAD51C46-ACB6-4406-9E85-52B0673CB79F}"/>
              </a:ext>
            </a:extLst>
          </p:cNvPr>
          <p:cNvCxnSpPr/>
          <p:nvPr/>
        </p:nvCxnSpPr>
        <p:spPr>
          <a:xfrm>
            <a:off x="5336239" y="4769603"/>
            <a:ext cx="0" cy="533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E3587F89-4A54-419F-B8C3-CAECAD35F294}"/>
              </a:ext>
            </a:extLst>
          </p:cNvPr>
          <p:cNvCxnSpPr/>
          <p:nvPr/>
        </p:nvCxnSpPr>
        <p:spPr>
          <a:xfrm>
            <a:off x="5869639" y="4769603"/>
            <a:ext cx="0" cy="533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CC386B88-60E8-4C8B-B352-70497B555F40}"/>
              </a:ext>
            </a:extLst>
          </p:cNvPr>
          <p:cNvCxnSpPr/>
          <p:nvPr/>
        </p:nvCxnSpPr>
        <p:spPr>
          <a:xfrm>
            <a:off x="6403039" y="4769603"/>
            <a:ext cx="0" cy="533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xmlns="" id="{55A69088-D86B-4FE2-BDFE-8FA1E5F45C6F}"/>
              </a:ext>
            </a:extLst>
          </p:cNvPr>
          <p:cNvCxnSpPr>
            <a:cxnSpLocks/>
          </p:cNvCxnSpPr>
          <p:nvPr/>
        </p:nvCxnSpPr>
        <p:spPr>
          <a:xfrm rot="5400000">
            <a:off x="8554419" y="2521703"/>
            <a:ext cx="0" cy="533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xmlns="" id="{59F6FB44-9D66-4879-8D8A-2DF223969888}"/>
              </a:ext>
            </a:extLst>
          </p:cNvPr>
          <p:cNvCxnSpPr>
            <a:cxnSpLocks/>
          </p:cNvCxnSpPr>
          <p:nvPr/>
        </p:nvCxnSpPr>
        <p:spPr>
          <a:xfrm rot="5400000">
            <a:off x="8554419" y="3055103"/>
            <a:ext cx="0" cy="533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xmlns="" id="{263925BA-0EA2-4A60-A9E4-11DFB677AABF}"/>
              </a:ext>
            </a:extLst>
          </p:cNvPr>
          <p:cNvCxnSpPr>
            <a:cxnSpLocks/>
          </p:cNvCxnSpPr>
          <p:nvPr/>
        </p:nvCxnSpPr>
        <p:spPr>
          <a:xfrm rot="5400000">
            <a:off x="8554419" y="3588503"/>
            <a:ext cx="0" cy="533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2670221C-3C82-4012-8289-1FBDE158A99F}"/>
              </a:ext>
            </a:extLst>
          </p:cNvPr>
          <p:cNvCxnSpPr>
            <a:cxnSpLocks/>
          </p:cNvCxnSpPr>
          <p:nvPr/>
        </p:nvCxnSpPr>
        <p:spPr>
          <a:xfrm rot="5400000">
            <a:off x="8554419" y="4121903"/>
            <a:ext cx="0" cy="533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xmlns="" id="{D0381030-6E3A-4DEC-BD0F-8CA077C3DACE}"/>
              </a:ext>
            </a:extLst>
          </p:cNvPr>
          <p:cNvCxnSpPr>
            <a:cxnSpLocks/>
          </p:cNvCxnSpPr>
          <p:nvPr/>
        </p:nvCxnSpPr>
        <p:spPr>
          <a:xfrm rot="5400000">
            <a:off x="2915619" y="3283703"/>
            <a:ext cx="0" cy="533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xmlns="" id="{04745243-3112-44A5-A63F-CA28A1668CDC}"/>
              </a:ext>
            </a:extLst>
          </p:cNvPr>
          <p:cNvSpPr txBox="1"/>
          <p:nvPr/>
        </p:nvSpPr>
        <p:spPr>
          <a:xfrm>
            <a:off x="4244040" y="1416803"/>
            <a:ext cx="401319" cy="381000"/>
          </a:xfrm>
          <a:prstGeom prst="rect">
            <a:avLst/>
          </a:prstGeom>
          <a:noFill/>
        </p:spPr>
        <p:txBody>
          <a:bodyPr wrap="square" rtlCol="0">
            <a:spAutoFit/>
          </a:bodyPr>
          <a:lstStyle/>
          <a:p>
            <a:r>
              <a:rPr lang="en-IN" dirty="0"/>
              <a:t>A</a:t>
            </a:r>
          </a:p>
        </p:txBody>
      </p:sp>
      <p:sp>
        <p:nvSpPr>
          <p:cNvPr id="23" name="TextBox 22">
            <a:extLst>
              <a:ext uri="{FF2B5EF4-FFF2-40B4-BE49-F238E27FC236}">
                <a16:creationId xmlns:a16="http://schemas.microsoft.com/office/drawing/2014/main" xmlns="" id="{4C127532-9951-4F55-90E9-A95F64E00359}"/>
              </a:ext>
            </a:extLst>
          </p:cNvPr>
          <p:cNvSpPr txBox="1"/>
          <p:nvPr/>
        </p:nvSpPr>
        <p:spPr>
          <a:xfrm>
            <a:off x="3408380" y="2331203"/>
            <a:ext cx="401319" cy="381000"/>
          </a:xfrm>
          <a:prstGeom prst="rect">
            <a:avLst/>
          </a:prstGeom>
          <a:noFill/>
        </p:spPr>
        <p:txBody>
          <a:bodyPr wrap="square" rtlCol="0">
            <a:spAutoFit/>
          </a:bodyPr>
          <a:lstStyle/>
          <a:p>
            <a:r>
              <a:rPr lang="en-IN" dirty="0"/>
              <a:t>A</a:t>
            </a:r>
            <a:r>
              <a:rPr lang="en-IN" baseline="-25000" dirty="0"/>
              <a:t>4</a:t>
            </a:r>
            <a:endParaRPr lang="en-IN" dirty="0"/>
          </a:p>
        </p:txBody>
      </p:sp>
      <p:sp>
        <p:nvSpPr>
          <p:cNvPr id="24" name="TextBox 23">
            <a:extLst>
              <a:ext uri="{FF2B5EF4-FFF2-40B4-BE49-F238E27FC236}">
                <a16:creationId xmlns:a16="http://schemas.microsoft.com/office/drawing/2014/main" xmlns="" id="{5E597AB7-58A6-429E-B626-F3D43ACF1364}"/>
              </a:ext>
            </a:extLst>
          </p:cNvPr>
          <p:cNvSpPr txBox="1"/>
          <p:nvPr/>
        </p:nvSpPr>
        <p:spPr>
          <a:xfrm>
            <a:off x="3944319" y="2331203"/>
            <a:ext cx="401319" cy="381000"/>
          </a:xfrm>
          <a:prstGeom prst="rect">
            <a:avLst/>
          </a:prstGeom>
          <a:noFill/>
        </p:spPr>
        <p:txBody>
          <a:bodyPr wrap="square" rtlCol="0">
            <a:spAutoFit/>
          </a:bodyPr>
          <a:lstStyle/>
          <a:p>
            <a:r>
              <a:rPr lang="en-IN" dirty="0"/>
              <a:t>A</a:t>
            </a:r>
            <a:r>
              <a:rPr lang="en-IN" baseline="-25000" dirty="0"/>
              <a:t>3</a:t>
            </a:r>
            <a:endParaRPr lang="en-IN" dirty="0"/>
          </a:p>
        </p:txBody>
      </p:sp>
      <p:sp>
        <p:nvSpPr>
          <p:cNvPr id="25" name="TextBox 24">
            <a:extLst>
              <a:ext uri="{FF2B5EF4-FFF2-40B4-BE49-F238E27FC236}">
                <a16:creationId xmlns:a16="http://schemas.microsoft.com/office/drawing/2014/main" xmlns="" id="{2B9ABBEC-249A-412A-8027-8F9CA6540F89}"/>
              </a:ext>
            </a:extLst>
          </p:cNvPr>
          <p:cNvSpPr txBox="1"/>
          <p:nvPr/>
        </p:nvSpPr>
        <p:spPr>
          <a:xfrm>
            <a:off x="4477720" y="2331203"/>
            <a:ext cx="401319" cy="381000"/>
          </a:xfrm>
          <a:prstGeom prst="rect">
            <a:avLst/>
          </a:prstGeom>
          <a:noFill/>
        </p:spPr>
        <p:txBody>
          <a:bodyPr wrap="square" rtlCol="0">
            <a:spAutoFit/>
          </a:bodyPr>
          <a:lstStyle/>
          <a:p>
            <a:r>
              <a:rPr lang="en-IN" dirty="0"/>
              <a:t>A</a:t>
            </a:r>
            <a:r>
              <a:rPr lang="en-IN" baseline="-25000" dirty="0"/>
              <a:t>2</a:t>
            </a:r>
            <a:endParaRPr lang="en-IN" dirty="0"/>
          </a:p>
        </p:txBody>
      </p:sp>
      <p:sp>
        <p:nvSpPr>
          <p:cNvPr id="26" name="TextBox 25">
            <a:extLst>
              <a:ext uri="{FF2B5EF4-FFF2-40B4-BE49-F238E27FC236}">
                <a16:creationId xmlns:a16="http://schemas.microsoft.com/office/drawing/2014/main" xmlns="" id="{D33E31AF-F76E-4AD3-86E4-2152E85D66E7}"/>
              </a:ext>
            </a:extLst>
          </p:cNvPr>
          <p:cNvSpPr txBox="1"/>
          <p:nvPr/>
        </p:nvSpPr>
        <p:spPr>
          <a:xfrm>
            <a:off x="5000960" y="2331203"/>
            <a:ext cx="401319" cy="381000"/>
          </a:xfrm>
          <a:prstGeom prst="rect">
            <a:avLst/>
          </a:prstGeom>
          <a:noFill/>
        </p:spPr>
        <p:txBody>
          <a:bodyPr wrap="square" rtlCol="0">
            <a:spAutoFit/>
          </a:bodyPr>
          <a:lstStyle/>
          <a:p>
            <a:r>
              <a:rPr lang="en-IN" dirty="0"/>
              <a:t>A</a:t>
            </a:r>
            <a:r>
              <a:rPr lang="en-IN" baseline="-25000" dirty="0"/>
              <a:t>1</a:t>
            </a:r>
            <a:endParaRPr lang="en-IN" dirty="0"/>
          </a:p>
        </p:txBody>
      </p:sp>
      <p:sp>
        <p:nvSpPr>
          <p:cNvPr id="27" name="TextBox 26">
            <a:extLst>
              <a:ext uri="{FF2B5EF4-FFF2-40B4-BE49-F238E27FC236}">
                <a16:creationId xmlns:a16="http://schemas.microsoft.com/office/drawing/2014/main" xmlns="" id="{D8FB7444-58D1-4A17-88D0-71C5605B72F5}"/>
              </a:ext>
            </a:extLst>
          </p:cNvPr>
          <p:cNvSpPr txBox="1"/>
          <p:nvPr/>
        </p:nvSpPr>
        <p:spPr>
          <a:xfrm>
            <a:off x="6057599" y="2331203"/>
            <a:ext cx="401319" cy="381000"/>
          </a:xfrm>
          <a:prstGeom prst="rect">
            <a:avLst/>
          </a:prstGeom>
          <a:noFill/>
        </p:spPr>
        <p:txBody>
          <a:bodyPr wrap="square" rtlCol="0">
            <a:spAutoFit/>
          </a:bodyPr>
          <a:lstStyle/>
          <a:p>
            <a:r>
              <a:rPr lang="en-IN" dirty="0"/>
              <a:t>B</a:t>
            </a:r>
            <a:r>
              <a:rPr lang="en-IN" baseline="-25000" dirty="0"/>
              <a:t>4</a:t>
            </a:r>
            <a:endParaRPr lang="en-IN" dirty="0"/>
          </a:p>
        </p:txBody>
      </p:sp>
      <p:sp>
        <p:nvSpPr>
          <p:cNvPr id="28" name="TextBox 27">
            <a:extLst>
              <a:ext uri="{FF2B5EF4-FFF2-40B4-BE49-F238E27FC236}">
                <a16:creationId xmlns:a16="http://schemas.microsoft.com/office/drawing/2014/main" xmlns="" id="{112C5363-596A-401E-BC94-A1D4BB329F1C}"/>
              </a:ext>
            </a:extLst>
          </p:cNvPr>
          <p:cNvSpPr txBox="1"/>
          <p:nvPr/>
        </p:nvSpPr>
        <p:spPr>
          <a:xfrm>
            <a:off x="6593538" y="2331203"/>
            <a:ext cx="401319" cy="381000"/>
          </a:xfrm>
          <a:prstGeom prst="rect">
            <a:avLst/>
          </a:prstGeom>
          <a:noFill/>
        </p:spPr>
        <p:txBody>
          <a:bodyPr wrap="square" rtlCol="0">
            <a:spAutoFit/>
          </a:bodyPr>
          <a:lstStyle/>
          <a:p>
            <a:r>
              <a:rPr lang="en-IN" dirty="0"/>
              <a:t>B</a:t>
            </a:r>
            <a:r>
              <a:rPr lang="en-IN" baseline="-25000" dirty="0"/>
              <a:t>3</a:t>
            </a:r>
            <a:endParaRPr lang="en-IN" dirty="0"/>
          </a:p>
        </p:txBody>
      </p:sp>
      <p:sp>
        <p:nvSpPr>
          <p:cNvPr id="29" name="TextBox 28">
            <a:extLst>
              <a:ext uri="{FF2B5EF4-FFF2-40B4-BE49-F238E27FC236}">
                <a16:creationId xmlns:a16="http://schemas.microsoft.com/office/drawing/2014/main" xmlns="" id="{E8DA3B63-59EA-459F-9BA2-8F3F3DF2B2E6}"/>
              </a:ext>
            </a:extLst>
          </p:cNvPr>
          <p:cNvSpPr txBox="1"/>
          <p:nvPr/>
        </p:nvSpPr>
        <p:spPr>
          <a:xfrm>
            <a:off x="7126939" y="2331203"/>
            <a:ext cx="401319" cy="381000"/>
          </a:xfrm>
          <a:prstGeom prst="rect">
            <a:avLst/>
          </a:prstGeom>
          <a:noFill/>
        </p:spPr>
        <p:txBody>
          <a:bodyPr wrap="square" rtlCol="0">
            <a:spAutoFit/>
          </a:bodyPr>
          <a:lstStyle/>
          <a:p>
            <a:r>
              <a:rPr lang="en-IN" dirty="0"/>
              <a:t>B</a:t>
            </a:r>
            <a:r>
              <a:rPr lang="en-IN" baseline="-25000" dirty="0"/>
              <a:t>2</a:t>
            </a:r>
            <a:endParaRPr lang="en-IN" dirty="0"/>
          </a:p>
        </p:txBody>
      </p:sp>
      <p:sp>
        <p:nvSpPr>
          <p:cNvPr id="30" name="TextBox 29">
            <a:extLst>
              <a:ext uri="{FF2B5EF4-FFF2-40B4-BE49-F238E27FC236}">
                <a16:creationId xmlns:a16="http://schemas.microsoft.com/office/drawing/2014/main" xmlns="" id="{79609213-FED2-4758-B045-444DB1F9ED33}"/>
              </a:ext>
            </a:extLst>
          </p:cNvPr>
          <p:cNvSpPr txBox="1"/>
          <p:nvPr/>
        </p:nvSpPr>
        <p:spPr>
          <a:xfrm>
            <a:off x="7650179" y="2331203"/>
            <a:ext cx="401319" cy="381000"/>
          </a:xfrm>
          <a:prstGeom prst="rect">
            <a:avLst/>
          </a:prstGeom>
          <a:noFill/>
        </p:spPr>
        <p:txBody>
          <a:bodyPr wrap="square" rtlCol="0">
            <a:spAutoFit/>
          </a:bodyPr>
          <a:lstStyle/>
          <a:p>
            <a:r>
              <a:rPr lang="en-IN" dirty="0"/>
              <a:t>B</a:t>
            </a:r>
            <a:r>
              <a:rPr lang="en-IN" baseline="-25000" dirty="0"/>
              <a:t>1</a:t>
            </a:r>
            <a:endParaRPr lang="en-IN" dirty="0"/>
          </a:p>
        </p:txBody>
      </p:sp>
      <p:sp>
        <p:nvSpPr>
          <p:cNvPr id="31" name="TextBox 30">
            <a:extLst>
              <a:ext uri="{FF2B5EF4-FFF2-40B4-BE49-F238E27FC236}">
                <a16:creationId xmlns:a16="http://schemas.microsoft.com/office/drawing/2014/main" xmlns="" id="{A2058AF3-5FC0-4DAD-8193-958CA6EDC689}"/>
              </a:ext>
            </a:extLst>
          </p:cNvPr>
          <p:cNvSpPr txBox="1"/>
          <p:nvPr/>
        </p:nvSpPr>
        <p:spPr>
          <a:xfrm>
            <a:off x="6865321" y="1416803"/>
            <a:ext cx="401319" cy="381000"/>
          </a:xfrm>
          <a:prstGeom prst="rect">
            <a:avLst/>
          </a:prstGeom>
          <a:noFill/>
        </p:spPr>
        <p:txBody>
          <a:bodyPr wrap="square" rtlCol="0">
            <a:spAutoFit/>
          </a:bodyPr>
          <a:lstStyle/>
          <a:p>
            <a:r>
              <a:rPr lang="en-IN" dirty="0"/>
              <a:t>B</a:t>
            </a:r>
          </a:p>
        </p:txBody>
      </p:sp>
      <p:sp>
        <p:nvSpPr>
          <p:cNvPr id="32" name="TextBox 31">
            <a:extLst>
              <a:ext uri="{FF2B5EF4-FFF2-40B4-BE49-F238E27FC236}">
                <a16:creationId xmlns:a16="http://schemas.microsoft.com/office/drawing/2014/main" xmlns="" id="{7D71F76F-13BC-4EAC-8021-29FC6D76A3FA}"/>
              </a:ext>
            </a:extLst>
          </p:cNvPr>
          <p:cNvSpPr txBox="1"/>
          <p:nvPr/>
        </p:nvSpPr>
        <p:spPr>
          <a:xfrm>
            <a:off x="8851598" y="2597903"/>
            <a:ext cx="401319" cy="381000"/>
          </a:xfrm>
          <a:prstGeom prst="rect">
            <a:avLst/>
          </a:prstGeom>
          <a:noFill/>
        </p:spPr>
        <p:txBody>
          <a:bodyPr wrap="square" rtlCol="0">
            <a:spAutoFit/>
          </a:bodyPr>
          <a:lstStyle/>
          <a:p>
            <a:r>
              <a:rPr lang="en-IN" dirty="0"/>
              <a:t>S</a:t>
            </a:r>
            <a:r>
              <a:rPr lang="en-IN" baseline="-25000" dirty="0"/>
              <a:t>2</a:t>
            </a:r>
            <a:endParaRPr lang="en-IN" dirty="0"/>
          </a:p>
        </p:txBody>
      </p:sp>
      <p:sp>
        <p:nvSpPr>
          <p:cNvPr id="33" name="TextBox 32">
            <a:extLst>
              <a:ext uri="{FF2B5EF4-FFF2-40B4-BE49-F238E27FC236}">
                <a16:creationId xmlns:a16="http://schemas.microsoft.com/office/drawing/2014/main" xmlns="" id="{46CD64DD-DDCA-4C1A-B02E-9AE9D835E16C}"/>
              </a:ext>
            </a:extLst>
          </p:cNvPr>
          <p:cNvSpPr txBox="1"/>
          <p:nvPr/>
        </p:nvSpPr>
        <p:spPr>
          <a:xfrm>
            <a:off x="8851598" y="3131303"/>
            <a:ext cx="401319" cy="381000"/>
          </a:xfrm>
          <a:prstGeom prst="rect">
            <a:avLst/>
          </a:prstGeom>
          <a:noFill/>
        </p:spPr>
        <p:txBody>
          <a:bodyPr wrap="square" rtlCol="0">
            <a:spAutoFit/>
          </a:bodyPr>
          <a:lstStyle/>
          <a:p>
            <a:r>
              <a:rPr lang="en-IN" dirty="0"/>
              <a:t>S</a:t>
            </a:r>
            <a:r>
              <a:rPr lang="en-IN" baseline="-25000" dirty="0"/>
              <a:t>1</a:t>
            </a:r>
            <a:endParaRPr lang="en-IN" dirty="0"/>
          </a:p>
        </p:txBody>
      </p:sp>
      <p:sp>
        <p:nvSpPr>
          <p:cNvPr id="34" name="TextBox 33">
            <a:extLst>
              <a:ext uri="{FF2B5EF4-FFF2-40B4-BE49-F238E27FC236}">
                <a16:creationId xmlns:a16="http://schemas.microsoft.com/office/drawing/2014/main" xmlns="" id="{8D91DE4E-627C-49D0-8A17-611475C854EF}"/>
              </a:ext>
            </a:extLst>
          </p:cNvPr>
          <p:cNvSpPr txBox="1"/>
          <p:nvPr/>
        </p:nvSpPr>
        <p:spPr>
          <a:xfrm>
            <a:off x="8821119" y="3664702"/>
            <a:ext cx="401319" cy="381000"/>
          </a:xfrm>
          <a:prstGeom prst="rect">
            <a:avLst/>
          </a:prstGeom>
          <a:noFill/>
        </p:spPr>
        <p:txBody>
          <a:bodyPr wrap="square" rtlCol="0">
            <a:spAutoFit/>
          </a:bodyPr>
          <a:lstStyle/>
          <a:p>
            <a:r>
              <a:rPr lang="en-IN" dirty="0"/>
              <a:t>S</a:t>
            </a:r>
            <a:r>
              <a:rPr lang="en-IN" baseline="-25000" dirty="0"/>
              <a:t>0</a:t>
            </a:r>
            <a:endParaRPr lang="en-IN" dirty="0"/>
          </a:p>
        </p:txBody>
      </p:sp>
      <p:sp>
        <p:nvSpPr>
          <p:cNvPr id="35" name="TextBox 34">
            <a:extLst>
              <a:ext uri="{FF2B5EF4-FFF2-40B4-BE49-F238E27FC236}">
                <a16:creationId xmlns:a16="http://schemas.microsoft.com/office/drawing/2014/main" xmlns="" id="{25FE06B3-E857-4C54-8ABB-F461EE849F10}"/>
              </a:ext>
            </a:extLst>
          </p:cNvPr>
          <p:cNvSpPr txBox="1"/>
          <p:nvPr/>
        </p:nvSpPr>
        <p:spPr>
          <a:xfrm>
            <a:off x="8826197" y="4198100"/>
            <a:ext cx="533400" cy="369332"/>
          </a:xfrm>
          <a:prstGeom prst="rect">
            <a:avLst/>
          </a:prstGeom>
          <a:noFill/>
        </p:spPr>
        <p:txBody>
          <a:bodyPr wrap="square" rtlCol="0">
            <a:spAutoFit/>
          </a:bodyPr>
          <a:lstStyle/>
          <a:p>
            <a:r>
              <a:rPr lang="en-IN" dirty="0" err="1"/>
              <a:t>C</a:t>
            </a:r>
            <a:r>
              <a:rPr lang="en-IN" baseline="-25000" dirty="0" err="1"/>
              <a:t>in</a:t>
            </a:r>
            <a:endParaRPr lang="en-IN" dirty="0"/>
          </a:p>
        </p:txBody>
      </p:sp>
      <p:sp>
        <p:nvSpPr>
          <p:cNvPr id="36" name="TextBox 35">
            <a:extLst>
              <a:ext uri="{FF2B5EF4-FFF2-40B4-BE49-F238E27FC236}">
                <a16:creationId xmlns:a16="http://schemas.microsoft.com/office/drawing/2014/main" xmlns="" id="{46DD49A8-4196-4690-A361-504E801E31BC}"/>
              </a:ext>
            </a:extLst>
          </p:cNvPr>
          <p:cNvSpPr txBox="1"/>
          <p:nvPr/>
        </p:nvSpPr>
        <p:spPr>
          <a:xfrm>
            <a:off x="9070038" y="2607031"/>
            <a:ext cx="1656081" cy="369332"/>
          </a:xfrm>
          <a:prstGeom prst="rect">
            <a:avLst/>
          </a:prstGeom>
          <a:noFill/>
        </p:spPr>
        <p:txBody>
          <a:bodyPr wrap="square" rtlCol="0">
            <a:spAutoFit/>
          </a:bodyPr>
          <a:lstStyle/>
          <a:p>
            <a:r>
              <a:rPr lang="en-IN" dirty="0"/>
              <a:t>(Mode - select)</a:t>
            </a:r>
          </a:p>
        </p:txBody>
      </p:sp>
      <p:sp>
        <p:nvSpPr>
          <p:cNvPr id="37" name="TextBox 36">
            <a:extLst>
              <a:ext uri="{FF2B5EF4-FFF2-40B4-BE49-F238E27FC236}">
                <a16:creationId xmlns:a16="http://schemas.microsoft.com/office/drawing/2014/main" xmlns="" id="{96813694-772C-4C69-A255-7D72712C92D2}"/>
              </a:ext>
            </a:extLst>
          </p:cNvPr>
          <p:cNvSpPr txBox="1"/>
          <p:nvPr/>
        </p:nvSpPr>
        <p:spPr>
          <a:xfrm>
            <a:off x="8918907" y="3441934"/>
            <a:ext cx="2004058" cy="369332"/>
          </a:xfrm>
          <a:prstGeom prst="rect">
            <a:avLst/>
          </a:prstGeom>
          <a:noFill/>
        </p:spPr>
        <p:txBody>
          <a:bodyPr wrap="square" rtlCol="0">
            <a:spAutoFit/>
          </a:bodyPr>
          <a:lstStyle/>
          <a:p>
            <a:r>
              <a:rPr lang="en-IN" dirty="0"/>
              <a:t>(Function - select)</a:t>
            </a:r>
          </a:p>
        </p:txBody>
      </p:sp>
      <p:sp>
        <p:nvSpPr>
          <p:cNvPr id="38" name="TextBox 37">
            <a:extLst>
              <a:ext uri="{FF2B5EF4-FFF2-40B4-BE49-F238E27FC236}">
                <a16:creationId xmlns:a16="http://schemas.microsoft.com/office/drawing/2014/main" xmlns="" id="{3BF2EF1E-C9B6-41E5-8B4B-0AD8E19E3C55}"/>
              </a:ext>
            </a:extLst>
          </p:cNvPr>
          <p:cNvSpPr txBox="1"/>
          <p:nvPr/>
        </p:nvSpPr>
        <p:spPr>
          <a:xfrm>
            <a:off x="9092896" y="4200124"/>
            <a:ext cx="1656081" cy="369332"/>
          </a:xfrm>
          <a:prstGeom prst="rect">
            <a:avLst/>
          </a:prstGeom>
          <a:noFill/>
        </p:spPr>
        <p:txBody>
          <a:bodyPr wrap="square" rtlCol="0">
            <a:spAutoFit/>
          </a:bodyPr>
          <a:lstStyle/>
          <a:p>
            <a:r>
              <a:rPr lang="en-IN" dirty="0"/>
              <a:t>(Input carry)</a:t>
            </a:r>
          </a:p>
        </p:txBody>
      </p:sp>
      <p:sp>
        <p:nvSpPr>
          <p:cNvPr id="39" name="TextBox 38">
            <a:extLst>
              <a:ext uri="{FF2B5EF4-FFF2-40B4-BE49-F238E27FC236}">
                <a16:creationId xmlns:a16="http://schemas.microsoft.com/office/drawing/2014/main" xmlns="" id="{72C8332E-78C6-4BE9-862A-73F3E2F0F009}"/>
              </a:ext>
            </a:extLst>
          </p:cNvPr>
          <p:cNvSpPr txBox="1"/>
          <p:nvPr/>
        </p:nvSpPr>
        <p:spPr>
          <a:xfrm>
            <a:off x="1734519" y="3626601"/>
            <a:ext cx="1656081" cy="369332"/>
          </a:xfrm>
          <a:prstGeom prst="rect">
            <a:avLst/>
          </a:prstGeom>
          <a:noFill/>
        </p:spPr>
        <p:txBody>
          <a:bodyPr wrap="square" rtlCol="0">
            <a:spAutoFit/>
          </a:bodyPr>
          <a:lstStyle/>
          <a:p>
            <a:r>
              <a:rPr lang="en-IN" dirty="0"/>
              <a:t>(Output carry)</a:t>
            </a:r>
          </a:p>
        </p:txBody>
      </p:sp>
      <p:sp>
        <p:nvSpPr>
          <p:cNvPr id="40" name="TextBox 39">
            <a:extLst>
              <a:ext uri="{FF2B5EF4-FFF2-40B4-BE49-F238E27FC236}">
                <a16:creationId xmlns:a16="http://schemas.microsoft.com/office/drawing/2014/main" xmlns="" id="{3C2FCD17-A93A-4943-B2EB-8571D8B46560}"/>
              </a:ext>
            </a:extLst>
          </p:cNvPr>
          <p:cNvSpPr txBox="1"/>
          <p:nvPr/>
        </p:nvSpPr>
        <p:spPr>
          <a:xfrm>
            <a:off x="2191719" y="3321803"/>
            <a:ext cx="533400" cy="369332"/>
          </a:xfrm>
          <a:prstGeom prst="rect">
            <a:avLst/>
          </a:prstGeom>
          <a:noFill/>
        </p:spPr>
        <p:txBody>
          <a:bodyPr wrap="square" rtlCol="0">
            <a:spAutoFit/>
          </a:bodyPr>
          <a:lstStyle/>
          <a:p>
            <a:r>
              <a:rPr lang="en-IN" dirty="0" err="1"/>
              <a:t>C</a:t>
            </a:r>
            <a:r>
              <a:rPr lang="en-IN" baseline="-25000" dirty="0" err="1"/>
              <a:t>out</a:t>
            </a:r>
            <a:endParaRPr lang="en-IN" dirty="0"/>
          </a:p>
        </p:txBody>
      </p:sp>
      <p:sp>
        <p:nvSpPr>
          <p:cNvPr id="41" name="TextBox 40">
            <a:extLst>
              <a:ext uri="{FF2B5EF4-FFF2-40B4-BE49-F238E27FC236}">
                <a16:creationId xmlns:a16="http://schemas.microsoft.com/office/drawing/2014/main" xmlns="" id="{26EE0708-4990-47EE-A501-4FEA9046E1E5}"/>
              </a:ext>
            </a:extLst>
          </p:cNvPr>
          <p:cNvSpPr txBox="1"/>
          <p:nvPr/>
        </p:nvSpPr>
        <p:spPr>
          <a:xfrm>
            <a:off x="4630119" y="4388603"/>
            <a:ext cx="401319" cy="381000"/>
          </a:xfrm>
          <a:prstGeom prst="rect">
            <a:avLst/>
          </a:prstGeom>
          <a:noFill/>
        </p:spPr>
        <p:txBody>
          <a:bodyPr wrap="square" rtlCol="0">
            <a:spAutoFit/>
          </a:bodyPr>
          <a:lstStyle/>
          <a:p>
            <a:r>
              <a:rPr lang="en-IN" dirty="0"/>
              <a:t>F</a:t>
            </a:r>
            <a:r>
              <a:rPr lang="en-IN" baseline="-25000" dirty="0"/>
              <a:t>4</a:t>
            </a:r>
            <a:endParaRPr lang="en-IN" dirty="0"/>
          </a:p>
        </p:txBody>
      </p:sp>
      <p:sp>
        <p:nvSpPr>
          <p:cNvPr id="42" name="TextBox 41">
            <a:extLst>
              <a:ext uri="{FF2B5EF4-FFF2-40B4-BE49-F238E27FC236}">
                <a16:creationId xmlns:a16="http://schemas.microsoft.com/office/drawing/2014/main" xmlns="" id="{4DBDDBD6-B2B9-4CA3-A271-C8FBC949A5D6}"/>
              </a:ext>
            </a:extLst>
          </p:cNvPr>
          <p:cNvSpPr txBox="1"/>
          <p:nvPr/>
        </p:nvSpPr>
        <p:spPr>
          <a:xfrm>
            <a:off x="5143202" y="4388603"/>
            <a:ext cx="401319" cy="381000"/>
          </a:xfrm>
          <a:prstGeom prst="rect">
            <a:avLst/>
          </a:prstGeom>
          <a:noFill/>
        </p:spPr>
        <p:txBody>
          <a:bodyPr wrap="square" rtlCol="0">
            <a:spAutoFit/>
          </a:bodyPr>
          <a:lstStyle/>
          <a:p>
            <a:r>
              <a:rPr lang="en-IN" dirty="0"/>
              <a:t>F</a:t>
            </a:r>
            <a:r>
              <a:rPr lang="en-IN" baseline="-25000" dirty="0"/>
              <a:t>3</a:t>
            </a:r>
            <a:endParaRPr lang="en-IN" dirty="0"/>
          </a:p>
        </p:txBody>
      </p:sp>
      <p:sp>
        <p:nvSpPr>
          <p:cNvPr id="43" name="TextBox 42">
            <a:extLst>
              <a:ext uri="{FF2B5EF4-FFF2-40B4-BE49-F238E27FC236}">
                <a16:creationId xmlns:a16="http://schemas.microsoft.com/office/drawing/2014/main" xmlns="" id="{F5C7426D-7E53-4401-B5B6-F6EFCD3EF514}"/>
              </a:ext>
            </a:extLst>
          </p:cNvPr>
          <p:cNvSpPr txBox="1"/>
          <p:nvPr/>
        </p:nvSpPr>
        <p:spPr>
          <a:xfrm>
            <a:off x="5681680" y="4388603"/>
            <a:ext cx="401319" cy="381000"/>
          </a:xfrm>
          <a:prstGeom prst="rect">
            <a:avLst/>
          </a:prstGeom>
          <a:noFill/>
        </p:spPr>
        <p:txBody>
          <a:bodyPr wrap="square" rtlCol="0">
            <a:spAutoFit/>
          </a:bodyPr>
          <a:lstStyle/>
          <a:p>
            <a:r>
              <a:rPr lang="en-IN" dirty="0"/>
              <a:t>F</a:t>
            </a:r>
            <a:r>
              <a:rPr lang="en-IN" baseline="-25000" dirty="0"/>
              <a:t>2</a:t>
            </a:r>
            <a:endParaRPr lang="en-IN" dirty="0"/>
          </a:p>
        </p:txBody>
      </p:sp>
      <p:sp>
        <p:nvSpPr>
          <p:cNvPr id="44" name="TextBox 43">
            <a:extLst>
              <a:ext uri="{FF2B5EF4-FFF2-40B4-BE49-F238E27FC236}">
                <a16:creationId xmlns:a16="http://schemas.microsoft.com/office/drawing/2014/main" xmlns="" id="{7E6FFE6D-E651-4E9B-9487-09C7FDFE667A}"/>
              </a:ext>
            </a:extLst>
          </p:cNvPr>
          <p:cNvSpPr txBox="1"/>
          <p:nvPr/>
        </p:nvSpPr>
        <p:spPr>
          <a:xfrm>
            <a:off x="6215076" y="4388603"/>
            <a:ext cx="401319" cy="381000"/>
          </a:xfrm>
          <a:prstGeom prst="rect">
            <a:avLst/>
          </a:prstGeom>
          <a:noFill/>
        </p:spPr>
        <p:txBody>
          <a:bodyPr wrap="square" rtlCol="0">
            <a:spAutoFit/>
          </a:bodyPr>
          <a:lstStyle/>
          <a:p>
            <a:r>
              <a:rPr lang="en-IN" dirty="0"/>
              <a:t>F</a:t>
            </a:r>
            <a:r>
              <a:rPr lang="en-IN" baseline="-25000" dirty="0"/>
              <a:t>1</a:t>
            </a:r>
            <a:endParaRPr lang="en-IN" dirty="0"/>
          </a:p>
        </p:txBody>
      </p:sp>
      <p:sp>
        <p:nvSpPr>
          <p:cNvPr id="45" name="TextBox 44">
            <a:extLst>
              <a:ext uri="{FF2B5EF4-FFF2-40B4-BE49-F238E27FC236}">
                <a16:creationId xmlns:a16="http://schemas.microsoft.com/office/drawing/2014/main" xmlns="" id="{CAFCD739-19FF-411A-882B-27C928E68CB7}"/>
              </a:ext>
            </a:extLst>
          </p:cNvPr>
          <p:cNvSpPr txBox="1"/>
          <p:nvPr/>
        </p:nvSpPr>
        <p:spPr>
          <a:xfrm>
            <a:off x="5483560" y="5303003"/>
            <a:ext cx="401319" cy="381000"/>
          </a:xfrm>
          <a:prstGeom prst="rect">
            <a:avLst/>
          </a:prstGeom>
          <a:noFill/>
        </p:spPr>
        <p:txBody>
          <a:bodyPr wrap="square" rtlCol="0">
            <a:spAutoFit/>
          </a:bodyPr>
          <a:lstStyle/>
          <a:p>
            <a:r>
              <a:rPr lang="en-IN" dirty="0"/>
              <a:t>F</a:t>
            </a:r>
          </a:p>
        </p:txBody>
      </p:sp>
      <p:sp>
        <p:nvSpPr>
          <p:cNvPr id="46" name="TextBox 45">
            <a:extLst>
              <a:ext uri="{FF2B5EF4-FFF2-40B4-BE49-F238E27FC236}">
                <a16:creationId xmlns:a16="http://schemas.microsoft.com/office/drawing/2014/main" xmlns="" id="{C7F4355E-017A-4CF0-BB61-82D702F3D08E}"/>
              </a:ext>
            </a:extLst>
          </p:cNvPr>
          <p:cNvSpPr txBox="1"/>
          <p:nvPr/>
        </p:nvSpPr>
        <p:spPr>
          <a:xfrm>
            <a:off x="4673303" y="3303435"/>
            <a:ext cx="2192018" cy="646331"/>
          </a:xfrm>
          <a:prstGeom prst="rect">
            <a:avLst/>
          </a:prstGeom>
          <a:noFill/>
        </p:spPr>
        <p:txBody>
          <a:bodyPr wrap="square" rtlCol="0">
            <a:spAutoFit/>
          </a:bodyPr>
          <a:lstStyle/>
          <a:p>
            <a:pPr algn="ctr"/>
            <a:r>
              <a:rPr lang="en-IN" dirty="0"/>
              <a:t>Arithmetic Logic Unit (ALU)</a:t>
            </a:r>
          </a:p>
        </p:txBody>
      </p:sp>
    </p:spTree>
    <p:extLst>
      <p:ext uri="{BB962C8B-B14F-4D97-AF65-F5344CB8AC3E}">
        <p14:creationId xmlns:p14="http://schemas.microsoft.com/office/powerpoint/2010/main" val="261202039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1C765B-FE20-4747-AF0C-7484BC60BC1E}"/>
              </a:ext>
            </a:extLst>
          </p:cNvPr>
          <p:cNvSpPr>
            <a:spLocks noGrp="1"/>
          </p:cNvSpPr>
          <p:nvPr>
            <p:ph type="title"/>
          </p:nvPr>
        </p:nvSpPr>
        <p:spPr/>
        <p:txBody>
          <a:bodyPr/>
          <a:lstStyle/>
          <a:p>
            <a:r>
              <a:rPr lang="en-IN" dirty="0"/>
              <a:t>Arithmetic Logic Unit (ALU)</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xmlns="" id="{E542B683-CFF7-4A98-9083-5CA48278657D}"/>
                  </a:ext>
                </a:extLst>
              </p:cNvPr>
              <p:cNvGraphicFramePr>
                <a:graphicFrameLocks noGrp="1"/>
              </p:cNvGraphicFramePr>
              <p:nvPr>
                <p:extLst>
                  <p:ext uri="{D42A27DB-BD31-4B8C-83A1-F6EECF244321}">
                    <p14:modId xmlns:p14="http://schemas.microsoft.com/office/powerpoint/2010/main" val="1189257138"/>
                  </p:ext>
                </p:extLst>
              </p:nvPr>
            </p:nvGraphicFramePr>
            <p:xfrm>
              <a:off x="1963118" y="1035803"/>
              <a:ext cx="7568339" cy="5140960"/>
            </p:xfrm>
            <a:graphic>
              <a:graphicData uri="http://schemas.openxmlformats.org/drawingml/2006/table">
                <a:tbl>
                  <a:tblPr firstRow="1" bandRow="1">
                    <a:tableStyleId>{5C22544A-7EE6-4342-B048-85BDC9FD1C3A}</a:tableStyleId>
                  </a:tblPr>
                  <a:tblGrid>
                    <a:gridCol w="801354">
                      <a:extLst>
                        <a:ext uri="{9D8B030D-6E8A-4147-A177-3AD203B41FA5}">
                          <a16:colId xmlns:a16="http://schemas.microsoft.com/office/drawing/2014/main" xmlns="" val="1008834398"/>
                        </a:ext>
                      </a:extLst>
                    </a:gridCol>
                    <a:gridCol w="801354">
                      <a:extLst>
                        <a:ext uri="{9D8B030D-6E8A-4147-A177-3AD203B41FA5}">
                          <a16:colId xmlns:a16="http://schemas.microsoft.com/office/drawing/2014/main" xmlns="" val="3667799047"/>
                        </a:ext>
                      </a:extLst>
                    </a:gridCol>
                    <a:gridCol w="801354">
                      <a:extLst>
                        <a:ext uri="{9D8B030D-6E8A-4147-A177-3AD203B41FA5}">
                          <a16:colId xmlns:a16="http://schemas.microsoft.com/office/drawing/2014/main" xmlns="" val="1698769237"/>
                        </a:ext>
                      </a:extLst>
                    </a:gridCol>
                    <a:gridCol w="801354">
                      <a:extLst>
                        <a:ext uri="{9D8B030D-6E8A-4147-A177-3AD203B41FA5}">
                          <a16:colId xmlns:a16="http://schemas.microsoft.com/office/drawing/2014/main" xmlns="" val="1098748843"/>
                        </a:ext>
                      </a:extLst>
                    </a:gridCol>
                    <a:gridCol w="1602706">
                      <a:extLst>
                        <a:ext uri="{9D8B030D-6E8A-4147-A177-3AD203B41FA5}">
                          <a16:colId xmlns:a16="http://schemas.microsoft.com/office/drawing/2014/main" xmlns="" val="1100040208"/>
                        </a:ext>
                      </a:extLst>
                    </a:gridCol>
                    <a:gridCol w="2760217">
                      <a:extLst>
                        <a:ext uri="{9D8B030D-6E8A-4147-A177-3AD203B41FA5}">
                          <a16:colId xmlns:a16="http://schemas.microsoft.com/office/drawing/2014/main" xmlns="" val="2515782917"/>
                        </a:ext>
                      </a:extLst>
                    </a:gridCol>
                  </a:tblGrid>
                  <a:tr h="370840">
                    <a:tc gridSpan="4">
                      <a:txBody>
                        <a:bodyPr/>
                        <a:lstStyle/>
                        <a:p>
                          <a:pPr algn="ctr"/>
                          <a:r>
                            <a:rPr lang="en-IN" b="1" dirty="0">
                              <a:solidFill>
                                <a:sysClr val="windowText" lastClr="000000"/>
                              </a:solidFill>
                            </a:rPr>
                            <a:t>Selection</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hMerge="1">
                      <a:txBody>
                        <a:bodyPr/>
                        <a:lstStyle/>
                        <a:p>
                          <a:endParaRPr lang="en-IN" dirty="0"/>
                        </a:p>
                      </a:txBody>
                      <a:tcPr>
                        <a:solidFill>
                          <a:schemeClr val="accent1"/>
                        </a:solidFill>
                      </a:tcPr>
                    </a:tc>
                    <a:tc hMerge="1">
                      <a:txBody>
                        <a:bodyPr/>
                        <a:lstStyle/>
                        <a:p>
                          <a:endParaRPr lang="en-IN" dirty="0"/>
                        </a:p>
                      </a:txBody>
                      <a:tcPr>
                        <a:solidFill>
                          <a:schemeClr val="accent1"/>
                        </a:solidFill>
                      </a:tcPr>
                    </a:tc>
                    <a:tc hMerge="1">
                      <a:txBody>
                        <a:bodyPr/>
                        <a:lstStyle/>
                        <a:p>
                          <a:endParaRPr lang="en-IN" dirty="0"/>
                        </a:p>
                      </a:txBody>
                      <a:tcPr>
                        <a:solidFill>
                          <a:schemeClr val="accent1"/>
                        </a:solidFill>
                      </a:tcPr>
                    </a:tc>
                    <a:tc rowSpan="2">
                      <a:txBody>
                        <a:bodyPr/>
                        <a:lstStyle/>
                        <a:p>
                          <a:r>
                            <a:rPr lang="en-IN" b="1" dirty="0">
                              <a:solidFill>
                                <a:sysClr val="windowText" lastClr="000000"/>
                              </a:solidFill>
                            </a:rPr>
                            <a:t>Output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rowSpan="2">
                      <a:txBody>
                        <a:bodyPr/>
                        <a:lstStyle/>
                        <a:p>
                          <a:r>
                            <a:rPr lang="en-IN" b="1" dirty="0">
                              <a:solidFill>
                                <a:sysClr val="windowText" lastClr="000000"/>
                              </a:solidFill>
                            </a:rPr>
                            <a:t>Function</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xmlns="" val="3812116419"/>
                      </a:ext>
                    </a:extLst>
                  </a:tr>
                  <a:tr h="370840">
                    <a:tc>
                      <a:txBody>
                        <a:bodyPr/>
                        <a:lstStyle/>
                        <a:p>
                          <a:pPr algn="ctr"/>
                          <a:r>
                            <a:rPr lang="en-IN" b="1" dirty="0">
                              <a:solidFill>
                                <a:sysClr val="windowText" lastClr="000000"/>
                              </a:solidFill>
                            </a:rPr>
                            <a:t>S</a:t>
                          </a:r>
                          <a:r>
                            <a:rPr lang="en-IN" b="1" baseline="-25000" dirty="0">
                              <a:solidFill>
                                <a:sysClr val="windowText" lastClr="000000"/>
                              </a:solidFill>
                            </a:rPr>
                            <a:t>2</a:t>
                          </a:r>
                          <a:endParaRPr lang="en-IN" b="1" dirty="0">
                            <a:solidFill>
                              <a:sysClr val="windowText" lastClr="000000"/>
                            </a:solidFill>
                          </a:endParaRP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IN" b="1" dirty="0">
                              <a:solidFill>
                                <a:sysClr val="windowText" lastClr="000000"/>
                              </a:solidFill>
                            </a:rPr>
                            <a:t>S</a:t>
                          </a:r>
                          <a:r>
                            <a:rPr lang="en-IN" b="1" baseline="-25000" dirty="0">
                              <a:solidFill>
                                <a:sysClr val="windowText" lastClr="000000"/>
                              </a:solidFill>
                            </a:rPr>
                            <a:t>1</a:t>
                          </a:r>
                          <a:endParaRPr lang="en-IN" b="1" dirty="0">
                            <a:solidFill>
                              <a:sysClr val="windowText" lastClr="000000"/>
                            </a:solidFill>
                          </a:endParaRP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IN" b="1" dirty="0">
                              <a:solidFill>
                                <a:sysClr val="windowText" lastClr="000000"/>
                              </a:solidFill>
                            </a:rPr>
                            <a:t>S</a:t>
                          </a:r>
                          <a:r>
                            <a:rPr lang="en-IN" b="1" baseline="-25000" dirty="0">
                              <a:solidFill>
                                <a:sysClr val="windowText" lastClr="000000"/>
                              </a:solidFill>
                            </a:rPr>
                            <a:t>0</a:t>
                          </a:r>
                          <a:endParaRPr lang="en-IN" b="1" dirty="0">
                            <a:solidFill>
                              <a:sysClr val="windowText" lastClr="000000"/>
                            </a:solidFill>
                          </a:endParaRP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IN" b="1" dirty="0" err="1">
                              <a:solidFill>
                                <a:sysClr val="windowText" lastClr="000000"/>
                              </a:solidFill>
                            </a:rPr>
                            <a:t>C</a:t>
                          </a:r>
                          <a:r>
                            <a:rPr lang="en-IN" b="1" baseline="-25000" dirty="0" err="1">
                              <a:solidFill>
                                <a:sysClr val="windowText" lastClr="000000"/>
                              </a:solidFill>
                            </a:rPr>
                            <a:t>in</a:t>
                          </a:r>
                          <a:endParaRPr lang="en-IN" b="1" dirty="0">
                            <a:solidFill>
                              <a:sysClr val="windowText" lastClr="000000"/>
                            </a:solidFill>
                          </a:endParaRP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vMerge="1">
                      <a:txBody>
                        <a:bodyPr/>
                        <a:lstStyle/>
                        <a:p>
                          <a:endParaRPr lang="en-IN" dirty="0"/>
                        </a:p>
                      </a:txBody>
                      <a:tcPr>
                        <a:solidFill>
                          <a:schemeClr val="accent1"/>
                        </a:solidFill>
                      </a:tcPr>
                    </a:tc>
                    <a:tc vMerge="1">
                      <a:txBody>
                        <a:bodyPr/>
                        <a:lstStyle/>
                        <a:p>
                          <a:endParaRPr lang="en-IN" dirty="0"/>
                        </a:p>
                      </a:txBody>
                      <a:tcPr>
                        <a:solidFill>
                          <a:schemeClr val="accent1"/>
                        </a:solidFill>
                      </a:tcPr>
                    </a:tc>
                    <a:extLst>
                      <a:ext uri="{0D108BD9-81ED-4DB2-BD59-A6C34878D82A}">
                        <a16:rowId xmlns:a16="http://schemas.microsoft.com/office/drawing/2014/main" xmlns="" val="2902804293"/>
                      </a:ext>
                    </a:extLst>
                  </a:tr>
                  <a:tr h="370840">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l"/>
                          <a:r>
                            <a:rPr lang="en-IN" dirty="0"/>
                            <a:t>F = A</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l"/>
                          <a:r>
                            <a:rPr lang="en-IN" dirty="0"/>
                            <a:t>Transfer A</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521529529"/>
                      </a:ext>
                    </a:extLst>
                  </a:tr>
                  <a:tr h="370840">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l"/>
                          <a:r>
                            <a:rPr lang="en-IN" dirty="0"/>
                            <a:t>F = A + 1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l"/>
                          <a:r>
                            <a:rPr lang="en-IN" dirty="0"/>
                            <a:t>Increment A</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3372247451"/>
                      </a:ext>
                    </a:extLst>
                  </a:tr>
                  <a:tr h="185420">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l"/>
                          <a:r>
                            <a:rPr lang="en-IN" dirty="0"/>
                            <a:t>F = A + B</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l"/>
                          <a:r>
                            <a:rPr lang="en-IN" dirty="0"/>
                            <a:t>Addition</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3617013353"/>
                      </a:ext>
                    </a:extLst>
                  </a:tr>
                  <a:tr h="185420">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l"/>
                          <a:r>
                            <a:rPr lang="en-IN" dirty="0"/>
                            <a:t>F = A + B + 1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l"/>
                          <a:r>
                            <a:rPr lang="en-IN" dirty="0"/>
                            <a:t>Add with carry</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3128562137"/>
                      </a:ext>
                    </a:extLst>
                  </a:tr>
                  <a:tr h="185420">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l"/>
                          <a:r>
                            <a:rPr lang="en-IN" dirty="0"/>
                            <a:t>F = A – B – 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l"/>
                          <a:r>
                            <a:rPr lang="en-IN" dirty="0"/>
                            <a:t>Subtract with borrow</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85264492"/>
                      </a:ext>
                    </a:extLst>
                  </a:tr>
                  <a:tr h="185420">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l"/>
                          <a:r>
                            <a:rPr lang="en-IN" dirty="0"/>
                            <a:t>F = A – B</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l"/>
                          <a:r>
                            <a:rPr lang="en-IN" dirty="0"/>
                            <a:t>Subtraction</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4212587875"/>
                      </a:ext>
                    </a:extLst>
                  </a:tr>
                  <a:tr h="185420">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l"/>
                          <a:r>
                            <a:rPr lang="en-IN" dirty="0"/>
                            <a:t>F = A – 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l"/>
                          <a:r>
                            <a:rPr lang="en-IN" dirty="0"/>
                            <a:t>Decrement A</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869189896"/>
                      </a:ext>
                    </a:extLst>
                  </a:tr>
                  <a:tr h="185420">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l"/>
                          <a:r>
                            <a:rPr lang="en-IN" dirty="0"/>
                            <a:t>F = A</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l"/>
                          <a:r>
                            <a:rPr lang="en-IN" dirty="0"/>
                            <a:t>Transfer A</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3589627566"/>
                      </a:ext>
                    </a:extLst>
                  </a:tr>
                  <a:tr h="182880">
                    <a:tc>
                      <a:txBody>
                        <a:bodyPr/>
                        <a:lstStyle/>
                        <a:p>
                          <a:pPr algn="ctr"/>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X</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l"/>
                          <a:r>
                            <a:rPr lang="en-IN" dirty="0"/>
                            <a:t>F = A + B</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l"/>
                          <a:r>
                            <a:rPr lang="en-IN" dirty="0"/>
                            <a:t>OR</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3728216920"/>
                      </a:ext>
                    </a:extLst>
                  </a:tr>
                  <a:tr h="182880">
                    <a:tc>
                      <a:txBody>
                        <a:bodyPr/>
                        <a:lstStyle/>
                        <a:p>
                          <a:pPr algn="ctr"/>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X</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l"/>
                          <a:r>
                            <a:rPr lang="en-IN" dirty="0"/>
                            <a:t>F = A </a:t>
                          </a:r>
                          <a14:m>
                            <m:oMath xmlns:m="http://schemas.openxmlformats.org/officeDocument/2006/math">
                              <m:r>
                                <a:rPr lang="en-US" sz="1600" i="1" smtClean="0">
                                  <a:latin typeface="Cambria Math" panose="02040503050406030204" pitchFamily="18" charset="0"/>
                                </a:rPr>
                                <m:t>⨁</m:t>
                              </m:r>
                            </m:oMath>
                          </a14:m>
                          <a:r>
                            <a:rPr lang="en-IN" dirty="0"/>
                            <a:t> B</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l"/>
                          <a:r>
                            <a:rPr lang="en-IN" dirty="0"/>
                            <a:t>XOR</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617890316"/>
                      </a:ext>
                    </a:extLst>
                  </a:tr>
                  <a:tr h="182880">
                    <a:tc>
                      <a:txBody>
                        <a:bodyPr/>
                        <a:lstStyle/>
                        <a:p>
                          <a:pPr algn="ctr"/>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X</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l"/>
                          <a:r>
                            <a:rPr lang="en-IN" dirty="0"/>
                            <a:t>F = A . B</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l"/>
                          <a:r>
                            <a:rPr lang="en-IN" dirty="0"/>
                            <a:t>AND</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3861801333"/>
                      </a:ext>
                    </a:extLst>
                  </a:tr>
                  <a:tr h="182880">
                    <a:tc>
                      <a:txBody>
                        <a:bodyPr/>
                        <a:lstStyle/>
                        <a:p>
                          <a:pPr algn="ctr"/>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X</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l"/>
                          <a:r>
                            <a:rPr lang="en-IN" dirty="0"/>
                            <a:t>F = A’</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l"/>
                          <a:r>
                            <a:rPr lang="en-IN" dirty="0"/>
                            <a:t>Complement A</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2737295490"/>
                      </a:ext>
                    </a:extLst>
                  </a:tr>
                </a:tbl>
              </a:graphicData>
            </a:graphic>
          </p:graphicFrame>
        </mc:Choice>
        <mc:Fallback xmlns="">
          <p:graphicFrame>
            <p:nvGraphicFramePr>
              <p:cNvPr id="4" name="Table 4">
                <a:extLst>
                  <a:ext uri="{FF2B5EF4-FFF2-40B4-BE49-F238E27FC236}">
                    <a16:creationId xmlns:a16="http://schemas.microsoft.com/office/drawing/2014/main" id="{E542B683-CFF7-4A98-9083-5CA48278657D}"/>
                  </a:ext>
                </a:extLst>
              </p:cNvPr>
              <p:cNvGraphicFramePr>
                <a:graphicFrameLocks noGrp="1"/>
              </p:cNvGraphicFramePr>
              <p:nvPr>
                <p:extLst>
                  <p:ext uri="{D42A27DB-BD31-4B8C-83A1-F6EECF244321}">
                    <p14:modId xmlns:p14="http://schemas.microsoft.com/office/powerpoint/2010/main" val="1189257138"/>
                  </p:ext>
                </p:extLst>
              </p:nvPr>
            </p:nvGraphicFramePr>
            <p:xfrm>
              <a:off x="1963118" y="1035803"/>
              <a:ext cx="7568339" cy="5140960"/>
            </p:xfrm>
            <a:graphic>
              <a:graphicData uri="http://schemas.openxmlformats.org/drawingml/2006/table">
                <a:tbl>
                  <a:tblPr firstRow="1" bandRow="1">
                    <a:tableStyleId>{5C22544A-7EE6-4342-B048-85BDC9FD1C3A}</a:tableStyleId>
                  </a:tblPr>
                  <a:tblGrid>
                    <a:gridCol w="801354">
                      <a:extLst>
                        <a:ext uri="{9D8B030D-6E8A-4147-A177-3AD203B41FA5}">
                          <a16:colId xmlns:a16="http://schemas.microsoft.com/office/drawing/2014/main" val="1008834398"/>
                        </a:ext>
                      </a:extLst>
                    </a:gridCol>
                    <a:gridCol w="801354">
                      <a:extLst>
                        <a:ext uri="{9D8B030D-6E8A-4147-A177-3AD203B41FA5}">
                          <a16:colId xmlns:a16="http://schemas.microsoft.com/office/drawing/2014/main" val="3667799047"/>
                        </a:ext>
                      </a:extLst>
                    </a:gridCol>
                    <a:gridCol w="801354">
                      <a:extLst>
                        <a:ext uri="{9D8B030D-6E8A-4147-A177-3AD203B41FA5}">
                          <a16:colId xmlns:a16="http://schemas.microsoft.com/office/drawing/2014/main" val="1698769237"/>
                        </a:ext>
                      </a:extLst>
                    </a:gridCol>
                    <a:gridCol w="801354">
                      <a:extLst>
                        <a:ext uri="{9D8B030D-6E8A-4147-A177-3AD203B41FA5}">
                          <a16:colId xmlns:a16="http://schemas.microsoft.com/office/drawing/2014/main" val="1098748843"/>
                        </a:ext>
                      </a:extLst>
                    </a:gridCol>
                    <a:gridCol w="1602706">
                      <a:extLst>
                        <a:ext uri="{9D8B030D-6E8A-4147-A177-3AD203B41FA5}">
                          <a16:colId xmlns:a16="http://schemas.microsoft.com/office/drawing/2014/main" val="1100040208"/>
                        </a:ext>
                      </a:extLst>
                    </a:gridCol>
                    <a:gridCol w="2760217">
                      <a:extLst>
                        <a:ext uri="{9D8B030D-6E8A-4147-A177-3AD203B41FA5}">
                          <a16:colId xmlns:a16="http://schemas.microsoft.com/office/drawing/2014/main" val="2515782917"/>
                        </a:ext>
                      </a:extLst>
                    </a:gridCol>
                  </a:tblGrid>
                  <a:tr h="370840">
                    <a:tc gridSpan="4">
                      <a:txBody>
                        <a:bodyPr/>
                        <a:lstStyle/>
                        <a:p>
                          <a:pPr algn="ctr"/>
                          <a:r>
                            <a:rPr lang="en-IN" b="1" dirty="0">
                              <a:solidFill>
                                <a:sysClr val="windowText" lastClr="000000"/>
                              </a:solidFill>
                            </a:rPr>
                            <a:t>Selection</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hMerge="1">
                      <a:txBody>
                        <a:bodyPr/>
                        <a:lstStyle/>
                        <a:p>
                          <a:endParaRPr lang="en-IN" dirty="0"/>
                        </a:p>
                      </a:txBody>
                      <a:tcPr>
                        <a:solidFill>
                          <a:schemeClr val="accent1"/>
                        </a:solidFill>
                      </a:tcPr>
                    </a:tc>
                    <a:tc hMerge="1">
                      <a:txBody>
                        <a:bodyPr/>
                        <a:lstStyle/>
                        <a:p>
                          <a:endParaRPr lang="en-IN" dirty="0"/>
                        </a:p>
                      </a:txBody>
                      <a:tcPr>
                        <a:solidFill>
                          <a:schemeClr val="accent1"/>
                        </a:solidFill>
                      </a:tcPr>
                    </a:tc>
                    <a:tc hMerge="1">
                      <a:txBody>
                        <a:bodyPr/>
                        <a:lstStyle/>
                        <a:p>
                          <a:endParaRPr lang="en-IN" dirty="0"/>
                        </a:p>
                      </a:txBody>
                      <a:tcPr>
                        <a:solidFill>
                          <a:schemeClr val="accent1"/>
                        </a:solidFill>
                      </a:tcPr>
                    </a:tc>
                    <a:tc rowSpan="2">
                      <a:txBody>
                        <a:bodyPr/>
                        <a:lstStyle/>
                        <a:p>
                          <a:r>
                            <a:rPr lang="en-IN" b="1" dirty="0">
                              <a:solidFill>
                                <a:sysClr val="windowText" lastClr="000000"/>
                              </a:solidFill>
                            </a:rPr>
                            <a:t>Output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rowSpan="2">
                      <a:txBody>
                        <a:bodyPr/>
                        <a:lstStyle/>
                        <a:p>
                          <a:r>
                            <a:rPr lang="en-IN" b="1" dirty="0">
                              <a:solidFill>
                                <a:sysClr val="windowText" lastClr="000000"/>
                              </a:solidFill>
                            </a:rPr>
                            <a:t>Function</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3812116419"/>
                      </a:ext>
                    </a:extLst>
                  </a:tr>
                  <a:tr h="370840">
                    <a:tc>
                      <a:txBody>
                        <a:bodyPr/>
                        <a:lstStyle/>
                        <a:p>
                          <a:pPr algn="ctr"/>
                          <a:r>
                            <a:rPr lang="en-IN" b="1" dirty="0">
                              <a:solidFill>
                                <a:sysClr val="windowText" lastClr="000000"/>
                              </a:solidFill>
                            </a:rPr>
                            <a:t>S</a:t>
                          </a:r>
                          <a:r>
                            <a:rPr lang="en-IN" b="1" baseline="-25000" dirty="0">
                              <a:solidFill>
                                <a:sysClr val="windowText" lastClr="000000"/>
                              </a:solidFill>
                            </a:rPr>
                            <a:t>2</a:t>
                          </a:r>
                          <a:endParaRPr lang="en-IN" b="1" dirty="0">
                            <a:solidFill>
                              <a:sysClr val="windowText" lastClr="000000"/>
                            </a:solidFill>
                          </a:endParaRP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IN" b="1" dirty="0">
                              <a:solidFill>
                                <a:sysClr val="windowText" lastClr="000000"/>
                              </a:solidFill>
                            </a:rPr>
                            <a:t>S</a:t>
                          </a:r>
                          <a:r>
                            <a:rPr lang="en-IN" b="1" baseline="-25000" dirty="0">
                              <a:solidFill>
                                <a:sysClr val="windowText" lastClr="000000"/>
                              </a:solidFill>
                            </a:rPr>
                            <a:t>1</a:t>
                          </a:r>
                          <a:endParaRPr lang="en-IN" b="1" dirty="0">
                            <a:solidFill>
                              <a:sysClr val="windowText" lastClr="000000"/>
                            </a:solidFill>
                          </a:endParaRP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IN" b="1" dirty="0">
                              <a:solidFill>
                                <a:sysClr val="windowText" lastClr="000000"/>
                              </a:solidFill>
                            </a:rPr>
                            <a:t>S</a:t>
                          </a:r>
                          <a:r>
                            <a:rPr lang="en-IN" b="1" baseline="-25000" dirty="0">
                              <a:solidFill>
                                <a:sysClr val="windowText" lastClr="000000"/>
                              </a:solidFill>
                            </a:rPr>
                            <a:t>0</a:t>
                          </a:r>
                          <a:endParaRPr lang="en-IN" b="1" dirty="0">
                            <a:solidFill>
                              <a:sysClr val="windowText" lastClr="000000"/>
                            </a:solidFill>
                          </a:endParaRP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IN" b="1" dirty="0" err="1">
                              <a:solidFill>
                                <a:sysClr val="windowText" lastClr="000000"/>
                              </a:solidFill>
                            </a:rPr>
                            <a:t>C</a:t>
                          </a:r>
                          <a:r>
                            <a:rPr lang="en-IN" b="1" baseline="-25000" dirty="0" err="1">
                              <a:solidFill>
                                <a:sysClr val="windowText" lastClr="000000"/>
                              </a:solidFill>
                            </a:rPr>
                            <a:t>in</a:t>
                          </a:r>
                          <a:endParaRPr lang="en-IN" b="1" dirty="0">
                            <a:solidFill>
                              <a:sysClr val="windowText" lastClr="000000"/>
                            </a:solidFill>
                          </a:endParaRP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vMerge="1">
                      <a:txBody>
                        <a:bodyPr/>
                        <a:lstStyle/>
                        <a:p>
                          <a:endParaRPr lang="en-IN" dirty="0"/>
                        </a:p>
                      </a:txBody>
                      <a:tcPr>
                        <a:solidFill>
                          <a:schemeClr val="accent1"/>
                        </a:solidFill>
                      </a:tcPr>
                    </a:tc>
                    <a:tc vMerge="1">
                      <a:txBody>
                        <a:bodyPr/>
                        <a:lstStyle/>
                        <a:p>
                          <a:endParaRPr lang="en-IN" dirty="0"/>
                        </a:p>
                      </a:txBody>
                      <a:tcPr>
                        <a:solidFill>
                          <a:schemeClr val="accent1"/>
                        </a:solidFill>
                      </a:tcPr>
                    </a:tc>
                    <a:extLst>
                      <a:ext uri="{0D108BD9-81ED-4DB2-BD59-A6C34878D82A}">
                        <a16:rowId xmlns:a16="http://schemas.microsoft.com/office/drawing/2014/main" val="2902804293"/>
                      </a:ext>
                    </a:extLst>
                  </a:tr>
                  <a:tr h="370840">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l"/>
                          <a:r>
                            <a:rPr lang="en-IN" dirty="0"/>
                            <a:t>F = A</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l"/>
                          <a:r>
                            <a:rPr lang="en-IN" dirty="0"/>
                            <a:t>Transfer A</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521529529"/>
                      </a:ext>
                    </a:extLst>
                  </a:tr>
                  <a:tr h="370840">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l"/>
                          <a:r>
                            <a:rPr lang="en-IN" dirty="0"/>
                            <a:t>F = A + 1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l"/>
                          <a:r>
                            <a:rPr lang="en-IN" dirty="0"/>
                            <a:t>Increment A</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372247451"/>
                      </a:ext>
                    </a:extLst>
                  </a:tr>
                  <a:tr h="365760">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l"/>
                          <a:r>
                            <a:rPr lang="en-IN" dirty="0"/>
                            <a:t>F = A + B</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l"/>
                          <a:r>
                            <a:rPr lang="en-IN" dirty="0"/>
                            <a:t>Addition</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617013353"/>
                      </a:ext>
                    </a:extLst>
                  </a:tr>
                  <a:tr h="365760">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l"/>
                          <a:r>
                            <a:rPr lang="en-IN" dirty="0"/>
                            <a:t>F = A + B + 1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l"/>
                          <a:r>
                            <a:rPr lang="en-IN" dirty="0"/>
                            <a:t>Add with carry</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128562137"/>
                      </a:ext>
                    </a:extLst>
                  </a:tr>
                  <a:tr h="365760">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l"/>
                          <a:r>
                            <a:rPr lang="en-IN" dirty="0"/>
                            <a:t>F = A – B – 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l"/>
                          <a:r>
                            <a:rPr lang="en-IN" dirty="0"/>
                            <a:t>Subtract with borrow</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85264492"/>
                      </a:ext>
                    </a:extLst>
                  </a:tr>
                  <a:tr h="365760">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l"/>
                          <a:r>
                            <a:rPr lang="en-IN" dirty="0"/>
                            <a:t>F = A – B</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l"/>
                          <a:r>
                            <a:rPr lang="en-IN" dirty="0"/>
                            <a:t>Subtraction</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4212587875"/>
                      </a:ext>
                    </a:extLst>
                  </a:tr>
                  <a:tr h="365760">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l"/>
                          <a:r>
                            <a:rPr lang="en-IN" dirty="0"/>
                            <a:t>F = A – 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l"/>
                          <a:r>
                            <a:rPr lang="en-IN" dirty="0"/>
                            <a:t>Decrement A</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869189896"/>
                      </a:ext>
                    </a:extLst>
                  </a:tr>
                  <a:tr h="365760">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l"/>
                          <a:r>
                            <a:rPr lang="en-IN" dirty="0"/>
                            <a:t>F = A</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l"/>
                          <a:r>
                            <a:rPr lang="en-IN" dirty="0"/>
                            <a:t>Transfer A</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589627566"/>
                      </a:ext>
                    </a:extLst>
                  </a:tr>
                  <a:tr h="365760">
                    <a:tc>
                      <a:txBody>
                        <a:bodyPr/>
                        <a:lstStyle/>
                        <a:p>
                          <a:pPr algn="ctr"/>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X</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l"/>
                          <a:r>
                            <a:rPr lang="en-IN" dirty="0"/>
                            <a:t>F = A + B</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l"/>
                          <a:r>
                            <a:rPr lang="en-IN" dirty="0"/>
                            <a:t>OR</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28216920"/>
                      </a:ext>
                    </a:extLst>
                  </a:tr>
                  <a:tr h="365760">
                    <a:tc>
                      <a:txBody>
                        <a:bodyPr/>
                        <a:lstStyle/>
                        <a:p>
                          <a:pPr algn="ctr"/>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X</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endParaRPr lang="en-US"/>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blipFill>
                          <a:blip r:embed="rId2"/>
                          <a:stretch>
                            <a:fillRect l="-200380" t="-1115000" r="-173004" b="-226667"/>
                          </a:stretch>
                        </a:blipFill>
                      </a:tcPr>
                    </a:tc>
                    <a:tc>
                      <a:txBody>
                        <a:bodyPr/>
                        <a:lstStyle/>
                        <a:p>
                          <a:pPr algn="l"/>
                          <a:r>
                            <a:rPr lang="en-IN" dirty="0"/>
                            <a:t>XOR</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617890316"/>
                      </a:ext>
                    </a:extLst>
                  </a:tr>
                  <a:tr h="365760">
                    <a:tc>
                      <a:txBody>
                        <a:bodyPr/>
                        <a:lstStyle/>
                        <a:p>
                          <a:pPr algn="ctr"/>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X</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l"/>
                          <a:r>
                            <a:rPr lang="en-IN" dirty="0"/>
                            <a:t>F = A . B</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l"/>
                          <a:r>
                            <a:rPr lang="en-IN" dirty="0"/>
                            <a:t>AND</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861801333"/>
                      </a:ext>
                    </a:extLst>
                  </a:tr>
                  <a:tr h="365760">
                    <a:tc>
                      <a:txBody>
                        <a:bodyPr/>
                        <a:lstStyle/>
                        <a:p>
                          <a:pPr algn="ctr"/>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IN" dirty="0"/>
                            <a:t>X</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l"/>
                          <a:r>
                            <a:rPr lang="en-IN" dirty="0"/>
                            <a:t>F = A’</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l"/>
                          <a:r>
                            <a:rPr lang="en-IN" dirty="0"/>
                            <a:t>Complement A</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737295490"/>
                      </a:ext>
                    </a:extLst>
                  </a:tr>
                </a:tbl>
              </a:graphicData>
            </a:graphic>
          </p:graphicFrame>
        </mc:Fallback>
      </mc:AlternateContent>
    </p:spTree>
    <p:extLst>
      <p:ext uri="{BB962C8B-B14F-4D97-AF65-F5344CB8AC3E}">
        <p14:creationId xmlns:p14="http://schemas.microsoft.com/office/powerpoint/2010/main" val="4199393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CEC393-8E11-4F9F-8779-8CBCCD5A5C2E}"/>
              </a:ext>
            </a:extLst>
          </p:cNvPr>
          <p:cNvSpPr>
            <a:spLocks noGrp="1"/>
          </p:cNvSpPr>
          <p:nvPr>
            <p:ph type="title"/>
          </p:nvPr>
        </p:nvSpPr>
        <p:spPr/>
        <p:txBody>
          <a:bodyPr/>
          <a:lstStyle/>
          <a:p>
            <a:r>
              <a:rPr lang="en-US" dirty="0"/>
              <a:t>Introduction to K-Maps</a:t>
            </a:r>
            <a:endParaRPr lang="en-IN" dirty="0"/>
          </a:p>
        </p:txBody>
      </p:sp>
      <p:sp>
        <p:nvSpPr>
          <p:cNvPr id="3" name="Content Placeholder 2">
            <a:extLst>
              <a:ext uri="{FF2B5EF4-FFF2-40B4-BE49-F238E27FC236}">
                <a16:creationId xmlns:a16="http://schemas.microsoft.com/office/drawing/2014/main" xmlns="" id="{89A0FA52-F237-43CB-BF5F-EE5DC5242268}"/>
              </a:ext>
            </a:extLst>
          </p:cNvPr>
          <p:cNvSpPr>
            <a:spLocks noGrp="1"/>
          </p:cNvSpPr>
          <p:nvPr>
            <p:ph idx="1"/>
          </p:nvPr>
        </p:nvSpPr>
        <p:spPr>
          <a:xfrm>
            <a:off x="131180" y="863445"/>
            <a:ext cx="11929641" cy="4297491"/>
          </a:xfrm>
        </p:spPr>
        <p:txBody>
          <a:bodyPr/>
          <a:lstStyle/>
          <a:p>
            <a:pPr>
              <a:lnSpc>
                <a:spcPct val="100000"/>
              </a:lnSpc>
              <a:spcBef>
                <a:spcPts val="600"/>
              </a:spcBef>
            </a:pPr>
            <a:r>
              <a:rPr lang="en-US" altLang="en-US" dirty="0"/>
              <a:t>Simplification of Boolean functions leads to simpler (and usually faster) digital circuits.</a:t>
            </a:r>
          </a:p>
          <a:p>
            <a:pPr>
              <a:lnSpc>
                <a:spcPct val="100000"/>
              </a:lnSpc>
              <a:spcBef>
                <a:spcPts val="600"/>
              </a:spcBef>
            </a:pPr>
            <a:r>
              <a:rPr lang="en-US" altLang="en-US" dirty="0"/>
              <a:t>Simplifying Boolean functions using identities is time-consuming and error-prone.</a:t>
            </a:r>
          </a:p>
          <a:p>
            <a:pPr>
              <a:lnSpc>
                <a:spcPct val="100000"/>
              </a:lnSpc>
              <a:spcBef>
                <a:spcPts val="600"/>
              </a:spcBef>
            </a:pPr>
            <a:r>
              <a:rPr lang="en-US" altLang="en-US" dirty="0"/>
              <a:t>This special section presents an easy, systematic method for reducing Boolean expressions.</a:t>
            </a:r>
          </a:p>
          <a:p>
            <a:pPr>
              <a:lnSpc>
                <a:spcPct val="100000"/>
              </a:lnSpc>
              <a:spcBef>
                <a:spcPts val="600"/>
              </a:spcBef>
              <a:spcAft>
                <a:spcPts val="500"/>
              </a:spcAft>
            </a:pPr>
            <a:r>
              <a:rPr lang="en-US" altLang="en-US" dirty="0"/>
              <a:t>A K-Map is a matrix consisting of rows and columns that represent the output values of a Boolean function.</a:t>
            </a:r>
          </a:p>
          <a:p>
            <a:pPr>
              <a:lnSpc>
                <a:spcPct val="100000"/>
              </a:lnSpc>
              <a:spcBef>
                <a:spcPts val="600"/>
              </a:spcBef>
              <a:spcAft>
                <a:spcPts val="500"/>
              </a:spcAft>
            </a:pPr>
            <a:r>
              <a:rPr lang="en-US" altLang="en-US" dirty="0"/>
              <a:t>The output values placed in each cell are derived from the minterms</a:t>
            </a:r>
            <a:r>
              <a:rPr lang="en-US" altLang="en-US" i="1" dirty="0"/>
              <a:t> </a:t>
            </a:r>
            <a:r>
              <a:rPr lang="en-US" altLang="en-US" dirty="0"/>
              <a:t>of a Boolean function.</a:t>
            </a:r>
          </a:p>
          <a:p>
            <a:pPr>
              <a:lnSpc>
                <a:spcPct val="100000"/>
              </a:lnSpc>
              <a:spcBef>
                <a:spcPts val="600"/>
              </a:spcBef>
              <a:spcAft>
                <a:spcPts val="500"/>
              </a:spcAft>
            </a:pPr>
            <a:r>
              <a:rPr lang="en-US" altLang="en-US" dirty="0"/>
              <a:t>A </a:t>
            </a:r>
            <a:r>
              <a:rPr lang="en-US" altLang="en-US" dirty="0" err="1">
                <a:solidFill>
                  <a:schemeClr val="tx2"/>
                </a:solidFill>
              </a:rPr>
              <a:t>minterm</a:t>
            </a:r>
            <a:r>
              <a:rPr lang="en-US" altLang="en-US" dirty="0"/>
              <a:t> is a product term that contains all of the function’s variables exactly once, either complemented or not complemented.</a:t>
            </a:r>
          </a:p>
          <a:p>
            <a:pPr>
              <a:spcBef>
                <a:spcPct val="40000"/>
              </a:spcBef>
            </a:pPr>
            <a:endParaRPr lang="en-US" altLang="en-US" dirty="0"/>
          </a:p>
          <a:p>
            <a:pPr marL="0" indent="0">
              <a:buNone/>
            </a:pPr>
            <a:endParaRPr lang="en-IN" dirty="0"/>
          </a:p>
        </p:txBody>
      </p:sp>
    </p:spTree>
    <p:extLst>
      <p:ext uri="{BB962C8B-B14F-4D97-AF65-F5344CB8AC3E}">
        <p14:creationId xmlns:p14="http://schemas.microsoft.com/office/powerpoint/2010/main" val="4146061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4555</TotalTime>
  <Words>6807</Words>
  <Application>Microsoft Office PowerPoint</Application>
  <PresentationFormat>Widescreen</PresentationFormat>
  <Paragraphs>2811</Paragraphs>
  <Slides>83</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83</vt:i4>
      </vt:variant>
    </vt:vector>
  </HeadingPairs>
  <TitlesOfParts>
    <vt:vector size="94" baseType="lpstr">
      <vt:lpstr>Roboto Condensed</vt:lpstr>
      <vt:lpstr>Roboto Condensed Light</vt:lpstr>
      <vt:lpstr>Arial</vt:lpstr>
      <vt:lpstr>Segoe UI Black</vt:lpstr>
      <vt:lpstr>Cambria Math</vt:lpstr>
      <vt:lpstr>Calibri</vt:lpstr>
      <vt:lpstr>Wingdings 3</vt:lpstr>
      <vt:lpstr>Wingdings</vt:lpstr>
      <vt:lpstr>Courier New</vt:lpstr>
      <vt:lpstr>Wingdings 2</vt:lpstr>
      <vt:lpstr>Office Theme</vt:lpstr>
      <vt:lpstr>Unit-2  Combinational Digital Circuits </vt:lpstr>
      <vt:lpstr>PowerPoint Presentation</vt:lpstr>
      <vt:lpstr>Standard representation for logic functions</vt:lpstr>
      <vt:lpstr>Boolean functions &amp; representation</vt:lpstr>
      <vt:lpstr>Boolean functions &amp; representation</vt:lpstr>
      <vt:lpstr>Boolean functions &amp; representation</vt:lpstr>
      <vt:lpstr>Boolean functions &amp; representation</vt:lpstr>
      <vt:lpstr>Simplification using K-Map </vt:lpstr>
      <vt:lpstr>Introduction to K-Maps</vt:lpstr>
      <vt:lpstr>2 – Variable K-Map</vt:lpstr>
      <vt:lpstr>3 – Variable K-Map</vt:lpstr>
      <vt:lpstr>4 – Variable K-Map</vt:lpstr>
      <vt:lpstr>Reduce Boolean Expression</vt:lpstr>
      <vt:lpstr>Examples (SOP)</vt:lpstr>
      <vt:lpstr>Examples (SOP)</vt:lpstr>
      <vt:lpstr>Example (POS)</vt:lpstr>
      <vt:lpstr>Don’t care conditions</vt:lpstr>
      <vt:lpstr>Example (Don’t care)</vt:lpstr>
      <vt:lpstr>Variable-Entered Map (VEM)</vt:lpstr>
      <vt:lpstr>Reducing Expressions with VEM (Example)</vt:lpstr>
      <vt:lpstr>Reducing Expressions with VEM (Example)</vt:lpstr>
      <vt:lpstr>Reducing Expressions with VEM (Example)</vt:lpstr>
      <vt:lpstr>Q-M Method (Tabulation Method)</vt:lpstr>
      <vt:lpstr>Tabulation Method (Quine-McCluskey Method)</vt:lpstr>
      <vt:lpstr>Procedure for minimization using Tabulation Method</vt:lpstr>
      <vt:lpstr>Procedure for minimization using Tabulation Method</vt:lpstr>
      <vt:lpstr>Tabulation Method (Example)</vt:lpstr>
      <vt:lpstr>Tabulation Method (Example) Cont..</vt:lpstr>
      <vt:lpstr>Tabulation Method (Example) Cont..</vt:lpstr>
      <vt:lpstr>Tabulation Method (Example) Cont..</vt:lpstr>
      <vt:lpstr>Realizing Logic Function with Gates</vt:lpstr>
      <vt:lpstr>Converting AND/OR/Invert Logic to NAND/NOR Logic</vt:lpstr>
      <vt:lpstr>Converting AND/OR/Invert Logic to NAND/NOR Logic (Example)</vt:lpstr>
      <vt:lpstr>Converting AND/OR/Invert Logic to NAND/NOR Logic (Example)</vt:lpstr>
      <vt:lpstr>Converting AND/OR/Invert Logic to NAND/NOR Logic (Example)</vt:lpstr>
      <vt:lpstr>Adders, Subtractors</vt:lpstr>
      <vt:lpstr>Half Adder</vt:lpstr>
      <vt:lpstr>Full Adder</vt:lpstr>
      <vt:lpstr>Full Adder – Logical Diagram</vt:lpstr>
      <vt:lpstr>Half Subtractor</vt:lpstr>
      <vt:lpstr>Full Subtractor</vt:lpstr>
      <vt:lpstr>Full Subtractor – Logical Diagram</vt:lpstr>
      <vt:lpstr>Binary Parallel Adder</vt:lpstr>
      <vt:lpstr>Binary Parallel Subtractor</vt:lpstr>
      <vt:lpstr>Binary Adder-Subtractor</vt:lpstr>
      <vt:lpstr>Look Ahead Carry Adder</vt:lpstr>
      <vt:lpstr>Look Ahead Carry Adder</vt:lpstr>
      <vt:lpstr>PowerPoint Presentation</vt:lpstr>
      <vt:lpstr>Combinational Circuits</vt:lpstr>
      <vt:lpstr>PowerPoint Presentation</vt:lpstr>
      <vt:lpstr>Binary to Gray Code Converter</vt:lpstr>
      <vt:lpstr>Binary to Gray Code Converter</vt:lpstr>
      <vt:lpstr>Binary to Gray Code Converter</vt:lpstr>
      <vt:lpstr>BCD to Excess-3 Code Converter</vt:lpstr>
      <vt:lpstr>BCD to Excess-3 Code Converter</vt:lpstr>
      <vt:lpstr>BCD to Excess-3 Code Converter</vt:lpstr>
      <vt:lpstr>BCD to Excess-3 Code Converter</vt:lpstr>
      <vt:lpstr>Comparators</vt:lpstr>
      <vt:lpstr>1-bit Magnitude Comparator</vt:lpstr>
      <vt:lpstr>2-bit Magnitude Comparator</vt:lpstr>
      <vt:lpstr>2-bit Magnitude Comparator</vt:lpstr>
      <vt:lpstr>Parity Generator</vt:lpstr>
      <vt:lpstr>3-bit parity generator using even parity bit</vt:lpstr>
      <vt:lpstr>Multiplexer/De-multiplexer, Encoder/Decoder</vt:lpstr>
      <vt:lpstr>Multiplexer</vt:lpstr>
      <vt:lpstr>4-to-1 Multiplexer</vt:lpstr>
      <vt:lpstr>4 x 1 MUX Actual Circuit</vt:lpstr>
      <vt:lpstr>Logic function generator using Multiplexer</vt:lpstr>
      <vt:lpstr>Logic function generator using Multiplexer (Method)</vt:lpstr>
      <vt:lpstr>Logic function generator using Multiplexer (Method)</vt:lpstr>
      <vt:lpstr>PowerPoint Presentation</vt:lpstr>
      <vt:lpstr>Demultiplexer</vt:lpstr>
      <vt:lpstr>1-to-4 Demultiplexer</vt:lpstr>
      <vt:lpstr>Decoder</vt:lpstr>
      <vt:lpstr>3-Line to 8-Line Decoder</vt:lpstr>
      <vt:lpstr>PowerPoint Presentation</vt:lpstr>
      <vt:lpstr>Encoder</vt:lpstr>
      <vt:lpstr>Priority Encoder</vt:lpstr>
      <vt:lpstr>Priority Encoder</vt:lpstr>
      <vt:lpstr>Priority Encoder</vt:lpstr>
      <vt:lpstr>Serial Adder</vt:lpstr>
      <vt:lpstr>Arithmetic Logic Unit (ALU)</vt:lpstr>
      <vt:lpstr>Arithmetic Logic Unit (ALU)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Administrator</cp:lastModifiedBy>
  <cp:revision>382</cp:revision>
  <dcterms:created xsi:type="dcterms:W3CDTF">2020-05-01T05:09:15Z</dcterms:created>
  <dcterms:modified xsi:type="dcterms:W3CDTF">2020-08-11T07:52:15Z</dcterms:modified>
</cp:coreProperties>
</file>