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3" r:id="rId2"/>
    <p:sldId id="292" r:id="rId3"/>
    <p:sldId id="324" r:id="rId4"/>
    <p:sldId id="325" r:id="rId5"/>
    <p:sldId id="326" r:id="rId6"/>
    <p:sldId id="340" r:id="rId7"/>
    <p:sldId id="328" r:id="rId8"/>
    <p:sldId id="329" r:id="rId9"/>
    <p:sldId id="330" r:id="rId10"/>
    <p:sldId id="331" r:id="rId11"/>
    <p:sldId id="333" r:id="rId12"/>
    <p:sldId id="335" r:id="rId13"/>
    <p:sldId id="336" r:id="rId14"/>
    <p:sldId id="344" r:id="rId15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Roboto Condensed" panose="02000000000000000000" pitchFamily="2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  <p:embeddedFont>
      <p:font typeface="Wingdings 3" panose="05040102010807070707" pitchFamily="18" charset="2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rLxWnBT7jfWfiHbKhLZv7g==" hashData="IWR9BLis7lCQaADLz/Y33LKzwdaA4ew9vtSrxfIqlI+iJ+dX1d85HA5GgBqxhaNqlw6aFJYkLHz4Aj7MfadrJw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064"/>
    <a:srgbClr val="F54337"/>
    <a:srgbClr val="ED524F"/>
    <a:srgbClr val="3366FF"/>
    <a:srgbClr val="301B92"/>
    <a:srgbClr val="673BB7"/>
    <a:srgbClr val="607D8B"/>
    <a:srgbClr val="B71B1C"/>
    <a:srgbClr val="D81A60"/>
    <a:srgbClr val="890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9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24-02-2021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9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" descr="E:\Clients\Darshan\Data Structure\2018\PPT\images\data-structure.png"/>
          <p:cNvPicPr>
            <a:picLocks noChangeAspect="1" noChangeArrowheads="1"/>
          </p:cNvPicPr>
          <p:nvPr userDrawn="1"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LineDrawing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916" y="2065383"/>
            <a:ext cx="286695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1: </a:t>
            </a:r>
            <a:r>
              <a:rPr lang="en-US" sz="1800" dirty="0"/>
              <a:t>Introduction to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#2170715 (DMBI)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Introduction to Data Mining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Data Structures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24-02-2021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2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60510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Introduction to </a:t>
            </a:r>
            <a:br>
              <a:rPr lang="en-US" sz="6000" dirty="0"/>
            </a:br>
            <a:r>
              <a:rPr lang="en-US" sz="6000" dirty="0"/>
              <a:t>Data Structure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3130702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of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Create</a:t>
            </a:r>
            <a:r>
              <a:rPr lang="en-IN" dirty="0"/>
              <a:t>: It results in reserving memory for program elements.</a:t>
            </a:r>
          </a:p>
          <a:p>
            <a:r>
              <a:rPr lang="en-IN" b="1" dirty="0"/>
              <a:t>Destroy</a:t>
            </a:r>
            <a:r>
              <a:rPr lang="en-IN" dirty="0"/>
              <a:t>: It destroys memory space allocated for specified data structure.</a:t>
            </a:r>
          </a:p>
          <a:p>
            <a:r>
              <a:rPr lang="en-IN" b="1" dirty="0"/>
              <a:t>Selection</a:t>
            </a:r>
            <a:r>
              <a:rPr lang="en-IN" dirty="0"/>
              <a:t>: It deals with accessing a particular data within a data structure.</a:t>
            </a:r>
          </a:p>
          <a:p>
            <a:r>
              <a:rPr lang="en-IN" b="1" dirty="0" err="1"/>
              <a:t>Updation</a:t>
            </a:r>
            <a:r>
              <a:rPr lang="en-IN" dirty="0"/>
              <a:t>: It updates or modifies the data in the data structure.</a:t>
            </a:r>
          </a:p>
          <a:p>
            <a:r>
              <a:rPr lang="en-IN" b="1" dirty="0"/>
              <a:t>Searching</a:t>
            </a:r>
            <a:r>
              <a:rPr lang="en-IN" dirty="0"/>
              <a:t>: It finds the presence of desired data item in the list of data items.</a:t>
            </a:r>
          </a:p>
          <a:p>
            <a:r>
              <a:rPr lang="en-IN" b="1" dirty="0"/>
              <a:t>Sorting</a:t>
            </a:r>
            <a:r>
              <a:rPr lang="en-IN" dirty="0"/>
              <a:t>: It is a process of arranging all data items in a data structure in a particular order.</a:t>
            </a:r>
          </a:p>
          <a:p>
            <a:r>
              <a:rPr lang="en-IN" b="1" dirty="0"/>
              <a:t>Merging</a:t>
            </a:r>
            <a:r>
              <a:rPr lang="en-IN" dirty="0"/>
              <a:t>: It is a process of combining the data items of two different sorted list into a single sorted list.</a:t>
            </a:r>
          </a:p>
          <a:p>
            <a:r>
              <a:rPr lang="en-IN" b="1" dirty="0"/>
              <a:t>Splitting</a:t>
            </a:r>
            <a:r>
              <a:rPr lang="en-IN" dirty="0"/>
              <a:t>: It is a process of partitioning single list to multiple list.</a:t>
            </a:r>
          </a:p>
          <a:p>
            <a:r>
              <a:rPr lang="en-IN" b="1" dirty="0"/>
              <a:t>Traversal</a:t>
            </a:r>
            <a:r>
              <a:rPr lang="en-IN" dirty="0"/>
              <a:t>: It is a process of visiting each and every node of a list in systematic manner.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5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and space analysis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Sometimes, there are more than one way to solve a problem. </a:t>
            </a:r>
          </a:p>
          <a:p>
            <a:r>
              <a:rPr lang="en-IN" dirty="0"/>
              <a:t>We need to learn how to compare the performance of different algorithms and choose the best one to solve a particular problem. </a:t>
            </a:r>
          </a:p>
          <a:p>
            <a:r>
              <a:rPr lang="en-IN" dirty="0"/>
              <a:t>While </a:t>
            </a:r>
            <a:r>
              <a:rPr lang="en-IN" dirty="0" err="1"/>
              <a:t>analyzing</a:t>
            </a:r>
            <a:r>
              <a:rPr lang="en-IN" dirty="0"/>
              <a:t> an algorithm, we mostly consider time complexity and space complexity.</a:t>
            </a:r>
          </a:p>
          <a:p>
            <a:r>
              <a:rPr lang="en-IN" b="1" i="1" dirty="0">
                <a:solidFill>
                  <a:srgbClr val="C00000"/>
                </a:solidFill>
              </a:rPr>
              <a:t>Time complexity </a:t>
            </a:r>
            <a:r>
              <a:rPr lang="en-IN" dirty="0"/>
              <a:t>of an algorithm quantifies the amount of time taken by an algorithm to run as a function of the length of the input.</a:t>
            </a:r>
          </a:p>
          <a:p>
            <a:r>
              <a:rPr lang="en-IN" b="1" i="1" dirty="0">
                <a:solidFill>
                  <a:srgbClr val="C00000"/>
                </a:solidFill>
              </a:rPr>
              <a:t>Space complexity </a:t>
            </a:r>
            <a:r>
              <a:rPr lang="en-IN" dirty="0"/>
              <a:t>of an algorithm quantifies the amount of space or memory taken by an algorithm to run as a function of the length of the input.</a:t>
            </a:r>
          </a:p>
          <a:p>
            <a:r>
              <a:rPr lang="en-IN" dirty="0"/>
              <a:t>Time &amp; space complexity depends on lots of things like hardware, operating system, processors, etc. </a:t>
            </a:r>
          </a:p>
          <a:p>
            <a:r>
              <a:rPr lang="en-IN" dirty="0"/>
              <a:t>However, we don't consider any of these factors while </a:t>
            </a:r>
            <a:r>
              <a:rPr lang="en-IN" dirty="0" err="1"/>
              <a:t>analyzing</a:t>
            </a:r>
            <a:r>
              <a:rPr lang="en-IN" dirty="0"/>
              <a:t> the algorithm. We will only consider the execution time of an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8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Calculate Time Complexity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Time Complexity </a:t>
            </a:r>
            <a:r>
              <a:rPr lang="en-IN" dirty="0"/>
              <a:t>is most commonly </a:t>
            </a:r>
            <a:r>
              <a:rPr lang="en-IN" b="1" dirty="0"/>
              <a:t>estimated</a:t>
            </a:r>
            <a:r>
              <a:rPr lang="en-IN" dirty="0"/>
              <a:t> by </a:t>
            </a:r>
            <a:r>
              <a:rPr lang="en-IN" b="1" dirty="0"/>
              <a:t>counting</a:t>
            </a:r>
            <a:r>
              <a:rPr lang="en-IN" dirty="0"/>
              <a:t> the </a:t>
            </a:r>
            <a:r>
              <a:rPr lang="en-IN" b="1" dirty="0">
                <a:solidFill>
                  <a:srgbClr val="C00000"/>
                </a:solidFill>
              </a:rPr>
              <a:t>number of elementary functions performed</a:t>
            </a:r>
            <a:r>
              <a:rPr lang="en-IN" dirty="0"/>
              <a:t> by the algorithm.</a:t>
            </a:r>
          </a:p>
          <a:p>
            <a:r>
              <a:rPr lang="en-IN" dirty="0"/>
              <a:t>Since the algorithm's performance may vary with different types of input data, </a:t>
            </a:r>
          </a:p>
          <a:p>
            <a:pPr lvl="1"/>
            <a:r>
              <a:rPr lang="en-IN" dirty="0"/>
              <a:t>hence for an algorithm we usually use the </a:t>
            </a:r>
            <a:r>
              <a:rPr lang="en-IN" b="1" dirty="0">
                <a:solidFill>
                  <a:srgbClr val="C00000"/>
                </a:solidFill>
              </a:rPr>
              <a:t>worst-case Time complexity </a:t>
            </a:r>
            <a:r>
              <a:rPr lang="en-IN" dirty="0"/>
              <a:t>of an algorithm because that is the maximum time taken for any input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8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Calculate Time Complexity of Sum of elements of List (One dimensional Array)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8608" y="1639135"/>
            <a:ext cx="54832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SumOfList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A,n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total = 0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2 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for i = 0 to n-1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3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 total = total + A[i]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4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return total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2806" y="1454468"/>
            <a:ext cx="4002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 is array, n is no of elements in array</a:t>
            </a:r>
            <a:endParaRPr lang="en-US" sz="2000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267204" y="1654523"/>
            <a:ext cx="2615602" cy="218503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7" idx="1"/>
          </p:cNvCxnSpPr>
          <p:nvPr/>
        </p:nvCxnSpPr>
        <p:spPr>
          <a:xfrm flipH="1">
            <a:off x="4972365" y="2490977"/>
            <a:ext cx="2753493" cy="6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0" idx="1"/>
          </p:cNvCxnSpPr>
          <p:nvPr/>
        </p:nvCxnSpPr>
        <p:spPr>
          <a:xfrm flipH="1">
            <a:off x="5638802" y="2863811"/>
            <a:ext cx="2087056" cy="6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3" idx="1"/>
          </p:cNvCxnSpPr>
          <p:nvPr/>
        </p:nvCxnSpPr>
        <p:spPr>
          <a:xfrm flipH="1">
            <a:off x="6882807" y="3193103"/>
            <a:ext cx="843051" cy="6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6" idx="1"/>
          </p:cNvCxnSpPr>
          <p:nvPr/>
        </p:nvCxnSpPr>
        <p:spPr>
          <a:xfrm flipH="1">
            <a:off x="5391465" y="3541898"/>
            <a:ext cx="2334393" cy="6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57400" y="4186089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TSumOfList  =  </a:t>
            </a:r>
            <a:r>
              <a:rPr lang="pt-BR" dirty="0"/>
              <a:t>1 + 2 (n+1) + 2n + 1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43549" y="451200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=</a:t>
            </a:r>
            <a:r>
              <a:rPr lang="pt-BR" dirty="0"/>
              <a:t> 4n + 4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43549" y="482965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=</a:t>
            </a:r>
            <a:r>
              <a:rPr lang="pt-BR" dirty="0"/>
              <a:t> 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47132" y="4512004"/>
            <a:ext cx="2890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We can neglate constant 4</a:t>
            </a:r>
            <a:endParaRPr lang="en-US" sz="2000" dirty="0"/>
          </a:p>
        </p:txBody>
      </p:sp>
      <p:cxnSp>
        <p:nvCxnSpPr>
          <p:cNvPr id="49" name="Straight Arrow Connector 48"/>
          <p:cNvCxnSpPr>
            <a:stCxn id="45" idx="3"/>
          </p:cNvCxnSpPr>
          <p:nvPr/>
        </p:nvCxnSpPr>
        <p:spPr>
          <a:xfrm flipH="1">
            <a:off x="4191001" y="4696670"/>
            <a:ext cx="1414749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33600" y="5351391"/>
            <a:ext cx="7772400" cy="40011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Time complexity of given algorithm is </a:t>
            </a:r>
            <a:r>
              <a:rPr lang="en-IN" sz="2000" b="1" i="1" dirty="0">
                <a:solidFill>
                  <a:srgbClr val="C00000"/>
                </a:solidFill>
              </a:rPr>
              <a:t>n</a:t>
            </a:r>
            <a:r>
              <a:rPr lang="en-IN" sz="2000" dirty="0"/>
              <a:t> unit time 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8411658" y="1964648"/>
            <a:ext cx="685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Cost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097458" y="1963411"/>
            <a:ext cx="1447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No of Times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411658" y="2370843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097458" y="2370843"/>
            <a:ext cx="1447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25858" y="1963411"/>
            <a:ext cx="685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Line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725858" y="2370843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411658" y="2743677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097458" y="2743677"/>
            <a:ext cx="1447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n + 1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725858" y="2743677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411658" y="3072969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097458" y="3072969"/>
            <a:ext cx="1447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725858" y="3072969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411658" y="3421764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097458" y="3421764"/>
            <a:ext cx="1447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725858" y="3421764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2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4" grpId="0"/>
      <p:bldP spid="45" grpId="0"/>
      <p:bldP spid="46" grpId="0"/>
      <p:bldP spid="47" grpId="0"/>
      <p:bldP spid="5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Pradyumansinh</a:t>
            </a:r>
            <a:r>
              <a:rPr lang="en-IN" dirty="0"/>
              <a:t> </a:t>
            </a:r>
            <a:r>
              <a:rPr lang="en-IN" dirty="0" err="1"/>
              <a:t>Jadeja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3130702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105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3" y="731706"/>
            <a:ext cx="59503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 Management concepts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 types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Primitive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Non-primitive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Types of Data Structures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Linear Data Structures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Non Linear Data Structures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Performance Analysis and Measurement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Time analysis of algorithms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Space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Data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the basic fact or entity that is utilized in calculation or manipulation.</a:t>
            </a:r>
          </a:p>
          <a:p>
            <a:r>
              <a:rPr lang="en-IN" dirty="0"/>
              <a:t>There are two different </a:t>
            </a:r>
            <a:r>
              <a:rPr lang="en-IN" b="1" dirty="0"/>
              <a:t>types of data </a:t>
            </a:r>
            <a:r>
              <a:rPr lang="en-IN" b="1" dirty="0">
                <a:solidFill>
                  <a:srgbClr val="C00000"/>
                </a:solidFill>
              </a:rPr>
              <a:t>Numeric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data </a:t>
            </a:r>
            <a:r>
              <a:rPr lang="en-IN"/>
              <a:t>and </a:t>
            </a:r>
            <a:r>
              <a:rPr lang="en-IN" b="1">
                <a:solidFill>
                  <a:srgbClr val="C00000"/>
                </a:solidFill>
              </a:rPr>
              <a:t>Alphanumeric</a:t>
            </a:r>
            <a:r>
              <a:rPr lang="en-IN"/>
              <a:t> </a:t>
            </a:r>
            <a:r>
              <a:rPr lang="en-IN" dirty="0"/>
              <a:t>data.</a:t>
            </a:r>
            <a:endParaRPr lang="en-US" dirty="0"/>
          </a:p>
          <a:p>
            <a:r>
              <a:rPr lang="en-US" dirty="0"/>
              <a:t>When a programmer collects such type of data for </a:t>
            </a:r>
            <a:r>
              <a:rPr lang="en-US" b="1" dirty="0">
                <a:solidFill>
                  <a:srgbClr val="C00000"/>
                </a:solidFill>
              </a:rPr>
              <a:t>processing</a:t>
            </a:r>
            <a:r>
              <a:rPr lang="en-US" dirty="0"/>
              <a:t>, he would require </a:t>
            </a:r>
            <a:r>
              <a:rPr lang="en-US" b="1" dirty="0">
                <a:solidFill>
                  <a:srgbClr val="C00000"/>
                </a:solidFill>
              </a:rPr>
              <a:t>to store them in computer’s main memory</a:t>
            </a:r>
            <a:r>
              <a:rPr lang="en-US" dirty="0"/>
              <a:t>.</a:t>
            </a:r>
          </a:p>
          <a:p>
            <a:r>
              <a:rPr lang="en-IN" dirty="0"/>
              <a:t>The process of storing data items in computer’s main memory is called </a:t>
            </a:r>
            <a:r>
              <a:rPr lang="en-IN" b="1" i="1" dirty="0">
                <a:solidFill>
                  <a:srgbClr val="C00000"/>
                </a:solidFill>
              </a:rPr>
              <a:t>representation.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Data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be processed must be </a:t>
            </a:r>
            <a:r>
              <a:rPr lang="en-IN" b="1" dirty="0">
                <a:solidFill>
                  <a:srgbClr val="C00000"/>
                </a:solidFill>
              </a:rPr>
              <a:t>organized in a particular fashion</a:t>
            </a:r>
            <a:r>
              <a:rPr lang="en-IN" dirty="0"/>
              <a:t>, these organization leads to structuring of data, and hence the mission to study the Data Structures.</a:t>
            </a:r>
            <a:endParaRPr lang="en-US" dirty="0"/>
          </a:p>
        </p:txBody>
      </p:sp>
      <p:pic>
        <p:nvPicPr>
          <p:cNvPr id="2050" name="Picture 2" descr="E:\Clients\Darshan\Data Structure\2018\PPT\images\data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315" y="460465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20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Data Structure </a:t>
            </a:r>
            <a:r>
              <a:rPr lang="en-US" dirty="0"/>
              <a:t>is a representation of the logical relationship existing between individual elements of data.</a:t>
            </a:r>
          </a:p>
          <a:p>
            <a:r>
              <a:rPr lang="en-IN" dirty="0"/>
              <a:t>In other words, a data structure is a </a:t>
            </a:r>
            <a:r>
              <a:rPr lang="en-IN" b="1" dirty="0">
                <a:solidFill>
                  <a:srgbClr val="C00000"/>
                </a:solidFill>
              </a:rPr>
              <a:t>way of organizing all data items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</a:t>
            </a:r>
            <a:r>
              <a:rPr lang="en-IN" b="1" dirty="0"/>
              <a:t>considers</a:t>
            </a:r>
            <a:r>
              <a:rPr lang="en-IN" dirty="0"/>
              <a:t> not only the </a:t>
            </a:r>
            <a:r>
              <a:rPr lang="en-IN" b="1" dirty="0"/>
              <a:t>elements stored </a:t>
            </a:r>
            <a:r>
              <a:rPr lang="en-IN" dirty="0"/>
              <a:t>but also their </a:t>
            </a:r>
            <a:r>
              <a:rPr lang="en-IN" b="1" dirty="0"/>
              <a:t>relationship to each other.</a:t>
            </a:r>
          </a:p>
          <a:p>
            <a:r>
              <a:rPr lang="en-IN" dirty="0"/>
              <a:t>We can also define data structure as a </a:t>
            </a:r>
            <a:r>
              <a:rPr lang="en-IN" b="1" dirty="0">
                <a:solidFill>
                  <a:srgbClr val="C00000"/>
                </a:solidFill>
              </a:rPr>
              <a:t>mathematical or logical model</a:t>
            </a:r>
            <a:r>
              <a:rPr lang="en-IN" dirty="0"/>
              <a:t> of a particular </a:t>
            </a:r>
            <a:r>
              <a:rPr lang="en-IN" b="1" dirty="0">
                <a:solidFill>
                  <a:srgbClr val="C00000"/>
                </a:solidFill>
              </a:rPr>
              <a:t>organization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data items.</a:t>
            </a:r>
          </a:p>
          <a:p>
            <a:r>
              <a:rPr lang="en-IN" dirty="0"/>
              <a:t>Data Structure mainly specifies the following four things</a:t>
            </a:r>
          </a:p>
          <a:p>
            <a:pPr lvl="1"/>
            <a:r>
              <a:rPr lang="en-IN" dirty="0"/>
              <a:t>Organization of Data</a:t>
            </a:r>
          </a:p>
          <a:p>
            <a:pPr lvl="1"/>
            <a:r>
              <a:rPr lang="en-IN" dirty="0"/>
              <a:t>Accessing Methods</a:t>
            </a:r>
          </a:p>
          <a:p>
            <a:pPr lvl="1"/>
            <a:r>
              <a:rPr lang="en-IN" dirty="0"/>
              <a:t>Degree of Associativity</a:t>
            </a:r>
          </a:p>
          <a:p>
            <a:pPr lvl="1"/>
            <a:r>
              <a:rPr lang="en-IN" dirty="0"/>
              <a:t>Processing alternatives for information</a:t>
            </a:r>
          </a:p>
        </p:txBody>
      </p:sp>
      <p:pic>
        <p:nvPicPr>
          <p:cNvPr id="3074" name="Picture 2" descr="E:\Clients\Darshan\Data Structure\2018\PPT\images\data structur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1" y="3461658"/>
            <a:ext cx="2128921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03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Structure?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/>
              <a:t>representation</a:t>
            </a:r>
            <a:r>
              <a:rPr lang="en-IN" dirty="0"/>
              <a:t> of a particular data </a:t>
            </a:r>
            <a:r>
              <a:rPr lang="en-IN" b="1" dirty="0"/>
              <a:t>structure in the memory</a:t>
            </a:r>
            <a:r>
              <a:rPr lang="en-IN" dirty="0"/>
              <a:t> of a computer is called </a:t>
            </a:r>
            <a:r>
              <a:rPr lang="en-IN" b="1" i="1" dirty="0">
                <a:solidFill>
                  <a:srgbClr val="C00000"/>
                </a:solidFill>
              </a:rPr>
              <a:t>Storage Structure.</a:t>
            </a:r>
          </a:p>
          <a:p>
            <a:r>
              <a:rPr lang="en-IN" dirty="0"/>
              <a:t>The storage structure </a:t>
            </a:r>
            <a:r>
              <a:rPr lang="en-IN" b="1" dirty="0"/>
              <a:t>representation</a:t>
            </a:r>
            <a:r>
              <a:rPr lang="en-IN" dirty="0"/>
              <a:t> </a:t>
            </a:r>
            <a:r>
              <a:rPr lang="en-IN" b="1" dirty="0"/>
              <a:t>in auxiliary memory </a:t>
            </a:r>
            <a:r>
              <a:rPr lang="en-IN" dirty="0"/>
              <a:t>is called as </a:t>
            </a:r>
            <a:r>
              <a:rPr lang="en-IN" b="1" i="1" dirty="0">
                <a:solidFill>
                  <a:srgbClr val="C00000"/>
                </a:solidFill>
              </a:rPr>
              <a:t>File Structure.</a:t>
            </a:r>
          </a:p>
        </p:txBody>
      </p:sp>
      <p:pic>
        <p:nvPicPr>
          <p:cNvPr id="4098" name="Picture 2" descr="E:\Clients\Darshan\Data Structure\2018\PPT\images\Algorith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8771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Clients\Darshan\Data Structure\2018\PPT\images\data stru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35336"/>
            <a:ext cx="1625934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:\Clients\Darshan\Data Structure\2018\PPT\images\Amazon-Interview-Questions - 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2535336"/>
            <a:ext cx="1488951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3"/>
          <p:cNvSpPr/>
          <p:nvPr/>
        </p:nvSpPr>
        <p:spPr>
          <a:xfrm>
            <a:off x="4191000" y="2906810"/>
            <a:ext cx="533400" cy="533400"/>
          </a:xfrm>
          <a:prstGeom prst="mathPlus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qual 5"/>
          <p:cNvSpPr/>
          <p:nvPr/>
        </p:nvSpPr>
        <p:spPr>
          <a:xfrm>
            <a:off x="7155744" y="2906810"/>
            <a:ext cx="533400" cy="533400"/>
          </a:xfrm>
          <a:prstGeom prst="mathEqual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1" y="4083445"/>
            <a:ext cx="1460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Algorithm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1" y="4083445"/>
            <a:ext cx="204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Data Structure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10974" y="4083445"/>
            <a:ext cx="126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Program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16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Data Structure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4650809" y="997857"/>
            <a:ext cx="2286000" cy="4572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Data Structure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060009" y="1455057"/>
            <a:ext cx="7949852" cy="914400"/>
            <a:chOff x="609600" y="1600200"/>
            <a:chExt cx="7949852" cy="914400"/>
          </a:xfrm>
          <a:solidFill>
            <a:sysClr val="window" lastClr="FFFFFF">
              <a:lumMod val="50000"/>
            </a:sysClr>
          </a:solidFill>
        </p:grpSpPr>
        <p:sp>
          <p:nvSpPr>
            <p:cNvPr id="58" name="Rounded Rectangle 57"/>
            <p:cNvSpPr/>
            <p:nvPr/>
          </p:nvSpPr>
          <p:spPr>
            <a:xfrm>
              <a:off x="609600" y="2057400"/>
              <a:ext cx="2590800" cy="457200"/>
            </a:xfrm>
            <a:prstGeom prst="roundRect">
              <a:avLst/>
            </a:prstGeom>
            <a:solidFill>
              <a:sysClr val="window" lastClr="FFFFFF">
                <a:lumMod val="50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Primitive Data Structure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435252" y="2057400"/>
              <a:ext cx="3124200" cy="457200"/>
            </a:xfrm>
            <a:prstGeom prst="roundRect">
              <a:avLst/>
            </a:prstGeom>
            <a:solidFill>
              <a:sysClr val="window" lastClr="FFFFFF">
                <a:lumMod val="50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Non-Primitive Data Structure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05000" y="1752600"/>
              <a:ext cx="5105400" cy="0"/>
            </a:xfrm>
            <a:prstGeom prst="lin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4" name="Straight Arrow Connector 63"/>
            <p:cNvCxnSpPr>
              <a:endCxn id="58" idx="0"/>
            </p:cNvCxnSpPr>
            <p:nvPr/>
          </p:nvCxnSpPr>
          <p:spPr>
            <a:xfrm>
              <a:off x="1905000" y="1752600"/>
              <a:ext cx="0" cy="304800"/>
            </a:xfrm>
            <a:prstGeom prst="straightConnector1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6" name="Straight Arrow Connector 65"/>
            <p:cNvCxnSpPr>
              <a:endCxn id="60" idx="0"/>
            </p:cNvCxnSpPr>
            <p:nvPr/>
          </p:nvCxnSpPr>
          <p:spPr>
            <a:xfrm>
              <a:off x="6997352" y="1752600"/>
              <a:ext cx="0" cy="304800"/>
            </a:xfrm>
            <a:prstGeom prst="straightConnector1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7" name="Straight Connector 66"/>
            <p:cNvCxnSpPr>
              <a:stCxn id="54" idx="2"/>
            </p:cNvCxnSpPr>
            <p:nvPr/>
          </p:nvCxnSpPr>
          <p:spPr>
            <a:xfrm>
              <a:off x="4343400" y="1600200"/>
              <a:ext cx="0" cy="152400"/>
            </a:xfrm>
            <a:prstGeom prst="lin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68" name="Group 67"/>
          <p:cNvGrpSpPr/>
          <p:nvPr/>
        </p:nvGrpSpPr>
        <p:grpSpPr>
          <a:xfrm>
            <a:off x="1744771" y="2369457"/>
            <a:ext cx="3678476" cy="1811055"/>
            <a:chOff x="294362" y="2514600"/>
            <a:chExt cx="3678476" cy="1811055"/>
          </a:xfrm>
        </p:grpSpPr>
        <p:sp>
          <p:nvSpPr>
            <p:cNvPr id="69" name="Rounded Rectangle 68"/>
            <p:cNvSpPr/>
            <p:nvPr/>
          </p:nvSpPr>
          <p:spPr>
            <a:xfrm>
              <a:off x="294362" y="2895600"/>
              <a:ext cx="1077238" cy="457200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Integer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213981" y="3716055"/>
              <a:ext cx="1077238" cy="609600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Floating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Point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882282" y="2895600"/>
              <a:ext cx="1291224" cy="457200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Characters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895600" y="3716055"/>
              <a:ext cx="1077238" cy="457200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Pointers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32981" y="2667000"/>
              <a:ext cx="260123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6" name="Straight Arrow Connector 75"/>
            <p:cNvCxnSpPr>
              <a:endCxn id="69" idx="0"/>
            </p:cNvCxnSpPr>
            <p:nvPr/>
          </p:nvCxnSpPr>
          <p:spPr>
            <a:xfrm>
              <a:off x="832981" y="2667000"/>
              <a:ext cx="0" cy="2286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7" name="Straight Arrow Connector 76"/>
            <p:cNvCxnSpPr>
              <a:endCxn id="71" idx="0"/>
            </p:cNvCxnSpPr>
            <p:nvPr/>
          </p:nvCxnSpPr>
          <p:spPr>
            <a:xfrm>
              <a:off x="2516688" y="2653553"/>
              <a:ext cx="11206" cy="24204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9" name="Straight Arrow Connector 78"/>
            <p:cNvCxnSpPr>
              <a:endCxn id="73" idx="0"/>
            </p:cNvCxnSpPr>
            <p:nvPr/>
          </p:nvCxnSpPr>
          <p:spPr>
            <a:xfrm>
              <a:off x="3434219" y="2667000"/>
              <a:ext cx="0" cy="104905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1" name="Straight Arrow Connector 80"/>
            <p:cNvCxnSpPr>
              <a:endCxn id="70" idx="0"/>
            </p:cNvCxnSpPr>
            <p:nvPr/>
          </p:nvCxnSpPr>
          <p:spPr>
            <a:xfrm>
              <a:off x="1752600" y="2667000"/>
              <a:ext cx="0" cy="104905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3" name="Straight Connector 82"/>
            <p:cNvCxnSpPr>
              <a:stCxn id="58" idx="2"/>
            </p:cNvCxnSpPr>
            <p:nvPr/>
          </p:nvCxnSpPr>
          <p:spPr>
            <a:xfrm>
              <a:off x="1905000" y="2514600"/>
              <a:ext cx="0" cy="1524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5" name="Group 84"/>
          <p:cNvGrpSpPr/>
          <p:nvPr/>
        </p:nvGrpSpPr>
        <p:grpSpPr>
          <a:xfrm>
            <a:off x="6022409" y="3207657"/>
            <a:ext cx="3886200" cy="1295400"/>
            <a:chOff x="4572000" y="3352800"/>
            <a:chExt cx="3886200" cy="1295400"/>
          </a:xfrm>
          <a:solidFill>
            <a:sysClr val="window" lastClr="FFFFFF">
              <a:lumMod val="85000"/>
            </a:sysClr>
          </a:solidFill>
        </p:grpSpPr>
        <p:sp>
          <p:nvSpPr>
            <p:cNvPr id="86" name="Rounded Rectangle 85"/>
            <p:cNvSpPr/>
            <p:nvPr/>
          </p:nvSpPr>
          <p:spPr>
            <a:xfrm>
              <a:off x="4572000" y="4038600"/>
              <a:ext cx="1077238" cy="6096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Linear List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173238" y="4038600"/>
              <a:ext cx="1284962" cy="6096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Non-linear List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5110619" y="3733800"/>
              <a:ext cx="2705100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1" name="Straight Arrow Connector 90"/>
            <p:cNvCxnSpPr>
              <a:endCxn id="86" idx="0"/>
            </p:cNvCxnSpPr>
            <p:nvPr/>
          </p:nvCxnSpPr>
          <p:spPr>
            <a:xfrm>
              <a:off x="5110619" y="3716055"/>
              <a:ext cx="0" cy="322545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2" name="Straight Arrow Connector 91"/>
            <p:cNvCxnSpPr>
              <a:endCxn id="87" idx="0"/>
            </p:cNvCxnSpPr>
            <p:nvPr/>
          </p:nvCxnSpPr>
          <p:spPr>
            <a:xfrm>
              <a:off x="7815719" y="37338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9" name="Straight Connector 98"/>
            <p:cNvCxnSpPr>
              <a:stCxn id="116" idx="2"/>
            </p:cNvCxnSpPr>
            <p:nvPr/>
          </p:nvCxnSpPr>
          <p:spPr>
            <a:xfrm>
              <a:off x="6634619" y="3352800"/>
              <a:ext cx="0" cy="38100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0" name="Group 99"/>
          <p:cNvGrpSpPr/>
          <p:nvPr/>
        </p:nvGrpSpPr>
        <p:grpSpPr>
          <a:xfrm>
            <a:off x="5326171" y="4503057"/>
            <a:ext cx="2374725" cy="1066800"/>
            <a:chOff x="3875762" y="4648200"/>
            <a:chExt cx="2374725" cy="1066800"/>
          </a:xfrm>
          <a:solidFill>
            <a:sysClr val="window" lastClr="FFFFFF">
              <a:lumMod val="95000"/>
            </a:sysClr>
          </a:solidFill>
        </p:grpSpPr>
        <p:sp>
          <p:nvSpPr>
            <p:cNvPr id="101" name="Rounded Rectangle 100"/>
            <p:cNvSpPr/>
            <p:nvPr/>
          </p:nvSpPr>
          <p:spPr>
            <a:xfrm>
              <a:off x="3875762" y="52578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Stack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5173249" y="52578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Queue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4409162" y="4953000"/>
              <a:ext cx="1302706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4" name="Straight Arrow Connector 103"/>
            <p:cNvCxnSpPr>
              <a:endCxn id="101" idx="0"/>
            </p:cNvCxnSpPr>
            <p:nvPr/>
          </p:nvCxnSpPr>
          <p:spPr>
            <a:xfrm>
              <a:off x="4409162" y="4953000"/>
              <a:ext cx="5219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5" name="Straight Arrow Connector 104"/>
            <p:cNvCxnSpPr>
              <a:endCxn id="102" idx="0"/>
            </p:cNvCxnSpPr>
            <p:nvPr/>
          </p:nvCxnSpPr>
          <p:spPr>
            <a:xfrm>
              <a:off x="5711868" y="49530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6" name="Straight Connector 105"/>
            <p:cNvCxnSpPr>
              <a:stCxn id="86" idx="2"/>
            </p:cNvCxnSpPr>
            <p:nvPr/>
          </p:nvCxnSpPr>
          <p:spPr>
            <a:xfrm>
              <a:off x="5110619" y="4648200"/>
              <a:ext cx="0" cy="30480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7" name="Group 106"/>
          <p:cNvGrpSpPr/>
          <p:nvPr/>
        </p:nvGrpSpPr>
        <p:grpSpPr>
          <a:xfrm>
            <a:off x="8085028" y="4503057"/>
            <a:ext cx="2362200" cy="1066800"/>
            <a:chOff x="6634619" y="4648200"/>
            <a:chExt cx="2362200" cy="1066800"/>
          </a:xfrm>
          <a:solidFill>
            <a:sysClr val="window" lastClr="FFFFFF">
              <a:lumMod val="95000"/>
            </a:sysClr>
          </a:solidFill>
        </p:grpSpPr>
        <p:sp>
          <p:nvSpPr>
            <p:cNvPr id="108" name="Rounded Rectangle 107"/>
            <p:cNvSpPr/>
            <p:nvPr/>
          </p:nvSpPr>
          <p:spPr>
            <a:xfrm>
              <a:off x="6634619" y="52578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Graphs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7919581" y="52578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Trees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7173238" y="4953000"/>
              <a:ext cx="1284962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1" name="Straight Arrow Connector 110"/>
            <p:cNvCxnSpPr>
              <a:endCxn id="108" idx="0"/>
            </p:cNvCxnSpPr>
            <p:nvPr/>
          </p:nvCxnSpPr>
          <p:spPr>
            <a:xfrm>
              <a:off x="7173238" y="49530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2" name="Straight Arrow Connector 111"/>
            <p:cNvCxnSpPr>
              <a:endCxn id="109" idx="0"/>
            </p:cNvCxnSpPr>
            <p:nvPr/>
          </p:nvCxnSpPr>
          <p:spPr>
            <a:xfrm>
              <a:off x="8458200" y="49530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3" name="Straight Arrow Connector 112"/>
            <p:cNvCxnSpPr>
              <a:stCxn id="87" idx="2"/>
            </p:cNvCxnSpPr>
            <p:nvPr/>
          </p:nvCxnSpPr>
          <p:spPr>
            <a:xfrm>
              <a:off x="7815719" y="46482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4" name="Group 113"/>
          <p:cNvGrpSpPr/>
          <p:nvPr/>
        </p:nvGrpSpPr>
        <p:grpSpPr>
          <a:xfrm>
            <a:off x="6022409" y="2369457"/>
            <a:ext cx="4277638" cy="838200"/>
            <a:chOff x="4572000" y="2514600"/>
            <a:chExt cx="4277638" cy="838200"/>
          </a:xfrm>
          <a:solidFill>
            <a:sysClr val="window" lastClr="FFFFFF">
              <a:lumMod val="65000"/>
            </a:sysClr>
          </a:solidFill>
        </p:grpSpPr>
        <p:sp>
          <p:nvSpPr>
            <p:cNvPr id="115" name="Rounded Rectangle 114"/>
            <p:cNvSpPr/>
            <p:nvPr/>
          </p:nvSpPr>
          <p:spPr>
            <a:xfrm>
              <a:off x="4572000" y="2895600"/>
              <a:ext cx="1077238" cy="4572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Arrays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096000" y="2895600"/>
              <a:ext cx="1077238" cy="4572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Lists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7772400" y="2895600"/>
              <a:ext cx="1077238" cy="4572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Files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110619" y="2667000"/>
              <a:ext cx="3200400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9" name="Straight Arrow Connector 118"/>
            <p:cNvCxnSpPr>
              <a:endCxn id="115" idx="0"/>
            </p:cNvCxnSpPr>
            <p:nvPr/>
          </p:nvCxnSpPr>
          <p:spPr>
            <a:xfrm>
              <a:off x="5110619" y="2667000"/>
              <a:ext cx="0" cy="2286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0" name="Straight Arrow Connector 119"/>
            <p:cNvCxnSpPr>
              <a:endCxn id="116" idx="0"/>
            </p:cNvCxnSpPr>
            <p:nvPr/>
          </p:nvCxnSpPr>
          <p:spPr>
            <a:xfrm>
              <a:off x="6634619" y="2667000"/>
              <a:ext cx="0" cy="2286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1" name="Straight Arrow Connector 120"/>
            <p:cNvCxnSpPr>
              <a:endCxn id="117" idx="0"/>
            </p:cNvCxnSpPr>
            <p:nvPr/>
          </p:nvCxnSpPr>
          <p:spPr>
            <a:xfrm>
              <a:off x="8311019" y="2667000"/>
              <a:ext cx="0" cy="2286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2" name="Straight Connector 121"/>
            <p:cNvCxnSpPr>
              <a:stCxn id="60" idx="2"/>
            </p:cNvCxnSpPr>
            <p:nvPr/>
          </p:nvCxnSpPr>
          <p:spPr>
            <a:xfrm>
              <a:off x="6997352" y="2514600"/>
              <a:ext cx="0" cy="15240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7424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Primitive / Non-primitive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Primitive data structures</a:t>
            </a:r>
          </a:p>
          <a:p>
            <a:pPr lvl="1"/>
            <a:r>
              <a:rPr lang="en-IN" dirty="0"/>
              <a:t>Primitive data structures are basic structures and are directly operated upon by machine instructions.</a:t>
            </a:r>
          </a:p>
          <a:p>
            <a:pPr lvl="1"/>
            <a:r>
              <a:rPr lang="en-IN" b="1" i="1" dirty="0">
                <a:solidFill>
                  <a:srgbClr val="C00000"/>
                </a:solidFill>
              </a:rPr>
              <a:t>Integers</a:t>
            </a:r>
            <a:r>
              <a:rPr lang="en-IN" dirty="0"/>
              <a:t>, </a:t>
            </a:r>
            <a:r>
              <a:rPr lang="en-IN" b="1" i="1" dirty="0">
                <a:solidFill>
                  <a:srgbClr val="C00000"/>
                </a:solidFill>
              </a:rPr>
              <a:t>floats</a:t>
            </a:r>
            <a:r>
              <a:rPr lang="en-IN" dirty="0"/>
              <a:t>, </a:t>
            </a:r>
            <a:r>
              <a:rPr lang="en-IN" b="1" i="1" dirty="0">
                <a:solidFill>
                  <a:srgbClr val="C00000"/>
                </a:solidFill>
              </a:rPr>
              <a:t>character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i="1" dirty="0">
                <a:solidFill>
                  <a:srgbClr val="C00000"/>
                </a:solidFill>
              </a:rPr>
              <a:t>pointers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examples of primitive data structures.</a:t>
            </a:r>
          </a:p>
          <a:p>
            <a:r>
              <a:rPr lang="en-US" b="1" dirty="0"/>
              <a:t>Non primitive data structure</a:t>
            </a:r>
          </a:p>
          <a:p>
            <a:pPr lvl="1"/>
            <a:r>
              <a:rPr lang="en-IN" dirty="0"/>
              <a:t>These are derived </a:t>
            </a:r>
            <a:r>
              <a:rPr lang="en-IN" dirty="0">
                <a:ea typeface="Roboto Light" pitchFamily="2" charset="0"/>
              </a:rPr>
              <a:t>from</a:t>
            </a:r>
            <a:r>
              <a:rPr lang="en-IN" dirty="0"/>
              <a:t> primitive data structures.</a:t>
            </a:r>
          </a:p>
          <a:p>
            <a:pPr lvl="1"/>
            <a:r>
              <a:rPr lang="en-IN" dirty="0"/>
              <a:t>The non-primitive data structures emphasize on structuring of a group of homogeneous or heterogeneous  data items.</a:t>
            </a:r>
          </a:p>
          <a:p>
            <a:pPr lvl="1"/>
            <a:r>
              <a:rPr lang="en-IN" dirty="0"/>
              <a:t>Examples of Non-primitive data type are </a:t>
            </a:r>
            <a:r>
              <a:rPr lang="en-IN" b="1" i="1" dirty="0">
                <a:solidFill>
                  <a:srgbClr val="C00000"/>
                </a:solidFill>
              </a:rPr>
              <a:t>Array</a:t>
            </a:r>
            <a:r>
              <a:rPr lang="en-IN" dirty="0"/>
              <a:t>, </a:t>
            </a:r>
            <a:r>
              <a:rPr lang="en-IN" b="1" i="1" dirty="0">
                <a:solidFill>
                  <a:srgbClr val="C00000"/>
                </a:solidFill>
              </a:rPr>
              <a:t>List</a:t>
            </a:r>
            <a:r>
              <a:rPr lang="en-IN" dirty="0"/>
              <a:t>, and </a:t>
            </a:r>
            <a:r>
              <a:rPr lang="en-IN" b="1" i="1" dirty="0">
                <a:solidFill>
                  <a:srgbClr val="C00000"/>
                </a:solidFill>
              </a:rPr>
              <a:t>File</a:t>
            </a:r>
            <a:r>
              <a:rPr lang="en-IN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945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 primitive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Array:</a:t>
            </a:r>
            <a:r>
              <a:rPr lang="en-IN" dirty="0"/>
              <a:t> An array is a fixed-size sequenced collection of elements of the same data type.</a:t>
            </a:r>
          </a:p>
          <a:p>
            <a:r>
              <a:rPr lang="en-IN" b="1" dirty="0"/>
              <a:t>List:</a:t>
            </a:r>
            <a:r>
              <a:rPr lang="en-IN" dirty="0"/>
              <a:t> An ordered set containing variable number of elements is called as Lists.</a:t>
            </a:r>
          </a:p>
          <a:p>
            <a:r>
              <a:rPr lang="en-IN" b="1" dirty="0"/>
              <a:t>File:</a:t>
            </a:r>
            <a:r>
              <a:rPr lang="en-IN" dirty="0"/>
              <a:t> A file is a collection of logically related information. It can be viewed as a large list of records consisting of various fields.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862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244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626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2819400" y="4709885"/>
            <a:ext cx="228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3657600" y="4709885"/>
            <a:ext cx="228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4495800" y="4709885"/>
            <a:ext cx="228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5334000" y="4709885"/>
            <a:ext cx="228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881085"/>
            <a:ext cx="306284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124200" y="330724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Array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493848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List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008420" y="456915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760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/ Non-Linear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 data structures</a:t>
            </a:r>
          </a:p>
          <a:p>
            <a:pPr lvl="1"/>
            <a:r>
              <a:rPr lang="en-IN" dirty="0"/>
              <a:t>A data structure is said to be Linear, if its elements are connected in linear fashion by means of logically or in sequence memory locations.</a:t>
            </a:r>
          </a:p>
          <a:p>
            <a:pPr lvl="1"/>
            <a:r>
              <a:rPr lang="en-IN" dirty="0"/>
              <a:t>Examples of Linear Data Structure are </a:t>
            </a:r>
            <a:r>
              <a:rPr lang="en-IN" b="1" i="1" dirty="0">
                <a:solidFill>
                  <a:srgbClr val="C00000"/>
                </a:solidFill>
              </a:rPr>
              <a:t>Stack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i="1" dirty="0">
                <a:solidFill>
                  <a:srgbClr val="C00000"/>
                </a:solidFill>
              </a:rPr>
              <a:t>Queue</a:t>
            </a:r>
            <a:r>
              <a:rPr lang="en-IN" dirty="0"/>
              <a:t>.</a:t>
            </a:r>
          </a:p>
          <a:p>
            <a:r>
              <a:rPr lang="en-US" b="1" dirty="0"/>
              <a:t>Nonlinear data structures</a:t>
            </a:r>
          </a:p>
          <a:p>
            <a:pPr lvl="1"/>
            <a:r>
              <a:rPr lang="en-IN" dirty="0"/>
              <a:t>Nonlinear data structures are those data structure in which data items are not arranged in a sequence.</a:t>
            </a:r>
          </a:p>
          <a:p>
            <a:pPr lvl="1"/>
            <a:r>
              <a:rPr lang="en-IN" dirty="0"/>
              <a:t>Examples of Non-linear Data Structure are </a:t>
            </a:r>
            <a:r>
              <a:rPr lang="en-IN" b="1" i="1" dirty="0">
                <a:solidFill>
                  <a:srgbClr val="C00000"/>
                </a:solidFill>
              </a:rPr>
              <a:t>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i="1" dirty="0">
                <a:solidFill>
                  <a:srgbClr val="C00000"/>
                </a:solidFill>
              </a:rPr>
              <a:t>Graph</a:t>
            </a:r>
            <a:r>
              <a:rPr lang="en-IN" b="1" i="1" dirty="0"/>
              <a:t>.</a:t>
            </a:r>
            <a:endParaRPr lang="en-US" b="1" i="1" dirty="0"/>
          </a:p>
        </p:txBody>
      </p:sp>
      <p:pic>
        <p:nvPicPr>
          <p:cNvPr id="2050" name="Picture 2" descr="E:\Clients\Darshan\Data Structure\images\Data Structure\391px-Data_st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88" y="3770086"/>
            <a:ext cx="1862137" cy="133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Clients\Darshan\Data Structure\images\Data Structure\Fifo_queu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8" y="3770086"/>
            <a:ext cx="173840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Clients\Darshan\Data Structure\images\Data Structure\T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693886"/>
            <a:ext cx="1828800" cy="15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Clients\Darshan\Data Structure\images\Data Structure\440px-6n-graph2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605346"/>
            <a:ext cx="1485900" cy="162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96887" y="537028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82887" y="537028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34200" y="537028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Tree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839200" y="537028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022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1058</Words>
  <Application>Microsoft Office PowerPoint</Application>
  <PresentationFormat>Widescreen</PresentationFormat>
  <Paragraphs>144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Wingdings 3</vt:lpstr>
      <vt:lpstr>Roboto Condensed</vt:lpstr>
      <vt:lpstr>Consolas</vt:lpstr>
      <vt:lpstr>Roboto Condensed Light</vt:lpstr>
      <vt:lpstr>Wingdings</vt:lpstr>
      <vt:lpstr>Office Theme</vt:lpstr>
      <vt:lpstr>Unit-1  Introduction to  Data Structure </vt:lpstr>
      <vt:lpstr>PowerPoint Presentation</vt:lpstr>
      <vt:lpstr>What is Data?</vt:lpstr>
      <vt:lpstr>What is Data Structure?</vt:lpstr>
      <vt:lpstr>What is Data Structure? Cont..</vt:lpstr>
      <vt:lpstr>Classification of Data Structure</vt:lpstr>
      <vt:lpstr>Primitive / Non-primitive data structures</vt:lpstr>
      <vt:lpstr>Non primitive Data Structure</vt:lpstr>
      <vt:lpstr>Linear / Non-Linear data structure</vt:lpstr>
      <vt:lpstr>Operations of Data Structure</vt:lpstr>
      <vt:lpstr>Time and space analysis of algorithms</vt:lpstr>
      <vt:lpstr>Calculate Time Complexity of Algorithm</vt:lpstr>
      <vt:lpstr>Calculating Time Complexity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</dc:title>
  <dc:creator>ADMIN</dc:creator>
  <cp:keywords>Data Structure, Darshan Institute of Engineering &amp; Technology, DIET</cp:keywords>
  <cp:lastModifiedBy>Naimish Vadodariya</cp:lastModifiedBy>
  <cp:revision>154</cp:revision>
  <dcterms:created xsi:type="dcterms:W3CDTF">2020-05-01T05:09:15Z</dcterms:created>
  <dcterms:modified xsi:type="dcterms:W3CDTF">2021-02-24T08:03:38Z</dcterms:modified>
</cp:coreProperties>
</file>