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3" r:id="rId2"/>
    <p:sldId id="292" r:id="rId3"/>
    <p:sldId id="357" r:id="rId4"/>
    <p:sldId id="347" r:id="rId5"/>
    <p:sldId id="348" r:id="rId6"/>
    <p:sldId id="349" r:id="rId7"/>
    <p:sldId id="350" r:id="rId8"/>
    <p:sldId id="351" r:id="rId9"/>
    <p:sldId id="358" r:id="rId10"/>
    <p:sldId id="353" r:id="rId11"/>
    <p:sldId id="354" r:id="rId12"/>
    <p:sldId id="355" r:id="rId13"/>
    <p:sldId id="359" r:id="rId14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Roboto Condensed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0QoZyUnuIEp7+XVSeIQvg==" hashData="scamxclhUQXAk/u9LZ/+A7RrJ7uj5qotJOoa2D0oKoe2KqNWRdxqDBJ5UNePtouzd1W6fbWfJD5e7hfNixJ6d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5C0000"/>
    <a:srgbClr val="1D3064"/>
    <a:srgbClr val="F54337"/>
    <a:srgbClr val="ED524F"/>
    <a:srgbClr val="3366FF"/>
    <a:srgbClr val="301B92"/>
    <a:srgbClr val="673BB7"/>
    <a:srgbClr val="607D8B"/>
    <a:srgbClr val="B71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34" y="2201220"/>
            <a:ext cx="4109921" cy="178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#2170715 (DMBI)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Introduction to Data Mining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(Array)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Linear Data Structure</a:t>
            </a:r>
            <a:br>
              <a:rPr lang="en-US" sz="6000" dirty="0"/>
            </a:br>
            <a:r>
              <a:rPr lang="en-US" sz="6000" dirty="0"/>
              <a:t>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construct matrix structure from liner representation we need to record.</a:t>
            </a:r>
          </a:p>
          <a:p>
            <a:pPr lvl="1"/>
            <a:r>
              <a:rPr lang="en-IN" dirty="0"/>
              <a:t>Original row and columns of each non zero entries.</a:t>
            </a:r>
          </a:p>
          <a:p>
            <a:pPr lvl="1"/>
            <a:r>
              <a:rPr lang="en-IN" dirty="0"/>
              <a:t>Number of rows and columns in the matrix.</a:t>
            </a:r>
          </a:p>
          <a:p>
            <a:r>
              <a:rPr lang="en-IN" dirty="0"/>
              <a:t>So each element of the array into which the sparse matrix is mapped need to have three fields: </a:t>
            </a:r>
            <a:r>
              <a:rPr lang="en-IN" b="1" i="1" dirty="0">
                <a:solidFill>
                  <a:srgbClr val="FF0000"/>
                </a:solidFill>
              </a:rPr>
              <a:t>row</a:t>
            </a:r>
            <a:r>
              <a:rPr lang="en-IN" b="1" i="1" dirty="0"/>
              <a:t>, </a:t>
            </a:r>
            <a:r>
              <a:rPr lang="en-IN" b="1" i="1" dirty="0">
                <a:solidFill>
                  <a:srgbClr val="FF0000"/>
                </a:solidFill>
              </a:rPr>
              <a:t>column</a:t>
            </a:r>
            <a:r>
              <a:rPr lang="en-IN" b="1" i="1" dirty="0"/>
              <a:t> </a:t>
            </a:r>
            <a:r>
              <a:rPr lang="en-IN" i="1" dirty="0"/>
              <a:t>and</a:t>
            </a:r>
            <a:r>
              <a:rPr lang="en-IN" b="1" i="1" dirty="0"/>
              <a:t> </a:t>
            </a:r>
            <a:r>
              <a:rPr lang="en-IN" b="1" i="1" dirty="0">
                <a:solidFill>
                  <a:srgbClr val="FF0000"/>
                </a:solidFill>
              </a:rPr>
              <a:t>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7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35686"/>
              </p:ext>
            </p:extLst>
          </p:nvPr>
        </p:nvGraphicFramePr>
        <p:xfrm>
          <a:off x="1347671" y="1198688"/>
          <a:ext cx="3222173" cy="20677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9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7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92666"/>
              </p:ext>
            </p:extLst>
          </p:nvPr>
        </p:nvGraphicFramePr>
        <p:xfrm>
          <a:off x="539931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79276"/>
              </p:ext>
            </p:extLst>
          </p:nvPr>
        </p:nvGraphicFramePr>
        <p:xfrm>
          <a:off x="684711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86640"/>
              </p:ext>
            </p:extLst>
          </p:nvPr>
        </p:nvGraphicFramePr>
        <p:xfrm>
          <a:off x="8294914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043768" y="707240"/>
            <a:ext cx="4059476" cy="2797338"/>
            <a:chOff x="-3132688" y="504596"/>
            <a:chExt cx="4059476" cy="2797338"/>
          </a:xfrm>
        </p:grpSpPr>
        <p:sp>
          <p:nvSpPr>
            <p:cNvPr id="5" name="Double Bracket 4"/>
            <p:cNvSpPr/>
            <p:nvPr/>
          </p:nvSpPr>
          <p:spPr>
            <a:xfrm>
              <a:off x="-2823780" y="826457"/>
              <a:ext cx="3227027" cy="2364331"/>
            </a:xfrm>
            <a:prstGeom prst="bracketPair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7188" y="293260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6x7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3132688" y="1008971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3132688" y="1350647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3132688" y="1692323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-3132688" y="2033999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3132688" y="2375675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132688" y="2717352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2709040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2219167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742233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248097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817172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386246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88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7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99185" y="3641350"/>
            <a:ext cx="3581400" cy="1351020"/>
            <a:chOff x="0" y="3124200"/>
            <a:chExt cx="3581400" cy="1447800"/>
          </a:xfrm>
        </p:grpSpPr>
        <p:sp>
          <p:nvSpPr>
            <p:cNvPr id="25" name="Rectangle 24"/>
            <p:cNvSpPr/>
            <p:nvPr/>
          </p:nvSpPr>
          <p:spPr>
            <a:xfrm>
              <a:off x="152400" y="3124200"/>
              <a:ext cx="33528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0" y="3133383"/>
              <a:ext cx="358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Memory Space required to store </a:t>
              </a:r>
            </a:p>
            <a:p>
              <a:pPr algn="ctr"/>
              <a:r>
                <a:rPr lang="en-IN" dirty="0">
                  <a:solidFill>
                    <a:schemeClr val="bg1"/>
                  </a:solidFill>
                </a:rPr>
                <a:t>6x7 matrix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" y="3971583"/>
              <a:ext cx="2819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42 x 2  = 84 bytes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5" idx="0"/>
          </p:cNvCxnSpPr>
          <p:nvPr/>
        </p:nvCxnSpPr>
        <p:spPr>
          <a:xfrm flipV="1">
            <a:off x="2927985" y="3336551"/>
            <a:ext cx="0" cy="3047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116348" y="5098642"/>
            <a:ext cx="3581400" cy="1288394"/>
            <a:chOff x="457200" y="4909454"/>
            <a:chExt cx="35814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609600" y="4909454"/>
              <a:ext cx="33528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" y="5025123"/>
              <a:ext cx="358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Memory Space required to store </a:t>
              </a:r>
            </a:p>
            <a:p>
              <a:pPr algn="ctr"/>
              <a:r>
                <a:rPr lang="en-IN" dirty="0">
                  <a:solidFill>
                    <a:schemeClr val="bg1"/>
                  </a:solidFill>
                </a:rPr>
                <a:t>Linear Representation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6428" y="5747654"/>
              <a:ext cx="2819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 x 2  = 60 bytes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780315" y="914400"/>
            <a:ext cx="31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Linear representation of Matrix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91490" y="1879578"/>
            <a:ext cx="75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 =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426802" y="121732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993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471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2949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324652" y="121732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99314" y="21566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47114" y="21566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294914" y="2145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451924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99314" y="255502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47114" y="25562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294914" y="25562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899544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99314" y="295471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847114" y="2948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294914" y="2948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24652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3993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8471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2949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184898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399314" y="37684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847114" y="37684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294914" y="37627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451924" y="193313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399314" y="41681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847114" y="41681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94914" y="41566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426802" y="2260651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99314" y="456066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847114" y="457791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294914" y="456641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99544" y="2935123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3993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8471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2949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84898" y="2935123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399314" y="53686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847114" y="536419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8294914" y="53629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99314" y="5886290"/>
            <a:ext cx="3886200" cy="500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Space Saved = 84 – 60 = 24 bytes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36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 animBg="1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 animBg="1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4" grpId="0" animBg="1"/>
      <p:bldP spid="55" grpId="0"/>
      <p:bldP spid="56" grpId="0"/>
      <p:bldP spid="57" grpId="0"/>
      <p:bldP spid="58" grpId="0" animBg="1"/>
      <p:bldP spid="59" grpId="0"/>
      <p:bldP spid="60" grpId="0"/>
      <p:bldP spid="61" grpId="0"/>
      <p:bldP spid="62" grpId="0" animBg="1"/>
      <p:bldP spid="63" grpId="0"/>
      <p:bldP spid="64" grpId="0"/>
      <p:bldP spid="65" grpId="0"/>
      <p:bldP spid="66" grpId="0" animBg="1"/>
      <p:bldP spid="67" grpId="0"/>
      <p:bldP spid="68" grpId="0"/>
      <p:bldP spid="69" grpId="0"/>
      <p:bldP spid="70" grpId="0" animBg="1"/>
      <p:bldP spid="71" grpId="0"/>
      <p:bldP spid="72" grpId="0"/>
      <p:bldP spid="73" grpId="0"/>
      <p:bldP spid="74" grpId="0" animBg="1"/>
      <p:bldP spid="75" grpId="0"/>
      <p:bldP spid="76" grpId="0"/>
      <p:bldP spid="77" grpId="0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45177"/>
              </p:ext>
            </p:extLst>
          </p:nvPr>
        </p:nvGraphicFramePr>
        <p:xfrm>
          <a:off x="79465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92490"/>
              </p:ext>
            </p:extLst>
          </p:nvPr>
        </p:nvGraphicFramePr>
        <p:xfrm>
          <a:off x="1937654" y="1338948"/>
          <a:ext cx="990600" cy="438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57790"/>
              </p:ext>
            </p:extLst>
          </p:nvPr>
        </p:nvGraphicFramePr>
        <p:xfrm>
          <a:off x="3080654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4218" y="91440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Linear Representation of Matrix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7674"/>
              </p:ext>
            </p:extLst>
          </p:nvPr>
        </p:nvGraphicFramePr>
        <p:xfrm>
          <a:off x="7043054" y="1295398"/>
          <a:ext cx="990600" cy="43835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04898"/>
              </p:ext>
            </p:extLst>
          </p:nvPr>
        </p:nvGraphicFramePr>
        <p:xfrm>
          <a:off x="8133192" y="129539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38055" y="91440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Linear Representation of Matrix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12424"/>
              </p:ext>
            </p:extLst>
          </p:nvPr>
        </p:nvGraphicFramePr>
        <p:xfrm>
          <a:off x="4909454" y="2249376"/>
          <a:ext cx="990600" cy="281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738254" y="17090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38254" y="21247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8254" y="249410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8254" y="290982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8254" y="331387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38254" y="370191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38254" y="41474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8254" y="446391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8254" y="48756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62054" y="52904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04654" y="269289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04654" y="31086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04654" y="347794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04654" y="38936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04654" y="429771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04654" y="468575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4" idx="1"/>
          </p:cNvCxnSpPr>
          <p:nvPr/>
        </p:nvCxnSpPr>
        <p:spPr>
          <a:xfrm flipV="1">
            <a:off x="5823854" y="1893716"/>
            <a:ext cx="914400" cy="9697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43054" y="2494102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7" idx="1"/>
          </p:cNvCxnSpPr>
          <p:nvPr/>
        </p:nvCxnSpPr>
        <p:spPr>
          <a:xfrm flipV="1">
            <a:off x="5823854" y="2678768"/>
            <a:ext cx="914400" cy="60038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43054" y="4099528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43054" y="4514595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1"/>
          </p:cNvCxnSpPr>
          <p:nvPr/>
        </p:nvCxnSpPr>
        <p:spPr>
          <a:xfrm>
            <a:off x="5823854" y="3662608"/>
            <a:ext cx="914400" cy="66950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43054" y="4881456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2" idx="1"/>
          </p:cNvCxnSpPr>
          <p:nvPr/>
        </p:nvCxnSpPr>
        <p:spPr>
          <a:xfrm>
            <a:off x="5823854" y="4071250"/>
            <a:ext cx="914400" cy="5773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43054" y="5676163"/>
            <a:ext cx="2057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3" idx="1"/>
          </p:cNvCxnSpPr>
          <p:nvPr/>
        </p:nvCxnSpPr>
        <p:spPr>
          <a:xfrm>
            <a:off x="5823854" y="4833250"/>
            <a:ext cx="914400" cy="2270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94654" y="5943600"/>
            <a:ext cx="838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 Space required to store  Liner Representation = 26 x 2 = 42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5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884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688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Array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Representation of arrays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One dimensional array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Two dimensional array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Applications of arrays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Symbol Manipulation (matrix representation of polynomial equation)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Sparse matrix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Sparse matrix and its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Simplest data structure that makes use of computed address to locate its elements is the one-dimensional array or vector.</a:t>
            </a:r>
          </a:p>
          <a:p>
            <a:r>
              <a:rPr lang="en-IN" dirty="0"/>
              <a:t>Number of memory locations is sequentially allocated to the vector.</a:t>
            </a:r>
          </a:p>
          <a:p>
            <a:r>
              <a:rPr lang="en-IN" dirty="0"/>
              <a:t>A vector size is fixed and therefore requires a fixed number of memory locations.</a:t>
            </a:r>
          </a:p>
          <a:p>
            <a:r>
              <a:rPr lang="en-IN" dirty="0"/>
              <a:t>Vector A with subscript lower bound of “one” is represented as below….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17533" y="3429430"/>
            <a:ext cx="8043288" cy="3119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4000"/>
              </a:lnSpc>
              <a:buClr>
                <a:schemeClr val="tx1"/>
              </a:buClr>
            </a:pPr>
            <a:r>
              <a:rPr lang="en-IN" dirty="0">
                <a:solidFill>
                  <a:srgbClr val="C00000"/>
                </a:solidFill>
              </a:rPr>
              <a:t>L</a:t>
            </a:r>
            <a:r>
              <a:rPr lang="en-IN" baseline="-25000" dirty="0">
                <a:solidFill>
                  <a:srgbClr val="C00000"/>
                </a:solidFill>
              </a:rPr>
              <a:t>0</a:t>
            </a:r>
            <a:r>
              <a:rPr lang="en-IN" dirty="0"/>
              <a:t> is the address of the first word allocated to the first element of vector A</a:t>
            </a:r>
          </a:p>
          <a:p>
            <a:pPr lvl="1">
              <a:lnSpc>
                <a:spcPct val="134000"/>
              </a:lnSpc>
            </a:pPr>
            <a:r>
              <a:rPr lang="en-IN" dirty="0"/>
              <a:t>C words is size of each element or node</a:t>
            </a:r>
          </a:p>
          <a:p>
            <a:pPr lvl="1">
              <a:lnSpc>
                <a:spcPct val="134000"/>
              </a:lnSpc>
            </a:pPr>
            <a:r>
              <a:rPr lang="en-IN" dirty="0"/>
              <a:t>The address of element Ai is </a:t>
            </a:r>
          </a:p>
          <a:p>
            <a:pPr marL="361950" lvl="1" indent="0">
              <a:lnSpc>
                <a:spcPct val="134000"/>
              </a:lnSpc>
              <a:buNone/>
            </a:pPr>
            <a:r>
              <a:rPr lang="en-IN" b="1" dirty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 err="1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Loc</a:t>
            </a:r>
            <a:r>
              <a:rPr lang="en-IN" b="1" dirty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(Ai) = L</a:t>
            </a:r>
            <a:r>
              <a:rPr lang="en-IN" b="1" baseline="-25000" dirty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IN" b="1" dirty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+ (C*(i-1))</a:t>
            </a:r>
          </a:p>
          <a:p>
            <a:pPr lvl="1">
              <a:lnSpc>
                <a:spcPct val="134000"/>
              </a:lnSpc>
            </a:pPr>
            <a:r>
              <a:rPr lang="en-IN" dirty="0"/>
              <a:t>Let’s consider the more general case of a vector A with lower bound for it’s subscript is given by some variable b. </a:t>
            </a:r>
          </a:p>
          <a:p>
            <a:pPr lvl="1">
              <a:lnSpc>
                <a:spcPct val="134000"/>
              </a:lnSpc>
            </a:pPr>
            <a:r>
              <a:rPr lang="en-IN" dirty="0"/>
              <a:t>The address of element Ai is</a:t>
            </a:r>
          </a:p>
          <a:p>
            <a:pPr marL="361950" lvl="1" indent="0">
              <a:lnSpc>
                <a:spcPct val="134000"/>
              </a:lnSpc>
              <a:buNone/>
            </a:pPr>
            <a:r>
              <a:rPr lang="en-IN" b="1" dirty="0">
                <a:solidFill>
                  <a:srgbClr val="E40524"/>
                </a:solidFill>
                <a:latin typeface="Consolas" panose="020B0609020204030204" pitchFamily="49" charset="0"/>
              </a:rPr>
              <a:t>	</a:t>
            </a:r>
            <a:r>
              <a:rPr lang="en-IN" b="1" dirty="0" err="1">
                <a:solidFill>
                  <a:srgbClr val="E40524"/>
                </a:solidFill>
                <a:latin typeface="Consolas" panose="020B0609020204030204" pitchFamily="49" charset="0"/>
              </a:rPr>
              <a:t>Loc</a:t>
            </a:r>
            <a:r>
              <a:rPr lang="en-IN" b="1" dirty="0">
                <a:solidFill>
                  <a:srgbClr val="E40524"/>
                </a:solidFill>
                <a:latin typeface="Consolas" panose="020B0609020204030204" pitchFamily="49" charset="0"/>
              </a:rPr>
              <a:t>(Ai) = L</a:t>
            </a:r>
            <a:r>
              <a:rPr lang="en-IN" b="1" baseline="-25000" dirty="0">
                <a:solidFill>
                  <a:srgbClr val="E40524"/>
                </a:solidFill>
                <a:latin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E40524"/>
                </a:solidFill>
                <a:latin typeface="Consolas" panose="020B0609020204030204" pitchFamily="49" charset="0"/>
              </a:rPr>
              <a:t> + (C*(i-b))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5800" y="36508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" y="41080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" y="4565236"/>
            <a:ext cx="1600200" cy="1295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A[i]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800" y="58606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4675" y="34603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40524"/>
                </a:solidFill>
                <a:latin typeface="+mj-lt"/>
              </a:rPr>
              <a:t>L</a:t>
            </a:r>
            <a:r>
              <a:rPr lang="en-IN" b="1" baseline="-25000" dirty="0">
                <a:solidFill>
                  <a:srgbClr val="E40524"/>
                </a:solidFill>
                <a:latin typeface="+mj-lt"/>
              </a:rPr>
              <a:t>0</a:t>
            </a:r>
            <a:endParaRPr lang="en-US" b="1" baseline="-25000" dirty="0">
              <a:solidFill>
                <a:srgbClr val="E40524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24200" y="4374736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40524"/>
                </a:solidFill>
                <a:latin typeface="+mj-lt"/>
              </a:rPr>
              <a:t>L</a:t>
            </a:r>
            <a:r>
              <a:rPr lang="en-IN" b="1" baseline="-25000" dirty="0">
                <a:solidFill>
                  <a:srgbClr val="E40524"/>
                </a:solidFill>
                <a:latin typeface="+mj-lt"/>
              </a:rPr>
              <a:t>0</a:t>
            </a:r>
            <a:r>
              <a:rPr lang="en-IN" b="1" dirty="0">
                <a:solidFill>
                  <a:srgbClr val="E40524"/>
                </a:solidFill>
                <a:latin typeface="+mj-lt"/>
              </a:rPr>
              <a:t>+(i-1)C</a:t>
            </a:r>
            <a:endParaRPr lang="en-US" b="1" dirty="0">
              <a:solidFill>
                <a:srgbClr val="E40524"/>
              </a:solidFill>
              <a:latin typeface="+mj-lt"/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2286000" y="3650836"/>
            <a:ext cx="828675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Arrow Connector 35"/>
          <p:cNvCxnSpPr/>
          <p:nvPr/>
        </p:nvCxnSpPr>
        <p:spPr>
          <a:xfrm flipH="1">
            <a:off x="2286000" y="4559402"/>
            <a:ext cx="8001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/>
          <p:cNvSpPr/>
          <p:nvPr/>
        </p:nvSpPr>
        <p:spPr>
          <a:xfrm>
            <a:off x="685800" y="3655190"/>
            <a:ext cx="1600200" cy="4572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800" y="4108036"/>
            <a:ext cx="1600200" cy="4572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4600" y="38837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+mj-lt"/>
              </a:rPr>
              <a:t>i-1</a:t>
            </a:r>
            <a:endParaRPr lang="en-US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3650836"/>
            <a:ext cx="0" cy="9144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504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7" grpId="0" animBg="1"/>
      <p:bldP spid="38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Two dimensional arrays are also called </a:t>
            </a:r>
            <a:r>
              <a:rPr lang="en-IN" b="1" i="1" dirty="0">
                <a:solidFill>
                  <a:srgbClr val="FF0000"/>
                </a:solidFill>
              </a:rPr>
              <a:t>table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or </a:t>
            </a:r>
            <a:r>
              <a:rPr lang="en-IN" b="1" i="1" dirty="0">
                <a:solidFill>
                  <a:srgbClr val="FF0000"/>
                </a:solidFill>
              </a:rPr>
              <a:t>matrix</a:t>
            </a:r>
          </a:p>
          <a:p>
            <a:r>
              <a:rPr lang="en-IN" dirty="0"/>
              <a:t>Two dimensional arrays have two subscripts</a:t>
            </a:r>
          </a:p>
          <a:p>
            <a:r>
              <a:rPr lang="en-US" b="1" dirty="0">
                <a:solidFill>
                  <a:srgbClr val="FF0000"/>
                </a:solidFill>
              </a:rPr>
              <a:t>Column major order matrix: </a:t>
            </a:r>
            <a:r>
              <a:rPr lang="en-IN" dirty="0"/>
              <a:t>Two dimensional array in which elements are stored column by column is called as column major matrix</a:t>
            </a:r>
          </a:p>
          <a:p>
            <a:r>
              <a:rPr lang="en-IN" dirty="0"/>
              <a:t>Two dimensional array consisting of </a:t>
            </a:r>
            <a:r>
              <a:rPr lang="en-IN" b="1" dirty="0"/>
              <a:t>two rows </a:t>
            </a:r>
            <a:r>
              <a:rPr lang="en-IN" dirty="0"/>
              <a:t>and </a:t>
            </a:r>
            <a:r>
              <a:rPr lang="en-IN" b="1" dirty="0"/>
              <a:t>four columns </a:t>
            </a:r>
            <a:r>
              <a:rPr lang="en-IN" dirty="0"/>
              <a:t>is stored sequentially by columns 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3634" y="336417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A[1,1], A[2,1],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48531" y="3364173"/>
            <a:ext cx="19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A[1,2], A[2,2],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52228" y="336417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A[1,3], A[2,3],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57125" y="336417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A[1,4], A[2,4]</a:t>
            </a:r>
          </a:p>
        </p:txBody>
      </p:sp>
      <p:pic>
        <p:nvPicPr>
          <p:cNvPr id="32" name="Picture 2" descr="E:\Clients\Darshan\Data Structure\images\Array\03fig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2"/>
          <a:stretch/>
        </p:blipFill>
        <p:spPr bwMode="auto">
          <a:xfrm>
            <a:off x="3065296" y="4244450"/>
            <a:ext cx="1319076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5919256" y="4402990"/>
            <a:ext cx="0" cy="106680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Arrow Connector 36"/>
          <p:cNvCxnSpPr/>
          <p:nvPr/>
        </p:nvCxnSpPr>
        <p:spPr>
          <a:xfrm>
            <a:off x="6759634" y="4414658"/>
            <a:ext cx="0" cy="106680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Straight Arrow Connector 37"/>
          <p:cNvCxnSpPr/>
          <p:nvPr/>
        </p:nvCxnSpPr>
        <p:spPr>
          <a:xfrm>
            <a:off x="7558645" y="4427721"/>
            <a:ext cx="0" cy="106680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38"/>
          <p:cNvCxnSpPr/>
          <p:nvPr/>
        </p:nvCxnSpPr>
        <p:spPr>
          <a:xfrm>
            <a:off x="8422971" y="4427721"/>
            <a:ext cx="0" cy="106680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0" name="Group 39"/>
          <p:cNvGrpSpPr/>
          <p:nvPr/>
        </p:nvGrpSpPr>
        <p:grpSpPr>
          <a:xfrm>
            <a:off x="4967845" y="4059784"/>
            <a:ext cx="4267200" cy="1329197"/>
            <a:chOff x="4495800" y="4419600"/>
            <a:chExt cx="4267200" cy="1329197"/>
          </a:xfrm>
        </p:grpSpPr>
        <p:grpSp>
          <p:nvGrpSpPr>
            <p:cNvPr id="41" name="Group 40"/>
            <p:cNvGrpSpPr/>
            <p:nvPr/>
          </p:nvGrpSpPr>
          <p:grpSpPr>
            <a:xfrm>
              <a:off x="4495800" y="4419600"/>
              <a:ext cx="4114800" cy="1323380"/>
              <a:chOff x="304800" y="4620220"/>
              <a:chExt cx="4114800" cy="132338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[1,1]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[1,2]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[1,3]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[1,4]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[2,1]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[2,2]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[2,3]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[2,4]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4800" y="50292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4800" y="557426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2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162050" y="46598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990725" y="4620220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838450" y="46217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600450" y="46217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42" name="Left Bracket 41"/>
            <p:cNvSpPr/>
            <p:nvPr/>
          </p:nvSpPr>
          <p:spPr>
            <a:xfrm>
              <a:off x="5257800" y="4790480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Right Bracket 42"/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0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major order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365545"/>
            <a:ext cx="11929641" cy="3695626"/>
          </a:xfrm>
        </p:spPr>
        <p:txBody>
          <a:bodyPr/>
          <a:lstStyle/>
          <a:p>
            <a:r>
              <a:rPr lang="en-IN" dirty="0"/>
              <a:t>The address of element A [ i , j ] can be obtained by expression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Loc</a:t>
            </a:r>
            <a:r>
              <a:rPr lang="en-IN" dirty="0"/>
              <a:t> (A [ i , j ]) = L</a:t>
            </a:r>
            <a:r>
              <a:rPr lang="en-IN" baseline="-25000" dirty="0"/>
              <a:t>0</a:t>
            </a:r>
            <a:r>
              <a:rPr lang="en-IN" dirty="0"/>
              <a:t> + (j-1)*2 + (i-1)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Loc</a:t>
            </a:r>
            <a:r>
              <a:rPr lang="en-IN" dirty="0"/>
              <a:t> (A [2, 3]) = L</a:t>
            </a:r>
            <a:r>
              <a:rPr lang="en-IN" baseline="-25000" dirty="0"/>
              <a:t>0</a:t>
            </a:r>
            <a:r>
              <a:rPr lang="en-IN" dirty="0"/>
              <a:t> + (3-1)*2 + (2-1)  =  </a:t>
            </a:r>
            <a:r>
              <a:rPr lang="en-IN" b="1" dirty="0">
                <a:solidFill>
                  <a:srgbClr val="FF0000"/>
                </a:solidFill>
              </a:rPr>
              <a:t>L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="1" dirty="0">
                <a:solidFill>
                  <a:srgbClr val="FF0000"/>
                </a:solidFill>
              </a:rPr>
              <a:t> + 5</a:t>
            </a:r>
          </a:p>
          <a:p>
            <a:r>
              <a:rPr lang="en-IN" dirty="0"/>
              <a:t>In general for two dimensional array consisting of </a:t>
            </a:r>
            <a:r>
              <a:rPr lang="en-IN" b="1" dirty="0">
                <a:solidFill>
                  <a:srgbClr val="FF0000"/>
                </a:solidFill>
              </a:rPr>
              <a:t>n rows </a:t>
            </a:r>
            <a:r>
              <a:rPr lang="en-IN" dirty="0"/>
              <a:t>and </a:t>
            </a:r>
            <a:r>
              <a:rPr lang="en-IN" b="1" dirty="0">
                <a:solidFill>
                  <a:srgbClr val="FF0000"/>
                </a:solidFill>
              </a:rPr>
              <a:t>m columns</a:t>
            </a:r>
            <a:r>
              <a:rPr lang="en-IN" dirty="0"/>
              <a:t> the address element A [ i , j ] is given by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Loc</a:t>
            </a:r>
            <a:r>
              <a:rPr lang="en-IN" dirty="0"/>
              <a:t> (A [ i , j ]) = L</a:t>
            </a:r>
            <a:r>
              <a:rPr lang="en-IN" baseline="-25000" dirty="0"/>
              <a:t>0</a:t>
            </a:r>
            <a:r>
              <a:rPr lang="en-IN" dirty="0"/>
              <a:t> + (j-1)*n + (i – 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20965" y="880436"/>
            <a:ext cx="4267200" cy="1309373"/>
            <a:chOff x="4495800" y="4439424"/>
            <a:chExt cx="4267200" cy="1309373"/>
          </a:xfrm>
        </p:grpSpPr>
        <p:grpSp>
          <p:nvGrpSpPr>
            <p:cNvPr id="28" name="Group 27"/>
            <p:cNvGrpSpPr/>
            <p:nvPr/>
          </p:nvGrpSpPr>
          <p:grpSpPr>
            <a:xfrm>
              <a:off x="4495800" y="4439424"/>
              <a:ext cx="4114800" cy="1303556"/>
              <a:chOff x="304800" y="4640044"/>
              <a:chExt cx="4114800" cy="1303556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[1,1]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[1,2]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[1,3]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[1,4]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[2,1]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[2,2]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[2,3]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[2,4]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4800" y="50292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1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04800" y="557426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1620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90725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38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00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29" name="Left Bracket 28"/>
            <p:cNvSpPr/>
            <p:nvPr/>
          </p:nvSpPr>
          <p:spPr>
            <a:xfrm>
              <a:off x="5257800" y="4789706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35910" y="1269592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[1,1]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33732" y="1814201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[2,1]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71932" y="1267738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[1,2]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71932" y="1810628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[2,2]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10132" y="1267738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[1,3]</a:t>
            </a:r>
          </a:p>
        </p:txBody>
      </p:sp>
    </p:spTree>
    <p:extLst>
      <p:ext uri="{BB962C8B-B14F-4D97-AF65-F5344CB8AC3E}">
        <p14:creationId xmlns:p14="http://schemas.microsoft.com/office/powerpoint/2010/main" val="399320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major order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92511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Row major order matrix: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IN" dirty="0"/>
              <a:t>Two dimensional array in which elements are stored row by row is called as row major matrix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1181" y="4495801"/>
            <a:ext cx="11929640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/>
              <a:t>The address element A [ i , j ] is given by  </a:t>
            </a:r>
          </a:p>
          <a:p>
            <a:pPr algn="ctr">
              <a:lnSpc>
                <a:spcPct val="114000"/>
              </a:lnSpc>
            </a:pPr>
            <a:r>
              <a:rPr lang="en-IN" sz="2400" b="1" dirty="0"/>
              <a:t>	</a:t>
            </a:r>
            <a:r>
              <a:rPr lang="en-IN" sz="2400" b="1" dirty="0" err="1"/>
              <a:t>Loc</a:t>
            </a:r>
            <a:r>
              <a:rPr lang="en-IN" sz="2400" b="1" dirty="0"/>
              <a:t> (A [ i , j ]) = L</a:t>
            </a:r>
            <a:r>
              <a:rPr lang="en-IN" sz="2400" b="1" baseline="-25000" dirty="0"/>
              <a:t>0</a:t>
            </a:r>
            <a:r>
              <a:rPr lang="en-IN" sz="2400" b="1" dirty="0"/>
              <a:t> + (i-1)*m + (j – 1)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05400" y="182347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 </a:t>
            </a:r>
            <a:r>
              <a:rPr lang="en-IN" b="1" dirty="0"/>
              <a:t>= </a:t>
            </a:r>
            <a:r>
              <a:rPr lang="en-IN" dirty="0"/>
              <a:t>no of rows</a:t>
            </a:r>
            <a:r>
              <a:rPr lang="en-IN" b="1" dirty="0">
                <a:solidFill>
                  <a:srgbClr val="FF0000"/>
                </a:solidFill>
              </a:rPr>
              <a:t>, m </a:t>
            </a:r>
            <a:r>
              <a:rPr lang="en-IN" b="1" dirty="0"/>
              <a:t>= </a:t>
            </a:r>
            <a:r>
              <a:rPr lang="en-IN" dirty="0"/>
              <a:t>no of columns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2345211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b1 </a:t>
            </a:r>
            <a:r>
              <a:rPr lang="en-IN" dirty="0"/>
              <a:t>= lower bound subscript of row</a:t>
            </a:r>
          </a:p>
          <a:p>
            <a:r>
              <a:rPr lang="en-IN" b="1" dirty="0">
                <a:solidFill>
                  <a:srgbClr val="FF0000"/>
                </a:solidFill>
              </a:rPr>
              <a:t>u1</a:t>
            </a:r>
            <a:r>
              <a:rPr lang="en-IN" dirty="0"/>
              <a:t> = upper bound subscript of row</a:t>
            </a:r>
          </a:p>
          <a:p>
            <a:r>
              <a:rPr lang="en-IN" b="1" dirty="0">
                <a:solidFill>
                  <a:srgbClr val="FF0000"/>
                </a:solidFill>
              </a:rPr>
              <a:t>n </a:t>
            </a:r>
            <a:r>
              <a:rPr lang="en-IN" dirty="0"/>
              <a:t>= u1 – b1 + 1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3403081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b2 </a:t>
            </a:r>
            <a:r>
              <a:rPr lang="en-IN" dirty="0"/>
              <a:t>= lower bound subscript of column</a:t>
            </a:r>
          </a:p>
          <a:p>
            <a:r>
              <a:rPr lang="en-IN" b="1" dirty="0">
                <a:solidFill>
                  <a:srgbClr val="FF0000"/>
                </a:solidFill>
              </a:rPr>
              <a:t>u2</a:t>
            </a:r>
            <a:r>
              <a:rPr lang="en-IN" dirty="0"/>
              <a:t> = upper bound subscript of column</a:t>
            </a:r>
          </a:p>
          <a:p>
            <a:r>
              <a:rPr lang="en-IN" b="1" dirty="0">
                <a:solidFill>
                  <a:srgbClr val="FF0000"/>
                </a:solidFill>
              </a:rPr>
              <a:t>m</a:t>
            </a:r>
            <a:r>
              <a:rPr lang="en-IN" dirty="0"/>
              <a:t> = u2 – b2 + 1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1179" y="5401236"/>
            <a:ext cx="1192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The address element A [ i , j ] is given by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8200" y="2440543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Arrow Connector 32"/>
          <p:cNvCxnSpPr/>
          <p:nvPr/>
        </p:nvCxnSpPr>
        <p:spPr>
          <a:xfrm>
            <a:off x="838200" y="2847975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>
          <a:xfrm>
            <a:off x="838200" y="3914775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6" name="Group 35"/>
          <p:cNvGrpSpPr/>
          <p:nvPr/>
        </p:nvGrpSpPr>
        <p:grpSpPr>
          <a:xfrm>
            <a:off x="838200" y="1981200"/>
            <a:ext cx="3581400" cy="2286000"/>
            <a:chOff x="381000" y="1981200"/>
            <a:chExt cx="3581400" cy="2286000"/>
          </a:xfrm>
        </p:grpSpPr>
        <p:sp>
          <p:nvSpPr>
            <p:cNvPr id="37" name="TextBox 36"/>
            <p:cNvSpPr txBox="1"/>
            <p:nvPr/>
          </p:nvSpPr>
          <p:spPr>
            <a:xfrm>
              <a:off x="5334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[1,1]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[1,2]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20970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[1,3]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24200" y="208966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[1,m]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4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[2,1]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30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[2,2]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52600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[2,3]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24200" y="25188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[2,m]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4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[n,1]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30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52600" y="3593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35856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</a:t>
              </a: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n,m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]</a:t>
              </a:r>
            </a:p>
          </p:txBody>
        </p:sp>
        <p:sp>
          <p:nvSpPr>
            <p:cNvPr id="49" name="Double Bracket 48"/>
            <p:cNvSpPr/>
            <p:nvPr/>
          </p:nvSpPr>
          <p:spPr>
            <a:xfrm>
              <a:off x="381000" y="1981200"/>
              <a:ext cx="3581400" cy="2286000"/>
            </a:xfrm>
            <a:prstGeom prst="bracketPair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67200" y="4038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nxm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214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b1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5409" y="35454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u1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19200" y="1916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b2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10000" y="1916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u2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5247" y="5983841"/>
            <a:ext cx="80478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Loc</a:t>
            </a:r>
            <a:r>
              <a:rPr lang="en-IN" sz="2400" b="1" dirty="0"/>
              <a:t> (A [ i , j ]) = L</a:t>
            </a:r>
            <a:r>
              <a:rPr lang="en-IN" sz="2400" b="1" baseline="-25000" dirty="0"/>
              <a:t>0</a:t>
            </a:r>
            <a:r>
              <a:rPr lang="en-IN" sz="2400" b="1" dirty="0"/>
              <a:t> + (i-b1)*(u2-b2+1) + (j – b2)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136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8" grpId="0"/>
      <p:bldP spid="29" grpId="0"/>
      <p:bldP spid="30" grpId="0"/>
      <p:bldP spid="50" grpId="0"/>
      <p:bldP spid="51" grpId="0"/>
      <p:bldP spid="52" grpId="0"/>
      <p:bldP spid="53" grpId="0"/>
      <p:bldP spid="54" grpId="0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Symbol Manipulation (matrix representation of polynomial equation)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Sparse Matrix</a:t>
            </a:r>
          </a:p>
          <a:p>
            <a:endParaRPr lang="en-US" dirty="0"/>
          </a:p>
          <a:p>
            <a:r>
              <a:rPr lang="en-US" dirty="0"/>
              <a:t>Matrix representation of polynomial equation</a:t>
            </a:r>
          </a:p>
          <a:p>
            <a:pPr lvl="1"/>
            <a:r>
              <a:rPr lang="en-IN" dirty="0"/>
              <a:t>We can use array for different kind of operations in polynomial equation such as addition, subtraction, division, differentiation etc…</a:t>
            </a:r>
          </a:p>
          <a:p>
            <a:pPr lvl="1"/>
            <a:r>
              <a:rPr lang="en-IN" dirty="0"/>
              <a:t>We are interested in finding suitable representation for polynomial so that different operations like addition, subtraction etc… can be performed in efficient manner.</a:t>
            </a:r>
          </a:p>
          <a:p>
            <a:pPr lvl="1"/>
            <a:r>
              <a:rPr lang="en-IN" dirty="0"/>
              <a:t>Array can be used to represent Polynomial equation.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5500688" y="3627714"/>
            <a:ext cx="4291762" cy="2209800"/>
            <a:chOff x="1233488" y="3633787"/>
            <a:chExt cx="4291762" cy="2209800"/>
          </a:xfrm>
        </p:grpSpPr>
        <p:graphicFrame>
          <p:nvGraphicFramePr>
            <p:cNvPr id="88" name="Content Placeholder 4">
              <a:extLst>
                <a:ext uri="{FF2B5EF4-FFF2-40B4-BE49-F238E27FC236}">
                  <a16:creationId xmlns:a16="http://schemas.microsoft.com/office/drawing/2014/main" id="{2486BC6F-42B7-4A1D-889E-1B1818D1D5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0191455"/>
                </p:ext>
              </p:extLst>
            </p:nvPr>
          </p:nvGraphicFramePr>
          <p:xfrm>
            <a:off x="1828050" y="3966291"/>
            <a:ext cx="3697200" cy="1854000"/>
          </p:xfrm>
          <a:graphic>
            <a:graphicData uri="http://schemas.openxmlformats.org/drawingml/2006/table">
              <a:tbl>
                <a:tblPr firstRow="1" bandRow="1">
                  <a:tableStyleId>{8EC20E35-A176-4012-BC5E-935CFFF8708E}</a:tableStyleId>
                </a:tblPr>
                <a:tblGrid>
                  <a:gridCol w="7394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IN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89" name="TextBox 88"/>
            <p:cNvSpPr txBox="1"/>
            <p:nvPr/>
          </p:nvSpPr>
          <p:spPr>
            <a:xfrm>
              <a:off x="1309688" y="4319587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33488" y="47005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33488" y="5093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33488" y="5474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57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19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052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67288" y="3633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Polynomial equation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66888" y="325278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prstClr val="black"/>
                </a:solidFill>
                <a:latin typeface="Calibri"/>
              </a:rPr>
              <a:t>2X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 + 5XY + Y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endParaRPr lang="en-US" b="1" baseline="30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233488" y="3627714"/>
            <a:ext cx="4291762" cy="2209800"/>
            <a:chOff x="1233488" y="3633787"/>
            <a:chExt cx="4291762" cy="2209800"/>
          </a:xfrm>
        </p:grpSpPr>
        <p:graphicFrame>
          <p:nvGraphicFramePr>
            <p:cNvPr id="70" name="Content Placeholder 4">
              <a:extLst>
                <a:ext uri="{FF2B5EF4-FFF2-40B4-BE49-F238E27FC236}">
                  <a16:creationId xmlns:a16="http://schemas.microsoft.com/office/drawing/2014/main" id="{2486BC6F-42B7-4A1D-889E-1B1818D1D5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9224062"/>
                </p:ext>
              </p:extLst>
            </p:nvPr>
          </p:nvGraphicFramePr>
          <p:xfrm>
            <a:off x="1828050" y="3966291"/>
            <a:ext cx="3697200" cy="1854000"/>
          </p:xfrm>
          <a:graphic>
            <a:graphicData uri="http://schemas.openxmlformats.org/drawingml/2006/table">
              <a:tbl>
                <a:tblPr firstRow="1" bandRow="1">
                  <a:tableStyleId>{8EC20E35-A176-4012-BC5E-935CFFF8708E}</a:tableStyleId>
                </a:tblPr>
                <a:tblGrid>
                  <a:gridCol w="7394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IN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309688" y="4319587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33488" y="47005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488" y="5093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33488" y="5474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57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9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052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67288" y="3633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811868" y="4711397"/>
            <a:ext cx="738000" cy="37248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1494" y="4350788"/>
            <a:ext cx="738000" cy="34873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12095" y="3982728"/>
            <a:ext cx="738000" cy="34873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62688" y="325278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 + 3XY + Y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+Y-X</a:t>
            </a:r>
            <a:endParaRPr lang="en-US" b="1" baseline="30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86538" y="4699522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34453" y="4338859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82088" y="3963678"/>
            <a:ext cx="738000" cy="347669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37392" y="3963677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86538" y="4339927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-1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6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803028"/>
              </p:ext>
            </p:extLst>
          </p:nvPr>
        </p:nvGraphicFramePr>
        <p:xfrm>
          <a:off x="3946207" y="927530"/>
          <a:ext cx="3697200" cy="1854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0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8" grpId="0" animBg="1"/>
      <p:bldP spid="49" grpId="0" animBg="1"/>
      <p:bldP spid="50" grpId="0" animBg="1"/>
      <p:bldP spid="51" grpId="0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m x n matrix is said to be </a:t>
            </a:r>
            <a:r>
              <a:rPr lang="en-IN" b="1" i="1" dirty="0">
                <a:solidFill>
                  <a:srgbClr val="FF0000"/>
                </a:solidFill>
              </a:rPr>
              <a:t>sparse</a:t>
            </a:r>
            <a:r>
              <a:rPr lang="en-IN" dirty="0"/>
              <a:t> if “many” of its elements are zero.</a:t>
            </a:r>
          </a:p>
          <a:p>
            <a:r>
              <a:rPr lang="en-IN" dirty="0"/>
              <a:t>A matrix that is not sparse is called a </a:t>
            </a:r>
            <a:r>
              <a:rPr lang="en-IN" b="1" i="1" dirty="0">
                <a:solidFill>
                  <a:srgbClr val="FF0000"/>
                </a:solidFill>
              </a:rPr>
              <a:t>dense matrix</a:t>
            </a:r>
            <a:r>
              <a:rPr lang="en-IN" dirty="0"/>
              <a:t>.</a:t>
            </a:r>
          </a:p>
          <a:p>
            <a:r>
              <a:rPr lang="en-IN" dirty="0"/>
              <a:t>We can device a simple representation scheme whose space requirement equals the size of the non-zero elements.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4114800"/>
          <a:ext cx="1936816" cy="1524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12986"/>
              </p:ext>
            </p:extLst>
          </p:nvPr>
        </p:nvGraphicFramePr>
        <p:xfrm>
          <a:off x="4845370" y="4106104"/>
          <a:ext cx="5517830" cy="12618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Terms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Row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Column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Value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676400" y="2945010"/>
            <a:ext cx="3276600" cy="3063123"/>
            <a:chOff x="152400" y="2945009"/>
            <a:chExt cx="3276600" cy="3063123"/>
          </a:xfrm>
        </p:grpSpPr>
        <p:sp>
          <p:nvSpPr>
            <p:cNvPr id="5" name="Double Bracket 4"/>
            <p:cNvSpPr/>
            <p:nvPr/>
          </p:nvSpPr>
          <p:spPr>
            <a:xfrm>
              <a:off x="914400" y="4038600"/>
              <a:ext cx="2057400" cy="1752600"/>
            </a:xfrm>
            <a:prstGeom prst="bracketPair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5638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4x8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" y="4172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- 1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" y="4553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- 2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934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- 3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" y="5315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- 4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2971800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- 1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5578" y="2971800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- 2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133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- 3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22778" y="2963334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- 4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705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- 5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99102" y="2960511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- 6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277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- 7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56302" y="2945009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- 8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410200" y="54980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Linear Representation of given matrix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41038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242332" y="4202372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3600" y="44126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36166" y="4700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50087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34253" y="4104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973666" y="4205869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3797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26819" y="47002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30536" y="5011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23049" y="41036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2761785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23049" y="44201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26766" y="47002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23049" y="5010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24853" y="41036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3490447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21136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21136" y="47020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21136" y="5014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17366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4207843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913649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913649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913649" y="5014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409879" y="41000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0" name="Oval 49"/>
          <p:cNvSpPr/>
          <p:nvPr/>
        </p:nvSpPr>
        <p:spPr>
          <a:xfrm>
            <a:off x="3243147" y="4960435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409879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06162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06162" y="50148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04249" y="41004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722764" y="495693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900532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900532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896815" y="5011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394902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2761785" y="5352586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394902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394902" y="47020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391185" y="50180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9883698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3007228" y="5364910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887415" y="4412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887415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887415" y="50185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17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 animBg="1"/>
      <p:bldP spid="35" grpId="0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/>
      <p:bldP spid="44" grpId="0" animBg="1"/>
      <p:bldP spid="45" grpId="0"/>
      <p:bldP spid="46" grpId="0"/>
      <p:bldP spid="47" grpId="0"/>
      <p:bldP spid="48" grpId="0"/>
      <p:bldP spid="50" grpId="0" animBg="1"/>
      <p:bldP spid="51" grpId="0"/>
      <p:bldP spid="52" grpId="0"/>
      <p:bldP spid="53" grpId="0"/>
      <p:bldP spid="54" grpId="0"/>
      <p:bldP spid="55" grpId="0" animBg="1"/>
      <p:bldP spid="56" grpId="0"/>
      <p:bldP spid="57" grpId="0"/>
      <p:bldP spid="58" grpId="0"/>
      <p:bldP spid="59" grpId="0"/>
      <p:bldP spid="60" grpId="0" animBg="1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1387</Words>
  <Application>Microsoft Office PowerPoint</Application>
  <PresentationFormat>Widescreen</PresentationFormat>
  <Paragraphs>503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Wingdings 3</vt:lpstr>
      <vt:lpstr>Roboto Condensed Light</vt:lpstr>
      <vt:lpstr>Roboto Condensed</vt:lpstr>
      <vt:lpstr>Consolas</vt:lpstr>
      <vt:lpstr>Wingdings</vt:lpstr>
      <vt:lpstr>Office Theme</vt:lpstr>
      <vt:lpstr>Unit-2  Linear Data Structure Array</vt:lpstr>
      <vt:lpstr>PowerPoint Presentation</vt:lpstr>
      <vt:lpstr>One Dimensional Array</vt:lpstr>
      <vt:lpstr>Two Dimensional Array</vt:lpstr>
      <vt:lpstr>Column major order matrix</vt:lpstr>
      <vt:lpstr>Row major order matrix</vt:lpstr>
      <vt:lpstr>Applications of Array</vt:lpstr>
      <vt:lpstr>Representation of Polynomial equation</vt:lpstr>
      <vt:lpstr>Sparse matrix</vt:lpstr>
      <vt:lpstr>Sparse matrix Cont…</vt:lpstr>
      <vt:lpstr>Sparse matrix Cont…</vt:lpstr>
      <vt:lpstr>Sparse matrix 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- Linear Data Structure</dc:title>
  <dc:creator>ADMIN</dc:creator>
  <cp:keywords>Array, Data Structure, Darshan Institute of Engineering &amp; Technology, DIET</cp:keywords>
  <cp:lastModifiedBy>Naimish Vadodariya</cp:lastModifiedBy>
  <cp:revision>216</cp:revision>
  <dcterms:created xsi:type="dcterms:W3CDTF">2020-05-01T05:09:15Z</dcterms:created>
  <dcterms:modified xsi:type="dcterms:W3CDTF">2021-02-24T08:03:58Z</dcterms:modified>
</cp:coreProperties>
</file>