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3" r:id="rId2"/>
    <p:sldId id="284" r:id="rId3"/>
    <p:sldId id="285" r:id="rId4"/>
    <p:sldId id="286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8" r:id="rId14"/>
    <p:sldId id="299" r:id="rId15"/>
    <p:sldId id="300" r:id="rId16"/>
    <p:sldId id="302" r:id="rId17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Ck4MUKQ9nMagQTdm4tCDg==" hashData="1lAsrmVogoBHnbZlIqT1IvPRGYG4cISnXm9G0e4uSxKLOWLS/5dyFYnyDMd/ymmwFEmpOgnmfPJay8IHeVVAg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2FA0AE"/>
    <a:srgbClr val="558ED5"/>
    <a:srgbClr val="5C0000"/>
    <a:srgbClr val="1D3064"/>
    <a:srgbClr val="F54337"/>
    <a:srgbClr val="ED524F"/>
    <a:srgbClr val="3366FF"/>
    <a:srgbClr val="301B92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3" autoAdjust="0"/>
    <p:restoredTop sz="94343" autoAdjust="0"/>
  </p:normalViewPr>
  <p:slideViewPr>
    <p:cSldViewPr snapToGrid="0">
      <p:cViewPr varScale="1">
        <p:scale>
          <a:sx n="83" d="100"/>
          <a:sy n="83" d="100"/>
        </p:scale>
        <p:origin x="86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0" y="2237912"/>
            <a:ext cx="4392794" cy="14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 (Queue)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(Queue)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Data Structure (Queue)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Linear Data Structure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</a:t>
            </a:r>
            <a:r>
              <a:rPr lang="en-IN" dirty="0" err="1"/>
              <a:t>CQueue</a:t>
            </a:r>
            <a:r>
              <a:rPr lang="en-IN" dirty="0"/>
              <a:t> Insert / Delete</a:t>
            </a:r>
            <a:endParaRPr lang="en-US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286000" y="2209800"/>
            <a:ext cx="1828800" cy="381000"/>
            <a:chOff x="381000" y="1219200"/>
            <a:chExt cx="1828800" cy="381000"/>
          </a:xfrm>
        </p:grpSpPr>
        <p:sp>
          <p:nvSpPr>
            <p:cNvPr id="140" name="Rectangle 139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286000" y="3733018"/>
            <a:ext cx="1828800" cy="381000"/>
            <a:chOff x="381000" y="1219200"/>
            <a:chExt cx="1828800" cy="381000"/>
          </a:xfrm>
        </p:grpSpPr>
        <p:sp>
          <p:nvSpPr>
            <p:cNvPr id="145" name="Rectangle 144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286000" y="5351111"/>
            <a:ext cx="1828800" cy="381000"/>
            <a:chOff x="381000" y="1219200"/>
            <a:chExt cx="1828800" cy="381000"/>
          </a:xfrm>
        </p:grpSpPr>
        <p:sp>
          <p:nvSpPr>
            <p:cNvPr id="150" name="Rectangle 149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534400" y="3777344"/>
            <a:ext cx="1828800" cy="381000"/>
            <a:chOff x="381000" y="1219200"/>
            <a:chExt cx="1828800" cy="381000"/>
          </a:xfrm>
        </p:grpSpPr>
        <p:sp>
          <p:nvSpPr>
            <p:cNvPr id="155" name="Rectangle 154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598597" y="2684112"/>
            <a:ext cx="293670" cy="592488"/>
            <a:chOff x="774733" y="1681844"/>
            <a:chExt cx="293670" cy="592488"/>
          </a:xfrm>
        </p:grpSpPr>
        <p:sp>
          <p:nvSpPr>
            <p:cNvPr id="160" name="TextBox 15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1" name="Straight Arrow Connector 160"/>
            <p:cNvCxnSpPr>
              <a:stCxn id="16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796146" y="2684112"/>
            <a:ext cx="314510" cy="592488"/>
            <a:chOff x="764313" y="1681844"/>
            <a:chExt cx="314510" cy="592488"/>
          </a:xfrm>
        </p:grpSpPr>
        <p:sp>
          <p:nvSpPr>
            <p:cNvPr id="163" name="TextBox 16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4" name="Straight Arrow Connector 163"/>
            <p:cNvCxnSpPr>
              <a:stCxn id="16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22860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Empty Queue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600200" y="220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1807030" y="220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6002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286000" y="33636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‘A’</a:t>
            </a:r>
            <a:endParaRPr lang="en-US" b="1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1576827" y="4125687"/>
            <a:ext cx="293670" cy="592488"/>
            <a:chOff x="774733" y="1681844"/>
            <a:chExt cx="293670" cy="592488"/>
          </a:xfrm>
        </p:grpSpPr>
        <p:sp>
          <p:nvSpPr>
            <p:cNvPr id="172" name="TextBox 171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73" name="Straight Arrow Connector 172"/>
            <p:cNvCxnSpPr>
              <a:stCxn id="172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1752600" y="4131912"/>
            <a:ext cx="314510" cy="592488"/>
            <a:chOff x="764313" y="1681844"/>
            <a:chExt cx="314510" cy="592488"/>
          </a:xfrm>
        </p:grpSpPr>
        <p:sp>
          <p:nvSpPr>
            <p:cNvPr id="175" name="TextBox 174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76" name="Straight Arrow Connector 175"/>
            <p:cNvCxnSpPr>
              <a:stCxn id="175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1600200" y="340644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600200" y="37446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286000" y="372134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16002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286000" y="487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‘B’</a:t>
            </a:r>
            <a:endParaRPr lang="en-US" b="1" dirty="0"/>
          </a:p>
        </p:txBody>
      </p:sp>
      <p:grpSp>
        <p:nvGrpSpPr>
          <p:cNvPr id="182" name="Group 181"/>
          <p:cNvGrpSpPr/>
          <p:nvPr/>
        </p:nvGrpSpPr>
        <p:grpSpPr>
          <a:xfrm>
            <a:off x="5339565" y="2611024"/>
            <a:ext cx="293670" cy="592488"/>
            <a:chOff x="774733" y="1681844"/>
            <a:chExt cx="293670" cy="592488"/>
          </a:xfrm>
        </p:grpSpPr>
        <p:sp>
          <p:nvSpPr>
            <p:cNvPr id="183" name="TextBox 182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84" name="Straight Arrow Connector 183"/>
            <p:cNvCxnSpPr>
              <a:stCxn id="18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426377" y="5742998"/>
            <a:ext cx="314510" cy="592488"/>
            <a:chOff x="764313" y="1681844"/>
            <a:chExt cx="314510" cy="592488"/>
          </a:xfrm>
        </p:grpSpPr>
        <p:sp>
          <p:nvSpPr>
            <p:cNvPr id="186" name="TextBox 185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2293436" y="533599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654629" y="513418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R=2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743200" y="53511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4572000" y="175260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2578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‘C’</a:t>
            </a:r>
            <a:endParaRPr lang="en-US" b="1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45720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543800" y="175260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75438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5257800" y="2209800"/>
            <a:ext cx="1828800" cy="381000"/>
            <a:chOff x="381000" y="1219200"/>
            <a:chExt cx="1828800" cy="381000"/>
          </a:xfrm>
        </p:grpSpPr>
        <p:sp>
          <p:nvSpPr>
            <p:cNvPr id="197" name="Rectangle 196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52578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7150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2262623" y="5750755"/>
            <a:ext cx="293670" cy="572201"/>
            <a:chOff x="774733" y="1681843"/>
            <a:chExt cx="293670" cy="629422"/>
          </a:xfrm>
        </p:grpSpPr>
        <p:sp>
          <p:nvSpPr>
            <p:cNvPr id="204" name="TextBox 203"/>
            <p:cNvSpPr txBox="1"/>
            <p:nvPr/>
          </p:nvSpPr>
          <p:spPr>
            <a:xfrm>
              <a:off x="774733" y="1905000"/>
              <a:ext cx="293670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4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5804399" y="2612573"/>
            <a:ext cx="314510" cy="592488"/>
            <a:chOff x="764313" y="1681844"/>
            <a:chExt cx="314510" cy="592488"/>
          </a:xfrm>
        </p:grpSpPr>
        <p:sp>
          <p:nvSpPr>
            <p:cNvPr id="207" name="TextBox 206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4615544" y="179614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61722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5257800" y="3775779"/>
            <a:ext cx="1828800" cy="381000"/>
            <a:chOff x="381000" y="1219200"/>
            <a:chExt cx="1828800" cy="381000"/>
          </a:xfrm>
        </p:grpSpPr>
        <p:sp>
          <p:nvSpPr>
            <p:cNvPr id="212" name="Rectangle 211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5246914" y="34064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Delete ‘A’</a:t>
            </a:r>
            <a:endParaRPr lang="en-US" b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5246914" y="376645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715000" y="376645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172200" y="376645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5332397" y="4175454"/>
            <a:ext cx="293670" cy="592488"/>
            <a:chOff x="774733" y="1681844"/>
            <a:chExt cx="293670" cy="592488"/>
          </a:xfrm>
        </p:grpSpPr>
        <p:sp>
          <p:nvSpPr>
            <p:cNvPr id="221" name="TextBox 220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22" name="Straight Arrow Connector 221"/>
            <p:cNvCxnSpPr>
              <a:stCxn id="221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6250713" y="4191001"/>
            <a:ext cx="314510" cy="592488"/>
            <a:chOff x="764313" y="1681844"/>
            <a:chExt cx="314510" cy="592488"/>
          </a:xfrm>
        </p:grpSpPr>
        <p:sp>
          <p:nvSpPr>
            <p:cNvPr id="224" name="TextBox 223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25" name="Straight Arrow Connector 224"/>
            <p:cNvCxnSpPr>
              <a:stCxn id="224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6" name="TextBox 225"/>
          <p:cNvSpPr txBox="1"/>
          <p:nvPr/>
        </p:nvSpPr>
        <p:spPr>
          <a:xfrm>
            <a:off x="4615544" y="332096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F=2</a:t>
            </a:r>
          </a:p>
        </p:txBody>
      </p:sp>
      <p:cxnSp>
        <p:nvCxnSpPr>
          <p:cNvPr id="227" name="Straight Connector 226"/>
          <p:cNvCxnSpPr/>
          <p:nvPr/>
        </p:nvCxnSpPr>
        <p:spPr>
          <a:xfrm>
            <a:off x="45720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5341168" y="487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Delete ‘B’</a:t>
            </a:r>
            <a:endParaRPr lang="en-US" b="1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5341168" y="5335998"/>
            <a:ext cx="1828800" cy="381000"/>
            <a:chOff x="381000" y="1219200"/>
            <a:chExt cx="182880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5793514" y="5334002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250714" y="5324081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6423294" y="5724191"/>
            <a:ext cx="314510" cy="592488"/>
            <a:chOff x="764313" y="1681844"/>
            <a:chExt cx="314510" cy="592488"/>
          </a:xfrm>
        </p:grpSpPr>
        <p:sp>
          <p:nvSpPr>
            <p:cNvPr id="237" name="TextBox 236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38" name="Straight Arrow Connector 237"/>
            <p:cNvCxnSpPr>
              <a:stCxn id="237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5877820" y="5725886"/>
            <a:ext cx="293670" cy="592488"/>
            <a:chOff x="774733" y="1681844"/>
            <a:chExt cx="293670" cy="592488"/>
          </a:xfrm>
        </p:grpSpPr>
        <p:sp>
          <p:nvSpPr>
            <p:cNvPr id="240" name="TextBox 23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41" name="Straight Arrow Connector 240"/>
            <p:cNvCxnSpPr>
              <a:stCxn id="24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2" name="TextBox 241"/>
          <p:cNvSpPr txBox="1"/>
          <p:nvPr/>
        </p:nvSpPr>
        <p:spPr>
          <a:xfrm>
            <a:off x="4648200" y="484007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3820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‘D’</a:t>
            </a:r>
            <a:endParaRPr lang="en-US" b="1" dirty="0"/>
          </a:p>
        </p:txBody>
      </p:sp>
      <p:grpSp>
        <p:nvGrpSpPr>
          <p:cNvPr id="244" name="Group 243"/>
          <p:cNvGrpSpPr/>
          <p:nvPr/>
        </p:nvGrpSpPr>
        <p:grpSpPr>
          <a:xfrm>
            <a:off x="8458200" y="2188811"/>
            <a:ext cx="1828800" cy="381000"/>
            <a:chOff x="381000" y="1219200"/>
            <a:chExt cx="1828800" cy="381000"/>
          </a:xfrm>
        </p:grpSpPr>
        <p:sp>
          <p:nvSpPr>
            <p:cNvPr id="245" name="Rectangle 244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49226" y="2572535"/>
            <a:ext cx="293670" cy="592488"/>
            <a:chOff x="774733" y="1681844"/>
            <a:chExt cx="293670" cy="592488"/>
          </a:xfrm>
        </p:grpSpPr>
        <p:sp>
          <p:nvSpPr>
            <p:cNvPr id="250" name="TextBox 24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51" name="Straight Arrow Connector 250"/>
            <p:cNvCxnSpPr>
              <a:stCxn id="25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9556521" y="2575254"/>
            <a:ext cx="314510" cy="592488"/>
            <a:chOff x="764313" y="1681844"/>
            <a:chExt cx="314510" cy="592488"/>
          </a:xfrm>
        </p:grpSpPr>
        <p:sp>
          <p:nvSpPr>
            <p:cNvPr id="253" name="TextBox 25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54" name="Straight Arrow Connector 253"/>
            <p:cNvCxnSpPr>
              <a:stCxn id="25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5" name="TextBox 254"/>
          <p:cNvSpPr txBox="1"/>
          <p:nvPr/>
        </p:nvSpPr>
        <p:spPr>
          <a:xfrm>
            <a:off x="9372600" y="21888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7620000" y="1769907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R=4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9829800" y="21888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8476522" y="34054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‘E’</a:t>
            </a:r>
            <a:endParaRPr lang="en-US" b="1" dirty="0"/>
          </a:p>
        </p:txBody>
      </p:sp>
      <p:grpSp>
        <p:nvGrpSpPr>
          <p:cNvPr id="259" name="Group 258"/>
          <p:cNvGrpSpPr/>
          <p:nvPr/>
        </p:nvGrpSpPr>
        <p:grpSpPr>
          <a:xfrm>
            <a:off x="9972490" y="4175454"/>
            <a:ext cx="314510" cy="592488"/>
            <a:chOff x="764313" y="1681844"/>
            <a:chExt cx="314510" cy="592488"/>
          </a:xfrm>
        </p:grpSpPr>
        <p:sp>
          <p:nvSpPr>
            <p:cNvPr id="260" name="TextBox 259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1" name="Straight Arrow Connector 260"/>
            <p:cNvCxnSpPr>
              <a:stCxn id="26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9525710" y="4180114"/>
            <a:ext cx="293670" cy="592488"/>
            <a:chOff x="774733" y="1681844"/>
            <a:chExt cx="293670" cy="592488"/>
          </a:xfrm>
        </p:grpSpPr>
        <p:sp>
          <p:nvSpPr>
            <p:cNvPr id="263" name="TextBox 262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4" name="Straight Arrow Connector 263"/>
            <p:cNvCxnSpPr>
              <a:stCxn id="26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5" name="TextBox 264"/>
          <p:cNvSpPr txBox="1"/>
          <p:nvPr/>
        </p:nvSpPr>
        <p:spPr>
          <a:xfrm>
            <a:off x="9459686" y="377734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9906000" y="377734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7620000" y="339227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R=1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cxnSp>
        <p:nvCxnSpPr>
          <p:cNvPr id="270" name="Straight Connector 269"/>
          <p:cNvCxnSpPr/>
          <p:nvPr/>
        </p:nvCxnSpPr>
        <p:spPr>
          <a:xfrm>
            <a:off x="75438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534400" y="3758234"/>
            <a:ext cx="47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49016" y="856335"/>
            <a:ext cx="86939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Perform following operations on Circular queue with size 4 &amp; draw queue after each operation</a:t>
            </a:r>
          </a:p>
          <a:p>
            <a:pPr algn="ctr"/>
            <a:r>
              <a:rPr lang="en-IN" dirty="0"/>
              <a:t>Insert ‘A’ | Insert ‘B’ | Insert ‘C’ | Delete ‘A’ | Delete ‘B’ | Insert ‘D’ | Insert ‘E’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8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5794 -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05507 4.07407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03164 4.44444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03633 -4.0740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03867 -1.85185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03086 7.40741E-7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2865 1.48148E-6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11211 -1.85185E-6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  <p:bldP spid="168" grpId="0"/>
      <p:bldP spid="170" grpId="0"/>
      <p:bldP spid="177" grpId="0"/>
      <p:bldP spid="178" grpId="0"/>
      <p:bldP spid="179" grpId="0"/>
      <p:bldP spid="181" grpId="0"/>
      <p:bldP spid="188" grpId="0"/>
      <p:bldP spid="189" grpId="0"/>
      <p:bldP spid="190" grpId="0"/>
      <p:bldP spid="192" grpId="0"/>
      <p:bldP spid="201" grpId="0"/>
      <p:bldP spid="202" grpId="0"/>
      <p:bldP spid="209" grpId="0"/>
      <p:bldP spid="216" grpId="0"/>
      <p:bldP spid="217" grpId="0"/>
      <p:bldP spid="217" grpId="1"/>
      <p:bldP spid="218" grpId="0"/>
      <p:bldP spid="219" grpId="0"/>
      <p:bldP spid="226" grpId="0"/>
      <p:bldP spid="228" grpId="0"/>
      <p:bldP spid="234" grpId="0"/>
      <p:bldP spid="234" grpId="1"/>
      <p:bldP spid="235" grpId="0"/>
      <p:bldP spid="242" grpId="0"/>
      <p:bldP spid="243" grpId="0"/>
      <p:bldP spid="255" grpId="0"/>
      <p:bldP spid="256" grpId="0"/>
      <p:bldP spid="257" grpId="0"/>
      <p:bldP spid="258" grpId="0"/>
      <p:bldP spid="265" grpId="0"/>
      <p:bldP spid="266" grpId="0"/>
      <p:bldP spid="267" grpId="0"/>
      <p:bldP spid="1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 err="1">
                <a:solidFill>
                  <a:srgbClr val="C00000"/>
                </a:solidFill>
              </a:rPr>
              <a:t>DQueue</a:t>
            </a:r>
            <a:r>
              <a:rPr lang="en-IN" b="1" dirty="0">
                <a:solidFill>
                  <a:srgbClr val="C00000"/>
                </a:solidFill>
              </a:rPr>
              <a:t> (double ended queue)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a linear list in which insertion and deletion are performed </a:t>
            </a:r>
            <a:r>
              <a:rPr lang="en-IN" b="1" dirty="0">
                <a:solidFill>
                  <a:srgbClr val="C00000"/>
                </a:solidFill>
              </a:rPr>
              <a:t>from the either end of the structure</a:t>
            </a:r>
            <a:r>
              <a:rPr lang="en-IN" dirty="0"/>
              <a:t>.</a:t>
            </a:r>
          </a:p>
          <a:p>
            <a:r>
              <a:rPr lang="en-IN" dirty="0"/>
              <a:t>There are two variations of </a:t>
            </a:r>
            <a:r>
              <a:rPr lang="en-IN" dirty="0" err="1"/>
              <a:t>Dqueue</a:t>
            </a:r>
            <a:endParaRPr lang="en-IN" dirty="0"/>
          </a:p>
          <a:p>
            <a:pPr lvl="1">
              <a:buClr>
                <a:schemeClr val="tx1"/>
              </a:buClr>
            </a:pPr>
            <a:r>
              <a:rPr lang="en-IN" b="1" i="1" dirty="0">
                <a:solidFill>
                  <a:srgbClr val="C00000"/>
                </a:solidFill>
              </a:rPr>
              <a:t>Input restricted </a:t>
            </a:r>
            <a:r>
              <a:rPr lang="en-IN" b="1" i="1" dirty="0" err="1">
                <a:solidFill>
                  <a:srgbClr val="C00000"/>
                </a:solidFill>
              </a:rPr>
              <a:t>dqueue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– allows insertion at only one end</a:t>
            </a:r>
          </a:p>
          <a:p>
            <a:pPr lvl="1">
              <a:buClr>
                <a:schemeClr val="tx1"/>
              </a:buClr>
            </a:pPr>
            <a:r>
              <a:rPr lang="en-IN" b="1" i="1" dirty="0">
                <a:solidFill>
                  <a:srgbClr val="C00000"/>
                </a:solidFill>
              </a:rPr>
              <a:t>Output restricted </a:t>
            </a:r>
            <a:r>
              <a:rPr lang="en-IN" b="1" i="1" dirty="0" err="1">
                <a:solidFill>
                  <a:srgbClr val="C00000"/>
                </a:solidFill>
              </a:rPr>
              <a:t>dqueue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– allows deletion from only one end</a:t>
            </a:r>
          </a:p>
          <a:p>
            <a:endParaRPr lang="en-IN" dirty="0"/>
          </a:p>
          <a:p>
            <a:r>
              <a:rPr lang="en-IN" dirty="0" err="1"/>
              <a:t>Dqueue</a:t>
            </a:r>
            <a:r>
              <a:rPr lang="en-IN" dirty="0"/>
              <a:t> Algorithms</a:t>
            </a:r>
          </a:p>
          <a:p>
            <a:pPr lvl="1"/>
            <a:r>
              <a:rPr lang="en-IN" dirty="0"/>
              <a:t>DQINSERT_REAR is same as QINSERT (</a:t>
            </a:r>
            <a:r>
              <a:rPr lang="en-IN" dirty="0" err="1"/>
              <a:t>Enqueue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DQDELETE_FRONT is same as QDELETE (</a:t>
            </a:r>
            <a:r>
              <a:rPr lang="en-IN" dirty="0" err="1"/>
              <a:t>Dequeue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DQINSERT_FRONT </a:t>
            </a:r>
          </a:p>
          <a:p>
            <a:pPr lvl="1"/>
            <a:r>
              <a:rPr lang="en-IN" dirty="0"/>
              <a:t>DQDELETE_REAR</a:t>
            </a:r>
          </a:p>
          <a:p>
            <a:pPr marL="0" indent="0">
              <a:buClr>
                <a:schemeClr val="tx1"/>
              </a:buClr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6426200" y="3467100"/>
            <a:ext cx="4081670" cy="533400"/>
            <a:chOff x="2286000" y="5257800"/>
            <a:chExt cx="4081670" cy="533400"/>
          </a:xfrm>
        </p:grpSpPr>
        <p:grpSp>
          <p:nvGrpSpPr>
            <p:cNvPr id="5" name="Group 4"/>
            <p:cNvGrpSpPr/>
            <p:nvPr/>
          </p:nvGrpSpPr>
          <p:grpSpPr>
            <a:xfrm>
              <a:off x="2286000" y="5257800"/>
              <a:ext cx="4081670" cy="533400"/>
              <a:chOff x="2286000" y="5486400"/>
              <a:chExt cx="4081670" cy="533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286000" y="54864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286000" y="60198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5153960" y="5257800"/>
              <a:ext cx="533400" cy="533400"/>
              <a:chOff x="1600200" y="5486400"/>
              <a:chExt cx="533400" cy="5334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614696" y="5257800"/>
              <a:ext cx="533400" cy="533400"/>
              <a:chOff x="1600200" y="5486400"/>
              <a:chExt cx="533400" cy="533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071248" y="5257800"/>
              <a:ext cx="533400" cy="533400"/>
              <a:chOff x="1600200" y="5486400"/>
              <a:chExt cx="533400" cy="533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527800" y="5257800"/>
              <a:ext cx="533400" cy="533400"/>
              <a:chOff x="1600200" y="5486400"/>
              <a:chExt cx="533400" cy="533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984352" y="5257800"/>
              <a:ext cx="533400" cy="533400"/>
              <a:chOff x="1600200" y="5486400"/>
              <a:chExt cx="533400" cy="533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" name="Straight Arrow Connector 30"/>
          <p:cNvCxnSpPr/>
          <p:nvPr/>
        </p:nvCxnSpPr>
        <p:spPr>
          <a:xfrm flipH="1">
            <a:off x="10160000" y="3881846"/>
            <a:ext cx="990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158709" y="3709571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Insertion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845060" y="3892397"/>
            <a:ext cx="990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93805" y="371747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Deletion</a:t>
            </a:r>
            <a:endParaRPr lang="en-US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9254403" y="4038600"/>
            <a:ext cx="612914" cy="640378"/>
            <a:chOff x="5119632" y="5829300"/>
            <a:chExt cx="612914" cy="640378"/>
          </a:xfrm>
        </p:grpSpPr>
        <p:sp>
          <p:nvSpPr>
            <p:cNvPr id="36" name="TextBox 35"/>
            <p:cNvSpPr txBox="1"/>
            <p:nvPr/>
          </p:nvSpPr>
          <p:spPr>
            <a:xfrm>
              <a:off x="5119632" y="6100346"/>
              <a:ext cx="61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Rear</a:t>
              </a:r>
              <a:endParaRPr lang="en-US" b="1" dirty="0"/>
            </a:p>
          </p:txBody>
        </p:sp>
        <p:cxnSp>
          <p:nvCxnSpPr>
            <p:cNvPr id="37" name="Straight Arrow Connector 36"/>
            <p:cNvCxnSpPr>
              <a:stCxn id="36" idx="0"/>
            </p:cNvCxnSpPr>
            <p:nvPr/>
          </p:nvCxnSpPr>
          <p:spPr>
            <a:xfrm flipH="1" flipV="1">
              <a:off x="5420661" y="5829300"/>
              <a:ext cx="5428" cy="27104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>
            <a:off x="5833126" y="3619500"/>
            <a:ext cx="1002535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93805" y="34163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Insertion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160001" y="3619500"/>
            <a:ext cx="1002535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158709" y="34671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Deletion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046260" y="4000332"/>
            <a:ext cx="689984" cy="674300"/>
            <a:chOff x="7046260" y="4000332"/>
            <a:chExt cx="689984" cy="674300"/>
          </a:xfrm>
        </p:grpSpPr>
        <p:sp>
          <p:nvSpPr>
            <p:cNvPr id="29" name="TextBox 28"/>
            <p:cNvSpPr txBox="1"/>
            <p:nvPr/>
          </p:nvSpPr>
          <p:spPr>
            <a:xfrm>
              <a:off x="7046260" y="4305300"/>
              <a:ext cx="68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Front</a:t>
              </a:r>
              <a:endParaRPr lang="en-US" b="1" dirty="0"/>
            </a:p>
          </p:txBody>
        </p:sp>
        <p:cxnSp>
          <p:nvCxnSpPr>
            <p:cNvPr id="43" name="Straight Arrow Connector 42"/>
            <p:cNvCxnSpPr>
              <a:stCxn id="29" idx="0"/>
            </p:cNvCxnSpPr>
            <p:nvPr/>
          </p:nvCxnSpPr>
          <p:spPr>
            <a:xfrm flipV="1">
              <a:off x="7391252" y="4000332"/>
              <a:ext cx="0" cy="3049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1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Procedure: DQINSERT_FRONT (Q,F,R,N,Y)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inserts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Y</a:t>
            </a:r>
            <a:r>
              <a:rPr lang="en-IN" dirty="0"/>
              <a:t> at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end of the Circular Queue.</a:t>
            </a:r>
          </a:p>
          <a:p>
            <a:r>
              <a:rPr lang="en-IN" dirty="0"/>
              <a:t>Queue 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441" y="3069608"/>
            <a:ext cx="4191000" cy="3508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[Overflow?]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= 0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Write(‘Empty’)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= 1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Write(‘Overflow’)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[Decrement front Pointer]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F - 1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Q[F]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Y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Return 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11972" y="3996521"/>
            <a:ext cx="2655064" cy="457200"/>
            <a:chOff x="5486400" y="1219200"/>
            <a:chExt cx="2655064" cy="457200"/>
          </a:xfrm>
        </p:grpSpPr>
        <p:sp>
          <p:nvSpPr>
            <p:cNvPr id="6" name="Rectangle 5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10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89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7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11972" y="5596721"/>
            <a:ext cx="2655064" cy="457200"/>
            <a:chOff x="5486400" y="1219200"/>
            <a:chExt cx="2655064" cy="457200"/>
          </a:xfrm>
        </p:grpSpPr>
        <p:sp>
          <p:nvSpPr>
            <p:cNvPr id="12" name="Rectangle 11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10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89</a:t>
              </a:r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7</a:t>
              </a:r>
              <a:endParaRPr 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11972" y="3243665"/>
            <a:ext cx="526978" cy="37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F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17" idx="2"/>
            <a:endCxn id="6" idx="0"/>
          </p:cNvCxnSpPr>
          <p:nvPr/>
        </p:nvCxnSpPr>
        <p:spPr>
          <a:xfrm>
            <a:off x="5075462" y="3615521"/>
            <a:ext cx="3211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766" y="3234521"/>
            <a:ext cx="526978" cy="37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2"/>
            <a:endCxn id="8" idx="0"/>
          </p:cNvCxnSpPr>
          <p:nvPr/>
        </p:nvCxnSpPr>
        <p:spPr>
          <a:xfrm>
            <a:off x="6131256" y="3606377"/>
            <a:ext cx="3211" cy="3901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60674" y="4846641"/>
            <a:ext cx="526978" cy="752856"/>
            <a:chOff x="5974406" y="4300728"/>
            <a:chExt cx="526978" cy="752856"/>
          </a:xfrm>
        </p:grpSpPr>
        <p:sp>
          <p:nvSpPr>
            <p:cNvPr id="29" name="TextBox 28"/>
            <p:cNvSpPr txBox="1"/>
            <p:nvPr/>
          </p:nvSpPr>
          <p:spPr>
            <a:xfrm>
              <a:off x="5974406" y="4300728"/>
              <a:ext cx="526978" cy="37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2"/>
            </p:cNvCxnSpPr>
            <p:nvPr/>
          </p:nvCxnSpPr>
          <p:spPr>
            <a:xfrm>
              <a:off x="6237895" y="4672584"/>
              <a:ext cx="3211" cy="3810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903090" y="4813113"/>
            <a:ext cx="526978" cy="762000"/>
            <a:chOff x="7016822" y="4267200"/>
            <a:chExt cx="526978" cy="762000"/>
          </a:xfrm>
        </p:grpSpPr>
        <p:sp>
          <p:nvSpPr>
            <p:cNvPr id="31" name="TextBox 30"/>
            <p:cNvSpPr txBox="1"/>
            <p:nvPr/>
          </p:nvSpPr>
          <p:spPr>
            <a:xfrm>
              <a:off x="7016822" y="4267200"/>
              <a:ext cx="526978" cy="37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>
              <a:off x="7280311" y="4639056"/>
              <a:ext cx="3211" cy="3901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675894" y="4035621"/>
            <a:ext cx="10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Overflow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78764" y="56406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3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04257 -4.07407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26" grpId="0"/>
      <p:bldP spid="33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Function: DQDELETE_REAR(Q,F,R)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</a:t>
            </a:r>
            <a:r>
              <a:rPr lang="en-IN" b="1" dirty="0">
                <a:solidFill>
                  <a:srgbClr val="C00000"/>
                </a:solidFill>
              </a:rPr>
              <a:t>deletes &amp; returns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element from </a:t>
            </a:r>
            <a:r>
              <a:rPr lang="en-IN" b="1" dirty="0">
                <a:solidFill>
                  <a:srgbClr val="C00000"/>
                </a:solidFill>
              </a:rPr>
              <a:t>rear end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/>
              <a:t>front</a:t>
            </a:r>
            <a:r>
              <a:rPr lang="en-IN" dirty="0"/>
              <a:t> 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964" y="2947417"/>
            <a:ext cx="4191000" cy="3508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[Underflow?]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	  R = 0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Write(‘Underflow’)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   Return(0)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[Delete Element]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Y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Q[R]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[Queue Empty?]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R = F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R  F  0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R  R – 1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[Return Element]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Return(Y) 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97800" y="3709417"/>
            <a:ext cx="2655064" cy="457200"/>
            <a:chOff x="5486400" y="1219200"/>
            <a:chExt cx="2655064" cy="457200"/>
          </a:xfrm>
        </p:grpSpPr>
        <p:sp>
          <p:nvSpPr>
            <p:cNvPr id="6" name="Rectangle 5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97800" y="5309617"/>
            <a:ext cx="2655064" cy="457200"/>
            <a:chOff x="5486400" y="1219200"/>
            <a:chExt cx="2655064" cy="457200"/>
          </a:xfrm>
        </p:grpSpPr>
        <p:sp>
          <p:nvSpPr>
            <p:cNvPr id="12" name="Rectangle 11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10</a:t>
              </a:r>
              <a:endParaRPr lang="en-US" sz="20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89</a:t>
              </a:r>
              <a:endParaRPr lang="en-US" sz="20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15574" y="2947417"/>
            <a:ext cx="773866" cy="762000"/>
            <a:chOff x="5870774" y="3200400"/>
            <a:chExt cx="773866" cy="76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5870774" y="3209544"/>
              <a:ext cx="526978" cy="752856"/>
              <a:chOff x="5870774" y="3209544"/>
              <a:chExt cx="526978" cy="75285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0774" y="3209544"/>
                <a:ext cx="526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C00000"/>
                    </a:solidFill>
                  </a:rPr>
                  <a:t>F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17" idx="2"/>
              </p:cNvCxnSpPr>
              <p:nvPr/>
            </p:nvCxnSpPr>
            <p:spPr>
              <a:xfrm>
                <a:off x="6134263" y="3609654"/>
                <a:ext cx="3211" cy="35274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6117662" y="3200400"/>
              <a:ext cx="526978" cy="762000"/>
              <a:chOff x="6117662" y="3200400"/>
              <a:chExt cx="526978" cy="7620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117662" y="3200400"/>
                <a:ext cx="526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C00000"/>
                    </a:solidFill>
                  </a:rPr>
                  <a:t>R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0" name="Straight Arrow Connector 19"/>
              <p:cNvCxnSpPr>
                <a:stCxn id="19" idx="2"/>
              </p:cNvCxnSpPr>
              <p:nvPr/>
            </p:nvCxnSpPr>
            <p:spPr>
              <a:xfrm>
                <a:off x="6381151" y="3600510"/>
                <a:ext cx="3211" cy="36189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7019206" y="4504945"/>
            <a:ext cx="526978" cy="752856"/>
            <a:chOff x="5974406" y="4300728"/>
            <a:chExt cx="526978" cy="752856"/>
          </a:xfrm>
        </p:grpSpPr>
        <p:sp>
          <p:nvSpPr>
            <p:cNvPr id="22" name="TextBox 21"/>
            <p:cNvSpPr txBox="1"/>
            <p:nvPr/>
          </p:nvSpPr>
          <p:spPr>
            <a:xfrm>
              <a:off x="5974406" y="4300728"/>
              <a:ext cx="526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F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>
              <a:off x="6237895" y="4700838"/>
              <a:ext cx="3211" cy="35274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8061622" y="4498713"/>
            <a:ext cx="526978" cy="762000"/>
            <a:chOff x="7016822" y="4267200"/>
            <a:chExt cx="526978" cy="762000"/>
          </a:xfrm>
        </p:grpSpPr>
        <p:sp>
          <p:nvSpPr>
            <p:cNvPr id="25" name="TextBox 24"/>
            <p:cNvSpPr txBox="1"/>
            <p:nvPr/>
          </p:nvSpPr>
          <p:spPr>
            <a:xfrm>
              <a:off x="7016822" y="4267200"/>
              <a:ext cx="526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R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5" idx="2"/>
            </p:cNvCxnSpPr>
            <p:nvPr/>
          </p:nvCxnSpPr>
          <p:spPr>
            <a:xfrm>
              <a:off x="7280311" y="4667310"/>
              <a:ext cx="3211" cy="36189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175825" y="37533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04302" y="53609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7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17018 3.33333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-0.0388 -4.07407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29" grpId="1"/>
      <p:bldP spid="33" grpId="0"/>
      <p:bldP spid="3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queue in which we are able to </a:t>
            </a:r>
            <a:r>
              <a:rPr lang="en-IN" b="1" dirty="0">
                <a:solidFill>
                  <a:srgbClr val="C00000"/>
                </a:solidFill>
              </a:rPr>
              <a:t>insert &amp; remove items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from </a:t>
            </a:r>
            <a:r>
              <a:rPr lang="en-IN" b="1" dirty="0">
                <a:solidFill>
                  <a:srgbClr val="C00000"/>
                </a:solidFill>
              </a:rPr>
              <a:t>any position based on </a:t>
            </a:r>
            <a:r>
              <a:rPr lang="en-IN" dirty="0"/>
              <a:t>some property (such as </a:t>
            </a:r>
            <a:r>
              <a:rPr lang="en-IN" b="1" dirty="0">
                <a:solidFill>
                  <a:srgbClr val="C00000"/>
                </a:solidFill>
              </a:rPr>
              <a:t>priority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of the task to be processed) is often referred as </a:t>
            </a:r>
            <a:r>
              <a:rPr lang="en-IN" b="1" dirty="0">
                <a:solidFill>
                  <a:srgbClr val="C00000"/>
                </a:solidFill>
              </a:rPr>
              <a:t>priority queue</a:t>
            </a:r>
            <a:r>
              <a:rPr lang="en-IN" dirty="0"/>
              <a:t>.</a:t>
            </a:r>
          </a:p>
          <a:p>
            <a:r>
              <a:rPr lang="en-IN" dirty="0"/>
              <a:t>Below fig. represent a priority queue of jobs waiting to use a computer.</a:t>
            </a:r>
          </a:p>
          <a:p>
            <a:r>
              <a:rPr lang="en-IN" dirty="0"/>
              <a:t>Priorities are attached with each Job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Priority 1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indicates </a:t>
            </a:r>
            <a:r>
              <a:rPr lang="en-IN" b="1" dirty="0">
                <a:solidFill>
                  <a:srgbClr val="C00000"/>
                </a:solidFill>
              </a:rPr>
              <a:t>Real Time Job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Priority 2</a:t>
            </a:r>
            <a:r>
              <a:rPr lang="en-IN" dirty="0"/>
              <a:t> indicates </a:t>
            </a:r>
            <a:r>
              <a:rPr lang="en-IN" b="1" dirty="0">
                <a:solidFill>
                  <a:srgbClr val="C00000"/>
                </a:solidFill>
              </a:rPr>
              <a:t>Online Job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Priority 3</a:t>
            </a:r>
            <a:r>
              <a:rPr lang="en-IN" dirty="0"/>
              <a:t> indicates </a:t>
            </a:r>
            <a:r>
              <a:rPr lang="en-IN" b="1" dirty="0">
                <a:solidFill>
                  <a:srgbClr val="C00000"/>
                </a:solidFill>
              </a:rPr>
              <a:t>Batch Processing Job</a:t>
            </a:r>
          </a:p>
          <a:p>
            <a:r>
              <a:rPr lang="en-IN" dirty="0"/>
              <a:t>Therefore if a job is initiated with priority i, it is inserted immediately at the end of list of other jobs with priorities i. </a:t>
            </a:r>
          </a:p>
          <a:p>
            <a:r>
              <a:rPr lang="en-IN" dirty="0"/>
              <a:t>Here jobs are always removed from the front of queue.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2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39932"/>
              </p:ext>
            </p:extLst>
          </p:nvPr>
        </p:nvGraphicFramePr>
        <p:xfrm>
          <a:off x="2514596" y="950793"/>
          <a:ext cx="7924804" cy="75033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7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29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</a:t>
                      </a:r>
                      <a:r>
                        <a:rPr lang="en-US" sz="1900" baseline="-250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</a:t>
                      </a:r>
                      <a:r>
                        <a:rPr lang="en-US" sz="1900" baseline="-25000" dirty="0">
                          <a:effectLst/>
                        </a:rPr>
                        <a:t>2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</a:t>
                      </a:r>
                      <a:r>
                        <a:rPr lang="en-US" sz="1900" baseline="-25000" dirty="0">
                          <a:effectLst/>
                        </a:rPr>
                        <a:t>i-1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</a:t>
                      </a:r>
                      <a:r>
                        <a:rPr lang="en-US" sz="1900" baseline="-250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</a:t>
                      </a:r>
                      <a:r>
                        <a:rPr lang="en-US" sz="1900" baseline="-25000" dirty="0">
                          <a:effectLst/>
                        </a:rPr>
                        <a:t>2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</a:t>
                      </a:r>
                      <a:r>
                        <a:rPr lang="en-US" sz="1900" baseline="-25000" dirty="0">
                          <a:effectLst/>
                        </a:rPr>
                        <a:t>j-1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B</a:t>
                      </a:r>
                      <a:r>
                        <a:rPr lang="en-US" sz="1900" baseline="-25000">
                          <a:effectLst/>
                        </a:rPr>
                        <a:t>1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B</a:t>
                      </a:r>
                      <a:r>
                        <a:rPr lang="en-US" sz="1900" baseline="-250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…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B</a:t>
                      </a:r>
                      <a:r>
                        <a:rPr lang="en-US" sz="1900" baseline="-25000" dirty="0">
                          <a:effectLst/>
                        </a:rPr>
                        <a:t>k-1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…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2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8578" y="133179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Priority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1" y="9355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Task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1418" y="216999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R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47909" y="1701125"/>
            <a:ext cx="0" cy="46886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9818" y="218166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O</a:t>
            </a:r>
            <a:r>
              <a:rPr lang="en-IN" b="1" baseline="-25000" dirty="0" err="1">
                <a:solidFill>
                  <a:srgbClr val="C00000"/>
                </a:solidFill>
              </a:rPr>
              <a:t>j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9568" y="218166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B</a:t>
            </a:r>
            <a:r>
              <a:rPr lang="en-IN" b="1" baseline="-25000" dirty="0" err="1">
                <a:solidFill>
                  <a:srgbClr val="C00000"/>
                </a:solidFill>
              </a:rPr>
              <a:t>k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6991118" y="1701125"/>
            <a:ext cx="8816" cy="4805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</p:cNvCxnSpPr>
          <p:nvPr/>
        </p:nvCxnSpPr>
        <p:spPr>
          <a:xfrm flipV="1">
            <a:off x="9643692" y="1701125"/>
            <a:ext cx="0" cy="4805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6948" y="2627193"/>
            <a:ext cx="735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Priority Queue viewed as a single queue with insertion allowed at any position</a:t>
            </a:r>
            <a:endParaRPr lang="en-US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57681"/>
              </p:ext>
            </p:extLst>
          </p:nvPr>
        </p:nvGraphicFramePr>
        <p:xfrm>
          <a:off x="2971800" y="3514161"/>
          <a:ext cx="2336843" cy="37516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7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R</a:t>
                      </a:r>
                      <a:r>
                        <a:rPr lang="en-US" sz="2100" baseline="-250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R</a:t>
                      </a:r>
                      <a:r>
                        <a:rPr lang="en-US" sz="2100" baseline="-25000" dirty="0">
                          <a:effectLst/>
                        </a:rPr>
                        <a:t>2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…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R</a:t>
                      </a:r>
                      <a:r>
                        <a:rPr lang="en-US" sz="2100" baseline="-25000" dirty="0">
                          <a:effectLst/>
                        </a:rPr>
                        <a:t>i-1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59453"/>
              </p:ext>
            </p:extLst>
          </p:nvPr>
        </p:nvGraphicFramePr>
        <p:xfrm>
          <a:off x="2971800" y="4074993"/>
          <a:ext cx="2350877" cy="37516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84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O</a:t>
                      </a:r>
                      <a:r>
                        <a:rPr lang="en-US" sz="2100" baseline="-250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O</a:t>
                      </a:r>
                      <a:r>
                        <a:rPr lang="en-US" sz="2100" baseline="-25000" dirty="0">
                          <a:effectLst/>
                        </a:rPr>
                        <a:t>2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…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O</a:t>
                      </a:r>
                      <a:r>
                        <a:rPr lang="en-US" sz="2100" baseline="-25000" dirty="0">
                          <a:effectLst/>
                        </a:rPr>
                        <a:t>j-1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43834"/>
              </p:ext>
            </p:extLst>
          </p:nvPr>
        </p:nvGraphicFramePr>
        <p:xfrm>
          <a:off x="2971800" y="4678759"/>
          <a:ext cx="2358180" cy="37516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4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</a:t>
                      </a:r>
                      <a:r>
                        <a:rPr lang="en-US" sz="2100" baseline="-250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</a:t>
                      </a:r>
                      <a:r>
                        <a:rPr lang="en-US" sz="2100" baseline="-25000" dirty="0">
                          <a:effectLst/>
                        </a:rPr>
                        <a:t>2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…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</a:t>
                      </a:r>
                      <a:r>
                        <a:rPr lang="en-US" sz="2100" baseline="-25000" dirty="0">
                          <a:effectLst/>
                        </a:rPr>
                        <a:t>k-1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43169" y="351363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Priority  - 1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3169" y="40749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Priority - 2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43169" y="46840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Priority - 3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6562" y="35136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R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61753" y="40561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O</a:t>
            </a:r>
            <a:r>
              <a:rPr lang="en-IN" b="1" baseline="-25000" dirty="0" err="1">
                <a:solidFill>
                  <a:srgbClr val="C00000"/>
                </a:solidFill>
              </a:rPr>
              <a:t>j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8929" y="467148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B</a:t>
            </a:r>
            <a:r>
              <a:rPr lang="en-IN" b="1" baseline="-25000" dirty="0" err="1">
                <a:solidFill>
                  <a:srgbClr val="C00000"/>
                </a:solidFill>
              </a:rPr>
              <a:t>k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482380" y="4248337"/>
            <a:ext cx="1860071" cy="34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82379" y="4856151"/>
            <a:ext cx="1860071" cy="34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86401" y="3690553"/>
            <a:ext cx="1860071" cy="34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2726" y="5370393"/>
            <a:ext cx="51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Priority Queue viewed as a Viewed as a set of queue</a:t>
            </a:r>
            <a:endParaRPr lang="en-US" b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09785" y="3160593"/>
            <a:ext cx="87724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8" grpId="0"/>
      <p:bldP spid="22" grpId="0"/>
      <p:bldP spid="23" grpId="0"/>
      <p:bldP spid="24" grpId="0"/>
      <p:bldP spid="25" grpId="0"/>
      <p:bldP spid="26" grpId="0"/>
      <p:bldP spid="2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64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linear list which permits </a:t>
            </a:r>
            <a:r>
              <a:rPr lang="en-IN" b="1" dirty="0">
                <a:solidFill>
                  <a:srgbClr val="C00000"/>
                </a:solidFill>
              </a:rPr>
              <a:t>deletion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be performed </a:t>
            </a:r>
            <a:r>
              <a:rPr lang="en-IN" b="1" dirty="0">
                <a:solidFill>
                  <a:srgbClr val="C00000"/>
                </a:solidFill>
              </a:rPr>
              <a:t>at one </a:t>
            </a:r>
            <a:r>
              <a:rPr lang="en-IN" dirty="0"/>
              <a:t>end of the list and </a:t>
            </a:r>
            <a:r>
              <a:rPr lang="en-IN" b="1" dirty="0">
                <a:solidFill>
                  <a:srgbClr val="C00000"/>
                </a:solidFill>
              </a:rPr>
              <a:t>insertion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 the other end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/>
              <a:t>.</a:t>
            </a:r>
          </a:p>
          <a:p>
            <a:r>
              <a:rPr lang="en-IN" dirty="0"/>
              <a:t>The information in such a list is processed </a:t>
            </a:r>
            <a:r>
              <a:rPr lang="en-IN" b="1" dirty="0">
                <a:solidFill>
                  <a:srgbClr val="C00000"/>
                </a:solidFill>
              </a:rPr>
              <a:t>FIFO (first in first out) or FCFS (first come first served)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manner.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the end of queue from that deletion is to be performed.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the end of queue at which new element is to be inserted.</a:t>
            </a:r>
          </a:p>
          <a:p>
            <a:r>
              <a:rPr lang="en-IN" dirty="0"/>
              <a:t>Insertion operation is called </a:t>
            </a:r>
            <a:r>
              <a:rPr lang="en-IN" b="1" dirty="0" err="1">
                <a:solidFill>
                  <a:srgbClr val="C00000"/>
                </a:solidFill>
              </a:rPr>
              <a:t>Enqueue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&amp; deletion operation is called </a:t>
            </a:r>
            <a:r>
              <a:rPr lang="en-IN" b="1" dirty="0" err="1">
                <a:solidFill>
                  <a:srgbClr val="C00000"/>
                </a:solidFill>
              </a:rPr>
              <a:t>Dequeue</a:t>
            </a:r>
            <a:r>
              <a:rPr lang="en-IN" dirty="0"/>
              <a:t>.</a:t>
            </a:r>
          </a:p>
          <a:p>
            <a:endParaRPr lang="en-IN" b="1" i="1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26260" y="4396713"/>
            <a:ext cx="3779856" cy="552889"/>
            <a:chOff x="1066800" y="3823447"/>
            <a:chExt cx="4114800" cy="552889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066800" y="3823447"/>
              <a:ext cx="41148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66800" y="4376336"/>
              <a:ext cx="41148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050536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6533460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5293470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5911911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80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4673534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3810000" y="5257800"/>
            <a:ext cx="4081670" cy="533400"/>
            <a:chOff x="2286000" y="5257800"/>
            <a:chExt cx="408167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2286000" y="5257800"/>
              <a:ext cx="4081670" cy="533400"/>
              <a:chOff x="2286000" y="5486400"/>
              <a:chExt cx="4081670" cy="533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286000" y="54864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286000" y="60198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153960" y="5257800"/>
              <a:ext cx="533400" cy="533400"/>
              <a:chOff x="1600200" y="5486400"/>
              <a:chExt cx="533400" cy="533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4614696" y="5257800"/>
              <a:ext cx="533400" cy="533400"/>
              <a:chOff x="1600200" y="5486400"/>
              <a:chExt cx="533400" cy="533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4071248" y="5257800"/>
              <a:ext cx="533400" cy="533400"/>
              <a:chOff x="1600200" y="5486400"/>
              <a:chExt cx="533400" cy="5334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3527800" y="5257800"/>
              <a:ext cx="533400" cy="533400"/>
              <a:chOff x="1600200" y="5486400"/>
              <a:chExt cx="533400" cy="5334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2984352" y="5257800"/>
              <a:ext cx="533400" cy="533400"/>
              <a:chOff x="1600200" y="5486400"/>
              <a:chExt cx="533400" cy="533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6638203" y="5791200"/>
            <a:ext cx="612914" cy="609600"/>
            <a:chOff x="5119632" y="5791200"/>
            <a:chExt cx="612914" cy="609600"/>
          </a:xfrm>
        </p:grpSpPr>
        <p:sp>
          <p:nvSpPr>
            <p:cNvPr id="72" name="TextBox 71"/>
            <p:cNvSpPr txBox="1"/>
            <p:nvPr/>
          </p:nvSpPr>
          <p:spPr>
            <a:xfrm>
              <a:off x="5119632" y="6062246"/>
              <a:ext cx="612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Rear</a:t>
              </a:r>
              <a:endParaRPr lang="en-US" sz="1600" b="1" dirty="0"/>
            </a:p>
          </p:txBody>
        </p:sp>
        <p:cxnSp>
          <p:nvCxnSpPr>
            <p:cNvPr id="76" name="Straight Arrow Connector 75"/>
            <p:cNvCxnSpPr>
              <a:stCxn id="72" idx="0"/>
              <a:endCxn id="6" idx="2"/>
            </p:cNvCxnSpPr>
            <p:nvPr/>
          </p:nvCxnSpPr>
          <p:spPr>
            <a:xfrm flipH="1" flipV="1">
              <a:off x="5420660" y="5791200"/>
              <a:ext cx="5429" cy="2710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430060" y="5757446"/>
            <a:ext cx="689984" cy="609600"/>
            <a:chOff x="5069392" y="5791200"/>
            <a:chExt cx="689984" cy="609600"/>
          </a:xfrm>
        </p:grpSpPr>
        <p:sp>
          <p:nvSpPr>
            <p:cNvPr id="79" name="TextBox 78"/>
            <p:cNvSpPr txBox="1"/>
            <p:nvPr/>
          </p:nvSpPr>
          <p:spPr>
            <a:xfrm>
              <a:off x="5069392" y="6062246"/>
              <a:ext cx="689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Front</a:t>
              </a:r>
              <a:endParaRPr lang="en-US" sz="1600" b="1" dirty="0"/>
            </a:p>
          </p:txBody>
        </p:sp>
        <p:cxnSp>
          <p:nvCxnSpPr>
            <p:cNvPr id="85" name="Straight Arrow Connector 84"/>
            <p:cNvCxnSpPr>
              <a:stCxn id="79" idx="0"/>
              <a:endCxn id="6" idx="2"/>
            </p:cNvCxnSpPr>
            <p:nvPr/>
          </p:nvCxnSpPr>
          <p:spPr>
            <a:xfrm flipV="1">
              <a:off x="5414384" y="5791200"/>
              <a:ext cx="6276" cy="2710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7156056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543800" y="5524500"/>
            <a:ext cx="9906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534400" y="535222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Insertion</a:t>
            </a:r>
            <a:endParaRPr lang="en-US" sz="16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228860" y="5549747"/>
            <a:ext cx="9906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26325" y="537482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Deletion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5082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167 2.22222E-6 L 0 2.22222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031 4.80444E-6 L 2.5E-6 4.80444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47 0 L 2.22222E-6 0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07 -8.25815E-7 L -5.55556E-7 -8.25815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67 -8.25815E-7 L -3.33333E-6 -8.25815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78 -2.5214E-6 L 4.72222E-6 -2.521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092 L -0.25 -0.0009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08281E-6 L -0.31945 4.0828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59635E-6 L -0.38716 -4.59635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69 L -0.45486 -0.000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92 L -0.51458 0.0009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93 L -0.58264 -0.000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48" grpId="3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42" grpId="0" animBg="1"/>
      <p:bldP spid="42" grpId="1" animBg="1"/>
      <p:bldP spid="42" grpId="2" animBg="1"/>
      <p:bldP spid="42" grpId="3" animBg="1"/>
      <p:bldP spid="73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Queue of people at any service point such as ticketing etc.</a:t>
            </a:r>
          </a:p>
          <a:p>
            <a:r>
              <a:rPr lang="en-IN" dirty="0"/>
              <a:t>Queue of air planes waiting for landing instructions.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Queue of processes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OS.</a:t>
            </a:r>
          </a:p>
          <a:p>
            <a:r>
              <a:rPr lang="en-IN" dirty="0"/>
              <a:t>Queue is also used by Operating systems for </a:t>
            </a:r>
            <a:r>
              <a:rPr lang="en-IN" b="1" dirty="0">
                <a:solidFill>
                  <a:srgbClr val="C00000"/>
                </a:solidFill>
              </a:rPr>
              <a:t>Job Scheduling</a:t>
            </a:r>
            <a:r>
              <a:rPr lang="en-IN" dirty="0"/>
              <a:t>.</a:t>
            </a:r>
          </a:p>
          <a:p>
            <a:r>
              <a:rPr lang="en-IN" dirty="0"/>
              <a:t>When a </a:t>
            </a:r>
            <a:r>
              <a:rPr lang="en-IN" b="1" dirty="0">
                <a:solidFill>
                  <a:srgbClr val="C00000"/>
                </a:solidFill>
              </a:rPr>
              <a:t>resource is shared</a:t>
            </a:r>
            <a:r>
              <a:rPr lang="en-IN" dirty="0"/>
              <a:t> among multiple consumers. E.g., in case of printers the first one to be entered is the first to be processed.</a:t>
            </a:r>
          </a:p>
          <a:p>
            <a:r>
              <a:rPr lang="en-IN" dirty="0"/>
              <a:t>When </a:t>
            </a:r>
            <a:r>
              <a:rPr lang="en-IN" b="1" dirty="0">
                <a:solidFill>
                  <a:srgbClr val="C00000"/>
                </a:solidFill>
              </a:rPr>
              <a:t>data is transferred asynchronously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(data not necessarily received at same rate as sent) between two processes. Examples include IO Buffers, pipes, file IO, etc.</a:t>
            </a:r>
          </a:p>
          <a:p>
            <a:r>
              <a:rPr lang="en-IN" dirty="0"/>
              <a:t>Queue is used in </a:t>
            </a:r>
            <a:r>
              <a:rPr lang="en-IN" b="1" dirty="0">
                <a:solidFill>
                  <a:srgbClr val="C00000"/>
                </a:solidFill>
              </a:rPr>
              <a:t>BFS (Breadth First Search)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algorithm. It helps in traversing a tree or graph.</a:t>
            </a:r>
          </a:p>
          <a:p>
            <a:r>
              <a:rPr lang="en-IN" dirty="0"/>
              <a:t>Queue is used in networking to </a:t>
            </a:r>
            <a:r>
              <a:rPr lang="en-IN" b="1" dirty="0">
                <a:solidFill>
                  <a:srgbClr val="C00000"/>
                </a:solidFill>
              </a:rPr>
              <a:t>handle congestion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Procedure: </a:t>
            </a:r>
            <a:r>
              <a:rPr lang="en-IN" dirty="0" err="1"/>
              <a:t>Enqueue</a:t>
            </a:r>
            <a:r>
              <a:rPr lang="en-IN" dirty="0"/>
              <a:t> (Q, F, R, N,Y)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inserts </a:t>
            </a:r>
            <a:r>
              <a:rPr lang="en-IN" b="1" dirty="0">
                <a:solidFill>
                  <a:srgbClr val="C00000"/>
                </a:solidFill>
              </a:rPr>
              <a:t>Y</a:t>
            </a:r>
            <a:r>
              <a:rPr lang="en-IN" dirty="0"/>
              <a:t> at rear end of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/>
              <a:t> is pointer to the front 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rear element of a queue.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005266"/>
            <a:ext cx="5715000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Queue Overflow]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 &gt;= N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(‘Queue Overflow’)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[Increment REAR pointer]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R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R + 1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Q[R]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Y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[Is front pointer properly set?]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F=0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928879" y="1716255"/>
            <a:ext cx="1600200" cy="533400"/>
            <a:chOff x="2286000" y="5486400"/>
            <a:chExt cx="4081670" cy="533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286000" y="5486400"/>
              <a:ext cx="40816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86000" y="6019800"/>
              <a:ext cx="40816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8909140" y="1716255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78599" y="3005266"/>
            <a:ext cx="2209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N=3, R=0, F=0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83082" y="361486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 =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83082" y="39767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 =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64082" y="3614865"/>
            <a:ext cx="34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77145" y="3976755"/>
            <a:ext cx="34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78599" y="437686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N=3,</a:t>
            </a:r>
            <a:r>
              <a:rPr lang="en-IN" b="1" dirty="0">
                <a:solidFill>
                  <a:srgbClr val="C00000"/>
                </a:solidFill>
              </a:rPr>
              <a:t>Y=5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75099" y="39588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9005078" y="988257"/>
            <a:ext cx="228600" cy="727999"/>
            <a:chOff x="762000" y="4606001"/>
            <a:chExt cx="228600" cy="727999"/>
          </a:xfrm>
        </p:grpSpPr>
        <p:sp>
          <p:nvSpPr>
            <p:cNvPr id="17" name="TextBox 16"/>
            <p:cNvSpPr txBox="1"/>
            <p:nvPr/>
          </p:nvSpPr>
          <p:spPr>
            <a:xfrm>
              <a:off x="762000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76300" y="4975333"/>
              <a:ext cx="0" cy="3586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378599" y="47061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N=3,</a:t>
            </a:r>
            <a:r>
              <a:rPr lang="en-IN" b="1" dirty="0">
                <a:solidFill>
                  <a:srgbClr val="C00000"/>
                </a:solidFill>
              </a:rPr>
              <a:t>Y=20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74180" y="39547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51261" y="1714417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78599" y="503533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N=3,</a:t>
            </a:r>
            <a:r>
              <a:rPr lang="en-IN" b="1" dirty="0">
                <a:solidFill>
                  <a:srgbClr val="C00000"/>
                </a:solidFill>
              </a:rPr>
              <a:t>Y=80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74180" y="39637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94759" y="1716255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78599" y="536457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N=3,</a:t>
            </a:r>
            <a:r>
              <a:rPr lang="en-IN" b="1" dirty="0">
                <a:solidFill>
                  <a:srgbClr val="C00000"/>
                </a:solidFill>
              </a:rPr>
              <a:t>Y=3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378599" y="56938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Queue Overflow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060274" y="2249655"/>
            <a:ext cx="227571" cy="674132"/>
            <a:chOff x="817195" y="5867400"/>
            <a:chExt cx="227571" cy="674132"/>
          </a:xfrm>
        </p:grpSpPr>
        <p:sp>
          <p:nvSpPr>
            <p:cNvPr id="28" name="TextBox 27"/>
            <p:cNvSpPr txBox="1"/>
            <p:nvPr/>
          </p:nvSpPr>
          <p:spPr>
            <a:xfrm>
              <a:off x="817195" y="6172200"/>
              <a:ext cx="227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0"/>
              <a:endCxn id="8" idx="2"/>
            </p:cNvCxnSpPr>
            <p:nvPr/>
          </p:nvCxnSpPr>
          <p:spPr>
            <a:xfrm flipH="1" flipV="1">
              <a:off x="918693" y="5867400"/>
              <a:ext cx="12288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785197" y="3614865"/>
            <a:ext cx="13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6849 -3.7037E-7 " pathEditMode="relative" rAng="0" ptsTypes="AA">
                                      <p:cBhvr>
                                        <p:cTn id="10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4843 -2.22222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2263 1.11111E-6 " pathEditMode="relative" rAng="0" ptsTypes="AA">
                                      <p:cBhvr>
                                        <p:cTn id="13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3 -2.22222E-6 L 0.09271 -2.22222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806 -3.7037E-7 " pathEditMode="relative" rAng="0" ptsTypes="AA">
                                      <p:cBhvr>
                                        <p:cTn id="158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  <p:bldP spid="9" grpId="0" animBg="1"/>
      <p:bldP spid="10" grpId="0"/>
      <p:bldP spid="11" grpId="0"/>
      <p:bldP spid="12" grpId="0"/>
      <p:bldP spid="12" grpId="1"/>
      <p:bldP spid="13" grpId="0"/>
      <p:bldP spid="13" grpId="1"/>
      <p:bldP spid="14" grpId="0"/>
      <p:bldP spid="15" grpId="0"/>
      <p:bldP spid="15" grpId="1"/>
      <p:bldP spid="19" grpId="0"/>
      <p:bldP spid="20" grpId="0"/>
      <p:bldP spid="20" grpId="1"/>
      <p:bldP spid="21" grpId="0" animBg="1"/>
      <p:bldP spid="21" grpId="1" animBg="1"/>
      <p:bldP spid="22" grpId="0"/>
      <p:bldP spid="23" grpId="0"/>
      <p:bldP spid="24" grpId="0" animBg="1"/>
      <p:bldP spid="24" grpId="1" animBg="1"/>
      <p:bldP spid="25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</a:t>
            </a:r>
            <a:r>
              <a:rPr lang="fr-FR" dirty="0"/>
              <a:t>:  </a:t>
            </a:r>
            <a:r>
              <a:rPr lang="fr-FR" dirty="0" err="1"/>
              <a:t>Dequeue</a:t>
            </a:r>
            <a:r>
              <a:rPr lang="fr-FR" dirty="0"/>
              <a:t> (Q, F,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</a:t>
            </a:r>
            <a:r>
              <a:rPr lang="en-IN" b="1" dirty="0">
                <a:solidFill>
                  <a:srgbClr val="C00000"/>
                </a:solidFill>
              </a:rPr>
              <a:t>deletes &amp; returns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element </a:t>
            </a:r>
            <a:r>
              <a:rPr lang="en-IN" b="1" dirty="0">
                <a:solidFill>
                  <a:srgbClr val="C00000"/>
                </a:solidFill>
              </a:rPr>
              <a:t>from front end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the Queue.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elements.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/>
              <a:t> is pointer to the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/>
              <a:t> 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682" y="2979041"/>
            <a:ext cx="5428129" cy="3508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[Check for Queue Underflow]</a:t>
            </a:r>
          </a:p>
          <a:p>
            <a:pPr marL="538163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F = 0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(‘Queue Underflow’)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  Return(0)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[Delete element]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Y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Q[F]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[Is Queue Empty?]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F = R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R  0</a:t>
            </a:r>
            <a:b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F  F + 1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[Return Element]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 (Y)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3033" y="2544675"/>
            <a:ext cx="2655064" cy="457200"/>
            <a:chOff x="5486400" y="1219200"/>
            <a:chExt cx="2655064" cy="457200"/>
          </a:xfrm>
        </p:grpSpPr>
        <p:sp>
          <p:nvSpPr>
            <p:cNvPr id="7" name="Rectangle 6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4969" y="4320985"/>
            <a:ext cx="2655064" cy="457200"/>
            <a:chOff x="5486400" y="1219200"/>
            <a:chExt cx="2655064" cy="457200"/>
          </a:xfrm>
        </p:grpSpPr>
        <p:sp>
          <p:nvSpPr>
            <p:cNvPr id="13" name="Rectangle 12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4969" y="5921186"/>
            <a:ext cx="2655064" cy="457200"/>
            <a:chOff x="5486400" y="1219200"/>
            <a:chExt cx="2655064" cy="457200"/>
          </a:xfrm>
        </p:grpSpPr>
        <p:sp>
          <p:nvSpPr>
            <p:cNvPr id="19" name="Rectangle 18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-8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812306" y="2066361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No 1: 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F=0, R=0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4969" y="2980760"/>
            <a:ext cx="2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Queue Underflow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93555" y="3482786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No 2: 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F=3, R=3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483901" y="3558986"/>
            <a:ext cx="228600" cy="727999"/>
            <a:chOff x="802406" y="4606001"/>
            <a:chExt cx="228600" cy="727999"/>
          </a:xfrm>
        </p:grpSpPr>
        <p:sp>
          <p:nvSpPr>
            <p:cNvPr id="28" name="TextBox 27"/>
            <p:cNvSpPr txBox="1"/>
            <p:nvPr/>
          </p:nvSpPr>
          <p:spPr>
            <a:xfrm>
              <a:off x="802406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916706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678531" y="3558986"/>
            <a:ext cx="228600" cy="727999"/>
            <a:chOff x="695898" y="4606001"/>
            <a:chExt cx="228600" cy="727999"/>
          </a:xfrm>
        </p:grpSpPr>
        <p:sp>
          <p:nvSpPr>
            <p:cNvPr id="31" name="TextBox 30"/>
            <p:cNvSpPr txBox="1"/>
            <p:nvPr/>
          </p:nvSpPr>
          <p:spPr>
            <a:xfrm>
              <a:off x="695898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>
              <a:off x="810198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6925233" y="3361761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03199" y="432098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F=0, R=0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925233" y="4988856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57819" y="5198656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No 3: 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F=1, R=3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525433" y="5193188"/>
            <a:ext cx="228600" cy="727999"/>
            <a:chOff x="802406" y="4606001"/>
            <a:chExt cx="228600" cy="727999"/>
          </a:xfrm>
        </p:grpSpPr>
        <p:sp>
          <p:nvSpPr>
            <p:cNvPr id="38" name="TextBox 37"/>
            <p:cNvSpPr txBox="1"/>
            <p:nvPr/>
          </p:nvSpPr>
          <p:spPr>
            <a:xfrm>
              <a:off x="802406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2"/>
            </p:cNvCxnSpPr>
            <p:nvPr/>
          </p:nvCxnSpPr>
          <p:spPr>
            <a:xfrm>
              <a:off x="916706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9592233" y="5193188"/>
            <a:ext cx="228600" cy="727999"/>
            <a:chOff x="695898" y="4606001"/>
            <a:chExt cx="228600" cy="727999"/>
          </a:xfrm>
        </p:grpSpPr>
        <p:sp>
          <p:nvSpPr>
            <p:cNvPr id="41" name="TextBox 40"/>
            <p:cNvSpPr txBox="1"/>
            <p:nvPr/>
          </p:nvSpPr>
          <p:spPr>
            <a:xfrm>
              <a:off x="695898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1" idx="2"/>
            </p:cNvCxnSpPr>
            <p:nvPr/>
          </p:nvCxnSpPr>
          <p:spPr>
            <a:xfrm>
              <a:off x="810198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9509520" y="43649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93301" y="5976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58284" y="60852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F=2, R=3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4388 4.81481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/>
      <p:bldP spid="34" grpId="0"/>
      <p:bldP spid="36" grpId="0"/>
      <p:bldP spid="43" grpId="0"/>
      <p:bldP spid="43" grpId="1"/>
      <p:bldP spid="44" grpId="0"/>
      <p:bldP spid="44" grpId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Queue Insert / Delete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63771" y="2075330"/>
            <a:ext cx="1828800" cy="381000"/>
            <a:chOff x="381000" y="1219200"/>
            <a:chExt cx="1828800" cy="381000"/>
          </a:xfrm>
        </p:grpSpPr>
        <p:sp>
          <p:nvSpPr>
            <p:cNvPr id="4" name="Rectangle 3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63771" y="3598548"/>
            <a:ext cx="1828800" cy="381000"/>
            <a:chOff x="381000" y="1219200"/>
            <a:chExt cx="1828800" cy="381000"/>
          </a:xfrm>
        </p:grpSpPr>
        <p:sp>
          <p:nvSpPr>
            <p:cNvPr id="11" name="Rectangle 10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63771" y="5216641"/>
            <a:ext cx="1828800" cy="381000"/>
            <a:chOff x="381000" y="1219200"/>
            <a:chExt cx="18288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12171" y="3642874"/>
            <a:ext cx="1828800" cy="381000"/>
            <a:chOff x="381000" y="1219200"/>
            <a:chExt cx="1828800" cy="381000"/>
          </a:xfrm>
        </p:grpSpPr>
        <p:sp>
          <p:nvSpPr>
            <p:cNvPr id="21" name="Rectangle 20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6368" y="2549642"/>
            <a:ext cx="293670" cy="592488"/>
            <a:chOff x="774733" y="1681844"/>
            <a:chExt cx="293670" cy="592488"/>
          </a:xfrm>
        </p:grpSpPr>
        <p:sp>
          <p:nvSpPr>
            <p:cNvPr id="25" name="TextBox 24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73917" y="2549642"/>
            <a:ext cx="314510" cy="592488"/>
            <a:chOff x="764313" y="1681844"/>
            <a:chExt cx="314510" cy="592488"/>
          </a:xfrm>
        </p:grpSpPr>
        <p:sp>
          <p:nvSpPr>
            <p:cNvPr id="30" name="TextBox 29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23203" y="856131"/>
            <a:ext cx="86939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Perform following operations on queue with size 4 &amp; draw queue after each operation</a:t>
            </a:r>
          </a:p>
          <a:p>
            <a:pPr algn="ctr"/>
            <a:r>
              <a:rPr lang="en-IN" dirty="0"/>
              <a:t>Insert ‘A’ | Insert ‘B’ | Insert ‘C’ | Delete ‘A’ | Delete ‘B’ | Insert ‘D’ | Insert ‘E’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63771" y="16181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Empty Queue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7971" y="2066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84801" y="2075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477971" y="3142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3771" y="32292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‘A’</a:t>
            </a:r>
            <a:endParaRPr 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4598" y="3991217"/>
            <a:ext cx="293670" cy="592488"/>
            <a:chOff x="774733" y="1681844"/>
            <a:chExt cx="293670" cy="592488"/>
          </a:xfrm>
        </p:grpSpPr>
        <p:sp>
          <p:nvSpPr>
            <p:cNvPr id="40" name="TextBox 3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4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30371" y="3997442"/>
            <a:ext cx="314510" cy="592488"/>
            <a:chOff x="764313" y="1681844"/>
            <a:chExt cx="314510" cy="592488"/>
          </a:xfrm>
        </p:grpSpPr>
        <p:sp>
          <p:nvSpPr>
            <p:cNvPr id="43" name="TextBox 4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77971" y="327197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7971" y="361021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63771" y="358687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77971" y="4666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63771" y="47423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‘B’</a:t>
            </a:r>
            <a:endParaRPr lang="en-US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4217336" y="2476554"/>
            <a:ext cx="293670" cy="592488"/>
            <a:chOff x="774733" y="1681844"/>
            <a:chExt cx="293670" cy="592488"/>
          </a:xfrm>
        </p:grpSpPr>
        <p:sp>
          <p:nvSpPr>
            <p:cNvPr id="51" name="TextBox 50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51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304148" y="5635422"/>
            <a:ext cx="314510" cy="565594"/>
            <a:chOff x="764313" y="1708738"/>
            <a:chExt cx="314510" cy="565594"/>
          </a:xfrm>
        </p:grpSpPr>
        <p:sp>
          <p:nvSpPr>
            <p:cNvPr id="54" name="TextBox 53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921568" y="1708738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171207" y="520152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2400" y="499971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R=2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20971" y="52166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449771" y="161813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35571" y="16181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‘C’</a:t>
            </a:r>
            <a:endParaRPr lang="en-US" b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449771" y="3142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21571" y="161813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21571" y="3142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135571" y="2075330"/>
            <a:ext cx="1828800" cy="381000"/>
            <a:chOff x="381000" y="1219200"/>
            <a:chExt cx="1828800" cy="381000"/>
          </a:xfrm>
        </p:grpSpPr>
        <p:sp>
          <p:nvSpPr>
            <p:cNvPr id="68" name="Rectangle 67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135571" y="20753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92771" y="20753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40394" y="5629732"/>
            <a:ext cx="293670" cy="572201"/>
            <a:chOff x="774733" y="1681843"/>
            <a:chExt cx="293670" cy="629422"/>
          </a:xfrm>
        </p:grpSpPr>
        <p:sp>
          <p:nvSpPr>
            <p:cNvPr id="75" name="TextBox 74"/>
            <p:cNvSpPr txBox="1"/>
            <p:nvPr/>
          </p:nvSpPr>
          <p:spPr>
            <a:xfrm>
              <a:off x="774733" y="1905000"/>
              <a:ext cx="293670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5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82170" y="2478103"/>
            <a:ext cx="314510" cy="592488"/>
            <a:chOff x="764313" y="1681844"/>
            <a:chExt cx="314510" cy="592488"/>
          </a:xfrm>
        </p:grpSpPr>
        <p:sp>
          <p:nvSpPr>
            <p:cNvPr id="78" name="TextBox 77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9" name="Straight Arrow Connector 78"/>
            <p:cNvCxnSpPr>
              <a:stCxn id="78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3493315" y="16616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49971" y="20753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135571" y="3641309"/>
            <a:ext cx="1828800" cy="381000"/>
            <a:chOff x="381000" y="1219200"/>
            <a:chExt cx="1828800" cy="381000"/>
          </a:xfrm>
        </p:grpSpPr>
        <p:sp>
          <p:nvSpPr>
            <p:cNvPr id="84" name="Rectangle 83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24685" y="327197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Delete ‘A’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24685" y="363198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92771" y="363198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49971" y="363198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4210168" y="4040984"/>
            <a:ext cx="293670" cy="592488"/>
            <a:chOff x="774733" y="1681844"/>
            <a:chExt cx="293670" cy="592488"/>
          </a:xfrm>
        </p:grpSpPr>
        <p:sp>
          <p:nvSpPr>
            <p:cNvPr id="93" name="TextBox 92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128484" y="4056531"/>
            <a:ext cx="314510" cy="592488"/>
            <a:chOff x="764313" y="1681844"/>
            <a:chExt cx="314510" cy="592488"/>
          </a:xfrm>
        </p:grpSpPr>
        <p:sp>
          <p:nvSpPr>
            <p:cNvPr id="96" name="TextBox 95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3493315" y="318649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F=2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3449771" y="4666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18939" y="47423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Delete ‘B’</a:t>
            </a:r>
            <a:endParaRPr lang="en-US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4218939" y="5201528"/>
            <a:ext cx="1828800" cy="381000"/>
            <a:chOff x="381000" y="1219200"/>
            <a:chExt cx="1828800" cy="381000"/>
          </a:xfrm>
        </p:grpSpPr>
        <p:sp>
          <p:nvSpPr>
            <p:cNvPr id="102" name="Rectangle 101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671285" y="5199532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28485" y="5189611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232485" y="5589721"/>
            <a:ext cx="314510" cy="592488"/>
            <a:chOff x="764313" y="1681844"/>
            <a:chExt cx="314510" cy="592488"/>
          </a:xfrm>
        </p:grpSpPr>
        <p:sp>
          <p:nvSpPr>
            <p:cNvPr id="109" name="TextBox 108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Straight Arrow Connector 109"/>
            <p:cNvCxnSpPr>
              <a:stCxn id="109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4755591" y="5591416"/>
            <a:ext cx="293670" cy="592488"/>
            <a:chOff x="774733" y="1681844"/>
            <a:chExt cx="293670" cy="592488"/>
          </a:xfrm>
        </p:grpSpPr>
        <p:sp>
          <p:nvSpPr>
            <p:cNvPr id="112" name="TextBox 111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3" name="Straight Arrow Connector 112"/>
            <p:cNvCxnSpPr>
              <a:stCxn id="112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3525971" y="47056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259771" y="16181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‘D’</a:t>
            </a:r>
            <a:endParaRPr lang="en-US" b="1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35971" y="2054341"/>
            <a:ext cx="1828800" cy="381000"/>
            <a:chOff x="381000" y="1219200"/>
            <a:chExt cx="1828800" cy="381000"/>
          </a:xfrm>
        </p:grpSpPr>
        <p:sp>
          <p:nvSpPr>
            <p:cNvPr id="117" name="Rectangle 116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226997" y="2451512"/>
            <a:ext cx="293670" cy="592488"/>
            <a:chOff x="774733" y="1681844"/>
            <a:chExt cx="293670" cy="592488"/>
          </a:xfrm>
        </p:grpSpPr>
        <p:sp>
          <p:nvSpPr>
            <p:cNvPr id="122" name="TextBox 121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3" name="Straight Arrow Connector 122"/>
            <p:cNvCxnSpPr>
              <a:stCxn id="122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8434292" y="2440784"/>
            <a:ext cx="314510" cy="592488"/>
            <a:chOff x="764313" y="1681844"/>
            <a:chExt cx="314510" cy="592488"/>
          </a:xfrm>
        </p:grpSpPr>
        <p:sp>
          <p:nvSpPr>
            <p:cNvPr id="125" name="TextBox 124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6" name="Straight Arrow Connector 125"/>
            <p:cNvCxnSpPr>
              <a:stCxn id="125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8250371" y="20543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97771" y="1635437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R=4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707571" y="20543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354293" y="32709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‘E’</a:t>
            </a:r>
            <a:endParaRPr lang="en-US" b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850261" y="4040984"/>
            <a:ext cx="314510" cy="592488"/>
            <a:chOff x="764313" y="1681844"/>
            <a:chExt cx="314510" cy="592488"/>
          </a:xfrm>
        </p:grpSpPr>
        <p:sp>
          <p:nvSpPr>
            <p:cNvPr id="133" name="TextBox 13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4" name="Straight Arrow Connector 133"/>
            <p:cNvCxnSpPr>
              <a:stCxn id="13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8403481" y="4045644"/>
            <a:ext cx="293670" cy="592488"/>
            <a:chOff x="774733" y="1681844"/>
            <a:chExt cx="293670" cy="592488"/>
          </a:xfrm>
        </p:grpSpPr>
        <p:sp>
          <p:nvSpPr>
            <p:cNvPr id="136" name="TextBox 135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7" name="Straight Arrow Connector 136"/>
            <p:cNvCxnSpPr>
              <a:stCxn id="13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8337457" y="36428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83771" y="36428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497771" y="32578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R=4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497771" y="474233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(R=4) &gt;= (N=4) (</a:t>
            </a:r>
            <a:r>
              <a:rPr lang="en-IN" sz="1600" b="1" dirty="0">
                <a:solidFill>
                  <a:srgbClr val="C00000"/>
                </a:solidFill>
              </a:rPr>
              <a:t>Size of Queue</a:t>
            </a:r>
            <a:r>
              <a:rPr lang="en-IN" b="1" dirty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97771" y="504791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Queue Overflow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6421571" y="4666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497771" y="5439017"/>
            <a:ext cx="28956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Queue Overflow, but space is there with Queue, this leads to the memory wastage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8260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05521 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022E-16 L 0.05768 1.11022E-1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03216 -2.96296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04024 1.85185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0.03958 2.59259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02734 -3.33333E-6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0293 -4.07407E-6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5" grpId="0"/>
      <p:bldP spid="38" grpId="0"/>
      <p:bldP spid="45" grpId="0"/>
      <p:bldP spid="46" grpId="0"/>
      <p:bldP spid="47" grpId="0"/>
      <p:bldP spid="49" grpId="0"/>
      <p:bldP spid="56" grpId="0"/>
      <p:bldP spid="57" grpId="0"/>
      <p:bldP spid="58" grpId="0"/>
      <p:bldP spid="63" grpId="0"/>
      <p:bldP spid="72" grpId="0"/>
      <p:bldP spid="73" grpId="0"/>
      <p:bldP spid="80" grpId="0"/>
      <p:bldP spid="88" grpId="0"/>
      <p:bldP spid="89" grpId="0"/>
      <p:bldP spid="89" grpId="1"/>
      <p:bldP spid="90" grpId="0"/>
      <p:bldP spid="91" grpId="0"/>
      <p:bldP spid="98" grpId="0"/>
      <p:bldP spid="100" grpId="0"/>
      <p:bldP spid="106" grpId="0"/>
      <p:bldP spid="106" grpId="1"/>
      <p:bldP spid="107" grpId="0"/>
      <p:bldP spid="114" grpId="0"/>
      <p:bldP spid="115" grpId="0"/>
      <p:bldP spid="127" grpId="0"/>
      <p:bldP spid="128" grpId="0"/>
      <p:bldP spid="130" grpId="0"/>
      <p:bldP spid="131" grpId="0"/>
      <p:bldP spid="138" grpId="0"/>
      <p:bldP spid="139" grpId="0"/>
      <p:bldP spid="140" grpId="0"/>
      <p:bldP spid="141" grpId="0"/>
      <p:bldP spid="142" grpId="0"/>
      <p:bldP spid="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more suitable method of representing simple queue which prevents an excessive use of memory is to </a:t>
            </a:r>
            <a:r>
              <a:rPr lang="en-IN" b="1" dirty="0">
                <a:solidFill>
                  <a:srgbClr val="C00000"/>
                </a:solidFill>
              </a:rPr>
              <a:t>arrange the elements </a:t>
            </a:r>
            <a:r>
              <a:rPr lang="en-IN" dirty="0"/>
              <a:t>Q[1], Q[2]….,Q[n] </a:t>
            </a:r>
            <a:r>
              <a:rPr lang="en-IN" b="1" dirty="0">
                <a:solidFill>
                  <a:srgbClr val="C00000"/>
                </a:solidFill>
              </a:rPr>
              <a:t>in a circular fashion </a:t>
            </a:r>
            <a:r>
              <a:rPr lang="en-IN" dirty="0"/>
              <a:t>with Q[1] following Q[n], this is called </a:t>
            </a:r>
            <a:r>
              <a:rPr lang="en-IN" b="1" dirty="0">
                <a:solidFill>
                  <a:srgbClr val="C00000"/>
                </a:solidFill>
              </a:rPr>
              <a:t>circular queue</a:t>
            </a:r>
            <a:r>
              <a:rPr lang="en-IN" b="1" dirty="0"/>
              <a:t>.</a:t>
            </a:r>
          </a:p>
          <a:p>
            <a:r>
              <a:rPr lang="en-IN" dirty="0"/>
              <a:t>In  circular queue the last node is connected back to the first node to make a  circle.</a:t>
            </a:r>
          </a:p>
          <a:p>
            <a:r>
              <a:rPr lang="en-IN" dirty="0"/>
              <a:t>Circular queue is a linear data structure. It follows </a:t>
            </a:r>
            <a:r>
              <a:rPr lang="en-IN" b="1" dirty="0">
                <a:solidFill>
                  <a:srgbClr val="C00000"/>
                </a:solidFill>
              </a:rPr>
              <a:t>FIFO</a:t>
            </a:r>
            <a:r>
              <a:rPr lang="en-IN" dirty="0"/>
              <a:t> principle. </a:t>
            </a:r>
          </a:p>
          <a:p>
            <a:r>
              <a:rPr lang="en-IN" dirty="0"/>
              <a:t>It is also called as </a:t>
            </a:r>
            <a:r>
              <a:rPr lang="en-IN" b="1" dirty="0">
                <a:solidFill>
                  <a:srgbClr val="C00000"/>
                </a:solidFill>
              </a:rPr>
              <a:t>“Ring buffer”</a:t>
            </a:r>
            <a:r>
              <a:rPr lang="en-IN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E:\Clients\Darshan\Data Structure\images\circular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95" y="3482886"/>
            <a:ext cx="3198650" cy="291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797422" y="4572580"/>
            <a:ext cx="3567953" cy="739008"/>
            <a:chOff x="5486400" y="1219200"/>
            <a:chExt cx="2655064" cy="457200"/>
          </a:xfrm>
        </p:grpSpPr>
        <p:sp>
          <p:nvSpPr>
            <p:cNvPr id="6" name="Rectangle 5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Q[1]</a:t>
              </a:r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Q[2]</a:t>
              </a:r>
              <a:endParaRPr lang="en-US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Q[n]</a:t>
              </a:r>
              <a:endParaRPr lang="en-US" sz="2000" b="1" dirty="0"/>
            </a:p>
          </p:txBody>
        </p:sp>
      </p:grpSp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5365375" y="4942084"/>
            <a:ext cx="349245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4620" y="4942084"/>
            <a:ext cx="0" cy="59810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492623" y="5540188"/>
            <a:ext cx="4221997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92623" y="4942084"/>
            <a:ext cx="0" cy="59810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1492622" y="4942084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7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Procedure: CQINSERT (F, R, Q, N, 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inserts </a:t>
            </a:r>
            <a:r>
              <a:rPr lang="en-IN" b="1" dirty="0">
                <a:solidFill>
                  <a:srgbClr val="C00000"/>
                </a:solidFill>
              </a:rPr>
              <a:t>Y</a:t>
            </a:r>
            <a:r>
              <a:rPr lang="en-IN" dirty="0"/>
              <a:t> at rear end of the Circular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front 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rear element of a queue.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290" y="3066629"/>
            <a:ext cx="4140000" cy="246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[Reset Rear Pointer]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  R = N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R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 1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R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R + 1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[Overflow]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  F=R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  Write(‘Overflow’)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  Return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9737" y="3066629"/>
            <a:ext cx="4140000" cy="246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Q[R]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Y</a:t>
            </a:r>
          </a:p>
          <a:p>
            <a:pPr marL="444500" indent="-444500"/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[Is front pointer properly set?]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F=0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F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Return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9400637" y="889715"/>
            <a:ext cx="2286000" cy="1306320"/>
            <a:chOff x="239486" y="2480130"/>
            <a:chExt cx="2286000" cy="1306320"/>
          </a:xfrm>
        </p:grpSpPr>
        <p:grpSp>
          <p:nvGrpSpPr>
            <p:cNvPr id="7" name="Group 6"/>
            <p:cNvGrpSpPr/>
            <p:nvPr/>
          </p:nvGrpSpPr>
          <p:grpSpPr>
            <a:xfrm>
              <a:off x="500744" y="3176850"/>
              <a:ext cx="1828800" cy="381000"/>
              <a:chOff x="381000" y="1219200"/>
              <a:chExt cx="1828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810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82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954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8</a:t>
                </a:r>
                <a:endParaRPr lang="en-US" b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26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15</a:t>
                </a:r>
                <a:endParaRPr lang="en-US" b="1" dirty="0"/>
              </a:p>
            </p:txBody>
          </p:sp>
        </p:grpSp>
        <p:cxnSp>
          <p:nvCxnSpPr>
            <p:cNvPr id="13" name="Straight Connector 12"/>
            <p:cNvCxnSpPr>
              <a:stCxn id="11" idx="3"/>
            </p:cNvCxnSpPr>
            <p:nvPr/>
          </p:nvCxnSpPr>
          <p:spPr>
            <a:xfrm>
              <a:off x="2329544" y="3367350"/>
              <a:ext cx="1905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14602" y="3367350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39486" y="3786450"/>
              <a:ext cx="2286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39486" y="3367350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39486" y="3367350"/>
              <a:ext cx="26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937650" y="2480142"/>
              <a:ext cx="314510" cy="680083"/>
              <a:chOff x="1937650" y="5094504"/>
              <a:chExt cx="314510" cy="68008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937650" y="5094504"/>
                <a:ext cx="3145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8" name="Straight Arrow Connector 27"/>
              <p:cNvCxnSpPr>
                <a:stCxn id="24" idx="2"/>
                <a:endCxn id="11" idx="0"/>
              </p:cNvCxnSpPr>
              <p:nvPr/>
            </p:nvCxnSpPr>
            <p:spPr>
              <a:xfrm>
                <a:off x="2094905" y="5463836"/>
                <a:ext cx="6039" cy="31075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490955" y="2480130"/>
              <a:ext cx="293670" cy="696708"/>
              <a:chOff x="1936047" y="5094504"/>
              <a:chExt cx="293670" cy="69670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936047" y="5094504"/>
                <a:ext cx="2936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F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4" name="Straight Arrow Connector 33"/>
              <p:cNvCxnSpPr>
                <a:stCxn id="33" idx="2"/>
              </p:cNvCxnSpPr>
              <p:nvPr/>
            </p:nvCxnSpPr>
            <p:spPr>
              <a:xfrm>
                <a:off x="2082882" y="5463836"/>
                <a:ext cx="18062" cy="32737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9405048" y="2525338"/>
            <a:ext cx="2286000" cy="1306320"/>
            <a:chOff x="2971800" y="2480735"/>
            <a:chExt cx="2286000" cy="1306320"/>
          </a:xfrm>
        </p:grpSpPr>
        <p:grpSp>
          <p:nvGrpSpPr>
            <p:cNvPr id="38" name="Group 37"/>
            <p:cNvGrpSpPr/>
            <p:nvPr/>
          </p:nvGrpSpPr>
          <p:grpSpPr>
            <a:xfrm>
              <a:off x="3233058" y="3177455"/>
              <a:ext cx="1828800" cy="381000"/>
              <a:chOff x="381000" y="1219200"/>
              <a:chExt cx="1828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810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8</a:t>
                </a:r>
                <a:endParaRPr lang="en-US" b="1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382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15</a:t>
                </a:r>
                <a:endParaRPr lang="en-US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954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7526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39" name="Straight Connector 38"/>
            <p:cNvCxnSpPr>
              <a:stCxn id="53" idx="3"/>
            </p:cNvCxnSpPr>
            <p:nvPr/>
          </p:nvCxnSpPr>
          <p:spPr>
            <a:xfrm>
              <a:off x="5061858" y="3367955"/>
              <a:ext cx="1905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46916" y="3367955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2971800" y="3787055"/>
              <a:ext cx="2286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971800" y="3367955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50" idx="1"/>
            </p:cNvCxnSpPr>
            <p:nvPr/>
          </p:nvCxnSpPr>
          <p:spPr>
            <a:xfrm>
              <a:off x="2971800" y="3367955"/>
              <a:ext cx="26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742264" y="2480747"/>
              <a:ext cx="314510" cy="680083"/>
              <a:chOff x="1937650" y="5094504"/>
              <a:chExt cx="314510" cy="68008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937650" y="509450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9" name="Straight Arrow Connector 48"/>
              <p:cNvCxnSpPr>
                <a:stCxn id="48" idx="2"/>
                <a:endCxn id="53" idx="0"/>
              </p:cNvCxnSpPr>
              <p:nvPr/>
            </p:nvCxnSpPr>
            <p:spPr>
              <a:xfrm>
                <a:off x="2094905" y="5463836"/>
                <a:ext cx="6039" cy="31075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3300395" y="2480735"/>
              <a:ext cx="293670" cy="696708"/>
              <a:chOff x="1936047" y="5094504"/>
              <a:chExt cx="293670" cy="696708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36047" y="5094504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F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7" name="Straight Arrow Connector 46"/>
              <p:cNvCxnSpPr>
                <a:stCxn id="46" idx="2"/>
              </p:cNvCxnSpPr>
              <p:nvPr/>
            </p:nvCxnSpPr>
            <p:spPr>
              <a:xfrm>
                <a:off x="2082882" y="5463836"/>
                <a:ext cx="18062" cy="32737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9400637" y="4160960"/>
            <a:ext cx="2286000" cy="1306320"/>
            <a:chOff x="6324600" y="2472268"/>
            <a:chExt cx="2286000" cy="1306320"/>
          </a:xfrm>
        </p:grpSpPr>
        <p:grpSp>
          <p:nvGrpSpPr>
            <p:cNvPr id="56" name="Group 55"/>
            <p:cNvGrpSpPr/>
            <p:nvPr/>
          </p:nvGrpSpPr>
          <p:grpSpPr>
            <a:xfrm>
              <a:off x="6585858" y="3168988"/>
              <a:ext cx="1828800" cy="381000"/>
              <a:chOff x="381000" y="1219200"/>
              <a:chExt cx="1828800" cy="3810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810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23</a:t>
                </a:r>
                <a:endParaRPr lang="en-US" b="1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382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6</a:t>
                </a:r>
                <a:endParaRPr lang="en-US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954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8</a:t>
                </a:r>
                <a:endParaRPr lang="en-US" b="1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7526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15</a:t>
                </a:r>
                <a:endParaRPr lang="en-US" b="1" dirty="0"/>
              </a:p>
            </p:txBody>
          </p:sp>
        </p:grpSp>
        <p:cxnSp>
          <p:nvCxnSpPr>
            <p:cNvPr id="57" name="Straight Connector 56"/>
            <p:cNvCxnSpPr>
              <a:stCxn id="71" idx="3"/>
            </p:cNvCxnSpPr>
            <p:nvPr/>
          </p:nvCxnSpPr>
          <p:spPr>
            <a:xfrm>
              <a:off x="8414658" y="3359488"/>
              <a:ext cx="1905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599716" y="3359488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324600" y="3778588"/>
              <a:ext cx="2286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324600" y="3359488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8" idx="1"/>
            </p:cNvCxnSpPr>
            <p:nvPr/>
          </p:nvCxnSpPr>
          <p:spPr>
            <a:xfrm>
              <a:off x="6324600" y="3359488"/>
              <a:ext cx="26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8022764" y="2472280"/>
              <a:ext cx="314510" cy="680083"/>
              <a:chOff x="1937650" y="5094504"/>
              <a:chExt cx="314510" cy="680083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37650" y="509450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7" name="Straight Arrow Connector 66"/>
              <p:cNvCxnSpPr>
                <a:stCxn id="66" idx="2"/>
                <a:endCxn id="71" idx="0"/>
              </p:cNvCxnSpPr>
              <p:nvPr/>
            </p:nvCxnSpPr>
            <p:spPr>
              <a:xfrm>
                <a:off x="2094905" y="5463836"/>
                <a:ext cx="6039" cy="31075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6642133" y="2472268"/>
              <a:ext cx="293670" cy="696708"/>
              <a:chOff x="1936047" y="5094504"/>
              <a:chExt cx="293670" cy="696708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1936047" y="5094504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F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5" name="Straight Arrow Connector 64"/>
              <p:cNvCxnSpPr>
                <a:stCxn id="64" idx="2"/>
              </p:cNvCxnSpPr>
              <p:nvPr/>
            </p:nvCxnSpPr>
            <p:spPr>
              <a:xfrm>
                <a:off x="2082882" y="5463836"/>
                <a:ext cx="18062" cy="32737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120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Function: CQDELETE (F, R, Q,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9009122" cy="5590565"/>
          </a:xfrm>
        </p:spPr>
        <p:txBody>
          <a:bodyPr/>
          <a:lstStyle/>
          <a:p>
            <a:r>
              <a:rPr lang="en-IN" dirty="0"/>
              <a:t>This function </a:t>
            </a:r>
            <a:r>
              <a:rPr lang="en-IN" b="1" dirty="0">
                <a:solidFill>
                  <a:srgbClr val="C00000"/>
                </a:solidFill>
              </a:rPr>
              <a:t>deletes &amp; returns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element </a:t>
            </a:r>
            <a:r>
              <a:rPr lang="en-IN" b="1" dirty="0">
                <a:solidFill>
                  <a:srgbClr val="C00000"/>
                </a:solidFill>
              </a:rPr>
              <a:t>from front end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the Circular Queue.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elements.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612" y="3531096"/>
            <a:ext cx="4191000" cy="2954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[Underflow?]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	  F = 0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Write(‘Underflow’)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   Return(0)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[Delete Element]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Y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Q[F]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[Queue Empty?]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	  F = R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R   0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   Return(Y)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059" y="3526785"/>
            <a:ext cx="4191000" cy="150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Increment Front Pointer]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F = N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1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F  F + 1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Return(Y)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668038" y="865429"/>
            <a:ext cx="2109964" cy="1471788"/>
            <a:chOff x="9226890" y="1588093"/>
            <a:chExt cx="2109964" cy="1471788"/>
          </a:xfrm>
        </p:grpSpPr>
        <p:grpSp>
          <p:nvGrpSpPr>
            <p:cNvPr id="57" name="Group 56"/>
            <p:cNvGrpSpPr/>
            <p:nvPr/>
          </p:nvGrpSpPr>
          <p:grpSpPr>
            <a:xfrm>
              <a:off x="9226890" y="1588093"/>
              <a:ext cx="2109964" cy="1471788"/>
              <a:chOff x="6324600" y="2457490"/>
              <a:chExt cx="2286000" cy="132109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585858" y="3168988"/>
                <a:ext cx="1828800" cy="381000"/>
                <a:chOff x="381000" y="1219200"/>
                <a:chExt cx="1828800" cy="381000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3810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382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6</a:t>
                  </a:r>
                  <a:endParaRPr lang="en-US" b="1" dirty="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2954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7526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</p:grpSp>
          <p:cxnSp>
            <p:nvCxnSpPr>
              <p:cNvPr id="59" name="Straight Connector 58"/>
              <p:cNvCxnSpPr>
                <a:stCxn id="73" idx="3"/>
              </p:cNvCxnSpPr>
              <p:nvPr/>
            </p:nvCxnSpPr>
            <p:spPr>
              <a:xfrm>
                <a:off x="8414658" y="3359488"/>
                <a:ext cx="1905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599716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6324600" y="3778588"/>
                <a:ext cx="2286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6324600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endCxn id="70" idx="1"/>
              </p:cNvCxnSpPr>
              <p:nvPr/>
            </p:nvCxnSpPr>
            <p:spPr>
              <a:xfrm>
                <a:off x="6324600" y="3359488"/>
                <a:ext cx="26125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981351" y="2457490"/>
                <a:ext cx="307460" cy="331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F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236808" y="2457490"/>
                <a:ext cx="309999" cy="331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</a:rPr>
                  <a:t>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stCxn id="68" idx="2"/>
            </p:cNvCxnSpPr>
            <p:nvPr/>
          </p:nvCxnSpPr>
          <p:spPr>
            <a:xfrm>
              <a:off x="9974959" y="1957432"/>
              <a:ext cx="0" cy="43094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6" idx="2"/>
            </p:cNvCxnSpPr>
            <p:nvPr/>
          </p:nvCxnSpPr>
          <p:spPr>
            <a:xfrm>
              <a:off x="10211916" y="1957445"/>
              <a:ext cx="0" cy="42861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9668038" y="2511716"/>
            <a:ext cx="2109964" cy="1488676"/>
            <a:chOff x="9266248" y="3461060"/>
            <a:chExt cx="2109964" cy="1488676"/>
          </a:xfrm>
        </p:grpSpPr>
        <p:grpSp>
          <p:nvGrpSpPr>
            <p:cNvPr id="6" name="Group 5"/>
            <p:cNvGrpSpPr/>
            <p:nvPr/>
          </p:nvGrpSpPr>
          <p:grpSpPr>
            <a:xfrm>
              <a:off x="9266248" y="4270599"/>
              <a:ext cx="2109964" cy="679137"/>
              <a:chOff x="6324600" y="3168988"/>
              <a:chExt cx="2286000" cy="6096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585858" y="3168988"/>
                <a:ext cx="1828800" cy="381000"/>
                <a:chOff x="381000" y="1219200"/>
                <a:chExt cx="1828800" cy="381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810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2</a:t>
                  </a:r>
                  <a:endParaRPr lang="en-US" b="1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382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6</a:t>
                  </a:r>
                  <a:endParaRPr lang="en-US" b="1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2954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7526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4</a:t>
                  </a:r>
                  <a:endParaRPr lang="en-US" b="1" dirty="0"/>
                </a:p>
              </p:txBody>
            </p:sp>
          </p:grpSp>
          <p:cxnSp>
            <p:nvCxnSpPr>
              <p:cNvPr id="8" name="Straight Connector 7"/>
              <p:cNvCxnSpPr>
                <a:stCxn id="22" idx="3"/>
              </p:cNvCxnSpPr>
              <p:nvPr/>
            </p:nvCxnSpPr>
            <p:spPr>
              <a:xfrm>
                <a:off x="8414658" y="3359488"/>
                <a:ext cx="1905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599716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324600" y="3778588"/>
                <a:ext cx="2286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324600" y="3359489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324600" y="3359489"/>
                <a:ext cx="26125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10818097" y="3461060"/>
              <a:ext cx="283784" cy="800288"/>
              <a:chOff x="8932592" y="3377871"/>
              <a:chExt cx="283784" cy="80028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8932592" y="3377871"/>
                <a:ext cx="28378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F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7" name="Straight Arrow Connector 76"/>
              <p:cNvCxnSpPr>
                <a:stCxn id="75" idx="2"/>
              </p:cNvCxnSpPr>
              <p:nvPr/>
            </p:nvCxnSpPr>
            <p:spPr>
              <a:xfrm>
                <a:off x="9074484" y="3747210"/>
                <a:ext cx="0" cy="43094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9997537" y="3461060"/>
              <a:ext cx="286127" cy="797968"/>
              <a:chOff x="9168377" y="3377871"/>
              <a:chExt cx="286127" cy="7979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9168377" y="3377871"/>
                <a:ext cx="286127" cy="36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</a:rPr>
                  <a:t>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8" name="Straight Arrow Connector 77"/>
              <p:cNvCxnSpPr>
                <a:stCxn id="76" idx="2"/>
              </p:cNvCxnSpPr>
              <p:nvPr/>
            </p:nvCxnSpPr>
            <p:spPr>
              <a:xfrm>
                <a:off x="9311441" y="3747223"/>
                <a:ext cx="0" cy="42861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9668038" y="4174891"/>
            <a:ext cx="2109964" cy="1473687"/>
            <a:chOff x="9266248" y="4604386"/>
            <a:chExt cx="2109964" cy="1473687"/>
          </a:xfrm>
        </p:grpSpPr>
        <p:grpSp>
          <p:nvGrpSpPr>
            <p:cNvPr id="40" name="Group 39"/>
            <p:cNvGrpSpPr/>
            <p:nvPr/>
          </p:nvGrpSpPr>
          <p:grpSpPr>
            <a:xfrm>
              <a:off x="9266248" y="5398937"/>
              <a:ext cx="2109964" cy="679136"/>
              <a:chOff x="6324600" y="3168988"/>
              <a:chExt cx="2286000" cy="6096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585858" y="3168988"/>
                <a:ext cx="1828800" cy="381000"/>
                <a:chOff x="381000" y="1219200"/>
                <a:chExt cx="1828800" cy="38100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810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8382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6</a:t>
                  </a:r>
                  <a:endParaRPr lang="en-US" b="1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2954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8</a:t>
                  </a:r>
                  <a:endParaRPr lang="en-US" b="1" dirty="0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7526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4</a:t>
                  </a:r>
                  <a:endParaRPr lang="en-US" b="1" dirty="0"/>
                </a:p>
              </p:txBody>
            </p:sp>
          </p:grpSp>
          <p:cxnSp>
            <p:nvCxnSpPr>
              <p:cNvPr id="42" name="Straight Connector 41"/>
              <p:cNvCxnSpPr>
                <a:stCxn id="56" idx="3"/>
              </p:cNvCxnSpPr>
              <p:nvPr/>
            </p:nvCxnSpPr>
            <p:spPr>
              <a:xfrm>
                <a:off x="8414658" y="3359488"/>
                <a:ext cx="1905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599716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6324600" y="3778588"/>
                <a:ext cx="2286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324600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53" idx="1"/>
              </p:cNvCxnSpPr>
              <p:nvPr/>
            </p:nvCxnSpPr>
            <p:spPr>
              <a:xfrm>
                <a:off x="6324600" y="3359488"/>
                <a:ext cx="26125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9985235" y="4606306"/>
              <a:ext cx="283784" cy="800288"/>
              <a:chOff x="9833067" y="4719218"/>
              <a:chExt cx="283784" cy="800288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9833067" y="4719218"/>
                <a:ext cx="28378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F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2" name="Straight Arrow Connector 81"/>
              <p:cNvCxnSpPr>
                <a:stCxn id="80" idx="2"/>
              </p:cNvCxnSpPr>
              <p:nvPr/>
            </p:nvCxnSpPr>
            <p:spPr>
              <a:xfrm>
                <a:off x="9974959" y="5088557"/>
                <a:ext cx="0" cy="43094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10841299" y="4604386"/>
              <a:ext cx="286127" cy="797968"/>
              <a:chOff x="10068852" y="4719218"/>
              <a:chExt cx="286127" cy="797968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068852" y="4719218"/>
                <a:ext cx="286127" cy="36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</a:rPr>
                  <a:t>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3" name="Straight Arrow Connector 82"/>
              <p:cNvCxnSpPr>
                <a:stCxn id="81" idx="2"/>
              </p:cNvCxnSpPr>
              <p:nvPr/>
            </p:nvCxnSpPr>
            <p:spPr>
              <a:xfrm>
                <a:off x="10211916" y="5088570"/>
                <a:ext cx="0" cy="42861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455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2045</Words>
  <Application>Microsoft Office PowerPoint</Application>
  <PresentationFormat>Widescreen</PresentationFormat>
  <Paragraphs>434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Wingdings 3</vt:lpstr>
      <vt:lpstr>Consolas</vt:lpstr>
      <vt:lpstr>Roboto Condensed</vt:lpstr>
      <vt:lpstr>Wingdings</vt:lpstr>
      <vt:lpstr>Roboto Condensed Light</vt:lpstr>
      <vt:lpstr>Office Theme</vt:lpstr>
      <vt:lpstr>Unit-2  Linear Data Structure Queue</vt:lpstr>
      <vt:lpstr>Queue</vt:lpstr>
      <vt:lpstr>Applications of Queue</vt:lpstr>
      <vt:lpstr>Procedure: Enqueue (Q, F, R, N,Y)</vt:lpstr>
      <vt:lpstr>Function:  Dequeue (Q, F, R)</vt:lpstr>
      <vt:lpstr>Example of Queue Insert / Delete</vt:lpstr>
      <vt:lpstr>Circular Queue</vt:lpstr>
      <vt:lpstr>Procedure: CQINSERT (F, R, Q, N, Y)</vt:lpstr>
      <vt:lpstr>Function: CQDELETE (F, R, Q, N)</vt:lpstr>
      <vt:lpstr>Example of CQueue Insert / Delete</vt:lpstr>
      <vt:lpstr>DQueue</vt:lpstr>
      <vt:lpstr>Procedure: DQINSERT_FRONT (Q,F,R,N,Y)</vt:lpstr>
      <vt:lpstr>Function: DQDELETE_REAR(Q,F,R)</vt:lpstr>
      <vt:lpstr>Priority Queue</vt:lpstr>
      <vt:lpstr>Priority Queue 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- Linear Data Structure</dc:title>
  <dc:creator>ADMIN</dc:creator>
  <cp:keywords>Queue, Data Structure, Darshan Institute of Engineering &amp; Technology, DIET</cp:keywords>
  <cp:lastModifiedBy>Naimish Vadodariya</cp:lastModifiedBy>
  <cp:revision>386</cp:revision>
  <dcterms:created xsi:type="dcterms:W3CDTF">2020-05-01T05:09:15Z</dcterms:created>
  <dcterms:modified xsi:type="dcterms:W3CDTF">2021-02-24T08:04:36Z</dcterms:modified>
</cp:coreProperties>
</file>