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3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1" r:id="rId15"/>
    <p:sldId id="384" r:id="rId16"/>
    <p:sldId id="383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italic r:id="rId44"/>
    </p:embeddedFont>
    <p:embeddedFont>
      <p:font typeface="Wingdings 3" panose="05040102010807070707" pitchFamily="18" charset="2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14ZgJ7oKW1Oqa/RG8suSQ==" hashData="YoALiJ5lY0VqomGJL48HlYdWbYlMDoAYv4vkp4HrqjtxI8ED9yVuNMXpg3WZeEHo+PdiVt8HpHODfGkDG5fea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0000FF"/>
    <a:srgbClr val="00FF00"/>
    <a:srgbClr val="16745B"/>
    <a:srgbClr val="007D8E"/>
    <a:srgbClr val="0F5140"/>
    <a:srgbClr val="007635"/>
    <a:srgbClr val="2FA0AE"/>
    <a:srgbClr val="558ED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9403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Part-2)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Part-2)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91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Part-2)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3999"/>
            <a:ext cx="4203880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Part-2)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Hardik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Doshi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4400" dirty="0"/>
              <a:t>Non-Linear Data Structure </a:t>
            </a:r>
            <a:br>
              <a:rPr lang="en-US" sz="4400" dirty="0"/>
            </a:br>
            <a:r>
              <a:rPr lang="en-US" sz="5400" dirty="0"/>
              <a:t>Tree Part-2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RPREORDER(T)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the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preorder</a:t>
            </a:r>
            <a:r>
              <a:rPr lang="en-IN" dirty="0"/>
              <a:t>, in a recursive 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given binary tree</a:t>
            </a:r>
          </a:p>
          <a:p>
            <a:r>
              <a:rPr lang="en-IN" dirty="0"/>
              <a:t>Node structure of binary tree is described as below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0" name="Rectangle 9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2103" y="2701896"/>
            <a:ext cx="57600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(DATA(T))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RPREORDER (LPTR (T))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1462" y="2701896"/>
            <a:ext cx="576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RPREORDER (RPTR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40989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uiExpand="1" build="allAtOnce" animBg="1"/>
      <p:bldP spid="15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Procedure: RINORDER(T)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 the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dirty="0"/>
              <a:t>, in a recursive 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 </a:t>
            </a:r>
            <a:r>
              <a:rPr lang="en-IN" dirty="0"/>
              <a:t>of given binary tree.</a:t>
            </a:r>
          </a:p>
          <a:p>
            <a:r>
              <a:rPr lang="en-IN" dirty="0"/>
              <a:t>Node structure of binary tree is described as below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2" name="Rectangle 11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0829" y="2614809"/>
            <a:ext cx="576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RINORDER (LPTR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1793" y="2614809"/>
            <a:ext cx="576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RINORDER (RPTR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54745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uiExpand="1" build="allAtOnce" animBg="1"/>
      <p:bldP spid="17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RPOSTORDER(T)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 the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PostOrder</a:t>
            </a:r>
            <a:r>
              <a:rPr lang="en-IN" dirty="0"/>
              <a:t>, in a recursive 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given binary tree.</a:t>
            </a:r>
          </a:p>
          <a:p>
            <a:r>
              <a:rPr lang="en-IN" dirty="0"/>
              <a:t>Node structure of binary tree is described as below.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0" name="Rectangle 9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0829" y="2585781"/>
            <a:ext cx="5760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RPOSTORDER (LPTR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RPOSTORDER (RPTR (T))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8081" y="2585781"/>
            <a:ext cx="576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8715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allAtOnce" animBg="1"/>
      <p:bldP spid="15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5" y="762002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Construct a Binary tree </a:t>
            </a:r>
            <a:r>
              <a:rPr lang="en-IN" sz="2200" dirty="0"/>
              <a:t>from the given </a:t>
            </a:r>
            <a:r>
              <a:rPr lang="en-IN" sz="2200" b="1" dirty="0" err="1">
                <a:solidFill>
                  <a:srgbClr val="C00000"/>
                </a:solidFill>
              </a:rPr>
              <a:t>Inorder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and </a:t>
            </a:r>
            <a:r>
              <a:rPr lang="en-IN" sz="2200" b="1" dirty="0" err="1">
                <a:solidFill>
                  <a:srgbClr val="C00000"/>
                </a:solidFill>
              </a:rPr>
              <a:t>Postorder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traversals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822847" y="1593720"/>
            <a:ext cx="3273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</a:t>
            </a:r>
            <a:r>
              <a:rPr lang="pt-BR" sz="2100" dirty="0"/>
              <a:t> D G B </a:t>
            </a:r>
            <a:r>
              <a:rPr lang="pt-BR" sz="2100" b="1" dirty="0"/>
              <a:t>A</a:t>
            </a:r>
            <a:r>
              <a:rPr lang="pt-BR" sz="2100" dirty="0"/>
              <a:t> H E I C F </a:t>
            </a:r>
          </a:p>
          <a:p>
            <a:r>
              <a:rPr lang="pt-BR" sz="2100" b="1" dirty="0"/>
              <a:t>Postorder :</a:t>
            </a:r>
            <a:r>
              <a:rPr lang="pt-BR" sz="2100" dirty="0"/>
              <a:t> G D B H I E F C </a:t>
            </a:r>
            <a:r>
              <a:rPr lang="pt-BR" sz="2100" b="1" dirty="0"/>
              <a:t>A</a:t>
            </a:r>
            <a:endParaRPr lang="en-US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48835" y="1189673"/>
            <a:ext cx="514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1: Find the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Preoder</a:t>
            </a:r>
            <a:r>
              <a:rPr lang="en-IN" dirty="0"/>
              <a:t> Traversal – first node is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Postoder</a:t>
            </a:r>
            <a:r>
              <a:rPr lang="en-IN" dirty="0"/>
              <a:t> Traversal last node is root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2: Find Left &amp; Right Sub Tree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Inorder</a:t>
            </a:r>
            <a:r>
              <a:rPr lang="en-IN" dirty="0"/>
              <a:t> traversal gives Left and right sub tree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96435" y="1226405"/>
            <a:ext cx="0" cy="1440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3330" y="1226404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9835" y="2667001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25220" y="391757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777620" y="4831979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H,E,I,C,F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54424" y="4821093"/>
            <a:ext cx="9707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D,G,B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3" idx="3"/>
            <a:endCxn id="14" idx="0"/>
          </p:cNvCxnSpPr>
          <p:nvPr/>
        </p:nvCxnSpPr>
        <p:spPr>
          <a:xfrm flipH="1">
            <a:off x="1139823" y="4396935"/>
            <a:ext cx="567641" cy="424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7" idx="0"/>
          </p:cNvCxnSpPr>
          <p:nvPr/>
        </p:nvCxnSpPr>
        <p:spPr>
          <a:xfrm>
            <a:off x="2104576" y="4396935"/>
            <a:ext cx="396944" cy="4350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362" y="3285647"/>
            <a:ext cx="3281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 </a:t>
            </a:r>
            <a:r>
              <a:rPr lang="pt-BR" sz="2100" dirty="0"/>
              <a:t>D G B A H E I C F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736" y="2764975"/>
            <a:ext cx="3237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Postorder :</a:t>
            </a:r>
            <a:r>
              <a:rPr lang="pt-BR" sz="2100" dirty="0"/>
              <a:t> G D B H I E F C A</a:t>
            </a:r>
            <a:endParaRPr lang="en-US" sz="2100" dirty="0"/>
          </a:p>
        </p:txBody>
      </p:sp>
      <p:sp>
        <p:nvSpPr>
          <p:cNvPr id="24" name="TextBox 23"/>
          <p:cNvSpPr txBox="1"/>
          <p:nvPr/>
        </p:nvSpPr>
        <p:spPr>
          <a:xfrm>
            <a:off x="3039533" y="2764973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9364" y="328564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527842" y="3657601"/>
            <a:ext cx="556647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420470" y="3657601"/>
            <a:ext cx="81839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3265" y="303431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26" name="Straight Arrow Connector 25"/>
          <p:cNvCxnSpPr>
            <a:stCxn id="21" idx="3"/>
            <a:endCxn id="30" idx="0"/>
          </p:cNvCxnSpPr>
          <p:nvPr/>
        </p:nvCxnSpPr>
        <p:spPr>
          <a:xfrm flipH="1">
            <a:off x="5285668" y="3513672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5"/>
            <a:endCxn id="33" idx="0"/>
          </p:cNvCxnSpPr>
          <p:nvPr/>
        </p:nvCxnSpPr>
        <p:spPr>
          <a:xfrm>
            <a:off x="6302621" y="3513672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04868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371008" y="4569207"/>
            <a:ext cx="71006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30" idx="3"/>
            <a:endCxn id="31" idx="0"/>
          </p:cNvCxnSpPr>
          <p:nvPr/>
        </p:nvCxnSpPr>
        <p:spPr>
          <a:xfrm flipH="1">
            <a:off x="4726039" y="4286563"/>
            <a:ext cx="361073" cy="2826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65462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442737" y="4580087"/>
            <a:ext cx="100993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7062268" y="461668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33" idx="3"/>
            <a:endCxn id="34" idx="0"/>
          </p:cNvCxnSpPr>
          <p:nvPr/>
        </p:nvCxnSpPr>
        <p:spPr>
          <a:xfrm flipH="1">
            <a:off x="5947703" y="4286563"/>
            <a:ext cx="700003" cy="2935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5"/>
            <a:endCxn id="35" idx="0"/>
          </p:cNvCxnSpPr>
          <p:nvPr/>
        </p:nvCxnSpPr>
        <p:spPr>
          <a:xfrm>
            <a:off x="7044818" y="4286563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828117" y="294446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8" idx="3"/>
            <a:endCxn id="41" idx="0"/>
          </p:cNvCxnSpPr>
          <p:nvPr/>
        </p:nvCxnSpPr>
        <p:spPr>
          <a:xfrm flipH="1">
            <a:off x="9290520" y="3423823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43" idx="0"/>
          </p:cNvCxnSpPr>
          <p:nvPr/>
        </p:nvCxnSpPr>
        <p:spPr>
          <a:xfrm>
            <a:off x="10307473" y="3423823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009720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1" idx="3"/>
            <a:endCxn id="47" idx="0"/>
          </p:cNvCxnSpPr>
          <p:nvPr/>
        </p:nvCxnSpPr>
        <p:spPr>
          <a:xfrm flipH="1">
            <a:off x="8661117" y="4196714"/>
            <a:ext cx="430847" cy="4154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570314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11067120" y="452683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50" idx="0"/>
          </p:cNvCxnSpPr>
          <p:nvPr/>
        </p:nvCxnSpPr>
        <p:spPr>
          <a:xfrm flipH="1">
            <a:off x="10221711" y="4196714"/>
            <a:ext cx="430847" cy="3244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  <a:endCxn id="44" idx="0"/>
          </p:cNvCxnSpPr>
          <p:nvPr/>
        </p:nvCxnSpPr>
        <p:spPr>
          <a:xfrm>
            <a:off x="11049670" y="4196714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80317" y="46121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8834073" y="54503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8859673" y="5091550"/>
            <a:ext cx="255200" cy="3588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40911" y="452117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447117" y="540095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0394667" y="543902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</a:t>
            </a:r>
            <a:endParaRPr lang="en-US" sz="2400" b="1" dirty="0"/>
          </a:p>
        </p:txBody>
      </p:sp>
      <p:cxnSp>
        <p:nvCxnSpPr>
          <p:cNvPr id="53" name="Straight Arrow Connector 52"/>
          <p:cNvCxnSpPr>
            <a:stCxn id="50" idx="3"/>
            <a:endCxn id="51" idx="0"/>
          </p:cNvCxnSpPr>
          <p:nvPr/>
        </p:nvCxnSpPr>
        <p:spPr>
          <a:xfrm flipH="1">
            <a:off x="9727917" y="5000528"/>
            <a:ext cx="295238" cy="4004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0"/>
          </p:cNvCxnSpPr>
          <p:nvPr/>
        </p:nvCxnSpPr>
        <p:spPr>
          <a:xfrm>
            <a:off x="10420267" y="5000528"/>
            <a:ext cx="255200" cy="43849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7" grpId="0" animBg="1"/>
      <p:bldP spid="14" grpId="0" animBg="1"/>
      <p:bldP spid="22" grpId="0"/>
      <p:bldP spid="23" grpId="0"/>
      <p:bldP spid="24" grpId="0"/>
      <p:bldP spid="25" grpId="0"/>
      <p:bldP spid="21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1414" y="826117"/>
            <a:ext cx="3913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: </a:t>
            </a:r>
            <a:r>
              <a:rPr lang="pt-BR" sz="2100" dirty="0"/>
              <a:t>Q B K C F A G P E D  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0358" y="826117"/>
            <a:ext cx="3947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Preorder : </a:t>
            </a:r>
            <a:r>
              <a:rPr lang="pt-BR" sz="2100" dirty="0"/>
              <a:t>G B Q A C K F P D  E R H</a:t>
            </a:r>
            <a:endParaRPr lang="en-US" sz="2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1317813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749915"/>
            <a:ext cx="0" cy="56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17" y="826115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7752" y="827872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454153" y="1241613"/>
            <a:ext cx="113515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910439" y="1241613"/>
            <a:ext cx="100452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88869" y="15733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4861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 B K C F 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5687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 E D  H R</a:t>
            </a:r>
            <a:endParaRPr lang="en-US" sz="2000" b="1" dirty="0"/>
          </a:p>
        </p:txBody>
      </p:sp>
      <p:cxnSp>
        <p:nvCxnSpPr>
          <p:cNvPr id="19" name="Straight Arrow Connector 18"/>
          <p:cNvCxnSpPr>
            <a:stCxn id="15" idx="3"/>
            <a:endCxn id="16" idx="0"/>
          </p:cNvCxnSpPr>
          <p:nvPr/>
        </p:nvCxnSpPr>
        <p:spPr>
          <a:xfrm flipH="1">
            <a:off x="1004861" y="2052663"/>
            <a:ext cx="66625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7" idx="0"/>
          </p:cNvCxnSpPr>
          <p:nvPr/>
        </p:nvCxnSpPr>
        <p:spPr>
          <a:xfrm>
            <a:off x="2068225" y="2052663"/>
            <a:ext cx="63746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8480" y="357243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10171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 A</a:t>
            </a:r>
          </a:p>
        </p:txBody>
      </p:sp>
      <p:sp>
        <p:nvSpPr>
          <p:cNvPr id="28" name="Oval 27"/>
          <p:cNvSpPr/>
          <p:nvPr/>
        </p:nvSpPr>
        <p:spPr>
          <a:xfrm>
            <a:off x="802346" y="434618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309288" y="51663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30" idx="0"/>
          </p:cNvCxnSpPr>
          <p:nvPr/>
        </p:nvCxnSpPr>
        <p:spPr>
          <a:xfrm flipH="1">
            <a:off x="590088" y="4825545"/>
            <a:ext cx="294502" cy="3407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27" idx="0"/>
          </p:cNvCxnSpPr>
          <p:nvPr/>
        </p:nvCxnSpPr>
        <p:spPr>
          <a:xfrm>
            <a:off x="1281702" y="4825545"/>
            <a:ext cx="360016" cy="5283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46529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 D  H R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2281522" y="437340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6" idx="5"/>
            <a:endCxn id="35" idx="0"/>
          </p:cNvCxnSpPr>
          <p:nvPr/>
        </p:nvCxnSpPr>
        <p:spPr>
          <a:xfrm>
            <a:off x="2760878" y="4852759"/>
            <a:ext cx="244420" cy="50109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53198" y="16495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40" idx="3"/>
            <a:endCxn id="44" idx="0"/>
          </p:cNvCxnSpPr>
          <p:nvPr/>
        </p:nvCxnSpPr>
        <p:spPr>
          <a:xfrm flipH="1">
            <a:off x="5076918" y="2128863"/>
            <a:ext cx="458524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5"/>
            <a:endCxn id="49" idx="0"/>
          </p:cNvCxnSpPr>
          <p:nvPr/>
        </p:nvCxnSpPr>
        <p:spPr>
          <a:xfrm>
            <a:off x="5932554" y="2128863"/>
            <a:ext cx="426910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796118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4356848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46" name="Straight Arrow Connector 45"/>
          <p:cNvCxnSpPr>
            <a:stCxn id="44" idx="3"/>
            <a:endCxn id="45" idx="0"/>
          </p:cNvCxnSpPr>
          <p:nvPr/>
        </p:nvCxnSpPr>
        <p:spPr>
          <a:xfrm flipH="1">
            <a:off x="4637648" y="2841556"/>
            <a:ext cx="240714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  <a:endCxn id="53" idx="0"/>
          </p:cNvCxnSpPr>
          <p:nvPr/>
        </p:nvCxnSpPr>
        <p:spPr>
          <a:xfrm>
            <a:off x="5275474" y="2841556"/>
            <a:ext cx="246525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8664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50" name="Straight Arrow Connector 49"/>
          <p:cNvCxnSpPr>
            <a:stCxn id="49" idx="5"/>
            <a:endCxn id="56" idx="0"/>
          </p:cNvCxnSpPr>
          <p:nvPr/>
        </p:nvCxnSpPr>
        <p:spPr>
          <a:xfrm>
            <a:off x="6558020" y="2841556"/>
            <a:ext cx="263126" cy="3991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667278" y="4316503"/>
            <a:ext cx="80178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</a:t>
            </a:r>
          </a:p>
        </p:txBody>
      </p:sp>
      <p:sp>
        <p:nvSpPr>
          <p:cNvPr id="53" name="Oval 52"/>
          <p:cNvSpPr/>
          <p:nvPr/>
        </p:nvSpPr>
        <p:spPr>
          <a:xfrm>
            <a:off x="5241199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6983505" y="4316503"/>
            <a:ext cx="67934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H R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6540346" y="32407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59" name="Straight Arrow Connector 58"/>
          <p:cNvCxnSpPr>
            <a:stCxn id="53" idx="3"/>
            <a:endCxn id="52" idx="0"/>
          </p:cNvCxnSpPr>
          <p:nvPr/>
        </p:nvCxnSpPr>
        <p:spPr>
          <a:xfrm flipH="1">
            <a:off x="5068171" y="3809618"/>
            <a:ext cx="255272" cy="5068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5"/>
            <a:endCxn id="55" idx="0"/>
          </p:cNvCxnSpPr>
          <p:nvPr/>
        </p:nvCxnSpPr>
        <p:spPr>
          <a:xfrm>
            <a:off x="7019702" y="3720096"/>
            <a:ext cx="303475" cy="59640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678132" y="152848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5" idx="3"/>
            <a:endCxn id="68" idx="7"/>
          </p:cNvCxnSpPr>
          <p:nvPr/>
        </p:nvCxnSpPr>
        <p:spPr>
          <a:xfrm flipH="1">
            <a:off x="9364112" y="2007842"/>
            <a:ext cx="396264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5"/>
            <a:endCxn id="72" idx="1"/>
          </p:cNvCxnSpPr>
          <p:nvPr/>
        </p:nvCxnSpPr>
        <p:spPr>
          <a:xfrm>
            <a:off x="10157488" y="2007842"/>
            <a:ext cx="288688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884756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840066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70" name="Straight Arrow Connector 69"/>
          <p:cNvCxnSpPr>
            <a:stCxn id="68" idx="3"/>
            <a:endCxn id="69" idx="0"/>
          </p:cNvCxnSpPr>
          <p:nvPr/>
        </p:nvCxnSpPr>
        <p:spPr>
          <a:xfrm flipH="1">
            <a:off x="8681462" y="2711571"/>
            <a:ext cx="28553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5"/>
            <a:endCxn id="75" idx="0"/>
          </p:cNvCxnSpPr>
          <p:nvPr/>
        </p:nvCxnSpPr>
        <p:spPr>
          <a:xfrm>
            <a:off x="9364112" y="2711571"/>
            <a:ext cx="213820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363932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73" name="Straight Arrow Connector 72"/>
          <p:cNvCxnSpPr>
            <a:stCxn id="72" idx="5"/>
            <a:endCxn id="77" idx="0"/>
          </p:cNvCxnSpPr>
          <p:nvPr/>
        </p:nvCxnSpPr>
        <p:spPr>
          <a:xfrm>
            <a:off x="10843288" y="2711571"/>
            <a:ext cx="19140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29713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7" name="Oval 76"/>
          <p:cNvSpPr/>
          <p:nvPr/>
        </p:nvSpPr>
        <p:spPr>
          <a:xfrm>
            <a:off x="10753896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78" name="Straight Arrow Connector 77"/>
          <p:cNvCxnSpPr>
            <a:stCxn id="75" idx="3"/>
            <a:endCxn id="89" idx="0"/>
          </p:cNvCxnSpPr>
          <p:nvPr/>
        </p:nvCxnSpPr>
        <p:spPr>
          <a:xfrm flipH="1">
            <a:off x="8990744" y="3627781"/>
            <a:ext cx="388632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5"/>
            <a:endCxn id="104" idx="0"/>
          </p:cNvCxnSpPr>
          <p:nvPr/>
        </p:nvCxnSpPr>
        <p:spPr>
          <a:xfrm>
            <a:off x="11233252" y="3627781"/>
            <a:ext cx="460349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3"/>
            <a:endCxn id="28" idx="7"/>
          </p:cNvCxnSpPr>
          <p:nvPr/>
        </p:nvCxnSpPr>
        <p:spPr>
          <a:xfrm flipH="1">
            <a:off x="1281702" y="4051794"/>
            <a:ext cx="349022" cy="3766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2" idx="5"/>
            <a:endCxn id="36" idx="1"/>
          </p:cNvCxnSpPr>
          <p:nvPr/>
        </p:nvCxnSpPr>
        <p:spPr>
          <a:xfrm>
            <a:off x="2027836" y="4051794"/>
            <a:ext cx="335930" cy="403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709944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1" name="Oval 90"/>
          <p:cNvSpPr/>
          <p:nvPr/>
        </p:nvSpPr>
        <p:spPr>
          <a:xfrm>
            <a:off x="81765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92" name="Oval 91"/>
          <p:cNvSpPr/>
          <p:nvPr/>
        </p:nvSpPr>
        <p:spPr>
          <a:xfrm>
            <a:off x="92433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94" name="Straight Arrow Connector 93"/>
          <p:cNvCxnSpPr>
            <a:stCxn id="89" idx="3"/>
            <a:endCxn id="91" idx="0"/>
          </p:cNvCxnSpPr>
          <p:nvPr/>
        </p:nvCxnSpPr>
        <p:spPr>
          <a:xfrm flipH="1">
            <a:off x="8457344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5"/>
            <a:endCxn id="92" idx="0"/>
          </p:cNvCxnSpPr>
          <p:nvPr/>
        </p:nvCxnSpPr>
        <p:spPr>
          <a:xfrm>
            <a:off x="9189300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939118" y="421812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0" name="Straight Arrow Connector 99"/>
          <p:cNvCxnSpPr>
            <a:stCxn id="56" idx="3"/>
            <a:endCxn id="98" idx="0"/>
          </p:cNvCxnSpPr>
          <p:nvPr/>
        </p:nvCxnSpPr>
        <p:spPr>
          <a:xfrm flipH="1">
            <a:off x="6219918" y="3720096"/>
            <a:ext cx="402672" cy="4980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115292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3" name="Straight Arrow Connector 102"/>
          <p:cNvCxnSpPr>
            <a:stCxn id="77" idx="3"/>
            <a:endCxn id="101" idx="0"/>
          </p:cNvCxnSpPr>
          <p:nvPr/>
        </p:nvCxnSpPr>
        <p:spPr>
          <a:xfrm flipH="1">
            <a:off x="10396092" y="3627781"/>
            <a:ext cx="440048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1412801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R</a:t>
            </a:r>
            <a:endParaRPr lang="en-US" sz="2400" b="1" dirty="0"/>
          </a:p>
        </p:txBody>
      </p:sp>
      <p:sp>
        <p:nvSpPr>
          <p:cNvPr id="106" name="Oval 105"/>
          <p:cNvSpPr/>
          <p:nvPr/>
        </p:nvSpPr>
        <p:spPr>
          <a:xfrm>
            <a:off x="10887631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cxnSp>
        <p:nvCxnSpPr>
          <p:cNvPr id="108" name="Straight Arrow Connector 107"/>
          <p:cNvCxnSpPr>
            <a:stCxn id="104" idx="3"/>
            <a:endCxn id="106" idx="0"/>
          </p:cNvCxnSpPr>
          <p:nvPr/>
        </p:nvCxnSpPr>
        <p:spPr>
          <a:xfrm flipH="1">
            <a:off x="11168431" y="4497911"/>
            <a:ext cx="32661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74812" y="3160061"/>
            <a:ext cx="38458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020672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808804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5" grpId="0" animBg="1"/>
      <p:bldP spid="16" grpId="0" animBg="1"/>
      <p:bldP spid="17" grpId="0" animBg="1"/>
      <p:bldP spid="22" grpId="0" animBg="1"/>
      <p:bldP spid="27" grpId="0" animBg="1"/>
      <p:bldP spid="28" grpId="0" animBg="1"/>
      <p:bldP spid="30" grpId="0" animBg="1"/>
      <p:bldP spid="35" grpId="0" animBg="1"/>
      <p:bldP spid="36" grpId="0" animBg="1"/>
      <p:bldP spid="40" grpId="0" animBg="1"/>
      <p:bldP spid="44" grpId="0" animBg="1"/>
      <p:bldP spid="45" grpId="0" animBg="1"/>
      <p:bldP spid="49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8" grpId="0" animBg="1"/>
      <p:bldP spid="69" grpId="0" animBg="1"/>
      <p:bldP spid="72" grpId="0" animBg="1"/>
      <p:bldP spid="75" grpId="0" animBg="1"/>
      <p:bldP spid="77" grpId="0" animBg="1"/>
      <p:bldP spid="89" grpId="0" animBg="1"/>
      <p:bldP spid="91" grpId="0" animBg="1"/>
      <p:bldP spid="92" grpId="0" animBg="1"/>
      <p:bldP spid="98" grpId="0" animBg="1"/>
      <p:bldP spid="101" grpId="0" animBg="1"/>
      <p:bldP spid="104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Representation of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6645" y="268212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340113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76697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2039770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535074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127353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535074" y="556388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620913" y="3161484"/>
            <a:ext cx="417976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057497" y="4103599"/>
            <a:ext cx="364860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436001" y="3161484"/>
            <a:ext cx="379873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320570" y="4103599"/>
            <a:ext cx="296748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3014430" y="4103599"/>
            <a:ext cx="393723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519126" y="5109906"/>
            <a:ext cx="296748" cy="45397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97872" y="1219199"/>
            <a:ext cx="3385677" cy="558801"/>
            <a:chOff x="-76200" y="4191000"/>
            <a:chExt cx="1997075" cy="381000"/>
          </a:xfrm>
        </p:grpSpPr>
        <p:sp>
          <p:nvSpPr>
            <p:cNvPr id="25" name="Rectangle 2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60155" y="1849397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648796" y="1796877"/>
            <a:ext cx="1440000" cy="540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29596" y="3092277"/>
            <a:ext cx="1440000" cy="540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91796" y="3092277"/>
            <a:ext cx="1440000" cy="540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438996" y="4463877"/>
            <a:ext cx="1440000" cy="540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77396" y="4463877"/>
            <a:ext cx="1440000" cy="540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58596" y="4463877"/>
            <a:ext cx="1440000" cy="540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867996" y="5759277"/>
            <a:ext cx="1440000" cy="540000"/>
            <a:chOff x="304800" y="4191000"/>
            <a:chExt cx="10668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157366" y="2042885"/>
            <a:ext cx="691077" cy="103388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149421" y="3369260"/>
            <a:ext cx="454135" cy="1080000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905965" y="2043229"/>
            <a:ext cx="691200" cy="1033200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581660" y="3369260"/>
            <a:ext cx="413622" cy="1080000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9028310" y="3369260"/>
            <a:ext cx="550961" cy="1080000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136421" y="4736645"/>
            <a:ext cx="425436" cy="1014614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458166" y="3092277"/>
            <a:ext cx="394562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435111" y="4463877"/>
            <a:ext cx="42308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6853" y="4463877"/>
            <a:ext cx="403351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894048" y="4481690"/>
            <a:ext cx="371433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858596" y="4481690"/>
            <a:ext cx="388800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887169" y="4488995"/>
            <a:ext cx="403638" cy="514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913885" y="5759277"/>
            <a:ext cx="38990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67996" y="5759277"/>
            <a:ext cx="411428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84186" y="80854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  <a:endCxn id="30" idx="0"/>
          </p:cNvCxnSpPr>
          <p:nvPr/>
        </p:nvCxnSpPr>
        <p:spPr>
          <a:xfrm>
            <a:off x="7359875" y="1270211"/>
            <a:ext cx="8922" cy="526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6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wasted NULL </a:t>
            </a:r>
            <a:r>
              <a:rPr lang="en-IN" dirty="0"/>
              <a:t>links in the binary tree storage representation can be </a:t>
            </a:r>
            <a:r>
              <a:rPr lang="en-IN" b="1" dirty="0">
                <a:solidFill>
                  <a:srgbClr val="C00000"/>
                </a:solidFill>
              </a:rPr>
              <a:t>replaced by threads</a:t>
            </a:r>
          </a:p>
          <a:p>
            <a:r>
              <a:rPr lang="en-IN" dirty="0"/>
              <a:t>A binary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threaded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according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particular </a:t>
            </a:r>
            <a:r>
              <a:rPr lang="en-IN" b="1" dirty="0">
                <a:solidFill>
                  <a:srgbClr val="C00000"/>
                </a:solidFill>
              </a:rPr>
              <a:t>traversal order</a:t>
            </a:r>
            <a:r>
              <a:rPr lang="en-IN" dirty="0"/>
              <a:t>. e.g.: Threads for the </a:t>
            </a:r>
            <a:r>
              <a:rPr lang="en-IN" dirty="0" err="1"/>
              <a:t>inorder</a:t>
            </a:r>
            <a:r>
              <a:rPr lang="en-IN" dirty="0"/>
              <a:t> traversals of tree are pointers to its higher nodes, for this traversal order</a:t>
            </a:r>
          </a:p>
          <a:p>
            <a:r>
              <a:rPr lang="en-IN" b="1" dirty="0">
                <a:solidFill>
                  <a:srgbClr val="C00000"/>
                </a:solidFill>
              </a:rPr>
              <a:t>In-Threaded Binary Tree</a:t>
            </a:r>
          </a:p>
          <a:p>
            <a:pPr lvl="1"/>
            <a:r>
              <a:rPr lang="en-IN" b="1" dirty="0"/>
              <a:t>If left link</a:t>
            </a:r>
            <a:r>
              <a:rPr lang="en-IN" dirty="0"/>
              <a:t> </a:t>
            </a:r>
            <a:r>
              <a:rPr lang="en-IN" b="1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/>
              <a:t>P </a:t>
            </a:r>
            <a:r>
              <a:rPr lang="en-IN" b="1" dirty="0">
                <a:solidFill>
                  <a:srgbClr val="C00000"/>
                </a:solidFill>
              </a:rPr>
              <a:t>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C00000"/>
                </a:solidFill>
              </a:rPr>
              <a:t>replaced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by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its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predecessor</a:t>
            </a:r>
          </a:p>
          <a:p>
            <a:pPr lvl="1"/>
            <a:r>
              <a:rPr lang="en-IN" b="1" dirty="0"/>
              <a:t>If right link of </a:t>
            </a:r>
            <a:r>
              <a:rPr lang="en-IN" b="1" dirty="0">
                <a:solidFill>
                  <a:srgbClr val="C00000"/>
                </a:solidFill>
              </a:rPr>
              <a:t>node </a:t>
            </a:r>
            <a:r>
              <a:rPr lang="en-IN" b="1" dirty="0"/>
              <a:t>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C00000"/>
                </a:solidFill>
              </a:rPr>
              <a:t>replaced by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address of its successor</a:t>
            </a:r>
          </a:p>
          <a:p>
            <a:r>
              <a:rPr lang="en-IN" dirty="0"/>
              <a:t>Because the left or right </a:t>
            </a:r>
            <a:r>
              <a:rPr lang="en-IN" b="1" dirty="0"/>
              <a:t>link</a:t>
            </a:r>
            <a:r>
              <a:rPr lang="en-IN" dirty="0"/>
              <a:t> of </a:t>
            </a:r>
            <a:r>
              <a:rPr lang="en-IN" b="1" dirty="0"/>
              <a:t>a node </a:t>
            </a:r>
            <a:r>
              <a:rPr lang="en-IN" dirty="0"/>
              <a:t>can denote </a:t>
            </a:r>
            <a:r>
              <a:rPr lang="en-IN" b="1" dirty="0">
                <a:solidFill>
                  <a:srgbClr val="C00000"/>
                </a:solidFill>
              </a:rPr>
              <a:t>either structural link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a thread</a:t>
            </a:r>
            <a:r>
              <a:rPr lang="en-IN" dirty="0"/>
              <a:t>, we must somehow be able to distinguish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1:- </a:t>
            </a:r>
            <a:r>
              <a:rPr lang="en-IN" dirty="0"/>
              <a:t>Represent </a:t>
            </a:r>
            <a:r>
              <a:rPr lang="en-IN" b="1" dirty="0">
                <a:solidFill>
                  <a:srgbClr val="C00000"/>
                </a:solidFill>
              </a:rPr>
              <a:t>thread a Negative address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/>
              <a:t>Method 2:- </a:t>
            </a:r>
            <a:r>
              <a:rPr lang="en-IN" dirty="0"/>
              <a:t>To have a </a:t>
            </a:r>
            <a:r>
              <a:rPr lang="en-IN" b="1" dirty="0">
                <a:solidFill>
                  <a:srgbClr val="C00000"/>
                </a:solidFill>
              </a:rPr>
              <a:t>separate Boolean flag </a:t>
            </a:r>
            <a:r>
              <a:rPr lang="en-IN" dirty="0"/>
              <a:t>for each of left and right pointers, node structure for this is given below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7654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DATA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942914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LTHREAD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256010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RPTR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44153" y="2998635"/>
            <a:ext cx="4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Threaded Binary Tree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501159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LPTR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819072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RTHREAD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3510" y="3600272"/>
            <a:ext cx="4852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LTHREAD = true = </a:t>
            </a:r>
            <a:r>
              <a:rPr lang="en-US" dirty="0"/>
              <a:t>Denotes leaf thread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LTHREAD = false =</a:t>
            </a:r>
            <a:r>
              <a:rPr lang="en-US" dirty="0"/>
              <a:t> Denotes leaf structural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RTHREAD = true =</a:t>
            </a:r>
            <a:r>
              <a:rPr lang="en-US" dirty="0"/>
              <a:t> Denotes right threaded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RTHREAD = false =</a:t>
            </a:r>
            <a:r>
              <a:rPr lang="en-US" dirty="0"/>
              <a:t> Denotes right structural 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399" y="5261836"/>
            <a:ext cx="7260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/>
              <a:t>Head node is simply another node which serves as the predecessor and successor of first and last tree nodes. </a:t>
            </a:r>
          </a:p>
          <a:p>
            <a:pPr lvl="0" algn="ctr"/>
            <a:r>
              <a:rPr lang="en-US" sz="2000" b="1" dirty="0"/>
              <a:t>Tree is attached to the left branch of the head node.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44226" y="4164837"/>
            <a:ext cx="2083904" cy="381000"/>
            <a:chOff x="-76200" y="4191000"/>
            <a:chExt cx="1997075" cy="381000"/>
          </a:xfrm>
        </p:grpSpPr>
        <p:sp>
          <p:nvSpPr>
            <p:cNvPr id="14" name="Rectangle 13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19" name="Curved Connector 18"/>
          <p:cNvCxnSpPr>
            <a:stCxn id="16" idx="3"/>
            <a:endCxn id="14" idx="2"/>
          </p:cNvCxnSpPr>
          <p:nvPr/>
        </p:nvCxnSpPr>
        <p:spPr>
          <a:xfrm flipH="1">
            <a:off x="10587834" y="4355337"/>
            <a:ext cx="1040296" cy="190500"/>
          </a:xfrm>
          <a:prstGeom prst="curvedConnector4">
            <a:avLst>
              <a:gd name="adj1" fmla="val -10559"/>
              <a:gd name="adj2" fmla="val 388312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1"/>
            <a:endCxn id="14" idx="2"/>
          </p:cNvCxnSpPr>
          <p:nvPr/>
        </p:nvCxnSpPr>
        <p:spPr>
          <a:xfrm rot="10800000" flipH="1" flipV="1">
            <a:off x="9544226" y="4355337"/>
            <a:ext cx="1043608" cy="190500"/>
          </a:xfrm>
          <a:prstGeom prst="curvedConnector4">
            <a:avLst>
              <a:gd name="adj1" fmla="val -19629"/>
              <a:gd name="adj2" fmla="val 357143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08252" y="3719305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2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806391" y="115466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317815" y="21183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42686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958791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382373" y="21183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819402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382373" y="384407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598615" y="1634024"/>
            <a:ext cx="290020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123486" y="2597729"/>
            <a:ext cx="276573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285747" y="1634024"/>
            <a:ext cx="377426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239591" y="2597729"/>
            <a:ext cx="225026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861729" y="2597729"/>
            <a:ext cx="238473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438147" y="3480752"/>
            <a:ext cx="225026" cy="3633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162798" y="2335306"/>
            <a:ext cx="1066800" cy="381000"/>
            <a:chOff x="304800" y="4191000"/>
            <a:chExt cx="1066800" cy="381000"/>
          </a:xfrm>
        </p:grpSpPr>
        <p:sp>
          <p:nvSpPr>
            <p:cNvPr id="23" name="Rectangle 2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43598" y="3325906"/>
            <a:ext cx="1066800" cy="381000"/>
            <a:chOff x="304800" y="4191000"/>
            <a:chExt cx="1066800" cy="381000"/>
          </a:xfrm>
        </p:grpSpPr>
        <p:sp>
          <p:nvSpPr>
            <p:cNvPr id="27" name="Rectangle 2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05798" y="3325906"/>
            <a:ext cx="1066800" cy="381000"/>
            <a:chOff x="304800" y="4191000"/>
            <a:chExt cx="1066800" cy="381000"/>
          </a:xfrm>
        </p:grpSpPr>
        <p:sp>
          <p:nvSpPr>
            <p:cNvPr id="31" name="Rectangle 30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52998" y="4468906"/>
            <a:ext cx="1066800" cy="381000"/>
            <a:chOff x="304800" y="4191000"/>
            <a:chExt cx="1066800" cy="381000"/>
          </a:xfrm>
        </p:grpSpPr>
        <p:sp>
          <p:nvSpPr>
            <p:cNvPr id="35" name="Rectangle 34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391398" y="4468906"/>
            <a:ext cx="1066800" cy="381000"/>
            <a:chOff x="304800" y="4191000"/>
            <a:chExt cx="1066800" cy="381000"/>
          </a:xfrm>
        </p:grpSpPr>
        <p:sp>
          <p:nvSpPr>
            <p:cNvPr id="39" name="Rectangle 38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72598" y="4468906"/>
            <a:ext cx="1066800" cy="381000"/>
            <a:chOff x="304800" y="4191000"/>
            <a:chExt cx="1066800" cy="381000"/>
          </a:xfrm>
        </p:grpSpPr>
        <p:sp>
          <p:nvSpPr>
            <p:cNvPr id="43" name="Rectangle 4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81998" y="5535706"/>
            <a:ext cx="1066800" cy="381000"/>
            <a:chOff x="304800" y="4191000"/>
            <a:chExt cx="1066800" cy="381000"/>
          </a:xfrm>
        </p:grpSpPr>
        <p:sp>
          <p:nvSpPr>
            <p:cNvPr id="47" name="Rectangle 4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0" name="Freeform 49"/>
          <p:cNvSpPr/>
          <p:nvPr/>
        </p:nvSpPr>
        <p:spPr>
          <a:xfrm>
            <a:off x="6464654" y="2511611"/>
            <a:ext cx="829994" cy="825964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511018" y="3497063"/>
            <a:ext cx="508781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8083060" y="2511611"/>
            <a:ext cx="731520" cy="825964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886112" y="3525199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236610" y="3482996"/>
            <a:ext cx="647114" cy="988256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322211" y="4618962"/>
            <a:ext cx="534573" cy="916745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705598" y="33282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952998" y="44712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7149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3913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3725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1345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143998" y="55380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381998" y="55357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7589" y="5207456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 B  A  E  F  D  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6630" y="4726538"/>
            <a:ext cx="19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/>
              <a:t>Inorder</a:t>
            </a:r>
            <a:r>
              <a:rPr lang="en-IN" sz="2000" b="1" dirty="0"/>
              <a:t> Traversal</a:t>
            </a:r>
            <a:endParaRPr lang="en-US" sz="20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137211" y="1066801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602894" y="1420906"/>
            <a:ext cx="2083904" cy="381000"/>
            <a:chOff x="-76200" y="4191000"/>
            <a:chExt cx="1997075" cy="381000"/>
          </a:xfrm>
        </p:grpSpPr>
        <p:sp>
          <p:nvSpPr>
            <p:cNvPr id="71" name="Rectangle 70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275736" y="975374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cxnSp>
        <p:nvCxnSpPr>
          <p:cNvPr id="76" name="Straight Arrow Connector 75"/>
          <p:cNvCxnSpPr>
            <a:stCxn id="29" idx="3"/>
            <a:endCxn id="23" idx="2"/>
          </p:cNvCxnSpPr>
          <p:nvPr/>
        </p:nvCxnSpPr>
        <p:spPr>
          <a:xfrm flipV="1">
            <a:off x="7010398" y="2716306"/>
            <a:ext cx="685800" cy="8001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3"/>
            <a:endCxn id="27" idx="2"/>
          </p:cNvCxnSpPr>
          <p:nvPr/>
        </p:nvCxnSpPr>
        <p:spPr>
          <a:xfrm flipV="1">
            <a:off x="6019798" y="3706906"/>
            <a:ext cx="457200" cy="9525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0" idx="0"/>
            <a:endCxn id="23" idx="2"/>
          </p:cNvCxnSpPr>
          <p:nvPr/>
        </p:nvCxnSpPr>
        <p:spPr>
          <a:xfrm flipV="1">
            <a:off x="7543798" y="2716306"/>
            <a:ext cx="152400" cy="17526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8" idx="0"/>
            <a:endCxn id="39" idx="2"/>
          </p:cNvCxnSpPr>
          <p:nvPr/>
        </p:nvCxnSpPr>
        <p:spPr>
          <a:xfrm flipH="1" flipV="1">
            <a:off x="7924798" y="4849906"/>
            <a:ext cx="609600" cy="685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0"/>
            <a:endCxn id="31" idx="2"/>
          </p:cNvCxnSpPr>
          <p:nvPr/>
        </p:nvCxnSpPr>
        <p:spPr>
          <a:xfrm flipH="1" flipV="1">
            <a:off x="8839198" y="3706906"/>
            <a:ext cx="457200" cy="1828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0"/>
            <a:endCxn id="31" idx="2"/>
          </p:cNvCxnSpPr>
          <p:nvPr/>
        </p:nvCxnSpPr>
        <p:spPr>
          <a:xfrm flipH="1" flipV="1">
            <a:off x="8839198" y="3706906"/>
            <a:ext cx="685800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5068782" y="1588151"/>
            <a:ext cx="1520042" cy="2873829"/>
          </a:xfrm>
          <a:custGeom>
            <a:avLst/>
            <a:gdLst>
              <a:gd name="connsiteX0" fmla="*/ 0 w 1520042"/>
              <a:gd name="connsiteY0" fmla="*/ 2873829 h 2873829"/>
              <a:gd name="connsiteX1" fmla="*/ 0 w 1520042"/>
              <a:gd name="connsiteY1" fmla="*/ 0 h 2873829"/>
              <a:gd name="connsiteX2" fmla="*/ 1520042 w 1520042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042" h="2873829">
                <a:moveTo>
                  <a:pt x="0" y="2873829"/>
                </a:moveTo>
                <a:lnTo>
                  <a:pt x="0" y="0"/>
                </a:lnTo>
                <a:lnTo>
                  <a:pt x="1520042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702633" y="1588151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72" idx="2"/>
            <a:endCxn id="23" idx="0"/>
          </p:cNvCxnSpPr>
          <p:nvPr/>
        </p:nvCxnSpPr>
        <p:spPr>
          <a:xfrm>
            <a:off x="6960704" y="1801906"/>
            <a:ext cx="735495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63794" y="6096000"/>
            <a:ext cx="323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Fully In-Threaded Binary Tree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19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74" grpId="0"/>
      <p:bldP spid="89" grpId="0" animBg="1"/>
      <p:bldP spid="91" grpId="0" animBg="1"/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882845" y="11345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000079" y="206458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484609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2264101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745430" y="206458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281594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H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745430" y="38575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280879" y="1613890"/>
            <a:ext cx="684210" cy="450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65409" y="2543941"/>
            <a:ext cx="316914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362201" y="1613890"/>
            <a:ext cx="664029" cy="450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544901" y="2543941"/>
            <a:ext cx="2827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3224786" y="2543941"/>
            <a:ext cx="337608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743457" y="3440411"/>
            <a:ext cx="2827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9712" y="5127245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 B D A F G E 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499" y="4686177"/>
            <a:ext cx="19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/>
              <a:t>Inorder</a:t>
            </a:r>
            <a:r>
              <a:rPr lang="en-IN" sz="2000" b="1" dirty="0"/>
              <a:t> Traversal</a:t>
            </a:r>
            <a:endParaRPr lang="en-US" sz="20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49781" y="1066801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475208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cxnSp>
        <p:nvCxnSpPr>
          <p:cNvPr id="22" name="Straight Arrow Connector 21"/>
          <p:cNvCxnSpPr>
            <a:stCxn id="5" idx="5"/>
            <a:endCxn id="20" idx="0"/>
          </p:cNvCxnSpPr>
          <p:nvPr/>
        </p:nvCxnSpPr>
        <p:spPr>
          <a:xfrm>
            <a:off x="1479435" y="2543941"/>
            <a:ext cx="2765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114004" y="2743200"/>
            <a:ext cx="1066800" cy="381000"/>
            <a:chOff x="304800" y="4191000"/>
            <a:chExt cx="1066800" cy="381000"/>
          </a:xfrm>
        </p:grpSpPr>
        <p:sp>
          <p:nvSpPr>
            <p:cNvPr id="26" name="Rectangle 2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61404" y="3733800"/>
            <a:ext cx="1066800" cy="381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57004" y="3733800"/>
            <a:ext cx="1066800" cy="381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23204" y="4876800"/>
            <a:ext cx="1066800" cy="381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42604" y="4876800"/>
            <a:ext cx="1066800" cy="381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23804" y="4876800"/>
            <a:ext cx="1066800" cy="381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H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333204" y="5943600"/>
            <a:ext cx="1066800" cy="381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3" name="Freeform 52"/>
          <p:cNvSpPr/>
          <p:nvPr/>
        </p:nvSpPr>
        <p:spPr>
          <a:xfrm>
            <a:off x="5971005" y="2915530"/>
            <a:ext cx="1261403" cy="82993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056606" y="3904957"/>
            <a:ext cx="457199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034266" y="2901463"/>
            <a:ext cx="731520" cy="844006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837318" y="3933093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187816" y="3930732"/>
            <a:ext cx="647114" cy="948414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8300311" y="5066770"/>
            <a:ext cx="534573" cy="876831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523204" y="4879146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852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3426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93238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0858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095204" y="5945946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333204" y="59436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554100" y="1828800"/>
            <a:ext cx="2083904" cy="381000"/>
            <a:chOff x="-76200" y="4191000"/>
            <a:chExt cx="1997075" cy="381000"/>
          </a:xfrm>
        </p:grpSpPr>
        <p:sp>
          <p:nvSpPr>
            <p:cNvPr id="68" name="Rectangle 67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226942" y="1383268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sp>
        <p:nvSpPr>
          <p:cNvPr id="79" name="Freeform 78"/>
          <p:cNvSpPr/>
          <p:nvPr/>
        </p:nvSpPr>
        <p:spPr>
          <a:xfrm>
            <a:off x="8653839" y="1996045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9" idx="2"/>
            <a:endCxn id="26" idx="0"/>
          </p:cNvCxnSpPr>
          <p:nvPr/>
        </p:nvCxnSpPr>
        <p:spPr>
          <a:xfrm>
            <a:off x="6911910" y="2209800"/>
            <a:ext cx="735495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123404" y="4869873"/>
            <a:ext cx="1066800" cy="381000"/>
            <a:chOff x="304800" y="4191000"/>
            <a:chExt cx="1066800" cy="381000"/>
          </a:xfrm>
        </p:grpSpPr>
        <p:sp>
          <p:nvSpPr>
            <p:cNvPr id="82" name="Rectangle 8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86" name="Freeform 85"/>
          <p:cNvSpPr/>
          <p:nvPr/>
        </p:nvSpPr>
        <p:spPr>
          <a:xfrm>
            <a:off x="6272835" y="3930732"/>
            <a:ext cx="391886" cy="938150"/>
          </a:xfrm>
          <a:custGeom>
            <a:avLst/>
            <a:gdLst>
              <a:gd name="connsiteX0" fmla="*/ 0 w 391886"/>
              <a:gd name="connsiteY0" fmla="*/ 0 h 938150"/>
              <a:gd name="connsiteX1" fmla="*/ 391886 w 391886"/>
              <a:gd name="connsiteY1" fmla="*/ 0 h 938150"/>
              <a:gd name="connsiteX2" fmla="*/ 391886 w 391886"/>
              <a:gd name="connsiteY2" fmla="*/ 938150 h 9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938150">
                <a:moveTo>
                  <a:pt x="0" y="0"/>
                </a:moveTo>
                <a:lnTo>
                  <a:pt x="391886" y="0"/>
                </a:lnTo>
                <a:lnTo>
                  <a:pt x="391886" y="938150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1234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8854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24551" y="852572"/>
            <a:ext cx="5771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Construct Right In-Threaded Binary Tree of given Tree</a:t>
            </a:r>
            <a:endParaRPr lang="en-US" sz="2000" b="1" dirty="0"/>
          </a:p>
        </p:txBody>
      </p:sp>
      <p:cxnSp>
        <p:nvCxnSpPr>
          <p:cNvPr id="91" name="Straight Arrow Connector 90"/>
          <p:cNvCxnSpPr>
            <a:stCxn id="40" idx="0"/>
            <a:endCxn id="30" idx="2"/>
          </p:cNvCxnSpPr>
          <p:nvPr/>
        </p:nvCxnSpPr>
        <p:spPr>
          <a:xfrm flipV="1">
            <a:off x="5437604" y="4114800"/>
            <a:ext cx="457200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26" idx="2"/>
          </p:cNvCxnSpPr>
          <p:nvPr/>
        </p:nvCxnSpPr>
        <p:spPr>
          <a:xfrm flipV="1">
            <a:off x="7037804" y="3124201"/>
            <a:ext cx="609600" cy="174567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0"/>
            <a:endCxn id="34" idx="2"/>
          </p:cNvCxnSpPr>
          <p:nvPr/>
        </p:nvCxnSpPr>
        <p:spPr>
          <a:xfrm flipH="1" flipV="1">
            <a:off x="8790404" y="4114800"/>
            <a:ext cx="457200" cy="1828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2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1" grpId="0"/>
      <p:bldP spid="79" grpId="0" animBg="1"/>
      <p:bldP spid="86" grpId="0" animBg="1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common operations performed on tree structure is that of traversal.</a:t>
            </a:r>
          </a:p>
          <a:p>
            <a:r>
              <a:rPr lang="en-IN" dirty="0"/>
              <a:t>This is a </a:t>
            </a:r>
            <a:r>
              <a:rPr lang="en-IN" b="1" dirty="0">
                <a:solidFill>
                  <a:srgbClr val="C00000"/>
                </a:solidFill>
              </a:rPr>
              <a:t>procedure by which each node in the tree is processed exactly once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systematic manner.</a:t>
            </a:r>
          </a:p>
          <a:p>
            <a:r>
              <a:rPr lang="en-IN" dirty="0"/>
              <a:t>There are three ways of traversing a binary tree.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Preorder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233978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7700683" y="337072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144872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8341659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8794376" y="337072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9363634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8763000" y="533847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7981483" y="2819143"/>
            <a:ext cx="330361" cy="5515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 flipH="1">
            <a:off x="7425672" y="3850083"/>
            <a:ext cx="357255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8708956" y="2819143"/>
            <a:ext cx="366220" cy="5515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7" idx="0"/>
          </p:cNvCxnSpPr>
          <p:nvPr/>
        </p:nvCxnSpPr>
        <p:spPr>
          <a:xfrm flipH="1">
            <a:off x="8622459" y="3850083"/>
            <a:ext cx="254161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5"/>
            <a:endCxn id="9" idx="0"/>
          </p:cNvCxnSpPr>
          <p:nvPr/>
        </p:nvCxnSpPr>
        <p:spPr>
          <a:xfrm>
            <a:off x="9273732" y="3850083"/>
            <a:ext cx="370702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10" idx="0"/>
          </p:cNvCxnSpPr>
          <p:nvPr/>
        </p:nvCxnSpPr>
        <p:spPr>
          <a:xfrm>
            <a:off x="8821015" y="4854129"/>
            <a:ext cx="222785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b="1" dirty="0">
                <a:solidFill>
                  <a:srgbClr val="C00000"/>
                </a:solidFill>
              </a:rPr>
              <a:t> traversal is faster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than unthreaded version as stack is not required.</a:t>
            </a:r>
          </a:p>
          <a:p>
            <a:r>
              <a:rPr lang="en-IN" b="1" dirty="0">
                <a:solidFill>
                  <a:srgbClr val="C00000"/>
                </a:solidFill>
              </a:rPr>
              <a:t>Effectively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determines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predecessor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successor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for </a:t>
            </a:r>
            <a:r>
              <a:rPr lang="en-IN" dirty="0" err="1"/>
              <a:t>inorder</a:t>
            </a:r>
            <a:r>
              <a:rPr lang="en-IN" dirty="0"/>
              <a:t> traversal, for unthreaded tree this task is more difficult.</a:t>
            </a:r>
          </a:p>
          <a:p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stack is required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provide upward pointing information </a:t>
            </a:r>
            <a:r>
              <a:rPr lang="en-IN" b="1" dirty="0">
                <a:solidFill>
                  <a:srgbClr val="C00000"/>
                </a:solidFill>
              </a:rPr>
              <a:t>in binary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threading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provides without stack</a:t>
            </a:r>
            <a:r>
              <a:rPr lang="en-IN" dirty="0"/>
              <a:t>.</a:t>
            </a:r>
          </a:p>
          <a:p>
            <a:r>
              <a:rPr lang="en-IN" dirty="0"/>
              <a:t>It is possible to </a:t>
            </a:r>
            <a:r>
              <a:rPr lang="en-IN" b="1" dirty="0">
                <a:solidFill>
                  <a:srgbClr val="C00000"/>
                </a:solidFill>
              </a:rPr>
              <a:t>generate successor or predecessor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any node </a:t>
            </a:r>
            <a:r>
              <a:rPr lang="en-IN" b="1" dirty="0">
                <a:solidFill>
                  <a:srgbClr val="C00000"/>
                </a:solidFill>
              </a:rPr>
              <a:t>without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having over head of </a:t>
            </a:r>
            <a:r>
              <a:rPr lang="en-IN" b="1" dirty="0">
                <a:solidFill>
                  <a:srgbClr val="C00000"/>
                </a:solidFill>
              </a:rPr>
              <a:t>stack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with the help of threading.</a:t>
            </a:r>
          </a:p>
        </p:txBody>
      </p:sp>
    </p:spTree>
    <p:extLst>
      <p:ext uri="{BB962C8B-B14F-4D97-AF65-F5344CB8AC3E}">
        <p14:creationId xmlns:p14="http://schemas.microsoft.com/office/powerpoint/2010/main" val="17691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Threaded trees are </a:t>
            </a:r>
            <a:r>
              <a:rPr lang="en-IN" b="1" dirty="0">
                <a:solidFill>
                  <a:srgbClr val="C00000"/>
                </a:solidFill>
              </a:rPr>
              <a:t>unable to share common sub trees.</a:t>
            </a:r>
          </a:p>
          <a:p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Negative addressing is not permitted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programming language, </a:t>
            </a:r>
            <a:r>
              <a:rPr lang="en-IN" b="1" dirty="0">
                <a:solidFill>
                  <a:srgbClr val="C00000"/>
                </a:solidFill>
              </a:rPr>
              <a:t>two additional fields are required.</a:t>
            </a:r>
          </a:p>
          <a:p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into and </a:t>
            </a:r>
            <a:r>
              <a:rPr lang="en-IN" b="1" dirty="0">
                <a:solidFill>
                  <a:srgbClr val="C00000"/>
                </a:solidFill>
              </a:rPr>
              <a:t>deletion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threaded binary tree are </a:t>
            </a:r>
            <a:r>
              <a:rPr lang="en-IN" b="1" dirty="0">
                <a:solidFill>
                  <a:srgbClr val="C00000"/>
                </a:solidFill>
              </a:rPr>
              <a:t>more time consuming </a:t>
            </a:r>
            <a:r>
              <a:rPr lang="en-IN" dirty="0"/>
              <a:t>because both thread and structural link must be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binary search 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binary tree</a:t>
            </a:r>
            <a:r>
              <a:rPr lang="en-IN" b="1" dirty="0">
                <a:solidFill>
                  <a:srgbClr val="FF0000"/>
                </a:solidFill>
              </a:rPr>
              <a:t>  </a:t>
            </a:r>
            <a:r>
              <a:rPr lang="en-IN" dirty="0"/>
              <a:t>in which </a:t>
            </a:r>
            <a:r>
              <a:rPr lang="en-IN" b="1" dirty="0">
                <a:solidFill>
                  <a:srgbClr val="C00000"/>
                </a:solidFill>
              </a:rPr>
              <a:t>each 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possessed a key that </a:t>
            </a:r>
            <a:r>
              <a:rPr lang="en-IN" b="1" dirty="0">
                <a:solidFill>
                  <a:srgbClr val="C00000"/>
                </a:solidFill>
              </a:rPr>
              <a:t>satisfy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following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conditions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All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(if any) in </a:t>
            </a:r>
            <a:r>
              <a:rPr lang="en-IN" b="1" dirty="0">
                <a:solidFill>
                  <a:srgbClr val="C00000"/>
                </a:solidFill>
              </a:rPr>
              <a:t>the left sub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root </a:t>
            </a:r>
            <a:r>
              <a:rPr lang="en-IN" b="1" dirty="0">
                <a:solidFill>
                  <a:srgbClr val="C00000"/>
                </a:solidFill>
              </a:rPr>
              <a:t>precedes the key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endParaRPr lang="en-IN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key in the root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precedes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all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(if any) in the </a:t>
            </a:r>
            <a:r>
              <a:rPr lang="en-IN" b="1" dirty="0">
                <a:solidFill>
                  <a:srgbClr val="C00000"/>
                </a:solidFill>
              </a:rPr>
              <a:t>right sub tree</a:t>
            </a:r>
            <a:endParaRPr lang="en-IN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 and right sub trees </a:t>
            </a:r>
            <a:r>
              <a:rPr lang="en-IN" dirty="0"/>
              <a:t>of the root are again </a:t>
            </a:r>
            <a:r>
              <a:rPr lang="en-IN" b="1" dirty="0">
                <a:solidFill>
                  <a:srgbClr val="C00000"/>
                </a:solidFill>
              </a:rPr>
              <a:t>search trees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Search Tree (BST)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50 , 25 , 75 , 22 , 40 , 60 , 80 , 90 , 15 , 30 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616388" y="1860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50</a:t>
            </a:r>
            <a:endParaRPr lang="en-US" sz="1900" b="1" dirty="0"/>
          </a:p>
        </p:txBody>
      </p:sp>
      <p:sp>
        <p:nvSpPr>
          <p:cNvPr id="7" name="Oval 6"/>
          <p:cNvSpPr/>
          <p:nvPr/>
        </p:nvSpPr>
        <p:spPr>
          <a:xfrm>
            <a:off x="4514225" y="2622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25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6781800" y="2622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75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36576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22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52578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40</a:t>
            </a:r>
            <a:endParaRPr lang="en-US" sz="1900" b="1" dirty="0"/>
          </a:p>
        </p:txBody>
      </p:sp>
      <p:sp>
        <p:nvSpPr>
          <p:cNvPr id="11" name="Oval 10"/>
          <p:cNvSpPr/>
          <p:nvPr/>
        </p:nvSpPr>
        <p:spPr>
          <a:xfrm>
            <a:off x="60960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60</a:t>
            </a:r>
            <a:endParaRPr lang="en-US" sz="1900" b="1" dirty="0"/>
          </a:p>
        </p:txBody>
      </p:sp>
      <p:sp>
        <p:nvSpPr>
          <p:cNvPr id="12" name="Oval 11"/>
          <p:cNvSpPr/>
          <p:nvPr/>
        </p:nvSpPr>
        <p:spPr>
          <a:xfrm>
            <a:off x="76200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80</a:t>
            </a:r>
            <a:endParaRPr lang="en-US" sz="1900" b="1" dirty="0"/>
          </a:p>
        </p:txBody>
      </p:sp>
      <p:sp>
        <p:nvSpPr>
          <p:cNvPr id="13" name="Oval 12"/>
          <p:cNvSpPr/>
          <p:nvPr/>
        </p:nvSpPr>
        <p:spPr>
          <a:xfrm>
            <a:off x="8382000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90</a:t>
            </a:r>
            <a:endParaRPr lang="en-US" sz="1900" b="1" dirty="0"/>
          </a:p>
        </p:txBody>
      </p:sp>
      <p:sp>
        <p:nvSpPr>
          <p:cNvPr id="14" name="Oval 13"/>
          <p:cNvSpPr/>
          <p:nvPr/>
        </p:nvSpPr>
        <p:spPr>
          <a:xfrm>
            <a:off x="2895600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15</a:t>
            </a:r>
            <a:endParaRPr lang="en-US" sz="1900" b="1" dirty="0"/>
          </a:p>
        </p:txBody>
      </p:sp>
      <p:sp>
        <p:nvSpPr>
          <p:cNvPr id="15" name="Oval 14"/>
          <p:cNvSpPr/>
          <p:nvPr/>
        </p:nvSpPr>
        <p:spPr>
          <a:xfrm>
            <a:off x="4514225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30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5034551" y="2380503"/>
            <a:ext cx="671111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 flipH="1">
            <a:off x="3962400" y="3142503"/>
            <a:ext cx="64109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0"/>
          </p:cNvCxnSpPr>
          <p:nvPr/>
        </p:nvCxnSpPr>
        <p:spPr>
          <a:xfrm flipH="1">
            <a:off x="3200400" y="4064324"/>
            <a:ext cx="546474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0"/>
          </p:cNvCxnSpPr>
          <p:nvPr/>
        </p:nvCxnSpPr>
        <p:spPr>
          <a:xfrm>
            <a:off x="5034551" y="3142503"/>
            <a:ext cx="52804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5" idx="0"/>
          </p:cNvCxnSpPr>
          <p:nvPr/>
        </p:nvCxnSpPr>
        <p:spPr>
          <a:xfrm flipH="1">
            <a:off x="4819025" y="4064324"/>
            <a:ext cx="528049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6136714" y="2380503"/>
            <a:ext cx="734360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0"/>
          </p:cNvCxnSpPr>
          <p:nvPr/>
        </p:nvCxnSpPr>
        <p:spPr>
          <a:xfrm flipH="1">
            <a:off x="6400800" y="3142503"/>
            <a:ext cx="4702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2" idx="0"/>
          </p:cNvCxnSpPr>
          <p:nvPr/>
        </p:nvCxnSpPr>
        <p:spPr>
          <a:xfrm>
            <a:off x="7302126" y="3142503"/>
            <a:ext cx="6226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0"/>
          </p:cNvCxnSpPr>
          <p:nvPr/>
        </p:nvCxnSpPr>
        <p:spPr>
          <a:xfrm>
            <a:off x="8140326" y="4064324"/>
            <a:ext cx="546474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5000" y="560323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10, 3, 15, 22, 6, 45, 65, 23, 78, 34, 5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a node in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search for target value.</a:t>
            </a:r>
          </a:p>
          <a:p>
            <a:r>
              <a:rPr lang="en-IN" dirty="0"/>
              <a:t>We first compare it with the key at root of the tree.</a:t>
            </a:r>
          </a:p>
          <a:p>
            <a:r>
              <a:rPr lang="en-IN" dirty="0"/>
              <a:t>If it is not same, we go to either Left sub tree or Right sub tree as appropriate and repeat the search in sub tree.</a:t>
            </a:r>
          </a:p>
          <a:p>
            <a:r>
              <a:rPr lang="en-IN" dirty="0"/>
              <a:t>If we have </a:t>
            </a:r>
            <a:r>
              <a:rPr lang="en-IN" b="1" dirty="0"/>
              <a:t>In-Order List </a:t>
            </a:r>
            <a:r>
              <a:rPr lang="en-IN" dirty="0"/>
              <a:t>&amp; we want to search for specific node it requires </a:t>
            </a:r>
            <a:r>
              <a:rPr lang="en-IN" b="1" dirty="0">
                <a:solidFill>
                  <a:srgbClr val="C00000"/>
                </a:solidFill>
              </a:rPr>
              <a:t>O(n) time.</a:t>
            </a:r>
          </a:p>
          <a:p>
            <a:r>
              <a:rPr lang="en-IN" dirty="0"/>
              <a:t>In case 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Binary tree </a:t>
            </a:r>
            <a:r>
              <a:rPr lang="en-IN" dirty="0"/>
              <a:t>it requires </a:t>
            </a:r>
            <a:r>
              <a:rPr lang="en-IN" b="1" dirty="0">
                <a:solidFill>
                  <a:srgbClr val="C00000"/>
                </a:solidFill>
              </a:rPr>
              <a:t>O(Log</a:t>
            </a:r>
            <a:r>
              <a:rPr lang="en-IN" b="1" baseline="-25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n)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time to search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Binary Search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1066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3600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70529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100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89612" y="3048000"/>
            <a:ext cx="360000" cy="360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2313600" y="13740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950529" y="1983679"/>
            <a:ext cx="235792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2440879" y="1983679"/>
            <a:ext cx="1775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8" idx="0"/>
          </p:cNvCxnSpPr>
          <p:nvPr/>
        </p:nvCxnSpPr>
        <p:spPr>
          <a:xfrm>
            <a:off x="3050479" y="13740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0"/>
          </p:cNvCxnSpPr>
          <p:nvPr/>
        </p:nvCxnSpPr>
        <p:spPr>
          <a:xfrm flipH="1">
            <a:off x="3151800" y="1983679"/>
            <a:ext cx="2537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0" idx="0"/>
          </p:cNvCxnSpPr>
          <p:nvPr/>
        </p:nvCxnSpPr>
        <p:spPr>
          <a:xfrm>
            <a:off x="3660079" y="19836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11" idx="0"/>
          </p:cNvCxnSpPr>
          <p:nvPr/>
        </p:nvCxnSpPr>
        <p:spPr>
          <a:xfrm>
            <a:off x="4117279" y="2669479"/>
            <a:ext cx="352333" cy="378521"/>
          </a:xfrm>
          <a:prstGeom prst="straightConnector1">
            <a:avLst/>
          </a:prstGeom>
          <a:ln w="28575">
            <a:solidFill>
              <a:srgbClr val="B84742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583706" y="1066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20318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438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2550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273988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662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6774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7" idx="3"/>
            <a:endCxn id="28" idx="0"/>
          </p:cNvCxnSpPr>
          <p:nvPr/>
        </p:nvCxnSpPr>
        <p:spPr>
          <a:xfrm flipH="1">
            <a:off x="8100318" y="1374079"/>
            <a:ext cx="536109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9" idx="0"/>
          </p:cNvCxnSpPr>
          <p:nvPr/>
        </p:nvCxnSpPr>
        <p:spPr>
          <a:xfrm flipH="1">
            <a:off x="7723800" y="1983679"/>
            <a:ext cx="24923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5"/>
            <a:endCxn id="30" idx="0"/>
          </p:cNvCxnSpPr>
          <p:nvPr/>
        </p:nvCxnSpPr>
        <p:spPr>
          <a:xfrm>
            <a:off x="8227597" y="1983679"/>
            <a:ext cx="20740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  <a:endCxn id="31" idx="0"/>
          </p:cNvCxnSpPr>
          <p:nvPr/>
        </p:nvCxnSpPr>
        <p:spPr>
          <a:xfrm>
            <a:off x="8890985" y="1374079"/>
            <a:ext cx="563003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2" idx="0"/>
          </p:cNvCxnSpPr>
          <p:nvPr/>
        </p:nvCxnSpPr>
        <p:spPr>
          <a:xfrm flipH="1">
            <a:off x="9146200" y="1983679"/>
            <a:ext cx="18050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5"/>
            <a:endCxn id="33" idx="0"/>
          </p:cNvCxnSpPr>
          <p:nvPr/>
        </p:nvCxnSpPr>
        <p:spPr>
          <a:xfrm>
            <a:off x="9581267" y="1983679"/>
            <a:ext cx="27613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661560" y="11166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13660" y="3048001"/>
            <a:ext cx="306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from Leaf Node</a:t>
            </a:r>
            <a:endParaRPr lang="en-US" sz="24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76400" y="36576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743200" y="3886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33600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4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4384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00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4" name="Straight Arrow Connector 53"/>
          <p:cNvCxnSpPr>
            <a:stCxn id="46" idx="3"/>
            <a:endCxn id="47" idx="0"/>
          </p:cNvCxnSpPr>
          <p:nvPr/>
        </p:nvCxnSpPr>
        <p:spPr>
          <a:xfrm flipH="1">
            <a:off x="2313600" y="41934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3"/>
            <a:endCxn id="48" idx="0"/>
          </p:cNvCxnSpPr>
          <p:nvPr/>
        </p:nvCxnSpPr>
        <p:spPr>
          <a:xfrm flipH="1">
            <a:off x="1856400" y="48030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5"/>
            <a:endCxn id="49" idx="0"/>
          </p:cNvCxnSpPr>
          <p:nvPr/>
        </p:nvCxnSpPr>
        <p:spPr>
          <a:xfrm>
            <a:off x="2440879" y="4803079"/>
            <a:ext cx="1775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5"/>
            <a:endCxn id="61" idx="0"/>
          </p:cNvCxnSpPr>
          <p:nvPr/>
        </p:nvCxnSpPr>
        <p:spPr>
          <a:xfrm>
            <a:off x="3050479" y="4193479"/>
            <a:ext cx="437684" cy="3469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1" idx="5"/>
            <a:endCxn id="52" idx="0"/>
          </p:cNvCxnSpPr>
          <p:nvPr/>
        </p:nvCxnSpPr>
        <p:spPr>
          <a:xfrm>
            <a:off x="3615442" y="4847716"/>
            <a:ext cx="374558" cy="333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308163" y="4540437"/>
            <a:ext cx="360000" cy="360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3397437" y="5943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91000" y="5943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52" idx="3"/>
            <a:endCxn id="66" idx="0"/>
          </p:cNvCxnSpPr>
          <p:nvPr/>
        </p:nvCxnSpPr>
        <p:spPr>
          <a:xfrm flipH="1">
            <a:off x="3577437" y="5488879"/>
            <a:ext cx="285284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5"/>
            <a:endCxn id="67" idx="0"/>
          </p:cNvCxnSpPr>
          <p:nvPr/>
        </p:nvCxnSpPr>
        <p:spPr>
          <a:xfrm>
            <a:off x="4117279" y="5488879"/>
            <a:ext cx="253721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4648200" y="40122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04412" y="3886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81365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914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1534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045575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8" name="Straight Arrow Connector 77"/>
          <p:cNvCxnSpPr>
            <a:stCxn id="73" idx="3"/>
            <a:endCxn id="74" idx="0"/>
          </p:cNvCxnSpPr>
          <p:nvPr/>
        </p:nvCxnSpPr>
        <p:spPr>
          <a:xfrm flipH="1">
            <a:off x="7961365" y="4193479"/>
            <a:ext cx="495768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5" idx="0"/>
          </p:cNvCxnSpPr>
          <p:nvPr/>
        </p:nvCxnSpPr>
        <p:spPr>
          <a:xfrm flipH="1">
            <a:off x="7571400" y="4803079"/>
            <a:ext cx="26268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5"/>
            <a:endCxn id="76" idx="0"/>
          </p:cNvCxnSpPr>
          <p:nvPr/>
        </p:nvCxnSpPr>
        <p:spPr>
          <a:xfrm>
            <a:off x="8088644" y="4803079"/>
            <a:ext cx="24475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5"/>
            <a:endCxn id="77" idx="0"/>
          </p:cNvCxnSpPr>
          <p:nvPr/>
        </p:nvCxnSpPr>
        <p:spPr>
          <a:xfrm>
            <a:off x="8711691" y="4193479"/>
            <a:ext cx="513884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6868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480363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3"/>
            <a:endCxn id="84" idx="0"/>
          </p:cNvCxnSpPr>
          <p:nvPr/>
        </p:nvCxnSpPr>
        <p:spPr>
          <a:xfrm flipH="1">
            <a:off x="8866800" y="4803079"/>
            <a:ext cx="23149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5"/>
            <a:endCxn id="85" idx="0"/>
          </p:cNvCxnSpPr>
          <p:nvPr/>
        </p:nvCxnSpPr>
        <p:spPr>
          <a:xfrm>
            <a:off x="9352854" y="4803079"/>
            <a:ext cx="307509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85112" y="5939135"/>
            <a:ext cx="5530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/>
              <a:t>Delete from Non Terminal (Empty Left Sub Tree)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8527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3" grpId="0"/>
      <p:bldP spid="46" grpId="0" animBg="1"/>
      <p:bldP spid="47" grpId="0" animBg="1"/>
      <p:bldP spid="48" grpId="0" animBg="1"/>
      <p:bldP spid="49" grpId="0" animBg="1"/>
      <p:bldP spid="52" grpId="0" animBg="1"/>
      <p:bldP spid="61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4" grpId="0" animBg="1"/>
      <p:bldP spid="85" grpId="0" animBg="1"/>
      <p:bldP spid="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0119" y="1295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604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62637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24637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1946049" y="1602679"/>
            <a:ext cx="61679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flipH="1">
            <a:off x="1542637" y="2212279"/>
            <a:ext cx="27613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>
          <a:xfrm>
            <a:off x="2073328" y="2212279"/>
            <a:ext cx="23130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26" idx="0"/>
          </p:cNvCxnSpPr>
          <p:nvPr/>
        </p:nvCxnSpPr>
        <p:spPr>
          <a:xfrm>
            <a:off x="2817398" y="1602679"/>
            <a:ext cx="666097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30270" y="329462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21" idx="5"/>
            <a:endCxn id="19" idx="0"/>
          </p:cNvCxnSpPr>
          <p:nvPr/>
        </p:nvCxnSpPr>
        <p:spPr>
          <a:xfrm>
            <a:off x="4207113" y="2898079"/>
            <a:ext cx="603157" cy="39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99834" y="25908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217707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91952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3"/>
            <a:endCxn id="22" idx="0"/>
          </p:cNvCxnSpPr>
          <p:nvPr/>
        </p:nvCxnSpPr>
        <p:spPr>
          <a:xfrm flipH="1">
            <a:off x="4397707" y="3601901"/>
            <a:ext cx="285284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3" idx="0"/>
          </p:cNvCxnSpPr>
          <p:nvPr/>
        </p:nvCxnSpPr>
        <p:spPr>
          <a:xfrm>
            <a:off x="4937549" y="3601901"/>
            <a:ext cx="334403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03495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62519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3"/>
            <a:endCxn id="27" idx="0"/>
          </p:cNvCxnSpPr>
          <p:nvPr/>
        </p:nvCxnSpPr>
        <p:spPr>
          <a:xfrm flipH="1">
            <a:off x="2842519" y="2212279"/>
            <a:ext cx="513697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1" idx="0"/>
          </p:cNvCxnSpPr>
          <p:nvPr/>
        </p:nvCxnSpPr>
        <p:spPr>
          <a:xfrm>
            <a:off x="3610774" y="2212279"/>
            <a:ext cx="469060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85751" y="329462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2873188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66751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3"/>
            <a:endCxn id="33" idx="0"/>
          </p:cNvCxnSpPr>
          <p:nvPr/>
        </p:nvCxnSpPr>
        <p:spPr>
          <a:xfrm flipH="1">
            <a:off x="3053188" y="3601901"/>
            <a:ext cx="285284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5"/>
            <a:endCxn id="34" idx="0"/>
          </p:cNvCxnSpPr>
          <p:nvPr/>
        </p:nvCxnSpPr>
        <p:spPr>
          <a:xfrm>
            <a:off x="3593030" y="3601901"/>
            <a:ext cx="253721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32" idx="0"/>
          </p:cNvCxnSpPr>
          <p:nvPr/>
        </p:nvCxnSpPr>
        <p:spPr>
          <a:xfrm flipH="1">
            <a:off x="3465751" y="2898079"/>
            <a:ext cx="486804" cy="39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4661560" y="144780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81999" y="1295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77239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15199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7881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1" idx="3"/>
            <a:endCxn id="37" idx="7"/>
          </p:cNvCxnSpPr>
          <p:nvPr/>
        </p:nvCxnSpPr>
        <p:spPr>
          <a:xfrm flipH="1">
            <a:off x="8079678" y="1602679"/>
            <a:ext cx="355042" cy="355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0"/>
          </p:cNvCxnSpPr>
          <p:nvPr/>
        </p:nvCxnSpPr>
        <p:spPr>
          <a:xfrm flipH="1">
            <a:off x="7495199" y="22122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5"/>
            <a:endCxn id="40" idx="0"/>
          </p:cNvCxnSpPr>
          <p:nvPr/>
        </p:nvCxnSpPr>
        <p:spPr>
          <a:xfrm>
            <a:off x="8079678" y="2212279"/>
            <a:ext cx="25820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52" idx="1"/>
          </p:cNvCxnSpPr>
          <p:nvPr/>
        </p:nvCxnSpPr>
        <p:spPr>
          <a:xfrm>
            <a:off x="8689278" y="1602679"/>
            <a:ext cx="469342" cy="355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556562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9127190" y="3352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991350" y="3352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5" idx="3"/>
            <a:endCxn id="48" idx="0"/>
          </p:cNvCxnSpPr>
          <p:nvPr/>
        </p:nvCxnSpPr>
        <p:spPr>
          <a:xfrm flipH="1">
            <a:off x="9307190" y="2898079"/>
            <a:ext cx="302093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5"/>
            <a:endCxn id="49" idx="0"/>
          </p:cNvCxnSpPr>
          <p:nvPr/>
        </p:nvCxnSpPr>
        <p:spPr>
          <a:xfrm>
            <a:off x="9863841" y="2898079"/>
            <a:ext cx="307509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0589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41975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2" idx="3"/>
            <a:endCxn id="53" idx="0"/>
          </p:cNvCxnSpPr>
          <p:nvPr/>
        </p:nvCxnSpPr>
        <p:spPr>
          <a:xfrm flipH="1">
            <a:off x="8821975" y="2212279"/>
            <a:ext cx="336645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5"/>
            <a:endCxn id="45" idx="0"/>
          </p:cNvCxnSpPr>
          <p:nvPr/>
        </p:nvCxnSpPr>
        <p:spPr>
          <a:xfrm>
            <a:off x="9413178" y="2212279"/>
            <a:ext cx="323384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22657" y="40115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8238563" y="47802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48213" y="47802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3"/>
            <a:endCxn id="57" idx="0"/>
          </p:cNvCxnSpPr>
          <p:nvPr/>
        </p:nvCxnSpPr>
        <p:spPr>
          <a:xfrm flipH="1">
            <a:off x="8418563" y="4318798"/>
            <a:ext cx="356815" cy="4614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8" idx="0"/>
          </p:cNvCxnSpPr>
          <p:nvPr/>
        </p:nvCxnSpPr>
        <p:spPr>
          <a:xfrm>
            <a:off x="9029936" y="4318798"/>
            <a:ext cx="398277" cy="4614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3"/>
            <a:endCxn id="56" idx="0"/>
          </p:cNvCxnSpPr>
          <p:nvPr/>
        </p:nvCxnSpPr>
        <p:spPr>
          <a:xfrm flipH="1">
            <a:off x="8902657" y="3660079"/>
            <a:ext cx="277254" cy="3514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95600" y="5756702"/>
            <a:ext cx="61881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/>
              <a:t>Delete from Non Terminal (Neither Sub Tree is Empty)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1820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16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214848" cy="5590565"/>
          </a:xfrm>
        </p:spPr>
        <p:txBody>
          <a:bodyPr>
            <a:normAutofit/>
          </a:bodyPr>
          <a:lstStyle/>
          <a:p>
            <a:r>
              <a:rPr lang="en-IN" dirty="0" err="1"/>
              <a:t>Preorder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 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r>
              <a:rPr lang="en-IN" dirty="0"/>
              <a:t>If particular </a:t>
            </a:r>
            <a:r>
              <a:rPr lang="en-IN" b="1" dirty="0" err="1"/>
              <a:t>subtree</a:t>
            </a:r>
            <a:r>
              <a:rPr lang="en-IN" b="1" dirty="0"/>
              <a:t> is empty </a:t>
            </a:r>
            <a:r>
              <a:rPr lang="en-IN" dirty="0"/>
              <a:t>(i.e., node has no left or right descendant) the traversal is performed by </a:t>
            </a:r>
            <a:r>
              <a:rPr lang="en-IN" b="1" dirty="0"/>
              <a:t>doing nothing.</a:t>
            </a:r>
          </a:p>
          <a:p>
            <a:r>
              <a:rPr lang="en-IN" dirty="0"/>
              <a:t>In other words, a </a:t>
            </a:r>
            <a:r>
              <a:rPr lang="en-IN" b="1" dirty="0"/>
              <a:t>null </a:t>
            </a:r>
            <a:r>
              <a:rPr lang="en-IN" b="1" dirty="0" err="1"/>
              <a:t>subtree</a:t>
            </a:r>
            <a:r>
              <a:rPr lang="en-IN" b="1" dirty="0"/>
              <a:t> </a:t>
            </a:r>
            <a:r>
              <a:rPr lang="en-IN" dirty="0"/>
              <a:t>is </a:t>
            </a:r>
            <a:r>
              <a:rPr lang="en-IN" b="1" dirty="0"/>
              <a:t>considered to be fully traversed </a:t>
            </a:r>
            <a:r>
              <a:rPr lang="en-IN" dirty="0"/>
              <a:t>when it is encountered.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90527" y="12954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8942292" y="219187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480610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9475692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9914962" y="219187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0403538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9923927" y="391757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9223092" y="1774756"/>
            <a:ext cx="249679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8761410" y="2671226"/>
            <a:ext cx="263126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9869883" y="1774756"/>
            <a:ext cx="325879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9756492" y="2671226"/>
            <a:ext cx="240714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10394318" y="2671226"/>
            <a:ext cx="290020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9955048" y="3567696"/>
            <a:ext cx="249679" cy="3498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7474" y="536284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8520" y="536284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18344" y="536284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21374" y="5362844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10121198" y="5362844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0498580" y="5362844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0871153" y="536284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G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0999" y="4827493"/>
            <a:ext cx="395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Preorder</a:t>
            </a:r>
            <a:r>
              <a:rPr lang="en-IN" sz="2000" b="1" dirty="0"/>
              <a:t> traversal of a given tree as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936203" y="13761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7353" y="22726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1909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51655" y="22726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81419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75253" y="39983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19008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BD3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Inorder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Inorder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524997" y="116093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969186" y="20842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8507504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9677397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0183902" y="20842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0753160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0165973" y="38772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9249986" y="1640286"/>
            <a:ext cx="357255" cy="4440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 flipH="1">
            <a:off x="8788304" y="2563650"/>
            <a:ext cx="263126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0"/>
          </p:cNvCxnSpPr>
          <p:nvPr/>
        </p:nvCxnSpPr>
        <p:spPr>
          <a:xfrm>
            <a:off x="10004353" y="1640286"/>
            <a:ext cx="460349" cy="4440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8" idx="0"/>
          </p:cNvCxnSpPr>
          <p:nvPr/>
        </p:nvCxnSpPr>
        <p:spPr>
          <a:xfrm flipH="1">
            <a:off x="9958197" y="2563650"/>
            <a:ext cx="307949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0" idx="0"/>
          </p:cNvCxnSpPr>
          <p:nvPr/>
        </p:nvCxnSpPr>
        <p:spPr>
          <a:xfrm>
            <a:off x="10663258" y="2563650"/>
            <a:ext cx="370702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1" idx="0"/>
          </p:cNvCxnSpPr>
          <p:nvPr/>
        </p:nvCxnSpPr>
        <p:spPr>
          <a:xfrm>
            <a:off x="10156753" y="3473567"/>
            <a:ext cx="290020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04213" y="507413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7791" y="5074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28163" y="507413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25009" y="5074136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9701857" y="507413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0065837" y="5074136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0811429" y="507413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G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37652" y="4572483"/>
            <a:ext cx="380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Inorder</a:t>
            </a:r>
            <a:r>
              <a:rPr lang="en-IN" sz="2000" b="1" dirty="0"/>
              <a:t> traversal of a given tree as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098738" y="125706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19438" y="219279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6482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34724" y="21772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09217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4462" y="39733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30000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Postorder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Postorder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38" name="Oval 37"/>
          <p:cNvSpPr/>
          <p:nvPr/>
        </p:nvSpPr>
        <p:spPr>
          <a:xfrm>
            <a:off x="9619126" y="102646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39" name="Oval 38"/>
          <p:cNvSpPr/>
          <p:nvPr/>
        </p:nvSpPr>
        <p:spPr>
          <a:xfrm>
            <a:off x="8969186" y="21575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8440269" y="316902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41" name="Oval 40"/>
          <p:cNvSpPr/>
          <p:nvPr/>
        </p:nvSpPr>
        <p:spPr>
          <a:xfrm>
            <a:off x="9771526" y="319591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42" name="Oval 41"/>
          <p:cNvSpPr/>
          <p:nvPr/>
        </p:nvSpPr>
        <p:spPr>
          <a:xfrm>
            <a:off x="10318372" y="21575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11008653" y="315557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44" name="Oval 43"/>
          <p:cNvSpPr/>
          <p:nvPr/>
        </p:nvSpPr>
        <p:spPr>
          <a:xfrm>
            <a:off x="10313890" y="415962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45" name="Straight Arrow Connector 44"/>
          <p:cNvCxnSpPr>
            <a:stCxn id="38" idx="3"/>
            <a:endCxn id="39" idx="0"/>
          </p:cNvCxnSpPr>
          <p:nvPr/>
        </p:nvCxnSpPr>
        <p:spPr>
          <a:xfrm flipH="1">
            <a:off x="9249986" y="1505816"/>
            <a:ext cx="451384" cy="6517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40" idx="0"/>
          </p:cNvCxnSpPr>
          <p:nvPr/>
        </p:nvCxnSpPr>
        <p:spPr>
          <a:xfrm flipH="1">
            <a:off x="8721069" y="2636913"/>
            <a:ext cx="330361" cy="5321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  <a:endCxn id="42" idx="0"/>
          </p:cNvCxnSpPr>
          <p:nvPr/>
        </p:nvCxnSpPr>
        <p:spPr>
          <a:xfrm>
            <a:off x="10098482" y="1505816"/>
            <a:ext cx="500690" cy="6517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41" idx="0"/>
          </p:cNvCxnSpPr>
          <p:nvPr/>
        </p:nvCxnSpPr>
        <p:spPr>
          <a:xfrm flipH="1">
            <a:off x="10052326" y="2636913"/>
            <a:ext cx="348290" cy="5590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5"/>
            <a:endCxn id="43" idx="0"/>
          </p:cNvCxnSpPr>
          <p:nvPr/>
        </p:nvCxnSpPr>
        <p:spPr>
          <a:xfrm>
            <a:off x="10797728" y="2636913"/>
            <a:ext cx="491725" cy="518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4" idx="0"/>
          </p:cNvCxnSpPr>
          <p:nvPr/>
        </p:nvCxnSpPr>
        <p:spPr>
          <a:xfrm>
            <a:off x="10250882" y="3675272"/>
            <a:ext cx="343808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73010" y="53046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5713" y="5304607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34161" y="5322917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463064" y="5304607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9643168" y="5304607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56" name="Rectangle 55"/>
          <p:cNvSpPr/>
          <p:nvPr/>
        </p:nvSpPr>
        <p:spPr>
          <a:xfrm>
            <a:off x="9255662" y="5304607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10033880" y="5304607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876089" y="4822014"/>
            <a:ext cx="40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Postorder</a:t>
            </a:r>
            <a:r>
              <a:rPr lang="en-IN" sz="2000" b="1" dirty="0"/>
              <a:t> traversal of a given tree as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78249" y="112259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38833" y="225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02148" y="326515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873010" y="225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17178" y="32920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83546" y="42557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546148" y="325170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</a:t>
            </a:r>
            <a:r>
              <a:rPr lang="en-IN" b="1" i="1" dirty="0">
                <a:solidFill>
                  <a:srgbClr val="C00000"/>
                </a:solidFill>
              </a:rPr>
              <a:t>interchange left and right words </a:t>
            </a:r>
            <a:r>
              <a:rPr lang="en-IN" b="1" i="1" dirty="0"/>
              <a:t>in the preceding definitions</a:t>
            </a:r>
            <a:r>
              <a:rPr lang="en-IN" dirty="0"/>
              <a:t>, we obtain three new traversal orders which are called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Preorder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Traversal:  A  D  G  E  F  B  C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Traversal: G  D  F  E  A  B  C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Postorder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Traversal: G  F  E  D  C  B 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Pre/In/Post Order Traversal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0788" y="897966"/>
            <a:ext cx="1712726" cy="3156901"/>
            <a:chOff x="547384" y="1153022"/>
            <a:chExt cx="1712726" cy="3156901"/>
          </a:xfrm>
        </p:grpSpPr>
        <p:sp>
          <p:nvSpPr>
            <p:cNvPr id="29" name="Oval 28"/>
            <p:cNvSpPr/>
            <p:nvPr/>
          </p:nvSpPr>
          <p:spPr>
            <a:xfrm>
              <a:off x="1072117" y="115302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547384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698510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072117" y="29398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1698510" y="374832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</a:t>
              </a:r>
            </a:p>
          </p:txBody>
        </p:sp>
        <p:cxnSp>
          <p:nvCxnSpPr>
            <p:cNvPr id="37" name="Straight Arrow Connector 36"/>
            <p:cNvCxnSpPr>
              <a:stCxn id="29" idx="3"/>
              <a:endCxn id="76" idx="0"/>
            </p:cNvCxnSpPr>
            <p:nvPr/>
          </p:nvCxnSpPr>
          <p:spPr>
            <a:xfrm flipH="1">
              <a:off x="828184" y="1632378"/>
              <a:ext cx="32617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9" idx="5"/>
              <a:endCxn id="78" idx="0"/>
            </p:cNvCxnSpPr>
            <p:nvPr/>
          </p:nvCxnSpPr>
          <p:spPr>
            <a:xfrm>
              <a:off x="1551473" y="1632378"/>
              <a:ext cx="42783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3"/>
              <a:endCxn id="80" idx="0"/>
            </p:cNvCxnSpPr>
            <p:nvPr/>
          </p:nvCxnSpPr>
          <p:spPr>
            <a:xfrm flipH="1">
              <a:off x="1352917" y="2472813"/>
              <a:ext cx="427837" cy="46699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5"/>
              <a:endCxn id="81" idx="1"/>
            </p:cNvCxnSpPr>
            <p:nvPr/>
          </p:nvCxnSpPr>
          <p:spPr>
            <a:xfrm>
              <a:off x="1551473" y="3419161"/>
              <a:ext cx="229281" cy="41140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785167" y="897966"/>
            <a:ext cx="4669044" cy="3282355"/>
            <a:chOff x="3163550" y="1648492"/>
            <a:chExt cx="4669044" cy="3282355"/>
          </a:xfrm>
        </p:grpSpPr>
        <p:sp>
          <p:nvSpPr>
            <p:cNvPr id="74" name="Oval 73"/>
            <p:cNvSpPr/>
            <p:nvPr/>
          </p:nvSpPr>
          <p:spPr>
            <a:xfrm>
              <a:off x="5203792" y="164849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50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4315990" y="248892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25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6139466" y="2583056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75</a:t>
              </a:r>
            </a:p>
          </p:txBody>
        </p:sp>
        <p:cxnSp>
          <p:nvCxnSpPr>
            <p:cNvPr id="79" name="Straight Arrow Connector 78"/>
            <p:cNvCxnSpPr>
              <a:stCxn id="74" idx="3"/>
              <a:endCxn id="75" idx="0"/>
            </p:cNvCxnSpPr>
            <p:nvPr/>
          </p:nvCxnSpPr>
          <p:spPr>
            <a:xfrm flipH="1">
              <a:off x="4596790" y="2127848"/>
              <a:ext cx="689246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4" idx="5"/>
              <a:endCxn id="77" idx="0"/>
            </p:cNvCxnSpPr>
            <p:nvPr/>
          </p:nvCxnSpPr>
          <p:spPr>
            <a:xfrm>
              <a:off x="5683148" y="2127848"/>
              <a:ext cx="737118" cy="45520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767564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22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4743879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40</a:t>
              </a:r>
            </a:p>
          </p:txBody>
        </p:sp>
        <p:cxnSp>
          <p:nvCxnSpPr>
            <p:cNvPr id="88" name="Straight Arrow Connector 87"/>
            <p:cNvCxnSpPr>
              <a:stCxn id="75" idx="3"/>
              <a:endCxn id="86" idx="0"/>
            </p:cNvCxnSpPr>
            <p:nvPr/>
          </p:nvCxnSpPr>
          <p:spPr>
            <a:xfrm flipH="1">
              <a:off x="4048364" y="2968283"/>
              <a:ext cx="349870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5"/>
              <a:endCxn id="87" idx="0"/>
            </p:cNvCxnSpPr>
            <p:nvPr/>
          </p:nvCxnSpPr>
          <p:spPr>
            <a:xfrm>
              <a:off x="4795346" y="2968283"/>
              <a:ext cx="229333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163550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15</a:t>
              </a:r>
            </a:p>
          </p:txBody>
        </p:sp>
        <p:cxnSp>
          <p:nvCxnSpPr>
            <p:cNvPr id="91" name="Straight Arrow Connector 90"/>
            <p:cNvCxnSpPr>
              <a:stCxn id="86" idx="3"/>
              <a:endCxn id="90" idx="0"/>
            </p:cNvCxnSpPr>
            <p:nvPr/>
          </p:nvCxnSpPr>
          <p:spPr>
            <a:xfrm flipH="1">
              <a:off x="3444350" y="3927656"/>
              <a:ext cx="405458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4260258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30</a:t>
              </a:r>
            </a:p>
          </p:txBody>
        </p:sp>
        <p:cxnSp>
          <p:nvCxnSpPr>
            <p:cNvPr id="93" name="Straight Arrow Connector 92"/>
            <p:cNvCxnSpPr>
              <a:stCxn id="87" idx="3"/>
              <a:endCxn id="92" idx="0"/>
            </p:cNvCxnSpPr>
            <p:nvPr/>
          </p:nvCxnSpPr>
          <p:spPr>
            <a:xfrm flipH="1">
              <a:off x="4541058" y="3927656"/>
              <a:ext cx="285065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5627628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60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6698072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80</a:t>
              </a:r>
            </a:p>
          </p:txBody>
        </p:sp>
        <p:cxnSp>
          <p:nvCxnSpPr>
            <p:cNvPr id="112" name="Straight Arrow Connector 111"/>
            <p:cNvCxnSpPr>
              <a:stCxn id="77" idx="3"/>
              <a:endCxn id="110" idx="0"/>
            </p:cNvCxnSpPr>
            <p:nvPr/>
          </p:nvCxnSpPr>
          <p:spPr>
            <a:xfrm flipH="1">
              <a:off x="5908428" y="3062412"/>
              <a:ext cx="313282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77" idx="5"/>
              <a:endCxn id="111" idx="0"/>
            </p:cNvCxnSpPr>
            <p:nvPr/>
          </p:nvCxnSpPr>
          <p:spPr>
            <a:xfrm>
              <a:off x="6618822" y="3062412"/>
              <a:ext cx="360050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7270994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90</a:t>
              </a:r>
            </a:p>
          </p:txBody>
        </p:sp>
        <p:cxnSp>
          <p:nvCxnSpPr>
            <p:cNvPr id="115" name="Straight Arrow Connector 114"/>
            <p:cNvCxnSpPr>
              <a:stCxn id="111" idx="5"/>
              <a:endCxn id="114" idx="0"/>
            </p:cNvCxnSpPr>
            <p:nvPr/>
          </p:nvCxnSpPr>
          <p:spPr>
            <a:xfrm>
              <a:off x="7177428" y="3927656"/>
              <a:ext cx="374366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827415" y="897966"/>
            <a:ext cx="4197541" cy="4621543"/>
            <a:chOff x="7765860" y="793505"/>
            <a:chExt cx="4197541" cy="4621543"/>
          </a:xfrm>
        </p:grpSpPr>
        <p:sp>
          <p:nvSpPr>
            <p:cNvPr id="126" name="Oval 125"/>
            <p:cNvSpPr/>
            <p:nvPr/>
          </p:nvSpPr>
          <p:spPr>
            <a:xfrm>
              <a:off x="8467039" y="7935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15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7768853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3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9242707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1</a:t>
              </a:r>
            </a:p>
          </p:txBody>
        </p:sp>
        <p:cxnSp>
          <p:nvCxnSpPr>
            <p:cNvPr id="129" name="Straight Arrow Connector 128"/>
            <p:cNvCxnSpPr>
              <a:stCxn id="126" idx="3"/>
              <a:endCxn id="127" idx="0"/>
            </p:cNvCxnSpPr>
            <p:nvPr/>
          </p:nvCxnSpPr>
          <p:spPr>
            <a:xfrm flipH="1">
              <a:off x="8049653" y="1272861"/>
              <a:ext cx="499630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5"/>
              <a:endCxn id="128" idx="0"/>
            </p:cNvCxnSpPr>
            <p:nvPr/>
          </p:nvCxnSpPr>
          <p:spPr>
            <a:xfrm>
              <a:off x="8946395" y="1272861"/>
              <a:ext cx="577112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8292228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6</a:t>
              </a:r>
            </a:p>
          </p:txBody>
        </p:sp>
        <p:cxnSp>
          <p:nvCxnSpPr>
            <p:cNvPr id="132" name="Straight Arrow Connector 131"/>
            <p:cNvCxnSpPr>
              <a:stCxn id="127" idx="5"/>
              <a:endCxn id="131" idx="0"/>
            </p:cNvCxnSpPr>
            <p:nvPr/>
          </p:nvCxnSpPr>
          <p:spPr>
            <a:xfrm>
              <a:off x="8248209" y="2099849"/>
              <a:ext cx="324819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9841654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22</a:t>
              </a:r>
            </a:p>
          </p:txBody>
        </p:sp>
        <p:cxnSp>
          <p:nvCxnSpPr>
            <p:cNvPr id="134" name="Straight Arrow Connector 133"/>
            <p:cNvCxnSpPr>
              <a:stCxn id="128" idx="5"/>
              <a:endCxn id="133" idx="0"/>
            </p:cNvCxnSpPr>
            <p:nvPr/>
          </p:nvCxnSpPr>
          <p:spPr>
            <a:xfrm>
              <a:off x="9722063" y="2099849"/>
              <a:ext cx="400391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0374235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45</a:t>
              </a:r>
            </a:p>
          </p:txBody>
        </p:sp>
        <p:cxnSp>
          <p:nvCxnSpPr>
            <p:cNvPr id="136" name="Straight Arrow Connector 135"/>
            <p:cNvCxnSpPr>
              <a:stCxn id="133" idx="5"/>
              <a:endCxn id="135" idx="0"/>
            </p:cNvCxnSpPr>
            <p:nvPr/>
          </p:nvCxnSpPr>
          <p:spPr>
            <a:xfrm>
              <a:off x="10321010" y="2891134"/>
              <a:ext cx="334025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7765860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5</a:t>
              </a:r>
            </a:p>
          </p:txBody>
        </p:sp>
        <p:cxnSp>
          <p:nvCxnSpPr>
            <p:cNvPr id="138" name="Straight Arrow Connector 137"/>
            <p:cNvCxnSpPr>
              <a:stCxn id="131" idx="3"/>
              <a:endCxn id="137" idx="0"/>
            </p:cNvCxnSpPr>
            <p:nvPr/>
          </p:nvCxnSpPr>
          <p:spPr>
            <a:xfrm flipH="1">
              <a:off x="8046660" y="2891134"/>
              <a:ext cx="327812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9844232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23</a:t>
              </a:r>
            </a:p>
          </p:txBody>
        </p:sp>
        <p:cxnSp>
          <p:nvCxnSpPr>
            <p:cNvPr id="140" name="Straight Arrow Connector 139"/>
            <p:cNvCxnSpPr>
              <a:stCxn id="135" idx="3"/>
              <a:endCxn id="139" idx="0"/>
            </p:cNvCxnSpPr>
            <p:nvPr/>
          </p:nvCxnSpPr>
          <p:spPr>
            <a:xfrm flipH="1">
              <a:off x="10125032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10904238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65</a:t>
              </a:r>
            </a:p>
          </p:txBody>
        </p:sp>
        <p:cxnSp>
          <p:nvCxnSpPr>
            <p:cNvPr id="142" name="Straight Arrow Connector 141"/>
            <p:cNvCxnSpPr>
              <a:stCxn id="135" idx="5"/>
              <a:endCxn id="141" idx="0"/>
            </p:cNvCxnSpPr>
            <p:nvPr/>
          </p:nvCxnSpPr>
          <p:spPr>
            <a:xfrm>
              <a:off x="10853591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1401801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78</a:t>
              </a:r>
            </a:p>
          </p:txBody>
        </p:sp>
        <p:cxnSp>
          <p:nvCxnSpPr>
            <p:cNvPr id="144" name="Straight Arrow Connector 143"/>
            <p:cNvCxnSpPr>
              <a:stCxn id="141" idx="5"/>
              <a:endCxn id="143" idx="0"/>
            </p:cNvCxnSpPr>
            <p:nvPr/>
          </p:nvCxnSpPr>
          <p:spPr>
            <a:xfrm>
              <a:off x="11383594" y="4493445"/>
              <a:ext cx="29900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10412635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34</a:t>
              </a:r>
            </a:p>
          </p:txBody>
        </p:sp>
        <p:cxnSp>
          <p:nvCxnSpPr>
            <p:cNvPr id="146" name="Straight Arrow Connector 145"/>
            <p:cNvCxnSpPr>
              <a:stCxn id="139" idx="5"/>
              <a:endCxn id="145" idx="0"/>
            </p:cNvCxnSpPr>
            <p:nvPr/>
          </p:nvCxnSpPr>
          <p:spPr>
            <a:xfrm>
              <a:off x="10323588" y="4493445"/>
              <a:ext cx="36984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2595282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628964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7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Representation of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4394" y="268212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287862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24446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987519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482823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075102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482823" y="556388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568662" y="3161484"/>
            <a:ext cx="417976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005246" y="4103599"/>
            <a:ext cx="364860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383750" y="3161484"/>
            <a:ext cx="379873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268319" y="4103599"/>
            <a:ext cx="296748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962179" y="4103599"/>
            <a:ext cx="393723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466875" y="5109906"/>
            <a:ext cx="296748" cy="45397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45621" y="1219199"/>
            <a:ext cx="3385677" cy="558801"/>
            <a:chOff x="-76200" y="4191000"/>
            <a:chExt cx="1997075" cy="381000"/>
          </a:xfrm>
        </p:grpSpPr>
        <p:sp>
          <p:nvSpPr>
            <p:cNvPr id="25" name="Rectangle 2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07904" y="1849397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96545" y="1796877"/>
            <a:ext cx="1440000" cy="540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77345" y="3092277"/>
            <a:ext cx="1440000" cy="540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39545" y="3092277"/>
            <a:ext cx="1440000" cy="540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86745" y="4463877"/>
            <a:ext cx="1440000" cy="540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25145" y="4463877"/>
            <a:ext cx="1440000" cy="540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06345" y="4463877"/>
            <a:ext cx="1440000" cy="540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815745" y="5759277"/>
            <a:ext cx="1440000" cy="540000"/>
            <a:chOff x="304800" y="4191000"/>
            <a:chExt cx="10668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105115" y="2042885"/>
            <a:ext cx="691077" cy="103388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97170" y="3369260"/>
            <a:ext cx="454135" cy="1080000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853714" y="2043229"/>
            <a:ext cx="691200" cy="1033200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529409" y="3369260"/>
            <a:ext cx="413622" cy="1080000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976059" y="3369260"/>
            <a:ext cx="550961" cy="1080000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084170" y="4736645"/>
            <a:ext cx="425436" cy="1014614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405915" y="3092277"/>
            <a:ext cx="394562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382860" y="4463877"/>
            <a:ext cx="42308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14602" y="4463877"/>
            <a:ext cx="403351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841797" y="4481690"/>
            <a:ext cx="371433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806345" y="4481690"/>
            <a:ext cx="388800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834918" y="4488995"/>
            <a:ext cx="403638" cy="514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861634" y="5759277"/>
            <a:ext cx="38990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15745" y="5759277"/>
            <a:ext cx="411428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31935" y="80854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  <a:endCxn id="30" idx="0"/>
          </p:cNvCxnSpPr>
          <p:nvPr/>
        </p:nvCxnSpPr>
        <p:spPr>
          <a:xfrm>
            <a:off x="7307624" y="1270211"/>
            <a:ext cx="8922" cy="526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8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Binary 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Preorder Traversal - Procedure: RPREORDER(T)</a:t>
            </a:r>
          </a:p>
          <a:p>
            <a:r>
              <a:rPr lang="en-US" dirty="0" err="1"/>
              <a:t>Inorder</a:t>
            </a:r>
            <a:r>
              <a:rPr lang="en-US" dirty="0"/>
              <a:t> Traversal - Procedure: RINORDER(T)</a:t>
            </a:r>
          </a:p>
          <a:p>
            <a:r>
              <a:rPr lang="en-US" dirty="0" err="1"/>
              <a:t>Postorder</a:t>
            </a:r>
            <a:r>
              <a:rPr lang="en-US" dirty="0"/>
              <a:t> Traversal - Procedure: RPOSTORDER(T)</a:t>
            </a:r>
          </a:p>
        </p:txBody>
      </p:sp>
    </p:spTree>
    <p:extLst>
      <p:ext uri="{BB962C8B-B14F-4D97-AF65-F5344CB8AC3E}">
        <p14:creationId xmlns:p14="http://schemas.microsoft.com/office/powerpoint/2010/main" val="112645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1877</Words>
  <Application>Microsoft Office PowerPoint</Application>
  <PresentationFormat>Widescreen</PresentationFormat>
  <Paragraphs>431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Wingdings 3</vt:lpstr>
      <vt:lpstr>Consolas</vt:lpstr>
      <vt:lpstr>Roboto Condensed Light</vt:lpstr>
      <vt:lpstr>Wingdings</vt:lpstr>
      <vt:lpstr>Roboto Condensed</vt:lpstr>
      <vt:lpstr>Office Theme</vt:lpstr>
      <vt:lpstr>Unit-3  Non-Linear Data Structure  Tree Part-2</vt:lpstr>
      <vt:lpstr>Tree Traversal</vt:lpstr>
      <vt:lpstr>Preorder Traversal</vt:lpstr>
      <vt:lpstr>Inorder Traversal</vt:lpstr>
      <vt:lpstr>Postorder Traversal</vt:lpstr>
      <vt:lpstr>Converse Traversal</vt:lpstr>
      <vt:lpstr>Write Pre/In/Post Order Traversal</vt:lpstr>
      <vt:lpstr>Linked Representation of Binary Tree</vt:lpstr>
      <vt:lpstr>Algorithm of Binary Tree Traversal</vt:lpstr>
      <vt:lpstr>Procedure: RPREORDER(T)</vt:lpstr>
      <vt:lpstr>Procedure: RINORDER(T)</vt:lpstr>
      <vt:lpstr>Procedure: RPOSTORDER(T)</vt:lpstr>
      <vt:lpstr>Construct Binary Tree from Traversal</vt:lpstr>
      <vt:lpstr>Construct Binary Tree from Traversal</vt:lpstr>
      <vt:lpstr>Linked Representation of Binary Tree</vt:lpstr>
      <vt:lpstr>Threaded Binary Tree</vt:lpstr>
      <vt:lpstr>Threaded Binary Tree</vt:lpstr>
      <vt:lpstr>Threaded Binary Tree</vt:lpstr>
      <vt:lpstr>Threaded Binary Tree</vt:lpstr>
      <vt:lpstr>Advantages of Threaded Binary Tree</vt:lpstr>
      <vt:lpstr>Disadvantages of Threaded Binary Tree</vt:lpstr>
      <vt:lpstr>Binary Search Tree (BST)</vt:lpstr>
      <vt:lpstr>Construct Binary Search Tree (BST)</vt:lpstr>
      <vt:lpstr>Search a node in Binary Search Tree</vt:lpstr>
      <vt:lpstr>Delete node from Binary Search Tree</vt:lpstr>
      <vt:lpstr>Delete node from BST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2 - Non-linear Data Structure</dc:title>
  <dc:creator>ADMIN</dc:creator>
  <cp:keywords>Tree, Data Structure, Darshan Institute of Engineering &amp; Technology, DIET</cp:keywords>
  <cp:lastModifiedBy>Naimish Vadodariya</cp:lastModifiedBy>
  <cp:revision>655</cp:revision>
  <dcterms:created xsi:type="dcterms:W3CDTF">2020-05-01T05:09:15Z</dcterms:created>
  <dcterms:modified xsi:type="dcterms:W3CDTF">2021-02-24T08:06:03Z</dcterms:modified>
</cp:coreProperties>
</file>